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87" r:id="rId2"/>
    <p:sldId id="288" r:id="rId3"/>
    <p:sldId id="290" r:id="rId4"/>
    <p:sldId id="314" r:id="rId5"/>
    <p:sldId id="317" r:id="rId6"/>
    <p:sldId id="395" r:id="rId7"/>
    <p:sldId id="396" r:id="rId8"/>
    <p:sldId id="397" r:id="rId9"/>
    <p:sldId id="401" r:id="rId10"/>
    <p:sldId id="402" r:id="rId11"/>
    <p:sldId id="403" r:id="rId12"/>
    <p:sldId id="404" r:id="rId13"/>
    <p:sldId id="406" r:id="rId14"/>
    <p:sldId id="407" r:id="rId15"/>
    <p:sldId id="408" r:id="rId16"/>
    <p:sldId id="410" r:id="rId17"/>
    <p:sldId id="411" r:id="rId18"/>
    <p:sldId id="412" r:id="rId19"/>
    <p:sldId id="413" r:id="rId20"/>
    <p:sldId id="416" r:id="rId21"/>
    <p:sldId id="417" r:id="rId22"/>
    <p:sldId id="30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450"/>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22</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app.travel.ifeng.com/city_detail_327"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488269" y="2486718"/>
            <a:ext cx="6180665"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2</a:t>
            </a:r>
            <a:r>
              <a:rPr lang="zh-CN" altLang="zh-CN" sz="4000" b="1" dirty="0" smtClean="0"/>
              <a:t>章</a:t>
            </a:r>
            <a:r>
              <a:rPr lang="en-US" altLang="zh-CN" sz="4000" b="1" dirty="0" smtClean="0"/>
              <a:t>  </a:t>
            </a:r>
            <a:r>
              <a:rPr lang="zh-CN" altLang="en-US" sz="4000" b="1" dirty="0" smtClean="0"/>
              <a:t>汽车保险基础</a:t>
            </a:r>
            <a:endParaRPr lang="zh-CN" altLang="zh-CN" sz="4000" b="1" dirty="0" smtClean="0"/>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5767" y="119976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2.3 </a:t>
              </a:r>
              <a:r>
                <a:rPr lang="zh-CN" altLang="en-US" sz="3200" b="1" dirty="0" smtClean="0">
                  <a:solidFill>
                    <a:schemeClr val="accent1"/>
                  </a:solidFill>
                </a:rPr>
                <a:t>我国汽车保险险种</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66800" y="1582776"/>
            <a:ext cx="9349352" cy="124649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2.3.1 </a:t>
            </a:r>
            <a:r>
              <a:rPr lang="zh-CN" altLang="en-US" sz="3000" b="1" dirty="0" smtClean="0"/>
              <a:t>当前险种框架</a:t>
            </a:r>
            <a:endParaRPr lang="en-US" altLang="zh-CN" sz="3000" b="1" dirty="0" smtClean="0"/>
          </a:p>
          <a:p>
            <a:pPr indent="269875" fontAlgn="base">
              <a:spcBef>
                <a:spcPct val="0"/>
              </a:spcBef>
              <a:spcAft>
                <a:spcPct val="0"/>
              </a:spcAft>
            </a:pPr>
            <a:endParaRPr lang="zh-CN" altLang="zh-CN" sz="2400" dirty="0" smtClean="0"/>
          </a:p>
          <a:p>
            <a:pPr indent="457200" fontAlgn="base">
              <a:spcBef>
                <a:spcPct val="0"/>
              </a:spcBef>
              <a:spcAft>
                <a:spcPct val="0"/>
              </a:spcAft>
            </a:pPr>
            <a:endParaRPr lang="zh-CN" altLang="zh-CN" sz="2400" b="1" dirty="0"/>
          </a:p>
        </p:txBody>
      </p:sp>
      <p:pic>
        <p:nvPicPr>
          <p:cNvPr id="196611" name="Picture 3"/>
          <p:cNvPicPr>
            <a:picLocks noChangeAspect="1" noChangeArrowheads="1"/>
          </p:cNvPicPr>
          <p:nvPr/>
        </p:nvPicPr>
        <p:blipFill>
          <a:blip r:embed="rId3" cstate="print"/>
          <a:srcRect/>
          <a:stretch>
            <a:fillRect/>
          </a:stretch>
        </p:blipFill>
        <p:spPr bwMode="auto">
          <a:xfrm>
            <a:off x="1280676" y="2340368"/>
            <a:ext cx="9399754" cy="3890984"/>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196611"/>
                                        </p:tgtEl>
                                        <p:attrNameLst>
                                          <p:attrName>style.visibility</p:attrName>
                                        </p:attrNameLst>
                                      </p:cBhvr>
                                      <p:to>
                                        <p:strVal val="visible"/>
                                      </p:to>
                                    </p:set>
                                    <p:animEffect transition="in" filter="diamond(in)">
                                      <p:cBhvr>
                                        <p:cTn id="36" dur="2000"/>
                                        <p:tgtEl>
                                          <p:spTgt spid="196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2.3</a:t>
              </a:r>
              <a:r>
                <a:rPr lang="zh-CN" altLang="en-US" sz="3200" b="1" dirty="0" smtClean="0">
                  <a:solidFill>
                    <a:schemeClr val="accent1"/>
                  </a:solidFill>
                </a:rPr>
                <a:t>我国汽车保险险种</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1560" y="1620384"/>
            <a:ext cx="9349352" cy="364715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2.3.2</a:t>
            </a:r>
            <a:r>
              <a:rPr lang="zh-CN" altLang="zh-CN" sz="3000" b="1" dirty="0" smtClean="0"/>
              <a:t>商业险种变革历程</a:t>
            </a:r>
            <a:endParaRPr lang="en-US" altLang="zh-CN" sz="3000" b="1" dirty="0" smtClean="0"/>
          </a:p>
          <a:p>
            <a:pPr indent="269875" fontAlgn="base">
              <a:spcBef>
                <a:spcPct val="0"/>
              </a:spcBef>
              <a:spcAft>
                <a:spcPct val="0"/>
              </a:spcAft>
            </a:pPr>
            <a:endParaRPr lang="en-US" altLang="zh-CN" sz="3000" b="1" dirty="0" smtClean="0"/>
          </a:p>
          <a:p>
            <a:pPr indent="269875" fontAlgn="base">
              <a:spcBef>
                <a:spcPct val="0"/>
              </a:spcBef>
              <a:spcAft>
                <a:spcPct val="0"/>
              </a:spcAft>
            </a:pPr>
            <a:r>
              <a:rPr lang="en-US" altLang="zh-CN" sz="2400" b="1" dirty="0" smtClean="0"/>
              <a:t>1</a:t>
            </a:r>
            <a:r>
              <a:rPr lang="zh-CN" altLang="zh-CN" sz="2400" b="1" dirty="0" smtClean="0"/>
              <a:t>．</a:t>
            </a:r>
            <a:r>
              <a:rPr lang="en-US" altLang="zh-CN" sz="2400" b="1" dirty="0" smtClean="0"/>
              <a:t>2000</a:t>
            </a:r>
            <a:r>
              <a:rPr lang="zh-CN" altLang="zh-CN" sz="2400" b="1" dirty="0" smtClean="0"/>
              <a:t>版统颁条款</a:t>
            </a:r>
            <a:endParaRPr lang="en-US" altLang="zh-CN" sz="2400" b="1" dirty="0" smtClean="0"/>
          </a:p>
          <a:p>
            <a:pPr indent="269875" fontAlgn="base">
              <a:spcBef>
                <a:spcPct val="0"/>
              </a:spcBef>
              <a:spcAft>
                <a:spcPct val="0"/>
              </a:spcAft>
            </a:pPr>
            <a:r>
              <a:rPr lang="en-US" altLang="zh-CN" sz="2400" b="1" dirty="0" smtClean="0"/>
              <a:t>2</a:t>
            </a:r>
            <a:r>
              <a:rPr lang="zh-CN" altLang="zh-CN" sz="2400" b="1" dirty="0" smtClean="0"/>
              <a:t>．</a:t>
            </a:r>
            <a:r>
              <a:rPr lang="en-US" altLang="zh-CN" sz="2400" b="1" dirty="0" smtClean="0"/>
              <a:t>2003</a:t>
            </a:r>
            <a:r>
              <a:rPr lang="zh-CN" altLang="zh-CN" sz="2400" b="1" dirty="0" smtClean="0"/>
              <a:t>年个性化条款</a:t>
            </a:r>
          </a:p>
          <a:p>
            <a:pPr indent="269875" fontAlgn="base">
              <a:spcBef>
                <a:spcPct val="0"/>
              </a:spcBef>
              <a:spcAft>
                <a:spcPct val="0"/>
              </a:spcAft>
            </a:pPr>
            <a:r>
              <a:rPr lang="en-US" altLang="zh-CN" sz="2400" b="1" dirty="0" smtClean="0"/>
              <a:t>3</a:t>
            </a:r>
            <a:r>
              <a:rPr lang="zh-CN" altLang="zh-CN" sz="2400" b="1" dirty="0" smtClean="0"/>
              <a:t>．</a:t>
            </a:r>
            <a:r>
              <a:rPr lang="en-US" altLang="zh-CN" sz="2400" b="1" dirty="0" smtClean="0"/>
              <a:t>2006</a:t>
            </a:r>
            <a:r>
              <a:rPr lang="zh-CN" altLang="zh-CN" sz="2400" b="1" dirty="0" smtClean="0"/>
              <a:t>年</a:t>
            </a:r>
            <a:r>
              <a:rPr lang="en-US" altLang="zh-CN" sz="2400" b="1" dirty="0" smtClean="0"/>
              <a:t>A</a:t>
            </a:r>
            <a:r>
              <a:rPr lang="zh-CN" altLang="zh-CN" sz="2400" b="1" dirty="0" smtClean="0"/>
              <a:t>、</a:t>
            </a:r>
            <a:r>
              <a:rPr lang="en-US" altLang="zh-CN" sz="2400" b="1" dirty="0" smtClean="0"/>
              <a:t>B</a:t>
            </a:r>
            <a:r>
              <a:rPr lang="zh-CN" altLang="zh-CN" sz="2400" b="1" dirty="0" smtClean="0"/>
              <a:t>、</a:t>
            </a:r>
            <a:r>
              <a:rPr lang="en-US" altLang="zh-CN" sz="2400" b="1" dirty="0" smtClean="0"/>
              <a:t>C</a:t>
            </a:r>
            <a:r>
              <a:rPr lang="zh-CN" altLang="zh-CN" sz="2400" b="1" dirty="0" smtClean="0"/>
              <a:t>三套条款</a:t>
            </a:r>
          </a:p>
          <a:p>
            <a:pPr indent="269875" fontAlgn="base">
              <a:spcBef>
                <a:spcPct val="0"/>
              </a:spcBef>
              <a:spcAft>
                <a:spcPct val="0"/>
              </a:spcAft>
            </a:pPr>
            <a:r>
              <a:rPr lang="en-US" altLang="zh-CN" sz="2400" b="1" dirty="0" smtClean="0"/>
              <a:t>4</a:t>
            </a:r>
            <a:r>
              <a:rPr lang="zh-CN" altLang="zh-CN" sz="2400" b="1" dirty="0" smtClean="0"/>
              <a:t>．</a:t>
            </a:r>
            <a:r>
              <a:rPr lang="en-US" altLang="zh-CN" sz="2400" b="1" dirty="0" smtClean="0"/>
              <a:t>2007</a:t>
            </a:r>
            <a:r>
              <a:rPr lang="zh-CN" altLang="zh-CN" sz="2400" b="1" dirty="0" smtClean="0"/>
              <a:t>版</a:t>
            </a:r>
            <a:r>
              <a:rPr lang="en-US" altLang="zh-CN" sz="2400" b="1" dirty="0" smtClean="0"/>
              <a:t>A</a:t>
            </a:r>
            <a:r>
              <a:rPr lang="zh-CN" altLang="zh-CN" sz="2400" b="1" dirty="0" smtClean="0"/>
              <a:t>、</a:t>
            </a:r>
            <a:r>
              <a:rPr lang="en-US" altLang="zh-CN" sz="2400" b="1" dirty="0" smtClean="0"/>
              <a:t>B</a:t>
            </a:r>
            <a:r>
              <a:rPr lang="zh-CN" altLang="zh-CN" sz="2400" b="1" dirty="0" smtClean="0"/>
              <a:t>、</a:t>
            </a:r>
            <a:r>
              <a:rPr lang="en-US" altLang="zh-CN" sz="2400" b="1" dirty="0" smtClean="0"/>
              <a:t>C</a:t>
            </a:r>
            <a:r>
              <a:rPr lang="zh-CN" altLang="zh-CN" sz="2400" b="1" dirty="0" smtClean="0"/>
              <a:t>三套条款</a:t>
            </a:r>
          </a:p>
          <a:p>
            <a:pPr indent="269875" fontAlgn="base">
              <a:spcBef>
                <a:spcPct val="0"/>
              </a:spcBef>
              <a:spcAft>
                <a:spcPct val="0"/>
              </a:spcAft>
            </a:pPr>
            <a:r>
              <a:rPr lang="en-US" altLang="zh-CN" sz="2400" b="1" dirty="0" smtClean="0"/>
              <a:t>5</a:t>
            </a:r>
            <a:r>
              <a:rPr lang="zh-CN" altLang="zh-CN" sz="2400" b="1" dirty="0" smtClean="0"/>
              <a:t>．</a:t>
            </a:r>
            <a:r>
              <a:rPr lang="en-US" altLang="zh-CN" sz="2400" b="1" dirty="0" smtClean="0"/>
              <a:t>2009</a:t>
            </a:r>
            <a:r>
              <a:rPr lang="zh-CN" altLang="zh-CN" sz="2400" b="1" dirty="0" smtClean="0"/>
              <a:t>年</a:t>
            </a:r>
            <a:r>
              <a:rPr lang="en-US" altLang="zh-CN" sz="2400" b="1" dirty="0" smtClean="0"/>
              <a:t>10</a:t>
            </a:r>
            <a:r>
              <a:rPr lang="zh-CN" altLang="zh-CN" sz="2400" b="1" dirty="0" smtClean="0"/>
              <a:t>月</a:t>
            </a:r>
            <a:r>
              <a:rPr lang="en-US" altLang="zh-CN" sz="2400" b="1" dirty="0" smtClean="0"/>
              <a:t>1</a:t>
            </a:r>
            <a:r>
              <a:rPr lang="zh-CN" altLang="zh-CN" sz="2400" b="1" dirty="0" smtClean="0"/>
              <a:t>日后为适应新保险法而修订的车险条款</a:t>
            </a:r>
          </a:p>
          <a:p>
            <a:pPr indent="269875" fontAlgn="base">
              <a:spcBef>
                <a:spcPct val="0"/>
              </a:spcBef>
              <a:spcAft>
                <a:spcPct val="0"/>
              </a:spcAft>
            </a:pPr>
            <a:r>
              <a:rPr lang="en-US" altLang="zh-CN" sz="2400" b="1" dirty="0" smtClean="0"/>
              <a:t>6.</a:t>
            </a:r>
            <a:r>
              <a:rPr lang="zh-CN" altLang="zh-CN" sz="2400" b="1" dirty="0" smtClean="0"/>
              <a:t>《</a:t>
            </a:r>
            <a:r>
              <a:rPr lang="en-US" altLang="zh-CN" sz="2400" b="1" dirty="0" smtClean="0"/>
              <a:t>2014</a:t>
            </a:r>
            <a:r>
              <a:rPr lang="zh-CN" altLang="zh-CN" sz="2400" b="1" dirty="0" smtClean="0"/>
              <a:t>版示范条款》的试点实施</a:t>
            </a:r>
          </a:p>
          <a:p>
            <a:pPr indent="269875" fontAlgn="base">
              <a:spcBef>
                <a:spcPct val="0"/>
              </a:spcBef>
              <a:spcAft>
                <a:spcPct val="0"/>
              </a:spcAft>
            </a:pPr>
            <a:endParaRPr lang="en-US" altLang="zh-CN" sz="30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2.3</a:t>
              </a:r>
              <a:r>
                <a:rPr lang="zh-CN" altLang="en-US" sz="3200" b="1" dirty="0" smtClean="0">
                  <a:solidFill>
                    <a:schemeClr val="accent1"/>
                  </a:solidFill>
                </a:rPr>
                <a:t>我国汽车保险险种</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54144" y="1078142"/>
            <a:ext cx="9349352" cy="50783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2.3.3</a:t>
            </a:r>
            <a:r>
              <a:rPr lang="zh-CN" altLang="en-US" sz="3000" b="1" dirty="0" smtClean="0"/>
              <a:t>主险与附加险对应关系</a:t>
            </a:r>
            <a:endParaRPr lang="en-US" altLang="zh-CN" sz="3000" b="1" dirty="0" smtClean="0"/>
          </a:p>
        </p:txBody>
      </p:sp>
      <p:sp>
        <p:nvSpPr>
          <p:cNvPr id="26" name="TextBox 19"/>
          <p:cNvSpPr txBox="1"/>
          <p:nvPr/>
        </p:nvSpPr>
        <p:spPr>
          <a:xfrm>
            <a:off x="1813303" y="2784060"/>
            <a:ext cx="1932121" cy="67206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pPr algn="r"/>
            <a:r>
              <a:rPr lang="zh-CN" altLang="en-US" sz="2100" dirty="0" smtClean="0">
                <a:solidFill>
                  <a:schemeClr val="tx1"/>
                </a:solidFill>
                <a:latin typeface="+mn-ea"/>
                <a:ea typeface="+mn-ea"/>
              </a:rPr>
              <a:t>以第三章责任险</a:t>
            </a:r>
            <a:endParaRPr lang="en-US" altLang="zh-CN" sz="2100" dirty="0" smtClean="0">
              <a:solidFill>
                <a:schemeClr val="tx1"/>
              </a:solidFill>
              <a:latin typeface="+mn-ea"/>
              <a:ea typeface="+mn-ea"/>
            </a:endParaRPr>
          </a:p>
          <a:p>
            <a:pPr algn="r"/>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grpSp>
        <p:nvGrpSpPr>
          <p:cNvPr id="97" name="Group 4"/>
          <p:cNvGrpSpPr>
            <a:grpSpLocks/>
          </p:cNvGrpSpPr>
          <p:nvPr/>
        </p:nvGrpSpPr>
        <p:grpSpPr bwMode="auto">
          <a:xfrm>
            <a:off x="1675885" y="4452488"/>
            <a:ext cx="1198033" cy="895350"/>
            <a:chOff x="2335" y="1139"/>
            <a:chExt cx="1089" cy="1089"/>
          </a:xfrm>
        </p:grpSpPr>
        <p:sp>
          <p:nvSpPr>
            <p:cNvPr id="98" name="Oval 5"/>
            <p:cNvSpPr>
              <a:spLocks noChangeArrowheads="1"/>
            </p:cNvSpPr>
            <p:nvPr/>
          </p:nvSpPr>
          <p:spPr bwMode="auto">
            <a:xfrm>
              <a:off x="2335" y="1139"/>
              <a:ext cx="1089" cy="1089"/>
            </a:xfrm>
            <a:prstGeom prst="ellipse">
              <a:avLst/>
            </a:prstGeom>
            <a:solidFill>
              <a:schemeClr val="accent1">
                <a:lumMod val="60000"/>
                <a:lumOff val="40000"/>
              </a:schemeClr>
            </a:solid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1C1C1C"/>
                  </a:solidFill>
                  <a:effectLst/>
                  <a:uLnTx/>
                  <a:uFillTx/>
                  <a:ea typeface="华文细黑" pitchFamily="2" charset="-122"/>
                </a:rPr>
                <a:t>1</a:t>
              </a:r>
            </a:p>
          </p:txBody>
        </p:sp>
        <p:grpSp>
          <p:nvGrpSpPr>
            <p:cNvPr id="99" name="Group 6"/>
            <p:cNvGrpSpPr>
              <a:grpSpLocks/>
            </p:cNvGrpSpPr>
            <p:nvPr/>
          </p:nvGrpSpPr>
          <p:grpSpPr bwMode="auto">
            <a:xfrm>
              <a:off x="2426" y="1169"/>
              <a:ext cx="908" cy="296"/>
              <a:chOff x="1431" y="1843"/>
              <a:chExt cx="907" cy="295"/>
            </a:xfrm>
          </p:grpSpPr>
          <p:sp>
            <p:nvSpPr>
              <p:cNvPr id="100" name="Freeform 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1"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nvGrpSpPr>
          <p:cNvPr id="102" name="Group 9"/>
          <p:cNvGrpSpPr>
            <a:grpSpLocks/>
          </p:cNvGrpSpPr>
          <p:nvPr/>
        </p:nvGrpSpPr>
        <p:grpSpPr bwMode="auto">
          <a:xfrm>
            <a:off x="2920485" y="3557138"/>
            <a:ext cx="1198033" cy="895350"/>
            <a:chOff x="2335" y="1139"/>
            <a:chExt cx="1089" cy="1089"/>
          </a:xfrm>
          <a:solidFill>
            <a:schemeClr val="accent1">
              <a:lumMod val="60000"/>
              <a:lumOff val="40000"/>
            </a:schemeClr>
          </a:solidFill>
        </p:grpSpPr>
        <p:sp>
          <p:nvSpPr>
            <p:cNvPr id="103" name="Oval 10"/>
            <p:cNvSpPr>
              <a:spLocks noChangeArrowheads="1"/>
            </p:cNvSpPr>
            <p:nvPr/>
          </p:nvSpPr>
          <p:spPr bwMode="auto">
            <a:xfrm>
              <a:off x="2335" y="1139"/>
              <a:ext cx="1089" cy="1089"/>
            </a:xfrm>
            <a:prstGeom prst="ellipse">
              <a:avLst/>
            </a:prstGeom>
            <a:grp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1C1C1C"/>
                  </a:solidFill>
                  <a:effectLst/>
                  <a:uLnTx/>
                  <a:uFillTx/>
                  <a:ea typeface="华文细黑" pitchFamily="2" charset="-122"/>
                </a:rPr>
                <a:t>2</a:t>
              </a:r>
            </a:p>
          </p:txBody>
        </p:sp>
        <p:grpSp>
          <p:nvGrpSpPr>
            <p:cNvPr id="104" name="Group 11"/>
            <p:cNvGrpSpPr>
              <a:grpSpLocks/>
            </p:cNvGrpSpPr>
            <p:nvPr/>
          </p:nvGrpSpPr>
          <p:grpSpPr bwMode="auto">
            <a:xfrm>
              <a:off x="2426" y="1169"/>
              <a:ext cx="908" cy="296"/>
              <a:chOff x="1431" y="1843"/>
              <a:chExt cx="907" cy="295"/>
            </a:xfrm>
            <a:grpFill/>
          </p:grpSpPr>
          <p:sp>
            <p:nvSpPr>
              <p:cNvPr id="105" name="Freeform 1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06" name="Oval 13"/>
              <p:cNvSpPr>
                <a:spLocks noChangeArrowheads="1"/>
              </p:cNvSpPr>
              <p:nvPr/>
            </p:nvSpPr>
            <p:spPr bwMode="auto">
              <a:xfrm>
                <a:off x="1771" y="1843"/>
                <a:ext cx="227" cy="20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nvGrpSpPr>
          <p:cNvPr id="107" name="Group 14"/>
          <p:cNvGrpSpPr>
            <a:grpSpLocks/>
          </p:cNvGrpSpPr>
          <p:nvPr/>
        </p:nvGrpSpPr>
        <p:grpSpPr bwMode="auto">
          <a:xfrm>
            <a:off x="7869252" y="3530150"/>
            <a:ext cx="1198033" cy="895350"/>
            <a:chOff x="2335" y="1139"/>
            <a:chExt cx="1089" cy="1089"/>
          </a:xfrm>
          <a:solidFill>
            <a:schemeClr val="accent1">
              <a:lumMod val="60000"/>
              <a:lumOff val="40000"/>
            </a:schemeClr>
          </a:solidFill>
        </p:grpSpPr>
        <p:sp>
          <p:nvSpPr>
            <p:cNvPr id="108" name="Oval 15"/>
            <p:cNvSpPr>
              <a:spLocks noChangeArrowheads="1"/>
            </p:cNvSpPr>
            <p:nvPr/>
          </p:nvSpPr>
          <p:spPr bwMode="auto">
            <a:xfrm>
              <a:off x="2335" y="1139"/>
              <a:ext cx="1089" cy="1089"/>
            </a:xfrm>
            <a:prstGeom prst="ellipse">
              <a:avLst/>
            </a:prstGeom>
            <a:grp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effectLst/>
                  <a:uLnTx/>
                  <a:uFillTx/>
                </a:rPr>
                <a:t>5</a:t>
              </a:r>
            </a:p>
          </p:txBody>
        </p:sp>
        <p:grpSp>
          <p:nvGrpSpPr>
            <p:cNvPr id="109" name="Group 16"/>
            <p:cNvGrpSpPr>
              <a:grpSpLocks/>
            </p:cNvGrpSpPr>
            <p:nvPr/>
          </p:nvGrpSpPr>
          <p:grpSpPr bwMode="auto">
            <a:xfrm>
              <a:off x="2426" y="1169"/>
              <a:ext cx="908" cy="296"/>
              <a:chOff x="1431" y="1843"/>
              <a:chExt cx="907" cy="295"/>
            </a:xfrm>
            <a:grpFill/>
          </p:grpSpPr>
          <p:sp>
            <p:nvSpPr>
              <p:cNvPr id="110" name="Freeform 1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1" name="Oval 18"/>
              <p:cNvSpPr>
                <a:spLocks noChangeArrowheads="1"/>
              </p:cNvSpPr>
              <p:nvPr/>
            </p:nvSpPr>
            <p:spPr bwMode="auto">
              <a:xfrm>
                <a:off x="1771" y="1843"/>
                <a:ext cx="227" cy="20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nvGrpSpPr>
          <p:cNvPr id="112" name="Group 19"/>
          <p:cNvGrpSpPr>
            <a:grpSpLocks/>
          </p:cNvGrpSpPr>
          <p:nvPr/>
        </p:nvGrpSpPr>
        <p:grpSpPr bwMode="auto">
          <a:xfrm>
            <a:off x="4553404" y="2943987"/>
            <a:ext cx="1198033" cy="895350"/>
            <a:chOff x="2335" y="1139"/>
            <a:chExt cx="1089" cy="1089"/>
          </a:xfrm>
          <a:solidFill>
            <a:schemeClr val="accent1">
              <a:lumMod val="60000"/>
              <a:lumOff val="40000"/>
            </a:schemeClr>
          </a:solidFill>
        </p:grpSpPr>
        <p:sp>
          <p:nvSpPr>
            <p:cNvPr id="113" name="Oval 20"/>
            <p:cNvSpPr>
              <a:spLocks noChangeArrowheads="1"/>
            </p:cNvSpPr>
            <p:nvPr/>
          </p:nvSpPr>
          <p:spPr bwMode="auto">
            <a:xfrm>
              <a:off x="2335" y="1139"/>
              <a:ext cx="1089" cy="1089"/>
            </a:xfrm>
            <a:prstGeom prst="ellipse">
              <a:avLst/>
            </a:prstGeom>
            <a:grp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1C1C1C"/>
                  </a:solidFill>
                  <a:effectLst/>
                  <a:uLnTx/>
                  <a:uFillTx/>
                  <a:ea typeface="华文细黑" pitchFamily="2" charset="-122"/>
                </a:rPr>
                <a:t>3</a:t>
              </a:r>
            </a:p>
          </p:txBody>
        </p:sp>
        <p:grpSp>
          <p:nvGrpSpPr>
            <p:cNvPr id="114" name="Group 21"/>
            <p:cNvGrpSpPr>
              <a:grpSpLocks/>
            </p:cNvGrpSpPr>
            <p:nvPr/>
          </p:nvGrpSpPr>
          <p:grpSpPr bwMode="auto">
            <a:xfrm>
              <a:off x="2426" y="1169"/>
              <a:ext cx="908" cy="296"/>
              <a:chOff x="1431" y="1843"/>
              <a:chExt cx="907" cy="295"/>
            </a:xfrm>
            <a:grpFill/>
          </p:grpSpPr>
          <p:sp>
            <p:nvSpPr>
              <p:cNvPr id="115" name="Freeform 2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16" name="Oval 23"/>
              <p:cNvSpPr>
                <a:spLocks noChangeArrowheads="1"/>
              </p:cNvSpPr>
              <p:nvPr/>
            </p:nvSpPr>
            <p:spPr bwMode="auto">
              <a:xfrm>
                <a:off x="1771" y="1843"/>
                <a:ext cx="227" cy="20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nvGrpSpPr>
          <p:cNvPr id="117" name="Group 24"/>
          <p:cNvGrpSpPr>
            <a:grpSpLocks/>
          </p:cNvGrpSpPr>
          <p:nvPr/>
        </p:nvGrpSpPr>
        <p:grpSpPr bwMode="auto">
          <a:xfrm>
            <a:off x="6425685" y="2966588"/>
            <a:ext cx="1198033" cy="895350"/>
            <a:chOff x="2335" y="1139"/>
            <a:chExt cx="1089" cy="1089"/>
          </a:xfrm>
          <a:solidFill>
            <a:schemeClr val="accent1">
              <a:lumMod val="60000"/>
              <a:lumOff val="40000"/>
            </a:schemeClr>
          </a:solidFill>
        </p:grpSpPr>
        <p:sp>
          <p:nvSpPr>
            <p:cNvPr id="118" name="Oval 25"/>
            <p:cNvSpPr>
              <a:spLocks noChangeArrowheads="1"/>
            </p:cNvSpPr>
            <p:nvPr/>
          </p:nvSpPr>
          <p:spPr bwMode="auto">
            <a:xfrm>
              <a:off x="2335" y="1139"/>
              <a:ext cx="1089" cy="1089"/>
            </a:xfrm>
            <a:prstGeom prst="ellipse">
              <a:avLst/>
            </a:prstGeom>
            <a:grp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smtClean="0">
                  <a:ln>
                    <a:noFill/>
                  </a:ln>
                  <a:solidFill>
                    <a:srgbClr val="1C1C1C"/>
                  </a:solidFill>
                  <a:effectLst/>
                  <a:uLnTx/>
                  <a:uFillTx/>
                  <a:ea typeface="华文细黑" pitchFamily="2" charset="-122"/>
                </a:rPr>
                <a:t>4</a:t>
              </a:r>
            </a:p>
          </p:txBody>
        </p:sp>
        <p:grpSp>
          <p:nvGrpSpPr>
            <p:cNvPr id="119" name="Group 26"/>
            <p:cNvGrpSpPr>
              <a:grpSpLocks/>
            </p:cNvGrpSpPr>
            <p:nvPr/>
          </p:nvGrpSpPr>
          <p:grpSpPr bwMode="auto">
            <a:xfrm>
              <a:off x="2426" y="1169"/>
              <a:ext cx="908" cy="296"/>
              <a:chOff x="1431" y="1843"/>
              <a:chExt cx="907" cy="295"/>
            </a:xfrm>
            <a:grpFill/>
          </p:grpSpPr>
          <p:sp>
            <p:nvSpPr>
              <p:cNvPr id="120" name="Freeform 2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1" name="Oval 28"/>
              <p:cNvSpPr>
                <a:spLocks noChangeArrowheads="1"/>
              </p:cNvSpPr>
              <p:nvPr/>
            </p:nvSpPr>
            <p:spPr bwMode="auto">
              <a:xfrm>
                <a:off x="1771" y="1843"/>
                <a:ext cx="227" cy="20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nvGrpSpPr>
          <p:cNvPr id="122" name="Group 29"/>
          <p:cNvGrpSpPr>
            <a:grpSpLocks/>
          </p:cNvGrpSpPr>
          <p:nvPr/>
        </p:nvGrpSpPr>
        <p:grpSpPr bwMode="auto">
          <a:xfrm>
            <a:off x="9118085" y="4490588"/>
            <a:ext cx="1198033" cy="895350"/>
            <a:chOff x="2335" y="1139"/>
            <a:chExt cx="1089" cy="1089"/>
          </a:xfrm>
          <a:solidFill>
            <a:schemeClr val="accent1">
              <a:lumMod val="60000"/>
              <a:lumOff val="40000"/>
            </a:schemeClr>
          </a:solidFill>
        </p:grpSpPr>
        <p:sp>
          <p:nvSpPr>
            <p:cNvPr id="123" name="Oval 30"/>
            <p:cNvSpPr>
              <a:spLocks noChangeArrowheads="1"/>
            </p:cNvSpPr>
            <p:nvPr/>
          </p:nvSpPr>
          <p:spPr bwMode="auto">
            <a:xfrm>
              <a:off x="2335" y="1139"/>
              <a:ext cx="1089" cy="1089"/>
            </a:xfrm>
            <a:prstGeom prst="ellipse">
              <a:avLst/>
            </a:prstGeom>
            <a:grp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uLnTx/>
                  <a:uFillTx/>
                  <a:ea typeface="华文细黑" pitchFamily="2" charset="-122"/>
                </a:rPr>
                <a:t>6</a:t>
              </a:r>
            </a:p>
          </p:txBody>
        </p:sp>
        <p:grpSp>
          <p:nvGrpSpPr>
            <p:cNvPr id="124" name="Group 31"/>
            <p:cNvGrpSpPr>
              <a:grpSpLocks/>
            </p:cNvGrpSpPr>
            <p:nvPr/>
          </p:nvGrpSpPr>
          <p:grpSpPr bwMode="auto">
            <a:xfrm>
              <a:off x="2426" y="1169"/>
              <a:ext cx="908" cy="296"/>
              <a:chOff x="1431" y="1843"/>
              <a:chExt cx="907" cy="295"/>
            </a:xfrm>
            <a:grpFill/>
          </p:grpSpPr>
          <p:sp>
            <p:nvSpPr>
              <p:cNvPr id="125" name="Freeform 3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6" name="Oval 33"/>
              <p:cNvSpPr>
                <a:spLocks noChangeArrowheads="1"/>
              </p:cNvSpPr>
              <p:nvPr/>
            </p:nvSpPr>
            <p:spPr bwMode="auto">
              <a:xfrm>
                <a:off x="1771" y="1843"/>
                <a:ext cx="227" cy="20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sp>
        <p:nvSpPr>
          <p:cNvPr id="127" name="Line 34"/>
          <p:cNvSpPr>
            <a:spLocks noChangeShapeType="1"/>
          </p:cNvSpPr>
          <p:nvPr/>
        </p:nvSpPr>
        <p:spPr bwMode="auto">
          <a:xfrm rot="618245" flipV="1">
            <a:off x="6368535" y="3936550"/>
            <a:ext cx="173567" cy="1163638"/>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8" name="Line 35"/>
          <p:cNvSpPr>
            <a:spLocks noChangeShapeType="1"/>
          </p:cNvSpPr>
          <p:nvPr/>
        </p:nvSpPr>
        <p:spPr bwMode="auto">
          <a:xfrm rot="618245" flipH="1" flipV="1">
            <a:off x="5294618" y="4086432"/>
            <a:ext cx="714075" cy="866926"/>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29" name="Line 36"/>
          <p:cNvSpPr>
            <a:spLocks noChangeShapeType="1"/>
          </p:cNvSpPr>
          <p:nvPr/>
        </p:nvSpPr>
        <p:spPr bwMode="auto">
          <a:xfrm rot="618245" flipH="1" flipV="1">
            <a:off x="4120635" y="4492176"/>
            <a:ext cx="1526116" cy="519113"/>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0" name="Line 37"/>
          <p:cNvSpPr>
            <a:spLocks noChangeShapeType="1"/>
          </p:cNvSpPr>
          <p:nvPr/>
        </p:nvSpPr>
        <p:spPr bwMode="auto">
          <a:xfrm rot="618245" flipH="1">
            <a:off x="2924718" y="5141464"/>
            <a:ext cx="2595033" cy="26987"/>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2" name="Line 39"/>
          <p:cNvSpPr>
            <a:spLocks noChangeShapeType="1"/>
          </p:cNvSpPr>
          <p:nvPr/>
        </p:nvSpPr>
        <p:spPr bwMode="auto">
          <a:xfrm rot="618245" flipV="1">
            <a:off x="7071853" y="4857431"/>
            <a:ext cx="1815209" cy="735248"/>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145" name="Group 451"/>
          <p:cNvGrpSpPr>
            <a:grpSpLocks/>
          </p:cNvGrpSpPr>
          <p:nvPr/>
        </p:nvGrpSpPr>
        <p:grpSpPr bwMode="auto">
          <a:xfrm>
            <a:off x="4897451" y="4914451"/>
            <a:ext cx="2294467" cy="1660525"/>
            <a:chOff x="2338" y="2750"/>
            <a:chExt cx="1084" cy="1046"/>
          </a:xfrm>
        </p:grpSpPr>
        <p:sp>
          <p:nvSpPr>
            <p:cNvPr id="146"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endParaRPr kumimoji="0" lang="zh-CN" altLang="zh-CN" sz="1400" b="0" i="0" u="none" strike="noStrike" kern="0" cap="none" spc="0" normalizeH="0" baseline="0" noProof="0" smtClean="0">
                <a:ln>
                  <a:noFill/>
                </a:ln>
                <a:solidFill>
                  <a:srgbClr val="000000"/>
                </a:solidFill>
                <a:effectLst/>
                <a:uLnTx/>
                <a:uFillTx/>
                <a:latin typeface="微软雅黑" pitchFamily="34" charset="-122"/>
              </a:endParaRPr>
            </a:p>
          </p:txBody>
        </p:sp>
        <p:sp>
          <p:nvSpPr>
            <p:cNvPr id="147" name="Oval 44"/>
            <p:cNvSpPr>
              <a:spLocks noChangeArrowheads="1"/>
            </p:cNvSpPr>
            <p:nvPr/>
          </p:nvSpPr>
          <p:spPr bwMode="gray">
            <a:xfrm>
              <a:off x="2420" y="2750"/>
              <a:ext cx="920" cy="909"/>
            </a:xfrm>
            <a:prstGeom prst="ellipse">
              <a:avLst/>
            </a:prstGeom>
            <a:gradFill rotWithShape="1">
              <a:gsLst>
                <a:gs pos="0">
                  <a:srgbClr val="3399FF"/>
                </a:gs>
                <a:gs pos="100000">
                  <a:srgbClr val="0E58C4"/>
                </a:gs>
              </a:gsLst>
              <a:lin ang="2700000" scaled="1"/>
            </a:gradFill>
            <a:ln w="9525" algn="ctr">
              <a:solidFill>
                <a:srgbClr val="0875F8"/>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FFFFFF"/>
                  </a:solidFill>
                  <a:effectLst/>
                  <a:uLnTx/>
                  <a:uFillTx/>
                </a:rPr>
                <a:t>主险</a:t>
              </a:r>
            </a:p>
          </p:txBody>
        </p:sp>
        <p:pic>
          <p:nvPicPr>
            <p:cNvPr id="148" name="Picture 45"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2511" y="2764"/>
              <a:ext cx="732"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9" name="Group 46"/>
            <p:cNvGrpSpPr>
              <a:grpSpLocks/>
            </p:cNvGrpSpPr>
            <p:nvPr/>
          </p:nvGrpSpPr>
          <p:grpSpPr bwMode="auto">
            <a:xfrm rot="-1297425" flipH="1" flipV="1">
              <a:off x="2486" y="3429"/>
              <a:ext cx="793" cy="190"/>
              <a:chOff x="2532" y="1051"/>
              <a:chExt cx="893" cy="246"/>
            </a:xfrm>
          </p:grpSpPr>
          <p:grpSp>
            <p:nvGrpSpPr>
              <p:cNvPr id="150" name="Group 47"/>
              <p:cNvGrpSpPr>
                <a:grpSpLocks/>
              </p:cNvGrpSpPr>
              <p:nvPr/>
            </p:nvGrpSpPr>
            <p:grpSpPr bwMode="auto">
              <a:xfrm>
                <a:off x="2532" y="1051"/>
                <a:ext cx="743" cy="185"/>
                <a:chOff x="1565" y="2568"/>
                <a:chExt cx="1118" cy="279"/>
              </a:xfrm>
            </p:grpSpPr>
            <p:sp>
              <p:nvSpPr>
                <p:cNvPr id="156"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7"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8"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9"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nvGrpSpPr>
              <p:cNvPr id="151" name="Group 52"/>
              <p:cNvGrpSpPr>
                <a:grpSpLocks/>
              </p:cNvGrpSpPr>
              <p:nvPr/>
            </p:nvGrpSpPr>
            <p:grpSpPr bwMode="auto">
              <a:xfrm rot="1353540">
                <a:off x="2682" y="1111"/>
                <a:ext cx="743" cy="186"/>
                <a:chOff x="1565" y="2568"/>
                <a:chExt cx="1118" cy="279"/>
              </a:xfrm>
            </p:grpSpPr>
            <p:sp>
              <p:nvSpPr>
                <p:cNvPr id="152"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3"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4"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55"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grpSp>
        </p:grpSp>
      </p:grpSp>
      <p:sp>
        <p:nvSpPr>
          <p:cNvPr id="160" name="TextBox 19"/>
          <p:cNvSpPr txBox="1"/>
          <p:nvPr/>
        </p:nvSpPr>
        <p:spPr>
          <a:xfrm>
            <a:off x="0" y="3866360"/>
            <a:ext cx="1932121" cy="67206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100" dirty="0" smtClean="0">
                <a:solidFill>
                  <a:schemeClr val="tx1"/>
                </a:solidFill>
                <a:latin typeface="+mn-ea"/>
                <a:ea typeface="+mn-ea"/>
              </a:rPr>
              <a:t>以车损险</a:t>
            </a:r>
            <a:endParaRPr lang="en-US" altLang="zh-CN" sz="2100" dirty="0" smtClean="0">
              <a:solidFill>
                <a:schemeClr val="tx1"/>
              </a:solidFill>
              <a:latin typeface="+mn-ea"/>
              <a:ea typeface="+mn-ea"/>
            </a:endParaRPr>
          </a:p>
          <a:p>
            <a:pPr algn="r"/>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sp>
        <p:nvSpPr>
          <p:cNvPr id="161" name="TextBox 19"/>
          <p:cNvSpPr txBox="1"/>
          <p:nvPr/>
        </p:nvSpPr>
        <p:spPr>
          <a:xfrm>
            <a:off x="3843579" y="1859796"/>
            <a:ext cx="2262753" cy="969496"/>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100" dirty="0" smtClean="0">
                <a:solidFill>
                  <a:schemeClr val="tx1"/>
                </a:solidFill>
                <a:latin typeface="+mn-ea"/>
                <a:ea typeface="+mn-ea"/>
              </a:rPr>
              <a:t>以第三章责任险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和车上人员责任险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sp>
        <p:nvSpPr>
          <p:cNvPr id="162" name="TextBox 19"/>
          <p:cNvSpPr txBox="1"/>
          <p:nvPr/>
        </p:nvSpPr>
        <p:spPr>
          <a:xfrm>
            <a:off x="6183824" y="1841715"/>
            <a:ext cx="2293749" cy="969496"/>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100" dirty="0" smtClean="0">
                <a:solidFill>
                  <a:schemeClr val="tx1"/>
                </a:solidFill>
                <a:latin typeface="+mn-ea"/>
                <a:ea typeface="+mn-ea"/>
              </a:rPr>
              <a:t>以车损险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和车上人员责任险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sp>
        <p:nvSpPr>
          <p:cNvPr id="163" name="TextBox 19"/>
          <p:cNvSpPr txBox="1"/>
          <p:nvPr/>
        </p:nvSpPr>
        <p:spPr>
          <a:xfrm>
            <a:off x="8412997" y="2796975"/>
            <a:ext cx="2110353" cy="64633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100" dirty="0" smtClean="0">
                <a:solidFill>
                  <a:schemeClr val="tx1"/>
                </a:solidFill>
                <a:latin typeface="+mn-ea"/>
                <a:ea typeface="+mn-ea"/>
              </a:rPr>
              <a:t>以盗抢险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sp>
        <p:nvSpPr>
          <p:cNvPr id="164" name="TextBox 19"/>
          <p:cNvSpPr txBox="1"/>
          <p:nvPr/>
        </p:nvSpPr>
        <p:spPr>
          <a:xfrm>
            <a:off x="9634782" y="3801783"/>
            <a:ext cx="2293748" cy="646331"/>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sz="2100" dirty="0" smtClean="0">
                <a:solidFill>
                  <a:schemeClr val="tx1"/>
                </a:solidFill>
                <a:latin typeface="+mn-ea"/>
                <a:ea typeface="+mn-ea"/>
              </a:rPr>
              <a:t>以车上人员责任险</a:t>
            </a:r>
            <a:endParaRPr lang="en-US" altLang="zh-CN" sz="2100" dirty="0" smtClean="0">
              <a:solidFill>
                <a:schemeClr val="tx1"/>
              </a:solidFill>
              <a:latin typeface="+mn-ea"/>
              <a:ea typeface="+mn-ea"/>
            </a:endParaRPr>
          </a:p>
          <a:p>
            <a:r>
              <a:rPr lang="zh-CN" altLang="en-US" sz="2100" dirty="0" smtClean="0">
                <a:solidFill>
                  <a:schemeClr val="tx1"/>
                </a:solidFill>
                <a:latin typeface="+mn-ea"/>
                <a:ea typeface="+mn-ea"/>
              </a:rPr>
              <a:t>为基础的附加险</a:t>
            </a:r>
            <a:endParaRPr lang="zh-CN" altLang="en-US" sz="2100" dirty="0">
              <a:solidFill>
                <a:schemeClr val="tx1"/>
              </a:solidFill>
              <a:latin typeface="+mn-ea"/>
              <a:ea typeface="+mn-ea"/>
            </a:endParaRPr>
          </a:p>
        </p:txBody>
      </p:sp>
      <p:sp>
        <p:nvSpPr>
          <p:cNvPr id="165" name="Line 34"/>
          <p:cNvSpPr>
            <a:spLocks noChangeShapeType="1"/>
          </p:cNvSpPr>
          <p:nvPr/>
        </p:nvSpPr>
        <p:spPr bwMode="auto">
          <a:xfrm rot="618245" flipV="1">
            <a:off x="6857106" y="4116941"/>
            <a:ext cx="1009176" cy="1034101"/>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75777"/>
                                        </p:tgtEl>
                                        <p:attrNameLst>
                                          <p:attrName>style.visibility</p:attrName>
                                        </p:attrNameLst>
                                      </p:cBhvr>
                                      <p:to>
                                        <p:strVal val="visible"/>
                                      </p:to>
                                    </p:set>
                                    <p:animEffect transition="in" filter="diamond(in)">
                                      <p:cBhvr>
                                        <p:cTn id="12" dur="2000"/>
                                        <p:tgtEl>
                                          <p:spTgt spid="7577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45"/>
                                        </p:tgtEl>
                                        <p:attrNameLst>
                                          <p:attrName>style.visibility</p:attrName>
                                        </p:attrNameLst>
                                      </p:cBhvr>
                                      <p:to>
                                        <p:strVal val="visible"/>
                                      </p:to>
                                    </p:set>
                                    <p:animEffect transition="in" filter="diamond(in)">
                                      <p:cBhvr>
                                        <p:cTn id="17" dur="2000"/>
                                        <p:tgtEl>
                                          <p:spTgt spid="145"/>
                                        </p:tgtEl>
                                      </p:cBhvr>
                                    </p:animEffect>
                                  </p:childTnLst>
                                </p:cTn>
                              </p:par>
                              <p:par>
                                <p:cTn id="18" presetID="8" presetClass="entr" presetSubtype="16" fill="hold" nodeType="withEffect">
                                  <p:stCondLst>
                                    <p:cond delay="0"/>
                                  </p:stCondLst>
                                  <p:childTnLst>
                                    <p:set>
                                      <p:cBhvr>
                                        <p:cTn id="19" dur="1" fill="hold">
                                          <p:stCondLst>
                                            <p:cond delay="0"/>
                                          </p:stCondLst>
                                        </p:cTn>
                                        <p:tgtEl>
                                          <p:spTgt spid="97"/>
                                        </p:tgtEl>
                                        <p:attrNameLst>
                                          <p:attrName>style.visibility</p:attrName>
                                        </p:attrNameLst>
                                      </p:cBhvr>
                                      <p:to>
                                        <p:strVal val="visible"/>
                                      </p:to>
                                    </p:set>
                                    <p:animEffect transition="in" filter="diamond(in)">
                                      <p:cBhvr>
                                        <p:cTn id="20" dur="2000"/>
                                        <p:tgtEl>
                                          <p:spTgt spid="9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8" presetClass="entr" presetSubtype="16" fill="hold" nodeType="withEffect">
                                  <p:stCondLst>
                                    <p:cond delay="0"/>
                                  </p:stCondLst>
                                  <p:childTnLst>
                                    <p:set>
                                      <p:cBhvr>
                                        <p:cTn id="25" dur="1" fill="hold">
                                          <p:stCondLst>
                                            <p:cond delay="0"/>
                                          </p:stCondLst>
                                        </p:cTn>
                                        <p:tgtEl>
                                          <p:spTgt spid="102"/>
                                        </p:tgtEl>
                                        <p:attrNameLst>
                                          <p:attrName>style.visibility</p:attrName>
                                        </p:attrNameLst>
                                      </p:cBhvr>
                                      <p:to>
                                        <p:strVal val="visible"/>
                                      </p:to>
                                    </p:set>
                                    <p:animEffect transition="in" filter="diamond(in)">
                                      <p:cBhvr>
                                        <p:cTn id="26" dur="2000"/>
                                        <p:tgtEl>
                                          <p:spTgt spid="10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60"/>
                                        </p:tgtEl>
                                        <p:attrNameLst>
                                          <p:attrName>style.visibility</p:attrName>
                                        </p:attrNameLst>
                                      </p:cBhvr>
                                      <p:to>
                                        <p:strVal val="visible"/>
                                      </p:to>
                                    </p:set>
                                    <p:animEffect transition="in" filter="wipe(left)">
                                      <p:cBhvr>
                                        <p:cTn id="29" dur="500"/>
                                        <p:tgtEl>
                                          <p:spTgt spid="160"/>
                                        </p:tgtEl>
                                      </p:cBhvr>
                                    </p:animEffect>
                                  </p:childTnLst>
                                </p:cTn>
                              </p:par>
                              <p:par>
                                <p:cTn id="30" presetID="8" presetClass="entr" presetSubtype="16" fill="hold" nodeType="withEffect">
                                  <p:stCondLst>
                                    <p:cond delay="0"/>
                                  </p:stCondLst>
                                  <p:childTnLst>
                                    <p:set>
                                      <p:cBhvr>
                                        <p:cTn id="31" dur="1" fill="hold">
                                          <p:stCondLst>
                                            <p:cond delay="0"/>
                                          </p:stCondLst>
                                        </p:cTn>
                                        <p:tgtEl>
                                          <p:spTgt spid="112"/>
                                        </p:tgtEl>
                                        <p:attrNameLst>
                                          <p:attrName>style.visibility</p:attrName>
                                        </p:attrNameLst>
                                      </p:cBhvr>
                                      <p:to>
                                        <p:strVal val="visible"/>
                                      </p:to>
                                    </p:set>
                                    <p:animEffect transition="in" filter="diamond(in)">
                                      <p:cBhvr>
                                        <p:cTn id="32" dur="2000"/>
                                        <p:tgtEl>
                                          <p:spTgt spid="11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1"/>
                                        </p:tgtEl>
                                        <p:attrNameLst>
                                          <p:attrName>style.visibility</p:attrName>
                                        </p:attrNameLst>
                                      </p:cBhvr>
                                      <p:to>
                                        <p:strVal val="visible"/>
                                      </p:to>
                                    </p:set>
                                    <p:animEffect transition="in" filter="wipe(left)">
                                      <p:cBhvr>
                                        <p:cTn id="35" dur="500"/>
                                        <p:tgtEl>
                                          <p:spTgt spid="161"/>
                                        </p:tgtEl>
                                      </p:cBhvr>
                                    </p:animEffect>
                                  </p:childTnLst>
                                </p:cTn>
                              </p:par>
                              <p:par>
                                <p:cTn id="36" presetID="8" presetClass="entr" presetSubtype="16" fill="hold" nodeType="withEffect">
                                  <p:stCondLst>
                                    <p:cond delay="0"/>
                                  </p:stCondLst>
                                  <p:childTnLst>
                                    <p:set>
                                      <p:cBhvr>
                                        <p:cTn id="37" dur="1" fill="hold">
                                          <p:stCondLst>
                                            <p:cond delay="0"/>
                                          </p:stCondLst>
                                        </p:cTn>
                                        <p:tgtEl>
                                          <p:spTgt spid="117"/>
                                        </p:tgtEl>
                                        <p:attrNameLst>
                                          <p:attrName>style.visibility</p:attrName>
                                        </p:attrNameLst>
                                      </p:cBhvr>
                                      <p:to>
                                        <p:strVal val="visible"/>
                                      </p:to>
                                    </p:set>
                                    <p:animEffect transition="in" filter="diamond(in)">
                                      <p:cBhvr>
                                        <p:cTn id="38" dur="2000"/>
                                        <p:tgtEl>
                                          <p:spTgt spid="11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2"/>
                                        </p:tgtEl>
                                        <p:attrNameLst>
                                          <p:attrName>style.visibility</p:attrName>
                                        </p:attrNameLst>
                                      </p:cBhvr>
                                      <p:to>
                                        <p:strVal val="visible"/>
                                      </p:to>
                                    </p:set>
                                    <p:animEffect transition="in" filter="wipe(left)">
                                      <p:cBhvr>
                                        <p:cTn id="41" dur="500"/>
                                        <p:tgtEl>
                                          <p:spTgt spid="162"/>
                                        </p:tgtEl>
                                      </p:cBhvr>
                                    </p:animEffect>
                                  </p:childTnLst>
                                </p:cTn>
                              </p:par>
                              <p:par>
                                <p:cTn id="42" presetID="8" presetClass="entr" presetSubtype="16" fill="hold" nodeType="withEffect">
                                  <p:stCondLst>
                                    <p:cond delay="0"/>
                                  </p:stCondLst>
                                  <p:childTnLst>
                                    <p:set>
                                      <p:cBhvr>
                                        <p:cTn id="43" dur="1" fill="hold">
                                          <p:stCondLst>
                                            <p:cond delay="0"/>
                                          </p:stCondLst>
                                        </p:cTn>
                                        <p:tgtEl>
                                          <p:spTgt spid="107"/>
                                        </p:tgtEl>
                                        <p:attrNameLst>
                                          <p:attrName>style.visibility</p:attrName>
                                        </p:attrNameLst>
                                      </p:cBhvr>
                                      <p:to>
                                        <p:strVal val="visible"/>
                                      </p:to>
                                    </p:set>
                                    <p:animEffect transition="in" filter="diamond(in)">
                                      <p:cBhvr>
                                        <p:cTn id="44" dur="2000"/>
                                        <p:tgtEl>
                                          <p:spTgt spid="10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63"/>
                                        </p:tgtEl>
                                        <p:attrNameLst>
                                          <p:attrName>style.visibility</p:attrName>
                                        </p:attrNameLst>
                                      </p:cBhvr>
                                      <p:to>
                                        <p:strVal val="visible"/>
                                      </p:to>
                                    </p:set>
                                    <p:animEffect transition="in" filter="wipe(left)">
                                      <p:cBhvr>
                                        <p:cTn id="47" dur="500"/>
                                        <p:tgtEl>
                                          <p:spTgt spid="163"/>
                                        </p:tgtEl>
                                      </p:cBhvr>
                                    </p:animEffect>
                                  </p:childTnLst>
                                </p:cTn>
                              </p:par>
                              <p:par>
                                <p:cTn id="48" presetID="8" presetClass="entr" presetSubtype="16" fill="hold" nodeType="with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diamond(in)">
                                      <p:cBhvr>
                                        <p:cTn id="50" dur="2000"/>
                                        <p:tgtEl>
                                          <p:spTgt spid="12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64"/>
                                        </p:tgtEl>
                                        <p:attrNameLst>
                                          <p:attrName>style.visibility</p:attrName>
                                        </p:attrNameLst>
                                      </p:cBhvr>
                                      <p:to>
                                        <p:strVal val="visible"/>
                                      </p:to>
                                    </p:set>
                                    <p:animEffect transition="in" filter="wipe(left)">
                                      <p:cBhvr>
                                        <p:cTn id="53" dur="500"/>
                                        <p:tgtEl>
                                          <p:spTgt spid="164"/>
                                        </p:tgtEl>
                                      </p:cBhvr>
                                    </p:animEffect>
                                  </p:childTnLst>
                                </p:cTn>
                              </p:par>
                            </p:childTnLst>
                          </p:cTn>
                        </p:par>
                        <p:par>
                          <p:cTn id="54" fill="hold">
                            <p:stCondLst>
                              <p:cond delay="2000"/>
                            </p:stCondLst>
                            <p:childTnLst>
                              <p:par>
                                <p:cTn id="55" presetID="22" presetClass="entr" presetSubtype="4"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down)">
                                      <p:cBhvr>
                                        <p:cTn id="57" dur="750"/>
                                        <p:tgtEl>
                                          <p:spTgt spid="25"/>
                                        </p:tgtEl>
                                      </p:cBhvr>
                                    </p:animEffect>
                                  </p:childTnLst>
                                </p:cTn>
                              </p:par>
                              <p:par>
                                <p:cTn id="58" presetID="8" presetClass="entr" presetSubtype="16" fill="hold" grpId="0" nodeType="withEffect">
                                  <p:stCondLst>
                                    <p:cond delay="0"/>
                                  </p:stCondLst>
                                  <p:childTnLst>
                                    <p:set>
                                      <p:cBhvr>
                                        <p:cTn id="59" dur="1" fill="hold">
                                          <p:stCondLst>
                                            <p:cond delay="0"/>
                                          </p:stCondLst>
                                        </p:cTn>
                                        <p:tgtEl>
                                          <p:spTgt spid="130"/>
                                        </p:tgtEl>
                                        <p:attrNameLst>
                                          <p:attrName>style.visibility</p:attrName>
                                        </p:attrNameLst>
                                      </p:cBhvr>
                                      <p:to>
                                        <p:strVal val="visible"/>
                                      </p:to>
                                    </p:set>
                                    <p:animEffect transition="in" filter="diamond(in)">
                                      <p:cBhvr>
                                        <p:cTn id="60" dur="2000"/>
                                        <p:tgtEl>
                                          <p:spTgt spid="130"/>
                                        </p:tgtEl>
                                      </p:cBhvr>
                                    </p:animEffect>
                                  </p:childTnLst>
                                </p:cTn>
                              </p:par>
                              <p:par>
                                <p:cTn id="61" presetID="8" presetClass="entr" presetSubtype="16" fill="hold" grpId="0" nodeType="withEffect">
                                  <p:stCondLst>
                                    <p:cond delay="0"/>
                                  </p:stCondLst>
                                  <p:childTnLst>
                                    <p:set>
                                      <p:cBhvr>
                                        <p:cTn id="62" dur="1" fill="hold">
                                          <p:stCondLst>
                                            <p:cond delay="0"/>
                                          </p:stCondLst>
                                        </p:cTn>
                                        <p:tgtEl>
                                          <p:spTgt spid="129"/>
                                        </p:tgtEl>
                                        <p:attrNameLst>
                                          <p:attrName>style.visibility</p:attrName>
                                        </p:attrNameLst>
                                      </p:cBhvr>
                                      <p:to>
                                        <p:strVal val="visible"/>
                                      </p:to>
                                    </p:set>
                                    <p:animEffect transition="in" filter="diamond(in)">
                                      <p:cBhvr>
                                        <p:cTn id="63" dur="2000"/>
                                        <p:tgtEl>
                                          <p:spTgt spid="129"/>
                                        </p:tgtEl>
                                      </p:cBhvr>
                                    </p:animEffect>
                                  </p:childTnLst>
                                </p:cTn>
                              </p:par>
                              <p:par>
                                <p:cTn id="64" presetID="8" presetClass="entr" presetSubtype="16"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Effect transition="in" filter="diamond(in)">
                                      <p:cBhvr>
                                        <p:cTn id="66" dur="2000"/>
                                        <p:tgtEl>
                                          <p:spTgt spid="128"/>
                                        </p:tgtEl>
                                      </p:cBhvr>
                                    </p:animEffect>
                                  </p:childTnLst>
                                </p:cTn>
                              </p:par>
                              <p:par>
                                <p:cTn id="67" presetID="8" presetClass="entr" presetSubtype="16" fill="hold" grpId="0" nodeType="withEffect">
                                  <p:stCondLst>
                                    <p:cond delay="0"/>
                                  </p:stCondLst>
                                  <p:childTnLst>
                                    <p:set>
                                      <p:cBhvr>
                                        <p:cTn id="68" dur="1" fill="hold">
                                          <p:stCondLst>
                                            <p:cond delay="0"/>
                                          </p:stCondLst>
                                        </p:cTn>
                                        <p:tgtEl>
                                          <p:spTgt spid="127"/>
                                        </p:tgtEl>
                                        <p:attrNameLst>
                                          <p:attrName>style.visibility</p:attrName>
                                        </p:attrNameLst>
                                      </p:cBhvr>
                                      <p:to>
                                        <p:strVal val="visible"/>
                                      </p:to>
                                    </p:set>
                                    <p:animEffect transition="in" filter="diamond(in)">
                                      <p:cBhvr>
                                        <p:cTn id="69" dur="2000"/>
                                        <p:tgtEl>
                                          <p:spTgt spid="127"/>
                                        </p:tgtEl>
                                      </p:cBhvr>
                                    </p:animEffect>
                                  </p:childTnLst>
                                </p:cTn>
                              </p:par>
                              <p:par>
                                <p:cTn id="70" presetID="8" presetClass="entr" presetSubtype="16" fill="hold" grpId="0" nodeType="withEffect">
                                  <p:stCondLst>
                                    <p:cond delay="0"/>
                                  </p:stCondLst>
                                  <p:childTnLst>
                                    <p:set>
                                      <p:cBhvr>
                                        <p:cTn id="71" dur="1" fill="hold">
                                          <p:stCondLst>
                                            <p:cond delay="0"/>
                                          </p:stCondLst>
                                        </p:cTn>
                                        <p:tgtEl>
                                          <p:spTgt spid="132"/>
                                        </p:tgtEl>
                                        <p:attrNameLst>
                                          <p:attrName>style.visibility</p:attrName>
                                        </p:attrNameLst>
                                      </p:cBhvr>
                                      <p:to>
                                        <p:strVal val="visible"/>
                                      </p:to>
                                    </p:set>
                                    <p:animEffect transition="in" filter="diamond(in)">
                                      <p:cBhvr>
                                        <p:cTn id="72" dur="2000"/>
                                        <p:tgtEl>
                                          <p:spTgt spid="132"/>
                                        </p:tgtEl>
                                      </p:cBhvr>
                                    </p:animEffect>
                                  </p:childTnLst>
                                </p:cTn>
                              </p:par>
                              <p:par>
                                <p:cTn id="73" presetID="8" presetClass="entr" presetSubtype="16" fill="hold" grpId="0" nodeType="withEffect">
                                  <p:stCondLst>
                                    <p:cond delay="0"/>
                                  </p:stCondLst>
                                  <p:childTnLst>
                                    <p:set>
                                      <p:cBhvr>
                                        <p:cTn id="74" dur="1" fill="hold">
                                          <p:stCondLst>
                                            <p:cond delay="0"/>
                                          </p:stCondLst>
                                        </p:cTn>
                                        <p:tgtEl>
                                          <p:spTgt spid="165"/>
                                        </p:tgtEl>
                                        <p:attrNameLst>
                                          <p:attrName>style.visibility</p:attrName>
                                        </p:attrNameLst>
                                      </p:cBhvr>
                                      <p:to>
                                        <p:strVal val="visible"/>
                                      </p:to>
                                    </p:set>
                                    <p:animEffect transition="in" filter="diamond(in)">
                                      <p:cBhvr>
                                        <p:cTn id="75" dur="20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5777" grpId="0"/>
      <p:bldP spid="26" grpId="0"/>
      <p:bldP spid="127" grpId="0" animBg="1"/>
      <p:bldP spid="128" grpId="0" animBg="1"/>
      <p:bldP spid="129" grpId="0" animBg="1"/>
      <p:bldP spid="130" grpId="0" animBg="1"/>
      <p:bldP spid="132" grpId="0" animBg="1"/>
      <p:bldP spid="160" grpId="0"/>
      <p:bldP spid="161" grpId="0"/>
      <p:bldP spid="162" grpId="0"/>
      <p:bldP spid="163" grpId="0"/>
      <p:bldP spid="164" grpId="0"/>
      <p:bldP spid="16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7" y="152402"/>
            <a:ext cx="4750860" cy="594953"/>
            <a:chOff x="6168777" y="1221676"/>
            <a:chExt cx="5613846" cy="686848"/>
          </a:xfrm>
        </p:grpSpPr>
        <p:sp>
          <p:nvSpPr>
            <p:cNvPr id="5" name="圆角矩形 4"/>
            <p:cNvSpPr/>
            <p:nvPr/>
          </p:nvSpPr>
          <p:spPr>
            <a:xfrm>
              <a:off x="6168777" y="1221676"/>
              <a:ext cx="5613846"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2.3</a:t>
              </a:r>
              <a:r>
                <a:rPr lang="zh-CN" altLang="en-US" sz="3200" b="1" dirty="0" smtClean="0">
                  <a:solidFill>
                    <a:schemeClr val="accent1"/>
                  </a:solidFill>
                </a:rPr>
                <a:t>我国汽车保险险种</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24487" y="1574049"/>
            <a:ext cx="9349352" cy="143116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2.3.4  </a:t>
            </a:r>
            <a:r>
              <a:rPr lang="zh-CN" altLang="en-US" sz="3000" b="1" dirty="0" smtClean="0"/>
              <a:t>险种与车辆风险对应</a:t>
            </a:r>
            <a:endParaRPr lang="en-US" altLang="zh-CN" sz="3000" b="1" dirty="0" smtClean="0"/>
          </a:p>
          <a:p>
            <a:pPr indent="269875" fontAlgn="base">
              <a:spcBef>
                <a:spcPct val="0"/>
              </a:spcBef>
              <a:spcAft>
                <a:spcPct val="0"/>
              </a:spcAft>
            </a:pPr>
            <a:endParaRPr lang="en-US" altLang="zh-CN" sz="3000" b="1" dirty="0" smtClean="0"/>
          </a:p>
          <a:p>
            <a:pPr indent="269875" fontAlgn="base">
              <a:spcBef>
                <a:spcPct val="0"/>
              </a:spcBef>
              <a:spcAft>
                <a:spcPct val="0"/>
              </a:spcAft>
            </a:pPr>
            <a:endParaRPr lang="en-US" altLang="zh-CN" sz="3000" b="1" dirty="0" smtClean="0"/>
          </a:p>
        </p:txBody>
      </p:sp>
      <p:sp>
        <p:nvSpPr>
          <p:cNvPr id="27" name="椭圆 26"/>
          <p:cNvSpPr/>
          <p:nvPr/>
        </p:nvSpPr>
        <p:spPr>
          <a:xfrm>
            <a:off x="1162023" y="2773605"/>
            <a:ext cx="2688299" cy="26882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8" name="椭圆 27"/>
          <p:cNvSpPr/>
          <p:nvPr/>
        </p:nvSpPr>
        <p:spPr>
          <a:xfrm>
            <a:off x="4570604" y="2773605"/>
            <a:ext cx="2688299" cy="26882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9" name="椭圆 28"/>
          <p:cNvSpPr/>
          <p:nvPr/>
        </p:nvSpPr>
        <p:spPr>
          <a:xfrm>
            <a:off x="7979186" y="2773605"/>
            <a:ext cx="2688299" cy="26882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30" name="TextBox 29"/>
          <p:cNvSpPr txBox="1"/>
          <p:nvPr/>
        </p:nvSpPr>
        <p:spPr>
          <a:xfrm>
            <a:off x="1793489" y="3744160"/>
            <a:ext cx="1382489" cy="830997"/>
          </a:xfrm>
          <a:prstGeom prst="rect">
            <a:avLst/>
          </a:prstGeom>
          <a:noFill/>
        </p:spPr>
        <p:txBody>
          <a:bodyPr wrap="square" lIns="0" tIns="0" rIns="0" bIns="0" rtlCol="0">
            <a:spAutoFit/>
          </a:bodyPr>
          <a:lstStyle/>
          <a:p>
            <a:pPr algn="ctr"/>
            <a:r>
              <a:rPr lang="zh-CN" altLang="en-US" sz="2700" b="1" dirty="0" smtClean="0">
                <a:solidFill>
                  <a:schemeClr val="bg1"/>
                </a:solidFill>
                <a:latin typeface="微软雅黑" pitchFamily="34" charset="-122"/>
                <a:ea typeface="微软雅黑" pitchFamily="34" charset="-122"/>
              </a:rPr>
              <a:t>车辆自身风险</a:t>
            </a:r>
            <a:endParaRPr lang="zh-CN" altLang="en-US" sz="2700" b="1" dirty="0">
              <a:solidFill>
                <a:schemeClr val="bg1"/>
              </a:solidFill>
              <a:latin typeface="微软雅黑" pitchFamily="34" charset="-122"/>
              <a:ea typeface="微软雅黑" pitchFamily="34" charset="-122"/>
            </a:endParaRPr>
          </a:p>
        </p:txBody>
      </p:sp>
      <p:sp>
        <p:nvSpPr>
          <p:cNvPr id="31" name="TextBox 30"/>
          <p:cNvSpPr txBox="1"/>
          <p:nvPr/>
        </p:nvSpPr>
        <p:spPr>
          <a:xfrm>
            <a:off x="5073703" y="3790655"/>
            <a:ext cx="1775091" cy="830997"/>
          </a:xfrm>
          <a:prstGeom prst="rect">
            <a:avLst/>
          </a:prstGeom>
          <a:noFill/>
        </p:spPr>
        <p:txBody>
          <a:bodyPr wrap="square" lIns="0" tIns="0" rIns="0" bIns="0" rtlCol="0">
            <a:spAutoFit/>
          </a:bodyPr>
          <a:lstStyle/>
          <a:p>
            <a:pPr algn="ctr"/>
            <a:r>
              <a:rPr lang="zh-CN" altLang="en-US" sz="2700" b="1" dirty="0" smtClean="0">
                <a:solidFill>
                  <a:schemeClr val="bg1"/>
                </a:solidFill>
                <a:latin typeface="微软雅黑" pitchFamily="34" charset="-122"/>
                <a:ea typeface="微软雅黑" pitchFamily="34" charset="-122"/>
              </a:rPr>
              <a:t>车辆使用责任风险</a:t>
            </a:r>
            <a:endParaRPr lang="zh-CN" altLang="en-US" sz="2700" b="1" dirty="0">
              <a:solidFill>
                <a:schemeClr val="bg1"/>
              </a:solidFill>
              <a:latin typeface="微软雅黑" pitchFamily="34" charset="-122"/>
              <a:ea typeface="微软雅黑" pitchFamily="34" charset="-122"/>
            </a:endParaRPr>
          </a:p>
        </p:txBody>
      </p:sp>
      <p:sp>
        <p:nvSpPr>
          <p:cNvPr id="32" name="TextBox 31"/>
          <p:cNvSpPr txBox="1"/>
          <p:nvPr/>
        </p:nvSpPr>
        <p:spPr>
          <a:xfrm>
            <a:off x="8561163" y="3883645"/>
            <a:ext cx="1555341" cy="830997"/>
          </a:xfrm>
          <a:prstGeom prst="rect">
            <a:avLst/>
          </a:prstGeom>
          <a:noFill/>
        </p:spPr>
        <p:txBody>
          <a:bodyPr wrap="square" lIns="0" tIns="0" rIns="0" bIns="0" rtlCol="0">
            <a:spAutoFit/>
          </a:bodyPr>
          <a:lstStyle/>
          <a:p>
            <a:pPr algn="ctr"/>
            <a:r>
              <a:rPr lang="zh-CN" altLang="en-US" sz="2700" b="1" dirty="0" smtClean="0">
                <a:solidFill>
                  <a:schemeClr val="bg1"/>
                </a:solidFill>
                <a:latin typeface="微软雅黑" pitchFamily="34" charset="-122"/>
                <a:ea typeface="微软雅黑" pitchFamily="34" charset="-122"/>
              </a:rPr>
              <a:t>其他使用风险</a:t>
            </a:r>
            <a:endParaRPr lang="zh-CN" altLang="en-US" sz="2700" b="1" dirty="0">
              <a:solidFill>
                <a:schemeClr val="bg1"/>
              </a:solidFill>
              <a:latin typeface="微软雅黑" pitchFamily="34" charset="-122"/>
              <a:ea typeface="微软雅黑" pitchFamily="34" charset="-122"/>
            </a:endParaRPr>
          </a:p>
        </p:txBody>
      </p:sp>
      <p:grpSp>
        <p:nvGrpSpPr>
          <p:cNvPr id="36" name="组合 15"/>
          <p:cNvGrpSpPr/>
          <p:nvPr/>
        </p:nvGrpSpPr>
        <p:grpSpPr>
          <a:xfrm>
            <a:off x="4003526" y="3910817"/>
            <a:ext cx="413875" cy="413875"/>
            <a:chOff x="3264324" y="1749600"/>
            <a:chExt cx="348156" cy="348156"/>
          </a:xfrm>
        </p:grpSpPr>
        <p:sp>
          <p:nvSpPr>
            <p:cNvPr id="37" name="矩形 36"/>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18"/>
          <p:cNvGrpSpPr/>
          <p:nvPr/>
        </p:nvGrpSpPr>
        <p:grpSpPr>
          <a:xfrm>
            <a:off x="7412107" y="3910817"/>
            <a:ext cx="413875" cy="413875"/>
            <a:chOff x="3264324" y="1749600"/>
            <a:chExt cx="348156" cy="348156"/>
          </a:xfrm>
        </p:grpSpPr>
        <p:sp>
          <p:nvSpPr>
            <p:cNvPr id="40" name="矩形 39"/>
            <p:cNvSpPr/>
            <p:nvPr/>
          </p:nvSpPr>
          <p:spPr>
            <a:xfrm>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rot="5400000">
              <a:off x="3264324" y="1900818"/>
              <a:ext cx="348156" cy="4571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26"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290">
                                          <p:stCondLst>
                                            <p:cond delay="0"/>
                                          </p:stCondLst>
                                        </p:cTn>
                                        <p:tgtEl>
                                          <p:spTgt spid="30"/>
                                        </p:tgtEl>
                                      </p:cBhvr>
                                    </p:animEffect>
                                    <p:anim calcmode="lin" valueType="num">
                                      <p:cBhvr>
                                        <p:cTn id="31" dur="911"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32" dur="3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33" dur="332" tmFilter="0, 0; 0.125,0.2665; 0.25,0.4; 0.375,0.465; 0.5,0.5;  0.625,0.535; 0.75,0.6; 0.875,0.7335; 1,1">
                                          <p:stCondLst>
                                            <p:cond delay="332"/>
                                          </p:stCondLst>
                                        </p:cTn>
                                        <p:tgtEl>
                                          <p:spTgt spid="30"/>
                                        </p:tgtEl>
                                        <p:attrNameLst>
                                          <p:attrName>ppt_y</p:attrName>
                                        </p:attrNameLst>
                                      </p:cBhvr>
                                      <p:tavLst>
                                        <p:tav tm="0" fmla="#ppt_y-sin(pi*$)/9">
                                          <p:val>
                                            <p:fltVal val="0"/>
                                          </p:val>
                                        </p:tav>
                                        <p:tav tm="100000">
                                          <p:val>
                                            <p:fltVal val="1"/>
                                          </p:val>
                                        </p:tav>
                                      </p:tavLst>
                                    </p:anim>
                                    <p:anim calcmode="lin" valueType="num">
                                      <p:cBhvr>
                                        <p:cTn id="34" dur="166" tmFilter="0, 0; 0.125,0.2665; 0.25,0.4; 0.375,0.465; 0.5,0.5;  0.625,0.535; 0.75,0.6; 0.875,0.7335; 1,1">
                                          <p:stCondLst>
                                            <p:cond delay="662"/>
                                          </p:stCondLst>
                                        </p:cTn>
                                        <p:tgtEl>
                                          <p:spTgt spid="30"/>
                                        </p:tgtEl>
                                        <p:attrNameLst>
                                          <p:attrName>ppt_y</p:attrName>
                                        </p:attrNameLst>
                                      </p:cBhvr>
                                      <p:tavLst>
                                        <p:tav tm="0" fmla="#ppt_y-sin(pi*$)/27">
                                          <p:val>
                                            <p:fltVal val="0"/>
                                          </p:val>
                                        </p:tav>
                                        <p:tav tm="100000">
                                          <p:val>
                                            <p:fltVal val="1"/>
                                          </p:val>
                                        </p:tav>
                                      </p:tavLst>
                                    </p:anim>
                                    <p:anim calcmode="lin" valueType="num">
                                      <p:cBhvr>
                                        <p:cTn id="35" dur="82" tmFilter="0, 0; 0.125,0.2665; 0.25,0.4; 0.375,0.465; 0.5,0.5;  0.625,0.535; 0.75,0.6; 0.875,0.7335; 1,1">
                                          <p:stCondLst>
                                            <p:cond delay="828"/>
                                          </p:stCondLst>
                                        </p:cTn>
                                        <p:tgtEl>
                                          <p:spTgt spid="30"/>
                                        </p:tgtEl>
                                        <p:attrNameLst>
                                          <p:attrName>ppt_y</p:attrName>
                                        </p:attrNameLst>
                                      </p:cBhvr>
                                      <p:tavLst>
                                        <p:tav tm="0" fmla="#ppt_y-sin(pi*$)/81">
                                          <p:val>
                                            <p:fltVal val="0"/>
                                          </p:val>
                                        </p:tav>
                                        <p:tav tm="100000">
                                          <p:val>
                                            <p:fltVal val="1"/>
                                          </p:val>
                                        </p:tav>
                                      </p:tavLst>
                                    </p:anim>
                                    <p:animScale>
                                      <p:cBhvr>
                                        <p:cTn id="36" dur="13">
                                          <p:stCondLst>
                                            <p:cond delay="325"/>
                                          </p:stCondLst>
                                        </p:cTn>
                                        <p:tgtEl>
                                          <p:spTgt spid="30"/>
                                        </p:tgtEl>
                                      </p:cBhvr>
                                      <p:to x="100000" y="60000"/>
                                    </p:animScale>
                                    <p:animScale>
                                      <p:cBhvr>
                                        <p:cTn id="37" dur="83" decel="50000">
                                          <p:stCondLst>
                                            <p:cond delay="338"/>
                                          </p:stCondLst>
                                        </p:cTn>
                                        <p:tgtEl>
                                          <p:spTgt spid="30"/>
                                        </p:tgtEl>
                                      </p:cBhvr>
                                      <p:to x="100000" y="100000"/>
                                    </p:animScale>
                                    <p:animScale>
                                      <p:cBhvr>
                                        <p:cTn id="38" dur="13">
                                          <p:stCondLst>
                                            <p:cond delay="656"/>
                                          </p:stCondLst>
                                        </p:cTn>
                                        <p:tgtEl>
                                          <p:spTgt spid="30"/>
                                        </p:tgtEl>
                                      </p:cBhvr>
                                      <p:to x="100000" y="80000"/>
                                    </p:animScale>
                                    <p:animScale>
                                      <p:cBhvr>
                                        <p:cTn id="39" dur="83" decel="50000">
                                          <p:stCondLst>
                                            <p:cond delay="669"/>
                                          </p:stCondLst>
                                        </p:cTn>
                                        <p:tgtEl>
                                          <p:spTgt spid="30"/>
                                        </p:tgtEl>
                                      </p:cBhvr>
                                      <p:to x="100000" y="100000"/>
                                    </p:animScale>
                                    <p:animScale>
                                      <p:cBhvr>
                                        <p:cTn id="40" dur="13">
                                          <p:stCondLst>
                                            <p:cond delay="821"/>
                                          </p:stCondLst>
                                        </p:cTn>
                                        <p:tgtEl>
                                          <p:spTgt spid="30"/>
                                        </p:tgtEl>
                                      </p:cBhvr>
                                      <p:to x="100000" y="90000"/>
                                    </p:animScale>
                                    <p:animScale>
                                      <p:cBhvr>
                                        <p:cTn id="41" dur="83" decel="50000">
                                          <p:stCondLst>
                                            <p:cond delay="834"/>
                                          </p:stCondLst>
                                        </p:cTn>
                                        <p:tgtEl>
                                          <p:spTgt spid="30"/>
                                        </p:tgtEl>
                                      </p:cBhvr>
                                      <p:to x="100000" y="100000"/>
                                    </p:animScale>
                                    <p:animScale>
                                      <p:cBhvr>
                                        <p:cTn id="42" dur="13">
                                          <p:stCondLst>
                                            <p:cond delay="904"/>
                                          </p:stCondLst>
                                        </p:cTn>
                                        <p:tgtEl>
                                          <p:spTgt spid="30"/>
                                        </p:tgtEl>
                                      </p:cBhvr>
                                      <p:to x="100000" y="95000"/>
                                    </p:animScale>
                                    <p:animScale>
                                      <p:cBhvr>
                                        <p:cTn id="43" dur="83" decel="50000">
                                          <p:stCondLst>
                                            <p:cond delay="917"/>
                                          </p:stCondLst>
                                        </p:cTn>
                                        <p:tgtEl>
                                          <p:spTgt spid="30"/>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down)">
                                      <p:cBhvr>
                                        <p:cTn id="46" dur="290">
                                          <p:stCondLst>
                                            <p:cond delay="0"/>
                                          </p:stCondLst>
                                        </p:cTn>
                                        <p:tgtEl>
                                          <p:spTgt spid="27"/>
                                        </p:tgtEl>
                                      </p:cBhvr>
                                    </p:animEffect>
                                    <p:anim calcmode="lin" valueType="num">
                                      <p:cBhvr>
                                        <p:cTn id="47"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52" dur="13">
                                          <p:stCondLst>
                                            <p:cond delay="325"/>
                                          </p:stCondLst>
                                        </p:cTn>
                                        <p:tgtEl>
                                          <p:spTgt spid="27"/>
                                        </p:tgtEl>
                                      </p:cBhvr>
                                      <p:to x="100000" y="60000"/>
                                    </p:animScale>
                                    <p:animScale>
                                      <p:cBhvr>
                                        <p:cTn id="53" dur="83" decel="50000">
                                          <p:stCondLst>
                                            <p:cond delay="338"/>
                                          </p:stCondLst>
                                        </p:cTn>
                                        <p:tgtEl>
                                          <p:spTgt spid="27"/>
                                        </p:tgtEl>
                                      </p:cBhvr>
                                      <p:to x="100000" y="100000"/>
                                    </p:animScale>
                                    <p:animScale>
                                      <p:cBhvr>
                                        <p:cTn id="54" dur="13">
                                          <p:stCondLst>
                                            <p:cond delay="656"/>
                                          </p:stCondLst>
                                        </p:cTn>
                                        <p:tgtEl>
                                          <p:spTgt spid="27"/>
                                        </p:tgtEl>
                                      </p:cBhvr>
                                      <p:to x="100000" y="80000"/>
                                    </p:animScale>
                                    <p:animScale>
                                      <p:cBhvr>
                                        <p:cTn id="55" dur="83" decel="50000">
                                          <p:stCondLst>
                                            <p:cond delay="669"/>
                                          </p:stCondLst>
                                        </p:cTn>
                                        <p:tgtEl>
                                          <p:spTgt spid="27"/>
                                        </p:tgtEl>
                                      </p:cBhvr>
                                      <p:to x="100000" y="100000"/>
                                    </p:animScale>
                                    <p:animScale>
                                      <p:cBhvr>
                                        <p:cTn id="56" dur="13">
                                          <p:stCondLst>
                                            <p:cond delay="821"/>
                                          </p:stCondLst>
                                        </p:cTn>
                                        <p:tgtEl>
                                          <p:spTgt spid="27"/>
                                        </p:tgtEl>
                                      </p:cBhvr>
                                      <p:to x="100000" y="90000"/>
                                    </p:animScale>
                                    <p:animScale>
                                      <p:cBhvr>
                                        <p:cTn id="57" dur="83" decel="50000">
                                          <p:stCondLst>
                                            <p:cond delay="834"/>
                                          </p:stCondLst>
                                        </p:cTn>
                                        <p:tgtEl>
                                          <p:spTgt spid="27"/>
                                        </p:tgtEl>
                                      </p:cBhvr>
                                      <p:to x="100000" y="100000"/>
                                    </p:animScale>
                                    <p:animScale>
                                      <p:cBhvr>
                                        <p:cTn id="58" dur="13">
                                          <p:stCondLst>
                                            <p:cond delay="904"/>
                                          </p:stCondLst>
                                        </p:cTn>
                                        <p:tgtEl>
                                          <p:spTgt spid="27"/>
                                        </p:tgtEl>
                                      </p:cBhvr>
                                      <p:to x="100000" y="95000"/>
                                    </p:animScale>
                                    <p:animScale>
                                      <p:cBhvr>
                                        <p:cTn id="59" dur="83" decel="50000">
                                          <p:stCondLst>
                                            <p:cond delay="917"/>
                                          </p:stCondLst>
                                        </p:cTn>
                                        <p:tgtEl>
                                          <p:spTgt spid="27"/>
                                        </p:tgtEl>
                                      </p:cBhvr>
                                      <p:to x="100000" y="100000"/>
                                    </p:animScale>
                                  </p:childTnLst>
                                </p:cTn>
                              </p:par>
                            </p:childTnLst>
                          </p:cTn>
                        </p:par>
                        <p:par>
                          <p:cTn id="60" fill="hold">
                            <p:stCondLst>
                              <p:cond delay="3000"/>
                            </p:stCondLst>
                            <p:childTnLst>
                              <p:par>
                                <p:cTn id="61" presetID="31" presetClass="entr" presetSubtype="0"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p:cTn id="63" dur="700" fill="hold"/>
                                        <p:tgtEl>
                                          <p:spTgt spid="36"/>
                                        </p:tgtEl>
                                        <p:attrNameLst>
                                          <p:attrName>ppt_w</p:attrName>
                                        </p:attrNameLst>
                                      </p:cBhvr>
                                      <p:tavLst>
                                        <p:tav tm="0">
                                          <p:val>
                                            <p:fltVal val="0"/>
                                          </p:val>
                                        </p:tav>
                                        <p:tav tm="100000">
                                          <p:val>
                                            <p:strVal val="#ppt_w"/>
                                          </p:val>
                                        </p:tav>
                                      </p:tavLst>
                                    </p:anim>
                                    <p:anim calcmode="lin" valueType="num">
                                      <p:cBhvr>
                                        <p:cTn id="64" dur="700" fill="hold"/>
                                        <p:tgtEl>
                                          <p:spTgt spid="36"/>
                                        </p:tgtEl>
                                        <p:attrNameLst>
                                          <p:attrName>ppt_h</p:attrName>
                                        </p:attrNameLst>
                                      </p:cBhvr>
                                      <p:tavLst>
                                        <p:tav tm="0">
                                          <p:val>
                                            <p:fltVal val="0"/>
                                          </p:val>
                                        </p:tav>
                                        <p:tav tm="100000">
                                          <p:val>
                                            <p:strVal val="#ppt_h"/>
                                          </p:val>
                                        </p:tav>
                                      </p:tavLst>
                                    </p:anim>
                                    <p:anim calcmode="lin" valueType="num">
                                      <p:cBhvr>
                                        <p:cTn id="65" dur="700" fill="hold"/>
                                        <p:tgtEl>
                                          <p:spTgt spid="36"/>
                                        </p:tgtEl>
                                        <p:attrNameLst>
                                          <p:attrName>style.rotation</p:attrName>
                                        </p:attrNameLst>
                                      </p:cBhvr>
                                      <p:tavLst>
                                        <p:tav tm="0">
                                          <p:val>
                                            <p:fltVal val="90"/>
                                          </p:val>
                                        </p:tav>
                                        <p:tav tm="100000">
                                          <p:val>
                                            <p:fltVal val="0"/>
                                          </p:val>
                                        </p:tav>
                                      </p:tavLst>
                                    </p:anim>
                                    <p:animEffect transition="in" filter="fade">
                                      <p:cBhvr>
                                        <p:cTn id="66" dur="700"/>
                                        <p:tgtEl>
                                          <p:spTgt spid="36"/>
                                        </p:tgtEl>
                                      </p:cBhvr>
                                    </p:animEffect>
                                  </p:childTnLst>
                                </p:cTn>
                              </p:par>
                            </p:childTnLst>
                          </p:cTn>
                        </p:par>
                        <p:par>
                          <p:cTn id="67" fill="hold">
                            <p:stCondLst>
                              <p:cond delay="3700"/>
                            </p:stCondLst>
                            <p:childTnLst>
                              <p:par>
                                <p:cTn id="68" presetID="26" presetClass="entr" presetSubtype="0"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wipe(down)">
                                      <p:cBhvr>
                                        <p:cTn id="70" dur="290">
                                          <p:stCondLst>
                                            <p:cond delay="0"/>
                                          </p:stCondLst>
                                        </p:cTn>
                                        <p:tgtEl>
                                          <p:spTgt spid="28"/>
                                        </p:tgtEl>
                                      </p:cBhvr>
                                    </p:animEffect>
                                    <p:anim calcmode="lin" valueType="num">
                                      <p:cBhvr>
                                        <p:cTn id="7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7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7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76" dur="13">
                                          <p:stCondLst>
                                            <p:cond delay="325"/>
                                          </p:stCondLst>
                                        </p:cTn>
                                        <p:tgtEl>
                                          <p:spTgt spid="28"/>
                                        </p:tgtEl>
                                      </p:cBhvr>
                                      <p:to x="100000" y="60000"/>
                                    </p:animScale>
                                    <p:animScale>
                                      <p:cBhvr>
                                        <p:cTn id="77" dur="83" decel="50000">
                                          <p:stCondLst>
                                            <p:cond delay="338"/>
                                          </p:stCondLst>
                                        </p:cTn>
                                        <p:tgtEl>
                                          <p:spTgt spid="28"/>
                                        </p:tgtEl>
                                      </p:cBhvr>
                                      <p:to x="100000" y="100000"/>
                                    </p:animScale>
                                    <p:animScale>
                                      <p:cBhvr>
                                        <p:cTn id="78" dur="13">
                                          <p:stCondLst>
                                            <p:cond delay="656"/>
                                          </p:stCondLst>
                                        </p:cTn>
                                        <p:tgtEl>
                                          <p:spTgt spid="28"/>
                                        </p:tgtEl>
                                      </p:cBhvr>
                                      <p:to x="100000" y="80000"/>
                                    </p:animScale>
                                    <p:animScale>
                                      <p:cBhvr>
                                        <p:cTn id="79" dur="83" decel="50000">
                                          <p:stCondLst>
                                            <p:cond delay="669"/>
                                          </p:stCondLst>
                                        </p:cTn>
                                        <p:tgtEl>
                                          <p:spTgt spid="28"/>
                                        </p:tgtEl>
                                      </p:cBhvr>
                                      <p:to x="100000" y="100000"/>
                                    </p:animScale>
                                    <p:animScale>
                                      <p:cBhvr>
                                        <p:cTn id="80" dur="13">
                                          <p:stCondLst>
                                            <p:cond delay="821"/>
                                          </p:stCondLst>
                                        </p:cTn>
                                        <p:tgtEl>
                                          <p:spTgt spid="28"/>
                                        </p:tgtEl>
                                      </p:cBhvr>
                                      <p:to x="100000" y="90000"/>
                                    </p:animScale>
                                    <p:animScale>
                                      <p:cBhvr>
                                        <p:cTn id="81" dur="83" decel="50000">
                                          <p:stCondLst>
                                            <p:cond delay="834"/>
                                          </p:stCondLst>
                                        </p:cTn>
                                        <p:tgtEl>
                                          <p:spTgt spid="28"/>
                                        </p:tgtEl>
                                      </p:cBhvr>
                                      <p:to x="100000" y="100000"/>
                                    </p:animScale>
                                    <p:animScale>
                                      <p:cBhvr>
                                        <p:cTn id="82" dur="13">
                                          <p:stCondLst>
                                            <p:cond delay="904"/>
                                          </p:stCondLst>
                                        </p:cTn>
                                        <p:tgtEl>
                                          <p:spTgt spid="28"/>
                                        </p:tgtEl>
                                      </p:cBhvr>
                                      <p:to x="100000" y="95000"/>
                                    </p:animScale>
                                    <p:animScale>
                                      <p:cBhvr>
                                        <p:cTn id="83" dur="83" decel="50000">
                                          <p:stCondLst>
                                            <p:cond delay="917"/>
                                          </p:stCondLst>
                                        </p:cTn>
                                        <p:tgtEl>
                                          <p:spTgt spid="28"/>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wipe(down)">
                                      <p:cBhvr>
                                        <p:cTn id="86" dur="290">
                                          <p:stCondLst>
                                            <p:cond delay="0"/>
                                          </p:stCondLst>
                                        </p:cTn>
                                        <p:tgtEl>
                                          <p:spTgt spid="31"/>
                                        </p:tgtEl>
                                      </p:cBhvr>
                                    </p:animEffect>
                                    <p:anim calcmode="lin" valueType="num">
                                      <p:cBhvr>
                                        <p:cTn id="87" dur="911"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88" dur="332"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89" dur="332" tmFilter="0, 0; 0.125,0.2665; 0.25,0.4; 0.375,0.465; 0.5,0.5;  0.625,0.535; 0.75,0.6; 0.875,0.7335; 1,1">
                                          <p:stCondLst>
                                            <p:cond delay="332"/>
                                          </p:stCondLst>
                                        </p:cTn>
                                        <p:tgtEl>
                                          <p:spTgt spid="31"/>
                                        </p:tgtEl>
                                        <p:attrNameLst>
                                          <p:attrName>ppt_y</p:attrName>
                                        </p:attrNameLst>
                                      </p:cBhvr>
                                      <p:tavLst>
                                        <p:tav tm="0" fmla="#ppt_y-sin(pi*$)/9">
                                          <p:val>
                                            <p:fltVal val="0"/>
                                          </p:val>
                                        </p:tav>
                                        <p:tav tm="100000">
                                          <p:val>
                                            <p:fltVal val="1"/>
                                          </p:val>
                                        </p:tav>
                                      </p:tavLst>
                                    </p:anim>
                                    <p:anim calcmode="lin" valueType="num">
                                      <p:cBhvr>
                                        <p:cTn id="90" dur="166" tmFilter="0, 0; 0.125,0.2665; 0.25,0.4; 0.375,0.465; 0.5,0.5;  0.625,0.535; 0.75,0.6; 0.875,0.7335; 1,1">
                                          <p:stCondLst>
                                            <p:cond delay="662"/>
                                          </p:stCondLst>
                                        </p:cTn>
                                        <p:tgtEl>
                                          <p:spTgt spid="31"/>
                                        </p:tgtEl>
                                        <p:attrNameLst>
                                          <p:attrName>ppt_y</p:attrName>
                                        </p:attrNameLst>
                                      </p:cBhvr>
                                      <p:tavLst>
                                        <p:tav tm="0" fmla="#ppt_y-sin(pi*$)/27">
                                          <p:val>
                                            <p:fltVal val="0"/>
                                          </p:val>
                                        </p:tav>
                                        <p:tav tm="100000">
                                          <p:val>
                                            <p:fltVal val="1"/>
                                          </p:val>
                                        </p:tav>
                                      </p:tavLst>
                                    </p:anim>
                                    <p:anim calcmode="lin" valueType="num">
                                      <p:cBhvr>
                                        <p:cTn id="91" dur="82" tmFilter="0, 0; 0.125,0.2665; 0.25,0.4; 0.375,0.465; 0.5,0.5;  0.625,0.535; 0.75,0.6; 0.875,0.7335; 1,1">
                                          <p:stCondLst>
                                            <p:cond delay="828"/>
                                          </p:stCondLst>
                                        </p:cTn>
                                        <p:tgtEl>
                                          <p:spTgt spid="31"/>
                                        </p:tgtEl>
                                        <p:attrNameLst>
                                          <p:attrName>ppt_y</p:attrName>
                                        </p:attrNameLst>
                                      </p:cBhvr>
                                      <p:tavLst>
                                        <p:tav tm="0" fmla="#ppt_y-sin(pi*$)/81">
                                          <p:val>
                                            <p:fltVal val="0"/>
                                          </p:val>
                                        </p:tav>
                                        <p:tav tm="100000">
                                          <p:val>
                                            <p:fltVal val="1"/>
                                          </p:val>
                                        </p:tav>
                                      </p:tavLst>
                                    </p:anim>
                                    <p:animScale>
                                      <p:cBhvr>
                                        <p:cTn id="92" dur="13">
                                          <p:stCondLst>
                                            <p:cond delay="325"/>
                                          </p:stCondLst>
                                        </p:cTn>
                                        <p:tgtEl>
                                          <p:spTgt spid="31"/>
                                        </p:tgtEl>
                                      </p:cBhvr>
                                      <p:to x="100000" y="60000"/>
                                    </p:animScale>
                                    <p:animScale>
                                      <p:cBhvr>
                                        <p:cTn id="93" dur="83" decel="50000">
                                          <p:stCondLst>
                                            <p:cond delay="338"/>
                                          </p:stCondLst>
                                        </p:cTn>
                                        <p:tgtEl>
                                          <p:spTgt spid="31"/>
                                        </p:tgtEl>
                                      </p:cBhvr>
                                      <p:to x="100000" y="100000"/>
                                    </p:animScale>
                                    <p:animScale>
                                      <p:cBhvr>
                                        <p:cTn id="94" dur="13">
                                          <p:stCondLst>
                                            <p:cond delay="656"/>
                                          </p:stCondLst>
                                        </p:cTn>
                                        <p:tgtEl>
                                          <p:spTgt spid="31"/>
                                        </p:tgtEl>
                                      </p:cBhvr>
                                      <p:to x="100000" y="80000"/>
                                    </p:animScale>
                                    <p:animScale>
                                      <p:cBhvr>
                                        <p:cTn id="95" dur="83" decel="50000">
                                          <p:stCondLst>
                                            <p:cond delay="669"/>
                                          </p:stCondLst>
                                        </p:cTn>
                                        <p:tgtEl>
                                          <p:spTgt spid="31"/>
                                        </p:tgtEl>
                                      </p:cBhvr>
                                      <p:to x="100000" y="100000"/>
                                    </p:animScale>
                                    <p:animScale>
                                      <p:cBhvr>
                                        <p:cTn id="96" dur="13">
                                          <p:stCondLst>
                                            <p:cond delay="821"/>
                                          </p:stCondLst>
                                        </p:cTn>
                                        <p:tgtEl>
                                          <p:spTgt spid="31"/>
                                        </p:tgtEl>
                                      </p:cBhvr>
                                      <p:to x="100000" y="90000"/>
                                    </p:animScale>
                                    <p:animScale>
                                      <p:cBhvr>
                                        <p:cTn id="97" dur="83" decel="50000">
                                          <p:stCondLst>
                                            <p:cond delay="834"/>
                                          </p:stCondLst>
                                        </p:cTn>
                                        <p:tgtEl>
                                          <p:spTgt spid="31"/>
                                        </p:tgtEl>
                                      </p:cBhvr>
                                      <p:to x="100000" y="100000"/>
                                    </p:animScale>
                                    <p:animScale>
                                      <p:cBhvr>
                                        <p:cTn id="98" dur="13">
                                          <p:stCondLst>
                                            <p:cond delay="904"/>
                                          </p:stCondLst>
                                        </p:cTn>
                                        <p:tgtEl>
                                          <p:spTgt spid="31"/>
                                        </p:tgtEl>
                                      </p:cBhvr>
                                      <p:to x="100000" y="95000"/>
                                    </p:animScale>
                                    <p:animScale>
                                      <p:cBhvr>
                                        <p:cTn id="99" dur="83" decel="50000">
                                          <p:stCondLst>
                                            <p:cond delay="917"/>
                                          </p:stCondLst>
                                        </p:cTn>
                                        <p:tgtEl>
                                          <p:spTgt spid="31"/>
                                        </p:tgtEl>
                                      </p:cBhvr>
                                      <p:to x="100000" y="100000"/>
                                    </p:animScale>
                                  </p:childTnLst>
                                </p:cTn>
                              </p:par>
                            </p:childTnLst>
                          </p:cTn>
                        </p:par>
                        <p:par>
                          <p:cTn id="100" fill="hold">
                            <p:stCondLst>
                              <p:cond delay="4700"/>
                            </p:stCondLst>
                            <p:childTnLst>
                              <p:par>
                                <p:cTn id="101" presetID="31" presetClass="entr" presetSubtype="0" fill="hold" nodeType="afterEffect">
                                  <p:stCondLst>
                                    <p:cond delay="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700" fill="hold"/>
                                        <p:tgtEl>
                                          <p:spTgt spid="39"/>
                                        </p:tgtEl>
                                        <p:attrNameLst>
                                          <p:attrName>ppt_w</p:attrName>
                                        </p:attrNameLst>
                                      </p:cBhvr>
                                      <p:tavLst>
                                        <p:tav tm="0">
                                          <p:val>
                                            <p:fltVal val="0"/>
                                          </p:val>
                                        </p:tav>
                                        <p:tav tm="100000">
                                          <p:val>
                                            <p:strVal val="#ppt_w"/>
                                          </p:val>
                                        </p:tav>
                                      </p:tavLst>
                                    </p:anim>
                                    <p:anim calcmode="lin" valueType="num">
                                      <p:cBhvr>
                                        <p:cTn id="104" dur="700" fill="hold"/>
                                        <p:tgtEl>
                                          <p:spTgt spid="39"/>
                                        </p:tgtEl>
                                        <p:attrNameLst>
                                          <p:attrName>ppt_h</p:attrName>
                                        </p:attrNameLst>
                                      </p:cBhvr>
                                      <p:tavLst>
                                        <p:tav tm="0">
                                          <p:val>
                                            <p:fltVal val="0"/>
                                          </p:val>
                                        </p:tav>
                                        <p:tav tm="100000">
                                          <p:val>
                                            <p:strVal val="#ppt_h"/>
                                          </p:val>
                                        </p:tav>
                                      </p:tavLst>
                                    </p:anim>
                                    <p:anim calcmode="lin" valueType="num">
                                      <p:cBhvr>
                                        <p:cTn id="105" dur="700" fill="hold"/>
                                        <p:tgtEl>
                                          <p:spTgt spid="39"/>
                                        </p:tgtEl>
                                        <p:attrNameLst>
                                          <p:attrName>style.rotation</p:attrName>
                                        </p:attrNameLst>
                                      </p:cBhvr>
                                      <p:tavLst>
                                        <p:tav tm="0">
                                          <p:val>
                                            <p:fltVal val="90"/>
                                          </p:val>
                                        </p:tav>
                                        <p:tav tm="100000">
                                          <p:val>
                                            <p:fltVal val="0"/>
                                          </p:val>
                                        </p:tav>
                                      </p:tavLst>
                                    </p:anim>
                                    <p:animEffect transition="in" filter="fade">
                                      <p:cBhvr>
                                        <p:cTn id="106" dur="700"/>
                                        <p:tgtEl>
                                          <p:spTgt spid="39"/>
                                        </p:tgtEl>
                                      </p:cBhvr>
                                    </p:animEffect>
                                  </p:childTnLst>
                                </p:cTn>
                              </p:par>
                            </p:childTnLst>
                          </p:cTn>
                        </p:par>
                        <p:par>
                          <p:cTn id="107" fill="hold">
                            <p:stCondLst>
                              <p:cond delay="5400"/>
                            </p:stCondLst>
                            <p:childTnLst>
                              <p:par>
                                <p:cTn id="108" presetID="26" presetClass="entr" presetSubtype="0" fill="hold" grpId="0"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down)">
                                      <p:cBhvr>
                                        <p:cTn id="110" dur="290">
                                          <p:stCondLst>
                                            <p:cond delay="0"/>
                                          </p:stCondLst>
                                        </p:cTn>
                                        <p:tgtEl>
                                          <p:spTgt spid="29"/>
                                        </p:tgtEl>
                                      </p:cBhvr>
                                    </p:animEffect>
                                    <p:anim calcmode="lin" valueType="num">
                                      <p:cBhvr>
                                        <p:cTn id="111"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16" dur="13">
                                          <p:stCondLst>
                                            <p:cond delay="325"/>
                                          </p:stCondLst>
                                        </p:cTn>
                                        <p:tgtEl>
                                          <p:spTgt spid="29"/>
                                        </p:tgtEl>
                                      </p:cBhvr>
                                      <p:to x="100000" y="60000"/>
                                    </p:animScale>
                                    <p:animScale>
                                      <p:cBhvr>
                                        <p:cTn id="117" dur="83" decel="50000">
                                          <p:stCondLst>
                                            <p:cond delay="338"/>
                                          </p:stCondLst>
                                        </p:cTn>
                                        <p:tgtEl>
                                          <p:spTgt spid="29"/>
                                        </p:tgtEl>
                                      </p:cBhvr>
                                      <p:to x="100000" y="100000"/>
                                    </p:animScale>
                                    <p:animScale>
                                      <p:cBhvr>
                                        <p:cTn id="118" dur="13">
                                          <p:stCondLst>
                                            <p:cond delay="656"/>
                                          </p:stCondLst>
                                        </p:cTn>
                                        <p:tgtEl>
                                          <p:spTgt spid="29"/>
                                        </p:tgtEl>
                                      </p:cBhvr>
                                      <p:to x="100000" y="80000"/>
                                    </p:animScale>
                                    <p:animScale>
                                      <p:cBhvr>
                                        <p:cTn id="119" dur="83" decel="50000">
                                          <p:stCondLst>
                                            <p:cond delay="669"/>
                                          </p:stCondLst>
                                        </p:cTn>
                                        <p:tgtEl>
                                          <p:spTgt spid="29"/>
                                        </p:tgtEl>
                                      </p:cBhvr>
                                      <p:to x="100000" y="100000"/>
                                    </p:animScale>
                                    <p:animScale>
                                      <p:cBhvr>
                                        <p:cTn id="120" dur="13">
                                          <p:stCondLst>
                                            <p:cond delay="821"/>
                                          </p:stCondLst>
                                        </p:cTn>
                                        <p:tgtEl>
                                          <p:spTgt spid="29"/>
                                        </p:tgtEl>
                                      </p:cBhvr>
                                      <p:to x="100000" y="90000"/>
                                    </p:animScale>
                                    <p:animScale>
                                      <p:cBhvr>
                                        <p:cTn id="121" dur="83" decel="50000">
                                          <p:stCondLst>
                                            <p:cond delay="834"/>
                                          </p:stCondLst>
                                        </p:cTn>
                                        <p:tgtEl>
                                          <p:spTgt spid="29"/>
                                        </p:tgtEl>
                                      </p:cBhvr>
                                      <p:to x="100000" y="100000"/>
                                    </p:animScale>
                                    <p:animScale>
                                      <p:cBhvr>
                                        <p:cTn id="122" dur="13">
                                          <p:stCondLst>
                                            <p:cond delay="904"/>
                                          </p:stCondLst>
                                        </p:cTn>
                                        <p:tgtEl>
                                          <p:spTgt spid="29"/>
                                        </p:tgtEl>
                                      </p:cBhvr>
                                      <p:to x="100000" y="95000"/>
                                    </p:animScale>
                                    <p:animScale>
                                      <p:cBhvr>
                                        <p:cTn id="123" dur="83" decel="50000">
                                          <p:stCondLst>
                                            <p:cond delay="917"/>
                                          </p:stCondLst>
                                        </p:cTn>
                                        <p:tgtEl>
                                          <p:spTgt spid="29"/>
                                        </p:tgtEl>
                                      </p:cBhvr>
                                      <p:to x="100000" y="100000"/>
                                    </p:animScale>
                                  </p:childTnLst>
                                </p:cTn>
                              </p:par>
                              <p:par>
                                <p:cTn id="124" presetID="26" presetClass="entr" presetSubtype="0" fill="hold" grpId="0" nodeType="with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wipe(down)">
                                      <p:cBhvr>
                                        <p:cTn id="126" dur="290">
                                          <p:stCondLst>
                                            <p:cond delay="0"/>
                                          </p:stCondLst>
                                        </p:cTn>
                                        <p:tgtEl>
                                          <p:spTgt spid="32"/>
                                        </p:tgtEl>
                                      </p:cBhvr>
                                    </p:animEffect>
                                    <p:anim calcmode="lin" valueType="num">
                                      <p:cBhvr>
                                        <p:cTn id="127" dur="911"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32"/>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32"/>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32"/>
                                        </p:tgtEl>
                                        <p:attrNameLst>
                                          <p:attrName>ppt_y</p:attrName>
                                        </p:attrNameLst>
                                      </p:cBhvr>
                                      <p:tavLst>
                                        <p:tav tm="0" fmla="#ppt_y-sin(pi*$)/81">
                                          <p:val>
                                            <p:fltVal val="0"/>
                                          </p:val>
                                        </p:tav>
                                        <p:tav tm="100000">
                                          <p:val>
                                            <p:fltVal val="1"/>
                                          </p:val>
                                        </p:tav>
                                      </p:tavLst>
                                    </p:anim>
                                    <p:animScale>
                                      <p:cBhvr>
                                        <p:cTn id="132" dur="13">
                                          <p:stCondLst>
                                            <p:cond delay="325"/>
                                          </p:stCondLst>
                                        </p:cTn>
                                        <p:tgtEl>
                                          <p:spTgt spid="32"/>
                                        </p:tgtEl>
                                      </p:cBhvr>
                                      <p:to x="100000" y="60000"/>
                                    </p:animScale>
                                    <p:animScale>
                                      <p:cBhvr>
                                        <p:cTn id="133" dur="83" decel="50000">
                                          <p:stCondLst>
                                            <p:cond delay="338"/>
                                          </p:stCondLst>
                                        </p:cTn>
                                        <p:tgtEl>
                                          <p:spTgt spid="32"/>
                                        </p:tgtEl>
                                      </p:cBhvr>
                                      <p:to x="100000" y="100000"/>
                                    </p:animScale>
                                    <p:animScale>
                                      <p:cBhvr>
                                        <p:cTn id="134" dur="13">
                                          <p:stCondLst>
                                            <p:cond delay="656"/>
                                          </p:stCondLst>
                                        </p:cTn>
                                        <p:tgtEl>
                                          <p:spTgt spid="32"/>
                                        </p:tgtEl>
                                      </p:cBhvr>
                                      <p:to x="100000" y="80000"/>
                                    </p:animScale>
                                    <p:animScale>
                                      <p:cBhvr>
                                        <p:cTn id="135" dur="83" decel="50000">
                                          <p:stCondLst>
                                            <p:cond delay="669"/>
                                          </p:stCondLst>
                                        </p:cTn>
                                        <p:tgtEl>
                                          <p:spTgt spid="32"/>
                                        </p:tgtEl>
                                      </p:cBhvr>
                                      <p:to x="100000" y="100000"/>
                                    </p:animScale>
                                    <p:animScale>
                                      <p:cBhvr>
                                        <p:cTn id="136" dur="13">
                                          <p:stCondLst>
                                            <p:cond delay="821"/>
                                          </p:stCondLst>
                                        </p:cTn>
                                        <p:tgtEl>
                                          <p:spTgt spid="32"/>
                                        </p:tgtEl>
                                      </p:cBhvr>
                                      <p:to x="100000" y="90000"/>
                                    </p:animScale>
                                    <p:animScale>
                                      <p:cBhvr>
                                        <p:cTn id="137" dur="83" decel="50000">
                                          <p:stCondLst>
                                            <p:cond delay="834"/>
                                          </p:stCondLst>
                                        </p:cTn>
                                        <p:tgtEl>
                                          <p:spTgt spid="32"/>
                                        </p:tgtEl>
                                      </p:cBhvr>
                                      <p:to x="100000" y="100000"/>
                                    </p:animScale>
                                    <p:animScale>
                                      <p:cBhvr>
                                        <p:cTn id="138" dur="13">
                                          <p:stCondLst>
                                            <p:cond delay="904"/>
                                          </p:stCondLst>
                                        </p:cTn>
                                        <p:tgtEl>
                                          <p:spTgt spid="32"/>
                                        </p:tgtEl>
                                      </p:cBhvr>
                                      <p:to x="100000" y="95000"/>
                                    </p:animScale>
                                    <p:animScale>
                                      <p:cBhvr>
                                        <p:cTn id="139" dur="83" decel="50000">
                                          <p:stCondLst>
                                            <p:cond delay="917"/>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P spid="27" grpId="0" animBg="1"/>
      <p:bldP spid="28" grpId="0" animBg="1"/>
      <p:bldP spid="29" grpId="0" animBg="1"/>
      <p:bldP spid="30"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5288397" cy="594954"/>
            <a:chOff x="6168775" y="1221676"/>
            <a:chExt cx="6105758" cy="686849"/>
          </a:xfrm>
        </p:grpSpPr>
        <p:sp>
          <p:nvSpPr>
            <p:cNvPr id="5" name="圆角矩形 4"/>
            <p:cNvSpPr/>
            <p:nvPr/>
          </p:nvSpPr>
          <p:spPr>
            <a:xfrm>
              <a:off x="6168775" y="1221676"/>
              <a:ext cx="581945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7"/>
              <a:ext cx="5439934"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latin typeface="+mn-ea"/>
                </a:rPr>
                <a:t>2.4 </a:t>
              </a:r>
              <a:r>
                <a:rPr lang="zh-CN" altLang="en-US" sz="3200" b="1" dirty="0" smtClean="0">
                  <a:solidFill>
                    <a:schemeClr val="accent1"/>
                  </a:solidFill>
                  <a:latin typeface="+mn-ea"/>
                </a:rPr>
                <a:t>我国汽车保险费率</a:t>
              </a:r>
              <a:endParaRPr lang="zh-CN" altLang="zh-CN" sz="3200" b="1" dirty="0">
                <a:solidFill>
                  <a:schemeClr val="accent1"/>
                </a:solidFill>
                <a:latin typeface="+mn-ea"/>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053" y="1527873"/>
            <a:ext cx="9314480" cy="321626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2.4.1  </a:t>
            </a:r>
            <a:r>
              <a:rPr lang="zh-CN" altLang="en-US" sz="3000" b="1" dirty="0" smtClean="0"/>
              <a:t>费率含义与构成</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a:p>
            <a:pPr indent="457200"/>
            <a:r>
              <a:rPr lang="zh-CN" altLang="zh-CN" sz="2200" dirty="0" smtClean="0"/>
              <a:t>保险费率是指按保险金额收取保险费的比例，即</a:t>
            </a:r>
            <a:endParaRPr lang="en-US" altLang="zh-CN" sz="2200" dirty="0" smtClean="0"/>
          </a:p>
          <a:p>
            <a:pPr indent="457200"/>
            <a:endParaRPr lang="en-US" altLang="zh-CN" sz="2200" dirty="0" smtClean="0"/>
          </a:p>
          <a:p>
            <a:pPr indent="457200"/>
            <a:endParaRPr lang="en-US" altLang="zh-CN" sz="2200" dirty="0" smtClean="0"/>
          </a:p>
          <a:p>
            <a:pPr indent="457200"/>
            <a:endParaRPr lang="en-US" altLang="zh-CN" sz="2200" dirty="0" smtClean="0"/>
          </a:p>
          <a:p>
            <a:pPr indent="457200"/>
            <a:endParaRPr lang="en-US" altLang="zh-CN" sz="2200" dirty="0" smtClean="0"/>
          </a:p>
          <a:p>
            <a:pPr indent="457200"/>
            <a:endParaRPr lang="zh-CN" altLang="zh-CN" sz="2200" dirty="0" smtClean="0"/>
          </a:p>
          <a:p>
            <a:pPr indent="457200"/>
            <a:r>
              <a:rPr lang="zh-CN" altLang="zh-CN" sz="2400" dirty="0" smtClean="0"/>
              <a:t>保险费率由纯费率和附加费率两部分构成。</a:t>
            </a:r>
            <a:endParaRPr lang="en-US" altLang="zh-CN" sz="2200" dirty="0" smtClean="0">
              <a:latin typeface="+mn-ea"/>
            </a:endParaRPr>
          </a:p>
        </p:txBody>
      </p:sp>
      <p:sp>
        <p:nvSpPr>
          <p:cNvPr id="198658"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98657" name="Object 1"/>
          <p:cNvGraphicFramePr>
            <a:graphicFrameLocks noChangeAspect="1"/>
          </p:cNvGraphicFramePr>
          <p:nvPr/>
        </p:nvGraphicFramePr>
        <p:xfrm>
          <a:off x="3626607" y="3254645"/>
          <a:ext cx="2278248" cy="690379"/>
        </p:xfrm>
        <a:graphic>
          <a:graphicData uri="http://schemas.openxmlformats.org/presentationml/2006/ole">
            <mc:AlternateContent xmlns:mc="http://schemas.openxmlformats.org/markup-compatibility/2006">
              <mc:Choice xmlns:v="urn:schemas-microsoft-com:vml" Requires="v">
                <p:oleObj spid="_x0000_s198658" name="Equation" r:id="rId4" imgW="1257300" imgH="381000" progId="Equation.DSMT4">
                  <p:embed/>
                </p:oleObj>
              </mc:Choice>
              <mc:Fallback>
                <p:oleObj name="Equation" r:id="rId4" imgW="1257300" imgH="381000" progId="Equation.DSMT4">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6607" y="3254645"/>
                        <a:ext cx="2278248" cy="6903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par>
                          <p:cTn id="32" fill="hold">
                            <p:stCondLst>
                              <p:cond delay="2000"/>
                            </p:stCondLst>
                            <p:childTnLst>
                              <p:par>
                                <p:cTn id="33" presetID="3" presetClass="entr" presetSubtype="10" fill="hold" nodeType="afterEffect">
                                  <p:stCondLst>
                                    <p:cond delay="0"/>
                                  </p:stCondLst>
                                  <p:childTnLst>
                                    <p:set>
                                      <p:cBhvr>
                                        <p:cTn id="34" dur="1" fill="hold">
                                          <p:stCondLst>
                                            <p:cond delay="0"/>
                                          </p:stCondLst>
                                        </p:cTn>
                                        <p:tgtEl>
                                          <p:spTgt spid="198657"/>
                                        </p:tgtEl>
                                        <p:attrNameLst>
                                          <p:attrName>style.visibility</p:attrName>
                                        </p:attrNameLst>
                                      </p:cBhvr>
                                      <p:to>
                                        <p:strVal val="visible"/>
                                      </p:to>
                                    </p:set>
                                    <p:animEffect transition="in" filter="blinds(horizontal)">
                                      <p:cBhvr>
                                        <p:cTn id="35" dur="500"/>
                                        <p:tgtEl>
                                          <p:spTgt spid="1986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5288397" cy="594954"/>
            <a:chOff x="6168775" y="1221676"/>
            <a:chExt cx="6105758" cy="686849"/>
          </a:xfrm>
        </p:grpSpPr>
        <p:sp>
          <p:nvSpPr>
            <p:cNvPr id="5" name="圆角矩形 4"/>
            <p:cNvSpPr/>
            <p:nvPr/>
          </p:nvSpPr>
          <p:spPr>
            <a:xfrm>
              <a:off x="6168775" y="1221676"/>
              <a:ext cx="581945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7"/>
              <a:ext cx="5439934"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latin typeface="+mn-ea"/>
                </a:rPr>
                <a:t>2.4 </a:t>
              </a:r>
              <a:r>
                <a:rPr lang="zh-CN" altLang="en-US" sz="3200" b="1" dirty="0" smtClean="0">
                  <a:solidFill>
                    <a:schemeClr val="accent1"/>
                  </a:solidFill>
                  <a:latin typeface="+mn-ea"/>
                </a:rPr>
                <a:t>我国汽车保险费率</a:t>
              </a:r>
              <a:endParaRPr lang="zh-CN" altLang="zh-CN" sz="3200" b="1" dirty="0">
                <a:solidFill>
                  <a:schemeClr val="accent1"/>
                </a:solidFill>
                <a:latin typeface="+mn-ea"/>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40056" y="1147374"/>
            <a:ext cx="9314480" cy="81560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2.4.2  </a:t>
            </a:r>
            <a:r>
              <a:rPr lang="zh-CN" altLang="en-US" sz="3000" b="1" dirty="0" smtClean="0"/>
              <a:t>从车费率模式</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p:txBody>
      </p:sp>
      <p:sp>
        <p:nvSpPr>
          <p:cNvPr id="198658"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11" name="组合 8"/>
          <p:cNvGrpSpPr/>
          <p:nvPr/>
        </p:nvGrpSpPr>
        <p:grpSpPr>
          <a:xfrm>
            <a:off x="1332949" y="2561555"/>
            <a:ext cx="4671483" cy="1746251"/>
            <a:chOff x="1042988" y="2273002"/>
            <a:chExt cx="3503612" cy="1309688"/>
          </a:xfrm>
        </p:grpSpPr>
        <p:sp>
          <p:nvSpPr>
            <p:cNvPr id="12"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TextBox 12"/>
            <p:cNvSpPr txBox="1"/>
            <p:nvPr/>
          </p:nvSpPr>
          <p:spPr>
            <a:xfrm>
              <a:off x="1760538" y="2476617"/>
              <a:ext cx="2088231" cy="300082"/>
            </a:xfrm>
            <a:prstGeom prst="rect">
              <a:avLst/>
            </a:prstGeom>
            <a:noFill/>
          </p:spPr>
          <p:txBody>
            <a:bodyPr wrap="square" rtlCol="0">
              <a:spAutoFit/>
            </a:bodyPr>
            <a:lstStyle/>
            <a:p>
              <a:pPr algn="just"/>
              <a:r>
                <a:rPr lang="zh-CN" altLang="en-US" sz="2000" b="1" dirty="0" smtClean="0">
                  <a:solidFill>
                    <a:schemeClr val="bg1"/>
                  </a:solidFill>
                  <a:latin typeface="+mn-ea"/>
                </a:rPr>
                <a:t>车辆使用性质</a:t>
              </a:r>
              <a:endParaRPr lang="en-US" altLang="zh-CN" sz="2000" b="1" dirty="0">
                <a:solidFill>
                  <a:schemeClr val="bg1"/>
                </a:solidFill>
                <a:latin typeface="+mn-ea"/>
              </a:endParaRPr>
            </a:p>
          </p:txBody>
        </p:sp>
        <p:sp>
          <p:nvSpPr>
            <p:cNvPr id="14" name="矩形 13"/>
            <p:cNvSpPr/>
            <p:nvPr/>
          </p:nvSpPr>
          <p:spPr>
            <a:xfrm>
              <a:off x="1151814" y="2393960"/>
              <a:ext cx="578524" cy="496290"/>
            </a:xfrm>
            <a:prstGeom prst="rect">
              <a:avLst/>
            </a:prstGeom>
          </p:spPr>
          <p:txBody>
            <a:bodyPr wrap="none">
              <a:spAutoFit/>
            </a:bodyPr>
            <a:lstStyle/>
            <a:p>
              <a:r>
                <a:rPr lang="en-US" altLang="zh-CN" sz="3700" b="1" dirty="0">
                  <a:solidFill>
                    <a:schemeClr val="bg1"/>
                  </a:solidFill>
                  <a:latin typeface="微软雅黑" pitchFamily="34" charset="-122"/>
                  <a:ea typeface="微软雅黑" pitchFamily="34" charset="-122"/>
                </a:rPr>
                <a:t>01</a:t>
              </a:r>
              <a:endParaRPr lang="zh-CN" altLang="en-US" sz="3700" b="1" dirty="0">
                <a:solidFill>
                  <a:schemeClr val="bg1"/>
                </a:solidFill>
                <a:latin typeface="微软雅黑" pitchFamily="34" charset="-122"/>
                <a:ea typeface="微软雅黑" pitchFamily="34" charset="-122"/>
              </a:endParaRPr>
            </a:p>
          </p:txBody>
        </p:sp>
      </p:grpSp>
      <p:grpSp>
        <p:nvGrpSpPr>
          <p:cNvPr id="15" name="组合 12"/>
          <p:cNvGrpSpPr/>
          <p:nvPr/>
        </p:nvGrpSpPr>
        <p:grpSpPr>
          <a:xfrm>
            <a:off x="1332949" y="3973373"/>
            <a:ext cx="4671483" cy="1746251"/>
            <a:chOff x="1042988" y="3331865"/>
            <a:chExt cx="3503612" cy="1309688"/>
          </a:xfrm>
          <a:solidFill>
            <a:srgbClr val="92D050"/>
          </a:solidFill>
        </p:grpSpPr>
        <p:sp>
          <p:nvSpPr>
            <p:cNvPr id="16"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750677" y="3459555"/>
              <a:ext cx="2258614"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车辆种类与大小</a:t>
              </a:r>
              <a:endParaRPr lang="en-US" altLang="zh-CN" sz="2000" b="1" dirty="0">
                <a:latin typeface="+mn-ea"/>
                <a:ea typeface="+mn-ea"/>
              </a:endParaRPr>
            </a:p>
          </p:txBody>
        </p:sp>
        <p:sp>
          <p:nvSpPr>
            <p:cNvPr id="19" name="矩形 18"/>
            <p:cNvSpPr/>
            <p:nvPr/>
          </p:nvSpPr>
          <p:spPr>
            <a:xfrm>
              <a:off x="1151814" y="3445916"/>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02</a:t>
              </a:r>
              <a:endParaRPr lang="zh-CN" altLang="en-US" sz="3700" b="1" dirty="0">
                <a:solidFill>
                  <a:schemeClr val="bg1"/>
                </a:solidFill>
                <a:latin typeface="微软雅黑" pitchFamily="34" charset="-122"/>
                <a:ea typeface="微软雅黑" pitchFamily="34" charset="-122"/>
              </a:endParaRPr>
            </a:p>
          </p:txBody>
        </p:sp>
      </p:grpSp>
      <p:grpSp>
        <p:nvGrpSpPr>
          <p:cNvPr id="20" name="组合 16"/>
          <p:cNvGrpSpPr/>
          <p:nvPr/>
        </p:nvGrpSpPr>
        <p:grpSpPr>
          <a:xfrm>
            <a:off x="6122965" y="1824955"/>
            <a:ext cx="4671483" cy="1746251"/>
            <a:chOff x="4635500" y="1720552"/>
            <a:chExt cx="3503612" cy="1309688"/>
          </a:xfrm>
          <a:solidFill>
            <a:schemeClr val="accent1">
              <a:lumMod val="40000"/>
              <a:lumOff val="60000"/>
            </a:schemeClr>
          </a:solidFill>
        </p:grpSpPr>
        <p:sp>
          <p:nvSpPr>
            <p:cNvPr id="21"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6017873" y="1889055"/>
              <a:ext cx="1850586"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车龄</a:t>
              </a:r>
              <a:endParaRPr lang="en-US" altLang="zh-CN" sz="2000" b="1" dirty="0">
                <a:latin typeface="+mn-ea"/>
                <a:ea typeface="+mn-ea"/>
              </a:endParaRPr>
            </a:p>
          </p:txBody>
        </p:sp>
        <p:sp>
          <p:nvSpPr>
            <p:cNvPr id="24" name="矩形 23"/>
            <p:cNvSpPr/>
            <p:nvPr/>
          </p:nvSpPr>
          <p:spPr>
            <a:xfrm>
              <a:off x="5159007" y="182856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03</a:t>
              </a:r>
              <a:endParaRPr lang="zh-CN" altLang="en-US" sz="3700" b="1" dirty="0">
                <a:solidFill>
                  <a:schemeClr val="bg1"/>
                </a:solidFill>
                <a:latin typeface="微软雅黑" pitchFamily="34" charset="-122"/>
                <a:ea typeface="微软雅黑" pitchFamily="34" charset="-122"/>
              </a:endParaRPr>
            </a:p>
          </p:txBody>
        </p:sp>
      </p:grpSp>
      <p:grpSp>
        <p:nvGrpSpPr>
          <p:cNvPr id="26" name="组合 20"/>
          <p:cNvGrpSpPr/>
          <p:nvPr/>
        </p:nvGrpSpPr>
        <p:grpSpPr>
          <a:xfrm>
            <a:off x="6122965" y="3238889"/>
            <a:ext cx="4671483" cy="1746251"/>
            <a:chOff x="4635500" y="2781002"/>
            <a:chExt cx="3503612" cy="1309688"/>
          </a:xfrm>
          <a:solidFill>
            <a:srgbClr val="92D050"/>
          </a:solidFill>
        </p:grpSpPr>
        <p:sp>
          <p:nvSpPr>
            <p:cNvPr id="27"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TextBox 27"/>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车辆的厂牌型号</a:t>
              </a:r>
              <a:endParaRPr lang="en-US" altLang="zh-CN" sz="2000" b="1" dirty="0">
                <a:latin typeface="+mn-ea"/>
                <a:ea typeface="+mn-ea"/>
              </a:endParaRPr>
            </a:p>
          </p:txBody>
        </p:sp>
        <p:sp>
          <p:nvSpPr>
            <p:cNvPr id="29" name="矩形 28"/>
            <p:cNvSpPr/>
            <p:nvPr/>
          </p:nvSpPr>
          <p:spPr>
            <a:xfrm>
              <a:off x="5159007" y="289908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04</a:t>
              </a:r>
              <a:endParaRPr lang="zh-CN" altLang="en-US" sz="3700" b="1" dirty="0">
                <a:solidFill>
                  <a:schemeClr val="bg1"/>
                </a:solidFill>
                <a:latin typeface="微软雅黑" pitchFamily="34" charset="-122"/>
                <a:ea typeface="微软雅黑" pitchFamily="34" charset="-122"/>
              </a:endParaRPr>
            </a:p>
          </p:txBody>
        </p:sp>
      </p:grpSp>
      <p:grpSp>
        <p:nvGrpSpPr>
          <p:cNvPr id="30" name="组合 20"/>
          <p:cNvGrpSpPr/>
          <p:nvPr/>
        </p:nvGrpSpPr>
        <p:grpSpPr>
          <a:xfrm>
            <a:off x="6120621" y="4924667"/>
            <a:ext cx="4671483" cy="1746251"/>
            <a:chOff x="4635500" y="2781002"/>
            <a:chExt cx="3503612" cy="1309688"/>
          </a:xfrm>
          <a:solidFill>
            <a:srgbClr val="92D050"/>
          </a:solidFill>
        </p:grpSpPr>
        <p:sp>
          <p:nvSpPr>
            <p:cNvPr id="31"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TextBox 31"/>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车辆的行驶区域</a:t>
              </a:r>
              <a:endParaRPr lang="zh-CN" altLang="zh-CN" sz="2000" b="1" dirty="0" smtClean="0">
                <a:latin typeface="+mn-ea"/>
                <a:ea typeface="+mn-ea"/>
              </a:endParaRPr>
            </a:p>
          </p:txBody>
        </p:sp>
        <p:sp>
          <p:nvSpPr>
            <p:cNvPr id="33" name="矩形 32"/>
            <p:cNvSpPr/>
            <p:nvPr/>
          </p:nvSpPr>
          <p:spPr>
            <a:xfrm>
              <a:off x="5159007" y="2899082"/>
              <a:ext cx="578524" cy="496290"/>
            </a:xfrm>
            <a:prstGeom prst="rect">
              <a:avLst/>
            </a:prstGeom>
            <a:grpFill/>
          </p:spPr>
          <p:txBody>
            <a:bodyPr wrap="none">
              <a:spAutoFit/>
            </a:bodyPr>
            <a:lstStyle/>
            <a:p>
              <a:r>
                <a:rPr lang="en-US" altLang="zh-CN" sz="3700" b="1" dirty="0" smtClean="0">
                  <a:solidFill>
                    <a:schemeClr val="bg1"/>
                  </a:solidFill>
                  <a:latin typeface="微软雅黑" pitchFamily="34" charset="-122"/>
                  <a:ea typeface="微软雅黑" pitchFamily="34" charset="-122"/>
                </a:rPr>
                <a:t>05</a:t>
              </a:r>
              <a:endParaRPr lang="zh-CN" altLang="en-US" sz="37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right)">
                                      <p:cBhvr>
                                        <p:cTn id="30" dur="500"/>
                                        <p:tgtEl>
                                          <p:spTgt spid="11"/>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right)">
                                      <p:cBhvr>
                                        <p:cTn id="34" dur="500"/>
                                        <p:tgtEl>
                                          <p:spTgt spid="15"/>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500"/>
                                        <p:tgtEl>
                                          <p:spTgt spid="20"/>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wipe(left)">
                                      <p:cBhvr>
                                        <p:cTn id="42" dur="500"/>
                                        <p:tgtEl>
                                          <p:spTgt spid="26"/>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5288397" cy="594954"/>
            <a:chOff x="6168775" y="1221676"/>
            <a:chExt cx="6105758" cy="686849"/>
          </a:xfrm>
        </p:grpSpPr>
        <p:sp>
          <p:nvSpPr>
            <p:cNvPr id="5" name="圆角矩形 4"/>
            <p:cNvSpPr/>
            <p:nvPr/>
          </p:nvSpPr>
          <p:spPr>
            <a:xfrm>
              <a:off x="6168775" y="1221676"/>
              <a:ext cx="581945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7"/>
              <a:ext cx="5439934"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latin typeface="+mn-ea"/>
                </a:rPr>
                <a:t>2.4 </a:t>
              </a:r>
              <a:r>
                <a:rPr lang="zh-CN" altLang="en-US" sz="3200" b="1" dirty="0" smtClean="0">
                  <a:solidFill>
                    <a:schemeClr val="accent1"/>
                  </a:solidFill>
                  <a:latin typeface="+mn-ea"/>
                </a:rPr>
                <a:t>我国汽车保险费率</a:t>
              </a:r>
              <a:endParaRPr lang="zh-CN" altLang="zh-CN" sz="3200" b="1" dirty="0">
                <a:solidFill>
                  <a:schemeClr val="accent1"/>
                </a:solidFill>
                <a:latin typeface="+mn-ea"/>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40056" y="1147374"/>
            <a:ext cx="9314480" cy="81560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2.4.3  </a:t>
            </a:r>
            <a:r>
              <a:rPr lang="zh-CN" altLang="en-US" sz="3000" b="1" dirty="0" smtClean="0"/>
              <a:t>从人费率模式</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p:txBody>
      </p:sp>
      <p:sp>
        <p:nvSpPr>
          <p:cNvPr id="198658"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3" name="组合 8"/>
          <p:cNvGrpSpPr/>
          <p:nvPr/>
        </p:nvGrpSpPr>
        <p:grpSpPr>
          <a:xfrm>
            <a:off x="1332949" y="2561555"/>
            <a:ext cx="4671483" cy="1746251"/>
            <a:chOff x="1042988" y="2273002"/>
            <a:chExt cx="3503612" cy="1309688"/>
          </a:xfrm>
        </p:grpSpPr>
        <p:sp>
          <p:nvSpPr>
            <p:cNvPr id="12"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TextBox 12"/>
            <p:cNvSpPr txBox="1"/>
            <p:nvPr/>
          </p:nvSpPr>
          <p:spPr>
            <a:xfrm>
              <a:off x="1760538" y="2476617"/>
              <a:ext cx="2088231" cy="300082"/>
            </a:xfrm>
            <a:prstGeom prst="rect">
              <a:avLst/>
            </a:prstGeom>
            <a:noFill/>
          </p:spPr>
          <p:txBody>
            <a:bodyPr wrap="square" rtlCol="0">
              <a:spAutoFit/>
            </a:bodyPr>
            <a:lstStyle/>
            <a:p>
              <a:pPr algn="just"/>
              <a:r>
                <a:rPr lang="zh-CN" altLang="en-US" sz="2000" b="1" dirty="0" smtClean="0">
                  <a:solidFill>
                    <a:schemeClr val="bg1"/>
                  </a:solidFill>
                  <a:latin typeface="+mn-ea"/>
                </a:rPr>
                <a:t>驾驶员年龄</a:t>
              </a:r>
              <a:endParaRPr lang="en-US" altLang="zh-CN" sz="2000" b="1" dirty="0">
                <a:solidFill>
                  <a:schemeClr val="bg1"/>
                </a:solidFill>
                <a:latin typeface="+mn-ea"/>
              </a:endParaRPr>
            </a:p>
          </p:txBody>
        </p:sp>
        <p:sp>
          <p:nvSpPr>
            <p:cNvPr id="14" name="矩形 13"/>
            <p:cNvSpPr/>
            <p:nvPr/>
          </p:nvSpPr>
          <p:spPr>
            <a:xfrm>
              <a:off x="1151814" y="2393960"/>
              <a:ext cx="578524" cy="496290"/>
            </a:xfrm>
            <a:prstGeom prst="rect">
              <a:avLst/>
            </a:prstGeom>
          </p:spPr>
          <p:txBody>
            <a:bodyPr wrap="none">
              <a:spAutoFit/>
            </a:bodyPr>
            <a:lstStyle/>
            <a:p>
              <a:r>
                <a:rPr lang="en-US" altLang="zh-CN" sz="3700" b="1" dirty="0">
                  <a:solidFill>
                    <a:schemeClr val="bg1"/>
                  </a:solidFill>
                  <a:latin typeface="微软雅黑" pitchFamily="34" charset="-122"/>
                  <a:ea typeface="微软雅黑" pitchFamily="34" charset="-122"/>
                </a:rPr>
                <a:t>01</a:t>
              </a:r>
              <a:endParaRPr lang="zh-CN" altLang="en-US" sz="3700" b="1" dirty="0">
                <a:solidFill>
                  <a:schemeClr val="bg1"/>
                </a:solidFill>
                <a:latin typeface="微软雅黑" pitchFamily="34" charset="-122"/>
                <a:ea typeface="微软雅黑" pitchFamily="34" charset="-122"/>
              </a:endParaRPr>
            </a:p>
          </p:txBody>
        </p:sp>
      </p:grpSp>
      <p:grpSp>
        <p:nvGrpSpPr>
          <p:cNvPr id="4" name="组合 12"/>
          <p:cNvGrpSpPr/>
          <p:nvPr/>
        </p:nvGrpSpPr>
        <p:grpSpPr>
          <a:xfrm>
            <a:off x="1332949" y="3973373"/>
            <a:ext cx="4671483" cy="1746251"/>
            <a:chOff x="1042988" y="3331865"/>
            <a:chExt cx="3503612" cy="1309688"/>
          </a:xfrm>
          <a:solidFill>
            <a:srgbClr val="92D050"/>
          </a:solidFill>
        </p:grpSpPr>
        <p:sp>
          <p:nvSpPr>
            <p:cNvPr id="16"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TextBox 17"/>
            <p:cNvSpPr txBox="1"/>
            <p:nvPr/>
          </p:nvSpPr>
          <p:spPr>
            <a:xfrm>
              <a:off x="1750677" y="3459555"/>
              <a:ext cx="2258614"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驾驶员性别</a:t>
              </a:r>
              <a:endParaRPr lang="en-US" altLang="zh-CN" sz="2000" b="1" dirty="0">
                <a:latin typeface="+mn-ea"/>
                <a:ea typeface="+mn-ea"/>
              </a:endParaRPr>
            </a:p>
          </p:txBody>
        </p:sp>
        <p:sp>
          <p:nvSpPr>
            <p:cNvPr id="19" name="矩形 18"/>
            <p:cNvSpPr/>
            <p:nvPr/>
          </p:nvSpPr>
          <p:spPr>
            <a:xfrm>
              <a:off x="1151814" y="3445916"/>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02</a:t>
              </a:r>
              <a:endParaRPr lang="zh-CN" altLang="en-US" sz="3700" b="1" dirty="0">
                <a:solidFill>
                  <a:schemeClr val="bg1"/>
                </a:solidFill>
                <a:latin typeface="微软雅黑" pitchFamily="34" charset="-122"/>
                <a:ea typeface="微软雅黑" pitchFamily="34" charset="-122"/>
              </a:endParaRPr>
            </a:p>
          </p:txBody>
        </p:sp>
      </p:grpSp>
      <p:grpSp>
        <p:nvGrpSpPr>
          <p:cNvPr id="7" name="组合 16"/>
          <p:cNvGrpSpPr/>
          <p:nvPr/>
        </p:nvGrpSpPr>
        <p:grpSpPr>
          <a:xfrm>
            <a:off x="6122965" y="1824955"/>
            <a:ext cx="4671483" cy="1746251"/>
            <a:chOff x="4635500" y="1720552"/>
            <a:chExt cx="3503612" cy="1309688"/>
          </a:xfrm>
          <a:solidFill>
            <a:schemeClr val="accent1">
              <a:lumMod val="40000"/>
              <a:lumOff val="60000"/>
            </a:schemeClr>
          </a:solidFill>
        </p:grpSpPr>
        <p:sp>
          <p:nvSpPr>
            <p:cNvPr id="21"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5762151" y="1947174"/>
              <a:ext cx="1850586"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驾驶员驾龄</a:t>
              </a:r>
              <a:endParaRPr lang="en-US" altLang="zh-CN" sz="2000" b="1" dirty="0">
                <a:latin typeface="+mn-ea"/>
                <a:ea typeface="+mn-ea"/>
              </a:endParaRPr>
            </a:p>
          </p:txBody>
        </p:sp>
        <p:sp>
          <p:nvSpPr>
            <p:cNvPr id="24" name="矩形 23"/>
            <p:cNvSpPr/>
            <p:nvPr/>
          </p:nvSpPr>
          <p:spPr>
            <a:xfrm>
              <a:off x="5159007" y="182856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03</a:t>
              </a:r>
              <a:endParaRPr lang="zh-CN" altLang="en-US" sz="3700" b="1" dirty="0">
                <a:solidFill>
                  <a:schemeClr val="bg1"/>
                </a:solidFill>
                <a:latin typeface="微软雅黑" pitchFamily="34" charset="-122"/>
                <a:ea typeface="微软雅黑" pitchFamily="34" charset="-122"/>
              </a:endParaRPr>
            </a:p>
          </p:txBody>
        </p:sp>
      </p:grpSp>
      <p:grpSp>
        <p:nvGrpSpPr>
          <p:cNvPr id="8" name="组合 20"/>
          <p:cNvGrpSpPr/>
          <p:nvPr/>
        </p:nvGrpSpPr>
        <p:grpSpPr>
          <a:xfrm>
            <a:off x="6122965" y="3238889"/>
            <a:ext cx="4671483" cy="1746251"/>
            <a:chOff x="4635500" y="2781002"/>
            <a:chExt cx="3503612" cy="1309688"/>
          </a:xfrm>
          <a:solidFill>
            <a:srgbClr val="92D050"/>
          </a:solidFill>
        </p:grpSpPr>
        <p:sp>
          <p:nvSpPr>
            <p:cNvPr id="27"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TextBox 27"/>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驾驶员事故记录</a:t>
              </a:r>
              <a:endParaRPr lang="en-US" altLang="zh-CN" sz="2000" b="1" dirty="0">
                <a:latin typeface="+mn-ea"/>
                <a:ea typeface="+mn-ea"/>
              </a:endParaRPr>
            </a:p>
          </p:txBody>
        </p:sp>
        <p:sp>
          <p:nvSpPr>
            <p:cNvPr id="29" name="矩形 28"/>
            <p:cNvSpPr/>
            <p:nvPr/>
          </p:nvSpPr>
          <p:spPr>
            <a:xfrm>
              <a:off x="5159007" y="289908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04</a:t>
              </a:r>
              <a:endParaRPr lang="zh-CN" altLang="en-US" sz="3700" b="1" dirty="0">
                <a:solidFill>
                  <a:schemeClr val="bg1"/>
                </a:solidFill>
                <a:latin typeface="微软雅黑" pitchFamily="34" charset="-122"/>
                <a:ea typeface="微软雅黑" pitchFamily="34" charset="-122"/>
              </a:endParaRPr>
            </a:p>
          </p:txBody>
        </p:sp>
      </p:grpSp>
      <p:grpSp>
        <p:nvGrpSpPr>
          <p:cNvPr id="9" name="组合 20"/>
          <p:cNvGrpSpPr/>
          <p:nvPr/>
        </p:nvGrpSpPr>
        <p:grpSpPr>
          <a:xfrm>
            <a:off x="6120621" y="4924667"/>
            <a:ext cx="4671483" cy="1746251"/>
            <a:chOff x="4635500" y="2781002"/>
            <a:chExt cx="3503612" cy="1309688"/>
          </a:xfrm>
          <a:solidFill>
            <a:srgbClr val="92D050"/>
          </a:solidFill>
        </p:grpSpPr>
        <p:sp>
          <p:nvSpPr>
            <p:cNvPr id="31"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TextBox 31"/>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en-US" sz="2000" b="1" dirty="0" smtClean="0">
                  <a:latin typeface="+mn-ea"/>
                  <a:ea typeface="+mn-ea"/>
                </a:rPr>
                <a:t>附加驾驶员数量</a:t>
              </a:r>
              <a:endParaRPr lang="zh-CN" altLang="zh-CN" sz="2000" b="1" dirty="0" smtClean="0">
                <a:latin typeface="+mn-ea"/>
                <a:ea typeface="+mn-ea"/>
              </a:endParaRPr>
            </a:p>
          </p:txBody>
        </p:sp>
        <p:sp>
          <p:nvSpPr>
            <p:cNvPr id="33" name="矩形 32"/>
            <p:cNvSpPr/>
            <p:nvPr/>
          </p:nvSpPr>
          <p:spPr>
            <a:xfrm>
              <a:off x="5159007" y="2899082"/>
              <a:ext cx="578524" cy="496290"/>
            </a:xfrm>
            <a:prstGeom prst="rect">
              <a:avLst/>
            </a:prstGeom>
            <a:grpFill/>
          </p:spPr>
          <p:txBody>
            <a:bodyPr wrap="none">
              <a:spAutoFit/>
            </a:bodyPr>
            <a:lstStyle/>
            <a:p>
              <a:r>
                <a:rPr lang="en-US" altLang="zh-CN" sz="3700" b="1" dirty="0" smtClean="0">
                  <a:solidFill>
                    <a:schemeClr val="bg1"/>
                  </a:solidFill>
                  <a:latin typeface="微软雅黑" pitchFamily="34" charset="-122"/>
                  <a:ea typeface="微软雅黑" pitchFamily="34" charset="-122"/>
                </a:rPr>
                <a:t>05</a:t>
              </a:r>
              <a:endParaRPr lang="zh-CN" altLang="en-US" sz="37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22" presetClass="entr" presetSubtype="2"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right)">
                                      <p:cBhvr>
                                        <p:cTn id="30" dur="500"/>
                                        <p:tgtEl>
                                          <p:spTgt spid="3"/>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500"/>
                                        <p:tgtEl>
                                          <p:spTgt spid="4"/>
                                        </p:tgtEl>
                                      </p:cBhvr>
                                    </p:animEffect>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500"/>
                            </p:stCondLst>
                            <p:childTnLst>
                              <p:par>
                                <p:cTn id="40" presetID="22" presetClass="entr" presetSubtype="8" fill="hold" nodeType="after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5288397" cy="594954"/>
            <a:chOff x="6168775" y="1221676"/>
            <a:chExt cx="6105758" cy="686849"/>
          </a:xfrm>
        </p:grpSpPr>
        <p:sp>
          <p:nvSpPr>
            <p:cNvPr id="5" name="圆角矩形 4"/>
            <p:cNvSpPr/>
            <p:nvPr/>
          </p:nvSpPr>
          <p:spPr>
            <a:xfrm>
              <a:off x="6168775" y="1221676"/>
              <a:ext cx="581945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7"/>
              <a:ext cx="5439934"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latin typeface="+mn-ea"/>
                </a:rPr>
                <a:t>2.4 </a:t>
              </a:r>
              <a:r>
                <a:rPr lang="zh-CN" altLang="en-US" sz="3200" b="1" dirty="0" smtClean="0">
                  <a:solidFill>
                    <a:schemeClr val="accent1"/>
                  </a:solidFill>
                  <a:latin typeface="+mn-ea"/>
                </a:rPr>
                <a:t>我国汽车保险费率</a:t>
              </a:r>
              <a:endParaRPr lang="zh-CN" altLang="zh-CN" sz="3200" b="1" dirty="0">
                <a:solidFill>
                  <a:schemeClr val="accent1"/>
                </a:solidFill>
                <a:latin typeface="+mn-ea"/>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053" y="1240364"/>
            <a:ext cx="9314480" cy="81560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    2.4.4  </a:t>
            </a:r>
            <a:r>
              <a:rPr lang="zh-CN" altLang="en-US" sz="3000" b="1" dirty="0" smtClean="0"/>
              <a:t>从地域费率模式</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p:txBody>
      </p:sp>
      <p:sp>
        <p:nvSpPr>
          <p:cNvPr id="198658" name="Rectangle 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23235" name="Picture 3"/>
          <p:cNvPicPr>
            <a:picLocks noChangeAspect="1" noChangeArrowheads="1"/>
          </p:cNvPicPr>
          <p:nvPr/>
        </p:nvPicPr>
        <p:blipFill>
          <a:blip r:embed="rId3" cstate="print"/>
          <a:srcRect/>
          <a:stretch>
            <a:fillRect/>
          </a:stretch>
        </p:blipFill>
        <p:spPr bwMode="auto">
          <a:xfrm>
            <a:off x="1611823" y="2155344"/>
            <a:ext cx="8406297" cy="4113720"/>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223235"/>
                                        </p:tgtEl>
                                        <p:attrNameLst>
                                          <p:attrName>style.visibility</p:attrName>
                                        </p:attrNameLst>
                                      </p:cBhvr>
                                      <p:to>
                                        <p:strVal val="visible"/>
                                      </p:to>
                                    </p:set>
                                    <p:animEffect transition="in" filter="diamond(in)">
                                      <p:cBhvr>
                                        <p:cTn id="36" dur="2000"/>
                                        <p:tgtEl>
                                          <p:spTgt spid="223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2.5 </a:t>
              </a:r>
              <a:r>
                <a:rPr lang="zh-CN" altLang="en-US" sz="3200" b="1" dirty="0" smtClean="0">
                  <a:solidFill>
                    <a:schemeClr val="accent1"/>
                  </a:solidFill>
                </a:rPr>
                <a:t>我国汽车保险市场</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0564" y="1632816"/>
            <a:ext cx="9349352" cy="278537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2.5.1</a:t>
            </a:r>
            <a:r>
              <a:rPr lang="zh-CN" altLang="en-US" sz="3000" b="1" dirty="0" smtClean="0"/>
              <a:t>保险市场构成要素</a:t>
            </a:r>
            <a:endParaRPr lang="en-US" altLang="zh-CN" sz="3000" b="1" dirty="0" smtClean="0"/>
          </a:p>
          <a:p>
            <a:pPr indent="269875" fontAlgn="base">
              <a:spcBef>
                <a:spcPct val="0"/>
              </a:spcBef>
              <a:spcAft>
                <a:spcPct val="0"/>
              </a:spcAft>
            </a:pPr>
            <a:endParaRPr lang="en-US" altLang="zh-CN" sz="3000" b="1" dirty="0" smtClean="0"/>
          </a:p>
          <a:p>
            <a:pPr indent="457200"/>
            <a:r>
              <a:rPr lang="zh-CN" altLang="zh-CN" sz="2200" dirty="0" smtClean="0"/>
              <a:t>保险市场是指保险商品交换关系的总和，它既包括保险商品交换的场所，也包括保险商品交换中供给与需求的关系及其有关活动。</a:t>
            </a:r>
            <a:endParaRPr lang="en-US" altLang="zh-CN" sz="2200" dirty="0" smtClean="0"/>
          </a:p>
          <a:p>
            <a:pPr indent="457200"/>
            <a:endParaRPr lang="zh-CN" altLang="zh-CN" sz="2200" dirty="0" smtClean="0"/>
          </a:p>
          <a:p>
            <a:pPr indent="457200"/>
            <a:r>
              <a:rPr lang="zh-CN" altLang="zh-CN" sz="2200" dirty="0" smtClean="0"/>
              <a:t>保险市场由市场主体和市场客体两部分构成。</a:t>
            </a:r>
          </a:p>
          <a:p>
            <a:pPr indent="269875" fontAlgn="base">
              <a:spcBef>
                <a:spcPct val="0"/>
              </a:spcBef>
              <a:spcAft>
                <a:spcPct val="0"/>
              </a:spcAft>
            </a:pPr>
            <a:endParaRPr lang="en-US" altLang="zh-CN" sz="30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2.5 </a:t>
              </a:r>
              <a:r>
                <a:rPr lang="zh-CN" altLang="en-US" sz="3200" b="1" dirty="0" smtClean="0">
                  <a:solidFill>
                    <a:schemeClr val="accent1"/>
                  </a:solidFill>
                </a:rPr>
                <a:t>我国汽车保险市场</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75547" y="1674493"/>
            <a:ext cx="9349352" cy="143116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2.5.2</a:t>
            </a:r>
            <a:r>
              <a:rPr lang="zh-CN" altLang="en-US" sz="3000" b="1" dirty="0" smtClean="0"/>
              <a:t>保险市场类型</a:t>
            </a:r>
            <a:endParaRPr lang="en-US" altLang="zh-CN" sz="3000" b="1" dirty="0" smtClean="0"/>
          </a:p>
          <a:p>
            <a:pPr indent="269875" fontAlgn="base">
              <a:spcBef>
                <a:spcPct val="0"/>
              </a:spcBef>
              <a:spcAft>
                <a:spcPct val="0"/>
              </a:spcAft>
            </a:pPr>
            <a:endParaRPr lang="en-US" altLang="zh-CN" sz="3000" b="1" dirty="0" smtClean="0"/>
          </a:p>
          <a:p>
            <a:pPr indent="269875" fontAlgn="base">
              <a:spcBef>
                <a:spcPct val="0"/>
              </a:spcBef>
              <a:spcAft>
                <a:spcPct val="0"/>
              </a:spcAft>
            </a:pPr>
            <a:endParaRPr lang="en-US" altLang="zh-CN" sz="3000" b="1" dirty="0" smtClean="0"/>
          </a:p>
        </p:txBody>
      </p:sp>
      <p:grpSp>
        <p:nvGrpSpPr>
          <p:cNvPr id="9" name="组合 205"/>
          <p:cNvGrpSpPr/>
          <p:nvPr/>
        </p:nvGrpSpPr>
        <p:grpSpPr>
          <a:xfrm>
            <a:off x="2185260" y="2030276"/>
            <a:ext cx="8332205" cy="4465975"/>
            <a:chOff x="1033463" y="1069975"/>
            <a:chExt cx="7075487" cy="5238750"/>
          </a:xfrm>
        </p:grpSpPr>
        <p:sp>
          <p:nvSpPr>
            <p:cNvPr id="10" name="Oval 5"/>
            <p:cNvSpPr>
              <a:spLocks noChangeArrowheads="1"/>
            </p:cNvSpPr>
            <p:nvPr/>
          </p:nvSpPr>
          <p:spPr bwMode="auto">
            <a:xfrm flipV="1">
              <a:off x="1870075" y="5265738"/>
              <a:ext cx="5403850" cy="774700"/>
            </a:xfrm>
            <a:prstGeom prst="ellipse">
              <a:avLst/>
            </a:prstGeom>
            <a:gradFill rotWithShape="1">
              <a:gsLst>
                <a:gs pos="0">
                  <a:srgbClr val="00000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华文细黑" pitchFamily="2" charset="-122"/>
              </a:endParaRPr>
            </a:p>
          </p:txBody>
        </p:sp>
        <p:sp>
          <p:nvSpPr>
            <p:cNvPr id="11"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b="0">
                <a:ea typeface="华文细黑" pitchFamily="2" charset="-122"/>
              </a:endParaRPr>
            </a:p>
          </p:txBody>
        </p:sp>
        <p:sp>
          <p:nvSpPr>
            <p:cNvPr id="12" name="Freeform 9"/>
            <p:cNvSpPr>
              <a:spLocks/>
            </p:cNvSpPr>
            <p:nvPr/>
          </p:nvSpPr>
          <p:spPr bwMode="auto">
            <a:xfrm>
              <a:off x="2482850" y="1725613"/>
              <a:ext cx="2089150" cy="2090737"/>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3" name="Line 10"/>
            <p:cNvSpPr>
              <a:spLocks noChangeShapeType="1"/>
            </p:cNvSpPr>
            <p:nvPr/>
          </p:nvSpPr>
          <p:spPr bwMode="auto">
            <a:xfrm rot="5400000" flipH="1" flipV="1">
              <a:off x="4571207" y="284956"/>
              <a:ext cx="0" cy="7075487"/>
            </a:xfrm>
            <a:prstGeom prst="line">
              <a:avLst/>
            </a:prstGeom>
            <a:noFill/>
            <a:ln w="28575">
              <a:solidFill>
                <a:srgbClr val="0875F8"/>
              </a:solidFill>
              <a:round/>
              <a:headEnd type="triangle" w="lg"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14" name="Line 11"/>
            <p:cNvSpPr>
              <a:spLocks noChangeShapeType="1"/>
            </p:cNvSpPr>
            <p:nvPr/>
          </p:nvSpPr>
          <p:spPr bwMode="auto">
            <a:xfrm flipV="1">
              <a:off x="4572000" y="1069975"/>
              <a:ext cx="0" cy="5238750"/>
            </a:xfrm>
            <a:prstGeom prst="line">
              <a:avLst/>
            </a:prstGeom>
            <a:noFill/>
            <a:ln w="28575">
              <a:solidFill>
                <a:srgbClr val="0875F8"/>
              </a:solidFill>
              <a:round/>
              <a:headEnd type="triangle" w="lg" len="me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21" name="Group 54"/>
            <p:cNvGrpSpPr>
              <a:grpSpLocks/>
            </p:cNvGrpSpPr>
            <p:nvPr/>
          </p:nvGrpSpPr>
          <p:grpSpPr bwMode="auto">
            <a:xfrm rot="-1297425" flipH="1" flipV="1">
              <a:off x="2732088" y="4862513"/>
              <a:ext cx="3622675" cy="869950"/>
              <a:chOff x="2532" y="1051"/>
              <a:chExt cx="893" cy="246"/>
            </a:xfrm>
          </p:grpSpPr>
          <p:grpSp>
            <p:nvGrpSpPr>
              <p:cNvPr id="28" name="Group 55"/>
              <p:cNvGrpSpPr>
                <a:grpSpLocks/>
              </p:cNvGrpSpPr>
              <p:nvPr/>
            </p:nvGrpSpPr>
            <p:grpSpPr bwMode="auto">
              <a:xfrm>
                <a:off x="2532" y="1051"/>
                <a:ext cx="743" cy="185"/>
                <a:chOff x="1565" y="2568"/>
                <a:chExt cx="1118" cy="279"/>
              </a:xfrm>
            </p:grpSpPr>
            <p:sp>
              <p:nvSpPr>
                <p:cNvPr id="34"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5"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6"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7"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9" name="Group 60"/>
              <p:cNvGrpSpPr>
                <a:grpSpLocks/>
              </p:cNvGrpSpPr>
              <p:nvPr/>
            </p:nvGrpSpPr>
            <p:grpSpPr bwMode="auto">
              <a:xfrm rot="1353540">
                <a:off x="2682" y="1111"/>
                <a:ext cx="743" cy="186"/>
                <a:chOff x="1565" y="2568"/>
                <a:chExt cx="1118" cy="279"/>
              </a:xfrm>
            </p:grpSpPr>
            <p:sp>
              <p:nvSpPr>
                <p:cNvPr id="30"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1"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2"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3"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sp>
          <p:nvSpPr>
            <p:cNvPr id="26" name="Rectangle 38"/>
            <p:cNvSpPr>
              <a:spLocks noChangeArrowheads="1"/>
            </p:cNvSpPr>
            <p:nvPr/>
          </p:nvSpPr>
          <p:spPr bwMode="auto">
            <a:xfrm>
              <a:off x="2735263" y="2761837"/>
              <a:ext cx="1908175" cy="506800"/>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rPr>
                <a:t>完全竞争型</a:t>
              </a:r>
              <a:endParaRPr kumimoji="0" lang="zh-CN" altLang="en-US" sz="2000" b="1" i="0" u="none" strike="noStrike" kern="0" cap="none" spc="0" normalizeH="0" baseline="0" noProof="0" dirty="0">
                <a:ln>
                  <a:noFill/>
                </a:ln>
                <a:solidFill>
                  <a:srgbClr val="FFFFFF"/>
                </a:solidFill>
                <a:effectLst/>
                <a:uLnTx/>
                <a:uFillTx/>
              </a:endParaRPr>
            </a:p>
          </p:txBody>
        </p:sp>
      </p:grpSp>
      <p:sp>
        <p:nvSpPr>
          <p:cNvPr id="38" name="Rectangle 38"/>
          <p:cNvSpPr>
            <a:spLocks noChangeArrowheads="1"/>
          </p:cNvSpPr>
          <p:nvPr/>
        </p:nvSpPr>
        <p:spPr bwMode="auto">
          <a:xfrm>
            <a:off x="6341009" y="3485485"/>
            <a:ext cx="2247097" cy="432041"/>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rPr>
              <a:t>完全垄断型</a:t>
            </a:r>
            <a:endParaRPr kumimoji="0" lang="zh-CN" altLang="en-US" sz="2000" b="1" i="0" u="none" strike="noStrike" kern="0" cap="none" spc="0" normalizeH="0" baseline="0" noProof="0" dirty="0">
              <a:ln>
                <a:noFill/>
              </a:ln>
              <a:solidFill>
                <a:srgbClr val="FFFFFF"/>
              </a:solidFill>
              <a:effectLst/>
              <a:uLnTx/>
              <a:uFillTx/>
            </a:endParaRPr>
          </a:p>
        </p:txBody>
      </p:sp>
      <p:sp>
        <p:nvSpPr>
          <p:cNvPr id="39" name="Rectangle 38"/>
          <p:cNvSpPr>
            <a:spLocks noChangeArrowheads="1"/>
          </p:cNvSpPr>
          <p:nvPr/>
        </p:nvSpPr>
        <p:spPr bwMode="auto">
          <a:xfrm>
            <a:off x="6403002" y="4694352"/>
            <a:ext cx="2247097" cy="437043"/>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rPr>
              <a:t>寡头垄断型</a:t>
            </a:r>
            <a:endParaRPr kumimoji="0" lang="zh-CN" altLang="en-US" sz="2000" b="1" i="0" u="none" strike="noStrike" kern="0" cap="none" spc="0" normalizeH="0" baseline="0" noProof="0" dirty="0">
              <a:ln>
                <a:noFill/>
              </a:ln>
              <a:solidFill>
                <a:srgbClr val="FFFFFF"/>
              </a:solidFill>
              <a:effectLst/>
              <a:uLnTx/>
              <a:uFillTx/>
            </a:endParaRPr>
          </a:p>
        </p:txBody>
      </p:sp>
      <p:sp>
        <p:nvSpPr>
          <p:cNvPr id="40" name="Rectangle 38"/>
          <p:cNvSpPr>
            <a:spLocks noChangeArrowheads="1"/>
          </p:cNvSpPr>
          <p:nvPr/>
        </p:nvSpPr>
        <p:spPr bwMode="auto">
          <a:xfrm>
            <a:off x="4215158" y="4691769"/>
            <a:ext cx="2247097" cy="432041"/>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2000" b="1" kern="0" dirty="0" smtClean="0">
                <a:solidFill>
                  <a:srgbClr val="FFFFFF"/>
                </a:solidFill>
              </a:rPr>
              <a:t>垄断</a:t>
            </a:r>
            <a:r>
              <a:rPr kumimoji="0" lang="zh-CN" altLang="en-US" sz="2000" b="1" i="0" u="none" strike="noStrike" kern="0" cap="none" spc="0" normalizeH="0" baseline="0" noProof="0" dirty="0" smtClean="0">
                <a:ln>
                  <a:noFill/>
                </a:ln>
                <a:solidFill>
                  <a:srgbClr val="FFFFFF"/>
                </a:solidFill>
                <a:effectLst/>
                <a:uLnTx/>
                <a:uFillTx/>
              </a:rPr>
              <a:t>竞争型</a:t>
            </a:r>
            <a:endParaRPr kumimoji="0" lang="zh-CN" altLang="en-US" sz="2000" b="1"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amond(in)">
                                      <p:cBhvr>
                                        <p:cTn id="36" dur="2000"/>
                                        <p:tgtEl>
                                          <p:spTgt spid="9"/>
                                        </p:tgtEl>
                                      </p:cBhvr>
                                    </p:animEffect>
                                  </p:childTnLst>
                                </p:cTn>
                              </p:par>
                              <p:par>
                                <p:cTn id="37" presetID="8" presetClass="entr" presetSubtype="16"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diamond(in)">
                                      <p:cBhvr>
                                        <p:cTn id="39" dur="2000"/>
                                        <p:tgtEl>
                                          <p:spTgt spid="38"/>
                                        </p:tgtEl>
                                      </p:cBhvr>
                                    </p:animEffect>
                                  </p:childTnLst>
                                </p:cTn>
                              </p:par>
                              <p:par>
                                <p:cTn id="40" presetID="8" presetClass="entr" presetSubtype="16"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diamond(in)">
                                      <p:cBhvr>
                                        <p:cTn id="42" dur="2000"/>
                                        <p:tgtEl>
                                          <p:spTgt spid="3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diamond(in)">
                                      <p:cBhvr>
                                        <p:cTn id="45"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P spid="38" grpId="0"/>
      <p:bldP spid="39" grpId="0"/>
      <p:bldP spid="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533900" y="1351460"/>
            <a:ext cx="6345007"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2.1  </a:t>
            </a:r>
            <a:r>
              <a:rPr lang="zh-CN" altLang="en-US" sz="4000" dirty="0" smtClean="0">
                <a:solidFill>
                  <a:schemeClr val="accent1">
                    <a:lumMod val="75000"/>
                  </a:schemeClr>
                </a:solidFill>
                <a:latin typeface="+mj-ea"/>
                <a:ea typeface="+mj-ea"/>
              </a:rPr>
              <a:t>汽车保险的概念与特征</a:t>
            </a:r>
          </a:p>
        </p:txBody>
      </p:sp>
      <p:sp>
        <p:nvSpPr>
          <p:cNvPr id="27" name="文本框 26"/>
          <p:cNvSpPr txBox="1"/>
          <p:nvPr/>
        </p:nvSpPr>
        <p:spPr>
          <a:xfrm>
            <a:off x="4533900" y="2303960"/>
            <a:ext cx="5319085"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2.2  </a:t>
            </a:r>
            <a:r>
              <a:rPr lang="zh-CN" altLang="en-US" sz="4000" dirty="0" smtClean="0">
                <a:solidFill>
                  <a:schemeClr val="accent1">
                    <a:lumMod val="75000"/>
                  </a:schemeClr>
                </a:solidFill>
                <a:latin typeface="+mj-ea"/>
                <a:ea typeface="+mj-ea"/>
              </a:rPr>
              <a:t>汽车保险发展概况</a:t>
            </a:r>
          </a:p>
        </p:txBody>
      </p:sp>
      <p:sp>
        <p:nvSpPr>
          <p:cNvPr id="28" name="文本框 27"/>
          <p:cNvSpPr txBox="1"/>
          <p:nvPr/>
        </p:nvSpPr>
        <p:spPr>
          <a:xfrm>
            <a:off x="4533900" y="3256460"/>
            <a:ext cx="5319085"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2.3  </a:t>
            </a:r>
            <a:r>
              <a:rPr lang="zh-CN" altLang="en-US" sz="4000" dirty="0" smtClean="0">
                <a:solidFill>
                  <a:schemeClr val="accent1">
                    <a:lumMod val="75000"/>
                  </a:schemeClr>
                </a:solidFill>
                <a:latin typeface="+mj-ea"/>
                <a:ea typeface="+mj-ea"/>
              </a:rPr>
              <a:t>我国汽车保险险种</a:t>
            </a:r>
          </a:p>
        </p:txBody>
      </p:sp>
      <p:sp>
        <p:nvSpPr>
          <p:cNvPr id="29" name="文本框 28"/>
          <p:cNvSpPr txBox="1"/>
          <p:nvPr/>
        </p:nvSpPr>
        <p:spPr>
          <a:xfrm>
            <a:off x="4533900" y="4162465"/>
            <a:ext cx="5319085"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2.4  </a:t>
            </a:r>
            <a:r>
              <a:rPr lang="zh-CN" altLang="en-US" sz="4000" dirty="0" smtClean="0">
                <a:solidFill>
                  <a:schemeClr val="accent1">
                    <a:lumMod val="75000"/>
                  </a:schemeClr>
                </a:solidFill>
                <a:latin typeface="+mj-ea"/>
                <a:ea typeface="+mj-ea"/>
              </a:rPr>
              <a:t>我国汽车保险费率</a:t>
            </a:r>
            <a:endParaRPr lang="en-US" altLang="zh-CN" sz="4000" dirty="0" smtClean="0">
              <a:solidFill>
                <a:schemeClr val="accent1">
                  <a:lumMod val="75000"/>
                </a:schemeClr>
              </a:solidFill>
              <a:latin typeface="+mj-ea"/>
              <a:ea typeface="+mj-ea"/>
            </a:endParaRP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12" name="文本框 28"/>
          <p:cNvSpPr txBox="1"/>
          <p:nvPr/>
        </p:nvSpPr>
        <p:spPr>
          <a:xfrm>
            <a:off x="4546816" y="5120776"/>
            <a:ext cx="5319085" cy="89255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2.5  </a:t>
            </a:r>
            <a:r>
              <a:rPr lang="zh-CN" altLang="en-US" sz="4000" dirty="0" smtClean="0">
                <a:solidFill>
                  <a:schemeClr val="accent1">
                    <a:lumMod val="75000"/>
                  </a:schemeClr>
                </a:solidFill>
                <a:latin typeface="+mj-ea"/>
                <a:ea typeface="+mj-ea"/>
              </a:rPr>
              <a:t>我国汽车保险市场</a:t>
            </a:r>
            <a:endParaRPr lang="en-US" altLang="zh-CN" sz="4000" dirty="0" smtClean="0">
              <a:solidFill>
                <a:schemeClr val="accent1">
                  <a:lumMod val="75000"/>
                </a:schemeClr>
              </a:solidFill>
              <a:latin typeface="+mj-ea"/>
              <a:ea typeface="+mj-ea"/>
            </a:endParaRPr>
          </a:p>
        </p:txBody>
      </p:sp>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28" grpId="0"/>
      <p:bldP spid="29" grpId="0"/>
      <p:bldP spid="30"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2.5 </a:t>
              </a:r>
              <a:r>
                <a:rPr lang="zh-CN" altLang="en-US" sz="3200" b="1" dirty="0" smtClean="0">
                  <a:solidFill>
                    <a:schemeClr val="accent1"/>
                  </a:solidFill>
                </a:rPr>
                <a:t>我国汽车保险市场</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75547" y="1674493"/>
            <a:ext cx="9349352" cy="143116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2.5.3</a:t>
            </a:r>
            <a:r>
              <a:rPr lang="zh-CN" altLang="en-US" sz="3000" b="1" dirty="0" smtClean="0"/>
              <a:t>保险市场机制</a:t>
            </a:r>
            <a:endParaRPr lang="en-US" altLang="zh-CN" sz="3000" b="1" dirty="0" smtClean="0"/>
          </a:p>
          <a:p>
            <a:pPr indent="269875" fontAlgn="base">
              <a:spcBef>
                <a:spcPct val="0"/>
              </a:spcBef>
              <a:spcAft>
                <a:spcPct val="0"/>
              </a:spcAft>
            </a:pPr>
            <a:endParaRPr lang="en-US" altLang="zh-CN" sz="3000" b="1" dirty="0" smtClean="0"/>
          </a:p>
          <a:p>
            <a:pPr indent="269875" fontAlgn="base">
              <a:spcBef>
                <a:spcPct val="0"/>
              </a:spcBef>
              <a:spcAft>
                <a:spcPct val="0"/>
              </a:spcAft>
            </a:pPr>
            <a:endParaRPr lang="en-US" altLang="zh-CN" sz="3000" b="1" dirty="0" smtClean="0"/>
          </a:p>
        </p:txBody>
      </p:sp>
      <p:sp>
        <p:nvSpPr>
          <p:cNvPr id="38" name="Rectangle 38"/>
          <p:cNvSpPr>
            <a:spLocks noChangeArrowheads="1"/>
          </p:cNvSpPr>
          <p:nvPr/>
        </p:nvSpPr>
        <p:spPr bwMode="auto">
          <a:xfrm>
            <a:off x="6325511" y="3826448"/>
            <a:ext cx="2247097" cy="432041"/>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rPr>
              <a:t>完全垄断型</a:t>
            </a:r>
            <a:endParaRPr kumimoji="0" lang="zh-CN" altLang="en-US" sz="2000" b="1" i="0" u="none" strike="noStrike" kern="0" cap="none" spc="0" normalizeH="0" baseline="0" noProof="0" dirty="0">
              <a:ln>
                <a:noFill/>
              </a:ln>
              <a:solidFill>
                <a:srgbClr val="FFFFFF"/>
              </a:solidFill>
              <a:effectLst/>
              <a:uLnTx/>
              <a:uFillTx/>
            </a:endParaRPr>
          </a:p>
        </p:txBody>
      </p:sp>
      <p:sp>
        <p:nvSpPr>
          <p:cNvPr id="39" name="Rectangle 38"/>
          <p:cNvSpPr>
            <a:spLocks noChangeArrowheads="1"/>
          </p:cNvSpPr>
          <p:nvPr/>
        </p:nvSpPr>
        <p:spPr bwMode="auto">
          <a:xfrm>
            <a:off x="6387504" y="5035315"/>
            <a:ext cx="2247097" cy="437043"/>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rPr>
              <a:t>寡头垄断型</a:t>
            </a:r>
            <a:endParaRPr kumimoji="0" lang="zh-CN" altLang="en-US" sz="2000" b="1" i="0" u="none" strike="noStrike" kern="0" cap="none" spc="0" normalizeH="0" baseline="0" noProof="0" dirty="0">
              <a:ln>
                <a:noFill/>
              </a:ln>
              <a:solidFill>
                <a:srgbClr val="FFFFFF"/>
              </a:solidFill>
              <a:effectLst/>
              <a:uLnTx/>
              <a:uFillTx/>
            </a:endParaRPr>
          </a:p>
        </p:txBody>
      </p:sp>
      <p:sp>
        <p:nvSpPr>
          <p:cNvPr id="40" name="Rectangle 38"/>
          <p:cNvSpPr>
            <a:spLocks noChangeArrowheads="1"/>
          </p:cNvSpPr>
          <p:nvPr/>
        </p:nvSpPr>
        <p:spPr bwMode="auto">
          <a:xfrm>
            <a:off x="4199660" y="5032732"/>
            <a:ext cx="2247097" cy="432041"/>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2000" b="1" kern="0" dirty="0" smtClean="0">
                <a:solidFill>
                  <a:srgbClr val="FFFFFF"/>
                </a:solidFill>
              </a:rPr>
              <a:t>垄断</a:t>
            </a:r>
            <a:r>
              <a:rPr kumimoji="0" lang="zh-CN" altLang="en-US" sz="2000" b="1" i="0" u="none" strike="noStrike" kern="0" cap="none" spc="0" normalizeH="0" baseline="0" noProof="0" dirty="0" smtClean="0">
                <a:ln>
                  <a:noFill/>
                </a:ln>
                <a:solidFill>
                  <a:srgbClr val="FFFFFF"/>
                </a:solidFill>
                <a:effectLst/>
                <a:uLnTx/>
                <a:uFillTx/>
              </a:rPr>
              <a:t>竞争型</a:t>
            </a:r>
            <a:endParaRPr kumimoji="0" lang="zh-CN" altLang="en-US" sz="2000" b="1" i="0" u="none" strike="noStrike" kern="0" cap="none" spc="0" normalizeH="0" baseline="0" noProof="0" dirty="0">
              <a:ln>
                <a:noFill/>
              </a:ln>
              <a:solidFill>
                <a:srgbClr val="FFFFFF"/>
              </a:solidFill>
              <a:effectLst/>
              <a:uLnTx/>
              <a:uFillTx/>
            </a:endParaRPr>
          </a:p>
        </p:txBody>
      </p:sp>
      <p:sp>
        <p:nvSpPr>
          <p:cNvPr id="41" name="椭圆 40"/>
          <p:cNvSpPr>
            <a:spLocks noChangeAspect="1"/>
          </p:cNvSpPr>
          <p:nvPr/>
        </p:nvSpPr>
        <p:spPr>
          <a:xfrm>
            <a:off x="3301139" y="2646349"/>
            <a:ext cx="2745240" cy="205893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latin typeface="+mn-ea"/>
              </a:rPr>
              <a:t>价值规律</a:t>
            </a:r>
            <a:endParaRPr lang="zh-CN" altLang="en-US" sz="1600" b="1" dirty="0">
              <a:latin typeface="+mn-ea"/>
            </a:endParaRPr>
          </a:p>
        </p:txBody>
      </p:sp>
      <p:sp>
        <p:nvSpPr>
          <p:cNvPr id="42" name="椭圆 41"/>
          <p:cNvSpPr>
            <a:spLocks noChangeAspect="1"/>
          </p:cNvSpPr>
          <p:nvPr/>
        </p:nvSpPr>
        <p:spPr>
          <a:xfrm>
            <a:off x="5233870" y="2793411"/>
            <a:ext cx="2947228" cy="2210421"/>
          </a:xfrm>
          <a:prstGeom prst="ellipse">
            <a:avLst/>
          </a:prstGeom>
          <a:solidFill>
            <a:srgbClr val="0065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latin typeface="+mn-ea"/>
              </a:rPr>
              <a:t>供求规律</a:t>
            </a:r>
            <a:endParaRPr lang="zh-CN" altLang="en-US" sz="2200" b="1" dirty="0">
              <a:latin typeface="+mn-ea"/>
            </a:endParaRPr>
          </a:p>
        </p:txBody>
      </p:sp>
      <p:sp>
        <p:nvSpPr>
          <p:cNvPr id="43" name="椭圆 42"/>
          <p:cNvSpPr>
            <a:spLocks noChangeAspect="1"/>
          </p:cNvSpPr>
          <p:nvPr/>
        </p:nvSpPr>
        <p:spPr>
          <a:xfrm>
            <a:off x="4115396" y="3915798"/>
            <a:ext cx="2714067" cy="203555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latin typeface="+mn-ea"/>
              </a:rPr>
              <a:t>竞争规律</a:t>
            </a:r>
            <a:endParaRPr lang="zh-CN" altLang="en-US" sz="22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diamond(in)">
                                      <p:cBhvr>
                                        <p:cTn id="34" dur="2000"/>
                                        <p:tgtEl>
                                          <p:spTgt spid="38"/>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diamond(in)">
                                      <p:cBhvr>
                                        <p:cTn id="37" dur="2000"/>
                                        <p:tgtEl>
                                          <p:spTgt spid="39"/>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diamond(in)">
                                      <p:cBhvr>
                                        <p:cTn id="40" dur="2000"/>
                                        <p:tgtEl>
                                          <p:spTgt spid="4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Effect transition="in" filter="fade">
                                      <p:cBhvr>
                                        <p:cTn id="46" dur="500"/>
                                        <p:tgtEl>
                                          <p:spTgt spid="41"/>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3"/>
                                        </p:tgtEl>
                                        <p:attrNameLst>
                                          <p:attrName>style.visibility</p:attrName>
                                        </p:attrNameLst>
                                      </p:cBhvr>
                                      <p:to>
                                        <p:strVal val="visible"/>
                                      </p:to>
                                    </p:set>
                                    <p:anim calcmode="lin" valueType="num">
                                      <p:cBhvr>
                                        <p:cTn id="54" dur="500" fill="hold"/>
                                        <p:tgtEl>
                                          <p:spTgt spid="43"/>
                                        </p:tgtEl>
                                        <p:attrNameLst>
                                          <p:attrName>ppt_w</p:attrName>
                                        </p:attrNameLst>
                                      </p:cBhvr>
                                      <p:tavLst>
                                        <p:tav tm="0">
                                          <p:val>
                                            <p:fltVal val="0"/>
                                          </p:val>
                                        </p:tav>
                                        <p:tav tm="100000">
                                          <p:val>
                                            <p:strVal val="#ppt_w"/>
                                          </p:val>
                                        </p:tav>
                                      </p:tavLst>
                                    </p:anim>
                                    <p:anim calcmode="lin" valueType="num">
                                      <p:cBhvr>
                                        <p:cTn id="55" dur="500" fill="hold"/>
                                        <p:tgtEl>
                                          <p:spTgt spid="43"/>
                                        </p:tgtEl>
                                        <p:attrNameLst>
                                          <p:attrName>ppt_h</p:attrName>
                                        </p:attrNameLst>
                                      </p:cBhvr>
                                      <p:tavLst>
                                        <p:tav tm="0">
                                          <p:val>
                                            <p:fltVal val="0"/>
                                          </p:val>
                                        </p:tav>
                                        <p:tav tm="100000">
                                          <p:val>
                                            <p:strVal val="#ppt_h"/>
                                          </p:val>
                                        </p:tav>
                                      </p:tavLst>
                                    </p:anim>
                                    <p:animEffect transition="in" filter="fade">
                                      <p:cBhvr>
                                        <p:cTn id="5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P spid="38" grpId="0"/>
      <p:bldP spid="39" grpId="0"/>
      <p:bldP spid="40" grpId="0"/>
      <p:bldP spid="41"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792450" cy="594953"/>
            <a:chOff x="6168776" y="1221676"/>
            <a:chExt cx="5533159" cy="686848"/>
          </a:xfrm>
        </p:grpSpPr>
        <p:sp>
          <p:nvSpPr>
            <p:cNvPr id="5" name="圆角矩形 4"/>
            <p:cNvSpPr/>
            <p:nvPr/>
          </p:nvSpPr>
          <p:spPr>
            <a:xfrm>
              <a:off x="6168776" y="1221676"/>
              <a:ext cx="553315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2.5 </a:t>
              </a:r>
              <a:r>
                <a:rPr lang="zh-CN" altLang="en-US" sz="3200" b="1" dirty="0" smtClean="0">
                  <a:solidFill>
                    <a:schemeClr val="accent1"/>
                  </a:solidFill>
                </a:rPr>
                <a:t>我国汽车保险市场</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79422" y="1614149"/>
            <a:ext cx="9314480" cy="346248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2.5.4  </a:t>
            </a:r>
            <a:r>
              <a:rPr lang="zh-CN" altLang="zh-CN" sz="3000" b="1" dirty="0" smtClean="0"/>
              <a:t>我国汽车保险市场现状</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．车险业保费收入增长迅速</a:t>
            </a:r>
            <a:endParaRPr lang="en-US" altLang="zh-CN" sz="2400" b="1" dirty="0" smtClean="0"/>
          </a:p>
          <a:p>
            <a:pPr indent="457200"/>
            <a:r>
              <a:rPr lang="en-US" altLang="zh-CN" sz="2400" b="1" dirty="0" smtClean="0"/>
              <a:t>2</a:t>
            </a:r>
            <a:r>
              <a:rPr lang="zh-CN" altLang="zh-CN" sz="2400" b="1" dirty="0" smtClean="0"/>
              <a:t>．开展车险业务的保险公司数量增多</a:t>
            </a:r>
          </a:p>
          <a:p>
            <a:pPr indent="457200"/>
            <a:r>
              <a:rPr lang="en-US" altLang="zh-CN" sz="2400" b="1" dirty="0" smtClean="0"/>
              <a:t>3</a:t>
            </a:r>
            <a:r>
              <a:rPr lang="zh-CN" altLang="zh-CN" sz="2400" b="1" dirty="0" smtClean="0"/>
              <a:t>．为车险服务的保险中介机构增多</a:t>
            </a:r>
          </a:p>
          <a:p>
            <a:pPr indent="457200"/>
            <a:r>
              <a:rPr lang="en-US" altLang="zh-CN" sz="2400" b="1" dirty="0" smtClean="0"/>
              <a:t>4</a:t>
            </a:r>
            <a:r>
              <a:rPr lang="zh-CN" altLang="zh-CN" sz="2400" b="1" dirty="0" smtClean="0"/>
              <a:t>．车险业创新不断</a:t>
            </a:r>
          </a:p>
          <a:p>
            <a:pPr indent="457200"/>
            <a:r>
              <a:rPr lang="en-US" altLang="zh-CN" sz="2400" b="1" dirty="0" smtClean="0"/>
              <a:t>5</a:t>
            </a:r>
            <a:r>
              <a:rPr lang="zh-CN" altLang="zh-CN" sz="2400" b="1" dirty="0" smtClean="0"/>
              <a:t>．车险业产品种类日益丰富</a:t>
            </a:r>
          </a:p>
          <a:p>
            <a:pPr indent="457200"/>
            <a:r>
              <a:rPr lang="en-US" altLang="zh-CN" sz="2400" b="1" dirty="0" smtClean="0"/>
              <a:t>6</a:t>
            </a:r>
            <a:r>
              <a:rPr lang="zh-CN" altLang="zh-CN" sz="2400" b="1" dirty="0" smtClean="0"/>
              <a:t>．开始关注车险业产业链发展</a:t>
            </a:r>
          </a:p>
          <a:p>
            <a:endParaRPr lang="zh-CN" altLang="zh-CN" sz="2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14601" y="120574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7" name="圆角矩形 26"/>
          <p:cNvSpPr/>
          <p:nvPr/>
        </p:nvSpPr>
        <p:spPr>
          <a:xfrm>
            <a:off x="4414601" y="195069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8" name="圆角矩形 27"/>
          <p:cNvSpPr/>
          <p:nvPr/>
        </p:nvSpPr>
        <p:spPr>
          <a:xfrm>
            <a:off x="4414601" y="269563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9" name="圆角矩形 28"/>
          <p:cNvSpPr/>
          <p:nvPr/>
        </p:nvSpPr>
        <p:spPr>
          <a:xfrm>
            <a:off x="4414601" y="344057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0" name="圆角矩形 29"/>
          <p:cNvSpPr/>
          <p:nvPr/>
        </p:nvSpPr>
        <p:spPr>
          <a:xfrm>
            <a:off x="4414601" y="418552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1" name="圆角矩形 30"/>
          <p:cNvSpPr/>
          <p:nvPr/>
        </p:nvSpPr>
        <p:spPr>
          <a:xfrm>
            <a:off x="4414601" y="493046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4882416" y="1393371"/>
            <a:ext cx="3084579" cy="230832"/>
          </a:xfrm>
          <a:prstGeom prst="rect">
            <a:avLst/>
          </a:prstGeom>
          <a:noFill/>
        </p:spPr>
        <p:txBody>
          <a:bodyPr wrap="square" lIns="0" tIns="0" rIns="0" bIns="0" rtlCol="0">
            <a:spAutoFit/>
          </a:bodyPr>
          <a:lstStyle/>
          <a:p>
            <a:pPr algn="just"/>
            <a:r>
              <a:rPr lang="zh-CN" altLang="en-US" sz="1500" b="1" dirty="0" smtClean="0">
                <a:latin typeface="+mn-ea"/>
              </a:rPr>
              <a:t>掌握汽车保险概念</a:t>
            </a:r>
            <a:endParaRPr lang="zh-CN" altLang="zh-CN" sz="1500" b="1" dirty="0" smtClean="0">
              <a:latin typeface="+mn-ea"/>
            </a:endParaRPr>
          </a:p>
        </p:txBody>
      </p:sp>
      <p:sp>
        <p:nvSpPr>
          <p:cNvPr id="34" name="TextBox 24"/>
          <p:cNvSpPr txBox="1"/>
          <p:nvPr/>
        </p:nvSpPr>
        <p:spPr>
          <a:xfrm>
            <a:off x="4882416" y="2161405"/>
            <a:ext cx="3084579" cy="230832"/>
          </a:xfrm>
          <a:prstGeom prst="rect">
            <a:avLst/>
          </a:prstGeom>
          <a:noFill/>
        </p:spPr>
        <p:txBody>
          <a:bodyPr wrap="square" lIns="0" tIns="0" rIns="0" bIns="0" rtlCol="0">
            <a:spAutoFit/>
          </a:bodyPr>
          <a:lstStyle/>
          <a:p>
            <a:pPr algn="just"/>
            <a:r>
              <a:rPr lang="zh-CN" altLang="en-US" sz="1500" b="1" dirty="0" smtClean="0">
                <a:latin typeface="+mn-ea"/>
              </a:rPr>
              <a:t>了解汽车保险特点</a:t>
            </a:r>
            <a:endParaRPr lang="en-US" altLang="zh-CN" sz="1500" b="1" dirty="0">
              <a:latin typeface="+mn-ea"/>
            </a:endParaRPr>
          </a:p>
        </p:txBody>
      </p:sp>
      <p:sp>
        <p:nvSpPr>
          <p:cNvPr id="35" name="TextBox 25"/>
          <p:cNvSpPr txBox="1"/>
          <p:nvPr/>
        </p:nvSpPr>
        <p:spPr>
          <a:xfrm>
            <a:off x="4851679" y="2889300"/>
            <a:ext cx="3642169" cy="230832"/>
          </a:xfrm>
          <a:prstGeom prst="rect">
            <a:avLst/>
          </a:prstGeom>
          <a:noFill/>
        </p:spPr>
        <p:txBody>
          <a:bodyPr wrap="square" lIns="0" tIns="0" rIns="0" bIns="0" rtlCol="0">
            <a:spAutoFit/>
          </a:bodyPr>
          <a:lstStyle/>
          <a:p>
            <a:pPr algn="just"/>
            <a:r>
              <a:rPr lang="zh-CN" altLang="en-US" sz="1500" b="1" dirty="0" smtClean="0">
                <a:latin typeface="+mn-ea"/>
              </a:rPr>
              <a:t>了解国内外汽车保险发展概况</a:t>
            </a:r>
            <a:endParaRPr lang="en-US" altLang="zh-CN" sz="1500" b="1" dirty="0">
              <a:latin typeface="+mn-ea"/>
            </a:endParaRPr>
          </a:p>
        </p:txBody>
      </p:sp>
      <p:sp>
        <p:nvSpPr>
          <p:cNvPr id="36" name="TextBox 26"/>
          <p:cNvSpPr txBox="1"/>
          <p:nvPr/>
        </p:nvSpPr>
        <p:spPr>
          <a:xfrm>
            <a:off x="4836696" y="3680481"/>
            <a:ext cx="3673165" cy="230832"/>
          </a:xfrm>
          <a:prstGeom prst="rect">
            <a:avLst/>
          </a:prstGeom>
          <a:noFill/>
        </p:spPr>
        <p:txBody>
          <a:bodyPr wrap="square" lIns="0" tIns="0" rIns="0" bIns="0" rtlCol="0">
            <a:spAutoFit/>
          </a:bodyPr>
          <a:lstStyle/>
          <a:p>
            <a:pPr algn="just"/>
            <a:r>
              <a:rPr lang="zh-CN" altLang="en-US" sz="1500" b="1" dirty="0" smtClean="0">
                <a:latin typeface="+mn-ea"/>
              </a:rPr>
              <a:t>熟悉汽车保险险种框架、变革历程</a:t>
            </a:r>
            <a:endParaRPr lang="en-US" altLang="zh-CN" sz="1500" b="1" dirty="0">
              <a:latin typeface="+mn-ea"/>
            </a:endParaRPr>
          </a:p>
        </p:txBody>
      </p:sp>
      <p:sp>
        <p:nvSpPr>
          <p:cNvPr id="37" name="TextBox 27"/>
          <p:cNvSpPr txBox="1"/>
          <p:nvPr/>
        </p:nvSpPr>
        <p:spPr>
          <a:xfrm>
            <a:off x="4882416" y="4396237"/>
            <a:ext cx="3560544" cy="230832"/>
          </a:xfrm>
          <a:prstGeom prst="rect">
            <a:avLst/>
          </a:prstGeom>
          <a:noFill/>
        </p:spPr>
        <p:txBody>
          <a:bodyPr wrap="square" lIns="0" tIns="0" rIns="0" bIns="0" rtlCol="0">
            <a:spAutoFit/>
          </a:bodyPr>
          <a:lstStyle/>
          <a:p>
            <a:pPr algn="just"/>
            <a:r>
              <a:rPr lang="zh-CN" altLang="en-US" sz="1500" b="1" dirty="0" smtClean="0">
                <a:latin typeface="+mn-ea"/>
              </a:rPr>
              <a:t>掌握费率的含义与构成及费率厘定模式</a:t>
            </a:r>
            <a:endParaRPr lang="en-US" altLang="zh-CN" sz="1500" b="1" dirty="0">
              <a:latin typeface="+mn-ea"/>
            </a:endParaRPr>
          </a:p>
        </p:txBody>
      </p:sp>
      <p:sp>
        <p:nvSpPr>
          <p:cNvPr id="38" name="TextBox 28"/>
          <p:cNvSpPr txBox="1"/>
          <p:nvPr/>
        </p:nvSpPr>
        <p:spPr>
          <a:xfrm>
            <a:off x="4882416" y="5141181"/>
            <a:ext cx="3084579" cy="230832"/>
          </a:xfrm>
          <a:prstGeom prst="rect">
            <a:avLst/>
          </a:prstGeom>
          <a:noFill/>
        </p:spPr>
        <p:txBody>
          <a:bodyPr wrap="square" lIns="0" tIns="0" rIns="0" bIns="0" rtlCol="0">
            <a:spAutoFit/>
          </a:bodyPr>
          <a:lstStyle/>
          <a:p>
            <a:pPr algn="just"/>
            <a:r>
              <a:rPr lang="zh-CN" altLang="en-US" sz="1500" b="1" dirty="0" smtClean="0">
                <a:latin typeface="+mn-ea"/>
              </a:rPr>
              <a:t>了解汽车保险市场构成要素及现状</a:t>
            </a:r>
            <a:endParaRPr lang="en-US" altLang="zh-CN" sz="15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3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300"/>
                                        <p:tgtEl>
                                          <p:spTgt spid="29"/>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300"/>
                                        <p:tgtEl>
                                          <p:spTgt spid="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300"/>
                                        <p:tgtEl>
                                          <p:spTgt spid="30"/>
                                        </p:tgtEl>
                                      </p:cBhvr>
                                    </p:animEffect>
                                  </p:childTnLst>
                                </p:cTn>
                              </p:par>
                            </p:childTnLst>
                          </p:cTn>
                        </p:par>
                        <p:par>
                          <p:cTn id="64" fill="hold">
                            <p:stCondLst>
                              <p:cond delay="2250"/>
                            </p:stCondLst>
                            <p:childTnLst>
                              <p:par>
                                <p:cTn id="65" presetID="22" presetClass="entr" presetSubtype="8"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300"/>
                                        <p:tgtEl>
                                          <p:spTgt spid="3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3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29" grpId="0" animBg="1"/>
      <p:bldP spid="30" grpId="0" animBg="1"/>
      <p:bldP spid="31" grpId="0" animBg="1"/>
      <p:bldP spid="33" grpId="0"/>
      <p:bldP spid="34" grpId="0"/>
      <p:bldP spid="35" grpId="0"/>
      <p:bldP spid="36" grpId="0"/>
      <p:bldP spid="37"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506299" y="200003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506299" y="274498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8" name="圆角矩形 27"/>
          <p:cNvSpPr/>
          <p:nvPr/>
        </p:nvSpPr>
        <p:spPr>
          <a:xfrm>
            <a:off x="4506299" y="348992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4974114" y="2210749"/>
            <a:ext cx="3657667" cy="230832"/>
          </a:xfrm>
          <a:prstGeom prst="rect">
            <a:avLst/>
          </a:prstGeom>
          <a:noFill/>
        </p:spPr>
        <p:txBody>
          <a:bodyPr wrap="square" lIns="0" tIns="0" rIns="0" bIns="0" rtlCol="0">
            <a:spAutoFit/>
          </a:bodyPr>
          <a:lstStyle/>
          <a:p>
            <a:pPr algn="just"/>
            <a:r>
              <a:rPr lang="zh-CN" altLang="en-US" sz="1500" b="1" dirty="0" smtClean="0"/>
              <a:t>能向客户准确说明汽车保险作业</a:t>
            </a:r>
            <a:endParaRPr lang="zh-CN" altLang="zh-CN" sz="1500" b="1" dirty="0" smtClean="0"/>
          </a:p>
        </p:txBody>
      </p:sp>
      <p:sp>
        <p:nvSpPr>
          <p:cNvPr id="34" name="TextBox 24"/>
          <p:cNvSpPr txBox="1"/>
          <p:nvPr/>
        </p:nvSpPr>
        <p:spPr>
          <a:xfrm>
            <a:off x="4974114" y="2955693"/>
            <a:ext cx="3084579" cy="461665"/>
          </a:xfrm>
          <a:prstGeom prst="rect">
            <a:avLst/>
          </a:prstGeom>
          <a:noFill/>
        </p:spPr>
        <p:txBody>
          <a:bodyPr wrap="square" lIns="0" tIns="0" rIns="0" bIns="0" rtlCol="0">
            <a:spAutoFit/>
          </a:bodyPr>
          <a:lstStyle/>
          <a:p>
            <a:pPr algn="just"/>
            <a:r>
              <a:rPr lang="zh-CN" altLang="en-US" sz="1500" b="1" dirty="0" smtClean="0"/>
              <a:t>能根据车辆风险选择相应保险险种</a:t>
            </a:r>
            <a:endParaRPr lang="zh-CN" altLang="zh-CN" sz="1500" b="1" dirty="0" smtClean="0"/>
          </a:p>
          <a:p>
            <a:pPr algn="just"/>
            <a:endParaRPr lang="en-US" altLang="zh-CN" sz="1500" b="1" dirty="0">
              <a:latin typeface="微软雅黑" pitchFamily="34" charset="-122"/>
              <a:ea typeface="微软雅黑" pitchFamily="34" charset="-122"/>
            </a:endParaRPr>
          </a:p>
        </p:txBody>
      </p:sp>
      <p:sp>
        <p:nvSpPr>
          <p:cNvPr id="35" name="TextBox 25"/>
          <p:cNvSpPr txBox="1"/>
          <p:nvPr/>
        </p:nvSpPr>
        <p:spPr>
          <a:xfrm>
            <a:off x="4958617" y="3592148"/>
            <a:ext cx="3642169" cy="230832"/>
          </a:xfrm>
          <a:prstGeom prst="rect">
            <a:avLst/>
          </a:prstGeom>
          <a:noFill/>
        </p:spPr>
        <p:txBody>
          <a:bodyPr wrap="square" lIns="0" tIns="0" rIns="0" bIns="0" rtlCol="0">
            <a:spAutoFit/>
          </a:bodyPr>
          <a:lstStyle/>
          <a:p>
            <a:pPr algn="just"/>
            <a:r>
              <a:rPr lang="zh-CN" altLang="en-US" sz="1500" b="1" dirty="0" smtClean="0">
                <a:latin typeface="+mn-ea"/>
              </a:rPr>
              <a:t>能说出影响车险费率的相关因素</a:t>
            </a:r>
            <a:endParaRPr lang="en-US" altLang="zh-CN" sz="1500" b="1" dirty="0">
              <a:latin typeface="+mn-ea"/>
            </a:endParaRPr>
          </a:p>
        </p:txBody>
      </p:sp>
      <p:sp>
        <p:nvSpPr>
          <p:cNvPr id="14" name="圆角矩形 13"/>
          <p:cNvSpPr/>
          <p:nvPr/>
        </p:nvSpPr>
        <p:spPr>
          <a:xfrm>
            <a:off x="4521539" y="425192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15" name="TextBox 25"/>
          <p:cNvSpPr txBox="1"/>
          <p:nvPr/>
        </p:nvSpPr>
        <p:spPr>
          <a:xfrm>
            <a:off x="4989097" y="4323668"/>
            <a:ext cx="3642169" cy="230832"/>
          </a:xfrm>
          <a:prstGeom prst="rect">
            <a:avLst/>
          </a:prstGeom>
          <a:noFill/>
        </p:spPr>
        <p:txBody>
          <a:bodyPr wrap="square" lIns="0" tIns="0" rIns="0" bIns="0" rtlCol="0">
            <a:spAutoFit/>
          </a:bodyPr>
          <a:lstStyle/>
          <a:p>
            <a:pPr algn="just"/>
            <a:r>
              <a:rPr lang="zh-CN" altLang="en-US" sz="1500" b="1" dirty="0" smtClean="0">
                <a:latin typeface="+mn-ea"/>
              </a:rPr>
              <a:t>能简单分析汽车保险市场状况</a:t>
            </a:r>
            <a:endParaRPr lang="en-US" altLang="zh-CN" sz="15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300"/>
                                        <p:tgtEl>
                                          <p:spTgt spid="15"/>
                                        </p:tgtEl>
                                      </p:cBhvr>
                                    </p:animEffect>
                                  </p:childTnLst>
                                </p:cTn>
                              </p:par>
                              <p:par>
                                <p:cTn id="54" presetID="22" presetClass="entr" presetSubtype="8"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33" grpId="0"/>
      <p:bldP spid="34" grpId="0"/>
      <p:bldP spid="35"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568405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2.1 </a:t>
              </a:r>
              <a:r>
                <a:rPr lang="zh-CN" altLang="en-US" sz="3200" b="1" dirty="0" smtClean="0">
                  <a:solidFill>
                    <a:schemeClr val="accent1"/>
                  </a:solidFill>
                </a:rPr>
                <a:t>汽车保险的概念与特征</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57032"/>
            <a:ext cx="9684438" cy="223138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2.1.1  </a:t>
            </a:r>
            <a:r>
              <a:rPr lang="zh-CN" altLang="en-US" sz="3000" b="1" dirty="0" smtClean="0"/>
              <a:t>汽车保险的概念</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汽车保险以汽车为保险标的，其保障范围包括汽车本身因自然灾害或意外事故导致的损失，及汽车所有人或其允许的合格驾驶员因使用汽车发生意外事故所负的赔偿责任。</a:t>
            </a:r>
            <a:endParaRPr lang="en-US" altLang="zh-CN" sz="2200" dirty="0" smtClean="0"/>
          </a:p>
          <a:p>
            <a:pPr indent="457200"/>
            <a:r>
              <a:rPr lang="zh-CN" altLang="zh-CN" sz="2200" dirty="0" smtClean="0"/>
              <a:t>汽车保险既属于财产损失保险范畴，又属于责任保险范畴，是综合性保险。</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568405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2.1 </a:t>
              </a:r>
              <a:r>
                <a:rPr lang="zh-CN" altLang="en-US" sz="3200" b="1" dirty="0" smtClean="0">
                  <a:solidFill>
                    <a:schemeClr val="accent1"/>
                  </a:solidFill>
                </a:rPr>
                <a:t>汽车保险的概念与特征</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632274"/>
            <a:ext cx="9314480" cy="420115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2.1.2 </a:t>
            </a:r>
            <a:r>
              <a:rPr lang="zh-CN" altLang="en-US" sz="3000" b="1" dirty="0" smtClean="0"/>
              <a:t>汽车保险的特点</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．汽车保险是各财产保险公司支柱险种</a:t>
            </a:r>
            <a:endParaRPr lang="en-US" altLang="zh-CN" sz="2400" b="1" dirty="0" smtClean="0"/>
          </a:p>
          <a:p>
            <a:pPr indent="457200"/>
            <a:r>
              <a:rPr lang="en-US" altLang="zh-CN" sz="2400" b="1" dirty="0" smtClean="0"/>
              <a:t>2</a:t>
            </a:r>
            <a:r>
              <a:rPr lang="zh-CN" altLang="zh-CN" sz="2400" b="1" dirty="0" smtClean="0"/>
              <a:t>．汽车保险损失频率非常高</a:t>
            </a:r>
          </a:p>
          <a:p>
            <a:pPr indent="457200"/>
            <a:r>
              <a:rPr lang="en-US" altLang="zh-CN" sz="2400" b="1" dirty="0" smtClean="0"/>
              <a:t>3</a:t>
            </a:r>
            <a:r>
              <a:rPr lang="zh-CN" altLang="zh-CN" sz="2400" b="1" dirty="0" smtClean="0"/>
              <a:t>．汽车保险需有一个全天候的庞大的服务网络</a:t>
            </a:r>
          </a:p>
          <a:p>
            <a:pPr indent="457200"/>
            <a:r>
              <a:rPr lang="en-US" altLang="zh-CN" sz="2400" b="1" dirty="0" smtClean="0"/>
              <a:t>4</a:t>
            </a:r>
            <a:r>
              <a:rPr lang="zh-CN" altLang="zh-CN" sz="2400" b="1" dirty="0" smtClean="0"/>
              <a:t>．汽车保险的标的车种类多、差异大、发展快</a:t>
            </a:r>
          </a:p>
          <a:p>
            <a:pPr indent="457200"/>
            <a:r>
              <a:rPr lang="en-US" altLang="zh-CN" sz="2400" b="1" dirty="0" smtClean="0"/>
              <a:t>5</a:t>
            </a:r>
            <a:r>
              <a:rPr lang="zh-CN" altLang="zh-CN" sz="2400" b="1" dirty="0" smtClean="0"/>
              <a:t>．汽车保险对理赔人员的素质要求高</a:t>
            </a:r>
          </a:p>
          <a:p>
            <a:pPr indent="457200"/>
            <a:r>
              <a:rPr lang="en-US" altLang="zh-CN" sz="2400" b="1" dirty="0" smtClean="0"/>
              <a:t>6</a:t>
            </a:r>
            <a:r>
              <a:rPr lang="zh-CN" altLang="zh-CN" sz="2400" b="1" dirty="0" smtClean="0"/>
              <a:t>．汽车保险是保险业运用新技术的试验田</a:t>
            </a:r>
          </a:p>
          <a:p>
            <a:pPr indent="457200"/>
            <a:r>
              <a:rPr lang="en-US" altLang="zh-CN" sz="2400" b="1" dirty="0" smtClean="0"/>
              <a:t>7</a:t>
            </a:r>
            <a:r>
              <a:rPr lang="zh-CN" altLang="zh-CN" sz="2400" b="1" dirty="0" smtClean="0"/>
              <a:t>．汽车保险是各财产保险公司业务竞争的焦点</a:t>
            </a:r>
          </a:p>
          <a:p>
            <a:pPr indent="457200"/>
            <a:r>
              <a:rPr lang="en-US" altLang="zh-CN" sz="2400" b="1" dirty="0" smtClean="0"/>
              <a:t>8</a:t>
            </a:r>
            <a:r>
              <a:rPr lang="zh-CN" altLang="zh-CN" sz="2400" b="1" dirty="0" smtClean="0"/>
              <a:t>．汽车保险市场发展潜力巨大</a:t>
            </a:r>
          </a:p>
          <a:p>
            <a:endParaRPr lang="zh-CN" altLang="zh-CN" sz="2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2.2 </a:t>
              </a:r>
              <a:r>
                <a:rPr lang="zh-CN" altLang="en-US" sz="3200" b="1" dirty="0" smtClean="0">
                  <a:solidFill>
                    <a:schemeClr val="accent1"/>
                  </a:solidFill>
                </a:rPr>
                <a:t>汽车保险发展概况</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28558"/>
            <a:ext cx="9314480" cy="497059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2.2.1 </a:t>
            </a:r>
            <a:r>
              <a:rPr lang="zh-CN" altLang="en-US" sz="3000" b="1" dirty="0" smtClean="0"/>
              <a:t>国外汽车保险发展概况</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在</a:t>
            </a:r>
            <a:r>
              <a:rPr lang="en-US" altLang="zh-CN" sz="2200" dirty="0" smtClean="0"/>
              <a:t>1895</a:t>
            </a:r>
            <a:r>
              <a:rPr lang="zh-CN" altLang="zh-CN" sz="2200" dirty="0" smtClean="0"/>
              <a:t>年，英国的法律意外保险有限公司签发了世界上最早的汽车保险单，为汽车责任险保单，于是汽车保险诞生。</a:t>
            </a:r>
          </a:p>
          <a:p>
            <a:pPr indent="457200"/>
            <a:r>
              <a:rPr lang="en-US" altLang="zh-CN" sz="2200" dirty="0" smtClean="0"/>
              <a:t>1898</a:t>
            </a:r>
            <a:r>
              <a:rPr lang="zh-CN" altLang="zh-CN" sz="2200" dirty="0" smtClean="0"/>
              <a:t>年，美国的旅行者保险公司签发了美国历史上第一份汽车人身伤害责任保险。</a:t>
            </a:r>
          </a:p>
          <a:p>
            <a:pPr indent="457200"/>
            <a:r>
              <a:rPr lang="en-US" altLang="zh-CN" sz="2200" dirty="0" smtClean="0"/>
              <a:t>1899</a:t>
            </a:r>
            <a:r>
              <a:rPr lang="zh-CN" altLang="zh-CN" sz="2200" dirty="0" smtClean="0"/>
              <a:t>年，英国将汽车保险范围扩大到与其他车辆碰撞所造成的损失。</a:t>
            </a:r>
          </a:p>
          <a:p>
            <a:pPr indent="457200"/>
            <a:r>
              <a:rPr lang="en-US" altLang="zh-CN" sz="2200" dirty="0" smtClean="0"/>
              <a:t>1901</a:t>
            </a:r>
            <a:r>
              <a:rPr lang="zh-CN" altLang="zh-CN" sz="2200" dirty="0" smtClean="0"/>
              <a:t>年，英国将汽车保险范围又扩大到盗窃和火灾等引起的损失。</a:t>
            </a:r>
          </a:p>
          <a:p>
            <a:pPr indent="457200"/>
            <a:r>
              <a:rPr lang="en-US" altLang="zh-CN" sz="2200" dirty="0" smtClean="0"/>
              <a:t>1902</a:t>
            </a:r>
            <a:r>
              <a:rPr lang="zh-CN" altLang="zh-CN" sz="2200" dirty="0" smtClean="0"/>
              <a:t>年，美国第一张汽车损失保险单问世。</a:t>
            </a:r>
          </a:p>
          <a:p>
            <a:pPr indent="457200"/>
            <a:r>
              <a:rPr lang="en-US" altLang="zh-CN" sz="2200" dirty="0" smtClean="0"/>
              <a:t>1903</a:t>
            </a:r>
            <a:r>
              <a:rPr lang="zh-CN" altLang="zh-CN" sz="2200" dirty="0" smtClean="0"/>
              <a:t>年，英国成立了 “汽车综合保险联合社”。</a:t>
            </a:r>
          </a:p>
          <a:p>
            <a:pPr indent="457200"/>
            <a:r>
              <a:rPr lang="en-US" altLang="zh-CN" sz="2200" dirty="0" smtClean="0"/>
              <a:t>1906</a:t>
            </a:r>
            <a:r>
              <a:rPr lang="zh-CN" altLang="zh-CN" sz="2200" dirty="0" smtClean="0"/>
              <a:t>年，英国成立了“汽车保险有限公司”</a:t>
            </a:r>
            <a:r>
              <a:rPr lang="zh-CN" altLang="en-US" sz="2200" dirty="0" smtClean="0"/>
              <a:t>。</a:t>
            </a:r>
            <a:endParaRPr lang="en-US" altLang="zh-CN" sz="2200" dirty="0" smtClean="0"/>
          </a:p>
          <a:p>
            <a:pPr indent="457200"/>
            <a:r>
              <a:rPr lang="en-US" altLang="zh-CN" sz="2200" dirty="0" smtClean="0"/>
              <a:t>1927</a:t>
            </a:r>
            <a:r>
              <a:rPr lang="zh-CN" altLang="zh-CN" sz="2200" dirty="0" smtClean="0"/>
              <a:t>年，美国的马萨诸塞州公布实施了汽车强制保险法，成为世界上首次将汽车的第三者责任规定为强制责任保险的地区。</a:t>
            </a:r>
          </a:p>
          <a:p>
            <a:endParaRPr lang="zh-CN" altLang="zh-CN" sz="2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2.2 </a:t>
              </a:r>
              <a:r>
                <a:rPr lang="zh-CN" altLang="en-US" sz="3200" b="1" dirty="0" smtClean="0">
                  <a:solidFill>
                    <a:schemeClr val="accent1"/>
                  </a:solidFill>
                </a:rPr>
                <a:t>汽车保险发展概况</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1560" y="1560907"/>
            <a:ext cx="9349352" cy="435503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2.2.2 </a:t>
            </a:r>
            <a:r>
              <a:rPr lang="zh-CN" altLang="en-US" sz="3000" b="1" dirty="0" smtClean="0"/>
              <a:t>我国汽车保险发展概况</a:t>
            </a:r>
            <a:endParaRPr lang="en-US" altLang="zh-CN" sz="3000" b="1" dirty="0" smtClean="0"/>
          </a:p>
          <a:p>
            <a:pPr indent="269875" fontAlgn="base">
              <a:spcBef>
                <a:spcPct val="0"/>
              </a:spcBef>
              <a:spcAft>
                <a:spcPct val="0"/>
              </a:spcAft>
            </a:pPr>
            <a:endParaRPr lang="en-US" altLang="zh-CN" sz="3000" b="1" dirty="0" smtClean="0"/>
          </a:p>
          <a:p>
            <a:pPr indent="457200" fontAlgn="base">
              <a:spcBef>
                <a:spcPct val="0"/>
              </a:spcBef>
              <a:spcAft>
                <a:spcPct val="0"/>
              </a:spcAft>
            </a:pPr>
            <a:r>
              <a:rPr lang="en-US" altLang="zh-CN" sz="2200" dirty="0" smtClean="0"/>
              <a:t>1949</a:t>
            </a:r>
            <a:r>
              <a:rPr lang="zh-CN" altLang="zh-CN" sz="2200" dirty="0" smtClean="0"/>
              <a:t>年</a:t>
            </a:r>
            <a:r>
              <a:rPr lang="en-US" altLang="zh-CN" sz="2200" dirty="0" smtClean="0"/>
              <a:t>10</a:t>
            </a:r>
            <a:r>
              <a:rPr lang="zh-CN" altLang="zh-CN" sz="2200" dirty="0" smtClean="0"/>
              <a:t>月</a:t>
            </a:r>
            <a:r>
              <a:rPr lang="en-US" altLang="zh-CN" sz="2200" dirty="0" smtClean="0"/>
              <a:t>20</a:t>
            </a:r>
            <a:r>
              <a:rPr lang="zh-CN" altLang="zh-CN" sz="2200" dirty="0" smtClean="0"/>
              <a:t>日，中国人民保险公司成立，开始开办汽车保险，不久后出现了争议，于是中国人民保险公司</a:t>
            </a:r>
            <a:r>
              <a:rPr lang="en-US" altLang="zh-CN" sz="2200" dirty="0" smtClean="0"/>
              <a:t>1955</a:t>
            </a:r>
            <a:r>
              <a:rPr lang="zh-CN" altLang="zh-CN" sz="2200" dirty="0" smtClean="0"/>
              <a:t>年停办了汽车保险。</a:t>
            </a:r>
            <a:endParaRPr lang="en-US" altLang="zh-CN" sz="2200" dirty="0" smtClean="0"/>
          </a:p>
          <a:p>
            <a:pPr indent="457200"/>
            <a:r>
              <a:rPr lang="en-US" altLang="zh-CN" sz="2200" dirty="0" smtClean="0"/>
              <a:t>20</a:t>
            </a:r>
            <a:r>
              <a:rPr lang="zh-CN" altLang="en-US" sz="2200" dirty="0" smtClean="0"/>
              <a:t>世纪</a:t>
            </a:r>
            <a:r>
              <a:rPr lang="en-US" altLang="zh-CN" sz="2200" dirty="0" smtClean="0"/>
              <a:t>70</a:t>
            </a:r>
            <a:r>
              <a:rPr lang="zh-CN" altLang="zh-CN" sz="2200" dirty="0" smtClean="0"/>
              <a:t>年代中期，开始办理以涉外业务为主的汽车保险业务。</a:t>
            </a:r>
          </a:p>
          <a:p>
            <a:pPr indent="457200"/>
            <a:r>
              <a:rPr lang="en-US" altLang="zh-CN" sz="2200" dirty="0" smtClean="0"/>
              <a:t>1980</a:t>
            </a:r>
            <a:r>
              <a:rPr lang="zh-CN" altLang="zh-CN" sz="2200" dirty="0" smtClean="0"/>
              <a:t>年我国全面恢复国内保险业务，汽车保险也随之恢复。</a:t>
            </a:r>
          </a:p>
          <a:p>
            <a:pPr indent="457200"/>
            <a:r>
              <a:rPr lang="en-US" altLang="zh-CN" sz="2200" dirty="0" smtClean="0"/>
              <a:t>1983</a:t>
            </a:r>
            <a:r>
              <a:rPr lang="zh-CN" altLang="zh-CN" sz="2200" dirty="0" smtClean="0"/>
              <a:t>年</a:t>
            </a:r>
            <a:r>
              <a:rPr lang="en-US" altLang="zh-CN" sz="2200" dirty="0" smtClean="0"/>
              <a:t>11</a:t>
            </a:r>
            <a:r>
              <a:rPr lang="zh-CN" altLang="zh-CN" sz="2200" dirty="0" smtClean="0"/>
              <a:t>月我国将汽车保险更名为机动车辆保险，使其具有了更广泛的适用性。</a:t>
            </a:r>
            <a:endParaRPr lang="en-US" altLang="zh-CN" sz="2200" dirty="0" smtClean="0"/>
          </a:p>
          <a:p>
            <a:pPr indent="457200"/>
            <a:r>
              <a:rPr lang="en-US" altLang="zh-CN" sz="2200" dirty="0" smtClean="0"/>
              <a:t>2004</a:t>
            </a:r>
            <a:r>
              <a:rPr lang="zh-CN" altLang="zh-CN" sz="2200" dirty="0" smtClean="0"/>
              <a:t>年</a:t>
            </a:r>
            <a:r>
              <a:rPr lang="en-US" altLang="zh-CN" sz="2200" dirty="0" smtClean="0"/>
              <a:t>5</a:t>
            </a:r>
            <a:r>
              <a:rPr lang="zh-CN" altLang="zh-CN" sz="2200" dirty="0" smtClean="0"/>
              <a:t>月</a:t>
            </a:r>
            <a:r>
              <a:rPr lang="en-US" altLang="zh-CN" sz="2200" dirty="0" smtClean="0"/>
              <a:t>1</a:t>
            </a:r>
            <a:r>
              <a:rPr lang="zh-CN" altLang="zh-CN" sz="2200" dirty="0" smtClean="0"/>
              <a:t>日实施的《道路交通安全法》在法律上明确了我国实施强制汽车责任保险</a:t>
            </a:r>
            <a:r>
              <a:rPr lang="zh-CN" altLang="en-US" sz="2200" dirty="0" smtClean="0"/>
              <a:t>。</a:t>
            </a:r>
            <a:endParaRPr lang="en-US" altLang="zh-CN" sz="2200" dirty="0" smtClean="0"/>
          </a:p>
          <a:p>
            <a:pPr indent="457200"/>
            <a:r>
              <a:rPr lang="en-US" altLang="zh-CN" sz="2200" dirty="0" smtClean="0"/>
              <a:t>2006</a:t>
            </a:r>
            <a:r>
              <a:rPr lang="zh-CN" altLang="zh-CN" sz="2200" dirty="0" smtClean="0"/>
              <a:t>年</a:t>
            </a:r>
            <a:r>
              <a:rPr lang="en-US" altLang="zh-CN" sz="2200" dirty="0" smtClean="0"/>
              <a:t>3</a:t>
            </a:r>
            <a:r>
              <a:rPr lang="zh-CN" altLang="zh-CN" sz="2200" dirty="0" smtClean="0"/>
              <a:t>月</a:t>
            </a:r>
            <a:r>
              <a:rPr lang="en-US" altLang="zh-CN" sz="2200" dirty="0" smtClean="0"/>
              <a:t>21</a:t>
            </a:r>
            <a:r>
              <a:rPr lang="zh-CN" altLang="zh-CN" sz="2200" dirty="0" smtClean="0"/>
              <a:t>日，国务院总理温家宝签署了第</a:t>
            </a:r>
            <a:r>
              <a:rPr lang="en-US" altLang="zh-CN" sz="2200" dirty="0" smtClean="0"/>
              <a:t>462</a:t>
            </a:r>
            <a:r>
              <a:rPr lang="zh-CN" altLang="zh-CN" sz="2200" dirty="0" smtClean="0"/>
              <a:t>号国务院令颁布了《机动车交通事故责任强制保险条例》，自</a:t>
            </a:r>
            <a:r>
              <a:rPr lang="en-US" altLang="zh-CN" sz="2200" dirty="0" smtClean="0"/>
              <a:t>2006</a:t>
            </a:r>
            <a:r>
              <a:rPr lang="zh-CN" altLang="zh-CN" sz="2200" dirty="0" smtClean="0"/>
              <a:t>年</a:t>
            </a:r>
            <a:r>
              <a:rPr lang="en-US" altLang="zh-CN" sz="2200" dirty="0" smtClean="0"/>
              <a:t>7</a:t>
            </a:r>
            <a:r>
              <a:rPr lang="zh-CN" altLang="zh-CN" sz="2200" dirty="0" smtClean="0"/>
              <a:t>月</a:t>
            </a:r>
            <a:r>
              <a:rPr lang="en-US" altLang="zh-CN" sz="2200" dirty="0" smtClean="0"/>
              <a:t>1</a:t>
            </a:r>
            <a:r>
              <a:rPr lang="zh-CN" altLang="zh-CN" sz="2200" dirty="0" smtClean="0"/>
              <a:t>日起施行。</a:t>
            </a:r>
            <a:endParaRPr lang="zh-CN" altLang="zh-CN" sz="22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2.2 </a:t>
              </a:r>
              <a:r>
                <a:rPr lang="zh-CN" altLang="en-US" sz="3200" b="1" dirty="0" smtClean="0">
                  <a:solidFill>
                    <a:schemeClr val="accent1"/>
                  </a:solidFill>
                </a:rPr>
                <a:t>汽车保险发展概况</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2889" y="1253730"/>
            <a:ext cx="9363042" cy="503214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2.2.2 </a:t>
            </a:r>
            <a:r>
              <a:rPr lang="zh-CN" altLang="en-US" sz="3000" b="1" dirty="0" smtClean="0"/>
              <a:t>我国汽车保险发展概况</a:t>
            </a:r>
            <a:endParaRPr lang="en-US" altLang="zh-CN" sz="3000" b="1" dirty="0" smtClean="0"/>
          </a:p>
          <a:p>
            <a:pPr indent="269875" fontAlgn="base">
              <a:spcBef>
                <a:spcPct val="0"/>
              </a:spcBef>
              <a:spcAft>
                <a:spcPct val="0"/>
              </a:spcAft>
            </a:pPr>
            <a:endParaRPr lang="en-US" altLang="zh-CN" sz="3000" b="1" dirty="0" smtClean="0"/>
          </a:p>
          <a:p>
            <a:pPr indent="457200" fontAlgn="base">
              <a:spcBef>
                <a:spcPct val="0"/>
              </a:spcBef>
              <a:spcAft>
                <a:spcPct val="0"/>
              </a:spcAft>
            </a:pPr>
            <a:r>
              <a:rPr lang="en-US" altLang="zh-CN" sz="2200" dirty="0" smtClean="0"/>
              <a:t>2006</a:t>
            </a:r>
            <a:r>
              <a:rPr lang="zh-CN" altLang="zh-CN" sz="2200" dirty="0" smtClean="0"/>
              <a:t>年</a:t>
            </a:r>
            <a:r>
              <a:rPr lang="en-US" altLang="zh-CN" sz="2200" dirty="0" smtClean="0"/>
              <a:t>7</a:t>
            </a:r>
            <a:r>
              <a:rPr lang="zh-CN" altLang="zh-CN" sz="2200" dirty="0" smtClean="0"/>
              <a:t>月</a:t>
            </a:r>
            <a:r>
              <a:rPr lang="en-US" altLang="zh-CN" sz="2200" dirty="0" smtClean="0"/>
              <a:t>1</a:t>
            </a:r>
            <a:r>
              <a:rPr lang="zh-CN" altLang="zh-CN" sz="2200" dirty="0" smtClean="0"/>
              <a:t>日我国推出了商业车险的</a:t>
            </a:r>
            <a:r>
              <a:rPr lang="en-US" altLang="zh-CN" sz="2200" dirty="0" smtClean="0"/>
              <a:t>ABC</a:t>
            </a:r>
            <a:r>
              <a:rPr lang="zh-CN" altLang="zh-CN" sz="2200" dirty="0" smtClean="0"/>
              <a:t>条款，统一了车辆损失险和第三者责任险</a:t>
            </a:r>
            <a:r>
              <a:rPr lang="en-US" altLang="zh-CN" sz="2200" dirty="0" smtClean="0"/>
              <a:t>2</a:t>
            </a:r>
            <a:r>
              <a:rPr lang="zh-CN" altLang="zh-CN" sz="2200" dirty="0" smtClean="0"/>
              <a:t>个主要险种；</a:t>
            </a:r>
            <a:r>
              <a:rPr lang="en-US" altLang="zh-CN" sz="2200" dirty="0" smtClean="0"/>
              <a:t>2007</a:t>
            </a:r>
            <a:r>
              <a:rPr lang="zh-CN" altLang="zh-CN" sz="2200" dirty="0" smtClean="0"/>
              <a:t>年</a:t>
            </a:r>
            <a:r>
              <a:rPr lang="en-US" altLang="zh-CN" sz="2200" dirty="0" smtClean="0"/>
              <a:t>4</a:t>
            </a:r>
            <a:r>
              <a:rPr lang="zh-CN" altLang="zh-CN" sz="2200" dirty="0" smtClean="0"/>
              <a:t>月</a:t>
            </a:r>
            <a:r>
              <a:rPr lang="en-US" altLang="zh-CN" sz="2200" dirty="0" smtClean="0"/>
              <a:t>1</a:t>
            </a:r>
            <a:r>
              <a:rPr lang="zh-CN" altLang="zh-CN" sz="2200" dirty="0" smtClean="0"/>
              <a:t>日，又推出了商业车险的新</a:t>
            </a:r>
            <a:r>
              <a:rPr lang="en-US" altLang="zh-CN" sz="2200" dirty="0" smtClean="0"/>
              <a:t>ABC</a:t>
            </a:r>
            <a:r>
              <a:rPr lang="zh-CN" altLang="zh-CN" sz="2200" dirty="0" smtClean="0"/>
              <a:t>条款</a:t>
            </a:r>
            <a:r>
              <a:rPr lang="zh-CN" altLang="en-US" sz="2200" dirty="0" smtClean="0"/>
              <a:t>。</a:t>
            </a:r>
            <a:endParaRPr lang="en-US" altLang="zh-CN" sz="2200" dirty="0" smtClean="0"/>
          </a:p>
          <a:p>
            <a:pPr indent="457200" fontAlgn="base">
              <a:spcBef>
                <a:spcPct val="0"/>
              </a:spcBef>
              <a:spcAft>
                <a:spcPct val="0"/>
              </a:spcAft>
            </a:pPr>
            <a:r>
              <a:rPr lang="en-US" altLang="zh-CN" sz="2200" dirty="0" smtClean="0"/>
              <a:t>2009</a:t>
            </a:r>
            <a:r>
              <a:rPr lang="zh-CN" altLang="zh-CN" sz="2200" dirty="0" smtClean="0"/>
              <a:t>年</a:t>
            </a:r>
            <a:r>
              <a:rPr lang="en-US" altLang="zh-CN" sz="2200" dirty="0" smtClean="0"/>
              <a:t>10</a:t>
            </a:r>
            <a:r>
              <a:rPr lang="zh-CN" altLang="zh-CN" sz="2200" dirty="0" smtClean="0"/>
              <a:t>月</a:t>
            </a:r>
            <a:r>
              <a:rPr lang="en-US" altLang="zh-CN" sz="2200" dirty="0" smtClean="0"/>
              <a:t>1</a:t>
            </a:r>
            <a:r>
              <a:rPr lang="zh-CN" altLang="zh-CN" sz="2200" dirty="0" smtClean="0"/>
              <a:t>日，为适应《保险法》的第二次修改，各保险公司纷纷修订了商业汽车保险条款。</a:t>
            </a:r>
          </a:p>
          <a:p>
            <a:pPr indent="457200" fontAlgn="base">
              <a:spcBef>
                <a:spcPct val="0"/>
              </a:spcBef>
              <a:spcAft>
                <a:spcPct val="0"/>
              </a:spcAft>
            </a:pPr>
            <a:r>
              <a:rPr lang="zh-CN" altLang="zh-CN" sz="2200" dirty="0" smtClean="0"/>
              <a:t>中国保险行业协会于</a:t>
            </a:r>
            <a:r>
              <a:rPr lang="en-US" altLang="zh-CN" sz="2200" dirty="0" smtClean="0"/>
              <a:t>2012</a:t>
            </a:r>
            <a:r>
              <a:rPr lang="zh-CN" altLang="zh-CN" sz="2200" dirty="0" smtClean="0"/>
              <a:t>年</a:t>
            </a:r>
            <a:r>
              <a:rPr lang="en-US" altLang="zh-CN" sz="2200" dirty="0" smtClean="0"/>
              <a:t>3</a:t>
            </a:r>
            <a:r>
              <a:rPr lang="zh-CN" altLang="zh-CN" sz="2200" dirty="0" smtClean="0"/>
              <a:t>月</a:t>
            </a:r>
            <a:r>
              <a:rPr lang="en-US" altLang="zh-CN" sz="2200" dirty="0" smtClean="0"/>
              <a:t>14</a:t>
            </a:r>
            <a:r>
              <a:rPr lang="zh-CN" altLang="zh-CN" sz="2200" dirty="0" smtClean="0"/>
              <a:t>日，对外发布了《机动车辆保险示范条款》。后对</a:t>
            </a:r>
            <a:r>
              <a:rPr lang="en-US" altLang="zh-CN" sz="2200" dirty="0" smtClean="0"/>
              <a:t>2012</a:t>
            </a:r>
            <a:r>
              <a:rPr lang="zh-CN" altLang="zh-CN" sz="2200" dirty="0" smtClean="0"/>
              <a:t>年版商业车险示范条款进行修订完善，形成《中保协机动车辆商业保险示范条款（</a:t>
            </a:r>
            <a:r>
              <a:rPr lang="en-US" altLang="zh-CN" sz="2200" dirty="0" smtClean="0"/>
              <a:t>2014</a:t>
            </a:r>
            <a:r>
              <a:rPr lang="zh-CN" altLang="zh-CN" sz="2200" dirty="0" smtClean="0"/>
              <a:t>版）》。</a:t>
            </a:r>
            <a:endParaRPr lang="en-US" altLang="zh-CN" sz="2200" dirty="0" smtClean="0"/>
          </a:p>
          <a:p>
            <a:pPr indent="457200" fontAlgn="base">
              <a:spcBef>
                <a:spcPct val="0"/>
              </a:spcBef>
              <a:spcAft>
                <a:spcPct val="0"/>
              </a:spcAft>
            </a:pPr>
            <a:r>
              <a:rPr lang="en-US" altLang="zh-CN" sz="2200" dirty="0" smtClean="0"/>
              <a:t>2015</a:t>
            </a:r>
            <a:r>
              <a:rPr lang="zh-CN" altLang="zh-CN" sz="2200" dirty="0" smtClean="0"/>
              <a:t>年</a:t>
            </a:r>
            <a:r>
              <a:rPr lang="en-US" altLang="zh-CN" sz="2200" dirty="0" smtClean="0"/>
              <a:t>3</a:t>
            </a:r>
            <a:r>
              <a:rPr lang="zh-CN" altLang="zh-CN" sz="2200" dirty="0" smtClean="0"/>
              <a:t>月</a:t>
            </a:r>
            <a:r>
              <a:rPr lang="en-US" altLang="zh-CN" sz="2200" dirty="0" smtClean="0"/>
              <a:t>24</a:t>
            </a:r>
            <a:r>
              <a:rPr lang="zh-CN" altLang="zh-CN" sz="2200" dirty="0" smtClean="0"/>
              <a:t>日，保监会发布了《深化商业车险条款费率管理制度改革试点工作方案》，确定自</a:t>
            </a:r>
            <a:r>
              <a:rPr lang="en-US" altLang="zh-CN" sz="2200" dirty="0" smtClean="0"/>
              <a:t>2015</a:t>
            </a:r>
            <a:r>
              <a:rPr lang="zh-CN" altLang="zh-CN" sz="2200" dirty="0" smtClean="0"/>
              <a:t>年</a:t>
            </a:r>
            <a:r>
              <a:rPr lang="en-US" altLang="zh-CN" sz="2200" dirty="0" smtClean="0"/>
              <a:t>4</a:t>
            </a:r>
            <a:r>
              <a:rPr lang="zh-CN" altLang="zh-CN" sz="2200" dirty="0" smtClean="0"/>
              <a:t>月</a:t>
            </a:r>
            <a:r>
              <a:rPr lang="en-US" altLang="zh-CN" sz="2200" dirty="0" smtClean="0"/>
              <a:t>1</a:t>
            </a:r>
            <a:r>
              <a:rPr lang="zh-CN" altLang="zh-CN" sz="2200" dirty="0" smtClean="0"/>
              <a:t>日起，在黑龙江、山东、</a:t>
            </a:r>
            <a:r>
              <a:rPr lang="en-US" altLang="zh-CN" sz="2200" dirty="0" err="1" smtClean="0">
                <a:hlinkClick r:id="rId3"/>
              </a:rPr>
              <a:t>青岛</a:t>
            </a:r>
            <a:r>
              <a:rPr lang="zh-CN" altLang="zh-CN" sz="2200" dirty="0" smtClean="0"/>
              <a:t>、广西、陕西、重庆等六个地区为商业车险改革试点地区。</a:t>
            </a:r>
            <a:r>
              <a:rPr lang="en-US" altLang="zh-CN" sz="2200" dirty="0" smtClean="0"/>
              <a:t>2016</a:t>
            </a:r>
            <a:r>
              <a:rPr lang="zh-CN" altLang="zh-CN" sz="2200" dirty="0" smtClean="0"/>
              <a:t>年</a:t>
            </a:r>
            <a:r>
              <a:rPr lang="en-US" altLang="zh-CN" sz="2200" dirty="0" smtClean="0"/>
              <a:t>1</a:t>
            </a:r>
            <a:r>
              <a:rPr lang="zh-CN" altLang="zh-CN" sz="2200" dirty="0" smtClean="0"/>
              <a:t>月</a:t>
            </a:r>
            <a:r>
              <a:rPr lang="en-US" altLang="zh-CN" sz="2200" dirty="0" smtClean="0"/>
              <a:t>1</a:t>
            </a:r>
            <a:r>
              <a:rPr lang="zh-CN" altLang="zh-CN" sz="2200" dirty="0" smtClean="0"/>
              <a:t>日起，启动商业车险改革第二批试点工作，包括天津、内蒙古、吉林、安徽、河南、湖北、湖南、广东、四川、青海、宁夏、新疆等</a:t>
            </a:r>
            <a:r>
              <a:rPr lang="en-US" altLang="zh-CN" sz="2200" dirty="0" smtClean="0"/>
              <a:t>12</a:t>
            </a:r>
            <a:r>
              <a:rPr lang="zh-CN" altLang="zh-CN" sz="2200" dirty="0" smtClean="0"/>
              <a:t>个区域。</a:t>
            </a:r>
            <a:endParaRPr lang="zh-CN" altLang="zh-CN" sz="2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878</TotalTime>
  <Words>1474</Words>
  <Application>Microsoft Office PowerPoint</Application>
  <PresentationFormat>自定义</PresentationFormat>
  <Paragraphs>257</Paragraphs>
  <Slides>22</Slides>
  <Notes>22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第一PPT，www.1ppt.com</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68</cp:revision>
  <dcterms:created xsi:type="dcterms:W3CDTF">2015-06-25T04:58:24Z</dcterms:created>
  <dcterms:modified xsi:type="dcterms:W3CDTF">2017-12-27T02:42:50Z</dcterms:modified>
</cp:coreProperties>
</file>