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  <p:sldMasterId id="2147483810" r:id="rId2"/>
  </p:sldMasterIdLst>
  <p:notesMasterIdLst>
    <p:notesMasterId r:id="rId35"/>
  </p:notesMasterIdLst>
  <p:sldIdLst>
    <p:sldId id="623" r:id="rId3"/>
    <p:sldId id="318" r:id="rId4"/>
    <p:sldId id="257" r:id="rId5"/>
    <p:sldId id="319" r:id="rId6"/>
    <p:sldId id="602" r:id="rId7"/>
    <p:sldId id="320" r:id="rId8"/>
    <p:sldId id="603" r:id="rId9"/>
    <p:sldId id="258" r:id="rId10"/>
    <p:sldId id="604" r:id="rId11"/>
    <p:sldId id="321" r:id="rId12"/>
    <p:sldId id="605" r:id="rId13"/>
    <p:sldId id="606" r:id="rId14"/>
    <p:sldId id="328" r:id="rId15"/>
    <p:sldId id="607" r:id="rId16"/>
    <p:sldId id="329" r:id="rId17"/>
    <p:sldId id="400" r:id="rId18"/>
    <p:sldId id="608" r:id="rId19"/>
    <p:sldId id="609" r:id="rId20"/>
    <p:sldId id="610" r:id="rId21"/>
    <p:sldId id="611" r:id="rId22"/>
    <p:sldId id="612" r:id="rId23"/>
    <p:sldId id="516" r:id="rId24"/>
    <p:sldId id="613" r:id="rId25"/>
    <p:sldId id="614" r:id="rId26"/>
    <p:sldId id="615" r:id="rId27"/>
    <p:sldId id="616" r:id="rId28"/>
    <p:sldId id="617" r:id="rId29"/>
    <p:sldId id="618" r:id="rId30"/>
    <p:sldId id="619" r:id="rId31"/>
    <p:sldId id="620" r:id="rId32"/>
    <p:sldId id="621" r:id="rId33"/>
    <p:sldId id="622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E5AEC-6691-44CF-8172-896DCCB4A99A}" type="datetimeFigureOut">
              <a:rPr lang="zh-CN" altLang="en-US" smtClean="0"/>
              <a:t>2014-12-19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3FABF-ED2D-4084-9AEE-AF997EF7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71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FABF-ED2D-4084-9AEE-AF997EF799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4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latin typeface="迷你简启体" pitchFamily="1" charset="-122"/>
                <a:ea typeface="迷你简启体" pitchFamily="1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55688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E2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D2F3BDA-879B-42C1-9E8F-5F1BB71A71E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79" name="Line 7"/>
          <p:cNvSpPr>
            <a:spLocks noChangeShapeType="1"/>
          </p:cNvSpPr>
          <p:nvPr userDrawn="1"/>
        </p:nvSpPr>
        <p:spPr bwMode="auto">
          <a:xfrm>
            <a:off x="395288" y="5876925"/>
            <a:ext cx="8280400" cy="0"/>
          </a:xfrm>
          <a:prstGeom prst="line">
            <a:avLst/>
          </a:prstGeom>
          <a:noFill/>
          <a:ln w="57150" cmpd="thickThin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0" name="Line 8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1" name="Line 9"/>
          <p:cNvSpPr>
            <a:spLocks noChangeShapeType="1"/>
          </p:cNvSpPr>
          <p:nvPr userDrawn="1"/>
        </p:nvSpPr>
        <p:spPr bwMode="auto">
          <a:xfrm>
            <a:off x="0" y="31750"/>
            <a:ext cx="9144000" cy="0"/>
          </a:xfrm>
          <a:prstGeom prst="line">
            <a:avLst/>
          </a:prstGeom>
          <a:noFill/>
          <a:ln w="7620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285563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CF0E26-FED3-447E-9509-58F243C6C0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43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C282-C898-4137-9564-D1EE600646CC}" type="datetimeFigureOut">
              <a:rPr lang="zh-CN" altLang="en-US"/>
              <a:pPr>
                <a:defRPr/>
              </a:pPr>
              <a:t>2014-12-19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2682-D34A-4A82-8307-A6B3ED35CAE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1922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latin typeface="迷你简启体" pitchFamily="1" charset="-122"/>
                <a:ea typeface="迷你简启体" pitchFamily="1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55688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E2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D2F3BDA-879B-42C1-9E8F-5F1BB71A71E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79" name="Line 7"/>
          <p:cNvSpPr>
            <a:spLocks noChangeShapeType="1"/>
          </p:cNvSpPr>
          <p:nvPr userDrawn="1"/>
        </p:nvSpPr>
        <p:spPr bwMode="auto">
          <a:xfrm>
            <a:off x="395288" y="5876925"/>
            <a:ext cx="8280400" cy="0"/>
          </a:xfrm>
          <a:prstGeom prst="line">
            <a:avLst/>
          </a:prstGeom>
          <a:noFill/>
          <a:ln w="57150" cmpd="thickThin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0" name="Line 8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1" name="Line 9"/>
          <p:cNvSpPr>
            <a:spLocks noChangeShapeType="1"/>
          </p:cNvSpPr>
          <p:nvPr userDrawn="1"/>
        </p:nvSpPr>
        <p:spPr bwMode="auto">
          <a:xfrm>
            <a:off x="0" y="31750"/>
            <a:ext cx="9144000" cy="0"/>
          </a:xfrm>
          <a:prstGeom prst="line">
            <a:avLst/>
          </a:prstGeom>
          <a:noFill/>
          <a:ln w="7620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03456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CF0E26-FED3-447E-9509-58F243C6C0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537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C282-C898-4137-9564-D1EE600646CC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2014-12-19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2682-D34A-4A82-8307-A6B3ED35CAE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5557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85825"/>
            <a:ext cx="8821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557338"/>
            <a:ext cx="87852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 which wrap to more than one line</a:t>
            </a:r>
          </a:p>
          <a:p>
            <a:pPr lvl="0"/>
            <a:r>
              <a:rPr lang="en-US" altLang="zh-CN" smtClean="0"/>
              <a:t>And then some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19475" y="6453188"/>
            <a:ext cx="14509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1">
                <a:solidFill>
                  <a:srgbClr val="214E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9F3992E8-404C-4897-9B1F-BA0B7E0E231C}" type="slidenum">
              <a:rPr lang="zh-CN" altLang="en-US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5888"/>
          </a:xfrm>
          <a:prstGeom prst="rect">
            <a:avLst/>
          </a:prstGeom>
          <a:solidFill>
            <a:srgbClr val="214E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5" name="Line 7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178215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har char="•"/>
        <a:defRPr sz="2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85825"/>
            <a:ext cx="8821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557338"/>
            <a:ext cx="87852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 which wrap to more than one line</a:t>
            </a:r>
          </a:p>
          <a:p>
            <a:pPr lvl="0"/>
            <a:r>
              <a:rPr lang="en-US" altLang="zh-CN" smtClean="0"/>
              <a:t>And then some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19475" y="6453188"/>
            <a:ext cx="14509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1">
                <a:solidFill>
                  <a:srgbClr val="214E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9F3992E8-404C-4897-9B1F-BA0B7E0E231C}" type="slidenum">
              <a:rPr lang="zh-CN" altLang="en-US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5888"/>
          </a:xfrm>
          <a:prstGeom prst="rect">
            <a:avLst/>
          </a:prstGeom>
          <a:solidFill>
            <a:srgbClr val="214E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5" name="Line 7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44000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har char="•"/>
        <a:defRPr sz="2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内容占位符 2"/>
          <p:cNvSpPr>
            <a:spLocks noGrp="1"/>
          </p:cNvSpPr>
          <p:nvPr>
            <p:ph type="subTitle" idx="1"/>
          </p:nvPr>
        </p:nvSpPr>
        <p:spPr>
          <a:xfrm>
            <a:off x="3779912" y="2696146"/>
            <a:ext cx="4960640" cy="1452934"/>
          </a:xfrm>
        </p:spPr>
        <p:txBody>
          <a:bodyPr/>
          <a:lstStyle/>
          <a:p>
            <a:pPr algn="l"/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主    编：张    湛   武春岭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副主编：瞿    芳   邓     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晶</a:t>
            </a:r>
            <a:endParaRPr lang="zh-CN" altLang="en-US" sz="3200" b="1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5331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计算机取证与司法鉴定</a:t>
            </a:r>
            <a:r>
              <a:rPr lang="en-US" altLang="zh-CN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530120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中国水利</a:t>
            </a:r>
            <a:r>
              <a:rPr lang="zh-CN" alt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水电出版社</a:t>
            </a:r>
          </a:p>
        </p:txBody>
      </p:sp>
    </p:spTree>
    <p:extLst>
      <p:ext uri="{BB962C8B-B14F-4D97-AF65-F5344CB8AC3E}">
        <p14:creationId xmlns:p14="http://schemas.microsoft.com/office/powerpoint/2010/main" val="348816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监控的程序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授权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证据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收集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证据分析与提交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报告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021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调查的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信息源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终端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部分（攻击方或者受害方）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数据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传输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部分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5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取证分析工具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数据包嗅探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网络协议分析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网络数据流监控和解析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426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196752"/>
            <a:ext cx="8785225" cy="5184998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为了</a:t>
            </a:r>
            <a:r>
              <a:rPr lang="zh-CN" altLang="en-US" sz="2800" dirty="0">
                <a:ea typeface="楷体" panose="02010609060101010101" pitchFamily="49" charset="-122"/>
              </a:rPr>
              <a:t>获取有价值的证据信息，</a:t>
            </a:r>
            <a:r>
              <a:rPr lang="en-US" altLang="zh-CN" sz="2800" dirty="0">
                <a:ea typeface="楷体" panose="02010609060101010101" pitchFamily="49" charset="-122"/>
              </a:rPr>
              <a:t>Tom </a:t>
            </a:r>
            <a:r>
              <a:rPr lang="zh-CN" altLang="en-US" sz="2800" dirty="0">
                <a:ea typeface="楷体" panose="02010609060101010101" pitchFamily="49" charset="-122"/>
              </a:rPr>
              <a:t>决定对</a:t>
            </a:r>
            <a:r>
              <a:rPr lang="en-US" altLang="zh-CN" sz="2800" dirty="0">
                <a:ea typeface="楷体" panose="02010609060101010101" pitchFamily="49" charset="-122"/>
              </a:rPr>
              <a:t>Adam </a:t>
            </a:r>
            <a:r>
              <a:rPr lang="zh-CN" altLang="en-US" sz="2800" dirty="0">
                <a:ea typeface="楷体" panose="02010609060101010101" pitchFamily="49" charset="-122"/>
              </a:rPr>
              <a:t>的计算机是否安装云</a:t>
            </a:r>
            <a:r>
              <a:rPr lang="zh-CN" altLang="en-US" sz="2800" dirty="0" smtClean="0">
                <a:ea typeface="楷体" panose="02010609060101010101" pitchFamily="49" charset="-122"/>
              </a:rPr>
              <a:t>存储服务</a:t>
            </a:r>
            <a:r>
              <a:rPr lang="zh-CN" altLang="en-US" sz="2800" dirty="0">
                <a:ea typeface="楷体" panose="02010609060101010101" pitchFamily="49" charset="-122"/>
              </a:rPr>
              <a:t>的客户端软件进行调查，并且分析本地网页浏览记录中相应云存储服务网址的痕迹，</a:t>
            </a:r>
            <a:r>
              <a:rPr lang="zh-CN" altLang="en-US" sz="2800" dirty="0" smtClean="0">
                <a:ea typeface="楷体" panose="02010609060101010101" pitchFamily="49" charset="-122"/>
              </a:rPr>
              <a:t>从而首先</a:t>
            </a:r>
            <a:r>
              <a:rPr lang="zh-CN" altLang="en-US" sz="2800" dirty="0">
                <a:ea typeface="楷体" panose="02010609060101010101" pitchFamily="49" charset="-122"/>
              </a:rPr>
              <a:t>确定</a:t>
            </a:r>
            <a:r>
              <a:rPr lang="en-US" altLang="zh-CN" sz="2800" dirty="0">
                <a:ea typeface="楷体" panose="02010609060101010101" pitchFamily="49" charset="-122"/>
              </a:rPr>
              <a:t>Adam </a:t>
            </a:r>
            <a:r>
              <a:rPr lang="zh-CN" altLang="en-US" sz="2800" dirty="0">
                <a:ea typeface="楷体" panose="02010609060101010101" pitchFamily="49" charset="-122"/>
              </a:rPr>
              <a:t>使用了哪个提供商的云存储服务，在获取这些基本信息的基础上，对</a:t>
            </a:r>
            <a:r>
              <a:rPr lang="en-US" altLang="zh-CN" sz="2800" dirty="0">
                <a:ea typeface="楷体" panose="02010609060101010101" pitchFamily="49" charset="-122"/>
              </a:rPr>
              <a:t>Adam </a:t>
            </a:r>
            <a:r>
              <a:rPr lang="zh-CN" altLang="en-US" sz="2800" dirty="0" smtClean="0">
                <a:ea typeface="楷体" panose="02010609060101010101" pitchFamily="49" charset="-122"/>
              </a:rPr>
              <a:t>的计算机</a:t>
            </a:r>
            <a:r>
              <a:rPr lang="zh-CN" altLang="en-US" sz="2800" dirty="0">
                <a:ea typeface="楷体" panose="02010609060101010101" pitchFamily="49" charset="-122"/>
              </a:rPr>
              <a:t>中与云存储服务相关的文件夹进行重点分析，获取被调查者在进行云存储时使用的</a:t>
            </a:r>
            <a:r>
              <a:rPr lang="zh-CN" altLang="en-US" sz="2800" dirty="0" smtClean="0">
                <a:ea typeface="楷体" panose="02010609060101010101" pitchFamily="49" charset="-122"/>
              </a:rPr>
              <a:t>用户名</a:t>
            </a:r>
            <a:r>
              <a:rPr lang="zh-CN" altLang="en-US" sz="2800" dirty="0">
                <a:ea typeface="楷体" panose="02010609060101010101" pitchFamily="49" charset="-122"/>
              </a:rPr>
              <a:t>等重要信息，在获取这些重要信息后，根据案件取证调查的需要以及公司利益的需求，与</a:t>
            </a:r>
            <a:r>
              <a:rPr lang="zh-CN" altLang="en-US" sz="2800" dirty="0" smtClean="0">
                <a:ea typeface="楷体" panose="02010609060101010101" pitchFamily="49" charset="-122"/>
              </a:rPr>
              <a:t>公司</a:t>
            </a:r>
            <a:r>
              <a:rPr lang="zh-CN" altLang="en-US" sz="2800" dirty="0">
                <a:ea typeface="楷体" panose="02010609060101010101" pitchFamily="49" charset="-122"/>
              </a:rPr>
              <a:t>高层协商是否提起诉讼并向公安机关申请，要求相应云服务提供商配合调查。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项目分析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90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196752"/>
            <a:ext cx="8785225" cy="5184998"/>
          </a:xfrm>
        </p:spPr>
        <p:txBody>
          <a:bodyPr/>
          <a:lstStyle/>
          <a:p>
            <a:r>
              <a:rPr lang="en-US" altLang="zh-CN" sz="2800" dirty="0" smtClean="0">
                <a:ea typeface="楷体" panose="02010609060101010101" pitchFamily="49" charset="-122"/>
              </a:rPr>
              <a:t>Tom </a:t>
            </a:r>
            <a:r>
              <a:rPr lang="zh-CN" altLang="en-US" sz="2800" dirty="0">
                <a:ea typeface="楷体" panose="02010609060101010101" pitchFamily="49" charset="-122"/>
              </a:rPr>
              <a:t>首先了解到被</a:t>
            </a:r>
            <a:r>
              <a:rPr lang="zh-CN" altLang="en-US" sz="2800" dirty="0" smtClean="0">
                <a:ea typeface="楷体" panose="02010609060101010101" pitchFamily="49" charset="-122"/>
              </a:rPr>
              <a:t>攻击服务器仅用于</a:t>
            </a:r>
            <a:r>
              <a:rPr lang="zh-CN" altLang="en-US" sz="2800" dirty="0">
                <a:ea typeface="楷体" panose="02010609060101010101" pitchFamily="49" charset="-122"/>
              </a:rPr>
              <a:t>公司内部网络，</a:t>
            </a:r>
            <a:r>
              <a:rPr lang="zh-CN" altLang="en-US" sz="2800" dirty="0" smtClean="0">
                <a:ea typeface="楷体" panose="02010609060101010101" pitchFamily="49" charset="-122"/>
              </a:rPr>
              <a:t>与广域网物理断开，因此可以</a:t>
            </a:r>
            <a:r>
              <a:rPr lang="zh-CN" altLang="en-US" sz="2800" dirty="0">
                <a:ea typeface="楷体" panose="02010609060101010101" pitchFamily="49" charset="-122"/>
              </a:rPr>
              <a:t>确定攻击源来自于公司内部局域网，攻击者很可能是</a:t>
            </a:r>
            <a:r>
              <a:rPr lang="zh-CN" altLang="en-US" sz="2800" dirty="0" smtClean="0">
                <a:ea typeface="楷体" panose="02010609060101010101" pitchFamily="49" charset="-122"/>
              </a:rPr>
              <a:t>内部员工。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ea typeface="楷体" panose="02010609060101010101" pitchFamily="49" charset="-122"/>
              </a:rPr>
              <a:t>由于</a:t>
            </a:r>
            <a:r>
              <a:rPr lang="zh-CN" altLang="en-US" sz="2800" dirty="0">
                <a:ea typeface="楷体" panose="02010609060101010101" pitchFamily="49" charset="-122"/>
              </a:rPr>
              <a:t>攻击者在清除痕迹时对服务器日志等关键部分进行了</a:t>
            </a:r>
            <a:r>
              <a:rPr lang="zh-CN" altLang="en-US" sz="2800" dirty="0" smtClean="0">
                <a:ea typeface="楷体" panose="02010609060101010101" pitchFamily="49" charset="-122"/>
              </a:rPr>
              <a:t>较充分清理</a:t>
            </a:r>
            <a:r>
              <a:rPr lang="zh-CN" altLang="en-US" sz="2800" dirty="0">
                <a:ea typeface="楷体" panose="02010609060101010101" pitchFamily="49" charset="-122"/>
              </a:rPr>
              <a:t>，而这台</a:t>
            </a:r>
            <a:r>
              <a:rPr lang="zh-CN" altLang="en-US" sz="2800" dirty="0" smtClean="0">
                <a:ea typeface="楷体" panose="02010609060101010101" pitchFamily="49" charset="-122"/>
              </a:rPr>
              <a:t>服务器</a:t>
            </a:r>
            <a:r>
              <a:rPr lang="zh-CN" altLang="en-US" sz="2800" dirty="0">
                <a:ea typeface="楷体" panose="02010609060101010101" pitchFamily="49" charset="-122"/>
              </a:rPr>
              <a:t>没有</a:t>
            </a:r>
            <a:r>
              <a:rPr lang="zh-CN" altLang="en-US" sz="2800" dirty="0" smtClean="0">
                <a:ea typeface="楷体" panose="02010609060101010101" pitchFamily="49" charset="-122"/>
              </a:rPr>
              <a:t>实时在线</a:t>
            </a:r>
            <a:r>
              <a:rPr lang="zh-CN" altLang="en-US" sz="2800" dirty="0">
                <a:ea typeface="楷体" panose="02010609060101010101" pitchFamily="49" charset="-122"/>
              </a:rPr>
              <a:t>异地备份日志等关键信息，</a:t>
            </a:r>
            <a:r>
              <a:rPr lang="zh-CN" altLang="en-US" sz="2800" dirty="0" smtClean="0">
                <a:ea typeface="楷体" panose="02010609060101010101" pitchFamily="49" charset="-122"/>
              </a:rPr>
              <a:t>因此如果仅对</a:t>
            </a:r>
            <a:r>
              <a:rPr lang="zh-CN" altLang="en-US" sz="2800" dirty="0">
                <a:ea typeface="楷体" panose="02010609060101010101" pitchFamily="49" charset="-122"/>
              </a:rPr>
              <a:t>服务器和</a:t>
            </a:r>
            <a:r>
              <a:rPr lang="zh-CN" altLang="en-US" sz="2800" dirty="0" smtClean="0">
                <a:ea typeface="楷体" panose="02010609060101010101" pitchFamily="49" charset="-122"/>
              </a:rPr>
              <a:t>中间设备进行</a:t>
            </a:r>
            <a:r>
              <a:rPr lang="zh-CN" altLang="en-US" sz="2800" dirty="0">
                <a:ea typeface="楷体" panose="02010609060101010101" pitchFamily="49" charset="-122"/>
              </a:rPr>
              <a:t>调查</a:t>
            </a:r>
            <a:r>
              <a:rPr lang="zh-CN" altLang="en-US" sz="2800" dirty="0" smtClean="0">
                <a:ea typeface="楷体" panose="02010609060101010101" pitchFamily="49" charset="-122"/>
              </a:rPr>
              <a:t>分析较为</a:t>
            </a:r>
            <a:r>
              <a:rPr lang="zh-CN" altLang="en-US" sz="2800" dirty="0">
                <a:ea typeface="楷体" panose="02010609060101010101" pitchFamily="49" charset="-122"/>
              </a:rPr>
              <a:t>困难</a:t>
            </a:r>
            <a:r>
              <a:rPr lang="zh-CN" altLang="en-US" sz="2800" dirty="0" smtClean="0"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ea typeface="楷体" panose="02010609060101010101" pitchFamily="49" charset="-122"/>
              </a:rPr>
              <a:t>考虑</a:t>
            </a:r>
            <a:r>
              <a:rPr lang="zh-CN" altLang="en-US" sz="2800" dirty="0">
                <a:ea typeface="楷体" panose="02010609060101010101" pitchFamily="49" charset="-122"/>
              </a:rPr>
              <a:t>到自己是</a:t>
            </a:r>
            <a:r>
              <a:rPr lang="zh-CN" altLang="en-US" sz="2800" dirty="0" smtClean="0">
                <a:ea typeface="楷体" panose="02010609060101010101" pitchFamily="49" charset="-122"/>
              </a:rPr>
              <a:t>公司高层</a:t>
            </a:r>
            <a:r>
              <a:rPr lang="zh-CN" altLang="en-US" sz="2800" dirty="0">
                <a:ea typeface="楷体" panose="02010609060101010101" pitchFamily="49" charset="-122"/>
              </a:rPr>
              <a:t>授权进行秘密调查很可能攻击者并不知道自己的行为</a:t>
            </a:r>
            <a:r>
              <a:rPr lang="zh-CN" altLang="en-US" sz="2800" dirty="0" smtClean="0">
                <a:ea typeface="楷体" panose="02010609060101010101" pitchFamily="49" charset="-122"/>
              </a:rPr>
              <a:t>已引起注意，且</a:t>
            </a:r>
            <a:r>
              <a:rPr lang="zh-CN" altLang="en-US" sz="2800" dirty="0">
                <a:ea typeface="楷体" panose="02010609060101010101" pitchFamily="49" charset="-122"/>
              </a:rPr>
              <a:t>最近一段</a:t>
            </a:r>
            <a:r>
              <a:rPr lang="zh-CN" altLang="en-US" sz="2800" dirty="0" smtClean="0">
                <a:ea typeface="楷体" panose="02010609060101010101" pitchFamily="49" charset="-122"/>
              </a:rPr>
              <a:t>时间服务</a:t>
            </a:r>
            <a:r>
              <a:rPr lang="zh-CN" altLang="en-US" sz="2800" dirty="0">
                <a:ea typeface="楷体" panose="02010609060101010101" pitchFamily="49" charset="-122"/>
              </a:rPr>
              <a:t>器常</a:t>
            </a:r>
            <a:r>
              <a:rPr lang="zh-CN" altLang="en-US" sz="2800" dirty="0" smtClean="0">
                <a:ea typeface="楷体" panose="02010609060101010101" pitchFamily="49" charset="-122"/>
              </a:rPr>
              <a:t>受攻击</a:t>
            </a:r>
            <a:r>
              <a:rPr lang="zh-CN" altLang="en-US" sz="2800" dirty="0">
                <a:ea typeface="楷体" panose="02010609060101010101" pitchFamily="49" charset="-122"/>
              </a:rPr>
              <a:t>，因此</a:t>
            </a:r>
            <a:r>
              <a:rPr lang="en-US" altLang="zh-CN" sz="2800" dirty="0">
                <a:ea typeface="楷体" panose="02010609060101010101" pitchFamily="49" charset="-122"/>
              </a:rPr>
              <a:t>Tom </a:t>
            </a:r>
            <a:r>
              <a:rPr lang="zh-CN" altLang="en-US" sz="2800" dirty="0">
                <a:ea typeface="楷体" panose="02010609060101010101" pitchFamily="49" charset="-122"/>
              </a:rPr>
              <a:t>决定设立一个</a:t>
            </a:r>
            <a:r>
              <a:rPr lang="zh-CN" altLang="en-US" sz="2800" dirty="0" smtClean="0">
                <a:ea typeface="楷体" panose="02010609060101010101" pitchFamily="49" charset="-122"/>
              </a:rPr>
              <a:t>可引诱</a:t>
            </a:r>
            <a:r>
              <a:rPr lang="zh-CN" altLang="en-US" sz="2800" dirty="0">
                <a:ea typeface="楷体" panose="02010609060101010101" pitchFamily="49" charset="-122"/>
              </a:rPr>
              <a:t>攻击者的蜜罐，从而获取相应的证据</a:t>
            </a:r>
            <a:r>
              <a:rPr lang="zh-CN" altLang="en-US" sz="2800" dirty="0" smtClean="0">
                <a:ea typeface="楷体" panose="02010609060101010101" pitchFamily="49" charset="-122"/>
              </a:rPr>
              <a:t>和重要</a:t>
            </a:r>
            <a:r>
              <a:rPr lang="zh-CN" altLang="en-US" sz="2800" dirty="0">
                <a:ea typeface="楷体" panose="02010609060101010101" pitchFamily="49" charset="-122"/>
              </a:rPr>
              <a:t>线索的信息。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项目分析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58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251520" y="2861806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</a:t>
            </a:r>
            <a:r>
              <a:rPr lang="zh-CN" altLang="en-US" dirty="0" smtClean="0">
                <a:ea typeface="楷体" panose="02010609060101010101" pitchFamily="49" charset="-122"/>
              </a:rPr>
              <a:t>：云</a:t>
            </a:r>
            <a:r>
              <a:rPr lang="zh-CN" altLang="en-US" dirty="0">
                <a:ea typeface="楷体" panose="02010609060101010101" pitchFamily="49" charset="-122"/>
              </a:rPr>
              <a:t>存储取证案例分析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2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调查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云存储痕迹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ea typeface="楷体" panose="02010609060101010101" pitchFamily="49" charset="-122"/>
              </a:rPr>
              <a:t>安装</a:t>
            </a:r>
            <a:r>
              <a:rPr lang="zh-CN" altLang="en-US" sz="2800" dirty="0">
                <a:ea typeface="楷体" panose="02010609060101010101" pitchFamily="49" charset="-122"/>
              </a:rPr>
              <a:t>软件信息的检查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348880"/>
            <a:ext cx="9016239" cy="437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65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调查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云存储痕迹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ea typeface="楷体" panose="02010609060101010101" pitchFamily="49" charset="-122"/>
              </a:rPr>
              <a:t>网络</a:t>
            </a:r>
            <a:r>
              <a:rPr lang="zh-CN" altLang="en-US" sz="2800" dirty="0">
                <a:ea typeface="楷体" panose="02010609060101010101" pitchFamily="49" charset="-122"/>
              </a:rPr>
              <a:t>浏览记录分析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9" y="2132856"/>
            <a:ext cx="9001125" cy="466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02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调查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云存储痕迹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ea typeface="楷体" panose="02010609060101010101" pitchFamily="49" charset="-122"/>
              </a:rPr>
              <a:t>安装</a:t>
            </a:r>
            <a:r>
              <a:rPr lang="zh-CN" altLang="en-US" sz="2800" dirty="0">
                <a:ea typeface="楷体" panose="02010609060101010101" pitchFamily="49" charset="-122"/>
              </a:rPr>
              <a:t>路径检查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138102"/>
            <a:ext cx="8856984" cy="417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56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调查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云存储痕迹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ea typeface="楷体" panose="02010609060101010101" pitchFamily="49" charset="-122"/>
              </a:rPr>
              <a:t>注册表</a:t>
            </a:r>
            <a:r>
              <a:rPr lang="zh-CN" altLang="en-US" sz="2800" dirty="0">
                <a:ea typeface="楷体" panose="02010609060101010101" pitchFamily="49" charset="-122"/>
              </a:rPr>
              <a:t>检查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450163"/>
            <a:ext cx="8754063" cy="292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81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8568952" cy="3024336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项目五</a:t>
            </a: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/>
            </a:r>
            <a:b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</a:b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/>
            </a:r>
            <a:b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</a:b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在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网络中进行取证</a:t>
            </a:r>
          </a:p>
        </p:txBody>
      </p:sp>
    </p:spTree>
    <p:extLst>
      <p:ext uri="{BB962C8B-B14F-4D97-AF65-F5344CB8AC3E}">
        <p14:creationId xmlns:p14="http://schemas.microsoft.com/office/powerpoint/2010/main" val="212105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调查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云存储痕迹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ea typeface="楷体" panose="02010609060101010101" pitchFamily="49" charset="-122"/>
              </a:rPr>
              <a:t>网络</a:t>
            </a:r>
            <a:r>
              <a:rPr lang="zh-CN" altLang="en-US" sz="2800" dirty="0">
                <a:ea typeface="楷体" panose="02010609060101010101" pitchFamily="49" charset="-122"/>
              </a:rPr>
              <a:t>连接状态检查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060848"/>
            <a:ext cx="8352928" cy="477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06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调查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云存储痕迹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ea typeface="楷体" panose="02010609060101010101" pitchFamily="49" charset="-122"/>
              </a:rPr>
              <a:t>百</a:t>
            </a:r>
            <a:r>
              <a:rPr lang="zh-CN" altLang="en-US" sz="2800" dirty="0">
                <a:ea typeface="楷体" panose="02010609060101010101" pitchFamily="49" charset="-122"/>
              </a:rPr>
              <a:t>度云盘系统信息的提取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155304"/>
            <a:ext cx="5688632" cy="465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2924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251520" y="2861806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：网络</a:t>
            </a:r>
            <a:r>
              <a:rPr lang="zh-CN" altLang="en-US" dirty="0">
                <a:ea typeface="楷体" panose="02010609060101010101" pitchFamily="49" charset="-122"/>
              </a:rPr>
              <a:t>取证案例分析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15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搭建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蜜罐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搭建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蜜罐的准备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工作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环境准备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软件工具包准备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1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搭建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蜜罐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安装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及其相关组件，构建蜜罐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首先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安装“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libevent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安装“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libevent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成功以后，进行“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libdnet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的安装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安装“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libdnet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”成功以后，进行“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libpcap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”的安装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安装“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libpcap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”成功以后，进行“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zlib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安装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安装“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00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搭建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蜜罐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出错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信息处理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进行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libpcap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”安装时的错误信息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处理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进行“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”安装时的错误信息处理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25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运用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蜜罐技术进行网络取证调查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启动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使用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sudo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arpd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xxx”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启动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楷体" panose="02010609060101010101" pitchFamily="49" charset="-122"/>
              </a:rPr>
              <a:t>arpd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启动“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arpd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”成功后，查看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arpd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监听的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IP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地址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利用“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sudo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mkdir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命令创建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蜜罐的日志目录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利用“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sudo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touch”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的脚本程序创建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蜜罐的日志文件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6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运用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蜜罐技术进行网络取证调查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启动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使用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sudo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./start-arpd.sh”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命令启动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arpd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监听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40000">
              <a:buFont typeface="Wingdings" panose="05000000000000000000" pitchFamily="2" charset="2"/>
              <a:buChar char="ü"/>
            </a:pP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运行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sudo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./start-honeyd.sh”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命令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启动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并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加载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Honeyd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配置文件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13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攻击者扫描和检测蜜罐简单尝试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2463924"/>
            <a:ext cx="9014952" cy="262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3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攻击者扫描和检测蜜罐简单尝试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23" y="1628800"/>
            <a:ext cx="7630393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r>
              <a:rPr lang="zh-CN" altLang="en-US" sz="3200" dirty="0" smtClean="0">
                <a:ea typeface="楷体" panose="02010609060101010101" pitchFamily="49" charset="-122"/>
              </a:rPr>
              <a:t>了解</a:t>
            </a:r>
            <a:r>
              <a:rPr lang="zh-CN" altLang="en-US" sz="3200" dirty="0">
                <a:ea typeface="楷体" panose="02010609060101010101" pitchFamily="49" charset="-122"/>
              </a:rPr>
              <a:t>网络取证的定义和特点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了解</a:t>
            </a:r>
            <a:r>
              <a:rPr lang="zh-CN" altLang="en-US" sz="3200" dirty="0">
                <a:ea typeface="楷体" panose="02010609060101010101" pitchFamily="49" charset="-122"/>
              </a:rPr>
              <a:t>网络监控的程序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了解</a:t>
            </a:r>
            <a:r>
              <a:rPr lang="zh-CN" altLang="en-US" sz="3200" dirty="0">
                <a:ea typeface="楷体" panose="02010609060101010101" pitchFamily="49" charset="-122"/>
              </a:rPr>
              <a:t>网络取证的数据来源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掌握</a:t>
            </a:r>
            <a:r>
              <a:rPr lang="zh-CN" altLang="en-US" sz="3200" dirty="0">
                <a:ea typeface="楷体" panose="02010609060101010101" pitchFamily="49" charset="-122"/>
              </a:rPr>
              <a:t>利用网络取证分析工具获取和分析网络数据包的基本方法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掌握</a:t>
            </a:r>
            <a:r>
              <a:rPr lang="zh-CN" altLang="en-US" sz="3200" dirty="0">
                <a:ea typeface="楷体" panose="02010609060101010101" pitchFamily="49" charset="-122"/>
              </a:rPr>
              <a:t>云存储取证的基本方法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掌握</a:t>
            </a:r>
            <a:r>
              <a:rPr lang="zh-CN" altLang="en-US" sz="3200" dirty="0">
                <a:ea typeface="楷体" panose="02010609060101010101" pitchFamily="49" charset="-122"/>
              </a:rPr>
              <a:t>利用蜜罐技术进行网络取证的基本方法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学习目标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攻击者扫描和检测蜜罐简单尝试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420888"/>
            <a:ext cx="8230382" cy="353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34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攻击者扫描和检测蜜罐简单尝试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916832"/>
            <a:ext cx="6471961" cy="486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7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取证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调查者利用蜜罐进行调查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817923"/>
            <a:ext cx="9033801" cy="470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2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r>
              <a:rPr lang="en-US" altLang="zh-CN" sz="3200" dirty="0" smtClean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通过从项目</a:t>
            </a:r>
            <a:r>
              <a:rPr lang="zh-CN" altLang="en-US" sz="3200" dirty="0" smtClean="0">
                <a:ea typeface="楷体" panose="02010609060101010101" pitchFamily="49" charset="-122"/>
              </a:rPr>
              <a:t>一到</a:t>
            </a:r>
            <a:r>
              <a:rPr lang="zh-CN" altLang="en-US" sz="3200" dirty="0">
                <a:ea typeface="楷体" panose="02010609060101010101" pitchFamily="49" charset="-122"/>
              </a:rPr>
              <a:t>项目</a:t>
            </a:r>
            <a:r>
              <a:rPr lang="zh-CN" altLang="en-US" sz="3200" dirty="0" smtClean="0">
                <a:ea typeface="楷体" panose="02010609060101010101" pitchFamily="49" charset="-122"/>
              </a:rPr>
              <a:t>四的</a:t>
            </a:r>
            <a:r>
              <a:rPr lang="zh-CN" altLang="en-US" sz="3200" dirty="0">
                <a:ea typeface="楷体" panose="02010609060101010101" pitchFamily="49" charset="-122"/>
              </a:rPr>
              <a:t>调查</a:t>
            </a:r>
            <a:r>
              <a:rPr lang="zh-CN" altLang="en-US" sz="3200" dirty="0" smtClean="0">
                <a:ea typeface="楷体" panose="02010609060101010101" pitchFamily="49" charset="-122"/>
              </a:rPr>
              <a:t>和取证</a:t>
            </a:r>
            <a:r>
              <a:rPr lang="zh-CN" altLang="en-US" sz="3200" dirty="0">
                <a:ea typeface="楷体" panose="02010609060101010101" pitchFamily="49" charset="-122"/>
              </a:rPr>
              <a:t>分析后，发现计算机系统中安装有“百度云管家”软件，</a:t>
            </a:r>
            <a:r>
              <a:rPr lang="zh-CN" altLang="en-US" sz="3200" dirty="0" smtClean="0">
                <a:ea typeface="楷体" panose="02010609060101010101" pitchFamily="49" charset="-122"/>
              </a:rPr>
              <a:t>因此怀疑可能</a:t>
            </a:r>
            <a:r>
              <a:rPr lang="zh-CN" altLang="en-US" sz="3200" dirty="0">
                <a:ea typeface="楷体" panose="02010609060101010101" pitchFamily="49" charset="-122"/>
              </a:rPr>
              <a:t>有</a:t>
            </a:r>
            <a:r>
              <a:rPr lang="zh-CN" altLang="en-US" sz="3200" dirty="0" smtClean="0">
                <a:ea typeface="楷体" panose="02010609060101010101" pitchFamily="49" charset="-122"/>
              </a:rPr>
              <a:t>相当</a:t>
            </a:r>
            <a:r>
              <a:rPr lang="zh-CN" altLang="en-US" sz="3200" dirty="0">
                <a:ea typeface="楷体" panose="02010609060101010101" pitchFamily="49" charset="-122"/>
              </a:rPr>
              <a:t>的犯罪证据和线索通过云存储服务存储在云端，这时取证调查人员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应当怎样获取证据</a:t>
            </a:r>
            <a:r>
              <a:rPr lang="zh-CN" altLang="en-US" sz="3200" dirty="0" smtClean="0">
                <a:ea typeface="楷体" panose="02010609060101010101" pitchFamily="49" charset="-122"/>
              </a:rPr>
              <a:t>？</a:t>
            </a:r>
            <a:endParaRPr lang="en-US" altLang="zh-CN" sz="3200" dirty="0" smtClean="0">
              <a:ea typeface="楷体" panose="02010609060101010101" pitchFamily="49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r>
              <a:rPr lang="zh-CN" altLang="zh-CN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</a:t>
            </a:r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说明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1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r>
              <a:rPr lang="en-US" altLang="zh-CN" sz="3200" dirty="0" smtClean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在进行取证</a:t>
            </a:r>
            <a:r>
              <a:rPr lang="zh-CN" altLang="en-US" sz="3200" dirty="0" smtClean="0">
                <a:ea typeface="楷体" panose="02010609060101010101" pitchFamily="49" charset="-122"/>
              </a:rPr>
              <a:t>调查过程</a:t>
            </a:r>
            <a:r>
              <a:rPr lang="zh-CN" altLang="en-US" sz="3200" dirty="0">
                <a:ea typeface="楷体" panose="02010609060101010101" pitchFamily="49" charset="-122"/>
              </a:rPr>
              <a:t>中，发现为公司工作人员提供服务的服务器</a:t>
            </a:r>
            <a:r>
              <a:rPr lang="zh-CN" altLang="en-US" sz="3200" dirty="0" smtClean="0">
                <a:ea typeface="楷体" panose="02010609060101010101" pitchFamily="49" charset="-122"/>
              </a:rPr>
              <a:t>最近常</a:t>
            </a:r>
            <a:r>
              <a:rPr lang="zh-CN" altLang="en-US" sz="3200" dirty="0">
                <a:ea typeface="楷体" panose="02010609060101010101" pitchFamily="49" charset="-122"/>
              </a:rPr>
              <a:t>受到黑客攻击，由于公司内部网络与</a:t>
            </a:r>
            <a:r>
              <a:rPr lang="en-US" altLang="zh-CN" sz="3200" dirty="0">
                <a:ea typeface="楷体" panose="02010609060101010101" pitchFamily="49" charset="-122"/>
              </a:rPr>
              <a:t>Internet </a:t>
            </a:r>
            <a:r>
              <a:rPr lang="zh-CN" altLang="en-US" sz="3200" dirty="0">
                <a:ea typeface="楷体" panose="02010609060101010101" pitchFamily="49" charset="-122"/>
              </a:rPr>
              <a:t>物理断开，因此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 smtClean="0">
                <a:ea typeface="楷体" panose="02010609060101010101" pitchFamily="49" charset="-122"/>
              </a:rPr>
              <a:t>相信</a:t>
            </a:r>
            <a:r>
              <a:rPr lang="zh-CN" altLang="en-US" sz="3200" dirty="0">
                <a:ea typeface="楷体" panose="02010609060101010101" pitchFamily="49" charset="-122"/>
              </a:rPr>
              <a:t>攻击源来自内部局域网。此时调查人员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向公司主管</a:t>
            </a:r>
            <a:r>
              <a:rPr lang="en-US" altLang="zh-CN" sz="3200" dirty="0">
                <a:ea typeface="楷体" panose="02010609060101010101" pitchFamily="49" charset="-122"/>
              </a:rPr>
              <a:t>Alice </a:t>
            </a:r>
            <a:r>
              <a:rPr lang="zh-CN" altLang="en-US" sz="3200" dirty="0">
                <a:ea typeface="楷体" panose="02010609060101010101" pitchFamily="49" charset="-122"/>
              </a:rPr>
              <a:t>汇报后，得到公司高层</a:t>
            </a:r>
            <a:r>
              <a:rPr lang="zh-CN" altLang="en-US" sz="3200" dirty="0" smtClean="0">
                <a:ea typeface="楷体" panose="02010609060101010101" pitchFamily="49" charset="-122"/>
              </a:rPr>
              <a:t>授权可以</a:t>
            </a:r>
            <a:r>
              <a:rPr lang="zh-CN" altLang="en-US" sz="3200" dirty="0">
                <a:ea typeface="楷体" panose="02010609060101010101" pitchFamily="49" charset="-122"/>
              </a:rPr>
              <a:t>在网络中进行适当的设置和调查，那么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应当怎样去获取证据和重要线索？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r>
              <a:rPr lang="zh-CN" altLang="zh-CN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</a:t>
            </a:r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说明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69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zh-CN" sz="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项目任务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5400600"/>
          </a:xfrm>
        </p:spPr>
        <p:txBody>
          <a:bodyPr/>
          <a:lstStyle/>
          <a:p>
            <a:r>
              <a:rPr lang="zh-CN" altLang="en-US" sz="3200" dirty="0" smtClean="0">
                <a:ea typeface="楷体" panose="02010609060101010101" pitchFamily="49" charset="-122"/>
              </a:rPr>
              <a:t>被</a:t>
            </a:r>
            <a:r>
              <a:rPr lang="zh-CN" altLang="en-US" sz="3200" dirty="0">
                <a:ea typeface="楷体" panose="02010609060101010101" pitchFamily="49" charset="-122"/>
              </a:rPr>
              <a:t>调查计算机安装云服务客户端软件信息检查；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被</a:t>
            </a:r>
            <a:r>
              <a:rPr lang="zh-CN" altLang="en-US" sz="3200" dirty="0">
                <a:ea typeface="楷体" panose="02010609060101010101" pitchFamily="49" charset="-122"/>
              </a:rPr>
              <a:t>调查计算机上网记录分析；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云</a:t>
            </a:r>
            <a:r>
              <a:rPr lang="zh-CN" altLang="en-US" sz="3200" dirty="0">
                <a:ea typeface="楷体" panose="02010609060101010101" pitchFamily="49" charset="-122"/>
              </a:rPr>
              <a:t>存储系统信息提取。</a:t>
            </a:r>
          </a:p>
        </p:txBody>
      </p:sp>
    </p:spTree>
    <p:extLst>
      <p:ext uri="{BB962C8B-B14F-4D97-AF65-F5344CB8AC3E}">
        <p14:creationId xmlns:p14="http://schemas.microsoft.com/office/powerpoint/2010/main" val="13777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zh-CN" sz="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项目任务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5400600"/>
          </a:xfrm>
        </p:spPr>
        <p:txBody>
          <a:bodyPr/>
          <a:lstStyle/>
          <a:p>
            <a:r>
              <a:rPr lang="zh-CN" altLang="en-US" sz="3200" dirty="0" smtClean="0">
                <a:ea typeface="楷体" panose="02010609060101010101" pitchFamily="49" charset="-122"/>
              </a:rPr>
              <a:t>搭建</a:t>
            </a:r>
            <a:r>
              <a:rPr lang="zh-CN" altLang="en-US" sz="3200" dirty="0">
                <a:ea typeface="楷体" panose="02010609060101010101" pitchFamily="49" charset="-122"/>
              </a:rPr>
              <a:t>蜜罐；</a:t>
            </a:r>
          </a:p>
          <a:p>
            <a:endParaRPr lang="en-US" altLang="zh-CN" sz="3200" dirty="0" smtClean="0"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根据</a:t>
            </a:r>
            <a:r>
              <a:rPr lang="zh-CN" altLang="en-US" sz="3200" dirty="0">
                <a:ea typeface="楷体" panose="02010609060101010101" pitchFamily="49" charset="-122"/>
              </a:rPr>
              <a:t>案例情况对蜜罐进行合理设置；</a:t>
            </a:r>
          </a:p>
          <a:p>
            <a:endParaRPr lang="en-US" altLang="zh-CN" sz="3200" dirty="0" smtClean="0">
              <a:ea typeface="楷体" panose="02010609060101010101" pitchFamily="49" charset="-122"/>
            </a:endParaRPr>
          </a:p>
          <a:p>
            <a:endParaRPr lang="en-US" altLang="zh-CN" sz="3200" dirty="0"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利用</a:t>
            </a:r>
            <a:r>
              <a:rPr lang="zh-CN" altLang="en-US" sz="3200" dirty="0">
                <a:ea typeface="楷体" panose="02010609060101010101" pitchFamily="49" charset="-122"/>
              </a:rPr>
              <a:t>蜜罐进行调查。</a:t>
            </a:r>
          </a:p>
        </p:txBody>
      </p:sp>
    </p:spTree>
    <p:extLst>
      <p:ext uri="{BB962C8B-B14F-4D97-AF65-F5344CB8AC3E}">
        <p14:creationId xmlns:p14="http://schemas.microsoft.com/office/powerpoint/2010/main" val="253415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取证的特点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1221804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电子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主要研究对象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不再仅仅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局限于单个的或相互独立的计算机，而是与网络传输的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数据包或网络数据流有关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在网络取证时，取证人员的取证时间和被调查人员（如网络攻击者）的作案时间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常常是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重叠的，或者说网络取证是动态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取证的特点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1221804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网络取证时，随着调查时的网络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不同，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取证调查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的目标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往往是分布在相当广阔的范围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中。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多数网络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取证实践工作中，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为满足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网络取证的实时性要求，往往需要把网络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取证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的工作与网络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监控相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结合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78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_2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_2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</TotalTime>
  <Words>1017</Words>
  <Application>Microsoft Office PowerPoint</Application>
  <PresentationFormat>全屏显示(4:3)</PresentationFormat>
  <Paragraphs>127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1_Default Design_2</vt:lpstr>
      <vt:lpstr>2_Default Design_2</vt:lpstr>
      <vt:lpstr>PowerPoint 演示文稿</vt:lpstr>
      <vt:lpstr>项目五  在网络中进行取证</vt:lpstr>
      <vt:lpstr>学习目标</vt:lpstr>
      <vt:lpstr>PowerPoint 演示文稿</vt:lpstr>
      <vt:lpstr>PowerPoint 演示文稿</vt:lpstr>
      <vt:lpstr>项目任务</vt:lpstr>
      <vt:lpstr>项目任务</vt:lpstr>
      <vt:lpstr>网络取证的特点</vt:lpstr>
      <vt:lpstr>网络取证的特点</vt:lpstr>
      <vt:lpstr>网络监控的程序</vt:lpstr>
      <vt:lpstr>网络调查的信息源</vt:lpstr>
      <vt:lpstr>网络取证分析工具</vt:lpstr>
      <vt:lpstr>PowerPoint 演示文稿</vt:lpstr>
      <vt:lpstr>PowerPoint 演示文稿</vt:lpstr>
      <vt:lpstr>任务一：云存储取证案例分析</vt:lpstr>
      <vt:lpstr>调查云存储痕迹</vt:lpstr>
      <vt:lpstr>调查云存储痕迹</vt:lpstr>
      <vt:lpstr>调查云存储痕迹</vt:lpstr>
      <vt:lpstr>调查云存储痕迹</vt:lpstr>
      <vt:lpstr>调查云存储痕迹</vt:lpstr>
      <vt:lpstr>调查云存储痕迹</vt:lpstr>
      <vt:lpstr>任务二：网络取证案例分析</vt:lpstr>
      <vt:lpstr>搭建蜜罐</vt:lpstr>
      <vt:lpstr>搭建蜜罐</vt:lpstr>
      <vt:lpstr>搭建蜜罐</vt:lpstr>
      <vt:lpstr>运用蜜罐技术进行网络取证调查</vt:lpstr>
      <vt:lpstr>运用蜜罐技术进行网络取证调查</vt:lpstr>
      <vt:lpstr>网络攻击者扫描和检测蜜罐简单尝试</vt:lpstr>
      <vt:lpstr>网络攻击者扫描和检测蜜罐简单尝试</vt:lpstr>
      <vt:lpstr>网络攻击者扫描和检测蜜罐简单尝试</vt:lpstr>
      <vt:lpstr>网络攻击者扫描和检测蜜罐简单尝试</vt:lpstr>
      <vt:lpstr>取证调查者利用蜜罐进行调查</vt:lpstr>
    </vt:vector>
  </TitlesOfParts>
  <Company>NUPT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计算机取证与分析鉴定概论</dc:title>
  <dc:creator>Sun</dc:creator>
  <cp:lastModifiedBy>雨林木风</cp:lastModifiedBy>
  <cp:revision>122</cp:revision>
  <dcterms:created xsi:type="dcterms:W3CDTF">2008-08-15T00:24:31Z</dcterms:created>
  <dcterms:modified xsi:type="dcterms:W3CDTF">2014-12-19T05:13:18Z</dcterms:modified>
</cp:coreProperties>
</file>