
<file path=[Content_Types].xml><?xml version="1.0" encoding="utf-8"?>
<Types xmlns="http://schemas.openxmlformats.org/package/2006/content-types">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Default Extension="bin" ContentType="application/vnd.openxmlformats-officedocument.oleObject"/>
  <Default Extension="png" ContentType="image/png"/>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quickStyle3.xml" ContentType="application/vnd.openxmlformats-officedocument.drawingml.diagramStyle+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Default Extension="vml" ContentType="application/vnd.openxmlformats-officedocument.vmlDrawing"/>
  <Override PartName="/ppt/diagrams/data5.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42"/>
  </p:notesMasterIdLst>
  <p:handoutMasterIdLst>
    <p:handoutMasterId r:id="rId43"/>
  </p:handoutMasterIdLst>
  <p:sldIdLst>
    <p:sldId id="275" r:id="rId2"/>
    <p:sldId id="274" r:id="rId3"/>
    <p:sldId id="276" r:id="rId4"/>
    <p:sldId id="281" r:id="rId5"/>
    <p:sldId id="280" r:id="rId6"/>
    <p:sldId id="282" r:id="rId7"/>
    <p:sldId id="283" r:id="rId8"/>
    <p:sldId id="284" r:id="rId9"/>
    <p:sldId id="285" r:id="rId10"/>
    <p:sldId id="286" r:id="rId11"/>
    <p:sldId id="288" r:id="rId12"/>
    <p:sldId id="289" r:id="rId13"/>
    <p:sldId id="290" r:id="rId14"/>
    <p:sldId id="291" r:id="rId15"/>
    <p:sldId id="292" r:id="rId16"/>
    <p:sldId id="293" r:id="rId17"/>
    <p:sldId id="294" r:id="rId18"/>
    <p:sldId id="296" r:id="rId19"/>
    <p:sldId id="297" r:id="rId20"/>
    <p:sldId id="299" r:id="rId21"/>
    <p:sldId id="300" r:id="rId22"/>
    <p:sldId id="301" r:id="rId23"/>
    <p:sldId id="302" r:id="rId24"/>
    <p:sldId id="303" r:id="rId25"/>
    <p:sldId id="304" r:id="rId26"/>
    <p:sldId id="305" r:id="rId27"/>
    <p:sldId id="306" r:id="rId28"/>
    <p:sldId id="307" r:id="rId29"/>
    <p:sldId id="308" r:id="rId30"/>
    <p:sldId id="309" r:id="rId31"/>
    <p:sldId id="310" r:id="rId32"/>
    <p:sldId id="311" r:id="rId33"/>
    <p:sldId id="316" r:id="rId34"/>
    <p:sldId id="317" r:id="rId35"/>
    <p:sldId id="318" r:id="rId36"/>
    <p:sldId id="319" r:id="rId37"/>
    <p:sldId id="320" r:id="rId38"/>
    <p:sldId id="324" r:id="rId39"/>
    <p:sldId id="323" r:id="rId40"/>
    <p:sldId id="273" r:id="rId4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黑体" pitchFamily="2" charset="-122"/>
        <a:cs typeface="+mn-cs"/>
      </a:defRPr>
    </a:lvl1pPr>
    <a:lvl2pPr marL="457200" algn="l" rtl="0" fontAlgn="base">
      <a:spcBef>
        <a:spcPct val="0"/>
      </a:spcBef>
      <a:spcAft>
        <a:spcPct val="0"/>
      </a:spcAft>
      <a:defRPr kern="1200">
        <a:solidFill>
          <a:schemeClr val="tx1"/>
        </a:solidFill>
        <a:latin typeface="Arial" charset="0"/>
        <a:ea typeface="黑体" pitchFamily="2" charset="-122"/>
        <a:cs typeface="+mn-cs"/>
      </a:defRPr>
    </a:lvl2pPr>
    <a:lvl3pPr marL="914400" algn="l" rtl="0" fontAlgn="base">
      <a:spcBef>
        <a:spcPct val="0"/>
      </a:spcBef>
      <a:spcAft>
        <a:spcPct val="0"/>
      </a:spcAft>
      <a:defRPr kern="1200">
        <a:solidFill>
          <a:schemeClr val="tx1"/>
        </a:solidFill>
        <a:latin typeface="Arial" charset="0"/>
        <a:ea typeface="黑体" pitchFamily="2" charset="-122"/>
        <a:cs typeface="+mn-cs"/>
      </a:defRPr>
    </a:lvl3pPr>
    <a:lvl4pPr marL="1371600" algn="l" rtl="0" fontAlgn="base">
      <a:spcBef>
        <a:spcPct val="0"/>
      </a:spcBef>
      <a:spcAft>
        <a:spcPct val="0"/>
      </a:spcAft>
      <a:defRPr kern="1200">
        <a:solidFill>
          <a:schemeClr val="tx1"/>
        </a:solidFill>
        <a:latin typeface="Arial" charset="0"/>
        <a:ea typeface="黑体" pitchFamily="2" charset="-122"/>
        <a:cs typeface="+mn-cs"/>
      </a:defRPr>
    </a:lvl4pPr>
    <a:lvl5pPr marL="1828800" algn="l" rtl="0" fontAlgn="base">
      <a:spcBef>
        <a:spcPct val="0"/>
      </a:spcBef>
      <a:spcAft>
        <a:spcPct val="0"/>
      </a:spcAft>
      <a:defRPr kern="1200">
        <a:solidFill>
          <a:schemeClr val="tx1"/>
        </a:solidFill>
        <a:latin typeface="Arial" charset="0"/>
        <a:ea typeface="黑体" pitchFamily="2" charset="-122"/>
        <a:cs typeface="+mn-cs"/>
      </a:defRPr>
    </a:lvl5pPr>
    <a:lvl6pPr marL="2286000" algn="l" defTabSz="914400" rtl="0" eaLnBrk="1" latinLnBrk="0" hangingPunct="1">
      <a:defRPr kern="1200">
        <a:solidFill>
          <a:schemeClr val="tx1"/>
        </a:solidFill>
        <a:latin typeface="Arial" charset="0"/>
        <a:ea typeface="黑体" pitchFamily="2" charset="-122"/>
        <a:cs typeface="+mn-cs"/>
      </a:defRPr>
    </a:lvl6pPr>
    <a:lvl7pPr marL="2743200" algn="l" defTabSz="914400" rtl="0" eaLnBrk="1" latinLnBrk="0" hangingPunct="1">
      <a:defRPr kern="1200">
        <a:solidFill>
          <a:schemeClr val="tx1"/>
        </a:solidFill>
        <a:latin typeface="Arial" charset="0"/>
        <a:ea typeface="黑体" pitchFamily="2" charset="-122"/>
        <a:cs typeface="+mn-cs"/>
      </a:defRPr>
    </a:lvl7pPr>
    <a:lvl8pPr marL="3200400" algn="l" defTabSz="914400" rtl="0" eaLnBrk="1" latinLnBrk="0" hangingPunct="1">
      <a:defRPr kern="1200">
        <a:solidFill>
          <a:schemeClr val="tx1"/>
        </a:solidFill>
        <a:latin typeface="Arial" charset="0"/>
        <a:ea typeface="黑体" pitchFamily="2" charset="-122"/>
        <a:cs typeface="+mn-cs"/>
      </a:defRPr>
    </a:lvl8pPr>
    <a:lvl9pPr marL="3657600" algn="l" defTabSz="914400" rtl="0" eaLnBrk="1" latinLnBrk="0" hangingPunct="1">
      <a:defRPr kern="1200">
        <a:solidFill>
          <a:schemeClr val="tx1"/>
        </a:solidFill>
        <a:latin typeface="Arial" charset="0"/>
        <a:ea typeface="黑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66"/>
    <a:srgbClr val="FF6600"/>
    <a:srgbClr val="99CCFF"/>
    <a:srgbClr val="FFCC66"/>
    <a:srgbClr val="EE9A3E"/>
    <a:srgbClr val="FFCC00"/>
    <a:srgbClr val="FFFFCC"/>
    <a:srgbClr val="FF9900"/>
    <a:srgbClr val="111111"/>
    <a:srgbClr val="003366"/>
  </p:clrMru>
</p:presentationPr>
</file>

<file path=ppt/tableStyles.xml><?xml version="1.0" encoding="utf-8"?>
<a:tblStyleLst xmlns:a="http://schemas.openxmlformats.org/drawingml/2006/main" def="{5C22544A-7EE6-4342-B048-85BDC9FD1C3A}">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34567" autoAdjust="0"/>
    <p:restoredTop sz="94675" autoAdjust="0"/>
  </p:normalViewPr>
  <p:slideViewPr>
    <p:cSldViewPr>
      <p:cViewPr varScale="1">
        <p:scale>
          <a:sx n="85" d="100"/>
          <a:sy n="85" d="100"/>
        </p:scale>
        <p:origin x="-1392" y="-78"/>
      </p:cViewPr>
      <p:guideLst>
        <p:guide orient="horz" pos="227"/>
        <p:guide orient="horz" pos="164"/>
        <p:guide orient="horz" pos="4110"/>
        <p:guide orient="horz" pos="709"/>
        <p:guide pos="295"/>
        <p:guide pos="5465"/>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3" d="100"/>
          <a:sy n="63" d="100"/>
        </p:scale>
        <p:origin x="-1932"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6600"/>
        </a:solidFill>
      </dgm:spPr>
      <dgm:t>
        <a:bodyPr/>
        <a:lstStyle/>
        <a:p>
          <a:pPr algn="l"/>
          <a:r>
            <a:rPr lang="en-US" sz="1600" u="none" dirty="0" smtClean="0"/>
            <a:t>   </a:t>
          </a:r>
          <a:r>
            <a:rPr lang="en-US" sz="1400" u="none" dirty="0" smtClean="0"/>
            <a:t> </a:t>
          </a:r>
          <a:r>
            <a:rPr lang="en-US" sz="1400" u="none" dirty="0" err="1" smtClean="0">
              <a:solidFill>
                <a:schemeClr val="tx1"/>
              </a:solidFill>
            </a:rPr>
            <a:t>智能物流系统概述</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CC66"/>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的设计</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的应用</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3"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3"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3" custLinFactNeighborX="572" custLinFactNeighborY="12501">
        <dgm:presLayoutVars>
          <dgm:bulletEnabled val="1"/>
        </dgm:presLayoutVars>
      </dgm:prSet>
      <dgm:spPr/>
      <dgm:t>
        <a:bodyPr/>
        <a:lstStyle/>
        <a:p>
          <a:endParaRPr lang="zh-CN" altLang="en-US"/>
        </a:p>
      </dgm:t>
    </dgm:pt>
  </dgm:ptLst>
  <dgm:cxnLst>
    <dgm:cxn modelId="{971BEF8C-EE19-4A74-9FF8-BE595308B2BE}" type="presOf" srcId="{1A422BF9-8E40-4D40-82F3-D7ADF7825116}" destId="{A587EFE1-A3DE-4730-996C-C43C76C9687D}"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1" destOrd="0" parTransId="{74763B2D-C6CD-4E8F-8938-2BFD9C1939E5}" sibTransId="{32B28509-5994-4D9D-AF45-70A62F913BDE}"/>
    <dgm:cxn modelId="{5DF7CBBD-4D77-48B4-A6FB-793AC5B037DC}" type="presOf" srcId="{BE7FC79C-9CFE-4C59-A295-EA1E3A68FF87}" destId="{370B7215-43AF-46BF-A735-20A368491720}" srcOrd="0" destOrd="0" presId="urn:microsoft.com/office/officeart/2005/8/layout/hChevron3"/>
    <dgm:cxn modelId="{60D46750-07FA-44A0-BA5E-12956D550B89}" srcId="{A62A7514-2DD7-41B7-80ED-F693EACC02A5}" destId="{1A422BF9-8E40-4D40-82F3-D7ADF7825116}" srcOrd="2" destOrd="0" parTransId="{53E6A745-B129-4611-A5BE-F9378C0D5FE5}" sibTransId="{F5487BCD-2C64-47A9-9CA1-D9FFA877489D}"/>
    <dgm:cxn modelId="{26707C46-DB6B-4310-9D02-E8962D05539D}" type="presOf" srcId="{4AFE0152-52EB-4B95-B7AD-68475D9B1B55}" destId="{78707572-11B1-43F0-B56F-5E4AB636DFB3}" srcOrd="0" destOrd="0" presId="urn:microsoft.com/office/officeart/2005/8/layout/hChevron3"/>
    <dgm:cxn modelId="{999C26EA-8F74-43CF-B0C7-D6ED1AD903F2}" type="presOf" srcId="{A62A7514-2DD7-41B7-80ED-F693EACC02A5}" destId="{4F72C2E5-C0F0-49B9-9693-6A68F13804F4}" srcOrd="0" destOrd="0" presId="urn:microsoft.com/office/officeart/2005/8/layout/hChevron3"/>
    <dgm:cxn modelId="{DCB44EE6-16AD-4D30-88DA-CFFA398CA6CB}" type="presParOf" srcId="{4F72C2E5-C0F0-49B9-9693-6A68F13804F4}" destId="{78707572-11B1-43F0-B56F-5E4AB636DFB3}" srcOrd="0" destOrd="0" presId="urn:microsoft.com/office/officeart/2005/8/layout/hChevron3"/>
    <dgm:cxn modelId="{B5A0383D-827F-4B43-BF57-BB2645579801}" type="presParOf" srcId="{4F72C2E5-C0F0-49B9-9693-6A68F13804F4}" destId="{DF1A3B44-7C86-47AC-889C-B1EF619618EA}" srcOrd="1" destOrd="0" presId="urn:microsoft.com/office/officeart/2005/8/layout/hChevron3"/>
    <dgm:cxn modelId="{B02547B5-16FE-4056-9D82-A693F608B9E5}" type="presParOf" srcId="{4F72C2E5-C0F0-49B9-9693-6A68F13804F4}" destId="{370B7215-43AF-46BF-A735-20A368491720}" srcOrd="2" destOrd="0" presId="urn:microsoft.com/office/officeart/2005/8/layout/hChevron3"/>
    <dgm:cxn modelId="{C9E9B7C0-4783-4558-B931-C8A01AE20510}" type="presParOf" srcId="{4F72C2E5-C0F0-49B9-9693-6A68F13804F4}" destId="{E079EB35-79C3-4272-8F6A-95B4FB054A82}" srcOrd="3" destOrd="0" presId="urn:microsoft.com/office/officeart/2005/8/layout/hChevron3"/>
    <dgm:cxn modelId="{D29EADEA-CD17-4BED-8E76-51EB430914E0}" type="presParOf" srcId="{4F72C2E5-C0F0-49B9-9693-6A68F13804F4}" destId="{A587EFE1-A3DE-4730-996C-C43C76C9687D}" srcOrd="4" destOrd="0" presId="urn:microsoft.com/office/officeart/2005/8/layout/hChevron3"/>
  </dgm:cxnLst>
  <dgm:bg/>
  <dgm:whole/>
</dgm:dataModel>
</file>

<file path=ppt/diagrams/data2.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CC66"/>
        </a:solidFill>
      </dgm:spPr>
      <dgm:t>
        <a:bodyPr/>
        <a:lstStyle/>
        <a:p>
          <a:pPr algn="l"/>
          <a:r>
            <a:rPr lang="en-US" sz="1600" u="none" dirty="0" smtClean="0"/>
            <a:t>   </a:t>
          </a:r>
          <a:r>
            <a:rPr lang="en-US" sz="1400" u="none" dirty="0" smtClean="0"/>
            <a:t> </a:t>
          </a:r>
          <a:r>
            <a:rPr lang="en-US" sz="1400" u="none" dirty="0" err="1" smtClean="0">
              <a:solidFill>
                <a:schemeClr val="tx1"/>
              </a:solidFill>
            </a:rPr>
            <a:t>智能物流系统概述</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6600"/>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的设计</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的应用</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3"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3"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3" custLinFactNeighborX="572" custLinFactNeighborY="12501">
        <dgm:presLayoutVars>
          <dgm:bulletEnabled val="1"/>
        </dgm:presLayoutVars>
      </dgm:prSet>
      <dgm:spPr/>
      <dgm:t>
        <a:bodyPr/>
        <a:lstStyle/>
        <a:p>
          <a:endParaRPr lang="zh-CN" altLang="en-US"/>
        </a:p>
      </dgm:t>
    </dgm:pt>
  </dgm:ptLst>
  <dgm:cxnLst>
    <dgm:cxn modelId="{43D7BC29-E4C5-4C99-9D37-7669E1D6CE5E}" type="presOf" srcId="{4AFE0152-52EB-4B95-B7AD-68475D9B1B55}" destId="{78707572-11B1-43F0-B56F-5E4AB636DFB3}" srcOrd="0" destOrd="0" presId="urn:microsoft.com/office/officeart/2005/8/layout/hChevron3"/>
    <dgm:cxn modelId="{3906F97E-88C4-4922-8468-4A84A35A86C5}" type="presOf" srcId="{BE7FC79C-9CFE-4C59-A295-EA1E3A68FF87}" destId="{370B7215-43AF-46BF-A735-20A368491720}"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1" destOrd="0" parTransId="{74763B2D-C6CD-4E8F-8938-2BFD9C1939E5}" sibTransId="{32B28509-5994-4D9D-AF45-70A62F913BDE}"/>
    <dgm:cxn modelId="{60D46750-07FA-44A0-BA5E-12956D550B89}" srcId="{A62A7514-2DD7-41B7-80ED-F693EACC02A5}" destId="{1A422BF9-8E40-4D40-82F3-D7ADF7825116}" srcOrd="2" destOrd="0" parTransId="{53E6A745-B129-4611-A5BE-F9378C0D5FE5}" sibTransId="{F5487BCD-2C64-47A9-9CA1-D9FFA877489D}"/>
    <dgm:cxn modelId="{47F9787C-858D-49DF-90AB-999C685FC52D}" type="presOf" srcId="{A62A7514-2DD7-41B7-80ED-F693EACC02A5}" destId="{4F72C2E5-C0F0-49B9-9693-6A68F13804F4}" srcOrd="0" destOrd="0" presId="urn:microsoft.com/office/officeart/2005/8/layout/hChevron3"/>
    <dgm:cxn modelId="{67835ED8-FAFA-453A-A227-B03F9CD730F7}" type="presOf" srcId="{1A422BF9-8E40-4D40-82F3-D7ADF7825116}" destId="{A587EFE1-A3DE-4730-996C-C43C76C9687D}" srcOrd="0" destOrd="0" presId="urn:microsoft.com/office/officeart/2005/8/layout/hChevron3"/>
    <dgm:cxn modelId="{3E976187-C88E-49E9-9B32-52CE2C0811BC}" type="presParOf" srcId="{4F72C2E5-C0F0-49B9-9693-6A68F13804F4}" destId="{78707572-11B1-43F0-B56F-5E4AB636DFB3}" srcOrd="0" destOrd="0" presId="urn:microsoft.com/office/officeart/2005/8/layout/hChevron3"/>
    <dgm:cxn modelId="{F2A1D723-505E-4CF9-9D9A-59EEADD1AA4E}" type="presParOf" srcId="{4F72C2E5-C0F0-49B9-9693-6A68F13804F4}" destId="{DF1A3B44-7C86-47AC-889C-B1EF619618EA}" srcOrd="1" destOrd="0" presId="urn:microsoft.com/office/officeart/2005/8/layout/hChevron3"/>
    <dgm:cxn modelId="{63C99AE5-8643-440B-875A-498688F148BD}" type="presParOf" srcId="{4F72C2E5-C0F0-49B9-9693-6A68F13804F4}" destId="{370B7215-43AF-46BF-A735-20A368491720}" srcOrd="2" destOrd="0" presId="urn:microsoft.com/office/officeart/2005/8/layout/hChevron3"/>
    <dgm:cxn modelId="{B92D9AD6-70D5-49EC-9605-0ED58B415388}" type="presParOf" srcId="{4F72C2E5-C0F0-49B9-9693-6A68F13804F4}" destId="{E079EB35-79C3-4272-8F6A-95B4FB054A82}" srcOrd="3" destOrd="0" presId="urn:microsoft.com/office/officeart/2005/8/layout/hChevron3"/>
    <dgm:cxn modelId="{953DFC26-E586-47DD-8010-94176A9510FF}" type="presParOf" srcId="{4F72C2E5-C0F0-49B9-9693-6A68F13804F4}" destId="{A587EFE1-A3DE-4730-996C-C43C76C9687D}" srcOrd="4" destOrd="0" presId="urn:microsoft.com/office/officeart/2005/8/layout/hChevron3"/>
  </dgm:cxnLst>
  <dgm:bg/>
  <dgm:whole/>
</dgm:dataModel>
</file>

<file path=ppt/diagrams/data3.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CC66"/>
        </a:solidFill>
      </dgm:spPr>
      <dgm:t>
        <a:bodyPr/>
        <a:lstStyle/>
        <a:p>
          <a:pPr algn="l"/>
          <a:r>
            <a:rPr lang="en-US" sz="1600" u="none" dirty="0" smtClean="0"/>
            <a:t>   </a:t>
          </a:r>
          <a:r>
            <a:rPr lang="en-US" sz="1400" u="none" dirty="0" smtClean="0"/>
            <a:t> </a:t>
          </a:r>
          <a:r>
            <a:rPr lang="en-US" sz="1400" u="none" dirty="0" err="1" smtClean="0">
              <a:solidFill>
                <a:schemeClr val="tx1"/>
              </a:solidFill>
            </a:rPr>
            <a:t>智能物流系统概述</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CC66"/>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的设计</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6600"/>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的应用</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3"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3"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3" custLinFactNeighborX="572" custLinFactNeighborY="12501">
        <dgm:presLayoutVars>
          <dgm:bulletEnabled val="1"/>
        </dgm:presLayoutVars>
      </dgm:prSet>
      <dgm:spPr/>
      <dgm:t>
        <a:bodyPr/>
        <a:lstStyle/>
        <a:p>
          <a:endParaRPr lang="zh-CN" altLang="en-US"/>
        </a:p>
      </dgm:t>
    </dgm:pt>
  </dgm:ptLst>
  <dgm:cxnLst>
    <dgm:cxn modelId="{71147CAD-A6A8-4BB2-97FF-FCF1356C59B4}" type="presOf" srcId="{BE7FC79C-9CFE-4C59-A295-EA1E3A68FF87}" destId="{370B7215-43AF-46BF-A735-20A368491720}"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1" destOrd="0" parTransId="{74763B2D-C6CD-4E8F-8938-2BFD9C1939E5}" sibTransId="{32B28509-5994-4D9D-AF45-70A62F913BDE}"/>
    <dgm:cxn modelId="{7333DF67-7CEA-4F7C-B6CA-DA50D48FF8CF}" type="presOf" srcId="{1A422BF9-8E40-4D40-82F3-D7ADF7825116}" destId="{A587EFE1-A3DE-4730-996C-C43C76C9687D}" srcOrd="0" destOrd="0" presId="urn:microsoft.com/office/officeart/2005/8/layout/hChevron3"/>
    <dgm:cxn modelId="{9C6EFB6B-B1C8-42C2-B90D-14E4227FCD6A}" type="presOf" srcId="{A62A7514-2DD7-41B7-80ED-F693EACC02A5}" destId="{4F72C2E5-C0F0-49B9-9693-6A68F13804F4}" srcOrd="0" destOrd="0" presId="urn:microsoft.com/office/officeart/2005/8/layout/hChevron3"/>
    <dgm:cxn modelId="{60D46750-07FA-44A0-BA5E-12956D550B89}" srcId="{A62A7514-2DD7-41B7-80ED-F693EACC02A5}" destId="{1A422BF9-8E40-4D40-82F3-D7ADF7825116}" srcOrd="2" destOrd="0" parTransId="{53E6A745-B129-4611-A5BE-F9378C0D5FE5}" sibTransId="{F5487BCD-2C64-47A9-9CA1-D9FFA877489D}"/>
    <dgm:cxn modelId="{0DE5B54C-04E7-4425-91DF-1112FFBF26CA}" type="presOf" srcId="{4AFE0152-52EB-4B95-B7AD-68475D9B1B55}" destId="{78707572-11B1-43F0-B56F-5E4AB636DFB3}" srcOrd="0" destOrd="0" presId="urn:microsoft.com/office/officeart/2005/8/layout/hChevron3"/>
    <dgm:cxn modelId="{FBE6ADD4-D08C-448A-B200-3BC515C0E197}" type="presParOf" srcId="{4F72C2E5-C0F0-49B9-9693-6A68F13804F4}" destId="{78707572-11B1-43F0-B56F-5E4AB636DFB3}" srcOrd="0" destOrd="0" presId="urn:microsoft.com/office/officeart/2005/8/layout/hChevron3"/>
    <dgm:cxn modelId="{24A74D52-A936-430E-8B09-46879DC4E136}" type="presParOf" srcId="{4F72C2E5-C0F0-49B9-9693-6A68F13804F4}" destId="{DF1A3B44-7C86-47AC-889C-B1EF619618EA}" srcOrd="1" destOrd="0" presId="urn:microsoft.com/office/officeart/2005/8/layout/hChevron3"/>
    <dgm:cxn modelId="{1D224D5C-1498-47B9-B168-281B8ED0C56C}" type="presParOf" srcId="{4F72C2E5-C0F0-49B9-9693-6A68F13804F4}" destId="{370B7215-43AF-46BF-A735-20A368491720}" srcOrd="2" destOrd="0" presId="urn:microsoft.com/office/officeart/2005/8/layout/hChevron3"/>
    <dgm:cxn modelId="{394D9788-0AAA-4A37-AE3E-580FCE711627}" type="presParOf" srcId="{4F72C2E5-C0F0-49B9-9693-6A68F13804F4}" destId="{E079EB35-79C3-4272-8F6A-95B4FB054A82}" srcOrd="3" destOrd="0" presId="urn:microsoft.com/office/officeart/2005/8/layout/hChevron3"/>
    <dgm:cxn modelId="{CA45E2F1-1B6C-44F5-8D98-1BA80A565BC5}" type="presParOf" srcId="{4F72C2E5-C0F0-49B9-9693-6A68F13804F4}" destId="{A587EFE1-A3DE-4730-996C-C43C76C9687D}" srcOrd="4" destOrd="0" presId="urn:microsoft.com/office/officeart/2005/8/layout/hChevron3"/>
  </dgm:cxnLst>
  <dgm:bg/>
  <dgm:whole/>
</dgm:dataModel>
</file>

<file path=ppt/diagrams/data4.xml><?xml version="1.0" encoding="utf-8"?>
<dgm:dataModel xmlns:dgm="http://schemas.openxmlformats.org/drawingml/2006/diagram" xmlns:a="http://schemas.openxmlformats.org/drawingml/2006/main">
  <dgm:ptLst>
    <dgm:pt modelId="{15FF890F-2370-4DF4-BA95-D0094EEADC8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697B8E96-E70B-4687-B8F8-86C0C1185C27}">
      <dgm:prSet phldrT="[文本]" custT="1"/>
      <dgm:spPr>
        <a:solidFill>
          <a:srgbClr val="FFFF00"/>
        </a:solidFill>
      </dgm:spPr>
      <dgm:t>
        <a:bodyPr/>
        <a:lstStyle/>
        <a:p>
          <a:r>
            <a:rPr lang="en-US" sz="1800" b="1" dirty="0" smtClean="0">
              <a:solidFill>
                <a:schemeClr val="tx1"/>
              </a:solidFill>
              <a:latin typeface="宋体" pitchFamily="2" charset="-122"/>
              <a:ea typeface="宋体" pitchFamily="2" charset="-122"/>
            </a:rPr>
            <a:t>1.</a:t>
          </a:r>
          <a:r>
            <a:rPr lang="zh-CN" sz="1800" b="1" dirty="0" smtClean="0">
              <a:solidFill>
                <a:schemeClr val="tx1"/>
              </a:solidFill>
              <a:latin typeface="宋体" pitchFamily="2" charset="-122"/>
              <a:ea typeface="宋体" pitchFamily="2" charset="-122"/>
            </a:rPr>
            <a:t>统一性原则</a:t>
          </a:r>
          <a:endParaRPr lang="zh-CN" altLang="en-US" sz="1800" b="1" dirty="0">
            <a:solidFill>
              <a:schemeClr val="tx1"/>
            </a:solidFill>
            <a:latin typeface="宋体" pitchFamily="2" charset="-122"/>
            <a:ea typeface="宋体" pitchFamily="2" charset="-122"/>
          </a:endParaRPr>
        </a:p>
      </dgm:t>
    </dgm:pt>
    <dgm:pt modelId="{5F32813D-DB1E-49B0-9A20-9F8E4050ABAA}" type="parTrans" cxnId="{19E5E310-E63A-4BFA-A6C5-08E8193766E0}">
      <dgm:prSet/>
      <dgm:spPr/>
      <dgm:t>
        <a:bodyPr/>
        <a:lstStyle/>
        <a:p>
          <a:endParaRPr lang="zh-CN" altLang="en-US" sz="1800">
            <a:solidFill>
              <a:schemeClr val="tx1"/>
            </a:solidFill>
            <a:latin typeface="宋体" pitchFamily="2" charset="-122"/>
            <a:ea typeface="宋体" pitchFamily="2" charset="-122"/>
          </a:endParaRPr>
        </a:p>
      </dgm:t>
    </dgm:pt>
    <dgm:pt modelId="{FB287DC6-4A96-4F74-BCEA-88664E7F8D85}" type="sibTrans" cxnId="{19E5E310-E63A-4BFA-A6C5-08E8193766E0}">
      <dgm:prSet/>
      <dgm:spPr/>
      <dgm:t>
        <a:bodyPr/>
        <a:lstStyle/>
        <a:p>
          <a:endParaRPr lang="zh-CN" altLang="en-US" sz="1800">
            <a:solidFill>
              <a:schemeClr val="tx1"/>
            </a:solidFill>
            <a:latin typeface="宋体" pitchFamily="2" charset="-122"/>
            <a:ea typeface="宋体" pitchFamily="2" charset="-122"/>
          </a:endParaRPr>
        </a:p>
      </dgm:t>
    </dgm:pt>
    <dgm:pt modelId="{33FF2110-3906-45F8-8F1D-8BAA72FF5401}">
      <dgm:prSet phldrT="[文本]" custT="1"/>
      <dgm:spPr/>
      <dgm:t>
        <a:bodyPr/>
        <a:lstStyle/>
        <a:p>
          <a:r>
            <a:rPr lang="zh-CN" sz="1600" dirty="0" smtClean="0">
              <a:latin typeface="宋体" pitchFamily="2" charset="-122"/>
              <a:ea typeface="宋体" pitchFamily="2" charset="-122"/>
            </a:rPr>
            <a:t>强调物流设备的规格、物流设施建设、物流信息、物流技术性能等有统一的标准。</a:t>
          </a:r>
          <a:endParaRPr lang="zh-CN" altLang="en-US" sz="1600" dirty="0">
            <a:solidFill>
              <a:schemeClr val="tx1"/>
            </a:solidFill>
            <a:latin typeface="宋体" pitchFamily="2" charset="-122"/>
            <a:ea typeface="宋体" pitchFamily="2" charset="-122"/>
          </a:endParaRPr>
        </a:p>
      </dgm:t>
    </dgm:pt>
    <dgm:pt modelId="{D9EEC3BE-C3C1-4318-91C3-0831D5DB281C}" type="parTrans" cxnId="{5E1FE7B1-0E1C-44C8-A4AC-FF5F6C36B42A}">
      <dgm:prSet/>
      <dgm:spPr/>
      <dgm:t>
        <a:bodyPr/>
        <a:lstStyle/>
        <a:p>
          <a:endParaRPr lang="zh-CN" altLang="en-US" sz="1800">
            <a:solidFill>
              <a:schemeClr val="tx1"/>
            </a:solidFill>
            <a:latin typeface="宋体" pitchFamily="2" charset="-122"/>
            <a:ea typeface="宋体" pitchFamily="2" charset="-122"/>
          </a:endParaRPr>
        </a:p>
      </dgm:t>
    </dgm:pt>
    <dgm:pt modelId="{FCF9E487-2AA7-44C1-9369-7E70559075EC}" type="sibTrans" cxnId="{5E1FE7B1-0E1C-44C8-A4AC-FF5F6C36B42A}">
      <dgm:prSet/>
      <dgm:spPr/>
      <dgm:t>
        <a:bodyPr/>
        <a:lstStyle/>
        <a:p>
          <a:endParaRPr lang="zh-CN" altLang="en-US" sz="1800">
            <a:solidFill>
              <a:schemeClr val="tx1"/>
            </a:solidFill>
            <a:latin typeface="宋体" pitchFamily="2" charset="-122"/>
            <a:ea typeface="宋体" pitchFamily="2" charset="-122"/>
          </a:endParaRPr>
        </a:p>
      </dgm:t>
    </dgm:pt>
    <dgm:pt modelId="{F8F7636A-480C-4B99-9823-F85B36E82976}">
      <dgm:prSet phldrT="[文本]" custT="1"/>
      <dgm:spPr>
        <a:solidFill>
          <a:srgbClr val="92D050"/>
        </a:solidFill>
      </dgm:spPr>
      <dgm:t>
        <a:bodyPr/>
        <a:lstStyle/>
        <a:p>
          <a:r>
            <a:rPr lang="en-US" sz="1800" b="1" dirty="0" smtClean="0">
              <a:solidFill>
                <a:schemeClr val="tx1"/>
              </a:solidFill>
              <a:latin typeface="宋体" pitchFamily="2" charset="-122"/>
              <a:ea typeface="宋体" pitchFamily="2" charset="-122"/>
            </a:rPr>
            <a:t>2.</a:t>
          </a:r>
          <a:r>
            <a:rPr lang="zh-CN" sz="1800" b="1" dirty="0" smtClean="0">
              <a:solidFill>
                <a:schemeClr val="tx1"/>
              </a:solidFill>
              <a:latin typeface="宋体" pitchFamily="2" charset="-122"/>
              <a:ea typeface="宋体" pitchFamily="2" charset="-122"/>
            </a:rPr>
            <a:t>协调性原则</a:t>
          </a:r>
          <a:endParaRPr lang="zh-CN" altLang="en-US" sz="1800" b="1" dirty="0">
            <a:solidFill>
              <a:schemeClr val="tx1"/>
            </a:solidFill>
            <a:latin typeface="宋体" pitchFamily="2" charset="-122"/>
            <a:ea typeface="宋体" pitchFamily="2" charset="-122"/>
          </a:endParaRPr>
        </a:p>
      </dgm:t>
    </dgm:pt>
    <dgm:pt modelId="{47E33F9D-A0E6-449C-8733-9F84FE24B416}" type="parTrans" cxnId="{529BF606-F5CF-466A-8388-7228E7BEE9C8}">
      <dgm:prSet/>
      <dgm:spPr/>
      <dgm:t>
        <a:bodyPr/>
        <a:lstStyle/>
        <a:p>
          <a:endParaRPr lang="zh-CN" altLang="en-US" sz="1800">
            <a:solidFill>
              <a:schemeClr val="tx1"/>
            </a:solidFill>
            <a:latin typeface="宋体" pitchFamily="2" charset="-122"/>
            <a:ea typeface="宋体" pitchFamily="2" charset="-122"/>
          </a:endParaRPr>
        </a:p>
      </dgm:t>
    </dgm:pt>
    <dgm:pt modelId="{993878B5-6F79-43DD-AAC2-949C3B22EB99}" type="sibTrans" cxnId="{529BF606-F5CF-466A-8388-7228E7BEE9C8}">
      <dgm:prSet/>
      <dgm:spPr/>
      <dgm:t>
        <a:bodyPr/>
        <a:lstStyle/>
        <a:p>
          <a:endParaRPr lang="zh-CN" altLang="en-US" sz="1800">
            <a:solidFill>
              <a:schemeClr val="tx1"/>
            </a:solidFill>
            <a:latin typeface="宋体" pitchFamily="2" charset="-122"/>
            <a:ea typeface="宋体" pitchFamily="2" charset="-122"/>
          </a:endParaRPr>
        </a:p>
      </dgm:t>
    </dgm:pt>
    <dgm:pt modelId="{45D8DE44-204C-4298-B4FC-52B2360DDD88}">
      <dgm:prSet phldrT="[文本]" custT="1"/>
      <dgm:spPr/>
      <dgm:t>
        <a:bodyPr/>
        <a:lstStyle/>
        <a:p>
          <a:r>
            <a:rPr lang="zh-CN" sz="1600" dirty="0" smtClean="0">
              <a:latin typeface="宋体" pitchFamily="2" charset="-122"/>
              <a:ea typeface="宋体" pitchFamily="2" charset="-122"/>
            </a:rPr>
            <a:t>充分利用</a:t>
          </a:r>
          <a:r>
            <a:rPr lang="en-US" sz="1600" dirty="0" smtClean="0">
              <a:latin typeface="宋体" pitchFamily="2" charset="-122"/>
              <a:ea typeface="宋体" pitchFamily="2" charset="-122"/>
            </a:rPr>
            <a:t>ITS</a:t>
          </a:r>
          <a:r>
            <a:rPr lang="zh-CN" sz="1600" dirty="0" smtClean="0">
              <a:latin typeface="宋体" pitchFamily="2" charset="-122"/>
              <a:ea typeface="宋体" pitchFamily="2" charset="-122"/>
            </a:rPr>
            <a:t>和</a:t>
          </a:r>
          <a:r>
            <a:rPr lang="en-US" sz="1600" dirty="0" smtClean="0">
              <a:latin typeface="宋体" pitchFamily="2" charset="-122"/>
              <a:ea typeface="宋体" pitchFamily="2" charset="-122"/>
            </a:rPr>
            <a:t>EC</a:t>
          </a:r>
          <a:r>
            <a:rPr lang="zh-CN" sz="1600" dirty="0" smtClean="0">
              <a:latin typeface="宋体" pitchFamily="2" charset="-122"/>
              <a:ea typeface="宋体" pitchFamily="2" charset="-122"/>
            </a:rPr>
            <a:t>技术加强各部门间的信息交流，兼顾各方的功能和利益以形成一个高效的智能物流服务体系</a:t>
          </a:r>
          <a:r>
            <a:rPr lang="zh-CN" altLang="en-US" sz="1600" dirty="0" smtClean="0">
              <a:latin typeface="宋体" pitchFamily="2" charset="-122"/>
              <a:ea typeface="宋体" pitchFamily="2" charset="-122"/>
            </a:rPr>
            <a:t>。</a:t>
          </a:r>
          <a:endParaRPr lang="zh-CN" altLang="en-US" sz="1600" dirty="0">
            <a:solidFill>
              <a:schemeClr val="tx1"/>
            </a:solidFill>
            <a:latin typeface="宋体" pitchFamily="2" charset="-122"/>
            <a:ea typeface="宋体" pitchFamily="2" charset="-122"/>
          </a:endParaRPr>
        </a:p>
      </dgm:t>
    </dgm:pt>
    <dgm:pt modelId="{C63817E4-173F-4C58-9B2B-C86EA6A465DB}" type="parTrans" cxnId="{464F4AEC-B197-4A7C-9177-A051832DAF20}">
      <dgm:prSet/>
      <dgm:spPr/>
      <dgm:t>
        <a:bodyPr/>
        <a:lstStyle/>
        <a:p>
          <a:endParaRPr lang="zh-CN" altLang="en-US" sz="1800">
            <a:solidFill>
              <a:schemeClr val="tx1"/>
            </a:solidFill>
            <a:latin typeface="宋体" pitchFamily="2" charset="-122"/>
            <a:ea typeface="宋体" pitchFamily="2" charset="-122"/>
          </a:endParaRPr>
        </a:p>
      </dgm:t>
    </dgm:pt>
    <dgm:pt modelId="{760B7F1A-718D-4EFE-8131-6B2CCFA53046}" type="sibTrans" cxnId="{464F4AEC-B197-4A7C-9177-A051832DAF20}">
      <dgm:prSet/>
      <dgm:spPr/>
      <dgm:t>
        <a:bodyPr/>
        <a:lstStyle/>
        <a:p>
          <a:endParaRPr lang="zh-CN" altLang="en-US" sz="1800">
            <a:solidFill>
              <a:schemeClr val="tx1"/>
            </a:solidFill>
            <a:latin typeface="宋体" pitchFamily="2" charset="-122"/>
            <a:ea typeface="宋体" pitchFamily="2" charset="-122"/>
          </a:endParaRPr>
        </a:p>
      </dgm:t>
    </dgm:pt>
    <dgm:pt modelId="{4DED2EB6-656E-4BDB-B811-8A31B62F9F36}">
      <dgm:prSet phldrT="[文本]" custT="1"/>
      <dgm:spPr>
        <a:solidFill>
          <a:srgbClr val="00B0F0"/>
        </a:solidFill>
      </dgm:spPr>
      <dgm:t>
        <a:bodyPr/>
        <a:lstStyle/>
        <a:p>
          <a:r>
            <a:rPr lang="en-US" sz="1800" b="1" dirty="0" smtClean="0">
              <a:solidFill>
                <a:schemeClr val="tx1"/>
              </a:solidFill>
              <a:latin typeface="宋体" pitchFamily="2" charset="-122"/>
              <a:ea typeface="宋体" pitchFamily="2" charset="-122"/>
            </a:rPr>
            <a:t>3.</a:t>
          </a:r>
          <a:r>
            <a:rPr lang="zh-CN" sz="1800" b="1" dirty="0" smtClean="0">
              <a:solidFill>
                <a:schemeClr val="tx1"/>
              </a:solidFill>
              <a:latin typeface="宋体" pitchFamily="2" charset="-122"/>
              <a:ea typeface="宋体" pitchFamily="2" charset="-122"/>
            </a:rPr>
            <a:t>可靠性原则</a:t>
          </a:r>
          <a:endParaRPr lang="zh-CN" altLang="en-US" sz="1800" b="1" dirty="0">
            <a:solidFill>
              <a:schemeClr val="tx1"/>
            </a:solidFill>
            <a:latin typeface="宋体" pitchFamily="2" charset="-122"/>
            <a:ea typeface="宋体" pitchFamily="2" charset="-122"/>
          </a:endParaRPr>
        </a:p>
      </dgm:t>
    </dgm:pt>
    <dgm:pt modelId="{FEC6818D-C2F5-4CC6-A730-6724F2B5B705}" type="parTrans" cxnId="{BAE47F4E-E38D-400E-A359-FAA03B6D8C66}">
      <dgm:prSet/>
      <dgm:spPr/>
      <dgm:t>
        <a:bodyPr/>
        <a:lstStyle/>
        <a:p>
          <a:endParaRPr lang="zh-CN" altLang="en-US" sz="1800">
            <a:solidFill>
              <a:schemeClr val="tx1"/>
            </a:solidFill>
            <a:latin typeface="宋体" pitchFamily="2" charset="-122"/>
            <a:ea typeface="宋体" pitchFamily="2" charset="-122"/>
          </a:endParaRPr>
        </a:p>
      </dgm:t>
    </dgm:pt>
    <dgm:pt modelId="{ED69BE97-472A-4971-8077-A0FD0EB3DBE0}" type="sibTrans" cxnId="{BAE47F4E-E38D-400E-A359-FAA03B6D8C66}">
      <dgm:prSet/>
      <dgm:spPr/>
      <dgm:t>
        <a:bodyPr/>
        <a:lstStyle/>
        <a:p>
          <a:endParaRPr lang="zh-CN" altLang="en-US" sz="1800">
            <a:solidFill>
              <a:schemeClr val="tx1"/>
            </a:solidFill>
            <a:latin typeface="宋体" pitchFamily="2" charset="-122"/>
            <a:ea typeface="宋体" pitchFamily="2" charset="-122"/>
          </a:endParaRPr>
        </a:p>
      </dgm:t>
    </dgm:pt>
    <dgm:pt modelId="{DC9F1E9A-83A8-4C0C-805D-DF0A503AC782}">
      <dgm:prSet phldrT="[文本]" custT="1"/>
      <dgm:spPr>
        <a:solidFill>
          <a:schemeClr val="accent6">
            <a:lumMod val="40000"/>
            <a:lumOff val="60000"/>
          </a:schemeClr>
        </a:solidFill>
      </dgm:spPr>
      <dgm:t>
        <a:bodyPr/>
        <a:lstStyle/>
        <a:p>
          <a:r>
            <a:rPr lang="en-US" sz="1800" b="1" dirty="0" smtClean="0">
              <a:solidFill>
                <a:schemeClr val="tx1"/>
              </a:solidFill>
              <a:latin typeface="宋体" pitchFamily="2" charset="-122"/>
              <a:ea typeface="宋体" pitchFamily="2" charset="-122"/>
            </a:rPr>
            <a:t>4.</a:t>
          </a:r>
          <a:r>
            <a:rPr lang="zh-CN" sz="1800" b="1" dirty="0" smtClean="0">
              <a:solidFill>
                <a:schemeClr val="tx1"/>
              </a:solidFill>
              <a:latin typeface="宋体" pitchFamily="2" charset="-122"/>
              <a:ea typeface="宋体" pitchFamily="2" charset="-122"/>
            </a:rPr>
            <a:t>科学性原则</a:t>
          </a:r>
          <a:endParaRPr lang="zh-CN" altLang="en-US" sz="1800" b="1" dirty="0">
            <a:solidFill>
              <a:schemeClr val="tx1"/>
            </a:solidFill>
            <a:latin typeface="宋体" pitchFamily="2" charset="-122"/>
            <a:ea typeface="宋体" pitchFamily="2" charset="-122"/>
          </a:endParaRPr>
        </a:p>
      </dgm:t>
    </dgm:pt>
    <dgm:pt modelId="{D2DA2712-69C1-49B7-919C-622F54A6D539}" type="parTrans" cxnId="{6CADEEA1-F78D-42BE-A85E-B94A9E6E5EF5}">
      <dgm:prSet/>
      <dgm:spPr/>
      <dgm:t>
        <a:bodyPr/>
        <a:lstStyle/>
        <a:p>
          <a:endParaRPr lang="zh-CN" altLang="en-US" sz="1800">
            <a:solidFill>
              <a:schemeClr val="tx1"/>
            </a:solidFill>
            <a:latin typeface="宋体" pitchFamily="2" charset="-122"/>
            <a:ea typeface="宋体" pitchFamily="2" charset="-122"/>
          </a:endParaRPr>
        </a:p>
      </dgm:t>
    </dgm:pt>
    <dgm:pt modelId="{6F336DA8-9F6D-492B-B87D-BE7A7BA108CE}" type="sibTrans" cxnId="{6CADEEA1-F78D-42BE-A85E-B94A9E6E5EF5}">
      <dgm:prSet/>
      <dgm:spPr/>
      <dgm:t>
        <a:bodyPr/>
        <a:lstStyle/>
        <a:p>
          <a:endParaRPr lang="zh-CN" altLang="en-US" sz="1800">
            <a:solidFill>
              <a:schemeClr val="tx1"/>
            </a:solidFill>
            <a:latin typeface="宋体" pitchFamily="2" charset="-122"/>
            <a:ea typeface="宋体" pitchFamily="2" charset="-122"/>
          </a:endParaRPr>
        </a:p>
      </dgm:t>
    </dgm:pt>
    <dgm:pt modelId="{C265E7C9-47D3-4E39-A333-41CD3414A1E2}">
      <dgm:prSet phldrT="[文本]" custT="1"/>
      <dgm:spPr/>
      <dgm:t>
        <a:bodyPr/>
        <a:lstStyle/>
        <a:p>
          <a:r>
            <a:rPr lang="zh-CN" sz="1600" dirty="0" smtClean="0">
              <a:latin typeface="宋体" pitchFamily="2" charset="-122"/>
              <a:ea typeface="宋体" pitchFamily="2" charset="-122"/>
            </a:rPr>
            <a:t>物流管理系统要能在正常情况下达到系统设计的预期精度要求，不管输入的数据多么复杂，只要是在系统设计要求范围内，都能输出可靠的结果。</a:t>
          </a:r>
          <a:endParaRPr lang="zh-CN" altLang="en-US" sz="1600" dirty="0">
            <a:solidFill>
              <a:schemeClr val="tx1"/>
            </a:solidFill>
            <a:latin typeface="宋体" pitchFamily="2" charset="-122"/>
            <a:ea typeface="宋体" pitchFamily="2" charset="-122"/>
          </a:endParaRPr>
        </a:p>
      </dgm:t>
    </dgm:pt>
    <dgm:pt modelId="{85FFAAD9-925C-419B-919F-BD195CF7EB2D}" type="parTrans" cxnId="{2E13249D-59D7-41A4-A158-116CC8DE6549}">
      <dgm:prSet/>
      <dgm:spPr/>
      <dgm:t>
        <a:bodyPr/>
        <a:lstStyle/>
        <a:p>
          <a:endParaRPr lang="zh-CN" altLang="en-US" sz="1800">
            <a:solidFill>
              <a:schemeClr val="tx1"/>
            </a:solidFill>
            <a:latin typeface="宋体" pitchFamily="2" charset="-122"/>
            <a:ea typeface="宋体" pitchFamily="2" charset="-122"/>
          </a:endParaRPr>
        </a:p>
      </dgm:t>
    </dgm:pt>
    <dgm:pt modelId="{D908769D-0C34-4567-92E0-294DEA0BC35E}" type="sibTrans" cxnId="{2E13249D-59D7-41A4-A158-116CC8DE6549}">
      <dgm:prSet/>
      <dgm:spPr/>
      <dgm:t>
        <a:bodyPr/>
        <a:lstStyle/>
        <a:p>
          <a:endParaRPr lang="zh-CN" altLang="en-US" sz="1800">
            <a:solidFill>
              <a:schemeClr val="tx1"/>
            </a:solidFill>
            <a:latin typeface="宋体" pitchFamily="2" charset="-122"/>
            <a:ea typeface="宋体" pitchFamily="2" charset="-122"/>
          </a:endParaRPr>
        </a:p>
      </dgm:t>
    </dgm:pt>
    <dgm:pt modelId="{0D864566-6D4C-41C5-BE71-73BFAC6B201E}">
      <dgm:prSet phldrT="[文本]" custT="1"/>
      <dgm:spPr/>
      <dgm:t>
        <a:bodyPr/>
        <a:lstStyle/>
        <a:p>
          <a:r>
            <a:rPr lang="zh-CN" sz="1600" dirty="0" smtClean="0">
              <a:latin typeface="宋体" pitchFamily="2" charset="-122"/>
              <a:ea typeface="宋体" pitchFamily="2" charset="-122"/>
            </a:rPr>
            <a:t>智能物流体系在规划和建设时应该采用的是经济合理、技术可行的方案</a:t>
          </a:r>
          <a:r>
            <a:rPr lang="zh-CN" altLang="en-US" sz="1600" dirty="0" smtClean="0">
              <a:solidFill>
                <a:schemeClr val="tx1"/>
              </a:solidFill>
              <a:latin typeface="宋体" pitchFamily="2" charset="-122"/>
              <a:ea typeface="宋体" pitchFamily="2" charset="-122"/>
            </a:rPr>
            <a:t>。</a:t>
          </a:r>
          <a:endParaRPr lang="zh-CN" altLang="en-US" sz="1600" dirty="0">
            <a:solidFill>
              <a:schemeClr val="tx1"/>
            </a:solidFill>
            <a:latin typeface="宋体" pitchFamily="2" charset="-122"/>
            <a:ea typeface="宋体" pitchFamily="2" charset="-122"/>
          </a:endParaRPr>
        </a:p>
      </dgm:t>
    </dgm:pt>
    <dgm:pt modelId="{B2AF35A5-B52C-4C62-88F7-D6473B2D1FFE}" type="parTrans" cxnId="{BDF3B61D-10FB-4B16-B9FC-8A57E11D7331}">
      <dgm:prSet/>
      <dgm:spPr/>
      <dgm:t>
        <a:bodyPr/>
        <a:lstStyle/>
        <a:p>
          <a:endParaRPr lang="zh-CN" altLang="en-US" sz="1800">
            <a:solidFill>
              <a:schemeClr val="tx1"/>
            </a:solidFill>
            <a:latin typeface="宋体" pitchFamily="2" charset="-122"/>
            <a:ea typeface="宋体" pitchFamily="2" charset="-122"/>
          </a:endParaRPr>
        </a:p>
      </dgm:t>
    </dgm:pt>
    <dgm:pt modelId="{E941B988-1373-4951-A869-B1C14BFBDC2F}" type="sibTrans" cxnId="{BDF3B61D-10FB-4B16-B9FC-8A57E11D7331}">
      <dgm:prSet/>
      <dgm:spPr/>
      <dgm:t>
        <a:bodyPr/>
        <a:lstStyle/>
        <a:p>
          <a:endParaRPr lang="zh-CN" altLang="en-US" sz="1800">
            <a:solidFill>
              <a:schemeClr val="tx1"/>
            </a:solidFill>
            <a:latin typeface="宋体" pitchFamily="2" charset="-122"/>
            <a:ea typeface="宋体" pitchFamily="2" charset="-122"/>
          </a:endParaRPr>
        </a:p>
      </dgm:t>
    </dgm:pt>
    <dgm:pt modelId="{38DD7CA1-18C4-4780-981D-E327C81DA75E}" type="pres">
      <dgm:prSet presAssocID="{15FF890F-2370-4DF4-BA95-D0094EEADC8C}" presName="linear" presStyleCnt="0">
        <dgm:presLayoutVars>
          <dgm:animLvl val="lvl"/>
          <dgm:resizeHandles val="exact"/>
        </dgm:presLayoutVars>
      </dgm:prSet>
      <dgm:spPr/>
      <dgm:t>
        <a:bodyPr/>
        <a:lstStyle/>
        <a:p>
          <a:endParaRPr lang="zh-CN" altLang="en-US"/>
        </a:p>
      </dgm:t>
    </dgm:pt>
    <dgm:pt modelId="{CE646A07-FFC6-44A6-870B-4495DE43DEC1}" type="pres">
      <dgm:prSet presAssocID="{697B8E96-E70B-4687-B8F8-86C0C1185C27}" presName="parentText" presStyleLbl="node1" presStyleIdx="0" presStyleCnt="4">
        <dgm:presLayoutVars>
          <dgm:chMax val="0"/>
          <dgm:bulletEnabled val="1"/>
        </dgm:presLayoutVars>
      </dgm:prSet>
      <dgm:spPr/>
      <dgm:t>
        <a:bodyPr/>
        <a:lstStyle/>
        <a:p>
          <a:endParaRPr lang="zh-CN" altLang="en-US"/>
        </a:p>
      </dgm:t>
    </dgm:pt>
    <dgm:pt modelId="{F24A553B-1F79-43E8-B3FD-41E6A58E3D93}" type="pres">
      <dgm:prSet presAssocID="{697B8E96-E70B-4687-B8F8-86C0C1185C27}" presName="childText" presStyleLbl="revTx" presStyleIdx="0" presStyleCnt="4">
        <dgm:presLayoutVars>
          <dgm:bulletEnabled val="1"/>
        </dgm:presLayoutVars>
      </dgm:prSet>
      <dgm:spPr/>
      <dgm:t>
        <a:bodyPr/>
        <a:lstStyle/>
        <a:p>
          <a:endParaRPr lang="zh-CN" altLang="en-US"/>
        </a:p>
      </dgm:t>
    </dgm:pt>
    <dgm:pt modelId="{017A55AA-D09B-4FDE-8C68-7800053E22F0}" type="pres">
      <dgm:prSet presAssocID="{F8F7636A-480C-4B99-9823-F85B36E82976}" presName="parentText" presStyleLbl="node1" presStyleIdx="1" presStyleCnt="4">
        <dgm:presLayoutVars>
          <dgm:chMax val="0"/>
          <dgm:bulletEnabled val="1"/>
        </dgm:presLayoutVars>
      </dgm:prSet>
      <dgm:spPr/>
      <dgm:t>
        <a:bodyPr/>
        <a:lstStyle/>
        <a:p>
          <a:endParaRPr lang="zh-CN" altLang="en-US"/>
        </a:p>
      </dgm:t>
    </dgm:pt>
    <dgm:pt modelId="{0F7FAF50-B5D2-47B5-8D29-495A63763585}" type="pres">
      <dgm:prSet presAssocID="{F8F7636A-480C-4B99-9823-F85B36E82976}" presName="childText" presStyleLbl="revTx" presStyleIdx="1" presStyleCnt="4">
        <dgm:presLayoutVars>
          <dgm:bulletEnabled val="1"/>
        </dgm:presLayoutVars>
      </dgm:prSet>
      <dgm:spPr/>
      <dgm:t>
        <a:bodyPr/>
        <a:lstStyle/>
        <a:p>
          <a:endParaRPr lang="zh-CN" altLang="en-US"/>
        </a:p>
      </dgm:t>
    </dgm:pt>
    <dgm:pt modelId="{F9AC0C43-F2E4-457C-9897-676091DE8B50}" type="pres">
      <dgm:prSet presAssocID="{4DED2EB6-656E-4BDB-B811-8A31B62F9F36}" presName="parentText" presStyleLbl="node1" presStyleIdx="2" presStyleCnt="4">
        <dgm:presLayoutVars>
          <dgm:chMax val="0"/>
          <dgm:bulletEnabled val="1"/>
        </dgm:presLayoutVars>
      </dgm:prSet>
      <dgm:spPr/>
      <dgm:t>
        <a:bodyPr/>
        <a:lstStyle/>
        <a:p>
          <a:endParaRPr lang="zh-CN" altLang="en-US"/>
        </a:p>
      </dgm:t>
    </dgm:pt>
    <dgm:pt modelId="{FDE2A58C-DD4A-4ECE-973C-C893B848330C}" type="pres">
      <dgm:prSet presAssocID="{4DED2EB6-656E-4BDB-B811-8A31B62F9F36}" presName="childText" presStyleLbl="revTx" presStyleIdx="2" presStyleCnt="4">
        <dgm:presLayoutVars>
          <dgm:bulletEnabled val="1"/>
        </dgm:presLayoutVars>
      </dgm:prSet>
      <dgm:spPr/>
      <dgm:t>
        <a:bodyPr/>
        <a:lstStyle/>
        <a:p>
          <a:endParaRPr lang="zh-CN" altLang="en-US"/>
        </a:p>
      </dgm:t>
    </dgm:pt>
    <dgm:pt modelId="{432F36F8-8685-4912-842A-09F6B83A96A7}" type="pres">
      <dgm:prSet presAssocID="{DC9F1E9A-83A8-4C0C-805D-DF0A503AC782}" presName="parentText" presStyleLbl="node1" presStyleIdx="3" presStyleCnt="4">
        <dgm:presLayoutVars>
          <dgm:chMax val="0"/>
          <dgm:bulletEnabled val="1"/>
        </dgm:presLayoutVars>
      </dgm:prSet>
      <dgm:spPr/>
      <dgm:t>
        <a:bodyPr/>
        <a:lstStyle/>
        <a:p>
          <a:endParaRPr lang="zh-CN" altLang="en-US"/>
        </a:p>
      </dgm:t>
    </dgm:pt>
    <dgm:pt modelId="{4396CB7C-6096-4FDD-BC48-D810D2E2585D}" type="pres">
      <dgm:prSet presAssocID="{DC9F1E9A-83A8-4C0C-805D-DF0A503AC782}" presName="childText" presStyleLbl="revTx" presStyleIdx="3" presStyleCnt="4">
        <dgm:presLayoutVars>
          <dgm:bulletEnabled val="1"/>
        </dgm:presLayoutVars>
      </dgm:prSet>
      <dgm:spPr/>
      <dgm:t>
        <a:bodyPr/>
        <a:lstStyle/>
        <a:p>
          <a:endParaRPr lang="zh-CN" altLang="en-US"/>
        </a:p>
      </dgm:t>
    </dgm:pt>
  </dgm:ptLst>
  <dgm:cxnLst>
    <dgm:cxn modelId="{464F4AEC-B197-4A7C-9177-A051832DAF20}" srcId="{F8F7636A-480C-4B99-9823-F85B36E82976}" destId="{45D8DE44-204C-4298-B4FC-52B2360DDD88}" srcOrd="0" destOrd="0" parTransId="{C63817E4-173F-4C58-9B2B-C86EA6A465DB}" sibTransId="{760B7F1A-718D-4EFE-8131-6B2CCFA53046}"/>
    <dgm:cxn modelId="{0E4D087E-2EA0-4E28-867E-1E83747B2C30}" type="presOf" srcId="{697B8E96-E70B-4687-B8F8-86C0C1185C27}" destId="{CE646A07-FFC6-44A6-870B-4495DE43DEC1}" srcOrd="0" destOrd="0" presId="urn:microsoft.com/office/officeart/2005/8/layout/vList2"/>
    <dgm:cxn modelId="{89A552FF-EB8C-4103-B94F-C8FA539932D3}" type="presOf" srcId="{0D864566-6D4C-41C5-BE71-73BFAC6B201E}" destId="{4396CB7C-6096-4FDD-BC48-D810D2E2585D}" srcOrd="0" destOrd="0" presId="urn:microsoft.com/office/officeart/2005/8/layout/vList2"/>
    <dgm:cxn modelId="{2EAAEEDF-5A96-4385-8765-1A347082D9E5}" type="presOf" srcId="{15FF890F-2370-4DF4-BA95-D0094EEADC8C}" destId="{38DD7CA1-18C4-4780-981D-E327C81DA75E}" srcOrd="0" destOrd="0" presId="urn:microsoft.com/office/officeart/2005/8/layout/vList2"/>
    <dgm:cxn modelId="{529BF606-F5CF-466A-8388-7228E7BEE9C8}" srcId="{15FF890F-2370-4DF4-BA95-D0094EEADC8C}" destId="{F8F7636A-480C-4B99-9823-F85B36E82976}" srcOrd="1" destOrd="0" parTransId="{47E33F9D-A0E6-449C-8733-9F84FE24B416}" sibTransId="{993878B5-6F79-43DD-AAC2-949C3B22EB99}"/>
    <dgm:cxn modelId="{19E5E310-E63A-4BFA-A6C5-08E8193766E0}" srcId="{15FF890F-2370-4DF4-BA95-D0094EEADC8C}" destId="{697B8E96-E70B-4687-B8F8-86C0C1185C27}" srcOrd="0" destOrd="0" parTransId="{5F32813D-DB1E-49B0-9A20-9F8E4050ABAA}" sibTransId="{FB287DC6-4A96-4F74-BCEA-88664E7F8D85}"/>
    <dgm:cxn modelId="{5E1FE7B1-0E1C-44C8-A4AC-FF5F6C36B42A}" srcId="{697B8E96-E70B-4687-B8F8-86C0C1185C27}" destId="{33FF2110-3906-45F8-8F1D-8BAA72FF5401}" srcOrd="0" destOrd="0" parTransId="{D9EEC3BE-C3C1-4318-91C3-0831D5DB281C}" sibTransId="{FCF9E487-2AA7-44C1-9369-7E70559075EC}"/>
    <dgm:cxn modelId="{BAE47F4E-E38D-400E-A359-FAA03B6D8C66}" srcId="{15FF890F-2370-4DF4-BA95-D0094EEADC8C}" destId="{4DED2EB6-656E-4BDB-B811-8A31B62F9F36}" srcOrd="2" destOrd="0" parTransId="{FEC6818D-C2F5-4CC6-A730-6724F2B5B705}" sibTransId="{ED69BE97-472A-4971-8077-A0FD0EB3DBE0}"/>
    <dgm:cxn modelId="{6CADEEA1-F78D-42BE-A85E-B94A9E6E5EF5}" srcId="{15FF890F-2370-4DF4-BA95-D0094EEADC8C}" destId="{DC9F1E9A-83A8-4C0C-805D-DF0A503AC782}" srcOrd="3" destOrd="0" parTransId="{D2DA2712-69C1-49B7-919C-622F54A6D539}" sibTransId="{6F336DA8-9F6D-492B-B87D-BE7A7BA108CE}"/>
    <dgm:cxn modelId="{5D2BC472-C8C4-45CD-BFEA-AC1D98CE9BD5}" type="presOf" srcId="{F8F7636A-480C-4B99-9823-F85B36E82976}" destId="{017A55AA-D09B-4FDE-8C68-7800053E22F0}" srcOrd="0" destOrd="0" presId="urn:microsoft.com/office/officeart/2005/8/layout/vList2"/>
    <dgm:cxn modelId="{10B47F58-392D-46C0-8FD7-ED2F45895750}" type="presOf" srcId="{4DED2EB6-656E-4BDB-B811-8A31B62F9F36}" destId="{F9AC0C43-F2E4-457C-9897-676091DE8B50}" srcOrd="0" destOrd="0" presId="urn:microsoft.com/office/officeart/2005/8/layout/vList2"/>
    <dgm:cxn modelId="{8D9149F9-7F61-4628-9AC4-8BD3AC6DFB11}" type="presOf" srcId="{45D8DE44-204C-4298-B4FC-52B2360DDD88}" destId="{0F7FAF50-B5D2-47B5-8D29-495A63763585}" srcOrd="0" destOrd="0" presId="urn:microsoft.com/office/officeart/2005/8/layout/vList2"/>
    <dgm:cxn modelId="{27BB6D68-96A8-4EF8-9B8A-FC0BB3704763}" type="presOf" srcId="{DC9F1E9A-83A8-4C0C-805D-DF0A503AC782}" destId="{432F36F8-8685-4912-842A-09F6B83A96A7}" srcOrd="0" destOrd="0" presId="urn:microsoft.com/office/officeart/2005/8/layout/vList2"/>
    <dgm:cxn modelId="{A158C1BB-1222-4B1C-8880-8AF711F84261}" type="presOf" srcId="{C265E7C9-47D3-4E39-A333-41CD3414A1E2}" destId="{FDE2A58C-DD4A-4ECE-973C-C893B848330C}" srcOrd="0" destOrd="0" presId="urn:microsoft.com/office/officeart/2005/8/layout/vList2"/>
    <dgm:cxn modelId="{34BC3D36-DED3-45F6-AEB0-61D90828571D}" type="presOf" srcId="{33FF2110-3906-45F8-8F1D-8BAA72FF5401}" destId="{F24A553B-1F79-43E8-B3FD-41E6A58E3D93}" srcOrd="0" destOrd="0" presId="urn:microsoft.com/office/officeart/2005/8/layout/vList2"/>
    <dgm:cxn modelId="{2E13249D-59D7-41A4-A158-116CC8DE6549}" srcId="{4DED2EB6-656E-4BDB-B811-8A31B62F9F36}" destId="{C265E7C9-47D3-4E39-A333-41CD3414A1E2}" srcOrd="0" destOrd="0" parTransId="{85FFAAD9-925C-419B-919F-BD195CF7EB2D}" sibTransId="{D908769D-0C34-4567-92E0-294DEA0BC35E}"/>
    <dgm:cxn modelId="{BDF3B61D-10FB-4B16-B9FC-8A57E11D7331}" srcId="{DC9F1E9A-83A8-4C0C-805D-DF0A503AC782}" destId="{0D864566-6D4C-41C5-BE71-73BFAC6B201E}" srcOrd="0" destOrd="0" parTransId="{B2AF35A5-B52C-4C62-88F7-D6473B2D1FFE}" sibTransId="{E941B988-1373-4951-A869-B1C14BFBDC2F}"/>
    <dgm:cxn modelId="{216AC41B-606B-497B-93C4-A97B690622B1}" type="presParOf" srcId="{38DD7CA1-18C4-4780-981D-E327C81DA75E}" destId="{CE646A07-FFC6-44A6-870B-4495DE43DEC1}" srcOrd="0" destOrd="0" presId="urn:microsoft.com/office/officeart/2005/8/layout/vList2"/>
    <dgm:cxn modelId="{9C258894-CFF4-475B-96E0-B1AAAEE65FBE}" type="presParOf" srcId="{38DD7CA1-18C4-4780-981D-E327C81DA75E}" destId="{F24A553B-1F79-43E8-B3FD-41E6A58E3D93}" srcOrd="1" destOrd="0" presId="urn:microsoft.com/office/officeart/2005/8/layout/vList2"/>
    <dgm:cxn modelId="{5EFBFC1B-132A-4AB9-8B9E-F230A6B0DFB4}" type="presParOf" srcId="{38DD7CA1-18C4-4780-981D-E327C81DA75E}" destId="{017A55AA-D09B-4FDE-8C68-7800053E22F0}" srcOrd="2" destOrd="0" presId="urn:microsoft.com/office/officeart/2005/8/layout/vList2"/>
    <dgm:cxn modelId="{8FBEE4B8-9E16-4FDE-BCC5-051096516D2F}" type="presParOf" srcId="{38DD7CA1-18C4-4780-981D-E327C81DA75E}" destId="{0F7FAF50-B5D2-47B5-8D29-495A63763585}" srcOrd="3" destOrd="0" presId="urn:microsoft.com/office/officeart/2005/8/layout/vList2"/>
    <dgm:cxn modelId="{426FBA06-4C43-4021-BB9C-C30703DAEBFF}" type="presParOf" srcId="{38DD7CA1-18C4-4780-981D-E327C81DA75E}" destId="{F9AC0C43-F2E4-457C-9897-676091DE8B50}" srcOrd="4" destOrd="0" presId="urn:microsoft.com/office/officeart/2005/8/layout/vList2"/>
    <dgm:cxn modelId="{F768AB1D-706A-4B60-B6F1-8FA44C774B33}" type="presParOf" srcId="{38DD7CA1-18C4-4780-981D-E327C81DA75E}" destId="{FDE2A58C-DD4A-4ECE-973C-C893B848330C}" srcOrd="5" destOrd="0" presId="urn:microsoft.com/office/officeart/2005/8/layout/vList2"/>
    <dgm:cxn modelId="{65A42F0B-9EAB-47DB-AEF9-D2CE6177026A}" type="presParOf" srcId="{38DD7CA1-18C4-4780-981D-E327C81DA75E}" destId="{432F36F8-8685-4912-842A-09F6B83A96A7}" srcOrd="6" destOrd="0" presId="urn:microsoft.com/office/officeart/2005/8/layout/vList2"/>
    <dgm:cxn modelId="{66BF8240-7C49-4E56-B6B4-015265777B5A}" type="presParOf" srcId="{38DD7CA1-18C4-4780-981D-E327C81DA75E}" destId="{4396CB7C-6096-4FDD-BC48-D810D2E2585D}" srcOrd="7" destOrd="0" presId="urn:microsoft.com/office/officeart/2005/8/layout/vList2"/>
  </dgm:cxnLst>
  <dgm:bg/>
  <dgm:whole/>
</dgm:dataModel>
</file>

<file path=ppt/diagrams/data5.xml><?xml version="1.0" encoding="utf-8"?>
<dgm:dataModel xmlns:dgm="http://schemas.openxmlformats.org/drawingml/2006/diagram" xmlns:a="http://schemas.openxmlformats.org/drawingml/2006/main">
  <dgm:ptLst>
    <dgm:pt modelId="{CB865B08-959D-4042-8DBE-65911B642C48}" type="doc">
      <dgm:prSet loTypeId="urn:microsoft.com/office/officeart/2005/8/layout/process5" loCatId="process" qsTypeId="urn:microsoft.com/office/officeart/2005/8/quickstyle/simple3" qsCatId="simple" csTypeId="urn:microsoft.com/office/officeart/2005/8/colors/colorful2" csCatId="colorful" phldr="1"/>
      <dgm:spPr/>
      <dgm:t>
        <a:bodyPr/>
        <a:lstStyle/>
        <a:p>
          <a:endParaRPr lang="zh-CN" altLang="en-US"/>
        </a:p>
      </dgm:t>
    </dgm:pt>
    <dgm:pt modelId="{CE84D138-E8AF-4DB7-A232-865A5D3A54EB}">
      <dgm:prSet phldrT="[文本]"/>
      <dgm:spPr/>
      <dgm:t>
        <a:bodyPr/>
        <a:lstStyle/>
        <a:p>
          <a:r>
            <a:rPr lang="en-US" dirty="0" smtClean="0"/>
            <a:t>1.</a:t>
          </a:r>
          <a:r>
            <a:rPr lang="zh-CN" dirty="0" smtClean="0"/>
            <a:t>建立基础数据库</a:t>
          </a:r>
          <a:endParaRPr lang="zh-CN" altLang="en-US" dirty="0"/>
        </a:p>
      </dgm:t>
    </dgm:pt>
    <dgm:pt modelId="{025F27C1-BD1E-4812-BC0D-5A1C2A733B28}" type="parTrans" cxnId="{300EA1DF-FBB4-41E4-8724-9BFB5C56C8F5}">
      <dgm:prSet/>
      <dgm:spPr/>
      <dgm:t>
        <a:bodyPr/>
        <a:lstStyle/>
        <a:p>
          <a:endParaRPr lang="zh-CN" altLang="en-US"/>
        </a:p>
      </dgm:t>
    </dgm:pt>
    <dgm:pt modelId="{4E6D6B67-C7FC-4CBC-8253-7D136D3CFD18}" type="sibTrans" cxnId="{300EA1DF-FBB4-41E4-8724-9BFB5C56C8F5}">
      <dgm:prSet/>
      <dgm:spPr/>
      <dgm:t>
        <a:bodyPr/>
        <a:lstStyle/>
        <a:p>
          <a:endParaRPr lang="zh-CN" altLang="en-US"/>
        </a:p>
      </dgm:t>
    </dgm:pt>
    <dgm:pt modelId="{08E61F62-BF6A-43B8-A279-8C834974FE0D}">
      <dgm:prSet phldrT="[文本]"/>
      <dgm:spPr/>
      <dgm:t>
        <a:bodyPr/>
        <a:lstStyle/>
        <a:p>
          <a:r>
            <a:rPr lang="en-US" dirty="0" smtClean="0"/>
            <a:t>4.</a:t>
          </a:r>
          <a:r>
            <a:rPr lang="zh-CN" dirty="0" smtClean="0"/>
            <a:t>实现车辆人员智能管理</a:t>
          </a:r>
          <a:endParaRPr lang="zh-CN" altLang="en-US" dirty="0"/>
        </a:p>
      </dgm:t>
    </dgm:pt>
    <dgm:pt modelId="{112E0A9F-5687-4DFA-8485-370A40D2C65B}" type="parTrans" cxnId="{8862C5C5-AC89-49D0-BA18-373D4600E037}">
      <dgm:prSet/>
      <dgm:spPr/>
      <dgm:t>
        <a:bodyPr/>
        <a:lstStyle/>
        <a:p>
          <a:endParaRPr lang="zh-CN" altLang="en-US"/>
        </a:p>
      </dgm:t>
    </dgm:pt>
    <dgm:pt modelId="{F3D53739-14CA-4743-928B-5C168CF81199}" type="sibTrans" cxnId="{8862C5C5-AC89-49D0-BA18-373D4600E037}">
      <dgm:prSet/>
      <dgm:spPr/>
      <dgm:t>
        <a:bodyPr/>
        <a:lstStyle/>
        <a:p>
          <a:endParaRPr lang="zh-CN" altLang="en-US"/>
        </a:p>
      </dgm:t>
    </dgm:pt>
    <dgm:pt modelId="{91155C44-8536-46A9-A367-D663765F7FE1}">
      <dgm:prSet phldrT="[文本]"/>
      <dgm:spPr/>
      <dgm:t>
        <a:bodyPr/>
        <a:lstStyle/>
        <a:p>
          <a:r>
            <a:rPr lang="en-US" dirty="0" smtClean="0"/>
            <a:t>5.</a:t>
          </a:r>
          <a:r>
            <a:rPr lang="zh-CN" dirty="0" smtClean="0"/>
            <a:t>做好智能订单管理</a:t>
          </a:r>
          <a:endParaRPr lang="zh-CN" altLang="en-US" dirty="0"/>
        </a:p>
      </dgm:t>
    </dgm:pt>
    <dgm:pt modelId="{B3FF27C1-2F48-406A-9134-875D3E7C019D}" type="parTrans" cxnId="{6405FC54-1453-4ACC-8181-B47D83D73E13}">
      <dgm:prSet/>
      <dgm:spPr/>
      <dgm:t>
        <a:bodyPr/>
        <a:lstStyle/>
        <a:p>
          <a:endParaRPr lang="zh-CN" altLang="en-US"/>
        </a:p>
      </dgm:t>
    </dgm:pt>
    <dgm:pt modelId="{4B512B65-9B87-4A1B-9332-A31DFFF9C35C}" type="sibTrans" cxnId="{6405FC54-1453-4ACC-8181-B47D83D73E13}">
      <dgm:prSet/>
      <dgm:spPr/>
      <dgm:t>
        <a:bodyPr/>
        <a:lstStyle/>
        <a:p>
          <a:endParaRPr lang="zh-CN" altLang="en-US"/>
        </a:p>
      </dgm:t>
    </dgm:pt>
    <dgm:pt modelId="{BD4F5888-EE82-4F84-8D0F-4385737250E3}">
      <dgm:prSet phldrT="[文本]"/>
      <dgm:spPr/>
      <dgm:t>
        <a:bodyPr/>
        <a:lstStyle/>
        <a:p>
          <a:r>
            <a:rPr lang="en-US" dirty="0" smtClean="0"/>
            <a:t>6.</a:t>
          </a:r>
          <a:r>
            <a:rPr lang="zh-CN" dirty="0" smtClean="0"/>
            <a:t>积极推广战略联盟</a:t>
          </a:r>
          <a:endParaRPr lang="zh-CN" altLang="en-US" dirty="0"/>
        </a:p>
      </dgm:t>
    </dgm:pt>
    <dgm:pt modelId="{DC1B9614-DDB9-427C-872E-00B67C16835E}" type="parTrans" cxnId="{C0D34E16-A49D-4EFA-B308-72DC48E6BB7C}">
      <dgm:prSet/>
      <dgm:spPr/>
      <dgm:t>
        <a:bodyPr/>
        <a:lstStyle/>
        <a:p>
          <a:endParaRPr lang="zh-CN" altLang="en-US"/>
        </a:p>
      </dgm:t>
    </dgm:pt>
    <dgm:pt modelId="{AEF174FE-6BED-43E8-A442-D20E44845E62}" type="sibTrans" cxnId="{C0D34E16-A49D-4EFA-B308-72DC48E6BB7C}">
      <dgm:prSet/>
      <dgm:spPr/>
      <dgm:t>
        <a:bodyPr/>
        <a:lstStyle/>
        <a:p>
          <a:endParaRPr lang="zh-CN" altLang="en-US"/>
        </a:p>
      </dgm:t>
    </dgm:pt>
    <dgm:pt modelId="{4FD9FC83-25B0-4782-BEE9-BB0239D310B3}">
      <dgm:prSet phldrT="[文本]"/>
      <dgm:spPr/>
      <dgm:t>
        <a:bodyPr/>
        <a:lstStyle/>
        <a:p>
          <a:r>
            <a:rPr lang="en-US" dirty="0" smtClean="0"/>
            <a:t>7.</a:t>
          </a:r>
          <a:r>
            <a:rPr lang="zh-CN" dirty="0" smtClean="0"/>
            <a:t>制定危机管理应对机制</a:t>
          </a:r>
          <a:endParaRPr lang="zh-CN" altLang="en-US" dirty="0"/>
        </a:p>
      </dgm:t>
    </dgm:pt>
    <dgm:pt modelId="{2C9A6156-53D6-410B-BA9C-0AE489560F0B}" type="parTrans" cxnId="{AD1269D2-5F3A-4879-A262-4DCD4CFA7E79}">
      <dgm:prSet/>
      <dgm:spPr/>
      <dgm:t>
        <a:bodyPr/>
        <a:lstStyle/>
        <a:p>
          <a:endParaRPr lang="zh-CN" altLang="en-US"/>
        </a:p>
      </dgm:t>
    </dgm:pt>
    <dgm:pt modelId="{28F584AD-EE56-407D-93EF-4AD183A40DD6}" type="sibTrans" cxnId="{AD1269D2-5F3A-4879-A262-4DCD4CFA7E79}">
      <dgm:prSet/>
      <dgm:spPr/>
      <dgm:t>
        <a:bodyPr/>
        <a:lstStyle/>
        <a:p>
          <a:endParaRPr lang="zh-CN" altLang="en-US"/>
        </a:p>
      </dgm:t>
    </dgm:pt>
    <dgm:pt modelId="{0BE9B065-DBAF-4A94-9A25-F4CDD12A8E7E}">
      <dgm:prSet/>
      <dgm:spPr/>
      <dgm:t>
        <a:bodyPr/>
        <a:lstStyle/>
        <a:p>
          <a:r>
            <a:rPr lang="en-US" dirty="0" smtClean="0"/>
            <a:t>2.</a:t>
          </a:r>
          <a:r>
            <a:rPr lang="zh-CN" dirty="0" smtClean="0"/>
            <a:t>推进业务流程优化</a:t>
          </a:r>
          <a:endParaRPr lang="zh-CN" altLang="en-US" dirty="0"/>
        </a:p>
      </dgm:t>
    </dgm:pt>
    <dgm:pt modelId="{2A10157C-66CA-4746-94EE-75AF91D7FC26}" type="parTrans" cxnId="{294BBAEF-1396-4DAA-AAF7-57131259B38B}">
      <dgm:prSet/>
      <dgm:spPr/>
      <dgm:t>
        <a:bodyPr/>
        <a:lstStyle/>
        <a:p>
          <a:endParaRPr lang="zh-CN" altLang="en-US"/>
        </a:p>
      </dgm:t>
    </dgm:pt>
    <dgm:pt modelId="{CFFDB1B1-6811-4CC4-8718-F539A0869941}" type="sibTrans" cxnId="{294BBAEF-1396-4DAA-AAF7-57131259B38B}">
      <dgm:prSet/>
      <dgm:spPr/>
      <dgm:t>
        <a:bodyPr/>
        <a:lstStyle/>
        <a:p>
          <a:endParaRPr lang="zh-CN" altLang="en-US"/>
        </a:p>
      </dgm:t>
    </dgm:pt>
    <dgm:pt modelId="{28B15979-AC41-488D-A0B1-572C9A9B84B3}">
      <dgm:prSet/>
      <dgm:spPr/>
      <dgm:t>
        <a:bodyPr/>
        <a:lstStyle/>
        <a:p>
          <a:r>
            <a:rPr lang="en-US" altLang="zh-CN" dirty="0" smtClean="0"/>
            <a:t>3.</a:t>
          </a:r>
          <a:r>
            <a:rPr lang="zh-CN" dirty="0" smtClean="0"/>
            <a:t> 创建信息采集跟踪系统</a:t>
          </a:r>
          <a:endParaRPr lang="zh-CN" altLang="en-US" dirty="0"/>
        </a:p>
      </dgm:t>
    </dgm:pt>
    <dgm:pt modelId="{F08D368D-2F25-43E9-8F8E-EE72E9A0D10D}" type="parTrans" cxnId="{FB17165E-7C9F-42EF-B52C-60EAEE85CC0B}">
      <dgm:prSet/>
      <dgm:spPr/>
      <dgm:t>
        <a:bodyPr/>
        <a:lstStyle/>
        <a:p>
          <a:endParaRPr lang="zh-CN" altLang="en-US"/>
        </a:p>
      </dgm:t>
    </dgm:pt>
    <dgm:pt modelId="{77FDC6BF-F667-4967-9613-C50663DC7B1D}" type="sibTrans" cxnId="{FB17165E-7C9F-42EF-B52C-60EAEE85CC0B}">
      <dgm:prSet/>
      <dgm:spPr/>
      <dgm:t>
        <a:bodyPr/>
        <a:lstStyle/>
        <a:p>
          <a:endParaRPr lang="zh-CN" altLang="en-US"/>
        </a:p>
      </dgm:t>
    </dgm:pt>
    <dgm:pt modelId="{F5D39ECA-B70D-4AB3-9D3B-8661255313D5}" type="pres">
      <dgm:prSet presAssocID="{CB865B08-959D-4042-8DBE-65911B642C48}" presName="diagram" presStyleCnt="0">
        <dgm:presLayoutVars>
          <dgm:dir/>
          <dgm:resizeHandles val="exact"/>
        </dgm:presLayoutVars>
      </dgm:prSet>
      <dgm:spPr/>
      <dgm:t>
        <a:bodyPr/>
        <a:lstStyle/>
        <a:p>
          <a:endParaRPr lang="zh-CN" altLang="en-US"/>
        </a:p>
      </dgm:t>
    </dgm:pt>
    <dgm:pt modelId="{1A2206DC-C943-4784-ABAB-C0A054330C91}" type="pres">
      <dgm:prSet presAssocID="{CE84D138-E8AF-4DB7-A232-865A5D3A54EB}" presName="node" presStyleLbl="node1" presStyleIdx="0" presStyleCnt="7">
        <dgm:presLayoutVars>
          <dgm:bulletEnabled val="1"/>
        </dgm:presLayoutVars>
      </dgm:prSet>
      <dgm:spPr/>
      <dgm:t>
        <a:bodyPr/>
        <a:lstStyle/>
        <a:p>
          <a:endParaRPr lang="zh-CN" altLang="en-US"/>
        </a:p>
      </dgm:t>
    </dgm:pt>
    <dgm:pt modelId="{0FFC47B6-1FF4-4BA6-8BB6-33BA88E2F6B6}" type="pres">
      <dgm:prSet presAssocID="{4E6D6B67-C7FC-4CBC-8253-7D136D3CFD18}" presName="sibTrans" presStyleLbl="sibTrans2D1" presStyleIdx="0" presStyleCnt="6"/>
      <dgm:spPr/>
      <dgm:t>
        <a:bodyPr/>
        <a:lstStyle/>
        <a:p>
          <a:endParaRPr lang="zh-CN" altLang="en-US"/>
        </a:p>
      </dgm:t>
    </dgm:pt>
    <dgm:pt modelId="{75260FA1-4500-4929-A975-BA6DC16B1575}" type="pres">
      <dgm:prSet presAssocID="{4E6D6B67-C7FC-4CBC-8253-7D136D3CFD18}" presName="connectorText" presStyleLbl="sibTrans2D1" presStyleIdx="0" presStyleCnt="6"/>
      <dgm:spPr/>
      <dgm:t>
        <a:bodyPr/>
        <a:lstStyle/>
        <a:p>
          <a:endParaRPr lang="zh-CN" altLang="en-US"/>
        </a:p>
      </dgm:t>
    </dgm:pt>
    <dgm:pt modelId="{96128BDE-E3D5-4A04-9F01-0B0C0B4D7D27}" type="pres">
      <dgm:prSet presAssocID="{0BE9B065-DBAF-4A94-9A25-F4CDD12A8E7E}" presName="node" presStyleLbl="node1" presStyleIdx="1" presStyleCnt="7">
        <dgm:presLayoutVars>
          <dgm:bulletEnabled val="1"/>
        </dgm:presLayoutVars>
      </dgm:prSet>
      <dgm:spPr/>
      <dgm:t>
        <a:bodyPr/>
        <a:lstStyle/>
        <a:p>
          <a:endParaRPr lang="zh-CN" altLang="en-US"/>
        </a:p>
      </dgm:t>
    </dgm:pt>
    <dgm:pt modelId="{18F9AC4E-0E47-4DD0-BFD7-82993572DEEC}" type="pres">
      <dgm:prSet presAssocID="{CFFDB1B1-6811-4CC4-8718-F539A0869941}" presName="sibTrans" presStyleLbl="sibTrans2D1" presStyleIdx="1" presStyleCnt="6"/>
      <dgm:spPr/>
      <dgm:t>
        <a:bodyPr/>
        <a:lstStyle/>
        <a:p>
          <a:endParaRPr lang="zh-CN" altLang="en-US"/>
        </a:p>
      </dgm:t>
    </dgm:pt>
    <dgm:pt modelId="{AC1F7921-958E-452B-A154-622BFF393219}" type="pres">
      <dgm:prSet presAssocID="{CFFDB1B1-6811-4CC4-8718-F539A0869941}" presName="connectorText" presStyleLbl="sibTrans2D1" presStyleIdx="1" presStyleCnt="6"/>
      <dgm:spPr/>
      <dgm:t>
        <a:bodyPr/>
        <a:lstStyle/>
        <a:p>
          <a:endParaRPr lang="zh-CN" altLang="en-US"/>
        </a:p>
      </dgm:t>
    </dgm:pt>
    <dgm:pt modelId="{F12477EB-DE9C-4F51-8D69-62CF8AE601EB}" type="pres">
      <dgm:prSet presAssocID="{28B15979-AC41-488D-A0B1-572C9A9B84B3}" presName="node" presStyleLbl="node1" presStyleIdx="2" presStyleCnt="7">
        <dgm:presLayoutVars>
          <dgm:bulletEnabled val="1"/>
        </dgm:presLayoutVars>
      </dgm:prSet>
      <dgm:spPr/>
      <dgm:t>
        <a:bodyPr/>
        <a:lstStyle/>
        <a:p>
          <a:endParaRPr lang="zh-CN" altLang="en-US"/>
        </a:p>
      </dgm:t>
    </dgm:pt>
    <dgm:pt modelId="{A077FA99-433C-419C-9967-80776FD55F5E}" type="pres">
      <dgm:prSet presAssocID="{77FDC6BF-F667-4967-9613-C50663DC7B1D}" presName="sibTrans" presStyleLbl="sibTrans2D1" presStyleIdx="2" presStyleCnt="6"/>
      <dgm:spPr/>
      <dgm:t>
        <a:bodyPr/>
        <a:lstStyle/>
        <a:p>
          <a:endParaRPr lang="zh-CN" altLang="en-US"/>
        </a:p>
      </dgm:t>
    </dgm:pt>
    <dgm:pt modelId="{069D1633-8AAB-43DB-9A6C-32DE6E9CC4B9}" type="pres">
      <dgm:prSet presAssocID="{77FDC6BF-F667-4967-9613-C50663DC7B1D}" presName="connectorText" presStyleLbl="sibTrans2D1" presStyleIdx="2" presStyleCnt="6"/>
      <dgm:spPr/>
      <dgm:t>
        <a:bodyPr/>
        <a:lstStyle/>
        <a:p>
          <a:endParaRPr lang="zh-CN" altLang="en-US"/>
        </a:p>
      </dgm:t>
    </dgm:pt>
    <dgm:pt modelId="{68801D3E-B69A-41D4-B957-9677F2B86EB2}" type="pres">
      <dgm:prSet presAssocID="{08E61F62-BF6A-43B8-A279-8C834974FE0D}" presName="node" presStyleLbl="node1" presStyleIdx="3" presStyleCnt="7">
        <dgm:presLayoutVars>
          <dgm:bulletEnabled val="1"/>
        </dgm:presLayoutVars>
      </dgm:prSet>
      <dgm:spPr/>
      <dgm:t>
        <a:bodyPr/>
        <a:lstStyle/>
        <a:p>
          <a:endParaRPr lang="zh-CN" altLang="en-US"/>
        </a:p>
      </dgm:t>
    </dgm:pt>
    <dgm:pt modelId="{62433604-D4BC-4973-B23A-6A47A0CB2D60}" type="pres">
      <dgm:prSet presAssocID="{F3D53739-14CA-4743-928B-5C168CF81199}" presName="sibTrans" presStyleLbl="sibTrans2D1" presStyleIdx="3" presStyleCnt="6"/>
      <dgm:spPr/>
      <dgm:t>
        <a:bodyPr/>
        <a:lstStyle/>
        <a:p>
          <a:endParaRPr lang="zh-CN" altLang="en-US"/>
        </a:p>
      </dgm:t>
    </dgm:pt>
    <dgm:pt modelId="{6867BE37-4A3A-46A7-8AFB-B16FBDC261DC}" type="pres">
      <dgm:prSet presAssocID="{F3D53739-14CA-4743-928B-5C168CF81199}" presName="connectorText" presStyleLbl="sibTrans2D1" presStyleIdx="3" presStyleCnt="6"/>
      <dgm:spPr/>
      <dgm:t>
        <a:bodyPr/>
        <a:lstStyle/>
        <a:p>
          <a:endParaRPr lang="zh-CN" altLang="en-US"/>
        </a:p>
      </dgm:t>
    </dgm:pt>
    <dgm:pt modelId="{B9726384-CCC6-4F3E-A1C6-6466F4C13911}" type="pres">
      <dgm:prSet presAssocID="{91155C44-8536-46A9-A367-D663765F7FE1}" presName="node" presStyleLbl="node1" presStyleIdx="4" presStyleCnt="7">
        <dgm:presLayoutVars>
          <dgm:bulletEnabled val="1"/>
        </dgm:presLayoutVars>
      </dgm:prSet>
      <dgm:spPr/>
      <dgm:t>
        <a:bodyPr/>
        <a:lstStyle/>
        <a:p>
          <a:endParaRPr lang="zh-CN" altLang="en-US"/>
        </a:p>
      </dgm:t>
    </dgm:pt>
    <dgm:pt modelId="{D0938778-6675-4EEA-BA95-72A9530880B1}" type="pres">
      <dgm:prSet presAssocID="{4B512B65-9B87-4A1B-9332-A31DFFF9C35C}" presName="sibTrans" presStyleLbl="sibTrans2D1" presStyleIdx="4" presStyleCnt="6"/>
      <dgm:spPr/>
      <dgm:t>
        <a:bodyPr/>
        <a:lstStyle/>
        <a:p>
          <a:endParaRPr lang="zh-CN" altLang="en-US"/>
        </a:p>
      </dgm:t>
    </dgm:pt>
    <dgm:pt modelId="{F9008AFD-0236-40BD-B0CC-B67C71B1A47D}" type="pres">
      <dgm:prSet presAssocID="{4B512B65-9B87-4A1B-9332-A31DFFF9C35C}" presName="connectorText" presStyleLbl="sibTrans2D1" presStyleIdx="4" presStyleCnt="6"/>
      <dgm:spPr/>
      <dgm:t>
        <a:bodyPr/>
        <a:lstStyle/>
        <a:p>
          <a:endParaRPr lang="zh-CN" altLang="en-US"/>
        </a:p>
      </dgm:t>
    </dgm:pt>
    <dgm:pt modelId="{EA66D0F8-6A9B-439E-A957-61020750A6D9}" type="pres">
      <dgm:prSet presAssocID="{BD4F5888-EE82-4F84-8D0F-4385737250E3}" presName="node" presStyleLbl="node1" presStyleIdx="5" presStyleCnt="7">
        <dgm:presLayoutVars>
          <dgm:bulletEnabled val="1"/>
        </dgm:presLayoutVars>
      </dgm:prSet>
      <dgm:spPr/>
      <dgm:t>
        <a:bodyPr/>
        <a:lstStyle/>
        <a:p>
          <a:endParaRPr lang="zh-CN" altLang="en-US"/>
        </a:p>
      </dgm:t>
    </dgm:pt>
    <dgm:pt modelId="{9D0DC684-8811-4BE1-881B-DA5062FE3A7C}" type="pres">
      <dgm:prSet presAssocID="{AEF174FE-6BED-43E8-A442-D20E44845E62}" presName="sibTrans" presStyleLbl="sibTrans2D1" presStyleIdx="5" presStyleCnt="6"/>
      <dgm:spPr/>
      <dgm:t>
        <a:bodyPr/>
        <a:lstStyle/>
        <a:p>
          <a:endParaRPr lang="zh-CN" altLang="en-US"/>
        </a:p>
      </dgm:t>
    </dgm:pt>
    <dgm:pt modelId="{A8050F16-091B-429E-A166-ABC4FE3A01A5}" type="pres">
      <dgm:prSet presAssocID="{AEF174FE-6BED-43E8-A442-D20E44845E62}" presName="connectorText" presStyleLbl="sibTrans2D1" presStyleIdx="5" presStyleCnt="6"/>
      <dgm:spPr/>
      <dgm:t>
        <a:bodyPr/>
        <a:lstStyle/>
        <a:p>
          <a:endParaRPr lang="zh-CN" altLang="en-US"/>
        </a:p>
      </dgm:t>
    </dgm:pt>
    <dgm:pt modelId="{07C664A7-D48F-409D-95E6-03003C258465}" type="pres">
      <dgm:prSet presAssocID="{4FD9FC83-25B0-4782-BEE9-BB0239D310B3}" presName="node" presStyleLbl="node1" presStyleIdx="6" presStyleCnt="7">
        <dgm:presLayoutVars>
          <dgm:bulletEnabled val="1"/>
        </dgm:presLayoutVars>
      </dgm:prSet>
      <dgm:spPr/>
      <dgm:t>
        <a:bodyPr/>
        <a:lstStyle/>
        <a:p>
          <a:endParaRPr lang="zh-CN" altLang="en-US"/>
        </a:p>
      </dgm:t>
    </dgm:pt>
  </dgm:ptLst>
  <dgm:cxnLst>
    <dgm:cxn modelId="{6405FC54-1453-4ACC-8181-B47D83D73E13}" srcId="{CB865B08-959D-4042-8DBE-65911B642C48}" destId="{91155C44-8536-46A9-A367-D663765F7FE1}" srcOrd="4" destOrd="0" parTransId="{B3FF27C1-2F48-406A-9134-875D3E7C019D}" sibTransId="{4B512B65-9B87-4A1B-9332-A31DFFF9C35C}"/>
    <dgm:cxn modelId="{98457AA3-153C-46ED-94F8-9293B9CB9897}" type="presOf" srcId="{4B512B65-9B87-4A1B-9332-A31DFFF9C35C}" destId="{D0938778-6675-4EEA-BA95-72A9530880B1}" srcOrd="0" destOrd="0" presId="urn:microsoft.com/office/officeart/2005/8/layout/process5"/>
    <dgm:cxn modelId="{8862C5C5-AC89-49D0-BA18-373D4600E037}" srcId="{CB865B08-959D-4042-8DBE-65911B642C48}" destId="{08E61F62-BF6A-43B8-A279-8C834974FE0D}" srcOrd="3" destOrd="0" parTransId="{112E0A9F-5687-4DFA-8485-370A40D2C65B}" sibTransId="{F3D53739-14CA-4743-928B-5C168CF81199}"/>
    <dgm:cxn modelId="{C0D34E16-A49D-4EFA-B308-72DC48E6BB7C}" srcId="{CB865B08-959D-4042-8DBE-65911B642C48}" destId="{BD4F5888-EE82-4F84-8D0F-4385737250E3}" srcOrd="5" destOrd="0" parTransId="{DC1B9614-DDB9-427C-872E-00B67C16835E}" sibTransId="{AEF174FE-6BED-43E8-A442-D20E44845E62}"/>
    <dgm:cxn modelId="{B7A6D153-1571-4A03-9FEB-64C70B7084B3}" type="presOf" srcId="{4B512B65-9B87-4A1B-9332-A31DFFF9C35C}" destId="{F9008AFD-0236-40BD-B0CC-B67C71B1A47D}" srcOrd="1" destOrd="0" presId="urn:microsoft.com/office/officeart/2005/8/layout/process5"/>
    <dgm:cxn modelId="{08EC9B73-4A46-41E4-8B84-46AB1C6BB634}" type="presOf" srcId="{4E6D6B67-C7FC-4CBC-8253-7D136D3CFD18}" destId="{75260FA1-4500-4929-A975-BA6DC16B1575}" srcOrd="1" destOrd="0" presId="urn:microsoft.com/office/officeart/2005/8/layout/process5"/>
    <dgm:cxn modelId="{956AB1FD-2C74-4AF2-9D60-72E8C3B24E35}" type="presOf" srcId="{0BE9B065-DBAF-4A94-9A25-F4CDD12A8E7E}" destId="{96128BDE-E3D5-4A04-9F01-0B0C0B4D7D27}" srcOrd="0" destOrd="0" presId="urn:microsoft.com/office/officeart/2005/8/layout/process5"/>
    <dgm:cxn modelId="{C324D4A0-7858-458D-8CD6-5A1CE8231236}" type="presOf" srcId="{BD4F5888-EE82-4F84-8D0F-4385737250E3}" destId="{EA66D0F8-6A9B-439E-A957-61020750A6D9}" srcOrd="0" destOrd="0" presId="urn:microsoft.com/office/officeart/2005/8/layout/process5"/>
    <dgm:cxn modelId="{AFC833FE-0C30-4C7C-BBA0-73307A619DA4}" type="presOf" srcId="{F3D53739-14CA-4743-928B-5C168CF81199}" destId="{6867BE37-4A3A-46A7-8AFB-B16FBDC261DC}" srcOrd="1" destOrd="0" presId="urn:microsoft.com/office/officeart/2005/8/layout/process5"/>
    <dgm:cxn modelId="{C9A57659-2FDA-4A9D-ABAE-6F50F5B68A12}" type="presOf" srcId="{91155C44-8536-46A9-A367-D663765F7FE1}" destId="{B9726384-CCC6-4F3E-A1C6-6466F4C13911}" srcOrd="0" destOrd="0" presId="urn:microsoft.com/office/officeart/2005/8/layout/process5"/>
    <dgm:cxn modelId="{9A26B9DC-FC8B-406D-80F9-BF519D2CAD43}" type="presOf" srcId="{AEF174FE-6BED-43E8-A442-D20E44845E62}" destId="{9D0DC684-8811-4BE1-881B-DA5062FE3A7C}" srcOrd="0" destOrd="0" presId="urn:microsoft.com/office/officeart/2005/8/layout/process5"/>
    <dgm:cxn modelId="{9331D146-C026-4DC1-89D1-8AB0AC3F27EB}" type="presOf" srcId="{77FDC6BF-F667-4967-9613-C50663DC7B1D}" destId="{069D1633-8AAB-43DB-9A6C-32DE6E9CC4B9}" srcOrd="1" destOrd="0" presId="urn:microsoft.com/office/officeart/2005/8/layout/process5"/>
    <dgm:cxn modelId="{3B11F11F-CDF6-47C4-B344-E17AB86224D8}" type="presOf" srcId="{4FD9FC83-25B0-4782-BEE9-BB0239D310B3}" destId="{07C664A7-D48F-409D-95E6-03003C258465}" srcOrd="0" destOrd="0" presId="urn:microsoft.com/office/officeart/2005/8/layout/process5"/>
    <dgm:cxn modelId="{262A9D74-576B-41E0-81CC-2AAAD727BCA9}" type="presOf" srcId="{08E61F62-BF6A-43B8-A279-8C834974FE0D}" destId="{68801D3E-B69A-41D4-B957-9677F2B86EB2}" srcOrd="0" destOrd="0" presId="urn:microsoft.com/office/officeart/2005/8/layout/process5"/>
    <dgm:cxn modelId="{1AEE7C1C-CD41-4043-ACDF-B65385F367A6}" type="presOf" srcId="{CE84D138-E8AF-4DB7-A232-865A5D3A54EB}" destId="{1A2206DC-C943-4784-ABAB-C0A054330C91}" srcOrd="0" destOrd="0" presId="urn:microsoft.com/office/officeart/2005/8/layout/process5"/>
    <dgm:cxn modelId="{661DD5C0-9D4D-4D01-B87C-32B5F74AE6D2}" type="presOf" srcId="{F3D53739-14CA-4743-928B-5C168CF81199}" destId="{62433604-D4BC-4973-B23A-6A47A0CB2D60}" srcOrd="0" destOrd="0" presId="urn:microsoft.com/office/officeart/2005/8/layout/process5"/>
    <dgm:cxn modelId="{1495DDD8-BE5C-4F71-A8A9-6AC004E12FF4}" type="presOf" srcId="{CB865B08-959D-4042-8DBE-65911B642C48}" destId="{F5D39ECA-B70D-4AB3-9D3B-8661255313D5}" srcOrd="0" destOrd="0" presId="urn:microsoft.com/office/officeart/2005/8/layout/process5"/>
    <dgm:cxn modelId="{3CBA5A5C-CC3C-4C0B-A424-85B9A1A4DE42}" type="presOf" srcId="{AEF174FE-6BED-43E8-A442-D20E44845E62}" destId="{A8050F16-091B-429E-A166-ABC4FE3A01A5}" srcOrd="1" destOrd="0" presId="urn:microsoft.com/office/officeart/2005/8/layout/process5"/>
    <dgm:cxn modelId="{8AC05164-A0A3-478C-B469-76ED02345693}" type="presOf" srcId="{4E6D6B67-C7FC-4CBC-8253-7D136D3CFD18}" destId="{0FFC47B6-1FF4-4BA6-8BB6-33BA88E2F6B6}" srcOrd="0" destOrd="0" presId="urn:microsoft.com/office/officeart/2005/8/layout/process5"/>
    <dgm:cxn modelId="{BC2E79C4-896A-44AE-BAEF-BF992F84B47F}" type="presOf" srcId="{CFFDB1B1-6811-4CC4-8718-F539A0869941}" destId="{18F9AC4E-0E47-4DD0-BFD7-82993572DEEC}" srcOrd="0" destOrd="0" presId="urn:microsoft.com/office/officeart/2005/8/layout/process5"/>
    <dgm:cxn modelId="{300EA1DF-FBB4-41E4-8724-9BFB5C56C8F5}" srcId="{CB865B08-959D-4042-8DBE-65911B642C48}" destId="{CE84D138-E8AF-4DB7-A232-865A5D3A54EB}" srcOrd="0" destOrd="0" parTransId="{025F27C1-BD1E-4812-BC0D-5A1C2A733B28}" sibTransId="{4E6D6B67-C7FC-4CBC-8253-7D136D3CFD18}"/>
    <dgm:cxn modelId="{AD1269D2-5F3A-4879-A262-4DCD4CFA7E79}" srcId="{CB865B08-959D-4042-8DBE-65911B642C48}" destId="{4FD9FC83-25B0-4782-BEE9-BB0239D310B3}" srcOrd="6" destOrd="0" parTransId="{2C9A6156-53D6-410B-BA9C-0AE489560F0B}" sibTransId="{28F584AD-EE56-407D-93EF-4AD183A40DD6}"/>
    <dgm:cxn modelId="{E16F1C4D-241A-43C1-B7D4-86C3121A16D4}" type="presOf" srcId="{28B15979-AC41-488D-A0B1-572C9A9B84B3}" destId="{F12477EB-DE9C-4F51-8D69-62CF8AE601EB}" srcOrd="0" destOrd="0" presId="urn:microsoft.com/office/officeart/2005/8/layout/process5"/>
    <dgm:cxn modelId="{FB17165E-7C9F-42EF-B52C-60EAEE85CC0B}" srcId="{CB865B08-959D-4042-8DBE-65911B642C48}" destId="{28B15979-AC41-488D-A0B1-572C9A9B84B3}" srcOrd="2" destOrd="0" parTransId="{F08D368D-2F25-43E9-8F8E-EE72E9A0D10D}" sibTransId="{77FDC6BF-F667-4967-9613-C50663DC7B1D}"/>
    <dgm:cxn modelId="{294BBAEF-1396-4DAA-AAF7-57131259B38B}" srcId="{CB865B08-959D-4042-8DBE-65911B642C48}" destId="{0BE9B065-DBAF-4A94-9A25-F4CDD12A8E7E}" srcOrd="1" destOrd="0" parTransId="{2A10157C-66CA-4746-94EE-75AF91D7FC26}" sibTransId="{CFFDB1B1-6811-4CC4-8718-F539A0869941}"/>
    <dgm:cxn modelId="{9D7F4F75-9032-4617-82FE-ED85B05E2FB6}" type="presOf" srcId="{CFFDB1B1-6811-4CC4-8718-F539A0869941}" destId="{AC1F7921-958E-452B-A154-622BFF393219}" srcOrd="1" destOrd="0" presId="urn:microsoft.com/office/officeart/2005/8/layout/process5"/>
    <dgm:cxn modelId="{826C1BCD-B618-42FE-BC5F-BD9086623BA5}" type="presOf" srcId="{77FDC6BF-F667-4967-9613-C50663DC7B1D}" destId="{A077FA99-433C-419C-9967-80776FD55F5E}" srcOrd="0" destOrd="0" presId="urn:microsoft.com/office/officeart/2005/8/layout/process5"/>
    <dgm:cxn modelId="{C1A34A30-E8F2-438E-9B7F-0B7F066C854D}" type="presParOf" srcId="{F5D39ECA-B70D-4AB3-9D3B-8661255313D5}" destId="{1A2206DC-C943-4784-ABAB-C0A054330C91}" srcOrd="0" destOrd="0" presId="urn:microsoft.com/office/officeart/2005/8/layout/process5"/>
    <dgm:cxn modelId="{45730ADB-78C9-4F10-B5F5-1052FA00C048}" type="presParOf" srcId="{F5D39ECA-B70D-4AB3-9D3B-8661255313D5}" destId="{0FFC47B6-1FF4-4BA6-8BB6-33BA88E2F6B6}" srcOrd="1" destOrd="0" presId="urn:microsoft.com/office/officeart/2005/8/layout/process5"/>
    <dgm:cxn modelId="{85BC9C82-5CA5-4361-9272-74E66DA8B605}" type="presParOf" srcId="{0FFC47B6-1FF4-4BA6-8BB6-33BA88E2F6B6}" destId="{75260FA1-4500-4929-A975-BA6DC16B1575}" srcOrd="0" destOrd="0" presId="urn:microsoft.com/office/officeart/2005/8/layout/process5"/>
    <dgm:cxn modelId="{17592B3A-0CD7-46B8-BB42-9C80AF9F9B20}" type="presParOf" srcId="{F5D39ECA-B70D-4AB3-9D3B-8661255313D5}" destId="{96128BDE-E3D5-4A04-9F01-0B0C0B4D7D27}" srcOrd="2" destOrd="0" presId="urn:microsoft.com/office/officeart/2005/8/layout/process5"/>
    <dgm:cxn modelId="{DE0BEDAE-D525-4776-9D51-706F02EF55ED}" type="presParOf" srcId="{F5D39ECA-B70D-4AB3-9D3B-8661255313D5}" destId="{18F9AC4E-0E47-4DD0-BFD7-82993572DEEC}" srcOrd="3" destOrd="0" presId="urn:microsoft.com/office/officeart/2005/8/layout/process5"/>
    <dgm:cxn modelId="{74C84298-9F77-420C-8566-B3C989D4C096}" type="presParOf" srcId="{18F9AC4E-0E47-4DD0-BFD7-82993572DEEC}" destId="{AC1F7921-958E-452B-A154-622BFF393219}" srcOrd="0" destOrd="0" presId="urn:microsoft.com/office/officeart/2005/8/layout/process5"/>
    <dgm:cxn modelId="{B5EBB5C8-7D5E-4397-8BEE-7AFB96D76653}" type="presParOf" srcId="{F5D39ECA-B70D-4AB3-9D3B-8661255313D5}" destId="{F12477EB-DE9C-4F51-8D69-62CF8AE601EB}" srcOrd="4" destOrd="0" presId="urn:microsoft.com/office/officeart/2005/8/layout/process5"/>
    <dgm:cxn modelId="{A7C80211-8DD4-4BBB-B337-177815F2A382}" type="presParOf" srcId="{F5D39ECA-B70D-4AB3-9D3B-8661255313D5}" destId="{A077FA99-433C-419C-9967-80776FD55F5E}" srcOrd="5" destOrd="0" presId="urn:microsoft.com/office/officeart/2005/8/layout/process5"/>
    <dgm:cxn modelId="{7ADD74D1-75A1-440D-B2F8-CBCC11815D67}" type="presParOf" srcId="{A077FA99-433C-419C-9967-80776FD55F5E}" destId="{069D1633-8AAB-43DB-9A6C-32DE6E9CC4B9}" srcOrd="0" destOrd="0" presId="urn:microsoft.com/office/officeart/2005/8/layout/process5"/>
    <dgm:cxn modelId="{5E674395-74A7-4A78-A203-6C3353A60C0F}" type="presParOf" srcId="{F5D39ECA-B70D-4AB3-9D3B-8661255313D5}" destId="{68801D3E-B69A-41D4-B957-9677F2B86EB2}" srcOrd="6" destOrd="0" presId="urn:microsoft.com/office/officeart/2005/8/layout/process5"/>
    <dgm:cxn modelId="{FF01D6FD-6F5E-482A-B578-4C95EEA48920}" type="presParOf" srcId="{F5D39ECA-B70D-4AB3-9D3B-8661255313D5}" destId="{62433604-D4BC-4973-B23A-6A47A0CB2D60}" srcOrd="7" destOrd="0" presId="urn:microsoft.com/office/officeart/2005/8/layout/process5"/>
    <dgm:cxn modelId="{6CCC5A38-70CC-46CD-B6A3-A65A0570C590}" type="presParOf" srcId="{62433604-D4BC-4973-B23A-6A47A0CB2D60}" destId="{6867BE37-4A3A-46A7-8AFB-B16FBDC261DC}" srcOrd="0" destOrd="0" presId="urn:microsoft.com/office/officeart/2005/8/layout/process5"/>
    <dgm:cxn modelId="{C1D7049D-C731-4F70-81F9-2E2896E1BB92}" type="presParOf" srcId="{F5D39ECA-B70D-4AB3-9D3B-8661255313D5}" destId="{B9726384-CCC6-4F3E-A1C6-6466F4C13911}" srcOrd="8" destOrd="0" presId="urn:microsoft.com/office/officeart/2005/8/layout/process5"/>
    <dgm:cxn modelId="{FC027689-7059-4C52-A2DE-3E1EBD242DE6}" type="presParOf" srcId="{F5D39ECA-B70D-4AB3-9D3B-8661255313D5}" destId="{D0938778-6675-4EEA-BA95-72A9530880B1}" srcOrd="9" destOrd="0" presId="urn:microsoft.com/office/officeart/2005/8/layout/process5"/>
    <dgm:cxn modelId="{B4EC7EFE-F398-473C-AB04-162EA07FC8FD}" type="presParOf" srcId="{D0938778-6675-4EEA-BA95-72A9530880B1}" destId="{F9008AFD-0236-40BD-B0CC-B67C71B1A47D}" srcOrd="0" destOrd="0" presId="urn:microsoft.com/office/officeart/2005/8/layout/process5"/>
    <dgm:cxn modelId="{D729BD96-C02D-42E2-9CA5-6FEA960A5A09}" type="presParOf" srcId="{F5D39ECA-B70D-4AB3-9D3B-8661255313D5}" destId="{EA66D0F8-6A9B-439E-A957-61020750A6D9}" srcOrd="10" destOrd="0" presId="urn:microsoft.com/office/officeart/2005/8/layout/process5"/>
    <dgm:cxn modelId="{D17FC968-2CEC-4F76-A11A-F4E53A959A21}" type="presParOf" srcId="{F5D39ECA-B70D-4AB3-9D3B-8661255313D5}" destId="{9D0DC684-8811-4BE1-881B-DA5062FE3A7C}" srcOrd="11" destOrd="0" presId="urn:microsoft.com/office/officeart/2005/8/layout/process5"/>
    <dgm:cxn modelId="{68BECC39-3282-43B7-8F57-15BD09EF6316}" type="presParOf" srcId="{9D0DC684-8811-4BE1-881B-DA5062FE3A7C}" destId="{A8050F16-091B-429E-A166-ABC4FE3A01A5}" srcOrd="0" destOrd="0" presId="urn:microsoft.com/office/officeart/2005/8/layout/process5"/>
    <dgm:cxn modelId="{7F2AA50B-4FE4-4B06-8D87-8E7F8D2B5B34}" type="presParOf" srcId="{F5D39ECA-B70D-4AB3-9D3B-8661255313D5}" destId="{07C664A7-D48F-409D-95E6-03003C258465}" srcOrd="12" destOrd="0" presId="urn:microsoft.com/office/officeart/2005/8/layout/process5"/>
  </dgm:cxnLst>
  <dgm:bg/>
  <dgm:whole/>
</dgm:dataModel>
</file>

<file path=ppt/diagrams/data6.xml><?xml version="1.0" encoding="utf-8"?>
<dgm:dataModel xmlns:dgm="http://schemas.openxmlformats.org/drawingml/2006/diagram" xmlns:a="http://schemas.openxmlformats.org/drawingml/2006/main">
  <dgm:ptLst>
    <dgm:pt modelId="{15FF890F-2370-4DF4-BA95-D0094EEADC8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697B8E96-E70B-4687-B8F8-86C0C1185C27}">
      <dgm:prSet phldrT="[文本]" custT="1"/>
      <dgm:spPr>
        <a:solidFill>
          <a:srgbClr val="FFFF00"/>
        </a:solidFill>
      </dgm:spPr>
      <dgm:t>
        <a:bodyPr/>
        <a:lstStyle/>
        <a:p>
          <a:r>
            <a:rPr lang="en-US" sz="1600" b="1" dirty="0" smtClean="0">
              <a:solidFill>
                <a:schemeClr val="tx1"/>
              </a:solidFill>
              <a:latin typeface="宋体" pitchFamily="2" charset="-122"/>
              <a:ea typeface="宋体" pitchFamily="2" charset="-122"/>
            </a:rPr>
            <a:t>1.</a:t>
          </a:r>
          <a:r>
            <a:rPr lang="zh-CN" sz="1600" b="1" dirty="0" smtClean="0">
              <a:solidFill>
                <a:schemeClr val="tx1"/>
              </a:solidFill>
              <a:latin typeface="宋体" pitchFamily="2" charset="-122"/>
              <a:ea typeface="宋体" pitchFamily="2" charset="-122"/>
            </a:rPr>
            <a:t>提高企业的信息管理水平，实现信息共享，缩短供应链周期</a:t>
          </a:r>
          <a:r>
            <a:rPr lang="zh-CN" altLang="en-US" sz="1600" b="1" dirty="0" smtClean="0">
              <a:solidFill>
                <a:schemeClr val="tx1"/>
              </a:solidFill>
              <a:latin typeface="宋体" pitchFamily="2" charset="-122"/>
              <a:ea typeface="宋体" pitchFamily="2" charset="-122"/>
            </a:rPr>
            <a:t>。</a:t>
          </a:r>
          <a:endParaRPr lang="zh-CN" altLang="en-US" sz="1600" b="1" dirty="0">
            <a:solidFill>
              <a:schemeClr val="tx1"/>
            </a:solidFill>
            <a:latin typeface="宋体" pitchFamily="2" charset="-122"/>
            <a:ea typeface="宋体" pitchFamily="2" charset="-122"/>
          </a:endParaRPr>
        </a:p>
      </dgm:t>
    </dgm:pt>
    <dgm:pt modelId="{5F32813D-DB1E-49B0-9A20-9F8E4050ABAA}" type="parTrans" cxnId="{19E5E310-E63A-4BFA-A6C5-08E8193766E0}">
      <dgm:prSet/>
      <dgm:spPr/>
      <dgm:t>
        <a:bodyPr/>
        <a:lstStyle/>
        <a:p>
          <a:endParaRPr lang="zh-CN" altLang="en-US" sz="1800">
            <a:solidFill>
              <a:schemeClr val="tx1"/>
            </a:solidFill>
            <a:latin typeface="宋体" pitchFamily="2" charset="-122"/>
            <a:ea typeface="宋体" pitchFamily="2" charset="-122"/>
          </a:endParaRPr>
        </a:p>
      </dgm:t>
    </dgm:pt>
    <dgm:pt modelId="{FB287DC6-4A96-4F74-BCEA-88664E7F8D85}" type="sibTrans" cxnId="{19E5E310-E63A-4BFA-A6C5-08E8193766E0}">
      <dgm:prSet/>
      <dgm:spPr/>
      <dgm:t>
        <a:bodyPr/>
        <a:lstStyle/>
        <a:p>
          <a:endParaRPr lang="zh-CN" altLang="en-US" sz="1800">
            <a:solidFill>
              <a:schemeClr val="tx1"/>
            </a:solidFill>
            <a:latin typeface="宋体" pitchFamily="2" charset="-122"/>
            <a:ea typeface="宋体" pitchFamily="2" charset="-122"/>
          </a:endParaRPr>
        </a:p>
      </dgm:t>
    </dgm:pt>
    <dgm:pt modelId="{33FF2110-3906-45F8-8F1D-8BAA72FF5401}">
      <dgm:prSet phldrT="[文本]" custT="1"/>
      <dgm:spPr/>
      <dgm:t>
        <a:bodyPr/>
        <a:lstStyle/>
        <a:p>
          <a:r>
            <a:rPr lang="zh-CN" sz="1600" dirty="0" smtClean="0">
              <a:latin typeface="宋体" pitchFamily="2" charset="-122"/>
              <a:ea typeface="宋体" pitchFamily="2" charset="-122"/>
            </a:rPr>
            <a:t>随时获得产品在生产，仓储，加工，运输，销售等环节的详细信息</a:t>
          </a:r>
          <a:endParaRPr lang="zh-CN" altLang="en-US" sz="1600" dirty="0">
            <a:solidFill>
              <a:schemeClr val="tx1"/>
            </a:solidFill>
            <a:latin typeface="宋体" pitchFamily="2" charset="-122"/>
            <a:ea typeface="宋体" pitchFamily="2" charset="-122"/>
          </a:endParaRPr>
        </a:p>
      </dgm:t>
    </dgm:pt>
    <dgm:pt modelId="{D9EEC3BE-C3C1-4318-91C3-0831D5DB281C}" type="parTrans" cxnId="{5E1FE7B1-0E1C-44C8-A4AC-FF5F6C36B42A}">
      <dgm:prSet/>
      <dgm:spPr/>
      <dgm:t>
        <a:bodyPr/>
        <a:lstStyle/>
        <a:p>
          <a:endParaRPr lang="zh-CN" altLang="en-US" sz="1800">
            <a:solidFill>
              <a:schemeClr val="tx1"/>
            </a:solidFill>
            <a:latin typeface="宋体" pitchFamily="2" charset="-122"/>
            <a:ea typeface="宋体" pitchFamily="2" charset="-122"/>
          </a:endParaRPr>
        </a:p>
      </dgm:t>
    </dgm:pt>
    <dgm:pt modelId="{FCF9E487-2AA7-44C1-9369-7E70559075EC}" type="sibTrans" cxnId="{5E1FE7B1-0E1C-44C8-A4AC-FF5F6C36B42A}">
      <dgm:prSet/>
      <dgm:spPr/>
      <dgm:t>
        <a:bodyPr/>
        <a:lstStyle/>
        <a:p>
          <a:endParaRPr lang="zh-CN" altLang="en-US" sz="1800">
            <a:solidFill>
              <a:schemeClr val="tx1"/>
            </a:solidFill>
            <a:latin typeface="宋体" pitchFamily="2" charset="-122"/>
            <a:ea typeface="宋体" pitchFamily="2" charset="-122"/>
          </a:endParaRPr>
        </a:p>
      </dgm:t>
    </dgm:pt>
    <dgm:pt modelId="{F8F7636A-480C-4B99-9823-F85B36E82976}">
      <dgm:prSet phldrT="[文本]" custT="1"/>
      <dgm:spPr>
        <a:solidFill>
          <a:srgbClr val="92D050"/>
        </a:solidFill>
      </dgm:spPr>
      <dgm:t>
        <a:bodyPr/>
        <a:lstStyle/>
        <a:p>
          <a:r>
            <a:rPr lang="en-US" sz="1600" b="1" dirty="0" smtClean="0">
              <a:solidFill>
                <a:schemeClr val="tx1"/>
              </a:solidFill>
              <a:latin typeface="宋体" pitchFamily="2" charset="-122"/>
              <a:ea typeface="宋体" pitchFamily="2" charset="-122"/>
            </a:rPr>
            <a:t>2.</a:t>
          </a:r>
          <a:r>
            <a:rPr lang="zh-CN" sz="1600" b="1" dirty="0" smtClean="0">
              <a:solidFill>
                <a:schemeClr val="tx1"/>
              </a:solidFill>
              <a:latin typeface="宋体" pitchFamily="2" charset="-122"/>
              <a:ea typeface="宋体" pitchFamily="2" charset="-122"/>
            </a:rPr>
            <a:t>加强车辆管理利用</a:t>
          </a:r>
          <a:endParaRPr lang="zh-CN" altLang="en-US" sz="1600" b="1" dirty="0">
            <a:solidFill>
              <a:schemeClr val="tx1"/>
            </a:solidFill>
            <a:latin typeface="宋体" pitchFamily="2" charset="-122"/>
            <a:ea typeface="宋体" pitchFamily="2" charset="-122"/>
          </a:endParaRPr>
        </a:p>
      </dgm:t>
    </dgm:pt>
    <dgm:pt modelId="{47E33F9D-A0E6-449C-8733-9F84FE24B416}" type="parTrans" cxnId="{529BF606-F5CF-466A-8388-7228E7BEE9C8}">
      <dgm:prSet/>
      <dgm:spPr/>
      <dgm:t>
        <a:bodyPr/>
        <a:lstStyle/>
        <a:p>
          <a:endParaRPr lang="zh-CN" altLang="en-US" sz="1800">
            <a:solidFill>
              <a:schemeClr val="tx1"/>
            </a:solidFill>
            <a:latin typeface="宋体" pitchFamily="2" charset="-122"/>
            <a:ea typeface="宋体" pitchFamily="2" charset="-122"/>
          </a:endParaRPr>
        </a:p>
      </dgm:t>
    </dgm:pt>
    <dgm:pt modelId="{993878B5-6F79-43DD-AAC2-949C3B22EB99}" type="sibTrans" cxnId="{529BF606-F5CF-466A-8388-7228E7BEE9C8}">
      <dgm:prSet/>
      <dgm:spPr/>
      <dgm:t>
        <a:bodyPr/>
        <a:lstStyle/>
        <a:p>
          <a:endParaRPr lang="zh-CN" altLang="en-US" sz="1800">
            <a:solidFill>
              <a:schemeClr val="tx1"/>
            </a:solidFill>
            <a:latin typeface="宋体" pitchFamily="2" charset="-122"/>
            <a:ea typeface="宋体" pitchFamily="2" charset="-122"/>
          </a:endParaRPr>
        </a:p>
      </dgm:t>
    </dgm:pt>
    <dgm:pt modelId="{45D8DE44-204C-4298-B4FC-52B2360DDD88}">
      <dgm:prSet phldrT="[文本]" custT="1"/>
      <dgm:spPr/>
      <dgm:t>
        <a:bodyPr/>
        <a:lstStyle/>
        <a:p>
          <a:r>
            <a:rPr lang="zh-CN" sz="1600" dirty="0" smtClean="0">
              <a:latin typeface="宋体" pitchFamily="2" charset="-122"/>
              <a:ea typeface="宋体" pitchFamily="2" charset="-122"/>
            </a:rPr>
            <a:t>多个物流企业共享运输渠道</a:t>
          </a:r>
          <a:r>
            <a:rPr lang="en-US" sz="1600" dirty="0" smtClean="0">
              <a:latin typeface="宋体" pitchFamily="2" charset="-122"/>
              <a:ea typeface="宋体" pitchFamily="2" charset="-122"/>
            </a:rPr>
            <a:t>,</a:t>
          </a:r>
          <a:r>
            <a:rPr lang="zh-CN" sz="1600" dirty="0" smtClean="0">
              <a:latin typeface="宋体" pitchFamily="2" charset="-122"/>
              <a:ea typeface="宋体" pitchFamily="2" charset="-122"/>
            </a:rPr>
            <a:t>共同使用某一物流设施或设备</a:t>
          </a:r>
          <a:endParaRPr lang="zh-CN" altLang="en-US" sz="1600" dirty="0">
            <a:solidFill>
              <a:schemeClr val="tx1"/>
            </a:solidFill>
            <a:latin typeface="宋体" pitchFamily="2" charset="-122"/>
            <a:ea typeface="宋体" pitchFamily="2" charset="-122"/>
          </a:endParaRPr>
        </a:p>
      </dgm:t>
    </dgm:pt>
    <dgm:pt modelId="{C63817E4-173F-4C58-9B2B-C86EA6A465DB}" type="parTrans" cxnId="{464F4AEC-B197-4A7C-9177-A051832DAF20}">
      <dgm:prSet/>
      <dgm:spPr/>
      <dgm:t>
        <a:bodyPr/>
        <a:lstStyle/>
        <a:p>
          <a:endParaRPr lang="zh-CN" altLang="en-US" sz="1800">
            <a:solidFill>
              <a:schemeClr val="tx1"/>
            </a:solidFill>
            <a:latin typeface="宋体" pitchFamily="2" charset="-122"/>
            <a:ea typeface="宋体" pitchFamily="2" charset="-122"/>
          </a:endParaRPr>
        </a:p>
      </dgm:t>
    </dgm:pt>
    <dgm:pt modelId="{760B7F1A-718D-4EFE-8131-6B2CCFA53046}" type="sibTrans" cxnId="{464F4AEC-B197-4A7C-9177-A051832DAF20}">
      <dgm:prSet/>
      <dgm:spPr/>
      <dgm:t>
        <a:bodyPr/>
        <a:lstStyle/>
        <a:p>
          <a:endParaRPr lang="zh-CN" altLang="en-US" sz="1800">
            <a:solidFill>
              <a:schemeClr val="tx1"/>
            </a:solidFill>
            <a:latin typeface="宋体" pitchFamily="2" charset="-122"/>
            <a:ea typeface="宋体" pitchFamily="2" charset="-122"/>
          </a:endParaRPr>
        </a:p>
      </dgm:t>
    </dgm:pt>
    <dgm:pt modelId="{4DED2EB6-656E-4BDB-B811-8A31B62F9F36}">
      <dgm:prSet phldrT="[文本]" custT="1"/>
      <dgm:spPr>
        <a:solidFill>
          <a:srgbClr val="00B0F0"/>
        </a:solidFill>
      </dgm:spPr>
      <dgm:t>
        <a:bodyPr/>
        <a:lstStyle/>
        <a:p>
          <a:r>
            <a:rPr lang="en-US" sz="1600" b="1" dirty="0" smtClean="0">
              <a:solidFill>
                <a:schemeClr val="tx1"/>
              </a:solidFill>
              <a:latin typeface="宋体" pitchFamily="2" charset="-122"/>
              <a:ea typeface="宋体" pitchFamily="2" charset="-122"/>
            </a:rPr>
            <a:t>4.</a:t>
          </a:r>
          <a:r>
            <a:rPr lang="zh-CN" sz="1600" b="1" dirty="0" smtClean="0">
              <a:solidFill>
                <a:schemeClr val="tx1"/>
              </a:solidFill>
              <a:latin typeface="宋体" pitchFamily="2" charset="-122"/>
              <a:ea typeface="宋体" pitchFamily="2" charset="-122"/>
            </a:rPr>
            <a:t>提高服务水平，满足顾客需求</a:t>
          </a:r>
          <a:r>
            <a:rPr lang="zh-CN" altLang="en-US" sz="1600" b="1" dirty="0" smtClean="0">
              <a:solidFill>
                <a:schemeClr val="tx1"/>
              </a:solidFill>
              <a:latin typeface="宋体" pitchFamily="2" charset="-122"/>
              <a:ea typeface="宋体" pitchFamily="2" charset="-122"/>
            </a:rPr>
            <a:t>。</a:t>
          </a:r>
          <a:endParaRPr lang="zh-CN" altLang="en-US" sz="1600" b="1" dirty="0">
            <a:solidFill>
              <a:schemeClr val="tx1"/>
            </a:solidFill>
            <a:latin typeface="宋体" pitchFamily="2" charset="-122"/>
            <a:ea typeface="宋体" pitchFamily="2" charset="-122"/>
          </a:endParaRPr>
        </a:p>
      </dgm:t>
    </dgm:pt>
    <dgm:pt modelId="{FEC6818D-C2F5-4CC6-A730-6724F2B5B705}" type="parTrans" cxnId="{BAE47F4E-E38D-400E-A359-FAA03B6D8C66}">
      <dgm:prSet/>
      <dgm:spPr/>
      <dgm:t>
        <a:bodyPr/>
        <a:lstStyle/>
        <a:p>
          <a:endParaRPr lang="zh-CN" altLang="en-US" sz="1800">
            <a:solidFill>
              <a:schemeClr val="tx1"/>
            </a:solidFill>
            <a:latin typeface="宋体" pitchFamily="2" charset="-122"/>
            <a:ea typeface="宋体" pitchFamily="2" charset="-122"/>
          </a:endParaRPr>
        </a:p>
      </dgm:t>
    </dgm:pt>
    <dgm:pt modelId="{ED69BE97-472A-4971-8077-A0FD0EB3DBE0}" type="sibTrans" cxnId="{BAE47F4E-E38D-400E-A359-FAA03B6D8C66}">
      <dgm:prSet/>
      <dgm:spPr/>
      <dgm:t>
        <a:bodyPr/>
        <a:lstStyle/>
        <a:p>
          <a:endParaRPr lang="zh-CN" altLang="en-US" sz="1800">
            <a:solidFill>
              <a:schemeClr val="tx1"/>
            </a:solidFill>
            <a:latin typeface="宋体" pitchFamily="2" charset="-122"/>
            <a:ea typeface="宋体" pitchFamily="2" charset="-122"/>
          </a:endParaRPr>
        </a:p>
      </dgm:t>
    </dgm:pt>
    <dgm:pt modelId="{DC9F1E9A-83A8-4C0C-805D-DF0A503AC782}">
      <dgm:prSet phldrT="[文本]" custT="1"/>
      <dgm:spPr>
        <a:solidFill>
          <a:srgbClr val="FF9966"/>
        </a:solidFill>
      </dgm:spPr>
      <dgm:t>
        <a:bodyPr/>
        <a:lstStyle/>
        <a:p>
          <a:r>
            <a:rPr lang="en-US" sz="1600" b="1" dirty="0" smtClean="0">
              <a:solidFill>
                <a:schemeClr val="tx1"/>
              </a:solidFill>
              <a:latin typeface="宋体" pitchFamily="2" charset="-122"/>
              <a:ea typeface="宋体" pitchFamily="2" charset="-122"/>
            </a:rPr>
            <a:t>5.</a:t>
          </a:r>
          <a:r>
            <a:rPr lang="zh-CN" sz="1600" b="1" dirty="0" smtClean="0">
              <a:solidFill>
                <a:schemeClr val="tx1"/>
              </a:solidFill>
              <a:latin typeface="宋体" pitchFamily="2" charset="-122"/>
              <a:ea typeface="宋体" pitchFamily="2" charset="-122"/>
            </a:rPr>
            <a:t>提高流通的安全性。</a:t>
          </a:r>
          <a:endParaRPr lang="zh-CN" altLang="en-US" sz="1600" b="1" dirty="0">
            <a:solidFill>
              <a:schemeClr val="tx1"/>
            </a:solidFill>
            <a:latin typeface="宋体" pitchFamily="2" charset="-122"/>
            <a:ea typeface="宋体" pitchFamily="2" charset="-122"/>
          </a:endParaRPr>
        </a:p>
      </dgm:t>
    </dgm:pt>
    <dgm:pt modelId="{D2DA2712-69C1-49B7-919C-622F54A6D539}" type="parTrans" cxnId="{6CADEEA1-F78D-42BE-A85E-B94A9E6E5EF5}">
      <dgm:prSet/>
      <dgm:spPr/>
      <dgm:t>
        <a:bodyPr/>
        <a:lstStyle/>
        <a:p>
          <a:endParaRPr lang="zh-CN" altLang="en-US" sz="1800">
            <a:solidFill>
              <a:schemeClr val="tx1"/>
            </a:solidFill>
            <a:latin typeface="宋体" pitchFamily="2" charset="-122"/>
            <a:ea typeface="宋体" pitchFamily="2" charset="-122"/>
          </a:endParaRPr>
        </a:p>
      </dgm:t>
    </dgm:pt>
    <dgm:pt modelId="{6F336DA8-9F6D-492B-B87D-BE7A7BA108CE}" type="sibTrans" cxnId="{6CADEEA1-F78D-42BE-A85E-B94A9E6E5EF5}">
      <dgm:prSet/>
      <dgm:spPr/>
      <dgm:t>
        <a:bodyPr/>
        <a:lstStyle/>
        <a:p>
          <a:endParaRPr lang="zh-CN" altLang="en-US" sz="1800">
            <a:solidFill>
              <a:schemeClr val="tx1"/>
            </a:solidFill>
            <a:latin typeface="宋体" pitchFamily="2" charset="-122"/>
            <a:ea typeface="宋体" pitchFamily="2" charset="-122"/>
          </a:endParaRPr>
        </a:p>
      </dgm:t>
    </dgm:pt>
    <dgm:pt modelId="{C265E7C9-47D3-4E39-A333-41CD3414A1E2}">
      <dgm:prSet phldrT="[文本]" custT="1"/>
      <dgm:spPr/>
      <dgm:t>
        <a:bodyPr/>
        <a:lstStyle/>
        <a:p>
          <a:r>
            <a:rPr lang="zh-CN" sz="1600" dirty="0" smtClean="0">
              <a:latin typeface="宋体" pitchFamily="2" charset="-122"/>
              <a:ea typeface="宋体" pitchFamily="2" charset="-122"/>
            </a:rPr>
            <a:t>查询作业简便迅速，提高运送货物的准确性和及时性</a:t>
          </a:r>
          <a:endParaRPr lang="zh-CN" altLang="en-US" sz="1600" dirty="0">
            <a:solidFill>
              <a:schemeClr val="tx1"/>
            </a:solidFill>
            <a:latin typeface="宋体" pitchFamily="2" charset="-122"/>
            <a:ea typeface="宋体" pitchFamily="2" charset="-122"/>
          </a:endParaRPr>
        </a:p>
      </dgm:t>
    </dgm:pt>
    <dgm:pt modelId="{85FFAAD9-925C-419B-919F-BD195CF7EB2D}" type="parTrans" cxnId="{2E13249D-59D7-41A4-A158-116CC8DE6549}">
      <dgm:prSet/>
      <dgm:spPr/>
      <dgm:t>
        <a:bodyPr/>
        <a:lstStyle/>
        <a:p>
          <a:endParaRPr lang="zh-CN" altLang="en-US" sz="1800">
            <a:solidFill>
              <a:schemeClr val="tx1"/>
            </a:solidFill>
            <a:latin typeface="宋体" pitchFamily="2" charset="-122"/>
            <a:ea typeface="宋体" pitchFamily="2" charset="-122"/>
          </a:endParaRPr>
        </a:p>
      </dgm:t>
    </dgm:pt>
    <dgm:pt modelId="{D908769D-0C34-4567-92E0-294DEA0BC35E}" type="sibTrans" cxnId="{2E13249D-59D7-41A4-A158-116CC8DE6549}">
      <dgm:prSet/>
      <dgm:spPr/>
      <dgm:t>
        <a:bodyPr/>
        <a:lstStyle/>
        <a:p>
          <a:endParaRPr lang="zh-CN" altLang="en-US" sz="1800">
            <a:solidFill>
              <a:schemeClr val="tx1"/>
            </a:solidFill>
            <a:latin typeface="宋体" pitchFamily="2" charset="-122"/>
            <a:ea typeface="宋体" pitchFamily="2" charset="-122"/>
          </a:endParaRPr>
        </a:p>
      </dgm:t>
    </dgm:pt>
    <dgm:pt modelId="{0D864566-6D4C-41C5-BE71-73BFAC6B201E}">
      <dgm:prSet phldrT="[文本]" custT="1"/>
      <dgm:spPr/>
      <dgm:t>
        <a:bodyPr/>
        <a:lstStyle/>
        <a:p>
          <a:r>
            <a:rPr lang="zh-CN" sz="1600" dirty="0" smtClean="0">
              <a:latin typeface="宋体" pitchFamily="2" charset="-122"/>
              <a:ea typeface="宋体" pitchFamily="2" charset="-122"/>
            </a:rPr>
            <a:t>监控中心实时显示车辆的实际位置</a:t>
          </a:r>
          <a:r>
            <a:rPr lang="zh-CN" altLang="en-US" sz="1600" dirty="0" smtClean="0">
              <a:latin typeface="宋体" pitchFamily="2" charset="-122"/>
              <a:ea typeface="宋体" pitchFamily="2" charset="-122"/>
            </a:rPr>
            <a:t>，</a:t>
          </a:r>
          <a:r>
            <a:rPr lang="zh-CN" sz="1600" dirty="0" smtClean="0">
              <a:latin typeface="宋体" pitchFamily="2" charset="-122"/>
              <a:ea typeface="宋体" pitchFamily="2" charset="-122"/>
            </a:rPr>
            <a:t>若有异常现象屏幕会发出报警</a:t>
          </a:r>
          <a:endParaRPr lang="zh-CN" altLang="en-US" sz="1600" dirty="0">
            <a:solidFill>
              <a:schemeClr val="tx1"/>
            </a:solidFill>
            <a:latin typeface="宋体" pitchFamily="2" charset="-122"/>
            <a:ea typeface="宋体" pitchFamily="2" charset="-122"/>
          </a:endParaRPr>
        </a:p>
      </dgm:t>
    </dgm:pt>
    <dgm:pt modelId="{B2AF35A5-B52C-4C62-88F7-D6473B2D1FFE}" type="parTrans" cxnId="{BDF3B61D-10FB-4B16-B9FC-8A57E11D7331}">
      <dgm:prSet/>
      <dgm:spPr/>
      <dgm:t>
        <a:bodyPr/>
        <a:lstStyle/>
        <a:p>
          <a:endParaRPr lang="zh-CN" altLang="en-US" sz="1800">
            <a:solidFill>
              <a:schemeClr val="tx1"/>
            </a:solidFill>
            <a:latin typeface="宋体" pitchFamily="2" charset="-122"/>
            <a:ea typeface="宋体" pitchFamily="2" charset="-122"/>
          </a:endParaRPr>
        </a:p>
      </dgm:t>
    </dgm:pt>
    <dgm:pt modelId="{E941B988-1373-4951-A869-B1C14BFBDC2F}" type="sibTrans" cxnId="{BDF3B61D-10FB-4B16-B9FC-8A57E11D7331}">
      <dgm:prSet/>
      <dgm:spPr/>
      <dgm:t>
        <a:bodyPr/>
        <a:lstStyle/>
        <a:p>
          <a:endParaRPr lang="zh-CN" altLang="en-US" sz="1800">
            <a:solidFill>
              <a:schemeClr val="tx1"/>
            </a:solidFill>
            <a:latin typeface="宋体" pitchFamily="2" charset="-122"/>
            <a:ea typeface="宋体" pitchFamily="2" charset="-122"/>
          </a:endParaRPr>
        </a:p>
      </dgm:t>
    </dgm:pt>
    <dgm:pt modelId="{A19C049F-1923-4B88-B833-470B66845749}">
      <dgm:prSet phldrT="[文本]" custT="1"/>
      <dgm:spPr>
        <a:solidFill>
          <a:schemeClr val="accent6">
            <a:lumMod val="40000"/>
            <a:lumOff val="60000"/>
          </a:schemeClr>
        </a:solidFill>
      </dgm:spPr>
      <dgm:t>
        <a:bodyPr/>
        <a:lstStyle/>
        <a:p>
          <a:r>
            <a:rPr lang="en-US" sz="1600" b="1" dirty="0" smtClean="0">
              <a:solidFill>
                <a:schemeClr val="tx1"/>
              </a:solidFill>
              <a:latin typeface="宋体" pitchFamily="2" charset="-122"/>
              <a:ea typeface="宋体" pitchFamily="2" charset="-122"/>
            </a:rPr>
            <a:t>6.</a:t>
          </a:r>
          <a:r>
            <a:rPr lang="zh-CN" sz="1600" b="1" dirty="0" smtClean="0">
              <a:solidFill>
                <a:schemeClr val="tx1"/>
              </a:solidFill>
              <a:latin typeface="宋体" pitchFamily="2" charset="-122"/>
              <a:ea typeface="宋体" pitchFamily="2" charset="-122"/>
            </a:rPr>
            <a:t>加强企业对客户需求的反应能力</a:t>
          </a:r>
          <a:r>
            <a:rPr lang="zh-CN" altLang="en-US" sz="1600" b="1" dirty="0" smtClean="0">
              <a:solidFill>
                <a:schemeClr val="tx1"/>
              </a:solidFill>
              <a:latin typeface="宋体" pitchFamily="2" charset="-122"/>
              <a:ea typeface="宋体" pitchFamily="2" charset="-122"/>
            </a:rPr>
            <a:t>。</a:t>
          </a:r>
          <a:endParaRPr lang="zh-CN" altLang="en-US" sz="1600" b="1" dirty="0">
            <a:solidFill>
              <a:schemeClr val="tx1"/>
            </a:solidFill>
            <a:latin typeface="宋体" pitchFamily="2" charset="-122"/>
            <a:ea typeface="宋体" pitchFamily="2" charset="-122"/>
          </a:endParaRPr>
        </a:p>
      </dgm:t>
    </dgm:pt>
    <dgm:pt modelId="{2E35057F-7D9D-4293-B2AF-F56311B5F4A6}" type="parTrans" cxnId="{C004E3EF-48D6-4F1D-8CAF-605EB3981057}">
      <dgm:prSet/>
      <dgm:spPr/>
      <dgm:t>
        <a:bodyPr/>
        <a:lstStyle/>
        <a:p>
          <a:endParaRPr lang="zh-CN" altLang="en-US"/>
        </a:p>
      </dgm:t>
    </dgm:pt>
    <dgm:pt modelId="{1AD7808F-E91D-463A-9640-FB4BCAAF88C9}" type="sibTrans" cxnId="{C004E3EF-48D6-4F1D-8CAF-605EB3981057}">
      <dgm:prSet/>
      <dgm:spPr/>
      <dgm:t>
        <a:bodyPr/>
        <a:lstStyle/>
        <a:p>
          <a:endParaRPr lang="zh-CN" altLang="en-US"/>
        </a:p>
      </dgm:t>
    </dgm:pt>
    <dgm:pt modelId="{1B6AA63F-A05B-4F92-965D-77EE3CA1F3FE}">
      <dgm:prSet phldrT="[文本]" custT="1"/>
      <dgm:spPr/>
      <dgm:t>
        <a:bodyPr/>
        <a:lstStyle/>
        <a:p>
          <a:r>
            <a:rPr lang="zh-CN" sz="1600" dirty="0" smtClean="0">
              <a:latin typeface="宋体" pitchFamily="2" charset="-122"/>
              <a:ea typeface="宋体" pitchFamily="2" charset="-122"/>
            </a:rPr>
            <a:t>及时准确的获得产品需求信息，根据产品需求做出合适的企业计划</a:t>
          </a:r>
          <a:endParaRPr lang="zh-CN" altLang="en-US" sz="1600" dirty="0">
            <a:solidFill>
              <a:schemeClr val="tx1"/>
            </a:solidFill>
            <a:latin typeface="宋体" pitchFamily="2" charset="-122"/>
            <a:ea typeface="宋体" pitchFamily="2" charset="-122"/>
          </a:endParaRPr>
        </a:p>
      </dgm:t>
    </dgm:pt>
    <dgm:pt modelId="{E988C44E-0F01-4986-8056-190A0AFFE78F}" type="parTrans" cxnId="{8A70A3F1-7027-4A70-856C-668A32FD718D}">
      <dgm:prSet/>
      <dgm:spPr/>
      <dgm:t>
        <a:bodyPr/>
        <a:lstStyle/>
        <a:p>
          <a:endParaRPr lang="zh-CN" altLang="en-US"/>
        </a:p>
      </dgm:t>
    </dgm:pt>
    <dgm:pt modelId="{C43F31A4-4DE3-4A59-8E2B-6379FB83EF31}" type="sibTrans" cxnId="{8A70A3F1-7027-4A70-856C-668A32FD718D}">
      <dgm:prSet/>
      <dgm:spPr/>
      <dgm:t>
        <a:bodyPr/>
        <a:lstStyle/>
        <a:p>
          <a:endParaRPr lang="zh-CN" altLang="en-US"/>
        </a:p>
      </dgm:t>
    </dgm:pt>
    <dgm:pt modelId="{A0907291-321A-403D-9B7E-DC48376EA8D5}">
      <dgm:prSet phldrT="[文本]" custT="1"/>
      <dgm:spPr>
        <a:solidFill>
          <a:srgbClr val="99CCFF"/>
        </a:solidFill>
      </dgm:spPr>
      <dgm:t>
        <a:bodyPr/>
        <a:lstStyle/>
        <a:p>
          <a:r>
            <a:rPr lang="en-US" altLang="zh-CN" sz="1600" b="1" dirty="0" smtClean="0">
              <a:solidFill>
                <a:schemeClr val="tx1"/>
              </a:solidFill>
              <a:latin typeface="宋体" pitchFamily="2" charset="-122"/>
              <a:ea typeface="宋体" pitchFamily="2" charset="-122"/>
            </a:rPr>
            <a:t>3</a:t>
          </a:r>
          <a:r>
            <a:rPr lang="en-US" sz="1600" b="1" dirty="0" smtClean="0">
              <a:solidFill>
                <a:schemeClr val="tx1"/>
              </a:solidFill>
              <a:latin typeface="宋体" pitchFamily="2" charset="-122"/>
              <a:ea typeface="宋体" pitchFamily="2" charset="-122"/>
            </a:rPr>
            <a:t>.</a:t>
          </a:r>
          <a:r>
            <a:rPr lang="zh-CN" sz="1600" b="1" dirty="0" smtClean="0">
              <a:solidFill>
                <a:schemeClr val="tx1"/>
              </a:solidFill>
              <a:latin typeface="宋体" pitchFamily="2" charset="-122"/>
              <a:ea typeface="宋体" pitchFamily="2" charset="-122"/>
            </a:rPr>
            <a:t>降低库存水平，提高企业的资金效率。</a:t>
          </a:r>
          <a:endParaRPr lang="zh-CN" altLang="en-US" sz="1600" b="1" dirty="0">
            <a:solidFill>
              <a:schemeClr val="tx1"/>
            </a:solidFill>
            <a:latin typeface="宋体" pitchFamily="2" charset="-122"/>
            <a:ea typeface="宋体" pitchFamily="2" charset="-122"/>
          </a:endParaRPr>
        </a:p>
      </dgm:t>
    </dgm:pt>
    <dgm:pt modelId="{8E60077E-C84A-436B-A88E-31E3E61D54FB}" type="parTrans" cxnId="{DF5B5C5F-9546-4559-B1F6-0BE1320D1AD9}">
      <dgm:prSet/>
      <dgm:spPr/>
      <dgm:t>
        <a:bodyPr/>
        <a:lstStyle/>
        <a:p>
          <a:endParaRPr lang="zh-CN" altLang="en-US"/>
        </a:p>
      </dgm:t>
    </dgm:pt>
    <dgm:pt modelId="{544419C2-A810-44F3-9D72-8F19061F4B51}" type="sibTrans" cxnId="{DF5B5C5F-9546-4559-B1F6-0BE1320D1AD9}">
      <dgm:prSet/>
      <dgm:spPr/>
      <dgm:t>
        <a:bodyPr/>
        <a:lstStyle/>
        <a:p>
          <a:endParaRPr lang="zh-CN" altLang="en-US"/>
        </a:p>
      </dgm:t>
    </dgm:pt>
    <dgm:pt modelId="{6F5A8A55-75F3-49F1-A7EA-FBCF687B7A23}">
      <dgm:prSet phldrT="[文本]" custT="1"/>
      <dgm:spPr/>
      <dgm:t>
        <a:bodyPr/>
        <a:lstStyle/>
        <a:p>
          <a:r>
            <a:rPr lang="zh-CN" sz="1600" dirty="0" smtClean="0">
              <a:latin typeface="宋体" pitchFamily="2" charset="-122"/>
              <a:ea typeface="宋体" pitchFamily="2" charset="-122"/>
            </a:rPr>
            <a:t>掌握的商品到达时间，</a:t>
          </a:r>
          <a:r>
            <a:rPr lang="zh-CN" altLang="en-US" sz="1600" dirty="0" smtClean="0">
              <a:latin typeface="宋体" pitchFamily="2" charset="-122"/>
              <a:ea typeface="宋体" pitchFamily="2" charset="-122"/>
            </a:rPr>
            <a:t>实现</a:t>
          </a:r>
          <a:r>
            <a:rPr lang="zh-CN" sz="1600" dirty="0" smtClean="0">
              <a:latin typeface="宋体" pitchFamily="2" charset="-122"/>
              <a:ea typeface="宋体" pitchFamily="2" charset="-122"/>
            </a:rPr>
            <a:t>动态库存</a:t>
          </a:r>
          <a:r>
            <a:rPr lang="zh-CN" altLang="en-US" sz="1600" dirty="0" smtClean="0">
              <a:latin typeface="宋体" pitchFamily="2" charset="-122"/>
              <a:ea typeface="宋体" pitchFamily="2" charset="-122"/>
            </a:rPr>
            <a:t>管理</a:t>
          </a:r>
          <a:endParaRPr lang="zh-CN" altLang="en-US" sz="1600" dirty="0">
            <a:solidFill>
              <a:schemeClr val="tx1"/>
            </a:solidFill>
            <a:latin typeface="宋体" pitchFamily="2" charset="-122"/>
            <a:ea typeface="宋体" pitchFamily="2" charset="-122"/>
          </a:endParaRPr>
        </a:p>
      </dgm:t>
    </dgm:pt>
    <dgm:pt modelId="{45B5343B-5738-40B3-B50A-7037B6195D52}" type="parTrans" cxnId="{455B68FF-4E8F-4B5A-9BAD-9D5A1E6DEB46}">
      <dgm:prSet/>
      <dgm:spPr/>
      <dgm:t>
        <a:bodyPr/>
        <a:lstStyle/>
        <a:p>
          <a:endParaRPr lang="zh-CN" altLang="en-US"/>
        </a:p>
      </dgm:t>
    </dgm:pt>
    <dgm:pt modelId="{AAA79EDB-6BD3-409D-AB2D-9501E974720F}" type="sibTrans" cxnId="{455B68FF-4E8F-4B5A-9BAD-9D5A1E6DEB46}">
      <dgm:prSet/>
      <dgm:spPr/>
      <dgm:t>
        <a:bodyPr/>
        <a:lstStyle/>
        <a:p>
          <a:endParaRPr lang="zh-CN" altLang="en-US"/>
        </a:p>
      </dgm:t>
    </dgm:pt>
    <dgm:pt modelId="{38DD7CA1-18C4-4780-981D-E327C81DA75E}" type="pres">
      <dgm:prSet presAssocID="{15FF890F-2370-4DF4-BA95-D0094EEADC8C}" presName="linear" presStyleCnt="0">
        <dgm:presLayoutVars>
          <dgm:animLvl val="lvl"/>
          <dgm:resizeHandles val="exact"/>
        </dgm:presLayoutVars>
      </dgm:prSet>
      <dgm:spPr/>
      <dgm:t>
        <a:bodyPr/>
        <a:lstStyle/>
        <a:p>
          <a:endParaRPr lang="zh-CN" altLang="en-US"/>
        </a:p>
      </dgm:t>
    </dgm:pt>
    <dgm:pt modelId="{CE646A07-FFC6-44A6-870B-4495DE43DEC1}" type="pres">
      <dgm:prSet presAssocID="{697B8E96-E70B-4687-B8F8-86C0C1185C27}" presName="parentText" presStyleLbl="node1" presStyleIdx="0" presStyleCnt="6">
        <dgm:presLayoutVars>
          <dgm:chMax val="0"/>
          <dgm:bulletEnabled val="1"/>
        </dgm:presLayoutVars>
      </dgm:prSet>
      <dgm:spPr/>
      <dgm:t>
        <a:bodyPr/>
        <a:lstStyle/>
        <a:p>
          <a:endParaRPr lang="zh-CN" altLang="en-US"/>
        </a:p>
      </dgm:t>
    </dgm:pt>
    <dgm:pt modelId="{F24A553B-1F79-43E8-B3FD-41E6A58E3D93}" type="pres">
      <dgm:prSet presAssocID="{697B8E96-E70B-4687-B8F8-86C0C1185C27}" presName="childText" presStyleLbl="revTx" presStyleIdx="0" presStyleCnt="6">
        <dgm:presLayoutVars>
          <dgm:bulletEnabled val="1"/>
        </dgm:presLayoutVars>
      </dgm:prSet>
      <dgm:spPr/>
      <dgm:t>
        <a:bodyPr/>
        <a:lstStyle/>
        <a:p>
          <a:endParaRPr lang="zh-CN" altLang="en-US"/>
        </a:p>
      </dgm:t>
    </dgm:pt>
    <dgm:pt modelId="{017A55AA-D09B-4FDE-8C68-7800053E22F0}" type="pres">
      <dgm:prSet presAssocID="{F8F7636A-480C-4B99-9823-F85B36E82976}" presName="parentText" presStyleLbl="node1" presStyleIdx="1" presStyleCnt="6">
        <dgm:presLayoutVars>
          <dgm:chMax val="0"/>
          <dgm:bulletEnabled val="1"/>
        </dgm:presLayoutVars>
      </dgm:prSet>
      <dgm:spPr/>
      <dgm:t>
        <a:bodyPr/>
        <a:lstStyle/>
        <a:p>
          <a:endParaRPr lang="zh-CN" altLang="en-US"/>
        </a:p>
      </dgm:t>
    </dgm:pt>
    <dgm:pt modelId="{0F7FAF50-B5D2-47B5-8D29-495A63763585}" type="pres">
      <dgm:prSet presAssocID="{F8F7636A-480C-4B99-9823-F85B36E82976}" presName="childText" presStyleLbl="revTx" presStyleIdx="1" presStyleCnt="6">
        <dgm:presLayoutVars>
          <dgm:bulletEnabled val="1"/>
        </dgm:presLayoutVars>
      </dgm:prSet>
      <dgm:spPr/>
      <dgm:t>
        <a:bodyPr/>
        <a:lstStyle/>
        <a:p>
          <a:endParaRPr lang="zh-CN" altLang="en-US"/>
        </a:p>
      </dgm:t>
    </dgm:pt>
    <dgm:pt modelId="{7DA1A223-7C2D-4A19-AB87-9DBA5BC818C2}" type="pres">
      <dgm:prSet presAssocID="{A0907291-321A-403D-9B7E-DC48376EA8D5}" presName="parentText" presStyleLbl="node1" presStyleIdx="2" presStyleCnt="6">
        <dgm:presLayoutVars>
          <dgm:chMax val="0"/>
          <dgm:bulletEnabled val="1"/>
        </dgm:presLayoutVars>
      </dgm:prSet>
      <dgm:spPr/>
      <dgm:t>
        <a:bodyPr/>
        <a:lstStyle/>
        <a:p>
          <a:endParaRPr lang="zh-CN" altLang="en-US"/>
        </a:p>
      </dgm:t>
    </dgm:pt>
    <dgm:pt modelId="{C7AA6797-09F9-43FE-B127-ADB00943B278}" type="pres">
      <dgm:prSet presAssocID="{A0907291-321A-403D-9B7E-DC48376EA8D5}" presName="childText" presStyleLbl="revTx" presStyleIdx="2" presStyleCnt="6">
        <dgm:presLayoutVars>
          <dgm:bulletEnabled val="1"/>
        </dgm:presLayoutVars>
      </dgm:prSet>
      <dgm:spPr/>
      <dgm:t>
        <a:bodyPr/>
        <a:lstStyle/>
        <a:p>
          <a:endParaRPr lang="zh-CN" altLang="en-US"/>
        </a:p>
      </dgm:t>
    </dgm:pt>
    <dgm:pt modelId="{F9AC0C43-F2E4-457C-9897-676091DE8B50}" type="pres">
      <dgm:prSet presAssocID="{4DED2EB6-656E-4BDB-B811-8A31B62F9F36}" presName="parentText" presStyleLbl="node1" presStyleIdx="3" presStyleCnt="6">
        <dgm:presLayoutVars>
          <dgm:chMax val="0"/>
          <dgm:bulletEnabled val="1"/>
        </dgm:presLayoutVars>
      </dgm:prSet>
      <dgm:spPr/>
      <dgm:t>
        <a:bodyPr/>
        <a:lstStyle/>
        <a:p>
          <a:endParaRPr lang="zh-CN" altLang="en-US"/>
        </a:p>
      </dgm:t>
    </dgm:pt>
    <dgm:pt modelId="{FDE2A58C-DD4A-4ECE-973C-C893B848330C}" type="pres">
      <dgm:prSet presAssocID="{4DED2EB6-656E-4BDB-B811-8A31B62F9F36}" presName="childText" presStyleLbl="revTx" presStyleIdx="3" presStyleCnt="6">
        <dgm:presLayoutVars>
          <dgm:bulletEnabled val="1"/>
        </dgm:presLayoutVars>
      </dgm:prSet>
      <dgm:spPr/>
      <dgm:t>
        <a:bodyPr/>
        <a:lstStyle/>
        <a:p>
          <a:endParaRPr lang="zh-CN" altLang="en-US"/>
        </a:p>
      </dgm:t>
    </dgm:pt>
    <dgm:pt modelId="{432F36F8-8685-4912-842A-09F6B83A96A7}" type="pres">
      <dgm:prSet presAssocID="{DC9F1E9A-83A8-4C0C-805D-DF0A503AC782}" presName="parentText" presStyleLbl="node1" presStyleIdx="4" presStyleCnt="6">
        <dgm:presLayoutVars>
          <dgm:chMax val="0"/>
          <dgm:bulletEnabled val="1"/>
        </dgm:presLayoutVars>
      </dgm:prSet>
      <dgm:spPr/>
      <dgm:t>
        <a:bodyPr/>
        <a:lstStyle/>
        <a:p>
          <a:endParaRPr lang="zh-CN" altLang="en-US"/>
        </a:p>
      </dgm:t>
    </dgm:pt>
    <dgm:pt modelId="{4396CB7C-6096-4FDD-BC48-D810D2E2585D}" type="pres">
      <dgm:prSet presAssocID="{DC9F1E9A-83A8-4C0C-805D-DF0A503AC782}" presName="childText" presStyleLbl="revTx" presStyleIdx="4" presStyleCnt="6">
        <dgm:presLayoutVars>
          <dgm:bulletEnabled val="1"/>
        </dgm:presLayoutVars>
      </dgm:prSet>
      <dgm:spPr/>
      <dgm:t>
        <a:bodyPr/>
        <a:lstStyle/>
        <a:p>
          <a:endParaRPr lang="zh-CN" altLang="en-US"/>
        </a:p>
      </dgm:t>
    </dgm:pt>
    <dgm:pt modelId="{38766B97-6B54-48A4-8299-2079182A0EC7}" type="pres">
      <dgm:prSet presAssocID="{A19C049F-1923-4B88-B833-470B66845749}" presName="parentText" presStyleLbl="node1" presStyleIdx="5" presStyleCnt="6">
        <dgm:presLayoutVars>
          <dgm:chMax val="0"/>
          <dgm:bulletEnabled val="1"/>
        </dgm:presLayoutVars>
      </dgm:prSet>
      <dgm:spPr/>
      <dgm:t>
        <a:bodyPr/>
        <a:lstStyle/>
        <a:p>
          <a:endParaRPr lang="zh-CN" altLang="en-US"/>
        </a:p>
      </dgm:t>
    </dgm:pt>
    <dgm:pt modelId="{B8CD8DAD-2A68-4C77-8BA2-2DF72D898001}" type="pres">
      <dgm:prSet presAssocID="{A19C049F-1923-4B88-B833-470B66845749}" presName="childText" presStyleLbl="revTx" presStyleIdx="5" presStyleCnt="6">
        <dgm:presLayoutVars>
          <dgm:bulletEnabled val="1"/>
        </dgm:presLayoutVars>
      </dgm:prSet>
      <dgm:spPr/>
      <dgm:t>
        <a:bodyPr/>
        <a:lstStyle/>
        <a:p>
          <a:endParaRPr lang="zh-CN" altLang="en-US"/>
        </a:p>
      </dgm:t>
    </dgm:pt>
  </dgm:ptLst>
  <dgm:cxnLst>
    <dgm:cxn modelId="{E23970B7-FC81-43D2-A7E8-3877108153F1}" type="presOf" srcId="{45D8DE44-204C-4298-B4FC-52B2360DDD88}" destId="{0F7FAF50-B5D2-47B5-8D29-495A63763585}" srcOrd="0" destOrd="0" presId="urn:microsoft.com/office/officeart/2005/8/layout/vList2"/>
    <dgm:cxn modelId="{19E5E310-E63A-4BFA-A6C5-08E8193766E0}" srcId="{15FF890F-2370-4DF4-BA95-D0094EEADC8C}" destId="{697B8E96-E70B-4687-B8F8-86C0C1185C27}" srcOrd="0" destOrd="0" parTransId="{5F32813D-DB1E-49B0-9A20-9F8E4050ABAA}" sibTransId="{FB287DC6-4A96-4F74-BCEA-88664E7F8D85}"/>
    <dgm:cxn modelId="{6CADEEA1-F78D-42BE-A85E-B94A9E6E5EF5}" srcId="{15FF890F-2370-4DF4-BA95-D0094EEADC8C}" destId="{DC9F1E9A-83A8-4C0C-805D-DF0A503AC782}" srcOrd="4" destOrd="0" parTransId="{D2DA2712-69C1-49B7-919C-622F54A6D539}" sibTransId="{6F336DA8-9F6D-492B-B87D-BE7A7BA108CE}"/>
    <dgm:cxn modelId="{4CEB4EAE-1CA1-443C-8098-3634D75A95F5}" type="presOf" srcId="{DC9F1E9A-83A8-4C0C-805D-DF0A503AC782}" destId="{432F36F8-8685-4912-842A-09F6B83A96A7}" srcOrd="0" destOrd="0" presId="urn:microsoft.com/office/officeart/2005/8/layout/vList2"/>
    <dgm:cxn modelId="{F5E9FBA4-A544-4799-828F-E1E0B59E04B5}" type="presOf" srcId="{6F5A8A55-75F3-49F1-A7EA-FBCF687B7A23}" destId="{C7AA6797-09F9-43FE-B127-ADB00943B278}" srcOrd="0" destOrd="0" presId="urn:microsoft.com/office/officeart/2005/8/layout/vList2"/>
    <dgm:cxn modelId="{529BF606-F5CF-466A-8388-7228E7BEE9C8}" srcId="{15FF890F-2370-4DF4-BA95-D0094EEADC8C}" destId="{F8F7636A-480C-4B99-9823-F85B36E82976}" srcOrd="1" destOrd="0" parTransId="{47E33F9D-A0E6-449C-8733-9F84FE24B416}" sibTransId="{993878B5-6F79-43DD-AAC2-949C3B22EB99}"/>
    <dgm:cxn modelId="{F591BA6A-4E89-4D77-9D4F-7B5240699CD4}" type="presOf" srcId="{33FF2110-3906-45F8-8F1D-8BAA72FF5401}" destId="{F24A553B-1F79-43E8-B3FD-41E6A58E3D93}" srcOrd="0" destOrd="0" presId="urn:microsoft.com/office/officeart/2005/8/layout/vList2"/>
    <dgm:cxn modelId="{455B68FF-4E8F-4B5A-9BAD-9D5A1E6DEB46}" srcId="{A0907291-321A-403D-9B7E-DC48376EA8D5}" destId="{6F5A8A55-75F3-49F1-A7EA-FBCF687B7A23}" srcOrd="0" destOrd="0" parTransId="{45B5343B-5738-40B3-B50A-7037B6195D52}" sibTransId="{AAA79EDB-6BD3-409D-AB2D-9501E974720F}"/>
    <dgm:cxn modelId="{3050A3F1-130B-4888-8E07-9F39DA8D03C6}" type="presOf" srcId="{4DED2EB6-656E-4BDB-B811-8A31B62F9F36}" destId="{F9AC0C43-F2E4-457C-9897-676091DE8B50}" srcOrd="0" destOrd="0" presId="urn:microsoft.com/office/officeart/2005/8/layout/vList2"/>
    <dgm:cxn modelId="{BDF3B61D-10FB-4B16-B9FC-8A57E11D7331}" srcId="{DC9F1E9A-83A8-4C0C-805D-DF0A503AC782}" destId="{0D864566-6D4C-41C5-BE71-73BFAC6B201E}" srcOrd="0" destOrd="0" parTransId="{B2AF35A5-B52C-4C62-88F7-D6473B2D1FFE}" sibTransId="{E941B988-1373-4951-A869-B1C14BFBDC2F}"/>
    <dgm:cxn modelId="{9A05620F-AA74-46CA-B2AB-997F845614DF}" type="presOf" srcId="{A19C049F-1923-4B88-B833-470B66845749}" destId="{38766B97-6B54-48A4-8299-2079182A0EC7}" srcOrd="0" destOrd="0" presId="urn:microsoft.com/office/officeart/2005/8/layout/vList2"/>
    <dgm:cxn modelId="{BAE47F4E-E38D-400E-A359-FAA03B6D8C66}" srcId="{15FF890F-2370-4DF4-BA95-D0094EEADC8C}" destId="{4DED2EB6-656E-4BDB-B811-8A31B62F9F36}" srcOrd="3" destOrd="0" parTransId="{FEC6818D-C2F5-4CC6-A730-6724F2B5B705}" sibTransId="{ED69BE97-472A-4971-8077-A0FD0EB3DBE0}"/>
    <dgm:cxn modelId="{8A70A3F1-7027-4A70-856C-668A32FD718D}" srcId="{A19C049F-1923-4B88-B833-470B66845749}" destId="{1B6AA63F-A05B-4F92-965D-77EE3CA1F3FE}" srcOrd="0" destOrd="0" parTransId="{E988C44E-0F01-4986-8056-190A0AFFE78F}" sibTransId="{C43F31A4-4DE3-4A59-8E2B-6379FB83EF31}"/>
    <dgm:cxn modelId="{66DBD94A-CAE5-4BA7-A916-DC8397E46583}" type="presOf" srcId="{697B8E96-E70B-4687-B8F8-86C0C1185C27}" destId="{CE646A07-FFC6-44A6-870B-4495DE43DEC1}" srcOrd="0" destOrd="0" presId="urn:microsoft.com/office/officeart/2005/8/layout/vList2"/>
    <dgm:cxn modelId="{DF5B5C5F-9546-4559-B1F6-0BE1320D1AD9}" srcId="{15FF890F-2370-4DF4-BA95-D0094EEADC8C}" destId="{A0907291-321A-403D-9B7E-DC48376EA8D5}" srcOrd="2" destOrd="0" parTransId="{8E60077E-C84A-436B-A88E-31E3E61D54FB}" sibTransId="{544419C2-A810-44F3-9D72-8F19061F4B51}"/>
    <dgm:cxn modelId="{47A68C53-5EC3-43A0-A2B7-18E51DEB6F00}" type="presOf" srcId="{1B6AA63F-A05B-4F92-965D-77EE3CA1F3FE}" destId="{B8CD8DAD-2A68-4C77-8BA2-2DF72D898001}" srcOrd="0" destOrd="0" presId="urn:microsoft.com/office/officeart/2005/8/layout/vList2"/>
    <dgm:cxn modelId="{C19DC6AD-29ED-4F5A-832C-5DC9412BE50D}" type="presOf" srcId="{F8F7636A-480C-4B99-9823-F85B36E82976}" destId="{017A55AA-D09B-4FDE-8C68-7800053E22F0}" srcOrd="0" destOrd="0" presId="urn:microsoft.com/office/officeart/2005/8/layout/vList2"/>
    <dgm:cxn modelId="{193AD7FB-E6C5-4ECE-9D39-27D541317F9C}" type="presOf" srcId="{A0907291-321A-403D-9B7E-DC48376EA8D5}" destId="{7DA1A223-7C2D-4A19-AB87-9DBA5BC818C2}" srcOrd="0" destOrd="0" presId="urn:microsoft.com/office/officeart/2005/8/layout/vList2"/>
    <dgm:cxn modelId="{464F4AEC-B197-4A7C-9177-A051832DAF20}" srcId="{F8F7636A-480C-4B99-9823-F85B36E82976}" destId="{45D8DE44-204C-4298-B4FC-52B2360DDD88}" srcOrd="0" destOrd="0" parTransId="{C63817E4-173F-4C58-9B2B-C86EA6A465DB}" sibTransId="{760B7F1A-718D-4EFE-8131-6B2CCFA53046}"/>
    <dgm:cxn modelId="{4F2D3442-1300-43DB-906E-5A3AC0D6D1FB}" type="presOf" srcId="{15FF890F-2370-4DF4-BA95-D0094EEADC8C}" destId="{38DD7CA1-18C4-4780-981D-E327C81DA75E}" srcOrd="0" destOrd="0" presId="urn:microsoft.com/office/officeart/2005/8/layout/vList2"/>
    <dgm:cxn modelId="{C004E3EF-48D6-4F1D-8CAF-605EB3981057}" srcId="{15FF890F-2370-4DF4-BA95-D0094EEADC8C}" destId="{A19C049F-1923-4B88-B833-470B66845749}" srcOrd="5" destOrd="0" parTransId="{2E35057F-7D9D-4293-B2AF-F56311B5F4A6}" sibTransId="{1AD7808F-E91D-463A-9640-FB4BCAAF88C9}"/>
    <dgm:cxn modelId="{2E13249D-59D7-41A4-A158-116CC8DE6549}" srcId="{4DED2EB6-656E-4BDB-B811-8A31B62F9F36}" destId="{C265E7C9-47D3-4E39-A333-41CD3414A1E2}" srcOrd="0" destOrd="0" parTransId="{85FFAAD9-925C-419B-919F-BD195CF7EB2D}" sibTransId="{D908769D-0C34-4567-92E0-294DEA0BC35E}"/>
    <dgm:cxn modelId="{E728C5D5-4D73-40B8-BFE0-0ABB484BD5E0}" type="presOf" srcId="{C265E7C9-47D3-4E39-A333-41CD3414A1E2}" destId="{FDE2A58C-DD4A-4ECE-973C-C893B848330C}" srcOrd="0" destOrd="0" presId="urn:microsoft.com/office/officeart/2005/8/layout/vList2"/>
    <dgm:cxn modelId="{5E1FE7B1-0E1C-44C8-A4AC-FF5F6C36B42A}" srcId="{697B8E96-E70B-4687-B8F8-86C0C1185C27}" destId="{33FF2110-3906-45F8-8F1D-8BAA72FF5401}" srcOrd="0" destOrd="0" parTransId="{D9EEC3BE-C3C1-4318-91C3-0831D5DB281C}" sibTransId="{FCF9E487-2AA7-44C1-9369-7E70559075EC}"/>
    <dgm:cxn modelId="{1F7060D9-02DE-409F-BB68-43CA2F0F5995}" type="presOf" srcId="{0D864566-6D4C-41C5-BE71-73BFAC6B201E}" destId="{4396CB7C-6096-4FDD-BC48-D810D2E2585D}" srcOrd="0" destOrd="0" presId="urn:microsoft.com/office/officeart/2005/8/layout/vList2"/>
    <dgm:cxn modelId="{A0BB69A9-5D3A-4783-810F-B8CE0E1D9792}" type="presParOf" srcId="{38DD7CA1-18C4-4780-981D-E327C81DA75E}" destId="{CE646A07-FFC6-44A6-870B-4495DE43DEC1}" srcOrd="0" destOrd="0" presId="urn:microsoft.com/office/officeart/2005/8/layout/vList2"/>
    <dgm:cxn modelId="{ABC074E7-DADF-477E-A2BA-28E181284921}" type="presParOf" srcId="{38DD7CA1-18C4-4780-981D-E327C81DA75E}" destId="{F24A553B-1F79-43E8-B3FD-41E6A58E3D93}" srcOrd="1" destOrd="0" presId="urn:microsoft.com/office/officeart/2005/8/layout/vList2"/>
    <dgm:cxn modelId="{6DEFD207-5F15-4FAE-BD29-C59A27A3EF3B}" type="presParOf" srcId="{38DD7CA1-18C4-4780-981D-E327C81DA75E}" destId="{017A55AA-D09B-4FDE-8C68-7800053E22F0}" srcOrd="2" destOrd="0" presId="urn:microsoft.com/office/officeart/2005/8/layout/vList2"/>
    <dgm:cxn modelId="{48A19180-4F1B-482E-97AF-2035E7B66B01}" type="presParOf" srcId="{38DD7CA1-18C4-4780-981D-E327C81DA75E}" destId="{0F7FAF50-B5D2-47B5-8D29-495A63763585}" srcOrd="3" destOrd="0" presId="urn:microsoft.com/office/officeart/2005/8/layout/vList2"/>
    <dgm:cxn modelId="{8AF5C9AD-3E03-46F8-8978-29AB64E12D16}" type="presParOf" srcId="{38DD7CA1-18C4-4780-981D-E327C81DA75E}" destId="{7DA1A223-7C2D-4A19-AB87-9DBA5BC818C2}" srcOrd="4" destOrd="0" presId="urn:microsoft.com/office/officeart/2005/8/layout/vList2"/>
    <dgm:cxn modelId="{4DCEA797-5888-46A2-B88D-F83526C51DAD}" type="presParOf" srcId="{38DD7CA1-18C4-4780-981D-E327C81DA75E}" destId="{C7AA6797-09F9-43FE-B127-ADB00943B278}" srcOrd="5" destOrd="0" presId="urn:microsoft.com/office/officeart/2005/8/layout/vList2"/>
    <dgm:cxn modelId="{03C3157B-D25D-4E88-94C6-DB94948D1F7E}" type="presParOf" srcId="{38DD7CA1-18C4-4780-981D-E327C81DA75E}" destId="{F9AC0C43-F2E4-457C-9897-676091DE8B50}" srcOrd="6" destOrd="0" presId="urn:microsoft.com/office/officeart/2005/8/layout/vList2"/>
    <dgm:cxn modelId="{BD84A443-C741-41F0-B3A8-FD976253BBCD}" type="presParOf" srcId="{38DD7CA1-18C4-4780-981D-E327C81DA75E}" destId="{FDE2A58C-DD4A-4ECE-973C-C893B848330C}" srcOrd="7" destOrd="0" presId="urn:microsoft.com/office/officeart/2005/8/layout/vList2"/>
    <dgm:cxn modelId="{A3799CF1-60CB-460A-9770-65EC26001B8E}" type="presParOf" srcId="{38DD7CA1-18C4-4780-981D-E327C81DA75E}" destId="{432F36F8-8685-4912-842A-09F6B83A96A7}" srcOrd="8" destOrd="0" presId="urn:microsoft.com/office/officeart/2005/8/layout/vList2"/>
    <dgm:cxn modelId="{2CC51F0C-E16F-40FC-BFEE-1882016B5A19}" type="presParOf" srcId="{38DD7CA1-18C4-4780-981D-E327C81DA75E}" destId="{4396CB7C-6096-4FDD-BC48-D810D2E2585D}" srcOrd="9" destOrd="0" presId="urn:microsoft.com/office/officeart/2005/8/layout/vList2"/>
    <dgm:cxn modelId="{3BCABA9E-FBA8-49B8-9B4F-D4F539A9AEC8}" type="presParOf" srcId="{38DD7CA1-18C4-4780-981D-E327C81DA75E}" destId="{38766B97-6B54-48A4-8299-2079182A0EC7}" srcOrd="10" destOrd="0" presId="urn:microsoft.com/office/officeart/2005/8/layout/vList2"/>
    <dgm:cxn modelId="{9060ACCF-0664-46B5-A840-2A936CF4783D}" type="presParOf" srcId="{38DD7CA1-18C4-4780-981D-E327C81DA75E}" destId="{B8CD8DAD-2A68-4C77-8BA2-2DF72D898001}" srcOrd="11" destOrd="0" presId="urn:microsoft.com/office/officeart/2005/8/layout/vList2"/>
  </dgm:cxnLst>
  <dgm:bg/>
  <dgm:whole/>
</dgm:dataModel>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宋体" charset="-122"/>
              </a:defRPr>
            </a:lvl1pPr>
          </a:lstStyle>
          <a:p>
            <a:pPr>
              <a:defRPr/>
            </a:pPr>
            <a:endParaRPr lang="en-US" altLang="zh-CN"/>
          </a:p>
        </p:txBody>
      </p:sp>
      <p:sp>
        <p:nvSpPr>
          <p:cNvPr id="8704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宋体" charset="-122"/>
              </a:defRPr>
            </a:lvl1pPr>
          </a:lstStyle>
          <a:p>
            <a:pPr>
              <a:defRPr/>
            </a:pPr>
            <a:endParaRPr lang="en-US" altLang="zh-CN"/>
          </a:p>
        </p:txBody>
      </p:sp>
      <p:sp>
        <p:nvSpPr>
          <p:cNvPr id="8704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宋体" charset="-122"/>
              </a:defRPr>
            </a:lvl1pPr>
          </a:lstStyle>
          <a:p>
            <a:pPr>
              <a:defRPr/>
            </a:pPr>
            <a:endParaRPr lang="en-US" altLang="zh-CN"/>
          </a:p>
        </p:txBody>
      </p:sp>
      <p:sp>
        <p:nvSpPr>
          <p:cNvPr id="8704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宋体" charset="-122"/>
              </a:defRPr>
            </a:lvl1pPr>
          </a:lstStyle>
          <a:p>
            <a:pPr>
              <a:defRPr/>
            </a:pPr>
            <a:fld id="{9F3A42CD-3392-464A-8F2A-4468D024A5E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FE3686-79F9-4727-AF09-68B8BCB27DA6}" type="datetimeFigureOut">
              <a:rPr lang="zh-CN" altLang="en-US" smtClean="0"/>
              <a:pPr/>
              <a:t>2012-8-30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92DBC-1A5A-4B12-A169-1CC0B572F3B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Master" Target="../slideMasters/slideMaster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Master" Target="../slideMasters/slideMaster1.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Master" Target="../slideMasters/slideMaster1.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4" name="图片 3" descr="物流3.jpg"/>
          <p:cNvPicPr>
            <a:picLocks noChangeAspect="1"/>
          </p:cNvPicPr>
          <p:nvPr userDrawn="1"/>
        </p:nvPicPr>
        <p:blipFill>
          <a:blip r:embed="rId2" cstate="print"/>
          <a:stretch>
            <a:fillRect/>
          </a:stretch>
        </p:blipFill>
        <p:spPr>
          <a:xfrm>
            <a:off x="0" y="1000108"/>
            <a:ext cx="4167309" cy="5857892"/>
          </a:xfrm>
          <a:prstGeom prst="rect">
            <a:avLst/>
          </a:prstGeom>
        </p:spPr>
      </p:pic>
      <p:sp>
        <p:nvSpPr>
          <p:cNvPr id="5" name="标题 1"/>
          <p:cNvSpPr>
            <a:spLocks noGrp="1"/>
          </p:cNvSpPr>
          <p:nvPr>
            <p:ph type="ctrTitle"/>
          </p:nvPr>
        </p:nvSpPr>
        <p:spPr>
          <a:xfrm>
            <a:off x="5072066" y="178592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Ref idx="1001">
        <a:schemeClr val="bg1"/>
      </p:bgRef>
    </p:bg>
    <p:spTree>
      <p:nvGrpSpPr>
        <p:cNvPr id="1" name=""/>
        <p:cNvGrpSpPr/>
        <p:nvPr/>
      </p:nvGrpSpPr>
      <p:grpSpPr>
        <a:xfrm>
          <a:off x="0" y="0"/>
          <a:ext cx="0" cy="0"/>
          <a:chOff x="0" y="0"/>
          <a:chExt cx="0" cy="0"/>
        </a:xfrm>
      </p:grpSpPr>
      <p:sp>
        <p:nvSpPr>
          <p:cNvPr id="3" name="标题 1"/>
          <p:cNvSpPr>
            <a:spLocks noGrp="1"/>
          </p:cNvSpPr>
          <p:nvPr>
            <p:ph type="ctrTitle"/>
          </p:nvPr>
        </p:nvSpPr>
        <p:spPr>
          <a:xfrm>
            <a:off x="5657912" y="142873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pic>
        <p:nvPicPr>
          <p:cNvPr id="6" name="图片 5" descr="物流3.jpg"/>
          <p:cNvPicPr>
            <a:picLocks noChangeAspect="1"/>
          </p:cNvPicPr>
          <p:nvPr userDrawn="1"/>
        </p:nvPicPr>
        <p:blipFill>
          <a:blip r:embed="rId2"/>
          <a:stretch>
            <a:fillRect/>
          </a:stretch>
        </p:blipFill>
        <p:spPr>
          <a:xfrm>
            <a:off x="428596" y="0"/>
            <a:ext cx="4878786" cy="6643710"/>
          </a:xfrm>
          <a:prstGeom prst="rect">
            <a:avLst/>
          </a:prstGeom>
        </p:spPr>
      </p:pic>
      <p:pic>
        <p:nvPicPr>
          <p:cNvPr id="7" name="图片 5" descr="logo_副本.jpg"/>
          <p:cNvPicPr>
            <a:picLocks noChangeAspect="1"/>
          </p:cNvPicPr>
          <p:nvPr userDrawn="1"/>
        </p:nvPicPr>
        <p:blipFill>
          <a:blip r:embed="rId3"/>
          <a:srcRect/>
          <a:stretch>
            <a:fillRect/>
          </a:stretch>
        </p:blipFill>
        <p:spPr bwMode="auto">
          <a:xfrm>
            <a:off x="8215313" y="5643563"/>
            <a:ext cx="762000" cy="1054100"/>
          </a:xfrm>
          <a:prstGeom prst="rect">
            <a:avLst/>
          </a:prstGeom>
          <a:noFill/>
          <a:ln w="9525">
            <a:noFill/>
            <a:miter lim="800000"/>
            <a:headEnd/>
            <a:tailEnd/>
          </a:ln>
        </p:spPr>
      </p:pic>
      <p:sp>
        <p:nvSpPr>
          <p:cNvPr id="5" name="矩形 4"/>
          <p:cNvSpPr/>
          <p:nvPr userDrawn="1"/>
        </p:nvSpPr>
        <p:spPr>
          <a:xfrm>
            <a:off x="0" y="214290"/>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14282" y="0"/>
            <a:ext cx="142876" cy="6572272"/>
          </a:xfrm>
          <a:prstGeom prst="rect">
            <a:avLst/>
          </a:prstGeom>
          <a:gradFill>
            <a:gsLst>
              <a:gs pos="100000">
                <a:srgbClr val="FF6600">
                  <a:alpha val="0"/>
                </a:srgbClr>
              </a:gs>
              <a:gs pos="45000">
                <a:srgbClr val="FF7A00"/>
              </a:gs>
              <a:gs pos="70000">
                <a:srgbClr val="FF0300"/>
              </a:gs>
              <a:gs pos="100000">
                <a:srgbClr val="4D0808"/>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a:lvl1pPr>
            <a:lvl2pPr>
              <a:defRPr>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4" name="内容占位符 5"/>
          <p:cNvGraphicFramePr>
            <a:graphicFrameLocks/>
          </p:cNvGraphicFramePr>
          <p:nvPr userDrawn="1"/>
        </p:nvGraphicFramePr>
        <p:xfrm>
          <a:off x="428596" y="6286520"/>
          <a:ext cx="77153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标题 5"/>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20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5" name="内容占位符 5"/>
          <p:cNvGraphicFramePr>
            <a:graphicFrameLocks/>
          </p:cNvGraphicFramePr>
          <p:nvPr userDrawn="1"/>
        </p:nvGraphicFramePr>
        <p:xfrm>
          <a:off x="428596" y="6286520"/>
          <a:ext cx="77153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3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20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5" name="内容占位符 5"/>
          <p:cNvGraphicFramePr>
            <a:graphicFrameLocks/>
          </p:cNvGraphicFramePr>
          <p:nvPr userDrawn="1"/>
        </p:nvGraphicFramePr>
        <p:xfrm>
          <a:off x="428596" y="6286520"/>
          <a:ext cx="77153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28596" y="1142984"/>
            <a:ext cx="8229600" cy="4929188"/>
          </a:xfrm>
        </p:spPr>
        <p:txBody>
          <a:bodyPr/>
          <a:lstStyle>
            <a:lvl1pPr>
              <a:defRPr sz="1800"/>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8"/>
          <a:srcRect/>
          <a:stretch>
            <a:fillRect/>
          </a:stretch>
        </a:blipFill>
        <a:effectLst/>
      </p:bgPr>
    </p:bg>
    <p:spTree>
      <p:nvGrpSpPr>
        <p:cNvPr id="1" name=""/>
        <p:cNvGrpSpPr/>
        <p:nvPr/>
      </p:nvGrpSpPr>
      <p:grpSpPr>
        <a:xfrm>
          <a:off x="0" y="0"/>
          <a:ext cx="0" cy="0"/>
          <a:chOff x="0" y="0"/>
          <a:chExt cx="0" cy="0"/>
        </a:xfrm>
      </p:grpSpPr>
      <p:sp>
        <p:nvSpPr>
          <p:cNvPr id="2050" name="Rectangle 5"/>
          <p:cNvSpPr>
            <a:spLocks noGrp="1" noChangeArrowheads="1"/>
          </p:cNvSpPr>
          <p:nvPr>
            <p:ph type="title"/>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2052" name="图片 5" descr="logo_副本.jpg"/>
          <p:cNvPicPr>
            <a:picLocks noChangeAspect="1"/>
          </p:cNvPicPr>
          <p:nvPr userDrawn="1"/>
        </p:nvPicPr>
        <p:blipFill>
          <a:blip r:embed="rId19"/>
          <a:srcRect/>
          <a:stretch>
            <a:fillRect/>
          </a:stretch>
        </p:blipFill>
        <p:spPr bwMode="auto">
          <a:xfrm>
            <a:off x="8358214" y="5786454"/>
            <a:ext cx="762000" cy="10541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52" r:id="rId1"/>
    <p:sldLayoutId id="2147483748" r:id="rId2"/>
    <p:sldLayoutId id="2147483750" r:id="rId3"/>
    <p:sldLayoutId id="2147483751" r:id="rId4"/>
    <p:sldLayoutId id="2147483753"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49" r:id="rId16"/>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charset="0"/>
          <a:ea typeface="黑体" pitchFamily="2" charset="-122"/>
        </a:defRPr>
      </a:lvl2pPr>
      <a:lvl3pPr algn="l" rtl="0" eaLnBrk="0" fontAlgn="base" hangingPunct="0">
        <a:spcBef>
          <a:spcPct val="0"/>
        </a:spcBef>
        <a:spcAft>
          <a:spcPct val="0"/>
        </a:spcAft>
        <a:defRPr sz="2400">
          <a:solidFill>
            <a:schemeClr val="bg1"/>
          </a:solidFill>
          <a:latin typeface="Arial" charset="0"/>
          <a:ea typeface="黑体" pitchFamily="2" charset="-122"/>
        </a:defRPr>
      </a:lvl3pPr>
      <a:lvl4pPr algn="l" rtl="0" eaLnBrk="0" fontAlgn="base" hangingPunct="0">
        <a:spcBef>
          <a:spcPct val="0"/>
        </a:spcBef>
        <a:spcAft>
          <a:spcPct val="0"/>
        </a:spcAft>
        <a:defRPr sz="2400">
          <a:solidFill>
            <a:schemeClr val="bg1"/>
          </a:solidFill>
          <a:latin typeface="Arial" charset="0"/>
          <a:ea typeface="黑体" pitchFamily="2" charset="-122"/>
        </a:defRPr>
      </a:lvl4pPr>
      <a:lvl5pPr algn="l" rtl="0" eaLnBrk="0" fontAlgn="base" hangingPunct="0">
        <a:spcBef>
          <a:spcPct val="0"/>
        </a:spcBef>
        <a:spcAft>
          <a:spcPct val="0"/>
        </a:spcAft>
        <a:defRPr sz="2400">
          <a:solidFill>
            <a:schemeClr val="bg1"/>
          </a:solidFill>
          <a:latin typeface="Arial" charset="0"/>
          <a:ea typeface="黑体" pitchFamily="2" charset="-122"/>
        </a:defRPr>
      </a:lvl5pPr>
      <a:lvl6pPr marL="457200" algn="l" rtl="0" fontAlgn="base">
        <a:spcBef>
          <a:spcPct val="0"/>
        </a:spcBef>
        <a:spcAft>
          <a:spcPct val="0"/>
        </a:spcAft>
        <a:defRPr sz="2400">
          <a:solidFill>
            <a:schemeClr val="bg1"/>
          </a:solidFill>
          <a:latin typeface="Arial" charset="0"/>
          <a:ea typeface="黑体" pitchFamily="2" charset="-122"/>
        </a:defRPr>
      </a:lvl6pPr>
      <a:lvl7pPr marL="914400" algn="l" rtl="0" fontAlgn="base">
        <a:spcBef>
          <a:spcPct val="0"/>
        </a:spcBef>
        <a:spcAft>
          <a:spcPct val="0"/>
        </a:spcAft>
        <a:defRPr sz="2400">
          <a:solidFill>
            <a:schemeClr val="bg1"/>
          </a:solidFill>
          <a:latin typeface="Arial" charset="0"/>
          <a:ea typeface="黑体" pitchFamily="2" charset="-122"/>
        </a:defRPr>
      </a:lvl7pPr>
      <a:lvl8pPr marL="1371600" algn="l" rtl="0" fontAlgn="base">
        <a:spcBef>
          <a:spcPct val="0"/>
        </a:spcBef>
        <a:spcAft>
          <a:spcPct val="0"/>
        </a:spcAft>
        <a:defRPr sz="2400">
          <a:solidFill>
            <a:schemeClr val="bg1"/>
          </a:solidFill>
          <a:latin typeface="Arial" charset="0"/>
          <a:ea typeface="黑体" pitchFamily="2" charset="-122"/>
        </a:defRPr>
      </a:lvl8pPr>
      <a:lvl9pPr marL="1828800" algn="l" rtl="0" fontAlgn="base">
        <a:spcBef>
          <a:spcPct val="0"/>
        </a:spcBef>
        <a:spcAft>
          <a:spcPct val="0"/>
        </a:spcAft>
        <a:defRPr sz="2400">
          <a:solidFill>
            <a:schemeClr val="bg1"/>
          </a:solidFill>
          <a:latin typeface="Arial" charset="0"/>
          <a:ea typeface="黑体" pitchFamily="2" charset="-122"/>
        </a:defRPr>
      </a:lvl9pPr>
    </p:titleStyle>
    <p:body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10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3.xml"/><Relationship Id="rId1" Type="http://schemas.openxmlformats.org/officeDocument/2006/relationships/vmlDrawing" Target="../drawings/vmlDrawing4.v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4.xml"/><Relationship Id="rId1" Type="http://schemas.openxmlformats.org/officeDocument/2006/relationships/vmlDrawing" Target="../drawings/vmlDrawing5.v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4.xml"/><Relationship Id="rId1" Type="http://schemas.openxmlformats.org/officeDocument/2006/relationships/vmlDrawing" Target="../drawings/vmlDrawing6.v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4.xml"/><Relationship Id="rId1" Type="http://schemas.openxmlformats.org/officeDocument/2006/relationships/vmlDrawing" Target="../drawings/vmlDrawing7.v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4.xml"/><Relationship Id="rId1" Type="http://schemas.openxmlformats.org/officeDocument/2006/relationships/vmlDrawing" Target="../drawings/vmlDrawing8.v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4.xml"/><Relationship Id="rId1" Type="http://schemas.openxmlformats.org/officeDocument/2006/relationships/vmlDrawing" Target="../drawings/vmlDrawing9.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4.xml"/><Relationship Id="rId1" Type="http://schemas.openxmlformats.org/officeDocument/2006/relationships/vmlDrawing" Target="../drawings/vmlDrawing10.v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4.xml"/><Relationship Id="rId1" Type="http://schemas.openxmlformats.org/officeDocument/2006/relationships/vmlDrawing" Target="../drawings/vmlDrawing11.v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4.xml"/><Relationship Id="rId1" Type="http://schemas.openxmlformats.org/officeDocument/2006/relationships/vmlDrawing" Target="../drawings/vmlDrawing12.v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11.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4.xml"/><Relationship Id="rId1" Type="http://schemas.openxmlformats.org/officeDocument/2006/relationships/vmlDrawing" Target="../drawings/vmlDrawing13.v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4.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5.xml"/><Relationship Id="rId1" Type="http://schemas.openxmlformats.org/officeDocument/2006/relationships/vmlDrawing" Target="../drawings/vmlDrawing14.vml"/></Relationships>
</file>

<file path=ppt/slides/_rels/slide3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5.xml"/><Relationship Id="rId1" Type="http://schemas.openxmlformats.org/officeDocument/2006/relationships/vmlDrawing" Target="../drawings/vmlDrawing15.v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5.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3.xml"/><Relationship Id="rId1" Type="http://schemas.openxmlformats.org/officeDocument/2006/relationships/vmlDrawing" Target="../drawings/vmlDrawing3.v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p:nvPr>
        </p:nvSpPr>
        <p:spPr>
          <a:xfrm>
            <a:off x="4000496" y="1500174"/>
            <a:ext cx="5286412" cy="3786214"/>
          </a:xfrm>
        </p:spPr>
        <p:txBody>
          <a:bodyPr/>
          <a:lstStyle/>
          <a:p>
            <a:pPr lvl="0"/>
            <a:r>
              <a:rPr b="1" dirty="0" smtClean="0">
                <a:solidFill>
                  <a:schemeClr val="tx1"/>
                </a:solidFill>
              </a:rPr>
              <a:t>第</a:t>
            </a:r>
            <a:r>
              <a:rPr lang="en-US" altLang="zh-CN" b="1" dirty="0" smtClean="0">
                <a:solidFill>
                  <a:schemeClr val="tx1"/>
                </a:solidFill>
              </a:rPr>
              <a:t>3</a:t>
            </a:r>
            <a:r>
              <a:rPr b="1" dirty="0" smtClean="0">
                <a:solidFill>
                  <a:schemeClr val="tx1"/>
                </a:solidFill>
              </a:rPr>
              <a:t>章 </a:t>
            </a:r>
            <a:r>
              <a:rPr lang="en-US" b="1" dirty="0" smtClean="0">
                <a:solidFill>
                  <a:schemeClr val="tx1"/>
                </a:solidFill>
              </a:rPr>
              <a:t/>
            </a:r>
            <a:br>
              <a:rPr lang="en-US" b="1" dirty="0" smtClean="0">
                <a:solidFill>
                  <a:schemeClr val="tx1"/>
                </a:solidFill>
              </a:rPr>
            </a:br>
            <a:r>
              <a:rPr b="1" dirty="0" smtClean="0">
                <a:solidFill>
                  <a:schemeClr val="tx1"/>
                </a:solidFill>
              </a:rPr>
              <a:t>智能物流系统</a:t>
            </a:r>
            <a:endParaRPr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3.1.3  </a:t>
            </a:r>
            <a:r>
              <a:rPr lang="zh-CN" altLang="en-US" dirty="0" smtClean="0"/>
              <a:t>系统的目标</a:t>
            </a:r>
            <a:endParaRPr lang="zh-CN" altLang="en-US" dirty="0"/>
          </a:p>
        </p:txBody>
      </p:sp>
      <p:sp>
        <p:nvSpPr>
          <p:cNvPr id="3" name="内容占位符 2"/>
          <p:cNvSpPr>
            <a:spLocks noGrp="1"/>
          </p:cNvSpPr>
          <p:nvPr>
            <p:ph idx="1"/>
          </p:nvPr>
        </p:nvSpPr>
        <p:spPr>
          <a:xfrm>
            <a:off x="457200" y="1196975"/>
            <a:ext cx="3900486" cy="4929188"/>
          </a:xfrm>
        </p:spPr>
        <p:txBody>
          <a:bodyPr/>
          <a:lstStyle/>
          <a:p>
            <a:pPr>
              <a:buClr>
                <a:srgbClr val="FF6600"/>
              </a:buClr>
              <a:buFont typeface="Wingdings" pitchFamily="2" charset="2"/>
              <a:buChar char="u"/>
            </a:pPr>
            <a:r>
              <a:rPr lang="zh-CN" dirty="0" smtClean="0">
                <a:solidFill>
                  <a:schemeClr val="tx1"/>
                </a:solidFill>
                <a:latin typeface="+mn-lt"/>
                <a:ea typeface="+mn-ea"/>
                <a:cs typeface="+mn-cs"/>
              </a:rPr>
              <a:t>建立智能物流系统旨在实现以下两个目标：</a:t>
            </a:r>
            <a:endParaRPr lang="en-US" altLang="zh-CN" dirty="0" smtClean="0">
              <a:solidFill>
                <a:schemeClr val="tx1"/>
              </a:solidFill>
              <a:latin typeface="+mn-lt"/>
              <a:ea typeface="+mn-ea"/>
              <a:cs typeface="+mn-cs"/>
            </a:endParaRPr>
          </a:p>
          <a:p>
            <a:pPr>
              <a:buClr>
                <a:srgbClr val="FF6600"/>
              </a:buClr>
              <a:buFont typeface="Wingdings" pitchFamily="2" charset="2"/>
              <a:buChar char="u"/>
            </a:pPr>
            <a:endParaRPr lang="en-US" altLang="zh-CN" dirty="0" smtClean="0">
              <a:solidFill>
                <a:schemeClr val="tx1"/>
              </a:solidFill>
              <a:latin typeface="+mn-lt"/>
              <a:ea typeface="+mn-ea"/>
              <a:cs typeface="+mn-cs"/>
            </a:endParaRPr>
          </a:p>
          <a:p>
            <a:pPr marL="457200" indent="-457200">
              <a:buClr>
                <a:srgbClr val="FF6600"/>
              </a:buClr>
              <a:buAutoNum type="arabicPeriod"/>
            </a:pPr>
            <a:r>
              <a:rPr lang="zh-CN" altLang="en-US" sz="1800" dirty="0" smtClean="0"/>
              <a:t>横向整合</a:t>
            </a:r>
            <a:r>
              <a:rPr lang="en-US" altLang="zh-CN" sz="1800" dirty="0" smtClean="0"/>
              <a:t>--</a:t>
            </a:r>
            <a:r>
              <a:rPr lang="zh-CN" sz="1800" dirty="0" smtClean="0">
                <a:solidFill>
                  <a:schemeClr val="tx1"/>
                </a:solidFill>
                <a:latin typeface="+mn-lt"/>
                <a:ea typeface="+mn-ea"/>
                <a:cs typeface="+mn-cs"/>
              </a:rPr>
              <a:t>对物流企业本身进行过程重组，</a:t>
            </a:r>
            <a:r>
              <a:rPr lang="zh-CN" altLang="en-US" sz="1800" dirty="0" smtClean="0">
                <a:solidFill>
                  <a:schemeClr val="tx1"/>
                </a:solidFill>
                <a:latin typeface="+mn-lt"/>
                <a:ea typeface="+mn-ea"/>
                <a:cs typeface="+mn-cs"/>
              </a:rPr>
              <a:t>实现</a:t>
            </a:r>
            <a:r>
              <a:rPr lang="zh-CN" sz="1800" dirty="0" smtClean="0">
                <a:solidFill>
                  <a:schemeClr val="tx1"/>
                </a:solidFill>
                <a:latin typeface="+mn-lt"/>
                <a:ea typeface="+mn-ea"/>
                <a:cs typeface="+mn-cs"/>
              </a:rPr>
              <a:t>同类资源集约化，将物流“做大”。</a:t>
            </a:r>
            <a:endParaRPr lang="en-US" altLang="zh-CN" sz="1800" dirty="0" smtClean="0">
              <a:solidFill>
                <a:schemeClr val="tx1"/>
              </a:solidFill>
              <a:latin typeface="+mn-lt"/>
              <a:ea typeface="+mn-ea"/>
              <a:cs typeface="+mn-cs"/>
            </a:endParaRPr>
          </a:p>
          <a:p>
            <a:pPr marL="457200" indent="-457200">
              <a:buClr>
                <a:srgbClr val="FF6600"/>
              </a:buClr>
              <a:buAutoNum type="arabicPeriod"/>
            </a:pPr>
            <a:endParaRPr lang="en-US" altLang="zh-CN" sz="1800" dirty="0" smtClean="0"/>
          </a:p>
          <a:p>
            <a:pPr marL="457200" indent="-457200">
              <a:buClr>
                <a:srgbClr val="FF6600"/>
              </a:buClr>
              <a:buAutoNum type="arabicPeriod"/>
            </a:pPr>
            <a:endParaRPr lang="en-US" altLang="zh-CN" sz="1800" dirty="0" smtClean="0"/>
          </a:p>
          <a:p>
            <a:pPr marL="457200" indent="-457200">
              <a:buClr>
                <a:srgbClr val="FF6600"/>
              </a:buClr>
              <a:buAutoNum type="arabicPeriod"/>
            </a:pPr>
            <a:r>
              <a:rPr lang="zh-CN" sz="1800" dirty="0" smtClean="0">
                <a:solidFill>
                  <a:schemeClr val="tx1"/>
                </a:solidFill>
                <a:latin typeface="+mn-lt"/>
                <a:ea typeface="+mn-ea"/>
                <a:cs typeface="+mn-cs"/>
              </a:rPr>
              <a:t>纵向整合</a:t>
            </a:r>
            <a:r>
              <a:rPr lang="en-US" altLang="zh-CN" sz="1800" dirty="0" smtClean="0">
                <a:solidFill>
                  <a:schemeClr val="tx1"/>
                </a:solidFill>
                <a:latin typeface="+mn-lt"/>
                <a:ea typeface="+mn-ea"/>
                <a:cs typeface="+mn-cs"/>
              </a:rPr>
              <a:t>--</a:t>
            </a:r>
            <a:r>
              <a:rPr lang="zh-CN" sz="1800" dirty="0" smtClean="0">
                <a:solidFill>
                  <a:schemeClr val="tx1"/>
                </a:solidFill>
                <a:latin typeface="+mn-lt"/>
                <a:ea typeface="+mn-ea"/>
                <a:cs typeface="+mn-cs"/>
              </a:rPr>
              <a:t>从供应链管理角度进行专业化类别物流流程的信息采集，深加工后使整个供应链流程得以优化，将物流“做专”</a:t>
            </a:r>
            <a:r>
              <a:rPr lang="zh-CN" altLang="en-US" sz="1800" dirty="0" smtClean="0">
                <a:solidFill>
                  <a:schemeClr val="tx1"/>
                </a:solidFill>
                <a:latin typeface="+mn-lt"/>
                <a:ea typeface="+mn-ea"/>
                <a:cs typeface="+mn-cs"/>
              </a:rPr>
              <a:t>。</a:t>
            </a:r>
            <a:endParaRPr lang="en-US" altLang="zh-CN" sz="1800" dirty="0" smtClean="0">
              <a:solidFill>
                <a:schemeClr val="tx1"/>
              </a:solidFill>
              <a:latin typeface="+mn-lt"/>
              <a:ea typeface="+mn-ea"/>
              <a:cs typeface="+mn-cs"/>
            </a:endParaRPr>
          </a:p>
          <a:p>
            <a:pPr marL="457200" indent="-457200">
              <a:buClr>
                <a:srgbClr val="FF6600"/>
              </a:buClr>
              <a:buAutoNum type="arabicPeriod"/>
            </a:pPr>
            <a:endParaRPr lang="zh-CN" altLang="en-US" sz="1800" dirty="0"/>
          </a:p>
        </p:txBody>
      </p:sp>
      <p:sp>
        <p:nvSpPr>
          <p:cNvPr id="798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9873" name="Object 1"/>
          <p:cNvGraphicFramePr>
            <a:graphicFrameLocks noChangeAspect="1"/>
          </p:cNvGraphicFramePr>
          <p:nvPr/>
        </p:nvGraphicFramePr>
        <p:xfrm>
          <a:off x="4500562" y="1312754"/>
          <a:ext cx="4214842" cy="4871862"/>
        </p:xfrm>
        <a:graphic>
          <a:graphicData uri="http://schemas.openxmlformats.org/presentationml/2006/ole">
            <p:oleObj spid="_x0000_s79873" name="Visio" r:id="rId3" imgW="6172605" imgH="7432580" progId="Visio.Drawing.11">
              <p:embed/>
            </p:oleObj>
          </a:graphicData>
        </a:graphic>
      </p:graphicFrame>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3.2  </a:t>
            </a:r>
            <a:r>
              <a:rPr lang="zh-CN" altLang="en-US" dirty="0" smtClean="0"/>
              <a:t>智能物流系统的设计</a:t>
            </a:r>
            <a:endParaRPr lang="zh-CN" altLang="en-US" dirty="0"/>
          </a:p>
        </p:txBody>
      </p:sp>
      <p:sp>
        <p:nvSpPr>
          <p:cNvPr id="3" name="内容占位符 2"/>
          <p:cNvSpPr>
            <a:spLocks noGrp="1"/>
          </p:cNvSpPr>
          <p:nvPr>
            <p:ph idx="1"/>
          </p:nvPr>
        </p:nvSpPr>
        <p:spPr/>
        <p:txBody>
          <a:bodyPr/>
          <a:lstStyle/>
          <a:p>
            <a:pPr>
              <a:buFont typeface="Wingdings" pitchFamily="2" charset="2"/>
              <a:buChar char="n"/>
            </a:pPr>
            <a:r>
              <a:rPr lang="zh-CN" altLang="en-US" sz="2000" dirty="0" smtClean="0"/>
              <a:t>系统的功能要素</a:t>
            </a:r>
            <a:endParaRPr lang="en-US" altLang="zh-CN" sz="2000" dirty="0" smtClean="0"/>
          </a:p>
          <a:p>
            <a:pPr>
              <a:buNone/>
            </a:pPr>
            <a:r>
              <a:rPr lang="zh-CN" altLang="en-US" sz="1600" dirty="0" smtClean="0">
                <a:latin typeface="宋体" pitchFamily="2" charset="-122"/>
                <a:ea typeface="宋体" pitchFamily="2" charset="-122"/>
              </a:rPr>
              <a:t>    要为企业设计出物流系统，首先要明确系统的功能要素。</a:t>
            </a:r>
            <a:endParaRPr lang="en-US" altLang="zh-CN" sz="1600" dirty="0" smtClean="0">
              <a:latin typeface="宋体" pitchFamily="2" charset="-122"/>
              <a:ea typeface="宋体" pitchFamily="2" charset="-122"/>
            </a:endParaRPr>
          </a:p>
          <a:p>
            <a:pPr>
              <a:buNone/>
            </a:pPr>
            <a:r>
              <a:rPr lang="en-US" altLang="zh-CN" sz="1600" dirty="0" smtClean="0">
                <a:latin typeface="宋体" pitchFamily="2" charset="-122"/>
                <a:ea typeface="宋体" pitchFamily="2" charset="-122"/>
              </a:rPr>
              <a:t>    </a:t>
            </a:r>
            <a:r>
              <a:rPr lang="zh-CN" altLang="en-US" sz="1600" dirty="0" smtClean="0">
                <a:latin typeface="宋体" pitchFamily="2" charset="-122"/>
                <a:ea typeface="宋体" pitchFamily="2" charset="-122"/>
              </a:rPr>
              <a:t>物流系统的功能要素是物流系统所具有的基本能力，这些基本能力有效地组合、联结在一起，便成了物流的总功能，便能合理、有效地实现物流系统的总目的。</a:t>
            </a:r>
            <a:endParaRPr lang="en-US" altLang="zh-CN" sz="1600" dirty="0" smtClean="0">
              <a:latin typeface="宋体" pitchFamily="2" charset="-122"/>
              <a:ea typeface="宋体" pitchFamily="2" charset="-122"/>
            </a:endParaRPr>
          </a:p>
          <a:p>
            <a:pPr>
              <a:buNone/>
            </a:pPr>
            <a:endParaRPr lang="en-US" altLang="zh-CN" sz="1600" dirty="0" smtClean="0">
              <a:latin typeface="宋体" pitchFamily="2" charset="-122"/>
              <a:ea typeface="宋体" pitchFamily="2" charset="-122"/>
            </a:endParaRPr>
          </a:p>
          <a:p>
            <a:pPr>
              <a:buNone/>
            </a:pPr>
            <a:endParaRPr lang="en-US" altLang="zh-CN" sz="1600" dirty="0" smtClean="0">
              <a:latin typeface="宋体" pitchFamily="2" charset="-122"/>
              <a:ea typeface="宋体" pitchFamily="2" charset="-122"/>
            </a:endParaRPr>
          </a:p>
          <a:p>
            <a:pPr>
              <a:buNone/>
            </a:pPr>
            <a:endParaRPr lang="en-US" altLang="zh-CN" sz="1600" dirty="0" smtClean="0">
              <a:latin typeface="宋体" pitchFamily="2" charset="-122"/>
              <a:ea typeface="宋体" pitchFamily="2" charset="-122"/>
            </a:endParaRPr>
          </a:p>
        </p:txBody>
      </p:sp>
      <p:sp>
        <p:nvSpPr>
          <p:cNvPr id="103425" name="Rectangle 1"/>
          <p:cNvSpPr>
            <a:spLocks noChangeArrowheads="1"/>
          </p:cNvSpPr>
          <p:nvPr/>
        </p:nvSpPr>
        <p:spPr bwMode="auto">
          <a:xfrm>
            <a:off x="3500430" y="2643182"/>
            <a:ext cx="414340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65088" algn="l"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表</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3.1 </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物流的功能要素</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endParaRPr>
          </a:p>
          <a:p>
            <a:pPr marL="0" marR="0" lvl="0" indent="65088"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graphicFrame>
        <p:nvGraphicFramePr>
          <p:cNvPr id="6" name="表格 5"/>
          <p:cNvGraphicFramePr>
            <a:graphicFrameLocks noGrp="1"/>
          </p:cNvGraphicFramePr>
          <p:nvPr/>
        </p:nvGraphicFramePr>
        <p:xfrm>
          <a:off x="2143108" y="3000372"/>
          <a:ext cx="4786346" cy="2571765"/>
        </p:xfrm>
        <a:graphic>
          <a:graphicData uri="http://schemas.openxmlformats.org/drawingml/2006/table">
            <a:tbl>
              <a:tblPr/>
              <a:tblGrid>
                <a:gridCol w="2385654"/>
                <a:gridCol w="2400692"/>
              </a:tblGrid>
              <a:tr h="367395">
                <a:tc>
                  <a:txBody>
                    <a:bodyPr/>
                    <a:lstStyle/>
                    <a:p>
                      <a:pPr indent="65405" algn="ctr">
                        <a:spcAft>
                          <a:spcPts val="0"/>
                        </a:spcAft>
                      </a:pPr>
                      <a:r>
                        <a:rPr lang="zh-CN" sz="1400" b="1" kern="100" dirty="0">
                          <a:latin typeface="Times New Roman"/>
                          <a:ea typeface="宋体"/>
                          <a:cs typeface="Times New Roman"/>
                        </a:rPr>
                        <a:t>物流作业功能</a:t>
                      </a:r>
                      <a:endParaRPr lang="zh-CN" sz="1400" kern="100" dirty="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65405" algn="ctr">
                        <a:spcAft>
                          <a:spcPts val="0"/>
                        </a:spcAft>
                      </a:pPr>
                      <a:r>
                        <a:rPr lang="zh-CN" sz="1400" b="1" kern="100">
                          <a:latin typeface="Times New Roman"/>
                          <a:ea typeface="宋体"/>
                          <a:cs typeface="Times New Roman"/>
                        </a:rPr>
                        <a:t>物流信息功能</a:t>
                      </a:r>
                      <a:endParaRPr lang="zh-CN" sz="14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7395">
                <a:tc>
                  <a:txBody>
                    <a:bodyPr/>
                    <a:lstStyle/>
                    <a:p>
                      <a:pPr algn="ctr">
                        <a:spcAft>
                          <a:spcPts val="0"/>
                        </a:spcAft>
                      </a:pPr>
                      <a:r>
                        <a:rPr lang="zh-CN" sz="1400" kern="100">
                          <a:latin typeface="Times New Roman"/>
                          <a:ea typeface="宋体"/>
                          <a:cs typeface="Times New Roman"/>
                        </a:rPr>
                        <a:t>运输功能</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a:latin typeface="Times New Roman"/>
                          <a:ea typeface="宋体"/>
                          <a:cs typeface="Times New Roman"/>
                        </a:rPr>
                        <a:t>物流计划预测</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7395">
                <a:tc>
                  <a:txBody>
                    <a:bodyPr/>
                    <a:lstStyle/>
                    <a:p>
                      <a:pPr algn="ctr">
                        <a:spcAft>
                          <a:spcPts val="0"/>
                        </a:spcAft>
                      </a:pPr>
                      <a:r>
                        <a:rPr lang="zh-CN" sz="1400" kern="100">
                          <a:latin typeface="Times New Roman"/>
                          <a:ea typeface="宋体"/>
                          <a:cs typeface="Times New Roman"/>
                        </a:rPr>
                        <a:t>仓储功能</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a:latin typeface="Times New Roman"/>
                          <a:ea typeface="宋体"/>
                          <a:cs typeface="Times New Roman"/>
                        </a:rPr>
                        <a:t>物流控制调度</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7395">
                <a:tc>
                  <a:txBody>
                    <a:bodyPr/>
                    <a:lstStyle/>
                    <a:p>
                      <a:pPr algn="ctr">
                        <a:spcAft>
                          <a:spcPts val="0"/>
                        </a:spcAft>
                      </a:pPr>
                      <a:r>
                        <a:rPr lang="zh-CN" sz="1400" kern="100">
                          <a:latin typeface="Times New Roman"/>
                          <a:ea typeface="宋体"/>
                          <a:cs typeface="Times New Roman"/>
                        </a:rPr>
                        <a:t>包装功能</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a:latin typeface="Times New Roman"/>
                          <a:ea typeface="宋体"/>
                          <a:cs typeface="Times New Roman"/>
                        </a:rPr>
                        <a:t>库存量控制</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7395">
                <a:tc>
                  <a:txBody>
                    <a:bodyPr/>
                    <a:lstStyle/>
                    <a:p>
                      <a:pPr algn="ctr">
                        <a:spcAft>
                          <a:spcPts val="0"/>
                        </a:spcAft>
                      </a:pPr>
                      <a:r>
                        <a:rPr lang="zh-CN" sz="1400" kern="100">
                          <a:latin typeface="Times New Roman"/>
                          <a:ea typeface="宋体"/>
                          <a:cs typeface="Times New Roman"/>
                        </a:rPr>
                        <a:t>配送功能</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a:latin typeface="Times New Roman"/>
                          <a:ea typeface="宋体"/>
                          <a:cs typeface="Times New Roman"/>
                        </a:rPr>
                        <a:t>传达发货指示</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7395">
                <a:tc>
                  <a:txBody>
                    <a:bodyPr/>
                    <a:lstStyle/>
                    <a:p>
                      <a:pPr algn="ctr">
                        <a:spcAft>
                          <a:spcPts val="0"/>
                        </a:spcAft>
                      </a:pPr>
                      <a:r>
                        <a:rPr lang="zh-CN" sz="1400" kern="100">
                          <a:latin typeface="Times New Roman"/>
                          <a:ea typeface="宋体"/>
                          <a:cs typeface="Times New Roman"/>
                        </a:rPr>
                        <a:t>装卸搬运</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a:latin typeface="Times New Roman"/>
                          <a:ea typeface="宋体"/>
                          <a:cs typeface="Times New Roman"/>
                        </a:rPr>
                        <a:t>传达接货指示</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7395">
                <a:tc>
                  <a:txBody>
                    <a:bodyPr/>
                    <a:lstStyle/>
                    <a:p>
                      <a:pPr algn="ctr">
                        <a:spcAft>
                          <a:spcPts val="0"/>
                        </a:spcAft>
                      </a:pPr>
                      <a:r>
                        <a:rPr lang="zh-CN" sz="1400" kern="100">
                          <a:latin typeface="Times New Roman"/>
                          <a:ea typeface="宋体"/>
                          <a:cs typeface="Times New Roman"/>
                        </a:rPr>
                        <a:t>流通加工</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dirty="0">
                          <a:latin typeface="Times New Roman"/>
                          <a:ea typeface="宋体"/>
                          <a:cs typeface="Times New Roman"/>
                        </a:rPr>
                        <a:t>资料处理</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3.2.1</a:t>
            </a:r>
            <a:r>
              <a:rPr lang="en-US" altLang="zh-CN" dirty="0" smtClean="0">
                <a:latin typeface="+mj-ea"/>
              </a:rPr>
              <a:t> </a:t>
            </a:r>
            <a:r>
              <a:rPr lang="zh-CN" altLang="en-US" dirty="0" smtClean="0">
                <a:latin typeface="+mj-ea"/>
              </a:rPr>
              <a:t>系统的结构</a:t>
            </a:r>
            <a:endParaRPr lang="zh-CN" altLang="en-US" dirty="0">
              <a:latin typeface="+mj-ea"/>
            </a:endParaRPr>
          </a:p>
        </p:txBody>
      </p:sp>
      <p:sp>
        <p:nvSpPr>
          <p:cNvPr id="3" name="内容占位符 2"/>
          <p:cNvSpPr>
            <a:spLocks noGrp="1"/>
          </p:cNvSpPr>
          <p:nvPr>
            <p:ph idx="1"/>
          </p:nvPr>
        </p:nvSpPr>
        <p:spPr/>
        <p:txBody>
          <a:bodyPr/>
          <a:lstStyle/>
          <a:p>
            <a:pPr>
              <a:buFont typeface="Wingdings" pitchFamily="2" charset="2"/>
              <a:buChar char="Ø"/>
            </a:pPr>
            <a:r>
              <a:rPr lang="zh-CN" altLang="en-US" sz="1600" dirty="0" smtClean="0">
                <a:latin typeface="宋体" pitchFamily="2" charset="-122"/>
                <a:ea typeface="宋体" pitchFamily="2" charset="-122"/>
              </a:rPr>
              <a:t>根据传统物流系统的动态要素构成，将智能物流系统分解成智能物流信息子系统、智能运输子系统、智能仓储管理子系统、智能配送子系统、智能流通加工子系统、智能包装子系统、和智能装卸搬运子系统等</a:t>
            </a:r>
            <a:r>
              <a:rPr lang="en-US" sz="1600" dirty="0" smtClean="0">
                <a:latin typeface="宋体" pitchFamily="2" charset="-122"/>
                <a:ea typeface="宋体" pitchFamily="2" charset="-122"/>
              </a:rPr>
              <a:t>7</a:t>
            </a:r>
            <a:r>
              <a:rPr lang="zh-CN" altLang="en-US" sz="1600" dirty="0" smtClean="0">
                <a:latin typeface="宋体" pitchFamily="2" charset="-122"/>
                <a:ea typeface="宋体" pitchFamily="2" charset="-122"/>
              </a:rPr>
              <a:t>大系统。</a:t>
            </a:r>
            <a:endParaRPr lang="en-US" altLang="zh-CN" sz="1600" dirty="0" smtClean="0">
              <a:latin typeface="宋体" pitchFamily="2" charset="-122"/>
              <a:ea typeface="宋体" pitchFamily="2" charset="-122"/>
            </a:endParaRPr>
          </a:p>
          <a:p>
            <a:pPr>
              <a:buFont typeface="Wingdings" pitchFamily="2" charset="2"/>
              <a:buChar char="Ø"/>
            </a:pPr>
            <a:r>
              <a:rPr lang="en-US" sz="1600" dirty="0" smtClean="0">
                <a:latin typeface="宋体" pitchFamily="2" charset="-122"/>
                <a:ea typeface="宋体" pitchFamily="2" charset="-122"/>
              </a:rPr>
              <a:t>7</a:t>
            </a:r>
            <a:r>
              <a:rPr lang="zh-CN" altLang="en-US" sz="1600" dirty="0" smtClean="0">
                <a:latin typeface="宋体" pitchFamily="2" charset="-122"/>
                <a:ea typeface="宋体" pitchFamily="2" charset="-122"/>
              </a:rPr>
              <a:t>大系统并不是完全独立存在运行的，系统间相互交融、相互协调、相互配合。</a:t>
            </a: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每个系统又由数个更小的子系统构成，如智能物流信息子系统可以进一步分解为智能运输信息子系统、智能配送信息子系统等等，它是为整个</a:t>
            </a:r>
            <a:r>
              <a:rPr lang="en-US" sz="1600" dirty="0" smtClean="0">
                <a:latin typeface="宋体" pitchFamily="2" charset="-122"/>
                <a:ea typeface="宋体" pitchFamily="2" charset="-122"/>
              </a:rPr>
              <a:t>ILS</a:t>
            </a:r>
            <a:r>
              <a:rPr lang="zh-CN" altLang="en-US" sz="1600" dirty="0" smtClean="0">
                <a:latin typeface="宋体" pitchFamily="2" charset="-122"/>
                <a:ea typeface="宋体" pitchFamily="2" charset="-122"/>
              </a:rPr>
              <a:t>服务的一个辅助系统。</a:t>
            </a:r>
            <a:endParaRPr lang="en-US" altLang="zh-CN" sz="1600" dirty="0" smtClean="0">
              <a:latin typeface="宋体" pitchFamily="2" charset="-122"/>
              <a:ea typeface="宋体" pitchFamily="2" charset="-122"/>
            </a:endParaRPr>
          </a:p>
          <a:p>
            <a:pPr>
              <a:buFont typeface="Wingdings" pitchFamily="2" charset="2"/>
              <a:buChar char="Ø"/>
            </a:pPr>
            <a:endParaRPr lang="zh-CN" altLang="en-US" sz="1600" dirty="0">
              <a:latin typeface="宋体" pitchFamily="2" charset="-122"/>
              <a:ea typeface="宋体" pitchFamily="2" charset="-122"/>
            </a:endParaRPr>
          </a:p>
        </p:txBody>
      </p:sp>
      <p:sp>
        <p:nvSpPr>
          <p:cNvPr id="1085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8545" name="Object 1"/>
          <p:cNvGraphicFramePr>
            <a:graphicFrameLocks noChangeAspect="1"/>
          </p:cNvGraphicFramePr>
          <p:nvPr/>
        </p:nvGraphicFramePr>
        <p:xfrm>
          <a:off x="2500298" y="2840679"/>
          <a:ext cx="4006398" cy="3374403"/>
        </p:xfrm>
        <a:graphic>
          <a:graphicData uri="http://schemas.openxmlformats.org/presentationml/2006/ole">
            <p:oleObj spid="_x0000_s108545" name="Visio" r:id="rId3" imgW="5086761" imgH="4294870" progId="Visio.Drawing.11">
              <p:embed/>
            </p:oleObj>
          </a:graphicData>
        </a:graphic>
      </p:graphicFrame>
      <p:sp>
        <p:nvSpPr>
          <p:cNvPr id="108547" name="Rectangle 3"/>
          <p:cNvSpPr>
            <a:spLocks noChangeArrowheads="1"/>
          </p:cNvSpPr>
          <p:nvPr/>
        </p:nvSpPr>
        <p:spPr bwMode="auto">
          <a:xfrm>
            <a:off x="3035164" y="5929330"/>
            <a:ext cx="2608406"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图</a:t>
            </a:r>
            <a:r>
              <a:rPr kumimoji="0" lang="en-US" altLang="zh-CN" sz="14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3</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en-US" altLang="zh-CN" sz="14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7</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 </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智能物流系统的构成</a:t>
            </a:r>
            <a:endParaRPr kumimoji="0" lang="zh-CN" altLang="en-US" sz="1400" b="0" i="0" u="none" strike="noStrike" cap="none" normalizeH="0" baseline="0" dirty="0" smtClean="0">
              <a:ln>
                <a:noFill/>
              </a:ln>
              <a:solidFill>
                <a:schemeClr val="tx1"/>
              </a:solidFill>
              <a:effectLst/>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3.2.1</a:t>
            </a:r>
            <a:r>
              <a:rPr lang="en-US" altLang="zh-CN" dirty="0" smtClean="0">
                <a:latin typeface="+mj-ea"/>
              </a:rPr>
              <a:t> </a:t>
            </a:r>
            <a:r>
              <a:rPr lang="zh-CN" altLang="en-US" dirty="0" smtClean="0">
                <a:latin typeface="+mj-ea"/>
              </a:rPr>
              <a:t>系统的结构</a:t>
            </a:r>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en-US" dirty="0" smtClean="0"/>
              <a:t>1.</a:t>
            </a:r>
            <a:r>
              <a:rPr lang="zh-CN" altLang="en-US" dirty="0" smtClean="0"/>
              <a:t>智能物流信息系统</a:t>
            </a:r>
            <a:endParaRPr lang="en-US" altLang="zh-CN" dirty="0" smtClean="0"/>
          </a:p>
          <a:p>
            <a:pPr>
              <a:buNone/>
            </a:pPr>
            <a:endParaRPr lang="en-US" altLang="zh-CN" dirty="0" smtClean="0"/>
          </a:p>
          <a:p>
            <a:pPr>
              <a:buFont typeface="Wingdings" pitchFamily="2" charset="2"/>
              <a:buChar char="Ø"/>
            </a:pPr>
            <a:r>
              <a:rPr lang="zh-CN" altLang="en-US" sz="1600" dirty="0" smtClean="0">
                <a:latin typeface="宋体" pitchFamily="2" charset="-122"/>
                <a:ea typeface="宋体" pitchFamily="2" charset="-122"/>
              </a:rPr>
              <a:t>智能物流信息系统是</a:t>
            </a:r>
            <a:r>
              <a:rPr lang="en-US" altLang="zh-CN" sz="1600" dirty="0" smtClean="0">
                <a:latin typeface="宋体" pitchFamily="2" charset="-122"/>
                <a:ea typeface="宋体" pitchFamily="2" charset="-122"/>
              </a:rPr>
              <a:t>ILS</a:t>
            </a:r>
            <a:r>
              <a:rPr lang="zh-CN" altLang="en-US" sz="1600" dirty="0" smtClean="0">
                <a:latin typeface="宋体" pitchFamily="2" charset="-122"/>
                <a:ea typeface="宋体" pitchFamily="2" charset="-122"/>
              </a:rPr>
              <a:t>的主要组成部分，它的功能贯穿于物流各子系统业务活动之中，或者说是物流信息系统支持着物流各项业务活动的。它不仅将运输、储存、包装、配送等物流活动联系起来，而且还能对所获取的信息和知识加以处理和利用，进行优化和决策。因此</a:t>
            </a:r>
            <a:r>
              <a:rPr lang="en-US" altLang="zh-CN" sz="1600" dirty="0" smtClean="0">
                <a:latin typeface="宋体" pitchFamily="2" charset="-122"/>
                <a:ea typeface="宋体" pitchFamily="2" charset="-122"/>
              </a:rPr>
              <a:t>ILS</a:t>
            </a:r>
            <a:r>
              <a:rPr lang="zh-CN" altLang="en-US" sz="1600" dirty="0" smtClean="0">
                <a:latin typeface="宋体" pitchFamily="2" charset="-122"/>
                <a:ea typeface="宋体" pitchFamily="2" charset="-122"/>
              </a:rPr>
              <a:t>的信息系统不等同于一般的信息系统，它是整个大系统的具有智能意义的神经系统，决定着</a:t>
            </a:r>
            <a:r>
              <a:rPr lang="en-US" altLang="zh-CN" sz="1600" dirty="0" smtClean="0">
                <a:latin typeface="宋体" pitchFamily="2" charset="-122"/>
                <a:ea typeface="宋体" pitchFamily="2" charset="-122"/>
              </a:rPr>
              <a:t>ILS</a:t>
            </a:r>
            <a:r>
              <a:rPr lang="zh-CN" altLang="en-US" sz="1600" dirty="0" smtClean="0">
                <a:latin typeface="宋体" pitchFamily="2" charset="-122"/>
                <a:ea typeface="宋体" pitchFamily="2" charset="-122"/>
              </a:rPr>
              <a:t>的成败。</a:t>
            </a:r>
            <a:endParaRPr lang="en-US" altLang="zh-CN" sz="1600" dirty="0" smtClean="0">
              <a:latin typeface="宋体" pitchFamily="2" charset="-122"/>
              <a:ea typeface="宋体" pitchFamily="2" charset="-122"/>
            </a:endParaRPr>
          </a:p>
          <a:p>
            <a:pPr>
              <a:buFont typeface="Wingdings" pitchFamily="2" charset="2"/>
              <a:buChar char="Ø"/>
            </a:pPr>
            <a:endParaRPr lang="zh-CN" altLang="en-US"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智能物流信息系统按功能可分为产品追踪子系统、智能决策支持子系统、智能运输信息子系统、智能仓储信息子系统、智能配送信息子系统、智能包装信息子系统、智能流通加工信息子系统和智能装卸搬运信息子系统等。</a:t>
            </a:r>
          </a:p>
          <a:p>
            <a:pPr>
              <a:buFont typeface="Wingdings" pitchFamily="2" charset="2"/>
              <a:buChar char="l"/>
            </a:pPr>
            <a:endParaRPr lang="zh-CN" altLang="en-US" dirty="0"/>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3.2.1</a:t>
            </a:r>
            <a:r>
              <a:rPr lang="en-US" altLang="zh-CN" dirty="0" smtClean="0">
                <a:latin typeface="+mj-ea"/>
              </a:rPr>
              <a:t> </a:t>
            </a:r>
            <a:r>
              <a:rPr lang="zh-CN" altLang="en-US" dirty="0" smtClean="0">
                <a:latin typeface="+mj-ea"/>
              </a:rPr>
              <a:t>系统的结构</a:t>
            </a:r>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en-US" dirty="0" smtClean="0"/>
              <a:t>1.</a:t>
            </a:r>
            <a:r>
              <a:rPr lang="zh-CN" altLang="en-US" dirty="0" smtClean="0"/>
              <a:t>智能物流信息系统</a:t>
            </a:r>
            <a:endParaRPr lang="en-US" altLang="zh-CN" dirty="0" smtClean="0"/>
          </a:p>
          <a:p>
            <a:pPr>
              <a:buFont typeface="Wingdings" pitchFamily="2" charset="2"/>
              <a:buChar char="Ø"/>
            </a:pPr>
            <a:r>
              <a:rPr lang="zh-CN" altLang="en-US" sz="1600" dirty="0" smtClean="0">
                <a:latin typeface="宋体" pitchFamily="2" charset="-122"/>
                <a:ea typeface="宋体" pitchFamily="2" charset="-122"/>
              </a:rPr>
              <a:t>智能信息系统依靠射频识别技术、条码技术等获得产业信息及物流各作业环节的信息，通过计算机网络完成信息传输及发布，运用专家系统、人工智能等处理信息并给出最佳实施方案。同时，利用产品追踪子系统还可以对产品从生产到消费的全过程进行监控，从源头开始对供应链各个节点的信息进行控制，为供应链各环节信息的溯源提供服务。</a:t>
            </a: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lgn="ctr">
              <a:buNone/>
            </a:pPr>
            <a:r>
              <a:rPr lang="zh-CN" altLang="en-US" sz="1400" dirty="0" smtClean="0">
                <a:latin typeface="宋体" pitchFamily="2" charset="-122"/>
                <a:ea typeface="宋体" pitchFamily="2" charset="-122"/>
              </a:rPr>
              <a:t>图</a:t>
            </a:r>
            <a:r>
              <a:rPr lang="en-US" sz="1400" dirty="0" smtClean="0">
                <a:latin typeface="宋体" pitchFamily="2" charset="-122"/>
                <a:ea typeface="宋体" pitchFamily="2" charset="-122"/>
              </a:rPr>
              <a:t>3.8</a:t>
            </a:r>
            <a:r>
              <a:rPr lang="zh-CN" altLang="en-US" sz="1400" dirty="0" smtClean="0">
                <a:latin typeface="宋体" pitchFamily="2" charset="-122"/>
                <a:ea typeface="宋体" pitchFamily="2" charset="-122"/>
              </a:rPr>
              <a:t>智能物流信息系统</a:t>
            </a:r>
          </a:p>
          <a:p>
            <a:pPr>
              <a:buNone/>
            </a:pPr>
            <a:endParaRPr lang="zh-CN" altLang="en-US" sz="1600" dirty="0" smtClean="0">
              <a:latin typeface="宋体" pitchFamily="2" charset="-122"/>
              <a:ea typeface="宋体" pitchFamily="2" charset="-122"/>
            </a:endParaRPr>
          </a:p>
          <a:p>
            <a:endParaRPr lang="zh-CN" altLang="en-US" dirty="0"/>
          </a:p>
        </p:txBody>
      </p:sp>
      <p:sp>
        <p:nvSpPr>
          <p:cNvPr id="1064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6497" name="Object 1"/>
          <p:cNvGraphicFramePr>
            <a:graphicFrameLocks noChangeAspect="1"/>
          </p:cNvGraphicFramePr>
          <p:nvPr/>
        </p:nvGraphicFramePr>
        <p:xfrm>
          <a:off x="1785918" y="2844343"/>
          <a:ext cx="5786478" cy="2799235"/>
        </p:xfrm>
        <a:graphic>
          <a:graphicData uri="http://schemas.openxmlformats.org/presentationml/2006/ole">
            <p:oleObj spid="_x0000_s106497" name="Visio" r:id="rId3" imgW="7115381" imgH="3442294" progId="Visio.Drawing.11">
              <p:embed/>
            </p:oleObj>
          </a:graphicData>
        </a:graphic>
      </p:graphicFrame>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3.2.1</a:t>
            </a:r>
            <a:r>
              <a:rPr lang="en-US" altLang="zh-CN" dirty="0" smtClean="0">
                <a:latin typeface="+mj-ea"/>
              </a:rPr>
              <a:t> </a:t>
            </a:r>
            <a:r>
              <a:rPr lang="zh-CN" altLang="en-US" dirty="0" smtClean="0">
                <a:latin typeface="+mj-ea"/>
              </a:rPr>
              <a:t>系统的结构</a:t>
            </a:r>
            <a:endParaRPr lang="zh-CN" altLang="en-US" dirty="0"/>
          </a:p>
        </p:txBody>
      </p:sp>
      <p:sp>
        <p:nvSpPr>
          <p:cNvPr id="3" name="内容占位符 2"/>
          <p:cNvSpPr>
            <a:spLocks noGrp="1"/>
          </p:cNvSpPr>
          <p:nvPr>
            <p:ph idx="1"/>
          </p:nvPr>
        </p:nvSpPr>
        <p:spPr>
          <a:xfrm>
            <a:off x="457200" y="1196975"/>
            <a:ext cx="4186238" cy="4929188"/>
          </a:xfrm>
        </p:spPr>
        <p:txBody>
          <a:bodyPr/>
          <a:lstStyle/>
          <a:p>
            <a:pPr>
              <a:buFont typeface="Wingdings" pitchFamily="2" charset="2"/>
              <a:buChar char="l"/>
            </a:pPr>
            <a:r>
              <a:rPr lang="en-US" dirty="0" smtClean="0"/>
              <a:t>2.</a:t>
            </a:r>
            <a:r>
              <a:rPr lang="zh-CN" altLang="en-US" dirty="0" smtClean="0"/>
              <a:t>智能运输系统</a:t>
            </a:r>
          </a:p>
          <a:p>
            <a:pPr>
              <a:buFont typeface="Wingdings" pitchFamily="2" charset="2"/>
              <a:buChar char="Ø"/>
            </a:pPr>
            <a:r>
              <a:rPr lang="zh-CN" altLang="en-US" sz="1600" dirty="0" smtClean="0">
                <a:latin typeface="宋体" pitchFamily="2" charset="-122"/>
                <a:ea typeface="宋体" pitchFamily="2" charset="-122"/>
              </a:rPr>
              <a:t>运输是物流的核心业务之一，通常有铁路运输、公路运输、航空运输、水路运输和管道运输等五种运输服务方式。</a:t>
            </a: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智能运输子系统可划分为以下几个模块：先进的交通信息服务子系统、先进的交通管理子系统、先进的公共交通子系统、先进的车辆控制子系统、货运管理子系统、电子收费子系统和紧急救援管理子系统。</a:t>
            </a: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智能物流系统以</a:t>
            </a:r>
            <a:r>
              <a:rPr lang="en-US" sz="1600" dirty="0" smtClean="0">
                <a:latin typeface="宋体" pitchFamily="2" charset="-122"/>
                <a:ea typeface="宋体" pitchFamily="2" charset="-122"/>
              </a:rPr>
              <a:t>ITS</a:t>
            </a:r>
            <a:r>
              <a:rPr lang="zh-CN" altLang="en-US" sz="1600" dirty="0" smtClean="0">
                <a:latin typeface="宋体" pitchFamily="2" charset="-122"/>
                <a:ea typeface="宋体" pitchFamily="2" charset="-122"/>
              </a:rPr>
              <a:t>为基础，通过在运输工具和货物上安装追踪识别装置，依靠先进的交通信息系统，可以实时采集车辆位置及货物状态信息，向客户提供车辆预计到达时间，为物流中心的配送计划、仓库存货战略的确定提供依据。</a:t>
            </a: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endParaRPr lang="zh-CN" altLang="en-US" dirty="0"/>
          </a:p>
        </p:txBody>
      </p:sp>
      <p:sp>
        <p:nvSpPr>
          <p:cNvPr id="1054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1617" name="Object 1"/>
          <p:cNvGraphicFramePr>
            <a:graphicFrameLocks noChangeAspect="1"/>
          </p:cNvGraphicFramePr>
          <p:nvPr/>
        </p:nvGraphicFramePr>
        <p:xfrm>
          <a:off x="5000628" y="1142984"/>
          <a:ext cx="3439214" cy="5142126"/>
        </p:xfrm>
        <a:graphic>
          <a:graphicData uri="http://schemas.openxmlformats.org/presentationml/2006/ole">
            <p:oleObj spid="_x0000_s111617" name="Visio" r:id="rId3" imgW="4210664" imgH="6298768" progId="Visio.Drawing.11">
              <p:embed/>
            </p:oleObj>
          </a:graphicData>
        </a:graphic>
      </p:graphicFrame>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3.2.1</a:t>
            </a:r>
            <a:r>
              <a:rPr lang="en-US" altLang="zh-CN" dirty="0" smtClean="0">
                <a:latin typeface="+mj-ea"/>
              </a:rPr>
              <a:t> </a:t>
            </a:r>
            <a:r>
              <a:rPr lang="zh-CN" altLang="en-US" dirty="0" smtClean="0">
                <a:latin typeface="+mj-ea"/>
              </a:rPr>
              <a:t>系统的结构</a:t>
            </a:r>
            <a:endParaRPr lang="zh-CN" altLang="en-US" dirty="0"/>
          </a:p>
        </p:txBody>
      </p:sp>
      <p:sp>
        <p:nvSpPr>
          <p:cNvPr id="3" name="内容占位符 2"/>
          <p:cNvSpPr>
            <a:spLocks noGrp="1"/>
          </p:cNvSpPr>
          <p:nvPr>
            <p:ph idx="1"/>
          </p:nvPr>
        </p:nvSpPr>
        <p:spPr>
          <a:xfrm>
            <a:off x="457200" y="1196975"/>
            <a:ext cx="8229600" cy="2232025"/>
          </a:xfrm>
        </p:spPr>
        <p:txBody>
          <a:bodyPr/>
          <a:lstStyle/>
          <a:p>
            <a:pPr>
              <a:buFont typeface="Wingdings" pitchFamily="2" charset="2"/>
              <a:buChar char="l"/>
            </a:pPr>
            <a:r>
              <a:rPr lang="en-US" altLang="zh-CN" dirty="0" smtClean="0"/>
              <a:t>3. </a:t>
            </a:r>
            <a:r>
              <a:rPr lang="zh-CN" altLang="en-US" dirty="0" smtClean="0"/>
              <a:t>智能配送系统</a:t>
            </a:r>
            <a:endParaRPr lang="en-US" altLang="zh-CN" dirty="0" smtClean="0"/>
          </a:p>
          <a:p>
            <a:pPr>
              <a:buFont typeface="Wingdings" pitchFamily="2" charset="2"/>
              <a:buChar char="Ø"/>
            </a:pPr>
            <a:r>
              <a:rPr lang="zh-CN" altLang="en-US" sz="1600" dirty="0" smtClean="0">
                <a:latin typeface="宋体" pitchFamily="2" charset="-122"/>
                <a:ea typeface="宋体" pitchFamily="2" charset="-122"/>
              </a:rPr>
              <a:t>配送服务是按照用户的订货要求和时间计划，在物流结点进行理货、配货工作，并将配备好的货物送交收货人的物流服务活动，其可以看作是运输服务的延伸。但它和运输服务不同，它是短距离、小批量、多品种、高频率的货物运输服务，是物流活动的最末端。</a:t>
            </a: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智能配送系统包括智能配送信息处理子系统，智能配载和送货路径规划子系统，配送车辆智能追踪子系统，智能客户管理子系统。</a:t>
            </a:r>
            <a:endParaRPr lang="en-US" altLang="zh-CN" sz="1600" dirty="0" smtClean="0">
              <a:latin typeface="宋体" pitchFamily="2" charset="-122"/>
              <a:ea typeface="宋体" pitchFamily="2" charset="-122"/>
            </a:endParaRPr>
          </a:p>
          <a:p>
            <a:pPr>
              <a:buNone/>
            </a:pPr>
            <a:endParaRPr lang="en-US" altLang="zh-CN" sz="1600" dirty="0" smtClean="0">
              <a:latin typeface="宋体" pitchFamily="2" charset="-122"/>
              <a:ea typeface="宋体" pitchFamily="2" charset="-122"/>
            </a:endParaRPr>
          </a:p>
          <a:p>
            <a:pPr>
              <a:buFont typeface="Wingdings" pitchFamily="2" charset="2"/>
              <a:buChar char="l"/>
            </a:pPr>
            <a:endParaRPr lang="zh-CN" altLang="en-US" dirty="0"/>
          </a:p>
        </p:txBody>
      </p:sp>
      <p:sp>
        <p:nvSpPr>
          <p:cNvPr id="4" name="Rectangle 5"/>
          <p:cNvSpPr>
            <a:spLocks noChangeArrowheads="1"/>
          </p:cNvSpPr>
          <p:nvPr/>
        </p:nvSpPr>
        <p:spPr bwMode="gray">
          <a:xfrm>
            <a:off x="790883" y="3286124"/>
            <a:ext cx="2071716" cy="2300297"/>
          </a:xfrm>
          <a:prstGeom prst="rect">
            <a:avLst/>
          </a:prstGeom>
          <a:gradFill rotWithShape="1">
            <a:gsLst>
              <a:gs pos="0">
                <a:srgbClr val="DAE9FA">
                  <a:gamma/>
                  <a:tint val="0"/>
                  <a:invGamma/>
                </a:srgbClr>
              </a:gs>
              <a:gs pos="100000">
                <a:srgbClr val="DAE9FA"/>
              </a:gs>
            </a:gsLst>
            <a:lin ang="5400000" scaled="1"/>
          </a:gradFill>
          <a:ln w="9525">
            <a:solidFill>
              <a:srgbClr val="F8F8F8"/>
            </a:solidFill>
            <a:miter lim="800000"/>
            <a:headEnd/>
            <a:tailEnd/>
          </a:ln>
          <a:effectLst>
            <a:outerShdw dist="35921" dir="2700000" algn="ctr" rotWithShape="0">
              <a:srgbClr val="080808">
                <a:alpha val="50000"/>
              </a:srgbClr>
            </a:outerShdw>
          </a:effectLst>
        </p:spPr>
        <p:txBody>
          <a:bodyPr wrap="none" anchor="ctr"/>
          <a:lstStyle/>
          <a:p>
            <a:endParaRPr lang="zh-CN" altLang="en-US"/>
          </a:p>
        </p:txBody>
      </p:sp>
      <p:sp>
        <p:nvSpPr>
          <p:cNvPr id="5" name="Rectangle 6"/>
          <p:cNvSpPr>
            <a:spLocks noChangeArrowheads="1"/>
          </p:cNvSpPr>
          <p:nvPr/>
        </p:nvSpPr>
        <p:spPr bwMode="gray">
          <a:xfrm>
            <a:off x="2632383" y="3286124"/>
            <a:ext cx="2071716" cy="2300297"/>
          </a:xfrm>
          <a:prstGeom prst="rect">
            <a:avLst/>
          </a:prstGeom>
          <a:gradFill rotWithShape="1">
            <a:gsLst>
              <a:gs pos="0">
                <a:srgbClr val="DAE9FA">
                  <a:gamma/>
                  <a:tint val="0"/>
                  <a:invGamma/>
                </a:srgbClr>
              </a:gs>
              <a:gs pos="100000">
                <a:srgbClr val="DAE9FA"/>
              </a:gs>
            </a:gsLst>
            <a:lin ang="5400000" scaled="1"/>
          </a:gradFill>
          <a:ln w="9525">
            <a:solidFill>
              <a:srgbClr val="F8F8F8"/>
            </a:solidFill>
            <a:miter lim="800000"/>
            <a:headEnd/>
            <a:tailEnd/>
          </a:ln>
          <a:effectLst>
            <a:outerShdw dist="35921" dir="2700000" algn="ctr" rotWithShape="0">
              <a:srgbClr val="080808">
                <a:alpha val="50000"/>
              </a:srgbClr>
            </a:outerShdw>
          </a:effectLst>
        </p:spPr>
        <p:txBody>
          <a:bodyPr wrap="none" anchor="ctr"/>
          <a:lstStyle/>
          <a:p>
            <a:endParaRPr lang="zh-CN" altLang="en-US"/>
          </a:p>
        </p:txBody>
      </p:sp>
      <p:sp>
        <p:nvSpPr>
          <p:cNvPr id="6" name="Rectangle 7"/>
          <p:cNvSpPr>
            <a:spLocks noChangeArrowheads="1"/>
          </p:cNvSpPr>
          <p:nvPr/>
        </p:nvSpPr>
        <p:spPr bwMode="gray">
          <a:xfrm>
            <a:off x="4462770" y="3286124"/>
            <a:ext cx="2071717" cy="2300297"/>
          </a:xfrm>
          <a:prstGeom prst="rect">
            <a:avLst/>
          </a:prstGeom>
          <a:gradFill rotWithShape="1">
            <a:gsLst>
              <a:gs pos="0">
                <a:srgbClr val="DAE9FA">
                  <a:gamma/>
                  <a:tint val="0"/>
                  <a:invGamma/>
                </a:srgbClr>
              </a:gs>
              <a:gs pos="100000">
                <a:srgbClr val="DAE9FA"/>
              </a:gs>
            </a:gsLst>
            <a:lin ang="5400000" scaled="1"/>
          </a:gradFill>
          <a:ln w="9525">
            <a:solidFill>
              <a:srgbClr val="F8F8F8"/>
            </a:solidFill>
            <a:miter lim="800000"/>
            <a:headEnd/>
            <a:tailEnd/>
          </a:ln>
          <a:effectLst>
            <a:outerShdw dist="35921" dir="2700000" algn="ctr" rotWithShape="0">
              <a:srgbClr val="080808">
                <a:alpha val="50000"/>
              </a:srgbClr>
            </a:outerShdw>
          </a:effectLst>
        </p:spPr>
        <p:txBody>
          <a:bodyPr wrap="none" anchor="ctr"/>
          <a:lstStyle/>
          <a:p>
            <a:endParaRPr lang="zh-CN" altLang="en-US"/>
          </a:p>
        </p:txBody>
      </p:sp>
      <p:sp>
        <p:nvSpPr>
          <p:cNvPr id="7" name="Rectangle 8"/>
          <p:cNvSpPr>
            <a:spLocks noChangeArrowheads="1"/>
          </p:cNvSpPr>
          <p:nvPr/>
        </p:nvSpPr>
        <p:spPr bwMode="gray">
          <a:xfrm>
            <a:off x="6304270" y="3286124"/>
            <a:ext cx="2071717" cy="2300297"/>
          </a:xfrm>
          <a:prstGeom prst="rect">
            <a:avLst/>
          </a:prstGeom>
          <a:gradFill rotWithShape="1">
            <a:gsLst>
              <a:gs pos="0">
                <a:srgbClr val="DAE9FA">
                  <a:gamma/>
                  <a:tint val="0"/>
                  <a:invGamma/>
                </a:srgbClr>
              </a:gs>
              <a:gs pos="100000">
                <a:srgbClr val="DAE9FA"/>
              </a:gs>
            </a:gsLst>
            <a:lin ang="5400000" scaled="1"/>
          </a:gradFill>
          <a:ln w="9525">
            <a:solidFill>
              <a:srgbClr val="F8F8F8"/>
            </a:solidFill>
            <a:miter lim="800000"/>
            <a:headEnd/>
            <a:tailEnd/>
          </a:ln>
          <a:effectLst>
            <a:outerShdw dist="35921" dir="2700000" algn="ctr" rotWithShape="0">
              <a:srgbClr val="080808">
                <a:alpha val="50000"/>
              </a:srgbClr>
            </a:outerShdw>
          </a:effectLst>
        </p:spPr>
        <p:txBody>
          <a:bodyPr wrap="none" anchor="ctr"/>
          <a:lstStyle/>
          <a:p>
            <a:endParaRPr lang="zh-CN" altLang="en-US"/>
          </a:p>
        </p:txBody>
      </p:sp>
      <p:sp>
        <p:nvSpPr>
          <p:cNvPr id="8" name="Rectangle 10"/>
          <p:cNvSpPr>
            <a:spLocks noChangeArrowheads="1"/>
          </p:cNvSpPr>
          <p:nvPr/>
        </p:nvSpPr>
        <p:spPr bwMode="gray">
          <a:xfrm>
            <a:off x="1000100" y="3630575"/>
            <a:ext cx="1470804" cy="1492716"/>
          </a:xfrm>
          <a:prstGeom prst="rect">
            <a:avLst/>
          </a:prstGeom>
          <a:noFill/>
          <a:ln w="9525">
            <a:noFill/>
            <a:miter lim="800000"/>
            <a:headEnd/>
            <a:tailEnd/>
          </a:ln>
          <a:effectLst/>
        </p:spPr>
        <p:txBody>
          <a:bodyPr wrap="square">
            <a:spAutoFit/>
          </a:bodyPr>
          <a:lstStyle/>
          <a:p>
            <a:pPr algn="ctr">
              <a:spcBef>
                <a:spcPct val="50000"/>
              </a:spcBef>
            </a:pPr>
            <a:r>
              <a:rPr lang="zh-CN" altLang="en-US" sz="1400" dirty="0" smtClean="0">
                <a:latin typeface="宋体" pitchFamily="2" charset="-122"/>
                <a:ea typeface="宋体" pitchFamily="2" charset="-122"/>
              </a:rPr>
              <a:t>收集、整理</a:t>
            </a:r>
            <a:endParaRPr lang="en-US" altLang="zh-CN" sz="1400" dirty="0" smtClean="0">
              <a:latin typeface="宋体" pitchFamily="2" charset="-122"/>
              <a:ea typeface="宋体" pitchFamily="2" charset="-122"/>
            </a:endParaRPr>
          </a:p>
          <a:p>
            <a:pPr algn="ctr">
              <a:spcBef>
                <a:spcPct val="50000"/>
              </a:spcBef>
            </a:pPr>
            <a:r>
              <a:rPr lang="zh-CN" altLang="en-US" sz="1400" dirty="0" smtClean="0">
                <a:latin typeface="宋体" pitchFamily="2" charset="-122"/>
                <a:ea typeface="宋体" pitchFamily="2" charset="-122"/>
              </a:rPr>
              <a:t>“取货信息、送货信息、配送信息”，分发到配载及路径规划子系统中。</a:t>
            </a:r>
            <a:endParaRPr lang="en-US" altLang="zh-CN" sz="1400" dirty="0">
              <a:solidFill>
                <a:srgbClr val="080808"/>
              </a:solidFill>
              <a:latin typeface="宋体" pitchFamily="2" charset="-122"/>
              <a:ea typeface="宋体" pitchFamily="2" charset="-122"/>
            </a:endParaRPr>
          </a:p>
        </p:txBody>
      </p:sp>
      <p:cxnSp>
        <p:nvCxnSpPr>
          <p:cNvPr id="9" name="AutoShape 15"/>
          <p:cNvCxnSpPr>
            <a:cxnSpLocks noChangeShapeType="1"/>
            <a:stCxn id="4" idx="2"/>
            <a:endCxn id="5" idx="2"/>
          </p:cNvCxnSpPr>
          <p:nvPr/>
        </p:nvCxnSpPr>
        <p:spPr bwMode="gray">
          <a:xfrm rot="16200000" flipH="1">
            <a:off x="2747491" y="4665671"/>
            <a:ext cx="1588" cy="1841500"/>
          </a:xfrm>
          <a:prstGeom prst="bentConnector3">
            <a:avLst>
              <a:gd name="adj1" fmla="val 14395466"/>
            </a:avLst>
          </a:prstGeom>
          <a:noFill/>
          <a:ln w="9525">
            <a:solidFill>
              <a:srgbClr val="EAEAEA"/>
            </a:solidFill>
            <a:miter lim="800000"/>
            <a:headEnd type="triangle" w="med" len="med"/>
            <a:tailEnd type="triangle" w="med" len="med"/>
          </a:ln>
          <a:effectLst/>
        </p:spPr>
      </p:cxnSp>
      <p:cxnSp>
        <p:nvCxnSpPr>
          <p:cNvPr id="10" name="AutoShape 16"/>
          <p:cNvCxnSpPr>
            <a:cxnSpLocks noChangeShapeType="1"/>
            <a:stCxn id="6" idx="2"/>
            <a:endCxn id="7" idx="2"/>
          </p:cNvCxnSpPr>
          <p:nvPr/>
        </p:nvCxnSpPr>
        <p:spPr bwMode="gray">
          <a:xfrm rot="16200000" flipH="1">
            <a:off x="6419379" y="4665671"/>
            <a:ext cx="1588" cy="1841500"/>
          </a:xfrm>
          <a:prstGeom prst="bentConnector3">
            <a:avLst>
              <a:gd name="adj1" fmla="val 14395466"/>
            </a:avLst>
          </a:prstGeom>
          <a:noFill/>
          <a:ln w="9525">
            <a:solidFill>
              <a:srgbClr val="EAEAEA"/>
            </a:solidFill>
            <a:miter lim="800000"/>
            <a:headEnd type="triangle" w="med" len="med"/>
            <a:tailEnd type="triangle" w="med" len="med"/>
          </a:ln>
          <a:effectLst/>
        </p:spPr>
      </p:cxnSp>
      <p:sp>
        <p:nvSpPr>
          <p:cNvPr id="11" name="Rectangle 20"/>
          <p:cNvSpPr>
            <a:spLocks noChangeArrowheads="1"/>
          </p:cNvSpPr>
          <p:nvPr/>
        </p:nvSpPr>
        <p:spPr bwMode="black">
          <a:xfrm>
            <a:off x="857224" y="3344823"/>
            <a:ext cx="1785950" cy="307777"/>
          </a:xfrm>
          <a:prstGeom prst="rect">
            <a:avLst/>
          </a:prstGeom>
          <a:noFill/>
          <a:ln w="9525">
            <a:noFill/>
            <a:miter lim="800000"/>
            <a:headEnd/>
            <a:tailEnd/>
          </a:ln>
          <a:effectLst/>
        </p:spPr>
        <p:txBody>
          <a:bodyPr wrap="square">
            <a:spAutoFit/>
          </a:bodyPr>
          <a:lstStyle/>
          <a:p>
            <a:r>
              <a:rPr lang="zh-CN" altLang="en-US" sz="1400" b="1" dirty="0" smtClean="0">
                <a:solidFill>
                  <a:schemeClr val="tx2"/>
                </a:solidFill>
                <a:ea typeface="宋体" pitchFamily="2" charset="-122"/>
              </a:rPr>
              <a:t>配送信息处理子系统</a:t>
            </a:r>
            <a:endParaRPr lang="en-US" altLang="zh-CN" sz="1400" b="1" dirty="0">
              <a:solidFill>
                <a:schemeClr val="tx2"/>
              </a:solidFill>
              <a:ea typeface="宋体" pitchFamily="2" charset="-122"/>
            </a:endParaRPr>
          </a:p>
        </p:txBody>
      </p:sp>
      <p:sp>
        <p:nvSpPr>
          <p:cNvPr id="12" name="AutoShape 24"/>
          <p:cNvSpPr>
            <a:spLocks noChangeArrowheads="1"/>
          </p:cNvSpPr>
          <p:nvPr/>
        </p:nvSpPr>
        <p:spPr bwMode="gray">
          <a:xfrm rot="5400000">
            <a:off x="2257362" y="5302271"/>
            <a:ext cx="249403" cy="192159"/>
          </a:xfrm>
          <a:prstGeom prst="triangle">
            <a:avLst>
              <a:gd name="adj" fmla="val 50000"/>
            </a:avLst>
          </a:prstGeom>
          <a:solidFill>
            <a:srgbClr val="FF3300"/>
          </a:solidFill>
          <a:ln w="9525">
            <a:noFill/>
            <a:miter lim="800000"/>
            <a:headEnd/>
            <a:tailEnd/>
          </a:ln>
          <a:effectLst>
            <a:outerShdw dist="35921" dir="2700000" algn="ctr" rotWithShape="0">
              <a:schemeClr val="bg2"/>
            </a:outerShdw>
          </a:effectLst>
        </p:spPr>
        <p:txBody>
          <a:bodyPr rot="10800000" vert="eaVert" wrap="none" anchor="ctr"/>
          <a:lstStyle/>
          <a:p>
            <a:pPr algn="ctr"/>
            <a:endParaRPr lang="zh-CN" altLang="zh-CN">
              <a:effectLst>
                <a:outerShdw blurRad="38100" dist="38100" dir="2700000" algn="tl">
                  <a:srgbClr val="FFFFFF"/>
                </a:outerShdw>
              </a:effectLst>
            </a:endParaRPr>
          </a:p>
        </p:txBody>
      </p:sp>
      <p:sp>
        <p:nvSpPr>
          <p:cNvPr id="13" name="AutoShape 25"/>
          <p:cNvSpPr>
            <a:spLocks noChangeArrowheads="1"/>
          </p:cNvSpPr>
          <p:nvPr/>
        </p:nvSpPr>
        <p:spPr bwMode="gray">
          <a:xfrm rot="5400000">
            <a:off x="4075049" y="5302271"/>
            <a:ext cx="249403" cy="192159"/>
          </a:xfrm>
          <a:prstGeom prst="triangle">
            <a:avLst>
              <a:gd name="adj" fmla="val 50000"/>
            </a:avLst>
          </a:prstGeom>
          <a:solidFill>
            <a:srgbClr val="FF3300"/>
          </a:solidFill>
          <a:ln w="9525">
            <a:noFill/>
            <a:miter lim="800000"/>
            <a:headEnd/>
            <a:tailEnd/>
          </a:ln>
          <a:effectLst>
            <a:outerShdw dist="35921" dir="2700000" algn="ctr" rotWithShape="0">
              <a:schemeClr val="bg2"/>
            </a:outerShdw>
          </a:effectLst>
        </p:spPr>
        <p:txBody>
          <a:bodyPr rot="10800000" vert="eaVert" wrap="none" anchor="ctr"/>
          <a:lstStyle/>
          <a:p>
            <a:pPr algn="ctr"/>
            <a:endParaRPr lang="zh-CN" altLang="zh-CN">
              <a:effectLst>
                <a:outerShdw blurRad="38100" dist="38100" dir="2700000" algn="tl">
                  <a:srgbClr val="FFFFFF"/>
                </a:outerShdw>
              </a:effectLst>
            </a:endParaRPr>
          </a:p>
        </p:txBody>
      </p:sp>
      <p:sp>
        <p:nvSpPr>
          <p:cNvPr id="14" name="AutoShape 26"/>
          <p:cNvSpPr>
            <a:spLocks noChangeArrowheads="1"/>
          </p:cNvSpPr>
          <p:nvPr/>
        </p:nvSpPr>
        <p:spPr bwMode="gray">
          <a:xfrm rot="5400000">
            <a:off x="5980049" y="5302271"/>
            <a:ext cx="249403" cy="192159"/>
          </a:xfrm>
          <a:prstGeom prst="triangle">
            <a:avLst>
              <a:gd name="adj" fmla="val 50000"/>
            </a:avLst>
          </a:prstGeom>
          <a:solidFill>
            <a:srgbClr val="FF3300"/>
          </a:solidFill>
          <a:ln w="9525">
            <a:noFill/>
            <a:miter lim="800000"/>
            <a:headEnd/>
            <a:tailEnd/>
          </a:ln>
          <a:effectLst>
            <a:outerShdw dist="35921" dir="2700000" algn="ctr" rotWithShape="0">
              <a:schemeClr val="bg2"/>
            </a:outerShdw>
          </a:effectLst>
        </p:spPr>
        <p:txBody>
          <a:bodyPr rot="10800000" vert="eaVert" wrap="none" anchor="ctr"/>
          <a:lstStyle/>
          <a:p>
            <a:pPr algn="ctr"/>
            <a:endParaRPr lang="zh-CN" altLang="zh-CN">
              <a:effectLst>
                <a:outerShdw blurRad="38100" dist="38100" dir="2700000" algn="tl">
                  <a:srgbClr val="FFFFFF"/>
                </a:outerShdw>
              </a:effectLst>
            </a:endParaRPr>
          </a:p>
        </p:txBody>
      </p:sp>
      <p:sp>
        <p:nvSpPr>
          <p:cNvPr id="15" name="Rectangle 27"/>
          <p:cNvSpPr>
            <a:spLocks noChangeArrowheads="1"/>
          </p:cNvSpPr>
          <p:nvPr/>
        </p:nvSpPr>
        <p:spPr bwMode="gray">
          <a:xfrm rot="5400000">
            <a:off x="7785037" y="5302271"/>
            <a:ext cx="249403" cy="192159"/>
          </a:xfrm>
          <a:prstGeom prst="rect">
            <a:avLst/>
          </a:prstGeom>
          <a:solidFill>
            <a:srgbClr val="FF3300"/>
          </a:solidFill>
          <a:ln w="9525">
            <a:noFill/>
            <a:miter lim="800000"/>
            <a:headEnd/>
            <a:tailEnd/>
          </a:ln>
          <a:effectLst>
            <a:outerShdw dist="35921" dir="2700000" algn="ctr" rotWithShape="0">
              <a:schemeClr val="bg2"/>
            </a:outerShdw>
          </a:effectLst>
        </p:spPr>
        <p:txBody>
          <a:bodyPr rot="10800000" vert="eaVert" wrap="none" anchor="ctr"/>
          <a:lstStyle/>
          <a:p>
            <a:pPr algn="ctr"/>
            <a:endParaRPr lang="zh-CN" altLang="zh-CN">
              <a:effectLst>
                <a:outerShdw blurRad="38100" dist="38100" dir="2700000" algn="tl">
                  <a:srgbClr val="FFFFFF"/>
                </a:outerShdw>
              </a:effectLst>
            </a:endParaRPr>
          </a:p>
        </p:txBody>
      </p:sp>
      <p:sp>
        <p:nvSpPr>
          <p:cNvPr id="16" name="Rectangle 20"/>
          <p:cNvSpPr>
            <a:spLocks noChangeArrowheads="1"/>
          </p:cNvSpPr>
          <p:nvPr/>
        </p:nvSpPr>
        <p:spPr bwMode="black">
          <a:xfrm>
            <a:off x="6429388" y="3344823"/>
            <a:ext cx="1785950" cy="307777"/>
          </a:xfrm>
          <a:prstGeom prst="rect">
            <a:avLst/>
          </a:prstGeom>
          <a:noFill/>
          <a:ln w="9525">
            <a:noFill/>
            <a:miter lim="800000"/>
            <a:headEnd/>
            <a:tailEnd/>
          </a:ln>
          <a:effectLst/>
        </p:spPr>
        <p:txBody>
          <a:bodyPr wrap="square">
            <a:spAutoFit/>
          </a:bodyPr>
          <a:lstStyle/>
          <a:p>
            <a:r>
              <a:rPr lang="zh-CN" altLang="en-US" sz="1400" b="1" dirty="0" smtClean="0">
                <a:solidFill>
                  <a:schemeClr val="tx2"/>
                </a:solidFill>
                <a:ea typeface="宋体" pitchFamily="2" charset="-122"/>
              </a:rPr>
              <a:t>智能客户管理子系统</a:t>
            </a:r>
            <a:endParaRPr lang="en-US" altLang="zh-CN" sz="1400" b="1" dirty="0">
              <a:solidFill>
                <a:schemeClr val="tx2"/>
              </a:solidFill>
              <a:ea typeface="宋体" pitchFamily="2" charset="-122"/>
            </a:endParaRPr>
          </a:p>
        </p:txBody>
      </p:sp>
      <p:sp>
        <p:nvSpPr>
          <p:cNvPr id="17" name="Rectangle 20"/>
          <p:cNvSpPr>
            <a:spLocks noChangeArrowheads="1"/>
          </p:cNvSpPr>
          <p:nvPr/>
        </p:nvSpPr>
        <p:spPr bwMode="black">
          <a:xfrm>
            <a:off x="2643174" y="3344823"/>
            <a:ext cx="1785950" cy="307777"/>
          </a:xfrm>
          <a:prstGeom prst="rect">
            <a:avLst/>
          </a:prstGeom>
          <a:noFill/>
          <a:ln w="9525">
            <a:noFill/>
            <a:miter lim="800000"/>
            <a:headEnd/>
            <a:tailEnd/>
          </a:ln>
          <a:effectLst/>
        </p:spPr>
        <p:txBody>
          <a:bodyPr wrap="square">
            <a:spAutoFit/>
          </a:bodyPr>
          <a:lstStyle/>
          <a:p>
            <a:r>
              <a:rPr lang="zh-CN" altLang="en-US" sz="1400" b="1" dirty="0" smtClean="0">
                <a:solidFill>
                  <a:schemeClr val="tx2"/>
                </a:solidFill>
                <a:ea typeface="宋体" pitchFamily="2" charset="-122"/>
              </a:rPr>
              <a:t>配载及规划子系统</a:t>
            </a:r>
            <a:endParaRPr lang="en-US" altLang="zh-CN" sz="1400" b="1" dirty="0">
              <a:solidFill>
                <a:schemeClr val="tx2"/>
              </a:solidFill>
              <a:ea typeface="宋体" pitchFamily="2" charset="-122"/>
            </a:endParaRPr>
          </a:p>
        </p:txBody>
      </p:sp>
      <p:sp>
        <p:nvSpPr>
          <p:cNvPr id="18" name="Rectangle 20"/>
          <p:cNvSpPr>
            <a:spLocks noChangeArrowheads="1"/>
          </p:cNvSpPr>
          <p:nvPr/>
        </p:nvSpPr>
        <p:spPr bwMode="black">
          <a:xfrm>
            <a:off x="4429124" y="3344823"/>
            <a:ext cx="1785950" cy="307777"/>
          </a:xfrm>
          <a:prstGeom prst="rect">
            <a:avLst/>
          </a:prstGeom>
          <a:noFill/>
          <a:ln w="9525">
            <a:noFill/>
            <a:miter lim="800000"/>
            <a:headEnd/>
            <a:tailEnd/>
          </a:ln>
          <a:effectLst/>
        </p:spPr>
        <p:txBody>
          <a:bodyPr wrap="square">
            <a:spAutoFit/>
          </a:bodyPr>
          <a:lstStyle/>
          <a:p>
            <a:r>
              <a:rPr lang="zh-CN" altLang="en-US" sz="1400" b="1" dirty="0" smtClean="0">
                <a:solidFill>
                  <a:schemeClr val="tx2"/>
                </a:solidFill>
                <a:ea typeface="宋体" pitchFamily="2" charset="-122"/>
              </a:rPr>
              <a:t>配送车辆追踪子系统</a:t>
            </a:r>
            <a:endParaRPr lang="en-US" altLang="zh-CN" sz="1400" b="1" dirty="0">
              <a:solidFill>
                <a:schemeClr val="tx2"/>
              </a:solidFill>
              <a:ea typeface="宋体" pitchFamily="2" charset="-122"/>
            </a:endParaRPr>
          </a:p>
        </p:txBody>
      </p:sp>
      <p:sp>
        <p:nvSpPr>
          <p:cNvPr id="19" name="Rectangle 10"/>
          <p:cNvSpPr>
            <a:spLocks noChangeArrowheads="1"/>
          </p:cNvSpPr>
          <p:nvPr/>
        </p:nvSpPr>
        <p:spPr bwMode="gray">
          <a:xfrm>
            <a:off x="2857488" y="3640316"/>
            <a:ext cx="1470804" cy="1600438"/>
          </a:xfrm>
          <a:prstGeom prst="rect">
            <a:avLst/>
          </a:prstGeom>
          <a:noFill/>
          <a:ln w="9525">
            <a:noFill/>
            <a:miter lim="800000"/>
            <a:headEnd/>
            <a:tailEnd/>
          </a:ln>
          <a:effectLst/>
        </p:spPr>
        <p:txBody>
          <a:bodyPr wrap="square">
            <a:spAutoFit/>
          </a:bodyPr>
          <a:lstStyle/>
          <a:p>
            <a:pPr algn="ctr">
              <a:spcBef>
                <a:spcPct val="50000"/>
              </a:spcBef>
            </a:pPr>
            <a:r>
              <a:rPr lang="zh-CN" altLang="en-US" sz="1400" dirty="0" smtClean="0">
                <a:latin typeface="宋体" pitchFamily="2" charset="-122"/>
                <a:ea typeface="宋体" pitchFamily="2" charset="-122"/>
              </a:rPr>
              <a:t>应用地理编码和路径规划技术，分析出每辆车的最佳行驶路线，然后根据行驶路线来规划货物配载。</a:t>
            </a:r>
            <a:endParaRPr lang="en-US" altLang="zh-CN" sz="1400" dirty="0">
              <a:solidFill>
                <a:srgbClr val="080808"/>
              </a:solidFill>
              <a:latin typeface="宋体" pitchFamily="2" charset="-122"/>
              <a:ea typeface="宋体" pitchFamily="2" charset="-122"/>
            </a:endParaRPr>
          </a:p>
        </p:txBody>
      </p:sp>
      <p:sp>
        <p:nvSpPr>
          <p:cNvPr id="20" name="Rectangle 10"/>
          <p:cNvSpPr>
            <a:spLocks noChangeArrowheads="1"/>
          </p:cNvSpPr>
          <p:nvPr/>
        </p:nvSpPr>
        <p:spPr bwMode="gray">
          <a:xfrm>
            <a:off x="4714876" y="3630575"/>
            <a:ext cx="1470804" cy="1384995"/>
          </a:xfrm>
          <a:prstGeom prst="rect">
            <a:avLst/>
          </a:prstGeom>
          <a:noFill/>
          <a:ln w="9525">
            <a:noFill/>
            <a:miter lim="800000"/>
            <a:headEnd/>
            <a:tailEnd/>
          </a:ln>
          <a:effectLst/>
        </p:spPr>
        <p:txBody>
          <a:bodyPr wrap="square">
            <a:spAutoFit/>
          </a:bodyPr>
          <a:lstStyle/>
          <a:p>
            <a:pPr algn="ctr">
              <a:spcBef>
                <a:spcPct val="50000"/>
              </a:spcBef>
            </a:pPr>
            <a:r>
              <a:rPr lang="zh-CN" altLang="en-US" sz="1400" dirty="0" smtClean="0">
                <a:latin typeface="宋体" pitchFamily="2" charset="-122"/>
                <a:ea typeface="宋体" pitchFamily="2" charset="-122"/>
              </a:rPr>
              <a:t>通过</a:t>
            </a:r>
            <a:r>
              <a:rPr lang="en-US" altLang="zh-CN" sz="1400" dirty="0" smtClean="0">
                <a:latin typeface="宋体" pitchFamily="2" charset="-122"/>
                <a:ea typeface="宋体" pitchFamily="2" charset="-122"/>
              </a:rPr>
              <a:t>GPRS</a:t>
            </a:r>
            <a:r>
              <a:rPr lang="zh-CN" altLang="en-US" sz="1400" dirty="0" smtClean="0">
                <a:latin typeface="宋体" pitchFamily="2" charset="-122"/>
                <a:ea typeface="宋体" pitchFamily="2" charset="-122"/>
              </a:rPr>
              <a:t>系统将移动的车辆信息纳入信息网，并将该系统与地面信息系统构成一个整体。</a:t>
            </a:r>
            <a:endParaRPr lang="en-US" altLang="zh-CN" sz="1400" dirty="0">
              <a:solidFill>
                <a:srgbClr val="080808"/>
              </a:solidFill>
              <a:latin typeface="宋体" pitchFamily="2" charset="-122"/>
              <a:ea typeface="宋体" pitchFamily="2" charset="-122"/>
            </a:endParaRPr>
          </a:p>
        </p:txBody>
      </p:sp>
      <p:sp>
        <p:nvSpPr>
          <p:cNvPr id="21" name="Rectangle 10"/>
          <p:cNvSpPr>
            <a:spLocks noChangeArrowheads="1"/>
          </p:cNvSpPr>
          <p:nvPr/>
        </p:nvSpPr>
        <p:spPr bwMode="gray">
          <a:xfrm>
            <a:off x="6643702" y="3630575"/>
            <a:ext cx="1470804" cy="1815882"/>
          </a:xfrm>
          <a:prstGeom prst="rect">
            <a:avLst/>
          </a:prstGeom>
          <a:noFill/>
          <a:ln w="9525">
            <a:noFill/>
            <a:miter lim="800000"/>
            <a:headEnd/>
            <a:tailEnd/>
          </a:ln>
          <a:effectLst/>
        </p:spPr>
        <p:txBody>
          <a:bodyPr wrap="square">
            <a:spAutoFit/>
          </a:bodyPr>
          <a:lstStyle/>
          <a:p>
            <a:pPr algn="ctr">
              <a:spcBef>
                <a:spcPct val="50000"/>
              </a:spcBef>
            </a:pPr>
            <a:r>
              <a:rPr lang="zh-CN" altLang="en-US" sz="1400" dirty="0" smtClean="0">
                <a:latin typeface="宋体" pitchFamily="2" charset="-122"/>
                <a:ea typeface="宋体" pitchFamily="2" charset="-122"/>
              </a:rPr>
              <a:t>将客户信息及配送信息纳入数据库，并进行智能分析，为以后作业流程改进、提高顾客满意度和系统优化提供帮助。</a:t>
            </a:r>
            <a:endParaRPr lang="en-US" altLang="zh-CN" sz="1400" dirty="0">
              <a:solidFill>
                <a:srgbClr val="080808"/>
              </a:solidFill>
              <a:latin typeface="宋体" pitchFamily="2" charset="-122"/>
              <a:ea typeface="宋体" pitchFamily="2" charset="-122"/>
            </a:endParaRPr>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3.2.1</a:t>
            </a:r>
            <a:r>
              <a:rPr lang="en-US" altLang="zh-CN" dirty="0" smtClean="0">
                <a:latin typeface="+mj-ea"/>
              </a:rPr>
              <a:t> </a:t>
            </a:r>
            <a:r>
              <a:rPr lang="zh-CN" altLang="en-US" dirty="0" smtClean="0">
                <a:latin typeface="+mj-ea"/>
              </a:rPr>
              <a:t>系统的结构</a:t>
            </a:r>
            <a:endParaRPr lang="zh-CN" altLang="en-US" dirty="0"/>
          </a:p>
        </p:txBody>
      </p:sp>
      <p:sp>
        <p:nvSpPr>
          <p:cNvPr id="1136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3665" name="Object 1"/>
          <p:cNvGraphicFramePr>
            <a:graphicFrameLocks noChangeAspect="1"/>
          </p:cNvGraphicFramePr>
          <p:nvPr/>
        </p:nvGraphicFramePr>
        <p:xfrm>
          <a:off x="1357290" y="1428736"/>
          <a:ext cx="5700779" cy="4476755"/>
        </p:xfrm>
        <a:graphic>
          <a:graphicData uri="http://schemas.openxmlformats.org/presentationml/2006/ole">
            <p:oleObj spid="_x0000_s113665" name="Visio" r:id="rId3" imgW="6113047" imgH="4769580" progId="Visio.Drawing.11">
              <p:embed/>
            </p:oleObj>
          </a:graphicData>
        </a:graphic>
      </p:graphicFrame>
      <p:sp>
        <p:nvSpPr>
          <p:cNvPr id="113667" name="Rectangle 3"/>
          <p:cNvSpPr>
            <a:spLocks noChangeArrowheads="1"/>
          </p:cNvSpPr>
          <p:nvPr/>
        </p:nvSpPr>
        <p:spPr bwMode="auto">
          <a:xfrm>
            <a:off x="2786050" y="5857892"/>
            <a:ext cx="3236784"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图</a:t>
            </a:r>
            <a:r>
              <a:rPr kumimoji="0" lang="en-US" altLang="zh-CN" sz="14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3</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en-US" altLang="zh-CN" sz="14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10</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 EC</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环境下的智能配送流程图</a:t>
            </a:r>
            <a:endParaRPr kumimoji="0" lang="zh-CN" altLang="en-US" sz="1400" b="0" i="0" u="none" strike="noStrike" cap="none" normalizeH="0" baseline="0" dirty="0" smtClean="0">
              <a:ln>
                <a:noFill/>
              </a:ln>
              <a:solidFill>
                <a:schemeClr val="tx1"/>
              </a:solidFill>
              <a:effectLst/>
              <a:latin typeface="宋体" pitchFamily="2" charset="-122"/>
              <a:ea typeface="宋体" pitchFamily="2" charset="-122"/>
            </a:endParaRPr>
          </a:p>
        </p:txBody>
      </p:sp>
      <p:sp>
        <p:nvSpPr>
          <p:cNvPr id="9" name="内容占位符 2"/>
          <p:cNvSpPr>
            <a:spLocks noGrp="1"/>
          </p:cNvSpPr>
          <p:nvPr>
            <p:ph idx="1"/>
          </p:nvPr>
        </p:nvSpPr>
        <p:spPr>
          <a:xfrm>
            <a:off x="457200" y="1196975"/>
            <a:ext cx="8229600" cy="2232025"/>
          </a:xfrm>
        </p:spPr>
        <p:txBody>
          <a:bodyPr/>
          <a:lstStyle/>
          <a:p>
            <a:pPr>
              <a:buFont typeface="Wingdings" pitchFamily="2" charset="2"/>
              <a:buChar char="l"/>
            </a:pPr>
            <a:r>
              <a:rPr lang="en-US" altLang="zh-CN" dirty="0" smtClean="0"/>
              <a:t>3. </a:t>
            </a:r>
            <a:r>
              <a:rPr lang="zh-CN" altLang="en-US" dirty="0" smtClean="0"/>
              <a:t>智能配送系统</a:t>
            </a:r>
            <a:endParaRPr lang="en-US" altLang="zh-CN" dirty="0" smtClean="0"/>
          </a:p>
          <a:p>
            <a:pPr>
              <a:buNone/>
            </a:pPr>
            <a:endParaRPr lang="en-US" altLang="zh-CN" sz="1600" dirty="0" smtClean="0">
              <a:latin typeface="宋体" pitchFamily="2" charset="-122"/>
              <a:ea typeface="宋体" pitchFamily="2" charset="-122"/>
            </a:endParaRPr>
          </a:p>
          <a:p>
            <a:pPr>
              <a:buFont typeface="Wingdings" pitchFamily="2" charset="2"/>
              <a:buChar char="l"/>
            </a:pPr>
            <a:endParaRPr lang="zh-CN" altLang="en-US" dirty="0"/>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3.2.1</a:t>
            </a:r>
            <a:r>
              <a:rPr lang="en-US" altLang="zh-CN" dirty="0" smtClean="0">
                <a:latin typeface="+mj-ea"/>
              </a:rPr>
              <a:t> </a:t>
            </a:r>
            <a:r>
              <a:rPr lang="zh-CN" altLang="en-US" dirty="0" smtClean="0">
                <a:latin typeface="+mj-ea"/>
              </a:rPr>
              <a:t>系统的结构</a:t>
            </a:r>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en-US" dirty="0" smtClean="0"/>
              <a:t>4.</a:t>
            </a:r>
            <a:r>
              <a:rPr lang="zh-CN" altLang="en-US" dirty="0" smtClean="0"/>
              <a:t>智能仓储系统</a:t>
            </a:r>
            <a:endParaRPr lang="en-US" altLang="zh-CN" dirty="0" smtClean="0"/>
          </a:p>
          <a:p>
            <a:pPr>
              <a:buFont typeface="Wingdings" pitchFamily="2" charset="2"/>
              <a:buChar char="l"/>
            </a:pPr>
            <a:endParaRPr lang="zh-CN" altLang="en-US" dirty="0" smtClean="0"/>
          </a:p>
          <a:p>
            <a:pPr>
              <a:buFont typeface="Wingdings" pitchFamily="2" charset="2"/>
              <a:buChar char="Ø"/>
            </a:pPr>
            <a:r>
              <a:rPr lang="zh-CN" altLang="en-US" sz="1600" dirty="0" smtClean="0">
                <a:latin typeface="宋体" pitchFamily="2" charset="-122"/>
                <a:ea typeface="宋体" pitchFamily="2" charset="-122"/>
              </a:rPr>
              <a:t>仓储包括对进入物流系统的货物进行堆存、管理、保管、保养、维护等一系列活动。</a:t>
            </a: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智能仓储系统由智能物流仓储信息子系统、仓储管理子系统等组成。</a:t>
            </a: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智能仓储系统的功能：</a:t>
            </a:r>
            <a:endParaRPr lang="en-US" altLang="zh-CN" sz="1600" dirty="0" smtClean="0">
              <a:latin typeface="宋体" pitchFamily="2" charset="-122"/>
              <a:ea typeface="宋体" pitchFamily="2" charset="-122"/>
            </a:endParaRPr>
          </a:p>
          <a:p>
            <a:pPr>
              <a:buFont typeface="Arial" pitchFamily="34" charset="0"/>
              <a:buChar char="•"/>
            </a:pPr>
            <a:r>
              <a:rPr lang="zh-CN" altLang="en-US" sz="1600" dirty="0" smtClean="0">
                <a:latin typeface="宋体" pitchFamily="2" charset="-122"/>
                <a:ea typeface="宋体" pitchFamily="2" charset="-122"/>
              </a:rPr>
              <a:t>实现自动精确地获得产品信息和仓储信息；</a:t>
            </a:r>
            <a:endParaRPr lang="en-US" altLang="zh-CN" sz="1600" dirty="0" smtClean="0">
              <a:latin typeface="宋体" pitchFamily="2" charset="-122"/>
              <a:ea typeface="宋体" pitchFamily="2" charset="-122"/>
            </a:endParaRPr>
          </a:p>
          <a:p>
            <a:pPr>
              <a:buFont typeface="Arial" pitchFamily="34" charset="0"/>
              <a:buChar char="•"/>
            </a:pPr>
            <a:r>
              <a:rPr lang="zh-CN" altLang="en-US" sz="1600" dirty="0" smtClean="0">
                <a:latin typeface="宋体" pitchFamily="2" charset="-122"/>
                <a:ea typeface="宋体" pitchFamily="2" charset="-122"/>
              </a:rPr>
              <a:t>自动形成并打印入库清单和出库清单；</a:t>
            </a:r>
            <a:endParaRPr lang="en-US" altLang="zh-CN" sz="1600" dirty="0" smtClean="0">
              <a:latin typeface="宋体" pitchFamily="2" charset="-122"/>
              <a:ea typeface="宋体" pitchFamily="2" charset="-122"/>
            </a:endParaRPr>
          </a:p>
          <a:p>
            <a:pPr>
              <a:buFont typeface="Arial" pitchFamily="34" charset="0"/>
              <a:buChar char="•"/>
            </a:pPr>
            <a:r>
              <a:rPr lang="zh-CN" altLang="en-US" sz="1600" dirty="0" smtClean="0">
                <a:latin typeface="宋体" pitchFamily="2" charset="-122"/>
                <a:ea typeface="宋体" pitchFamily="2" charset="-122"/>
              </a:rPr>
              <a:t>动态分配货位，实现随机存储；</a:t>
            </a:r>
            <a:endParaRPr lang="en-US" altLang="zh-CN" sz="1600" dirty="0" smtClean="0">
              <a:latin typeface="宋体" pitchFamily="2" charset="-122"/>
              <a:ea typeface="宋体" pitchFamily="2" charset="-122"/>
            </a:endParaRPr>
          </a:p>
          <a:p>
            <a:pPr>
              <a:buFont typeface="Arial" pitchFamily="34" charset="0"/>
              <a:buChar char="•"/>
            </a:pPr>
            <a:r>
              <a:rPr lang="zh-CN" altLang="en-US" sz="1600" dirty="0" smtClean="0">
                <a:latin typeface="宋体" pitchFamily="2" charset="-122"/>
                <a:ea typeface="宋体" pitchFamily="2" charset="-122"/>
              </a:rPr>
              <a:t>产品库存数量、库存位置、库存时间和货位信息查询、随机抽查盘点和综合盘点；</a:t>
            </a:r>
            <a:endParaRPr lang="en-US" altLang="zh-CN" sz="1600" dirty="0" smtClean="0">
              <a:latin typeface="宋体" pitchFamily="2" charset="-122"/>
              <a:ea typeface="宋体" pitchFamily="2" charset="-122"/>
            </a:endParaRPr>
          </a:p>
          <a:p>
            <a:pPr>
              <a:buFont typeface="Arial" pitchFamily="34" charset="0"/>
              <a:buChar char="•"/>
            </a:pPr>
            <a:r>
              <a:rPr lang="zh-CN" altLang="en-US" sz="1600" dirty="0" smtClean="0">
                <a:latin typeface="宋体" pitchFamily="2" charset="-122"/>
                <a:ea typeface="宋体" pitchFamily="2" charset="-122"/>
              </a:rPr>
              <a:t>汇总和统计各类库存信息，输出各类统计报表。</a:t>
            </a: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endParaRPr lang="zh-CN" altLang="en-US" sz="1600" dirty="0">
              <a:latin typeface="宋体" pitchFamily="2" charset="-122"/>
              <a:ea typeface="宋体" pitchFamily="2" charset="-122"/>
            </a:endParaRP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3.2.1</a:t>
            </a:r>
            <a:r>
              <a:rPr lang="en-US" altLang="zh-CN" dirty="0" smtClean="0">
                <a:latin typeface="+mj-ea"/>
              </a:rPr>
              <a:t> </a:t>
            </a:r>
            <a:r>
              <a:rPr lang="zh-CN" altLang="en-US" dirty="0" smtClean="0">
                <a:latin typeface="+mj-ea"/>
              </a:rPr>
              <a:t>系统的结构</a:t>
            </a:r>
            <a:endParaRPr lang="zh-CN" altLang="en-US" dirty="0"/>
          </a:p>
        </p:txBody>
      </p:sp>
      <p:sp>
        <p:nvSpPr>
          <p:cNvPr id="1198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内容占位符 2"/>
          <p:cNvSpPr>
            <a:spLocks noGrp="1"/>
          </p:cNvSpPr>
          <p:nvPr>
            <p:ph idx="1"/>
          </p:nvPr>
        </p:nvSpPr>
        <p:spPr>
          <a:xfrm>
            <a:off x="428596" y="4857760"/>
            <a:ext cx="8229600" cy="1660521"/>
          </a:xfrm>
        </p:spPr>
        <p:txBody>
          <a:bodyPr/>
          <a:lstStyle/>
          <a:p>
            <a:pPr>
              <a:buNone/>
            </a:pP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智能仓储系统的优势：</a:t>
            </a:r>
            <a:endParaRPr lang="en-US" altLang="zh-CN" sz="1600" dirty="0" smtClean="0">
              <a:latin typeface="宋体" pitchFamily="2" charset="-122"/>
              <a:ea typeface="宋体" pitchFamily="2" charset="-122"/>
            </a:endParaRPr>
          </a:p>
          <a:p>
            <a:pPr>
              <a:buNone/>
            </a:pPr>
            <a:r>
              <a:rPr lang="zh-CN" altLang="en-US" sz="1600" dirty="0" smtClean="0">
                <a:latin typeface="宋体" pitchFamily="2" charset="-122"/>
                <a:ea typeface="宋体" pitchFamily="2" charset="-122"/>
              </a:rPr>
              <a:t>    在智能仓储系统中应用</a:t>
            </a:r>
            <a:r>
              <a:rPr lang="en-US" altLang="zh-CN" sz="1600" dirty="0" smtClean="0">
                <a:latin typeface="宋体" pitchFamily="2" charset="-122"/>
                <a:ea typeface="宋体" pitchFamily="2" charset="-122"/>
              </a:rPr>
              <a:t>RFID</a:t>
            </a:r>
            <a:r>
              <a:rPr lang="zh-CN" altLang="en-US" sz="1600" dirty="0" smtClean="0">
                <a:latin typeface="宋体" pitchFamily="2" charset="-122"/>
                <a:ea typeface="宋体" pitchFamily="2" charset="-122"/>
              </a:rPr>
              <a:t>等自动识别技术，实现商品登记、扫描与监控的自动化，可以增强作业的准确性和快捷性，节省劳动力和库存空间，并且显著减少由于商品误置、送错、偷窃、损害和库存记录错误所造成的损耗</a:t>
            </a:r>
            <a:r>
              <a:rPr lang="zh-CN" altLang="en-US" sz="1600" dirty="0" smtClean="0"/>
              <a:t>。</a:t>
            </a:r>
            <a:endParaRPr lang="zh-CN" altLang="en-US" sz="1600" dirty="0"/>
          </a:p>
        </p:txBody>
      </p:sp>
      <p:graphicFrame>
        <p:nvGraphicFramePr>
          <p:cNvPr id="8" name="Object 1"/>
          <p:cNvGraphicFramePr>
            <a:graphicFrameLocks noChangeAspect="1"/>
          </p:cNvGraphicFramePr>
          <p:nvPr/>
        </p:nvGraphicFramePr>
        <p:xfrm>
          <a:off x="1857356" y="1600497"/>
          <a:ext cx="5704191" cy="3428692"/>
        </p:xfrm>
        <a:graphic>
          <a:graphicData uri="http://schemas.openxmlformats.org/presentationml/2006/ole">
            <p:oleObj spid="_x0000_s119812" name="Visio" r:id="rId3" imgW="5896919" imgH="3552101" progId="Visio.Drawing.11">
              <p:embed/>
            </p:oleObj>
          </a:graphicData>
        </a:graphic>
      </p:graphicFrame>
      <p:sp>
        <p:nvSpPr>
          <p:cNvPr id="9" name="Rectangle 3"/>
          <p:cNvSpPr>
            <a:spLocks noChangeArrowheads="1"/>
          </p:cNvSpPr>
          <p:nvPr/>
        </p:nvSpPr>
        <p:spPr bwMode="auto">
          <a:xfrm>
            <a:off x="3531696" y="4929198"/>
            <a:ext cx="2326187"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图</a:t>
            </a:r>
            <a:r>
              <a:rPr kumimoji="0" lang="en-US" altLang="zh-CN" sz="14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3</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en-US" altLang="zh-CN" sz="14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11</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 </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智能仓储系统</a:t>
            </a:r>
            <a:endParaRPr kumimoji="0" lang="zh-CN" altLang="en-US" sz="1400" b="0" i="0" u="none" strike="noStrike" cap="none" normalizeH="0" baseline="0" dirty="0" smtClean="0">
              <a:ln>
                <a:noFill/>
              </a:ln>
              <a:solidFill>
                <a:schemeClr val="tx1"/>
              </a:solidFill>
              <a:effectLst/>
              <a:latin typeface="宋体" pitchFamily="2" charset="-122"/>
              <a:ea typeface="宋体" pitchFamily="2" charset="-122"/>
            </a:endParaRPr>
          </a:p>
        </p:txBody>
      </p:sp>
      <p:sp>
        <p:nvSpPr>
          <p:cNvPr id="10" name="内容占位符 2"/>
          <p:cNvSpPr txBox="1">
            <a:spLocks/>
          </p:cNvSpPr>
          <p:nvPr/>
        </p:nvSpPr>
        <p:spPr bwMode="auto">
          <a:xfrm>
            <a:off x="457200" y="1196975"/>
            <a:ext cx="8229600" cy="5175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
                <a:srgbClr val="FF6600"/>
              </a:buClr>
              <a:buSzTx/>
              <a:buFont typeface="Wingdings" pitchFamily="2" charset="2"/>
              <a:buChar char="l"/>
              <a:tabLst/>
              <a:defRPr/>
            </a:pPr>
            <a:r>
              <a:rPr kumimoji="0" lang="en-US" sz="2000" b="0" i="0" u="none" strike="noStrike" kern="0" cap="none" spc="0" normalizeH="0" baseline="0" noProof="0" dirty="0" smtClean="0">
                <a:ln>
                  <a:noFill/>
                </a:ln>
                <a:solidFill>
                  <a:schemeClr val="tx1"/>
                </a:solidFill>
                <a:effectLst/>
                <a:uLnTx/>
                <a:uFillTx/>
                <a:latin typeface="+mn-lt"/>
                <a:ea typeface="+mn-ea"/>
                <a:cs typeface="+mn-cs"/>
              </a:rPr>
              <a:t>4.</a:t>
            </a:r>
            <a:r>
              <a:rPr kumimoji="0" lang="zh-CN" altLang="en-US" sz="2000" b="0" i="0" u="none" strike="noStrike" kern="0" cap="none" spc="0" normalizeH="0" baseline="0" noProof="0" dirty="0" smtClean="0">
                <a:ln>
                  <a:noFill/>
                </a:ln>
                <a:solidFill>
                  <a:schemeClr val="tx1"/>
                </a:solidFill>
                <a:effectLst/>
                <a:uLnTx/>
                <a:uFillTx/>
                <a:latin typeface="+mn-lt"/>
                <a:ea typeface="+mn-ea"/>
                <a:cs typeface="+mn-cs"/>
              </a:rPr>
              <a:t>智能仓储系统</a:t>
            </a:r>
            <a:endParaRPr kumimoji="0" lang="en-US" altLang="zh-CN"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rgbClr val="FF6600"/>
              </a:buClr>
              <a:buSzTx/>
              <a:buFont typeface="Wingdings" pitchFamily="2" charset="2"/>
              <a:buChar char="Ø"/>
              <a:tabLst/>
              <a:defRPr/>
            </a:pPr>
            <a:endParaRPr kumimoji="0" lang="en-US" altLang="zh-CN" sz="1600" b="0"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endParaRPr>
          </a:p>
          <a:p>
            <a:pPr marL="342900" marR="0" lvl="0" indent="-342900" algn="l" defTabSz="914400" rtl="0" eaLnBrk="0" fontAlgn="base" latinLnBrk="0" hangingPunct="0">
              <a:lnSpc>
                <a:spcPct val="100000"/>
              </a:lnSpc>
              <a:spcBef>
                <a:spcPct val="20000"/>
              </a:spcBef>
              <a:spcAft>
                <a:spcPct val="0"/>
              </a:spcAft>
              <a:buClr>
                <a:srgbClr val="FF6600"/>
              </a:buClr>
              <a:buSzTx/>
              <a:buFont typeface="Wingdings" pitchFamily="2" charset="2"/>
              <a:buChar char="Ø"/>
              <a:tabLst/>
              <a:defRPr/>
            </a:pPr>
            <a:endParaRPr kumimoji="0" lang="en-US" altLang="zh-CN" sz="1600" b="0"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endParaRPr>
          </a:p>
          <a:p>
            <a:pPr marL="342900" marR="0" lvl="0" indent="-342900" algn="l" defTabSz="914400" rtl="0" eaLnBrk="0" fontAlgn="base" latinLnBrk="0" hangingPunct="0">
              <a:lnSpc>
                <a:spcPct val="100000"/>
              </a:lnSpc>
              <a:spcBef>
                <a:spcPct val="20000"/>
              </a:spcBef>
              <a:spcAft>
                <a:spcPct val="0"/>
              </a:spcAft>
              <a:buClr>
                <a:srgbClr val="FF6600"/>
              </a:buClr>
              <a:buSzTx/>
              <a:buFont typeface="Wingdings" pitchFamily="2" charset="2"/>
              <a:buChar char="Ø"/>
              <a:tabLst/>
              <a:defRPr/>
            </a:pPr>
            <a:endParaRPr kumimoji="0" lang="zh-CN" altLang="en-US" sz="1600" b="0" i="0" u="none" strike="noStrike" kern="0" cap="none" spc="0" normalizeH="0" baseline="0" noProof="0" dirty="0">
              <a:ln>
                <a:noFill/>
              </a:ln>
              <a:solidFill>
                <a:schemeClr val="tx1"/>
              </a:solidFill>
              <a:effectLst/>
              <a:uLnTx/>
              <a:uFillTx/>
              <a:latin typeface="宋体" pitchFamily="2" charset="-122"/>
              <a:ea typeface="宋体" pitchFamily="2" charset="-122"/>
              <a:cs typeface="+mn-cs"/>
            </a:endParaRP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pPr eaLnBrk="1" hangingPunct="1"/>
            <a:r>
              <a:rPr lang="zh-CN" altLang="en-US" dirty="0" smtClean="0"/>
              <a:t>学习要点</a:t>
            </a:r>
          </a:p>
        </p:txBody>
      </p:sp>
      <p:sp>
        <p:nvSpPr>
          <p:cNvPr id="7171" name="内容占位符 2"/>
          <p:cNvSpPr>
            <a:spLocks noGrp="1"/>
          </p:cNvSpPr>
          <p:nvPr>
            <p:ph idx="1"/>
          </p:nvPr>
        </p:nvSpPr>
        <p:spPr/>
        <p:txBody>
          <a:bodyPr/>
          <a:lstStyle/>
          <a:p>
            <a:pPr lvl="0"/>
            <a:endParaRPr lang="en-US" altLang="zh-CN" sz="2400" dirty="0" smtClean="0">
              <a:solidFill>
                <a:schemeClr val="tx1"/>
              </a:solidFill>
              <a:latin typeface="+mn-lt"/>
              <a:ea typeface="+mn-ea"/>
              <a:cs typeface="+mn-cs"/>
            </a:endParaRPr>
          </a:p>
          <a:p>
            <a:pPr lvl="0">
              <a:buClr>
                <a:srgbClr val="FF6600"/>
              </a:buClr>
              <a:buFont typeface="Wingdings" pitchFamily="2" charset="2"/>
              <a:buChar char="l"/>
            </a:pPr>
            <a:r>
              <a:rPr lang="zh-CN" sz="2400" dirty="0" smtClean="0">
                <a:solidFill>
                  <a:schemeClr val="tx1"/>
                </a:solidFill>
                <a:latin typeface="+mn-lt"/>
                <a:ea typeface="+mn-ea"/>
                <a:cs typeface="+mn-cs"/>
              </a:rPr>
              <a:t>智能物流系统的概念</a:t>
            </a:r>
            <a:endParaRPr lang="en-US" altLang="zh-CN" sz="2400" dirty="0" smtClean="0">
              <a:solidFill>
                <a:schemeClr val="tx1"/>
              </a:solidFill>
              <a:latin typeface="+mn-lt"/>
              <a:ea typeface="+mn-ea"/>
              <a:cs typeface="+mn-cs"/>
            </a:endParaRPr>
          </a:p>
          <a:p>
            <a:pPr lvl="0"/>
            <a:endParaRPr lang="zh-CN" sz="2400" dirty="0" smtClean="0">
              <a:solidFill>
                <a:schemeClr val="tx1"/>
              </a:solidFill>
              <a:latin typeface="+mn-lt"/>
              <a:ea typeface="+mn-ea"/>
              <a:cs typeface="+mn-cs"/>
            </a:endParaRPr>
          </a:p>
          <a:p>
            <a:pPr lvl="0">
              <a:buClr>
                <a:srgbClr val="FF6600"/>
              </a:buClr>
              <a:buFont typeface="Wingdings" pitchFamily="2" charset="2"/>
              <a:buChar char="l"/>
            </a:pPr>
            <a:r>
              <a:rPr lang="zh-CN" sz="2400" dirty="0" smtClean="0">
                <a:solidFill>
                  <a:schemeClr val="tx1"/>
                </a:solidFill>
                <a:latin typeface="+mn-lt"/>
                <a:ea typeface="+mn-ea"/>
                <a:cs typeface="+mn-cs"/>
              </a:rPr>
              <a:t>智能物流系统的建立</a:t>
            </a:r>
            <a:endParaRPr lang="en-US" altLang="zh-CN" sz="2400" dirty="0" smtClean="0">
              <a:solidFill>
                <a:schemeClr val="tx1"/>
              </a:solidFill>
              <a:latin typeface="+mn-lt"/>
              <a:ea typeface="+mn-ea"/>
              <a:cs typeface="+mn-cs"/>
            </a:endParaRPr>
          </a:p>
          <a:p>
            <a:pPr lvl="0"/>
            <a:endParaRPr lang="zh-CN" sz="2400" dirty="0" smtClean="0">
              <a:solidFill>
                <a:schemeClr val="tx1"/>
              </a:solidFill>
              <a:latin typeface="+mn-lt"/>
              <a:ea typeface="+mn-ea"/>
              <a:cs typeface="+mn-cs"/>
            </a:endParaRPr>
          </a:p>
          <a:p>
            <a:pPr>
              <a:buClr>
                <a:srgbClr val="FF6600"/>
              </a:buClr>
              <a:buFont typeface="Wingdings" pitchFamily="2" charset="2"/>
              <a:buChar char="l"/>
            </a:pPr>
            <a:r>
              <a:rPr lang="zh-CN" sz="2400" dirty="0" smtClean="0">
                <a:solidFill>
                  <a:schemeClr val="tx1"/>
                </a:solidFill>
                <a:latin typeface="+mn-lt"/>
                <a:ea typeface="+mn-ea"/>
                <a:cs typeface="+mn-cs"/>
              </a:rPr>
              <a:t>智能物流系统的应用</a:t>
            </a:r>
            <a:endParaRPr lang="en-US" altLang="zh-CN" sz="2400" dirty="0" smtClean="0">
              <a:solidFill>
                <a:schemeClr val="tx1"/>
              </a:solidFill>
              <a:latin typeface="+mn-lt"/>
              <a:ea typeface="+mn-ea"/>
              <a:cs typeface="+mn-cs"/>
            </a:endParaRPr>
          </a:p>
          <a:p>
            <a:endParaRPr lang="zh-CN" altLang="en-US" sz="2400" dirty="0" smtClean="0"/>
          </a:p>
        </p:txBody>
      </p:sp>
      <p:sp>
        <p:nvSpPr>
          <p:cNvPr id="5" name="矩形 4"/>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3.2.1</a:t>
            </a:r>
            <a:r>
              <a:rPr lang="en-US" altLang="zh-CN" dirty="0" smtClean="0">
                <a:latin typeface="+mj-ea"/>
              </a:rPr>
              <a:t> </a:t>
            </a:r>
            <a:r>
              <a:rPr lang="zh-CN" altLang="en-US" dirty="0" smtClean="0">
                <a:latin typeface="+mj-ea"/>
              </a:rPr>
              <a:t>系统的结构</a:t>
            </a:r>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en-US" dirty="0" smtClean="0"/>
              <a:t>5.</a:t>
            </a:r>
            <a:r>
              <a:rPr lang="zh-CN" altLang="en-US" dirty="0" smtClean="0"/>
              <a:t>智能流通加工系统</a:t>
            </a:r>
            <a:endParaRPr lang="en-US" altLang="zh-CN" dirty="0" smtClean="0"/>
          </a:p>
          <a:p>
            <a:pPr>
              <a:buFont typeface="Wingdings" pitchFamily="2" charset="2"/>
              <a:buChar char="l"/>
            </a:pPr>
            <a:endParaRPr lang="zh-CN" altLang="en-US" dirty="0" smtClean="0"/>
          </a:p>
          <a:p>
            <a:pPr>
              <a:buFont typeface="Wingdings" pitchFamily="2" charset="2"/>
              <a:buChar char="Ø"/>
            </a:pPr>
            <a:r>
              <a:rPr lang="zh-CN" altLang="en-US" sz="1600" dirty="0" smtClean="0">
                <a:latin typeface="宋体" pitchFamily="2" charset="-122"/>
                <a:ea typeface="宋体" pitchFamily="2" charset="-122"/>
              </a:rPr>
              <a:t>流通加工是在物品离开生产领域向消费领域流动的过程中，为了促进产品销售、维护产品质量和实现物流效率化，对物品进行加工处理，使物品发生物理或化学性变化的功能。</a:t>
            </a: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流通加工的内容有装袋、定量化小包装、拴牌子、贴标签、配货、挑选、混装、刷标记等。</a:t>
            </a: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这种在流通过程中对商品进一步的辅助性加工，可以给批量化生产的同一产品装饰不同的包装，还可以根据市场特征对产品进行组装（如为打印机组装符合不同电压标准的变压器），满足不同用户的需求，更好地衔接生产和需求环节，使流通过程更加合理化，是物流活动中的一项重要增值服务。</a:t>
            </a:r>
          </a:p>
          <a:p>
            <a:pPr>
              <a:buFont typeface="Wingdings" pitchFamily="2" charset="2"/>
              <a:buChar char="Ø"/>
            </a:pPr>
            <a:endParaRPr lang="zh-CN" altLang="en-US" sz="1600" dirty="0">
              <a:latin typeface="宋体" pitchFamily="2" charset="-122"/>
              <a:ea typeface="宋体" pitchFamily="2" charset="-122"/>
            </a:endParaRPr>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3.2.1</a:t>
            </a:r>
            <a:r>
              <a:rPr lang="en-US" altLang="zh-CN" dirty="0" smtClean="0">
                <a:latin typeface="+mj-ea"/>
              </a:rPr>
              <a:t> </a:t>
            </a:r>
            <a:r>
              <a:rPr lang="zh-CN" altLang="en-US" dirty="0" smtClean="0">
                <a:latin typeface="+mj-ea"/>
              </a:rPr>
              <a:t>系统的结构</a:t>
            </a:r>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en-US" dirty="0" smtClean="0"/>
              <a:t>6.</a:t>
            </a:r>
            <a:r>
              <a:rPr lang="zh-CN" altLang="en-US" dirty="0" smtClean="0"/>
              <a:t>智能包装系统</a:t>
            </a:r>
            <a:endParaRPr lang="en-US" altLang="zh-CN" dirty="0" smtClean="0"/>
          </a:p>
          <a:p>
            <a:pPr>
              <a:buFont typeface="Wingdings" pitchFamily="2" charset="2"/>
              <a:buChar char="l"/>
            </a:pPr>
            <a:endParaRPr lang="zh-CN" altLang="en-US" dirty="0" smtClean="0"/>
          </a:p>
          <a:p>
            <a:pPr>
              <a:buFont typeface="Wingdings" pitchFamily="2" charset="2"/>
              <a:buChar char="Ø"/>
            </a:pPr>
            <a:r>
              <a:rPr lang="zh-CN" altLang="en-US" sz="1600" dirty="0" smtClean="0">
                <a:latin typeface="宋体" pitchFamily="2" charset="-122"/>
                <a:ea typeface="宋体" pitchFamily="2" charset="-122"/>
              </a:rPr>
              <a:t>包装服务是物品在装卸搬运、运输、配送以及仓储等服务活动过程中，为保持一定的价值及状态而采用合适的材料或容器来保护物品所进行的工作总称。</a:t>
            </a: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智能包装系统主要应用信息型智能包装技术，在包装上加贴标签，如条形码、</a:t>
            </a:r>
            <a:r>
              <a:rPr lang="en-US" altLang="zh-CN" sz="1600" dirty="0" smtClean="0">
                <a:latin typeface="宋体" pitchFamily="2" charset="-122"/>
                <a:ea typeface="宋体" pitchFamily="2" charset="-122"/>
              </a:rPr>
              <a:t>RFID</a:t>
            </a:r>
            <a:r>
              <a:rPr lang="zh-CN" altLang="en-US" sz="1600" dirty="0" smtClean="0">
                <a:latin typeface="宋体" pitchFamily="2" charset="-122"/>
                <a:ea typeface="宋体" pitchFamily="2" charset="-122"/>
              </a:rPr>
              <a:t>标签等。</a:t>
            </a: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智能包装的优势：</a:t>
            </a:r>
            <a:endParaRPr lang="en-US" altLang="zh-CN" sz="1600" dirty="0" smtClean="0">
              <a:latin typeface="宋体" pitchFamily="2" charset="-122"/>
              <a:ea typeface="宋体" pitchFamily="2" charset="-122"/>
            </a:endParaRPr>
          </a:p>
          <a:p>
            <a:pPr>
              <a:buFont typeface="Arial" pitchFamily="34" charset="0"/>
              <a:buChar char="•"/>
            </a:pPr>
            <a:r>
              <a:rPr lang="zh-CN" altLang="en-US" sz="1600" dirty="0" smtClean="0">
                <a:latin typeface="宋体" pitchFamily="2" charset="-122"/>
                <a:ea typeface="宋体" pitchFamily="2" charset="-122"/>
              </a:rPr>
              <a:t>一方面利用化学、微生物和动力学的方法，记录在仓储、运输、销售期间，商品因周围环境影响引起的质量改变，监督商品质量；</a:t>
            </a:r>
            <a:endParaRPr lang="en-US" altLang="zh-CN" sz="1600" dirty="0" smtClean="0">
              <a:latin typeface="宋体" pitchFamily="2" charset="-122"/>
              <a:ea typeface="宋体" pitchFamily="2" charset="-122"/>
            </a:endParaRPr>
          </a:p>
          <a:p>
            <a:pPr>
              <a:buFont typeface="Arial" pitchFamily="34" charset="0"/>
              <a:buChar char="•"/>
            </a:pPr>
            <a:r>
              <a:rPr lang="zh-CN" altLang="en-US" sz="1600" dirty="0" smtClean="0">
                <a:latin typeface="宋体" pitchFamily="2" charset="-122"/>
                <a:ea typeface="宋体" pitchFamily="2" charset="-122"/>
              </a:rPr>
              <a:t>另一方面可以管理被包装物的生产信息和销售分布信息，提高产品的可追溯性。这样顾客能够掌握商品的使用性能及其流动过程，而生产商可以根据销售信息掌握市场动态，及时调整生产、库存策略，缩短整个供应链周期，节约成本。</a:t>
            </a:r>
          </a:p>
          <a:p>
            <a:pPr>
              <a:buFont typeface="Wingdings" pitchFamily="2" charset="2"/>
              <a:buChar char="Ø"/>
            </a:pPr>
            <a:endParaRPr lang="zh-CN" altLang="en-US" sz="1600" dirty="0">
              <a:latin typeface="宋体" pitchFamily="2" charset="-122"/>
              <a:ea typeface="宋体" pitchFamily="2" charset="-122"/>
            </a:endParaRP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3.2.1</a:t>
            </a:r>
            <a:r>
              <a:rPr lang="en-US" altLang="zh-CN" dirty="0" smtClean="0">
                <a:latin typeface="+mj-ea"/>
              </a:rPr>
              <a:t> </a:t>
            </a:r>
            <a:r>
              <a:rPr lang="zh-CN" altLang="en-US" dirty="0" smtClean="0">
                <a:latin typeface="+mj-ea"/>
              </a:rPr>
              <a:t>系统的结构</a:t>
            </a:r>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en-US" dirty="0" smtClean="0"/>
              <a:t>7.</a:t>
            </a:r>
            <a:r>
              <a:rPr lang="zh-CN" altLang="en-US" dirty="0" smtClean="0"/>
              <a:t>智能装卸搬运系统</a:t>
            </a:r>
            <a:endParaRPr lang="en-US" altLang="zh-CN" dirty="0" smtClean="0"/>
          </a:p>
          <a:p>
            <a:pPr>
              <a:buFont typeface="Wingdings" pitchFamily="2" charset="2"/>
              <a:buChar char="l"/>
            </a:pPr>
            <a:endParaRPr lang="zh-CN" altLang="en-US" dirty="0" smtClean="0"/>
          </a:p>
          <a:p>
            <a:pPr>
              <a:buFont typeface="Wingdings" pitchFamily="2" charset="2"/>
              <a:buChar char="Ø"/>
            </a:pPr>
            <a:r>
              <a:rPr lang="zh-CN" altLang="en-US" sz="1600" dirty="0" smtClean="0">
                <a:latin typeface="宋体" pitchFamily="2" charset="-122"/>
                <a:ea typeface="宋体" pitchFamily="2" charset="-122"/>
              </a:rPr>
              <a:t>装卸搬运是随运输和仓储而产生的必要物流活动，是对运输、仓储、包装、流通加工等物流活动进行衔接的中间环节，也包括在仓储作业中为进行检验、维护、保养所进行的装卸活动，如货物的装上卸下、移送、拣选、分类等。</a:t>
            </a: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在物流活动的全过程中，装卸搬运是出现频率最高的一项活动，也是造成货物破损、散失、损耗的主要环节。</a:t>
            </a: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智能装卸搬运系统会将装卸货、存储上架、拆垛补货、单件分拣集成化物品等任务信息收集并传递到智能决策子系统，决策系统将任务分解成人员、物品需求计划，合理选择与配置装卸搬运方式和装卸搬运机械设备，尽可能减少装卸搬运次数，以节约物流费用，获得较好的经济效益。</a:t>
            </a:r>
            <a:endParaRPr lang="zh-CN" altLang="en-US" sz="1600" dirty="0">
              <a:latin typeface="宋体" pitchFamily="2" charset="-122"/>
              <a:ea typeface="宋体" pitchFamily="2" charset="-122"/>
            </a:endParaRPr>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3.2.2  </a:t>
            </a:r>
            <a:r>
              <a:rPr lang="zh-CN" altLang="en-US" dirty="0" smtClean="0"/>
              <a:t>系统的关键技术</a:t>
            </a:r>
            <a:endParaRPr lang="zh-CN" altLang="en-US" dirty="0"/>
          </a:p>
        </p:txBody>
      </p:sp>
      <p:sp>
        <p:nvSpPr>
          <p:cNvPr id="3" name="内容占位符 2"/>
          <p:cNvSpPr>
            <a:spLocks noGrp="1"/>
          </p:cNvSpPr>
          <p:nvPr>
            <p:ph idx="1"/>
          </p:nvPr>
        </p:nvSpPr>
        <p:spPr/>
        <p:txBody>
          <a:bodyPr/>
          <a:lstStyle/>
          <a:p>
            <a:pPr>
              <a:buFont typeface="Wingdings" pitchFamily="2" charset="2"/>
              <a:buChar char="n"/>
            </a:pPr>
            <a:r>
              <a:rPr lang="en-US" dirty="0" smtClean="0"/>
              <a:t>ILS</a:t>
            </a:r>
            <a:r>
              <a:rPr lang="zh-CN" altLang="en-US" dirty="0" smtClean="0"/>
              <a:t>关键技术主要包括：</a:t>
            </a:r>
            <a:endParaRPr lang="en-US" altLang="zh-CN" dirty="0" smtClean="0"/>
          </a:p>
          <a:p>
            <a:pPr>
              <a:buFont typeface="Arial" pitchFamily="34" charset="0"/>
              <a:buChar char="•"/>
            </a:pPr>
            <a:r>
              <a:rPr lang="zh-CN" altLang="en-US" sz="1800" dirty="0" smtClean="0">
                <a:latin typeface="宋体" pitchFamily="2" charset="-122"/>
                <a:ea typeface="宋体" pitchFamily="2" charset="-122"/>
              </a:rPr>
              <a:t>物流实时跟踪技术</a:t>
            </a:r>
            <a:endParaRPr lang="en-US" altLang="zh-CN" sz="1800" dirty="0" smtClean="0">
              <a:latin typeface="宋体" pitchFamily="2" charset="-122"/>
              <a:ea typeface="宋体" pitchFamily="2" charset="-122"/>
            </a:endParaRPr>
          </a:p>
          <a:p>
            <a:pPr>
              <a:buFont typeface="Arial" pitchFamily="34" charset="0"/>
              <a:buChar char="•"/>
            </a:pPr>
            <a:r>
              <a:rPr lang="zh-CN" altLang="en-US" sz="1800" dirty="0" smtClean="0">
                <a:latin typeface="宋体" pitchFamily="2" charset="-122"/>
                <a:ea typeface="宋体" pitchFamily="2" charset="-122"/>
              </a:rPr>
              <a:t>集成化的物流规划设计仿真技术</a:t>
            </a:r>
            <a:endParaRPr lang="en-US" altLang="zh-CN" sz="1800" dirty="0" smtClean="0">
              <a:latin typeface="宋体" pitchFamily="2" charset="-122"/>
              <a:ea typeface="宋体" pitchFamily="2" charset="-122"/>
            </a:endParaRPr>
          </a:p>
          <a:p>
            <a:pPr>
              <a:buFont typeface="Arial" pitchFamily="34" charset="0"/>
              <a:buChar char="•"/>
            </a:pPr>
            <a:r>
              <a:rPr lang="zh-CN" altLang="en-US" sz="1800" dirty="0" smtClean="0">
                <a:latin typeface="宋体" pitchFamily="2" charset="-122"/>
                <a:ea typeface="宋体" pitchFamily="2" charset="-122"/>
              </a:rPr>
              <a:t>物流运输系统的调度优化技术</a:t>
            </a:r>
            <a:endParaRPr lang="en-US" altLang="zh-CN" sz="1800" dirty="0" smtClean="0">
              <a:latin typeface="宋体" pitchFamily="2" charset="-122"/>
              <a:ea typeface="宋体" pitchFamily="2" charset="-122"/>
            </a:endParaRPr>
          </a:p>
          <a:p>
            <a:pPr>
              <a:buFont typeface="Arial" pitchFamily="34" charset="0"/>
              <a:buChar char="•"/>
            </a:pPr>
            <a:r>
              <a:rPr lang="zh-CN" altLang="en-US" sz="1800" dirty="0" smtClean="0">
                <a:latin typeface="宋体" pitchFamily="2" charset="-122"/>
                <a:ea typeface="宋体" pitchFamily="2" charset="-122"/>
              </a:rPr>
              <a:t>网络化分布式仓储管理及库存控制技术</a:t>
            </a:r>
            <a:endParaRPr lang="en-US" altLang="zh-CN" sz="1800" dirty="0" smtClean="0">
              <a:latin typeface="宋体" pitchFamily="2" charset="-122"/>
              <a:ea typeface="宋体" pitchFamily="2" charset="-122"/>
            </a:endParaRPr>
          </a:p>
          <a:p>
            <a:endParaRPr lang="en-US" altLang="zh-CN" dirty="0" smtClean="0"/>
          </a:p>
          <a:p>
            <a:endParaRPr lang="zh-CN" altLang="en-US" dirty="0"/>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3.2.2  </a:t>
            </a:r>
            <a:r>
              <a:rPr lang="zh-CN" altLang="en-US" dirty="0" smtClean="0"/>
              <a:t>系统的关键技术</a:t>
            </a:r>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en-US" dirty="0" smtClean="0"/>
              <a:t>1.</a:t>
            </a:r>
            <a:r>
              <a:rPr lang="zh-CN" altLang="en-US" dirty="0" smtClean="0"/>
              <a:t>物流实时跟踪技术</a:t>
            </a:r>
          </a:p>
          <a:p>
            <a:r>
              <a:rPr lang="zh-CN" altLang="en-US" sz="1600" dirty="0" smtClean="0">
                <a:latin typeface="宋体" pitchFamily="2" charset="-122"/>
                <a:ea typeface="宋体" pitchFamily="2" charset="-122"/>
              </a:rPr>
              <a:t>物流实时跟踪技术是物流企业利用</a:t>
            </a:r>
            <a:r>
              <a:rPr lang="en-US" altLang="zh-CN" sz="1600" dirty="0" smtClean="0">
                <a:latin typeface="宋体" pitchFamily="2" charset="-122"/>
                <a:ea typeface="宋体" pitchFamily="2" charset="-122"/>
              </a:rPr>
              <a:t>GPS</a:t>
            </a:r>
            <a:r>
              <a:rPr lang="zh-CN" altLang="en-US" sz="1600" dirty="0" smtClean="0">
                <a:latin typeface="宋体" pitchFamily="2" charset="-122"/>
                <a:ea typeface="宋体" pitchFamily="2" charset="-122"/>
              </a:rPr>
              <a:t>、</a:t>
            </a:r>
            <a:r>
              <a:rPr lang="en-US" altLang="zh-CN" sz="1600" dirty="0" smtClean="0">
                <a:latin typeface="宋体" pitchFamily="2" charset="-122"/>
                <a:ea typeface="宋体" pitchFamily="2" charset="-122"/>
              </a:rPr>
              <a:t>GIS</a:t>
            </a:r>
            <a:r>
              <a:rPr lang="zh-CN" altLang="en-US" sz="1600" dirty="0" smtClean="0">
                <a:latin typeface="宋体" pitchFamily="2" charset="-122"/>
                <a:ea typeface="宋体" pitchFamily="2" charset="-122"/>
              </a:rPr>
              <a:t>、</a:t>
            </a:r>
            <a:r>
              <a:rPr lang="en-US" altLang="zh-CN" sz="1600" dirty="0" smtClean="0">
                <a:latin typeface="宋体" pitchFamily="2" charset="-122"/>
                <a:ea typeface="宋体" pitchFamily="2" charset="-122"/>
              </a:rPr>
              <a:t>RFID</a:t>
            </a:r>
            <a:r>
              <a:rPr lang="zh-CN" altLang="en-US" sz="1600" dirty="0" smtClean="0">
                <a:latin typeface="宋体" pitchFamily="2" charset="-122"/>
                <a:ea typeface="宋体" pitchFamily="2" charset="-122"/>
              </a:rPr>
              <a:t>技术，物流条形码和</a:t>
            </a:r>
            <a:r>
              <a:rPr lang="en-US" altLang="zh-CN" sz="1600" dirty="0" smtClean="0">
                <a:latin typeface="宋体" pitchFamily="2" charset="-122"/>
                <a:ea typeface="宋体" pitchFamily="2" charset="-122"/>
              </a:rPr>
              <a:t>EDI</a:t>
            </a:r>
            <a:r>
              <a:rPr lang="zh-CN" altLang="en-US" sz="1600" dirty="0" smtClean="0">
                <a:latin typeface="宋体" pitchFamily="2" charset="-122"/>
                <a:ea typeface="宋体" pitchFamily="2" charset="-122"/>
              </a:rPr>
              <a:t>技术对物流过程所涉及到的货物的运输、仓储、加工、装卸、配送、销售等环节进行监控管理，及时获取货物在流通链中的信息，如数量、品种、在途情况、交货时间、发货地和到达地、货主、送货责任车辆和人员等，最高程度地提高物流速度和服务质量。</a:t>
            </a:r>
            <a:endParaRPr lang="en-US" altLang="zh-CN" sz="1600" dirty="0" smtClean="0">
              <a:latin typeface="宋体" pitchFamily="2" charset="-122"/>
              <a:ea typeface="宋体" pitchFamily="2" charset="-122"/>
            </a:endParaRPr>
          </a:p>
          <a:p>
            <a:endParaRPr lang="en-US" altLang="zh-CN" sz="1600" dirty="0" smtClean="0">
              <a:latin typeface="宋体" pitchFamily="2" charset="-122"/>
              <a:ea typeface="宋体" pitchFamily="2" charset="-122"/>
            </a:endParaRPr>
          </a:p>
          <a:p>
            <a:pPr>
              <a:buFont typeface="Wingdings" pitchFamily="2" charset="2"/>
              <a:buChar char="n"/>
            </a:pPr>
            <a:r>
              <a:rPr lang="zh-CN" altLang="en-US" sz="1600" dirty="0" smtClean="0"/>
              <a:t>系统由如下四个部分组成：</a:t>
            </a:r>
          </a:p>
          <a:p>
            <a:endParaRPr lang="en-US" altLang="zh-CN" sz="1600" dirty="0" smtClean="0">
              <a:latin typeface="宋体" pitchFamily="2" charset="-122"/>
              <a:ea typeface="宋体" pitchFamily="2" charset="-122"/>
            </a:endParaRPr>
          </a:p>
          <a:p>
            <a:endParaRPr lang="zh-CN" altLang="en-US" sz="1600" dirty="0" smtClean="0">
              <a:latin typeface="宋体" pitchFamily="2" charset="-122"/>
              <a:ea typeface="宋体" pitchFamily="2" charset="-122"/>
            </a:endParaRPr>
          </a:p>
          <a:p>
            <a:endParaRPr lang="zh-CN" altLang="en-US" dirty="0"/>
          </a:p>
        </p:txBody>
      </p:sp>
      <p:sp>
        <p:nvSpPr>
          <p:cNvPr id="4" name="Rectangle 5"/>
          <p:cNvSpPr>
            <a:spLocks noChangeArrowheads="1"/>
          </p:cNvSpPr>
          <p:nvPr/>
        </p:nvSpPr>
        <p:spPr bwMode="gray">
          <a:xfrm>
            <a:off x="790883" y="3286124"/>
            <a:ext cx="2071716" cy="2300297"/>
          </a:xfrm>
          <a:prstGeom prst="rect">
            <a:avLst/>
          </a:prstGeom>
          <a:gradFill rotWithShape="1">
            <a:gsLst>
              <a:gs pos="0">
                <a:srgbClr val="8488C4"/>
              </a:gs>
              <a:gs pos="53000">
                <a:srgbClr val="D4DEFF"/>
              </a:gs>
              <a:gs pos="83000">
                <a:srgbClr val="D4DEFF"/>
              </a:gs>
              <a:gs pos="100000">
                <a:srgbClr val="96AB94"/>
              </a:gs>
            </a:gsLst>
            <a:lin ang="5400000" scaled="0"/>
          </a:gradFill>
          <a:ln w="9525">
            <a:solidFill>
              <a:srgbClr val="F8F8F8"/>
            </a:solidFill>
            <a:miter lim="800000"/>
            <a:headEnd/>
            <a:tailEnd/>
          </a:ln>
          <a:effectLst>
            <a:outerShdw dist="35921" dir="2700000" algn="ctr" rotWithShape="0">
              <a:srgbClr val="080808">
                <a:alpha val="50000"/>
              </a:srgbClr>
            </a:outerShdw>
          </a:effectLst>
        </p:spPr>
        <p:txBody>
          <a:bodyPr wrap="none" anchor="ctr"/>
          <a:lstStyle/>
          <a:p>
            <a:endParaRPr lang="zh-CN" altLang="en-US"/>
          </a:p>
        </p:txBody>
      </p:sp>
      <p:sp>
        <p:nvSpPr>
          <p:cNvPr id="5" name="Rectangle 6"/>
          <p:cNvSpPr>
            <a:spLocks noChangeArrowheads="1"/>
          </p:cNvSpPr>
          <p:nvPr/>
        </p:nvSpPr>
        <p:spPr bwMode="gray">
          <a:xfrm>
            <a:off x="2632383" y="3286124"/>
            <a:ext cx="2071716" cy="2300297"/>
          </a:xfrm>
          <a:prstGeom prst="rect">
            <a:avLst/>
          </a:prstGeom>
          <a:gradFill rotWithShape="1">
            <a:gsLst>
              <a:gs pos="0">
                <a:srgbClr val="8488C4"/>
              </a:gs>
              <a:gs pos="53000">
                <a:srgbClr val="D4DEFF"/>
              </a:gs>
              <a:gs pos="83000">
                <a:srgbClr val="D4DEFF"/>
              </a:gs>
              <a:gs pos="100000">
                <a:srgbClr val="96AB94"/>
              </a:gs>
            </a:gsLst>
            <a:lin ang="5400000" scaled="0"/>
          </a:gradFill>
          <a:ln w="9525">
            <a:solidFill>
              <a:srgbClr val="F8F8F8"/>
            </a:solidFill>
            <a:miter lim="800000"/>
            <a:headEnd/>
            <a:tailEnd/>
          </a:ln>
          <a:effectLst>
            <a:outerShdw dist="35921" dir="2700000" algn="ctr" rotWithShape="0">
              <a:srgbClr val="080808">
                <a:alpha val="50000"/>
              </a:srgbClr>
            </a:outerShdw>
          </a:effectLst>
        </p:spPr>
        <p:txBody>
          <a:bodyPr wrap="none" anchor="ctr"/>
          <a:lstStyle/>
          <a:p>
            <a:endParaRPr lang="zh-CN" altLang="en-US"/>
          </a:p>
        </p:txBody>
      </p:sp>
      <p:sp>
        <p:nvSpPr>
          <p:cNvPr id="6" name="Rectangle 7"/>
          <p:cNvSpPr>
            <a:spLocks noChangeArrowheads="1"/>
          </p:cNvSpPr>
          <p:nvPr/>
        </p:nvSpPr>
        <p:spPr bwMode="gray">
          <a:xfrm>
            <a:off x="4462770" y="3286124"/>
            <a:ext cx="2071717" cy="2300297"/>
          </a:xfrm>
          <a:prstGeom prst="rect">
            <a:avLst/>
          </a:prstGeom>
          <a:gradFill rotWithShape="1">
            <a:gsLst>
              <a:gs pos="0">
                <a:srgbClr val="8488C4"/>
              </a:gs>
              <a:gs pos="53000">
                <a:srgbClr val="D4DEFF"/>
              </a:gs>
              <a:gs pos="83000">
                <a:srgbClr val="D4DEFF"/>
              </a:gs>
              <a:gs pos="100000">
                <a:srgbClr val="96AB94"/>
              </a:gs>
            </a:gsLst>
            <a:lin ang="5400000" scaled="0"/>
          </a:gradFill>
          <a:ln w="9525">
            <a:solidFill>
              <a:srgbClr val="F8F8F8"/>
            </a:solidFill>
            <a:miter lim="800000"/>
            <a:headEnd/>
            <a:tailEnd/>
          </a:ln>
          <a:effectLst>
            <a:outerShdw dist="35921" dir="2700000" algn="ctr" rotWithShape="0">
              <a:srgbClr val="080808">
                <a:alpha val="50000"/>
              </a:srgbClr>
            </a:outerShdw>
          </a:effectLst>
        </p:spPr>
        <p:txBody>
          <a:bodyPr wrap="none" anchor="ctr"/>
          <a:lstStyle/>
          <a:p>
            <a:endParaRPr lang="zh-CN" altLang="en-US"/>
          </a:p>
        </p:txBody>
      </p:sp>
      <p:sp>
        <p:nvSpPr>
          <p:cNvPr id="7" name="Rectangle 8"/>
          <p:cNvSpPr>
            <a:spLocks noChangeArrowheads="1"/>
          </p:cNvSpPr>
          <p:nvPr/>
        </p:nvSpPr>
        <p:spPr bwMode="gray">
          <a:xfrm>
            <a:off x="6304270" y="3286124"/>
            <a:ext cx="2071717" cy="2300297"/>
          </a:xfrm>
          <a:prstGeom prst="rect">
            <a:avLst/>
          </a:prstGeom>
          <a:gradFill rotWithShape="1">
            <a:gsLst>
              <a:gs pos="0">
                <a:srgbClr val="8488C4"/>
              </a:gs>
              <a:gs pos="53000">
                <a:srgbClr val="D4DEFF"/>
              </a:gs>
              <a:gs pos="83000">
                <a:srgbClr val="D4DEFF"/>
              </a:gs>
              <a:gs pos="100000">
                <a:srgbClr val="96AB94"/>
              </a:gs>
            </a:gsLst>
            <a:lin ang="5400000" scaled="0"/>
          </a:gradFill>
          <a:ln w="9525">
            <a:solidFill>
              <a:srgbClr val="F8F8F8"/>
            </a:solidFill>
            <a:miter lim="800000"/>
            <a:headEnd/>
            <a:tailEnd/>
          </a:ln>
          <a:effectLst>
            <a:outerShdw dist="35921" dir="2700000" algn="ctr" rotWithShape="0">
              <a:srgbClr val="080808">
                <a:alpha val="50000"/>
              </a:srgbClr>
            </a:outerShdw>
          </a:effectLst>
        </p:spPr>
        <p:txBody>
          <a:bodyPr wrap="none" anchor="ctr"/>
          <a:lstStyle/>
          <a:p>
            <a:endParaRPr lang="zh-CN" altLang="en-US"/>
          </a:p>
        </p:txBody>
      </p:sp>
      <p:sp>
        <p:nvSpPr>
          <p:cNvPr id="8" name="Rectangle 10"/>
          <p:cNvSpPr>
            <a:spLocks noChangeArrowheads="1"/>
          </p:cNvSpPr>
          <p:nvPr/>
        </p:nvSpPr>
        <p:spPr bwMode="gray">
          <a:xfrm>
            <a:off x="1000100" y="3630575"/>
            <a:ext cx="1470804" cy="1815882"/>
          </a:xfrm>
          <a:prstGeom prst="rect">
            <a:avLst/>
          </a:prstGeom>
          <a:noFill/>
          <a:ln w="9525">
            <a:noFill/>
            <a:miter lim="800000"/>
            <a:headEnd/>
            <a:tailEnd/>
          </a:ln>
          <a:effectLst/>
        </p:spPr>
        <p:txBody>
          <a:bodyPr wrap="square">
            <a:spAutoFit/>
          </a:bodyPr>
          <a:lstStyle/>
          <a:p>
            <a:pPr algn="ctr">
              <a:spcBef>
                <a:spcPct val="50000"/>
              </a:spcBef>
            </a:pPr>
            <a:r>
              <a:rPr lang="zh-CN" altLang="en-US" sz="1400" dirty="0" smtClean="0">
                <a:latin typeface="宋体" pitchFamily="2" charset="-122"/>
                <a:ea typeface="宋体" pitchFamily="2" charset="-122"/>
              </a:rPr>
              <a:t>将跟踪客户端安装在货车微型电脑里，电脑里配备</a:t>
            </a:r>
            <a:r>
              <a:rPr lang="en-US" sz="1400" dirty="0" smtClean="0">
                <a:latin typeface="宋体" pitchFamily="2" charset="-122"/>
                <a:ea typeface="宋体" pitchFamily="2" charset="-122"/>
              </a:rPr>
              <a:t>GPS</a:t>
            </a:r>
            <a:r>
              <a:rPr lang="zh-CN" altLang="en-US" sz="1400" dirty="0" smtClean="0">
                <a:latin typeface="宋体" pitchFamily="2" charset="-122"/>
                <a:ea typeface="宋体" pitchFamily="2" charset="-122"/>
              </a:rPr>
              <a:t>模块，用于实时定位卡车的位置，并将货车的当前位置向跟踪服务器报告。</a:t>
            </a:r>
            <a:endParaRPr lang="en-US" altLang="zh-CN" sz="1400" dirty="0">
              <a:solidFill>
                <a:srgbClr val="080808"/>
              </a:solidFill>
              <a:latin typeface="宋体" pitchFamily="2" charset="-122"/>
              <a:ea typeface="宋体" pitchFamily="2" charset="-122"/>
            </a:endParaRPr>
          </a:p>
        </p:txBody>
      </p:sp>
      <p:cxnSp>
        <p:nvCxnSpPr>
          <p:cNvPr id="9" name="AutoShape 15"/>
          <p:cNvCxnSpPr>
            <a:cxnSpLocks noChangeShapeType="1"/>
            <a:stCxn id="4" idx="2"/>
            <a:endCxn id="5" idx="2"/>
          </p:cNvCxnSpPr>
          <p:nvPr/>
        </p:nvCxnSpPr>
        <p:spPr bwMode="gray">
          <a:xfrm rot="16200000" flipH="1">
            <a:off x="2747491" y="4665671"/>
            <a:ext cx="1588" cy="1841500"/>
          </a:xfrm>
          <a:prstGeom prst="bentConnector3">
            <a:avLst>
              <a:gd name="adj1" fmla="val 14395466"/>
            </a:avLst>
          </a:prstGeom>
          <a:noFill/>
          <a:ln w="9525">
            <a:solidFill>
              <a:srgbClr val="EAEAEA"/>
            </a:solidFill>
            <a:miter lim="800000"/>
            <a:headEnd type="triangle" w="med" len="med"/>
            <a:tailEnd type="triangle" w="med" len="med"/>
          </a:ln>
          <a:effectLst/>
        </p:spPr>
      </p:cxnSp>
      <p:cxnSp>
        <p:nvCxnSpPr>
          <p:cNvPr id="10" name="AutoShape 16"/>
          <p:cNvCxnSpPr>
            <a:cxnSpLocks noChangeShapeType="1"/>
            <a:stCxn id="6" idx="2"/>
            <a:endCxn id="7" idx="2"/>
          </p:cNvCxnSpPr>
          <p:nvPr/>
        </p:nvCxnSpPr>
        <p:spPr bwMode="gray">
          <a:xfrm rot="16200000" flipH="1">
            <a:off x="6419379" y="4665671"/>
            <a:ext cx="1588" cy="1841500"/>
          </a:xfrm>
          <a:prstGeom prst="bentConnector3">
            <a:avLst>
              <a:gd name="adj1" fmla="val 14395466"/>
            </a:avLst>
          </a:prstGeom>
          <a:noFill/>
          <a:ln w="9525">
            <a:solidFill>
              <a:srgbClr val="EAEAEA"/>
            </a:solidFill>
            <a:miter lim="800000"/>
            <a:headEnd type="triangle" w="med" len="med"/>
            <a:tailEnd type="triangle" w="med" len="med"/>
          </a:ln>
          <a:effectLst/>
        </p:spPr>
      </p:cxnSp>
      <p:sp>
        <p:nvSpPr>
          <p:cNvPr id="11" name="Rectangle 20"/>
          <p:cNvSpPr>
            <a:spLocks noChangeArrowheads="1"/>
          </p:cNvSpPr>
          <p:nvPr/>
        </p:nvSpPr>
        <p:spPr bwMode="black">
          <a:xfrm>
            <a:off x="857224" y="3344823"/>
            <a:ext cx="1785950" cy="307777"/>
          </a:xfrm>
          <a:prstGeom prst="rect">
            <a:avLst/>
          </a:prstGeom>
          <a:noFill/>
          <a:ln w="9525">
            <a:noFill/>
            <a:miter lim="800000"/>
            <a:headEnd/>
            <a:tailEnd/>
          </a:ln>
          <a:effectLst/>
        </p:spPr>
        <p:txBody>
          <a:bodyPr wrap="square">
            <a:spAutoFit/>
          </a:bodyPr>
          <a:lstStyle/>
          <a:p>
            <a:r>
              <a:rPr lang="zh-CN" altLang="en-US" sz="1400" b="1" dirty="0" smtClean="0">
                <a:solidFill>
                  <a:schemeClr val="tx2"/>
                </a:solidFill>
                <a:ea typeface="宋体" pitchFamily="2" charset="-122"/>
              </a:rPr>
              <a:t>跟踪定位装置</a:t>
            </a:r>
            <a:endParaRPr lang="en-US" altLang="zh-CN" sz="1400" b="1" dirty="0">
              <a:solidFill>
                <a:schemeClr val="tx2"/>
              </a:solidFill>
              <a:ea typeface="宋体" pitchFamily="2" charset="-122"/>
            </a:endParaRPr>
          </a:p>
        </p:txBody>
      </p:sp>
      <p:sp>
        <p:nvSpPr>
          <p:cNvPr id="12" name="AutoShape 24"/>
          <p:cNvSpPr>
            <a:spLocks noChangeArrowheads="1"/>
          </p:cNvSpPr>
          <p:nvPr/>
        </p:nvSpPr>
        <p:spPr bwMode="gray">
          <a:xfrm rot="5400000">
            <a:off x="2257362" y="5302271"/>
            <a:ext cx="249403" cy="192159"/>
          </a:xfrm>
          <a:prstGeom prst="triangle">
            <a:avLst>
              <a:gd name="adj" fmla="val 50000"/>
            </a:avLst>
          </a:prstGeom>
          <a:solidFill>
            <a:srgbClr val="FF3300"/>
          </a:solidFill>
          <a:ln w="9525">
            <a:noFill/>
            <a:miter lim="800000"/>
            <a:headEnd/>
            <a:tailEnd/>
          </a:ln>
          <a:effectLst>
            <a:outerShdw dist="35921" dir="2700000" algn="ctr" rotWithShape="0">
              <a:schemeClr val="bg2"/>
            </a:outerShdw>
          </a:effectLst>
        </p:spPr>
        <p:txBody>
          <a:bodyPr rot="10800000" vert="eaVert" wrap="none" anchor="ctr"/>
          <a:lstStyle/>
          <a:p>
            <a:pPr algn="ctr"/>
            <a:endParaRPr lang="zh-CN" altLang="zh-CN">
              <a:effectLst>
                <a:outerShdw blurRad="38100" dist="38100" dir="2700000" algn="tl">
                  <a:srgbClr val="FFFFFF"/>
                </a:outerShdw>
              </a:effectLst>
            </a:endParaRPr>
          </a:p>
        </p:txBody>
      </p:sp>
      <p:sp>
        <p:nvSpPr>
          <p:cNvPr id="13" name="AutoShape 25"/>
          <p:cNvSpPr>
            <a:spLocks noChangeArrowheads="1"/>
          </p:cNvSpPr>
          <p:nvPr/>
        </p:nvSpPr>
        <p:spPr bwMode="gray">
          <a:xfrm rot="5400000">
            <a:off x="4075049" y="5302271"/>
            <a:ext cx="249403" cy="192159"/>
          </a:xfrm>
          <a:prstGeom prst="triangle">
            <a:avLst>
              <a:gd name="adj" fmla="val 50000"/>
            </a:avLst>
          </a:prstGeom>
          <a:solidFill>
            <a:srgbClr val="FF3300"/>
          </a:solidFill>
          <a:ln w="9525">
            <a:noFill/>
            <a:miter lim="800000"/>
            <a:headEnd/>
            <a:tailEnd/>
          </a:ln>
          <a:effectLst>
            <a:outerShdw dist="35921" dir="2700000" algn="ctr" rotWithShape="0">
              <a:schemeClr val="bg2"/>
            </a:outerShdw>
          </a:effectLst>
        </p:spPr>
        <p:txBody>
          <a:bodyPr rot="10800000" vert="eaVert" wrap="none" anchor="ctr"/>
          <a:lstStyle/>
          <a:p>
            <a:pPr algn="ctr"/>
            <a:endParaRPr lang="zh-CN" altLang="zh-CN">
              <a:effectLst>
                <a:outerShdw blurRad="38100" dist="38100" dir="2700000" algn="tl">
                  <a:srgbClr val="FFFFFF"/>
                </a:outerShdw>
              </a:effectLst>
            </a:endParaRPr>
          </a:p>
        </p:txBody>
      </p:sp>
      <p:sp>
        <p:nvSpPr>
          <p:cNvPr id="14" name="AutoShape 26"/>
          <p:cNvSpPr>
            <a:spLocks noChangeArrowheads="1"/>
          </p:cNvSpPr>
          <p:nvPr/>
        </p:nvSpPr>
        <p:spPr bwMode="gray">
          <a:xfrm rot="5400000">
            <a:off x="5980049" y="5302271"/>
            <a:ext cx="249403" cy="192159"/>
          </a:xfrm>
          <a:prstGeom prst="triangle">
            <a:avLst>
              <a:gd name="adj" fmla="val 50000"/>
            </a:avLst>
          </a:prstGeom>
          <a:solidFill>
            <a:srgbClr val="FF3300"/>
          </a:solidFill>
          <a:ln w="9525">
            <a:noFill/>
            <a:miter lim="800000"/>
            <a:headEnd/>
            <a:tailEnd/>
          </a:ln>
          <a:effectLst>
            <a:outerShdw dist="35921" dir="2700000" algn="ctr" rotWithShape="0">
              <a:schemeClr val="bg2"/>
            </a:outerShdw>
          </a:effectLst>
        </p:spPr>
        <p:txBody>
          <a:bodyPr rot="10800000" vert="eaVert" wrap="none" anchor="ctr"/>
          <a:lstStyle/>
          <a:p>
            <a:pPr algn="ctr"/>
            <a:endParaRPr lang="zh-CN" altLang="zh-CN">
              <a:effectLst>
                <a:outerShdw blurRad="38100" dist="38100" dir="2700000" algn="tl">
                  <a:srgbClr val="FFFFFF"/>
                </a:outerShdw>
              </a:effectLst>
            </a:endParaRPr>
          </a:p>
        </p:txBody>
      </p:sp>
      <p:sp>
        <p:nvSpPr>
          <p:cNvPr id="15" name="Rectangle 27"/>
          <p:cNvSpPr>
            <a:spLocks noChangeArrowheads="1"/>
          </p:cNvSpPr>
          <p:nvPr/>
        </p:nvSpPr>
        <p:spPr bwMode="gray">
          <a:xfrm rot="5400000">
            <a:off x="7785037" y="5302271"/>
            <a:ext cx="249403" cy="192159"/>
          </a:xfrm>
          <a:prstGeom prst="rect">
            <a:avLst/>
          </a:prstGeom>
          <a:solidFill>
            <a:srgbClr val="FF3300"/>
          </a:solidFill>
          <a:ln w="9525">
            <a:noFill/>
            <a:miter lim="800000"/>
            <a:headEnd/>
            <a:tailEnd/>
          </a:ln>
          <a:effectLst>
            <a:outerShdw dist="35921" dir="2700000" algn="ctr" rotWithShape="0">
              <a:schemeClr val="bg2"/>
            </a:outerShdw>
          </a:effectLst>
        </p:spPr>
        <p:txBody>
          <a:bodyPr rot="10800000" vert="eaVert" wrap="none" anchor="ctr"/>
          <a:lstStyle/>
          <a:p>
            <a:pPr algn="ctr"/>
            <a:endParaRPr lang="zh-CN" altLang="zh-CN">
              <a:effectLst>
                <a:outerShdw blurRad="38100" dist="38100" dir="2700000" algn="tl">
                  <a:srgbClr val="FFFFFF"/>
                </a:outerShdw>
              </a:effectLst>
            </a:endParaRPr>
          </a:p>
        </p:txBody>
      </p:sp>
      <p:sp>
        <p:nvSpPr>
          <p:cNvPr id="16" name="Rectangle 20"/>
          <p:cNvSpPr>
            <a:spLocks noChangeArrowheads="1"/>
          </p:cNvSpPr>
          <p:nvPr/>
        </p:nvSpPr>
        <p:spPr bwMode="black">
          <a:xfrm>
            <a:off x="6429388" y="3344823"/>
            <a:ext cx="1785950" cy="307777"/>
          </a:xfrm>
          <a:prstGeom prst="rect">
            <a:avLst/>
          </a:prstGeom>
          <a:noFill/>
          <a:ln w="9525">
            <a:noFill/>
            <a:miter lim="800000"/>
            <a:headEnd/>
            <a:tailEnd/>
          </a:ln>
          <a:effectLst/>
        </p:spPr>
        <p:txBody>
          <a:bodyPr wrap="square">
            <a:spAutoFit/>
          </a:bodyPr>
          <a:lstStyle/>
          <a:p>
            <a:r>
              <a:rPr lang="zh-CN" altLang="en-US" sz="1400" b="1" dirty="0" smtClean="0">
                <a:solidFill>
                  <a:schemeClr val="tx2"/>
                </a:solidFill>
                <a:ea typeface="宋体" pitchFamily="2" charset="-122"/>
              </a:rPr>
              <a:t>包裹实时查询网站</a:t>
            </a:r>
            <a:endParaRPr lang="en-US" altLang="zh-CN" sz="1400" b="1" dirty="0">
              <a:solidFill>
                <a:schemeClr val="tx2"/>
              </a:solidFill>
              <a:ea typeface="宋体" pitchFamily="2" charset="-122"/>
            </a:endParaRPr>
          </a:p>
        </p:txBody>
      </p:sp>
      <p:sp>
        <p:nvSpPr>
          <p:cNvPr id="17" name="Rectangle 20"/>
          <p:cNvSpPr>
            <a:spLocks noChangeArrowheads="1"/>
          </p:cNvSpPr>
          <p:nvPr/>
        </p:nvSpPr>
        <p:spPr bwMode="black">
          <a:xfrm>
            <a:off x="2643174" y="3344823"/>
            <a:ext cx="1785950" cy="307777"/>
          </a:xfrm>
          <a:prstGeom prst="rect">
            <a:avLst/>
          </a:prstGeom>
          <a:noFill/>
          <a:ln w="9525">
            <a:noFill/>
            <a:miter lim="800000"/>
            <a:headEnd/>
            <a:tailEnd/>
          </a:ln>
          <a:effectLst/>
        </p:spPr>
        <p:txBody>
          <a:bodyPr wrap="square">
            <a:spAutoFit/>
          </a:bodyPr>
          <a:lstStyle/>
          <a:p>
            <a:r>
              <a:rPr lang="en-US" altLang="zh-CN" sz="1400" b="1" dirty="0" smtClean="0">
                <a:solidFill>
                  <a:schemeClr val="tx2"/>
                </a:solidFill>
                <a:ea typeface="宋体" pitchFamily="2" charset="-122"/>
              </a:rPr>
              <a:t>RFID</a:t>
            </a:r>
            <a:r>
              <a:rPr lang="zh-CN" altLang="en-US" sz="1400" b="1" dirty="0" smtClean="0">
                <a:solidFill>
                  <a:schemeClr val="tx2"/>
                </a:solidFill>
                <a:ea typeface="宋体" pitchFamily="2" charset="-122"/>
              </a:rPr>
              <a:t>部件</a:t>
            </a:r>
            <a:endParaRPr lang="en-US" altLang="zh-CN" sz="1400" b="1" dirty="0">
              <a:solidFill>
                <a:schemeClr val="tx2"/>
              </a:solidFill>
              <a:ea typeface="宋体" pitchFamily="2" charset="-122"/>
            </a:endParaRPr>
          </a:p>
        </p:txBody>
      </p:sp>
      <p:sp>
        <p:nvSpPr>
          <p:cNvPr id="18" name="Rectangle 20"/>
          <p:cNvSpPr>
            <a:spLocks noChangeArrowheads="1"/>
          </p:cNvSpPr>
          <p:nvPr/>
        </p:nvSpPr>
        <p:spPr bwMode="black">
          <a:xfrm>
            <a:off x="4429124" y="3344823"/>
            <a:ext cx="1785950" cy="307777"/>
          </a:xfrm>
          <a:prstGeom prst="rect">
            <a:avLst/>
          </a:prstGeom>
          <a:noFill/>
          <a:ln w="9525">
            <a:noFill/>
            <a:miter lim="800000"/>
            <a:headEnd/>
            <a:tailEnd/>
          </a:ln>
          <a:effectLst/>
        </p:spPr>
        <p:txBody>
          <a:bodyPr wrap="square">
            <a:spAutoFit/>
          </a:bodyPr>
          <a:lstStyle/>
          <a:p>
            <a:r>
              <a:rPr lang="zh-CN" altLang="en-US" sz="1400" b="1" dirty="0" smtClean="0">
                <a:solidFill>
                  <a:schemeClr val="tx2"/>
                </a:solidFill>
                <a:ea typeface="宋体" pitchFamily="2" charset="-122"/>
              </a:rPr>
              <a:t>系统数据库</a:t>
            </a:r>
            <a:endParaRPr lang="en-US" altLang="zh-CN" sz="1400" b="1" dirty="0">
              <a:solidFill>
                <a:schemeClr val="tx2"/>
              </a:solidFill>
              <a:ea typeface="宋体" pitchFamily="2" charset="-122"/>
            </a:endParaRPr>
          </a:p>
        </p:txBody>
      </p:sp>
      <p:sp>
        <p:nvSpPr>
          <p:cNvPr id="19" name="Rectangle 10"/>
          <p:cNvSpPr>
            <a:spLocks noChangeArrowheads="1"/>
          </p:cNvSpPr>
          <p:nvPr/>
        </p:nvSpPr>
        <p:spPr bwMode="gray">
          <a:xfrm>
            <a:off x="2857488" y="3640316"/>
            <a:ext cx="1470804" cy="1600438"/>
          </a:xfrm>
          <a:prstGeom prst="rect">
            <a:avLst/>
          </a:prstGeom>
          <a:noFill/>
          <a:ln w="9525">
            <a:noFill/>
            <a:miter lim="800000"/>
            <a:headEnd/>
            <a:tailEnd/>
          </a:ln>
          <a:effectLst/>
        </p:spPr>
        <p:txBody>
          <a:bodyPr wrap="square">
            <a:spAutoFit/>
          </a:bodyPr>
          <a:lstStyle/>
          <a:p>
            <a:pPr algn="ctr">
              <a:spcBef>
                <a:spcPct val="50000"/>
              </a:spcBef>
            </a:pPr>
            <a:r>
              <a:rPr lang="zh-CN" altLang="en-US" sz="1400" dirty="0" smtClean="0">
                <a:latin typeface="宋体" pitchFamily="2" charset="-122"/>
                <a:ea typeface="宋体" pitchFamily="2" charset="-122"/>
              </a:rPr>
              <a:t>将</a:t>
            </a:r>
            <a:r>
              <a:rPr lang="en-US" altLang="zh-CN" sz="1400" dirty="0" smtClean="0">
                <a:latin typeface="宋体" pitchFamily="2" charset="-122"/>
                <a:ea typeface="宋体" pitchFamily="2" charset="-122"/>
              </a:rPr>
              <a:t>RFID</a:t>
            </a:r>
            <a:r>
              <a:rPr lang="zh-CN" altLang="en-US" sz="1400" dirty="0" smtClean="0">
                <a:latin typeface="宋体" pitchFamily="2" charset="-122"/>
                <a:ea typeface="宋体" pitchFamily="2" charset="-122"/>
              </a:rPr>
              <a:t>标签贴在邮寄的包裹上，从包裹收取开始到包裹送达完成这一全过程由</a:t>
            </a:r>
            <a:r>
              <a:rPr lang="en-US" altLang="zh-CN" sz="1400" dirty="0" smtClean="0">
                <a:latin typeface="宋体" pitchFamily="2" charset="-122"/>
                <a:ea typeface="宋体" pitchFamily="2" charset="-122"/>
              </a:rPr>
              <a:t>RFID</a:t>
            </a:r>
            <a:r>
              <a:rPr lang="zh-CN" altLang="en-US" sz="1400" dirty="0" smtClean="0">
                <a:latin typeface="宋体" pitchFamily="2" charset="-122"/>
                <a:ea typeface="宋体" pitchFamily="2" charset="-122"/>
              </a:rPr>
              <a:t>阅读器进行监控。</a:t>
            </a:r>
            <a:endParaRPr lang="en-US" altLang="zh-CN" sz="1400" dirty="0">
              <a:solidFill>
                <a:srgbClr val="080808"/>
              </a:solidFill>
              <a:latin typeface="宋体" pitchFamily="2" charset="-122"/>
              <a:ea typeface="宋体" pitchFamily="2" charset="-122"/>
            </a:endParaRPr>
          </a:p>
        </p:txBody>
      </p:sp>
      <p:sp>
        <p:nvSpPr>
          <p:cNvPr id="20" name="Rectangle 10"/>
          <p:cNvSpPr>
            <a:spLocks noChangeArrowheads="1"/>
          </p:cNvSpPr>
          <p:nvPr/>
        </p:nvSpPr>
        <p:spPr bwMode="gray">
          <a:xfrm>
            <a:off x="4714876" y="3630575"/>
            <a:ext cx="1470804" cy="1600438"/>
          </a:xfrm>
          <a:prstGeom prst="rect">
            <a:avLst/>
          </a:prstGeom>
          <a:noFill/>
          <a:ln w="9525">
            <a:noFill/>
            <a:miter lim="800000"/>
            <a:headEnd/>
            <a:tailEnd/>
          </a:ln>
          <a:effectLst/>
        </p:spPr>
        <p:txBody>
          <a:bodyPr wrap="square">
            <a:spAutoFit/>
          </a:bodyPr>
          <a:lstStyle/>
          <a:p>
            <a:pPr algn="ctr">
              <a:spcBef>
                <a:spcPct val="50000"/>
              </a:spcBef>
            </a:pPr>
            <a:r>
              <a:rPr lang="zh-CN" altLang="en-US" sz="1400" dirty="0" smtClean="0">
                <a:solidFill>
                  <a:srgbClr val="080808"/>
                </a:solidFill>
                <a:latin typeface="宋体" pitchFamily="2" charset="-122"/>
                <a:ea typeface="宋体" pitchFamily="2" charset="-122"/>
              </a:rPr>
              <a:t>将货车位置、包裹状态等信息储存在系统数据库中。借助于电子地图，管理者可以及时调整、优化派送方案。</a:t>
            </a:r>
            <a:endParaRPr lang="en-US" altLang="zh-CN" sz="1400" dirty="0">
              <a:solidFill>
                <a:srgbClr val="080808"/>
              </a:solidFill>
              <a:latin typeface="宋体" pitchFamily="2" charset="-122"/>
              <a:ea typeface="宋体" pitchFamily="2" charset="-122"/>
            </a:endParaRPr>
          </a:p>
        </p:txBody>
      </p:sp>
      <p:sp>
        <p:nvSpPr>
          <p:cNvPr id="21" name="Rectangle 10"/>
          <p:cNvSpPr>
            <a:spLocks noChangeArrowheads="1"/>
          </p:cNvSpPr>
          <p:nvPr/>
        </p:nvSpPr>
        <p:spPr bwMode="gray">
          <a:xfrm>
            <a:off x="6643702" y="3630575"/>
            <a:ext cx="1470804" cy="1600438"/>
          </a:xfrm>
          <a:prstGeom prst="rect">
            <a:avLst/>
          </a:prstGeom>
          <a:noFill/>
          <a:ln w="9525">
            <a:noFill/>
            <a:miter lim="800000"/>
            <a:headEnd/>
            <a:tailEnd/>
          </a:ln>
          <a:effectLst/>
        </p:spPr>
        <p:txBody>
          <a:bodyPr wrap="square">
            <a:spAutoFit/>
          </a:bodyPr>
          <a:lstStyle/>
          <a:p>
            <a:pPr algn="ctr">
              <a:spcBef>
                <a:spcPct val="50000"/>
              </a:spcBef>
            </a:pPr>
            <a:r>
              <a:rPr lang="zh-CN" altLang="en-US" sz="1400" dirty="0" smtClean="0">
                <a:latin typeface="宋体" pitchFamily="2" charset="-122"/>
                <a:ea typeface="宋体" pitchFamily="2" charset="-122"/>
              </a:rPr>
              <a:t>包裹查询网站将包裹的代码输入系统数据库中查找包裹的当前位置，路线和其状态，及时反馈给客户。</a:t>
            </a:r>
            <a:endParaRPr lang="en-US" altLang="zh-CN" sz="1400" dirty="0">
              <a:solidFill>
                <a:srgbClr val="080808"/>
              </a:solidFill>
              <a:latin typeface="宋体" pitchFamily="2" charset="-122"/>
              <a:ea typeface="宋体" pitchFamily="2" charset="-122"/>
            </a:endParaRPr>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3.2.2  </a:t>
            </a:r>
            <a:r>
              <a:rPr lang="zh-CN" altLang="en-US" dirty="0" smtClean="0"/>
              <a:t>系统的关键技术</a:t>
            </a:r>
            <a:endParaRPr lang="zh-CN" altLang="en-US" dirty="0"/>
          </a:p>
        </p:txBody>
      </p:sp>
      <p:sp>
        <p:nvSpPr>
          <p:cNvPr id="3" name="内容占位符 2"/>
          <p:cNvSpPr>
            <a:spLocks noGrp="1"/>
          </p:cNvSpPr>
          <p:nvPr>
            <p:ph idx="1"/>
          </p:nvPr>
        </p:nvSpPr>
        <p:spPr>
          <a:xfrm>
            <a:off x="3428992" y="5983321"/>
            <a:ext cx="2357454" cy="374637"/>
          </a:xfrm>
        </p:spPr>
        <p:txBody>
          <a:bodyPr/>
          <a:lstStyle/>
          <a:p>
            <a:pPr>
              <a:buNone/>
            </a:pPr>
            <a:r>
              <a:rPr lang="zh-CN" altLang="en-US" sz="1400" dirty="0" smtClean="0">
                <a:latin typeface="宋体" pitchFamily="2" charset="-122"/>
                <a:ea typeface="宋体" pitchFamily="2" charset="-122"/>
              </a:rPr>
              <a:t>图</a:t>
            </a:r>
            <a:r>
              <a:rPr lang="en-US" sz="1400" dirty="0" smtClean="0">
                <a:latin typeface="宋体" pitchFamily="2" charset="-122"/>
                <a:ea typeface="宋体" pitchFamily="2" charset="-122"/>
              </a:rPr>
              <a:t>3.12</a:t>
            </a:r>
            <a:r>
              <a:rPr lang="zh-CN" altLang="en-US" sz="1400" dirty="0" smtClean="0">
                <a:latin typeface="宋体" pitchFamily="2" charset="-122"/>
                <a:ea typeface="宋体" pitchFamily="2" charset="-122"/>
              </a:rPr>
              <a:t>智能追踪配送系统</a:t>
            </a:r>
          </a:p>
          <a:p>
            <a:pPr>
              <a:buNone/>
            </a:pPr>
            <a:endParaRPr lang="zh-CN" altLang="en-US" dirty="0"/>
          </a:p>
        </p:txBody>
      </p:sp>
      <p:sp>
        <p:nvSpPr>
          <p:cNvPr id="1228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2881" name="Object 1"/>
          <p:cNvGraphicFramePr>
            <a:graphicFrameLocks noChangeAspect="1"/>
          </p:cNvGraphicFramePr>
          <p:nvPr/>
        </p:nvGraphicFramePr>
        <p:xfrm>
          <a:off x="1500166" y="1500174"/>
          <a:ext cx="5900742" cy="4404177"/>
        </p:xfrm>
        <a:graphic>
          <a:graphicData uri="http://schemas.openxmlformats.org/presentationml/2006/ole">
            <p:oleObj spid="_x0000_s122881" name="Visio" r:id="rId3" imgW="6676081" imgH="4970678" progId="Visio.Drawing.11">
              <p:embed/>
            </p:oleObj>
          </a:graphicData>
        </a:graphic>
      </p:graphicFrame>
      <p:sp>
        <p:nvSpPr>
          <p:cNvPr id="6" name="内容占位符 2"/>
          <p:cNvSpPr txBox="1">
            <a:spLocks/>
          </p:cNvSpPr>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
                <a:srgbClr val="FF6600"/>
              </a:buClr>
              <a:buSzTx/>
              <a:buFont typeface="Wingdings" pitchFamily="2" charset="2"/>
              <a:buChar char="l"/>
              <a:tabLst/>
              <a:defRPr/>
            </a:pPr>
            <a:r>
              <a:rPr kumimoji="0" lang="en-US" sz="2000" b="0" i="0" u="none" strike="noStrike" kern="0" cap="none" spc="0" normalizeH="0" baseline="0" noProof="0" dirty="0" smtClean="0">
                <a:ln>
                  <a:noFill/>
                </a:ln>
                <a:solidFill>
                  <a:schemeClr val="tx1"/>
                </a:solidFill>
                <a:effectLst/>
                <a:uLnTx/>
                <a:uFillTx/>
                <a:latin typeface="+mn-lt"/>
                <a:ea typeface="+mn-ea"/>
                <a:cs typeface="+mn-cs"/>
              </a:rPr>
              <a:t>1.</a:t>
            </a:r>
            <a:r>
              <a:rPr kumimoji="0" lang="zh-CN" altLang="en-US" sz="2000" b="0" i="0" u="none" strike="noStrike" kern="0" cap="none" spc="0" normalizeH="0" baseline="0" noProof="0" dirty="0" smtClean="0">
                <a:ln>
                  <a:noFill/>
                </a:ln>
                <a:solidFill>
                  <a:schemeClr val="tx1"/>
                </a:solidFill>
                <a:effectLst/>
                <a:uLnTx/>
                <a:uFillTx/>
                <a:latin typeface="+mn-lt"/>
                <a:ea typeface="+mn-ea"/>
                <a:cs typeface="+mn-cs"/>
              </a:rPr>
              <a:t>物流实时跟踪技术</a:t>
            </a:r>
          </a:p>
          <a:p>
            <a:pPr marL="342900" marR="0" lvl="0" indent="-342900" algn="l" defTabSz="914400" rtl="0" eaLnBrk="0" fontAlgn="base" latinLnBrk="0" hangingPunct="0">
              <a:lnSpc>
                <a:spcPct val="100000"/>
              </a:lnSpc>
              <a:spcBef>
                <a:spcPct val="20000"/>
              </a:spcBef>
              <a:spcAft>
                <a:spcPct val="0"/>
              </a:spcAft>
              <a:buClr>
                <a:srgbClr val="FF6600"/>
              </a:buClr>
              <a:buSzTx/>
              <a:tabLst/>
              <a:defRPr/>
            </a:pPr>
            <a:endParaRPr kumimoji="0" lang="zh-CN" altLang="en-US" sz="1600" b="0" i="0" u="none" strike="noStrike" kern="0" cap="none" spc="0" normalizeH="0" baseline="0" noProof="0" dirty="0" smtClean="0">
              <a:ln>
                <a:noFill/>
              </a:ln>
              <a:solidFill>
                <a:schemeClr val="tx1"/>
              </a:solidFill>
              <a:effectLst/>
              <a:uLnTx/>
              <a:uFillTx/>
              <a:latin typeface="宋体" pitchFamily="2" charset="-122"/>
              <a:ea typeface="宋体" pitchFamily="2" charset="-122"/>
              <a:cs typeface="+mn-cs"/>
            </a:endParaRPr>
          </a:p>
          <a:p>
            <a:pPr marL="342900" marR="0" lvl="0" indent="-342900" algn="l" defTabSz="914400" rtl="0" eaLnBrk="0" fontAlgn="base" latinLnBrk="0" hangingPunct="0">
              <a:lnSpc>
                <a:spcPct val="100000"/>
              </a:lnSpc>
              <a:spcBef>
                <a:spcPct val="20000"/>
              </a:spcBef>
              <a:spcAft>
                <a:spcPct val="0"/>
              </a:spcAft>
              <a:buClr>
                <a:srgbClr val="FF6600"/>
              </a:buClr>
              <a:buSzTx/>
              <a:buFont typeface="Wingdings" pitchFamily="2" charset="2"/>
              <a:buChar char="p"/>
              <a:tabLst/>
              <a:defRPr/>
            </a:pPr>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3.2.2  </a:t>
            </a:r>
            <a:r>
              <a:rPr lang="zh-CN" altLang="en-US" dirty="0" smtClean="0"/>
              <a:t>系统的关键技术</a:t>
            </a:r>
            <a:endParaRPr lang="zh-CN" altLang="en-US" dirty="0"/>
          </a:p>
        </p:txBody>
      </p:sp>
      <p:sp>
        <p:nvSpPr>
          <p:cNvPr id="3" name="内容占位符 2"/>
          <p:cNvSpPr>
            <a:spLocks noGrp="1"/>
          </p:cNvSpPr>
          <p:nvPr>
            <p:ph idx="1"/>
          </p:nvPr>
        </p:nvSpPr>
        <p:spPr/>
        <p:txBody>
          <a:bodyPr/>
          <a:lstStyle/>
          <a:p>
            <a:pPr lvl="0">
              <a:buFont typeface="Wingdings" pitchFamily="2" charset="2"/>
              <a:buChar char="l"/>
              <a:defRPr/>
            </a:pPr>
            <a:r>
              <a:rPr lang="en-US" dirty="0" smtClean="0">
                <a:solidFill>
                  <a:srgbClr val="000000"/>
                </a:solidFill>
              </a:rPr>
              <a:t>1.</a:t>
            </a:r>
            <a:r>
              <a:rPr lang="zh-CN" altLang="en-US" dirty="0" smtClean="0">
                <a:solidFill>
                  <a:srgbClr val="000000"/>
                </a:solidFill>
              </a:rPr>
              <a:t>物流实时跟踪技术</a:t>
            </a:r>
            <a:endParaRPr lang="en-US" altLang="zh-CN" dirty="0" smtClean="0">
              <a:solidFill>
                <a:srgbClr val="000000"/>
              </a:solidFill>
            </a:endParaRPr>
          </a:p>
          <a:p>
            <a:pPr lvl="0">
              <a:buFont typeface="Wingdings" pitchFamily="2" charset="2"/>
              <a:buChar char="l"/>
              <a:defRPr/>
            </a:pPr>
            <a:endParaRPr lang="en-US" altLang="zh-CN" dirty="0" smtClean="0">
              <a:solidFill>
                <a:srgbClr val="000000"/>
              </a:solidFill>
            </a:endParaRPr>
          </a:p>
          <a:p>
            <a:pPr lvl="0">
              <a:buFont typeface="Wingdings" pitchFamily="2" charset="2"/>
              <a:buChar char="n"/>
              <a:defRPr/>
            </a:pPr>
            <a:r>
              <a:rPr lang="zh-CN" altLang="en-US" sz="1800" dirty="0" smtClean="0">
                <a:solidFill>
                  <a:srgbClr val="000000"/>
                </a:solidFill>
                <a:latin typeface="宋体" pitchFamily="2" charset="-122"/>
                <a:ea typeface="宋体" pitchFamily="2" charset="-122"/>
              </a:rPr>
              <a:t>实时跟踪技术的应用：</a:t>
            </a:r>
            <a:endParaRPr lang="en-US" altLang="zh-CN" sz="1800" dirty="0" smtClean="0">
              <a:solidFill>
                <a:srgbClr val="000000"/>
              </a:solidFill>
              <a:latin typeface="宋体" pitchFamily="2" charset="-122"/>
              <a:ea typeface="宋体" pitchFamily="2" charset="-122"/>
            </a:endParaRPr>
          </a:p>
          <a:p>
            <a:pPr lvl="0">
              <a:buFont typeface="Wingdings" pitchFamily="2" charset="2"/>
              <a:buChar char="n"/>
              <a:defRPr/>
            </a:pPr>
            <a:endParaRPr lang="en-US" altLang="zh-CN" dirty="0" smtClean="0">
              <a:solidFill>
                <a:srgbClr val="000000"/>
              </a:solidFill>
            </a:endParaRPr>
          </a:p>
          <a:p>
            <a:pPr>
              <a:buFont typeface="Wingdings" pitchFamily="2" charset="2"/>
              <a:buChar char="ü"/>
              <a:defRPr/>
            </a:pPr>
            <a:r>
              <a:rPr lang="zh-CN" altLang="en-US" sz="1600" dirty="0" smtClean="0">
                <a:solidFill>
                  <a:srgbClr val="000000"/>
                </a:solidFill>
                <a:latin typeface="宋体" pitchFamily="2" charset="-122"/>
                <a:ea typeface="宋体" pitchFamily="2" charset="-122"/>
              </a:rPr>
              <a:t>针对每一个包裹，</a:t>
            </a:r>
            <a:r>
              <a:rPr lang="en-US" altLang="zh-CN" sz="1600" dirty="0" smtClean="0">
                <a:solidFill>
                  <a:srgbClr val="000000"/>
                </a:solidFill>
                <a:latin typeface="宋体" pitchFamily="2" charset="-122"/>
                <a:ea typeface="宋体" pitchFamily="2" charset="-122"/>
              </a:rPr>
              <a:t>FedEx</a:t>
            </a:r>
            <a:r>
              <a:rPr lang="zh-CN" altLang="en-US" sz="1600" dirty="0" smtClean="0">
                <a:solidFill>
                  <a:srgbClr val="000000"/>
                </a:solidFill>
                <a:latin typeface="宋体" pitchFamily="2" charset="-122"/>
                <a:ea typeface="宋体" pitchFamily="2" charset="-122"/>
              </a:rPr>
              <a:t>可以实时跟踪从包裹收取开始到包裹送达完成这一全过程的每一环节。同时，公司的信息服务网络 </a:t>
            </a:r>
            <a:r>
              <a:rPr lang="en-US" altLang="zh-CN" sz="1600" dirty="0" err="1" smtClean="0">
                <a:solidFill>
                  <a:srgbClr val="000000"/>
                </a:solidFill>
                <a:latin typeface="宋体" pitchFamily="2" charset="-122"/>
                <a:ea typeface="宋体" pitchFamily="2" charset="-122"/>
              </a:rPr>
              <a:t>Powership</a:t>
            </a:r>
            <a:r>
              <a:rPr lang="en-US" altLang="zh-CN" sz="1600" dirty="0" smtClean="0">
                <a:solidFill>
                  <a:srgbClr val="000000"/>
                </a:solidFill>
                <a:latin typeface="宋体" pitchFamily="2" charset="-122"/>
                <a:ea typeface="宋体" pitchFamily="2" charset="-122"/>
              </a:rPr>
              <a:t> </a:t>
            </a:r>
            <a:r>
              <a:rPr lang="zh-CN" altLang="en-US" sz="1600" dirty="0" smtClean="0">
                <a:solidFill>
                  <a:srgbClr val="000000"/>
                </a:solidFill>
                <a:latin typeface="宋体" pitchFamily="2" charset="-122"/>
                <a:ea typeface="宋体" pitchFamily="2" charset="-122"/>
              </a:rPr>
              <a:t>可以使货主和收货人能够在全球通过</a:t>
            </a:r>
            <a:r>
              <a:rPr lang="en-US" altLang="zh-CN" sz="1600" dirty="0" smtClean="0">
                <a:solidFill>
                  <a:srgbClr val="000000"/>
                </a:solidFill>
                <a:latin typeface="宋体" pitchFamily="2" charset="-122"/>
                <a:ea typeface="宋体" pitchFamily="2" charset="-122"/>
              </a:rPr>
              <a:t>Internet</a:t>
            </a:r>
            <a:r>
              <a:rPr lang="zh-CN" altLang="en-US" sz="1600" dirty="0" smtClean="0">
                <a:solidFill>
                  <a:srgbClr val="000000"/>
                </a:solidFill>
                <a:latin typeface="宋体" pitchFamily="2" charset="-122"/>
                <a:ea typeface="宋体" pitchFamily="2" charset="-122"/>
              </a:rPr>
              <a:t>浏览服务器实时跟踪其发运包裹的状况。</a:t>
            </a:r>
            <a:endParaRPr lang="en-US" altLang="zh-CN" sz="1600" dirty="0" smtClean="0">
              <a:solidFill>
                <a:srgbClr val="000000"/>
              </a:solidFill>
              <a:latin typeface="宋体" pitchFamily="2" charset="-122"/>
              <a:ea typeface="宋体" pitchFamily="2" charset="-122"/>
            </a:endParaRPr>
          </a:p>
          <a:p>
            <a:pPr>
              <a:buFont typeface="Wingdings" pitchFamily="2" charset="2"/>
              <a:buChar char="ü"/>
              <a:defRPr/>
            </a:pPr>
            <a:endParaRPr lang="en-US" altLang="zh-CN" sz="1600" dirty="0" smtClean="0">
              <a:solidFill>
                <a:srgbClr val="000000"/>
              </a:solidFill>
              <a:latin typeface="宋体" pitchFamily="2" charset="-122"/>
              <a:ea typeface="宋体" pitchFamily="2" charset="-122"/>
            </a:endParaRPr>
          </a:p>
          <a:p>
            <a:pPr>
              <a:buFont typeface="Wingdings" pitchFamily="2" charset="2"/>
              <a:buChar char="ü"/>
              <a:defRPr/>
            </a:pPr>
            <a:r>
              <a:rPr lang="zh-CN" altLang="en-US" sz="1600" dirty="0" smtClean="0">
                <a:solidFill>
                  <a:srgbClr val="000000"/>
                </a:solidFill>
                <a:latin typeface="宋体" pitchFamily="2" charset="-122"/>
                <a:ea typeface="宋体" pitchFamily="2" charset="-122"/>
              </a:rPr>
              <a:t>中国邮政速递物流选定</a:t>
            </a:r>
            <a:r>
              <a:rPr lang="en-US" altLang="zh-CN" sz="1600" dirty="0" err="1" smtClean="0">
                <a:solidFill>
                  <a:srgbClr val="000000"/>
                </a:solidFill>
                <a:latin typeface="宋体" pitchFamily="2" charset="-122"/>
                <a:ea typeface="宋体" pitchFamily="2" charset="-122"/>
              </a:rPr>
              <a:t>Teradata</a:t>
            </a:r>
            <a:r>
              <a:rPr lang="zh-CN" altLang="en-US" sz="1600" dirty="0" smtClean="0">
                <a:solidFill>
                  <a:srgbClr val="000000"/>
                </a:solidFill>
                <a:latin typeface="宋体" pitchFamily="2" charset="-122"/>
                <a:ea typeface="宋体" pitchFamily="2" charset="-122"/>
              </a:rPr>
              <a:t>平台作为其特快专递系统的硬件平台，并采用动态数据仓库</a:t>
            </a:r>
            <a:r>
              <a:rPr lang="en-US" altLang="zh-CN" sz="1600" dirty="0" smtClean="0">
                <a:solidFill>
                  <a:srgbClr val="000000"/>
                </a:solidFill>
                <a:latin typeface="宋体" pitchFamily="2" charset="-122"/>
                <a:ea typeface="宋体" pitchFamily="2" charset="-122"/>
              </a:rPr>
              <a:t>(Active Data Warehouse, ADW)</a:t>
            </a:r>
            <a:r>
              <a:rPr lang="zh-CN" altLang="en-US" sz="1600" dirty="0" smtClean="0">
                <a:solidFill>
                  <a:srgbClr val="000000"/>
                </a:solidFill>
                <a:latin typeface="宋体" pitchFamily="2" charset="-122"/>
                <a:ea typeface="宋体" pitchFamily="2" charset="-122"/>
              </a:rPr>
              <a:t>解决方案搭建了其第三代速递跟踪查询系统。</a:t>
            </a:r>
          </a:p>
          <a:p>
            <a:endParaRPr lang="zh-CN" altLang="en-US" dirty="0"/>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3.2.2  </a:t>
            </a:r>
            <a:r>
              <a:rPr lang="zh-CN" altLang="en-US" dirty="0" smtClean="0"/>
              <a:t>系统的关键技术</a:t>
            </a:r>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en-US" dirty="0" smtClean="0"/>
              <a:t>2.</a:t>
            </a:r>
            <a:r>
              <a:rPr lang="zh-CN" altLang="en-US" dirty="0" smtClean="0"/>
              <a:t>集成化的物流规划设计仿真技术</a:t>
            </a:r>
            <a:endParaRPr lang="en-US" altLang="zh-CN" dirty="0" smtClean="0"/>
          </a:p>
          <a:p>
            <a:pPr>
              <a:buFont typeface="Wingdings" pitchFamily="2" charset="2"/>
              <a:buChar char="l"/>
            </a:pPr>
            <a:endParaRPr lang="en-US" altLang="zh-CN" dirty="0" smtClean="0"/>
          </a:p>
          <a:p>
            <a:pPr>
              <a:buFont typeface="Wingdings" pitchFamily="2" charset="2"/>
              <a:buChar char="Ø"/>
            </a:pPr>
            <a:r>
              <a:rPr lang="zh-CN" altLang="en-US" sz="1600" dirty="0" smtClean="0">
                <a:latin typeface="宋体" pitchFamily="2" charset="-122"/>
                <a:ea typeface="宋体" pitchFamily="2" charset="-122"/>
              </a:rPr>
              <a:t>计算机仿真技术在物流系统还未建立起来的情况下，把系统规划转换成仿真模型，通过模拟系统运行后的性能和效果，评价规划方案的优劣。</a:t>
            </a: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应用仿真分析改进物流系统方案后可使总投资减少</a:t>
            </a:r>
            <a:r>
              <a:rPr lang="en-US" altLang="zh-CN" sz="1600" dirty="0" smtClean="0">
                <a:latin typeface="宋体" pitchFamily="2" charset="-122"/>
                <a:ea typeface="宋体" pitchFamily="2" charset="-122"/>
              </a:rPr>
              <a:t>30%</a:t>
            </a:r>
            <a:r>
              <a:rPr lang="zh-CN" altLang="en-US" sz="1600" dirty="0" smtClean="0">
                <a:latin typeface="宋体" pitchFamily="2" charset="-122"/>
                <a:ea typeface="宋体" pitchFamily="2" charset="-122"/>
              </a:rPr>
              <a:t>。</a:t>
            </a:r>
            <a:endParaRPr lang="en-US" altLang="zh-CN" sz="1600" dirty="0" smtClean="0">
              <a:latin typeface="宋体" pitchFamily="2" charset="-122"/>
              <a:ea typeface="宋体" pitchFamily="2" charset="-122"/>
            </a:endParaRPr>
          </a:p>
          <a:p>
            <a:pPr>
              <a:buFont typeface="Wingdings" pitchFamily="2" charset="2"/>
              <a:buChar char="Ø"/>
            </a:pPr>
            <a:endParaRPr lang="zh-CN" altLang="en-US"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物流规划设计的可视化技术可以实现以下基本功能：</a:t>
            </a:r>
          </a:p>
          <a:p>
            <a:pPr>
              <a:buFont typeface="Arial" pitchFamily="34" charset="0"/>
              <a:buChar char="•"/>
            </a:pPr>
            <a:r>
              <a:rPr lang="en-US" altLang="zh-CN" sz="1600" dirty="0" smtClean="0">
                <a:latin typeface="宋体" pitchFamily="2" charset="-122"/>
                <a:ea typeface="宋体" pitchFamily="2" charset="-122"/>
              </a:rPr>
              <a:t>1</a:t>
            </a:r>
            <a:r>
              <a:rPr lang="zh-CN" altLang="en-US" sz="1600" dirty="0" smtClean="0">
                <a:latin typeface="宋体" pitchFamily="2" charset="-122"/>
                <a:ea typeface="宋体" pitchFamily="2" charset="-122"/>
              </a:rPr>
              <a:t>）可以用三维虚拟物流中心模型来模拟未来实际物流中心的情况；</a:t>
            </a:r>
          </a:p>
          <a:p>
            <a:pPr>
              <a:buFont typeface="Arial" pitchFamily="34" charset="0"/>
              <a:buChar char="•"/>
            </a:pPr>
            <a:r>
              <a:rPr lang="en-US" altLang="zh-CN" sz="1600" dirty="0" smtClean="0">
                <a:latin typeface="宋体" pitchFamily="2" charset="-122"/>
                <a:ea typeface="宋体" pitchFamily="2" charset="-122"/>
              </a:rPr>
              <a:t>2</a:t>
            </a:r>
            <a:r>
              <a:rPr lang="zh-CN" altLang="en-US" sz="1600" dirty="0" smtClean="0">
                <a:latin typeface="宋体" pitchFamily="2" charset="-122"/>
                <a:ea typeface="宋体" pitchFamily="2" charset="-122"/>
              </a:rPr>
              <a:t>）使用虚拟中心仿真器可以对物流中心的建设进行较精确的投入与产出分析；</a:t>
            </a:r>
          </a:p>
          <a:p>
            <a:pPr>
              <a:buFont typeface="Arial" pitchFamily="34" charset="0"/>
              <a:buChar char="•"/>
            </a:pPr>
            <a:r>
              <a:rPr lang="en-US" altLang="zh-CN" sz="1600" dirty="0" smtClean="0">
                <a:latin typeface="宋体" pitchFamily="2" charset="-122"/>
                <a:ea typeface="宋体" pitchFamily="2" charset="-122"/>
              </a:rPr>
              <a:t>3</a:t>
            </a:r>
            <a:r>
              <a:rPr lang="zh-CN" altLang="en-US" sz="1600" dirty="0" smtClean="0">
                <a:latin typeface="宋体" pitchFamily="2" charset="-122"/>
                <a:ea typeface="宋体" pitchFamily="2" charset="-122"/>
              </a:rPr>
              <a:t>）在参观客户现场及参阅仓库图纸等的基础上，可以在计算机上构筑模拟仓库，并模拟各种库中作业；</a:t>
            </a:r>
          </a:p>
          <a:p>
            <a:pPr>
              <a:buFont typeface="Arial" pitchFamily="34" charset="0"/>
              <a:buChar char="•"/>
            </a:pPr>
            <a:r>
              <a:rPr lang="en-US" altLang="zh-CN" sz="1600" dirty="0" smtClean="0">
                <a:latin typeface="宋体" pitchFamily="2" charset="-122"/>
                <a:ea typeface="宋体" pitchFamily="2" charset="-122"/>
              </a:rPr>
              <a:t>4</a:t>
            </a:r>
            <a:r>
              <a:rPr lang="zh-CN" altLang="en-US" sz="1600" dirty="0" smtClean="0">
                <a:latin typeface="宋体" pitchFamily="2" charset="-122"/>
                <a:ea typeface="宋体" pitchFamily="2" charset="-122"/>
              </a:rPr>
              <a:t>）可以模拟生产型物流的现场作业，并提供物流作业效率的评价结果；</a:t>
            </a:r>
          </a:p>
          <a:p>
            <a:pPr>
              <a:buFont typeface="Arial" pitchFamily="34" charset="0"/>
              <a:buChar char="•"/>
            </a:pPr>
            <a:r>
              <a:rPr lang="en-US" altLang="zh-CN" sz="1600" dirty="0" smtClean="0">
                <a:latin typeface="宋体" pitchFamily="2" charset="-122"/>
                <a:ea typeface="宋体" pitchFamily="2" charset="-122"/>
              </a:rPr>
              <a:t>5</a:t>
            </a:r>
            <a:r>
              <a:rPr lang="zh-CN" altLang="en-US" sz="1600" dirty="0" smtClean="0">
                <a:latin typeface="宋体" pitchFamily="2" charset="-122"/>
                <a:ea typeface="宋体" pitchFamily="2" charset="-122"/>
              </a:rPr>
              <a:t>）可以在计算机上虚拟物流传输和运输业务，模拟配车计划及相关配送业务；</a:t>
            </a:r>
          </a:p>
          <a:p>
            <a:pPr>
              <a:buFont typeface="Arial" pitchFamily="34" charset="0"/>
              <a:buChar char="•"/>
            </a:pPr>
            <a:r>
              <a:rPr lang="en-US" altLang="zh-CN" sz="1600" dirty="0" smtClean="0">
                <a:latin typeface="宋体" pitchFamily="2" charset="-122"/>
                <a:ea typeface="宋体" pitchFamily="2" charset="-122"/>
              </a:rPr>
              <a:t>6</a:t>
            </a:r>
            <a:r>
              <a:rPr lang="zh-CN" altLang="en-US" sz="1600" dirty="0" smtClean="0">
                <a:latin typeface="宋体" pitchFamily="2" charset="-122"/>
                <a:ea typeface="宋体" pitchFamily="2" charset="-122"/>
              </a:rPr>
              <a:t>）可以灵活地变更物流作业顺序，进行物流作业过程重组分析，优化比较方案等。</a:t>
            </a:r>
            <a:endParaRPr lang="en-US" altLang="zh-CN" sz="1600" dirty="0" smtClean="0">
              <a:latin typeface="宋体" pitchFamily="2" charset="-122"/>
              <a:ea typeface="宋体" pitchFamily="2" charset="-122"/>
            </a:endParaRPr>
          </a:p>
          <a:p>
            <a:pPr>
              <a:buFont typeface="Arial" pitchFamily="34" charset="0"/>
              <a:buChar char="•"/>
            </a:pPr>
            <a:r>
              <a:rPr lang="zh-CN" altLang="en-US" sz="1600" dirty="0" smtClean="0">
                <a:latin typeface="宋体" pitchFamily="2" charset="-122"/>
                <a:ea typeface="宋体" pitchFamily="2" charset="-122"/>
              </a:rPr>
              <a:t>集成化的物流规划设计仿真技术</a:t>
            </a: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endParaRPr lang="zh-CN" altLang="en-US" sz="1600" dirty="0">
              <a:latin typeface="宋体" pitchFamily="2" charset="-122"/>
              <a:ea typeface="宋体" pitchFamily="2" charset="-122"/>
            </a:endParaRPr>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3.2.2  </a:t>
            </a:r>
            <a:r>
              <a:rPr lang="zh-CN" altLang="en-US" dirty="0" smtClean="0"/>
              <a:t>系统的关键技术</a:t>
            </a:r>
            <a:endParaRPr lang="zh-CN" altLang="en-US" dirty="0"/>
          </a:p>
        </p:txBody>
      </p:sp>
      <p:sp>
        <p:nvSpPr>
          <p:cNvPr id="3" name="内容占位符 2"/>
          <p:cNvSpPr>
            <a:spLocks noGrp="1"/>
          </p:cNvSpPr>
          <p:nvPr>
            <p:ph idx="1"/>
          </p:nvPr>
        </p:nvSpPr>
        <p:spPr/>
        <p:txBody>
          <a:bodyPr/>
          <a:lstStyle/>
          <a:p>
            <a:pPr lvl="0">
              <a:buFont typeface="Wingdings" pitchFamily="2" charset="2"/>
              <a:buChar char="l"/>
            </a:pPr>
            <a:r>
              <a:rPr lang="en-US" dirty="0" smtClean="0">
                <a:solidFill>
                  <a:srgbClr val="000000"/>
                </a:solidFill>
              </a:rPr>
              <a:t>2.</a:t>
            </a:r>
            <a:r>
              <a:rPr lang="zh-CN" altLang="en-US" dirty="0" smtClean="0">
                <a:solidFill>
                  <a:srgbClr val="000000"/>
                </a:solidFill>
              </a:rPr>
              <a:t>集成化的物流规划设计仿真技术</a:t>
            </a:r>
            <a:endParaRPr lang="en-US" altLang="zh-CN" dirty="0" smtClean="0">
              <a:solidFill>
                <a:srgbClr val="000000"/>
              </a:solidFill>
            </a:endParaRPr>
          </a:p>
          <a:p>
            <a:pPr lvl="0">
              <a:buFont typeface="Wingdings" pitchFamily="2" charset="2"/>
              <a:buChar char="n"/>
            </a:pPr>
            <a:r>
              <a:rPr lang="zh-CN" altLang="en-US" sz="1800" dirty="0" smtClean="0">
                <a:solidFill>
                  <a:srgbClr val="000000"/>
                </a:solidFill>
                <a:latin typeface="宋体" pitchFamily="2" charset="-122"/>
                <a:ea typeface="宋体" pitchFamily="2" charset="-122"/>
              </a:rPr>
              <a:t>集成化的物流规划设计仿真技术的应用：</a:t>
            </a:r>
            <a:endParaRPr lang="en-US" altLang="zh-CN" sz="1800" dirty="0" smtClean="0">
              <a:solidFill>
                <a:srgbClr val="000000"/>
              </a:solidFill>
              <a:latin typeface="宋体" pitchFamily="2" charset="-122"/>
              <a:ea typeface="宋体" pitchFamily="2" charset="-122"/>
            </a:endParaRPr>
          </a:p>
          <a:p>
            <a:pPr>
              <a:buFont typeface="Wingdings" pitchFamily="2" charset="2"/>
              <a:buChar char="ü"/>
            </a:pPr>
            <a:r>
              <a:rPr lang="zh-CN" altLang="en-US" sz="1600" dirty="0" smtClean="0">
                <a:solidFill>
                  <a:srgbClr val="000000"/>
                </a:solidFill>
                <a:latin typeface="宋体" pitchFamily="2" charset="-122"/>
                <a:ea typeface="宋体" pitchFamily="2" charset="-122"/>
              </a:rPr>
              <a:t>美国的第三方物流公司</a:t>
            </a:r>
            <a:r>
              <a:rPr lang="en-US" altLang="zh-CN" sz="1600" dirty="0" err="1" smtClean="0">
                <a:solidFill>
                  <a:srgbClr val="000000"/>
                </a:solidFill>
                <a:latin typeface="宋体" pitchFamily="2" charset="-122"/>
                <a:ea typeface="宋体" pitchFamily="2" charset="-122"/>
              </a:rPr>
              <a:t>Catepillar</a:t>
            </a:r>
            <a:r>
              <a:rPr lang="zh-CN" altLang="en-US" sz="1600" dirty="0" smtClean="0">
                <a:solidFill>
                  <a:srgbClr val="000000"/>
                </a:solidFill>
                <a:latin typeface="宋体" pitchFamily="2" charset="-122"/>
                <a:ea typeface="宋体" pitchFamily="2" charset="-122"/>
              </a:rPr>
              <a:t>开发了</a:t>
            </a:r>
            <a:r>
              <a:rPr lang="en-US" altLang="zh-CN" sz="1600" dirty="0" smtClean="0">
                <a:solidFill>
                  <a:srgbClr val="000000"/>
                </a:solidFill>
                <a:latin typeface="宋体" pitchFamily="2" charset="-122"/>
                <a:ea typeface="宋体" pitchFamily="2" charset="-122"/>
              </a:rPr>
              <a:t>CLS</a:t>
            </a:r>
            <a:r>
              <a:rPr lang="zh-CN" altLang="en-US" sz="1600" dirty="0" smtClean="0">
                <a:solidFill>
                  <a:srgbClr val="000000"/>
                </a:solidFill>
                <a:latin typeface="宋体" pitchFamily="2" charset="-122"/>
                <a:ea typeface="宋体" pitchFamily="2" charset="-122"/>
              </a:rPr>
              <a:t>物流规划设计仿真软件；世界最大的自动控制阀门生产商</a:t>
            </a:r>
            <a:r>
              <a:rPr lang="en-US" altLang="zh-CN" sz="1600" dirty="0" smtClean="0">
                <a:solidFill>
                  <a:srgbClr val="000000"/>
                </a:solidFill>
                <a:latin typeface="宋体" pitchFamily="2" charset="-122"/>
                <a:ea typeface="宋体" pitchFamily="2" charset="-122"/>
              </a:rPr>
              <a:t>Fisher</a:t>
            </a:r>
            <a:r>
              <a:rPr lang="zh-CN" altLang="en-US" sz="1600" dirty="0" smtClean="0">
                <a:solidFill>
                  <a:srgbClr val="000000"/>
                </a:solidFill>
                <a:latin typeface="宋体" pitchFamily="2" charset="-122"/>
                <a:ea typeface="宋体" pitchFamily="2" charset="-122"/>
              </a:rPr>
              <a:t>在应用</a:t>
            </a:r>
            <a:r>
              <a:rPr lang="en-US" altLang="zh-CN" sz="1600" dirty="0" smtClean="0">
                <a:solidFill>
                  <a:srgbClr val="000000"/>
                </a:solidFill>
                <a:latin typeface="宋体" pitchFamily="2" charset="-122"/>
                <a:ea typeface="宋体" pitchFamily="2" charset="-122"/>
              </a:rPr>
              <a:t>CLS</a:t>
            </a:r>
            <a:r>
              <a:rPr lang="zh-CN" altLang="en-US" sz="1600" dirty="0" smtClean="0">
                <a:solidFill>
                  <a:srgbClr val="000000"/>
                </a:solidFill>
                <a:latin typeface="宋体" pitchFamily="2" charset="-122"/>
                <a:ea typeface="宋体" pitchFamily="2" charset="-122"/>
              </a:rPr>
              <a:t>物流规划设计仿真软件后，销售额增加了</a:t>
            </a:r>
            <a:r>
              <a:rPr lang="en-US" altLang="zh-CN" sz="1600" dirty="0" smtClean="0">
                <a:solidFill>
                  <a:srgbClr val="000000"/>
                </a:solidFill>
                <a:latin typeface="宋体" pitchFamily="2" charset="-122"/>
                <a:ea typeface="宋体" pitchFamily="2" charset="-122"/>
              </a:rPr>
              <a:t>70%</a:t>
            </a:r>
            <a:r>
              <a:rPr lang="zh-CN" altLang="en-US" sz="1600" dirty="0" smtClean="0">
                <a:solidFill>
                  <a:srgbClr val="000000"/>
                </a:solidFill>
                <a:latin typeface="宋体" pitchFamily="2" charset="-122"/>
                <a:ea typeface="宋体" pitchFamily="2" charset="-122"/>
              </a:rPr>
              <a:t>，从仓库运出的货物量增加了</a:t>
            </a:r>
            <a:r>
              <a:rPr lang="en-US" altLang="zh-CN" sz="1600" dirty="0" smtClean="0">
                <a:solidFill>
                  <a:srgbClr val="000000"/>
                </a:solidFill>
                <a:latin typeface="宋体" pitchFamily="2" charset="-122"/>
                <a:ea typeface="宋体" pitchFamily="2" charset="-122"/>
              </a:rPr>
              <a:t>44%</a:t>
            </a:r>
            <a:r>
              <a:rPr lang="zh-CN" altLang="en-US" sz="1600" dirty="0" smtClean="0">
                <a:solidFill>
                  <a:srgbClr val="000000"/>
                </a:solidFill>
                <a:latin typeface="宋体" pitchFamily="2" charset="-122"/>
                <a:ea typeface="宋体" pitchFamily="2" charset="-122"/>
              </a:rPr>
              <a:t>，库存周转率提高了将近</a:t>
            </a:r>
            <a:r>
              <a:rPr lang="en-US" altLang="zh-CN" sz="1600" dirty="0" smtClean="0">
                <a:solidFill>
                  <a:srgbClr val="000000"/>
                </a:solidFill>
                <a:latin typeface="宋体" pitchFamily="2" charset="-122"/>
                <a:ea typeface="宋体" pitchFamily="2" charset="-122"/>
              </a:rPr>
              <a:t>25%</a:t>
            </a:r>
            <a:r>
              <a:rPr lang="zh-CN" altLang="en-US" sz="1600" dirty="0" smtClean="0">
                <a:solidFill>
                  <a:srgbClr val="000000"/>
                </a:solidFill>
                <a:latin typeface="宋体" pitchFamily="2" charset="-122"/>
                <a:ea typeface="宋体" pitchFamily="2" charset="-122"/>
              </a:rPr>
              <a:t>，</a:t>
            </a:r>
            <a:endParaRPr lang="en-US" altLang="zh-CN" sz="1600" dirty="0" smtClean="0">
              <a:solidFill>
                <a:srgbClr val="000000"/>
              </a:solidFill>
              <a:latin typeface="宋体" pitchFamily="2" charset="-122"/>
              <a:ea typeface="宋体" pitchFamily="2" charset="-122"/>
            </a:endParaRPr>
          </a:p>
          <a:p>
            <a:pPr>
              <a:buFont typeface="Wingdings" pitchFamily="2" charset="2"/>
              <a:buChar char="ü"/>
            </a:pPr>
            <a:r>
              <a:rPr lang="zh-CN" altLang="en-US" sz="1600" dirty="0" smtClean="0">
                <a:latin typeface="宋体" pitchFamily="2" charset="-122"/>
                <a:ea typeface="宋体" pitchFamily="2" charset="-122"/>
              </a:rPr>
              <a:t>日本</a:t>
            </a:r>
            <a:r>
              <a:rPr lang="en-US" sz="1600" dirty="0" smtClean="0">
                <a:latin typeface="宋体" pitchFamily="2" charset="-122"/>
                <a:ea typeface="宋体" pitchFamily="2" charset="-122"/>
              </a:rPr>
              <a:t>AIS</a:t>
            </a:r>
            <a:r>
              <a:rPr lang="zh-CN" altLang="en-US" sz="1600" dirty="0" smtClean="0">
                <a:latin typeface="宋体" pitchFamily="2" charset="-122"/>
                <a:ea typeface="宋体" pitchFamily="2" charset="-122"/>
              </a:rPr>
              <a:t>研究所研发了</a:t>
            </a:r>
            <a:r>
              <a:rPr lang="en-US" sz="1600" dirty="0" err="1" smtClean="0">
                <a:latin typeface="宋体" pitchFamily="2" charset="-122"/>
                <a:ea typeface="宋体" pitchFamily="2" charset="-122"/>
              </a:rPr>
              <a:t>RaLC</a:t>
            </a:r>
            <a:r>
              <a:rPr lang="zh-CN" altLang="en-US" sz="1600" dirty="0" smtClean="0">
                <a:latin typeface="宋体" pitchFamily="2" charset="-122"/>
                <a:ea typeface="宋体" pitchFamily="2" charset="-122"/>
              </a:rPr>
              <a:t>系列三维物流规划设计仿真软件。</a:t>
            </a:r>
            <a:r>
              <a:rPr lang="en-US" sz="1600" dirty="0" err="1" smtClean="0">
                <a:latin typeface="宋体" pitchFamily="2" charset="-122"/>
                <a:ea typeface="宋体" pitchFamily="2" charset="-122"/>
              </a:rPr>
              <a:t>RaLC</a:t>
            </a:r>
            <a:r>
              <a:rPr lang="zh-CN" altLang="en-US" sz="1600" dirty="0" smtClean="0">
                <a:latin typeface="宋体" pitchFamily="2" charset="-122"/>
                <a:ea typeface="宋体" pitchFamily="2" charset="-122"/>
              </a:rPr>
              <a:t>的适用范围十分广泛，在日本，包括冷冻食品仓储、通信产品销售配送、制药和化工行业的企业物流等都应用了</a:t>
            </a:r>
            <a:r>
              <a:rPr lang="en-US" sz="1600" dirty="0" err="1" smtClean="0">
                <a:latin typeface="宋体" pitchFamily="2" charset="-122"/>
                <a:ea typeface="宋体" pitchFamily="2" charset="-122"/>
              </a:rPr>
              <a:t>RaLC</a:t>
            </a:r>
            <a:r>
              <a:rPr lang="zh-CN" altLang="en-US" sz="1600" dirty="0" smtClean="0">
                <a:latin typeface="宋体" pitchFamily="2" charset="-122"/>
                <a:ea typeface="宋体" pitchFamily="2" charset="-122"/>
              </a:rPr>
              <a:t>，并且产生了相当好的效益。</a:t>
            </a:r>
            <a:endParaRPr lang="en-US" altLang="zh-CN" sz="1600" dirty="0" smtClean="0">
              <a:latin typeface="宋体" pitchFamily="2" charset="-122"/>
              <a:ea typeface="宋体" pitchFamily="2" charset="-122"/>
            </a:endParaRPr>
          </a:p>
          <a:p>
            <a:pPr>
              <a:buFont typeface="Wingdings" pitchFamily="2" charset="2"/>
              <a:buChar char="ü"/>
            </a:pPr>
            <a:endParaRPr lang="en-US" altLang="zh-CN" sz="1600" dirty="0" smtClean="0">
              <a:solidFill>
                <a:srgbClr val="000000"/>
              </a:solidFill>
              <a:latin typeface="宋体" pitchFamily="2" charset="-122"/>
              <a:ea typeface="宋体" pitchFamily="2" charset="-122"/>
            </a:endParaRPr>
          </a:p>
          <a:p>
            <a:pPr>
              <a:buFont typeface="Wingdings" pitchFamily="2" charset="2"/>
              <a:buChar char="ü"/>
            </a:pPr>
            <a:endParaRPr lang="en-US" altLang="zh-CN" sz="1600" dirty="0" smtClean="0">
              <a:solidFill>
                <a:srgbClr val="000000"/>
              </a:solidFill>
              <a:latin typeface="宋体" pitchFamily="2" charset="-122"/>
              <a:ea typeface="宋体" pitchFamily="2" charset="-122"/>
            </a:endParaRPr>
          </a:p>
          <a:p>
            <a:pPr>
              <a:buFont typeface="Wingdings" pitchFamily="2" charset="2"/>
              <a:buChar char="ü"/>
            </a:pPr>
            <a:endParaRPr lang="en-US" altLang="zh-CN" sz="1600" dirty="0" smtClean="0">
              <a:solidFill>
                <a:srgbClr val="000000"/>
              </a:solidFill>
              <a:latin typeface="宋体" pitchFamily="2" charset="-122"/>
              <a:ea typeface="宋体" pitchFamily="2" charset="-122"/>
            </a:endParaRPr>
          </a:p>
          <a:p>
            <a:pPr>
              <a:buFont typeface="Wingdings" pitchFamily="2" charset="2"/>
              <a:buChar char="ü"/>
            </a:pPr>
            <a:endParaRPr lang="en-US" altLang="zh-CN" sz="1600" dirty="0" smtClean="0">
              <a:solidFill>
                <a:srgbClr val="000000"/>
              </a:solidFill>
              <a:latin typeface="宋体" pitchFamily="2" charset="-122"/>
              <a:ea typeface="宋体" pitchFamily="2" charset="-122"/>
            </a:endParaRPr>
          </a:p>
          <a:p>
            <a:pPr>
              <a:buFont typeface="Wingdings" pitchFamily="2" charset="2"/>
              <a:buChar char="ü"/>
            </a:pPr>
            <a:endParaRPr lang="en-US" altLang="zh-CN" sz="1600" dirty="0" smtClean="0">
              <a:solidFill>
                <a:srgbClr val="000000"/>
              </a:solidFill>
              <a:latin typeface="宋体" pitchFamily="2" charset="-122"/>
              <a:ea typeface="宋体" pitchFamily="2" charset="-122"/>
            </a:endParaRPr>
          </a:p>
          <a:p>
            <a:pPr>
              <a:buFont typeface="Wingdings" pitchFamily="2" charset="2"/>
              <a:buChar char="ü"/>
            </a:pPr>
            <a:endParaRPr lang="en-US" altLang="zh-CN" sz="1600" dirty="0" smtClean="0">
              <a:solidFill>
                <a:srgbClr val="000000"/>
              </a:solidFill>
              <a:latin typeface="宋体" pitchFamily="2" charset="-122"/>
              <a:ea typeface="宋体" pitchFamily="2" charset="-122"/>
            </a:endParaRPr>
          </a:p>
          <a:p>
            <a:pPr>
              <a:buFont typeface="Wingdings" pitchFamily="2" charset="2"/>
              <a:buChar char="ü"/>
            </a:pPr>
            <a:endParaRPr lang="en-US" altLang="zh-CN" sz="1600" dirty="0" smtClean="0">
              <a:solidFill>
                <a:srgbClr val="000000"/>
              </a:solidFill>
              <a:latin typeface="宋体" pitchFamily="2" charset="-122"/>
              <a:ea typeface="宋体" pitchFamily="2" charset="-122"/>
            </a:endParaRPr>
          </a:p>
          <a:p>
            <a:pPr algn="ctr">
              <a:buNone/>
            </a:pPr>
            <a:r>
              <a:rPr lang="zh-CN" altLang="en-US" sz="1400" dirty="0" smtClean="0">
                <a:latin typeface="宋体" pitchFamily="2" charset="-122"/>
                <a:ea typeface="宋体" pitchFamily="2" charset="-122"/>
              </a:rPr>
              <a:t>图</a:t>
            </a:r>
            <a:r>
              <a:rPr lang="en-US" sz="1400" dirty="0" smtClean="0">
                <a:latin typeface="宋体" pitchFamily="2" charset="-122"/>
                <a:ea typeface="宋体" pitchFamily="2" charset="-122"/>
              </a:rPr>
              <a:t>3.13 </a:t>
            </a:r>
            <a:r>
              <a:rPr lang="en-US" sz="1400" dirty="0" err="1" smtClean="0">
                <a:latin typeface="宋体" pitchFamily="2" charset="-122"/>
                <a:ea typeface="宋体" pitchFamily="2" charset="-122"/>
              </a:rPr>
              <a:t>RaLC</a:t>
            </a:r>
            <a:r>
              <a:rPr lang="zh-CN" altLang="en-US" sz="1400" dirty="0" smtClean="0">
                <a:latin typeface="宋体" pitchFamily="2" charset="-122"/>
                <a:ea typeface="宋体" pitchFamily="2" charset="-122"/>
              </a:rPr>
              <a:t>软件对物流中心和药品库的仿真</a:t>
            </a:r>
          </a:p>
          <a:p>
            <a:pPr>
              <a:buFont typeface="Wingdings" pitchFamily="2" charset="2"/>
              <a:buChar char="ü"/>
            </a:pPr>
            <a:r>
              <a:rPr lang="zh-CN" altLang="en-US" sz="1600" dirty="0" smtClean="0">
                <a:solidFill>
                  <a:srgbClr val="000000"/>
                </a:solidFill>
                <a:latin typeface="宋体" pitchFamily="2" charset="-122"/>
                <a:ea typeface="宋体" pitchFamily="2" charset="-122"/>
              </a:rPr>
              <a:t>在我国，集成化物流规划设计仿真技术的研发目前还处在起步阶段。</a:t>
            </a:r>
            <a:endParaRPr lang="en-US" altLang="zh-CN" sz="1600" dirty="0" smtClean="0">
              <a:solidFill>
                <a:srgbClr val="000000"/>
              </a:solidFill>
              <a:latin typeface="宋体" pitchFamily="2" charset="-122"/>
              <a:ea typeface="宋体" pitchFamily="2" charset="-122"/>
            </a:endParaRPr>
          </a:p>
          <a:p>
            <a:pPr>
              <a:buFont typeface="Wingdings" pitchFamily="2" charset="2"/>
              <a:buChar char="ü"/>
            </a:pPr>
            <a:endParaRPr lang="zh-CN" altLang="en-US" sz="1600" dirty="0" smtClean="0">
              <a:solidFill>
                <a:srgbClr val="000000"/>
              </a:solidFill>
              <a:latin typeface="宋体" pitchFamily="2" charset="-122"/>
              <a:ea typeface="宋体" pitchFamily="2" charset="-122"/>
            </a:endParaRPr>
          </a:p>
          <a:p>
            <a:endParaRPr lang="zh-CN" altLang="en-US" dirty="0"/>
          </a:p>
        </p:txBody>
      </p:sp>
      <p:sp>
        <p:nvSpPr>
          <p:cNvPr id="131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1073" name="Object 1"/>
          <p:cNvGraphicFramePr>
            <a:graphicFrameLocks noChangeAspect="1"/>
          </p:cNvGraphicFramePr>
          <p:nvPr/>
        </p:nvGraphicFramePr>
        <p:xfrm>
          <a:off x="1876443" y="3571876"/>
          <a:ext cx="5267325" cy="1847850"/>
        </p:xfrm>
        <a:graphic>
          <a:graphicData uri="http://schemas.openxmlformats.org/presentationml/2006/ole">
            <p:oleObj spid="_x0000_s131073" name="Visio" r:id="rId3" imgW="8138861" imgH="2638790" progId="Visio.Drawing.11">
              <p:embed/>
            </p:oleObj>
          </a:graphicData>
        </a:graphic>
      </p:graphicFrame>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3.2.2  </a:t>
            </a:r>
            <a:r>
              <a:rPr lang="zh-CN" altLang="en-US" dirty="0" smtClean="0"/>
              <a:t>系统的关键技术</a:t>
            </a:r>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en-US" dirty="0" smtClean="0"/>
              <a:t>3.</a:t>
            </a:r>
            <a:r>
              <a:rPr lang="zh-CN" altLang="en-US" dirty="0" smtClean="0"/>
              <a:t>物流运输系统的调度优化技术</a:t>
            </a:r>
          </a:p>
          <a:p>
            <a:pPr>
              <a:buFont typeface="Wingdings" pitchFamily="2" charset="2"/>
              <a:buChar char="Ø"/>
            </a:pPr>
            <a:r>
              <a:rPr lang="zh-CN" altLang="en-US" sz="1600" dirty="0" smtClean="0">
                <a:latin typeface="宋体" pitchFamily="2" charset="-122"/>
                <a:ea typeface="宋体" pitchFamily="2" charset="-122"/>
              </a:rPr>
              <a:t>现代物流企业建立起集“集货、分货、加工、送货”功能为一体的物流配送中心。</a:t>
            </a: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配送中心需要对配送车辆的集货、货物配装和送货过程的调度优化进行科学管理。</a:t>
            </a: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配送中心的智能管理体现在数据层、业务层、应用层和计划层等四个层次上。</a:t>
            </a:r>
            <a:endParaRPr lang="zh-CN" altLang="en-US" sz="1600" dirty="0">
              <a:latin typeface="宋体" pitchFamily="2" charset="-122"/>
              <a:ea typeface="宋体" pitchFamily="2" charset="-122"/>
            </a:endParaRPr>
          </a:p>
        </p:txBody>
      </p:sp>
      <p:graphicFrame>
        <p:nvGraphicFramePr>
          <p:cNvPr id="137217" name="Object 1"/>
          <p:cNvGraphicFramePr>
            <a:graphicFrameLocks noChangeAspect="1"/>
          </p:cNvGraphicFramePr>
          <p:nvPr/>
        </p:nvGraphicFramePr>
        <p:xfrm>
          <a:off x="1870963" y="2500306"/>
          <a:ext cx="4816963" cy="3429024"/>
        </p:xfrm>
        <a:graphic>
          <a:graphicData uri="http://schemas.openxmlformats.org/presentationml/2006/ole">
            <p:oleObj spid="_x0000_s137217" name="Visio" r:id="rId3" imgW="6744442" imgH="4795304" progId="Visio.Drawing.11">
              <p:embed/>
            </p:oleObj>
          </a:graphicData>
        </a:graphic>
      </p:graphicFrame>
      <p:sp>
        <p:nvSpPr>
          <p:cNvPr id="6" name="矩形 5"/>
          <p:cNvSpPr/>
          <p:nvPr/>
        </p:nvSpPr>
        <p:spPr>
          <a:xfrm>
            <a:off x="3214678" y="5929330"/>
            <a:ext cx="2428870" cy="307777"/>
          </a:xfrm>
          <a:prstGeom prst="rect">
            <a:avLst/>
          </a:prstGeom>
        </p:spPr>
        <p:txBody>
          <a:bodyPr wrap="none">
            <a:spAutoFit/>
          </a:bodyPr>
          <a:lstStyle/>
          <a:p>
            <a:r>
              <a:rPr lang="zh-CN" altLang="en-US" sz="1400" dirty="0" smtClean="0">
                <a:latin typeface="宋体" pitchFamily="2" charset="-122"/>
                <a:ea typeface="宋体" pitchFamily="2" charset="-122"/>
              </a:rPr>
              <a:t>图</a:t>
            </a:r>
            <a:r>
              <a:rPr lang="en-US" sz="1400" dirty="0" smtClean="0">
                <a:latin typeface="宋体" pitchFamily="2" charset="-122"/>
                <a:ea typeface="宋体" pitchFamily="2" charset="-122"/>
              </a:rPr>
              <a:t>3.15 </a:t>
            </a:r>
            <a:r>
              <a:rPr lang="zh-CN" altLang="en-US" sz="1400" dirty="0" smtClean="0">
                <a:latin typeface="宋体" pitchFamily="2" charset="-122"/>
                <a:ea typeface="宋体" pitchFamily="2" charset="-122"/>
              </a:rPr>
              <a:t>智能配送的管理层次</a:t>
            </a:r>
            <a:endParaRPr lang="zh-CN" altLang="en-US" sz="1400" dirty="0">
              <a:latin typeface="宋体" pitchFamily="2" charset="-122"/>
              <a:ea typeface="宋体" pitchFamily="2" charset="-122"/>
            </a:endParaRP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a:p>
        </p:txBody>
      </p:sp>
      <p:sp>
        <p:nvSpPr>
          <p:cNvPr id="8197" name="AutoShape 48"/>
          <p:cNvSpPr>
            <a:spLocks noChangeArrowheads="1"/>
          </p:cNvSpPr>
          <p:nvPr/>
        </p:nvSpPr>
        <p:spPr bwMode="gray">
          <a:xfrm>
            <a:off x="1822450" y="5099050"/>
            <a:ext cx="2963864" cy="508000"/>
          </a:xfrm>
          <a:prstGeom prst="roundRect">
            <a:avLst>
              <a:gd name="adj" fmla="val 50000"/>
            </a:avLst>
          </a:prstGeom>
          <a:noFill/>
          <a:ln w="28575" algn="ctr">
            <a:solidFill>
              <a:schemeClr val="bg2"/>
            </a:solidFill>
            <a:round/>
            <a:headEnd/>
            <a:tailEnd/>
          </a:ln>
        </p:spPr>
        <p:txBody>
          <a:bodyPr wrap="none" anchor="ctr"/>
          <a:lstStyle/>
          <a:p>
            <a:pPr eaLnBrk="0" hangingPunct="0"/>
            <a:r>
              <a:rPr lang="zh-CN" altLang="en-US" b="1" u="sng" dirty="0" smtClean="0">
                <a:solidFill>
                  <a:schemeClr val="tx2"/>
                </a:solidFill>
                <a:ea typeface="宋体" pitchFamily="2" charset="-122"/>
              </a:rPr>
              <a:t>思考题</a:t>
            </a:r>
            <a:endParaRPr lang="en-US" altLang="zh-CN" b="1" u="sng" dirty="0">
              <a:solidFill>
                <a:schemeClr val="tx2"/>
              </a:solidFill>
              <a:ea typeface="宋体" pitchFamily="2" charset="-122"/>
            </a:endParaRPr>
          </a:p>
        </p:txBody>
      </p:sp>
      <p:sp>
        <p:nvSpPr>
          <p:cNvPr id="8198" name="AutoShape 49"/>
          <p:cNvSpPr>
            <a:spLocks noChangeArrowheads="1"/>
          </p:cNvSpPr>
          <p:nvPr/>
        </p:nvSpPr>
        <p:spPr bwMode="gray">
          <a:xfrm>
            <a:off x="2317750" y="4271963"/>
            <a:ext cx="2968630" cy="508000"/>
          </a:xfrm>
          <a:prstGeom prst="roundRect">
            <a:avLst>
              <a:gd name="adj" fmla="val 50000"/>
            </a:avLst>
          </a:prstGeom>
          <a:noFill/>
          <a:ln w="28575" algn="ctr">
            <a:solidFill>
              <a:schemeClr val="bg2"/>
            </a:solidFill>
            <a:round/>
            <a:headEnd/>
            <a:tailEnd/>
          </a:ln>
        </p:spPr>
        <p:txBody>
          <a:bodyPr wrap="none" anchor="ctr"/>
          <a:lstStyle/>
          <a:p>
            <a:r>
              <a:rPr lang="en-US" u="sng" dirty="0"/>
              <a:t>3.4小结</a:t>
            </a:r>
            <a:endParaRPr lang="zh-CN" altLang="en-US" u="sng" dirty="0"/>
          </a:p>
        </p:txBody>
      </p:sp>
      <p:sp>
        <p:nvSpPr>
          <p:cNvPr id="8199" name="AutoShape 50"/>
          <p:cNvSpPr>
            <a:spLocks noChangeArrowheads="1"/>
          </p:cNvSpPr>
          <p:nvPr/>
        </p:nvSpPr>
        <p:spPr bwMode="gray">
          <a:xfrm>
            <a:off x="2438400" y="3459163"/>
            <a:ext cx="3133732" cy="508000"/>
          </a:xfrm>
          <a:prstGeom prst="roundRect">
            <a:avLst>
              <a:gd name="adj" fmla="val 50000"/>
            </a:avLst>
          </a:prstGeom>
          <a:noFill/>
          <a:ln w="28575" algn="ctr">
            <a:solidFill>
              <a:schemeClr val="bg2"/>
            </a:solidFill>
            <a:round/>
            <a:headEnd/>
            <a:tailEnd/>
          </a:ln>
        </p:spPr>
        <p:txBody>
          <a:bodyPr wrap="none" anchor="ctr"/>
          <a:lstStyle/>
          <a:p>
            <a:r>
              <a:rPr lang="en-US" u="sng" dirty="0"/>
              <a:t>3.3智能物流系统的实施</a:t>
            </a:r>
            <a:endParaRPr lang="zh-CN" altLang="en-US" u="sng" dirty="0"/>
          </a:p>
        </p:txBody>
      </p:sp>
      <p:sp>
        <p:nvSpPr>
          <p:cNvPr id="8200" name="AutoShape 51"/>
          <p:cNvSpPr>
            <a:spLocks noChangeArrowheads="1"/>
          </p:cNvSpPr>
          <p:nvPr/>
        </p:nvSpPr>
        <p:spPr bwMode="gray">
          <a:xfrm>
            <a:off x="2286000" y="2590800"/>
            <a:ext cx="3000380" cy="508000"/>
          </a:xfrm>
          <a:prstGeom prst="roundRect">
            <a:avLst>
              <a:gd name="adj" fmla="val 50000"/>
            </a:avLst>
          </a:prstGeom>
          <a:noFill/>
          <a:ln w="28575" algn="ctr">
            <a:solidFill>
              <a:schemeClr val="bg2"/>
            </a:solidFill>
            <a:round/>
            <a:headEnd/>
            <a:tailEnd/>
          </a:ln>
        </p:spPr>
        <p:txBody>
          <a:bodyPr wrap="none" anchor="ctr"/>
          <a:lstStyle/>
          <a:p>
            <a:r>
              <a:rPr lang="en-US" u="sng" dirty="0"/>
              <a:t>3.2</a:t>
            </a:r>
            <a:r>
              <a:rPr lang="en-US" u="sng" dirty="0">
                <a:hlinkClick r:id="rId2" action="ppaction://hlinksldjump"/>
              </a:rPr>
              <a:t>智能物流系统的设计</a:t>
            </a:r>
            <a:endParaRPr lang="zh-CN" altLang="en-US" dirty="0"/>
          </a:p>
        </p:txBody>
      </p:sp>
      <p:sp>
        <p:nvSpPr>
          <p:cNvPr id="8201" name="AutoShape 52"/>
          <p:cNvSpPr>
            <a:spLocks noChangeArrowheads="1"/>
          </p:cNvSpPr>
          <p:nvPr/>
        </p:nvSpPr>
        <p:spPr bwMode="gray">
          <a:xfrm>
            <a:off x="1765300" y="1820863"/>
            <a:ext cx="2949576" cy="508000"/>
          </a:xfrm>
          <a:prstGeom prst="roundRect">
            <a:avLst>
              <a:gd name="adj" fmla="val 50000"/>
            </a:avLst>
          </a:prstGeom>
          <a:noFill/>
          <a:ln w="28575" algn="ctr">
            <a:solidFill>
              <a:schemeClr val="bg2"/>
            </a:solidFill>
            <a:round/>
            <a:headEnd/>
            <a:tailEnd/>
          </a:ln>
        </p:spPr>
        <p:txBody>
          <a:bodyPr wrap="none" anchor="ctr"/>
          <a:lstStyle/>
          <a:p>
            <a:r>
              <a:rPr lang="en-US" u="sng" dirty="0"/>
              <a:t>3.1</a:t>
            </a:r>
            <a:r>
              <a:rPr lang="en-US" u="sng" dirty="0">
                <a:hlinkClick r:id="rId3" action="ppaction://hlinksldjump"/>
              </a:rPr>
              <a:t>智能物流系统概述</a:t>
            </a:r>
            <a:endParaRPr lang="zh-CN" altLang="en-US" dirty="0"/>
          </a:p>
        </p:txBody>
      </p:sp>
      <p:grpSp>
        <p:nvGrpSpPr>
          <p:cNvPr id="2" name="Group 53"/>
          <p:cNvGrpSpPr>
            <a:grpSpLocks/>
          </p:cNvGrpSpPr>
          <p:nvPr/>
        </p:nvGrpSpPr>
        <p:grpSpPr bwMode="auto">
          <a:xfrm>
            <a:off x="1447800" y="1909763"/>
            <a:ext cx="381000" cy="381000"/>
            <a:chOff x="2078" y="1680"/>
            <a:chExt cx="1615" cy="1615"/>
          </a:xfrm>
        </p:grpSpPr>
        <p:sp>
          <p:nvSpPr>
            <p:cNvPr id="8231" name="Oval 5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32" name="Oval 5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15" name="Oval 56"/>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34" name="Oval 57"/>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zh-CN" altLang="en-US"/>
            </a:p>
          </p:txBody>
        </p:sp>
        <p:sp>
          <p:nvSpPr>
            <p:cNvPr id="17" name="Oval 58"/>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6" name="Oval 59"/>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zh-CN" altLang="en-US"/>
            </a:p>
          </p:txBody>
        </p:sp>
      </p:grpSp>
      <p:grpSp>
        <p:nvGrpSpPr>
          <p:cNvPr id="3" name="Group 60"/>
          <p:cNvGrpSpPr>
            <a:grpSpLocks/>
          </p:cNvGrpSpPr>
          <p:nvPr/>
        </p:nvGrpSpPr>
        <p:grpSpPr bwMode="auto">
          <a:xfrm>
            <a:off x="1981200" y="2697163"/>
            <a:ext cx="381000" cy="381000"/>
            <a:chOff x="2078" y="1680"/>
            <a:chExt cx="1615" cy="1615"/>
          </a:xfrm>
        </p:grpSpPr>
        <p:sp>
          <p:nvSpPr>
            <p:cNvPr id="8225" name="Oval 61"/>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6" name="Oval 62"/>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2" name="Oval 63"/>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8" name="Oval 64"/>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p:spPr>
          <p:txBody>
            <a:bodyPr wrap="none" anchor="ctr">
              <a:spAutoFit/>
            </a:bodyPr>
            <a:lstStyle/>
            <a:p>
              <a:endParaRPr lang="zh-CN" altLang="en-US"/>
            </a:p>
          </p:txBody>
        </p:sp>
        <p:sp>
          <p:nvSpPr>
            <p:cNvPr id="24" name="Oval 65"/>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0" name="Oval 66"/>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w="38100" algn="ctr">
              <a:noFill/>
              <a:round/>
              <a:headEnd/>
              <a:tailEnd/>
            </a:ln>
          </p:spPr>
          <p:txBody>
            <a:bodyPr anchor="ctr">
              <a:spAutoFit/>
            </a:bodyPr>
            <a:lstStyle/>
            <a:p>
              <a:endParaRPr lang="zh-CN" altLang="en-US"/>
            </a:p>
          </p:txBody>
        </p:sp>
      </p:grpSp>
      <p:grpSp>
        <p:nvGrpSpPr>
          <p:cNvPr id="4" name="Group 67"/>
          <p:cNvGrpSpPr>
            <a:grpSpLocks/>
          </p:cNvGrpSpPr>
          <p:nvPr/>
        </p:nvGrpSpPr>
        <p:grpSpPr bwMode="auto">
          <a:xfrm>
            <a:off x="2133600" y="3535363"/>
            <a:ext cx="381000" cy="381000"/>
            <a:chOff x="2078" y="1680"/>
            <a:chExt cx="1615" cy="1615"/>
          </a:xfrm>
        </p:grpSpPr>
        <p:sp>
          <p:nvSpPr>
            <p:cNvPr id="8219" name="Oval 6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0" name="Oval 6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9" name="Oval 7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2" name="Oval 71"/>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w="38100" algn="ctr">
              <a:noFill/>
              <a:round/>
              <a:headEnd/>
              <a:tailEnd/>
            </a:ln>
          </p:spPr>
          <p:txBody>
            <a:bodyPr wrap="none" anchor="ctr">
              <a:spAutoFit/>
            </a:bodyPr>
            <a:lstStyle/>
            <a:p>
              <a:endParaRPr lang="zh-CN" altLang="en-US"/>
            </a:p>
          </p:txBody>
        </p:sp>
        <p:sp>
          <p:nvSpPr>
            <p:cNvPr id="31" name="Oval 7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24" name="Oval 73"/>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w="38100" algn="ctr">
              <a:noFill/>
              <a:round/>
              <a:headEnd/>
              <a:tailEnd/>
            </a:ln>
          </p:spPr>
          <p:txBody>
            <a:bodyPr anchor="ctr">
              <a:spAutoFit/>
            </a:bodyPr>
            <a:lstStyle/>
            <a:p>
              <a:endParaRPr lang="zh-CN" altLang="en-US"/>
            </a:p>
          </p:txBody>
        </p:sp>
      </p:grpSp>
      <p:grpSp>
        <p:nvGrpSpPr>
          <p:cNvPr id="6" name="Group 74"/>
          <p:cNvGrpSpPr>
            <a:grpSpLocks/>
          </p:cNvGrpSpPr>
          <p:nvPr/>
        </p:nvGrpSpPr>
        <p:grpSpPr bwMode="auto">
          <a:xfrm>
            <a:off x="2071688" y="4429125"/>
            <a:ext cx="381000" cy="381000"/>
            <a:chOff x="2078" y="1680"/>
            <a:chExt cx="1615" cy="1615"/>
          </a:xfrm>
        </p:grpSpPr>
        <p:sp>
          <p:nvSpPr>
            <p:cNvPr id="8213" name="Oval 7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14" name="Oval 7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36" name="Oval 7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6" name="Oval 78"/>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p:spPr>
          <p:txBody>
            <a:bodyPr wrap="none" anchor="ctr">
              <a:spAutoFit/>
            </a:bodyPr>
            <a:lstStyle/>
            <a:p>
              <a:endParaRPr lang="zh-CN" altLang="en-US"/>
            </a:p>
          </p:txBody>
        </p:sp>
        <p:sp>
          <p:nvSpPr>
            <p:cNvPr id="38" name="Oval 7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8" name="Oval 80"/>
            <p:cNvSpPr>
              <a:spLocks noChangeArrowheads="1"/>
            </p:cNvSpPr>
            <p:nvPr/>
          </p:nvSpPr>
          <p:spPr bwMode="gray">
            <a:xfrm>
              <a:off x="2337" y="1939"/>
              <a:ext cx="1096" cy="1098"/>
            </a:xfrm>
            <a:prstGeom prst="ellipse">
              <a:avLst/>
            </a:prstGeom>
            <a:gradFill rotWithShape="1">
              <a:gsLst>
                <a:gs pos="0">
                  <a:srgbClr val="8D67E1"/>
                </a:gs>
                <a:gs pos="100000">
                  <a:srgbClr val="45326D"/>
                </a:gs>
              </a:gsLst>
              <a:lin ang="2700000" scaled="1"/>
            </a:gradFill>
            <a:ln w="38100" algn="ctr">
              <a:noFill/>
              <a:round/>
              <a:headEnd/>
              <a:tailEnd/>
            </a:ln>
          </p:spPr>
          <p:txBody>
            <a:bodyPr anchor="ctr">
              <a:spAutoFit/>
            </a:bodyPr>
            <a:lstStyle/>
            <a:p>
              <a:endParaRPr lang="zh-CN" altLang="en-US"/>
            </a:p>
          </p:txBody>
        </p:sp>
      </p:grpSp>
      <p:grpSp>
        <p:nvGrpSpPr>
          <p:cNvPr id="7" name="Group 81"/>
          <p:cNvGrpSpPr>
            <a:grpSpLocks/>
          </p:cNvGrpSpPr>
          <p:nvPr/>
        </p:nvGrpSpPr>
        <p:grpSpPr bwMode="auto">
          <a:xfrm>
            <a:off x="1524000" y="5148263"/>
            <a:ext cx="355600" cy="381000"/>
            <a:chOff x="2078" y="1680"/>
            <a:chExt cx="1615" cy="1615"/>
          </a:xfrm>
        </p:grpSpPr>
        <p:sp>
          <p:nvSpPr>
            <p:cNvPr id="8207"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08" name="Oval 8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43"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0"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45"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2"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46" name="矩形 4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3.2.2  </a:t>
            </a:r>
            <a:r>
              <a:rPr lang="zh-CN" altLang="en-US" dirty="0" smtClean="0"/>
              <a:t>系统的关键技术</a:t>
            </a:r>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en-US" dirty="0" smtClean="0"/>
              <a:t>4.</a:t>
            </a:r>
            <a:r>
              <a:rPr lang="zh-CN" altLang="en-US" dirty="0" smtClean="0"/>
              <a:t>网络化分布式仓储管理及库存控制技术</a:t>
            </a:r>
            <a:endParaRPr lang="en-US" altLang="zh-CN" dirty="0" smtClean="0"/>
          </a:p>
          <a:p>
            <a:pPr>
              <a:buFont typeface="Wingdings" pitchFamily="2" charset="2"/>
              <a:buChar char="Ø"/>
            </a:pPr>
            <a:r>
              <a:rPr lang="zh-CN" altLang="en-US" sz="1600" dirty="0" smtClean="0">
                <a:latin typeface="宋体" pitchFamily="2" charset="-122"/>
                <a:ea typeface="宋体" pitchFamily="2" charset="-122"/>
              </a:rPr>
              <a:t>布式库存系统由</a:t>
            </a:r>
            <a:r>
              <a:rPr lang="en-US" sz="1600" dirty="0" smtClean="0">
                <a:latin typeface="宋体" pitchFamily="2" charset="-122"/>
                <a:ea typeface="宋体" pitchFamily="2" charset="-122"/>
              </a:rPr>
              <a:t>1</a:t>
            </a:r>
            <a:r>
              <a:rPr lang="zh-CN" altLang="en-US" sz="1600" dirty="0" smtClean="0">
                <a:latin typeface="宋体" pitchFamily="2" charset="-122"/>
                <a:ea typeface="宋体" pitchFamily="2" charset="-122"/>
              </a:rPr>
              <a:t>个协调中心和若干仓库组成（见图</a:t>
            </a:r>
            <a:r>
              <a:rPr lang="en-US" sz="1600" dirty="0" smtClean="0">
                <a:latin typeface="宋体" pitchFamily="2" charset="-122"/>
                <a:ea typeface="宋体" pitchFamily="2" charset="-122"/>
              </a:rPr>
              <a:t>3.16</a:t>
            </a:r>
            <a:r>
              <a:rPr lang="zh-CN" altLang="en-US" sz="1600" dirty="0" smtClean="0">
                <a:latin typeface="宋体" pitchFamily="2" charset="-122"/>
                <a:ea typeface="宋体" pitchFamily="2" charset="-122"/>
              </a:rPr>
              <a:t>），协调中心起联合库存管理作用，各仓库在地理位置上可以分布在不同地点。各客户向协调中心发出订单，协调中心根据各客户的位置、交货期、需求量 ，以及各仓库的库存情况，指定相应的仓库为其供货。</a:t>
            </a: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仓储信息网络是</a:t>
            </a:r>
            <a:r>
              <a:rPr lang="en-US" altLang="zh-CN" sz="1600" dirty="0" smtClean="0">
                <a:latin typeface="宋体" pitchFamily="2" charset="-122"/>
                <a:ea typeface="宋体" pitchFamily="2" charset="-122"/>
              </a:rPr>
              <a:t>1</a:t>
            </a:r>
            <a:r>
              <a:rPr lang="zh-CN" altLang="en-US" sz="1600" dirty="0" smtClean="0">
                <a:latin typeface="宋体" pitchFamily="2" charset="-122"/>
                <a:ea typeface="宋体" pitchFamily="2" charset="-122"/>
              </a:rPr>
              <a:t>个通过互联网，利用自动识别技术和智能数据传输，对仓储信息进行收集、加工、存储、分析和交换的人机综合系统。</a:t>
            </a: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l"/>
            </a:pPr>
            <a:endParaRPr lang="zh-CN" altLang="en-US" dirty="0"/>
          </a:p>
        </p:txBody>
      </p:sp>
      <p:sp>
        <p:nvSpPr>
          <p:cNvPr id="140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0289" name="Object 1"/>
          <p:cNvGraphicFramePr>
            <a:graphicFrameLocks noChangeAspect="1"/>
          </p:cNvGraphicFramePr>
          <p:nvPr/>
        </p:nvGraphicFramePr>
        <p:xfrm>
          <a:off x="2285984" y="2928934"/>
          <a:ext cx="4210050" cy="3228975"/>
        </p:xfrm>
        <a:graphic>
          <a:graphicData uri="http://schemas.openxmlformats.org/presentationml/2006/ole">
            <p:oleObj spid="_x0000_s140289" name="Visio" r:id="rId3" imgW="6044643" imgH="4672951" progId="Visio.Drawing.11">
              <p:embed/>
            </p:oleObj>
          </a:graphicData>
        </a:graphic>
      </p:graphicFrame>
      <p:sp>
        <p:nvSpPr>
          <p:cNvPr id="140291" name="Rectangle 3"/>
          <p:cNvSpPr>
            <a:spLocks noChangeArrowheads="1"/>
          </p:cNvSpPr>
          <p:nvPr/>
        </p:nvSpPr>
        <p:spPr bwMode="auto">
          <a:xfrm>
            <a:off x="3357554" y="6050181"/>
            <a:ext cx="2069797"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图</a:t>
            </a:r>
            <a:r>
              <a:rPr kumimoji="0" lang="en-US" altLang="zh-CN" sz="1400" b="0" i="0" u="none" strike="noStrike" cap="none" normalizeH="0" baseline="0" dirty="0" smtClean="0">
                <a:ln>
                  <a:noFill/>
                </a:ln>
                <a:solidFill>
                  <a:srgbClr val="000000"/>
                </a:solidFill>
                <a:effectLst/>
                <a:latin typeface="宋体" pitchFamily="2" charset="-122"/>
                <a:ea typeface="宋体" pitchFamily="2" charset="-122"/>
                <a:cs typeface="Calibri" pitchFamily="34" charset="0"/>
              </a:rPr>
              <a:t>3</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Calibri" pitchFamily="34" charset="0"/>
              </a:rPr>
              <a:t>.</a:t>
            </a:r>
            <a:r>
              <a:rPr kumimoji="0" lang="en-US" altLang="zh-CN" sz="1400" b="0" i="0" u="none" strike="noStrike" cap="none" normalizeH="0" baseline="0" dirty="0" smtClean="0">
                <a:ln>
                  <a:noFill/>
                </a:ln>
                <a:solidFill>
                  <a:srgbClr val="000000"/>
                </a:solidFill>
                <a:effectLst/>
                <a:latin typeface="宋体" pitchFamily="2" charset="-122"/>
                <a:ea typeface="宋体" pitchFamily="2" charset="-122"/>
                <a:cs typeface="Calibri" pitchFamily="34" charset="0"/>
              </a:rPr>
              <a:t>16</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Calibri" pitchFamily="34" charset="0"/>
              </a:rPr>
              <a:t> </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Calibri" pitchFamily="34" charset="0"/>
              </a:rPr>
              <a:t>分布式库存系统</a:t>
            </a:r>
            <a:endParaRPr kumimoji="0" lang="zh-CN" altLang="en-US" sz="1400" b="0" i="0" u="none" strike="noStrike" cap="none" normalizeH="0" baseline="0" dirty="0" smtClean="0">
              <a:ln>
                <a:noFill/>
              </a:ln>
              <a:solidFill>
                <a:schemeClr val="tx1"/>
              </a:solidFill>
              <a:effectLst/>
              <a:latin typeface="宋体" pitchFamily="2" charset="-122"/>
              <a:ea typeface="宋体" pitchFamily="2" charset="-122"/>
            </a:endParaRPr>
          </a:p>
        </p:txBody>
      </p:sp>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
            </a:r>
            <a:br>
              <a:rPr lang="zh-CN" altLang="en-US" b="1" dirty="0" smtClean="0"/>
            </a:br>
            <a:r>
              <a:rPr lang="en-US" altLang="zh-CN" dirty="0" smtClean="0"/>
              <a:t>3.2.3  </a:t>
            </a:r>
            <a:r>
              <a:rPr lang="zh-CN" altLang="en-US" dirty="0" smtClean="0"/>
              <a:t>系统的构建原则</a:t>
            </a:r>
            <a:r>
              <a:rPr lang="zh-CN" altLang="en-US" b="1" dirty="0" smtClean="0"/>
              <a:t/>
            </a:r>
            <a:br>
              <a:rPr lang="zh-CN" altLang="en-US" b="1" dirty="0" smtClean="0"/>
            </a:br>
            <a:endParaRPr lang="zh-CN" altLang="en-US" dirty="0"/>
          </a:p>
        </p:txBody>
      </p:sp>
      <p:graphicFrame>
        <p:nvGraphicFramePr>
          <p:cNvPr id="4" name="图示 3"/>
          <p:cNvGraphicFramePr/>
          <p:nvPr/>
        </p:nvGraphicFramePr>
        <p:xfrm>
          <a:off x="1357290" y="1428736"/>
          <a:ext cx="6572296"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3.2.4  </a:t>
            </a:r>
            <a:r>
              <a:rPr lang="zh-CN" altLang="en-US" dirty="0" smtClean="0"/>
              <a:t>建立智能物流系统</a:t>
            </a:r>
            <a:endParaRPr lang="zh-CN" altLang="en-US" dirty="0"/>
          </a:p>
        </p:txBody>
      </p:sp>
      <p:sp>
        <p:nvSpPr>
          <p:cNvPr id="5" name="内容占位符 4"/>
          <p:cNvSpPr>
            <a:spLocks noGrp="1"/>
          </p:cNvSpPr>
          <p:nvPr>
            <p:ph idx="1"/>
          </p:nvPr>
        </p:nvSpPr>
        <p:spPr/>
        <p:txBody>
          <a:bodyPr/>
          <a:lstStyle/>
          <a:p>
            <a:pPr>
              <a:buFont typeface="Wingdings" pitchFamily="2" charset="2"/>
              <a:buChar char="u"/>
            </a:pPr>
            <a:r>
              <a:rPr lang="zh-CN" altLang="en-US" dirty="0" smtClean="0"/>
              <a:t>企业可以从以下方面着手构建智能物流系统：</a:t>
            </a:r>
          </a:p>
          <a:p>
            <a:pPr>
              <a:buFont typeface="Wingdings" pitchFamily="2" charset="2"/>
              <a:buChar char="u"/>
            </a:pPr>
            <a:endParaRPr lang="zh-CN" altLang="en-US" dirty="0"/>
          </a:p>
        </p:txBody>
      </p:sp>
      <p:graphicFrame>
        <p:nvGraphicFramePr>
          <p:cNvPr id="7" name="图示 6"/>
          <p:cNvGraphicFramePr/>
          <p:nvPr/>
        </p:nvGraphicFramePr>
        <p:xfrm>
          <a:off x="1428728" y="1857364"/>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3.3.1  </a:t>
            </a:r>
            <a:r>
              <a:rPr lang="zh-CN" altLang="en-US" dirty="0" smtClean="0"/>
              <a:t>系统的应用</a:t>
            </a:r>
            <a:endParaRPr lang="zh-CN" altLang="en-US" dirty="0"/>
          </a:p>
        </p:txBody>
      </p:sp>
      <p:sp>
        <p:nvSpPr>
          <p:cNvPr id="3" name="内容占位符 2"/>
          <p:cNvSpPr>
            <a:spLocks noGrp="1"/>
          </p:cNvSpPr>
          <p:nvPr>
            <p:ph idx="1"/>
          </p:nvPr>
        </p:nvSpPr>
        <p:spPr/>
        <p:txBody>
          <a:bodyPr/>
          <a:lstStyle/>
          <a:p>
            <a:pPr>
              <a:buFont typeface="Wingdings" pitchFamily="2" charset="2"/>
              <a:buChar char="n"/>
            </a:pPr>
            <a:r>
              <a:rPr lang="zh-CN" altLang="en-US" dirty="0" smtClean="0"/>
              <a:t>智能物流在快递服务、零售行业、食品供应链方面已经得到比较广泛的应用，主要体现在实时跟踪、运输系统的智能调度方面。</a:t>
            </a:r>
          </a:p>
          <a:p>
            <a:pPr>
              <a:buFont typeface="Wingdings" pitchFamily="2" charset="2"/>
              <a:buChar char="l"/>
            </a:pPr>
            <a:r>
              <a:rPr lang="en-US" dirty="0" smtClean="0"/>
              <a:t>1.</a:t>
            </a:r>
            <a:r>
              <a:rPr lang="zh-CN" altLang="en-US" dirty="0" smtClean="0"/>
              <a:t>中国移动</a:t>
            </a:r>
            <a:r>
              <a:rPr lang="en-US" dirty="0" smtClean="0"/>
              <a:t>e</a:t>
            </a:r>
            <a:r>
              <a:rPr lang="zh-CN" altLang="en-US" dirty="0" smtClean="0"/>
              <a:t>物流</a:t>
            </a:r>
            <a:endParaRPr lang="en-US" altLang="zh-CN" dirty="0" smtClean="0"/>
          </a:p>
          <a:p>
            <a:pPr>
              <a:buFont typeface="Wingdings" pitchFamily="2" charset="2"/>
              <a:buChar char="l"/>
            </a:pPr>
            <a:endParaRPr lang="zh-CN" altLang="en-US" dirty="0" smtClean="0"/>
          </a:p>
          <a:p>
            <a:pPr>
              <a:buFont typeface="Wingdings" pitchFamily="2" charset="2"/>
              <a:buChar char="Ø"/>
            </a:pPr>
            <a:r>
              <a:rPr lang="en-US" sz="1600" dirty="0" smtClean="0">
                <a:latin typeface="宋体" pitchFamily="2" charset="-122"/>
                <a:ea typeface="宋体" pitchFamily="2" charset="-122"/>
              </a:rPr>
              <a:t>e</a:t>
            </a:r>
            <a:r>
              <a:rPr lang="zh-CN" altLang="en-US" sz="1600" dirty="0" smtClean="0">
                <a:latin typeface="宋体" pitchFamily="2" charset="-122"/>
                <a:ea typeface="宋体" pitchFamily="2" charset="-122"/>
              </a:rPr>
              <a:t>物流是中国移动针对物流运输行业推出的，集全球卫星定位系统（</a:t>
            </a:r>
            <a:r>
              <a:rPr lang="en-US" sz="1600" dirty="0" smtClean="0">
                <a:latin typeface="宋体" pitchFamily="2" charset="-122"/>
                <a:ea typeface="宋体" pitchFamily="2" charset="-122"/>
              </a:rPr>
              <a:t>GPS</a:t>
            </a:r>
            <a:r>
              <a:rPr lang="zh-CN" altLang="en-US" sz="1600" dirty="0" smtClean="0">
                <a:latin typeface="宋体" pitchFamily="2" charset="-122"/>
                <a:ea typeface="宋体" pitchFamily="2" charset="-122"/>
              </a:rPr>
              <a:t>）、地理信息系统（</a:t>
            </a:r>
            <a:r>
              <a:rPr lang="en-US" sz="1600" dirty="0" smtClean="0">
                <a:latin typeface="宋体" pitchFamily="2" charset="-122"/>
                <a:ea typeface="宋体" pitchFamily="2" charset="-122"/>
              </a:rPr>
              <a:t>GIS</a:t>
            </a:r>
            <a:r>
              <a:rPr lang="zh-CN" altLang="en-US" sz="1600" dirty="0" smtClean="0">
                <a:latin typeface="宋体" pitchFamily="2" charset="-122"/>
                <a:ea typeface="宋体" pitchFamily="2" charset="-122"/>
              </a:rPr>
              <a:t>）、无线通信（</a:t>
            </a:r>
            <a:r>
              <a:rPr lang="en-US" sz="1600" dirty="0" smtClean="0">
                <a:latin typeface="宋体" pitchFamily="2" charset="-122"/>
                <a:ea typeface="宋体" pitchFamily="2" charset="-122"/>
              </a:rPr>
              <a:t>GPRS</a:t>
            </a:r>
            <a:r>
              <a:rPr lang="zh-CN" altLang="en-US" sz="1600" dirty="0" smtClean="0">
                <a:latin typeface="宋体" pitchFamily="2" charset="-122"/>
                <a:ea typeface="宋体" pitchFamily="2" charset="-122"/>
              </a:rPr>
              <a:t>）等技术为一体的软、硬件综合智能管理系统。该平台以车辆定位业务和条码扫描业务为两大基础应用，结合中国移动的</a:t>
            </a:r>
            <a:r>
              <a:rPr lang="en-US" sz="1600" dirty="0" smtClean="0">
                <a:latin typeface="宋体" pitchFamily="2" charset="-122"/>
                <a:ea typeface="宋体" pitchFamily="2" charset="-122"/>
              </a:rPr>
              <a:t>SMS</a:t>
            </a:r>
            <a:r>
              <a:rPr lang="zh-CN" altLang="en-US" sz="1600" dirty="0" smtClean="0">
                <a:latin typeface="宋体" pitchFamily="2" charset="-122"/>
                <a:ea typeface="宋体" pitchFamily="2" charset="-122"/>
              </a:rPr>
              <a:t>、</a:t>
            </a:r>
            <a:r>
              <a:rPr lang="en-US" sz="1600" dirty="0" smtClean="0">
                <a:latin typeface="宋体" pitchFamily="2" charset="-122"/>
                <a:ea typeface="宋体" pitchFamily="2" charset="-122"/>
              </a:rPr>
              <a:t>GPRS </a:t>
            </a:r>
            <a:r>
              <a:rPr lang="zh-CN" altLang="en-US" sz="1600" dirty="0" smtClean="0">
                <a:latin typeface="宋体" pitchFamily="2" charset="-122"/>
                <a:ea typeface="宋体" pitchFamily="2" charset="-122"/>
              </a:rPr>
              <a:t>、</a:t>
            </a:r>
            <a:r>
              <a:rPr lang="en-US" sz="1600" dirty="0" smtClean="0">
                <a:latin typeface="宋体" pitchFamily="2" charset="-122"/>
                <a:ea typeface="宋体" pitchFamily="2" charset="-122"/>
              </a:rPr>
              <a:t>MMS</a:t>
            </a:r>
            <a:r>
              <a:rPr lang="zh-CN" altLang="en-US" sz="1600" dirty="0" smtClean="0">
                <a:latin typeface="宋体" pitchFamily="2" charset="-122"/>
                <a:ea typeface="宋体" pitchFamily="2" charset="-122"/>
              </a:rPr>
              <a:t>等通信渠道，为用户提供实时准确的货况信息、车辆跟踪定位、运输路径的选择、物流网络的设计与优化等服务。</a:t>
            </a: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a:t>
            </a:r>
            <a:r>
              <a:rPr lang="en-US" altLang="zh-CN" sz="1600" dirty="0" smtClean="0">
                <a:latin typeface="宋体" pitchFamily="2" charset="-122"/>
                <a:ea typeface="宋体" pitchFamily="2" charset="-122"/>
              </a:rPr>
              <a:t>e</a:t>
            </a:r>
            <a:r>
              <a:rPr lang="zh-CN" altLang="en-US" sz="1600" dirty="0" smtClean="0">
                <a:latin typeface="宋体" pitchFamily="2" charset="-122"/>
                <a:ea typeface="宋体" pitchFamily="2" charset="-122"/>
              </a:rPr>
              <a:t>物流”被广泛应用在生产企业物流业务和快递行业中，系统采用月租付费方式，不仅免除了企业的大量投资，也免除了企业内部对物流系统的软硬件投入，节省了营运成本，提高了企业的竞争力。</a:t>
            </a:r>
          </a:p>
          <a:p>
            <a:pPr>
              <a:buFont typeface="Wingdings" pitchFamily="2" charset="2"/>
              <a:buChar char="Ø"/>
            </a:pPr>
            <a:endParaRPr lang="zh-CN" altLang="en-US" dirty="0"/>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3.3.1  </a:t>
            </a:r>
            <a:r>
              <a:rPr lang="zh-CN" altLang="en-US" dirty="0" smtClean="0"/>
              <a:t>系统的应用</a:t>
            </a:r>
            <a:endParaRPr lang="zh-CN" altLang="en-US" dirty="0"/>
          </a:p>
        </p:txBody>
      </p:sp>
      <p:sp>
        <p:nvSpPr>
          <p:cNvPr id="3" name="内容占位符 2"/>
          <p:cNvSpPr>
            <a:spLocks noGrp="1"/>
          </p:cNvSpPr>
          <p:nvPr>
            <p:ph idx="1"/>
          </p:nvPr>
        </p:nvSpPr>
        <p:spPr/>
        <p:txBody>
          <a:bodyPr/>
          <a:lstStyle/>
          <a:p>
            <a:pPr lvl="0">
              <a:buFont typeface="Wingdings" pitchFamily="2" charset="2"/>
              <a:buChar char="l"/>
            </a:pPr>
            <a:r>
              <a:rPr lang="en-US" dirty="0" smtClean="0">
                <a:solidFill>
                  <a:srgbClr val="000000"/>
                </a:solidFill>
              </a:rPr>
              <a:t>1.</a:t>
            </a:r>
            <a:r>
              <a:rPr lang="zh-CN" altLang="en-US" dirty="0" smtClean="0">
                <a:solidFill>
                  <a:srgbClr val="000000"/>
                </a:solidFill>
              </a:rPr>
              <a:t>中国移动</a:t>
            </a:r>
            <a:r>
              <a:rPr lang="en-US" dirty="0" smtClean="0">
                <a:solidFill>
                  <a:srgbClr val="000000"/>
                </a:solidFill>
              </a:rPr>
              <a:t>e</a:t>
            </a:r>
            <a:r>
              <a:rPr lang="zh-CN" altLang="en-US" dirty="0" smtClean="0">
                <a:solidFill>
                  <a:srgbClr val="000000"/>
                </a:solidFill>
              </a:rPr>
              <a:t>物流</a:t>
            </a:r>
            <a:endParaRPr lang="en-US" altLang="zh-CN" dirty="0" smtClean="0">
              <a:solidFill>
                <a:srgbClr val="000000"/>
              </a:solidFill>
            </a:endParaRPr>
          </a:p>
          <a:p>
            <a:pPr>
              <a:buFont typeface="Wingdings" pitchFamily="2" charset="2"/>
              <a:buChar char="Ø"/>
            </a:pPr>
            <a:r>
              <a:rPr lang="zh-CN" altLang="en-US" sz="1600" dirty="0" smtClean="0">
                <a:latin typeface="宋体" pitchFamily="2" charset="-122"/>
                <a:ea typeface="宋体" pitchFamily="2" charset="-122"/>
              </a:rPr>
              <a:t>作为智能化的物流管理系统，“</a:t>
            </a:r>
            <a:r>
              <a:rPr lang="en-US" sz="1600" dirty="0" smtClean="0">
                <a:latin typeface="宋体" pitchFamily="2" charset="-122"/>
                <a:ea typeface="宋体" pitchFamily="2" charset="-122"/>
              </a:rPr>
              <a:t>e</a:t>
            </a:r>
            <a:r>
              <a:rPr lang="zh-CN" altLang="en-US" sz="1600" dirty="0" smtClean="0">
                <a:latin typeface="宋体" pitchFamily="2" charset="-122"/>
                <a:ea typeface="宋体" pitchFamily="2" charset="-122"/>
              </a:rPr>
              <a:t>物流”具有平台管理、系统管理、权限管理、基础资料、报价管理、托运管理、调度管理、车辆管理、报表查询与统计、在线叫车、车辆地理信息、车机数据等功能模块（见图</a:t>
            </a:r>
            <a:r>
              <a:rPr lang="en-US" sz="1600" dirty="0" smtClean="0">
                <a:latin typeface="宋体" pitchFamily="2" charset="-122"/>
                <a:ea typeface="宋体" pitchFamily="2" charset="-122"/>
              </a:rPr>
              <a:t>3.18</a:t>
            </a:r>
            <a:r>
              <a:rPr lang="zh-CN" altLang="en-US" sz="1600" dirty="0" smtClean="0">
                <a:latin typeface="宋体" pitchFamily="2" charset="-122"/>
                <a:ea typeface="宋体" pitchFamily="2" charset="-122"/>
              </a:rPr>
              <a:t>），从而对企业运输管理实行移动信息化解决方案。</a:t>
            </a:r>
          </a:p>
          <a:p>
            <a:pPr lvl="0">
              <a:buFont typeface="Wingdings" pitchFamily="2" charset="2"/>
              <a:buChar char="Ø"/>
            </a:pPr>
            <a:endParaRPr lang="en-US" altLang="zh-CN" dirty="0" smtClean="0">
              <a:solidFill>
                <a:srgbClr val="000000"/>
              </a:solidFill>
            </a:endParaRPr>
          </a:p>
          <a:p>
            <a:endParaRPr lang="zh-CN" altLang="en-US" dirty="0"/>
          </a:p>
        </p:txBody>
      </p:sp>
      <p:sp>
        <p:nvSpPr>
          <p:cNvPr id="1433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3361" name="Object 1"/>
          <p:cNvGraphicFramePr>
            <a:graphicFrameLocks noChangeAspect="1"/>
          </p:cNvGraphicFramePr>
          <p:nvPr/>
        </p:nvGraphicFramePr>
        <p:xfrm>
          <a:off x="2714612" y="2500306"/>
          <a:ext cx="3714776" cy="3518718"/>
        </p:xfrm>
        <a:graphic>
          <a:graphicData uri="http://schemas.openxmlformats.org/presentationml/2006/ole">
            <p:oleObj spid="_x0000_s143361" name="Visio" r:id="rId3" imgW="6046573" imgH="5745975" progId="Visio.Drawing.11">
              <p:embed/>
            </p:oleObj>
          </a:graphicData>
        </a:graphic>
      </p:graphicFrame>
      <p:sp>
        <p:nvSpPr>
          <p:cNvPr id="143363" name="Rectangle 3"/>
          <p:cNvSpPr>
            <a:spLocks noChangeArrowheads="1"/>
          </p:cNvSpPr>
          <p:nvPr/>
        </p:nvSpPr>
        <p:spPr bwMode="auto">
          <a:xfrm>
            <a:off x="3214678" y="6000768"/>
            <a:ext cx="2877712"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dirty="0" smtClean="0">
                <a:ln>
                  <a:noFill/>
                </a:ln>
                <a:solidFill>
                  <a:srgbClr val="000000"/>
                </a:solidFill>
                <a:effectLst/>
                <a:latin typeface="宋体" pitchFamily="2" charset="-122"/>
                <a:ea typeface="宋体" pitchFamily="2" charset="-122"/>
                <a:cs typeface="Arial" pitchFamily="34" charset="0"/>
              </a:rPr>
              <a:t>图</a:t>
            </a:r>
            <a:r>
              <a:rPr kumimoji="0" lang="en-US" altLang="zh-CN" sz="1400" b="0" i="0" u="none" strike="noStrike" cap="none" normalizeH="0" baseline="0" dirty="0" smtClean="0">
                <a:ln>
                  <a:noFill/>
                </a:ln>
                <a:solidFill>
                  <a:srgbClr val="000000"/>
                </a:solidFill>
                <a:effectLst/>
                <a:latin typeface="宋体" pitchFamily="2" charset="-122"/>
                <a:ea typeface="宋体" pitchFamily="2" charset="-122"/>
                <a:cs typeface="Arial" pitchFamily="34" charset="0"/>
              </a:rPr>
              <a:t>3.18 </a:t>
            </a:r>
            <a:r>
              <a:rPr kumimoji="0" lang="zh-CN" altLang="en-US" sz="1400" b="0" i="0" u="none" strike="noStrike" cap="none" normalizeH="0" baseline="0" dirty="0" smtClean="0">
                <a:ln>
                  <a:noFill/>
                </a:ln>
                <a:solidFill>
                  <a:srgbClr val="000000"/>
                </a:solidFill>
                <a:effectLst/>
                <a:latin typeface="宋体" pitchFamily="2" charset="-122"/>
                <a:ea typeface="宋体" pitchFamily="2" charset="-122"/>
                <a:cs typeface="Arial" pitchFamily="34" charset="0"/>
              </a:rPr>
              <a:t>中国移动</a:t>
            </a:r>
            <a:r>
              <a:rPr kumimoji="0" lang="en-US" altLang="zh-CN" sz="1400" b="0" i="0" u="none" strike="noStrike" cap="none" normalizeH="0" baseline="0" dirty="0" smtClean="0">
                <a:ln>
                  <a:noFill/>
                </a:ln>
                <a:solidFill>
                  <a:srgbClr val="000000"/>
                </a:solidFill>
                <a:effectLst/>
                <a:latin typeface="宋体" pitchFamily="2" charset="-122"/>
                <a:ea typeface="宋体" pitchFamily="2" charset="-122"/>
                <a:cs typeface="Arial" pitchFamily="34" charset="0"/>
              </a:rPr>
              <a:t>e</a:t>
            </a:r>
            <a:r>
              <a:rPr kumimoji="0" lang="zh-CN" altLang="en-US" sz="1400" b="0" i="0" u="none" strike="noStrike" cap="none" normalizeH="0" baseline="0" dirty="0" smtClean="0">
                <a:ln>
                  <a:noFill/>
                </a:ln>
                <a:solidFill>
                  <a:srgbClr val="000000"/>
                </a:solidFill>
                <a:effectLst/>
                <a:latin typeface="宋体" pitchFamily="2" charset="-122"/>
                <a:ea typeface="宋体" pitchFamily="2" charset="-122"/>
                <a:cs typeface="Arial" pitchFamily="34" charset="0"/>
              </a:rPr>
              <a:t>物流的功能模块</a:t>
            </a:r>
            <a:endParaRPr kumimoji="0" lang="zh-CN" altLang="en-US" sz="1400" b="0" i="0" u="none" strike="noStrike" cap="none" normalizeH="0" baseline="0" dirty="0" smtClean="0">
              <a:ln>
                <a:noFill/>
              </a:ln>
              <a:solidFill>
                <a:schemeClr val="tx1"/>
              </a:solidFill>
              <a:effectLst/>
              <a:latin typeface="宋体" pitchFamily="2" charset="-122"/>
              <a:ea typeface="宋体" pitchFamily="2" charset="-122"/>
            </a:endParaRPr>
          </a:p>
        </p:txBody>
      </p:sp>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3.3.1  </a:t>
            </a:r>
            <a:r>
              <a:rPr lang="zh-CN" altLang="en-US" dirty="0" smtClean="0"/>
              <a:t>系统的应用</a:t>
            </a:r>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en-US" dirty="0" smtClean="0"/>
              <a:t>2.</a:t>
            </a:r>
            <a:r>
              <a:rPr lang="zh-CN" altLang="en-US" dirty="0" smtClean="0"/>
              <a:t>食品业的智能物流</a:t>
            </a:r>
          </a:p>
          <a:p>
            <a:pPr>
              <a:buFont typeface="Wingdings" pitchFamily="2" charset="2"/>
              <a:buChar char="Ø"/>
            </a:pPr>
            <a:r>
              <a:rPr lang="zh-CN" altLang="en-US" sz="1600" dirty="0" smtClean="0">
                <a:latin typeface="宋体" pitchFamily="2" charset="-122"/>
                <a:ea typeface="宋体" pitchFamily="2" charset="-122"/>
              </a:rPr>
              <a:t>传感器可以收集食品物流中需要监测的各种参数，对物流设备或运输工具进行监控，条形码和</a:t>
            </a:r>
            <a:r>
              <a:rPr lang="en-US" sz="1600" dirty="0" smtClean="0">
                <a:latin typeface="宋体" pitchFamily="2" charset="-122"/>
                <a:ea typeface="宋体" pitchFamily="2" charset="-122"/>
              </a:rPr>
              <a:t>RFID</a:t>
            </a:r>
            <a:r>
              <a:rPr lang="zh-CN" altLang="en-US" sz="1600" dirty="0" smtClean="0">
                <a:latin typeface="宋体" pitchFamily="2" charset="-122"/>
                <a:ea typeface="宋体" pitchFamily="2" charset="-122"/>
              </a:rPr>
              <a:t>标签可以为各种货物进行跟踪、并为食品溯源提供记录和证据。</a:t>
            </a: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例如，</a:t>
            </a:r>
            <a:r>
              <a:rPr lang="en-US" sz="1600" dirty="0" smtClean="0">
                <a:latin typeface="宋体" pitchFamily="2" charset="-122"/>
                <a:ea typeface="宋体" pitchFamily="2" charset="-122"/>
              </a:rPr>
              <a:t>2010</a:t>
            </a:r>
            <a:r>
              <a:rPr lang="zh-CN" altLang="en-US" sz="1600" dirty="0" smtClean="0">
                <a:latin typeface="宋体" pitchFamily="2" charset="-122"/>
                <a:ea typeface="宋体" pitchFamily="2" charset="-122"/>
              </a:rPr>
              <a:t>年起全聚德烤鸭店把每只烤鸭赋予一个唯一的编号。烤鸭上贴有可以追踪溯源的条形码，食品安全系统会对每只鸭子的产地、养殖过程、所吃饲料、生长环境、是否打过防疫针、是在哪个店售出的等原始信息进行详细记录。这些记录与条形码绑定，提供公开查询。</a:t>
            </a:r>
          </a:p>
          <a:p>
            <a:pPr>
              <a:buFont typeface="Wingdings" pitchFamily="2" charset="2"/>
              <a:buChar char="l"/>
            </a:pPr>
            <a:endParaRPr lang="zh-CN" altLang="en-US" dirty="0"/>
          </a:p>
        </p:txBody>
      </p:sp>
      <p:pic>
        <p:nvPicPr>
          <p:cNvPr id="4" name="图片 3" descr="烤鸭_副本.jpg"/>
          <p:cNvPicPr>
            <a:picLocks noChangeAspect="1"/>
          </p:cNvPicPr>
          <p:nvPr/>
        </p:nvPicPr>
        <p:blipFill>
          <a:blip r:embed="rId2"/>
          <a:stretch>
            <a:fillRect/>
          </a:stretch>
        </p:blipFill>
        <p:spPr>
          <a:xfrm>
            <a:off x="2357422" y="3500438"/>
            <a:ext cx="4429156" cy="2615136"/>
          </a:xfrm>
          <a:prstGeom prst="rect">
            <a:avLst/>
          </a:prstGeom>
        </p:spPr>
      </p:pic>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3.3.1  </a:t>
            </a:r>
            <a:r>
              <a:rPr lang="zh-CN" altLang="en-US" dirty="0" smtClean="0"/>
              <a:t>系统的应用</a:t>
            </a:r>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en-US" dirty="0" smtClean="0"/>
              <a:t>3.</a:t>
            </a:r>
            <a:r>
              <a:rPr lang="zh-CN" altLang="en-US" dirty="0" smtClean="0"/>
              <a:t>沃尔玛的智能物流系统</a:t>
            </a:r>
            <a:endParaRPr lang="en-US" altLang="zh-CN" dirty="0" smtClean="0"/>
          </a:p>
          <a:p>
            <a:pPr>
              <a:buFont typeface="Wingdings" pitchFamily="2" charset="2"/>
              <a:buChar char="Ø"/>
            </a:pPr>
            <a:r>
              <a:rPr lang="zh-CN" altLang="en-US" sz="1600" dirty="0" smtClean="0">
                <a:latin typeface="宋体" pitchFamily="2" charset="-122"/>
                <a:ea typeface="宋体" pitchFamily="2" charset="-122"/>
              </a:rPr>
              <a:t>在</a:t>
            </a:r>
            <a:r>
              <a:rPr lang="en-US" sz="1600" dirty="0" smtClean="0">
                <a:latin typeface="宋体" pitchFamily="2" charset="-122"/>
                <a:ea typeface="宋体" pitchFamily="2" charset="-122"/>
              </a:rPr>
              <a:t>2005</a:t>
            </a:r>
            <a:r>
              <a:rPr lang="zh-CN" altLang="en-US" sz="1600" dirty="0" smtClean="0">
                <a:latin typeface="宋体" pitchFamily="2" charset="-122"/>
                <a:ea typeface="宋体" pitchFamily="2" charset="-122"/>
              </a:rPr>
              <a:t>年沃尔玛要求前</a:t>
            </a:r>
            <a:r>
              <a:rPr lang="en-US" sz="1600" dirty="0" smtClean="0">
                <a:latin typeface="宋体" pitchFamily="2" charset="-122"/>
                <a:ea typeface="宋体" pitchFamily="2" charset="-122"/>
              </a:rPr>
              <a:t>100</a:t>
            </a:r>
            <a:r>
              <a:rPr lang="zh-CN" altLang="en-US" sz="1600" dirty="0" smtClean="0">
                <a:latin typeface="宋体" pitchFamily="2" charset="-122"/>
                <a:ea typeface="宋体" pitchFamily="2" charset="-122"/>
              </a:rPr>
              <a:t>家供应商必须在出厂的商品上粘贴</a:t>
            </a:r>
            <a:r>
              <a:rPr lang="en-US" sz="1600" dirty="0" smtClean="0">
                <a:latin typeface="宋体" pitchFamily="2" charset="-122"/>
                <a:ea typeface="宋体" pitchFamily="2" charset="-122"/>
              </a:rPr>
              <a:t>RFID</a:t>
            </a:r>
            <a:r>
              <a:rPr lang="zh-CN" altLang="en-US" sz="1600" dirty="0" smtClean="0">
                <a:latin typeface="宋体" pitchFamily="2" charset="-122"/>
                <a:ea typeface="宋体" pitchFamily="2" charset="-122"/>
              </a:rPr>
              <a:t>射频识别条码，力求在第一时间和第一现场全面掌握沃尔玛商场货架上、托盘上、仓库中和运输途中的货物动态（见图</a:t>
            </a:r>
            <a:r>
              <a:rPr lang="en-US" sz="1600" dirty="0" smtClean="0">
                <a:latin typeface="宋体" pitchFamily="2" charset="-122"/>
                <a:ea typeface="宋体" pitchFamily="2" charset="-122"/>
              </a:rPr>
              <a:t>3.21</a:t>
            </a:r>
            <a:r>
              <a:rPr lang="zh-CN" altLang="en-US" sz="1600" dirty="0" smtClean="0">
                <a:latin typeface="宋体" pitchFamily="2" charset="-122"/>
                <a:ea typeface="宋体" pitchFamily="2" charset="-122"/>
              </a:rPr>
              <a:t>）；</a:t>
            </a:r>
            <a:r>
              <a:rPr lang="en-US" sz="1600" dirty="0" smtClean="0">
                <a:latin typeface="宋体" pitchFamily="2" charset="-122"/>
                <a:ea typeface="宋体" pitchFamily="2" charset="-122"/>
              </a:rPr>
              <a:t>RFID</a:t>
            </a:r>
            <a:r>
              <a:rPr lang="zh-CN" altLang="en-US" sz="1600" dirty="0" smtClean="0">
                <a:latin typeface="宋体" pitchFamily="2" charset="-122"/>
                <a:ea typeface="宋体" pitchFamily="2" charset="-122"/>
              </a:rPr>
              <a:t>还有助于卖场促销和顾客服务，顾客通过</a:t>
            </a:r>
            <a:r>
              <a:rPr lang="en-US" sz="1600" dirty="0" smtClean="0">
                <a:latin typeface="宋体" pitchFamily="2" charset="-122"/>
                <a:ea typeface="宋体" pitchFamily="2" charset="-122"/>
              </a:rPr>
              <a:t>RFID</a:t>
            </a:r>
            <a:r>
              <a:rPr lang="zh-CN" altLang="en-US" sz="1600" dirty="0" smtClean="0">
                <a:latin typeface="宋体" pitchFamily="2" charset="-122"/>
                <a:ea typeface="宋体" pitchFamily="2" charset="-122"/>
              </a:rPr>
              <a:t>手持终端，可获悉详细的产品信息，</a:t>
            </a:r>
            <a:r>
              <a:rPr lang="en-US" sz="1600" dirty="0" smtClean="0">
                <a:latin typeface="宋体" pitchFamily="2" charset="-122"/>
                <a:ea typeface="宋体" pitchFamily="2" charset="-122"/>
              </a:rPr>
              <a:t>RFID</a:t>
            </a:r>
            <a:r>
              <a:rPr lang="zh-CN" altLang="en-US" sz="1600" dirty="0" smtClean="0">
                <a:latin typeface="宋体" pitchFamily="2" charset="-122"/>
                <a:ea typeface="宋体" pitchFamily="2" charset="-122"/>
              </a:rPr>
              <a:t>增加了顾客满意度。</a:t>
            </a: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沃尔玛还应用了最先进的智能配送系统，供货商可以直接操作使用沃尔玛零售公司的配送中心进货物流规程，实现信息共享，并且共同策划商品零售供应链管理。</a:t>
            </a:r>
          </a:p>
          <a:p>
            <a:pPr>
              <a:buFont typeface="Wingdings" pitchFamily="2" charset="2"/>
              <a:buChar char="l"/>
            </a:pPr>
            <a:endParaRPr lang="zh-CN" altLang="en-US" dirty="0"/>
          </a:p>
        </p:txBody>
      </p:sp>
      <p:sp>
        <p:nvSpPr>
          <p:cNvPr id="1413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1313" name="Object 1"/>
          <p:cNvGraphicFramePr>
            <a:graphicFrameLocks noChangeAspect="1"/>
          </p:cNvGraphicFramePr>
          <p:nvPr/>
        </p:nvGraphicFramePr>
        <p:xfrm>
          <a:off x="1785918" y="2643182"/>
          <a:ext cx="5267325" cy="2143125"/>
        </p:xfrm>
        <a:graphic>
          <a:graphicData uri="http://schemas.openxmlformats.org/presentationml/2006/ole">
            <p:oleObj spid="_x0000_s141313" name="Visio" r:id="rId3" imgW="5754408" imgH="2350851" progId="Visio.Drawing.11">
              <p:embed/>
            </p:oleObj>
          </a:graphicData>
        </a:graphic>
      </p:graphicFrame>
      <p:sp>
        <p:nvSpPr>
          <p:cNvPr id="141315" name="Rectangle 3"/>
          <p:cNvSpPr>
            <a:spLocks noChangeArrowheads="1"/>
          </p:cNvSpPr>
          <p:nvPr/>
        </p:nvSpPr>
        <p:spPr bwMode="auto">
          <a:xfrm>
            <a:off x="3143240" y="4786322"/>
            <a:ext cx="2428871"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3.21 </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沃尔玛应用</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RFID</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技术</a:t>
            </a:r>
            <a:endParaRPr kumimoji="0" lang="zh-CN" altLang="en-US" sz="1400" b="0" i="0" u="none" strike="noStrike" cap="none" normalizeH="0" baseline="0" dirty="0" smtClean="0">
              <a:ln>
                <a:noFill/>
              </a:ln>
              <a:solidFill>
                <a:schemeClr val="tx1"/>
              </a:solidFill>
              <a:effectLst/>
              <a:latin typeface="宋体" pitchFamily="2" charset="-122"/>
              <a:ea typeface="宋体" pitchFamily="2" charset="-122"/>
            </a:endParaRPr>
          </a:p>
        </p:txBody>
      </p:sp>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3.3.2  </a:t>
            </a:r>
            <a:r>
              <a:rPr lang="zh-CN" altLang="en-US" dirty="0" smtClean="0"/>
              <a:t>系统对企业的影响</a:t>
            </a:r>
            <a:endParaRPr lang="zh-CN" altLang="en-US" dirty="0"/>
          </a:p>
        </p:txBody>
      </p:sp>
      <p:sp>
        <p:nvSpPr>
          <p:cNvPr id="3" name="内容占位符 2"/>
          <p:cNvSpPr>
            <a:spLocks noGrp="1"/>
          </p:cNvSpPr>
          <p:nvPr>
            <p:ph idx="1"/>
          </p:nvPr>
        </p:nvSpPr>
        <p:spPr/>
        <p:txBody>
          <a:bodyPr/>
          <a:lstStyle/>
          <a:p>
            <a:pPr>
              <a:buFont typeface="Wingdings" pitchFamily="2" charset="2"/>
              <a:buChar char="n"/>
            </a:pPr>
            <a:r>
              <a:rPr lang="en-US" dirty="0" smtClean="0"/>
              <a:t>ILS</a:t>
            </a:r>
            <a:r>
              <a:rPr lang="zh-CN" altLang="en-US" dirty="0" smtClean="0"/>
              <a:t>对企业的影响有以下几方面体现：</a:t>
            </a:r>
            <a:endParaRPr lang="en-US" altLang="zh-CN" dirty="0" smtClean="0"/>
          </a:p>
          <a:p>
            <a:pPr>
              <a:buFont typeface="Wingdings" pitchFamily="2" charset="2"/>
              <a:buChar char="n"/>
            </a:pPr>
            <a:endParaRPr lang="zh-CN" altLang="en-US" dirty="0"/>
          </a:p>
        </p:txBody>
      </p:sp>
      <p:graphicFrame>
        <p:nvGraphicFramePr>
          <p:cNvPr id="4" name="图示 3"/>
          <p:cNvGraphicFramePr/>
          <p:nvPr/>
        </p:nvGraphicFramePr>
        <p:xfrm>
          <a:off x="1071538" y="1571612"/>
          <a:ext cx="6572296" cy="45005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小结</a:t>
            </a:r>
            <a:endParaRPr lang="zh-CN" altLang="en-US" dirty="0"/>
          </a:p>
        </p:txBody>
      </p:sp>
      <p:sp>
        <p:nvSpPr>
          <p:cNvPr id="3" name="内容占位符 2"/>
          <p:cNvSpPr>
            <a:spLocks noGrp="1"/>
          </p:cNvSpPr>
          <p:nvPr>
            <p:ph idx="1"/>
          </p:nvPr>
        </p:nvSpPr>
        <p:spPr/>
        <p:txBody>
          <a:bodyPr/>
          <a:lstStyle/>
          <a:p>
            <a:pPr lvl="0">
              <a:buFont typeface="Arial" pitchFamily="34" charset="0"/>
              <a:buChar char="•"/>
            </a:pPr>
            <a:r>
              <a:rPr lang="zh-CN" altLang="en-US" dirty="0" smtClean="0">
                <a:solidFill>
                  <a:srgbClr val="000000"/>
                </a:solidFill>
                <a:latin typeface="黑体"/>
              </a:rPr>
              <a:t>建立智能物流系统，提高物流效率并降低物流成本已成为企业获得利润的新渠道。</a:t>
            </a:r>
            <a:endParaRPr lang="en-US" altLang="zh-CN" dirty="0" smtClean="0">
              <a:solidFill>
                <a:srgbClr val="000000"/>
              </a:solidFill>
              <a:latin typeface="黑体"/>
            </a:endParaRPr>
          </a:p>
          <a:p>
            <a:pPr lvl="0">
              <a:buFont typeface="Arial" pitchFamily="34" charset="0"/>
              <a:buChar char="•"/>
            </a:pPr>
            <a:endParaRPr lang="en-US" altLang="zh-CN" dirty="0" smtClean="0">
              <a:solidFill>
                <a:srgbClr val="000000"/>
              </a:solidFill>
              <a:latin typeface="黑体"/>
            </a:endParaRPr>
          </a:p>
          <a:p>
            <a:pPr lvl="0">
              <a:buFont typeface="Arial" pitchFamily="34" charset="0"/>
              <a:buChar char="•"/>
            </a:pPr>
            <a:r>
              <a:rPr lang="zh-CN" altLang="en-US" dirty="0" smtClean="0">
                <a:solidFill>
                  <a:srgbClr val="000000"/>
                </a:solidFill>
                <a:latin typeface="黑体"/>
              </a:rPr>
              <a:t>智能物流系统可以完成以下功能：应用智能物流信息技术，将运输、储存、包装、配送等物流活动联系起来，对所获取的信息和知识加以处理和利用；应用智能处理技术，优化配置物流行业的资源，更加精细和动态地管理物流生产活动，提高资源利用率和生产力水平；借助互联网，将信息在企业供应链传递、共享，及时掌握市场动态，缩短供应链周期。</a:t>
            </a:r>
            <a:endParaRPr lang="en-US" altLang="zh-CN" dirty="0" smtClean="0">
              <a:solidFill>
                <a:srgbClr val="000000"/>
              </a:solidFill>
              <a:latin typeface="黑体"/>
            </a:endParaRPr>
          </a:p>
          <a:p>
            <a:pPr lvl="0">
              <a:buFont typeface="Arial" pitchFamily="34" charset="0"/>
              <a:buChar char="•"/>
            </a:pPr>
            <a:endParaRPr lang="zh-CN" altLang="en-US" dirty="0" smtClean="0">
              <a:solidFill>
                <a:srgbClr val="000000"/>
              </a:solidFill>
              <a:latin typeface="黑体"/>
            </a:endParaRPr>
          </a:p>
          <a:p>
            <a:pPr lvl="0">
              <a:buFont typeface="Arial" pitchFamily="34" charset="0"/>
              <a:buChar char="•"/>
            </a:pPr>
            <a:r>
              <a:rPr lang="zh-CN" altLang="en-US" dirty="0" smtClean="0">
                <a:solidFill>
                  <a:srgbClr val="000000"/>
                </a:solidFill>
                <a:latin typeface="黑体"/>
              </a:rPr>
              <a:t>随着智能物流系统在食品行业、快递行业的广泛应用，系统的优势已日趋明显，发展智能物流系统是大势所趋。企业应当积极引入智能物流技术，逐步实现管理的智能化，结合行业特点和自身优势，创建和实施适合企业发展的智能物流系统。</a:t>
            </a:r>
          </a:p>
          <a:p>
            <a:endParaRPr lang="zh-CN" altLang="en-US" dirty="0"/>
          </a:p>
        </p:txBody>
      </p:sp>
      <p:sp>
        <p:nvSpPr>
          <p:cNvPr id="4" name="矩形 3"/>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思考题</a:t>
            </a:r>
            <a:endParaRPr lang="zh-CN" altLang="en-US" dirty="0"/>
          </a:p>
        </p:txBody>
      </p:sp>
      <p:sp>
        <p:nvSpPr>
          <p:cNvPr id="3" name="内容占位符 2"/>
          <p:cNvSpPr>
            <a:spLocks noGrp="1"/>
          </p:cNvSpPr>
          <p:nvPr>
            <p:ph idx="1"/>
          </p:nvPr>
        </p:nvSpPr>
        <p:spPr/>
        <p:txBody>
          <a:bodyPr/>
          <a:lstStyle/>
          <a:p>
            <a:pPr lvl="0">
              <a:buFont typeface="Arial" pitchFamily="34" charset="0"/>
              <a:buChar char="•"/>
            </a:pPr>
            <a:endParaRPr lang="en-US" altLang="zh-CN" sz="2000" dirty="0" smtClean="0"/>
          </a:p>
          <a:p>
            <a:pPr lvl="0">
              <a:buFont typeface="Arial" pitchFamily="34" charset="0"/>
              <a:buChar char="•"/>
            </a:pPr>
            <a:r>
              <a:rPr lang="zh-CN" altLang="en-US" sz="2000" dirty="0" smtClean="0"/>
              <a:t>描述并分析智能物流系统的定义。</a:t>
            </a:r>
          </a:p>
          <a:p>
            <a:pPr lvl="0">
              <a:buFont typeface="Arial" pitchFamily="34" charset="0"/>
              <a:buChar char="•"/>
            </a:pPr>
            <a:r>
              <a:rPr lang="zh-CN" altLang="en-US" sz="2000" dirty="0" smtClean="0"/>
              <a:t>概述智能物流系统的特征。</a:t>
            </a:r>
          </a:p>
          <a:p>
            <a:pPr lvl="0">
              <a:buFont typeface="Arial" pitchFamily="34" charset="0"/>
              <a:buChar char="•"/>
            </a:pPr>
            <a:r>
              <a:rPr lang="zh-CN" altLang="en-US" sz="2000" dirty="0" smtClean="0"/>
              <a:t>列举智能物流系统的关键技术。</a:t>
            </a:r>
          </a:p>
          <a:p>
            <a:pPr lvl="0">
              <a:buFont typeface="Arial" pitchFamily="34" charset="0"/>
              <a:buChar char="•"/>
            </a:pPr>
            <a:r>
              <a:rPr lang="zh-CN" altLang="en-US" sz="2000" dirty="0" smtClean="0"/>
              <a:t>讨论智能物流系统的构成要素。</a:t>
            </a:r>
          </a:p>
          <a:p>
            <a:pPr lvl="0">
              <a:buFont typeface="Arial" pitchFamily="34" charset="0"/>
              <a:buChar char="•"/>
            </a:pPr>
            <a:r>
              <a:rPr lang="zh-CN" altLang="en-US" sz="2000" dirty="0" smtClean="0"/>
              <a:t>简述企业如何创建智能物流系统。</a:t>
            </a:r>
          </a:p>
          <a:p>
            <a:pPr lvl="0">
              <a:buFont typeface="Arial" pitchFamily="34" charset="0"/>
              <a:buChar char="•"/>
            </a:pPr>
            <a:r>
              <a:rPr lang="zh-CN" altLang="en-US" sz="2000" dirty="0" smtClean="0"/>
              <a:t>智能物流系统有哪些成功的应用？</a:t>
            </a:r>
          </a:p>
          <a:p>
            <a:endParaRPr lang="zh-CN" altLang="en-US" dirty="0"/>
          </a:p>
        </p:txBody>
      </p:sp>
      <p:sp>
        <p:nvSpPr>
          <p:cNvPr id="4" name="矩形 3"/>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3.1.1 </a:t>
            </a:r>
            <a:r>
              <a:rPr lang="zh-CN" altLang="en-US" dirty="0" smtClean="0"/>
              <a:t>系统的定义</a:t>
            </a:r>
            <a:endParaRPr lang="zh-CN" altLang="en-US" dirty="0"/>
          </a:p>
        </p:txBody>
      </p:sp>
      <p:sp>
        <p:nvSpPr>
          <p:cNvPr id="3" name="内容占位符 2"/>
          <p:cNvSpPr>
            <a:spLocks noGrp="1"/>
          </p:cNvSpPr>
          <p:nvPr>
            <p:ph idx="1"/>
          </p:nvPr>
        </p:nvSpPr>
        <p:spPr>
          <a:xfrm>
            <a:off x="342928" y="1071580"/>
            <a:ext cx="8229600" cy="4929188"/>
          </a:xfrm>
        </p:spPr>
        <p:txBody>
          <a:bodyPr/>
          <a:lstStyle/>
          <a:p>
            <a:pPr>
              <a:buClr>
                <a:srgbClr val="FF6600"/>
              </a:buClr>
              <a:buSzPct val="100000"/>
              <a:buFont typeface="Wingdings" pitchFamily="2" charset="2"/>
              <a:buChar char="p"/>
            </a:pPr>
            <a:r>
              <a:rPr lang="zh-CN" altLang="en-US" sz="2000" dirty="0" smtClean="0"/>
              <a:t>物流系统概念：</a:t>
            </a:r>
            <a:endParaRPr lang="en-US" altLang="zh-CN" sz="2000" dirty="0" smtClean="0"/>
          </a:p>
          <a:p>
            <a:pPr>
              <a:buClr>
                <a:srgbClr val="FF6600"/>
              </a:buClr>
              <a:buSzPct val="100000"/>
              <a:buNone/>
            </a:pPr>
            <a:r>
              <a:rPr lang="en-US" altLang="zh-CN" dirty="0" smtClean="0">
                <a:solidFill>
                  <a:schemeClr val="tx1"/>
                </a:solidFill>
                <a:latin typeface="宋体" pitchFamily="2" charset="-122"/>
                <a:ea typeface="宋体" pitchFamily="2" charset="-122"/>
              </a:rPr>
              <a:t>   </a:t>
            </a:r>
            <a:r>
              <a:rPr lang="zh-CN" sz="1600" dirty="0" smtClean="0">
                <a:solidFill>
                  <a:schemeClr val="tx1"/>
                </a:solidFill>
                <a:latin typeface="宋体" pitchFamily="2" charset="-122"/>
                <a:ea typeface="宋体" pitchFamily="2" charset="-122"/>
              </a:rPr>
              <a:t>物流系统是指在一定的时间和空间里，由所需输送的物料和包括有关设备、输送工具、仓储设备、人员以及通信联系等若干相互制约的动态要素构成的具有特定功能的有机整体</a:t>
            </a:r>
            <a:r>
              <a:rPr lang="zh-CN" altLang="en-US" sz="1600" dirty="0" smtClean="0">
                <a:latin typeface="宋体" pitchFamily="2" charset="-122"/>
                <a:ea typeface="宋体" pitchFamily="2" charset="-122"/>
              </a:rPr>
              <a:t>。</a:t>
            </a:r>
            <a:r>
              <a:rPr lang="zh-CN" altLang="en-US" sz="1600" dirty="0" smtClean="0">
                <a:solidFill>
                  <a:schemeClr val="tx1"/>
                </a:solidFill>
                <a:latin typeface="宋体" pitchFamily="2" charset="-122"/>
                <a:ea typeface="宋体" pitchFamily="2" charset="-122"/>
              </a:rPr>
              <a:t>物流</a:t>
            </a:r>
            <a:r>
              <a:rPr lang="zh-CN" sz="1600" dirty="0" smtClean="0">
                <a:solidFill>
                  <a:schemeClr val="tx1"/>
                </a:solidFill>
                <a:latin typeface="宋体" pitchFamily="2" charset="-122"/>
                <a:ea typeface="宋体" pitchFamily="2" charset="-122"/>
              </a:rPr>
              <a:t>系统大致由作业系统和信息系统组成</a:t>
            </a:r>
            <a:r>
              <a:rPr lang="zh-CN" altLang="en-US" sz="1600" dirty="0" smtClean="0">
                <a:solidFill>
                  <a:schemeClr val="tx1"/>
                </a:solidFill>
                <a:latin typeface="宋体" pitchFamily="2" charset="-122"/>
                <a:ea typeface="宋体" pitchFamily="2" charset="-122"/>
              </a:rPr>
              <a:t>：</a:t>
            </a:r>
            <a:endParaRPr lang="en-US" altLang="zh-CN" sz="1600" dirty="0" smtClean="0">
              <a:solidFill>
                <a:schemeClr val="tx1"/>
              </a:solidFill>
              <a:latin typeface="宋体" pitchFamily="2" charset="-122"/>
              <a:ea typeface="宋体" pitchFamily="2" charset="-122"/>
            </a:endParaRPr>
          </a:p>
          <a:p>
            <a:endParaRPr lang="en-US" dirty="0" smtClean="0">
              <a:solidFill>
                <a:schemeClr val="tx1"/>
              </a:solidFill>
              <a:latin typeface="+mn-lt"/>
              <a:ea typeface="+mn-ea"/>
              <a:cs typeface="+mn-cs"/>
            </a:endParaRPr>
          </a:p>
          <a:p>
            <a:endParaRPr lang="en-US" dirty="0" smtClean="0"/>
          </a:p>
          <a:p>
            <a:pPr>
              <a:buNone/>
            </a:pPr>
            <a:endParaRPr lang="en-US" dirty="0" smtClean="0"/>
          </a:p>
          <a:p>
            <a:endParaRPr lang="en-US" dirty="0" smtClean="0">
              <a:solidFill>
                <a:schemeClr val="tx1"/>
              </a:solidFill>
              <a:latin typeface="+mn-lt"/>
              <a:ea typeface="+mn-ea"/>
              <a:cs typeface="+mn-cs"/>
            </a:endParaRPr>
          </a:p>
          <a:p>
            <a:endParaRPr lang="en-US" dirty="0" smtClean="0"/>
          </a:p>
          <a:p>
            <a:endParaRPr lang="en-US" dirty="0" smtClean="0">
              <a:solidFill>
                <a:schemeClr val="tx1"/>
              </a:solidFill>
              <a:latin typeface="+mn-lt"/>
              <a:ea typeface="+mn-ea"/>
              <a:cs typeface="+mn-cs"/>
            </a:endParaRPr>
          </a:p>
          <a:p>
            <a:endParaRPr lang="en-US" dirty="0" smtClean="0"/>
          </a:p>
          <a:p>
            <a:endParaRPr lang="en-US" dirty="0" smtClean="0">
              <a:solidFill>
                <a:schemeClr val="tx1"/>
              </a:solidFill>
              <a:latin typeface="+mn-lt"/>
              <a:ea typeface="+mn-ea"/>
              <a:cs typeface="+mn-cs"/>
            </a:endParaRPr>
          </a:p>
          <a:p>
            <a:pPr>
              <a:buNone/>
            </a:pPr>
            <a:endParaRPr lang="en-US" altLang="zh-CN" dirty="0" smtClean="0">
              <a:solidFill>
                <a:schemeClr val="tx1"/>
              </a:solidFill>
              <a:latin typeface="+mn-lt"/>
              <a:ea typeface="+mn-ea"/>
              <a:cs typeface="+mn-cs"/>
            </a:endParaRPr>
          </a:p>
          <a:p>
            <a:pPr>
              <a:buNone/>
            </a:pPr>
            <a:endParaRPr lang="en-US" altLang="zh-CN" sz="1100" dirty="0" smtClean="0"/>
          </a:p>
          <a:p>
            <a:pPr>
              <a:buNone/>
            </a:pPr>
            <a:r>
              <a:rPr lang="en-US" altLang="zh-CN" sz="1100" dirty="0" smtClean="0"/>
              <a:t>     </a:t>
            </a:r>
            <a:r>
              <a:rPr lang="en-US" altLang="zh-CN" sz="1100" dirty="0" smtClean="0">
                <a:solidFill>
                  <a:schemeClr val="tx1"/>
                </a:solidFill>
                <a:latin typeface="+mn-lt"/>
                <a:ea typeface="+mn-ea"/>
                <a:cs typeface="+mn-cs"/>
              </a:rPr>
              <a:t>                                                                                </a:t>
            </a:r>
            <a:r>
              <a:rPr lang="zh-CN" sz="1200" dirty="0" smtClean="0">
                <a:solidFill>
                  <a:schemeClr val="tx1"/>
                </a:solidFill>
                <a:latin typeface="宋体" pitchFamily="2" charset="-122"/>
                <a:ea typeface="宋体" pitchFamily="2" charset="-122"/>
              </a:rPr>
              <a:t>传统物流系统</a:t>
            </a:r>
            <a:endParaRPr lang="en-US" sz="1200" dirty="0" smtClean="0">
              <a:solidFill>
                <a:schemeClr val="tx1"/>
              </a:solidFill>
              <a:latin typeface="宋体" pitchFamily="2" charset="-122"/>
              <a:ea typeface="宋体" pitchFamily="2" charset="-122"/>
            </a:endParaRPr>
          </a:p>
          <a:p>
            <a:endParaRPr lang="zh-CN" altLang="en-US" dirty="0"/>
          </a:p>
        </p:txBody>
      </p:sp>
      <p:graphicFrame>
        <p:nvGraphicFramePr>
          <p:cNvPr id="73731" name="Object 3"/>
          <p:cNvGraphicFramePr>
            <a:graphicFrameLocks noChangeAspect="1"/>
          </p:cNvGraphicFramePr>
          <p:nvPr/>
        </p:nvGraphicFramePr>
        <p:xfrm>
          <a:off x="2643174" y="2595578"/>
          <a:ext cx="3162300" cy="3048000"/>
        </p:xfrm>
        <a:graphic>
          <a:graphicData uri="http://schemas.openxmlformats.org/presentationml/2006/ole">
            <p:oleObj spid="_x0000_s73731" name="Visio" r:id="rId3" imgW="5128624" imgH="4624746" progId="Visio.Drawing.11">
              <p:embed/>
            </p:oleObj>
          </a:graphicData>
        </a:graphic>
      </p:graphicFrame>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ChangeArrowheads="1"/>
          </p:cNvSpPr>
          <p:nvPr/>
        </p:nvSpPr>
        <p:spPr bwMode="black">
          <a:xfrm>
            <a:off x="468313" y="2205038"/>
            <a:ext cx="8675687" cy="792162"/>
          </a:xfrm>
          <a:prstGeom prst="rect">
            <a:avLst/>
          </a:prstGeom>
          <a:noFill/>
          <a:ln w="9525">
            <a:noFill/>
            <a:miter lim="800000"/>
            <a:headEnd/>
            <a:tailEnd/>
          </a:ln>
        </p:spPr>
        <p:txBody>
          <a:bodyPr anchor="ctr"/>
          <a:lstStyle/>
          <a:p>
            <a:r>
              <a:rPr lang="zh-CN" altLang="en-US" sz="6000">
                <a:solidFill>
                  <a:schemeClr val="bg1"/>
                </a:solidFill>
              </a:rPr>
              <a:t>谢谢！</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3.1.1 </a:t>
            </a:r>
            <a:r>
              <a:rPr lang="zh-CN" altLang="en-US" dirty="0" smtClean="0"/>
              <a:t>系统的定义</a:t>
            </a:r>
            <a:endParaRPr lang="zh-CN" altLang="en-US" dirty="0"/>
          </a:p>
        </p:txBody>
      </p:sp>
      <p:sp>
        <p:nvSpPr>
          <p:cNvPr id="3" name="内容占位符 2"/>
          <p:cNvSpPr>
            <a:spLocks noGrp="1"/>
          </p:cNvSpPr>
          <p:nvPr>
            <p:ph idx="1"/>
          </p:nvPr>
        </p:nvSpPr>
        <p:spPr/>
        <p:txBody>
          <a:bodyPr/>
          <a:lstStyle/>
          <a:p>
            <a:pPr>
              <a:buClr>
                <a:srgbClr val="FF6600"/>
              </a:buClr>
              <a:buFont typeface="Wingdings" pitchFamily="2" charset="2"/>
              <a:buChar char="p"/>
            </a:pPr>
            <a:r>
              <a:rPr lang="zh-CN" altLang="en-US" dirty="0" smtClean="0"/>
              <a:t>智能物流系统的定义：</a:t>
            </a:r>
            <a:endParaRPr lang="en-US" altLang="zh-CN" dirty="0" smtClean="0"/>
          </a:p>
          <a:p>
            <a:pPr>
              <a:buClr>
                <a:srgbClr val="FF6600"/>
              </a:buClr>
              <a:buNone/>
            </a:pPr>
            <a:r>
              <a:rPr lang="en-US" altLang="zh-CN" sz="1600" dirty="0" smtClean="0">
                <a:solidFill>
                  <a:schemeClr val="tx1"/>
                </a:solidFill>
                <a:latin typeface="宋体" pitchFamily="2" charset="-122"/>
                <a:ea typeface="宋体" pitchFamily="2" charset="-122"/>
              </a:rPr>
              <a:t>   </a:t>
            </a:r>
            <a:r>
              <a:rPr lang="zh-CN" sz="1600" dirty="0" smtClean="0">
                <a:solidFill>
                  <a:schemeClr val="tx1"/>
                </a:solidFill>
                <a:latin typeface="宋体" pitchFamily="2" charset="-122"/>
                <a:ea typeface="宋体" pitchFamily="2" charset="-122"/>
              </a:rPr>
              <a:t>智能物流系统是一个在智能交通（</a:t>
            </a:r>
            <a:r>
              <a:rPr lang="en-US" sz="1600" dirty="0" smtClean="0">
                <a:solidFill>
                  <a:schemeClr val="tx1"/>
                </a:solidFill>
                <a:latin typeface="宋体" pitchFamily="2" charset="-122"/>
                <a:ea typeface="宋体" pitchFamily="2" charset="-122"/>
              </a:rPr>
              <a:t>Intelligent Transportation System</a:t>
            </a:r>
            <a:r>
              <a:rPr lang="zh-CN" sz="1600" dirty="0" smtClean="0">
                <a:solidFill>
                  <a:schemeClr val="tx1"/>
                </a:solidFill>
                <a:latin typeface="宋体" pitchFamily="2" charset="-122"/>
                <a:ea typeface="宋体" pitchFamily="2" charset="-122"/>
              </a:rPr>
              <a:t>，</a:t>
            </a:r>
            <a:r>
              <a:rPr lang="en-US" sz="1600" dirty="0" smtClean="0">
                <a:solidFill>
                  <a:schemeClr val="tx1"/>
                </a:solidFill>
                <a:latin typeface="宋体" pitchFamily="2" charset="-122"/>
                <a:ea typeface="宋体" pitchFamily="2" charset="-122"/>
              </a:rPr>
              <a:t>ITS</a:t>
            </a:r>
            <a:r>
              <a:rPr lang="zh-CN" sz="1600" dirty="0" smtClean="0">
                <a:solidFill>
                  <a:schemeClr val="tx1"/>
                </a:solidFill>
                <a:latin typeface="宋体" pitchFamily="2" charset="-122"/>
                <a:ea typeface="宋体" pitchFamily="2" charset="-122"/>
              </a:rPr>
              <a:t>）基础上，电子商务（</a:t>
            </a:r>
            <a:r>
              <a:rPr lang="en-US" sz="1600" dirty="0" smtClean="0">
                <a:solidFill>
                  <a:schemeClr val="tx1"/>
                </a:solidFill>
                <a:latin typeface="宋体" pitchFamily="2" charset="-122"/>
                <a:ea typeface="宋体" pitchFamily="2" charset="-122"/>
              </a:rPr>
              <a:t>Electronic Commerce</a:t>
            </a:r>
            <a:r>
              <a:rPr lang="zh-CN" sz="1600" dirty="0" smtClean="0">
                <a:solidFill>
                  <a:schemeClr val="tx1"/>
                </a:solidFill>
                <a:latin typeface="宋体" pitchFamily="2" charset="-122"/>
                <a:ea typeface="宋体" pitchFamily="2" charset="-122"/>
              </a:rPr>
              <a:t>，</a:t>
            </a:r>
            <a:r>
              <a:rPr lang="en-US" sz="1600" dirty="0" smtClean="0">
                <a:solidFill>
                  <a:schemeClr val="tx1"/>
                </a:solidFill>
                <a:latin typeface="宋体" pitchFamily="2" charset="-122"/>
                <a:ea typeface="宋体" pitchFamily="2" charset="-122"/>
              </a:rPr>
              <a:t>EC</a:t>
            </a:r>
            <a:r>
              <a:rPr lang="zh-CN" sz="1600" dirty="0" smtClean="0">
                <a:solidFill>
                  <a:schemeClr val="tx1"/>
                </a:solidFill>
                <a:latin typeface="宋体" pitchFamily="2" charset="-122"/>
                <a:ea typeface="宋体" pitchFamily="2" charset="-122"/>
              </a:rPr>
              <a:t>）化运作的物流服务体系。它通过</a:t>
            </a:r>
            <a:r>
              <a:rPr lang="en-US" sz="1600" dirty="0" smtClean="0">
                <a:solidFill>
                  <a:schemeClr val="tx1"/>
                </a:solidFill>
                <a:latin typeface="宋体" pitchFamily="2" charset="-122"/>
                <a:ea typeface="宋体" pitchFamily="2" charset="-122"/>
              </a:rPr>
              <a:t> ITS </a:t>
            </a:r>
            <a:r>
              <a:rPr lang="zh-CN" sz="1600" dirty="0" smtClean="0">
                <a:solidFill>
                  <a:schemeClr val="tx1"/>
                </a:solidFill>
                <a:latin typeface="宋体" pitchFamily="2" charset="-122"/>
                <a:ea typeface="宋体" pitchFamily="2" charset="-122"/>
              </a:rPr>
              <a:t>系统解决物流作业的实时信息采集，并对采集的信息进行分析和处理，通过在各个物流环节中的信息传输，为货主提供详尽的信息和咨询；在</a:t>
            </a:r>
            <a:r>
              <a:rPr lang="en-US" sz="1600" dirty="0" smtClean="0">
                <a:solidFill>
                  <a:schemeClr val="tx1"/>
                </a:solidFill>
                <a:latin typeface="宋体" pitchFamily="2" charset="-122"/>
                <a:ea typeface="宋体" pitchFamily="2" charset="-122"/>
              </a:rPr>
              <a:t>EC</a:t>
            </a:r>
            <a:r>
              <a:rPr lang="zh-CN" sz="1600" dirty="0" smtClean="0">
                <a:solidFill>
                  <a:schemeClr val="tx1"/>
                </a:solidFill>
                <a:latin typeface="宋体" pitchFamily="2" charset="-122"/>
                <a:ea typeface="宋体" pitchFamily="2" charset="-122"/>
              </a:rPr>
              <a:t>的运营环境下，为客户提供增值性的物流服务。</a:t>
            </a:r>
            <a:endParaRPr lang="en-US" altLang="zh-CN" sz="1600" dirty="0" smtClean="0">
              <a:solidFill>
                <a:schemeClr val="tx1"/>
              </a:solidFill>
              <a:latin typeface="宋体" pitchFamily="2" charset="-122"/>
              <a:ea typeface="宋体" pitchFamily="2" charset="-122"/>
            </a:endParaRPr>
          </a:p>
          <a:p>
            <a:pPr>
              <a:buClr>
                <a:srgbClr val="FF6600"/>
              </a:buClr>
              <a:buNone/>
            </a:pPr>
            <a:endParaRPr lang="zh-CN" dirty="0" smtClean="0">
              <a:solidFill>
                <a:schemeClr val="tx1"/>
              </a:solidFill>
              <a:latin typeface="+mn-lt"/>
              <a:ea typeface="+mn-ea"/>
              <a:cs typeface="+mn-cs"/>
            </a:endParaRPr>
          </a:p>
          <a:p>
            <a:pPr>
              <a:buClr>
                <a:srgbClr val="FF6600"/>
              </a:buClr>
              <a:buNone/>
            </a:pPr>
            <a:endParaRPr lang="zh-CN" dirty="0" smtClean="0">
              <a:solidFill>
                <a:schemeClr val="tx1"/>
              </a:solidFill>
              <a:latin typeface="+mn-lt"/>
              <a:ea typeface="+mn-ea"/>
              <a:cs typeface="+mn-cs"/>
            </a:endParaRPr>
          </a:p>
          <a:p>
            <a:pPr>
              <a:buClr>
                <a:srgbClr val="FF6600"/>
              </a:buClr>
              <a:buFont typeface="Wingdings" pitchFamily="2" charset="2"/>
              <a:buChar char="p"/>
            </a:pPr>
            <a:endParaRPr lang="en-US" altLang="zh-CN" dirty="0" smtClean="0"/>
          </a:p>
          <a:p>
            <a:pPr>
              <a:buClr>
                <a:srgbClr val="FF6600"/>
              </a:buClr>
              <a:buNone/>
            </a:pPr>
            <a:endParaRPr lang="zh-CN" altLang="en-US" dirty="0"/>
          </a:p>
        </p:txBody>
      </p:sp>
      <p:grpSp>
        <p:nvGrpSpPr>
          <p:cNvPr id="12" name="组合 11"/>
          <p:cNvGrpSpPr/>
          <p:nvPr/>
        </p:nvGrpSpPr>
        <p:grpSpPr>
          <a:xfrm>
            <a:off x="2071670" y="2995621"/>
            <a:ext cx="4857784" cy="2505081"/>
            <a:chOff x="2357422" y="3357562"/>
            <a:chExt cx="4857784" cy="2505081"/>
          </a:xfrm>
        </p:grpSpPr>
        <p:sp>
          <p:nvSpPr>
            <p:cNvPr id="4" name="AutoShape 2"/>
            <p:cNvSpPr>
              <a:spLocks noChangeArrowheads="1"/>
            </p:cNvSpPr>
            <p:nvPr/>
          </p:nvSpPr>
          <p:spPr bwMode="gray">
            <a:xfrm>
              <a:off x="2357422" y="5373693"/>
              <a:ext cx="4857784" cy="488950"/>
            </a:xfrm>
            <a:prstGeom prst="roundRect">
              <a:avLst>
                <a:gd name="adj" fmla="val 50000"/>
              </a:avLst>
            </a:prstGeom>
            <a:gradFill>
              <a:gsLst>
                <a:gs pos="0">
                  <a:srgbClr val="FFEFD1"/>
                </a:gs>
                <a:gs pos="64999">
                  <a:srgbClr val="F0EBD5"/>
                </a:gs>
                <a:gs pos="100000">
                  <a:srgbClr val="D1C39F"/>
                </a:gs>
              </a:gsLst>
              <a:lin ang="5400000" scaled="0"/>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algn="ctr"/>
              <a:endParaRPr lang="zh-CN" altLang="en-US"/>
            </a:p>
          </p:txBody>
        </p:sp>
        <p:sp>
          <p:nvSpPr>
            <p:cNvPr id="5" name="AutoShape 11"/>
            <p:cNvSpPr>
              <a:spLocks noChangeArrowheads="1"/>
            </p:cNvSpPr>
            <p:nvPr/>
          </p:nvSpPr>
          <p:spPr bwMode="gray">
            <a:xfrm>
              <a:off x="2357422" y="4143380"/>
              <a:ext cx="4857784" cy="488950"/>
            </a:xfrm>
            <a:prstGeom prst="roundRect">
              <a:avLst>
                <a:gd name="adj" fmla="val 50000"/>
              </a:avLst>
            </a:prstGeom>
            <a:gradFill>
              <a:gsLst>
                <a:gs pos="0">
                  <a:srgbClr val="FFEFD1"/>
                </a:gs>
                <a:gs pos="64999">
                  <a:srgbClr val="F0EBD5"/>
                </a:gs>
                <a:gs pos="100000">
                  <a:srgbClr val="D1C39F"/>
                </a:gs>
              </a:gsLst>
              <a:lin ang="5400000" scaled="0"/>
            </a:gradFill>
            <a:ln w="19050">
              <a:solidFill>
                <a:srgbClr val="C0C0C0"/>
              </a:solidFill>
              <a:round/>
              <a:headEnd/>
              <a:tailEnd/>
            </a:ln>
            <a:effectLst>
              <a:outerShdw dist="53882" dir="2700000" algn="ctr" rotWithShape="0">
                <a:srgbClr val="292929">
                  <a:alpha val="50000"/>
                </a:srgbClr>
              </a:outerShdw>
            </a:effectLst>
          </p:spPr>
          <p:txBody>
            <a:bodyPr wrap="none" anchor="ctr"/>
            <a:lstStyle/>
            <a:p>
              <a:endParaRPr lang="zh-CN" altLang="en-US"/>
            </a:p>
          </p:txBody>
        </p:sp>
        <p:sp>
          <p:nvSpPr>
            <p:cNvPr id="6" name="Rectangle 12"/>
            <p:cNvSpPr>
              <a:spLocks noChangeArrowheads="1"/>
            </p:cNvSpPr>
            <p:nvPr/>
          </p:nvSpPr>
          <p:spPr bwMode="gray">
            <a:xfrm>
              <a:off x="2627297" y="4225930"/>
              <a:ext cx="4415530" cy="338554"/>
            </a:xfrm>
            <a:prstGeom prst="rect">
              <a:avLst/>
            </a:prstGeom>
            <a:gradFill>
              <a:gsLst>
                <a:gs pos="0">
                  <a:srgbClr val="FFEFD1"/>
                </a:gs>
                <a:gs pos="64999">
                  <a:srgbClr val="F0EBD5"/>
                </a:gs>
                <a:gs pos="100000">
                  <a:srgbClr val="D1C39F"/>
                </a:gs>
              </a:gsLst>
              <a:lin ang="5400000" scaled="0"/>
            </a:gradFill>
            <a:ln w="9525" algn="ctr">
              <a:noFill/>
              <a:miter lim="800000"/>
              <a:headEnd/>
              <a:tailEnd/>
            </a:ln>
            <a:effectLst/>
          </p:spPr>
          <p:txBody>
            <a:bodyPr wrap="square">
              <a:spAutoFit/>
            </a:bodyPr>
            <a:lstStyle/>
            <a:p>
              <a:pPr marL="342900" indent="-342900" algn="ctr" eaLnBrk="0" hangingPunct="0"/>
              <a:r>
                <a:rPr lang="en-US" altLang="zh-CN" sz="1600" dirty="0" smtClean="0">
                  <a:solidFill>
                    <a:srgbClr val="1C1C1C"/>
                  </a:solidFill>
                  <a:ea typeface="宋体" pitchFamily="2" charset="-122"/>
                </a:rPr>
                <a:t>1.</a:t>
              </a:r>
              <a:r>
                <a:rPr lang="zh-CN" altLang="en-US" sz="1600" dirty="0"/>
                <a:t>以智能交通为技术基础</a:t>
              </a:r>
              <a:endParaRPr lang="en-US" altLang="zh-CN" sz="1600" dirty="0">
                <a:solidFill>
                  <a:srgbClr val="1C1C1C"/>
                </a:solidFill>
                <a:ea typeface="宋体" pitchFamily="2" charset="-122"/>
              </a:endParaRPr>
            </a:p>
          </p:txBody>
        </p:sp>
        <p:sp>
          <p:nvSpPr>
            <p:cNvPr id="7" name="AutoShape 13"/>
            <p:cNvSpPr>
              <a:spLocks noChangeArrowheads="1"/>
            </p:cNvSpPr>
            <p:nvPr/>
          </p:nvSpPr>
          <p:spPr bwMode="gray">
            <a:xfrm>
              <a:off x="2357422" y="4756155"/>
              <a:ext cx="4857784" cy="488950"/>
            </a:xfrm>
            <a:prstGeom prst="roundRect">
              <a:avLst>
                <a:gd name="adj" fmla="val 50000"/>
              </a:avLst>
            </a:prstGeom>
            <a:gradFill>
              <a:gsLst>
                <a:gs pos="0">
                  <a:srgbClr val="FFEFD1"/>
                </a:gs>
                <a:gs pos="64999">
                  <a:srgbClr val="F0EBD5"/>
                </a:gs>
                <a:gs pos="100000">
                  <a:srgbClr val="D1C39F"/>
                </a:gs>
              </a:gsLst>
              <a:lin ang="5400000" scaled="0"/>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algn="ctr"/>
              <a:endParaRPr lang="zh-CN" altLang="en-US"/>
            </a:p>
          </p:txBody>
        </p:sp>
        <p:sp>
          <p:nvSpPr>
            <p:cNvPr id="8" name="Rectangle 14"/>
            <p:cNvSpPr>
              <a:spLocks noChangeArrowheads="1"/>
            </p:cNvSpPr>
            <p:nvPr/>
          </p:nvSpPr>
          <p:spPr bwMode="gray">
            <a:xfrm>
              <a:off x="2627297" y="4838705"/>
              <a:ext cx="4415530" cy="338554"/>
            </a:xfrm>
            <a:prstGeom prst="rect">
              <a:avLst/>
            </a:prstGeom>
            <a:gradFill>
              <a:gsLst>
                <a:gs pos="0">
                  <a:srgbClr val="FFEFD1"/>
                </a:gs>
                <a:gs pos="64999">
                  <a:srgbClr val="F0EBD5"/>
                </a:gs>
                <a:gs pos="100000">
                  <a:srgbClr val="D1C39F"/>
                </a:gs>
              </a:gsLst>
              <a:lin ang="5400000" scaled="0"/>
            </a:gradFill>
            <a:ln w="9525" algn="ctr">
              <a:noFill/>
              <a:miter lim="800000"/>
              <a:headEnd/>
              <a:tailEnd/>
            </a:ln>
            <a:effectLst/>
          </p:spPr>
          <p:txBody>
            <a:bodyPr wrap="square">
              <a:spAutoFit/>
            </a:bodyPr>
            <a:lstStyle/>
            <a:p>
              <a:pPr algn="ctr">
                <a:buClr>
                  <a:srgbClr val="FF6600"/>
                </a:buClr>
                <a:buNone/>
              </a:pPr>
              <a:r>
                <a:rPr lang="en-US" sz="1600" dirty="0"/>
                <a:t>2</a:t>
              </a:r>
              <a:r>
                <a:rPr lang="en-US" sz="1600" dirty="0" smtClean="0"/>
                <a:t>.</a:t>
              </a:r>
              <a:r>
                <a:rPr lang="zh-CN" altLang="en-US" sz="1600" dirty="0" smtClean="0"/>
                <a:t> 依托</a:t>
              </a:r>
              <a:r>
                <a:rPr lang="zh-CN" altLang="en-US" sz="1600" dirty="0"/>
                <a:t>于电子商务（</a:t>
              </a:r>
              <a:r>
                <a:rPr lang="en-US" sz="1600" dirty="0"/>
                <a:t>EC</a:t>
              </a:r>
              <a:r>
                <a:rPr lang="zh-CN" altLang="en-US" sz="1600" dirty="0"/>
                <a:t>）的运营环境</a:t>
              </a:r>
              <a:endParaRPr lang="en-US" altLang="zh-CN" sz="1600" dirty="0"/>
            </a:p>
          </p:txBody>
        </p:sp>
        <p:sp>
          <p:nvSpPr>
            <p:cNvPr id="9" name="Rectangle 15"/>
            <p:cNvSpPr>
              <a:spLocks noChangeArrowheads="1"/>
            </p:cNvSpPr>
            <p:nvPr/>
          </p:nvSpPr>
          <p:spPr bwMode="gray">
            <a:xfrm>
              <a:off x="2627297" y="5441955"/>
              <a:ext cx="4415530" cy="338554"/>
            </a:xfrm>
            <a:prstGeom prst="rect">
              <a:avLst/>
            </a:prstGeom>
            <a:gradFill>
              <a:gsLst>
                <a:gs pos="0">
                  <a:srgbClr val="FFEFD1"/>
                </a:gs>
                <a:gs pos="64999">
                  <a:srgbClr val="F0EBD5"/>
                </a:gs>
                <a:gs pos="100000">
                  <a:srgbClr val="D1C39F"/>
                </a:gs>
              </a:gsLst>
              <a:lin ang="5400000" scaled="0"/>
            </a:gradFill>
            <a:ln w="9525" algn="ctr">
              <a:noFill/>
              <a:miter lim="800000"/>
              <a:headEnd/>
              <a:tailEnd/>
            </a:ln>
            <a:effectLst/>
          </p:spPr>
          <p:txBody>
            <a:bodyPr wrap="square">
              <a:spAutoFit/>
            </a:bodyPr>
            <a:lstStyle/>
            <a:p>
              <a:pPr algn="ctr">
                <a:buClr>
                  <a:srgbClr val="FF6600"/>
                </a:buClr>
                <a:buNone/>
              </a:pPr>
              <a:r>
                <a:rPr lang="en-US" sz="1600" dirty="0"/>
                <a:t>3</a:t>
              </a:r>
              <a:r>
                <a:rPr lang="en-US" sz="1600" dirty="0" smtClean="0"/>
                <a:t>.</a:t>
              </a:r>
              <a:r>
                <a:rPr lang="zh-CN" altLang="en-US" sz="1600" dirty="0" smtClean="0"/>
                <a:t> 旨在</a:t>
              </a:r>
              <a:r>
                <a:rPr lang="zh-CN" altLang="en-US" sz="1600" dirty="0"/>
                <a:t>为客户提供增值性服务</a:t>
              </a:r>
            </a:p>
          </p:txBody>
        </p:sp>
        <p:sp>
          <p:nvSpPr>
            <p:cNvPr id="10" name="下箭头 9"/>
            <p:cNvSpPr/>
            <p:nvPr/>
          </p:nvSpPr>
          <p:spPr>
            <a:xfrm>
              <a:off x="4357686" y="3357562"/>
              <a:ext cx="642942" cy="714380"/>
            </a:xfrm>
            <a:prstGeom prst="downArrow">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3.1.1 </a:t>
            </a:r>
            <a:r>
              <a:rPr lang="zh-CN" altLang="en-US" dirty="0" smtClean="0"/>
              <a:t>系统的定义</a:t>
            </a:r>
            <a:endParaRPr lang="zh-CN" altLang="en-US" dirty="0"/>
          </a:p>
        </p:txBody>
      </p:sp>
      <p:sp>
        <p:nvSpPr>
          <p:cNvPr id="3" name="内容占位符 2"/>
          <p:cNvSpPr>
            <a:spLocks noGrp="1"/>
          </p:cNvSpPr>
          <p:nvPr>
            <p:ph idx="1"/>
          </p:nvPr>
        </p:nvSpPr>
        <p:spPr/>
        <p:txBody>
          <a:bodyPr/>
          <a:lstStyle/>
          <a:p>
            <a:pPr>
              <a:buClr>
                <a:srgbClr val="FF6600"/>
              </a:buClr>
              <a:buFont typeface="Wingdings" pitchFamily="2" charset="2"/>
              <a:buChar char="l"/>
            </a:pPr>
            <a:r>
              <a:rPr lang="zh-CN" dirty="0" smtClean="0">
                <a:solidFill>
                  <a:schemeClr val="tx1"/>
                </a:solidFill>
                <a:latin typeface="+mn-lt"/>
                <a:ea typeface="+mn-ea"/>
                <a:cs typeface="+mn-cs"/>
              </a:rPr>
              <a:t>智能物流系统以智能交通</a:t>
            </a:r>
            <a:r>
              <a:rPr lang="zh-CN" altLang="en-US" dirty="0" smtClean="0">
                <a:solidFill>
                  <a:schemeClr val="tx1"/>
                </a:solidFill>
                <a:latin typeface="+mn-lt"/>
                <a:ea typeface="+mn-ea"/>
                <a:cs typeface="+mn-cs"/>
              </a:rPr>
              <a:t>（</a:t>
            </a:r>
            <a:r>
              <a:rPr lang="en-US" altLang="zh-CN" dirty="0" smtClean="0">
                <a:solidFill>
                  <a:schemeClr val="tx1"/>
                </a:solidFill>
                <a:latin typeface="+mn-lt"/>
                <a:ea typeface="+mn-ea"/>
                <a:cs typeface="+mn-cs"/>
              </a:rPr>
              <a:t>ITS</a:t>
            </a:r>
            <a:r>
              <a:rPr lang="zh-CN" altLang="en-US" dirty="0" smtClean="0">
                <a:solidFill>
                  <a:schemeClr val="tx1"/>
                </a:solidFill>
                <a:latin typeface="+mn-lt"/>
                <a:ea typeface="+mn-ea"/>
                <a:cs typeface="+mn-cs"/>
              </a:rPr>
              <a:t>）</a:t>
            </a:r>
            <a:r>
              <a:rPr lang="zh-CN" dirty="0" smtClean="0">
                <a:solidFill>
                  <a:schemeClr val="tx1"/>
                </a:solidFill>
                <a:latin typeface="+mn-lt"/>
                <a:ea typeface="+mn-ea"/>
                <a:cs typeface="+mn-cs"/>
              </a:rPr>
              <a:t>为技术基础</a:t>
            </a:r>
            <a:endParaRPr lang="en-US" altLang="zh-CN" dirty="0" smtClean="0">
              <a:solidFill>
                <a:schemeClr val="tx1"/>
              </a:solidFill>
              <a:latin typeface="+mn-lt"/>
              <a:ea typeface="+mn-ea"/>
              <a:cs typeface="+mn-cs"/>
            </a:endParaRPr>
          </a:p>
          <a:p>
            <a:pPr>
              <a:buClr>
                <a:srgbClr val="FF6600"/>
              </a:buClr>
              <a:buNone/>
            </a:pPr>
            <a:r>
              <a:rPr lang="en-US" altLang="zh-CN" sz="1400" dirty="0" smtClean="0"/>
              <a:t>       </a:t>
            </a:r>
            <a:r>
              <a:rPr lang="en-US" altLang="zh-CN" sz="1600" dirty="0" smtClean="0">
                <a:solidFill>
                  <a:schemeClr val="tx1"/>
                </a:solidFill>
                <a:latin typeface="宋体" pitchFamily="2" charset="-122"/>
                <a:ea typeface="宋体" pitchFamily="2" charset="-122"/>
              </a:rPr>
              <a:t>ITS</a:t>
            </a:r>
            <a:r>
              <a:rPr lang="zh-CN" altLang="en-US" sz="1600" dirty="0" smtClean="0">
                <a:solidFill>
                  <a:schemeClr val="tx1"/>
                </a:solidFill>
                <a:latin typeface="宋体" pitchFamily="2" charset="-122"/>
                <a:ea typeface="宋体" pitchFamily="2" charset="-122"/>
              </a:rPr>
              <a:t>协助</a:t>
            </a:r>
            <a:r>
              <a:rPr lang="zh-CN" sz="1600" dirty="0" smtClean="0">
                <a:solidFill>
                  <a:schemeClr val="tx1"/>
                </a:solidFill>
                <a:latin typeface="宋体" pitchFamily="2" charset="-122"/>
                <a:ea typeface="宋体" pitchFamily="2" charset="-122"/>
              </a:rPr>
              <a:t>物流配送管理</a:t>
            </a:r>
            <a:r>
              <a:rPr lang="en-US" altLang="zh-CN" sz="1600" dirty="0" smtClean="0">
                <a:solidFill>
                  <a:schemeClr val="tx1"/>
                </a:solidFill>
                <a:latin typeface="宋体" pitchFamily="2" charset="-122"/>
                <a:ea typeface="宋体" pitchFamily="2" charset="-122"/>
              </a:rPr>
              <a:t>--</a:t>
            </a:r>
            <a:r>
              <a:rPr lang="zh-CN" sz="1600" dirty="0" smtClean="0">
                <a:solidFill>
                  <a:schemeClr val="tx1"/>
                </a:solidFill>
                <a:latin typeface="宋体" pitchFamily="2" charset="-122"/>
                <a:ea typeface="宋体" pitchFamily="2" charset="-122"/>
              </a:rPr>
              <a:t>提供当前道路交通信息、线路诱导信息</a:t>
            </a:r>
            <a:r>
              <a:rPr lang="en-US" sz="1600" dirty="0" smtClean="0">
                <a:solidFill>
                  <a:schemeClr val="tx1"/>
                </a:solidFill>
                <a:latin typeface="宋体" pitchFamily="2" charset="-122"/>
                <a:ea typeface="宋体" pitchFamily="2" charset="-122"/>
              </a:rPr>
              <a:t>,</a:t>
            </a:r>
            <a:r>
              <a:rPr lang="zh-CN" sz="1600" dirty="0" smtClean="0">
                <a:solidFill>
                  <a:schemeClr val="tx1"/>
                </a:solidFill>
                <a:latin typeface="宋体" pitchFamily="2" charset="-122"/>
                <a:ea typeface="宋体" pitchFamily="2" charset="-122"/>
              </a:rPr>
              <a:t>为物流企业的优化运输方案制定提供决策依据</a:t>
            </a:r>
            <a:r>
              <a:rPr lang="zh-CN" altLang="en-US" sz="1600" dirty="0" smtClean="0">
                <a:solidFill>
                  <a:schemeClr val="tx1"/>
                </a:solidFill>
                <a:latin typeface="宋体" pitchFamily="2" charset="-122"/>
                <a:ea typeface="宋体" pitchFamily="2" charset="-122"/>
              </a:rPr>
              <a:t>。</a:t>
            </a:r>
            <a:endParaRPr lang="en-US" altLang="zh-CN" sz="1600" dirty="0" smtClean="0">
              <a:solidFill>
                <a:schemeClr val="tx1"/>
              </a:solidFill>
              <a:latin typeface="宋体" pitchFamily="2" charset="-122"/>
              <a:ea typeface="宋体" pitchFamily="2" charset="-122"/>
            </a:endParaRPr>
          </a:p>
          <a:p>
            <a:pPr>
              <a:buClr>
                <a:srgbClr val="FF6600"/>
              </a:buClr>
              <a:buNone/>
            </a:pPr>
            <a:r>
              <a:rPr lang="en-US" altLang="zh-CN" sz="1600" dirty="0" smtClean="0">
                <a:latin typeface="宋体" pitchFamily="2" charset="-122"/>
                <a:ea typeface="宋体" pitchFamily="2" charset="-122"/>
              </a:rPr>
              <a:t>    ITS</a:t>
            </a:r>
            <a:r>
              <a:rPr lang="zh-CN" altLang="en-US" sz="1600" dirty="0" smtClean="0">
                <a:latin typeface="宋体" pitchFamily="2" charset="-122"/>
                <a:ea typeface="宋体" pitchFamily="2" charset="-122"/>
              </a:rPr>
              <a:t>协助</a:t>
            </a:r>
            <a:r>
              <a:rPr lang="zh-CN" sz="1600" dirty="0" smtClean="0">
                <a:solidFill>
                  <a:schemeClr val="tx1"/>
                </a:solidFill>
                <a:latin typeface="宋体" pitchFamily="2" charset="-122"/>
                <a:ea typeface="宋体" pitchFamily="2" charset="-122"/>
              </a:rPr>
              <a:t>车货集中动态控制</a:t>
            </a:r>
            <a:r>
              <a:rPr lang="en-US" altLang="zh-CN" sz="1600" dirty="0" smtClean="0">
                <a:solidFill>
                  <a:schemeClr val="tx1"/>
                </a:solidFill>
                <a:latin typeface="宋体" pitchFamily="2" charset="-122"/>
                <a:ea typeface="宋体" pitchFamily="2" charset="-122"/>
              </a:rPr>
              <a:t>--</a:t>
            </a:r>
            <a:r>
              <a:rPr lang="zh-CN" sz="1600" dirty="0" smtClean="0">
                <a:solidFill>
                  <a:schemeClr val="tx1"/>
                </a:solidFill>
                <a:latin typeface="宋体" pitchFamily="2" charset="-122"/>
                <a:ea typeface="宋体" pitchFamily="2" charset="-122"/>
              </a:rPr>
              <a:t>通过对车辆位置状态的实时跟踪</a:t>
            </a:r>
            <a:r>
              <a:rPr lang="en-US" sz="1600" dirty="0" smtClean="0">
                <a:solidFill>
                  <a:schemeClr val="tx1"/>
                </a:solidFill>
                <a:latin typeface="宋体" pitchFamily="2" charset="-122"/>
                <a:ea typeface="宋体" pitchFamily="2" charset="-122"/>
              </a:rPr>
              <a:t>,</a:t>
            </a:r>
            <a:r>
              <a:rPr lang="zh-CN" sz="1600" dirty="0" smtClean="0">
                <a:solidFill>
                  <a:schemeClr val="tx1"/>
                </a:solidFill>
                <a:latin typeface="宋体" pitchFamily="2" charset="-122"/>
                <a:ea typeface="宋体" pitchFamily="2" charset="-122"/>
              </a:rPr>
              <a:t>可向物流企业甚至客户提供车辆预计到达时间</a:t>
            </a:r>
            <a:r>
              <a:rPr lang="en-US" sz="1600" dirty="0" smtClean="0">
                <a:solidFill>
                  <a:schemeClr val="tx1"/>
                </a:solidFill>
                <a:latin typeface="宋体" pitchFamily="2" charset="-122"/>
                <a:ea typeface="宋体" pitchFamily="2" charset="-122"/>
              </a:rPr>
              <a:t>,</a:t>
            </a:r>
            <a:r>
              <a:rPr lang="zh-CN" sz="1600" dirty="0" smtClean="0">
                <a:solidFill>
                  <a:schemeClr val="tx1"/>
                </a:solidFill>
                <a:latin typeface="宋体" pitchFamily="2" charset="-122"/>
                <a:ea typeface="宋体" pitchFamily="2" charset="-122"/>
              </a:rPr>
              <a:t>为物流中心的配送计划、仓库存货战略的确定提供依据。</a:t>
            </a:r>
            <a:endParaRPr lang="en-US" altLang="zh-CN" sz="1600" dirty="0" smtClean="0">
              <a:solidFill>
                <a:schemeClr val="tx1"/>
              </a:solidFill>
              <a:latin typeface="宋体" pitchFamily="2" charset="-122"/>
              <a:ea typeface="宋体" pitchFamily="2" charset="-122"/>
            </a:endParaRPr>
          </a:p>
          <a:p>
            <a:pPr>
              <a:buClr>
                <a:srgbClr val="FF6600"/>
              </a:buClr>
              <a:buNone/>
            </a:pPr>
            <a:endParaRPr lang="en-US" altLang="zh-CN" sz="1800" dirty="0" smtClean="0"/>
          </a:p>
          <a:p>
            <a:pPr>
              <a:buClr>
                <a:srgbClr val="FF6600"/>
              </a:buClr>
              <a:buNone/>
            </a:pPr>
            <a:endParaRPr lang="en-US" altLang="zh-CN" sz="1800" dirty="0" smtClean="0"/>
          </a:p>
          <a:p>
            <a:pPr>
              <a:buClr>
                <a:srgbClr val="FF6600"/>
              </a:buClr>
              <a:buNone/>
            </a:pPr>
            <a:endParaRPr lang="en-US" altLang="zh-CN" sz="1800" dirty="0" smtClean="0">
              <a:solidFill>
                <a:schemeClr val="tx1"/>
              </a:solidFill>
              <a:latin typeface="+mn-lt"/>
              <a:ea typeface="+mn-ea"/>
              <a:cs typeface="+mn-cs"/>
            </a:endParaRPr>
          </a:p>
          <a:p>
            <a:pPr>
              <a:buClr>
                <a:srgbClr val="FF6600"/>
              </a:buClr>
              <a:buNone/>
            </a:pPr>
            <a:endParaRPr lang="en-US" altLang="zh-CN" sz="1800" dirty="0" smtClean="0"/>
          </a:p>
          <a:p>
            <a:pPr>
              <a:buClr>
                <a:srgbClr val="FF6600"/>
              </a:buClr>
              <a:buNone/>
            </a:pPr>
            <a:endParaRPr lang="en-US" altLang="zh-CN" sz="1800" dirty="0" smtClean="0">
              <a:solidFill>
                <a:schemeClr val="tx1"/>
              </a:solidFill>
              <a:latin typeface="+mn-lt"/>
              <a:ea typeface="+mn-ea"/>
              <a:cs typeface="+mn-cs"/>
            </a:endParaRPr>
          </a:p>
          <a:p>
            <a:pPr>
              <a:buClr>
                <a:srgbClr val="FF6600"/>
              </a:buClr>
              <a:buNone/>
            </a:pPr>
            <a:endParaRPr lang="en-US" altLang="zh-CN" sz="1800" dirty="0" smtClean="0"/>
          </a:p>
          <a:p>
            <a:pPr>
              <a:buClr>
                <a:srgbClr val="FF6600"/>
              </a:buClr>
              <a:buNone/>
            </a:pPr>
            <a:endParaRPr lang="en-US" altLang="zh-CN" sz="1800" dirty="0" smtClean="0">
              <a:solidFill>
                <a:schemeClr val="tx1"/>
              </a:solidFill>
              <a:latin typeface="+mn-lt"/>
              <a:ea typeface="+mn-ea"/>
              <a:cs typeface="+mn-cs"/>
            </a:endParaRPr>
          </a:p>
          <a:p>
            <a:pPr>
              <a:buClr>
                <a:srgbClr val="FF6600"/>
              </a:buClr>
              <a:buNone/>
            </a:pPr>
            <a:endParaRPr lang="en-US" altLang="zh-CN" sz="1800" dirty="0" smtClean="0"/>
          </a:p>
          <a:p>
            <a:pPr>
              <a:buClr>
                <a:srgbClr val="FF6600"/>
              </a:buClr>
              <a:buNone/>
            </a:pPr>
            <a:endParaRPr lang="en-US" altLang="zh-CN" sz="1800" dirty="0" smtClean="0">
              <a:solidFill>
                <a:schemeClr val="tx1"/>
              </a:solidFill>
              <a:latin typeface="+mn-lt"/>
              <a:ea typeface="+mn-ea"/>
              <a:cs typeface="+mn-cs"/>
            </a:endParaRPr>
          </a:p>
          <a:p>
            <a:pPr>
              <a:buClr>
                <a:srgbClr val="FF6600"/>
              </a:buClr>
              <a:buNone/>
            </a:pPr>
            <a:r>
              <a:rPr lang="en-US" altLang="zh-CN" sz="1200" dirty="0" smtClean="0">
                <a:solidFill>
                  <a:schemeClr val="tx1"/>
                </a:solidFill>
                <a:latin typeface="+mn-lt"/>
                <a:ea typeface="+mn-ea"/>
                <a:cs typeface="+mn-cs"/>
              </a:rPr>
              <a:t>                                                                    </a:t>
            </a:r>
            <a:r>
              <a:rPr lang="en-US" altLang="zh-CN" sz="1200" dirty="0" smtClean="0">
                <a:solidFill>
                  <a:schemeClr val="tx1"/>
                </a:solidFill>
                <a:latin typeface="宋体" pitchFamily="2" charset="-122"/>
                <a:ea typeface="宋体" pitchFamily="2" charset="-122"/>
              </a:rPr>
              <a:t> </a:t>
            </a:r>
            <a:r>
              <a:rPr lang="zh-CN" sz="1200" dirty="0" smtClean="0">
                <a:solidFill>
                  <a:schemeClr val="tx1"/>
                </a:solidFill>
                <a:latin typeface="宋体" pitchFamily="2" charset="-122"/>
                <a:ea typeface="宋体" pitchFamily="2" charset="-122"/>
              </a:rPr>
              <a:t>智能运输与物流管理的关系图</a:t>
            </a:r>
            <a:endParaRPr lang="en-US" altLang="zh-CN" sz="1200" dirty="0" smtClean="0">
              <a:solidFill>
                <a:schemeClr val="tx1"/>
              </a:solidFill>
              <a:latin typeface="宋体" pitchFamily="2" charset="-122"/>
              <a:ea typeface="宋体" pitchFamily="2" charset="-122"/>
            </a:endParaRPr>
          </a:p>
          <a:p>
            <a:pPr>
              <a:buClr>
                <a:srgbClr val="FF6600"/>
              </a:buClr>
              <a:buNone/>
            </a:pPr>
            <a:endParaRPr lang="en-US" altLang="zh-CN" dirty="0" smtClean="0">
              <a:solidFill>
                <a:schemeClr val="tx1"/>
              </a:solidFill>
              <a:latin typeface="+mn-lt"/>
              <a:ea typeface="+mn-ea"/>
              <a:cs typeface="+mn-cs"/>
            </a:endParaRPr>
          </a:p>
          <a:p>
            <a:pPr>
              <a:buClr>
                <a:srgbClr val="FF6600"/>
              </a:buClr>
              <a:buNone/>
            </a:pPr>
            <a:endParaRPr lang="en-US" altLang="zh-CN" dirty="0" smtClean="0">
              <a:solidFill>
                <a:schemeClr val="tx1"/>
              </a:solidFill>
              <a:latin typeface="+mn-lt"/>
              <a:ea typeface="+mn-ea"/>
              <a:cs typeface="+mn-cs"/>
            </a:endParaRPr>
          </a:p>
        </p:txBody>
      </p:sp>
      <p:sp>
        <p:nvSpPr>
          <p:cNvPr id="768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6801" name="Object 1"/>
          <p:cNvGraphicFramePr>
            <a:graphicFrameLocks noChangeAspect="1"/>
          </p:cNvGraphicFramePr>
          <p:nvPr/>
        </p:nvGraphicFramePr>
        <p:xfrm>
          <a:off x="2403119" y="3071810"/>
          <a:ext cx="4383459" cy="2571768"/>
        </p:xfrm>
        <a:graphic>
          <a:graphicData uri="http://schemas.openxmlformats.org/presentationml/2006/ole">
            <p:oleObj spid="_x0000_s76801" name="Visio" r:id="rId3" imgW="7066828" imgH="4141821" progId="Visio.Drawing.11">
              <p:embed/>
            </p:oleObj>
          </a:graphicData>
        </a:graphic>
      </p:graphicFrame>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3.1.1 </a:t>
            </a:r>
            <a:r>
              <a:rPr lang="zh-CN" altLang="en-US" dirty="0" smtClean="0"/>
              <a:t>系统的定义</a:t>
            </a:r>
            <a:endParaRPr lang="zh-CN" altLang="en-US" dirty="0"/>
          </a:p>
        </p:txBody>
      </p:sp>
      <p:sp>
        <p:nvSpPr>
          <p:cNvPr id="3" name="内容占位符 2"/>
          <p:cNvSpPr>
            <a:spLocks noGrp="1"/>
          </p:cNvSpPr>
          <p:nvPr>
            <p:ph idx="1"/>
          </p:nvPr>
        </p:nvSpPr>
        <p:spPr/>
        <p:txBody>
          <a:bodyPr/>
          <a:lstStyle/>
          <a:p>
            <a:pPr>
              <a:buClr>
                <a:srgbClr val="FF6600"/>
              </a:buClr>
              <a:buFont typeface="Wingdings" pitchFamily="2" charset="2"/>
              <a:buChar char="l"/>
            </a:pPr>
            <a:r>
              <a:rPr lang="zh-CN" dirty="0" smtClean="0">
                <a:solidFill>
                  <a:schemeClr val="tx1"/>
                </a:solidFill>
                <a:latin typeface="+mn-lt"/>
                <a:ea typeface="+mn-ea"/>
                <a:cs typeface="+mn-cs"/>
              </a:rPr>
              <a:t>智能物流系统依托于电子商务（</a:t>
            </a:r>
            <a:r>
              <a:rPr lang="en-US" dirty="0" smtClean="0">
                <a:solidFill>
                  <a:schemeClr val="tx1"/>
                </a:solidFill>
                <a:latin typeface="+mn-lt"/>
                <a:ea typeface="+mn-ea"/>
                <a:cs typeface="+mn-cs"/>
              </a:rPr>
              <a:t>EC</a:t>
            </a:r>
            <a:r>
              <a:rPr lang="zh-CN" dirty="0" smtClean="0">
                <a:solidFill>
                  <a:schemeClr val="tx1"/>
                </a:solidFill>
                <a:latin typeface="+mn-lt"/>
                <a:ea typeface="+mn-ea"/>
                <a:cs typeface="+mn-cs"/>
              </a:rPr>
              <a:t>）的运营环境</a:t>
            </a:r>
          </a:p>
          <a:p>
            <a:pPr>
              <a:buClr>
                <a:srgbClr val="FF6600"/>
              </a:buClr>
              <a:buNone/>
            </a:pPr>
            <a:r>
              <a:rPr lang="en-US" sz="1800" dirty="0" smtClean="0">
                <a:solidFill>
                  <a:schemeClr val="tx1"/>
                </a:solidFill>
                <a:latin typeface="+mn-lt"/>
                <a:ea typeface="+mn-ea"/>
                <a:cs typeface="+mn-cs"/>
              </a:rPr>
              <a:t>      </a:t>
            </a:r>
            <a:r>
              <a:rPr lang="en-US" sz="1600" dirty="0" smtClean="0">
                <a:solidFill>
                  <a:schemeClr val="tx1"/>
                </a:solidFill>
                <a:latin typeface="宋体" pitchFamily="2" charset="-122"/>
                <a:ea typeface="宋体" pitchFamily="2" charset="-122"/>
              </a:rPr>
              <a:t>EC</a:t>
            </a:r>
            <a:r>
              <a:rPr lang="zh-CN" sz="1600" dirty="0" smtClean="0">
                <a:solidFill>
                  <a:schemeClr val="tx1"/>
                </a:solidFill>
                <a:latin typeface="宋体" pitchFamily="2" charset="-122"/>
                <a:ea typeface="宋体" pitchFamily="2" charset="-122"/>
              </a:rPr>
              <a:t>市场的需求成为物流朝着智能化的方向发展的强大动力，依托于智能跟踪技术和智能决策技术，现代物流着力于实现仓储、加工、配送等环节的智能化，优化</a:t>
            </a:r>
            <a:r>
              <a:rPr lang="en-US" sz="1600" dirty="0" smtClean="0">
                <a:solidFill>
                  <a:schemeClr val="tx1"/>
                </a:solidFill>
                <a:latin typeface="宋体" pitchFamily="2" charset="-122"/>
                <a:ea typeface="宋体" pitchFamily="2" charset="-122"/>
              </a:rPr>
              <a:t>EC</a:t>
            </a:r>
            <a:r>
              <a:rPr lang="zh-CN" sz="1600" dirty="0" smtClean="0">
                <a:solidFill>
                  <a:schemeClr val="tx1"/>
                </a:solidFill>
                <a:latin typeface="宋体" pitchFamily="2" charset="-122"/>
                <a:ea typeface="宋体" pitchFamily="2" charset="-122"/>
              </a:rPr>
              <a:t>系统的配送中心及物流中心网络，设计适合</a:t>
            </a:r>
            <a:r>
              <a:rPr lang="en-US" sz="1600" dirty="0" smtClean="0">
                <a:solidFill>
                  <a:schemeClr val="tx1"/>
                </a:solidFill>
                <a:latin typeface="宋体" pitchFamily="2" charset="-122"/>
                <a:ea typeface="宋体" pitchFamily="2" charset="-122"/>
              </a:rPr>
              <a:t>EC</a:t>
            </a:r>
            <a:r>
              <a:rPr lang="zh-CN" sz="1600" dirty="0" smtClean="0">
                <a:solidFill>
                  <a:schemeClr val="tx1"/>
                </a:solidFill>
                <a:latin typeface="宋体" pitchFamily="2" charset="-122"/>
                <a:ea typeface="宋体" pitchFamily="2" charset="-122"/>
              </a:rPr>
              <a:t>的物流渠道，以简化物流过程，提高物流系统的快速反应能力。</a:t>
            </a:r>
            <a:endParaRPr lang="zh-CN" altLang="en-US" sz="1600" dirty="0">
              <a:latin typeface="宋体" pitchFamily="2" charset="-122"/>
              <a:ea typeface="宋体" pitchFamily="2" charset="-122"/>
            </a:endParaRPr>
          </a:p>
        </p:txBody>
      </p:sp>
      <p:sp>
        <p:nvSpPr>
          <p:cNvPr id="757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5777" name="Object 1"/>
          <p:cNvGraphicFramePr>
            <a:graphicFrameLocks noChangeAspect="1"/>
          </p:cNvGraphicFramePr>
          <p:nvPr/>
        </p:nvGraphicFramePr>
        <p:xfrm>
          <a:off x="2143108" y="2571744"/>
          <a:ext cx="5276850" cy="3933825"/>
        </p:xfrm>
        <a:graphic>
          <a:graphicData uri="http://schemas.openxmlformats.org/presentationml/2006/ole">
            <p:oleObj spid="_x0000_s75777" name="Visio" r:id="rId3" imgW="7136905" imgH="5317517" progId="Visio.Drawing.11">
              <p:embed/>
            </p:oleObj>
          </a:graphicData>
        </a:graphic>
      </p:graphicFrame>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3.1.1 </a:t>
            </a:r>
            <a:r>
              <a:rPr lang="zh-CN" altLang="en-US" dirty="0" smtClean="0"/>
              <a:t>系统的定义</a:t>
            </a:r>
            <a:endParaRPr lang="zh-CN" altLang="en-US" dirty="0"/>
          </a:p>
        </p:txBody>
      </p:sp>
      <p:sp>
        <p:nvSpPr>
          <p:cNvPr id="3" name="内容占位符 2"/>
          <p:cNvSpPr>
            <a:spLocks noGrp="1"/>
          </p:cNvSpPr>
          <p:nvPr>
            <p:ph idx="1"/>
          </p:nvPr>
        </p:nvSpPr>
        <p:spPr/>
        <p:txBody>
          <a:bodyPr/>
          <a:lstStyle/>
          <a:p>
            <a:pPr>
              <a:buClr>
                <a:srgbClr val="FF6600"/>
              </a:buClr>
              <a:buFont typeface="Wingdings" pitchFamily="2" charset="2"/>
              <a:buChar char="l"/>
            </a:pPr>
            <a:r>
              <a:rPr lang="zh-CN" dirty="0" smtClean="0">
                <a:solidFill>
                  <a:schemeClr val="tx1"/>
                </a:solidFill>
                <a:latin typeface="+mn-lt"/>
                <a:ea typeface="+mn-ea"/>
                <a:cs typeface="+mn-cs"/>
              </a:rPr>
              <a:t>智能物流系统旨在为客户提供增值性服务</a:t>
            </a:r>
            <a:endParaRPr lang="en-US" altLang="zh-CN" dirty="0" smtClean="0">
              <a:solidFill>
                <a:schemeClr val="tx1"/>
              </a:solidFill>
              <a:latin typeface="+mn-lt"/>
              <a:ea typeface="+mn-ea"/>
              <a:cs typeface="+mn-cs"/>
            </a:endParaRPr>
          </a:p>
          <a:p>
            <a:pPr>
              <a:buClr>
                <a:srgbClr val="FF6600"/>
              </a:buClr>
              <a:buNone/>
            </a:pPr>
            <a:endParaRPr lang="zh-CN" altLang="en-US" dirty="0"/>
          </a:p>
        </p:txBody>
      </p:sp>
      <p:sp>
        <p:nvSpPr>
          <p:cNvPr id="356" name="Oval 2"/>
          <p:cNvSpPr>
            <a:spLocks noChangeArrowheads="1"/>
          </p:cNvSpPr>
          <p:nvPr/>
        </p:nvSpPr>
        <p:spPr bwMode="gray">
          <a:xfrm>
            <a:off x="2355850" y="2438400"/>
            <a:ext cx="2743200" cy="2743200"/>
          </a:xfrm>
          <a:prstGeom prst="ellipse">
            <a:avLst/>
          </a:prstGeom>
          <a:solidFill>
            <a:srgbClr val="FFFFFF">
              <a:alpha val="8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57" name="Oval 3"/>
          <p:cNvSpPr>
            <a:spLocks noChangeArrowheads="1"/>
          </p:cNvSpPr>
          <p:nvPr/>
        </p:nvSpPr>
        <p:spPr bwMode="gray">
          <a:xfrm>
            <a:off x="3498850" y="2952750"/>
            <a:ext cx="1619250" cy="1619250"/>
          </a:xfrm>
          <a:prstGeom prst="ellipse">
            <a:avLst/>
          </a:prstGeom>
          <a:solidFill>
            <a:srgbClr val="DCDCDC">
              <a:alpha val="5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58" name="Line 4"/>
          <p:cNvSpPr>
            <a:spLocks noChangeShapeType="1"/>
          </p:cNvSpPr>
          <p:nvPr/>
        </p:nvSpPr>
        <p:spPr bwMode="gray">
          <a:xfrm>
            <a:off x="2736850" y="3733800"/>
            <a:ext cx="1524000" cy="76200"/>
          </a:xfrm>
          <a:prstGeom prst="line">
            <a:avLst/>
          </a:prstGeom>
          <a:noFill/>
          <a:ln w="12700">
            <a:solidFill>
              <a:srgbClr val="080808"/>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59" name="Line 5"/>
          <p:cNvSpPr>
            <a:spLocks noChangeShapeType="1"/>
          </p:cNvSpPr>
          <p:nvPr/>
        </p:nvSpPr>
        <p:spPr bwMode="gray">
          <a:xfrm>
            <a:off x="3575050" y="2590800"/>
            <a:ext cx="914400" cy="914400"/>
          </a:xfrm>
          <a:prstGeom prst="line">
            <a:avLst/>
          </a:prstGeom>
          <a:noFill/>
          <a:ln w="12700">
            <a:solidFill>
              <a:srgbClr val="080808"/>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60" name="Line 6"/>
          <p:cNvSpPr>
            <a:spLocks noChangeShapeType="1"/>
          </p:cNvSpPr>
          <p:nvPr/>
        </p:nvSpPr>
        <p:spPr bwMode="gray">
          <a:xfrm flipH="1">
            <a:off x="3786182" y="4114800"/>
            <a:ext cx="703268" cy="1243026"/>
          </a:xfrm>
          <a:prstGeom prst="line">
            <a:avLst/>
          </a:prstGeom>
          <a:noFill/>
          <a:ln w="12700">
            <a:solidFill>
              <a:srgbClr val="080808"/>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61" name="Line 7"/>
          <p:cNvSpPr>
            <a:spLocks noChangeShapeType="1"/>
          </p:cNvSpPr>
          <p:nvPr/>
        </p:nvSpPr>
        <p:spPr bwMode="gray">
          <a:xfrm>
            <a:off x="4870450" y="4038600"/>
            <a:ext cx="228600" cy="152400"/>
          </a:xfrm>
          <a:prstGeom prst="line">
            <a:avLst/>
          </a:prstGeom>
          <a:noFill/>
          <a:ln w="12700">
            <a:solidFill>
              <a:srgbClr val="080808"/>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62" name="Line 8"/>
          <p:cNvSpPr>
            <a:spLocks noChangeShapeType="1"/>
          </p:cNvSpPr>
          <p:nvPr/>
        </p:nvSpPr>
        <p:spPr bwMode="gray">
          <a:xfrm flipV="1">
            <a:off x="4870450" y="2743200"/>
            <a:ext cx="533400" cy="838200"/>
          </a:xfrm>
          <a:prstGeom prst="line">
            <a:avLst/>
          </a:prstGeom>
          <a:noFill/>
          <a:ln w="12700">
            <a:solidFill>
              <a:srgbClr val="080808"/>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63" name="Oval 9"/>
          <p:cNvSpPr>
            <a:spLocks noChangeArrowheads="1"/>
          </p:cNvSpPr>
          <p:nvPr/>
        </p:nvSpPr>
        <p:spPr bwMode="gray">
          <a:xfrm>
            <a:off x="4137025" y="3343275"/>
            <a:ext cx="895350" cy="895350"/>
          </a:xfrm>
          <a:prstGeom prst="ellipse">
            <a:avLst/>
          </a:prstGeom>
          <a:solidFill>
            <a:srgbClr val="C0C0C0">
              <a:alpha val="5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364" name="Group 11"/>
          <p:cNvGrpSpPr>
            <a:grpSpLocks/>
          </p:cNvGrpSpPr>
          <p:nvPr/>
        </p:nvGrpSpPr>
        <p:grpSpPr bwMode="auto">
          <a:xfrm>
            <a:off x="2660650" y="1600200"/>
            <a:ext cx="1146175" cy="1374775"/>
            <a:chOff x="2064" y="1008"/>
            <a:chExt cx="722" cy="866"/>
          </a:xfrm>
        </p:grpSpPr>
        <p:sp>
          <p:nvSpPr>
            <p:cNvPr id="365" name="Oval 12"/>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366" name="Group 13"/>
            <p:cNvGrpSpPr>
              <a:grpSpLocks/>
            </p:cNvGrpSpPr>
            <p:nvPr/>
          </p:nvGrpSpPr>
          <p:grpSpPr bwMode="auto">
            <a:xfrm>
              <a:off x="2086" y="1030"/>
              <a:ext cx="680" cy="844"/>
              <a:chOff x="3975" y="1593"/>
              <a:chExt cx="931" cy="1157"/>
            </a:xfrm>
          </p:grpSpPr>
          <p:pic>
            <p:nvPicPr>
              <p:cNvPr id="379" name="Picture 14"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380" name="Oval 15"/>
              <p:cNvSpPr>
                <a:spLocks noChangeArrowheads="1"/>
              </p:cNvSpPr>
              <p:nvPr/>
            </p:nvSpPr>
            <p:spPr bwMode="gray">
              <a:xfrm>
                <a:off x="3975" y="1593"/>
                <a:ext cx="931" cy="937"/>
              </a:xfrm>
              <a:prstGeom prst="ellipse">
                <a:avLst/>
              </a:prstGeom>
              <a:solidFill>
                <a:srgbClr val="A59A55">
                  <a:alpha val="5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381" name="Picture 16"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382" name="Group 17"/>
              <p:cNvGrpSpPr>
                <a:grpSpLocks/>
              </p:cNvGrpSpPr>
              <p:nvPr/>
            </p:nvGrpSpPr>
            <p:grpSpPr bwMode="auto">
              <a:xfrm rot="-3733502" flipH="1" flipV="1">
                <a:off x="4250" y="2244"/>
                <a:ext cx="821" cy="191"/>
                <a:chOff x="2528" y="1060"/>
                <a:chExt cx="894" cy="236"/>
              </a:xfrm>
            </p:grpSpPr>
            <p:grpSp>
              <p:nvGrpSpPr>
                <p:cNvPr id="383" name="Group 18"/>
                <p:cNvGrpSpPr>
                  <a:grpSpLocks/>
                </p:cNvGrpSpPr>
                <p:nvPr/>
              </p:nvGrpSpPr>
              <p:grpSpPr bwMode="auto">
                <a:xfrm>
                  <a:off x="2528" y="1060"/>
                  <a:ext cx="742" cy="186"/>
                  <a:chOff x="1565" y="2568"/>
                  <a:chExt cx="1118" cy="279"/>
                </a:xfrm>
              </p:grpSpPr>
              <p:sp>
                <p:nvSpPr>
                  <p:cNvPr id="389" name="AutoShape 1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90" name="AutoShape 2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91" name="AutoShape 2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92" name="AutoShape 2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384" name="Group 23"/>
                <p:cNvGrpSpPr>
                  <a:grpSpLocks/>
                </p:cNvGrpSpPr>
                <p:nvPr/>
              </p:nvGrpSpPr>
              <p:grpSpPr bwMode="auto">
                <a:xfrm rot="1353540">
                  <a:off x="2680" y="1110"/>
                  <a:ext cx="742" cy="186"/>
                  <a:chOff x="1565" y="2568"/>
                  <a:chExt cx="1118" cy="279"/>
                </a:xfrm>
              </p:grpSpPr>
              <p:sp>
                <p:nvSpPr>
                  <p:cNvPr id="385" name="AutoShape 2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86" name="AutoShape 2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87" name="AutoShape 2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88" name="AutoShape 2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grpSp>
        <p:grpSp>
          <p:nvGrpSpPr>
            <p:cNvPr id="367" name="Group 28"/>
            <p:cNvGrpSpPr>
              <a:grpSpLocks/>
            </p:cNvGrpSpPr>
            <p:nvPr/>
          </p:nvGrpSpPr>
          <p:grpSpPr bwMode="auto">
            <a:xfrm rot="-3733502" flipH="1" flipV="1">
              <a:off x="2362" y="1508"/>
              <a:ext cx="528" cy="122"/>
              <a:chOff x="2528" y="1060"/>
              <a:chExt cx="894" cy="236"/>
            </a:xfrm>
          </p:grpSpPr>
          <p:grpSp>
            <p:nvGrpSpPr>
              <p:cNvPr id="369" name="Group 29"/>
              <p:cNvGrpSpPr>
                <a:grpSpLocks/>
              </p:cNvGrpSpPr>
              <p:nvPr/>
            </p:nvGrpSpPr>
            <p:grpSpPr bwMode="auto">
              <a:xfrm>
                <a:off x="2528" y="1060"/>
                <a:ext cx="742" cy="186"/>
                <a:chOff x="1565" y="2568"/>
                <a:chExt cx="1118" cy="279"/>
              </a:xfrm>
            </p:grpSpPr>
            <p:sp>
              <p:nvSpPr>
                <p:cNvPr id="375" name="AutoShape 30"/>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76" name="AutoShape 31"/>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77" name="AutoShape 32"/>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78" name="AutoShape 33"/>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370" name="Group 34"/>
              <p:cNvGrpSpPr>
                <a:grpSpLocks/>
              </p:cNvGrpSpPr>
              <p:nvPr/>
            </p:nvGrpSpPr>
            <p:grpSpPr bwMode="auto">
              <a:xfrm rot="1353540">
                <a:off x="2680" y="1110"/>
                <a:ext cx="742" cy="186"/>
                <a:chOff x="1565" y="2568"/>
                <a:chExt cx="1118" cy="279"/>
              </a:xfrm>
            </p:grpSpPr>
            <p:sp>
              <p:nvSpPr>
                <p:cNvPr id="371" name="AutoShape 35"/>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72" name="AutoShape 36"/>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73" name="AutoShape 37"/>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74" name="AutoShape 38"/>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sp>
          <p:nvSpPr>
            <p:cNvPr id="368" name="Rectangle 39"/>
            <p:cNvSpPr>
              <a:spLocks noChangeArrowheads="1"/>
            </p:cNvSpPr>
            <p:nvPr/>
          </p:nvSpPr>
          <p:spPr bwMode="gray">
            <a:xfrm>
              <a:off x="2143" y="1260"/>
              <a:ext cx="633" cy="213"/>
            </a:xfrm>
            <a:prstGeom prst="rect">
              <a:avLst/>
            </a:prstGeom>
            <a:noFill/>
            <a:ln w="9525" algn="ctr">
              <a:noFill/>
              <a:miter lim="800000"/>
              <a:headEnd/>
              <a:tailEnd/>
            </a:ln>
            <a:effectLst/>
          </p:spPr>
          <p:txBody>
            <a:bodyPr wrap="none">
              <a:spAutoFit/>
              <a:flatTx/>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dirty="0"/>
                <a:t>代办业务</a:t>
              </a:r>
              <a:endParaRPr kumimoji="0" lang="en-US" altLang="zh-CN" sz="1600" b="1" i="0" u="none" strike="noStrike" kern="0" cap="none" spc="0" normalizeH="0" baseline="0" noProof="0" dirty="0" smtClean="0">
                <a:ln>
                  <a:noFill/>
                </a:ln>
                <a:solidFill>
                  <a:srgbClr val="000000"/>
                </a:solidFill>
                <a:effectLst/>
                <a:uLnTx/>
                <a:uFillTx/>
                <a:ea typeface="宋体" pitchFamily="2" charset="-122"/>
              </a:endParaRPr>
            </a:p>
          </p:txBody>
        </p:sp>
      </p:grpSp>
      <p:grpSp>
        <p:nvGrpSpPr>
          <p:cNvPr id="393" name="Group 40"/>
          <p:cNvGrpSpPr>
            <a:grpSpLocks/>
          </p:cNvGrpSpPr>
          <p:nvPr/>
        </p:nvGrpSpPr>
        <p:grpSpPr bwMode="auto">
          <a:xfrm>
            <a:off x="1671638" y="2997200"/>
            <a:ext cx="1146175" cy="1374775"/>
            <a:chOff x="2064" y="1008"/>
            <a:chExt cx="722" cy="866"/>
          </a:xfrm>
        </p:grpSpPr>
        <p:sp>
          <p:nvSpPr>
            <p:cNvPr id="394" name="Oval 41"/>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395" name="Group 42"/>
            <p:cNvGrpSpPr>
              <a:grpSpLocks/>
            </p:cNvGrpSpPr>
            <p:nvPr/>
          </p:nvGrpSpPr>
          <p:grpSpPr bwMode="auto">
            <a:xfrm>
              <a:off x="2086" y="1030"/>
              <a:ext cx="680" cy="844"/>
              <a:chOff x="3975" y="1593"/>
              <a:chExt cx="931" cy="1157"/>
            </a:xfrm>
          </p:grpSpPr>
          <p:pic>
            <p:nvPicPr>
              <p:cNvPr id="408" name="Picture 43"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409" name="Oval 44"/>
              <p:cNvSpPr>
                <a:spLocks noChangeArrowheads="1"/>
              </p:cNvSpPr>
              <p:nvPr/>
            </p:nvSpPr>
            <p:spPr bwMode="gray">
              <a:xfrm>
                <a:off x="3975" y="1593"/>
                <a:ext cx="931" cy="937"/>
              </a:xfrm>
              <a:prstGeom prst="ellipse">
                <a:avLst/>
              </a:prstGeom>
              <a:solidFill>
                <a:srgbClr val="8F038F">
                  <a:alpha val="5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410" name="Picture 45"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411" name="Group 46"/>
              <p:cNvGrpSpPr>
                <a:grpSpLocks/>
              </p:cNvGrpSpPr>
              <p:nvPr/>
            </p:nvGrpSpPr>
            <p:grpSpPr bwMode="auto">
              <a:xfrm rot="-3733502" flipH="1" flipV="1">
                <a:off x="4250" y="2244"/>
                <a:ext cx="821" cy="191"/>
                <a:chOff x="2528" y="1060"/>
                <a:chExt cx="894" cy="236"/>
              </a:xfrm>
            </p:grpSpPr>
            <p:grpSp>
              <p:nvGrpSpPr>
                <p:cNvPr id="412" name="Group 47"/>
                <p:cNvGrpSpPr>
                  <a:grpSpLocks/>
                </p:cNvGrpSpPr>
                <p:nvPr/>
              </p:nvGrpSpPr>
              <p:grpSpPr bwMode="auto">
                <a:xfrm>
                  <a:off x="2528" y="1060"/>
                  <a:ext cx="742" cy="186"/>
                  <a:chOff x="1565" y="2568"/>
                  <a:chExt cx="1118" cy="279"/>
                </a:xfrm>
              </p:grpSpPr>
              <p:sp>
                <p:nvSpPr>
                  <p:cNvPr id="418" name="AutoShape 48"/>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19" name="AutoShape 49"/>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20" name="AutoShape 50"/>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21" name="AutoShape 51"/>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413" name="Group 52"/>
                <p:cNvGrpSpPr>
                  <a:grpSpLocks/>
                </p:cNvGrpSpPr>
                <p:nvPr/>
              </p:nvGrpSpPr>
              <p:grpSpPr bwMode="auto">
                <a:xfrm rot="1353540">
                  <a:off x="2680" y="1110"/>
                  <a:ext cx="742" cy="186"/>
                  <a:chOff x="1565" y="2568"/>
                  <a:chExt cx="1118" cy="279"/>
                </a:xfrm>
              </p:grpSpPr>
              <p:sp>
                <p:nvSpPr>
                  <p:cNvPr id="414" name="AutoShape 53"/>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15" name="AutoShape 54"/>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16" name="AutoShape 55"/>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17" name="AutoShape 56"/>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grpSp>
        <p:grpSp>
          <p:nvGrpSpPr>
            <p:cNvPr id="396" name="Group 57"/>
            <p:cNvGrpSpPr>
              <a:grpSpLocks/>
            </p:cNvGrpSpPr>
            <p:nvPr/>
          </p:nvGrpSpPr>
          <p:grpSpPr bwMode="auto">
            <a:xfrm rot="-3733502" flipH="1" flipV="1">
              <a:off x="2362" y="1508"/>
              <a:ext cx="528" cy="122"/>
              <a:chOff x="2528" y="1060"/>
              <a:chExt cx="894" cy="236"/>
            </a:xfrm>
          </p:grpSpPr>
          <p:grpSp>
            <p:nvGrpSpPr>
              <p:cNvPr id="398" name="Group 58"/>
              <p:cNvGrpSpPr>
                <a:grpSpLocks/>
              </p:cNvGrpSpPr>
              <p:nvPr/>
            </p:nvGrpSpPr>
            <p:grpSpPr bwMode="auto">
              <a:xfrm>
                <a:off x="2528" y="1060"/>
                <a:ext cx="742" cy="186"/>
                <a:chOff x="1565" y="2568"/>
                <a:chExt cx="1118" cy="279"/>
              </a:xfrm>
            </p:grpSpPr>
            <p:sp>
              <p:nvSpPr>
                <p:cNvPr id="404" name="AutoShape 5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05" name="AutoShape 6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06" name="AutoShape 6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07" name="AutoShape 6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399" name="Group 63"/>
              <p:cNvGrpSpPr>
                <a:grpSpLocks/>
              </p:cNvGrpSpPr>
              <p:nvPr/>
            </p:nvGrpSpPr>
            <p:grpSpPr bwMode="auto">
              <a:xfrm rot="1353540">
                <a:off x="2680" y="1110"/>
                <a:ext cx="742" cy="186"/>
                <a:chOff x="1565" y="2568"/>
                <a:chExt cx="1118" cy="279"/>
              </a:xfrm>
            </p:grpSpPr>
            <p:sp>
              <p:nvSpPr>
                <p:cNvPr id="400" name="AutoShape 6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01" name="AutoShape 6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02" name="AutoShape 6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03" name="AutoShape 6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sp>
          <p:nvSpPr>
            <p:cNvPr id="397" name="Rectangle 68"/>
            <p:cNvSpPr>
              <a:spLocks noChangeArrowheads="1"/>
            </p:cNvSpPr>
            <p:nvPr/>
          </p:nvSpPr>
          <p:spPr bwMode="gray">
            <a:xfrm>
              <a:off x="2133" y="1190"/>
              <a:ext cx="633" cy="368"/>
            </a:xfrm>
            <a:prstGeom prst="rect">
              <a:avLst/>
            </a:prstGeom>
            <a:noFill/>
            <a:ln w="9525" algn="ctr">
              <a:noFill/>
              <a:miter lim="800000"/>
              <a:headEnd/>
              <a:tailEnd/>
            </a:ln>
            <a:effectLst/>
          </p:spPr>
          <p:txBody>
            <a:bodyPr wrap="none">
              <a:spAutoFit/>
              <a:flatTx/>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dirty="0"/>
                <a:t>贷款</a:t>
              </a:r>
              <a:r>
                <a:rPr lang="zh-CN" altLang="en-US" sz="1600" dirty="0" smtClean="0"/>
                <a:t>回收</a:t>
              </a:r>
              <a:endParaRPr lang="en-US" altLang="zh-CN" sz="1600" dirty="0" smtClean="0"/>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dirty="0" smtClean="0"/>
                <a:t>与</a:t>
              </a:r>
              <a:r>
                <a:rPr lang="zh-CN" altLang="en-US" sz="1600" dirty="0"/>
                <a:t>结算</a:t>
              </a:r>
              <a:endParaRPr kumimoji="0" lang="en-US" altLang="zh-CN" sz="1600" b="1" i="0" u="none" strike="noStrike" kern="0" cap="none" spc="0" normalizeH="0" baseline="0" noProof="0" dirty="0" smtClean="0">
                <a:ln>
                  <a:noFill/>
                </a:ln>
                <a:solidFill>
                  <a:srgbClr val="000000"/>
                </a:solidFill>
                <a:effectLst/>
                <a:uLnTx/>
                <a:uFillTx/>
                <a:ea typeface="宋体" pitchFamily="2" charset="-122"/>
              </a:endParaRPr>
            </a:p>
          </p:txBody>
        </p:sp>
      </p:grpSp>
      <p:grpSp>
        <p:nvGrpSpPr>
          <p:cNvPr id="422" name="Group 69"/>
          <p:cNvGrpSpPr>
            <a:grpSpLocks/>
          </p:cNvGrpSpPr>
          <p:nvPr/>
        </p:nvGrpSpPr>
        <p:grpSpPr bwMode="auto">
          <a:xfrm>
            <a:off x="2997197" y="5072074"/>
            <a:ext cx="1146175" cy="1374775"/>
            <a:chOff x="2064" y="1008"/>
            <a:chExt cx="722" cy="866"/>
          </a:xfrm>
        </p:grpSpPr>
        <p:sp>
          <p:nvSpPr>
            <p:cNvPr id="423" name="Oval 70"/>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424" name="Group 71"/>
            <p:cNvGrpSpPr>
              <a:grpSpLocks/>
            </p:cNvGrpSpPr>
            <p:nvPr/>
          </p:nvGrpSpPr>
          <p:grpSpPr bwMode="auto">
            <a:xfrm>
              <a:off x="2086" y="1030"/>
              <a:ext cx="680" cy="844"/>
              <a:chOff x="3975" y="1593"/>
              <a:chExt cx="931" cy="1157"/>
            </a:xfrm>
          </p:grpSpPr>
          <p:pic>
            <p:nvPicPr>
              <p:cNvPr id="437" name="Picture 72"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438" name="Oval 73"/>
              <p:cNvSpPr>
                <a:spLocks noChangeArrowheads="1"/>
              </p:cNvSpPr>
              <p:nvPr/>
            </p:nvSpPr>
            <p:spPr bwMode="gray">
              <a:xfrm>
                <a:off x="3975" y="1593"/>
                <a:ext cx="931" cy="937"/>
              </a:xfrm>
              <a:prstGeom prst="ellipse">
                <a:avLst/>
              </a:prstGeom>
              <a:solidFill>
                <a:srgbClr val="4AB1E4">
                  <a:alpha val="5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439" name="Picture 74"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440" name="Group 75"/>
              <p:cNvGrpSpPr>
                <a:grpSpLocks/>
              </p:cNvGrpSpPr>
              <p:nvPr/>
            </p:nvGrpSpPr>
            <p:grpSpPr bwMode="auto">
              <a:xfrm rot="-3733502" flipH="1" flipV="1">
                <a:off x="4250" y="2244"/>
                <a:ext cx="821" cy="191"/>
                <a:chOff x="2528" y="1060"/>
                <a:chExt cx="894" cy="236"/>
              </a:xfrm>
            </p:grpSpPr>
            <p:grpSp>
              <p:nvGrpSpPr>
                <p:cNvPr id="441" name="Group 76"/>
                <p:cNvGrpSpPr>
                  <a:grpSpLocks/>
                </p:cNvGrpSpPr>
                <p:nvPr/>
              </p:nvGrpSpPr>
              <p:grpSpPr bwMode="auto">
                <a:xfrm>
                  <a:off x="2528" y="1060"/>
                  <a:ext cx="742" cy="186"/>
                  <a:chOff x="1565" y="2568"/>
                  <a:chExt cx="1118" cy="279"/>
                </a:xfrm>
              </p:grpSpPr>
              <p:sp>
                <p:nvSpPr>
                  <p:cNvPr id="447" name="AutoShape 77"/>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48" name="AutoShape 78"/>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49" name="AutoShape 79"/>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50" name="AutoShape 80"/>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442" name="Group 81"/>
                <p:cNvGrpSpPr>
                  <a:grpSpLocks/>
                </p:cNvGrpSpPr>
                <p:nvPr/>
              </p:nvGrpSpPr>
              <p:grpSpPr bwMode="auto">
                <a:xfrm rot="1353540">
                  <a:off x="2680" y="1110"/>
                  <a:ext cx="742" cy="186"/>
                  <a:chOff x="1565" y="2568"/>
                  <a:chExt cx="1118" cy="279"/>
                </a:xfrm>
              </p:grpSpPr>
              <p:sp>
                <p:nvSpPr>
                  <p:cNvPr id="443" name="AutoShape 82"/>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44" name="AutoShape 83"/>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45" name="AutoShape 84"/>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46" name="AutoShape 85"/>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grpSp>
        <p:grpSp>
          <p:nvGrpSpPr>
            <p:cNvPr id="425" name="Group 86"/>
            <p:cNvGrpSpPr>
              <a:grpSpLocks/>
            </p:cNvGrpSpPr>
            <p:nvPr/>
          </p:nvGrpSpPr>
          <p:grpSpPr bwMode="auto">
            <a:xfrm rot="-3733502" flipH="1" flipV="1">
              <a:off x="2362" y="1508"/>
              <a:ext cx="528" cy="122"/>
              <a:chOff x="2528" y="1060"/>
              <a:chExt cx="894" cy="236"/>
            </a:xfrm>
          </p:grpSpPr>
          <p:grpSp>
            <p:nvGrpSpPr>
              <p:cNvPr id="427" name="Group 87"/>
              <p:cNvGrpSpPr>
                <a:grpSpLocks/>
              </p:cNvGrpSpPr>
              <p:nvPr/>
            </p:nvGrpSpPr>
            <p:grpSpPr bwMode="auto">
              <a:xfrm>
                <a:off x="2528" y="1060"/>
                <a:ext cx="742" cy="186"/>
                <a:chOff x="1565" y="2568"/>
                <a:chExt cx="1118" cy="279"/>
              </a:xfrm>
            </p:grpSpPr>
            <p:sp>
              <p:nvSpPr>
                <p:cNvPr id="433" name="AutoShape 88"/>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34" name="AutoShape 89"/>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35" name="AutoShape 90"/>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36" name="AutoShape 91"/>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428" name="Group 92"/>
              <p:cNvGrpSpPr>
                <a:grpSpLocks/>
              </p:cNvGrpSpPr>
              <p:nvPr/>
            </p:nvGrpSpPr>
            <p:grpSpPr bwMode="auto">
              <a:xfrm rot="1353540">
                <a:off x="2680" y="1110"/>
                <a:ext cx="742" cy="186"/>
                <a:chOff x="1565" y="2568"/>
                <a:chExt cx="1118" cy="279"/>
              </a:xfrm>
            </p:grpSpPr>
            <p:sp>
              <p:nvSpPr>
                <p:cNvPr id="429" name="AutoShape 93"/>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30" name="AutoShape 94"/>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31" name="AutoShape 95"/>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32" name="AutoShape 96"/>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sp>
          <p:nvSpPr>
            <p:cNvPr id="426" name="Rectangle 97"/>
            <p:cNvSpPr>
              <a:spLocks noChangeArrowheads="1"/>
            </p:cNvSpPr>
            <p:nvPr/>
          </p:nvSpPr>
          <p:spPr bwMode="gray">
            <a:xfrm>
              <a:off x="2246" y="1188"/>
              <a:ext cx="375" cy="368"/>
            </a:xfrm>
            <a:prstGeom prst="rect">
              <a:avLst/>
            </a:prstGeom>
            <a:noFill/>
            <a:ln w="9525" algn="ctr">
              <a:noFill/>
              <a:miter lim="800000"/>
              <a:headEnd/>
              <a:tailEnd/>
            </a:ln>
            <a:effectLst/>
          </p:spPr>
          <p:txBody>
            <a:bodyPr wrap="none">
              <a:spAutoFit/>
              <a:flatTx/>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dirty="0" smtClean="0"/>
                <a:t>物流</a:t>
              </a:r>
              <a:endParaRPr lang="en-US" altLang="zh-CN" sz="1600" dirty="0" smtClean="0"/>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dirty="0" smtClean="0"/>
                <a:t>咨询</a:t>
              </a:r>
              <a:endParaRPr kumimoji="0" lang="en-US" altLang="zh-CN" sz="1600" b="1" i="0" u="none" strike="noStrike" kern="0" cap="none" spc="0" normalizeH="0" baseline="0" noProof="0" dirty="0" smtClean="0">
                <a:ln>
                  <a:noFill/>
                </a:ln>
                <a:solidFill>
                  <a:srgbClr val="000000"/>
                </a:solidFill>
                <a:effectLst/>
                <a:uLnTx/>
                <a:uFillTx/>
                <a:ea typeface="宋体" pitchFamily="2" charset="-122"/>
              </a:endParaRPr>
            </a:p>
          </p:txBody>
        </p:sp>
      </p:grpSp>
      <p:grpSp>
        <p:nvGrpSpPr>
          <p:cNvPr id="451" name="Group 98"/>
          <p:cNvGrpSpPr>
            <a:grpSpLocks/>
          </p:cNvGrpSpPr>
          <p:nvPr/>
        </p:nvGrpSpPr>
        <p:grpSpPr bwMode="auto">
          <a:xfrm>
            <a:off x="5029200" y="3886200"/>
            <a:ext cx="1146175" cy="1374775"/>
            <a:chOff x="2064" y="1008"/>
            <a:chExt cx="722" cy="866"/>
          </a:xfrm>
        </p:grpSpPr>
        <p:sp>
          <p:nvSpPr>
            <p:cNvPr id="452" name="Oval 99"/>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453" name="Group 100"/>
            <p:cNvGrpSpPr>
              <a:grpSpLocks/>
            </p:cNvGrpSpPr>
            <p:nvPr/>
          </p:nvGrpSpPr>
          <p:grpSpPr bwMode="auto">
            <a:xfrm>
              <a:off x="2086" y="1030"/>
              <a:ext cx="680" cy="844"/>
              <a:chOff x="3975" y="1593"/>
              <a:chExt cx="931" cy="1157"/>
            </a:xfrm>
          </p:grpSpPr>
          <p:pic>
            <p:nvPicPr>
              <p:cNvPr id="466" name="Picture 101"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467" name="Oval 102"/>
              <p:cNvSpPr>
                <a:spLocks noChangeArrowheads="1"/>
              </p:cNvSpPr>
              <p:nvPr/>
            </p:nvSpPr>
            <p:spPr bwMode="gray">
              <a:xfrm>
                <a:off x="3975" y="1593"/>
                <a:ext cx="931" cy="937"/>
              </a:xfrm>
              <a:prstGeom prst="ellipse">
                <a:avLst/>
              </a:prstGeom>
              <a:solidFill>
                <a:srgbClr val="DDDDDD">
                  <a:alpha val="5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468" name="Picture 103"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469" name="Group 104"/>
              <p:cNvGrpSpPr>
                <a:grpSpLocks/>
              </p:cNvGrpSpPr>
              <p:nvPr/>
            </p:nvGrpSpPr>
            <p:grpSpPr bwMode="auto">
              <a:xfrm rot="-3733502" flipH="1" flipV="1">
                <a:off x="4250" y="2244"/>
                <a:ext cx="821" cy="191"/>
                <a:chOff x="2528" y="1060"/>
                <a:chExt cx="894" cy="236"/>
              </a:xfrm>
            </p:grpSpPr>
            <p:grpSp>
              <p:nvGrpSpPr>
                <p:cNvPr id="470" name="Group 105"/>
                <p:cNvGrpSpPr>
                  <a:grpSpLocks/>
                </p:cNvGrpSpPr>
                <p:nvPr/>
              </p:nvGrpSpPr>
              <p:grpSpPr bwMode="auto">
                <a:xfrm>
                  <a:off x="2528" y="1060"/>
                  <a:ext cx="742" cy="186"/>
                  <a:chOff x="1565" y="2568"/>
                  <a:chExt cx="1118" cy="279"/>
                </a:xfrm>
              </p:grpSpPr>
              <p:sp>
                <p:nvSpPr>
                  <p:cNvPr id="476" name="AutoShape 106"/>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77" name="AutoShape 107"/>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78" name="AutoShape 108"/>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79" name="AutoShape 109"/>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471" name="Group 110"/>
                <p:cNvGrpSpPr>
                  <a:grpSpLocks/>
                </p:cNvGrpSpPr>
                <p:nvPr/>
              </p:nvGrpSpPr>
              <p:grpSpPr bwMode="auto">
                <a:xfrm rot="1353540">
                  <a:off x="2680" y="1110"/>
                  <a:ext cx="742" cy="186"/>
                  <a:chOff x="1565" y="2568"/>
                  <a:chExt cx="1118" cy="279"/>
                </a:xfrm>
              </p:grpSpPr>
              <p:sp>
                <p:nvSpPr>
                  <p:cNvPr id="472" name="AutoShape 111"/>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73" name="AutoShape 112"/>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74" name="AutoShape 113"/>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75" name="AutoShape 114"/>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grpSp>
        <p:grpSp>
          <p:nvGrpSpPr>
            <p:cNvPr id="454" name="Group 115"/>
            <p:cNvGrpSpPr>
              <a:grpSpLocks/>
            </p:cNvGrpSpPr>
            <p:nvPr/>
          </p:nvGrpSpPr>
          <p:grpSpPr bwMode="auto">
            <a:xfrm rot="-3733502" flipH="1" flipV="1">
              <a:off x="2362" y="1508"/>
              <a:ext cx="528" cy="122"/>
              <a:chOff x="2528" y="1060"/>
              <a:chExt cx="894" cy="236"/>
            </a:xfrm>
          </p:grpSpPr>
          <p:grpSp>
            <p:nvGrpSpPr>
              <p:cNvPr id="456" name="Group 116"/>
              <p:cNvGrpSpPr>
                <a:grpSpLocks/>
              </p:cNvGrpSpPr>
              <p:nvPr/>
            </p:nvGrpSpPr>
            <p:grpSpPr bwMode="auto">
              <a:xfrm>
                <a:off x="2528" y="1060"/>
                <a:ext cx="742" cy="186"/>
                <a:chOff x="1565" y="2568"/>
                <a:chExt cx="1118" cy="279"/>
              </a:xfrm>
            </p:grpSpPr>
            <p:sp>
              <p:nvSpPr>
                <p:cNvPr id="462" name="AutoShape 117"/>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63" name="AutoShape 118"/>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64" name="AutoShape 119"/>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65" name="AutoShape 120"/>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457" name="Group 121"/>
              <p:cNvGrpSpPr>
                <a:grpSpLocks/>
              </p:cNvGrpSpPr>
              <p:nvPr/>
            </p:nvGrpSpPr>
            <p:grpSpPr bwMode="auto">
              <a:xfrm rot="1353540">
                <a:off x="2680" y="1110"/>
                <a:ext cx="742" cy="186"/>
                <a:chOff x="1565" y="2568"/>
                <a:chExt cx="1118" cy="279"/>
              </a:xfrm>
            </p:grpSpPr>
            <p:sp>
              <p:nvSpPr>
                <p:cNvPr id="458" name="AutoShape 122"/>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59" name="AutoShape 123"/>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60" name="AutoShape 124"/>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61" name="AutoShape 125"/>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sp>
          <p:nvSpPr>
            <p:cNvPr id="455" name="Rectangle 126"/>
            <p:cNvSpPr>
              <a:spLocks noChangeArrowheads="1"/>
            </p:cNvSpPr>
            <p:nvPr/>
          </p:nvSpPr>
          <p:spPr bwMode="gray">
            <a:xfrm>
              <a:off x="2091" y="1170"/>
              <a:ext cx="633" cy="368"/>
            </a:xfrm>
            <a:prstGeom prst="rect">
              <a:avLst/>
            </a:prstGeom>
            <a:noFill/>
            <a:ln w="9525" algn="ctr">
              <a:noFill/>
              <a:miter lim="800000"/>
              <a:headEnd/>
              <a:tailEnd/>
            </a:ln>
            <a:effectLst/>
          </p:spPr>
          <p:txBody>
            <a:bodyPr wrap="none">
              <a:spAutoFit/>
              <a:flatTx/>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dirty="0" smtClean="0"/>
                <a:t>市场调查</a:t>
              </a:r>
              <a:endParaRPr lang="en-US" altLang="zh-CN" sz="1600" dirty="0" smtClean="0"/>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dirty="0" smtClean="0"/>
                <a:t>与</a:t>
              </a:r>
              <a:r>
                <a:rPr lang="zh-CN" altLang="en-US" sz="1600" dirty="0"/>
                <a:t>预测</a:t>
              </a:r>
              <a:endParaRPr kumimoji="0" lang="en-US" altLang="zh-CN" sz="1600" b="1" i="0" u="none" strike="noStrike" kern="0" cap="none" spc="0" normalizeH="0" baseline="0" noProof="0" dirty="0" smtClean="0">
                <a:ln>
                  <a:noFill/>
                </a:ln>
                <a:solidFill>
                  <a:srgbClr val="000000"/>
                </a:solidFill>
                <a:effectLst/>
                <a:uLnTx/>
                <a:uFillTx/>
                <a:ea typeface="宋体" pitchFamily="2" charset="-122"/>
              </a:endParaRPr>
            </a:p>
          </p:txBody>
        </p:sp>
      </p:grpSp>
      <p:grpSp>
        <p:nvGrpSpPr>
          <p:cNvPr id="480" name="Group 127"/>
          <p:cNvGrpSpPr>
            <a:grpSpLocks/>
          </p:cNvGrpSpPr>
          <p:nvPr/>
        </p:nvGrpSpPr>
        <p:grpSpPr bwMode="auto">
          <a:xfrm>
            <a:off x="5000626" y="1724025"/>
            <a:ext cx="1211263" cy="1374775"/>
            <a:chOff x="2050" y="1008"/>
            <a:chExt cx="763" cy="866"/>
          </a:xfrm>
        </p:grpSpPr>
        <p:sp>
          <p:nvSpPr>
            <p:cNvPr id="481" name="Oval 128"/>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482" name="Group 129"/>
            <p:cNvGrpSpPr>
              <a:grpSpLocks/>
            </p:cNvGrpSpPr>
            <p:nvPr/>
          </p:nvGrpSpPr>
          <p:grpSpPr bwMode="auto">
            <a:xfrm>
              <a:off x="2086" y="1030"/>
              <a:ext cx="680" cy="844"/>
              <a:chOff x="3975" y="1593"/>
              <a:chExt cx="931" cy="1157"/>
            </a:xfrm>
          </p:grpSpPr>
          <p:pic>
            <p:nvPicPr>
              <p:cNvPr id="495" name="Picture 130"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496" name="Oval 131"/>
              <p:cNvSpPr>
                <a:spLocks noChangeArrowheads="1"/>
              </p:cNvSpPr>
              <p:nvPr/>
            </p:nvSpPr>
            <p:spPr bwMode="gray">
              <a:xfrm>
                <a:off x="3975" y="1593"/>
                <a:ext cx="931" cy="937"/>
              </a:xfrm>
              <a:prstGeom prst="ellipse">
                <a:avLst/>
              </a:prstGeom>
              <a:solidFill>
                <a:srgbClr val="5BBE4E">
                  <a:alpha val="5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497" name="Picture 132"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498" name="Group 133"/>
              <p:cNvGrpSpPr>
                <a:grpSpLocks/>
              </p:cNvGrpSpPr>
              <p:nvPr/>
            </p:nvGrpSpPr>
            <p:grpSpPr bwMode="auto">
              <a:xfrm rot="-3733502" flipH="1" flipV="1">
                <a:off x="4250" y="2244"/>
                <a:ext cx="821" cy="191"/>
                <a:chOff x="2528" y="1060"/>
                <a:chExt cx="894" cy="236"/>
              </a:xfrm>
            </p:grpSpPr>
            <p:grpSp>
              <p:nvGrpSpPr>
                <p:cNvPr id="499" name="Group 134"/>
                <p:cNvGrpSpPr>
                  <a:grpSpLocks/>
                </p:cNvGrpSpPr>
                <p:nvPr/>
              </p:nvGrpSpPr>
              <p:grpSpPr bwMode="auto">
                <a:xfrm>
                  <a:off x="2528" y="1060"/>
                  <a:ext cx="742" cy="186"/>
                  <a:chOff x="1565" y="2568"/>
                  <a:chExt cx="1118" cy="279"/>
                </a:xfrm>
              </p:grpSpPr>
              <p:sp>
                <p:nvSpPr>
                  <p:cNvPr id="505" name="AutoShape 135"/>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06" name="AutoShape 136"/>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07" name="AutoShape 137"/>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08" name="AutoShape 138"/>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500" name="Group 139"/>
                <p:cNvGrpSpPr>
                  <a:grpSpLocks/>
                </p:cNvGrpSpPr>
                <p:nvPr/>
              </p:nvGrpSpPr>
              <p:grpSpPr bwMode="auto">
                <a:xfrm rot="1353540">
                  <a:off x="2680" y="1110"/>
                  <a:ext cx="742" cy="186"/>
                  <a:chOff x="1565" y="2568"/>
                  <a:chExt cx="1118" cy="279"/>
                </a:xfrm>
              </p:grpSpPr>
              <p:sp>
                <p:nvSpPr>
                  <p:cNvPr id="501" name="AutoShape 140"/>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02" name="AutoShape 141"/>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03" name="AutoShape 142"/>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04" name="AutoShape 143"/>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grpSp>
        <p:grpSp>
          <p:nvGrpSpPr>
            <p:cNvPr id="483" name="Group 144"/>
            <p:cNvGrpSpPr>
              <a:grpSpLocks/>
            </p:cNvGrpSpPr>
            <p:nvPr/>
          </p:nvGrpSpPr>
          <p:grpSpPr bwMode="auto">
            <a:xfrm rot="-3733502" flipH="1" flipV="1">
              <a:off x="2362" y="1508"/>
              <a:ext cx="528" cy="122"/>
              <a:chOff x="2528" y="1060"/>
              <a:chExt cx="894" cy="236"/>
            </a:xfrm>
          </p:grpSpPr>
          <p:grpSp>
            <p:nvGrpSpPr>
              <p:cNvPr id="485" name="Group 145"/>
              <p:cNvGrpSpPr>
                <a:grpSpLocks/>
              </p:cNvGrpSpPr>
              <p:nvPr/>
            </p:nvGrpSpPr>
            <p:grpSpPr bwMode="auto">
              <a:xfrm>
                <a:off x="2528" y="1060"/>
                <a:ext cx="742" cy="186"/>
                <a:chOff x="1565" y="2568"/>
                <a:chExt cx="1118" cy="279"/>
              </a:xfrm>
            </p:grpSpPr>
            <p:sp>
              <p:nvSpPr>
                <p:cNvPr id="491" name="AutoShape 146"/>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92" name="AutoShape 147"/>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93" name="AutoShape 148"/>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94" name="AutoShape 149"/>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486" name="Group 150"/>
              <p:cNvGrpSpPr>
                <a:grpSpLocks/>
              </p:cNvGrpSpPr>
              <p:nvPr/>
            </p:nvGrpSpPr>
            <p:grpSpPr bwMode="auto">
              <a:xfrm rot="1353540">
                <a:off x="2680" y="1110"/>
                <a:ext cx="742" cy="186"/>
                <a:chOff x="1565" y="2568"/>
                <a:chExt cx="1118" cy="279"/>
              </a:xfrm>
            </p:grpSpPr>
            <p:sp>
              <p:nvSpPr>
                <p:cNvPr id="487" name="AutoShape 151"/>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88" name="AutoShape 152"/>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89" name="AutoShape 153"/>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90" name="AutoShape 154"/>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sp>
          <p:nvSpPr>
            <p:cNvPr id="484" name="Rectangle 155"/>
            <p:cNvSpPr>
              <a:spLocks noChangeArrowheads="1"/>
            </p:cNvSpPr>
            <p:nvPr/>
          </p:nvSpPr>
          <p:spPr bwMode="gray">
            <a:xfrm>
              <a:off x="2050" y="1182"/>
              <a:ext cx="763" cy="368"/>
            </a:xfrm>
            <a:prstGeom prst="rect">
              <a:avLst/>
            </a:prstGeom>
            <a:noFill/>
            <a:ln w="9525" algn="ctr">
              <a:noFill/>
              <a:miter lim="800000"/>
              <a:headEnd/>
              <a:tailEnd/>
            </a:ln>
            <a:effectLst/>
          </p:spPr>
          <p:txBody>
            <a:bodyPr wrap="none">
              <a:spAutoFit/>
              <a:flatTx/>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dirty="0" smtClean="0"/>
                <a:t>一条龙</a:t>
              </a:r>
              <a:endParaRPr lang="en-US" altLang="zh-CN" sz="1600" dirty="0" smtClean="0"/>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dirty="0" smtClean="0"/>
                <a:t>门到门</a:t>
              </a:r>
              <a:r>
                <a:rPr lang="zh-CN" altLang="en-US" sz="1600" dirty="0"/>
                <a:t>服务</a:t>
              </a:r>
              <a:endParaRPr kumimoji="0" lang="en-US" altLang="zh-CN" sz="1600" b="1" i="0" u="none" strike="noStrike" kern="0" cap="none" spc="0" normalizeH="0" baseline="0" noProof="0" dirty="0" smtClean="0">
                <a:ln>
                  <a:noFill/>
                </a:ln>
                <a:solidFill>
                  <a:srgbClr val="000000"/>
                </a:solidFill>
                <a:effectLst/>
                <a:uLnTx/>
                <a:uFillTx/>
                <a:ea typeface="宋体" pitchFamily="2" charset="-122"/>
              </a:endParaRPr>
            </a:p>
          </p:txBody>
        </p:sp>
      </p:grpSp>
      <p:grpSp>
        <p:nvGrpSpPr>
          <p:cNvPr id="509" name="Group 156"/>
          <p:cNvGrpSpPr>
            <a:grpSpLocks/>
          </p:cNvGrpSpPr>
          <p:nvPr/>
        </p:nvGrpSpPr>
        <p:grpSpPr bwMode="auto">
          <a:xfrm rot="4976862" flipH="1">
            <a:off x="4324350" y="3517900"/>
            <a:ext cx="673100" cy="647700"/>
            <a:chOff x="1944" y="1111"/>
            <a:chExt cx="204" cy="196"/>
          </a:xfrm>
        </p:grpSpPr>
        <p:pic>
          <p:nvPicPr>
            <p:cNvPr id="510" name="Picture 157" descr="circuler_1"/>
            <p:cNvPicPr>
              <a:picLocks noChangeAspect="1" noChangeArrowheads="1"/>
            </p:cNvPicPr>
            <p:nvPr/>
          </p:nvPicPr>
          <p:blipFill>
            <a:blip r:embed="rId4" cstate="print"/>
            <a:srcRect/>
            <a:stretch>
              <a:fillRect/>
            </a:stretch>
          </p:blipFill>
          <p:spPr bwMode="gray">
            <a:xfrm flipH="1">
              <a:off x="1961" y="1124"/>
              <a:ext cx="174" cy="172"/>
            </a:xfrm>
            <a:prstGeom prst="rect">
              <a:avLst/>
            </a:prstGeom>
            <a:noFill/>
          </p:spPr>
        </p:pic>
        <p:sp>
          <p:nvSpPr>
            <p:cNvPr id="511" name="Oval 158"/>
            <p:cNvSpPr>
              <a:spLocks noChangeArrowheads="1"/>
            </p:cNvSpPr>
            <p:nvPr/>
          </p:nvSpPr>
          <p:spPr bwMode="gray">
            <a:xfrm flipH="1">
              <a:off x="1962" y="1124"/>
              <a:ext cx="173" cy="172"/>
            </a:xfrm>
            <a:prstGeom prst="ellipse">
              <a:avLst/>
            </a:prstGeom>
            <a:gradFill rotWithShape="1">
              <a:gsLst>
                <a:gs pos="0">
                  <a:srgbClr val="DDDDDD">
                    <a:gamma/>
                    <a:shade val="46275"/>
                    <a:invGamma/>
                  </a:srgbClr>
                </a:gs>
                <a:gs pos="50000">
                  <a:srgbClr val="DDDDDD">
                    <a:alpha val="50000"/>
                  </a:srgbClr>
                </a:gs>
                <a:gs pos="100000">
                  <a:srgbClr val="DDDDDD">
                    <a:gamma/>
                    <a:shade val="46275"/>
                    <a:invGamma/>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512" name="Group 159"/>
            <p:cNvGrpSpPr>
              <a:grpSpLocks/>
            </p:cNvGrpSpPr>
            <p:nvPr/>
          </p:nvGrpSpPr>
          <p:grpSpPr bwMode="auto">
            <a:xfrm rot="1297425" flipV="1">
              <a:off x="1969" y="1253"/>
              <a:ext cx="150" cy="36"/>
              <a:chOff x="2528" y="1060"/>
              <a:chExt cx="894" cy="236"/>
            </a:xfrm>
          </p:grpSpPr>
          <p:grpSp>
            <p:nvGrpSpPr>
              <p:cNvPr id="515" name="Group 160"/>
              <p:cNvGrpSpPr>
                <a:grpSpLocks/>
              </p:cNvGrpSpPr>
              <p:nvPr/>
            </p:nvGrpSpPr>
            <p:grpSpPr bwMode="auto">
              <a:xfrm>
                <a:off x="2528" y="1060"/>
                <a:ext cx="742" cy="186"/>
                <a:chOff x="1565" y="2568"/>
                <a:chExt cx="1118" cy="279"/>
              </a:xfrm>
            </p:grpSpPr>
            <p:sp>
              <p:nvSpPr>
                <p:cNvPr id="521" name="AutoShape 161"/>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22" name="AutoShape 162"/>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23" name="AutoShape 163"/>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24" name="AutoShape 164"/>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516" name="Group 165"/>
              <p:cNvGrpSpPr>
                <a:grpSpLocks/>
              </p:cNvGrpSpPr>
              <p:nvPr/>
            </p:nvGrpSpPr>
            <p:grpSpPr bwMode="auto">
              <a:xfrm rot="1353540">
                <a:off x="2680" y="1110"/>
                <a:ext cx="742" cy="186"/>
                <a:chOff x="1565" y="2568"/>
                <a:chExt cx="1118" cy="279"/>
              </a:xfrm>
            </p:grpSpPr>
            <p:sp>
              <p:nvSpPr>
                <p:cNvPr id="517" name="AutoShape 166"/>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18" name="AutoShape 167"/>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19" name="AutoShape 168"/>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20" name="AutoShape 169"/>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sp>
          <p:nvSpPr>
            <p:cNvPr id="513" name="Arc 170"/>
            <p:cNvSpPr>
              <a:spLocks/>
            </p:cNvSpPr>
            <p:nvPr/>
          </p:nvSpPr>
          <p:spPr bwMode="gray">
            <a:xfrm rot="25447716">
              <a:off x="1948" y="1107"/>
              <a:ext cx="196" cy="204"/>
            </a:xfrm>
            <a:custGeom>
              <a:avLst/>
              <a:gdLst>
                <a:gd name="G0" fmla="+- 21600 0 0"/>
                <a:gd name="G1" fmla="+- 21600 0 0"/>
                <a:gd name="G2" fmla="+- 21600 0 0"/>
                <a:gd name="T0" fmla="*/ 3603 w 43200"/>
                <a:gd name="T1" fmla="*/ 33545 h 43155"/>
                <a:gd name="T2" fmla="*/ 22996 w 43200"/>
                <a:gd name="T3" fmla="*/ 43155 h 43155"/>
                <a:gd name="T4" fmla="*/ 21600 w 43200"/>
                <a:gd name="T5" fmla="*/ 21600 h 43155"/>
              </a:gdLst>
              <a:ahLst/>
              <a:cxnLst>
                <a:cxn ang="0">
                  <a:pos x="T0" y="T1"/>
                </a:cxn>
                <a:cxn ang="0">
                  <a:pos x="T2" y="T3"/>
                </a:cxn>
                <a:cxn ang="0">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close/>
                </a:path>
              </a:pathLst>
            </a:custGeom>
            <a:noFill/>
            <a:ln w="12700">
              <a:solidFill>
                <a:srgbClr val="000000"/>
              </a:solidFill>
              <a:prstDash val="sysDot"/>
              <a:round/>
              <a:headEnd/>
              <a:tailEnd type="triangle" w="sm" len="sm"/>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514" name="Picture 171" descr="light_shadow1"/>
            <p:cNvPicPr>
              <a:picLocks noChangeAspect="1" noChangeArrowheads="1"/>
            </p:cNvPicPr>
            <p:nvPr/>
          </p:nvPicPr>
          <p:blipFill>
            <a:blip r:embed="rId5" cstate="print"/>
            <a:srcRect t="23740"/>
            <a:stretch>
              <a:fillRect/>
            </a:stretch>
          </p:blipFill>
          <p:spPr bwMode="gray">
            <a:xfrm rot="2569845" flipH="1">
              <a:off x="2015" y="1139"/>
              <a:ext cx="129" cy="84"/>
            </a:xfrm>
            <a:prstGeom prst="rect">
              <a:avLst/>
            </a:prstGeom>
            <a:noFill/>
          </p:spPr>
        </p:pic>
      </p:grpSp>
      <p:sp>
        <p:nvSpPr>
          <p:cNvPr id="533" name="Rectangle 39"/>
          <p:cNvSpPr>
            <a:spLocks noChangeArrowheads="1"/>
          </p:cNvSpPr>
          <p:nvPr/>
        </p:nvSpPr>
        <p:spPr bwMode="gray">
          <a:xfrm>
            <a:off x="4357686" y="3558605"/>
            <a:ext cx="598241" cy="584775"/>
          </a:xfrm>
          <a:prstGeom prst="rect">
            <a:avLst/>
          </a:prstGeom>
          <a:noFill/>
          <a:ln w="9525" algn="ctr">
            <a:noFill/>
            <a:miter lim="800000"/>
            <a:headEnd/>
            <a:tailEnd/>
          </a:ln>
          <a:effectLst/>
        </p:spPr>
        <p:txBody>
          <a:bodyPr wrap="none">
            <a:spAutoFit/>
            <a:flatTx/>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000000"/>
                </a:solidFill>
                <a:effectLst/>
                <a:uLnTx/>
                <a:uFillTx/>
                <a:ea typeface="宋体" pitchFamily="2" charset="-122"/>
              </a:rPr>
              <a:t>增值</a:t>
            </a:r>
            <a:endParaRPr kumimoji="0" lang="en-US" altLang="zh-CN" sz="1600" b="1" i="0" u="none" strike="noStrike" kern="0" cap="none" spc="0" normalizeH="0" baseline="0" noProof="0" dirty="0" smtClean="0">
              <a:ln>
                <a:noFill/>
              </a:ln>
              <a:solidFill>
                <a:srgbClr val="000000"/>
              </a:solidFill>
              <a:effectLst/>
              <a:uLnTx/>
              <a:uFillTx/>
              <a:ea typeface="宋体" pitchFamily="2"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000000"/>
                </a:solidFill>
                <a:effectLst/>
                <a:uLnTx/>
                <a:uFillTx/>
                <a:ea typeface="宋体" pitchFamily="2" charset="-122"/>
              </a:rPr>
              <a:t>服务</a:t>
            </a:r>
            <a:endParaRPr kumimoji="0" lang="en-US" altLang="zh-CN" sz="1600" b="1" i="0" u="none" strike="noStrike" kern="0" cap="none" spc="0" normalizeH="0" baseline="0" noProof="0" dirty="0" smtClean="0">
              <a:ln>
                <a:noFill/>
              </a:ln>
              <a:solidFill>
                <a:srgbClr val="000000"/>
              </a:solidFill>
              <a:effectLst/>
              <a:uLnTx/>
              <a:uFillTx/>
              <a:ea typeface="宋体" pitchFamily="2" charset="-122"/>
            </a:endParaRP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3.1.2  </a:t>
            </a:r>
            <a:r>
              <a:rPr lang="zh-CN" dirty="0" smtClean="0">
                <a:solidFill>
                  <a:schemeClr val="bg1"/>
                </a:solidFill>
                <a:latin typeface="+mj-lt"/>
                <a:ea typeface="+mj-ea"/>
                <a:cs typeface="+mj-cs"/>
              </a:rPr>
              <a:t>系统的特征</a:t>
            </a:r>
            <a:endParaRPr lang="zh-CN" altLang="en-US" dirty="0"/>
          </a:p>
        </p:txBody>
      </p:sp>
      <p:grpSp>
        <p:nvGrpSpPr>
          <p:cNvPr id="4" name="Group 3"/>
          <p:cNvGrpSpPr>
            <a:grpSpLocks/>
          </p:cNvGrpSpPr>
          <p:nvPr/>
        </p:nvGrpSpPr>
        <p:grpSpPr bwMode="auto">
          <a:xfrm>
            <a:off x="1000100" y="2857496"/>
            <a:ext cx="1576407" cy="692155"/>
            <a:chOff x="471" y="272"/>
            <a:chExt cx="1161" cy="1539"/>
          </a:xfrm>
        </p:grpSpPr>
        <p:sp>
          <p:nvSpPr>
            <p:cNvPr id="5" name="Oval 4"/>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endParaRPr lang="zh-CN" altLang="en-US"/>
            </a:p>
          </p:txBody>
        </p:sp>
        <p:sp>
          <p:nvSpPr>
            <p:cNvPr id="6" name="AutoShape 5"/>
            <p:cNvSpPr>
              <a:spLocks noChangeArrowheads="1"/>
            </p:cNvSpPr>
            <p:nvPr/>
          </p:nvSpPr>
          <p:spPr bwMode="gray">
            <a:xfrm>
              <a:off x="473" y="272"/>
              <a:ext cx="1159" cy="1539"/>
            </a:xfrm>
            <a:prstGeom prst="can">
              <a:avLst>
                <a:gd name="adj" fmla="val 33197"/>
              </a:avLst>
            </a:prstGeom>
            <a:gradFill rotWithShape="1">
              <a:gsLst>
                <a:gs pos="0">
                  <a:schemeClr val="accent1">
                    <a:gamma/>
                    <a:shade val="46275"/>
                    <a:invGamma/>
                  </a:schemeClr>
                </a:gs>
                <a:gs pos="50000">
                  <a:schemeClr val="accent1">
                    <a:alpha val="50000"/>
                  </a:schemeClr>
                </a:gs>
                <a:gs pos="100000">
                  <a:schemeClr val="accent1">
                    <a:gamma/>
                    <a:shade val="46275"/>
                    <a:invGamma/>
                  </a:schemeClr>
                </a:gs>
              </a:gsLst>
              <a:lin ang="0" scaled="1"/>
            </a:gradFill>
            <a:ln w="9525">
              <a:noFill/>
              <a:round/>
              <a:headEnd/>
              <a:tailEnd/>
            </a:ln>
            <a:effectLst/>
          </p:spPr>
          <p:txBody>
            <a:bodyPr wrap="none" anchor="ctr"/>
            <a:lstStyle/>
            <a:p>
              <a:endParaRPr lang="zh-CN" altLang="en-US"/>
            </a:p>
          </p:txBody>
        </p:sp>
      </p:grpSp>
      <p:grpSp>
        <p:nvGrpSpPr>
          <p:cNvPr id="7" name="Group 6"/>
          <p:cNvGrpSpPr>
            <a:grpSpLocks/>
          </p:cNvGrpSpPr>
          <p:nvPr/>
        </p:nvGrpSpPr>
        <p:grpSpPr bwMode="auto">
          <a:xfrm>
            <a:off x="1000100" y="2165484"/>
            <a:ext cx="1576407" cy="692156"/>
            <a:chOff x="471" y="590"/>
            <a:chExt cx="1161" cy="1539"/>
          </a:xfrm>
        </p:grpSpPr>
        <p:sp>
          <p:nvSpPr>
            <p:cNvPr id="8" name="Oval 7"/>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endParaRPr lang="zh-CN" altLang="en-US"/>
            </a:p>
          </p:txBody>
        </p:sp>
        <p:sp>
          <p:nvSpPr>
            <p:cNvPr id="9" name="AutoShape 8"/>
            <p:cNvSpPr>
              <a:spLocks noChangeArrowheads="1"/>
            </p:cNvSpPr>
            <p:nvPr/>
          </p:nvSpPr>
          <p:spPr bwMode="gray">
            <a:xfrm>
              <a:off x="473" y="590"/>
              <a:ext cx="1159" cy="1539"/>
            </a:xfrm>
            <a:prstGeom prst="can">
              <a:avLst>
                <a:gd name="adj" fmla="val 33197"/>
              </a:avLst>
            </a:prstGeom>
            <a:gradFill rotWithShape="1">
              <a:gsLst>
                <a:gs pos="0">
                  <a:schemeClr val="folHlink">
                    <a:gamma/>
                    <a:shade val="46275"/>
                    <a:invGamma/>
                  </a:schemeClr>
                </a:gs>
                <a:gs pos="50000">
                  <a:schemeClr val="folHlink">
                    <a:alpha val="50000"/>
                  </a:schemeClr>
                </a:gs>
                <a:gs pos="100000">
                  <a:schemeClr val="folHlink">
                    <a:gamma/>
                    <a:shade val="46275"/>
                    <a:invGamma/>
                  </a:schemeClr>
                </a:gs>
              </a:gsLst>
              <a:lin ang="0" scaled="1"/>
            </a:gradFill>
            <a:ln w="9525">
              <a:noFill/>
              <a:round/>
              <a:headEnd/>
              <a:tailEnd/>
            </a:ln>
            <a:effectLst/>
          </p:spPr>
          <p:txBody>
            <a:bodyPr wrap="none" anchor="ctr"/>
            <a:lstStyle/>
            <a:p>
              <a:endParaRPr lang="zh-CN" altLang="en-US"/>
            </a:p>
          </p:txBody>
        </p:sp>
      </p:grpSp>
      <p:grpSp>
        <p:nvGrpSpPr>
          <p:cNvPr id="10" name="Group 9"/>
          <p:cNvGrpSpPr>
            <a:grpSpLocks/>
          </p:cNvGrpSpPr>
          <p:nvPr/>
        </p:nvGrpSpPr>
        <p:grpSpPr bwMode="auto">
          <a:xfrm>
            <a:off x="1000100" y="1500174"/>
            <a:ext cx="1576407" cy="692155"/>
            <a:chOff x="471" y="272"/>
            <a:chExt cx="1161" cy="1539"/>
          </a:xfrm>
        </p:grpSpPr>
        <p:sp>
          <p:nvSpPr>
            <p:cNvPr id="11" name="Oval 10"/>
            <p:cNvSpPr>
              <a:spLocks noChangeArrowheads="1"/>
            </p:cNvSpPr>
            <p:nvPr/>
          </p:nvSpPr>
          <p:spPr bwMode="lt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endParaRPr lang="zh-CN" altLang="en-US"/>
            </a:p>
          </p:txBody>
        </p:sp>
        <p:sp>
          <p:nvSpPr>
            <p:cNvPr id="12" name="AutoShape 11"/>
            <p:cNvSpPr>
              <a:spLocks noChangeArrowheads="1"/>
            </p:cNvSpPr>
            <p:nvPr/>
          </p:nvSpPr>
          <p:spPr bwMode="ltGray">
            <a:xfrm>
              <a:off x="473" y="272"/>
              <a:ext cx="1159" cy="1539"/>
            </a:xfrm>
            <a:prstGeom prst="can">
              <a:avLst>
                <a:gd name="adj" fmla="val 33197"/>
              </a:avLst>
            </a:prstGeom>
            <a:gradFill rotWithShape="1">
              <a:gsLst>
                <a:gs pos="0">
                  <a:schemeClr val="accent2">
                    <a:gamma/>
                    <a:shade val="46275"/>
                    <a:invGamma/>
                  </a:schemeClr>
                </a:gs>
                <a:gs pos="50000">
                  <a:schemeClr val="accent2">
                    <a:alpha val="50000"/>
                  </a:schemeClr>
                </a:gs>
                <a:gs pos="100000">
                  <a:schemeClr val="accent2">
                    <a:gamma/>
                    <a:shade val="46275"/>
                    <a:invGamma/>
                  </a:schemeClr>
                </a:gs>
              </a:gsLst>
              <a:lin ang="0" scaled="1"/>
            </a:gradFill>
            <a:ln w="9525">
              <a:noFill/>
              <a:round/>
              <a:headEnd/>
              <a:tailEnd/>
            </a:ln>
            <a:effectLst/>
          </p:spPr>
          <p:txBody>
            <a:bodyPr wrap="none" anchor="ctr"/>
            <a:lstStyle/>
            <a:p>
              <a:endParaRPr lang="zh-CN" altLang="en-US"/>
            </a:p>
          </p:txBody>
        </p:sp>
      </p:grpSp>
      <p:sp>
        <p:nvSpPr>
          <p:cNvPr id="13" name="AutoShape 12"/>
          <p:cNvSpPr>
            <a:spLocks noChangeArrowheads="1"/>
          </p:cNvSpPr>
          <p:nvPr/>
        </p:nvSpPr>
        <p:spPr bwMode="ltGray">
          <a:xfrm>
            <a:off x="2857488" y="1643050"/>
            <a:ext cx="5261844" cy="461974"/>
          </a:xfrm>
          <a:prstGeom prst="roundRect">
            <a:avLst>
              <a:gd name="adj" fmla="val 11505"/>
            </a:avLst>
          </a:prstGeom>
          <a:gradFill rotWithShape="1">
            <a:gsLst>
              <a:gs pos="0">
                <a:schemeClr val="accent2"/>
              </a:gs>
              <a:gs pos="100000">
                <a:schemeClr val="bg1"/>
              </a:gs>
            </a:gsLst>
            <a:lin ang="0" scaled="1"/>
          </a:gradFill>
          <a:ln w="6350" algn="ctr">
            <a:noFill/>
            <a:prstDash val="sysDot"/>
            <a:round/>
            <a:headEnd/>
            <a:tailE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14" name="Text Box 13"/>
          <p:cNvSpPr txBox="1">
            <a:spLocks noChangeArrowheads="1"/>
          </p:cNvSpPr>
          <p:nvPr/>
        </p:nvSpPr>
        <p:spPr bwMode="white">
          <a:xfrm>
            <a:off x="1071538" y="1714488"/>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智能化</a:t>
            </a:r>
            <a:endParaRPr lang="en-US" altLang="zh-CN" sz="2000" b="1" dirty="0">
              <a:solidFill>
                <a:srgbClr val="FFFFFF"/>
              </a:solidFill>
              <a:ea typeface="宋体" pitchFamily="2" charset="-122"/>
            </a:endParaRPr>
          </a:p>
        </p:txBody>
      </p:sp>
      <p:sp>
        <p:nvSpPr>
          <p:cNvPr id="15" name="Text Box 14"/>
          <p:cNvSpPr txBox="1">
            <a:spLocks noChangeArrowheads="1"/>
          </p:cNvSpPr>
          <p:nvPr/>
        </p:nvSpPr>
        <p:spPr bwMode="gray">
          <a:xfrm>
            <a:off x="2928926" y="1714488"/>
            <a:ext cx="6215074" cy="338554"/>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b="1" dirty="0">
                <a:solidFill>
                  <a:schemeClr val="tx1">
                    <a:lumMod val="95000"/>
                    <a:lumOff val="5000"/>
                  </a:schemeClr>
                </a:solidFill>
                <a:latin typeface="+mn-ea"/>
                <a:ea typeface="+mn-ea"/>
              </a:rPr>
              <a:t>物流系统能模拟人的</a:t>
            </a:r>
            <a:r>
              <a:rPr lang="zh-CN" altLang="en-US" sz="1600" b="1" dirty="0" smtClean="0">
                <a:solidFill>
                  <a:schemeClr val="tx1">
                    <a:lumMod val="95000"/>
                    <a:lumOff val="5000"/>
                  </a:schemeClr>
                </a:solidFill>
                <a:latin typeface="+mn-ea"/>
                <a:ea typeface="+mn-ea"/>
              </a:rPr>
              <a:t>思维解决</a:t>
            </a:r>
            <a:r>
              <a:rPr lang="zh-CN" altLang="en-US" sz="1600" b="1" dirty="0">
                <a:solidFill>
                  <a:schemeClr val="tx1">
                    <a:lumMod val="95000"/>
                    <a:lumOff val="5000"/>
                  </a:schemeClr>
                </a:solidFill>
                <a:latin typeface="+mn-ea"/>
                <a:ea typeface="+mn-ea"/>
              </a:rPr>
              <a:t>物流问题</a:t>
            </a:r>
            <a:endParaRPr lang="en-US" altLang="zh-CN" sz="1600" b="1" dirty="0">
              <a:solidFill>
                <a:schemeClr val="tx1">
                  <a:lumMod val="95000"/>
                  <a:lumOff val="5000"/>
                </a:schemeClr>
              </a:solidFill>
              <a:latin typeface="+mn-ea"/>
              <a:ea typeface="+mn-ea"/>
            </a:endParaRPr>
          </a:p>
        </p:txBody>
      </p:sp>
      <p:sp>
        <p:nvSpPr>
          <p:cNvPr id="16" name="Text Box 15"/>
          <p:cNvSpPr txBox="1">
            <a:spLocks noChangeArrowheads="1"/>
          </p:cNvSpPr>
          <p:nvPr/>
        </p:nvSpPr>
        <p:spPr bwMode="white">
          <a:xfrm>
            <a:off x="1071538" y="2428868"/>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集成化</a:t>
            </a:r>
            <a:endParaRPr lang="en-US" altLang="zh-CN" sz="2000" b="1" dirty="0">
              <a:solidFill>
                <a:srgbClr val="FFFFFF"/>
              </a:solidFill>
              <a:ea typeface="宋体" pitchFamily="2" charset="-122"/>
            </a:endParaRPr>
          </a:p>
        </p:txBody>
      </p:sp>
      <p:sp>
        <p:nvSpPr>
          <p:cNvPr id="17" name="Text Box 16"/>
          <p:cNvSpPr txBox="1">
            <a:spLocks noChangeArrowheads="1"/>
          </p:cNvSpPr>
          <p:nvPr/>
        </p:nvSpPr>
        <p:spPr bwMode="white">
          <a:xfrm>
            <a:off x="1071538" y="3048016"/>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自动化</a:t>
            </a:r>
            <a:endParaRPr lang="en-US" altLang="zh-CN" sz="2000" b="1" dirty="0">
              <a:solidFill>
                <a:srgbClr val="FFFFFF"/>
              </a:solidFill>
              <a:ea typeface="宋体" pitchFamily="2" charset="-122"/>
            </a:endParaRPr>
          </a:p>
        </p:txBody>
      </p:sp>
      <p:sp>
        <p:nvSpPr>
          <p:cNvPr id="18" name="AutoShape 17"/>
          <p:cNvSpPr>
            <a:spLocks noChangeArrowheads="1"/>
          </p:cNvSpPr>
          <p:nvPr/>
        </p:nvSpPr>
        <p:spPr bwMode="gray">
          <a:xfrm>
            <a:off x="2857488" y="2285992"/>
            <a:ext cx="5261844" cy="461974"/>
          </a:xfrm>
          <a:prstGeom prst="roundRect">
            <a:avLst>
              <a:gd name="adj" fmla="val 11505"/>
            </a:avLst>
          </a:prstGeom>
          <a:gradFill rotWithShape="1">
            <a:gsLst>
              <a:gs pos="0">
                <a:schemeClr val="folHlink"/>
              </a:gs>
              <a:gs pos="100000">
                <a:schemeClr val="bg1"/>
              </a:gs>
            </a:gsLst>
            <a:lin ang="0" scaled="1"/>
          </a:gradFill>
          <a:ln w="6350" algn="ctr">
            <a:noFill/>
            <a:prstDash val="sysDot"/>
            <a:round/>
            <a:headEnd/>
            <a:tailE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19" name="Text Box 18"/>
          <p:cNvSpPr txBox="1">
            <a:spLocks noChangeArrowheads="1"/>
          </p:cNvSpPr>
          <p:nvPr/>
        </p:nvSpPr>
        <p:spPr bwMode="gray">
          <a:xfrm>
            <a:off x="2978829" y="2344744"/>
            <a:ext cx="6613353" cy="338554"/>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b="1" dirty="0">
                <a:solidFill>
                  <a:schemeClr val="tx1">
                    <a:lumMod val="95000"/>
                    <a:lumOff val="5000"/>
                  </a:schemeClr>
                </a:solidFill>
                <a:latin typeface="+mn-ea"/>
                <a:ea typeface="+mn-ea"/>
              </a:rPr>
              <a:t>是一个集成技术的有机体</a:t>
            </a:r>
            <a:endParaRPr lang="en-US" altLang="zh-CN" sz="1600" b="1" dirty="0">
              <a:solidFill>
                <a:schemeClr val="tx1">
                  <a:lumMod val="95000"/>
                  <a:lumOff val="5000"/>
                </a:schemeClr>
              </a:solidFill>
              <a:latin typeface="+mn-ea"/>
              <a:ea typeface="+mn-ea"/>
            </a:endParaRPr>
          </a:p>
        </p:txBody>
      </p:sp>
      <p:sp>
        <p:nvSpPr>
          <p:cNvPr id="20" name="AutoShape 19"/>
          <p:cNvSpPr>
            <a:spLocks noChangeArrowheads="1"/>
          </p:cNvSpPr>
          <p:nvPr/>
        </p:nvSpPr>
        <p:spPr bwMode="gray">
          <a:xfrm>
            <a:off x="2857488" y="3000372"/>
            <a:ext cx="5345342" cy="461974"/>
          </a:xfrm>
          <a:prstGeom prst="roundRect">
            <a:avLst>
              <a:gd name="adj" fmla="val 11505"/>
            </a:avLst>
          </a:prstGeom>
          <a:gradFill rotWithShape="1">
            <a:gsLst>
              <a:gs pos="0">
                <a:schemeClr val="accent1"/>
              </a:gs>
              <a:gs pos="100000">
                <a:schemeClr val="bg1"/>
              </a:gs>
            </a:gsLst>
            <a:lin ang="0" scaled="1"/>
          </a:gradFill>
          <a:ln w="6350" algn="ctr">
            <a:noFill/>
            <a:prstDash val="sysDot"/>
            <a:round/>
            <a:headEnd/>
            <a:tailE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21" name="Text Box 20"/>
          <p:cNvSpPr txBox="1">
            <a:spLocks noChangeArrowheads="1"/>
          </p:cNvSpPr>
          <p:nvPr/>
        </p:nvSpPr>
        <p:spPr bwMode="gray">
          <a:xfrm>
            <a:off x="2907392" y="3046433"/>
            <a:ext cx="4031361" cy="338554"/>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b="1" dirty="0">
                <a:solidFill>
                  <a:schemeClr val="tx1">
                    <a:lumMod val="95000"/>
                    <a:lumOff val="5000"/>
                  </a:schemeClr>
                </a:solidFill>
                <a:latin typeface="+mn-ea"/>
                <a:ea typeface="+mn-ea"/>
              </a:rPr>
              <a:t>物流作业过程中的设备和设施自动化</a:t>
            </a:r>
            <a:endParaRPr lang="en-US" altLang="zh-CN" sz="1600" b="1" dirty="0">
              <a:solidFill>
                <a:schemeClr val="tx1">
                  <a:lumMod val="95000"/>
                  <a:lumOff val="5000"/>
                </a:schemeClr>
              </a:solidFill>
              <a:latin typeface="+mn-ea"/>
              <a:ea typeface="+mn-ea"/>
            </a:endParaRPr>
          </a:p>
        </p:txBody>
      </p:sp>
      <p:sp>
        <p:nvSpPr>
          <p:cNvPr id="23" name="AutoShape 22"/>
          <p:cNvSpPr>
            <a:spLocks noChangeArrowheads="1"/>
          </p:cNvSpPr>
          <p:nvPr/>
        </p:nvSpPr>
        <p:spPr bwMode="gray">
          <a:xfrm>
            <a:off x="2743605" y="2837370"/>
            <a:ext cx="613190" cy="193160"/>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sz="1600" b="1">
              <a:solidFill>
                <a:schemeClr val="tx1">
                  <a:lumMod val="95000"/>
                  <a:lumOff val="5000"/>
                </a:schemeClr>
              </a:solidFill>
              <a:latin typeface="+mn-ea"/>
              <a:ea typeface="+mn-ea"/>
            </a:endParaRPr>
          </a:p>
        </p:txBody>
      </p:sp>
      <p:grpSp>
        <p:nvGrpSpPr>
          <p:cNvPr id="112" name="Group 3"/>
          <p:cNvGrpSpPr>
            <a:grpSpLocks/>
          </p:cNvGrpSpPr>
          <p:nvPr/>
        </p:nvGrpSpPr>
        <p:grpSpPr bwMode="auto">
          <a:xfrm>
            <a:off x="1000100" y="4929198"/>
            <a:ext cx="1576407" cy="692155"/>
            <a:chOff x="471" y="272"/>
            <a:chExt cx="1161" cy="1539"/>
          </a:xfrm>
        </p:grpSpPr>
        <p:sp>
          <p:nvSpPr>
            <p:cNvPr id="113" name="Oval 4"/>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4" name="AutoShape 5"/>
            <p:cNvSpPr>
              <a:spLocks noChangeArrowheads="1"/>
            </p:cNvSpPr>
            <p:nvPr/>
          </p:nvSpPr>
          <p:spPr bwMode="gray">
            <a:xfrm>
              <a:off x="473" y="272"/>
              <a:ext cx="1159" cy="1539"/>
            </a:xfrm>
            <a:prstGeom prst="can">
              <a:avLst>
                <a:gd name="adj" fmla="val 33197"/>
              </a:avLst>
            </a:prstGeom>
            <a:gradFill rotWithShape="1">
              <a:gsLst>
                <a:gs pos="0">
                  <a:srgbClr val="4AB1E4">
                    <a:gamma/>
                    <a:shade val="46275"/>
                    <a:invGamma/>
                  </a:srgbClr>
                </a:gs>
                <a:gs pos="50000">
                  <a:srgbClr val="4AB1E4">
                    <a:alpha val="50000"/>
                  </a:srgbClr>
                </a:gs>
                <a:gs pos="100000">
                  <a:srgbClr val="4AB1E4">
                    <a:gamma/>
                    <a:shade val="46275"/>
                    <a:invGamma/>
                  </a:srgbClr>
                </a:gs>
              </a:gsLst>
              <a:lin ang="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115" name="Group 6"/>
          <p:cNvGrpSpPr>
            <a:grpSpLocks/>
          </p:cNvGrpSpPr>
          <p:nvPr/>
        </p:nvGrpSpPr>
        <p:grpSpPr bwMode="auto">
          <a:xfrm>
            <a:off x="1000100" y="4237186"/>
            <a:ext cx="1576407" cy="692156"/>
            <a:chOff x="471" y="590"/>
            <a:chExt cx="1161" cy="1539"/>
          </a:xfrm>
        </p:grpSpPr>
        <p:sp>
          <p:nvSpPr>
            <p:cNvPr id="116" name="Oval 7"/>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7" name="AutoShape 8"/>
            <p:cNvSpPr>
              <a:spLocks noChangeArrowheads="1"/>
            </p:cNvSpPr>
            <p:nvPr/>
          </p:nvSpPr>
          <p:spPr bwMode="gray">
            <a:xfrm>
              <a:off x="473" y="590"/>
              <a:ext cx="1159" cy="1539"/>
            </a:xfrm>
            <a:prstGeom prst="can">
              <a:avLst>
                <a:gd name="adj" fmla="val 33197"/>
              </a:avLst>
            </a:prstGeom>
            <a:gradFill rotWithShape="1">
              <a:gsLst>
                <a:gs pos="0">
                  <a:srgbClr val="5BBE4E">
                    <a:gamma/>
                    <a:shade val="46275"/>
                    <a:invGamma/>
                  </a:srgbClr>
                </a:gs>
                <a:gs pos="50000">
                  <a:srgbClr val="5BBE4E">
                    <a:alpha val="50000"/>
                  </a:srgbClr>
                </a:gs>
                <a:gs pos="100000">
                  <a:srgbClr val="5BBE4E">
                    <a:gamma/>
                    <a:shade val="46275"/>
                    <a:invGamma/>
                  </a:srgbClr>
                </a:gs>
              </a:gsLst>
              <a:lin ang="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118" name="Group 9"/>
          <p:cNvGrpSpPr>
            <a:grpSpLocks/>
          </p:cNvGrpSpPr>
          <p:nvPr/>
        </p:nvGrpSpPr>
        <p:grpSpPr bwMode="auto">
          <a:xfrm>
            <a:off x="1000100" y="3571876"/>
            <a:ext cx="1576407" cy="692155"/>
            <a:chOff x="471" y="272"/>
            <a:chExt cx="1161" cy="1539"/>
          </a:xfrm>
        </p:grpSpPr>
        <p:sp>
          <p:nvSpPr>
            <p:cNvPr id="119" name="Oval 10"/>
            <p:cNvSpPr>
              <a:spLocks noChangeArrowheads="1"/>
            </p:cNvSpPr>
            <p:nvPr/>
          </p:nvSpPr>
          <p:spPr bwMode="lt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0" name="AutoShape 11"/>
            <p:cNvSpPr>
              <a:spLocks noChangeArrowheads="1"/>
            </p:cNvSpPr>
            <p:nvPr/>
          </p:nvSpPr>
          <p:spPr bwMode="ltGray">
            <a:xfrm>
              <a:off x="473" y="272"/>
              <a:ext cx="1159" cy="1539"/>
            </a:xfrm>
            <a:prstGeom prst="can">
              <a:avLst>
                <a:gd name="adj" fmla="val 33197"/>
              </a:avLst>
            </a:prstGeom>
            <a:gradFill rotWithShape="1">
              <a:gsLst>
                <a:gs pos="0">
                  <a:srgbClr val="8F038F">
                    <a:gamma/>
                    <a:shade val="46275"/>
                    <a:invGamma/>
                  </a:srgbClr>
                </a:gs>
                <a:gs pos="50000">
                  <a:srgbClr val="8F038F">
                    <a:alpha val="50000"/>
                  </a:srgbClr>
                </a:gs>
                <a:gs pos="100000">
                  <a:srgbClr val="8F038F">
                    <a:gamma/>
                    <a:shade val="46275"/>
                    <a:invGamma/>
                  </a:srgbClr>
                </a:gs>
              </a:gsLst>
              <a:lin ang="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121" name="AutoShape 12"/>
          <p:cNvSpPr>
            <a:spLocks noChangeArrowheads="1"/>
          </p:cNvSpPr>
          <p:nvPr/>
        </p:nvSpPr>
        <p:spPr bwMode="ltGray">
          <a:xfrm>
            <a:off x="2857488" y="3714752"/>
            <a:ext cx="5429288" cy="461974"/>
          </a:xfrm>
          <a:prstGeom prst="roundRect">
            <a:avLst>
              <a:gd name="adj" fmla="val 11505"/>
            </a:avLst>
          </a:prstGeom>
          <a:gradFill rotWithShape="1">
            <a:gsLst>
              <a:gs pos="0">
                <a:srgbClr val="8F038F"/>
              </a:gs>
              <a:gs pos="100000">
                <a:srgbClr val="FFFFFF"/>
              </a:gs>
            </a:gsLst>
            <a:lin ang="0" scaled="1"/>
          </a:gradFill>
          <a:ln w="6350"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mn-ea"/>
              <a:ea typeface="+mn-ea"/>
            </a:endParaRPr>
          </a:p>
        </p:txBody>
      </p:sp>
      <p:sp>
        <p:nvSpPr>
          <p:cNvPr id="122" name="Text Box 13"/>
          <p:cNvSpPr txBox="1">
            <a:spLocks noChangeArrowheads="1"/>
          </p:cNvSpPr>
          <p:nvPr/>
        </p:nvSpPr>
        <p:spPr bwMode="white">
          <a:xfrm>
            <a:off x="1071538" y="3786190"/>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信息化</a:t>
            </a:r>
            <a:endParaRPr lang="en-US" altLang="zh-CN" sz="2000" b="1" dirty="0">
              <a:solidFill>
                <a:srgbClr val="FFFFFF"/>
              </a:solidFill>
              <a:ea typeface="宋体" pitchFamily="2" charset="-122"/>
            </a:endParaRPr>
          </a:p>
        </p:txBody>
      </p:sp>
      <p:sp>
        <p:nvSpPr>
          <p:cNvPr id="123" name="Text Box 14"/>
          <p:cNvSpPr txBox="1">
            <a:spLocks noChangeArrowheads="1"/>
          </p:cNvSpPr>
          <p:nvPr/>
        </p:nvSpPr>
        <p:spPr bwMode="gray">
          <a:xfrm>
            <a:off x="2928925" y="3786190"/>
            <a:ext cx="4117135" cy="338554"/>
          </a:xfrm>
          <a:prstGeom prst="rect">
            <a:avLst/>
          </a:prstGeom>
          <a:noFill/>
          <a:ln w="9525" algn="ctr">
            <a:noFill/>
            <a:miter lim="800000"/>
            <a:headEnd/>
            <a:tailEnd/>
          </a:ln>
          <a:effectLst/>
        </p:spPr>
        <p:txBody>
          <a:bodyPr wrap="square">
            <a:spAutoFit/>
          </a:bodyPr>
          <a:lstStyle/>
          <a:p>
            <a:pPr>
              <a:spcBef>
                <a:spcPct val="50000"/>
              </a:spcBef>
              <a:buFontTx/>
              <a:buChar char="•"/>
            </a:pPr>
            <a:r>
              <a:rPr lang="en-US" altLang="zh-CN" sz="1600" b="1" dirty="0">
                <a:solidFill>
                  <a:schemeClr val="tx1">
                    <a:lumMod val="95000"/>
                    <a:lumOff val="5000"/>
                  </a:schemeClr>
                </a:solidFill>
                <a:latin typeface="+mn-ea"/>
                <a:ea typeface="+mn-ea"/>
              </a:rPr>
              <a:t> </a:t>
            </a:r>
            <a:r>
              <a:rPr lang="zh-CN" altLang="en-US" sz="1600" b="1" dirty="0" smtClean="0">
                <a:solidFill>
                  <a:schemeClr val="tx1">
                    <a:lumMod val="95000"/>
                    <a:lumOff val="5000"/>
                  </a:schemeClr>
                </a:solidFill>
                <a:latin typeface="+mn-ea"/>
                <a:ea typeface="+mn-ea"/>
              </a:rPr>
              <a:t>实现实时物流信息传递、储存及处理</a:t>
            </a:r>
            <a:endParaRPr lang="en-US" altLang="zh-CN" sz="1600" b="1" dirty="0">
              <a:solidFill>
                <a:schemeClr val="tx1">
                  <a:lumMod val="95000"/>
                  <a:lumOff val="5000"/>
                </a:schemeClr>
              </a:solidFill>
              <a:latin typeface="+mn-ea"/>
              <a:ea typeface="+mn-ea"/>
            </a:endParaRPr>
          </a:p>
        </p:txBody>
      </p:sp>
      <p:sp>
        <p:nvSpPr>
          <p:cNvPr id="124" name="Text Box 15"/>
          <p:cNvSpPr txBox="1">
            <a:spLocks noChangeArrowheads="1"/>
          </p:cNvSpPr>
          <p:nvPr/>
        </p:nvSpPr>
        <p:spPr bwMode="white">
          <a:xfrm>
            <a:off x="1071538" y="4500570"/>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网络化</a:t>
            </a:r>
            <a:endParaRPr lang="en-US" altLang="zh-CN" sz="2000" b="1" dirty="0">
              <a:solidFill>
                <a:srgbClr val="FFFFFF"/>
              </a:solidFill>
              <a:ea typeface="宋体" pitchFamily="2" charset="-122"/>
            </a:endParaRPr>
          </a:p>
        </p:txBody>
      </p:sp>
      <p:sp>
        <p:nvSpPr>
          <p:cNvPr id="125" name="Text Box 16"/>
          <p:cNvSpPr txBox="1">
            <a:spLocks noChangeArrowheads="1"/>
          </p:cNvSpPr>
          <p:nvPr/>
        </p:nvSpPr>
        <p:spPr bwMode="white">
          <a:xfrm>
            <a:off x="1071538" y="5119718"/>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柔性化</a:t>
            </a:r>
            <a:endParaRPr lang="en-US" altLang="zh-CN" sz="2000" b="1" dirty="0">
              <a:solidFill>
                <a:srgbClr val="FFFFFF"/>
              </a:solidFill>
              <a:ea typeface="宋体" pitchFamily="2" charset="-122"/>
            </a:endParaRPr>
          </a:p>
        </p:txBody>
      </p:sp>
      <p:sp>
        <p:nvSpPr>
          <p:cNvPr id="126" name="AutoShape 17"/>
          <p:cNvSpPr>
            <a:spLocks noChangeArrowheads="1"/>
          </p:cNvSpPr>
          <p:nvPr/>
        </p:nvSpPr>
        <p:spPr bwMode="gray">
          <a:xfrm>
            <a:off x="2857488" y="4357694"/>
            <a:ext cx="5345342" cy="461974"/>
          </a:xfrm>
          <a:prstGeom prst="roundRect">
            <a:avLst>
              <a:gd name="adj" fmla="val 11505"/>
            </a:avLst>
          </a:prstGeom>
          <a:gradFill rotWithShape="1">
            <a:gsLst>
              <a:gs pos="0">
                <a:srgbClr val="5BBE4E"/>
              </a:gs>
              <a:gs pos="100000">
                <a:srgbClr val="FFFFFF"/>
              </a:gs>
            </a:gsLst>
            <a:lin ang="0" scaled="1"/>
          </a:gradFill>
          <a:ln w="6350"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mn-ea"/>
              <a:ea typeface="+mn-ea"/>
            </a:endParaRPr>
          </a:p>
        </p:txBody>
      </p:sp>
      <p:sp>
        <p:nvSpPr>
          <p:cNvPr id="127" name="Text Box 18"/>
          <p:cNvSpPr txBox="1">
            <a:spLocks noChangeArrowheads="1"/>
          </p:cNvSpPr>
          <p:nvPr/>
        </p:nvSpPr>
        <p:spPr bwMode="gray">
          <a:xfrm>
            <a:off x="2978829" y="4416446"/>
            <a:ext cx="4140859" cy="338554"/>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b="1" dirty="0">
                <a:solidFill>
                  <a:schemeClr val="tx1">
                    <a:lumMod val="95000"/>
                    <a:lumOff val="5000"/>
                  </a:schemeClr>
                </a:solidFill>
                <a:latin typeface="+mn-ea"/>
                <a:ea typeface="+mn-ea"/>
              </a:rPr>
              <a:t>物流设施、</a:t>
            </a:r>
            <a:r>
              <a:rPr lang="zh-CN" altLang="en-US" sz="1600" b="1" dirty="0" smtClean="0">
                <a:solidFill>
                  <a:schemeClr val="tx1">
                    <a:lumMod val="95000"/>
                    <a:lumOff val="5000"/>
                  </a:schemeClr>
                </a:solidFill>
                <a:latin typeface="+mn-ea"/>
                <a:ea typeface="+mn-ea"/>
              </a:rPr>
              <a:t>业务及信息的</a:t>
            </a:r>
            <a:r>
              <a:rPr lang="zh-CN" altLang="en-US" sz="1600" b="1" dirty="0">
                <a:solidFill>
                  <a:schemeClr val="tx1">
                    <a:lumMod val="95000"/>
                    <a:lumOff val="5000"/>
                  </a:schemeClr>
                </a:solidFill>
                <a:latin typeface="+mn-ea"/>
                <a:ea typeface="+mn-ea"/>
              </a:rPr>
              <a:t>网络化</a:t>
            </a:r>
            <a:endParaRPr lang="en-US" altLang="zh-CN" sz="1600" b="1" dirty="0">
              <a:solidFill>
                <a:schemeClr val="tx1">
                  <a:lumMod val="95000"/>
                  <a:lumOff val="5000"/>
                </a:schemeClr>
              </a:solidFill>
              <a:latin typeface="+mn-ea"/>
              <a:ea typeface="+mn-ea"/>
            </a:endParaRPr>
          </a:p>
        </p:txBody>
      </p:sp>
      <p:sp>
        <p:nvSpPr>
          <p:cNvPr id="128" name="AutoShape 19"/>
          <p:cNvSpPr>
            <a:spLocks noChangeArrowheads="1"/>
          </p:cNvSpPr>
          <p:nvPr/>
        </p:nvSpPr>
        <p:spPr bwMode="gray">
          <a:xfrm>
            <a:off x="2857488" y="5072074"/>
            <a:ext cx="5345342" cy="461974"/>
          </a:xfrm>
          <a:prstGeom prst="roundRect">
            <a:avLst>
              <a:gd name="adj" fmla="val 11505"/>
            </a:avLst>
          </a:prstGeom>
          <a:gradFill rotWithShape="1">
            <a:gsLst>
              <a:gs pos="0">
                <a:srgbClr val="4AB1E4"/>
              </a:gs>
              <a:gs pos="100000">
                <a:srgbClr val="FFFFFF"/>
              </a:gs>
            </a:gsLst>
            <a:lin ang="0" scaled="1"/>
          </a:gradFill>
          <a:ln w="6350"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mn-ea"/>
              <a:ea typeface="+mn-ea"/>
            </a:endParaRPr>
          </a:p>
        </p:txBody>
      </p:sp>
      <p:sp>
        <p:nvSpPr>
          <p:cNvPr id="129" name="Text Box 20"/>
          <p:cNvSpPr txBox="1">
            <a:spLocks noChangeArrowheads="1"/>
          </p:cNvSpPr>
          <p:nvPr/>
        </p:nvSpPr>
        <p:spPr bwMode="gray">
          <a:xfrm>
            <a:off x="2907392" y="5118135"/>
            <a:ext cx="4031361" cy="338554"/>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b="1" dirty="0">
                <a:solidFill>
                  <a:schemeClr val="tx1">
                    <a:lumMod val="95000"/>
                    <a:lumOff val="5000"/>
                  </a:schemeClr>
                </a:solidFill>
                <a:latin typeface="+mn-ea"/>
                <a:ea typeface="+mn-ea"/>
              </a:rPr>
              <a:t>具有环境适应能力的动态系统</a:t>
            </a:r>
            <a:endParaRPr lang="en-US" altLang="zh-CN" sz="1600" b="1" dirty="0">
              <a:solidFill>
                <a:schemeClr val="tx1">
                  <a:lumMod val="95000"/>
                  <a:lumOff val="5000"/>
                </a:schemeClr>
              </a:solidFill>
              <a:latin typeface="+mn-ea"/>
              <a:ea typeface="+mn-ea"/>
            </a:endParaRPr>
          </a:p>
        </p:txBody>
      </p:sp>
      <p:sp>
        <p:nvSpPr>
          <p:cNvPr id="130" name="AutoShape 22"/>
          <p:cNvSpPr>
            <a:spLocks noChangeArrowheads="1"/>
          </p:cNvSpPr>
          <p:nvPr/>
        </p:nvSpPr>
        <p:spPr bwMode="gray">
          <a:xfrm>
            <a:off x="2743605" y="4909072"/>
            <a:ext cx="613190" cy="193160"/>
          </a:xfrm>
          <a:prstGeom prst="rightArrow">
            <a:avLst>
              <a:gd name="adj1" fmla="val 50000"/>
              <a:gd name="adj2" fmla="val 58333"/>
            </a:avLst>
          </a:prstGeom>
          <a:solidFill>
            <a:srgbClr val="FFFFFF"/>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mn-ea"/>
              <a:ea typeface="+mn-ea"/>
            </a:endParaRP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智能物流">
  <a:themeElements>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上海Nordri专业商务幻灯演示设计">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上海Nordri专业商务幻灯演示设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上海Nordri专业商务幻灯演示设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上海Nordri专业商务幻灯演示设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上海Nordri专业商务幻灯演示设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上海Nordri专业商务幻灯演示设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上海Nordri专业商务幻灯演示设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上海Nordri专业商务幻灯演示设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上海Nordri专业商务幻灯演示设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上海Nordri专业商务幻灯演示设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上海Nordri专业商务幻灯演示设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上海Nordri专业商务幻灯演示设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上海Nordri专业商务幻灯演示设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上海Nordri专业商务幻灯演示设计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8F8F8"/>
        </a:hlink>
        <a:folHlink>
          <a:srgbClr val="F8F8F8"/>
        </a:folHlink>
      </a:clrScheme>
      <a:clrMap bg1="lt1" tx1="dk1" bg2="lt2" tx2="dk2" accent1="accent1" accent2="accent2" accent3="accent3" accent4="accent4" accent5="accent5" accent6="accent6" hlink="hlink" folHlink="folHlink"/>
    </a:extraClrScheme>
    <a:extraClrScheme>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1742</TotalTime>
  <Words>4273</Words>
  <Application>Microsoft Office PowerPoint</Application>
  <PresentationFormat>全屏显示(4:3)</PresentationFormat>
  <Paragraphs>347</Paragraphs>
  <Slides>40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42" baseType="lpstr">
      <vt:lpstr>智能物流</vt:lpstr>
      <vt:lpstr>Visio</vt:lpstr>
      <vt:lpstr>第3章  智能物流系统</vt:lpstr>
      <vt:lpstr>学习要点</vt:lpstr>
      <vt:lpstr>目录</vt:lpstr>
      <vt:lpstr>3.1.1 系统的定义</vt:lpstr>
      <vt:lpstr>3.1.1 系统的定义</vt:lpstr>
      <vt:lpstr>3.1.1 系统的定义</vt:lpstr>
      <vt:lpstr>3.1.1 系统的定义</vt:lpstr>
      <vt:lpstr>3.1.1 系统的定义</vt:lpstr>
      <vt:lpstr>3.1.2  系统的特征</vt:lpstr>
      <vt:lpstr>3.1.3  系统的目标</vt:lpstr>
      <vt:lpstr>3.2  智能物流系统的设计</vt:lpstr>
      <vt:lpstr>3.2.1 系统的结构</vt:lpstr>
      <vt:lpstr>3.2.1 系统的结构</vt:lpstr>
      <vt:lpstr>3.2.1 系统的结构</vt:lpstr>
      <vt:lpstr>3.2.1 系统的结构</vt:lpstr>
      <vt:lpstr>3.2.1 系统的结构</vt:lpstr>
      <vt:lpstr>3.2.1 系统的结构</vt:lpstr>
      <vt:lpstr>3.2.1 系统的结构</vt:lpstr>
      <vt:lpstr>3.2.1 系统的结构</vt:lpstr>
      <vt:lpstr>3.2.1 系统的结构</vt:lpstr>
      <vt:lpstr>3.2.1 系统的结构</vt:lpstr>
      <vt:lpstr>3.2.1 系统的结构</vt:lpstr>
      <vt:lpstr>3.2.2  系统的关键技术</vt:lpstr>
      <vt:lpstr>3.2.2  系统的关键技术</vt:lpstr>
      <vt:lpstr>3.2.2  系统的关键技术</vt:lpstr>
      <vt:lpstr>3.2.2  系统的关键技术</vt:lpstr>
      <vt:lpstr>3.2.2  系统的关键技术</vt:lpstr>
      <vt:lpstr>3.2.2  系统的关键技术</vt:lpstr>
      <vt:lpstr>3.2.2  系统的关键技术</vt:lpstr>
      <vt:lpstr>3.2.2  系统的关键技术</vt:lpstr>
      <vt:lpstr> 3.2.3  系统的构建原则 </vt:lpstr>
      <vt:lpstr>3.2.4  建立智能物流系统</vt:lpstr>
      <vt:lpstr>3.3.1  系统的应用</vt:lpstr>
      <vt:lpstr>3.3.1  系统的应用</vt:lpstr>
      <vt:lpstr>3.3.1  系统的应用</vt:lpstr>
      <vt:lpstr>3.3.1  系统的应用</vt:lpstr>
      <vt:lpstr>3.3.2  系统对企业的影响</vt:lpstr>
      <vt:lpstr>小结</vt:lpstr>
      <vt:lpstr>思考题</vt:lpstr>
      <vt:lpstr>幻灯片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NordriDesign</dc:creator>
  <cp:keywords>ppt幻灯设计/ppt模板设计</cp:keywords>
  <dc:description>nordridesign.com</dc:description>
  <cp:lastModifiedBy>x</cp:lastModifiedBy>
  <cp:revision>237</cp:revision>
  <dcterms:created xsi:type="dcterms:W3CDTF">2007-10-21T01:27:31Z</dcterms:created>
  <dcterms:modified xsi:type="dcterms:W3CDTF">2012-08-30T11:53:14Z</dcterms:modified>
</cp:coreProperties>
</file>