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41"/>
  </p:notesMasterIdLst>
  <p:handoutMasterIdLst>
    <p:handoutMasterId r:id="rId42"/>
  </p:handoutMasterIdLst>
  <p:sldIdLst>
    <p:sldId id="275" r:id="rId2"/>
    <p:sldId id="274" r:id="rId3"/>
    <p:sldId id="276" r:id="rId4"/>
    <p:sldId id="281" r:id="rId5"/>
    <p:sldId id="280" r:id="rId6"/>
    <p:sldId id="320" r:id="rId7"/>
    <p:sldId id="321" r:id="rId8"/>
    <p:sldId id="322" r:id="rId9"/>
    <p:sldId id="323" r:id="rId10"/>
    <p:sldId id="324" r:id="rId11"/>
    <p:sldId id="282" r:id="rId12"/>
    <p:sldId id="325" r:id="rId13"/>
    <p:sldId id="326" r:id="rId14"/>
    <p:sldId id="327" r:id="rId15"/>
    <p:sldId id="328" r:id="rId16"/>
    <p:sldId id="329" r:id="rId17"/>
    <p:sldId id="330" r:id="rId18"/>
    <p:sldId id="331" r:id="rId19"/>
    <p:sldId id="334" r:id="rId20"/>
    <p:sldId id="332" r:id="rId21"/>
    <p:sldId id="333" r:id="rId22"/>
    <p:sldId id="335" r:id="rId23"/>
    <p:sldId id="336" r:id="rId24"/>
    <p:sldId id="337" r:id="rId25"/>
    <p:sldId id="338" r:id="rId26"/>
    <p:sldId id="339" r:id="rId27"/>
    <p:sldId id="340" r:id="rId28"/>
    <p:sldId id="341" r:id="rId29"/>
    <p:sldId id="342" r:id="rId30"/>
    <p:sldId id="343" r:id="rId31"/>
    <p:sldId id="344" r:id="rId32"/>
    <p:sldId id="345" r:id="rId33"/>
    <p:sldId id="346" r:id="rId34"/>
    <p:sldId id="347" r:id="rId35"/>
    <p:sldId id="348" r:id="rId36"/>
    <p:sldId id="349" r:id="rId37"/>
    <p:sldId id="350" r:id="rId38"/>
    <p:sldId id="351" r:id="rId39"/>
    <p:sldId id="273" r:id="rId4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黑体" pitchFamily="2" charset="-122"/>
        <a:cs typeface="+mn-cs"/>
      </a:defRPr>
    </a:lvl1pPr>
    <a:lvl2pPr marL="457200" algn="l" rtl="0" fontAlgn="base">
      <a:spcBef>
        <a:spcPct val="0"/>
      </a:spcBef>
      <a:spcAft>
        <a:spcPct val="0"/>
      </a:spcAft>
      <a:defRPr kern="1200">
        <a:solidFill>
          <a:schemeClr val="tx1"/>
        </a:solidFill>
        <a:latin typeface="Arial" charset="0"/>
        <a:ea typeface="黑体" pitchFamily="2" charset="-122"/>
        <a:cs typeface="+mn-cs"/>
      </a:defRPr>
    </a:lvl2pPr>
    <a:lvl3pPr marL="914400" algn="l" rtl="0" fontAlgn="base">
      <a:spcBef>
        <a:spcPct val="0"/>
      </a:spcBef>
      <a:spcAft>
        <a:spcPct val="0"/>
      </a:spcAft>
      <a:defRPr kern="1200">
        <a:solidFill>
          <a:schemeClr val="tx1"/>
        </a:solidFill>
        <a:latin typeface="Arial" charset="0"/>
        <a:ea typeface="黑体" pitchFamily="2" charset="-122"/>
        <a:cs typeface="+mn-cs"/>
      </a:defRPr>
    </a:lvl3pPr>
    <a:lvl4pPr marL="1371600" algn="l" rtl="0" fontAlgn="base">
      <a:spcBef>
        <a:spcPct val="0"/>
      </a:spcBef>
      <a:spcAft>
        <a:spcPct val="0"/>
      </a:spcAft>
      <a:defRPr kern="1200">
        <a:solidFill>
          <a:schemeClr val="tx1"/>
        </a:solidFill>
        <a:latin typeface="Arial" charset="0"/>
        <a:ea typeface="黑体" pitchFamily="2" charset="-122"/>
        <a:cs typeface="+mn-cs"/>
      </a:defRPr>
    </a:lvl4pPr>
    <a:lvl5pPr marL="1828800" algn="l" rtl="0" fontAlgn="base">
      <a:spcBef>
        <a:spcPct val="0"/>
      </a:spcBef>
      <a:spcAft>
        <a:spcPct val="0"/>
      </a:spcAft>
      <a:defRPr kern="1200">
        <a:solidFill>
          <a:schemeClr val="tx1"/>
        </a:solidFill>
        <a:latin typeface="Arial" charset="0"/>
        <a:ea typeface="黑体" pitchFamily="2" charset="-122"/>
        <a:cs typeface="+mn-cs"/>
      </a:defRPr>
    </a:lvl5pPr>
    <a:lvl6pPr marL="2286000" algn="l" defTabSz="914400" rtl="0" eaLnBrk="1" latinLnBrk="0" hangingPunct="1">
      <a:defRPr kern="1200">
        <a:solidFill>
          <a:schemeClr val="tx1"/>
        </a:solidFill>
        <a:latin typeface="Arial" charset="0"/>
        <a:ea typeface="黑体" pitchFamily="2" charset="-122"/>
        <a:cs typeface="+mn-cs"/>
      </a:defRPr>
    </a:lvl6pPr>
    <a:lvl7pPr marL="2743200" algn="l" defTabSz="914400" rtl="0" eaLnBrk="1" latinLnBrk="0" hangingPunct="1">
      <a:defRPr kern="1200">
        <a:solidFill>
          <a:schemeClr val="tx1"/>
        </a:solidFill>
        <a:latin typeface="Arial" charset="0"/>
        <a:ea typeface="黑体" pitchFamily="2" charset="-122"/>
        <a:cs typeface="+mn-cs"/>
      </a:defRPr>
    </a:lvl7pPr>
    <a:lvl8pPr marL="3200400" algn="l" defTabSz="914400" rtl="0" eaLnBrk="1" latinLnBrk="0" hangingPunct="1">
      <a:defRPr kern="1200">
        <a:solidFill>
          <a:schemeClr val="tx1"/>
        </a:solidFill>
        <a:latin typeface="Arial" charset="0"/>
        <a:ea typeface="黑体" pitchFamily="2" charset="-122"/>
        <a:cs typeface="+mn-cs"/>
      </a:defRPr>
    </a:lvl8pPr>
    <a:lvl9pPr marL="3657600" algn="l" defTabSz="914400" rtl="0" eaLnBrk="1" latinLnBrk="0" hangingPunct="1">
      <a:defRPr kern="1200">
        <a:solidFill>
          <a:schemeClr val="tx1"/>
        </a:solidFill>
        <a:latin typeface="Arial" charset="0"/>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CC66"/>
    <a:srgbClr val="EE9A3E"/>
    <a:srgbClr val="FFCC00"/>
    <a:srgbClr val="FF9966"/>
    <a:srgbClr val="FFFFCC"/>
    <a:srgbClr val="FF9900"/>
    <a:srgbClr val="99CCFF"/>
    <a:srgbClr val="111111"/>
    <a:srgbClr val="0033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67" autoAdjust="0"/>
    <p:restoredTop sz="94675" autoAdjust="0"/>
  </p:normalViewPr>
  <p:slideViewPr>
    <p:cSldViewPr>
      <p:cViewPr varScale="1">
        <p:scale>
          <a:sx n="63" d="100"/>
          <a:sy n="63" d="100"/>
        </p:scale>
        <p:origin x="-1278" y="-96"/>
      </p:cViewPr>
      <p:guideLst>
        <p:guide orient="horz" pos="227"/>
        <p:guide orient="horz" pos="164"/>
        <p:guide orient="horz" pos="4110"/>
        <p:guide orient="horz" pos="709"/>
        <p:guide pos="295"/>
        <p:guide pos="5465"/>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3" d="100"/>
          <a:sy n="63" d="100"/>
        </p:scale>
        <p:origin x="-1932"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62A7514-2DD7-41B7-80ED-F693EACC02A5}" type="doc">
      <dgm:prSet loTypeId="urn:microsoft.com/office/officeart/2005/8/layout/hChevron3" loCatId="process" qsTypeId="urn:microsoft.com/office/officeart/2005/8/quickstyle/simple1" qsCatId="simple" csTypeId="urn:microsoft.com/office/officeart/2005/8/colors/accent1_2" csCatId="accent1" phldr="1"/>
      <dgm:spPr/>
    </dgm:pt>
    <dgm:pt modelId="{4AFE0152-52EB-4B95-B7AD-68475D9B1B55}">
      <dgm:prSet phldrT="[文本]" custT="1"/>
      <dgm:spPr>
        <a:solidFill>
          <a:srgbClr val="FFCC66"/>
        </a:solidFill>
      </dgm:spPr>
      <dgm:t>
        <a:bodyPr/>
        <a:lstStyle/>
        <a:p>
          <a:pPr algn="l"/>
          <a:r>
            <a:rPr lang="en-US" sz="1600" u="none" dirty="0" smtClean="0"/>
            <a:t>   </a:t>
          </a:r>
          <a:r>
            <a:rPr lang="en-US" sz="1400" u="none" dirty="0" smtClean="0"/>
            <a:t> </a:t>
          </a:r>
          <a:r>
            <a:rPr lang="en-US" sz="1400" u="none" dirty="0" err="1" smtClean="0">
              <a:solidFill>
                <a:schemeClr val="tx1"/>
              </a:solidFill>
            </a:rPr>
            <a:t>智能物流系统概述</a:t>
          </a:r>
          <a:endParaRPr lang="zh-CN" altLang="en-US" sz="1400" u="none" dirty="0">
            <a:solidFill>
              <a:schemeClr val="tx1"/>
            </a:solidFill>
          </a:endParaRPr>
        </a:p>
      </dgm:t>
    </dgm:pt>
    <dgm:pt modelId="{40134812-FDE4-4D83-BCC4-669066684F1D}" type="parTrans" cxnId="{2C7E0276-8840-4465-8DAD-478DA293BECB}">
      <dgm:prSet/>
      <dgm:spPr/>
      <dgm:t>
        <a:bodyPr/>
        <a:lstStyle/>
        <a:p>
          <a:endParaRPr lang="zh-CN" altLang="en-US" sz="1600"/>
        </a:p>
      </dgm:t>
    </dgm:pt>
    <dgm:pt modelId="{C39CC968-0BF9-40F9-9F50-CB79325223BB}" type="sibTrans" cxnId="{2C7E0276-8840-4465-8DAD-478DA293BECB}">
      <dgm:prSet/>
      <dgm:spPr/>
      <dgm:t>
        <a:bodyPr/>
        <a:lstStyle/>
        <a:p>
          <a:endParaRPr lang="zh-CN" altLang="en-US" sz="1600"/>
        </a:p>
      </dgm:t>
    </dgm:pt>
    <dgm:pt modelId="{BE7FC79C-9CFE-4C59-A295-EA1E3A68FF87}">
      <dgm:prSet phldrT="[文本]" custT="1"/>
      <dgm:spPr>
        <a:solidFill>
          <a:srgbClr val="FF6600"/>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的设计</a:t>
          </a:r>
          <a:endParaRPr lang="zh-CN" altLang="en-US" sz="1400" dirty="0">
            <a:solidFill>
              <a:schemeClr val="tx1"/>
            </a:solidFill>
          </a:endParaRPr>
        </a:p>
      </dgm:t>
    </dgm:pt>
    <dgm:pt modelId="{74763B2D-C6CD-4E8F-8938-2BFD9C1939E5}" type="parTrans" cxnId="{B1A013C3-BD89-4374-AFF9-E98CDA16D90B}">
      <dgm:prSet/>
      <dgm:spPr/>
      <dgm:t>
        <a:bodyPr/>
        <a:lstStyle/>
        <a:p>
          <a:endParaRPr lang="zh-CN" altLang="en-US" sz="1600"/>
        </a:p>
      </dgm:t>
    </dgm:pt>
    <dgm:pt modelId="{32B28509-5994-4D9D-AF45-70A62F913BDE}" type="sibTrans" cxnId="{B1A013C3-BD89-4374-AFF9-E98CDA16D90B}">
      <dgm:prSet/>
      <dgm:spPr/>
      <dgm:t>
        <a:bodyPr/>
        <a:lstStyle/>
        <a:p>
          <a:endParaRPr lang="zh-CN" altLang="en-US" sz="1600"/>
        </a:p>
      </dgm:t>
    </dgm:pt>
    <dgm:pt modelId="{1A422BF9-8E40-4D40-82F3-D7ADF7825116}">
      <dgm:prSet phldrT="[文本]" custT="1"/>
      <dgm:spPr>
        <a:solidFill>
          <a:srgbClr val="FFCC66"/>
        </a:solidFill>
      </dgm:spPr>
      <dgm:t>
        <a:bodyPr/>
        <a:lstStyle/>
        <a:p>
          <a:pPr algn="l"/>
          <a:r>
            <a:rPr lang="en-US" sz="1600" u="none" dirty="0" smtClean="0"/>
            <a:t>    </a:t>
          </a:r>
          <a:r>
            <a:rPr lang="en-US" sz="1400" u="none" dirty="0" err="1" smtClean="0">
              <a:solidFill>
                <a:schemeClr val="tx1"/>
              </a:solidFill>
            </a:rPr>
            <a:t>智能物流系统</a:t>
          </a:r>
          <a:r>
            <a:rPr lang="zh-CN" altLang="en-US" sz="1400" u="none" dirty="0" smtClean="0">
              <a:solidFill>
                <a:schemeClr val="tx1"/>
              </a:solidFill>
            </a:rPr>
            <a:t>的应用</a:t>
          </a:r>
          <a:endParaRPr lang="zh-CN" altLang="en-US" sz="1400" dirty="0">
            <a:solidFill>
              <a:schemeClr val="tx1"/>
            </a:solidFill>
          </a:endParaRPr>
        </a:p>
      </dgm:t>
    </dgm:pt>
    <dgm:pt modelId="{53E6A745-B129-4611-A5BE-F9378C0D5FE5}" type="parTrans" cxnId="{60D46750-07FA-44A0-BA5E-12956D550B89}">
      <dgm:prSet/>
      <dgm:spPr/>
      <dgm:t>
        <a:bodyPr/>
        <a:lstStyle/>
        <a:p>
          <a:endParaRPr lang="zh-CN" altLang="en-US" sz="1600"/>
        </a:p>
      </dgm:t>
    </dgm:pt>
    <dgm:pt modelId="{F5487BCD-2C64-47A9-9CA1-D9FFA877489D}" type="sibTrans" cxnId="{60D46750-07FA-44A0-BA5E-12956D550B89}">
      <dgm:prSet/>
      <dgm:spPr/>
      <dgm:t>
        <a:bodyPr/>
        <a:lstStyle/>
        <a:p>
          <a:endParaRPr lang="zh-CN" altLang="en-US" sz="1600"/>
        </a:p>
      </dgm:t>
    </dgm:pt>
    <dgm:pt modelId="{4F72C2E5-C0F0-49B9-9693-6A68F13804F4}" type="pres">
      <dgm:prSet presAssocID="{A62A7514-2DD7-41B7-80ED-F693EACC02A5}" presName="Name0" presStyleCnt="0">
        <dgm:presLayoutVars>
          <dgm:dir/>
          <dgm:resizeHandles val="exact"/>
        </dgm:presLayoutVars>
      </dgm:prSet>
      <dgm:spPr/>
    </dgm:pt>
    <dgm:pt modelId="{78707572-11B1-43F0-B56F-5E4AB636DFB3}" type="pres">
      <dgm:prSet presAssocID="{4AFE0152-52EB-4B95-B7AD-68475D9B1B55}" presName="parTxOnly" presStyleLbl="node1" presStyleIdx="0" presStyleCnt="3" custLinFactNeighborX="-11886">
        <dgm:presLayoutVars>
          <dgm:bulletEnabled val="1"/>
        </dgm:presLayoutVars>
      </dgm:prSet>
      <dgm:spPr/>
      <dgm:t>
        <a:bodyPr/>
        <a:lstStyle/>
        <a:p>
          <a:endParaRPr lang="zh-CN" altLang="en-US"/>
        </a:p>
      </dgm:t>
    </dgm:pt>
    <dgm:pt modelId="{DF1A3B44-7C86-47AC-889C-B1EF619618EA}" type="pres">
      <dgm:prSet presAssocID="{C39CC968-0BF9-40F9-9F50-CB79325223BB}" presName="parSpace" presStyleCnt="0"/>
      <dgm:spPr/>
    </dgm:pt>
    <dgm:pt modelId="{370B7215-43AF-46BF-A735-20A368491720}" type="pres">
      <dgm:prSet presAssocID="{BE7FC79C-9CFE-4C59-A295-EA1E3A68FF87}" presName="parTxOnly" presStyleLbl="node1" presStyleIdx="1" presStyleCnt="3" custLinFactNeighborX="-18057">
        <dgm:presLayoutVars>
          <dgm:bulletEnabled val="1"/>
        </dgm:presLayoutVars>
      </dgm:prSet>
      <dgm:spPr/>
      <dgm:t>
        <a:bodyPr/>
        <a:lstStyle/>
        <a:p>
          <a:endParaRPr lang="zh-CN" altLang="en-US"/>
        </a:p>
      </dgm:t>
    </dgm:pt>
    <dgm:pt modelId="{E079EB35-79C3-4272-8F6A-95B4FB054A82}" type="pres">
      <dgm:prSet presAssocID="{32B28509-5994-4D9D-AF45-70A62F913BDE}" presName="parSpace" presStyleCnt="0"/>
      <dgm:spPr/>
    </dgm:pt>
    <dgm:pt modelId="{A587EFE1-A3DE-4730-996C-C43C76C9687D}" type="pres">
      <dgm:prSet presAssocID="{1A422BF9-8E40-4D40-82F3-D7ADF7825116}" presName="parTxOnly" presStyleLbl="node1" presStyleIdx="2" presStyleCnt="3" custLinFactNeighborX="572" custLinFactNeighborY="12501">
        <dgm:presLayoutVars>
          <dgm:bulletEnabled val="1"/>
        </dgm:presLayoutVars>
      </dgm:prSet>
      <dgm:spPr/>
      <dgm:t>
        <a:bodyPr/>
        <a:lstStyle/>
        <a:p>
          <a:endParaRPr lang="zh-CN" altLang="en-US"/>
        </a:p>
      </dgm:t>
    </dgm:pt>
  </dgm:ptLst>
  <dgm:cxnLst>
    <dgm:cxn modelId="{43D7BC29-E4C5-4C99-9D37-7669E1D6CE5E}" type="presOf" srcId="{4AFE0152-52EB-4B95-B7AD-68475D9B1B55}" destId="{78707572-11B1-43F0-B56F-5E4AB636DFB3}" srcOrd="0" destOrd="0" presId="urn:microsoft.com/office/officeart/2005/8/layout/hChevron3"/>
    <dgm:cxn modelId="{3906F97E-88C4-4922-8468-4A84A35A86C5}" type="presOf" srcId="{BE7FC79C-9CFE-4C59-A295-EA1E3A68FF87}" destId="{370B7215-43AF-46BF-A735-20A368491720}" srcOrd="0" destOrd="0" presId="urn:microsoft.com/office/officeart/2005/8/layout/hChevron3"/>
    <dgm:cxn modelId="{2C7E0276-8840-4465-8DAD-478DA293BECB}" srcId="{A62A7514-2DD7-41B7-80ED-F693EACC02A5}" destId="{4AFE0152-52EB-4B95-B7AD-68475D9B1B55}" srcOrd="0" destOrd="0" parTransId="{40134812-FDE4-4D83-BCC4-669066684F1D}" sibTransId="{C39CC968-0BF9-40F9-9F50-CB79325223BB}"/>
    <dgm:cxn modelId="{B1A013C3-BD89-4374-AFF9-E98CDA16D90B}" srcId="{A62A7514-2DD7-41B7-80ED-F693EACC02A5}" destId="{BE7FC79C-9CFE-4C59-A295-EA1E3A68FF87}" srcOrd="1" destOrd="0" parTransId="{74763B2D-C6CD-4E8F-8938-2BFD9C1939E5}" sibTransId="{32B28509-5994-4D9D-AF45-70A62F913BDE}"/>
    <dgm:cxn modelId="{60D46750-07FA-44A0-BA5E-12956D550B89}" srcId="{A62A7514-2DD7-41B7-80ED-F693EACC02A5}" destId="{1A422BF9-8E40-4D40-82F3-D7ADF7825116}" srcOrd="2" destOrd="0" parTransId="{53E6A745-B129-4611-A5BE-F9378C0D5FE5}" sibTransId="{F5487BCD-2C64-47A9-9CA1-D9FFA877489D}"/>
    <dgm:cxn modelId="{47F9787C-858D-49DF-90AB-999C685FC52D}" type="presOf" srcId="{A62A7514-2DD7-41B7-80ED-F693EACC02A5}" destId="{4F72C2E5-C0F0-49B9-9693-6A68F13804F4}" srcOrd="0" destOrd="0" presId="urn:microsoft.com/office/officeart/2005/8/layout/hChevron3"/>
    <dgm:cxn modelId="{67835ED8-FAFA-453A-A227-B03F9CD730F7}" type="presOf" srcId="{1A422BF9-8E40-4D40-82F3-D7ADF7825116}" destId="{A587EFE1-A3DE-4730-996C-C43C76C9687D}" srcOrd="0" destOrd="0" presId="urn:microsoft.com/office/officeart/2005/8/layout/hChevron3"/>
    <dgm:cxn modelId="{3E976187-C88E-49E9-9B32-52CE2C0811BC}" type="presParOf" srcId="{4F72C2E5-C0F0-49B9-9693-6A68F13804F4}" destId="{78707572-11B1-43F0-B56F-5E4AB636DFB3}" srcOrd="0" destOrd="0" presId="urn:microsoft.com/office/officeart/2005/8/layout/hChevron3"/>
    <dgm:cxn modelId="{F2A1D723-505E-4CF9-9D9A-59EEADD1AA4E}" type="presParOf" srcId="{4F72C2E5-C0F0-49B9-9693-6A68F13804F4}" destId="{DF1A3B44-7C86-47AC-889C-B1EF619618EA}" srcOrd="1" destOrd="0" presId="urn:microsoft.com/office/officeart/2005/8/layout/hChevron3"/>
    <dgm:cxn modelId="{63C99AE5-8643-440B-875A-498688F148BD}" type="presParOf" srcId="{4F72C2E5-C0F0-49B9-9693-6A68F13804F4}" destId="{370B7215-43AF-46BF-A735-20A368491720}" srcOrd="2" destOrd="0" presId="urn:microsoft.com/office/officeart/2005/8/layout/hChevron3"/>
    <dgm:cxn modelId="{B92D9AD6-70D5-49EC-9605-0ED58B415388}" type="presParOf" srcId="{4F72C2E5-C0F0-49B9-9693-6A68F13804F4}" destId="{E079EB35-79C3-4272-8F6A-95B4FB054A82}" srcOrd="3" destOrd="0" presId="urn:microsoft.com/office/officeart/2005/8/layout/hChevron3"/>
    <dgm:cxn modelId="{953DFC26-E586-47DD-8010-94176A9510FF}" type="presParOf" srcId="{4F72C2E5-C0F0-49B9-9693-6A68F13804F4}" destId="{A587EFE1-A3DE-4730-996C-C43C76C9687D}" srcOrd="4" destOrd="0" presId="urn:microsoft.com/office/officeart/2005/8/layout/hChevron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7EABA57-30B7-41EF-8D9A-7BA8063871F4}" type="doc">
      <dgm:prSet loTypeId="urn:microsoft.com/office/officeart/2005/8/layout/hProcess9" loCatId="process" qsTypeId="urn:microsoft.com/office/officeart/2005/8/quickstyle/simple1" qsCatId="simple" csTypeId="urn:microsoft.com/office/officeart/2005/8/colors/accent2_2" csCatId="accent2"/>
      <dgm:spPr/>
      <dgm:t>
        <a:bodyPr/>
        <a:lstStyle/>
        <a:p>
          <a:endParaRPr lang="zh-CN" altLang="en-US"/>
        </a:p>
      </dgm:t>
    </dgm:pt>
    <dgm:pt modelId="{207A6C48-468A-4E69-8D00-4F4FA1262400}">
      <dgm:prSet/>
      <dgm:spPr/>
      <dgm:t>
        <a:bodyPr/>
        <a:lstStyle/>
        <a:p>
          <a:pPr rtl="0"/>
          <a:r>
            <a:rPr lang="en-US" dirty="0" smtClean="0"/>
            <a:t>1</a:t>
          </a:r>
          <a:r>
            <a:rPr lang="zh-CN" dirty="0" smtClean="0"/>
            <a:t>）统一标准、共享物流的物联信息</a:t>
          </a:r>
          <a:endParaRPr lang="zh-CN" dirty="0"/>
        </a:p>
      </dgm:t>
    </dgm:pt>
    <dgm:pt modelId="{3974C6C6-9A00-4DD4-B15B-DA9A88341F02}" type="parTrans" cxnId="{7EBDD171-B05C-4B8E-862F-A725B59D2096}">
      <dgm:prSet/>
      <dgm:spPr/>
      <dgm:t>
        <a:bodyPr/>
        <a:lstStyle/>
        <a:p>
          <a:endParaRPr lang="zh-CN" altLang="en-US"/>
        </a:p>
      </dgm:t>
    </dgm:pt>
    <dgm:pt modelId="{F9CB5A78-0A4D-428A-8D82-BBBDE4C1CD7C}" type="sibTrans" cxnId="{7EBDD171-B05C-4B8E-862F-A725B59D2096}">
      <dgm:prSet/>
      <dgm:spPr/>
      <dgm:t>
        <a:bodyPr/>
        <a:lstStyle/>
        <a:p>
          <a:endParaRPr lang="zh-CN" altLang="en-US"/>
        </a:p>
      </dgm:t>
    </dgm:pt>
    <dgm:pt modelId="{49E148D0-2150-465A-BDFF-A2819975EE65}">
      <dgm:prSet/>
      <dgm:spPr/>
      <dgm:t>
        <a:bodyPr/>
        <a:lstStyle/>
        <a:p>
          <a:pPr rtl="0"/>
          <a:r>
            <a:rPr lang="en-US" dirty="0" smtClean="0"/>
            <a:t>2</a:t>
          </a:r>
          <a:r>
            <a:rPr lang="zh-CN" dirty="0" smtClean="0"/>
            <a:t>）互联互通，融入社会物联网</a:t>
          </a:r>
          <a:endParaRPr lang="zh-CN" dirty="0"/>
        </a:p>
      </dgm:t>
    </dgm:pt>
    <dgm:pt modelId="{BA76B4DC-8664-47D9-BCEF-1C9A6736B2B5}" type="parTrans" cxnId="{7BF7EF67-8842-4389-9F5B-D6777BF264D9}">
      <dgm:prSet/>
      <dgm:spPr/>
      <dgm:t>
        <a:bodyPr/>
        <a:lstStyle/>
        <a:p>
          <a:endParaRPr lang="zh-CN" altLang="en-US"/>
        </a:p>
      </dgm:t>
    </dgm:pt>
    <dgm:pt modelId="{4E8D2005-4395-49BB-961B-84DECCC3AD7F}" type="sibTrans" cxnId="{7BF7EF67-8842-4389-9F5B-D6777BF264D9}">
      <dgm:prSet/>
      <dgm:spPr/>
      <dgm:t>
        <a:bodyPr/>
        <a:lstStyle/>
        <a:p>
          <a:endParaRPr lang="zh-CN" altLang="en-US"/>
        </a:p>
      </dgm:t>
    </dgm:pt>
    <dgm:pt modelId="{E1EF5A80-F9C8-48AA-B0F1-9BBE12EB5324}">
      <dgm:prSet/>
      <dgm:spPr/>
      <dgm:t>
        <a:bodyPr/>
        <a:lstStyle/>
        <a:p>
          <a:pPr rtl="0"/>
          <a:r>
            <a:rPr lang="en-US" dirty="0" smtClean="0"/>
            <a:t>3</a:t>
          </a:r>
          <a:r>
            <a:rPr lang="zh-CN" dirty="0" smtClean="0"/>
            <a:t>）多种技术，物流领域集成应用</a:t>
          </a:r>
          <a:endParaRPr lang="zh-CN" dirty="0"/>
        </a:p>
      </dgm:t>
    </dgm:pt>
    <dgm:pt modelId="{C0B9DC4E-D150-49BC-869E-5E6C7AE4E1F1}" type="parTrans" cxnId="{D6C8F4F9-159A-403C-9E28-E730489DB522}">
      <dgm:prSet/>
      <dgm:spPr/>
      <dgm:t>
        <a:bodyPr/>
        <a:lstStyle/>
        <a:p>
          <a:endParaRPr lang="zh-CN" altLang="en-US"/>
        </a:p>
      </dgm:t>
    </dgm:pt>
    <dgm:pt modelId="{2A37C0CC-8CB4-4324-ADC2-74C77C2FA9FF}" type="sibTrans" cxnId="{D6C8F4F9-159A-403C-9E28-E730489DB522}">
      <dgm:prSet/>
      <dgm:spPr/>
      <dgm:t>
        <a:bodyPr/>
        <a:lstStyle/>
        <a:p>
          <a:endParaRPr lang="zh-CN" altLang="en-US"/>
        </a:p>
      </dgm:t>
    </dgm:pt>
    <dgm:pt modelId="{B2912C70-3FFF-41F8-9BB0-C245D1D5AAD4}">
      <dgm:prSet/>
      <dgm:spPr/>
      <dgm:t>
        <a:bodyPr/>
        <a:lstStyle/>
        <a:p>
          <a:pPr rtl="0"/>
          <a:r>
            <a:rPr lang="en-US" dirty="0" smtClean="0"/>
            <a:t>4</a:t>
          </a:r>
          <a:r>
            <a:rPr lang="zh-CN" dirty="0" smtClean="0"/>
            <a:t>）创新模式，物流领域不断涌现</a:t>
          </a:r>
          <a:endParaRPr lang="zh-CN" dirty="0"/>
        </a:p>
      </dgm:t>
    </dgm:pt>
    <dgm:pt modelId="{A761E0E4-DA66-4B2F-B9B7-6B718FADEC5C}" type="parTrans" cxnId="{2120ABA7-F22D-4855-A5F1-BAF31AD5C69D}">
      <dgm:prSet/>
      <dgm:spPr/>
      <dgm:t>
        <a:bodyPr/>
        <a:lstStyle/>
        <a:p>
          <a:endParaRPr lang="zh-CN" altLang="en-US"/>
        </a:p>
      </dgm:t>
    </dgm:pt>
    <dgm:pt modelId="{E5D8B339-D984-4055-9E15-8E03F8DAD2E2}" type="sibTrans" cxnId="{2120ABA7-F22D-4855-A5F1-BAF31AD5C69D}">
      <dgm:prSet/>
      <dgm:spPr/>
      <dgm:t>
        <a:bodyPr/>
        <a:lstStyle/>
        <a:p>
          <a:endParaRPr lang="zh-CN" altLang="en-US"/>
        </a:p>
      </dgm:t>
    </dgm:pt>
    <dgm:pt modelId="{A7A628E3-2014-4140-8E50-F4DE217A0785}">
      <dgm:prSet/>
      <dgm:spPr/>
      <dgm:t>
        <a:bodyPr/>
        <a:lstStyle/>
        <a:p>
          <a:pPr rtl="0"/>
          <a:r>
            <a:rPr lang="en-US" dirty="0" smtClean="0"/>
            <a:t>5</a:t>
          </a:r>
          <a:r>
            <a:rPr lang="zh-CN" dirty="0" smtClean="0"/>
            <a:t>）“物”有智慧，实现智慧物流变革</a:t>
          </a:r>
          <a:endParaRPr lang="zh-CN" dirty="0"/>
        </a:p>
      </dgm:t>
    </dgm:pt>
    <dgm:pt modelId="{760843EB-FA90-4665-A212-176D59786FB1}" type="parTrans" cxnId="{5E2D73C9-3C50-4012-9561-8EA5B02E9074}">
      <dgm:prSet/>
      <dgm:spPr/>
      <dgm:t>
        <a:bodyPr/>
        <a:lstStyle/>
        <a:p>
          <a:endParaRPr lang="zh-CN" altLang="en-US"/>
        </a:p>
      </dgm:t>
    </dgm:pt>
    <dgm:pt modelId="{35196508-0048-40CE-9E1C-BE7A2B22421E}" type="sibTrans" cxnId="{5E2D73C9-3C50-4012-9561-8EA5B02E9074}">
      <dgm:prSet/>
      <dgm:spPr/>
      <dgm:t>
        <a:bodyPr/>
        <a:lstStyle/>
        <a:p>
          <a:endParaRPr lang="zh-CN" altLang="en-US"/>
        </a:p>
      </dgm:t>
    </dgm:pt>
    <dgm:pt modelId="{422BB27F-E1DE-473F-958C-B594FFF1E402}" type="pres">
      <dgm:prSet presAssocID="{F7EABA57-30B7-41EF-8D9A-7BA8063871F4}" presName="CompostProcess" presStyleCnt="0">
        <dgm:presLayoutVars>
          <dgm:dir/>
          <dgm:resizeHandles val="exact"/>
        </dgm:presLayoutVars>
      </dgm:prSet>
      <dgm:spPr/>
      <dgm:t>
        <a:bodyPr/>
        <a:lstStyle/>
        <a:p>
          <a:endParaRPr lang="zh-CN" altLang="en-US"/>
        </a:p>
      </dgm:t>
    </dgm:pt>
    <dgm:pt modelId="{9BBA72D4-B133-4593-AF86-850836E54235}" type="pres">
      <dgm:prSet presAssocID="{F7EABA57-30B7-41EF-8D9A-7BA8063871F4}" presName="arrow" presStyleLbl="bgShp" presStyleIdx="0" presStyleCnt="1"/>
      <dgm:spPr/>
    </dgm:pt>
    <dgm:pt modelId="{0DE82B9B-44A3-4E4E-B478-5C0596B74FB4}" type="pres">
      <dgm:prSet presAssocID="{F7EABA57-30B7-41EF-8D9A-7BA8063871F4}" presName="linearProcess" presStyleCnt="0"/>
      <dgm:spPr/>
    </dgm:pt>
    <dgm:pt modelId="{992E476D-E609-4CB0-97FB-DE7F44BF4B13}" type="pres">
      <dgm:prSet presAssocID="{207A6C48-468A-4E69-8D00-4F4FA1262400}" presName="textNode" presStyleLbl="node1" presStyleIdx="0" presStyleCnt="5">
        <dgm:presLayoutVars>
          <dgm:bulletEnabled val="1"/>
        </dgm:presLayoutVars>
      </dgm:prSet>
      <dgm:spPr/>
      <dgm:t>
        <a:bodyPr/>
        <a:lstStyle/>
        <a:p>
          <a:endParaRPr lang="zh-CN" altLang="en-US"/>
        </a:p>
      </dgm:t>
    </dgm:pt>
    <dgm:pt modelId="{2BC79DC1-0685-41F9-8B52-BE09247132EE}" type="pres">
      <dgm:prSet presAssocID="{F9CB5A78-0A4D-428A-8D82-BBBDE4C1CD7C}" presName="sibTrans" presStyleCnt="0"/>
      <dgm:spPr/>
    </dgm:pt>
    <dgm:pt modelId="{F9AFDBAA-767A-4C66-9258-3F1FD1D42F56}" type="pres">
      <dgm:prSet presAssocID="{49E148D0-2150-465A-BDFF-A2819975EE65}" presName="textNode" presStyleLbl="node1" presStyleIdx="1" presStyleCnt="5">
        <dgm:presLayoutVars>
          <dgm:bulletEnabled val="1"/>
        </dgm:presLayoutVars>
      </dgm:prSet>
      <dgm:spPr/>
      <dgm:t>
        <a:bodyPr/>
        <a:lstStyle/>
        <a:p>
          <a:endParaRPr lang="zh-CN" altLang="en-US"/>
        </a:p>
      </dgm:t>
    </dgm:pt>
    <dgm:pt modelId="{DB1C3CE5-C3AB-4347-9C04-0FCE6432209B}" type="pres">
      <dgm:prSet presAssocID="{4E8D2005-4395-49BB-961B-84DECCC3AD7F}" presName="sibTrans" presStyleCnt="0"/>
      <dgm:spPr/>
    </dgm:pt>
    <dgm:pt modelId="{511D2E43-A307-4703-8E6F-75E5A54AB9EE}" type="pres">
      <dgm:prSet presAssocID="{E1EF5A80-F9C8-48AA-B0F1-9BBE12EB5324}" presName="textNode" presStyleLbl="node1" presStyleIdx="2" presStyleCnt="5">
        <dgm:presLayoutVars>
          <dgm:bulletEnabled val="1"/>
        </dgm:presLayoutVars>
      </dgm:prSet>
      <dgm:spPr/>
      <dgm:t>
        <a:bodyPr/>
        <a:lstStyle/>
        <a:p>
          <a:endParaRPr lang="zh-CN" altLang="en-US"/>
        </a:p>
      </dgm:t>
    </dgm:pt>
    <dgm:pt modelId="{8C6D6401-AED3-4E2C-AC03-5C9CA8A69381}" type="pres">
      <dgm:prSet presAssocID="{2A37C0CC-8CB4-4324-ADC2-74C77C2FA9FF}" presName="sibTrans" presStyleCnt="0"/>
      <dgm:spPr/>
    </dgm:pt>
    <dgm:pt modelId="{43175949-A106-4BD4-B2BE-5E8C42AA1E70}" type="pres">
      <dgm:prSet presAssocID="{B2912C70-3FFF-41F8-9BB0-C245D1D5AAD4}" presName="textNode" presStyleLbl="node1" presStyleIdx="3" presStyleCnt="5">
        <dgm:presLayoutVars>
          <dgm:bulletEnabled val="1"/>
        </dgm:presLayoutVars>
      </dgm:prSet>
      <dgm:spPr/>
      <dgm:t>
        <a:bodyPr/>
        <a:lstStyle/>
        <a:p>
          <a:endParaRPr lang="zh-CN" altLang="en-US"/>
        </a:p>
      </dgm:t>
    </dgm:pt>
    <dgm:pt modelId="{01509BD0-89EA-4231-ABBB-D32CDEA4CFA7}" type="pres">
      <dgm:prSet presAssocID="{E5D8B339-D984-4055-9E15-8E03F8DAD2E2}" presName="sibTrans" presStyleCnt="0"/>
      <dgm:spPr/>
    </dgm:pt>
    <dgm:pt modelId="{2EDD3EB6-8587-4E66-B238-AE44BBB9EE56}" type="pres">
      <dgm:prSet presAssocID="{A7A628E3-2014-4140-8E50-F4DE217A0785}" presName="textNode" presStyleLbl="node1" presStyleIdx="4" presStyleCnt="5">
        <dgm:presLayoutVars>
          <dgm:bulletEnabled val="1"/>
        </dgm:presLayoutVars>
      </dgm:prSet>
      <dgm:spPr/>
      <dgm:t>
        <a:bodyPr/>
        <a:lstStyle/>
        <a:p>
          <a:endParaRPr lang="zh-CN" altLang="en-US"/>
        </a:p>
      </dgm:t>
    </dgm:pt>
  </dgm:ptLst>
  <dgm:cxnLst>
    <dgm:cxn modelId="{5F2EBCC9-9017-4A70-A278-7A566CB3713D}" type="presOf" srcId="{B2912C70-3FFF-41F8-9BB0-C245D1D5AAD4}" destId="{43175949-A106-4BD4-B2BE-5E8C42AA1E70}" srcOrd="0" destOrd="0" presId="urn:microsoft.com/office/officeart/2005/8/layout/hProcess9"/>
    <dgm:cxn modelId="{141F2E3A-C7A8-4750-9A13-D8B295B95817}" type="presOf" srcId="{E1EF5A80-F9C8-48AA-B0F1-9BBE12EB5324}" destId="{511D2E43-A307-4703-8E6F-75E5A54AB9EE}" srcOrd="0" destOrd="0" presId="urn:microsoft.com/office/officeart/2005/8/layout/hProcess9"/>
    <dgm:cxn modelId="{4665139F-1044-4CF4-ACDD-0B14EA98AED7}" type="presOf" srcId="{F7EABA57-30B7-41EF-8D9A-7BA8063871F4}" destId="{422BB27F-E1DE-473F-958C-B594FFF1E402}" srcOrd="0" destOrd="0" presId="urn:microsoft.com/office/officeart/2005/8/layout/hProcess9"/>
    <dgm:cxn modelId="{A3AF4F8F-221D-487E-8306-EB809C149287}" type="presOf" srcId="{207A6C48-468A-4E69-8D00-4F4FA1262400}" destId="{992E476D-E609-4CB0-97FB-DE7F44BF4B13}" srcOrd="0" destOrd="0" presId="urn:microsoft.com/office/officeart/2005/8/layout/hProcess9"/>
    <dgm:cxn modelId="{7BF7EF67-8842-4389-9F5B-D6777BF264D9}" srcId="{F7EABA57-30B7-41EF-8D9A-7BA8063871F4}" destId="{49E148D0-2150-465A-BDFF-A2819975EE65}" srcOrd="1" destOrd="0" parTransId="{BA76B4DC-8664-47D9-BCEF-1C9A6736B2B5}" sibTransId="{4E8D2005-4395-49BB-961B-84DECCC3AD7F}"/>
    <dgm:cxn modelId="{42481B12-8C0A-4E92-B055-5767A5F6351B}" type="presOf" srcId="{49E148D0-2150-465A-BDFF-A2819975EE65}" destId="{F9AFDBAA-767A-4C66-9258-3F1FD1D42F56}" srcOrd="0" destOrd="0" presId="urn:microsoft.com/office/officeart/2005/8/layout/hProcess9"/>
    <dgm:cxn modelId="{5E2D73C9-3C50-4012-9561-8EA5B02E9074}" srcId="{F7EABA57-30B7-41EF-8D9A-7BA8063871F4}" destId="{A7A628E3-2014-4140-8E50-F4DE217A0785}" srcOrd="4" destOrd="0" parTransId="{760843EB-FA90-4665-A212-176D59786FB1}" sibTransId="{35196508-0048-40CE-9E1C-BE7A2B22421E}"/>
    <dgm:cxn modelId="{63ADA8FA-342A-4BFA-9515-31F56522EDE8}" type="presOf" srcId="{A7A628E3-2014-4140-8E50-F4DE217A0785}" destId="{2EDD3EB6-8587-4E66-B238-AE44BBB9EE56}" srcOrd="0" destOrd="0" presId="urn:microsoft.com/office/officeart/2005/8/layout/hProcess9"/>
    <dgm:cxn modelId="{2120ABA7-F22D-4855-A5F1-BAF31AD5C69D}" srcId="{F7EABA57-30B7-41EF-8D9A-7BA8063871F4}" destId="{B2912C70-3FFF-41F8-9BB0-C245D1D5AAD4}" srcOrd="3" destOrd="0" parTransId="{A761E0E4-DA66-4B2F-B9B7-6B718FADEC5C}" sibTransId="{E5D8B339-D984-4055-9E15-8E03F8DAD2E2}"/>
    <dgm:cxn modelId="{7EBDD171-B05C-4B8E-862F-A725B59D2096}" srcId="{F7EABA57-30B7-41EF-8D9A-7BA8063871F4}" destId="{207A6C48-468A-4E69-8D00-4F4FA1262400}" srcOrd="0" destOrd="0" parTransId="{3974C6C6-9A00-4DD4-B15B-DA9A88341F02}" sibTransId="{F9CB5A78-0A4D-428A-8D82-BBBDE4C1CD7C}"/>
    <dgm:cxn modelId="{D6C8F4F9-159A-403C-9E28-E730489DB522}" srcId="{F7EABA57-30B7-41EF-8D9A-7BA8063871F4}" destId="{E1EF5A80-F9C8-48AA-B0F1-9BBE12EB5324}" srcOrd="2" destOrd="0" parTransId="{C0B9DC4E-D150-49BC-869E-5E6C7AE4E1F1}" sibTransId="{2A37C0CC-8CB4-4324-ADC2-74C77C2FA9FF}"/>
    <dgm:cxn modelId="{5BD084DC-371F-4567-946F-34815090EE46}" type="presParOf" srcId="{422BB27F-E1DE-473F-958C-B594FFF1E402}" destId="{9BBA72D4-B133-4593-AF86-850836E54235}" srcOrd="0" destOrd="0" presId="urn:microsoft.com/office/officeart/2005/8/layout/hProcess9"/>
    <dgm:cxn modelId="{3198A586-FC00-4AC8-AFCC-B014589CF6CD}" type="presParOf" srcId="{422BB27F-E1DE-473F-958C-B594FFF1E402}" destId="{0DE82B9B-44A3-4E4E-B478-5C0596B74FB4}" srcOrd="1" destOrd="0" presId="urn:microsoft.com/office/officeart/2005/8/layout/hProcess9"/>
    <dgm:cxn modelId="{933CA89F-DBDD-4DDE-A07C-DB12EC7DDEB2}" type="presParOf" srcId="{0DE82B9B-44A3-4E4E-B478-5C0596B74FB4}" destId="{992E476D-E609-4CB0-97FB-DE7F44BF4B13}" srcOrd="0" destOrd="0" presId="urn:microsoft.com/office/officeart/2005/8/layout/hProcess9"/>
    <dgm:cxn modelId="{204AF9E3-25C5-4CE1-BE48-05F2120F31C2}" type="presParOf" srcId="{0DE82B9B-44A3-4E4E-B478-5C0596B74FB4}" destId="{2BC79DC1-0685-41F9-8B52-BE09247132EE}" srcOrd="1" destOrd="0" presId="urn:microsoft.com/office/officeart/2005/8/layout/hProcess9"/>
    <dgm:cxn modelId="{8E56E341-2353-4CC1-887D-E860F20BB806}" type="presParOf" srcId="{0DE82B9B-44A3-4E4E-B478-5C0596B74FB4}" destId="{F9AFDBAA-767A-4C66-9258-3F1FD1D42F56}" srcOrd="2" destOrd="0" presId="urn:microsoft.com/office/officeart/2005/8/layout/hProcess9"/>
    <dgm:cxn modelId="{6ACEF4E8-61B0-4C2C-AE04-4133076D904A}" type="presParOf" srcId="{0DE82B9B-44A3-4E4E-B478-5C0596B74FB4}" destId="{DB1C3CE5-C3AB-4347-9C04-0FCE6432209B}" srcOrd="3" destOrd="0" presId="urn:microsoft.com/office/officeart/2005/8/layout/hProcess9"/>
    <dgm:cxn modelId="{8A856322-E2D9-4317-AC76-ACF393AD1F62}" type="presParOf" srcId="{0DE82B9B-44A3-4E4E-B478-5C0596B74FB4}" destId="{511D2E43-A307-4703-8E6F-75E5A54AB9EE}" srcOrd="4" destOrd="0" presId="urn:microsoft.com/office/officeart/2005/8/layout/hProcess9"/>
    <dgm:cxn modelId="{73A283C1-2E4F-426F-985E-539C582B4EF5}" type="presParOf" srcId="{0DE82B9B-44A3-4E4E-B478-5C0596B74FB4}" destId="{8C6D6401-AED3-4E2C-AC03-5C9CA8A69381}" srcOrd="5" destOrd="0" presId="urn:microsoft.com/office/officeart/2005/8/layout/hProcess9"/>
    <dgm:cxn modelId="{E74F15D5-A1F2-4C90-BD23-E31B8E4FAFD3}" type="presParOf" srcId="{0DE82B9B-44A3-4E4E-B478-5C0596B74FB4}" destId="{43175949-A106-4BD4-B2BE-5E8C42AA1E70}" srcOrd="6" destOrd="0" presId="urn:microsoft.com/office/officeart/2005/8/layout/hProcess9"/>
    <dgm:cxn modelId="{1FAF9793-EDFF-4F63-B5B3-D45BFB0EEB49}" type="presParOf" srcId="{0DE82B9B-44A3-4E4E-B478-5C0596B74FB4}" destId="{01509BD0-89EA-4231-ABBB-D32CDEA4CFA7}" srcOrd="7" destOrd="0" presId="urn:microsoft.com/office/officeart/2005/8/layout/hProcess9"/>
    <dgm:cxn modelId="{BB01D396-5C3A-4AAA-AD77-581136AF323E}" type="presParOf" srcId="{0DE82B9B-44A3-4E4E-B478-5C0596B74FB4}" destId="{2EDD3EB6-8587-4E66-B238-AE44BBB9EE56}" srcOrd="8" destOrd="0" presId="urn:microsoft.com/office/officeart/2005/8/layout/hProcess9"/>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ea typeface="宋体" charset="-122"/>
              </a:defRPr>
            </a:lvl1pPr>
          </a:lstStyle>
          <a:p>
            <a:pPr>
              <a:defRPr/>
            </a:pPr>
            <a:endParaRPr lang="en-US" altLang="zh-CN"/>
          </a:p>
        </p:txBody>
      </p:sp>
      <p:sp>
        <p:nvSpPr>
          <p:cNvPr id="870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ea typeface="宋体" charset="-122"/>
              </a:defRPr>
            </a:lvl1pPr>
          </a:lstStyle>
          <a:p>
            <a:pPr>
              <a:defRPr/>
            </a:pPr>
            <a:endParaRPr lang="en-US" altLang="zh-CN"/>
          </a:p>
        </p:txBody>
      </p:sp>
      <p:sp>
        <p:nvSpPr>
          <p:cNvPr id="870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ea typeface="宋体" charset="-122"/>
              </a:defRPr>
            </a:lvl1pPr>
          </a:lstStyle>
          <a:p>
            <a:pPr>
              <a:defRPr/>
            </a:pPr>
            <a:endParaRPr lang="en-US" altLang="zh-CN"/>
          </a:p>
        </p:txBody>
      </p:sp>
      <p:sp>
        <p:nvSpPr>
          <p:cNvPr id="870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ea typeface="宋体" charset="-122"/>
              </a:defRPr>
            </a:lvl1pPr>
          </a:lstStyle>
          <a:p>
            <a:pPr>
              <a:defRPr/>
            </a:pPr>
            <a:fld id="{9F3A42CD-3392-464A-8F2A-4468D024A5E3}"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FE3686-79F9-4727-AF09-68B8BCB27DA6}" type="datetimeFigureOut">
              <a:rPr lang="zh-CN" altLang="en-US" smtClean="0"/>
              <a:pPr/>
              <a:t>2012/9/9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92DBC-1A5A-4B12-A169-1CC0B572F3B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Master" Target="../slideMasters/slideMaster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pic>
        <p:nvPicPr>
          <p:cNvPr id="4" name="图片 3" descr="物流3.jpg"/>
          <p:cNvPicPr>
            <a:picLocks noChangeAspect="1"/>
          </p:cNvPicPr>
          <p:nvPr userDrawn="1"/>
        </p:nvPicPr>
        <p:blipFill>
          <a:blip r:embed="rId2" cstate="print"/>
          <a:stretch>
            <a:fillRect/>
          </a:stretch>
        </p:blipFill>
        <p:spPr>
          <a:xfrm>
            <a:off x="0" y="1000108"/>
            <a:ext cx="4167309" cy="5857892"/>
          </a:xfrm>
          <a:prstGeom prst="rect">
            <a:avLst/>
          </a:prstGeom>
        </p:spPr>
      </p:pic>
      <p:sp>
        <p:nvSpPr>
          <p:cNvPr id="5" name="标题 1"/>
          <p:cNvSpPr>
            <a:spLocks noGrp="1"/>
          </p:cNvSpPr>
          <p:nvPr>
            <p:ph type="ctrTitle"/>
          </p:nvPr>
        </p:nvSpPr>
        <p:spPr>
          <a:xfrm>
            <a:off x="5072066" y="178592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Ref idx="1001">
        <a:schemeClr val="bg1"/>
      </p:bgRef>
    </p:bg>
    <p:spTree>
      <p:nvGrpSpPr>
        <p:cNvPr id="1" name=""/>
        <p:cNvGrpSpPr/>
        <p:nvPr/>
      </p:nvGrpSpPr>
      <p:grpSpPr>
        <a:xfrm>
          <a:off x="0" y="0"/>
          <a:ext cx="0" cy="0"/>
          <a:chOff x="0" y="0"/>
          <a:chExt cx="0" cy="0"/>
        </a:xfrm>
      </p:grpSpPr>
      <p:sp>
        <p:nvSpPr>
          <p:cNvPr id="3" name="标题 1"/>
          <p:cNvSpPr>
            <a:spLocks noGrp="1"/>
          </p:cNvSpPr>
          <p:nvPr>
            <p:ph type="ctrTitle"/>
          </p:nvPr>
        </p:nvSpPr>
        <p:spPr>
          <a:xfrm>
            <a:off x="5657912" y="1428736"/>
            <a:ext cx="2843178" cy="4357718"/>
          </a:xfrm>
        </p:spPr>
        <p:txBody>
          <a:bodyPr/>
          <a:lstStyle>
            <a:lvl1pPr algn="ctr">
              <a:defRPr lang="zh-CN" altLang="en-US" sz="4400" dirty="0">
                <a:solidFill>
                  <a:schemeClr val="tx2"/>
                </a:solidFill>
              </a:defRPr>
            </a:lvl1pPr>
          </a:lstStyle>
          <a:p>
            <a:r>
              <a:rPr lang="zh-CN" altLang="en-US" dirty="0" smtClean="0"/>
              <a:t>单击此处编辑母版标题样式</a:t>
            </a:r>
            <a:endParaRPr lang="zh-CN" altLang="en-US" dirty="0"/>
          </a:p>
        </p:txBody>
      </p:sp>
      <p:pic>
        <p:nvPicPr>
          <p:cNvPr id="7" name="图片 5" descr="logo_副本.jpg"/>
          <p:cNvPicPr>
            <a:picLocks noChangeAspect="1"/>
          </p:cNvPicPr>
          <p:nvPr userDrawn="1"/>
        </p:nvPicPr>
        <p:blipFill>
          <a:blip r:embed="rId2" cstate="print"/>
          <a:srcRect/>
          <a:stretch>
            <a:fillRect/>
          </a:stretch>
        </p:blipFill>
        <p:spPr bwMode="auto">
          <a:xfrm>
            <a:off x="8215313" y="5643563"/>
            <a:ext cx="762000" cy="1054100"/>
          </a:xfrm>
          <a:prstGeom prst="rect">
            <a:avLst/>
          </a:prstGeom>
          <a:noFill/>
          <a:ln w="9525">
            <a:noFill/>
            <a:miter lim="800000"/>
            <a:headEnd/>
            <a:tailEnd/>
          </a:ln>
        </p:spPr>
      </p:pic>
      <p:sp>
        <p:nvSpPr>
          <p:cNvPr id="5" name="矩形 4"/>
          <p:cNvSpPr/>
          <p:nvPr userDrawn="1"/>
        </p:nvSpPr>
        <p:spPr>
          <a:xfrm>
            <a:off x="0" y="214290"/>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214282" y="0"/>
            <a:ext cx="142876" cy="6572272"/>
          </a:xfrm>
          <a:prstGeom prst="rect">
            <a:avLst/>
          </a:prstGeom>
          <a:gradFill>
            <a:gsLst>
              <a:gs pos="100000">
                <a:srgbClr val="FF6600">
                  <a:alpha val="0"/>
                </a:srgbClr>
              </a:gs>
              <a:gs pos="45000">
                <a:srgbClr val="FF7A00"/>
              </a:gs>
              <a:gs pos="70000">
                <a:srgbClr val="FF0300"/>
              </a:gs>
              <a:gs pos="100000">
                <a:srgbClr val="4D0808"/>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物联网导论封面.jpg"/>
          <p:cNvPicPr>
            <a:picLocks noChangeAspect="1"/>
          </p:cNvPicPr>
          <p:nvPr userDrawn="1"/>
        </p:nvPicPr>
        <p:blipFill>
          <a:blip r:embed="rId3" cstate="print"/>
          <a:stretch>
            <a:fillRect/>
          </a:stretch>
        </p:blipFill>
        <p:spPr>
          <a:xfrm>
            <a:off x="395536" y="404664"/>
            <a:ext cx="5184576" cy="6256908"/>
          </a:xfrm>
          <a:prstGeom prst="rect">
            <a:avLst/>
          </a:prstGeom>
        </p:spPr>
      </p:pic>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lvl1pPr>
              <a:defRPr sz="2000"/>
            </a:lvl1pPr>
            <a:lvl2pPr>
              <a:defRPr>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6" name="标题 5"/>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p:txBody>
          <a:bodyPr/>
          <a:lstStyle>
            <a:lvl1pPr>
              <a:defRPr/>
            </a:lvl1pPr>
          </a:lstStyle>
          <a:p>
            <a:r>
              <a:rPr lang="zh-CN" altLang="en-US" dirty="0" smtClean="0"/>
              <a:t>三级标题</a:t>
            </a:r>
            <a:endParaRPr lang="zh-CN" altLang="en-US" dirty="0"/>
          </a:p>
        </p:txBody>
      </p:sp>
      <p:sp>
        <p:nvSpPr>
          <p:cNvPr id="3" name="内容占位符 2"/>
          <p:cNvSpPr>
            <a:spLocks noGrp="1"/>
          </p:cNvSpPr>
          <p:nvPr>
            <p:ph idx="1"/>
          </p:nvPr>
        </p:nvSpPr>
        <p:spPr/>
        <p:txBody>
          <a:bodyPr/>
          <a:lstStyle>
            <a:lvl1pPr>
              <a:defRPr sz="1800"/>
            </a:lvl1pPr>
            <a:lvl2pPr>
              <a:defRPr sz="1600">
                <a:latin typeface="宋体" pitchFamily="2" charset="-122"/>
                <a:ea typeface="宋体" pitchFamily="2" charset="-122"/>
              </a:defRPr>
            </a:lvl2pPr>
            <a:lvl3pPr>
              <a:defRPr sz="1400">
                <a:latin typeface="宋体" pitchFamily="2" charset="-122"/>
                <a:ea typeface="宋体" pitchFamily="2" charset="-122"/>
              </a:defRPr>
            </a:lvl3pPr>
            <a:lvl4pPr>
              <a:defRPr sz="1200">
                <a:latin typeface="宋体" pitchFamily="2" charset="-122"/>
                <a:ea typeface="宋体" pitchFamily="2" charset="-122"/>
              </a:defRPr>
            </a:lvl4pPr>
            <a:lvl5pPr>
              <a:defRPr sz="1050">
                <a:latin typeface="宋体" pitchFamily="2" charset="-122"/>
                <a:ea typeface="宋体"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graphicFrame>
        <p:nvGraphicFramePr>
          <p:cNvPr id="5" name="内容占位符 5"/>
          <p:cNvGraphicFramePr>
            <a:graphicFrameLocks/>
          </p:cNvGraphicFramePr>
          <p:nvPr userDrawn="1"/>
        </p:nvGraphicFramePr>
        <p:xfrm>
          <a:off x="428596" y="6286520"/>
          <a:ext cx="7715304" cy="3571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28596" y="1142984"/>
            <a:ext cx="8229600" cy="4929188"/>
          </a:xfrm>
        </p:spPr>
        <p:txBody>
          <a:bodyPr/>
          <a:lstStyle>
            <a:lvl1pPr>
              <a:defRPr sz="1800"/>
            </a:lvl1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96975"/>
            <a:ext cx="4038600" cy="49291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cstate="print"/>
          <a:srcRect/>
          <a:stretch>
            <a:fillRect/>
          </a:stretch>
        </a:blipFill>
        <a:effectLst/>
      </p:bgPr>
    </p:bg>
    <p:spTree>
      <p:nvGrpSpPr>
        <p:cNvPr id="1" name=""/>
        <p:cNvGrpSpPr/>
        <p:nvPr/>
      </p:nvGrpSpPr>
      <p:grpSpPr>
        <a:xfrm>
          <a:off x="0" y="0"/>
          <a:ext cx="0" cy="0"/>
          <a:chOff x="0" y="0"/>
          <a:chExt cx="0" cy="0"/>
        </a:xfrm>
      </p:grpSpPr>
      <p:sp>
        <p:nvSpPr>
          <p:cNvPr id="2050" name="Rectangle 5"/>
          <p:cNvSpPr>
            <a:spLocks noGrp="1" noChangeArrowheads="1"/>
          </p:cNvSpPr>
          <p:nvPr>
            <p:ph type="title"/>
          </p:nvPr>
        </p:nvSpPr>
        <p:spPr bwMode="auto">
          <a:xfrm>
            <a:off x="457200" y="274638"/>
            <a:ext cx="8229600"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7"/>
          <p:cNvSpPr>
            <a:spLocks noGrp="1" noChangeArrowheads="1"/>
          </p:cNvSpPr>
          <p:nvPr>
            <p:ph type="body" idx="1"/>
          </p:nvPr>
        </p:nvSpPr>
        <p:spPr bwMode="auto">
          <a:xfrm>
            <a:off x="457200" y="1196975"/>
            <a:ext cx="8229600" cy="49291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pic>
        <p:nvPicPr>
          <p:cNvPr id="2052" name="图片 5" descr="logo_副本.jpg"/>
          <p:cNvPicPr>
            <a:picLocks noChangeAspect="1"/>
          </p:cNvPicPr>
          <p:nvPr userDrawn="1"/>
        </p:nvPicPr>
        <p:blipFill>
          <a:blip r:embed="rId18" cstate="print"/>
          <a:srcRect/>
          <a:stretch>
            <a:fillRect/>
          </a:stretch>
        </p:blipFill>
        <p:spPr bwMode="auto">
          <a:xfrm>
            <a:off x="8358214" y="5786454"/>
            <a:ext cx="762000" cy="10541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752" r:id="rId1"/>
    <p:sldLayoutId id="2147483748" r:id="rId2"/>
    <p:sldLayoutId id="2147483750" r:id="rId3"/>
    <p:sldLayoutId id="2147483751" r:id="rId4"/>
    <p:sldLayoutId id="2147483727" r:id="rId5"/>
    <p:sldLayoutId id="2147483728" r:id="rId6"/>
    <p:sldLayoutId id="2147483729" r:id="rId7"/>
    <p:sldLayoutId id="2147483730" r:id="rId8"/>
    <p:sldLayoutId id="2147483731" r:id="rId9"/>
    <p:sldLayoutId id="2147483732" r:id="rId10"/>
    <p:sldLayoutId id="2147483733" r:id="rId11"/>
    <p:sldLayoutId id="2147483734" r:id="rId12"/>
    <p:sldLayoutId id="2147483735" r:id="rId13"/>
    <p:sldLayoutId id="2147483736" r:id="rId14"/>
    <p:sldLayoutId id="2147483749" r:id="rId15"/>
  </p:sldLayoutIdLst>
  <p:transition>
    <p:fade/>
  </p:transition>
  <p:timing>
    <p:tnLst>
      <p:par>
        <p:cTn id="1" dur="indefinite" restart="never" nodeType="tmRoot"/>
      </p:par>
    </p:tnLst>
  </p:timing>
  <p:hf hdr="0" ftr="0" dt="0"/>
  <p:txStyles>
    <p:titleStyle>
      <a:lvl1pPr algn="l" rtl="0" eaLnBrk="0" fontAlgn="base" hangingPunct="0">
        <a:spcBef>
          <a:spcPct val="0"/>
        </a:spcBef>
        <a:spcAft>
          <a:spcPct val="0"/>
        </a:spcAft>
        <a:defRPr sz="2400">
          <a:solidFill>
            <a:schemeClr val="bg1"/>
          </a:solidFill>
          <a:latin typeface="+mj-lt"/>
          <a:ea typeface="+mj-ea"/>
          <a:cs typeface="+mj-cs"/>
        </a:defRPr>
      </a:lvl1pPr>
      <a:lvl2pPr algn="l" rtl="0" eaLnBrk="0" fontAlgn="base" hangingPunct="0">
        <a:spcBef>
          <a:spcPct val="0"/>
        </a:spcBef>
        <a:spcAft>
          <a:spcPct val="0"/>
        </a:spcAft>
        <a:defRPr sz="2400">
          <a:solidFill>
            <a:schemeClr val="bg1"/>
          </a:solidFill>
          <a:latin typeface="Arial" charset="0"/>
          <a:ea typeface="黑体" pitchFamily="2" charset="-122"/>
        </a:defRPr>
      </a:lvl2pPr>
      <a:lvl3pPr algn="l" rtl="0" eaLnBrk="0" fontAlgn="base" hangingPunct="0">
        <a:spcBef>
          <a:spcPct val="0"/>
        </a:spcBef>
        <a:spcAft>
          <a:spcPct val="0"/>
        </a:spcAft>
        <a:defRPr sz="2400">
          <a:solidFill>
            <a:schemeClr val="bg1"/>
          </a:solidFill>
          <a:latin typeface="Arial" charset="0"/>
          <a:ea typeface="黑体" pitchFamily="2" charset="-122"/>
        </a:defRPr>
      </a:lvl3pPr>
      <a:lvl4pPr algn="l" rtl="0" eaLnBrk="0" fontAlgn="base" hangingPunct="0">
        <a:spcBef>
          <a:spcPct val="0"/>
        </a:spcBef>
        <a:spcAft>
          <a:spcPct val="0"/>
        </a:spcAft>
        <a:defRPr sz="2400">
          <a:solidFill>
            <a:schemeClr val="bg1"/>
          </a:solidFill>
          <a:latin typeface="Arial" charset="0"/>
          <a:ea typeface="黑体" pitchFamily="2" charset="-122"/>
        </a:defRPr>
      </a:lvl4pPr>
      <a:lvl5pPr algn="l" rtl="0" eaLnBrk="0" fontAlgn="base" hangingPunct="0">
        <a:spcBef>
          <a:spcPct val="0"/>
        </a:spcBef>
        <a:spcAft>
          <a:spcPct val="0"/>
        </a:spcAft>
        <a:defRPr sz="2400">
          <a:solidFill>
            <a:schemeClr val="bg1"/>
          </a:solidFill>
          <a:latin typeface="Arial" charset="0"/>
          <a:ea typeface="黑体" pitchFamily="2" charset="-122"/>
        </a:defRPr>
      </a:lvl5pPr>
      <a:lvl6pPr marL="457200" algn="l" rtl="0" fontAlgn="base">
        <a:spcBef>
          <a:spcPct val="0"/>
        </a:spcBef>
        <a:spcAft>
          <a:spcPct val="0"/>
        </a:spcAft>
        <a:defRPr sz="2400">
          <a:solidFill>
            <a:schemeClr val="bg1"/>
          </a:solidFill>
          <a:latin typeface="Arial" charset="0"/>
          <a:ea typeface="黑体" pitchFamily="2" charset="-122"/>
        </a:defRPr>
      </a:lvl6pPr>
      <a:lvl7pPr marL="914400" algn="l" rtl="0" fontAlgn="base">
        <a:spcBef>
          <a:spcPct val="0"/>
        </a:spcBef>
        <a:spcAft>
          <a:spcPct val="0"/>
        </a:spcAft>
        <a:defRPr sz="2400">
          <a:solidFill>
            <a:schemeClr val="bg1"/>
          </a:solidFill>
          <a:latin typeface="Arial" charset="0"/>
          <a:ea typeface="黑体" pitchFamily="2" charset="-122"/>
        </a:defRPr>
      </a:lvl7pPr>
      <a:lvl8pPr marL="1371600" algn="l" rtl="0" fontAlgn="base">
        <a:spcBef>
          <a:spcPct val="0"/>
        </a:spcBef>
        <a:spcAft>
          <a:spcPct val="0"/>
        </a:spcAft>
        <a:defRPr sz="2400">
          <a:solidFill>
            <a:schemeClr val="bg1"/>
          </a:solidFill>
          <a:latin typeface="Arial" charset="0"/>
          <a:ea typeface="黑体" pitchFamily="2" charset="-122"/>
        </a:defRPr>
      </a:lvl8pPr>
      <a:lvl9pPr marL="1828800" algn="l" rtl="0" fontAlgn="base">
        <a:spcBef>
          <a:spcPct val="0"/>
        </a:spcBef>
        <a:spcAft>
          <a:spcPct val="0"/>
        </a:spcAft>
        <a:defRPr sz="2400">
          <a:solidFill>
            <a:schemeClr val="bg1"/>
          </a:solidFill>
          <a:latin typeface="Arial" charset="0"/>
          <a:ea typeface="黑体" pitchFamily="2" charset="-122"/>
        </a:defRPr>
      </a:lvl9pPr>
    </p:titleStyle>
    <p:bodyStyle>
      <a:lvl1pPr marL="342900" indent="-342900" algn="l" rtl="0" eaLnBrk="0" fontAlgn="base" hangingPunct="0">
        <a:spcBef>
          <a:spcPct val="20000"/>
        </a:spcBef>
        <a:spcAft>
          <a:spcPct val="0"/>
        </a:spcAft>
        <a:buClr>
          <a:srgbClr val="FF6600"/>
        </a:buClr>
        <a:buFont typeface="Wingdings" pitchFamily="2" charset="2"/>
        <a:buChar char="p"/>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1600">
          <a:solidFill>
            <a:schemeClr val="tx1"/>
          </a:solidFill>
          <a:latin typeface="宋体" pitchFamily="2" charset="-122"/>
          <a:ea typeface="宋体" pitchFamily="2" charset="-122"/>
        </a:defRPr>
      </a:lvl2pPr>
      <a:lvl3pPr marL="1143000" indent="-228600" algn="l" rtl="0" eaLnBrk="0" fontAlgn="base" hangingPunct="0">
        <a:spcBef>
          <a:spcPct val="20000"/>
        </a:spcBef>
        <a:spcAft>
          <a:spcPct val="0"/>
        </a:spcAft>
        <a:buChar char="•"/>
        <a:defRPr sz="1400">
          <a:solidFill>
            <a:schemeClr val="tx1"/>
          </a:solidFill>
          <a:latin typeface="宋体" pitchFamily="2" charset="-122"/>
          <a:ea typeface="宋体" pitchFamily="2" charset="-122"/>
        </a:defRPr>
      </a:lvl3pPr>
      <a:lvl4pPr marL="1600200" indent="-228600" algn="l" rtl="0" eaLnBrk="0" fontAlgn="base" hangingPunct="0">
        <a:spcBef>
          <a:spcPct val="20000"/>
        </a:spcBef>
        <a:spcAft>
          <a:spcPct val="0"/>
        </a:spcAft>
        <a:buChar char="–"/>
        <a:defRPr sz="1200">
          <a:solidFill>
            <a:schemeClr val="tx1"/>
          </a:solidFill>
          <a:latin typeface="宋体" pitchFamily="2" charset="-122"/>
          <a:ea typeface="宋体" pitchFamily="2" charset="-122"/>
        </a:defRPr>
      </a:lvl4pPr>
      <a:lvl5pPr marL="2057400" indent="-228600" algn="l" rtl="0" eaLnBrk="0" fontAlgn="base" hangingPunct="0">
        <a:spcBef>
          <a:spcPct val="20000"/>
        </a:spcBef>
        <a:spcAft>
          <a:spcPct val="0"/>
        </a:spcAft>
        <a:buChar char="»"/>
        <a:defRPr sz="1100">
          <a:solidFill>
            <a:schemeClr val="tx1"/>
          </a:solidFill>
          <a:latin typeface="宋体" pitchFamily="2" charset="-122"/>
          <a:ea typeface="宋体" pitchFamily="2" charset="-122"/>
        </a:defRPr>
      </a:lvl5pPr>
      <a:lvl6pPr marL="2514600" indent="-228600" algn="l" rtl="0" fontAlgn="base">
        <a:spcBef>
          <a:spcPct val="20000"/>
        </a:spcBef>
        <a:spcAft>
          <a:spcPct val="0"/>
        </a:spcAft>
        <a:buChar char="»"/>
        <a:defRPr sz="1600">
          <a:solidFill>
            <a:schemeClr val="tx1"/>
          </a:solidFill>
          <a:latin typeface="+mn-lt"/>
          <a:ea typeface="+mn-ea"/>
        </a:defRPr>
      </a:lvl6pPr>
      <a:lvl7pPr marL="2971800" indent="-228600" algn="l" rtl="0" fontAlgn="base">
        <a:spcBef>
          <a:spcPct val="20000"/>
        </a:spcBef>
        <a:spcAft>
          <a:spcPct val="0"/>
        </a:spcAft>
        <a:buChar char="»"/>
        <a:defRPr sz="1600">
          <a:solidFill>
            <a:schemeClr val="tx1"/>
          </a:solidFill>
          <a:latin typeface="+mn-lt"/>
          <a:ea typeface="+mn-ea"/>
        </a:defRPr>
      </a:lvl7pPr>
      <a:lvl8pPr marL="3429000" indent="-228600" algn="l" rtl="0" fontAlgn="base">
        <a:spcBef>
          <a:spcPct val="20000"/>
        </a:spcBef>
        <a:spcAft>
          <a:spcPct val="0"/>
        </a:spcAft>
        <a:buChar char="»"/>
        <a:defRPr sz="1600">
          <a:solidFill>
            <a:schemeClr val="tx1"/>
          </a:solidFill>
          <a:latin typeface="+mn-lt"/>
          <a:ea typeface="+mn-ea"/>
        </a:defRPr>
      </a:lvl8pPr>
      <a:lvl9pPr marL="3886200" indent="-22860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3.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p:nvPr>
        </p:nvSpPr>
        <p:spPr>
          <a:xfrm>
            <a:off x="4000496" y="1500174"/>
            <a:ext cx="5286412" cy="3786214"/>
          </a:xfrm>
        </p:spPr>
        <p:txBody>
          <a:bodyPr/>
          <a:lstStyle/>
          <a:p>
            <a:r>
              <a:rPr b="1" dirty="0" smtClean="0">
                <a:solidFill>
                  <a:schemeClr val="tx1"/>
                </a:solidFill>
              </a:rPr>
              <a:t>第</a:t>
            </a:r>
            <a:r>
              <a:rPr lang="en-US" altLang="zh-CN" b="1" dirty="0" smtClean="0">
                <a:solidFill>
                  <a:schemeClr val="tx1"/>
                </a:solidFill>
              </a:rPr>
              <a:t>10</a:t>
            </a:r>
            <a:r>
              <a:rPr b="1" dirty="0" smtClean="0">
                <a:solidFill>
                  <a:schemeClr val="tx1"/>
                </a:solidFill>
              </a:rPr>
              <a:t>章 </a:t>
            </a:r>
            <a:r>
              <a:rPr lang="en-US" b="1" dirty="0" smtClean="0">
                <a:solidFill>
                  <a:schemeClr val="tx1"/>
                </a:solidFill>
              </a:rPr>
              <a:t/>
            </a:r>
            <a:br>
              <a:rPr lang="en-US" b="1" dirty="0" smtClean="0">
                <a:solidFill>
                  <a:schemeClr val="tx1"/>
                </a:solidFill>
              </a:rPr>
            </a:br>
            <a:r>
              <a:rPr lang="zh-CN" altLang="zh-CN" b="1" dirty="0" smtClean="0"/>
              <a:t>智能物流应用</a:t>
            </a:r>
            <a:br>
              <a:rPr lang="zh-CN" altLang="zh-CN" b="1" dirty="0" smtClean="0"/>
            </a:br>
            <a:endParaRPr dirty="0" smtClean="0">
              <a:solidFill>
                <a:schemeClr val="tx1"/>
              </a:solidFill>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2962672" cy="4929188"/>
          </a:xfrm>
        </p:spPr>
        <p:txBody>
          <a:bodyPr/>
          <a:lstStyle/>
          <a:p>
            <a:r>
              <a:rPr lang="en-US" altLang="zh-CN" b="1" dirty="0" smtClean="0"/>
              <a:t>5.</a:t>
            </a:r>
            <a:r>
              <a:rPr lang="zh-CN" altLang="zh-CN" b="1" dirty="0" smtClean="0"/>
              <a:t>物流全面发展阶段</a:t>
            </a:r>
          </a:p>
          <a:p>
            <a:r>
              <a:rPr lang="zh-CN" altLang="zh-CN" dirty="0" smtClean="0"/>
              <a:t>其主要表现是，物流事业发展进入了一个新阶段，对物流的认识更加全面和成熟；物流管理从宏观层面到微观层面全面铺开，在发展现代物流的问题上有了统一的认识，发展方向逐步明确；物流产业地位在国家层面得到确立，政府将发展现代物流业作为了一项重要的产业政策；物流理论研究和物流教育水平显著提高。</a:t>
            </a:r>
          </a:p>
          <a:p>
            <a:endParaRPr lang="zh-CN" altLang="en-US" dirty="0"/>
          </a:p>
        </p:txBody>
      </p:sp>
      <p:sp>
        <p:nvSpPr>
          <p:cNvPr id="3" name="标题 2"/>
          <p:cNvSpPr>
            <a:spLocks noGrp="1"/>
          </p:cNvSpPr>
          <p:nvPr>
            <p:ph type="title"/>
          </p:nvPr>
        </p:nvSpPr>
        <p:spPr/>
        <p:txBody>
          <a:bodyPr/>
          <a:lstStyle/>
          <a:p>
            <a:endParaRPr lang="zh-CN" altLang="en-US"/>
          </a:p>
        </p:txBody>
      </p:sp>
      <p:pic>
        <p:nvPicPr>
          <p:cNvPr id="64514" name="Picture 2" descr="http://img.hexun.com/2011-03-21/128098950.jpg"/>
          <p:cNvPicPr>
            <a:picLocks noChangeAspect="1" noChangeArrowheads="1"/>
          </p:cNvPicPr>
          <p:nvPr/>
        </p:nvPicPr>
        <p:blipFill>
          <a:blip r:embed="rId2" cstate="print"/>
          <a:srcRect/>
          <a:stretch>
            <a:fillRect/>
          </a:stretch>
        </p:blipFill>
        <p:spPr bwMode="auto">
          <a:xfrm>
            <a:off x="3563888" y="1700808"/>
            <a:ext cx="5423336" cy="3240360"/>
          </a:xfrm>
          <a:prstGeom prst="rect">
            <a:avLst/>
          </a:prstGeom>
          <a:noFill/>
        </p:spPr>
      </p:pic>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b="1" dirty="0" smtClean="0"/>
              <a:t>10.1.2</a:t>
            </a:r>
            <a:r>
              <a:rPr lang="zh-CN" altLang="zh-CN" b="1" dirty="0" smtClean="0"/>
              <a:t>中外物流差距</a:t>
            </a:r>
            <a:endParaRPr lang="zh-CN" altLang="zh-CN" b="1" dirty="0"/>
          </a:p>
        </p:txBody>
      </p:sp>
      <p:sp>
        <p:nvSpPr>
          <p:cNvPr id="6" name="矩形 5"/>
          <p:cNvSpPr/>
          <p:nvPr/>
        </p:nvSpPr>
        <p:spPr>
          <a:xfrm>
            <a:off x="357158" y="1142984"/>
            <a:ext cx="4071966" cy="5632311"/>
          </a:xfrm>
          <a:prstGeom prst="rect">
            <a:avLst/>
          </a:prstGeom>
        </p:spPr>
        <p:txBody>
          <a:bodyPr wrap="square">
            <a:spAutoFit/>
          </a:bodyPr>
          <a:lstStyle/>
          <a:p>
            <a:pPr lvl="0" indent="268288"/>
            <a:r>
              <a:rPr lang="zh-CN" altLang="zh-CN" sz="2400" dirty="0" smtClean="0"/>
              <a:t>物流业经过几十年的发展，已初步形成了较为合理的物流系统，随着科学技术的不断发展，全球营销的不断开展，物流业得到前所未有的扩大，管理水平不断提高，呈现出物流业飞跃性、多样性的局面。但是，目前还没有形成比较完整的物流体系，适应物流业发展的管理体制尚未建立起来。物流服务体系建设滞后，在很大程度上制约了中国物流业的发展。中国与发达国家的物流差距体现在多个方面。</a:t>
            </a:r>
            <a:endParaRPr lang="zh-CN" altLang="en-US" sz="2200" dirty="0" smtClean="0">
              <a:solidFill>
                <a:srgbClr val="000000"/>
              </a:solidFill>
              <a:latin typeface="Arial" pitchFamily="34" charset="0"/>
              <a:ea typeface="宋体" pitchFamily="2" charset="-122"/>
              <a:cs typeface="宋体" pitchFamily="2" charset="-122"/>
            </a:endParaRPr>
          </a:p>
        </p:txBody>
      </p:sp>
      <p:pic>
        <p:nvPicPr>
          <p:cNvPr id="38913" name="图示 3"/>
          <p:cNvPicPr>
            <a:picLocks noChangeArrowheads="1"/>
          </p:cNvPicPr>
          <p:nvPr/>
        </p:nvPicPr>
        <p:blipFill>
          <a:blip r:embed="rId2" cstate="print"/>
          <a:srcRect l="-35939" t="-1331" r="-36049" b="-1698"/>
          <a:stretch>
            <a:fillRect/>
          </a:stretch>
        </p:blipFill>
        <p:spPr bwMode="auto">
          <a:xfrm>
            <a:off x="3995936" y="1700808"/>
            <a:ext cx="5760640" cy="4104456"/>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1.</a:t>
            </a:r>
            <a:r>
              <a:rPr lang="zh-CN" altLang="zh-CN" b="1" dirty="0" smtClean="0"/>
              <a:t>物流的认识和理念</a:t>
            </a:r>
          </a:p>
          <a:p>
            <a:r>
              <a:rPr lang="zh-CN" altLang="zh-CN" dirty="0" smtClean="0"/>
              <a:t>欧美、日本，物流观念早已深入人心。早在第二次世界大战期间，美国军队为了卓有成效地调运军用物资，运用运筹学的理论方法，统筹安排人力运力，形成了世界范围内最初萌生的“物流”现象。在日本，物流观念的形成虽然比美国晚很多，但发展迅速，日本自</a:t>
            </a:r>
            <a:r>
              <a:rPr lang="en-US" altLang="zh-CN" dirty="0" smtClean="0"/>
              <a:t>1956</a:t>
            </a:r>
            <a:r>
              <a:rPr lang="zh-CN" altLang="zh-CN" dirty="0" smtClean="0"/>
              <a:t>年从美国引入物流概念以来，在对国内物流进行调研的基础上，将物流称之为</a:t>
            </a:r>
            <a:r>
              <a:rPr lang="en-US" altLang="zh-CN" dirty="0" smtClean="0"/>
              <a:t>“</a:t>
            </a:r>
            <a:r>
              <a:rPr lang="zh-CN" altLang="zh-CN" dirty="0" smtClean="0"/>
              <a:t>物的流通</a:t>
            </a:r>
            <a:r>
              <a:rPr lang="en-US" altLang="zh-CN" dirty="0" smtClean="0"/>
              <a:t>”</a:t>
            </a:r>
            <a:r>
              <a:rPr lang="zh-CN" altLang="zh-CN" dirty="0" smtClean="0"/>
              <a:t>。如今任何与生产制造有关的部门都与物流分不开，在日本街道上随处可见写有醒目的</a:t>
            </a:r>
            <a:r>
              <a:rPr lang="en-US" altLang="zh-CN" dirty="0" smtClean="0"/>
              <a:t>“Just In Time”</a:t>
            </a:r>
            <a:r>
              <a:rPr lang="zh-CN" altLang="zh-CN" dirty="0" smtClean="0"/>
              <a:t>标语的物流配送车辆在急驰。在服务意识方面，无论是理论还是实践国外企业远远地走在了前列，</a:t>
            </a:r>
            <a:r>
              <a:rPr lang="en-US" altLang="zh-CN" dirty="0" smtClean="0"/>
              <a:t>“</a:t>
            </a:r>
            <a:r>
              <a:rPr lang="zh-CN" altLang="zh-CN" dirty="0" smtClean="0"/>
              <a:t>客户就是上帝</a:t>
            </a:r>
            <a:r>
              <a:rPr lang="en-US" altLang="zh-CN" dirty="0" smtClean="0"/>
              <a:t>”</a:t>
            </a:r>
            <a:r>
              <a:rPr lang="zh-CN" altLang="zh-CN" dirty="0" smtClean="0"/>
              <a:t>的观点最早就是由日本人提出来了的，正是一直秉承这种观念，日本企业和理论界才会提出物流配送的</a:t>
            </a:r>
            <a:r>
              <a:rPr lang="en-US" altLang="zh-CN" dirty="0" smtClean="0"/>
              <a:t>JIT</a:t>
            </a:r>
            <a:r>
              <a:rPr lang="zh-CN" altLang="zh-CN" dirty="0" smtClean="0"/>
              <a:t>（</a:t>
            </a:r>
            <a:r>
              <a:rPr lang="en-US" altLang="zh-CN" dirty="0" smtClean="0"/>
              <a:t>Just In Time</a:t>
            </a:r>
            <a:r>
              <a:rPr lang="zh-CN" altLang="zh-CN" dirty="0" smtClean="0"/>
              <a:t>）理论，才会适应不同时期客户要求的变化，采取不同的物流发展策略。</a:t>
            </a:r>
          </a:p>
          <a:p>
            <a:endParaRPr lang="zh-CN" altLang="en-US" dirty="0"/>
          </a:p>
        </p:txBody>
      </p:sp>
      <p:sp>
        <p:nvSpPr>
          <p:cNvPr id="3" name="标题 2"/>
          <p:cNvSpPr>
            <a:spLocks noGrp="1"/>
          </p:cNvSpPr>
          <p:nvPr>
            <p:ph type="title"/>
          </p:nvPr>
        </p:nvSpPr>
        <p:spPr/>
        <p:txBody>
          <a:bodyPr/>
          <a:lstStyle/>
          <a:p>
            <a:r>
              <a:rPr lang="en-US" altLang="zh-CN" b="1" dirty="0" smtClean="0"/>
              <a:t>10.1.2</a:t>
            </a:r>
            <a:r>
              <a:rPr lang="zh-CN" altLang="zh-CN" b="1" dirty="0" smtClean="0"/>
              <a:t>中外物流差距</a:t>
            </a:r>
            <a:endParaRPr lang="zh-CN" altLang="en-US" dirty="0"/>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2.</a:t>
            </a:r>
            <a:r>
              <a:rPr lang="zh-CN" altLang="zh-CN" b="1" dirty="0" smtClean="0"/>
              <a:t>物流人才的培养</a:t>
            </a:r>
          </a:p>
          <a:p>
            <a:r>
              <a:rPr lang="zh-CN" altLang="zh-CN" dirty="0" smtClean="0"/>
              <a:t>人力资源是影响物流发展的重要问题。日本和欧美对物流人才已经形成了完整的教育培训系统。首先是大学内设置了与物流相关的学科，并在有关学科开设物流课程；其次是在研究生院设置物流学科方向，形成了物流研究生培养系统；再次是企业及物流协会和学会开展物流职业教育，广泛深入到各行各业，这是最重要、最经济的实用人才培养方式。我国的物流公司基本上是从运输业和仓储业转化过来的，显然既缺乏专业的管理人才，又缺乏专业的技术人才，更缺乏既懂管理又熟悉业务的经营人才。专业人才的短缺是制约我国现代物流业发展的重要因素。</a:t>
            </a:r>
          </a:p>
          <a:p>
            <a:endParaRPr lang="zh-CN" altLang="en-US" dirty="0"/>
          </a:p>
        </p:txBody>
      </p:sp>
      <p:sp>
        <p:nvSpPr>
          <p:cNvPr id="3" name="标题 2"/>
          <p:cNvSpPr>
            <a:spLocks noGrp="1"/>
          </p:cNvSpPr>
          <p:nvPr>
            <p:ph type="title"/>
          </p:nvPr>
        </p:nvSpPr>
        <p:spPr/>
        <p:txBody>
          <a:bodyPr/>
          <a:lstStyle/>
          <a:p>
            <a:r>
              <a:rPr lang="en-US" altLang="zh-CN" b="1" dirty="0" smtClean="0"/>
              <a:t>10.1.2</a:t>
            </a:r>
            <a:r>
              <a:rPr lang="zh-CN" altLang="zh-CN" b="1" dirty="0" smtClean="0"/>
              <a:t>中外物流差距</a:t>
            </a:r>
            <a:endParaRPr lang="zh-CN" altLang="en-US" dirty="0"/>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3.</a:t>
            </a:r>
            <a:r>
              <a:rPr lang="zh-CN" altLang="zh-CN" b="1" dirty="0" smtClean="0"/>
              <a:t>物流专业技术水平</a:t>
            </a:r>
          </a:p>
          <a:p>
            <a:r>
              <a:rPr lang="zh-CN" altLang="zh-CN" dirty="0" smtClean="0"/>
              <a:t>物流业的发展不仅取决于经济的发展水平，而且也取决于科学技术的发展水平，在欧美日本等国家，计算机技术特别是微电脑技术及应用软件的发展为企业提供了有效的辅助管理手段，使</a:t>
            </a:r>
            <a:r>
              <a:rPr lang="en-US" altLang="zh-CN" dirty="0" smtClean="0"/>
              <a:t>MRP</a:t>
            </a:r>
            <a:r>
              <a:rPr lang="zh-CN" altLang="zh-CN" dirty="0" smtClean="0"/>
              <a:t>（</a:t>
            </a:r>
            <a:r>
              <a:rPr lang="en-US" altLang="zh-CN" dirty="0" smtClean="0"/>
              <a:t>Material Requirement Planning</a:t>
            </a:r>
            <a:r>
              <a:rPr lang="zh-CN" altLang="zh-CN" dirty="0" smtClean="0"/>
              <a:t>）、</a:t>
            </a:r>
            <a:r>
              <a:rPr lang="en-US" altLang="zh-CN" dirty="0" smtClean="0"/>
              <a:t>DRP</a:t>
            </a:r>
            <a:r>
              <a:rPr lang="zh-CN" altLang="zh-CN" dirty="0" smtClean="0"/>
              <a:t>（</a:t>
            </a:r>
            <a:r>
              <a:rPr lang="en-US" altLang="zh-CN" dirty="0" smtClean="0"/>
              <a:t>Distribution Requirement Planning</a:t>
            </a:r>
            <a:r>
              <a:rPr lang="zh-CN" altLang="zh-CN" dirty="0" smtClean="0"/>
              <a:t>）、</a:t>
            </a:r>
            <a:r>
              <a:rPr lang="en-US" altLang="zh-CN" dirty="0" smtClean="0"/>
              <a:t>Dashboard</a:t>
            </a:r>
            <a:r>
              <a:rPr lang="zh-CN" altLang="zh-CN" dirty="0" smtClean="0"/>
              <a:t>（看板制）和</a:t>
            </a:r>
            <a:r>
              <a:rPr lang="en-US" altLang="zh-CN" dirty="0" smtClean="0"/>
              <a:t>JIT</a:t>
            </a:r>
            <a:r>
              <a:rPr lang="zh-CN" altLang="zh-CN" dirty="0" smtClean="0"/>
              <a:t>（</a:t>
            </a:r>
            <a:r>
              <a:rPr lang="en-US" altLang="zh-CN" dirty="0" smtClean="0"/>
              <a:t>Just In Time</a:t>
            </a:r>
            <a:r>
              <a:rPr lang="zh-CN" altLang="zh-CN" dirty="0" smtClean="0"/>
              <a:t>）等先进的物流管理技术产生并得到应用，从而推动了物流活动一体化进程。为了满足物流国际化，服务形式多样化和快速反应的要求，物流信息系统和电子数据交换技术，以及互联网、条形码、卫星定位系统及无线电射频技术在物流领域中得到越来越广泛的应用。</a:t>
            </a:r>
          </a:p>
          <a:p>
            <a:endParaRPr lang="zh-CN" altLang="en-US" dirty="0"/>
          </a:p>
        </p:txBody>
      </p:sp>
      <p:sp>
        <p:nvSpPr>
          <p:cNvPr id="3" name="标题 2"/>
          <p:cNvSpPr>
            <a:spLocks noGrp="1"/>
          </p:cNvSpPr>
          <p:nvPr>
            <p:ph type="title"/>
          </p:nvPr>
        </p:nvSpPr>
        <p:spPr/>
        <p:txBody>
          <a:bodyPr/>
          <a:lstStyle/>
          <a:p>
            <a:r>
              <a:rPr lang="en-US" altLang="zh-CN" b="1" dirty="0" smtClean="0"/>
              <a:t>10.1.2</a:t>
            </a:r>
            <a:r>
              <a:rPr lang="zh-CN" altLang="zh-CN" b="1" dirty="0" smtClean="0"/>
              <a:t>中外物流差距</a:t>
            </a:r>
            <a:endParaRPr lang="zh-CN" altLang="en-US" dirty="0"/>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10.1.3</a:t>
            </a:r>
            <a:r>
              <a:rPr lang="zh-CN" altLang="zh-CN" b="1" dirty="0" smtClean="0"/>
              <a:t>物联网对物流的影响</a:t>
            </a:r>
            <a:endParaRPr lang="zh-CN" altLang="en-US" dirty="0"/>
          </a:p>
        </p:txBody>
      </p:sp>
      <p:pic>
        <p:nvPicPr>
          <p:cNvPr id="67586" name="图示 5"/>
          <p:cNvPicPr>
            <a:picLocks noChangeAspect="1" noChangeArrowheads="1"/>
          </p:cNvPicPr>
          <p:nvPr/>
        </p:nvPicPr>
        <p:blipFill>
          <a:blip r:embed="rId2" cstate="print"/>
          <a:srcRect l="-3357" r="-3577" b="-117"/>
          <a:stretch>
            <a:fillRect/>
          </a:stretch>
        </p:blipFill>
        <p:spPr bwMode="auto">
          <a:xfrm>
            <a:off x="971600" y="2780928"/>
            <a:ext cx="6832754" cy="3753643"/>
          </a:xfrm>
          <a:prstGeom prst="rect">
            <a:avLst/>
          </a:prstGeom>
          <a:noFill/>
          <a:ln w="9525">
            <a:noFill/>
            <a:miter lim="800000"/>
            <a:headEnd/>
            <a:tailEnd/>
          </a:ln>
        </p:spPr>
      </p:pic>
      <p:sp>
        <p:nvSpPr>
          <p:cNvPr id="5" name="矩形 4"/>
          <p:cNvSpPr/>
          <p:nvPr/>
        </p:nvSpPr>
        <p:spPr>
          <a:xfrm>
            <a:off x="179512" y="1340768"/>
            <a:ext cx="8280920" cy="1200329"/>
          </a:xfrm>
          <a:prstGeom prst="rect">
            <a:avLst/>
          </a:prstGeom>
        </p:spPr>
        <p:txBody>
          <a:bodyPr wrap="square">
            <a:spAutoFit/>
          </a:bodyPr>
          <a:lstStyle/>
          <a:p>
            <a:r>
              <a:rPr lang="zh-CN" altLang="zh-CN" sz="2400" dirty="0" smtClean="0"/>
              <a:t>物联网发展推动着中国智能物流的变革。随着物联网理念的引入，技术的提升，政策的支持，物联网将给中国物流业带来革命性的变化，给物流带来几个方面的影响</a:t>
            </a:r>
            <a:endParaRPr lang="zh-CN" altLang="en-US" sz="2400" dirty="0"/>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r>
              <a:rPr lang="en-US" altLang="zh-CN" b="1" dirty="0" smtClean="0"/>
              <a:t>10.1.3</a:t>
            </a:r>
            <a:r>
              <a:rPr lang="zh-CN" altLang="zh-CN" b="1" dirty="0" smtClean="0"/>
              <a:t>物联网对物流的影响</a:t>
            </a:r>
            <a:endParaRPr lang="zh-CN" altLang="en-US"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endParaRPr lang="zh-CN" altLang="en-US"/>
          </a:p>
        </p:txBody>
      </p:sp>
      <p:sp>
        <p:nvSpPr>
          <p:cNvPr id="3" name="标题 2"/>
          <p:cNvSpPr>
            <a:spLocks noGrp="1"/>
          </p:cNvSpPr>
          <p:nvPr>
            <p:ph type="title"/>
          </p:nvPr>
        </p:nvSpPr>
        <p:spPr/>
        <p:txBody>
          <a:bodyPr/>
          <a:lstStyle/>
          <a:p>
            <a:r>
              <a:rPr lang="en-US" altLang="zh-CN" b="1" dirty="0" smtClean="0"/>
              <a:t>10.1.3</a:t>
            </a:r>
            <a:r>
              <a:rPr lang="zh-CN" altLang="zh-CN" b="1" dirty="0" smtClean="0"/>
              <a:t>物联网对物流的影响</a:t>
            </a:r>
            <a:endParaRPr lang="zh-CN" altLang="en-US" dirty="0"/>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8507288" cy="4929188"/>
          </a:xfrm>
        </p:spPr>
        <p:txBody>
          <a:bodyPr/>
          <a:lstStyle/>
          <a:p>
            <a:r>
              <a:rPr lang="en-US" altLang="zh-CN" b="1" dirty="0" smtClean="0"/>
              <a:t>1.</a:t>
            </a:r>
            <a:r>
              <a:rPr lang="zh-CN" altLang="zh-CN" b="1" dirty="0" smtClean="0"/>
              <a:t>物联网将推进物流信息化发展</a:t>
            </a:r>
          </a:p>
          <a:p>
            <a:r>
              <a:rPr lang="en-US" altLang="zh-CN" sz="1600" dirty="0" smtClean="0"/>
              <a:t>      </a:t>
            </a:r>
            <a:r>
              <a:rPr lang="zh-CN" altLang="zh-CN" sz="1600" dirty="0" smtClean="0"/>
              <a:t>物联网能提高物流基础设施的信息化和自动化水平。将物联网技术应用于托盘、货架、车辆、集装箱等物流基础设施的识别，在仓库内部、出入库口、运输车辆、搬运器械、物流关卡等安装物联网读写装置，能够实现自动化的入库、出库、盘点，以及物流交接环节中的物联网信息采集，实现物品库存的透明化管理。通过对大量物流数据的分析，进行智能仿真，从而对物流客户的需求、商品库存、等做出决策，以实现物流管理自动化（获取数据、自动分类等等），物流作业高效便捷。</a:t>
            </a:r>
          </a:p>
          <a:p>
            <a:endParaRPr lang="zh-CN" altLang="en-US" sz="1600" dirty="0"/>
          </a:p>
        </p:txBody>
      </p:sp>
      <p:sp>
        <p:nvSpPr>
          <p:cNvPr id="3" name="标题 2"/>
          <p:cNvSpPr>
            <a:spLocks noGrp="1"/>
          </p:cNvSpPr>
          <p:nvPr>
            <p:ph type="title"/>
          </p:nvPr>
        </p:nvSpPr>
        <p:spPr/>
        <p:txBody>
          <a:bodyPr/>
          <a:lstStyle/>
          <a:p>
            <a:r>
              <a:rPr lang="en-US" altLang="zh-CN" b="1" dirty="0" smtClean="0"/>
              <a:t>10.1.3</a:t>
            </a:r>
            <a:r>
              <a:rPr lang="zh-CN" altLang="zh-CN" b="1" dirty="0" smtClean="0"/>
              <a:t>物联网对物流的影响</a:t>
            </a:r>
            <a:endParaRPr lang="zh-CN" altLang="en-US" dirty="0"/>
          </a:p>
        </p:txBody>
      </p:sp>
      <p:pic>
        <p:nvPicPr>
          <p:cNvPr id="68610" name="Picture 2" descr="http://news.xd56b.com/gtwl/20110321/WL0321-8_1.jpg"/>
          <p:cNvPicPr>
            <a:picLocks noChangeAspect="1" noChangeArrowheads="1"/>
          </p:cNvPicPr>
          <p:nvPr/>
        </p:nvPicPr>
        <p:blipFill>
          <a:blip r:embed="rId2" cstate="print"/>
          <a:srcRect/>
          <a:stretch>
            <a:fillRect/>
          </a:stretch>
        </p:blipFill>
        <p:spPr bwMode="auto">
          <a:xfrm>
            <a:off x="4644008" y="3216199"/>
            <a:ext cx="4379640" cy="3093121"/>
          </a:xfrm>
          <a:prstGeom prst="rect">
            <a:avLst/>
          </a:prstGeom>
          <a:noFill/>
        </p:spPr>
      </p:pic>
      <p:sp>
        <p:nvSpPr>
          <p:cNvPr id="5" name="矩形 4"/>
          <p:cNvSpPr/>
          <p:nvPr/>
        </p:nvSpPr>
        <p:spPr>
          <a:xfrm>
            <a:off x="827584" y="3212976"/>
            <a:ext cx="3672408" cy="2062103"/>
          </a:xfrm>
          <a:prstGeom prst="rect">
            <a:avLst/>
          </a:prstGeom>
        </p:spPr>
        <p:txBody>
          <a:bodyPr wrap="square">
            <a:spAutoFit/>
          </a:bodyPr>
          <a:lstStyle/>
          <a:p>
            <a:r>
              <a:rPr lang="en-US" altLang="zh-CN" sz="1600" dirty="0" smtClean="0">
                <a:latin typeface="+mn-lt"/>
                <a:ea typeface="+mn-ea"/>
              </a:rPr>
              <a:t>     </a:t>
            </a:r>
            <a:r>
              <a:rPr lang="zh-CN" altLang="zh-CN" sz="1600" dirty="0" smtClean="0">
                <a:latin typeface="+mn-lt"/>
                <a:ea typeface="+mn-ea"/>
              </a:rPr>
              <a:t>通过物联网技术与物流运输设备、设施的结合，可进行物流基础设施信息化的升级，提高建设信息化和自动化水平。信息化和综合化的物流管理、流程监控不仅能为企业带来物流效率提升、物流成本控制等效益，也从整体上提高了企业以及相关领域的信息化水平，从而达到带动整个物流产业发展的目的。</a:t>
            </a:r>
            <a:r>
              <a:rPr lang="en-US" altLang="zh-CN" sz="1600" dirty="0" smtClean="0">
                <a:latin typeface="+mn-lt"/>
                <a:ea typeface="+mn-ea"/>
              </a:rPr>
              <a:t> </a:t>
            </a:r>
            <a:endParaRPr lang="zh-CN" altLang="zh-CN" sz="1600" dirty="0" smtClean="0">
              <a:latin typeface="+mn-lt"/>
              <a:ea typeface="+mn-ea"/>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4186808" cy="4929188"/>
          </a:xfrm>
        </p:spPr>
        <p:txBody>
          <a:bodyPr/>
          <a:lstStyle/>
          <a:p>
            <a:r>
              <a:rPr lang="en-US" altLang="zh-CN" b="1" dirty="0" smtClean="0"/>
              <a:t>2</a:t>
            </a:r>
            <a:r>
              <a:rPr lang="zh-CN" altLang="zh-CN" b="1" dirty="0" smtClean="0"/>
              <a:t>．物联网使物流各环节更高效</a:t>
            </a:r>
          </a:p>
          <a:p>
            <a:r>
              <a:rPr lang="zh-CN" altLang="zh-CN" sz="1600" dirty="0" smtClean="0"/>
              <a:t>物联网能帮助进行物流功能的整合。通过物联网技术整合物流系统的功能，可以有效提升原系统的效率。通过大范围整合信息资源和流通渠道，可以优化社会资源配置，提高流通效率，从而有效改善市场流通环境，加快流通速度。通过实现管理自动化，使物流的几大要素如：配送，运输，仓储等各环节更加高效便捷。物联网技术的应用将极大的提升流通效率。在集装箱上使用共同标准的电子标签，装卸时可自动收集货物内容的信息，从而缩短作业时间，并时时掌握货物位置，提高运营效率，最终减少货物装卸、仓储等物流成本。目前盛行的条形码，人工读取一个需要</a:t>
            </a:r>
            <a:r>
              <a:rPr lang="en-US" altLang="zh-CN" sz="1600" dirty="0" smtClean="0"/>
              <a:t>10</a:t>
            </a:r>
            <a:r>
              <a:rPr lang="zh-CN" altLang="zh-CN" sz="1600" dirty="0" smtClean="0"/>
              <a:t>秒钟的时间，机器读取则为</a:t>
            </a:r>
            <a:r>
              <a:rPr lang="en-US" altLang="zh-CN" sz="1600" dirty="0" smtClean="0"/>
              <a:t>2</a:t>
            </a:r>
            <a:r>
              <a:rPr lang="zh-CN" altLang="zh-CN" sz="1600" dirty="0" smtClean="0"/>
              <a:t>秒，而采用电子标签及射频技术读取只需要</a:t>
            </a:r>
            <a:r>
              <a:rPr lang="en-US" altLang="zh-CN" sz="1600" dirty="0" smtClean="0"/>
              <a:t>0.1</a:t>
            </a:r>
            <a:r>
              <a:rPr lang="zh-CN" altLang="zh-CN" sz="1600" dirty="0" smtClean="0"/>
              <a:t>秒的时间。通过物联网建设，不但企业可以实现物流的顺利运行，城市交通和市民生活也将获得改观。</a:t>
            </a:r>
          </a:p>
          <a:p>
            <a:endParaRPr lang="zh-CN" altLang="en-US" dirty="0"/>
          </a:p>
        </p:txBody>
      </p:sp>
      <p:sp>
        <p:nvSpPr>
          <p:cNvPr id="3" name="标题 2"/>
          <p:cNvSpPr>
            <a:spLocks noGrp="1"/>
          </p:cNvSpPr>
          <p:nvPr>
            <p:ph type="title"/>
          </p:nvPr>
        </p:nvSpPr>
        <p:spPr/>
        <p:txBody>
          <a:bodyPr/>
          <a:lstStyle/>
          <a:p>
            <a:r>
              <a:rPr lang="en-US" altLang="zh-CN" b="1" dirty="0" smtClean="0"/>
              <a:t>10.1.3</a:t>
            </a:r>
            <a:r>
              <a:rPr lang="zh-CN" altLang="zh-CN" b="1" dirty="0" smtClean="0"/>
              <a:t>物联网对物流的影响</a:t>
            </a:r>
            <a:endParaRPr lang="zh-CN" altLang="en-US" dirty="0"/>
          </a:p>
        </p:txBody>
      </p:sp>
      <p:pic>
        <p:nvPicPr>
          <p:cNvPr id="75778" name="Picture 2" descr="http://www.shangyongqiche.com/upimages/up/a/201010/1110325331.jpg"/>
          <p:cNvPicPr>
            <a:picLocks noChangeAspect="1" noChangeArrowheads="1"/>
          </p:cNvPicPr>
          <p:nvPr/>
        </p:nvPicPr>
        <p:blipFill>
          <a:blip r:embed="rId2" cstate="print"/>
          <a:srcRect/>
          <a:stretch>
            <a:fillRect/>
          </a:stretch>
        </p:blipFill>
        <p:spPr bwMode="auto">
          <a:xfrm>
            <a:off x="5004048" y="3717032"/>
            <a:ext cx="3816424" cy="2450144"/>
          </a:xfrm>
          <a:prstGeom prst="rect">
            <a:avLst/>
          </a:prstGeom>
          <a:noFill/>
        </p:spPr>
      </p:pic>
      <p:pic>
        <p:nvPicPr>
          <p:cNvPr id="75780" name="Picture 4" descr="http://www.yktworld.com/uploadfiles/image/2011123014315112.jpg"/>
          <p:cNvPicPr>
            <a:picLocks noChangeAspect="1" noChangeArrowheads="1"/>
          </p:cNvPicPr>
          <p:nvPr/>
        </p:nvPicPr>
        <p:blipFill>
          <a:blip r:embed="rId3" cstate="print"/>
          <a:srcRect/>
          <a:stretch>
            <a:fillRect/>
          </a:stretch>
        </p:blipFill>
        <p:spPr bwMode="auto">
          <a:xfrm>
            <a:off x="5111552" y="1196752"/>
            <a:ext cx="3852936" cy="2295526"/>
          </a:xfrm>
          <a:prstGeom prst="rect">
            <a:avLst/>
          </a:prstGeom>
          <a:noFill/>
        </p:spPr>
      </p:pic>
    </p:spTree>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p:txBody>
          <a:bodyPr/>
          <a:lstStyle/>
          <a:p>
            <a:pPr eaLnBrk="1" hangingPunct="1"/>
            <a:r>
              <a:rPr lang="zh-CN" altLang="en-US" dirty="0" smtClean="0"/>
              <a:t>学习要点</a:t>
            </a:r>
          </a:p>
        </p:txBody>
      </p:sp>
      <p:sp>
        <p:nvSpPr>
          <p:cNvPr id="7171" name="内容占位符 2"/>
          <p:cNvSpPr>
            <a:spLocks noGrp="1"/>
          </p:cNvSpPr>
          <p:nvPr>
            <p:ph idx="1"/>
          </p:nvPr>
        </p:nvSpPr>
        <p:spPr/>
        <p:txBody>
          <a:bodyPr/>
          <a:lstStyle/>
          <a:p>
            <a:pPr lvl="0">
              <a:buFont typeface="Wingdings" pitchFamily="2" charset="2"/>
              <a:buChar char="l"/>
            </a:pPr>
            <a:endParaRPr lang="en-US" altLang="zh-CN" sz="2400" dirty="0" smtClean="0">
              <a:solidFill>
                <a:schemeClr val="tx1"/>
              </a:solidFill>
              <a:latin typeface="+mn-lt"/>
              <a:ea typeface="+mn-ea"/>
              <a:cs typeface="+mn-cs"/>
            </a:endParaRPr>
          </a:p>
          <a:p>
            <a:pPr lvl="0"/>
            <a:r>
              <a:rPr lang="zh-CN" altLang="zh-CN" sz="2400" dirty="0" smtClean="0"/>
              <a:t>智能物流的概念</a:t>
            </a:r>
            <a:endParaRPr lang="en-US" altLang="zh-CN" sz="2400" dirty="0" smtClean="0"/>
          </a:p>
          <a:p>
            <a:pPr lvl="0"/>
            <a:endParaRPr lang="zh-CN" altLang="zh-CN" sz="2400" dirty="0" smtClean="0"/>
          </a:p>
          <a:p>
            <a:pPr lvl="0"/>
            <a:r>
              <a:rPr lang="zh-CN" altLang="zh-CN" sz="2400" dirty="0" smtClean="0"/>
              <a:t>智能物流的典型应用 </a:t>
            </a:r>
            <a:endParaRPr lang="en-US" altLang="zh-CN" sz="2400" dirty="0" smtClean="0"/>
          </a:p>
          <a:p>
            <a:pPr lvl="0"/>
            <a:endParaRPr lang="zh-CN" altLang="zh-CN" sz="2400" dirty="0" smtClean="0"/>
          </a:p>
          <a:p>
            <a:r>
              <a:rPr lang="zh-CN" altLang="zh-CN" sz="2400" dirty="0" smtClean="0"/>
              <a:t>智能物流的发展趋势</a:t>
            </a:r>
            <a:endParaRPr lang="zh-CN" altLang="en-US" sz="2400" dirty="0" smtClean="0"/>
          </a:p>
        </p:txBody>
      </p:sp>
      <p:sp>
        <p:nvSpPr>
          <p:cNvPr id="5" name="矩形 4"/>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4690864" cy="4929188"/>
          </a:xfrm>
        </p:spPr>
        <p:txBody>
          <a:bodyPr/>
          <a:lstStyle/>
          <a:p>
            <a:r>
              <a:rPr lang="en-US" altLang="zh-CN" b="1" dirty="0" smtClean="0"/>
              <a:t>3</a:t>
            </a:r>
            <a:r>
              <a:rPr lang="zh-CN" altLang="zh-CN" b="1" dirty="0" smtClean="0"/>
              <a:t>．物联网技术降低物流成本</a:t>
            </a:r>
          </a:p>
          <a:p>
            <a:r>
              <a:rPr lang="zh-CN" altLang="zh-CN" sz="1600" dirty="0" smtClean="0"/>
              <a:t>物流智能获取技术使物流从被动走向主动，实现物流过程中的主动获取信息，主动监控运输过程与货物，主动分析物流信息，使物流从源头开始被实施跟踪与管理，实现信息流快于实物流。</a:t>
            </a:r>
          </a:p>
          <a:p>
            <a:r>
              <a:rPr lang="zh-CN" altLang="zh-CN" sz="1600" dirty="0" smtClean="0"/>
              <a:t>现代物流管理以降低成本和提高服务水平为主要目的。库存成本是物流成本的重要组成部分，因此降低库存水平成为现代物流管理的一项核心内容，仓储管理系统及物联网新技术会根据当前客户订单及库存情况适时触发系统补货。终端将采集到的信息，通过配送中心内部的无线局域网上传至仓储管理系统，系统根据接收到的数据实时更新数据库，并与互联网进行连接，完成信息交换和通讯。物流中心内部的各种物流活动等进程都将处于系统的跟踪、监控与管理之下。企业能够实时掌握商品的库存信息，从中了解每种商品的需求模式及时进行补货，结合自动补货系统以及供应商管理库存解决方案，提高了库存管理能力，降低库存水平。物联网使仓库的管理变得高效、准确，进一步降低了仓储成本。</a:t>
            </a:r>
          </a:p>
          <a:p>
            <a:endParaRPr lang="zh-CN" altLang="en-US" dirty="0"/>
          </a:p>
        </p:txBody>
      </p:sp>
      <p:sp>
        <p:nvSpPr>
          <p:cNvPr id="3" name="标题 2"/>
          <p:cNvSpPr>
            <a:spLocks noGrp="1"/>
          </p:cNvSpPr>
          <p:nvPr>
            <p:ph type="title"/>
          </p:nvPr>
        </p:nvSpPr>
        <p:spPr/>
        <p:txBody>
          <a:bodyPr/>
          <a:lstStyle/>
          <a:p>
            <a:r>
              <a:rPr lang="en-US" altLang="zh-CN" b="1" dirty="0" smtClean="0"/>
              <a:t>10.1.3</a:t>
            </a:r>
            <a:r>
              <a:rPr lang="zh-CN" altLang="zh-CN" b="1" dirty="0" smtClean="0"/>
              <a:t>物联网对物流的影响</a:t>
            </a:r>
            <a:endParaRPr lang="zh-CN" altLang="en-US" dirty="0"/>
          </a:p>
        </p:txBody>
      </p:sp>
      <p:pic>
        <p:nvPicPr>
          <p:cNvPr id="74754" name="Picture 2" descr="http://image.c114.net/1102232.jpg"/>
          <p:cNvPicPr>
            <a:picLocks noChangeAspect="1" noChangeArrowheads="1"/>
          </p:cNvPicPr>
          <p:nvPr/>
        </p:nvPicPr>
        <p:blipFill>
          <a:blip r:embed="rId2" cstate="print"/>
          <a:srcRect/>
          <a:stretch>
            <a:fillRect/>
          </a:stretch>
        </p:blipFill>
        <p:spPr bwMode="auto">
          <a:xfrm>
            <a:off x="5436096" y="1772816"/>
            <a:ext cx="3291024" cy="1826519"/>
          </a:xfrm>
          <a:prstGeom prst="rect">
            <a:avLst/>
          </a:prstGeom>
          <a:noFill/>
        </p:spPr>
      </p:pic>
      <p:pic>
        <p:nvPicPr>
          <p:cNvPr id="74756" name="Picture 4" descr="http://www.iot-online.com/uploads/allimg/101019/11_101019002746_1.jpg"/>
          <p:cNvPicPr>
            <a:picLocks noChangeAspect="1" noChangeArrowheads="1"/>
          </p:cNvPicPr>
          <p:nvPr/>
        </p:nvPicPr>
        <p:blipFill>
          <a:blip r:embed="rId3" cstate="print"/>
          <a:srcRect/>
          <a:stretch>
            <a:fillRect/>
          </a:stretch>
        </p:blipFill>
        <p:spPr bwMode="auto">
          <a:xfrm>
            <a:off x="5508103" y="4221088"/>
            <a:ext cx="3500389" cy="2016224"/>
          </a:xfrm>
          <a:prstGeom prst="rect">
            <a:avLst/>
          </a:prstGeom>
          <a:noFill/>
        </p:spPr>
      </p:pic>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4618856" cy="4929188"/>
          </a:xfrm>
        </p:spPr>
        <p:txBody>
          <a:bodyPr/>
          <a:lstStyle/>
          <a:p>
            <a:r>
              <a:rPr lang="en-US" altLang="zh-CN" b="1" dirty="0" smtClean="0"/>
              <a:t>4</a:t>
            </a:r>
            <a:r>
              <a:rPr lang="zh-CN" altLang="zh-CN" b="1" dirty="0" smtClean="0"/>
              <a:t>．物联网使供应链各环节更加紧密</a:t>
            </a:r>
          </a:p>
          <a:p>
            <a:r>
              <a:rPr lang="zh-CN" altLang="zh-CN" dirty="0" smtClean="0"/>
              <a:t>通过实施信息系统，不但实现了企业内部信息资源的整合，还在此基础上，通过物联网与相关企业在供应、生产、物流、需求等流程上同步集成，以控制原材料、在制品、产成品在供应链各环节的库存数量，以缓解供需中的不确定性，有效降低供应链上下游合作企业之间的库存和资金占用。物联网的运用使供应链环节整合更加紧密，提高了物流服务质量，增加了客户满意度。</a:t>
            </a:r>
          </a:p>
          <a:p>
            <a:endParaRPr lang="zh-CN" altLang="en-US" dirty="0"/>
          </a:p>
        </p:txBody>
      </p:sp>
      <p:sp>
        <p:nvSpPr>
          <p:cNvPr id="3" name="标题 2"/>
          <p:cNvSpPr>
            <a:spLocks noGrp="1"/>
          </p:cNvSpPr>
          <p:nvPr>
            <p:ph type="title"/>
          </p:nvPr>
        </p:nvSpPr>
        <p:spPr/>
        <p:txBody>
          <a:bodyPr/>
          <a:lstStyle/>
          <a:p>
            <a:r>
              <a:rPr lang="en-US" altLang="zh-CN" b="1" dirty="0" smtClean="0"/>
              <a:t>10.1.3</a:t>
            </a:r>
            <a:r>
              <a:rPr lang="zh-CN" altLang="zh-CN" b="1" dirty="0" smtClean="0"/>
              <a:t>物联网对物流的影响</a:t>
            </a:r>
            <a:endParaRPr lang="zh-CN" altLang="en-US" dirty="0"/>
          </a:p>
        </p:txBody>
      </p:sp>
      <p:pic>
        <p:nvPicPr>
          <p:cNvPr id="76802" name="Picture 2" descr="http://www.im2m.com.cn/UploadFiles/2010/11/201011221137497180.jpg"/>
          <p:cNvPicPr>
            <a:picLocks noChangeAspect="1" noChangeArrowheads="1"/>
          </p:cNvPicPr>
          <p:nvPr/>
        </p:nvPicPr>
        <p:blipFill>
          <a:blip r:embed="rId2" cstate="print"/>
          <a:srcRect/>
          <a:stretch>
            <a:fillRect/>
          </a:stretch>
        </p:blipFill>
        <p:spPr bwMode="auto">
          <a:xfrm>
            <a:off x="5292080" y="1412776"/>
            <a:ext cx="3240360" cy="4266222"/>
          </a:xfrm>
          <a:prstGeom prst="rect">
            <a:avLst/>
          </a:prstGeom>
          <a:noFill/>
        </p:spPr>
      </p:pic>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4402832" cy="4929188"/>
          </a:xfrm>
        </p:spPr>
        <p:txBody>
          <a:bodyPr/>
          <a:lstStyle/>
          <a:p>
            <a:r>
              <a:rPr lang="zh-CN" altLang="zh-CN" dirty="0" smtClean="0"/>
              <a:t>一方面物流企业可以通过对物流资源进行信息化优化调度和有效配置，来降低物流成本；另一方面，物流过程中加强管理和提高物流效率，以改进物流服务质量。然而，随着物流快速发展使得物流过程越来越复杂，物流资源优化配置和管理的难度也随之提高，物资在流通过程中各个环节的联合调度和管理更加重要也更加复杂，而我国传统物流企业的信息化管理程度还比较低，无法实现物流组织效率和管理方法的提升，阻碍了物流的发展。要实现物流行业长远发展，就要实现从物流企业到整个物流网络的信息化、智能化，因此，发展智能物流成为必然。</a:t>
            </a:r>
          </a:p>
          <a:p>
            <a:endParaRPr lang="zh-CN" altLang="en-US" dirty="0"/>
          </a:p>
        </p:txBody>
      </p:sp>
      <p:sp>
        <p:nvSpPr>
          <p:cNvPr id="3" name="标题 2"/>
          <p:cNvSpPr>
            <a:spLocks noGrp="1"/>
          </p:cNvSpPr>
          <p:nvPr>
            <p:ph type="title"/>
          </p:nvPr>
        </p:nvSpPr>
        <p:spPr/>
        <p:txBody>
          <a:bodyPr/>
          <a:lstStyle/>
          <a:p>
            <a:r>
              <a:rPr lang="en-US" altLang="zh-CN" b="1" dirty="0" smtClean="0"/>
              <a:t>10.1.4</a:t>
            </a:r>
            <a:r>
              <a:rPr lang="zh-CN" altLang="zh-CN" b="1" dirty="0" smtClean="0"/>
              <a:t>物流发展趋势</a:t>
            </a:r>
            <a:r>
              <a:rPr lang="en-US" altLang="zh-CN" b="1" dirty="0" smtClean="0"/>
              <a:t>-</a:t>
            </a:r>
            <a:r>
              <a:rPr lang="zh-CN" altLang="zh-CN" b="1" dirty="0" smtClean="0"/>
              <a:t>智能物流</a:t>
            </a:r>
            <a:endParaRPr lang="zh-CN" altLang="en-US" dirty="0"/>
          </a:p>
        </p:txBody>
      </p:sp>
      <p:pic>
        <p:nvPicPr>
          <p:cNvPr id="77826" name="Picture 2" descr="http://jsyihaotong.com/administrator/ewebeditor/UploadFile/2011829144828248.jpg"/>
          <p:cNvPicPr>
            <a:picLocks noChangeAspect="1" noChangeArrowheads="1"/>
          </p:cNvPicPr>
          <p:nvPr/>
        </p:nvPicPr>
        <p:blipFill>
          <a:blip r:embed="rId2" cstate="print"/>
          <a:srcRect/>
          <a:stretch>
            <a:fillRect/>
          </a:stretch>
        </p:blipFill>
        <p:spPr bwMode="auto">
          <a:xfrm>
            <a:off x="4860032" y="1772816"/>
            <a:ext cx="4176120" cy="3128348"/>
          </a:xfrm>
          <a:prstGeom prst="rect">
            <a:avLst/>
          </a:prstGeom>
          <a:noFill/>
        </p:spPr>
      </p:pic>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10.2</a:t>
            </a:r>
            <a:r>
              <a:rPr lang="zh-CN" altLang="zh-CN" b="1" dirty="0" smtClean="0"/>
              <a:t>物联网在物流行业典型技术应用</a:t>
            </a:r>
            <a:endParaRPr lang="zh-CN" altLang="en-US" dirty="0"/>
          </a:p>
        </p:txBody>
      </p:sp>
      <p:pic>
        <p:nvPicPr>
          <p:cNvPr id="78850" name="Picture 2" descr="http://www.im2m.com.cn/UploadFiles/2011/12/201112021424002846.gif"/>
          <p:cNvPicPr>
            <a:picLocks noChangeAspect="1" noChangeArrowheads="1"/>
          </p:cNvPicPr>
          <p:nvPr/>
        </p:nvPicPr>
        <p:blipFill>
          <a:blip r:embed="rId2" cstate="print"/>
          <a:srcRect/>
          <a:stretch>
            <a:fillRect/>
          </a:stretch>
        </p:blipFill>
        <p:spPr bwMode="auto">
          <a:xfrm>
            <a:off x="539552" y="1052736"/>
            <a:ext cx="7848872" cy="5536258"/>
          </a:xfrm>
          <a:prstGeom prst="rect">
            <a:avLst/>
          </a:prstGeom>
          <a:noFill/>
        </p:spPr>
      </p:pic>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dirty="0" smtClean="0"/>
              <a:t>1999</a:t>
            </a:r>
            <a:r>
              <a:rPr lang="zh-CN" altLang="zh-CN" dirty="0" smtClean="0"/>
              <a:t>年</a:t>
            </a:r>
            <a:r>
              <a:rPr lang="en-US" altLang="zh-CN" dirty="0" smtClean="0"/>
              <a:t>MIT Auto-ID</a:t>
            </a:r>
            <a:r>
              <a:rPr lang="zh-CN" altLang="zh-CN" dirty="0" smtClean="0"/>
              <a:t>中心的</a:t>
            </a:r>
            <a:r>
              <a:rPr lang="en-US" altLang="zh-CN" dirty="0" smtClean="0"/>
              <a:t>Ashton</a:t>
            </a:r>
            <a:r>
              <a:rPr lang="zh-CN" altLang="zh-CN" dirty="0" smtClean="0"/>
              <a:t>教授在研究</a:t>
            </a:r>
            <a:r>
              <a:rPr lang="en-US" altLang="zh-CN" dirty="0" smtClean="0"/>
              <a:t>RFID</a:t>
            </a:r>
            <a:r>
              <a:rPr lang="zh-CN" altLang="zh-CN" dirty="0" smtClean="0"/>
              <a:t>时最早提出来的。提出了结合物品编码、</a:t>
            </a:r>
            <a:r>
              <a:rPr lang="en-US" altLang="zh-CN" dirty="0" smtClean="0"/>
              <a:t>RFID</a:t>
            </a:r>
            <a:r>
              <a:rPr lang="zh-CN" altLang="zh-CN" dirty="0" smtClean="0"/>
              <a:t>和互联网技术的解决方案。当时基于互联网、</a:t>
            </a:r>
            <a:r>
              <a:rPr lang="en-US" altLang="zh-CN" dirty="0" smtClean="0"/>
              <a:t>RFID</a:t>
            </a:r>
            <a:r>
              <a:rPr lang="zh-CN" altLang="zh-CN" dirty="0" smtClean="0"/>
              <a:t>技术、</a:t>
            </a:r>
            <a:r>
              <a:rPr lang="en-US" altLang="zh-CN" dirty="0" smtClean="0"/>
              <a:t>EPC</a:t>
            </a:r>
            <a:r>
              <a:rPr lang="zh-CN" altLang="zh-CN" dirty="0" smtClean="0"/>
              <a:t>标准，在计算机互联网的基础上，利用射频识别技术、无线数据通信技术等，构造了一个实现全球物品信息实时共享的实物互联网</a:t>
            </a:r>
            <a:r>
              <a:rPr lang="en-US" altLang="zh-CN" dirty="0" smtClean="0"/>
              <a:t>“Internet of things”</a:t>
            </a:r>
            <a:r>
              <a:rPr lang="zh-CN" altLang="zh-CN" dirty="0" smtClean="0"/>
              <a:t>（简称物联网），并首先在物流业进行了启蒙与推广，物联网应用于企业原材料采购、库存、销售等物流领域，通过完善和优化供应链管理体系，提高供应链效率，降低成本。</a:t>
            </a:r>
            <a:endParaRPr lang="zh-CN" altLang="en-US" dirty="0"/>
          </a:p>
        </p:txBody>
      </p:sp>
      <p:sp>
        <p:nvSpPr>
          <p:cNvPr id="3" name="标题 2"/>
          <p:cNvSpPr>
            <a:spLocks noGrp="1"/>
          </p:cNvSpPr>
          <p:nvPr>
            <p:ph type="title"/>
          </p:nvPr>
        </p:nvSpPr>
        <p:spPr/>
        <p:txBody>
          <a:bodyPr/>
          <a:lstStyle/>
          <a:p>
            <a:r>
              <a:rPr lang="en-US" altLang="zh-CN" b="1" dirty="0" smtClean="0"/>
              <a:t>10.2.1</a:t>
            </a:r>
            <a:r>
              <a:rPr lang="zh-CN" altLang="zh-CN" b="1" dirty="0" smtClean="0"/>
              <a:t>物联网在物流行业应用历程</a:t>
            </a:r>
            <a:endParaRPr lang="zh-CN" altLang="en-US" dirty="0"/>
          </a:p>
        </p:txBody>
      </p:sp>
      <p:pic>
        <p:nvPicPr>
          <p:cNvPr id="79874" name="Picture 2" descr="http://img.hc360.com/screen/info/images/200611/06110100.jpg"/>
          <p:cNvPicPr>
            <a:picLocks noChangeAspect="1" noChangeArrowheads="1"/>
          </p:cNvPicPr>
          <p:nvPr/>
        </p:nvPicPr>
        <p:blipFill>
          <a:blip r:embed="rId2" cstate="print"/>
          <a:srcRect/>
          <a:stretch>
            <a:fillRect/>
          </a:stretch>
        </p:blipFill>
        <p:spPr bwMode="auto">
          <a:xfrm>
            <a:off x="899592" y="3861048"/>
            <a:ext cx="3456384" cy="2540382"/>
          </a:xfrm>
          <a:prstGeom prst="rect">
            <a:avLst/>
          </a:prstGeom>
          <a:noFill/>
        </p:spPr>
      </p:pic>
      <p:pic>
        <p:nvPicPr>
          <p:cNvPr id="79875" name="Picture 3" descr="u=2776760307,1190775048&amp;fm=52&amp;gp=0"/>
          <p:cNvPicPr>
            <a:picLocks noChangeAspect="1" noChangeArrowheads="1"/>
          </p:cNvPicPr>
          <p:nvPr/>
        </p:nvPicPr>
        <p:blipFill>
          <a:blip r:embed="rId3" cstate="print"/>
          <a:srcRect/>
          <a:stretch>
            <a:fillRect/>
          </a:stretch>
        </p:blipFill>
        <p:spPr bwMode="auto">
          <a:xfrm>
            <a:off x="4932040" y="4005064"/>
            <a:ext cx="3592247" cy="2448272"/>
          </a:xfrm>
          <a:prstGeom prst="rect">
            <a:avLst/>
          </a:prstGeom>
          <a:noFill/>
          <a:ln w="9525">
            <a:noFill/>
            <a:miter lim="800000"/>
            <a:headEnd/>
            <a:tailEnd/>
          </a:ln>
        </p:spPr>
      </p:pic>
    </p:spTree>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10.2.1</a:t>
            </a:r>
            <a:r>
              <a:rPr lang="zh-CN" altLang="zh-CN" b="1" dirty="0" smtClean="0"/>
              <a:t>物联网在物流行业应用历程</a:t>
            </a:r>
            <a:endParaRPr lang="zh-CN" altLang="en-US" dirty="0"/>
          </a:p>
        </p:txBody>
      </p:sp>
      <p:pic>
        <p:nvPicPr>
          <p:cNvPr id="80898" name="图示 6"/>
          <p:cNvPicPr>
            <a:picLocks noChangeArrowheads="1"/>
          </p:cNvPicPr>
          <p:nvPr/>
        </p:nvPicPr>
        <p:blipFill>
          <a:blip r:embed="rId2" cstate="print"/>
          <a:srcRect t="-40724" b="-41742"/>
          <a:stretch>
            <a:fillRect/>
          </a:stretch>
        </p:blipFill>
        <p:spPr bwMode="auto">
          <a:xfrm>
            <a:off x="323528" y="1484784"/>
            <a:ext cx="8352928" cy="4320480"/>
          </a:xfrm>
          <a:prstGeom prst="rect">
            <a:avLst/>
          </a:prstGeom>
          <a:noFill/>
          <a:ln w="9525">
            <a:noFill/>
            <a:miter lim="800000"/>
            <a:headEnd/>
            <a:tailEnd/>
          </a:ln>
        </p:spPr>
      </p:pic>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10.2.3</a:t>
            </a:r>
            <a:r>
              <a:rPr lang="zh-CN" altLang="zh-CN" b="1" dirty="0" smtClean="0"/>
              <a:t>物流行业中典型物联网技术</a:t>
            </a:r>
            <a:r>
              <a:rPr lang="en-US" altLang="zh-CN" b="1" dirty="0" smtClean="0"/>
              <a:t>	</a:t>
            </a:r>
            <a:endParaRPr lang="zh-CN" altLang="en-US" dirty="0"/>
          </a:p>
        </p:txBody>
      </p:sp>
      <p:pic>
        <p:nvPicPr>
          <p:cNvPr id="81922" name="图示 1"/>
          <p:cNvPicPr>
            <a:picLocks noChangeArrowheads="1"/>
          </p:cNvPicPr>
          <p:nvPr/>
        </p:nvPicPr>
        <p:blipFill>
          <a:blip r:embed="rId2" cstate="print"/>
          <a:srcRect/>
          <a:stretch>
            <a:fillRect/>
          </a:stretch>
        </p:blipFill>
        <p:spPr bwMode="auto">
          <a:xfrm>
            <a:off x="827584" y="3933056"/>
            <a:ext cx="7344816" cy="2924944"/>
          </a:xfrm>
          <a:prstGeom prst="rect">
            <a:avLst/>
          </a:prstGeom>
          <a:noFill/>
          <a:ln w="9525">
            <a:noFill/>
            <a:miter lim="800000"/>
            <a:headEnd/>
            <a:tailEnd/>
          </a:ln>
        </p:spPr>
      </p:pic>
      <p:sp>
        <p:nvSpPr>
          <p:cNvPr id="81923" name="Rectangle 3"/>
          <p:cNvSpPr>
            <a:spLocks noChangeArrowheads="1"/>
          </p:cNvSpPr>
          <p:nvPr/>
        </p:nvSpPr>
        <p:spPr bwMode="auto">
          <a:xfrm>
            <a:off x="0" y="899451"/>
            <a:ext cx="9144000"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kumimoji="0" lang="zh-CN" sz="2200" b="0" i="0" u="none" strike="noStrike" cap="none" normalizeH="0" baseline="0" dirty="0" smtClean="0">
                <a:ln>
                  <a:noFill/>
                </a:ln>
                <a:solidFill>
                  <a:schemeClr val="tx1"/>
                </a:solidFill>
                <a:effectLst/>
                <a:latin typeface="+mn-ea"/>
                <a:ea typeface="+mn-ea"/>
                <a:cs typeface="Times New Roman" pitchFamily="18" charset="0"/>
              </a:rPr>
              <a:t>物联网技术是在互联网技术基础上的延伸和扩展的一种网络技术，其用户端延伸和扩展到了任何物品和物品之间，进行信息交换和通讯。物联网主要有三层架构：即：感知层、网络层和应用层。从物联网本质上看，物联网是现代信息技术发展到一定阶段后出现的一种聚合性应用与技术提升，将各种感知技术、现代网络技术和人工智能与自动化技术聚合与集成应用，使人与物智慧对话，创造一个智慧的世界。因为物联网技术的发展几乎涉及到了信息技术的方方面面，是一种聚合行、系统性的创新应用与发展，才被称为是信息技术的第三次革命性创新。</a:t>
            </a:r>
            <a:endParaRPr kumimoji="0" lang="zh-CN" sz="2200" b="0" i="0" u="none" strike="noStrike" cap="none" normalizeH="0" baseline="0" dirty="0" smtClean="0">
              <a:ln>
                <a:noFill/>
              </a:ln>
              <a:solidFill>
                <a:schemeClr val="tx1"/>
              </a:solidFill>
              <a:effectLst/>
              <a:latin typeface="+mn-ea"/>
              <a:ea typeface="+mn-ea"/>
              <a:cs typeface="宋体" pitchFamily="2" charset="-122"/>
            </a:endParaRPr>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a:t>
            </a:r>
            <a:r>
              <a:rPr lang="zh-CN" altLang="zh-CN" b="1" dirty="0" smtClean="0"/>
              <a:t>物流行业常用的物联网感知技术</a:t>
            </a:r>
            <a:endParaRPr lang="zh-CN" altLang="en-US" dirty="0"/>
          </a:p>
        </p:txBody>
      </p:sp>
      <p:graphicFrame>
        <p:nvGraphicFramePr>
          <p:cNvPr id="4" name="表格 3"/>
          <p:cNvGraphicFramePr>
            <a:graphicFrameLocks noGrp="1"/>
          </p:cNvGraphicFramePr>
          <p:nvPr/>
        </p:nvGraphicFramePr>
        <p:xfrm>
          <a:off x="395537" y="1268760"/>
          <a:ext cx="8352927" cy="4536505"/>
        </p:xfrm>
        <a:graphic>
          <a:graphicData uri="http://schemas.openxmlformats.org/drawingml/2006/table">
            <a:tbl>
              <a:tblPr/>
              <a:tblGrid>
                <a:gridCol w="753815"/>
                <a:gridCol w="3350640"/>
                <a:gridCol w="4248472"/>
              </a:tblGrid>
              <a:tr h="756084">
                <a:tc>
                  <a:txBody>
                    <a:bodyPr/>
                    <a:lstStyle/>
                    <a:p>
                      <a:pPr algn="ctr">
                        <a:spcAft>
                          <a:spcPts val="0"/>
                        </a:spcAft>
                      </a:pPr>
                      <a:r>
                        <a:rPr lang="zh-CN" sz="2200" kern="100">
                          <a:latin typeface="宋体"/>
                          <a:ea typeface="宋体"/>
                          <a:cs typeface="Times New Roman"/>
                        </a:rPr>
                        <a:t>序号</a:t>
                      </a: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spcAft>
                          <a:spcPts val="0"/>
                        </a:spcAft>
                      </a:pPr>
                      <a:r>
                        <a:rPr lang="zh-CN" sz="2200" kern="100">
                          <a:latin typeface="宋体"/>
                          <a:ea typeface="宋体"/>
                          <a:cs typeface="Times New Roman"/>
                        </a:rPr>
                        <a:t>物流活动</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spcAft>
                          <a:spcPts val="0"/>
                        </a:spcAft>
                      </a:pPr>
                      <a:r>
                        <a:rPr lang="zh-CN" sz="2200" kern="100">
                          <a:latin typeface="宋体"/>
                          <a:ea typeface="宋体"/>
                          <a:cs typeface="Times New Roman"/>
                        </a:rPr>
                        <a:t>物联网技术</a:t>
                      </a:r>
                    </a:p>
                  </a:txBody>
                  <a:tcPr marL="68580" marR="68580" marT="0" marB="0" anchor="ctr">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756084">
                <a:tc>
                  <a:txBody>
                    <a:bodyPr/>
                    <a:lstStyle/>
                    <a:p>
                      <a:pPr algn="just">
                        <a:spcAft>
                          <a:spcPts val="0"/>
                        </a:spcAft>
                      </a:pPr>
                      <a:r>
                        <a:rPr lang="en-US" sz="2200" kern="100">
                          <a:latin typeface="宋体"/>
                          <a:ea typeface="宋体"/>
                          <a:cs typeface="Times New Roman"/>
                        </a:rPr>
                        <a:t>1</a:t>
                      </a:r>
                      <a:endParaRPr lang="zh-CN" sz="2200" kern="100">
                        <a:latin typeface="宋体"/>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200" kern="100">
                          <a:latin typeface="宋体"/>
                          <a:ea typeface="宋体"/>
                          <a:cs typeface="Times New Roman"/>
                        </a:rPr>
                        <a:t>“</a:t>
                      </a:r>
                      <a:r>
                        <a:rPr lang="zh-CN" sz="2200" kern="100">
                          <a:latin typeface="宋体"/>
                          <a:ea typeface="宋体"/>
                          <a:cs typeface="Times New Roman"/>
                        </a:rPr>
                        <a:t>物</a:t>
                      </a:r>
                      <a:r>
                        <a:rPr lang="en-US" sz="2200" kern="100">
                          <a:latin typeface="宋体"/>
                          <a:ea typeface="宋体"/>
                          <a:cs typeface="Times New Roman"/>
                        </a:rPr>
                        <a:t>”</a:t>
                      </a:r>
                      <a:r>
                        <a:rPr lang="zh-CN" sz="2200" kern="100">
                          <a:latin typeface="宋体"/>
                          <a:ea typeface="宋体"/>
                          <a:cs typeface="Times New Roman"/>
                        </a:rPr>
                        <a:t>进行识别、追溯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200" kern="100">
                          <a:latin typeface="宋体"/>
                          <a:ea typeface="宋体"/>
                          <a:cs typeface="Times New Roman"/>
                        </a:rPr>
                        <a:t>RFID</a:t>
                      </a:r>
                      <a:r>
                        <a:rPr lang="zh-CN" sz="2200" kern="100">
                          <a:latin typeface="宋体"/>
                          <a:ea typeface="宋体"/>
                          <a:cs typeface="Times New Roman"/>
                        </a:rPr>
                        <a:t>技术、条码自动识别技术</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6084">
                <a:tc>
                  <a:txBody>
                    <a:bodyPr/>
                    <a:lstStyle/>
                    <a:p>
                      <a:pPr algn="just">
                        <a:spcAft>
                          <a:spcPts val="0"/>
                        </a:spcAft>
                      </a:pPr>
                      <a:r>
                        <a:rPr lang="en-US" sz="2200" kern="100">
                          <a:latin typeface="宋体"/>
                          <a:ea typeface="宋体"/>
                          <a:cs typeface="Times New Roman"/>
                        </a:rPr>
                        <a:t>2</a:t>
                      </a:r>
                      <a:endParaRPr lang="zh-CN" sz="2200" kern="100">
                        <a:latin typeface="宋体"/>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200" kern="100">
                          <a:latin typeface="宋体"/>
                          <a:ea typeface="宋体"/>
                          <a:cs typeface="Times New Roman"/>
                        </a:rPr>
                        <a:t>“</a:t>
                      </a:r>
                      <a:r>
                        <a:rPr lang="zh-CN" sz="2200" kern="100">
                          <a:latin typeface="宋体"/>
                          <a:ea typeface="宋体"/>
                          <a:cs typeface="Times New Roman"/>
                        </a:rPr>
                        <a:t>物</a:t>
                      </a:r>
                      <a:r>
                        <a:rPr lang="en-US" sz="2200" kern="100">
                          <a:latin typeface="宋体"/>
                          <a:ea typeface="宋体"/>
                          <a:cs typeface="Times New Roman"/>
                        </a:rPr>
                        <a:t>”</a:t>
                      </a:r>
                      <a:r>
                        <a:rPr lang="zh-CN" sz="2200" kern="100">
                          <a:latin typeface="宋体"/>
                          <a:ea typeface="宋体"/>
                          <a:cs typeface="Times New Roman"/>
                        </a:rPr>
                        <a:t>进行分类、拣选、计数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200" kern="100">
                          <a:latin typeface="宋体"/>
                          <a:ea typeface="宋体"/>
                          <a:cs typeface="Times New Roman"/>
                        </a:rPr>
                        <a:t>RFID</a:t>
                      </a:r>
                      <a:r>
                        <a:rPr lang="zh-CN" sz="2200" kern="100">
                          <a:latin typeface="宋体"/>
                          <a:ea typeface="宋体"/>
                          <a:cs typeface="Times New Roman"/>
                        </a:rPr>
                        <a:t>技术、激光技术、红外技术、条码技术</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12169">
                <a:tc>
                  <a:txBody>
                    <a:bodyPr/>
                    <a:lstStyle/>
                    <a:p>
                      <a:pPr algn="just">
                        <a:spcAft>
                          <a:spcPts val="0"/>
                        </a:spcAft>
                      </a:pPr>
                      <a:r>
                        <a:rPr lang="en-US" sz="2200" kern="100">
                          <a:latin typeface="宋体"/>
                          <a:ea typeface="宋体"/>
                          <a:cs typeface="Times New Roman"/>
                        </a:rPr>
                        <a:t>3</a:t>
                      </a:r>
                      <a:endParaRPr lang="zh-CN" sz="2200" kern="100">
                        <a:latin typeface="宋体"/>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200" kern="100">
                          <a:latin typeface="宋体"/>
                          <a:ea typeface="宋体"/>
                          <a:cs typeface="Times New Roman"/>
                        </a:rPr>
                        <a:t>“</a:t>
                      </a:r>
                      <a:r>
                        <a:rPr lang="zh-CN" sz="2200" kern="100">
                          <a:latin typeface="宋体"/>
                          <a:ea typeface="宋体"/>
                          <a:cs typeface="Times New Roman"/>
                        </a:rPr>
                        <a:t>物</a:t>
                      </a:r>
                      <a:r>
                        <a:rPr lang="en-US" sz="2200" kern="100">
                          <a:latin typeface="宋体"/>
                          <a:ea typeface="宋体"/>
                          <a:cs typeface="Times New Roman"/>
                        </a:rPr>
                        <a:t>”</a:t>
                      </a:r>
                      <a:r>
                        <a:rPr lang="zh-CN" sz="2200" kern="100">
                          <a:latin typeface="宋体"/>
                          <a:ea typeface="宋体"/>
                          <a:cs typeface="Times New Roman"/>
                        </a:rPr>
                        <a:t>进行定位、追踪</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2200" kern="100">
                          <a:latin typeface="宋体"/>
                          <a:ea typeface="宋体"/>
                          <a:cs typeface="Times New Roman"/>
                        </a:rPr>
                        <a:t>GPS</a:t>
                      </a:r>
                      <a:r>
                        <a:rPr lang="zh-CN" sz="2200" kern="100">
                          <a:latin typeface="宋体"/>
                          <a:ea typeface="宋体"/>
                          <a:cs typeface="Times New Roman"/>
                        </a:rPr>
                        <a:t>卫星定位技术、</a:t>
                      </a:r>
                      <a:r>
                        <a:rPr lang="en-US" sz="2200" kern="100">
                          <a:latin typeface="宋体"/>
                          <a:ea typeface="宋体"/>
                          <a:cs typeface="Times New Roman"/>
                        </a:rPr>
                        <a:t>GIS</a:t>
                      </a:r>
                      <a:r>
                        <a:rPr lang="zh-CN" sz="2200" kern="100">
                          <a:latin typeface="宋体"/>
                          <a:ea typeface="宋体"/>
                          <a:cs typeface="Times New Roman"/>
                        </a:rPr>
                        <a:t>地理信息系统技术、</a:t>
                      </a:r>
                      <a:r>
                        <a:rPr lang="en-US" sz="2200" kern="100">
                          <a:latin typeface="宋体"/>
                          <a:ea typeface="宋体"/>
                          <a:cs typeface="Times New Roman"/>
                        </a:rPr>
                        <a:t>RFID</a:t>
                      </a:r>
                      <a:r>
                        <a:rPr lang="zh-CN" sz="2200" kern="100">
                          <a:latin typeface="宋体"/>
                          <a:ea typeface="宋体"/>
                          <a:cs typeface="Times New Roman"/>
                        </a:rPr>
                        <a:t>技术，车载视频技术等</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6084">
                <a:tc>
                  <a:txBody>
                    <a:bodyPr/>
                    <a:lstStyle/>
                    <a:p>
                      <a:pPr algn="just">
                        <a:spcAft>
                          <a:spcPts val="0"/>
                        </a:spcAft>
                      </a:pPr>
                      <a:r>
                        <a:rPr lang="en-US" sz="2200" kern="100">
                          <a:latin typeface="宋体"/>
                          <a:ea typeface="宋体"/>
                          <a:cs typeface="Times New Roman"/>
                        </a:rPr>
                        <a:t>4</a:t>
                      </a:r>
                      <a:endParaRPr lang="zh-CN" sz="2200" kern="100">
                        <a:latin typeface="宋体"/>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en-US" sz="2200" kern="100">
                          <a:latin typeface="宋体"/>
                          <a:ea typeface="宋体"/>
                          <a:cs typeface="Times New Roman"/>
                        </a:rPr>
                        <a:t>“</a:t>
                      </a:r>
                      <a:r>
                        <a:rPr lang="zh-CN" sz="2200" kern="100">
                          <a:latin typeface="宋体"/>
                          <a:ea typeface="宋体"/>
                          <a:cs typeface="Times New Roman"/>
                        </a:rPr>
                        <a:t>物</a:t>
                      </a:r>
                      <a:r>
                        <a:rPr lang="en-US" sz="2200" kern="100">
                          <a:latin typeface="宋体"/>
                          <a:ea typeface="宋体"/>
                          <a:cs typeface="Times New Roman"/>
                        </a:rPr>
                        <a:t>”</a:t>
                      </a:r>
                      <a:r>
                        <a:rPr lang="zh-CN" sz="2200" kern="100">
                          <a:latin typeface="宋体"/>
                          <a:ea typeface="宋体"/>
                          <a:cs typeface="Times New Roman"/>
                        </a:rPr>
                        <a:t>进行监控</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just">
                        <a:spcAft>
                          <a:spcPts val="0"/>
                        </a:spcAft>
                      </a:pPr>
                      <a:r>
                        <a:rPr lang="zh-CN" sz="2200" kern="100" dirty="0">
                          <a:latin typeface="宋体"/>
                          <a:ea typeface="宋体"/>
                          <a:cs typeface="Times New Roman"/>
                        </a:rPr>
                        <a:t>视频识别技术、</a:t>
                      </a:r>
                      <a:r>
                        <a:rPr lang="en-US" sz="2200" kern="100" dirty="0">
                          <a:latin typeface="宋体"/>
                          <a:ea typeface="宋体"/>
                          <a:cs typeface="Times New Roman"/>
                        </a:rPr>
                        <a:t>RFID</a:t>
                      </a:r>
                      <a:r>
                        <a:rPr lang="zh-CN" sz="2200" kern="100" dirty="0">
                          <a:latin typeface="宋体"/>
                          <a:ea typeface="宋体"/>
                          <a:cs typeface="Times New Roman"/>
                        </a:rPr>
                        <a:t>技术、</a:t>
                      </a:r>
                      <a:r>
                        <a:rPr lang="en-US" sz="2200" kern="100" dirty="0">
                          <a:latin typeface="宋体"/>
                          <a:ea typeface="宋体"/>
                          <a:cs typeface="Times New Roman"/>
                        </a:rPr>
                        <a:t>GPS</a:t>
                      </a:r>
                      <a:r>
                        <a:rPr lang="zh-CN" sz="2200" kern="100" dirty="0">
                          <a:latin typeface="宋体"/>
                          <a:ea typeface="宋体"/>
                          <a:cs typeface="Times New Roman"/>
                        </a:rPr>
                        <a:t>技术等</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2.</a:t>
            </a:r>
            <a:r>
              <a:rPr lang="zh-CN" altLang="zh-CN" b="1" dirty="0" smtClean="0"/>
              <a:t>物流行业常用的物联网通信与网络技术</a:t>
            </a:r>
            <a:endParaRPr lang="zh-CN" altLang="en-US" dirty="0"/>
          </a:p>
        </p:txBody>
      </p:sp>
      <p:graphicFrame>
        <p:nvGraphicFramePr>
          <p:cNvPr id="4" name="表格 3"/>
          <p:cNvGraphicFramePr>
            <a:graphicFrameLocks noGrp="1"/>
          </p:cNvGraphicFramePr>
          <p:nvPr/>
        </p:nvGraphicFramePr>
        <p:xfrm>
          <a:off x="395536" y="1340772"/>
          <a:ext cx="8352927" cy="4752524"/>
        </p:xfrm>
        <a:graphic>
          <a:graphicData uri="http://schemas.openxmlformats.org/drawingml/2006/table">
            <a:tbl>
              <a:tblPr/>
              <a:tblGrid>
                <a:gridCol w="1374593"/>
                <a:gridCol w="1743991"/>
                <a:gridCol w="1745176"/>
                <a:gridCol w="1743991"/>
                <a:gridCol w="1745176"/>
              </a:tblGrid>
              <a:tr h="432048">
                <a:tc>
                  <a:txBody>
                    <a:bodyPr/>
                    <a:lstStyle/>
                    <a:p>
                      <a:pPr algn="ctr">
                        <a:spcAft>
                          <a:spcPts val="0"/>
                        </a:spcAft>
                      </a:pPr>
                      <a:endParaRPr lang="zh-CN" sz="1400" kern="100">
                        <a:latin typeface="Calibri"/>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spcAft>
                          <a:spcPts val="0"/>
                        </a:spcAft>
                      </a:pPr>
                      <a:r>
                        <a:rPr lang="en-US" sz="1400" i="1" kern="100">
                          <a:latin typeface="Times New Roman"/>
                          <a:ea typeface="黑体"/>
                          <a:cs typeface="Times New Roman"/>
                        </a:rPr>
                        <a:t>WiFi</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spcAft>
                          <a:spcPts val="0"/>
                        </a:spcAft>
                      </a:pPr>
                      <a:r>
                        <a:rPr lang="en-US" sz="1400" i="1" kern="100">
                          <a:latin typeface="Times New Roman"/>
                          <a:ea typeface="黑体"/>
                          <a:cs typeface="Times New Roman"/>
                        </a:rPr>
                        <a:t>WiMAX</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spcAft>
                          <a:spcPts val="0"/>
                        </a:spcAft>
                      </a:pPr>
                      <a:r>
                        <a:rPr lang="en-US" sz="1400" i="1" kern="100">
                          <a:latin typeface="Times New Roman"/>
                          <a:ea typeface="黑体"/>
                          <a:cs typeface="Times New Roman"/>
                        </a:rPr>
                        <a:t>MBWA</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c>
                  <a:txBody>
                    <a:bodyPr/>
                    <a:lstStyle/>
                    <a:p>
                      <a:pPr algn="ctr">
                        <a:spcAft>
                          <a:spcPts val="0"/>
                        </a:spcAft>
                      </a:pPr>
                      <a:r>
                        <a:rPr lang="en-US" sz="1400" i="1" kern="100">
                          <a:latin typeface="Times New Roman"/>
                          <a:ea typeface="黑体"/>
                          <a:cs typeface="Times New Roman"/>
                        </a:rPr>
                        <a:t>/B</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0C0C0"/>
                    </a:solidFill>
                  </a:tcPr>
                </a:tc>
              </a:tr>
              <a:tr h="308605">
                <a:tc>
                  <a:txBody>
                    <a:bodyPr/>
                    <a:lstStyle/>
                    <a:p>
                      <a:pPr algn="ctr">
                        <a:spcAft>
                          <a:spcPts val="0"/>
                        </a:spcAft>
                      </a:pPr>
                      <a:r>
                        <a:rPr lang="zh-CN" sz="1400" kern="100">
                          <a:latin typeface="Calibri"/>
                          <a:ea typeface="黑体"/>
                          <a:cs typeface="Times New Roman"/>
                        </a:rPr>
                        <a:t>标准组织</a:t>
                      </a:r>
                      <a:endParaRPr lang="zh-CN" sz="1400" kern="100">
                        <a:latin typeface="Calibri"/>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IEEE 802.11</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IEEE 802.16</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IEEE 802.20</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3GPP</a:t>
                      </a:r>
                      <a:r>
                        <a:rPr lang="zh-CN" sz="1400" kern="100">
                          <a:latin typeface="Times New Roman"/>
                          <a:ea typeface="宋体"/>
                          <a:cs typeface="Times New Roman"/>
                        </a:rPr>
                        <a:t>，</a:t>
                      </a:r>
                      <a:r>
                        <a:rPr lang="en-US" sz="1400" kern="100">
                          <a:latin typeface="Times New Roman"/>
                          <a:ea typeface="宋体"/>
                          <a:cs typeface="Times New Roman"/>
                        </a:rPr>
                        <a:t>3GPP2</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7212">
                <a:tc>
                  <a:txBody>
                    <a:bodyPr/>
                    <a:lstStyle/>
                    <a:p>
                      <a:pPr algn="ctr">
                        <a:spcAft>
                          <a:spcPts val="0"/>
                        </a:spcAft>
                      </a:pPr>
                      <a:r>
                        <a:rPr lang="zh-CN" sz="1400" kern="100">
                          <a:latin typeface="Calibri"/>
                          <a:ea typeface="黑体"/>
                          <a:cs typeface="Times New Roman"/>
                        </a:rPr>
                        <a:t>多址方式</a:t>
                      </a:r>
                      <a:endParaRPr lang="zh-CN" sz="1400" kern="100">
                        <a:latin typeface="Calibri"/>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CCK</a:t>
                      </a:r>
                      <a:r>
                        <a:rPr lang="zh-CN" sz="1400" kern="100">
                          <a:latin typeface="Times New Roman"/>
                          <a:ea typeface="宋体"/>
                          <a:cs typeface="Times New Roman"/>
                        </a:rPr>
                        <a:t>，</a:t>
                      </a:r>
                      <a:r>
                        <a:rPr lang="en-US" sz="1400" kern="100">
                          <a:latin typeface="Times New Roman"/>
                          <a:ea typeface="宋体"/>
                          <a:cs typeface="Times New Roman"/>
                        </a:rPr>
                        <a:t>OFDM</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OFDM</a:t>
                      </a:r>
                      <a:r>
                        <a:rPr lang="zh-CN" sz="1400" kern="100">
                          <a:latin typeface="Times New Roman"/>
                          <a:ea typeface="宋体"/>
                          <a:cs typeface="Times New Roman"/>
                        </a:rPr>
                        <a:t>，</a:t>
                      </a:r>
                      <a:r>
                        <a:rPr lang="en-US" sz="1400" kern="100">
                          <a:latin typeface="Times New Roman"/>
                          <a:ea typeface="宋体"/>
                          <a:cs typeface="Times New Roman"/>
                        </a:rPr>
                        <a:t>OFDMA</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FLASH-OFDM</a:t>
                      </a:r>
                      <a:r>
                        <a:rPr lang="zh-CN" sz="1400" kern="100">
                          <a:latin typeface="Times New Roman"/>
                          <a:ea typeface="宋体"/>
                          <a:cs typeface="Times New Roman"/>
                        </a:rPr>
                        <a:t>，</a:t>
                      </a:r>
                      <a:r>
                        <a:rPr lang="en-US" sz="1400" kern="100">
                          <a:latin typeface="Times New Roman"/>
                          <a:ea typeface="宋体"/>
                          <a:cs typeface="Times New Roman"/>
                        </a:rPr>
                        <a:t>FH</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CDMA</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7212">
                <a:tc>
                  <a:txBody>
                    <a:bodyPr/>
                    <a:lstStyle/>
                    <a:p>
                      <a:pPr algn="ctr">
                        <a:spcAft>
                          <a:spcPts val="0"/>
                        </a:spcAft>
                      </a:pPr>
                      <a:r>
                        <a:rPr lang="zh-CN" sz="1400" kern="100">
                          <a:latin typeface="Calibri"/>
                          <a:ea typeface="黑体"/>
                          <a:cs typeface="Times New Roman"/>
                        </a:rPr>
                        <a:t>工作频段</a:t>
                      </a:r>
                      <a:endParaRPr lang="zh-CN" sz="1400" kern="100">
                        <a:latin typeface="Calibri"/>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2.4GHz</a:t>
                      </a:r>
                      <a:r>
                        <a:rPr lang="zh-CN" sz="1400" kern="100">
                          <a:latin typeface="Times New Roman"/>
                          <a:ea typeface="宋体"/>
                          <a:cs typeface="Times New Roman"/>
                        </a:rPr>
                        <a:t>（免许可）</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2~11GHz</a:t>
                      </a:r>
                      <a:endParaRPr lang="zh-CN" sz="1400" kern="100">
                        <a:latin typeface="Calibri"/>
                        <a:ea typeface="宋体"/>
                        <a:cs typeface="Times New Roman"/>
                      </a:endParaRPr>
                    </a:p>
                    <a:p>
                      <a:pPr algn="ctr">
                        <a:spcAft>
                          <a:spcPts val="0"/>
                        </a:spcAft>
                      </a:pPr>
                      <a:r>
                        <a:rPr lang="zh-CN" sz="1400" kern="100">
                          <a:latin typeface="Times New Roman"/>
                          <a:ea typeface="宋体"/>
                          <a:cs typeface="Times New Roman"/>
                        </a:rPr>
                        <a:t>（部分免许可）</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&lt;3.5GHz</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2GHz</a:t>
                      </a:r>
                      <a:endParaRPr lang="zh-CN" sz="1400" kern="100">
                        <a:latin typeface="Calibri"/>
                        <a:ea typeface="宋体"/>
                        <a:cs typeface="Times New Roman"/>
                      </a:endParaRPr>
                    </a:p>
                    <a:p>
                      <a:pPr algn="ctr">
                        <a:spcAft>
                          <a:spcPts val="0"/>
                        </a:spcAft>
                      </a:pPr>
                      <a:r>
                        <a:rPr lang="zh-CN" sz="1400" kern="100">
                          <a:latin typeface="Times New Roman"/>
                          <a:ea typeface="宋体"/>
                          <a:cs typeface="Times New Roman"/>
                        </a:rPr>
                        <a:t>频段（需要许可）</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605">
                <a:tc>
                  <a:txBody>
                    <a:bodyPr/>
                    <a:lstStyle/>
                    <a:p>
                      <a:pPr algn="ctr">
                        <a:spcAft>
                          <a:spcPts val="0"/>
                        </a:spcAft>
                      </a:pPr>
                      <a:r>
                        <a:rPr lang="zh-CN" sz="1400" kern="100">
                          <a:latin typeface="Calibri"/>
                          <a:ea typeface="黑体"/>
                          <a:cs typeface="Times New Roman"/>
                        </a:rPr>
                        <a:t>最高传输速率</a:t>
                      </a:r>
                      <a:endParaRPr lang="zh-CN" sz="1400" kern="100">
                        <a:latin typeface="Calibri"/>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54Mb/s</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&gt;70 Mb/s</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3 Mb/s</a:t>
                      </a:r>
                      <a:r>
                        <a:rPr lang="zh-CN" sz="1400" kern="100">
                          <a:latin typeface="Times New Roman"/>
                          <a:ea typeface="宋体"/>
                          <a:cs typeface="Times New Roman"/>
                        </a:rPr>
                        <a:t>，</a:t>
                      </a:r>
                      <a:r>
                        <a:rPr lang="en-US" sz="1400" kern="100">
                          <a:latin typeface="Times New Roman"/>
                          <a:ea typeface="宋体"/>
                          <a:cs typeface="Times New Roman"/>
                        </a:rPr>
                        <a:t>16 Mb/s</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2 Mb/s</a:t>
                      </a:r>
                      <a:r>
                        <a:rPr lang="zh-CN" sz="1400" kern="100">
                          <a:latin typeface="Times New Roman"/>
                          <a:ea typeface="宋体"/>
                          <a:cs typeface="Times New Roman"/>
                        </a:rPr>
                        <a:t>，</a:t>
                      </a:r>
                      <a:r>
                        <a:rPr lang="en-US" sz="1400" kern="100">
                          <a:latin typeface="Times New Roman"/>
                          <a:ea typeface="宋体"/>
                          <a:cs typeface="Times New Roman"/>
                        </a:rPr>
                        <a:t>14 Mb/s</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605">
                <a:tc>
                  <a:txBody>
                    <a:bodyPr/>
                    <a:lstStyle/>
                    <a:p>
                      <a:pPr algn="ctr">
                        <a:spcAft>
                          <a:spcPts val="0"/>
                        </a:spcAft>
                      </a:pPr>
                      <a:r>
                        <a:rPr lang="zh-CN" sz="1400" kern="100">
                          <a:latin typeface="Calibri"/>
                          <a:ea typeface="黑体"/>
                          <a:cs typeface="Times New Roman"/>
                        </a:rPr>
                        <a:t>覆盖范围</a:t>
                      </a:r>
                      <a:endParaRPr lang="zh-CN" sz="1400" kern="100">
                        <a:latin typeface="Calibri"/>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latin typeface="Times New Roman"/>
                          <a:ea typeface="宋体"/>
                          <a:cs typeface="Times New Roman"/>
                        </a:rPr>
                        <a:t>微蜂窝（</a:t>
                      </a:r>
                      <a:r>
                        <a:rPr lang="en-US" sz="1400" kern="100">
                          <a:latin typeface="Times New Roman"/>
                          <a:ea typeface="宋体"/>
                          <a:cs typeface="Times New Roman"/>
                        </a:rPr>
                        <a:t>&lt;300m</a:t>
                      </a:r>
                      <a:r>
                        <a:rPr lang="zh-CN" sz="1400" kern="100">
                          <a:latin typeface="Times New Roman"/>
                          <a:ea typeface="宋体"/>
                          <a:cs typeface="Times New Roman"/>
                        </a:rPr>
                        <a:t>）</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latin typeface="Times New Roman"/>
                          <a:ea typeface="宋体"/>
                          <a:cs typeface="Times New Roman"/>
                        </a:rPr>
                        <a:t>宏蜂窝（</a:t>
                      </a:r>
                      <a:r>
                        <a:rPr lang="en-US" sz="1400" kern="100">
                          <a:latin typeface="Times New Roman"/>
                          <a:ea typeface="宋体"/>
                          <a:cs typeface="Times New Roman"/>
                        </a:rPr>
                        <a:t>&lt;50km</a:t>
                      </a:r>
                      <a:r>
                        <a:rPr lang="zh-CN" sz="1400" kern="100">
                          <a:latin typeface="Times New Roman"/>
                          <a:ea typeface="宋体"/>
                          <a:cs typeface="Times New Roman"/>
                        </a:rPr>
                        <a:t>）</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latin typeface="Times New Roman"/>
                          <a:ea typeface="宋体"/>
                          <a:cs typeface="Times New Roman"/>
                        </a:rPr>
                        <a:t>宏蜂窝（</a:t>
                      </a:r>
                      <a:r>
                        <a:rPr lang="en-US" sz="1400" kern="100">
                          <a:latin typeface="Times New Roman"/>
                          <a:ea typeface="宋体"/>
                          <a:cs typeface="Times New Roman"/>
                        </a:rPr>
                        <a:t>&lt;30km</a:t>
                      </a:r>
                      <a:r>
                        <a:rPr lang="zh-CN" sz="1400" kern="100">
                          <a:latin typeface="Times New Roman"/>
                          <a:ea typeface="宋体"/>
                          <a:cs typeface="Times New Roman"/>
                        </a:rPr>
                        <a:t>）</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latin typeface="Times New Roman"/>
                          <a:ea typeface="宋体"/>
                          <a:cs typeface="Times New Roman"/>
                        </a:rPr>
                        <a:t>宏蜂窝（</a:t>
                      </a:r>
                      <a:r>
                        <a:rPr lang="en-US" sz="1400" kern="100">
                          <a:latin typeface="Times New Roman"/>
                          <a:ea typeface="宋体"/>
                          <a:cs typeface="Times New Roman"/>
                        </a:rPr>
                        <a:t>&lt;7km</a:t>
                      </a:r>
                      <a:r>
                        <a:rPr lang="zh-CN" sz="1400" kern="100">
                          <a:latin typeface="Times New Roman"/>
                          <a:ea typeface="宋体"/>
                          <a:cs typeface="Times New Roman"/>
                        </a:rPr>
                        <a:t>）</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605">
                <a:tc>
                  <a:txBody>
                    <a:bodyPr/>
                    <a:lstStyle/>
                    <a:p>
                      <a:pPr algn="ctr">
                        <a:spcAft>
                          <a:spcPts val="0"/>
                        </a:spcAft>
                      </a:pPr>
                      <a:r>
                        <a:rPr lang="zh-CN" sz="1400" kern="100">
                          <a:latin typeface="Calibri"/>
                          <a:ea typeface="黑体"/>
                          <a:cs typeface="Times New Roman"/>
                        </a:rPr>
                        <a:t>信道带宽</a:t>
                      </a:r>
                      <a:endParaRPr lang="zh-CN" sz="1400" kern="100">
                        <a:latin typeface="Calibri"/>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22/20MHz</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&gt;5MHz</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1.25MHz</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1.25~5MHz</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605">
                <a:tc>
                  <a:txBody>
                    <a:bodyPr/>
                    <a:lstStyle/>
                    <a:p>
                      <a:pPr algn="ctr">
                        <a:spcAft>
                          <a:spcPts val="0"/>
                        </a:spcAft>
                      </a:pPr>
                      <a:r>
                        <a:rPr lang="zh-CN" sz="1400" kern="100">
                          <a:latin typeface="Calibri"/>
                          <a:ea typeface="黑体"/>
                          <a:cs typeface="Times New Roman"/>
                        </a:rPr>
                        <a:t>移动性</a:t>
                      </a:r>
                      <a:endParaRPr lang="zh-CN" sz="1400" kern="100">
                        <a:latin typeface="Calibri"/>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latin typeface="Times New Roman"/>
                          <a:ea typeface="宋体"/>
                          <a:cs typeface="Times New Roman"/>
                        </a:rPr>
                        <a:t>步行</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宋体"/>
                          <a:ea typeface="宋体"/>
                          <a:cs typeface="Times New Roman"/>
                        </a:rPr>
                        <a:t>（</a:t>
                      </a:r>
                      <a:r>
                        <a:rPr lang="en-US" sz="1400" kern="100">
                          <a:latin typeface="Times New Roman"/>
                          <a:ea typeface="宋体"/>
                          <a:cs typeface="Times New Roman"/>
                        </a:rPr>
                        <a:t>802.16e</a:t>
                      </a:r>
                      <a:r>
                        <a:rPr lang="en-US" sz="1400" kern="100">
                          <a:latin typeface="宋体"/>
                          <a:ea typeface="宋体"/>
                          <a:cs typeface="Times New Roman"/>
                        </a:rPr>
                        <a:t>）</a:t>
                      </a:r>
                      <a:endParaRPr lang="en-US"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latin typeface="Times New Roman"/>
                          <a:ea typeface="宋体"/>
                          <a:cs typeface="Times New Roman"/>
                        </a:rPr>
                        <a:t>高速移动</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605">
                <a:tc>
                  <a:txBody>
                    <a:bodyPr/>
                    <a:lstStyle/>
                    <a:p>
                      <a:pPr algn="ctr">
                        <a:spcAft>
                          <a:spcPts val="0"/>
                        </a:spcAft>
                      </a:pPr>
                      <a:r>
                        <a:rPr lang="zh-CN" sz="1400" kern="100">
                          <a:latin typeface="Calibri"/>
                          <a:ea typeface="黑体"/>
                          <a:cs typeface="Times New Roman"/>
                        </a:rPr>
                        <a:t>频带利用率</a:t>
                      </a:r>
                      <a:endParaRPr lang="zh-CN" sz="1400" kern="100">
                        <a:latin typeface="Calibri"/>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&lt;2.7 b·S</a:t>
                      </a:r>
                      <a:r>
                        <a:rPr lang="en-US" sz="1400" kern="100" baseline="30000">
                          <a:latin typeface="Times New Roman"/>
                          <a:ea typeface="宋体"/>
                          <a:cs typeface="Times New Roman"/>
                        </a:rPr>
                        <a:t>-1</a:t>
                      </a:r>
                      <a:r>
                        <a:rPr lang="en-US" sz="1400" kern="100">
                          <a:latin typeface="Times New Roman"/>
                          <a:ea typeface="宋体"/>
                          <a:cs typeface="Times New Roman"/>
                        </a:rPr>
                        <a:t>/Hz</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&lt;3.75 b·S</a:t>
                      </a:r>
                      <a:r>
                        <a:rPr lang="en-US" sz="1400" kern="100" baseline="30000">
                          <a:latin typeface="Times New Roman"/>
                          <a:ea typeface="宋体"/>
                          <a:cs typeface="Times New Roman"/>
                        </a:rPr>
                        <a:t>-1</a:t>
                      </a:r>
                      <a:r>
                        <a:rPr lang="en-US" sz="1400" kern="100">
                          <a:latin typeface="Times New Roman"/>
                          <a:ea typeface="宋体"/>
                          <a:cs typeface="Times New Roman"/>
                        </a:rPr>
                        <a:t>/Hz</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&lt;1.6 b·S</a:t>
                      </a:r>
                      <a:r>
                        <a:rPr lang="en-US" sz="1400" kern="100" baseline="30000">
                          <a:latin typeface="Times New Roman"/>
                          <a:ea typeface="宋体"/>
                          <a:cs typeface="Times New Roman"/>
                        </a:rPr>
                        <a:t>-1</a:t>
                      </a:r>
                      <a:r>
                        <a:rPr lang="en-US" sz="1400" kern="100">
                          <a:latin typeface="Times New Roman"/>
                          <a:ea typeface="宋体"/>
                          <a:cs typeface="Times New Roman"/>
                        </a:rPr>
                        <a:t>/Hz</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605">
                <a:tc>
                  <a:txBody>
                    <a:bodyPr/>
                    <a:lstStyle/>
                    <a:p>
                      <a:pPr algn="ctr">
                        <a:spcAft>
                          <a:spcPts val="0"/>
                        </a:spcAft>
                      </a:pPr>
                      <a:r>
                        <a:rPr lang="en-US" sz="1400" kern="100">
                          <a:latin typeface="Times New Roman"/>
                          <a:ea typeface="黑体"/>
                          <a:cs typeface="Times New Roman"/>
                        </a:rPr>
                        <a:t>QoS</a:t>
                      </a:r>
                      <a:r>
                        <a:rPr lang="zh-CN" sz="1400" kern="100">
                          <a:latin typeface="Calibri"/>
                          <a:ea typeface="黑体"/>
                          <a:cs typeface="Times New Roman"/>
                        </a:rPr>
                        <a:t>支持</a:t>
                      </a:r>
                      <a:endParaRPr lang="zh-CN" sz="1400" kern="100">
                        <a:latin typeface="Calibri"/>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latin typeface="Times New Roman"/>
                          <a:ea typeface="宋体"/>
                          <a:cs typeface="Times New Roman"/>
                        </a:rPr>
                        <a:t>不支持</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latin typeface="Times New Roman"/>
                          <a:ea typeface="宋体"/>
                          <a:cs typeface="Times New Roman"/>
                        </a:rPr>
                        <a:t>支持</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latin typeface="Times New Roman"/>
                          <a:ea typeface="宋体"/>
                          <a:cs typeface="Times New Roman"/>
                        </a:rPr>
                        <a:t>支持</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latin typeface="Times New Roman"/>
                          <a:ea typeface="宋体"/>
                          <a:cs typeface="Times New Roman"/>
                        </a:rPr>
                        <a:t>支持</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7212">
                <a:tc>
                  <a:txBody>
                    <a:bodyPr/>
                    <a:lstStyle/>
                    <a:p>
                      <a:pPr algn="ctr">
                        <a:spcAft>
                          <a:spcPts val="0"/>
                        </a:spcAft>
                      </a:pPr>
                      <a:r>
                        <a:rPr lang="zh-CN" sz="1400" kern="100">
                          <a:latin typeface="Calibri"/>
                          <a:ea typeface="黑体"/>
                          <a:cs typeface="Times New Roman"/>
                        </a:rPr>
                        <a:t>终端</a:t>
                      </a:r>
                      <a:endParaRPr lang="zh-CN" sz="1400" kern="100">
                        <a:latin typeface="Calibri"/>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PC</a:t>
                      </a:r>
                      <a:r>
                        <a:rPr lang="zh-CN" sz="1400" kern="100">
                          <a:latin typeface="Times New Roman"/>
                          <a:ea typeface="宋体"/>
                          <a:cs typeface="Times New Roman"/>
                        </a:rPr>
                        <a:t>卡</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400" kern="100">
                          <a:latin typeface="Times New Roman"/>
                          <a:ea typeface="宋体"/>
                          <a:cs typeface="Times New Roman"/>
                        </a:rPr>
                        <a:t>PC</a:t>
                      </a:r>
                      <a:r>
                        <a:rPr lang="zh-CN" sz="1400" kern="100">
                          <a:latin typeface="Times New Roman"/>
                          <a:ea typeface="宋体"/>
                          <a:cs typeface="Times New Roman"/>
                        </a:rPr>
                        <a:t>卡、</a:t>
                      </a:r>
                      <a:endParaRPr lang="zh-CN" sz="1400" kern="100">
                        <a:latin typeface="Calibri"/>
                        <a:ea typeface="宋体"/>
                        <a:cs typeface="Times New Roman"/>
                      </a:endParaRPr>
                    </a:p>
                    <a:p>
                      <a:pPr algn="ctr">
                        <a:spcAft>
                          <a:spcPts val="0"/>
                        </a:spcAft>
                      </a:pPr>
                      <a:r>
                        <a:rPr lang="zh-CN" sz="1400" kern="100">
                          <a:latin typeface="Times New Roman"/>
                          <a:ea typeface="宋体"/>
                          <a:cs typeface="Times New Roman"/>
                        </a:rPr>
                        <a:t>智能信息设施</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US" sz="1400"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latin typeface="Times New Roman"/>
                          <a:ea typeface="宋体"/>
                          <a:cs typeface="Times New Roman"/>
                        </a:rPr>
                        <a:t>手机、</a:t>
                      </a:r>
                      <a:r>
                        <a:rPr lang="en-US" sz="1400" kern="100">
                          <a:latin typeface="Times New Roman"/>
                          <a:ea typeface="宋体"/>
                          <a:cs typeface="Times New Roman"/>
                        </a:rPr>
                        <a:t>PDA</a:t>
                      </a:r>
                      <a:r>
                        <a:rPr lang="zh-CN" sz="1400" kern="100">
                          <a:latin typeface="Times New Roman"/>
                          <a:ea typeface="宋体"/>
                          <a:cs typeface="Times New Roman"/>
                        </a:rPr>
                        <a:t>、</a:t>
                      </a:r>
                      <a:endParaRPr lang="zh-CN" sz="1400" kern="100">
                        <a:latin typeface="Calibri"/>
                        <a:ea typeface="宋体"/>
                        <a:cs typeface="Times New Roman"/>
                      </a:endParaRPr>
                    </a:p>
                    <a:p>
                      <a:pPr algn="ctr">
                        <a:spcAft>
                          <a:spcPts val="0"/>
                        </a:spcAft>
                      </a:pPr>
                      <a:r>
                        <a:rPr lang="en-US" sz="1400" kern="100">
                          <a:latin typeface="Times New Roman"/>
                          <a:ea typeface="宋体"/>
                          <a:cs typeface="Times New Roman"/>
                        </a:rPr>
                        <a:t>PC</a:t>
                      </a:r>
                      <a:r>
                        <a:rPr lang="zh-CN" sz="1400" kern="100">
                          <a:latin typeface="Times New Roman"/>
                          <a:ea typeface="宋体"/>
                          <a:cs typeface="Times New Roman"/>
                        </a:rPr>
                        <a:t>卡</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8605">
                <a:tc>
                  <a:txBody>
                    <a:bodyPr/>
                    <a:lstStyle/>
                    <a:p>
                      <a:pPr algn="ctr">
                        <a:spcAft>
                          <a:spcPts val="0"/>
                        </a:spcAft>
                      </a:pPr>
                      <a:r>
                        <a:rPr lang="zh-CN" sz="1400" kern="100">
                          <a:latin typeface="Calibri"/>
                          <a:ea typeface="黑体"/>
                          <a:cs typeface="Times New Roman"/>
                        </a:rPr>
                        <a:t>业务</a:t>
                      </a:r>
                      <a:endParaRPr lang="zh-CN" sz="1400" kern="100">
                        <a:latin typeface="Calibri"/>
                        <a:ea typeface="宋体"/>
                        <a:cs typeface="Times New Roman"/>
                      </a:endParaRPr>
                    </a:p>
                  </a:txBody>
                  <a:tcPr marL="68580" marR="68580"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latin typeface="Times New Roman"/>
                          <a:ea typeface="宋体"/>
                          <a:cs typeface="Times New Roman"/>
                        </a:rPr>
                        <a:t>语音、数据</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latin typeface="Times New Roman"/>
                          <a:ea typeface="宋体"/>
                          <a:cs typeface="Times New Roman"/>
                        </a:rPr>
                        <a:t>语音、数据、视频</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a:latin typeface="Times New Roman"/>
                          <a:ea typeface="宋体"/>
                          <a:cs typeface="Times New Roman"/>
                        </a:rPr>
                        <a:t>数据、</a:t>
                      </a:r>
                      <a:r>
                        <a:rPr lang="en-US" sz="1400" kern="100">
                          <a:latin typeface="Times New Roman"/>
                          <a:ea typeface="宋体"/>
                          <a:cs typeface="Times New Roman"/>
                        </a:rPr>
                        <a:t>IP</a:t>
                      </a:r>
                      <a:r>
                        <a:rPr lang="zh-CN" sz="1400" kern="100">
                          <a:latin typeface="Times New Roman"/>
                          <a:ea typeface="宋体"/>
                          <a:cs typeface="Times New Roman"/>
                        </a:rPr>
                        <a:t>语音</a:t>
                      </a:r>
                      <a:endParaRPr lang="zh-CN" sz="1400" kern="10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spcAft>
                          <a:spcPts val="0"/>
                        </a:spcAft>
                      </a:pPr>
                      <a:r>
                        <a:rPr lang="zh-CN" sz="1400" kern="100" dirty="0">
                          <a:latin typeface="Times New Roman"/>
                          <a:ea typeface="宋体"/>
                          <a:cs typeface="Times New Roman"/>
                        </a:rPr>
                        <a:t>语音、数据</a:t>
                      </a:r>
                      <a:endParaRPr lang="zh-CN" sz="1400" kern="100" dirty="0">
                        <a:latin typeface="Calibri"/>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3.</a:t>
            </a:r>
            <a:r>
              <a:rPr lang="zh-CN" altLang="zh-CN" b="1" dirty="0" smtClean="0"/>
              <a:t>物流行业常用的物联网智能技术</a:t>
            </a:r>
            <a:endParaRPr lang="zh-CN" altLang="en-US" dirty="0"/>
          </a:p>
        </p:txBody>
      </p:sp>
      <p:sp>
        <p:nvSpPr>
          <p:cNvPr id="84993" name="Rectangle 1"/>
          <p:cNvSpPr>
            <a:spLocks noChangeArrowheads="1"/>
          </p:cNvSpPr>
          <p:nvPr/>
        </p:nvSpPr>
        <p:spPr bwMode="auto">
          <a:xfrm>
            <a:off x="467544" y="1237402"/>
            <a:ext cx="3744416"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zh-CN" sz="2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综合来看，物流行业物联网常用的智能技术有：智能分析与控制技术、云计算技术、移动计算技术、</a:t>
            </a:r>
            <a:r>
              <a:rPr kumimoji="0" lang="en-US" altLang="zh-CN" sz="2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ERP</a:t>
            </a:r>
            <a:r>
              <a:rPr kumimoji="0" lang="zh-CN" altLang="en-US" sz="2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技术、数据挖掘技术等</a:t>
            </a:r>
            <a:r>
              <a:rPr kumimoji="0" lang="en-US" altLang="zh-CN" sz="24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a:t>
            </a:r>
            <a:endParaRPr kumimoji="0" lang="en-US" altLang="zh-CN" sz="2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84995" name="Picture 3" descr="http://t2.baidu.com/it/u=2340740358,876169270&amp;fm=0&amp;gp=0.jpg"/>
          <p:cNvPicPr>
            <a:picLocks noChangeAspect="1" noChangeArrowheads="1"/>
          </p:cNvPicPr>
          <p:nvPr/>
        </p:nvPicPr>
        <p:blipFill>
          <a:blip r:embed="rId2" cstate="print"/>
          <a:srcRect/>
          <a:stretch>
            <a:fillRect/>
          </a:stretch>
        </p:blipFill>
        <p:spPr bwMode="auto">
          <a:xfrm>
            <a:off x="755576" y="3933056"/>
            <a:ext cx="3672408" cy="2649380"/>
          </a:xfrm>
          <a:prstGeom prst="rect">
            <a:avLst/>
          </a:prstGeom>
          <a:noFill/>
        </p:spPr>
      </p:pic>
      <p:pic>
        <p:nvPicPr>
          <p:cNvPr id="84997" name="Picture 5" descr="http://i00.i.aliimg.com/photo/v0/284860300/3_5_pda_handhelds_handheld_device_handheld.jpg"/>
          <p:cNvPicPr>
            <a:picLocks noChangeAspect="1" noChangeArrowheads="1"/>
          </p:cNvPicPr>
          <p:nvPr/>
        </p:nvPicPr>
        <p:blipFill>
          <a:blip r:embed="rId3" cstate="print"/>
          <a:srcRect/>
          <a:stretch>
            <a:fillRect/>
          </a:stretch>
        </p:blipFill>
        <p:spPr bwMode="auto">
          <a:xfrm>
            <a:off x="5364088" y="1196752"/>
            <a:ext cx="2736304" cy="5472608"/>
          </a:xfrm>
          <a:prstGeom prst="rect">
            <a:avLst/>
          </a:prstGeom>
          <a:noFill/>
        </p:spPr>
      </p:pic>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1"/>
          <p:cNvSpPr>
            <a:spLocks noGrp="1"/>
          </p:cNvSpPr>
          <p:nvPr>
            <p:ph type="title"/>
          </p:nvPr>
        </p:nvSpPr>
        <p:spPr/>
        <p:txBody>
          <a:bodyPr/>
          <a:lstStyle/>
          <a:p>
            <a:pPr eaLnBrk="1" hangingPunct="1"/>
            <a:r>
              <a:rPr lang="zh-CN" altLang="en-US" smtClean="0"/>
              <a:t>目录</a:t>
            </a:r>
          </a:p>
        </p:txBody>
      </p:sp>
      <p:sp>
        <p:nvSpPr>
          <p:cNvPr id="5" name="AutoShape 46"/>
          <p:cNvSpPr>
            <a:spLocks noChangeArrowheads="1"/>
          </p:cNvSpPr>
          <p:nvPr/>
        </p:nvSpPr>
        <p:spPr bwMode="ltGray">
          <a:xfrm rot="5400000">
            <a:off x="-2412207" y="1454944"/>
            <a:ext cx="4824413" cy="4772026"/>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1">
            <a:gsLst>
              <a:gs pos="0">
                <a:schemeClr val="bg2">
                  <a:gamma/>
                  <a:tint val="45490"/>
                  <a:invGamma/>
                </a:schemeClr>
              </a:gs>
              <a:gs pos="50000">
                <a:schemeClr val="bg2"/>
              </a:gs>
              <a:gs pos="100000">
                <a:schemeClr val="bg2">
                  <a:gamma/>
                  <a:tint val="45490"/>
                  <a:invGamma/>
                </a:schemeClr>
              </a:gs>
            </a:gsLst>
            <a:lin ang="0" scaled="1"/>
          </a:gradFill>
          <a:ln w="9525" algn="ctr">
            <a:noFill/>
            <a:miter lim="800000"/>
            <a:headEnd/>
            <a:tailEnd/>
          </a:ln>
          <a:effectLst/>
        </p:spPr>
        <p:txBody>
          <a:bodyPr wrap="none" anchor="ctr"/>
          <a:lstStyle/>
          <a:p>
            <a:pPr>
              <a:defRPr/>
            </a:pPr>
            <a:endParaRPr lang="zh-CN" altLang="en-US"/>
          </a:p>
        </p:txBody>
      </p:sp>
      <p:sp>
        <p:nvSpPr>
          <p:cNvPr id="8196" name="AutoShape 47"/>
          <p:cNvSpPr>
            <a:spLocks noChangeArrowheads="1"/>
          </p:cNvSpPr>
          <p:nvPr/>
        </p:nvSpPr>
        <p:spPr bwMode="ltGray">
          <a:xfrm rot="5400000" flipH="1">
            <a:off x="-2016918" y="1908968"/>
            <a:ext cx="4032250" cy="3929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FFEFD1"/>
              </a:gs>
              <a:gs pos="64999">
                <a:srgbClr val="F0EBD5"/>
              </a:gs>
              <a:gs pos="100000">
                <a:srgbClr val="D1C39F"/>
              </a:gs>
            </a:gsLst>
            <a:lin ang="5400000"/>
          </a:gradFill>
          <a:ln w="0" algn="ctr">
            <a:noFill/>
            <a:miter lim="800000"/>
            <a:headEnd/>
            <a:tailEnd/>
          </a:ln>
        </p:spPr>
        <p:txBody>
          <a:bodyPr wrap="none" anchor="ctr"/>
          <a:lstStyle/>
          <a:p>
            <a:endParaRPr lang="zh-CN" altLang="en-US"/>
          </a:p>
        </p:txBody>
      </p:sp>
      <p:sp>
        <p:nvSpPr>
          <p:cNvPr id="8198" name="AutoShape 49"/>
          <p:cNvSpPr>
            <a:spLocks noChangeArrowheads="1"/>
          </p:cNvSpPr>
          <p:nvPr/>
        </p:nvSpPr>
        <p:spPr bwMode="gray">
          <a:xfrm>
            <a:off x="2081758" y="4725144"/>
            <a:ext cx="2968630" cy="508000"/>
          </a:xfrm>
          <a:prstGeom prst="roundRect">
            <a:avLst>
              <a:gd name="adj" fmla="val 50000"/>
            </a:avLst>
          </a:prstGeom>
          <a:noFill/>
          <a:ln w="28575" algn="ctr">
            <a:solidFill>
              <a:schemeClr val="bg2"/>
            </a:solidFill>
            <a:round/>
            <a:headEnd/>
            <a:tailEnd/>
          </a:ln>
        </p:spPr>
        <p:txBody>
          <a:bodyPr wrap="none" anchor="ctr"/>
          <a:lstStyle/>
          <a:p>
            <a:r>
              <a:rPr lang="en-US" altLang="zh-CN" b="1" dirty="0" smtClean="0"/>
              <a:t>10.4</a:t>
            </a:r>
            <a:r>
              <a:rPr lang="zh-CN" altLang="zh-CN" b="1" dirty="0" smtClean="0"/>
              <a:t>小结</a:t>
            </a:r>
            <a:endParaRPr lang="zh-CN" altLang="zh-CN" b="1" dirty="0"/>
          </a:p>
        </p:txBody>
      </p:sp>
      <p:sp>
        <p:nvSpPr>
          <p:cNvPr id="8199" name="AutoShape 50"/>
          <p:cNvSpPr>
            <a:spLocks noChangeArrowheads="1"/>
          </p:cNvSpPr>
          <p:nvPr/>
        </p:nvSpPr>
        <p:spPr bwMode="gray">
          <a:xfrm>
            <a:off x="2428860" y="3857104"/>
            <a:ext cx="4087356" cy="508000"/>
          </a:xfrm>
          <a:prstGeom prst="roundRect">
            <a:avLst>
              <a:gd name="adj" fmla="val 50000"/>
            </a:avLst>
          </a:prstGeom>
          <a:noFill/>
          <a:ln w="28575" algn="ctr">
            <a:solidFill>
              <a:schemeClr val="bg2"/>
            </a:solidFill>
            <a:round/>
            <a:headEnd/>
            <a:tailEnd/>
          </a:ln>
        </p:spPr>
        <p:txBody>
          <a:bodyPr wrap="none" anchor="ctr"/>
          <a:lstStyle/>
          <a:p>
            <a:r>
              <a:rPr lang="en-US" altLang="zh-CN" b="1" dirty="0" smtClean="0"/>
              <a:t>10.3</a:t>
            </a:r>
            <a:r>
              <a:rPr lang="zh-CN" altLang="zh-CN" b="1" dirty="0" smtClean="0"/>
              <a:t>物联网在物流行业应用趋势</a:t>
            </a:r>
            <a:endParaRPr lang="zh-CN" altLang="zh-CN" b="1" dirty="0"/>
          </a:p>
        </p:txBody>
      </p:sp>
      <p:sp>
        <p:nvSpPr>
          <p:cNvPr id="8200" name="AutoShape 51"/>
          <p:cNvSpPr>
            <a:spLocks noChangeArrowheads="1"/>
          </p:cNvSpPr>
          <p:nvPr/>
        </p:nvSpPr>
        <p:spPr bwMode="gray">
          <a:xfrm>
            <a:off x="2363708" y="2759932"/>
            <a:ext cx="4152508" cy="508000"/>
          </a:xfrm>
          <a:prstGeom prst="roundRect">
            <a:avLst>
              <a:gd name="adj" fmla="val 50000"/>
            </a:avLst>
          </a:prstGeom>
          <a:noFill/>
          <a:ln w="28575" algn="ctr">
            <a:solidFill>
              <a:schemeClr val="bg2"/>
            </a:solidFill>
            <a:round/>
            <a:headEnd/>
            <a:tailEnd/>
          </a:ln>
        </p:spPr>
        <p:txBody>
          <a:bodyPr wrap="none" anchor="ctr"/>
          <a:lstStyle/>
          <a:p>
            <a:r>
              <a:rPr lang="en-US" altLang="zh-CN" b="1" dirty="0" smtClean="0"/>
              <a:t>10.2</a:t>
            </a:r>
            <a:r>
              <a:rPr lang="zh-CN" altLang="zh-CN" b="1" dirty="0" smtClean="0"/>
              <a:t>物联网在物流行业典型技术应用</a:t>
            </a:r>
            <a:endParaRPr lang="zh-CN" altLang="zh-CN" b="1" dirty="0"/>
          </a:p>
        </p:txBody>
      </p:sp>
      <p:sp>
        <p:nvSpPr>
          <p:cNvPr id="8201" name="AutoShape 52"/>
          <p:cNvSpPr>
            <a:spLocks noChangeArrowheads="1"/>
          </p:cNvSpPr>
          <p:nvPr/>
        </p:nvSpPr>
        <p:spPr bwMode="gray">
          <a:xfrm>
            <a:off x="1766440" y="1844824"/>
            <a:ext cx="2949576" cy="508000"/>
          </a:xfrm>
          <a:prstGeom prst="roundRect">
            <a:avLst>
              <a:gd name="adj" fmla="val 50000"/>
            </a:avLst>
          </a:prstGeom>
          <a:noFill/>
          <a:ln w="28575" algn="ctr">
            <a:solidFill>
              <a:schemeClr val="bg2"/>
            </a:solidFill>
            <a:round/>
            <a:headEnd/>
            <a:tailEnd/>
          </a:ln>
        </p:spPr>
        <p:txBody>
          <a:bodyPr wrap="none" anchor="ctr"/>
          <a:lstStyle/>
          <a:p>
            <a:r>
              <a:rPr lang="en-US" altLang="zh-CN" b="1" dirty="0" smtClean="0"/>
              <a:t>10.1</a:t>
            </a:r>
            <a:r>
              <a:rPr lang="zh-CN" altLang="zh-CN" b="1" dirty="0" smtClean="0"/>
              <a:t>物流信息发展概述</a:t>
            </a:r>
            <a:r>
              <a:rPr lang="en-US" altLang="zh-CN" b="1" dirty="0" smtClean="0"/>
              <a:t>  </a:t>
            </a:r>
            <a:endParaRPr lang="zh-CN" altLang="zh-CN" b="1" dirty="0"/>
          </a:p>
        </p:txBody>
      </p:sp>
      <p:grpSp>
        <p:nvGrpSpPr>
          <p:cNvPr id="2" name="Group 53"/>
          <p:cNvGrpSpPr>
            <a:grpSpLocks/>
          </p:cNvGrpSpPr>
          <p:nvPr/>
        </p:nvGrpSpPr>
        <p:grpSpPr bwMode="auto">
          <a:xfrm>
            <a:off x="1448940" y="1933724"/>
            <a:ext cx="381000" cy="381000"/>
            <a:chOff x="2078" y="1680"/>
            <a:chExt cx="1615" cy="1615"/>
          </a:xfrm>
        </p:grpSpPr>
        <p:sp>
          <p:nvSpPr>
            <p:cNvPr id="8231" name="Oval 54"/>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32" name="Oval 55"/>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15" name="Oval 56"/>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34" name="Oval 57"/>
            <p:cNvSpPr>
              <a:spLocks noChangeArrowheads="1"/>
            </p:cNvSpPr>
            <p:nvPr/>
          </p:nvSpPr>
          <p:spPr bwMode="gray">
            <a:xfrm>
              <a:off x="2254" y="1856"/>
              <a:ext cx="1262" cy="1264"/>
            </a:xfrm>
            <a:prstGeom prst="ellipse">
              <a:avLst/>
            </a:prstGeom>
            <a:gradFill rotWithShape="1">
              <a:gsLst>
                <a:gs pos="0">
                  <a:srgbClr val="000000"/>
                </a:gs>
                <a:gs pos="100000">
                  <a:srgbClr val="FFCC00"/>
                </a:gs>
              </a:gsLst>
              <a:lin ang="2700000" scaled="1"/>
            </a:gradFill>
            <a:ln w="38100" algn="ctr">
              <a:noFill/>
              <a:round/>
              <a:headEnd/>
              <a:tailEnd/>
            </a:ln>
          </p:spPr>
          <p:txBody>
            <a:bodyPr wrap="none" anchor="ctr">
              <a:spAutoFit/>
            </a:bodyPr>
            <a:lstStyle/>
            <a:p>
              <a:endParaRPr lang="zh-CN" altLang="en-US"/>
            </a:p>
          </p:txBody>
        </p:sp>
        <p:sp>
          <p:nvSpPr>
            <p:cNvPr id="17" name="Oval 58"/>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6" name="Oval 59"/>
            <p:cNvSpPr>
              <a:spLocks noChangeArrowheads="1"/>
            </p:cNvSpPr>
            <p:nvPr/>
          </p:nvSpPr>
          <p:spPr bwMode="gray">
            <a:xfrm>
              <a:off x="2337" y="1939"/>
              <a:ext cx="1096" cy="1098"/>
            </a:xfrm>
            <a:prstGeom prst="ellipse">
              <a:avLst/>
            </a:prstGeom>
            <a:gradFill rotWithShape="1">
              <a:gsLst>
                <a:gs pos="0">
                  <a:srgbClr val="FFCC00"/>
                </a:gs>
                <a:gs pos="100000">
                  <a:srgbClr val="7C6300"/>
                </a:gs>
              </a:gsLst>
              <a:lin ang="2700000" scaled="1"/>
            </a:gradFill>
            <a:ln w="38100" algn="ctr">
              <a:noFill/>
              <a:round/>
              <a:headEnd/>
              <a:tailEnd/>
            </a:ln>
          </p:spPr>
          <p:txBody>
            <a:bodyPr anchor="ctr">
              <a:spAutoFit/>
            </a:bodyPr>
            <a:lstStyle/>
            <a:p>
              <a:endParaRPr lang="zh-CN" altLang="en-US"/>
            </a:p>
          </p:txBody>
        </p:sp>
      </p:grpSp>
      <p:grpSp>
        <p:nvGrpSpPr>
          <p:cNvPr id="3" name="Group 60"/>
          <p:cNvGrpSpPr>
            <a:grpSpLocks/>
          </p:cNvGrpSpPr>
          <p:nvPr/>
        </p:nvGrpSpPr>
        <p:grpSpPr bwMode="auto">
          <a:xfrm>
            <a:off x="2058908" y="2866295"/>
            <a:ext cx="381000" cy="381000"/>
            <a:chOff x="2078" y="1680"/>
            <a:chExt cx="1615" cy="1615"/>
          </a:xfrm>
        </p:grpSpPr>
        <p:sp>
          <p:nvSpPr>
            <p:cNvPr id="8225" name="Oval 61"/>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6" name="Oval 62"/>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2" name="Oval 63"/>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8" name="Oval 64"/>
            <p:cNvSpPr>
              <a:spLocks noChangeArrowheads="1"/>
            </p:cNvSpPr>
            <p:nvPr/>
          </p:nvSpPr>
          <p:spPr bwMode="gray">
            <a:xfrm>
              <a:off x="2254" y="1856"/>
              <a:ext cx="1262" cy="1264"/>
            </a:xfrm>
            <a:prstGeom prst="ellipse">
              <a:avLst/>
            </a:prstGeom>
            <a:gradFill rotWithShape="1">
              <a:gsLst>
                <a:gs pos="0">
                  <a:srgbClr val="000000"/>
                </a:gs>
                <a:gs pos="100000">
                  <a:srgbClr val="48BE67"/>
                </a:gs>
              </a:gsLst>
              <a:lin ang="2700000" scaled="1"/>
            </a:gradFill>
            <a:ln w="38100" algn="ctr">
              <a:noFill/>
              <a:round/>
              <a:headEnd/>
              <a:tailEnd/>
            </a:ln>
          </p:spPr>
          <p:txBody>
            <a:bodyPr wrap="none" anchor="ctr">
              <a:spAutoFit/>
            </a:bodyPr>
            <a:lstStyle/>
            <a:p>
              <a:endParaRPr lang="zh-CN" altLang="en-US"/>
            </a:p>
          </p:txBody>
        </p:sp>
        <p:sp>
          <p:nvSpPr>
            <p:cNvPr id="24" name="Oval 65"/>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30" name="Oval 66"/>
            <p:cNvSpPr>
              <a:spLocks noChangeArrowheads="1"/>
            </p:cNvSpPr>
            <p:nvPr/>
          </p:nvSpPr>
          <p:spPr bwMode="gray">
            <a:xfrm>
              <a:off x="2337" y="1939"/>
              <a:ext cx="1096" cy="1098"/>
            </a:xfrm>
            <a:prstGeom prst="ellipse">
              <a:avLst/>
            </a:prstGeom>
            <a:gradFill rotWithShape="1">
              <a:gsLst>
                <a:gs pos="0">
                  <a:srgbClr val="48BE67"/>
                </a:gs>
                <a:gs pos="100000">
                  <a:srgbClr val="235C32"/>
                </a:gs>
              </a:gsLst>
              <a:lin ang="2700000" scaled="1"/>
            </a:gradFill>
            <a:ln w="38100" algn="ctr">
              <a:noFill/>
              <a:round/>
              <a:headEnd/>
              <a:tailEnd/>
            </a:ln>
          </p:spPr>
          <p:txBody>
            <a:bodyPr anchor="ctr">
              <a:spAutoFit/>
            </a:bodyPr>
            <a:lstStyle/>
            <a:p>
              <a:endParaRPr lang="zh-CN" altLang="en-US"/>
            </a:p>
          </p:txBody>
        </p:sp>
      </p:grpSp>
      <p:grpSp>
        <p:nvGrpSpPr>
          <p:cNvPr id="4" name="Group 67"/>
          <p:cNvGrpSpPr>
            <a:grpSpLocks/>
          </p:cNvGrpSpPr>
          <p:nvPr/>
        </p:nvGrpSpPr>
        <p:grpSpPr bwMode="auto">
          <a:xfrm>
            <a:off x="2124060" y="3933304"/>
            <a:ext cx="381000" cy="381000"/>
            <a:chOff x="2078" y="1680"/>
            <a:chExt cx="1615" cy="1615"/>
          </a:xfrm>
        </p:grpSpPr>
        <p:sp>
          <p:nvSpPr>
            <p:cNvPr id="8219" name="Oval 68"/>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20" name="Oval 69"/>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29" name="Oval 70"/>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22" name="Oval 71"/>
            <p:cNvSpPr>
              <a:spLocks noChangeArrowheads="1"/>
            </p:cNvSpPr>
            <p:nvPr/>
          </p:nvSpPr>
          <p:spPr bwMode="gray">
            <a:xfrm>
              <a:off x="2254" y="1856"/>
              <a:ext cx="1262" cy="1264"/>
            </a:xfrm>
            <a:prstGeom prst="ellipse">
              <a:avLst/>
            </a:prstGeom>
            <a:gradFill rotWithShape="1">
              <a:gsLst>
                <a:gs pos="0">
                  <a:srgbClr val="21B3E1"/>
                </a:gs>
                <a:gs pos="100000">
                  <a:srgbClr val="0F5368"/>
                </a:gs>
              </a:gsLst>
              <a:lin ang="5400000" scaled="1"/>
            </a:gradFill>
            <a:ln w="38100" algn="ctr">
              <a:noFill/>
              <a:round/>
              <a:headEnd/>
              <a:tailEnd/>
            </a:ln>
          </p:spPr>
          <p:txBody>
            <a:bodyPr wrap="none" anchor="ctr">
              <a:spAutoFit/>
            </a:bodyPr>
            <a:lstStyle/>
            <a:p>
              <a:endParaRPr lang="zh-CN" altLang="en-US"/>
            </a:p>
          </p:txBody>
        </p:sp>
        <p:sp>
          <p:nvSpPr>
            <p:cNvPr id="31" name="Oval 72"/>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24" name="Oval 73"/>
            <p:cNvSpPr>
              <a:spLocks noChangeArrowheads="1"/>
            </p:cNvSpPr>
            <p:nvPr/>
          </p:nvSpPr>
          <p:spPr bwMode="gray">
            <a:xfrm>
              <a:off x="2337" y="1939"/>
              <a:ext cx="1096" cy="1098"/>
            </a:xfrm>
            <a:prstGeom prst="ellipse">
              <a:avLst/>
            </a:prstGeom>
            <a:gradFill rotWithShape="1">
              <a:gsLst>
                <a:gs pos="0">
                  <a:srgbClr val="21B3E1"/>
                </a:gs>
                <a:gs pos="100000">
                  <a:srgbClr val="10576D"/>
                </a:gs>
              </a:gsLst>
              <a:lin ang="2700000" scaled="1"/>
            </a:gradFill>
            <a:ln w="38100" algn="ctr">
              <a:noFill/>
              <a:round/>
              <a:headEnd/>
              <a:tailEnd/>
            </a:ln>
          </p:spPr>
          <p:txBody>
            <a:bodyPr anchor="ctr">
              <a:spAutoFit/>
            </a:bodyPr>
            <a:lstStyle/>
            <a:p>
              <a:endParaRPr lang="zh-CN" altLang="en-US"/>
            </a:p>
          </p:txBody>
        </p:sp>
      </p:grpSp>
      <p:grpSp>
        <p:nvGrpSpPr>
          <p:cNvPr id="6" name="Group 74"/>
          <p:cNvGrpSpPr>
            <a:grpSpLocks/>
          </p:cNvGrpSpPr>
          <p:nvPr/>
        </p:nvGrpSpPr>
        <p:grpSpPr bwMode="auto">
          <a:xfrm>
            <a:off x="1835696" y="4882306"/>
            <a:ext cx="381000" cy="381000"/>
            <a:chOff x="2078" y="1680"/>
            <a:chExt cx="1615" cy="1615"/>
          </a:xfrm>
        </p:grpSpPr>
        <p:sp>
          <p:nvSpPr>
            <p:cNvPr id="8213" name="Oval 75"/>
            <p:cNvSpPr>
              <a:spLocks noChangeArrowheads="1"/>
            </p:cNvSpPr>
            <p:nvPr/>
          </p:nvSpPr>
          <p:spPr bwMode="gray">
            <a:xfrm>
              <a:off x="2078" y="1680"/>
              <a:ext cx="1615" cy="1615"/>
            </a:xfrm>
            <a:prstGeom prst="ellipse">
              <a:avLst/>
            </a:prstGeom>
            <a:gradFill rotWithShape="1">
              <a:gsLst>
                <a:gs pos="0">
                  <a:srgbClr val="767676"/>
                </a:gs>
                <a:gs pos="50000">
                  <a:srgbClr val="FFFFFF"/>
                </a:gs>
                <a:gs pos="100000">
                  <a:srgbClr val="767676"/>
                </a:gs>
              </a:gsLst>
              <a:lin ang="5400000" scaled="1"/>
            </a:gradFill>
            <a:ln w="57150" algn="ctr">
              <a:noFill/>
              <a:round/>
              <a:headEnd/>
              <a:tailEnd/>
            </a:ln>
          </p:spPr>
          <p:txBody>
            <a:bodyPr wrap="none" anchor="ctr"/>
            <a:lstStyle/>
            <a:p>
              <a:endParaRPr lang="zh-CN" altLang="en-US"/>
            </a:p>
          </p:txBody>
        </p:sp>
        <p:sp>
          <p:nvSpPr>
            <p:cNvPr id="8214" name="Oval 76"/>
            <p:cNvSpPr>
              <a:spLocks noChangeArrowheads="1"/>
            </p:cNvSpPr>
            <p:nvPr/>
          </p:nvSpPr>
          <p:spPr bwMode="gray">
            <a:xfrm>
              <a:off x="2170" y="1771"/>
              <a:ext cx="1430" cy="1430"/>
            </a:xfrm>
            <a:prstGeom prst="ellipse">
              <a:avLst/>
            </a:prstGeom>
            <a:gradFill rotWithShape="1">
              <a:gsLst>
                <a:gs pos="0">
                  <a:srgbClr val="A2A2A2"/>
                </a:gs>
                <a:gs pos="50000">
                  <a:srgbClr val="FFFFFF"/>
                </a:gs>
                <a:gs pos="100000">
                  <a:srgbClr val="A2A2A2"/>
                </a:gs>
              </a:gsLst>
              <a:lin ang="0" scaled="1"/>
            </a:gradFill>
            <a:ln w="9525" algn="ctr">
              <a:noFill/>
              <a:round/>
              <a:headEnd/>
              <a:tailEnd/>
            </a:ln>
          </p:spPr>
          <p:txBody>
            <a:bodyPr wrap="none" anchor="ctr"/>
            <a:lstStyle/>
            <a:p>
              <a:endParaRPr lang="zh-CN" altLang="en-US"/>
            </a:p>
          </p:txBody>
        </p:sp>
        <p:sp>
          <p:nvSpPr>
            <p:cNvPr id="36" name="Oval 77"/>
            <p:cNvSpPr>
              <a:spLocks noChangeArrowheads="1"/>
            </p:cNvSpPr>
            <p:nvPr/>
          </p:nvSpPr>
          <p:spPr bwMode="gray">
            <a:xfrm>
              <a:off x="2253" y="1855"/>
              <a:ext cx="1265" cy="1265"/>
            </a:xfrm>
            <a:prstGeom prst="ellipse">
              <a:avLst/>
            </a:prstGeom>
            <a:gradFill rotWithShape="1">
              <a:gsLst>
                <a:gs pos="0">
                  <a:schemeClr val="hlink">
                    <a:gamma/>
                    <a:tint val="0"/>
                    <a:invGamma/>
                  </a:schemeClr>
                </a:gs>
                <a:gs pos="50000">
                  <a:schemeClr val="hlink"/>
                </a:gs>
                <a:gs pos="100000">
                  <a:schemeClr val="hlink">
                    <a:gamma/>
                    <a:tint val="0"/>
                    <a:invGamma/>
                  </a:schemeClr>
                </a:gs>
              </a:gsLst>
              <a:lin ang="2700000" scaled="1"/>
            </a:gradFill>
            <a:ln w="38100" algn="ctr">
              <a:noFill/>
              <a:round/>
              <a:headEnd/>
              <a:tailEnd/>
            </a:ln>
            <a:effectLst/>
          </p:spPr>
          <p:txBody>
            <a:bodyPr wrap="none" anchor="ctr">
              <a:spAutoFit/>
            </a:bodyPr>
            <a:lstStyle/>
            <a:p>
              <a:pPr>
                <a:defRPr/>
              </a:pPr>
              <a:endParaRPr lang="zh-CN" altLang="en-US"/>
            </a:p>
          </p:txBody>
        </p:sp>
        <p:sp>
          <p:nvSpPr>
            <p:cNvPr id="8216" name="Oval 78"/>
            <p:cNvSpPr>
              <a:spLocks noChangeArrowheads="1"/>
            </p:cNvSpPr>
            <p:nvPr/>
          </p:nvSpPr>
          <p:spPr bwMode="gray">
            <a:xfrm>
              <a:off x="2254" y="1856"/>
              <a:ext cx="1262" cy="1264"/>
            </a:xfrm>
            <a:prstGeom prst="ellipse">
              <a:avLst/>
            </a:prstGeom>
            <a:gradFill rotWithShape="1">
              <a:gsLst>
                <a:gs pos="0">
                  <a:srgbClr val="000000"/>
                </a:gs>
                <a:gs pos="100000">
                  <a:srgbClr val="8D67E1"/>
                </a:gs>
              </a:gsLst>
              <a:lin ang="2700000" scaled="1"/>
            </a:gradFill>
            <a:ln w="38100" algn="ctr">
              <a:noFill/>
              <a:round/>
              <a:headEnd/>
              <a:tailEnd/>
            </a:ln>
          </p:spPr>
          <p:txBody>
            <a:bodyPr wrap="none" anchor="ctr">
              <a:spAutoFit/>
            </a:bodyPr>
            <a:lstStyle/>
            <a:p>
              <a:endParaRPr lang="zh-CN" altLang="en-US"/>
            </a:p>
          </p:txBody>
        </p:sp>
        <p:sp>
          <p:nvSpPr>
            <p:cNvPr id="38" name="Oval 79"/>
            <p:cNvSpPr>
              <a:spLocks noChangeArrowheads="1"/>
            </p:cNvSpPr>
            <p:nvPr/>
          </p:nvSpPr>
          <p:spPr bwMode="gray">
            <a:xfrm>
              <a:off x="2334" y="1936"/>
              <a:ext cx="1097" cy="1104"/>
            </a:xfrm>
            <a:prstGeom prst="ellipse">
              <a:avLst/>
            </a:prstGeom>
            <a:gradFill rotWithShape="1">
              <a:gsLst>
                <a:gs pos="0">
                  <a:schemeClr val="hlink">
                    <a:gamma/>
                    <a:shade val="54118"/>
                    <a:invGamma/>
                  </a:schemeClr>
                </a:gs>
                <a:gs pos="50000">
                  <a:schemeClr val="hlink"/>
                </a:gs>
                <a:gs pos="100000">
                  <a:schemeClr val="hlink">
                    <a:gamma/>
                    <a:shade val="54118"/>
                    <a:invGamma/>
                  </a:schemeClr>
                </a:gs>
              </a:gsLst>
              <a:lin ang="18900000" scaled="1"/>
            </a:gradFill>
            <a:ln w="38100" algn="ctr">
              <a:noFill/>
              <a:round/>
              <a:headEnd/>
              <a:tailEnd/>
            </a:ln>
            <a:effectLst/>
          </p:spPr>
          <p:txBody>
            <a:bodyPr anchor="ctr">
              <a:spAutoFit/>
            </a:bodyPr>
            <a:lstStyle/>
            <a:p>
              <a:pPr>
                <a:defRPr/>
              </a:pPr>
              <a:endParaRPr lang="zh-CN" altLang="en-US"/>
            </a:p>
          </p:txBody>
        </p:sp>
        <p:sp>
          <p:nvSpPr>
            <p:cNvPr id="8218" name="Oval 80"/>
            <p:cNvSpPr>
              <a:spLocks noChangeArrowheads="1"/>
            </p:cNvSpPr>
            <p:nvPr/>
          </p:nvSpPr>
          <p:spPr bwMode="gray">
            <a:xfrm>
              <a:off x="2337" y="1939"/>
              <a:ext cx="1096" cy="1098"/>
            </a:xfrm>
            <a:prstGeom prst="ellipse">
              <a:avLst/>
            </a:prstGeom>
            <a:gradFill rotWithShape="1">
              <a:gsLst>
                <a:gs pos="0">
                  <a:srgbClr val="8D67E1"/>
                </a:gs>
                <a:gs pos="100000">
                  <a:srgbClr val="45326D"/>
                </a:gs>
              </a:gsLst>
              <a:lin ang="2700000" scaled="1"/>
            </a:gradFill>
            <a:ln w="38100" algn="ctr">
              <a:noFill/>
              <a:round/>
              <a:headEnd/>
              <a:tailEnd/>
            </a:ln>
          </p:spPr>
          <p:txBody>
            <a:bodyPr anchor="ctr">
              <a:spAutoFit/>
            </a:bodyPr>
            <a:lstStyle/>
            <a:p>
              <a:endParaRPr lang="zh-CN" altLang="en-US"/>
            </a:p>
          </p:txBody>
        </p:sp>
      </p:grpSp>
      <p:sp>
        <p:nvSpPr>
          <p:cNvPr id="46" name="矩形 45"/>
          <p:cNvSpPr/>
          <p:nvPr/>
        </p:nvSpPr>
        <p:spPr>
          <a:xfrm>
            <a:off x="214282" y="6500834"/>
            <a:ext cx="7929618" cy="142876"/>
          </a:xfrm>
          <a:prstGeom prst="rect">
            <a:avLst/>
          </a:prstGeom>
          <a:gradFill>
            <a:gsLst>
              <a:gs pos="100000">
                <a:srgbClr val="FF6600">
                  <a:alpha val="0"/>
                </a:srgbClr>
              </a:gs>
              <a:gs pos="45000">
                <a:srgbClr val="FF7A00"/>
              </a:gs>
              <a:gs pos="70000">
                <a:srgbClr val="FF0300"/>
              </a:gs>
              <a:gs pos="100000">
                <a:srgbClr val="4D0808"/>
              </a:gs>
              <a:gs pos="100000">
                <a:srgbClr val="4D0808"/>
              </a:gs>
            </a:gsLst>
            <a:lin ang="0" scaled="0"/>
          </a:gradFill>
          <a:ln>
            <a:noFill/>
          </a:ln>
          <a:effectLst>
            <a:innerShdw blurRad="63500" dist="50800" dir="108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b="1" dirty="0" smtClean="0"/>
              <a:t>10.2.4</a:t>
            </a:r>
            <a:r>
              <a:rPr lang="zh-CN" altLang="zh-CN" b="1" dirty="0" smtClean="0"/>
              <a:t>物联网典型物流行业应用</a:t>
            </a:r>
            <a:endParaRPr lang="zh-CN" altLang="en-US" dirty="0"/>
          </a:p>
        </p:txBody>
      </p:sp>
      <p:sp>
        <p:nvSpPr>
          <p:cNvPr id="86017" name="Rectangle 1"/>
          <p:cNvSpPr>
            <a:spLocks noChangeArrowheads="1"/>
          </p:cNvSpPr>
          <p:nvPr/>
        </p:nvSpPr>
        <p:spPr bwMode="auto">
          <a:xfrm>
            <a:off x="0" y="1056412"/>
            <a:ext cx="5868144" cy="5801588"/>
          </a:xfrm>
          <a:prstGeom prst="rect">
            <a:avLst/>
          </a:prstGeom>
          <a:noFill/>
          <a:ln w="9525">
            <a:noFill/>
            <a:miter lim="800000"/>
            <a:headEnd/>
            <a:tailEnd/>
          </a:ln>
          <a:effectLst/>
        </p:spPr>
        <p:txBody>
          <a:bodyPr vert="horz" wrap="square" lIns="266616" tIns="45720" rIns="91440" bIns="0" numCol="1" anchor="ctr" anchorCtr="0" compatLnSpc="1">
            <a:prstTxWarp prst="textNoShape">
              <a:avLst/>
            </a:prstTxWarp>
            <a:spAutoFit/>
          </a:bodyPr>
          <a:lstStyle/>
          <a:p>
            <a:pPr marL="0" marR="0" lvl="0" indent="269875" algn="l" defTabSz="914400" rtl="0" eaLnBrk="1" fontAlgn="base" latinLnBrk="0" hangingPunct="1">
              <a:lnSpc>
                <a:spcPct val="100000"/>
              </a:lnSpc>
              <a:spcBef>
                <a:spcPct val="0"/>
              </a:spcBef>
              <a:spcAft>
                <a:spcPct val="0"/>
              </a:spcAft>
              <a:buClrTx/>
              <a:buSzTx/>
              <a:buFontTx/>
              <a:buNone/>
              <a:tabLst/>
            </a:pPr>
            <a:r>
              <a:rPr kumimoji="0" lang="en-US" altLang="zh-CN" sz="2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1.</a:t>
            </a:r>
            <a:r>
              <a:rPr kumimoji="0" lang="zh-CN" altLang="en-US" sz="2200" b="1" i="0" u="none" strike="noStrike" cap="none" normalizeH="0" baseline="0" dirty="0" smtClean="0">
                <a:ln>
                  <a:noFill/>
                </a:ln>
                <a:solidFill>
                  <a:schemeClr val="tx1"/>
                </a:solidFill>
                <a:effectLst/>
                <a:latin typeface="Calibri" pitchFamily="34" charset="0"/>
                <a:ea typeface="宋体" pitchFamily="2" charset="-122"/>
                <a:cs typeface="宋体" pitchFamily="2" charset="-122"/>
              </a:rPr>
              <a:t>物联网在苏宁电器南京物流配送中心的运用</a:t>
            </a:r>
            <a:endParaRPr kumimoji="0" lang="zh-CN" altLang="en-US" sz="2200" b="0" i="0" u="none" strike="noStrike" cap="none" normalizeH="0" baseline="0" dirty="0" smtClean="0">
              <a:ln>
                <a:noFill/>
              </a:ln>
              <a:solidFill>
                <a:schemeClr val="tx1"/>
              </a:solidFill>
              <a:effectLst/>
              <a:latin typeface="Calibri" pitchFamily="34" charset="0"/>
              <a:ea typeface="宋体" pitchFamily="2" charset="-122"/>
              <a:cs typeface="宋体" pitchFamily="2" charset="-122"/>
            </a:endParaRPr>
          </a:p>
          <a:p>
            <a:pPr marL="0" marR="0" lvl="0" indent="268288" algn="l" defTabSz="914400" rtl="0" eaLnBrk="0" fontAlgn="base" latinLnBrk="0" hangingPunct="0">
              <a:lnSpc>
                <a:spcPct val="100000"/>
              </a:lnSpc>
              <a:spcBef>
                <a:spcPct val="0"/>
              </a:spcBef>
              <a:spcAft>
                <a:spcPct val="0"/>
              </a:spcAft>
              <a:buClrTx/>
              <a:buSzTx/>
              <a:buFontTx/>
              <a:buNone/>
              <a:tabLst/>
            </a:pPr>
            <a:r>
              <a:rPr kumimoji="0" lang="zh-CN" altLang="en-US" sz="22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苏宁电器南京物流配送中心是一个物联网应用的典型案例。物联网技术在其中的应用，使这里有了不同于传统物流配送中心的崭新运转方式。配送中心的仓储运作，完全听从系统指挥，每件商品每移动一次，都要用终端扫描一次电子标签，将其在库内的最新动态告诉系统。在这个物流配送中心，每件入库商品必须有能被射频识别系统识别的“姓名”，这个“姓名”，就是商品外包装上的电子标签。从商品入库的第一个环节开始，这个“姓名”就被终端扫描记入了系统，它什么时候移动、移到哪儿，全由系统安排。物联网中“物”的“姓名”是存储在电子标签上的电子产品编码，这种编码可全球识别。</a:t>
            </a:r>
            <a:endParaRPr kumimoji="0" lang="zh-CN" altLang="en-US" sz="2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86019" name="Picture 3" descr="http://t2.baidu.com/it/u=553240687,954038985&amp;fm=0&amp;gp=0.jpg"/>
          <p:cNvPicPr>
            <a:picLocks noChangeAspect="1" noChangeArrowheads="1"/>
          </p:cNvPicPr>
          <p:nvPr/>
        </p:nvPicPr>
        <p:blipFill>
          <a:blip r:embed="rId2" cstate="print"/>
          <a:srcRect r="23619"/>
          <a:stretch>
            <a:fillRect/>
          </a:stretch>
        </p:blipFill>
        <p:spPr bwMode="auto">
          <a:xfrm>
            <a:off x="5796136" y="1556792"/>
            <a:ext cx="3347864" cy="2880320"/>
          </a:xfrm>
          <a:prstGeom prst="rect">
            <a:avLst/>
          </a:prstGeom>
          <a:noFill/>
        </p:spPr>
      </p:pic>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2.</a:t>
            </a:r>
            <a:r>
              <a:rPr lang="zh-CN" altLang="zh-CN" b="1" dirty="0" smtClean="0"/>
              <a:t>物联网在南京医药股份有限公司物流活动中的运用</a:t>
            </a:r>
          </a:p>
          <a:p>
            <a:r>
              <a:rPr lang="zh-CN" altLang="zh-CN" dirty="0" smtClean="0"/>
              <a:t>在药品外包装盒上加装一个芯片，通过物联网技术，对药品在厂在库、在售、在用等环节的全程质量安全提供可感知、可追溯体系的平台。购买药品后，可通过药品终端查询系统，读取该药品经历环节最真实的信息，做到放心购买。药品仓库中的门禁和货架上配有电子系统，药品进入仓库前，经过门禁扫描，读取药品包装盒上的信息，记录在案。药品按照门类装上电子货架，每过几秒钟，电子货架会自动扫描货架上所有的药品信息，查询药品摆放位置是否正确、药品是否临近过期限制等，一旦发现异常，电子货架会自动亮起红灯报警。</a:t>
            </a:r>
          </a:p>
          <a:p>
            <a:r>
              <a:rPr lang="zh-CN" altLang="zh-CN" dirty="0" smtClean="0"/>
              <a:t>电子货架还可以通过设置，控制整个储存室的温度和湿度。电子货架的应用可以将平均库存周转期减少到</a:t>
            </a:r>
            <a:r>
              <a:rPr lang="en-US" altLang="zh-CN" dirty="0" smtClean="0"/>
              <a:t>7</a:t>
            </a:r>
            <a:r>
              <a:rPr lang="zh-CN" altLang="zh-CN" dirty="0" smtClean="0"/>
              <a:t>天，大大节省药品的库存成本和资金占用，从仓储环节上降低了药品售价。物联网还构成药品消费的电子商务系统。拖动鼠标，可从这个货架</a:t>
            </a:r>
            <a:r>
              <a:rPr lang="en-US" altLang="zh-CN" dirty="0" smtClean="0"/>
              <a:t>“</a:t>
            </a:r>
            <a:r>
              <a:rPr lang="zh-CN" altLang="zh-CN" dirty="0" smtClean="0"/>
              <a:t>走</a:t>
            </a:r>
            <a:r>
              <a:rPr lang="en-US" altLang="zh-CN" dirty="0" smtClean="0"/>
              <a:t>”</a:t>
            </a:r>
            <a:r>
              <a:rPr lang="zh-CN" altLang="zh-CN" dirty="0" smtClean="0"/>
              <a:t>到那个货架，就像现实中逛药店一样。选择货架上的一件药品点击打开，该药品就会被放大，可查看药品包装盒上的各种信息，包括服用禁忌、服用剂量等，如果确认无误，可点击购买，通过网上银行付款。市民还可通过系统点击视频对话，向药店销售员询问药品相关信息，或者向在线专家咨询病情，以对症下药。</a:t>
            </a:r>
          </a:p>
          <a:p>
            <a:endParaRPr lang="zh-CN" altLang="en-US" dirty="0"/>
          </a:p>
        </p:txBody>
      </p:sp>
      <p:sp>
        <p:nvSpPr>
          <p:cNvPr id="3" name="标题 2"/>
          <p:cNvSpPr>
            <a:spLocks noGrp="1"/>
          </p:cNvSpPr>
          <p:nvPr>
            <p:ph type="title"/>
          </p:nvPr>
        </p:nvSpPr>
        <p:spPr/>
        <p:txBody>
          <a:bodyPr/>
          <a:lstStyle/>
          <a:p>
            <a:r>
              <a:rPr lang="en-US" altLang="zh-CN" b="1" dirty="0" smtClean="0"/>
              <a:t>10.2.4</a:t>
            </a:r>
            <a:r>
              <a:rPr lang="zh-CN" altLang="zh-CN" b="1" dirty="0" smtClean="0"/>
              <a:t>物联网典型物流行业应用</a:t>
            </a:r>
            <a:endParaRPr lang="zh-CN" altLang="en-US" dirty="0"/>
          </a:p>
        </p:txBody>
      </p:sp>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3.</a:t>
            </a:r>
            <a:r>
              <a:rPr lang="zh-CN" altLang="zh-CN" b="1" dirty="0" smtClean="0"/>
              <a:t>江苏物联网物流应用平台</a:t>
            </a:r>
          </a:p>
          <a:p>
            <a:r>
              <a:rPr lang="zh-CN" altLang="zh-CN" dirty="0" smtClean="0"/>
              <a:t>物联网物流公共平台创新运用</a:t>
            </a:r>
            <a:r>
              <a:rPr lang="en-US" altLang="zh-CN" dirty="0" smtClean="0"/>
              <a:t>“</a:t>
            </a:r>
            <a:r>
              <a:rPr lang="zh-CN" altLang="zh-CN" dirty="0" smtClean="0"/>
              <a:t>三网融合</a:t>
            </a:r>
            <a:r>
              <a:rPr lang="en-US" altLang="zh-CN" dirty="0" smtClean="0"/>
              <a:t>”</a:t>
            </a:r>
            <a:r>
              <a:rPr lang="zh-CN" altLang="zh-CN" dirty="0" smtClean="0"/>
              <a:t>技术形成互联互通、高速安全的信息网络，应用</a:t>
            </a:r>
            <a:r>
              <a:rPr lang="en-US" altLang="zh-CN" dirty="0" smtClean="0"/>
              <a:t>RFID</a:t>
            </a:r>
            <a:r>
              <a:rPr lang="zh-CN" altLang="zh-CN" dirty="0" smtClean="0"/>
              <a:t>系统、</a:t>
            </a:r>
            <a:r>
              <a:rPr lang="en-US" altLang="zh-CN" dirty="0" smtClean="0"/>
              <a:t>GPS</a:t>
            </a:r>
            <a:r>
              <a:rPr lang="zh-CN" altLang="zh-CN" dirty="0" smtClean="0"/>
              <a:t>、</a:t>
            </a:r>
            <a:r>
              <a:rPr lang="en-US" altLang="zh-CN" dirty="0" smtClean="0"/>
              <a:t>GIS</a:t>
            </a:r>
            <a:r>
              <a:rPr lang="zh-CN" altLang="zh-CN" dirty="0" smtClean="0"/>
              <a:t>、无线视频及多种物流技术，帮助企业构架数字化、网络化、可视化和智能管理系统，从而形成各级</a:t>
            </a:r>
            <a:r>
              <a:rPr lang="en-US" altLang="zh-CN" dirty="0" smtClean="0"/>
              <a:t>“</a:t>
            </a:r>
            <a:r>
              <a:rPr lang="zh-CN" altLang="zh-CN" dirty="0" smtClean="0"/>
              <a:t>物流公共信息平台</a:t>
            </a:r>
            <a:r>
              <a:rPr lang="en-US" altLang="zh-CN" dirty="0" smtClean="0"/>
              <a:t>”</a:t>
            </a:r>
            <a:r>
              <a:rPr lang="zh-CN" altLang="zh-CN" dirty="0" smtClean="0"/>
              <a:t>为信息结点的物联网络。</a:t>
            </a:r>
          </a:p>
          <a:p>
            <a:r>
              <a:rPr lang="zh-CN" altLang="zh-CN" dirty="0" smtClean="0"/>
              <a:t>该平台包含了车货仓三方对接、危化品全方位监督等九大物联网示范工程，每个示范工程可为应用方提供融合通讯、加油、保险等综合一体化服务，将使整体物流行业</a:t>
            </a:r>
            <a:r>
              <a:rPr lang="en-US" altLang="zh-CN" dirty="0" smtClean="0"/>
              <a:t>“</a:t>
            </a:r>
            <a:r>
              <a:rPr lang="zh-CN" altLang="zh-CN" dirty="0" smtClean="0"/>
              <a:t>感知</a:t>
            </a:r>
            <a:r>
              <a:rPr lang="en-US" altLang="zh-CN" dirty="0" smtClean="0"/>
              <a:t>”</a:t>
            </a:r>
            <a:r>
              <a:rPr lang="zh-CN" altLang="zh-CN" dirty="0" smtClean="0"/>
              <a:t>范围进一步拉大，实现多方共赢。</a:t>
            </a:r>
          </a:p>
          <a:p>
            <a:endParaRPr lang="zh-CN" altLang="en-US" dirty="0"/>
          </a:p>
        </p:txBody>
      </p:sp>
      <p:sp>
        <p:nvSpPr>
          <p:cNvPr id="3" name="标题 2"/>
          <p:cNvSpPr>
            <a:spLocks noGrp="1"/>
          </p:cNvSpPr>
          <p:nvPr>
            <p:ph type="title"/>
          </p:nvPr>
        </p:nvSpPr>
        <p:spPr/>
        <p:txBody>
          <a:bodyPr/>
          <a:lstStyle/>
          <a:p>
            <a:r>
              <a:rPr lang="en-US" altLang="zh-CN" b="1" dirty="0" smtClean="0"/>
              <a:t>10.2.4</a:t>
            </a:r>
            <a:r>
              <a:rPr lang="zh-CN" altLang="zh-CN" b="1" dirty="0" smtClean="0"/>
              <a:t>物联网典型物流行业应用</a:t>
            </a:r>
            <a:endParaRPr lang="zh-CN" altLang="en-US" dirty="0"/>
          </a:p>
        </p:txBody>
      </p:sp>
    </p:spTree>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4186808" cy="4929188"/>
          </a:xfrm>
        </p:spPr>
        <p:txBody>
          <a:bodyPr/>
          <a:lstStyle/>
          <a:p>
            <a:r>
              <a:rPr lang="en-US" altLang="zh-CN" b="1" dirty="0" smtClean="0"/>
              <a:t>4.</a:t>
            </a:r>
            <a:r>
              <a:rPr lang="zh-CN" altLang="zh-CN" b="1" dirty="0" smtClean="0"/>
              <a:t>物联网在中国烟草物流行业的应用</a:t>
            </a:r>
          </a:p>
          <a:p>
            <a:r>
              <a:rPr lang="zh-CN" altLang="zh-CN" dirty="0" smtClean="0"/>
              <a:t>作为烟草行业物联网最典型和成功的应用案例，应该是目前由中烟电子商务公司牵头委托上海烟草集团建设的工商卷烟物流在途信息跟踪系统（简称在途系统），该系统的建设是站在行业整体物流信息化建设的高度，针对行业干线物流（工业到商业）以</a:t>
            </a:r>
            <a:r>
              <a:rPr lang="en-US" altLang="zh-CN" dirty="0" smtClean="0"/>
              <a:t>“</a:t>
            </a:r>
            <a:r>
              <a:rPr lang="zh-CN" altLang="zh-CN" dirty="0" smtClean="0"/>
              <a:t>多对多</a:t>
            </a:r>
            <a:r>
              <a:rPr lang="en-US" altLang="zh-CN" dirty="0" smtClean="0"/>
              <a:t>”</a:t>
            </a:r>
            <a:r>
              <a:rPr lang="zh-CN" altLang="zh-CN" dirty="0" smtClean="0"/>
              <a:t>的送货模式。为了避免工业企业重复建设和投资，为下一步进一步整合干线物流资源，满足行业工商协同信息交换需求，搭建行业统一的工商在途物流信息跟踪平台是非常必要和急需的。在途系统称得上是一个较为系统的行业级物联网闭环应用系统。</a:t>
            </a:r>
            <a:endParaRPr lang="zh-CN" altLang="en-US" dirty="0"/>
          </a:p>
        </p:txBody>
      </p:sp>
      <p:sp>
        <p:nvSpPr>
          <p:cNvPr id="3" name="标题 2"/>
          <p:cNvSpPr>
            <a:spLocks noGrp="1"/>
          </p:cNvSpPr>
          <p:nvPr>
            <p:ph type="title"/>
          </p:nvPr>
        </p:nvSpPr>
        <p:spPr/>
        <p:txBody>
          <a:bodyPr/>
          <a:lstStyle/>
          <a:p>
            <a:r>
              <a:rPr lang="en-US" altLang="zh-CN" b="1" dirty="0" smtClean="0"/>
              <a:t>10.2.4</a:t>
            </a:r>
            <a:r>
              <a:rPr lang="zh-CN" altLang="zh-CN" b="1" dirty="0" smtClean="0"/>
              <a:t>物联网典型物流行业应用</a:t>
            </a:r>
            <a:endParaRPr lang="zh-CN" altLang="en-US" dirty="0"/>
          </a:p>
        </p:txBody>
      </p:sp>
      <p:pic>
        <p:nvPicPr>
          <p:cNvPr id="87044" name="Picture 4" descr="http://www.tobaccochina.com.cn/uploadfiles/pic/20100701142455531A.jpg"/>
          <p:cNvPicPr>
            <a:picLocks noChangeAspect="1" noChangeArrowheads="1"/>
          </p:cNvPicPr>
          <p:nvPr/>
        </p:nvPicPr>
        <p:blipFill>
          <a:blip r:embed="rId2" cstate="print"/>
          <a:srcRect/>
          <a:stretch>
            <a:fillRect/>
          </a:stretch>
        </p:blipFill>
        <p:spPr bwMode="auto">
          <a:xfrm>
            <a:off x="4857750" y="1412776"/>
            <a:ext cx="4286250" cy="3333750"/>
          </a:xfrm>
          <a:prstGeom prst="rect">
            <a:avLst/>
          </a:prstGeom>
          <a:noFill/>
        </p:spPr>
      </p:pic>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5.</a:t>
            </a:r>
            <a:r>
              <a:rPr lang="zh-CN" altLang="zh-CN" b="1" dirty="0" smtClean="0"/>
              <a:t>物联网在冷链物流的应用</a:t>
            </a:r>
          </a:p>
          <a:p>
            <a:r>
              <a:rPr lang="zh-CN" altLang="zh-CN" dirty="0" smtClean="0"/>
              <a:t>冷链物流是物联网细分应用领域之一，是指通过采用专用设施，使温度敏感性产品（乳制品、生鲜食品、园艺品、血液、疫苗等）从生产企业成品库到使用单位过程中的温度始终控制在规定范围内的物流过程。通过推广冷链物流，可以保证物品质量，减少物流损耗。</a:t>
            </a:r>
          </a:p>
          <a:p>
            <a:endParaRPr lang="zh-CN" altLang="en-US" dirty="0"/>
          </a:p>
        </p:txBody>
      </p:sp>
      <p:sp>
        <p:nvSpPr>
          <p:cNvPr id="3" name="标题 2"/>
          <p:cNvSpPr>
            <a:spLocks noGrp="1"/>
          </p:cNvSpPr>
          <p:nvPr>
            <p:ph type="title"/>
          </p:nvPr>
        </p:nvSpPr>
        <p:spPr/>
        <p:txBody>
          <a:bodyPr/>
          <a:lstStyle/>
          <a:p>
            <a:r>
              <a:rPr lang="en-US" altLang="zh-CN" b="1" dirty="0" smtClean="0"/>
              <a:t>10.2.4</a:t>
            </a:r>
            <a:r>
              <a:rPr lang="zh-CN" altLang="zh-CN" b="1" dirty="0" smtClean="0"/>
              <a:t>物联网典型物流行业应用</a:t>
            </a:r>
            <a:endParaRPr lang="zh-CN" altLang="en-US" dirty="0"/>
          </a:p>
        </p:txBody>
      </p:sp>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en-US" altLang="zh-CN" b="1" dirty="0" smtClean="0"/>
              <a:t>6.</a:t>
            </a:r>
            <a:r>
              <a:rPr lang="zh-CN" altLang="zh-CN" b="1" dirty="0" smtClean="0"/>
              <a:t>物联网推进邮政物流变革</a:t>
            </a:r>
          </a:p>
          <a:p>
            <a:r>
              <a:rPr lang="zh-CN" altLang="zh-CN" dirty="0" smtClean="0"/>
              <a:t>利用物联网技术，邮政部门将邮筒里安装</a:t>
            </a:r>
            <a:r>
              <a:rPr lang="en-US" altLang="zh-CN" dirty="0" smtClean="0"/>
              <a:t>RFID</a:t>
            </a:r>
            <a:r>
              <a:rPr lang="zh-CN" altLang="zh-CN" dirty="0" smtClean="0"/>
              <a:t>射频装置，通过无线连接技术与邮局的监控平台连接，实现对每个邮筒精确监控，便于有效配置邮递员资源。邮筒纳入自动监控后，可以从大街上延伸到小区、校园、工厂等地方，不再受地理限制。</a:t>
            </a:r>
          </a:p>
          <a:p>
            <a:r>
              <a:rPr lang="en-US" altLang="zh-CN" dirty="0" smtClean="0"/>
              <a:t>2007</a:t>
            </a:r>
            <a:r>
              <a:rPr lang="zh-CN" altLang="zh-CN" dirty="0" smtClean="0"/>
              <a:t>年，广州出现了橙绿双色邮筒，一个邮筒一半装信件，一半放快递。同城快邮上午寄下午就能到达。邮物联网技术就可以用到邮快递之中去。</a:t>
            </a:r>
          </a:p>
          <a:p>
            <a:endParaRPr lang="zh-CN" altLang="en-US" dirty="0"/>
          </a:p>
        </p:txBody>
      </p:sp>
      <p:sp>
        <p:nvSpPr>
          <p:cNvPr id="3" name="标题 2"/>
          <p:cNvSpPr>
            <a:spLocks noGrp="1"/>
          </p:cNvSpPr>
          <p:nvPr>
            <p:ph type="title"/>
          </p:nvPr>
        </p:nvSpPr>
        <p:spPr/>
        <p:txBody>
          <a:bodyPr/>
          <a:lstStyle/>
          <a:p>
            <a:endParaRPr lang="zh-CN" altLang="en-US"/>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dirty="0" smtClean="0"/>
              <a:t>首先通过智能物流系统的四个智能机理，即信息的智能获取技术、智能传递技术、智能处理技术、智能利用技术来分析智能物流的应用前景：</a:t>
            </a:r>
          </a:p>
          <a:p>
            <a:r>
              <a:rPr lang="zh-CN" altLang="zh-CN" dirty="0" smtClean="0"/>
              <a:t>智能获取技术使物流从被动走向主动，实现物流过程中的主动获取信息、主动监控车辆与货物、主动分析信息，使商品从源头开始被实施跟踪与管理，实现信息流快于实物流。</a:t>
            </a:r>
          </a:p>
          <a:p>
            <a:r>
              <a:rPr lang="zh-CN" altLang="zh-CN" dirty="0" smtClean="0"/>
              <a:t>智能传递技术应用于企业内部和外部的数据传递。智能物流的发展趋势是实现整个供应链管理的智能化，因此需要实现数据间的交换与传递。</a:t>
            </a:r>
          </a:p>
          <a:p>
            <a:r>
              <a:rPr lang="zh-CN" altLang="zh-CN" dirty="0" smtClean="0"/>
              <a:t>智能处理技术应用于企业内部决策。通过对大量数据的分析，对客户的需求、商品库存等做出决策。</a:t>
            </a:r>
          </a:p>
          <a:p>
            <a:r>
              <a:rPr lang="zh-CN" altLang="zh-CN" dirty="0" smtClean="0"/>
              <a:t>智能利用技术在物流管理的优化、预测、决策支持、建模和仿真、全球化管理等方面应用，使企业的决策更加准确和科学。</a:t>
            </a:r>
          </a:p>
          <a:p>
            <a:endParaRPr lang="zh-CN" altLang="en-US" dirty="0"/>
          </a:p>
        </p:txBody>
      </p:sp>
      <p:sp>
        <p:nvSpPr>
          <p:cNvPr id="3" name="标题 2"/>
          <p:cNvSpPr>
            <a:spLocks noGrp="1"/>
          </p:cNvSpPr>
          <p:nvPr>
            <p:ph type="title"/>
          </p:nvPr>
        </p:nvSpPr>
        <p:spPr/>
        <p:txBody>
          <a:bodyPr/>
          <a:lstStyle/>
          <a:p>
            <a:r>
              <a:rPr lang="en-US" altLang="zh-CN" b="1" dirty="0" smtClean="0"/>
              <a:t>10.3</a:t>
            </a:r>
            <a:r>
              <a:rPr lang="zh-CN" altLang="zh-CN" b="1" dirty="0" smtClean="0"/>
              <a:t>物联网在物流行业应用趋势</a:t>
            </a:r>
            <a:endParaRPr lang="zh-CN" altLang="en-US" dirty="0"/>
          </a:p>
        </p:txBody>
      </p:sp>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1196975"/>
          <a:ext cx="8229600" cy="49291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标题 2"/>
          <p:cNvSpPr>
            <a:spLocks noGrp="1"/>
          </p:cNvSpPr>
          <p:nvPr>
            <p:ph type="title"/>
          </p:nvPr>
        </p:nvSpPr>
        <p:spPr/>
        <p:txBody>
          <a:bodyPr/>
          <a:lstStyle/>
          <a:p>
            <a:r>
              <a:rPr lang="en-US" altLang="zh-CN" b="1" dirty="0" smtClean="0"/>
              <a:t>10.3</a:t>
            </a:r>
            <a:r>
              <a:rPr lang="zh-CN" altLang="zh-CN" b="1" dirty="0" smtClean="0"/>
              <a:t>物联网在物流行业应用趋势</a:t>
            </a:r>
            <a:endParaRPr lang="zh-CN" altLang="en-US" dirty="0"/>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lstStyle/>
          <a:p>
            <a:r>
              <a:rPr lang="zh-CN" altLang="zh-CN" sz="1800" dirty="0" smtClean="0"/>
              <a:t>从“感知中国”、“智慧的地球”，到“智能物流”，正因为其快速提高的信息化技术水平和不断扩大的应用范围，逐步影响到中国各行各业。智能物流供应链标志着信息化在整合中国网络和中国管控流程中进入到一个新的阶段，即进入到一个动态的，实时进行选择和控制的管理水平。</a:t>
            </a:r>
          </a:p>
          <a:p>
            <a:r>
              <a:rPr lang="zh-CN" altLang="zh-CN" sz="1800" dirty="0" smtClean="0"/>
              <a:t>智慧物流必将帮助物流业开创中国智能物流发展的新时代。作为中国物流行业先行者的中国智慧物流，站在行业的前沿，以敏锐的嗅觉，把握物流业的发展方向，通过物流信息平台的搭建，率先实现物流行业的信息化，为物流行业明察风向，领航掌舵，全面迎接智慧物流时代的到来。建立智能物流系统，提高物流效率并降低物流成本已成为企业获得利润的新渠道。依托于智能交通系统，在电子商务的环境下，智能物流系统可以完成以下功能：应用智能物流信息技术，将运输、储存、包装、配送等物流活动联系起来，对所获取的信息和知识加以处理和利用；应用智能处理技术，优化配置物流行业的资源，更加精细和动态地管理物流生产活动，提高资源利用率和生产力水平；借助互联网，将信息在企业供应链传递、共享，及时掌握市场动态，缩短供应链周期。</a:t>
            </a:r>
          </a:p>
          <a:p>
            <a:r>
              <a:rPr lang="zh-CN" altLang="zh-CN" sz="1800" dirty="0" smtClean="0"/>
              <a:t>随着智能物流系统在食品行业、快递行业的广泛应用，系统的优势已日趋明显，发展智能物流系统是大势所趋。企业应当积极引入智能物流技术，逐步实现管理的智能化，结合行业特点和自身优势，创建和实施适合企业发展的智能物流系统。</a:t>
            </a:r>
          </a:p>
          <a:p>
            <a:endParaRPr lang="zh-CN" altLang="en-US" dirty="0"/>
          </a:p>
        </p:txBody>
      </p:sp>
      <p:sp>
        <p:nvSpPr>
          <p:cNvPr id="3" name="标题 2"/>
          <p:cNvSpPr>
            <a:spLocks noGrp="1"/>
          </p:cNvSpPr>
          <p:nvPr>
            <p:ph type="title"/>
          </p:nvPr>
        </p:nvSpPr>
        <p:spPr/>
        <p:txBody>
          <a:bodyPr/>
          <a:lstStyle/>
          <a:p>
            <a:r>
              <a:rPr lang="en-US" altLang="zh-CN" b="1" dirty="0" smtClean="0"/>
              <a:t>10.4</a:t>
            </a:r>
            <a:r>
              <a:rPr lang="zh-CN" altLang="zh-CN" b="1" dirty="0" smtClean="0"/>
              <a:t>小结</a:t>
            </a:r>
            <a:endParaRPr lang="zh-CN" altLang="en-US" dirty="0"/>
          </a:p>
        </p:txBody>
      </p:sp>
    </p:spTree>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5"/>
          <p:cNvSpPr>
            <a:spLocks noChangeArrowheads="1"/>
          </p:cNvSpPr>
          <p:nvPr/>
        </p:nvSpPr>
        <p:spPr bwMode="black">
          <a:xfrm>
            <a:off x="468313" y="2205038"/>
            <a:ext cx="8675687" cy="792162"/>
          </a:xfrm>
          <a:prstGeom prst="rect">
            <a:avLst/>
          </a:prstGeom>
          <a:noFill/>
          <a:ln w="9525">
            <a:noFill/>
            <a:miter lim="800000"/>
            <a:headEnd/>
            <a:tailEnd/>
          </a:ln>
        </p:spPr>
        <p:txBody>
          <a:bodyPr anchor="ctr"/>
          <a:lstStyle/>
          <a:p>
            <a:r>
              <a:rPr lang="zh-CN" altLang="en-US" sz="6000">
                <a:solidFill>
                  <a:schemeClr val="bg1"/>
                </a:solidFill>
              </a:rPr>
              <a:t>谢谢！</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b="1" dirty="0" smtClean="0"/>
              <a:t>10.1</a:t>
            </a:r>
            <a:r>
              <a:rPr lang="zh-CN" altLang="zh-CN" b="1" dirty="0" smtClean="0"/>
              <a:t>物流信息发展概述</a:t>
            </a:r>
            <a:r>
              <a:rPr lang="en-US" altLang="zh-CN" b="1" dirty="0" smtClean="0"/>
              <a:t>  </a:t>
            </a:r>
            <a:endParaRPr lang="zh-CN" altLang="zh-CN" b="1" dirty="0"/>
          </a:p>
        </p:txBody>
      </p:sp>
      <p:sp>
        <p:nvSpPr>
          <p:cNvPr id="40" name="矩形 39"/>
          <p:cNvSpPr/>
          <p:nvPr/>
        </p:nvSpPr>
        <p:spPr>
          <a:xfrm>
            <a:off x="323528" y="1340768"/>
            <a:ext cx="8501122" cy="2246769"/>
          </a:xfrm>
          <a:prstGeom prst="rect">
            <a:avLst/>
          </a:prstGeom>
        </p:spPr>
        <p:txBody>
          <a:bodyPr wrap="square">
            <a:spAutoFit/>
          </a:bodyPr>
          <a:lstStyle/>
          <a:p>
            <a:r>
              <a:rPr lang="en-US" altLang="zh-CN" sz="2000" dirty="0" smtClean="0"/>
              <a:t>     </a:t>
            </a:r>
            <a:r>
              <a:rPr lang="zh-CN" altLang="zh-CN" sz="2000" dirty="0" smtClean="0"/>
              <a:t>物流信息（</a:t>
            </a:r>
            <a:r>
              <a:rPr lang="en-US" altLang="zh-CN" sz="2000" dirty="0" smtClean="0"/>
              <a:t>Logistics Information</a:t>
            </a:r>
            <a:r>
              <a:rPr lang="zh-CN" altLang="zh-CN" sz="2000" dirty="0" smtClean="0"/>
              <a:t>）是反映物流各种活动内容的知识、资料、图像、数据、文件的总称。物流信息技术是指现代信息技术在物流各作业环节中的应用，是物流现代化的重要标志。物流信息技术也是物流技术中发展最快的领域，从数据采集的条形码系统，到办公自动化系统中的微型计算机、互联网、各种终端设备等硬件以及计算机软件都在日新月异地发展。同时，随着物流信息技术的不断发展，产生了一系列新的物流理念和物流经营方式，推进了物流变革。</a:t>
            </a:r>
            <a:endParaRPr lang="zh-CN" altLang="zh-CN" sz="2000" dirty="0"/>
          </a:p>
        </p:txBody>
      </p:sp>
      <p:pic>
        <p:nvPicPr>
          <p:cNvPr id="40962" name="Picture 2" descr="http://pic12.nipic.com/20110221/2346651_110520404370_2.jpg"/>
          <p:cNvPicPr>
            <a:picLocks noChangeAspect="1" noChangeArrowheads="1"/>
          </p:cNvPicPr>
          <p:nvPr/>
        </p:nvPicPr>
        <p:blipFill>
          <a:blip r:embed="rId2" cstate="print"/>
          <a:srcRect b="7054"/>
          <a:stretch>
            <a:fillRect/>
          </a:stretch>
        </p:blipFill>
        <p:spPr bwMode="auto">
          <a:xfrm>
            <a:off x="0" y="3861048"/>
            <a:ext cx="9144000" cy="3168352"/>
          </a:xfrm>
          <a:prstGeom prst="rect">
            <a:avLst/>
          </a:prstGeom>
          <a:noFill/>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561975"/>
          </a:xfrm>
        </p:spPr>
        <p:txBody>
          <a:bodyPr/>
          <a:lstStyle/>
          <a:p>
            <a:r>
              <a:rPr lang="en-US" altLang="zh-CN" b="1" dirty="0" smtClean="0"/>
              <a:t>10.1.1</a:t>
            </a:r>
            <a:r>
              <a:rPr lang="zh-CN" altLang="zh-CN" b="1" dirty="0" smtClean="0"/>
              <a:t>中国物流发展历程</a:t>
            </a:r>
            <a:endParaRPr lang="zh-CN" altLang="zh-CN" b="1" dirty="0"/>
          </a:p>
        </p:txBody>
      </p:sp>
      <p:pic>
        <p:nvPicPr>
          <p:cNvPr id="39937" name="Picture 1"/>
          <p:cNvPicPr>
            <a:picLocks noChangeAspect="1" noChangeArrowheads="1"/>
          </p:cNvPicPr>
          <p:nvPr/>
        </p:nvPicPr>
        <p:blipFill>
          <a:blip r:embed="rId2" cstate="print"/>
          <a:srcRect/>
          <a:stretch>
            <a:fillRect/>
          </a:stretch>
        </p:blipFill>
        <p:spPr bwMode="auto">
          <a:xfrm>
            <a:off x="0" y="3284984"/>
            <a:ext cx="9136478" cy="2592288"/>
          </a:xfrm>
          <a:prstGeom prst="rect">
            <a:avLst/>
          </a:prstGeom>
          <a:noFill/>
          <a:ln w="9525">
            <a:noFill/>
            <a:miter lim="800000"/>
            <a:headEnd/>
            <a:tailEnd/>
          </a:ln>
        </p:spPr>
      </p:pic>
      <p:sp>
        <p:nvSpPr>
          <p:cNvPr id="39938" name="Rectangle 2"/>
          <p:cNvSpPr>
            <a:spLocks noChangeArrowheads="1"/>
          </p:cNvSpPr>
          <p:nvPr/>
        </p:nvSpPr>
        <p:spPr bwMode="auto">
          <a:xfrm>
            <a:off x="0" y="1283856"/>
            <a:ext cx="9144000" cy="178510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8288" algn="l" defTabSz="914400" rtl="0" eaLnBrk="1" fontAlgn="base" latinLnBrk="0" hangingPunct="1">
              <a:lnSpc>
                <a:spcPct val="100000"/>
              </a:lnSpc>
              <a:spcBef>
                <a:spcPct val="0"/>
              </a:spcBef>
              <a:spcAft>
                <a:spcPct val="0"/>
              </a:spcAft>
              <a:buClrTx/>
              <a:buSzTx/>
              <a:buFontTx/>
              <a:buNone/>
              <a:tabLst/>
            </a:pPr>
            <a:r>
              <a:rPr lang="zh-CN" altLang="zh-CN" sz="2200" dirty="0" smtClean="0"/>
              <a:t>中国物流的概念是改革开放后从日本引入的，但在物流概念引入之前，我国实际上一直存在着物流活动，即运输、保管、包装、装卸、流通加工等物流活动。其中主要是存储运输即储运活动。但是这些物流活动相对粗放，效率低下。从对现代物流的认识和发展过程看，中国物流事业大致经历了以下五个发展阶段</a:t>
            </a:r>
            <a:endParaRPr lang="zh-CN" altLang="en-US" sz="2200" dirty="0" smtClean="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4042792" cy="4929188"/>
          </a:xfrm>
        </p:spPr>
        <p:txBody>
          <a:bodyPr/>
          <a:lstStyle/>
          <a:p>
            <a:pPr>
              <a:buNone/>
            </a:pPr>
            <a:r>
              <a:rPr lang="en-US" altLang="zh-CN" b="1" dirty="0" smtClean="0"/>
              <a:t>1.</a:t>
            </a:r>
            <a:r>
              <a:rPr lang="zh-CN" altLang="zh-CN" b="1" dirty="0" smtClean="0"/>
              <a:t>物流筹备阶段</a:t>
            </a:r>
          </a:p>
          <a:p>
            <a:pPr marL="0" indent="533400">
              <a:buNone/>
            </a:pPr>
            <a:r>
              <a:rPr lang="zh-CN" altLang="zh-CN" dirty="0" smtClean="0"/>
              <a:t>新中国成立后到改革开发以前，中国仍处于传统的计划经济体制的条件下，国家对生产资料和主要消费品实行计划生产、计划分配和计划供应。商业、粮食等流通部门自成体系，分别建起了本部门的供销公司、批发零售网点和仓储、运输队伍，按计划储存和运输；铁路、航空等专业运输部门也各自拥有储运企业。我国在这一时期只有传统的储运活动，即传统的物资运输、保管、包装、装卸、流通加工等活动，它还不算是真正意义上的现代物流活动。</a:t>
            </a:r>
          </a:p>
          <a:p>
            <a:pPr>
              <a:buNone/>
            </a:pPr>
            <a:endParaRPr lang="zh-CN" altLang="en-US" dirty="0"/>
          </a:p>
        </p:txBody>
      </p:sp>
      <p:sp>
        <p:nvSpPr>
          <p:cNvPr id="3" name="标题 2"/>
          <p:cNvSpPr>
            <a:spLocks noGrp="1"/>
          </p:cNvSpPr>
          <p:nvPr>
            <p:ph type="title"/>
          </p:nvPr>
        </p:nvSpPr>
        <p:spPr/>
        <p:txBody>
          <a:bodyPr/>
          <a:lstStyle/>
          <a:p>
            <a:r>
              <a:rPr lang="en-US" altLang="zh-CN" b="1" dirty="0" smtClean="0"/>
              <a:t>10.1.1</a:t>
            </a:r>
            <a:r>
              <a:rPr lang="zh-CN" altLang="zh-CN" b="1" dirty="0" smtClean="0"/>
              <a:t>中国物流发展历程</a:t>
            </a:r>
            <a:endParaRPr lang="zh-CN" altLang="en-US" dirty="0"/>
          </a:p>
        </p:txBody>
      </p:sp>
      <p:pic>
        <p:nvPicPr>
          <p:cNvPr id="62466" name="Picture 2" descr="http://www.tianshui.com.cn/Files212/BeyondPic/2009-10/8/09091510376b83d941c6bd6f5a.jpg"/>
          <p:cNvPicPr>
            <a:picLocks noChangeAspect="1" noChangeArrowheads="1"/>
          </p:cNvPicPr>
          <p:nvPr/>
        </p:nvPicPr>
        <p:blipFill>
          <a:blip r:embed="rId2" cstate="print"/>
          <a:srcRect/>
          <a:stretch>
            <a:fillRect/>
          </a:stretch>
        </p:blipFill>
        <p:spPr bwMode="auto">
          <a:xfrm>
            <a:off x="4583493" y="1988840"/>
            <a:ext cx="4560507" cy="2880320"/>
          </a:xfrm>
          <a:prstGeom prst="rect">
            <a:avLst/>
          </a:prstGeom>
          <a:noFill/>
        </p:spPr>
      </p:pic>
      <p:sp>
        <p:nvSpPr>
          <p:cNvPr id="5" name="TextBox 4"/>
          <p:cNvSpPr txBox="1"/>
          <p:nvPr/>
        </p:nvSpPr>
        <p:spPr>
          <a:xfrm>
            <a:off x="4860032" y="5301208"/>
            <a:ext cx="3672408" cy="369332"/>
          </a:xfrm>
          <a:prstGeom prst="rect">
            <a:avLst/>
          </a:prstGeom>
          <a:noFill/>
        </p:spPr>
        <p:txBody>
          <a:bodyPr wrap="square" rtlCol="0">
            <a:spAutoFit/>
          </a:bodyPr>
          <a:lstStyle/>
          <a:p>
            <a:pPr algn="ctr"/>
            <a:r>
              <a:rPr lang="zh-CN" altLang="en-US" dirty="0" smtClean="0"/>
              <a:t>早期供销社</a:t>
            </a:r>
            <a:endParaRPr lang="zh-CN" altLang="en-US" dirty="0"/>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4474840" cy="4929188"/>
          </a:xfrm>
        </p:spPr>
        <p:txBody>
          <a:bodyPr/>
          <a:lstStyle/>
          <a:p>
            <a:r>
              <a:rPr lang="en-US" altLang="zh-CN" b="1" dirty="0" smtClean="0"/>
              <a:t>2.</a:t>
            </a:r>
            <a:r>
              <a:rPr lang="zh-CN" altLang="zh-CN" b="1" dirty="0" smtClean="0"/>
              <a:t>物流起步阶段</a:t>
            </a:r>
          </a:p>
          <a:p>
            <a:r>
              <a:rPr lang="zh-CN" altLang="zh-CN" dirty="0" smtClean="0"/>
              <a:t>改革开放以后，中国从日本等发达国家引进了现代物流概念和相关理论，现代物流理论研究开始起步，部分高等院校设立物流专业方向培养物流管理人才。随着改革开放步伐的加快、中国经济转型、国内商品流通和国际贸易的不断扩大，物流业也开始受到重视和发展。物流业开始打破部门、地区界限，向社会化、专业化的方向迈进。物流活动已不仅仅局限于被动的仓储和运输，而开始注重系统运作，集包装、装卸、流通加工、运输为一体，以发挥物流系统的整体效益的探索。</a:t>
            </a:r>
          </a:p>
          <a:p>
            <a:endParaRPr lang="zh-CN" altLang="en-US" dirty="0"/>
          </a:p>
        </p:txBody>
      </p:sp>
      <p:sp>
        <p:nvSpPr>
          <p:cNvPr id="3" name="标题 2"/>
          <p:cNvSpPr>
            <a:spLocks noGrp="1"/>
          </p:cNvSpPr>
          <p:nvPr>
            <p:ph type="title"/>
          </p:nvPr>
        </p:nvSpPr>
        <p:spPr/>
        <p:txBody>
          <a:bodyPr/>
          <a:lstStyle/>
          <a:p>
            <a:r>
              <a:rPr lang="en-US" altLang="zh-CN" b="1" dirty="0" smtClean="0"/>
              <a:t>10.1.1</a:t>
            </a:r>
            <a:r>
              <a:rPr lang="zh-CN" altLang="zh-CN" b="1" dirty="0" smtClean="0"/>
              <a:t>中国物流发展历程</a:t>
            </a:r>
            <a:endParaRPr lang="zh-CN" altLang="en-US" dirty="0"/>
          </a:p>
        </p:txBody>
      </p:sp>
      <p:pic>
        <p:nvPicPr>
          <p:cNvPr id="63490" name="Picture 2" descr="http://news.xd56b.com/xdwlb/20111011/WL1011-B3_1.jpg"/>
          <p:cNvPicPr>
            <a:picLocks noChangeAspect="1" noChangeArrowheads="1"/>
          </p:cNvPicPr>
          <p:nvPr/>
        </p:nvPicPr>
        <p:blipFill>
          <a:blip r:embed="rId2" cstate="print"/>
          <a:srcRect t="12600"/>
          <a:stretch>
            <a:fillRect/>
          </a:stretch>
        </p:blipFill>
        <p:spPr bwMode="auto">
          <a:xfrm>
            <a:off x="4860032" y="1988840"/>
            <a:ext cx="4283968" cy="2808148"/>
          </a:xfrm>
          <a:prstGeom prst="rect">
            <a:avLst/>
          </a:prstGeom>
          <a:noFill/>
        </p:spPr>
      </p:pic>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3970784" cy="4929188"/>
          </a:xfrm>
        </p:spPr>
        <p:txBody>
          <a:bodyPr/>
          <a:lstStyle/>
          <a:p>
            <a:r>
              <a:rPr lang="en-US" altLang="zh-CN" b="1" dirty="0" smtClean="0"/>
              <a:t>3.</a:t>
            </a:r>
            <a:r>
              <a:rPr lang="zh-CN" altLang="zh-CN" b="1" dirty="0" smtClean="0"/>
              <a:t>物流实践阶段</a:t>
            </a:r>
          </a:p>
          <a:p>
            <a:r>
              <a:rPr lang="en-US" altLang="zh-CN" dirty="0" smtClean="0"/>
              <a:t>20</a:t>
            </a:r>
            <a:r>
              <a:rPr lang="zh-CN" altLang="zh-CN" dirty="0" smtClean="0"/>
              <a:t>世纪</a:t>
            </a:r>
            <a:r>
              <a:rPr lang="en-US" altLang="zh-CN" dirty="0" smtClean="0"/>
              <a:t>90</a:t>
            </a:r>
            <a:r>
              <a:rPr lang="zh-CN" altLang="zh-CN" dirty="0" smtClean="0"/>
              <a:t>年代初至</a:t>
            </a:r>
            <a:r>
              <a:rPr lang="en-US" altLang="zh-CN" dirty="0" smtClean="0"/>
              <a:t>90</a:t>
            </a:r>
            <a:r>
              <a:rPr lang="zh-CN" altLang="zh-CN" dirty="0" smtClean="0"/>
              <a:t>年代中后期，物流实践范围得到拓展。其主要表现是，随着零售业连锁超市等新型业态的出现，作为面向零售连锁业提供物流服务的配送中心在提高物流服务水平、降低物流成本和交易成本等方面的作用受到高度重视，对配送和物流系统的研究向深层次发展，配送实践活动逐步向其他行业渗透，进而推动了现代物流事业的发展。</a:t>
            </a:r>
          </a:p>
          <a:p>
            <a:endParaRPr lang="zh-CN" altLang="en-US" dirty="0"/>
          </a:p>
        </p:txBody>
      </p:sp>
      <p:sp>
        <p:nvSpPr>
          <p:cNvPr id="3" name="标题 2"/>
          <p:cNvSpPr>
            <a:spLocks noGrp="1"/>
          </p:cNvSpPr>
          <p:nvPr>
            <p:ph type="title"/>
          </p:nvPr>
        </p:nvSpPr>
        <p:spPr/>
        <p:txBody>
          <a:bodyPr/>
          <a:lstStyle/>
          <a:p>
            <a:r>
              <a:rPr lang="en-US" altLang="zh-CN" b="1" dirty="0" smtClean="0"/>
              <a:t>10.1.1</a:t>
            </a:r>
            <a:r>
              <a:rPr lang="zh-CN" altLang="zh-CN" b="1" dirty="0" smtClean="0"/>
              <a:t>中国物流发展历程</a:t>
            </a:r>
            <a:endParaRPr lang="zh-CN" altLang="en-US" dirty="0"/>
          </a:p>
        </p:txBody>
      </p:sp>
      <p:pic>
        <p:nvPicPr>
          <p:cNvPr id="66562" name="Picture 2" descr="沃尔玛物流配送成功四要素"/>
          <p:cNvPicPr>
            <a:picLocks noChangeAspect="1" noChangeArrowheads="1"/>
          </p:cNvPicPr>
          <p:nvPr/>
        </p:nvPicPr>
        <p:blipFill>
          <a:blip r:embed="rId2" cstate="print"/>
          <a:srcRect/>
          <a:stretch>
            <a:fillRect/>
          </a:stretch>
        </p:blipFill>
        <p:spPr bwMode="auto">
          <a:xfrm>
            <a:off x="4427984" y="1988840"/>
            <a:ext cx="4427984" cy="3320988"/>
          </a:xfrm>
          <a:prstGeom prst="rect">
            <a:avLst/>
          </a:prstGeom>
          <a:noFill/>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a:xfrm>
            <a:off x="457200" y="1196975"/>
            <a:ext cx="3394720" cy="4929188"/>
          </a:xfrm>
        </p:spPr>
        <p:txBody>
          <a:bodyPr/>
          <a:lstStyle/>
          <a:p>
            <a:r>
              <a:rPr lang="en-US" altLang="zh-CN" b="1" dirty="0" smtClean="0"/>
              <a:t>4.</a:t>
            </a:r>
            <a:r>
              <a:rPr lang="zh-CN" altLang="zh-CN" b="1" dirty="0" smtClean="0"/>
              <a:t>流信息化阶段</a:t>
            </a:r>
          </a:p>
          <a:p>
            <a:r>
              <a:rPr lang="en-US" altLang="zh-CN" dirty="0" smtClean="0"/>
              <a:t>21</a:t>
            </a:r>
            <a:r>
              <a:rPr lang="zh-CN" altLang="zh-CN" dirty="0" smtClean="0"/>
              <a:t>世纪初，随着电子商务对传统交易方式的改变，物流作为实现电子商务交易的商品供应保障系统，由于自身发展滞后，成为电子商务应用的瓶颈，制约了电子商务的发展。企业对物流的重要性有了新的认识和更为深入的思考，开始积极研究开发并引进适应信息化与电子商务环境的物流管理与运作模式，加强物流信息化建设和物流网络建设。</a:t>
            </a:r>
          </a:p>
          <a:p>
            <a:endParaRPr lang="zh-CN" altLang="en-US" dirty="0"/>
          </a:p>
        </p:txBody>
      </p:sp>
      <p:sp>
        <p:nvSpPr>
          <p:cNvPr id="3" name="标题 2"/>
          <p:cNvSpPr>
            <a:spLocks noGrp="1"/>
          </p:cNvSpPr>
          <p:nvPr>
            <p:ph type="title"/>
          </p:nvPr>
        </p:nvSpPr>
        <p:spPr/>
        <p:txBody>
          <a:bodyPr/>
          <a:lstStyle/>
          <a:p>
            <a:r>
              <a:rPr lang="en-US" altLang="zh-CN" b="1" dirty="0" smtClean="0"/>
              <a:t>10.1.1</a:t>
            </a:r>
            <a:r>
              <a:rPr lang="zh-CN" altLang="zh-CN" b="1" dirty="0" smtClean="0"/>
              <a:t>中国物流发展历程</a:t>
            </a:r>
            <a:endParaRPr lang="zh-CN" altLang="en-US" dirty="0"/>
          </a:p>
        </p:txBody>
      </p:sp>
      <p:pic>
        <p:nvPicPr>
          <p:cNvPr id="65540" name="Picture 4" descr="http://pic4.nipic.com/20091010/3537011_123154407706_2.jpg"/>
          <p:cNvPicPr>
            <a:picLocks noChangeAspect="1" noChangeArrowheads="1"/>
          </p:cNvPicPr>
          <p:nvPr/>
        </p:nvPicPr>
        <p:blipFill>
          <a:blip r:embed="rId2" cstate="print"/>
          <a:srcRect/>
          <a:stretch>
            <a:fillRect/>
          </a:stretch>
        </p:blipFill>
        <p:spPr bwMode="auto">
          <a:xfrm>
            <a:off x="4211960" y="1628800"/>
            <a:ext cx="4577303" cy="3960440"/>
          </a:xfrm>
          <a:prstGeom prst="rect">
            <a:avLst/>
          </a:prstGeom>
          <a:noFill/>
        </p:spPr>
      </p:pic>
    </p:spTree>
  </p:cSld>
  <p:clrMapOvr>
    <a:masterClrMapping/>
  </p:clrMapOvr>
  <p:transition>
    <p:fade/>
  </p:transition>
</p:sld>
</file>

<file path=ppt/theme/theme1.xml><?xml version="1.0" encoding="utf-8"?>
<a:theme xmlns:a="http://schemas.openxmlformats.org/drawingml/2006/main" name="智能物流">
  <a:themeElements>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fontScheme name="上海Nordri专业商务幻灯演示设计">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上海Nordri专业商务幻灯演示设计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上海Nordri专业商务幻灯演示设计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上海Nordri专业商务幻灯演示设计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上海Nordri专业商务幻灯演示设计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上海Nordri专业商务幻灯演示设计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上海Nordri专业商务幻灯演示设计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上海Nordri专业商务幻灯演示设计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上海Nordri专业商务幻灯演示设计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上海Nordri专业商务幻灯演示设计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上海Nordri专业商务幻灯演示设计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上海Nordri专业商务幻灯演示设计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上海Nordri专业商务幻灯演示设计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上海Nordri专业商务幻灯演示设计 13">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0000"/>
        </a:hlink>
        <a:folHlink>
          <a:srgbClr val="000000"/>
        </a:folHlink>
      </a:clrScheme>
      <a:clrMap bg1="lt1" tx1="dk1" bg2="lt2" tx2="dk2" accent1="accent1" accent2="accent2" accent3="accent3" accent4="accent4" accent5="accent5" accent6="accent6" hlink="hlink" folHlink="folHlink"/>
    </a:extraClrScheme>
    <a:extraClrScheme>
      <a:clrScheme name="上海Nordri专业商务幻灯演示设计 14">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F8F8F8"/>
        </a:hlink>
        <a:folHlink>
          <a:srgbClr val="F8F8F8"/>
        </a:folHlink>
      </a:clrScheme>
      <a:clrMap bg1="lt1" tx1="dk1" bg2="lt2" tx2="dk2" accent1="accent1" accent2="accent2" accent3="accent3" accent4="accent4" accent5="accent5" accent6="accent6" hlink="hlink" folHlink="folHlink"/>
    </a:extraClrScheme>
    <a:extraClrScheme>
      <a:clrScheme name="上海Nordri专业商务幻灯演示设计 15">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80808"/>
        </a:hlink>
        <a:folHlink>
          <a:srgbClr val="0000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941</TotalTime>
  <Words>4609</Words>
  <Application>Microsoft Office PowerPoint</Application>
  <PresentationFormat>全屏显示(4:3)</PresentationFormat>
  <Paragraphs>185</Paragraphs>
  <Slides>39</Slides>
  <Notes>0</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智能物流</vt:lpstr>
      <vt:lpstr>第10章  智能物流应用 </vt:lpstr>
      <vt:lpstr>学习要点</vt:lpstr>
      <vt:lpstr>目录</vt:lpstr>
      <vt:lpstr>10.1物流信息发展概述  </vt:lpstr>
      <vt:lpstr>10.1.1中国物流发展历程</vt:lpstr>
      <vt:lpstr>10.1.1中国物流发展历程</vt:lpstr>
      <vt:lpstr>10.1.1中国物流发展历程</vt:lpstr>
      <vt:lpstr>10.1.1中国物流发展历程</vt:lpstr>
      <vt:lpstr>10.1.1中国物流发展历程</vt:lpstr>
      <vt:lpstr>幻灯片 10</vt:lpstr>
      <vt:lpstr>10.1.2中外物流差距</vt:lpstr>
      <vt:lpstr>10.1.2中外物流差距</vt:lpstr>
      <vt:lpstr>10.1.2中外物流差距</vt:lpstr>
      <vt:lpstr>10.1.2中外物流差距</vt:lpstr>
      <vt:lpstr>10.1.3物联网对物流的影响</vt:lpstr>
      <vt:lpstr>10.1.3物联网对物流的影响</vt:lpstr>
      <vt:lpstr>10.1.3物联网对物流的影响</vt:lpstr>
      <vt:lpstr>10.1.3物联网对物流的影响</vt:lpstr>
      <vt:lpstr>10.1.3物联网对物流的影响</vt:lpstr>
      <vt:lpstr>10.1.3物联网对物流的影响</vt:lpstr>
      <vt:lpstr>10.1.3物联网对物流的影响</vt:lpstr>
      <vt:lpstr>10.1.4物流发展趋势-智能物流</vt:lpstr>
      <vt:lpstr>10.2物联网在物流行业典型技术应用</vt:lpstr>
      <vt:lpstr>10.2.1物联网在物流行业应用历程</vt:lpstr>
      <vt:lpstr>10.2.1物联网在物流行业应用历程</vt:lpstr>
      <vt:lpstr>10.2.3物流行业中典型物联网技术 </vt:lpstr>
      <vt:lpstr>1.物流行业常用的物联网感知技术</vt:lpstr>
      <vt:lpstr>2.物流行业常用的物联网通信与网络技术</vt:lpstr>
      <vt:lpstr>3.物流行业常用的物联网智能技术</vt:lpstr>
      <vt:lpstr>10.2.4物联网典型物流行业应用</vt:lpstr>
      <vt:lpstr>10.2.4物联网典型物流行业应用</vt:lpstr>
      <vt:lpstr>10.2.4物联网典型物流行业应用</vt:lpstr>
      <vt:lpstr>10.2.4物联网典型物流行业应用</vt:lpstr>
      <vt:lpstr>10.2.4物联网典型物流行业应用</vt:lpstr>
      <vt:lpstr>幻灯片 35</vt:lpstr>
      <vt:lpstr>10.3物联网在物流行业应用趋势</vt:lpstr>
      <vt:lpstr>10.3物联网在物流行业应用趋势</vt:lpstr>
      <vt:lpstr>10.4小结</vt:lpstr>
      <vt:lpstr>幻灯片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NordriDesign</dc:creator>
  <cp:keywords>ppt幻灯设计/ppt模板设计</cp:keywords>
  <dc:description>nordridesign.com</dc:description>
  <cp:lastModifiedBy>RYAN</cp:lastModifiedBy>
  <cp:revision>154</cp:revision>
  <dcterms:created xsi:type="dcterms:W3CDTF">2007-10-21T01:27:31Z</dcterms:created>
  <dcterms:modified xsi:type="dcterms:W3CDTF">2012-09-09T08:29:29Z</dcterms:modified>
</cp:coreProperties>
</file>