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5"/>
  </p:notesMasterIdLst>
  <p:sldIdLst>
    <p:sldId id="256" r:id="rId2"/>
    <p:sldId id="365" r:id="rId3"/>
    <p:sldId id="364" r:id="rId4"/>
    <p:sldId id="550" r:id="rId5"/>
    <p:sldId id="551" r:id="rId6"/>
    <p:sldId id="553" r:id="rId7"/>
    <p:sldId id="554" r:id="rId8"/>
    <p:sldId id="562" r:id="rId9"/>
    <p:sldId id="556" r:id="rId10"/>
    <p:sldId id="557" r:id="rId11"/>
    <p:sldId id="558" r:id="rId12"/>
    <p:sldId id="559" r:id="rId13"/>
    <p:sldId id="561" r:id="rId1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8F89"/>
    <a:srgbClr val="FFBFEA"/>
    <a:srgbClr val="61FF61"/>
    <a:srgbClr val="CCECFF"/>
    <a:srgbClr val="FFF8B7"/>
    <a:srgbClr val="0000CC"/>
    <a:srgbClr val="969696"/>
    <a:srgbClr val="0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360" autoAdjust="0"/>
    <p:restoredTop sz="94718" autoAdjust="0"/>
  </p:normalViewPr>
  <p:slideViewPr>
    <p:cSldViewPr>
      <p:cViewPr varScale="1">
        <p:scale>
          <a:sx n="59" d="100"/>
          <a:sy n="59" d="100"/>
        </p:scale>
        <p:origin x="-90" y="-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B9D3FB38-DD04-4380-AF2F-7E0A24CAE4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35817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fld id="{F6978EBD-2621-4225-B355-B711CCBB7B28}" type="slidenum">
              <a:rPr lang="en-US" altLang="zh-CN">
                <a:latin typeface="Arial" pitchFamily="34" charset="0"/>
              </a:rPr>
              <a:pPr/>
              <a:t>2</a:t>
            </a:fld>
            <a:endParaRPr lang="en-US" altLang="zh-CN">
              <a:latin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w="12700" cap="flat"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fld id="{FFFBA0F3-1E3A-4547-A391-F69740EED79A}" type="slidenum">
              <a:rPr lang="en-US" altLang="zh-CN">
                <a:latin typeface="Arial" pitchFamily="34" charset="0"/>
              </a:rPr>
              <a:pPr/>
              <a:t>3</a:t>
            </a:fld>
            <a:endParaRPr lang="en-US" altLang="zh-CN">
              <a:latin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w="12700" cap="flat"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itchFamily="49" charset="-122"/>
            </a:endParaRPr>
          </a:p>
        </p:txBody>
      </p:sp>
      <p:grpSp>
        <p:nvGrpSpPr>
          <p:cNvPr id="5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endParaRPr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endParaRPr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endParaRPr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隶书" pitchFamily="49" charset="-122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隶书" pitchFamily="49" charset="-122"/>
                </a:endParaRPr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隶书" pitchFamily="49" charset="-122"/>
                </a:endParaRPr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隶书" pitchFamily="49" charset="-122"/>
                </a:endParaRPr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隶书" pitchFamily="49" charset="-122"/>
                </a:endParaRPr>
              </a:p>
            </p:txBody>
          </p:sp>
        </p:grpSp>
      </p:grpSp>
      <p:sp>
        <p:nvSpPr>
          <p:cNvPr id="15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itchFamily="49" charset="-122"/>
            </a:endParaRPr>
          </a:p>
        </p:txBody>
      </p:sp>
      <p:grpSp>
        <p:nvGrpSpPr>
          <p:cNvPr id="16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endParaRPr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endParaRPr>
            </a:p>
          </p:txBody>
        </p:sp>
      </p:grpSp>
      <p:grpSp>
        <p:nvGrpSpPr>
          <p:cNvPr id="19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20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隶书" pitchFamily="49" charset="-122"/>
                </a:endParaRPr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隶书" pitchFamily="49" charset="-122"/>
                </a:endParaRPr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隶书" pitchFamily="49" charset="-122"/>
                </a:endParaRPr>
              </a:p>
            </p:txBody>
          </p:sp>
          <p:grpSp>
            <p:nvGrpSpPr>
              <p:cNvPr id="25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隶书" pitchFamily="49" charset="-122"/>
                  </a:endParaRPr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隶书" pitchFamily="49" charset="-122"/>
                  </a:endParaRPr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隶书" pitchFamily="49" charset="-122"/>
                  </a:endParaRPr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隶书" pitchFamily="49" charset="-122"/>
                  </a:endParaRPr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隶书" pitchFamily="49" charset="-122"/>
                  </a:endParaRPr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endParaRPr>
            </a:p>
          </p:txBody>
        </p:sp>
      </p:grpSp>
      <p:sp>
        <p:nvSpPr>
          <p:cNvPr id="3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重庆电子工程职业学院计算机系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7DEEFD7D-74DC-48C7-AD96-7F8AFF588128}" type="datetime1">
              <a:rPr lang="zh-CN" altLang="en-US"/>
              <a:pPr>
                <a:defRPr/>
              </a:pPr>
              <a:t>2014-6-6</a:t>
            </a:fld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重庆电子科技职业学院计算机系</a:t>
            </a:r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915D7A4F-6AE2-455A-8E35-7512EB8034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9445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167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459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46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56255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18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514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877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907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1938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50389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itchFamily="49" charset="-122"/>
            </a:endParaRPr>
          </a:p>
        </p:txBody>
      </p:sp>
      <p:grpSp>
        <p:nvGrpSpPr>
          <p:cNvPr id="1027" name="Group 65"/>
          <p:cNvGrpSpPr>
            <a:grpSpLocks/>
          </p:cNvGrpSpPr>
          <p:nvPr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endParaRPr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endParaRPr>
            </a:p>
          </p:txBody>
        </p:sp>
      </p:grpSp>
      <p:sp>
        <p:nvSpPr>
          <p:cNvPr id="14394" name="Freeform 58"/>
          <p:cNvSpPr>
            <a:spLocks/>
          </p:cNvSpPr>
          <p:nvPr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itchFamily="49" charset="-122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31" name="Text Box 56"/>
          <p:cNvSpPr txBox="1">
            <a:spLocks noChangeArrowheads="1"/>
          </p:cNvSpPr>
          <p:nvPr/>
        </p:nvSpPr>
        <p:spPr bwMode="auto">
          <a:xfrm>
            <a:off x="468313" y="6446838"/>
            <a:ext cx="6335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dirty="0">
                <a:latin typeface="仿宋_GB2312"/>
                <a:ea typeface="仿宋_GB2312"/>
                <a:cs typeface="仿宋_GB2312"/>
              </a:rPr>
              <a:t>第</a:t>
            </a:r>
            <a:r>
              <a:rPr lang="en-US" altLang="zh-CN" dirty="0">
                <a:latin typeface="仿宋_GB2312"/>
                <a:ea typeface="仿宋_GB2312"/>
                <a:cs typeface="仿宋_GB2312"/>
              </a:rPr>
              <a:t>4</a:t>
            </a:r>
            <a:r>
              <a:rPr lang="zh-CN" altLang="en-US" dirty="0">
                <a:latin typeface="仿宋_GB2312"/>
                <a:ea typeface="仿宋_GB2312"/>
                <a:cs typeface="仿宋_GB2312"/>
              </a:rPr>
              <a:t>章 </a:t>
            </a:r>
            <a:r>
              <a:rPr lang="en-US" altLang="zh-CN" dirty="0">
                <a:latin typeface="仿宋_GB2312"/>
                <a:ea typeface="仿宋_GB2312"/>
                <a:cs typeface="仿宋_GB2312"/>
              </a:rPr>
              <a:t>Word </a:t>
            </a:r>
            <a:r>
              <a:rPr lang="en-US" altLang="zh-CN" dirty="0" smtClean="0">
                <a:latin typeface="仿宋_GB2312"/>
                <a:ea typeface="仿宋_GB2312"/>
                <a:cs typeface="仿宋_GB2312"/>
              </a:rPr>
              <a:t>2010 </a:t>
            </a:r>
            <a:r>
              <a:rPr lang="zh-CN" altLang="en-US" dirty="0">
                <a:latin typeface="仿宋_GB2312"/>
                <a:ea typeface="仿宋_GB2312"/>
                <a:cs typeface="仿宋_GB2312"/>
              </a:rPr>
              <a:t>的使用</a:t>
            </a:r>
            <a:r>
              <a:rPr lang="en-US" altLang="zh-CN" dirty="0">
                <a:latin typeface="仿宋_GB2312"/>
                <a:ea typeface="仿宋_GB2312"/>
                <a:cs typeface="仿宋_GB2312"/>
              </a:rPr>
              <a:t>----</a:t>
            </a:r>
            <a:r>
              <a:rPr lang="zh-CN" altLang="en-US" dirty="0">
                <a:latin typeface="仿宋_GB2312"/>
                <a:ea typeface="仿宋_GB2312"/>
                <a:cs typeface="仿宋_GB2312"/>
              </a:rPr>
              <a:t>分节练习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060574"/>
            <a:ext cx="7848600" cy="1728466"/>
          </a:xfrm>
        </p:spPr>
        <p:txBody>
          <a:bodyPr/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4400" dirty="0"/>
              <a:t>第</a:t>
            </a:r>
            <a:r>
              <a:rPr lang="en-US" altLang="zh-CN" sz="4400" dirty="0"/>
              <a:t>4</a:t>
            </a:r>
            <a:r>
              <a:rPr lang="zh-CN" altLang="en-US" sz="4400" dirty="0"/>
              <a:t>章  </a:t>
            </a:r>
            <a:r>
              <a:rPr lang="en-US" altLang="zh-CN" sz="4000" dirty="0"/>
              <a:t>Word 2010 </a:t>
            </a:r>
            <a:r>
              <a:rPr lang="zh-CN" altLang="en-US" sz="4000" dirty="0"/>
              <a:t>的使用</a:t>
            </a:r>
            <a:br>
              <a:rPr lang="zh-CN" altLang="en-US" sz="4000" dirty="0"/>
            </a:br>
            <a:r>
              <a:rPr lang="zh-CN" altLang="en-US" sz="2800" dirty="0" smtClean="0">
                <a:solidFill>
                  <a:schemeClr val="hlink"/>
                </a:solidFill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</a:rPr>
              <a:t>3</a:t>
            </a:r>
            <a:r>
              <a:rPr lang="zh-CN" altLang="en-US" sz="2800" dirty="0" smtClean="0">
                <a:solidFill>
                  <a:schemeClr val="hlink"/>
                </a:solidFill>
              </a:rPr>
              <a:t>讲  页面</a:t>
            </a:r>
            <a:r>
              <a:rPr lang="zh-CN" altLang="en-US" sz="2800" dirty="0" smtClean="0">
                <a:solidFill>
                  <a:schemeClr val="hlink"/>
                </a:solidFill>
              </a:rPr>
              <a:t>格式化   之   分节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4437111"/>
            <a:ext cx="7008812" cy="1079451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主讲</a:t>
            </a: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XXX</a:t>
            </a:r>
            <a:endParaRPr lang="en-US" altLang="zh-CN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04800"/>
            <a:ext cx="3168650" cy="891952"/>
          </a:xfrm>
        </p:spPr>
        <p:txBody>
          <a:bodyPr/>
          <a:lstStyle/>
          <a:p>
            <a:pPr>
              <a:defRPr/>
            </a:pPr>
            <a:r>
              <a:rPr lang="zh-CN" altLang="en-US" sz="3200" dirty="0">
                <a:sym typeface="Monotype Sorts"/>
              </a:rPr>
              <a:t>二、文档的</a:t>
            </a:r>
            <a:r>
              <a:rPr lang="zh-CN" altLang="en-US" sz="3200" dirty="0">
                <a:latin typeface="宋体" pitchFamily="2" charset="-122"/>
                <a:sym typeface="Monotype Sorts"/>
              </a:rPr>
              <a:t>分节</a:t>
            </a:r>
            <a:endParaRPr lang="zh-CN" altLang="en-US" sz="2800" dirty="0">
              <a:solidFill>
                <a:srgbClr val="0033CC"/>
              </a:solidFill>
              <a:latin typeface="隶书" pitchFamily="49" charset="-122"/>
            </a:endParaRPr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0768"/>
            <a:ext cx="4319711" cy="4968551"/>
          </a:xfrm>
        </p:spPr>
        <p:txBody>
          <a:bodyPr/>
          <a:lstStyle/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sym typeface="Monotype Sorts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sym typeface="Monotype Sorts"/>
              </a:rPr>
              <a:t>4</a:t>
            </a:r>
            <a:r>
              <a:rPr lang="zh-CN" altLang="en-US" sz="2800" dirty="0" smtClean="0">
                <a:sym typeface="Monotype Sorts"/>
              </a:rPr>
              <a:t>：</a:t>
            </a:r>
            <a:r>
              <a:rPr lang="zh-CN" altLang="en-US" sz="2800" dirty="0" smtClean="0">
                <a:latin typeface="隶书" pitchFamily="49" charset="-122"/>
              </a:rPr>
              <a:t>综合</a:t>
            </a:r>
            <a:r>
              <a:rPr lang="zh-CN" altLang="en-US" sz="2800" dirty="0">
                <a:latin typeface="隶书" pitchFamily="49" charset="-122"/>
              </a:rPr>
              <a:t>应用</a:t>
            </a:r>
          </a:p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实作</a:t>
            </a:r>
            <a:r>
              <a:rPr lang="en-US" altLang="zh-CN" sz="2400" dirty="0">
                <a:solidFill>
                  <a:srgbClr val="0033CC"/>
                </a:solidFill>
                <a:sym typeface="Monotype Sorts"/>
              </a:rPr>
              <a:t>1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/>
              </a:rPr>
              <a:t>观察文档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sym typeface="Monotype Sorts"/>
              </a:rPr>
              <a:t>的格式，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/>
              </a:rPr>
              <a:t>分析该文档至少分为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sym typeface="Monotype Sorts"/>
              </a:rPr>
              <a:t>多少节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/>
              </a:rPr>
              <a:t>？</a:t>
            </a:r>
            <a:endParaRPr lang="en-US" altLang="zh-CN" sz="2400" dirty="0" smtClean="0">
              <a:effectLst>
                <a:outerShdw blurRad="38100" dist="38100" dir="2700000" algn="tl">
                  <a:srgbClr val="FFFFFF"/>
                </a:outerShdw>
              </a:effectLst>
              <a:sym typeface="Monotype Sorts"/>
            </a:endParaRPr>
          </a:p>
          <a:p>
            <a:pPr marL="609600" indent="-6096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2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：新建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一份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文档</a:t>
            </a:r>
            <a:endParaRPr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sym typeface="Monotype Sorts"/>
            </a:endParaRPr>
          </a:p>
          <a:p>
            <a:pPr marL="625475" lvl="1" indent="-352425">
              <a:lnSpc>
                <a:spcPct val="150000"/>
              </a:lnSpc>
              <a:defRPr/>
            </a:pPr>
            <a:r>
              <a:rPr lang="zh-CN" altLang="en-US" sz="2000" dirty="0">
                <a:latin typeface="宋体" pitchFamily="2" charset="-122"/>
                <a:sym typeface="Monotype Sorts"/>
              </a:rPr>
              <a:t>为了在练习时便于浏览版面设计效果，</a:t>
            </a:r>
            <a:r>
              <a:rPr lang="zh-CN" altLang="en-US" sz="2000" dirty="0">
                <a:sym typeface="Monotype Sorts"/>
              </a:rPr>
              <a:t>将文档的页面属性设置为：</a:t>
            </a:r>
          </a:p>
          <a:p>
            <a:pPr marL="977900" lvl="2" indent="-271463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33CC"/>
                </a:solidFill>
                <a:latin typeface="Arial"/>
                <a:sym typeface="Monotype Sorts"/>
              </a:rPr>
              <a:t>“</a:t>
            </a:r>
            <a:r>
              <a:rPr lang="en-US" altLang="zh-CN" sz="18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  <a:sym typeface="Monotype Sorts"/>
              </a:rPr>
              <a:t>12</a:t>
            </a:r>
            <a:r>
              <a:rPr lang="en-US" altLang="zh-CN" sz="1800" dirty="0">
                <a:solidFill>
                  <a:srgbClr val="0033CC"/>
                </a:solidFill>
                <a:latin typeface="宋体" pitchFamily="2" charset="-122"/>
                <a:sym typeface="Monotype Sorts"/>
              </a:rPr>
              <a:t>×</a:t>
            </a:r>
            <a:r>
              <a:rPr lang="en-US" altLang="zh-CN" sz="18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  <a:sym typeface="Monotype Sorts"/>
              </a:rPr>
              <a:t>15</a:t>
            </a:r>
            <a:r>
              <a:rPr lang="en-US" altLang="zh-CN" sz="1800" dirty="0">
                <a:solidFill>
                  <a:srgbClr val="0033CC"/>
                </a:solidFill>
                <a:latin typeface="Times New Roman"/>
                <a:sym typeface="Monotype Sorts"/>
              </a:rPr>
              <a:t>”</a:t>
            </a:r>
            <a:r>
              <a:rPr lang="zh-CN" altLang="en-US" sz="1800" dirty="0">
                <a:solidFill>
                  <a:srgbClr val="0033CC"/>
                </a:solidFill>
                <a:latin typeface="宋体" pitchFamily="2" charset="-122"/>
                <a:sym typeface="Monotype Sorts"/>
              </a:rPr>
              <a:t>、左右边距为</a:t>
            </a:r>
            <a:r>
              <a:rPr lang="en-US" altLang="zh-CN" sz="1800" dirty="0">
                <a:solidFill>
                  <a:srgbClr val="0033CC"/>
                </a:solidFill>
                <a:latin typeface="宋体" pitchFamily="2" charset="-122"/>
                <a:sym typeface="Monotype Sorts"/>
              </a:rPr>
              <a:t>2</a:t>
            </a:r>
            <a:r>
              <a:rPr lang="zh-CN" altLang="en-US" sz="1800" dirty="0">
                <a:solidFill>
                  <a:srgbClr val="0033CC"/>
                </a:solidFill>
                <a:latin typeface="宋体" pitchFamily="2" charset="-122"/>
                <a:sym typeface="Monotype Sorts"/>
              </a:rPr>
              <a:t>厘米、字号设置为</a:t>
            </a:r>
            <a:r>
              <a:rPr lang="zh-CN" altLang="en-US" sz="1800" dirty="0">
                <a:solidFill>
                  <a:srgbClr val="0033CC"/>
                </a:solidFill>
                <a:latin typeface="Times New Roman"/>
                <a:sym typeface="Monotype Sorts"/>
              </a:rPr>
              <a:t>“</a:t>
            </a:r>
            <a:r>
              <a:rPr lang="zh-CN" altLang="en-US" sz="1800" dirty="0">
                <a:solidFill>
                  <a:srgbClr val="0033CC"/>
                </a:solidFill>
                <a:latin typeface="宋体" pitchFamily="2" charset="-122"/>
                <a:sym typeface="Monotype Sorts"/>
              </a:rPr>
              <a:t>四号</a:t>
            </a:r>
            <a:r>
              <a:rPr lang="zh-CN" altLang="en-US" sz="1800" dirty="0">
                <a:solidFill>
                  <a:srgbClr val="0033CC"/>
                </a:solidFill>
                <a:latin typeface="Times New Roman"/>
                <a:sym typeface="Monotype Sorts"/>
              </a:rPr>
              <a:t>”</a:t>
            </a:r>
            <a:r>
              <a:rPr lang="zh-CN" altLang="en-US" sz="1800" dirty="0">
                <a:solidFill>
                  <a:srgbClr val="0033CC"/>
                </a:solidFill>
                <a:latin typeface="宋体" pitchFamily="2" charset="-122"/>
                <a:sym typeface="Monotype Sorts"/>
              </a:rPr>
              <a:t> </a:t>
            </a:r>
            <a:endParaRPr lang="zh-CN" altLang="en-US" sz="1800" dirty="0">
              <a:sym typeface="Monotype Sorts"/>
            </a:endParaRPr>
          </a:p>
          <a:p>
            <a:pPr marL="533400" indent="-533400">
              <a:buNone/>
              <a:defRPr/>
            </a:pPr>
            <a:endParaRPr lang="zh-CN" altLang="en-US" sz="2400" dirty="0">
              <a:effectLst>
                <a:outerShdw blurRad="38100" dist="38100" dir="2700000" algn="tl">
                  <a:srgbClr val="FFFFFF"/>
                </a:outerShdw>
              </a:effectLst>
              <a:sym typeface="Monotype Sorts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886255" y="908720"/>
            <a:ext cx="4078233" cy="5400600"/>
          </a:xfrm>
          <a:prstGeom prst="rect">
            <a:avLst/>
          </a:prstGeom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3200" dirty="0">
                <a:sym typeface="Monotype Sorts"/>
              </a:rPr>
              <a:t>二、文档的</a:t>
            </a:r>
            <a:r>
              <a:rPr lang="zh-CN" altLang="en-US" sz="3200" dirty="0">
                <a:latin typeface="宋体" pitchFamily="2" charset="-122"/>
                <a:sym typeface="Monotype Sorts"/>
              </a:rPr>
              <a:t>分节</a:t>
            </a:r>
            <a:endParaRPr lang="zh-CN" altLang="en-US" sz="3200" dirty="0">
              <a:solidFill>
                <a:srgbClr val="0033CC"/>
              </a:solidFill>
              <a:latin typeface="隶书" pitchFamily="49" charset="-122"/>
            </a:endParaRPr>
          </a:p>
        </p:txBody>
      </p:sp>
      <p:sp>
        <p:nvSpPr>
          <p:cNvPr id="319491" name="Rectangle 205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sym typeface="Monotype Sorts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sym typeface="Monotype Sorts"/>
              </a:rPr>
              <a:t>4</a:t>
            </a:r>
            <a:r>
              <a:rPr lang="zh-CN" altLang="en-US" sz="2800" dirty="0">
                <a:sym typeface="Monotype Sorts"/>
              </a:rPr>
              <a:t>：</a:t>
            </a:r>
            <a:r>
              <a:rPr lang="zh-CN" altLang="en-US" sz="2800" dirty="0">
                <a:latin typeface="隶书" pitchFamily="49" charset="-122"/>
              </a:rPr>
              <a:t>综合应用</a:t>
            </a:r>
          </a:p>
          <a:p>
            <a:pPr marL="609600" indent="-609600"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3 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将文档分成三节。</a:t>
            </a:r>
          </a:p>
          <a:p>
            <a:pPr marL="971550" lvl="1" indent="-457200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/>
              </a:rPr>
              <a:t>第</a:t>
            </a:r>
            <a:r>
              <a:rPr lang="en-US" altLang="zh-CN" sz="2000" dirty="0" smtClean="0">
                <a:sym typeface="Monotype Sorts"/>
              </a:rPr>
              <a:t>1</a:t>
            </a:r>
            <a:r>
              <a:rPr lang="zh-CN" altLang="en-US" sz="2000" dirty="0" smtClean="0">
                <a:sym typeface="Monotype Sorts"/>
              </a:rPr>
              <a:t>个</a:t>
            </a:r>
            <a:r>
              <a:rPr lang="zh-CN" altLang="en-US" sz="2000" dirty="0">
                <a:sym typeface="Monotype Sorts"/>
              </a:rPr>
              <a:t>为</a:t>
            </a:r>
            <a:r>
              <a:rPr lang="zh-CN" altLang="en-US" sz="2000" dirty="0">
                <a:latin typeface="Arial"/>
                <a:sym typeface="Monotype Sorts"/>
              </a:rPr>
              <a:t>“</a:t>
            </a:r>
            <a:r>
              <a:rPr lang="zh-CN" altLang="en-US" sz="2000" dirty="0">
                <a:sym typeface="Monotype Sorts"/>
              </a:rPr>
              <a:t>分节</a:t>
            </a:r>
            <a:r>
              <a:rPr lang="zh-CN" altLang="en-US" sz="2000" dirty="0" smtClean="0">
                <a:sym typeface="Monotype Sorts"/>
              </a:rPr>
              <a:t>符</a:t>
            </a:r>
            <a:r>
              <a:rPr lang="en-US" altLang="zh-CN" sz="2000" dirty="0" smtClean="0">
                <a:sym typeface="Monotype Sorts"/>
              </a:rPr>
              <a:t>(</a:t>
            </a:r>
            <a:r>
              <a:rPr lang="zh-CN" altLang="en-US" sz="2000" dirty="0" smtClean="0">
                <a:sym typeface="Monotype Sorts"/>
              </a:rPr>
              <a:t>奇数页</a:t>
            </a:r>
            <a:r>
              <a:rPr lang="en-US" altLang="zh-CN" sz="2000" dirty="0" smtClean="0">
                <a:sym typeface="Monotype Sorts"/>
              </a:rPr>
              <a:t>)</a:t>
            </a:r>
            <a:r>
              <a:rPr lang="zh-CN" altLang="en-US" sz="2000" dirty="0" smtClean="0">
                <a:latin typeface="Arial"/>
                <a:sym typeface="Monotype Sorts"/>
              </a:rPr>
              <a:t>”、</a:t>
            </a:r>
            <a:r>
              <a:rPr lang="zh-CN" altLang="en-US" sz="2000" dirty="0" smtClean="0">
                <a:sym typeface="Monotype Sorts"/>
              </a:rPr>
              <a:t>第</a:t>
            </a:r>
            <a:r>
              <a:rPr lang="en-US" altLang="zh-CN" sz="2000" dirty="0" smtClean="0">
                <a:sym typeface="Monotype Sorts"/>
              </a:rPr>
              <a:t>2</a:t>
            </a:r>
            <a:r>
              <a:rPr lang="zh-CN" altLang="en-US" sz="2000" dirty="0" smtClean="0">
                <a:sym typeface="Monotype Sorts"/>
              </a:rPr>
              <a:t>个</a:t>
            </a:r>
            <a:r>
              <a:rPr lang="zh-CN" altLang="en-US" sz="2000" dirty="0">
                <a:sym typeface="Monotype Sorts"/>
              </a:rPr>
              <a:t>为</a:t>
            </a:r>
            <a:r>
              <a:rPr lang="zh-CN" altLang="en-US" sz="2000" dirty="0">
                <a:latin typeface="Arial"/>
                <a:sym typeface="Monotype Sorts"/>
              </a:rPr>
              <a:t>“</a:t>
            </a:r>
            <a:r>
              <a:rPr lang="zh-CN" altLang="en-US" sz="2000" dirty="0">
                <a:sym typeface="Monotype Sorts"/>
              </a:rPr>
              <a:t>分节</a:t>
            </a:r>
            <a:r>
              <a:rPr lang="zh-CN" altLang="en-US" sz="2000" dirty="0" smtClean="0">
                <a:sym typeface="Monotype Sorts"/>
              </a:rPr>
              <a:t>符</a:t>
            </a:r>
            <a:r>
              <a:rPr lang="en-US" altLang="zh-CN" sz="2000" dirty="0" smtClean="0">
                <a:sym typeface="Monotype Sorts"/>
              </a:rPr>
              <a:t>(</a:t>
            </a:r>
            <a:r>
              <a:rPr lang="zh-CN" altLang="en-US" sz="2000" dirty="0" smtClean="0">
                <a:sym typeface="Monotype Sorts"/>
              </a:rPr>
              <a:t>下</a:t>
            </a:r>
            <a:r>
              <a:rPr lang="zh-CN" altLang="en-US" sz="2000" dirty="0">
                <a:sym typeface="Monotype Sorts"/>
              </a:rPr>
              <a:t>一</a:t>
            </a:r>
            <a:r>
              <a:rPr lang="zh-CN" altLang="en-US" sz="2000" dirty="0" smtClean="0">
                <a:sym typeface="Monotype Sorts"/>
              </a:rPr>
              <a:t>页</a:t>
            </a:r>
            <a:r>
              <a:rPr lang="en-US" altLang="zh-CN" sz="2000" dirty="0" smtClean="0">
                <a:sym typeface="Monotype Sorts"/>
              </a:rPr>
              <a:t>)</a:t>
            </a:r>
            <a:r>
              <a:rPr lang="zh-CN" altLang="en-US" sz="2000" dirty="0" smtClean="0">
                <a:latin typeface="Arial"/>
                <a:sym typeface="Monotype Sorts"/>
              </a:rPr>
              <a:t>”</a:t>
            </a:r>
            <a:endParaRPr lang="zh-CN" altLang="en-US" sz="2000" dirty="0">
              <a:sym typeface="Monotype Sorts"/>
            </a:endParaRPr>
          </a:p>
          <a:p>
            <a:pPr marL="609600" indent="-6096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4 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将文档的每节分成三页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。</a:t>
            </a:r>
            <a:endParaRPr lang="zh-CN" altLang="en-US" sz="1800" dirty="0">
              <a:effectLst>
                <a:outerShdw blurRad="38100" dist="38100" dir="2700000" algn="tl">
                  <a:srgbClr val="C0C0C0"/>
                </a:outerShdw>
              </a:effectLst>
              <a:sym typeface="Monotype Sorts"/>
            </a:endParaRPr>
          </a:p>
          <a:p>
            <a:pPr marL="609600" indent="-6096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5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设置首页不同、奇偶页不同</a:t>
            </a:r>
          </a:p>
          <a:p>
            <a:pPr marL="971550" lvl="1" indent="-457200">
              <a:defRPr/>
            </a:pPr>
            <a:r>
              <a:rPr lang="zh-CN" altLang="en-US" sz="2000" dirty="0">
                <a:latin typeface="宋体" pitchFamily="2" charset="-122"/>
                <a:sym typeface="Monotype Sorts"/>
              </a:rPr>
              <a:t>方法</a:t>
            </a:r>
            <a:r>
              <a:rPr lang="zh-CN" altLang="en-US" sz="2000" dirty="0" smtClean="0">
                <a:latin typeface="宋体" pitchFamily="2" charset="-122"/>
                <a:sym typeface="Monotype Sorts"/>
              </a:rPr>
              <a:t>：</a:t>
            </a:r>
            <a:r>
              <a:rPr lang="zh-CN" altLang="zh-CN" sz="2000" dirty="0" smtClean="0">
                <a:latin typeface="宋体" pitchFamily="2" charset="-122"/>
                <a:sym typeface="Monotype Sorts"/>
              </a:rPr>
              <a:t>单击“页面布局”选项卡的“页面设置”对话框启动器→单击“版式”选项卡</a:t>
            </a:r>
            <a:endParaRPr lang="en-US" altLang="zh-CN" sz="2000" dirty="0">
              <a:latin typeface="宋体" pitchFamily="2" charset="-122"/>
              <a:sym typeface="Monotype Sorts"/>
            </a:endParaRPr>
          </a:p>
          <a:p>
            <a:pPr marL="971550" lvl="1" indent="-457200">
              <a:defRPr/>
            </a:pPr>
            <a:r>
              <a:rPr lang="zh-CN" altLang="en-US" sz="2000" dirty="0">
                <a:latin typeface="宋体" pitchFamily="2" charset="-122"/>
                <a:sym typeface="Monotype Sorts"/>
              </a:rPr>
              <a:t>应用到整个</a:t>
            </a:r>
            <a:r>
              <a:rPr lang="zh-CN" altLang="en-US" sz="2000" dirty="0" smtClean="0">
                <a:latin typeface="宋体" pitchFamily="2" charset="-122"/>
                <a:sym typeface="Monotype Sorts"/>
              </a:rPr>
              <a:t>文档</a:t>
            </a:r>
            <a:endParaRPr lang="en-US" altLang="zh-CN" sz="2000" dirty="0" smtClean="0">
              <a:latin typeface="宋体" pitchFamily="2" charset="-122"/>
              <a:sym typeface="Monotype Sorts"/>
            </a:endParaRPr>
          </a:p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6 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设置每节的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页眉</a:t>
            </a:r>
            <a:endParaRPr lang="en-US" altLang="zh-CN" dirty="0" smtClean="0">
              <a:solidFill>
                <a:schemeClr val="hlink"/>
              </a:solidFill>
              <a:sym typeface="Monotype Sorts"/>
            </a:endParaRPr>
          </a:p>
          <a:p>
            <a:pPr marL="895350" lvl="1" indent="-495300">
              <a:lnSpc>
                <a:spcPct val="90000"/>
              </a:lnSpc>
              <a:buFontTx/>
              <a:buNone/>
              <a:defRPr/>
            </a:pPr>
            <a:r>
              <a:rPr lang="zh-CN" altLang="en-US" sz="2000" dirty="0" smtClean="0">
                <a:sym typeface="Monotype Sorts"/>
              </a:rPr>
              <a:t>提示：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Monotype Sorts"/>
              </a:rPr>
              <a:t>在设置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Monotype Sorts"/>
              </a:rPr>
              <a:t>第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sym typeface="Monotype Sorts"/>
              </a:rPr>
              <a:t>2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Monotype Sorts"/>
              </a:rPr>
              <a:t>、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sym typeface="Monotype Sorts"/>
              </a:rPr>
              <a:t>3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Monotype Sorts"/>
              </a:rPr>
              <a:t>节的页眉时，一定要取消“与前相同”按钮</a:t>
            </a:r>
            <a:endParaRPr lang="zh-CN" altLang="en-US" sz="2000" dirty="0">
              <a:latin typeface="宋体" pitchFamily="2" charset="-122"/>
              <a:ea typeface="宋体" panose="02010600030101010101" pitchFamily="2" charset="-122"/>
              <a:sym typeface="Monotype Sorts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3200" dirty="0">
                <a:sym typeface="Monotype Sorts"/>
              </a:rPr>
              <a:t>二、文档的</a:t>
            </a:r>
            <a:r>
              <a:rPr lang="zh-CN" altLang="en-US" sz="3200" dirty="0">
                <a:latin typeface="宋体" pitchFamily="2" charset="-122"/>
                <a:sym typeface="Monotype Sorts"/>
              </a:rPr>
              <a:t>分节</a:t>
            </a:r>
            <a:endParaRPr lang="zh-CN" altLang="en-US" sz="3200" dirty="0">
              <a:solidFill>
                <a:srgbClr val="0033CC"/>
              </a:solidFill>
              <a:latin typeface="隶书" pitchFamily="49" charset="-122"/>
            </a:endParaRPr>
          </a:p>
        </p:txBody>
      </p:sp>
      <p:sp>
        <p:nvSpPr>
          <p:cNvPr id="3215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sym typeface="Monotype Sorts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sym typeface="Monotype Sorts"/>
              </a:rPr>
              <a:t>4</a:t>
            </a:r>
            <a:r>
              <a:rPr lang="zh-CN" altLang="en-US" sz="2800" dirty="0">
                <a:sym typeface="Monotype Sorts"/>
              </a:rPr>
              <a:t>：</a:t>
            </a:r>
            <a:r>
              <a:rPr lang="zh-CN" altLang="en-US" sz="2800" dirty="0">
                <a:latin typeface="隶书" pitchFamily="49" charset="-122"/>
              </a:rPr>
              <a:t>综合应用</a:t>
            </a:r>
          </a:p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7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：设置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每节的页脚（插入页码）</a:t>
            </a:r>
          </a:p>
          <a:p>
            <a:pPr marL="895350" lvl="1" indent="-381000">
              <a:defRPr/>
            </a:pPr>
            <a:r>
              <a:rPr lang="zh-CN" altLang="en-US" sz="2200" dirty="0">
                <a:latin typeface="宋体" pitchFamily="2" charset="-122"/>
                <a:sym typeface="Monotype Sorts"/>
              </a:rPr>
              <a:t>首页居中、偶数页左侧、奇数页右侧</a:t>
            </a:r>
          </a:p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8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：设置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页码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格式</a:t>
            </a:r>
            <a:endParaRPr lang="en-US" altLang="zh-CN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sym typeface="Monotype Sorts"/>
            </a:endParaRPr>
          </a:p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9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：设置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每节的页面边框</a:t>
            </a:r>
          </a:p>
          <a:p>
            <a:pPr marL="895350" lvl="1" indent="-381000">
              <a:defRPr/>
            </a:pPr>
            <a:r>
              <a:rPr lang="zh-CN" altLang="en-US" sz="2200" dirty="0">
                <a:latin typeface="宋体" pitchFamily="2" charset="-122"/>
                <a:sym typeface="Monotype Sorts"/>
              </a:rPr>
              <a:t>第</a:t>
            </a:r>
            <a:r>
              <a:rPr lang="en-US" altLang="zh-CN" sz="2200" dirty="0">
                <a:latin typeface="宋体" pitchFamily="2" charset="-122"/>
                <a:sym typeface="Monotype Sorts"/>
              </a:rPr>
              <a:t>1</a:t>
            </a:r>
            <a:r>
              <a:rPr lang="zh-CN" altLang="en-US" sz="2200" dirty="0">
                <a:latin typeface="宋体" pitchFamily="2" charset="-122"/>
                <a:sym typeface="Monotype Sorts"/>
              </a:rPr>
              <a:t>节的页面边框为：</a:t>
            </a:r>
            <a:r>
              <a:rPr lang="zh-CN" altLang="en-US" sz="2200" dirty="0">
                <a:latin typeface="Times New Roman"/>
                <a:sym typeface="Monotype Sorts"/>
              </a:rPr>
              <a:t>“</a:t>
            </a:r>
            <a:r>
              <a:rPr lang="zh-CN" altLang="en-US" sz="2200" dirty="0">
                <a:latin typeface="宋体" pitchFamily="2" charset="-122"/>
                <a:sym typeface="Monotype Sorts"/>
              </a:rPr>
              <a:t>本节</a:t>
            </a:r>
            <a:r>
              <a:rPr lang="en-US" altLang="zh-CN" sz="2200" dirty="0" smtClean="0">
                <a:latin typeface="宋体" pitchFamily="2" charset="-122"/>
                <a:sym typeface="Monotype Sorts"/>
              </a:rPr>
              <a:t>----</a:t>
            </a:r>
            <a:r>
              <a:rPr lang="zh-CN" altLang="en-US" sz="2200" dirty="0" smtClean="0">
                <a:latin typeface="宋体" pitchFamily="2" charset="-122"/>
                <a:sym typeface="Monotype Sorts"/>
              </a:rPr>
              <a:t>仅首页</a:t>
            </a:r>
            <a:r>
              <a:rPr lang="zh-CN" altLang="en-US" sz="2200" dirty="0">
                <a:latin typeface="Times New Roman"/>
                <a:sym typeface="Monotype Sorts"/>
              </a:rPr>
              <a:t>”</a:t>
            </a:r>
            <a:endParaRPr lang="zh-CN" altLang="en-US" sz="2200" dirty="0">
              <a:latin typeface="宋体" pitchFamily="2" charset="-122"/>
              <a:sym typeface="Monotype Sorts"/>
            </a:endParaRPr>
          </a:p>
          <a:p>
            <a:pPr marL="895350" lvl="1" indent="-381000">
              <a:defRPr/>
            </a:pPr>
            <a:r>
              <a:rPr lang="zh-CN" altLang="en-US" sz="2200" dirty="0">
                <a:latin typeface="宋体" pitchFamily="2" charset="-122"/>
                <a:sym typeface="Monotype Sorts"/>
              </a:rPr>
              <a:t>第</a:t>
            </a:r>
            <a:r>
              <a:rPr lang="en-US" altLang="zh-CN" sz="2200" dirty="0">
                <a:latin typeface="宋体" pitchFamily="2" charset="-122"/>
                <a:sym typeface="Monotype Sorts"/>
              </a:rPr>
              <a:t>2</a:t>
            </a:r>
            <a:r>
              <a:rPr lang="zh-CN" altLang="en-US" sz="2200" dirty="0">
                <a:latin typeface="宋体" pitchFamily="2" charset="-122"/>
                <a:sym typeface="Monotype Sorts"/>
              </a:rPr>
              <a:t>节的页面边框为：</a:t>
            </a:r>
            <a:r>
              <a:rPr lang="zh-CN" altLang="en-US" sz="2200" dirty="0">
                <a:latin typeface="Times New Roman"/>
                <a:sym typeface="Monotype Sorts"/>
              </a:rPr>
              <a:t>“</a:t>
            </a:r>
            <a:r>
              <a:rPr lang="zh-CN" altLang="en-US" sz="2200" dirty="0">
                <a:latin typeface="宋体" pitchFamily="2" charset="-122"/>
                <a:sym typeface="Monotype Sorts"/>
              </a:rPr>
              <a:t>本节</a:t>
            </a:r>
            <a:r>
              <a:rPr lang="zh-CN" altLang="en-US" sz="2200" dirty="0">
                <a:latin typeface="Times New Roman"/>
                <a:sym typeface="Monotype Sorts"/>
              </a:rPr>
              <a:t>”</a:t>
            </a:r>
            <a:endParaRPr lang="zh-CN" altLang="en-US" sz="2200" dirty="0">
              <a:latin typeface="宋体" pitchFamily="2" charset="-122"/>
              <a:sym typeface="Monotype Sorts"/>
            </a:endParaRPr>
          </a:p>
          <a:p>
            <a:pPr marL="895350" lvl="1" indent="-381000">
              <a:defRPr/>
            </a:pPr>
            <a:r>
              <a:rPr lang="zh-CN" altLang="en-US" sz="2200" dirty="0">
                <a:latin typeface="宋体" pitchFamily="2" charset="-122"/>
                <a:sym typeface="Monotype Sorts"/>
              </a:rPr>
              <a:t>第</a:t>
            </a:r>
            <a:r>
              <a:rPr lang="en-US" altLang="zh-CN" sz="2200" dirty="0">
                <a:latin typeface="宋体" pitchFamily="2" charset="-122"/>
                <a:sym typeface="Monotype Sorts"/>
              </a:rPr>
              <a:t>3</a:t>
            </a:r>
            <a:r>
              <a:rPr lang="zh-CN" altLang="en-US" sz="2200" dirty="0">
                <a:latin typeface="宋体" pitchFamily="2" charset="-122"/>
                <a:sym typeface="Monotype Sorts"/>
              </a:rPr>
              <a:t>节的页面边框为：</a:t>
            </a:r>
            <a:r>
              <a:rPr lang="zh-CN" altLang="en-US" sz="2200" dirty="0" smtClean="0">
                <a:latin typeface="Times New Roman"/>
                <a:sym typeface="Monotype Sorts"/>
              </a:rPr>
              <a:t>“</a:t>
            </a:r>
            <a:r>
              <a:rPr lang="zh-CN" altLang="en-US" sz="2200" dirty="0" smtClean="0">
                <a:latin typeface="宋体" pitchFamily="2" charset="-122"/>
                <a:sym typeface="Monotype Sorts"/>
              </a:rPr>
              <a:t>本节</a:t>
            </a:r>
            <a:r>
              <a:rPr lang="zh-CN" altLang="en-US" sz="2200" dirty="0" smtClean="0">
                <a:latin typeface="Times New Roman"/>
                <a:sym typeface="Monotype Sorts"/>
              </a:rPr>
              <a:t>”</a:t>
            </a:r>
            <a:endParaRPr lang="zh-CN" altLang="en-US" sz="2200" dirty="0">
              <a:latin typeface="宋体" pitchFamily="2" charset="-122"/>
              <a:sym typeface="Monotype Sorts"/>
            </a:endParaRPr>
          </a:p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10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：设置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第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3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节的纸张大小为</a:t>
            </a: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15x9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厘米</a:t>
            </a:r>
            <a:endParaRPr lang="zh-CN" altLang="en-US" sz="1800" dirty="0">
              <a:sym typeface="Monotype Sorts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51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课余</a:t>
            </a:r>
            <a:r>
              <a:rPr lang="zh-CN" altLang="en-US" dirty="0" smtClean="0"/>
              <a:t>作业布置</a:t>
            </a:r>
            <a:endParaRPr lang="zh-CN" altLang="en-US" sz="2800" dirty="0"/>
          </a:p>
        </p:txBody>
      </p:sp>
      <p:sp>
        <p:nvSpPr>
          <p:cNvPr id="19459" name="Rectangle 5123"/>
          <p:cNvSpPr>
            <a:spLocks noGrp="1" noChangeArrowheads="1"/>
          </p:cNvSpPr>
          <p:nvPr>
            <p:ph idx="1"/>
          </p:nvPr>
        </p:nvSpPr>
        <p:spPr>
          <a:ln>
            <a:solidFill>
              <a:schemeClr val="bg2"/>
            </a:solidFill>
          </a:ln>
          <a:effectLst/>
        </p:spPr>
        <p:txBody>
          <a:bodyPr/>
          <a:lstStyle/>
          <a:p>
            <a:pPr marL="609600" indent="-609600">
              <a:lnSpc>
                <a:spcPct val="150000"/>
              </a:lnSpc>
              <a:defRPr/>
            </a:pPr>
            <a:r>
              <a:rPr lang="zh-CN" altLang="en-US" sz="2800" dirty="0" smtClean="0">
                <a:latin typeface="黑体" pitchFamily="49" charset="-122"/>
              </a:rPr>
              <a:t>预习</a:t>
            </a:r>
          </a:p>
          <a:p>
            <a:pPr marL="990600" lvl="1" indent="-533400">
              <a:lnSpc>
                <a:spcPct val="150000"/>
              </a:lnSpc>
              <a:defRPr/>
            </a:pPr>
            <a:r>
              <a:rPr lang="zh-CN" altLang="en-US" sz="2400" dirty="0" smtClean="0">
                <a:effectLst/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2400" dirty="0" smtClean="0">
                <a:effectLst/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dirty="0" smtClean="0">
                <a:effectLst/>
                <a:latin typeface="黑体" pitchFamily="49" charset="-122"/>
                <a:ea typeface="黑体" pitchFamily="49" charset="-122"/>
              </a:rPr>
              <a:t>章</a:t>
            </a:r>
            <a:r>
              <a:rPr lang="zh-CN" altLang="en-US" sz="2400" dirty="0" smtClean="0">
                <a:effectLst/>
                <a:latin typeface="黑体" pitchFamily="49" charset="-122"/>
                <a:ea typeface="黑体" pitchFamily="49" charset="-122"/>
              </a:rPr>
              <a:t>的“</a:t>
            </a:r>
            <a:r>
              <a:rPr lang="en-US" altLang="zh-CN" sz="2400" dirty="0" smtClean="0">
                <a:effectLst/>
                <a:latin typeface="黑体" pitchFamily="49" charset="-122"/>
                <a:ea typeface="黑体" pitchFamily="49" charset="-122"/>
              </a:rPr>
              <a:t>Word</a:t>
            </a:r>
            <a:r>
              <a:rPr lang="zh-CN" altLang="en-US" sz="2400" dirty="0" smtClean="0">
                <a:effectLst/>
                <a:latin typeface="黑体" pitchFamily="49" charset="-122"/>
                <a:ea typeface="黑体" pitchFamily="49" charset="-122"/>
              </a:rPr>
              <a:t>的表格”中的内容</a:t>
            </a:r>
            <a:r>
              <a:rPr lang="zh-CN" altLang="en-US" sz="2400" dirty="0" smtClean="0">
                <a:effectLst/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dirty="0" smtClean="0">
              <a:effectLst/>
              <a:latin typeface="黑体" pitchFamily="49" charset="-122"/>
              <a:ea typeface="黑体" pitchFamily="49" charset="-122"/>
            </a:endParaRPr>
          </a:p>
          <a:p>
            <a:pPr marL="609600" indent="-609600">
              <a:lnSpc>
                <a:spcPct val="150000"/>
              </a:lnSpc>
              <a:defRPr/>
            </a:pPr>
            <a:r>
              <a:rPr lang="zh-CN" altLang="en-US" sz="2800" dirty="0" smtClean="0">
                <a:latin typeface="黑体" pitchFamily="49" charset="-122"/>
              </a:rPr>
              <a:t>思考题</a:t>
            </a:r>
          </a:p>
          <a:p>
            <a:pPr marL="990600" lvl="1" indent="-533400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/>
                <a:latin typeface="黑体" pitchFamily="49" charset="-122"/>
                <a:ea typeface="黑体" pitchFamily="49" charset="-122"/>
              </a:rPr>
              <a:t>软分页和硬分页有什么不同？</a:t>
            </a:r>
          </a:p>
          <a:p>
            <a:pPr marL="990600" lvl="1" indent="-533400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/>
                <a:latin typeface="黑体" pitchFamily="49" charset="-122"/>
                <a:ea typeface="黑体" pitchFamily="49" charset="-122"/>
              </a:rPr>
              <a:t>分节有什么作用？</a:t>
            </a:r>
          </a:p>
          <a:p>
            <a:pPr marL="990600" lvl="1" indent="-533400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/>
                <a:latin typeface="黑体" pitchFamily="49" charset="-122"/>
                <a:ea typeface="黑体" pitchFamily="49" charset="-122"/>
              </a:rPr>
              <a:t>分节符有几种？如何修改分节符的类型？</a:t>
            </a:r>
            <a:endParaRPr lang="en-US" altLang="zh-CN" sz="2400" dirty="0" smtClean="0">
              <a:effectLst/>
              <a:latin typeface="黑体" pitchFamily="49" charset="-122"/>
              <a:ea typeface="黑体" pitchFamily="49" charset="-122"/>
            </a:endParaRPr>
          </a:p>
          <a:p>
            <a:pPr marL="990600" lvl="1" indent="-533400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en-US" altLang="zh-CN" sz="2400" dirty="0" smtClean="0">
                <a:effectLst/>
                <a:latin typeface="黑体" pitchFamily="49" charset="-122"/>
                <a:ea typeface="黑体" pitchFamily="49" charset="-122"/>
              </a:rPr>
              <a:t>Word</a:t>
            </a:r>
            <a:r>
              <a:rPr lang="zh-CN" altLang="en-US" sz="2400" dirty="0" smtClean="0">
                <a:effectLst/>
                <a:latin typeface="黑体" pitchFamily="49" charset="-122"/>
                <a:ea typeface="黑体" pitchFamily="49" charset="-122"/>
              </a:rPr>
              <a:t>的表格有什么作用？</a:t>
            </a:r>
            <a:endParaRPr lang="en-US" altLang="zh-CN" sz="2400" dirty="0" smtClean="0">
              <a:effectLst/>
              <a:latin typeface="黑体" pitchFamily="49" charset="-122"/>
              <a:ea typeface="黑体" pitchFamily="49" charset="-122"/>
            </a:endParaRPr>
          </a:p>
          <a:p>
            <a:pPr marL="990600" lvl="1" indent="-533400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/>
                <a:latin typeface="黑体" pitchFamily="49" charset="-122"/>
                <a:ea typeface="黑体" pitchFamily="49" charset="-122"/>
              </a:rPr>
              <a:t>表格中的单元格地址编号是如何规定的？</a:t>
            </a:r>
            <a:endParaRPr lang="en-US" altLang="zh-CN" sz="2400" dirty="0" smtClean="0">
              <a:effectLst/>
              <a:latin typeface="黑体" pitchFamily="49" charset="-122"/>
              <a:ea typeface="黑体" pitchFamily="49" charset="-122"/>
            </a:endParaRPr>
          </a:p>
          <a:p>
            <a:pPr marL="990600" lvl="1" indent="-533400">
              <a:buFont typeface="Wingdings" pitchFamily="2" charset="2"/>
              <a:buAutoNum type="arabicPeriod"/>
              <a:defRPr/>
            </a:pPr>
            <a:endParaRPr lang="zh-CN" altLang="en-US" sz="2600" dirty="0" smtClean="0">
              <a:effectLst/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4" name="Rectangle 10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2604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第</a:t>
            </a:r>
            <a:r>
              <a:rPr lang="en-US" altLang="zh-CN" dirty="0"/>
              <a:t>4</a:t>
            </a:r>
            <a:r>
              <a:rPr lang="zh-CN" altLang="en-US" dirty="0"/>
              <a:t>章  </a:t>
            </a:r>
            <a:r>
              <a:rPr lang="en-US" altLang="zh-CN" dirty="0"/>
              <a:t>Word 2010 </a:t>
            </a:r>
            <a:r>
              <a:rPr lang="zh-CN" altLang="en-US" dirty="0"/>
              <a:t>的使用</a:t>
            </a:r>
            <a:r>
              <a:rPr lang="zh-CN" altLang="en-US" sz="4000" dirty="0"/>
              <a:t/>
            </a:r>
            <a:br>
              <a:rPr lang="zh-CN" altLang="en-US" sz="4000" dirty="0"/>
            </a:br>
            <a:r>
              <a:rPr lang="zh-CN" altLang="en-US" sz="2800" dirty="0" smtClean="0"/>
              <a:t>           </a:t>
            </a:r>
            <a:r>
              <a:rPr lang="zh-CN" altLang="en-US" sz="2800" dirty="0" smtClean="0">
                <a:solidFill>
                  <a:schemeClr val="hlink"/>
                </a:solidFill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</a:rPr>
              <a:t>3</a:t>
            </a:r>
            <a:r>
              <a:rPr lang="zh-CN" altLang="en-US" sz="2800" dirty="0" smtClean="0">
                <a:solidFill>
                  <a:schemeClr val="hlink"/>
                </a:solidFill>
              </a:rPr>
              <a:t>讲  页面</a:t>
            </a:r>
            <a:r>
              <a:rPr lang="zh-CN" altLang="en-US" sz="2800" dirty="0" smtClean="0">
                <a:solidFill>
                  <a:schemeClr val="hlink"/>
                </a:solidFill>
              </a:rPr>
              <a:t>格式化  </a:t>
            </a:r>
            <a:r>
              <a:rPr lang="zh-CN" altLang="en-US" sz="2800" dirty="0" smtClean="0">
                <a:solidFill>
                  <a:schemeClr val="hlink"/>
                </a:solidFill>
              </a:rPr>
              <a:t>之  分节</a:t>
            </a:r>
            <a:endParaRPr lang="zh-CN" altLang="en-US" sz="2800" dirty="0" smtClean="0">
              <a:solidFill>
                <a:schemeClr val="hlink"/>
              </a:solidFill>
            </a:endParaRPr>
          </a:p>
        </p:txBody>
      </p:sp>
      <p:sp>
        <p:nvSpPr>
          <p:cNvPr id="149515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353425" cy="4608512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认知目标：</a:t>
            </a:r>
          </a:p>
          <a:p>
            <a:pPr marL="900113" lvl="1" indent="-442913">
              <a:lnSpc>
                <a:spcPct val="150000"/>
              </a:lnSpc>
              <a:defRPr/>
            </a:pP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文档分页的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含义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lvl="1" indent="-442913">
              <a:lnSpc>
                <a:spcPct val="150000"/>
              </a:lnSpc>
              <a:defRPr/>
            </a:pP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文档分节的作用和类型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能力目标：</a:t>
            </a:r>
          </a:p>
          <a:p>
            <a:pPr marL="900113" lvl="1" indent="-442913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掌握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文档分页的方法</a:t>
            </a:r>
          </a:p>
          <a:p>
            <a:pPr marL="900113" lvl="1" indent="-442913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掌握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文档分节的方法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6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353425" cy="4752975"/>
          </a:xfrm>
        </p:spPr>
        <p:txBody>
          <a:bodyPr/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2800" dirty="0" smtClean="0"/>
              <a:t>实训项目</a:t>
            </a:r>
          </a:p>
          <a:p>
            <a:pPr marL="1397000" lvl="1" indent="-939800">
              <a:lnSpc>
                <a:spcPct val="20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实作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在文档中硬分页</a:t>
            </a:r>
            <a:endParaRPr lang="en-US" altLang="zh-CN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397000" lvl="1" indent="-939800">
              <a:lnSpc>
                <a:spcPct val="20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实</a:t>
            </a:r>
            <a:r>
              <a:rPr lang="zh-CN" altLang="en-US" sz="2400" dirty="0" smtClean="0"/>
              <a:t>作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：查看未分节时文档的设置效果</a:t>
            </a:r>
            <a:endParaRPr lang="en-US" altLang="zh-CN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397000" lvl="1" indent="-939800">
              <a:lnSpc>
                <a:spcPct val="20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实</a:t>
            </a:r>
            <a:r>
              <a:rPr lang="zh-CN" altLang="en-US" sz="2400" dirty="0" smtClean="0"/>
              <a:t>作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3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：文档的分节练习</a:t>
            </a:r>
            <a:endParaRPr lang="en-US" altLang="zh-CN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397000" lvl="1" indent="-939800">
              <a:lnSpc>
                <a:spcPct val="20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实</a:t>
            </a:r>
            <a:r>
              <a:rPr lang="zh-CN" altLang="en-US" sz="2400" dirty="0" smtClean="0"/>
              <a:t>作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：文档分节的综合应用</a:t>
            </a:r>
            <a:endParaRPr lang="zh-CN" altLang="en-US" sz="24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2604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第</a:t>
            </a:r>
            <a:r>
              <a:rPr lang="en-US" altLang="zh-CN" dirty="0"/>
              <a:t>4</a:t>
            </a:r>
            <a:r>
              <a:rPr lang="zh-CN" altLang="en-US" dirty="0"/>
              <a:t>章  </a:t>
            </a:r>
            <a:r>
              <a:rPr lang="en-US" altLang="zh-CN" dirty="0"/>
              <a:t>Word 2010 </a:t>
            </a:r>
            <a:r>
              <a:rPr lang="zh-CN" altLang="en-US" dirty="0"/>
              <a:t>的使用</a:t>
            </a:r>
            <a:r>
              <a:rPr lang="zh-CN" altLang="en-US" sz="4000" dirty="0"/>
              <a:t/>
            </a:r>
            <a:br>
              <a:rPr lang="zh-CN" altLang="en-US" sz="4000" dirty="0"/>
            </a:br>
            <a:r>
              <a:rPr lang="zh-CN" altLang="en-US" sz="2800" dirty="0" smtClean="0"/>
              <a:t>           </a:t>
            </a:r>
            <a:r>
              <a:rPr lang="zh-CN" altLang="en-US" sz="2800" dirty="0" smtClean="0">
                <a:solidFill>
                  <a:schemeClr val="hlink"/>
                </a:solidFill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</a:rPr>
              <a:t>3</a:t>
            </a:r>
            <a:r>
              <a:rPr lang="zh-CN" altLang="en-US" sz="2800" dirty="0" smtClean="0">
                <a:solidFill>
                  <a:schemeClr val="hlink"/>
                </a:solidFill>
              </a:rPr>
              <a:t>讲  页面</a:t>
            </a:r>
            <a:r>
              <a:rPr lang="zh-CN" altLang="en-US" sz="2800" dirty="0" smtClean="0">
                <a:solidFill>
                  <a:schemeClr val="hlink"/>
                </a:solidFill>
              </a:rPr>
              <a:t>格式化  </a:t>
            </a:r>
            <a:r>
              <a:rPr lang="zh-CN" altLang="en-US" sz="2800" dirty="0" smtClean="0">
                <a:solidFill>
                  <a:schemeClr val="hlink"/>
                </a:solidFill>
              </a:rPr>
              <a:t>之  分节</a:t>
            </a:r>
            <a:endParaRPr lang="zh-CN" altLang="en-US" sz="2800" dirty="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>
                <a:sym typeface="Monotype Sorts"/>
              </a:rPr>
              <a:t>一、文档的</a:t>
            </a:r>
            <a:r>
              <a:rPr lang="zh-CN" altLang="en-US" dirty="0">
                <a:latin typeface="宋体" pitchFamily="2" charset="-122"/>
                <a:sym typeface="Monotype Sorts"/>
              </a:rPr>
              <a:t>分页</a:t>
            </a:r>
          </a:p>
        </p:txBody>
      </p:sp>
      <p:sp>
        <p:nvSpPr>
          <p:cNvPr id="325635" name="Rectangle 1027"/>
          <p:cNvSpPr>
            <a:spLocks noGrp="1" noChangeArrowheads="1"/>
          </p:cNvSpPr>
          <p:nvPr>
            <p:ph idx="1"/>
          </p:nvPr>
        </p:nvSpPr>
        <p:spPr>
          <a:ln>
            <a:solidFill>
              <a:schemeClr val="bg2"/>
            </a:solidFill>
          </a:ln>
        </p:spPr>
        <p:txBody>
          <a:bodyPr/>
          <a:lstStyle/>
          <a:p>
            <a:pPr marL="449263" indent="-449263">
              <a:lnSpc>
                <a:spcPct val="150000"/>
              </a:lnSpc>
              <a:defRPr/>
            </a:pP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分页的类型</a:t>
            </a:r>
          </a:p>
          <a:p>
            <a:pPr marL="898525" lvl="1" indent="-441325">
              <a:lnSpc>
                <a:spcPct val="150000"/>
              </a:lnSpc>
              <a:defRPr/>
            </a:pP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sym typeface="Monotype Sorts"/>
              </a:rPr>
              <a:t>软分页</a:t>
            </a:r>
          </a:p>
          <a:p>
            <a:pPr marL="1250950" lvl="2" indent="-336550">
              <a:lnSpc>
                <a:spcPct val="150000"/>
              </a:lnSpc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  <a:sym typeface="Monotype Sorts"/>
              </a:rPr>
              <a:t>Word</a:t>
            </a: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在</a:t>
            </a: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处理文档时，若写满一页时，会自动插入分页符开始新的一页，这种自动分页叫</a:t>
            </a:r>
            <a:r>
              <a:rPr lang="zh-CN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sym typeface="Monotype Sorts"/>
              </a:rPr>
              <a:t>软分页</a:t>
            </a: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。</a:t>
            </a:r>
            <a:endParaRPr lang="zh-CN" altLang="en-US" dirty="0">
              <a:effectLst>
                <a:outerShdw blurRad="38100" dist="38100" dir="2700000" algn="tl">
                  <a:srgbClr val="FFFFFF"/>
                </a:outerShdw>
              </a:effectLst>
              <a:latin typeface="宋体" pitchFamily="2" charset="-122"/>
              <a:sym typeface="Monotype Sorts"/>
            </a:endParaRPr>
          </a:p>
          <a:p>
            <a:pPr marL="898525" lvl="1" indent="-441325">
              <a:lnSpc>
                <a:spcPct val="150000"/>
              </a:lnSpc>
              <a:defRPr/>
            </a:pP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sym typeface="Monotype Sorts"/>
              </a:rPr>
              <a:t>硬分页</a:t>
            </a:r>
            <a:endParaRPr lang="zh-CN" altLang="en-US" dirty="0">
              <a:effectLst>
                <a:outerShdw blurRad="38100" dist="38100" dir="2700000" algn="tl">
                  <a:srgbClr val="FFFFFF"/>
                </a:outerShdw>
              </a:effectLst>
              <a:latin typeface="宋体" pitchFamily="2" charset="-122"/>
              <a:sym typeface="Monotype Sorts"/>
            </a:endParaRPr>
          </a:p>
          <a:p>
            <a:pPr marL="1250950" lvl="2" indent="-336550">
              <a:lnSpc>
                <a:spcPct val="150000"/>
              </a:lnSpc>
              <a:defRPr/>
            </a:pP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用户在需要的特定位置强制地插入分页符，这种分页叫</a:t>
            </a:r>
            <a:r>
              <a:rPr lang="zh-CN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sym typeface="Monotype Sorts"/>
              </a:rPr>
              <a:t>硬分页</a:t>
            </a: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。</a:t>
            </a:r>
            <a:endParaRPr lang="en-US" altLang="zh-CN" dirty="0" smtClean="0">
              <a:effectLst>
                <a:outerShdw blurRad="38100" dist="38100" dir="2700000" algn="tl">
                  <a:srgbClr val="FFFFFF"/>
                </a:outerShdw>
              </a:effectLst>
              <a:latin typeface="宋体" pitchFamily="2" charset="-122"/>
              <a:sym typeface="Monotype Sorts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>
                <a:sym typeface="Monotype Sorts"/>
              </a:rPr>
              <a:t>一、文档的</a:t>
            </a:r>
            <a:r>
              <a:rPr lang="zh-CN" altLang="en-US" dirty="0">
                <a:latin typeface="宋体" pitchFamily="2" charset="-122"/>
                <a:sym typeface="Monotype Sorts"/>
              </a:rPr>
              <a:t>分页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315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b="1" dirty="0">
                <a:solidFill>
                  <a:schemeClr val="tx2"/>
                </a:solidFill>
                <a:latin typeface="黑体" pitchFamily="49" charset="-122"/>
                <a:sym typeface="Monotype Sorts"/>
              </a:rPr>
              <a:t>任务</a:t>
            </a:r>
            <a:r>
              <a:rPr lang="en-US" altLang="zh-CN" b="1" dirty="0">
                <a:solidFill>
                  <a:schemeClr val="tx2"/>
                </a:solidFill>
                <a:latin typeface="黑体" pitchFamily="49" charset="-122"/>
                <a:sym typeface="Monotype Sorts"/>
              </a:rPr>
              <a:t>1</a:t>
            </a:r>
            <a:r>
              <a:rPr lang="zh-CN" altLang="en-US" dirty="0">
                <a:sym typeface="Monotype Sorts"/>
              </a:rPr>
              <a:t>：在</a:t>
            </a:r>
            <a:r>
              <a:rPr lang="zh-CN" altLang="en-US" dirty="0">
                <a:latin typeface="隶书" pitchFamily="49" charset="-122"/>
              </a:rPr>
              <a:t>文档中硬分页</a:t>
            </a:r>
          </a:p>
          <a:p>
            <a:pPr marL="933450" lvl="1" indent="-53340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实作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1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打开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“</a:t>
            </a:r>
            <a:r>
              <a:rPr lang="zh-CN" altLang="en-US" sz="2400" b="1" dirty="0">
                <a:solidFill>
                  <a:srgbClr val="00A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页面素材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”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文件夹中的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“</a:t>
            </a:r>
            <a:r>
              <a:rPr lang="zh-CN" altLang="en-US" sz="2400" b="1" dirty="0" smtClean="0">
                <a:solidFill>
                  <a:srgbClr val="00A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分页练习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”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文档。</a:t>
            </a:r>
          </a:p>
          <a:p>
            <a:pPr marL="933450" lvl="1" indent="-53340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实作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2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查看在各种视图中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“</a:t>
            </a:r>
            <a:r>
              <a:rPr lang="zh-CN" altLang="en-US" sz="2400" b="1" dirty="0">
                <a:solidFill>
                  <a:srgbClr val="00A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软分页符</a:t>
            </a:r>
            <a:r>
              <a:rPr lang="zh-CN" altLang="en-US" sz="2400" b="1" dirty="0">
                <a:solidFill>
                  <a:srgbClr val="00A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”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的显示方式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。</a:t>
            </a:r>
            <a:endParaRPr lang="en-US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sym typeface="Monotype Sorts"/>
            </a:endParaRPr>
          </a:p>
          <a:p>
            <a:pPr marL="933450" lvl="1" indent="-5334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3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：在文档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插入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“</a:t>
            </a:r>
            <a:r>
              <a:rPr lang="zh-CN" altLang="en-US" sz="2400" b="1" dirty="0">
                <a:solidFill>
                  <a:srgbClr val="00A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硬分页符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”</a:t>
            </a:r>
            <a:endParaRPr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sym typeface="Monotype Sorts"/>
            </a:endParaRPr>
          </a:p>
          <a:p>
            <a:pPr marL="1314450" lvl="2" indent="-457200">
              <a:defRPr/>
            </a:pPr>
            <a:r>
              <a:rPr lang="zh-CN" altLang="en-US" sz="2000" dirty="0">
                <a:latin typeface="宋体" pitchFamily="2" charset="-122"/>
                <a:sym typeface="Monotype Sorts"/>
              </a:rPr>
              <a:t>方法</a:t>
            </a:r>
            <a:r>
              <a:rPr lang="en-US" altLang="zh-CN" sz="2000" dirty="0">
                <a:latin typeface="宋体" pitchFamily="2" charset="-122"/>
                <a:sym typeface="Monotype Sorts"/>
              </a:rPr>
              <a:t>1</a:t>
            </a:r>
            <a:r>
              <a:rPr lang="zh-CN" altLang="en-US" sz="2000" dirty="0">
                <a:latin typeface="宋体" pitchFamily="2" charset="-122"/>
                <a:sym typeface="Monotype Sorts"/>
              </a:rPr>
              <a:t>：按</a:t>
            </a:r>
            <a:r>
              <a:rPr lang="en-US" altLang="zh-CN" sz="2000" b="1" dirty="0" err="1">
                <a:latin typeface="Times New Roman" pitchFamily="18" charset="0"/>
                <a:cs typeface="Times New Roman" pitchFamily="18" charset="0"/>
                <a:sym typeface="Monotype Sorts"/>
              </a:rPr>
              <a:t>Ctrl</a:t>
            </a:r>
            <a:r>
              <a:rPr lang="en-US" altLang="zh-CN" sz="2000" dirty="0" err="1">
                <a:latin typeface="宋体" pitchFamily="2" charset="-122"/>
                <a:sym typeface="Monotype Sorts"/>
              </a:rPr>
              <a:t>+</a:t>
            </a:r>
            <a:r>
              <a:rPr lang="en-US" altLang="zh-CN" sz="2000" b="1" dirty="0" err="1">
                <a:latin typeface="Times New Roman" pitchFamily="18" charset="0"/>
                <a:cs typeface="Times New Roman" pitchFamily="18" charset="0"/>
                <a:sym typeface="Monotype Sorts"/>
              </a:rPr>
              <a:t>Enter</a:t>
            </a:r>
            <a:r>
              <a:rPr lang="zh-CN" altLang="en-US" sz="2000" dirty="0">
                <a:latin typeface="宋体" pitchFamily="2" charset="-122"/>
                <a:sym typeface="Monotype Sorts"/>
              </a:rPr>
              <a:t>键</a:t>
            </a:r>
            <a:r>
              <a:rPr lang="zh-CN" altLang="en-US" sz="2000" dirty="0">
                <a:sym typeface="Monotype Sorts"/>
              </a:rPr>
              <a:t> </a:t>
            </a:r>
          </a:p>
          <a:p>
            <a:pPr marL="1314450" lvl="2" indent="-457200">
              <a:defRPr/>
            </a:pPr>
            <a:r>
              <a:rPr lang="zh-CN" altLang="en-US" sz="2000" dirty="0">
                <a:latin typeface="宋体" pitchFamily="2" charset="-122"/>
                <a:sym typeface="Monotype Sorts"/>
              </a:rPr>
              <a:t>方法</a:t>
            </a:r>
            <a:r>
              <a:rPr lang="en-US" altLang="zh-CN" sz="2000" dirty="0">
                <a:latin typeface="宋体" pitchFamily="2" charset="-122"/>
                <a:sym typeface="Monotype Sorts"/>
              </a:rPr>
              <a:t>2</a:t>
            </a:r>
            <a:r>
              <a:rPr lang="zh-CN" altLang="en-US" sz="2000" dirty="0">
                <a:latin typeface="宋体" pitchFamily="2" charset="-122"/>
                <a:sym typeface="Monotype Sorts"/>
              </a:rPr>
              <a:t>：单击</a:t>
            </a:r>
            <a:r>
              <a:rPr lang="zh-CN" altLang="en-US" sz="2000" dirty="0">
                <a:latin typeface="Times New Roman"/>
                <a:sym typeface="Monotype Sorts"/>
              </a:rPr>
              <a:t>“</a:t>
            </a:r>
            <a:r>
              <a:rPr lang="zh-CN" altLang="en-US" sz="2000" dirty="0">
                <a:latin typeface="宋体" pitchFamily="2" charset="-122"/>
                <a:sym typeface="Monotype Sorts"/>
              </a:rPr>
              <a:t>插入</a:t>
            </a:r>
            <a:r>
              <a:rPr lang="zh-CN" altLang="en-US" sz="2000" dirty="0">
                <a:latin typeface="Times New Roman"/>
                <a:sym typeface="Monotype Sorts"/>
              </a:rPr>
              <a:t>”</a:t>
            </a:r>
            <a:r>
              <a:rPr lang="zh-CN" altLang="en-US" sz="2000" dirty="0">
                <a:latin typeface="宋体" pitchFamily="2" charset="-122"/>
                <a:sym typeface="Monotype Sorts"/>
              </a:rPr>
              <a:t> 选项卡“页”组中的“分页”按钮</a:t>
            </a:r>
          </a:p>
          <a:p>
            <a:pPr marL="933450" lvl="1" indent="-53340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实作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4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查看在各种视图中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“</a:t>
            </a:r>
            <a:r>
              <a:rPr lang="zh-CN" altLang="en-US" sz="2400" b="1" dirty="0">
                <a:solidFill>
                  <a:srgbClr val="00A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硬分页符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”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的显示方式</a:t>
            </a:r>
            <a:endParaRPr lang="zh-CN" altLang="en-US" sz="2400" dirty="0">
              <a:solidFill>
                <a:srgbClr val="00AC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Monotype Sorts"/>
            </a:endParaRPr>
          </a:p>
          <a:p>
            <a:pPr marL="933450" lvl="1" indent="-53340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实作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5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删除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“</a:t>
            </a:r>
            <a:r>
              <a:rPr lang="zh-CN" altLang="en-US" sz="2400" b="1" dirty="0">
                <a:solidFill>
                  <a:srgbClr val="00A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硬分页符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”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。</a:t>
            </a:r>
          </a:p>
          <a:p>
            <a:pPr marL="1314450" lvl="2" indent="-457200">
              <a:lnSpc>
                <a:spcPct val="90000"/>
              </a:lnSpc>
              <a:defRPr/>
            </a:pPr>
            <a:r>
              <a:rPr lang="zh-CN" altLang="en-US" sz="2000" dirty="0">
                <a:latin typeface="宋体" pitchFamily="2" charset="-122"/>
                <a:sym typeface="Monotype Sorts"/>
              </a:rPr>
              <a:t>方法：选定</a:t>
            </a:r>
            <a:r>
              <a:rPr lang="zh-CN" altLang="en-US" sz="2000" dirty="0">
                <a:latin typeface="Times New Roman"/>
                <a:sym typeface="Monotype Sorts"/>
              </a:rPr>
              <a:t>“</a:t>
            </a:r>
            <a:r>
              <a:rPr lang="zh-CN" altLang="en-US" sz="2000" dirty="0">
                <a:latin typeface="宋体" pitchFamily="2" charset="-122"/>
                <a:sym typeface="Monotype Sorts"/>
              </a:rPr>
              <a:t>硬分页符</a:t>
            </a:r>
            <a:r>
              <a:rPr lang="zh-CN" altLang="en-US" sz="2000" dirty="0">
                <a:latin typeface="Times New Roman"/>
                <a:sym typeface="Monotype Sorts"/>
              </a:rPr>
              <a:t>”</a:t>
            </a:r>
            <a:r>
              <a:rPr lang="zh-CN" altLang="en-US" sz="2000" dirty="0">
                <a:latin typeface="宋体" pitchFamily="2" charset="-122"/>
                <a:sym typeface="Monotype Sorts"/>
              </a:rPr>
              <a:t> →按</a:t>
            </a:r>
            <a:r>
              <a:rPr lang="en-US" altLang="zh-CN" sz="2000" dirty="0">
                <a:latin typeface="宋体" pitchFamily="2" charset="-122"/>
                <a:sym typeface="Monotype Sorts"/>
              </a:rPr>
              <a:t>Del</a:t>
            </a:r>
            <a:r>
              <a:rPr lang="zh-CN" altLang="en-US" sz="2000" dirty="0">
                <a:latin typeface="宋体" pitchFamily="2" charset="-122"/>
                <a:sym typeface="Monotype Sorts"/>
              </a:rPr>
              <a:t>键。</a:t>
            </a:r>
          </a:p>
          <a:p>
            <a:pPr marL="1333500" lvl="2" indent="-533400">
              <a:lnSpc>
                <a:spcPct val="150000"/>
              </a:lnSpc>
              <a:buNone/>
              <a:defRPr/>
            </a:pP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Monotype Sorts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>
                <a:sym typeface="Monotype Sorts"/>
              </a:rPr>
              <a:t>二、文档的</a:t>
            </a:r>
            <a:r>
              <a:rPr lang="zh-CN" altLang="en-US" dirty="0">
                <a:latin typeface="宋体" pitchFamily="2" charset="-122"/>
                <a:sym typeface="Monotype Sorts"/>
              </a:rPr>
              <a:t>分节</a:t>
            </a:r>
          </a:p>
        </p:txBody>
      </p:sp>
      <p:sp>
        <p:nvSpPr>
          <p:cNvPr id="314371" name="Rectangle 3"/>
          <p:cNvSpPr>
            <a:spLocks noGrp="1" noChangeArrowheads="1"/>
          </p:cNvSpPr>
          <p:nvPr>
            <p:ph idx="1"/>
          </p:nvPr>
        </p:nvSpPr>
        <p:spPr>
          <a:ln>
            <a:solidFill>
              <a:schemeClr val="bg2"/>
            </a:solidFill>
          </a:ln>
        </p:spPr>
        <p:txBody>
          <a:bodyPr/>
          <a:lstStyle/>
          <a:p>
            <a:pPr marL="609600" indent="-609600">
              <a:lnSpc>
                <a:spcPct val="150000"/>
              </a:lnSpc>
              <a:defRPr/>
            </a:pP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分节的含义</a:t>
            </a:r>
          </a:p>
          <a:p>
            <a:pPr marL="990600" lvl="1" indent="-533400">
              <a:lnSpc>
                <a:spcPct val="150000"/>
              </a:lnSpc>
              <a:defRPr/>
            </a:pP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将文档分成若干部分（又称为</a:t>
            </a: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/>
              </a:rPr>
              <a:t>“</a:t>
            </a: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节</a:t>
            </a: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sym typeface="Monotype Sorts"/>
              </a:rPr>
              <a:t>”</a:t>
            </a: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），每一部分可以设置成不同的格式。</a:t>
            </a:r>
          </a:p>
          <a:p>
            <a:pPr marL="990600" lvl="1" indent="-533400">
              <a:buFont typeface="Wingdings" pitchFamily="2" charset="2"/>
              <a:buNone/>
              <a:defRPr/>
            </a:pPr>
            <a:endParaRPr lang="zh-CN" altLang="en-US" dirty="0">
              <a:effectLst>
                <a:outerShdw blurRad="38100" dist="38100" dir="2700000" algn="tl">
                  <a:srgbClr val="FFFFFF"/>
                </a:outerShdw>
              </a:effectLst>
              <a:latin typeface="宋体" pitchFamily="2" charset="-122"/>
              <a:sym typeface="Monotype Sorts"/>
            </a:endParaRPr>
          </a:p>
          <a:p>
            <a:pPr marL="590550" indent="-533400"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rgbClr val="00A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sym typeface="Monotype Sorts"/>
              </a:rPr>
              <a:t>提示：</a:t>
            </a:r>
          </a:p>
          <a:p>
            <a:pPr marL="990600" lvl="1" indent="-533400">
              <a:defRPr/>
            </a:pP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新建的</a:t>
            </a:r>
            <a:r>
              <a:rPr lang="en-US" altLang="zh-CN" dirty="0">
                <a:effectLst>
                  <a:outerShdw blurRad="38100" dist="38100" dir="2700000" algn="tl">
                    <a:srgbClr val="FFFFFF"/>
                  </a:outerShdw>
                </a:effectLst>
                <a:sym typeface="Monotype Sorts"/>
              </a:rPr>
              <a:t>Word</a:t>
            </a: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文档，默认只有一节。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>
                <a:sym typeface="Monotype Sorts"/>
              </a:rPr>
              <a:t>二、文档的</a:t>
            </a:r>
            <a:r>
              <a:rPr lang="zh-CN" altLang="en-US" dirty="0">
                <a:latin typeface="宋体" pitchFamily="2" charset="-122"/>
                <a:sym typeface="Monotype Sorts"/>
              </a:rPr>
              <a:t>分节</a:t>
            </a:r>
            <a:endParaRPr lang="zh-CN" altLang="en-US" dirty="0">
              <a:solidFill>
                <a:srgbClr val="0033CC"/>
              </a:solidFill>
              <a:latin typeface="隶书" pitchFamily="49" charset="-122"/>
            </a:endParaRPr>
          </a:p>
        </p:txBody>
      </p:sp>
      <p:sp>
        <p:nvSpPr>
          <p:cNvPr id="323587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sym typeface="Monotype Sorts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sym typeface="Monotype Sorts"/>
              </a:rPr>
              <a:t>2</a:t>
            </a:r>
            <a:r>
              <a:rPr lang="zh-CN" altLang="en-US" sz="2800" dirty="0" smtClean="0">
                <a:sym typeface="Monotype Sorts"/>
              </a:rPr>
              <a:t>：</a:t>
            </a:r>
            <a:r>
              <a:rPr lang="zh-CN" altLang="en-US" sz="2800" dirty="0" smtClean="0">
                <a:latin typeface="隶书" pitchFamily="49" charset="-122"/>
              </a:rPr>
              <a:t>查看</a:t>
            </a:r>
            <a:r>
              <a:rPr lang="zh-CN" altLang="en-US" sz="2800" b="1" dirty="0">
                <a:latin typeface="隶书" pitchFamily="49" charset="-122"/>
              </a:rPr>
              <a:t>未</a:t>
            </a:r>
            <a:r>
              <a:rPr lang="zh-CN" altLang="en-US" sz="2800" b="1" dirty="0" smtClean="0">
                <a:latin typeface="隶书" pitchFamily="49" charset="-122"/>
              </a:rPr>
              <a:t>分节</a:t>
            </a:r>
            <a:r>
              <a:rPr lang="zh-CN" altLang="en-US" sz="2800" dirty="0" smtClean="0">
                <a:latin typeface="隶书" pitchFamily="49" charset="-122"/>
              </a:rPr>
              <a:t>文档</a:t>
            </a:r>
            <a:r>
              <a:rPr lang="zh-CN" altLang="en-US" sz="2800" dirty="0">
                <a:latin typeface="Arial"/>
              </a:rPr>
              <a:t>“</a:t>
            </a:r>
            <a:r>
              <a:rPr lang="zh-CN" altLang="en-US" sz="2800" dirty="0">
                <a:latin typeface="隶书" pitchFamily="49" charset="-122"/>
              </a:rPr>
              <a:t>页眉</a:t>
            </a:r>
            <a:r>
              <a:rPr lang="en-US" altLang="zh-CN" sz="2800" dirty="0">
                <a:latin typeface="隶书" pitchFamily="49" charset="-122"/>
              </a:rPr>
              <a:t>/</a:t>
            </a:r>
            <a:r>
              <a:rPr lang="zh-CN" altLang="en-US" sz="2800" dirty="0">
                <a:latin typeface="隶书" pitchFamily="49" charset="-122"/>
              </a:rPr>
              <a:t>页脚</a:t>
            </a:r>
            <a:r>
              <a:rPr lang="zh-CN" altLang="en-US" sz="2800" dirty="0" smtClean="0">
                <a:latin typeface="Arial"/>
              </a:rPr>
              <a:t>”</a:t>
            </a:r>
            <a:r>
              <a:rPr lang="zh-CN" altLang="en-US" sz="2800" dirty="0" smtClean="0">
                <a:latin typeface="隶书" pitchFamily="49" charset="-122"/>
              </a:rPr>
              <a:t>设置</a:t>
            </a:r>
            <a:r>
              <a:rPr lang="zh-CN" altLang="en-US" sz="2800" dirty="0">
                <a:latin typeface="隶书" pitchFamily="49" charset="-122"/>
              </a:rPr>
              <a:t>效果</a:t>
            </a:r>
          </a:p>
          <a:p>
            <a:pPr marL="933450" lvl="1" indent="-53340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实作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1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打开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“</a:t>
            </a:r>
            <a:r>
              <a:rPr lang="zh-CN" altLang="en-US" sz="2400" b="1" dirty="0">
                <a:solidFill>
                  <a:srgbClr val="00A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页面素材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”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文件夹中的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“</a:t>
            </a:r>
            <a:r>
              <a:rPr lang="zh-CN" altLang="en-US" sz="2400" b="1" dirty="0" smtClean="0">
                <a:solidFill>
                  <a:srgbClr val="00A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分页练习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”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文档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。</a:t>
            </a:r>
            <a:endParaRPr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sym typeface="Monotype Sorts"/>
            </a:endParaRPr>
          </a:p>
          <a:p>
            <a:pPr marL="933450" lvl="1" indent="-5334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2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设置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文档的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“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页眉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/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页脚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”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，观察设置后的效果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。</a:t>
            </a:r>
            <a:endParaRPr lang="en-US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sym typeface="Monotype Sorts"/>
            </a:endParaRPr>
          </a:p>
          <a:p>
            <a:pPr marL="933450" lvl="1" indent="-533400">
              <a:lnSpc>
                <a:spcPct val="150000"/>
              </a:lnSpc>
              <a:buNone/>
              <a:defRPr/>
            </a:pPr>
            <a:endParaRPr lang="en-US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sym typeface="Monotype Sorts"/>
            </a:endParaRPr>
          </a:p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dirty="0" smtClean="0">
                <a:solidFill>
                  <a:srgbClr val="00A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sym typeface="Monotype Sorts"/>
              </a:rPr>
              <a:t>结论：</a:t>
            </a:r>
            <a:endParaRPr lang="en-US" altLang="zh-CN" dirty="0" smtClean="0">
              <a:solidFill>
                <a:srgbClr val="00A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itchFamily="2" charset="-122"/>
              <a:sym typeface="Monotype Sorts"/>
            </a:endParaRPr>
          </a:p>
          <a:p>
            <a:pPr lvl="1">
              <a:lnSpc>
                <a:spcPct val="150000"/>
              </a:lnSpc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文档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的每一页都会具有相同的页眉和页脚，这是因为新文档默认只有一节。</a:t>
            </a:r>
            <a:endParaRPr lang="zh-CN" altLang="en-US" sz="2400" dirty="0"/>
          </a:p>
          <a:p>
            <a:pPr marL="933450" lvl="1" indent="-533400">
              <a:buNone/>
              <a:defRPr/>
            </a:pPr>
            <a:endParaRPr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sym typeface="Monotype Sorts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>
                <a:sym typeface="Monotype Sorts"/>
              </a:rPr>
              <a:t>二、文档的</a:t>
            </a:r>
            <a:r>
              <a:rPr lang="zh-CN" altLang="en-US" dirty="0">
                <a:latin typeface="宋体" pitchFamily="2" charset="-122"/>
                <a:sym typeface="Monotype Sorts"/>
              </a:rPr>
              <a:t>分节</a:t>
            </a:r>
          </a:p>
        </p:txBody>
      </p:sp>
      <p:sp>
        <p:nvSpPr>
          <p:cNvPr id="314371" name="Rectangle 3"/>
          <p:cNvSpPr>
            <a:spLocks noGrp="1" noChangeArrowheads="1"/>
          </p:cNvSpPr>
          <p:nvPr>
            <p:ph idx="1"/>
          </p:nvPr>
        </p:nvSpPr>
        <p:spPr>
          <a:ln>
            <a:solidFill>
              <a:schemeClr val="bg2"/>
            </a:solidFill>
          </a:ln>
        </p:spPr>
        <p:txBody>
          <a:bodyPr/>
          <a:lstStyle/>
          <a:p>
            <a:pPr marL="609600" indent="-609600">
              <a:lnSpc>
                <a:spcPct val="150000"/>
              </a:lnSpc>
              <a:defRPr/>
            </a:pP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分节</a:t>
            </a: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的</a:t>
            </a: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作用</a:t>
            </a:r>
          </a:p>
          <a:p>
            <a:pPr marL="990600" lvl="1" indent="-533400">
              <a:lnSpc>
                <a:spcPct val="150000"/>
              </a:lnSpc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如果文档分了节，就可以对不同的节设置不同的版面效果（如：不同的“页眉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/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页脚、页面边框、纸张大小”等等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）。</a:t>
            </a:r>
            <a:endParaRPr lang="en-US" altLang="zh-CN" sz="2400" dirty="0" smtClean="0">
              <a:effectLst>
                <a:outerShdw blurRad="38100" dist="38100" dir="2700000" algn="tl">
                  <a:srgbClr val="FFFFFF"/>
                </a:outerShdw>
              </a:effectLst>
              <a:latin typeface="宋体" pitchFamily="2" charset="-122"/>
              <a:sym typeface="Monotype Sorts"/>
            </a:endParaRPr>
          </a:p>
          <a:p>
            <a:pPr marL="990600" lvl="1" indent="-533400">
              <a:lnSpc>
                <a:spcPct val="150000"/>
              </a:lnSpc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具体实例可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翻阅本教材的页眉和页脚设置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效果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31971047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>
                <a:sym typeface="Monotype Sorts"/>
              </a:rPr>
              <a:t>二、文档的</a:t>
            </a:r>
            <a:r>
              <a:rPr lang="zh-CN" altLang="en-US" dirty="0">
                <a:latin typeface="宋体" pitchFamily="2" charset="-122"/>
                <a:sym typeface="Monotype Sorts"/>
              </a:rPr>
              <a:t>分节</a:t>
            </a:r>
            <a:endParaRPr lang="zh-CN" altLang="en-US" dirty="0">
              <a:solidFill>
                <a:srgbClr val="0033CC"/>
              </a:solidFill>
              <a:latin typeface="隶书" pitchFamily="49" charset="-122"/>
            </a:endParaRPr>
          </a:p>
        </p:txBody>
      </p:sp>
      <p:sp>
        <p:nvSpPr>
          <p:cNvPr id="324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sym typeface="Monotype Sorts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sym typeface="Monotype Sorts"/>
              </a:rPr>
              <a:t>3</a:t>
            </a:r>
            <a:r>
              <a:rPr lang="zh-CN" altLang="en-US" sz="2800" dirty="0" smtClean="0">
                <a:sym typeface="Monotype Sorts"/>
              </a:rPr>
              <a:t>：</a:t>
            </a:r>
            <a:r>
              <a:rPr lang="zh-CN" altLang="en-US" sz="2800" dirty="0" smtClean="0">
                <a:latin typeface="隶书" pitchFamily="49" charset="-122"/>
              </a:rPr>
              <a:t>文档</a:t>
            </a:r>
            <a:r>
              <a:rPr lang="zh-CN" altLang="en-US" sz="2800" dirty="0">
                <a:latin typeface="隶书" pitchFamily="49" charset="-122"/>
              </a:rPr>
              <a:t>的分节练习</a:t>
            </a:r>
          </a:p>
          <a:p>
            <a:pPr marL="933450" lvl="1" indent="-5334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1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认识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“</a:t>
            </a:r>
            <a:r>
              <a:rPr lang="zh-CN" altLang="en-US" sz="2400" b="1" dirty="0">
                <a:solidFill>
                  <a:srgbClr val="00A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分节符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”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的类型。</a:t>
            </a:r>
          </a:p>
          <a:p>
            <a:pPr marL="1314450" lvl="2" indent="-457200">
              <a:lnSpc>
                <a:spcPct val="150000"/>
              </a:lnSpc>
              <a:defRPr/>
            </a:pPr>
            <a:r>
              <a:rPr lang="zh-CN" altLang="en-US" sz="2000" dirty="0">
                <a:latin typeface="宋体" pitchFamily="2" charset="-122"/>
                <a:sym typeface="Monotype Sorts"/>
              </a:rPr>
              <a:t>方法：</a:t>
            </a:r>
            <a:r>
              <a:rPr lang="zh-CN" altLang="en-US" sz="2000" dirty="0" smtClean="0">
                <a:latin typeface="宋体" pitchFamily="2" charset="-122"/>
                <a:sym typeface="Monotype Sorts"/>
              </a:rPr>
              <a:t>单击“页面布局”选项卡“页面设置”组中的“分隔符”工具</a:t>
            </a:r>
            <a:r>
              <a:rPr lang="en-US" altLang="zh-CN" sz="2000" dirty="0" smtClean="0">
                <a:latin typeface="宋体" pitchFamily="2" charset="-122"/>
                <a:sym typeface="Monotype Sorts"/>
              </a:rPr>
              <a:t>……</a:t>
            </a:r>
            <a:endParaRPr lang="zh-CN" altLang="en-US" sz="2000" dirty="0">
              <a:latin typeface="宋体" pitchFamily="2" charset="-122"/>
              <a:sym typeface="Monotype Sorts"/>
            </a:endParaRPr>
          </a:p>
          <a:p>
            <a:pPr marL="933450" lvl="1" indent="-533400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2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/>
              </a:rPr>
              <a:t>在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“</a:t>
            </a:r>
            <a:r>
              <a:rPr lang="zh-CN" altLang="en-US" sz="2400" b="1" dirty="0">
                <a:solidFill>
                  <a:srgbClr val="00A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分页练习素材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sym typeface="Monotype Sorts"/>
              </a:rPr>
              <a:t>”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/>
              </a:rPr>
              <a:t>文档中插入各种类型的分节符，观察显示效果，并理解其含义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/>
              </a:rPr>
              <a:t>。</a:t>
            </a:r>
            <a:endParaRPr lang="en-US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Monotype Sorts"/>
            </a:endParaRPr>
          </a:p>
          <a:p>
            <a:pPr marL="933450" lvl="1" indent="-53340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实</a:t>
            </a:r>
            <a:r>
              <a:rPr lang="zh-CN" altLang="en-US" sz="2400" dirty="0">
                <a:solidFill>
                  <a:srgbClr val="0033CC"/>
                </a:solidFill>
                <a:sym typeface="Monotype Sorts"/>
              </a:rPr>
              <a:t>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3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/>
              </a:rPr>
              <a:t>删除文档中的分节符。（按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/>
              </a:rPr>
              <a:t>Del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/>
              </a:rPr>
              <a:t>键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/>
              </a:rPr>
              <a:t>）</a:t>
            </a:r>
            <a:endParaRPr lang="en-US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Monotype Sorts"/>
            </a:endParaRPr>
          </a:p>
          <a:p>
            <a:pPr marL="933450" lvl="1" indent="-53340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rgbClr val="0033CC"/>
                </a:solidFill>
                <a:sym typeface="Monotype Sorts"/>
              </a:rPr>
              <a:t>实作</a:t>
            </a:r>
            <a:r>
              <a:rPr lang="en-US" altLang="zh-CN" sz="2400" dirty="0" smtClean="0">
                <a:solidFill>
                  <a:srgbClr val="0033CC"/>
                </a:solidFill>
                <a:sym typeface="Monotype Sorts"/>
              </a:rPr>
              <a:t>4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Monotype Sorts"/>
              </a:rPr>
              <a:t>：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Monotype Sorts"/>
              </a:rPr>
              <a:t>修改文档中的分节符。（双击分节符）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3876</TotalTime>
  <Words>900</Words>
  <Application>Microsoft Office PowerPoint</Application>
  <PresentationFormat>全屏显示(4:3)</PresentationFormat>
  <Paragraphs>92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Comic Sans MS</vt:lpstr>
      <vt:lpstr>宋体</vt:lpstr>
      <vt:lpstr>Arial</vt:lpstr>
      <vt:lpstr>黑体</vt:lpstr>
      <vt:lpstr>Wingdings</vt:lpstr>
      <vt:lpstr>仿宋_GB2312</vt:lpstr>
      <vt:lpstr>Monotype Sorts</vt:lpstr>
      <vt:lpstr>Times New Roman</vt:lpstr>
      <vt:lpstr>隶书</vt:lpstr>
      <vt:lpstr>Crayons</vt:lpstr>
      <vt:lpstr>第4章  Word 2010 的使用 第3讲  页面格式化   之   分节</vt:lpstr>
      <vt:lpstr>第4章  Word 2010 的使用            第3讲  页面格式化  之  分节</vt:lpstr>
      <vt:lpstr>第4章  Word 2010 的使用            第3讲  页面格式化  之  分节</vt:lpstr>
      <vt:lpstr>一、文档的分页</vt:lpstr>
      <vt:lpstr>一、文档的分页</vt:lpstr>
      <vt:lpstr>二、文档的分节</vt:lpstr>
      <vt:lpstr>二、文档的分节</vt:lpstr>
      <vt:lpstr>二、文档的分节</vt:lpstr>
      <vt:lpstr>二、文档的分节</vt:lpstr>
      <vt:lpstr>二、文档的分节</vt:lpstr>
      <vt:lpstr>二、文档的分节</vt:lpstr>
      <vt:lpstr>二、文档的分节</vt:lpstr>
      <vt:lpstr>课余作业布置</vt:lpstr>
    </vt:vector>
  </TitlesOfParts>
  <Company>重庆电子科技职业学院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245</cp:revision>
  <dcterms:created xsi:type="dcterms:W3CDTF">2003-05-15T13:10:49Z</dcterms:created>
  <dcterms:modified xsi:type="dcterms:W3CDTF">2014-06-06T03:30:06Z</dcterms:modified>
</cp:coreProperties>
</file>