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8" r:id="rId3"/>
    <p:sldId id="271" r:id="rId4"/>
    <p:sldId id="288" r:id="rId5"/>
    <p:sldId id="279" r:id="rId6"/>
    <p:sldId id="280" r:id="rId7"/>
    <p:sldId id="281" r:id="rId8"/>
    <p:sldId id="282" r:id="rId9"/>
    <p:sldId id="284" r:id="rId10"/>
    <p:sldId id="285" r:id="rId11"/>
    <p:sldId id="287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19" r:id="rId42"/>
    <p:sldId id="278" r:id="rId43"/>
    <p:sldId id="321" r:id="rId44"/>
    <p:sldId id="322" r:id="rId45"/>
    <p:sldId id="323" r:id="rId46"/>
    <p:sldId id="324" r:id="rId47"/>
    <p:sldId id="276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FBFBF"/>
    <a:srgbClr val="000000"/>
    <a:srgbClr val="41719C"/>
    <a:srgbClr val="ABFFC7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24" autoAdjust="0"/>
    <p:restoredTop sz="94660" autoAdjust="0"/>
  </p:normalViewPr>
  <p:slideViewPr>
    <p:cSldViewPr snapToGrid="0">
      <p:cViewPr varScale="1">
        <p:scale>
          <a:sx n="61" d="100"/>
          <a:sy n="61" d="100"/>
        </p:scale>
        <p:origin x="-420" y="-90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8A44DE2E-46B4-43D4-A6D2-1DFB3FF89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092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DD65745B-E108-4F99-B6AC-ED10E0DE9E04}" type="slidenum">
              <a:rPr lang="zh-CN" altLang="en-US" smtClean="0"/>
              <a:pPr eaLnBrk="1" hangingPunct="1">
                <a:buFont typeface="Arial" charset="0"/>
                <a:buNone/>
              </a:pPr>
              <a:t>40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7BDC68F6-68FC-4117-953F-5FFA6436A555}" type="slidenum">
              <a:rPr lang="zh-CN" altLang="en-US" smtClean="0"/>
              <a:pPr eaLnBrk="1" hangingPunct="1">
                <a:buFont typeface="Arial" charset="0"/>
                <a:buNone/>
              </a:pPr>
              <a:t>46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363A6-3D28-4615-B027-773492D340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384248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节标题2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3324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9.xml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slide" Target="slide4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843213" y="2312988"/>
            <a:ext cx="6761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>
                <a:latin typeface="华文琥珀" pitchFamily="2" charset="-122"/>
                <a:ea typeface="华文琥珀" pitchFamily="2" charset="-122"/>
              </a:rPr>
              <a:t>SQL Server 2008</a:t>
            </a:r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网络数据库</a:t>
            </a:r>
            <a:endParaRPr lang="en-US" altLang="zh-CN" sz="3600">
              <a:latin typeface="华文琥珀" pitchFamily="2" charset="-122"/>
              <a:ea typeface="华文琥珀" pitchFamily="2" charset="-122"/>
            </a:endParaRPr>
          </a:p>
          <a:p>
            <a:pPr algn="ctr" eaLnBrk="1" hangingPunct="1"/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管理项目教程</a:t>
            </a:r>
            <a:endParaRPr lang="zh-CN" altLang="en-US" sz="3600" b="1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966788" y="612775"/>
            <a:ext cx="2667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595959"/>
                </a:solidFill>
              </a:rPr>
              <a:t>高等职业教育精品示范教材</a:t>
            </a:r>
          </a:p>
        </p:txBody>
      </p: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4525963" y="4181475"/>
            <a:ext cx="3935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主编：李桂香 王昌云</a:t>
            </a:r>
          </a:p>
        </p:txBody>
      </p:sp>
      <p:sp>
        <p:nvSpPr>
          <p:cNvPr id="20" name="文本框 11"/>
          <p:cNvSpPr txBox="1">
            <a:spLocks noChangeArrowheads="1"/>
          </p:cNvSpPr>
          <p:nvPr/>
        </p:nvSpPr>
        <p:spPr bwMode="auto">
          <a:xfrm>
            <a:off x="8031163" y="5534025"/>
            <a:ext cx="350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中国水利水电出版社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39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7263" y="2741613"/>
            <a:ext cx="10531475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>
              <a:buFont typeface="Arial" pitchFamily="34" charset="0"/>
              <a:buNone/>
              <a:defRPr/>
            </a:pPr>
            <a:r>
              <a:rPr lang="zh-CN" altLang="zh-CN" sz="2000" b="1" dirty="0"/>
              <a:t>唯一性索引</a:t>
            </a:r>
            <a:r>
              <a:rPr lang="zh-CN" altLang="en-US" sz="2000" b="1" dirty="0"/>
              <a:t>：</a:t>
            </a:r>
            <a:endParaRPr lang="zh-CN" altLang="zh-CN" sz="2000" b="1" dirty="0"/>
          </a:p>
          <a:p>
            <a:pPr>
              <a:buFont typeface="Arial" pitchFamily="34" charset="0"/>
              <a:buNone/>
              <a:defRPr/>
            </a:pPr>
            <a:r>
              <a:rPr lang="zh-CN" altLang="zh-CN" sz="2000" dirty="0"/>
              <a:t>一个唯一</a:t>
            </a:r>
            <a:r>
              <a:rPr lang="en-US" altLang="zh-CN" sz="2000" dirty="0"/>
              <a:t>索引</a:t>
            </a:r>
            <a:r>
              <a:rPr lang="zh-CN" altLang="zh-CN" sz="2000" dirty="0"/>
              <a:t>，不允许具有索引值相同的行，从而禁止重复的索引或键值。系统在创建该</a:t>
            </a:r>
            <a:r>
              <a:rPr lang="en-US" altLang="zh-CN" sz="2000" dirty="0"/>
              <a:t>索引</a:t>
            </a:r>
            <a:r>
              <a:rPr lang="zh-CN" altLang="zh-CN" sz="2000" dirty="0"/>
              <a:t>时检查是否有重复的键值，并在每次使用</a:t>
            </a:r>
            <a:r>
              <a:rPr lang="en-US" altLang="zh-CN" sz="2000" dirty="0"/>
              <a:t> INSERT </a:t>
            </a:r>
            <a:r>
              <a:rPr lang="zh-CN" altLang="zh-CN" sz="2000" dirty="0"/>
              <a:t>或</a:t>
            </a:r>
            <a:r>
              <a:rPr lang="en-US" altLang="zh-CN" sz="2000" dirty="0"/>
              <a:t> UPDATE </a:t>
            </a:r>
            <a:r>
              <a:rPr lang="zh-CN" altLang="zh-CN" sz="2000" dirty="0"/>
              <a:t>语句添加数据时进行检查，聚集索引和非聚集索引都可以是唯一性索引。</a:t>
            </a:r>
            <a:endParaRPr lang="en-US" altLang="zh-CN" sz="2000" dirty="0"/>
          </a:p>
          <a:p>
            <a:pPr indent="457200">
              <a:buFont typeface="Arial" pitchFamily="34" charset="0"/>
              <a:buNone/>
              <a:defRPr/>
            </a:pPr>
            <a:r>
              <a:rPr lang="zh-CN" altLang="zh-CN" sz="2000" b="1" dirty="0"/>
              <a:t>非唯一性索引</a:t>
            </a:r>
            <a:r>
              <a:rPr lang="zh-CN" altLang="en-US" sz="2000" b="1" dirty="0"/>
              <a:t>：</a:t>
            </a:r>
            <a:endParaRPr lang="zh-CN" altLang="zh-CN" sz="2000" b="1" dirty="0"/>
          </a:p>
          <a:p>
            <a:pPr>
              <a:buFont typeface="Arial" pitchFamily="34" charset="0"/>
              <a:buNone/>
              <a:defRPr/>
            </a:pPr>
            <a:r>
              <a:rPr lang="zh-CN" altLang="zh-CN" sz="2000" dirty="0"/>
              <a:t>表中索引列的值不唯一。</a:t>
            </a: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）索引的分类</a:t>
            </a:r>
            <a:endParaRPr lang="zh-CN" altLang="zh-CN"/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39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7263" y="2741613"/>
            <a:ext cx="1053147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sz="2000" b="1" dirty="0"/>
              <a:t>索引的优点</a:t>
            </a:r>
            <a:endParaRPr lang="zh-CN" altLang="zh-CN" sz="2000" dirty="0"/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通过创建唯一索引，可以增强数据记录的唯一性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可以大大加快数据检索的速度。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可以加速表与表之间的连接。特别是在实现数据的参照完整性方面。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使用索引可以再检索数据的过程中使用优化隐藏器，提高系统性能。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在使用</a:t>
            </a:r>
            <a:r>
              <a:rPr lang="en-US" altLang="zh-CN" sz="2000" dirty="0"/>
              <a:t>ORDER BY</a:t>
            </a:r>
            <a:r>
              <a:rPr lang="zh-CN" altLang="zh-CN" sz="2000" dirty="0"/>
              <a:t>和</a:t>
            </a:r>
            <a:r>
              <a:rPr lang="en-US" altLang="zh-CN" sz="2000" dirty="0"/>
              <a:t>GROUP BY</a:t>
            </a:r>
            <a:r>
              <a:rPr lang="zh-CN" altLang="zh-CN" sz="2000" dirty="0"/>
              <a:t>子句中进行检索数据时，可以显著减少查询中分组和排序的时间。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zh-CN" sz="2000" b="1" dirty="0"/>
              <a:t>创建索引的注意事项</a:t>
            </a:r>
            <a:endParaRPr lang="zh-CN" altLang="zh-CN" sz="2000" dirty="0"/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带索引的表在数据库中会占据更多的空间，对数据进行插入、更新、删除操作的命令所花费的时间会更长。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创建索引所需的工作空间约为数据库表的</a:t>
            </a:r>
            <a:r>
              <a:rPr lang="en-US" altLang="zh-CN" sz="2000" dirty="0"/>
              <a:t>1.2</a:t>
            </a:r>
            <a:r>
              <a:rPr lang="zh-CN" altLang="zh-CN" sz="2000" dirty="0"/>
              <a:t>倍。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zh-CN" sz="2000" dirty="0"/>
              <a:t>在设计和创建索引时，应确保对性能的提高程度大于在存储空间和处理资源方面的代价。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347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3</a:t>
            </a:r>
            <a:r>
              <a:rPr lang="zh-CN" altLang="zh-CN" b="1"/>
              <a:t>）索引的优点与注意事项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7538" y="2659063"/>
            <a:ext cx="592931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    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116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8.2.1  </a:t>
            </a:r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528888"/>
            <a:ext cx="10531475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000"/>
              <a:t>索引的创建方式有两种，使用图形工具和使用</a:t>
            </a:r>
            <a:r>
              <a:rPr lang="en-US" altLang="zh-CN" sz="2000"/>
              <a:t>T-SQL </a:t>
            </a:r>
            <a:r>
              <a:rPr lang="zh-CN" altLang="zh-CN" sz="2000"/>
              <a:t>语句。</a:t>
            </a:r>
          </a:p>
          <a:p>
            <a:pPr eaLnBrk="1" hangingPunct="1"/>
            <a:r>
              <a:rPr lang="en-US" altLang="zh-CN" sz="2000" b="1"/>
              <a:t>1.</a:t>
            </a:r>
            <a:r>
              <a:rPr lang="zh-CN" altLang="zh-CN" sz="2000" b="1"/>
              <a:t>什么情况需要创建索引：</a:t>
            </a:r>
            <a:endParaRPr lang="zh-CN" altLang="zh-CN" sz="2000"/>
          </a:p>
          <a:p>
            <a:pPr eaLnBrk="1" hangingPunct="1"/>
            <a:r>
              <a:rPr lang="zh-CN" altLang="zh-CN" sz="2000"/>
              <a:t>因为创建索引需要耗费一定的系统性能，所以当出现以下情况时间可以考虑创建索引。</a:t>
            </a:r>
          </a:p>
          <a:p>
            <a:pPr eaLnBrk="1" hangingPunct="1"/>
            <a:r>
              <a:rPr lang="zh-CN" altLang="zh-CN" sz="2000"/>
              <a:t>定义有主关键字和外部关键字的列</a:t>
            </a:r>
          </a:p>
          <a:p>
            <a:pPr eaLnBrk="1" hangingPunct="1"/>
            <a:r>
              <a:rPr lang="zh-CN" altLang="zh-CN" sz="2000"/>
              <a:t>需在指定范围中快速或频繁查询的列</a:t>
            </a:r>
          </a:p>
          <a:p>
            <a:pPr eaLnBrk="1" hangingPunct="1"/>
            <a:r>
              <a:rPr lang="zh-CN" altLang="zh-CN" sz="2000"/>
              <a:t>需要按排序顺序快速或频繁检索的列</a:t>
            </a:r>
          </a:p>
          <a:p>
            <a:pPr eaLnBrk="1" hangingPunct="1"/>
            <a:r>
              <a:rPr lang="zh-CN" altLang="zh-CN" sz="2000"/>
              <a:t>在集合过程中需要快速或频繁组合到一起的列</a:t>
            </a:r>
          </a:p>
          <a:p>
            <a:pPr eaLnBrk="1" hangingPunct="1"/>
            <a:r>
              <a:rPr lang="en-US" altLang="zh-CN" sz="2000" b="1"/>
              <a:t>2.</a:t>
            </a:r>
            <a:r>
              <a:rPr lang="zh-CN" altLang="zh-CN" sz="2000" b="1"/>
              <a:t>什么情况不需要创建索引：</a:t>
            </a:r>
            <a:endParaRPr lang="zh-CN" altLang="zh-CN" sz="2000"/>
          </a:p>
          <a:p>
            <a:pPr eaLnBrk="1" hangingPunct="1"/>
            <a:r>
              <a:rPr lang="zh-CN" altLang="zh-CN" sz="2000"/>
              <a:t>在下列情况时，可以考虑不创建索引。</a:t>
            </a:r>
          </a:p>
          <a:p>
            <a:pPr eaLnBrk="1" hangingPunct="1"/>
            <a:r>
              <a:rPr lang="zh-CN" altLang="zh-CN" sz="2000"/>
              <a:t>在查询中几乎不涉及的列</a:t>
            </a:r>
          </a:p>
          <a:p>
            <a:pPr eaLnBrk="1" hangingPunct="1"/>
            <a:r>
              <a:rPr lang="zh-CN" altLang="zh-CN" sz="2000"/>
              <a:t>很少有唯一值的列</a:t>
            </a:r>
          </a:p>
          <a:p>
            <a:pPr eaLnBrk="1" hangingPunct="1"/>
            <a:r>
              <a:rPr lang="zh-CN" altLang="zh-CN" sz="2000"/>
              <a:t>由</a:t>
            </a:r>
            <a:r>
              <a:rPr lang="en-US" altLang="zh-CN" sz="2000"/>
              <a:t>text</a:t>
            </a:r>
            <a:r>
              <a:rPr lang="zh-CN" altLang="zh-CN" sz="2000"/>
              <a:t>，</a:t>
            </a:r>
            <a:r>
              <a:rPr lang="en-US" altLang="zh-CN" sz="2000"/>
              <a:t>ntext</a:t>
            </a:r>
            <a:r>
              <a:rPr lang="zh-CN" altLang="zh-CN" sz="2000"/>
              <a:t>或</a:t>
            </a:r>
            <a:r>
              <a:rPr lang="en-US" altLang="zh-CN" sz="2000"/>
              <a:t>image</a:t>
            </a:r>
            <a:r>
              <a:rPr lang="zh-CN" altLang="zh-CN" sz="2000"/>
              <a:t>数据类型定义的列</a:t>
            </a:r>
          </a:p>
          <a:p>
            <a:pPr eaLnBrk="1" hangingPunct="1"/>
            <a:r>
              <a:rPr lang="zh-CN" altLang="zh-CN" sz="2000"/>
              <a:t>只有较少行数的表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）创建索引的方法</a:t>
            </a:r>
            <a:endParaRPr lang="zh-CN" altLang="zh-CN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465388"/>
            <a:ext cx="105314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000"/>
              <a:t>使用</a:t>
            </a:r>
            <a:r>
              <a:rPr lang="en-US" altLang="zh-CN" sz="2000"/>
              <a:t>Transact-SQL</a:t>
            </a:r>
            <a:r>
              <a:rPr lang="zh-CN" altLang="zh-CN" sz="2000"/>
              <a:t>的</a:t>
            </a:r>
            <a:r>
              <a:rPr lang="en-US" altLang="zh-CN" sz="2000"/>
              <a:t>CREAT INDEX</a:t>
            </a:r>
            <a:r>
              <a:rPr lang="zh-CN" altLang="zh-CN" sz="2000"/>
              <a:t>语句创建索引的语法结构和参数说明如下：</a:t>
            </a:r>
          </a:p>
          <a:p>
            <a:pPr eaLnBrk="1" hangingPunct="1"/>
            <a:r>
              <a:rPr lang="zh-CN" altLang="zh-CN" sz="2000"/>
              <a:t>基本语法：</a:t>
            </a:r>
          </a:p>
          <a:p>
            <a:pPr eaLnBrk="1" hangingPunct="1"/>
            <a:r>
              <a:rPr lang="en-US" altLang="zh-CN" sz="1400"/>
              <a:t>CREATE [UNIQUE] [CLUSTERED]  [NONCLUSTERED]    INDEX  index_name</a:t>
            </a:r>
            <a:endParaRPr lang="zh-CN" altLang="zh-CN" sz="1400"/>
          </a:p>
          <a:p>
            <a:pPr eaLnBrk="1" hangingPunct="1"/>
            <a:r>
              <a:rPr lang="en-US" altLang="zh-CN" sz="1400"/>
              <a:t>ON table_or_view_name (colum [ASC | DESC] [,…n])</a:t>
            </a:r>
            <a:endParaRPr lang="zh-CN" altLang="zh-CN" sz="1400"/>
          </a:p>
          <a:p>
            <a:pPr eaLnBrk="1" hangingPunct="1"/>
            <a:r>
              <a:rPr lang="en-US" altLang="zh-CN" sz="1400"/>
              <a:t>[INCLUDE  (colum_name[,…n])]</a:t>
            </a:r>
            <a:endParaRPr lang="zh-CN" altLang="zh-CN" sz="1400"/>
          </a:p>
          <a:p>
            <a:pPr eaLnBrk="1" hangingPunct="1"/>
            <a:r>
              <a:rPr lang="en-US" altLang="zh-CN" sz="1400"/>
              <a:t>[WITH</a:t>
            </a:r>
            <a:endParaRPr lang="zh-CN" altLang="zh-CN" sz="1400"/>
          </a:p>
          <a:p>
            <a:pPr eaLnBrk="1" hangingPunct="1"/>
            <a:r>
              <a:rPr lang="en-US" altLang="zh-CN" sz="1400"/>
              <a:t>(PAD_INDEX = {ON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FILLFACTOR = fillfactor</a:t>
            </a:r>
            <a:endParaRPr lang="zh-CN" altLang="zh-CN" sz="1400"/>
          </a:p>
          <a:p>
            <a:pPr eaLnBrk="1" hangingPunct="1"/>
            <a:r>
              <a:rPr lang="en-US" altLang="zh-CN" sz="1400"/>
              <a:t>SORT_IN_TEMPDB = { 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IGNORE_DUP_KEY = {ON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 STATISTICS_NORECOMPUTE = {ON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 DROP_EXISTING  = {ON | OFF }</a:t>
            </a:r>
            <a:endParaRPr lang="zh-CN" altLang="zh-CN" sz="1400"/>
          </a:p>
          <a:p>
            <a:pPr eaLnBrk="1" hangingPunct="1"/>
            <a:r>
              <a:rPr lang="en-US" altLang="zh-CN" sz="1400"/>
              <a:t>ONLINE = {ON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ALLOW_ROW_LOCKS ={ON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ALLOW_PAGE_LOCKS={ON | OFF}</a:t>
            </a:r>
            <a:endParaRPr lang="zh-CN" altLang="zh-CN" sz="1400"/>
          </a:p>
          <a:p>
            <a:pPr eaLnBrk="1" hangingPunct="1"/>
            <a:r>
              <a:rPr lang="en-US" altLang="zh-CN" sz="1400"/>
              <a:t>MAXDOP = max_degree_of_parallelism ) [,…n]</a:t>
            </a:r>
            <a:endParaRPr lang="zh-CN" altLang="zh-CN" sz="1400"/>
          </a:p>
          <a:p>
            <a:pPr eaLnBrk="1" hangingPunct="1"/>
            <a:r>
              <a:rPr lang="en-US" altLang="zh-CN" sz="1400"/>
              <a:t>ON  {_schema_name(column_name) | filegroup_name | default} </a:t>
            </a:r>
            <a:endParaRPr lang="zh-CN" altLang="zh-CN" sz="14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）创建索引的语法</a:t>
            </a:r>
            <a:endParaRPr lang="zh-CN" altLang="zh-CN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0263" y="160338"/>
            <a:ext cx="10531475" cy="618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/>
              <a:t>其中：参数代表的意义如下所示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UNIQUE	</a:t>
            </a:r>
            <a:r>
              <a:rPr lang="zh-CN" altLang="zh-CN" dirty="0" smtClean="0"/>
              <a:t>该选项表示创建唯一性的索引，在索引列中不能有相同的列值存在。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CLUSTERED	</a:t>
            </a:r>
            <a:r>
              <a:rPr lang="zh-CN" altLang="zh-CN" dirty="0" smtClean="0"/>
              <a:t>该选项表示创建聚集索引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NONCLUSTERED	</a:t>
            </a:r>
            <a:r>
              <a:rPr lang="zh-CN" altLang="zh-CN" dirty="0" smtClean="0"/>
              <a:t>该选项表示创建非聚集索引，这是</a:t>
            </a:r>
            <a:r>
              <a:rPr lang="en-US" altLang="zh-CN" dirty="0" smtClean="0"/>
              <a:t>CREAE INDEX</a:t>
            </a:r>
            <a:r>
              <a:rPr lang="zh-CN" altLang="zh-CN" dirty="0" smtClean="0"/>
              <a:t>的默认值。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INCLUDE	</a:t>
            </a:r>
            <a:r>
              <a:rPr lang="zh-CN" altLang="zh-CN" dirty="0" smtClean="0"/>
              <a:t>该选项用于指导将要包含到非聚集索引的页级中的非键列。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PAD_INDEX	</a:t>
            </a:r>
            <a:r>
              <a:rPr lang="zh-CN" altLang="zh-CN" dirty="0" smtClean="0"/>
              <a:t>该选项用于指定索引的中间页级，也就是说为非叶级索引指定填充度。这时的填充度由</a:t>
            </a:r>
            <a:r>
              <a:rPr lang="en-US" altLang="zh-CN" dirty="0" smtClean="0"/>
              <a:t>FILLFACT</a:t>
            </a:r>
            <a:r>
              <a:rPr lang="zh-CN" altLang="zh-CN" dirty="0" smtClean="0"/>
              <a:t>选项指定。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err="1" smtClean="0"/>
              <a:t>FIllFACTOR</a:t>
            </a:r>
            <a:r>
              <a:rPr lang="en-US" altLang="zh-CN" dirty="0" smtClean="0"/>
              <a:t>	</a:t>
            </a:r>
            <a:r>
              <a:rPr lang="zh-CN" altLang="zh-CN" dirty="0" smtClean="0"/>
              <a:t>该选项用于指定非页级索引页的填充度。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SORT_INT_TEMPDB	</a:t>
            </a:r>
            <a:r>
              <a:rPr lang="zh-CN" altLang="zh-CN" dirty="0" smtClean="0"/>
              <a:t>该选项为</a:t>
            </a:r>
            <a:r>
              <a:rPr lang="en-US" altLang="zh-CN" dirty="0" smtClean="0"/>
              <a:t>ON</a:t>
            </a:r>
            <a:r>
              <a:rPr lang="zh-CN" altLang="zh-CN" dirty="0" smtClean="0"/>
              <a:t>时，用于指定创建索引时产生的中间结果，在</a:t>
            </a:r>
            <a:r>
              <a:rPr lang="en-US" altLang="zh-CN" dirty="0" err="1" smtClean="0"/>
              <a:t>tempdb</a:t>
            </a:r>
            <a:r>
              <a:rPr lang="zh-CN" altLang="zh-CN" dirty="0" smtClean="0"/>
              <a:t>数据库中进行排序。为</a:t>
            </a:r>
            <a:r>
              <a:rPr lang="en-US" altLang="zh-CN" dirty="0" smtClean="0"/>
              <a:t>OFF</a:t>
            </a:r>
            <a:r>
              <a:rPr lang="zh-CN" altLang="zh-CN" dirty="0" smtClean="0"/>
              <a:t>时，在当前数据库中排序。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IGNORE_DUP_KEY	</a:t>
            </a:r>
            <a:r>
              <a:rPr lang="zh-CN" altLang="zh-CN" dirty="0" smtClean="0"/>
              <a:t>该选项用于指定唯一性索引键冗余数据的系统行为。当为</a:t>
            </a:r>
            <a:r>
              <a:rPr lang="en-US" altLang="zh-CN" dirty="0" smtClean="0"/>
              <a:t>ON</a:t>
            </a:r>
            <a:r>
              <a:rPr lang="zh-CN" altLang="zh-CN" dirty="0" smtClean="0"/>
              <a:t>时，系统发出警告信息，违反唯一性行的数据插入失败。为</a:t>
            </a:r>
            <a:r>
              <a:rPr lang="en-US" altLang="zh-CN" dirty="0" smtClean="0"/>
              <a:t>OFF</a:t>
            </a:r>
            <a:r>
              <a:rPr lang="zh-CN" altLang="zh-CN" dirty="0" smtClean="0"/>
              <a:t>时，取消整个</a:t>
            </a:r>
            <a:r>
              <a:rPr lang="en-US" altLang="zh-CN" dirty="0" smtClean="0"/>
              <a:t>INSERT</a:t>
            </a:r>
            <a:r>
              <a:rPr lang="zh-CN" altLang="zh-CN" dirty="0" smtClean="0"/>
              <a:t>语句，并且发出错误信息。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STATISTICS_NORECOMPUTE	</a:t>
            </a:r>
            <a:r>
              <a:rPr lang="zh-CN" altLang="zh-CN" dirty="0" smtClean="0"/>
              <a:t>该选项用于是否重新计算索引统计信息。为</a:t>
            </a:r>
            <a:r>
              <a:rPr lang="en-US" altLang="zh-CN" dirty="0" smtClean="0"/>
              <a:t>ON</a:t>
            </a:r>
            <a:r>
              <a:rPr lang="zh-CN" altLang="zh-CN" dirty="0" smtClean="0"/>
              <a:t>时，不自动计算过期的索引统计信息。为</a:t>
            </a:r>
            <a:r>
              <a:rPr lang="en-US" altLang="zh-CN" dirty="0" smtClean="0"/>
              <a:t>OFF</a:t>
            </a:r>
            <a:r>
              <a:rPr lang="zh-CN" altLang="zh-CN" dirty="0" smtClean="0"/>
              <a:t>时，启动自动计算能力。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DROP_EXIXTING	</a:t>
            </a:r>
            <a:r>
              <a:rPr lang="zh-CN" altLang="zh-CN" dirty="0" smtClean="0"/>
              <a:t>该选项用于是否可以删除指定的索引，并且重建已有的索引。为</a:t>
            </a:r>
            <a:r>
              <a:rPr lang="en-US" altLang="zh-CN" dirty="0" smtClean="0"/>
              <a:t>OFF</a:t>
            </a:r>
            <a:r>
              <a:rPr lang="zh-CN" altLang="zh-CN" dirty="0" smtClean="0"/>
              <a:t>时，不能删除重建。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ONLINE	</a:t>
            </a:r>
            <a:r>
              <a:rPr lang="zh-CN" altLang="zh-CN" dirty="0" smtClean="0"/>
              <a:t>该选项用于指定索引操作期间基础表和关联索引是否可用于查询。为</a:t>
            </a:r>
            <a:r>
              <a:rPr lang="en-US" altLang="zh-CN" dirty="0" smtClean="0"/>
              <a:t>ON</a:t>
            </a:r>
            <a:r>
              <a:rPr lang="zh-CN" altLang="zh-CN" dirty="0" smtClean="0"/>
              <a:t>为，不持有表锁，允许用于查询。为</a:t>
            </a:r>
            <a:r>
              <a:rPr lang="en-US" altLang="zh-CN" dirty="0" smtClean="0"/>
              <a:t>OFF</a:t>
            </a:r>
            <a:r>
              <a:rPr lang="zh-CN" altLang="zh-CN" dirty="0" smtClean="0"/>
              <a:t>时，持有表锁，索引操作期间不能指定查询。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ALLOW_ROW_LOCKS:	</a:t>
            </a:r>
            <a:r>
              <a:rPr lang="zh-CN" altLang="zh-CN" dirty="0" smtClean="0"/>
              <a:t>该选项用于指定是否使用行锁，为</a:t>
            </a:r>
            <a:r>
              <a:rPr lang="en-US" altLang="zh-CN" dirty="0" smtClean="0"/>
              <a:t>ON</a:t>
            </a:r>
            <a:r>
              <a:rPr lang="zh-CN" altLang="zh-CN" dirty="0" smtClean="0"/>
              <a:t>，表示使用行锁。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ALLOW_PAGE_LOCKS	</a:t>
            </a:r>
            <a:r>
              <a:rPr lang="zh-CN" altLang="zh-CN" dirty="0" smtClean="0"/>
              <a:t>该选项用于指定是否使用页锁，为</a:t>
            </a:r>
            <a:r>
              <a:rPr lang="en-US" altLang="zh-CN" dirty="0" smtClean="0"/>
              <a:t>ON</a:t>
            </a:r>
            <a:r>
              <a:rPr lang="zh-CN" altLang="zh-CN" dirty="0" smtClean="0"/>
              <a:t>，表示使用页锁。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en-US" altLang="zh-CN" dirty="0" smtClean="0"/>
              <a:t>MAXDOP	</a:t>
            </a:r>
            <a:r>
              <a:rPr lang="zh-CN" altLang="zh-CN" dirty="0" smtClean="0"/>
              <a:t>该选项用于指定索引操作期间覆盖最大并行度的配置选项。主要目的是限制执行并行计划过程中使用的处理器数量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392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8.2.2  </a:t>
            </a:r>
            <a:r>
              <a:rPr lang="zh-CN" altLang="en-US" sz="3200" b="1"/>
              <a:t>任务实施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531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步骤</a:t>
            </a:r>
            <a:r>
              <a:rPr lang="en-US" altLang="zh-CN" sz="2400"/>
              <a:t>1</a:t>
            </a:r>
            <a:r>
              <a:rPr lang="zh-CN" altLang="zh-CN" sz="2400"/>
              <a:t>：在“</a:t>
            </a:r>
            <a:r>
              <a:rPr lang="en-US" altLang="zh-CN" sz="2400"/>
              <a:t>SQL Server Managerment Studio</a:t>
            </a:r>
            <a:r>
              <a:rPr lang="zh-CN" altLang="zh-CN" sz="2400"/>
              <a:t>”管理工具中展开数据库对象文件夹，选择并展要创建索引的数据库如“</a:t>
            </a:r>
            <a:r>
              <a:rPr lang="en-US" altLang="zh-CN" sz="2400"/>
              <a:t>student</a:t>
            </a:r>
            <a:r>
              <a:rPr lang="zh-CN" altLang="zh-CN" sz="2400"/>
              <a:t>”。展开要创建索引的数据表，右键单击“索引”节点，在弹出的快捷菜单中，选择“新建索引”命令</a:t>
            </a:r>
            <a:r>
              <a:rPr lang="zh-CN" altLang="en-US" sz="2400"/>
              <a:t>。</a:t>
            </a:r>
            <a:endParaRPr lang="zh-CN" altLang="zh-CN" sz="24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5116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方法</a:t>
            </a:r>
            <a:r>
              <a:rPr lang="en-US" altLang="zh-CN" b="1"/>
              <a:t>1</a:t>
            </a:r>
            <a:r>
              <a:rPr lang="zh-CN" altLang="zh-CN" b="1"/>
              <a:t>：使用“</a:t>
            </a:r>
            <a:r>
              <a:rPr lang="en-US" altLang="zh-CN" b="1"/>
              <a:t>SSMS</a:t>
            </a:r>
            <a:r>
              <a:rPr lang="zh-CN" altLang="zh-CN" b="1"/>
              <a:t>”管理工具创建索引</a:t>
            </a:r>
            <a:endParaRPr lang="zh-CN" altLang="zh-CN"/>
          </a:p>
        </p:txBody>
      </p:sp>
      <p:sp>
        <p:nvSpPr>
          <p:cNvPr id="8" name="圆角矩形 7"/>
          <p:cNvSpPr/>
          <p:nvPr/>
        </p:nvSpPr>
        <p:spPr>
          <a:xfrm>
            <a:off x="9544050" y="3971925"/>
            <a:ext cx="1355725" cy="53816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79488" y="4732338"/>
            <a:ext cx="10531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步骤</a:t>
            </a:r>
            <a:r>
              <a:rPr lang="en-US" altLang="zh-CN" sz="2400"/>
              <a:t>2</a:t>
            </a:r>
            <a:r>
              <a:rPr lang="zh-CN" altLang="zh-CN" sz="2400"/>
              <a:t>：在弹出的 “新建索引”对话框中，可以输入索引的名称、选择索引的类型、选择是否是唯一索引等如图 </a:t>
            </a:r>
            <a:r>
              <a:rPr lang="en-US" altLang="zh-CN" sz="2400"/>
              <a:t>8‑5</a:t>
            </a:r>
            <a:r>
              <a:rPr lang="zh-CN" altLang="zh-CN" sz="2400"/>
              <a:t>所示。在此例中，我们在“班级”表中建立 “班级名称”的非聚集索引。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9631363" y="5716588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3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24" grpId="0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18435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19459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1588"/>
            <a:ext cx="122269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392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8.2.2  </a:t>
            </a:r>
            <a:r>
              <a:rPr lang="zh-CN" altLang="en-US" sz="3200" b="1"/>
              <a:t>任务实施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531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步骤</a:t>
            </a:r>
            <a:r>
              <a:rPr lang="en-US" altLang="zh-CN" sz="2400"/>
              <a:t>3</a:t>
            </a:r>
            <a:r>
              <a:rPr lang="zh-CN" altLang="zh-CN" sz="2400"/>
              <a:t>：单击“添加”按钮，从“班级”表中选择“班级名称”复选框。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5116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方法</a:t>
            </a:r>
            <a:r>
              <a:rPr lang="en-US" altLang="zh-CN" b="1"/>
              <a:t>1</a:t>
            </a:r>
            <a:r>
              <a:rPr lang="zh-CN" altLang="zh-CN" b="1"/>
              <a:t>：使用“</a:t>
            </a:r>
            <a:r>
              <a:rPr lang="en-US" altLang="zh-CN" b="1"/>
              <a:t>SSMS</a:t>
            </a:r>
            <a:r>
              <a:rPr lang="zh-CN" altLang="zh-CN" b="1"/>
              <a:t>”管理工具创建索引</a:t>
            </a:r>
            <a:endParaRPr lang="zh-CN" altLang="zh-CN"/>
          </a:p>
        </p:txBody>
      </p:sp>
      <p:sp>
        <p:nvSpPr>
          <p:cNvPr id="8" name="圆角矩形 7"/>
          <p:cNvSpPr/>
          <p:nvPr/>
        </p:nvSpPr>
        <p:spPr>
          <a:xfrm>
            <a:off x="9544050" y="3971925"/>
            <a:ext cx="1355725" cy="53816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79488" y="4732338"/>
            <a:ext cx="10531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步骤</a:t>
            </a:r>
            <a:r>
              <a:rPr lang="en-US" altLang="zh-CN" sz="2400"/>
              <a:t>4</a:t>
            </a:r>
            <a:r>
              <a:rPr lang="zh-CN" altLang="zh-CN" sz="2400"/>
              <a:t>：单击“确定”按钮，返回“新建索引”窗口，然后单击“确定”就生成了“班级名称”索引。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9631363" y="5716588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3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24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sp>
        <p:nvSpPr>
          <p:cNvPr id="5" name="文本框 4"/>
          <p:cNvSpPr txBox="1"/>
          <p:nvPr/>
        </p:nvSpPr>
        <p:spPr>
          <a:xfrm>
            <a:off x="2928938" y="2659063"/>
            <a:ext cx="626645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项目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索引及其应用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21507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22531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392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8.2.2  </a:t>
            </a:r>
            <a:r>
              <a:rPr lang="zh-CN" altLang="en-US" sz="3200" b="1"/>
              <a:t>任务实施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5314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操作</a:t>
            </a:r>
            <a:r>
              <a:rPr lang="en-US" altLang="zh-CN" sz="2400"/>
              <a:t>1</a:t>
            </a:r>
            <a:r>
              <a:rPr lang="zh-CN" altLang="zh-CN" sz="2400"/>
              <a:t>：在数据库（</a:t>
            </a:r>
            <a:r>
              <a:rPr lang="en-US" altLang="zh-CN" sz="2400"/>
              <a:t>Student</a:t>
            </a:r>
            <a:r>
              <a:rPr lang="zh-CN" altLang="zh-CN" sz="2400"/>
              <a:t>）中对“学生”表中的“学生姓名”列，创建的索引“学生姓名”，该索引要求为非聚集索引，创建语句如下：</a:t>
            </a:r>
            <a:endParaRPr lang="en-US" altLang="zh-CN" sz="2400"/>
          </a:p>
          <a:p>
            <a:r>
              <a:rPr lang="en-US" altLang="zh-CN" sz="2400"/>
              <a:t>CREATE NONCLUSTERED INDEX </a:t>
            </a:r>
            <a:r>
              <a:rPr lang="zh-CN" altLang="zh-CN" sz="2400"/>
              <a:t>学生姓名</a:t>
            </a:r>
          </a:p>
          <a:p>
            <a:r>
              <a:rPr lang="en-US" altLang="zh-CN" sz="2400"/>
              <a:t>ON </a:t>
            </a:r>
            <a:r>
              <a:rPr lang="zh-CN" altLang="zh-CN" sz="2400"/>
              <a:t>学生表</a:t>
            </a:r>
            <a:r>
              <a:rPr lang="en-US" altLang="zh-CN" sz="2400"/>
              <a:t>(</a:t>
            </a:r>
            <a:r>
              <a:rPr lang="zh-CN" altLang="zh-CN" sz="2400"/>
              <a:t>姓名</a:t>
            </a:r>
            <a:r>
              <a:rPr lang="en-US" altLang="zh-CN" sz="2400"/>
              <a:t>)</a:t>
            </a:r>
            <a:endParaRPr lang="zh-CN" altLang="zh-CN" sz="2400"/>
          </a:p>
          <a:p>
            <a:r>
              <a:rPr lang="zh-CN" altLang="zh-CN" sz="2400"/>
              <a:t>打开表“学生”表在索引节点可以看到新建的（非唯一、非聚集索引“学生姓名”）。</a:t>
            </a:r>
          </a:p>
          <a:p>
            <a:pPr eaLnBrk="1" hangingPunct="1"/>
            <a:endParaRPr lang="zh-CN" altLang="zh-CN" sz="24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5116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2</a:t>
            </a:r>
            <a:r>
              <a:rPr lang="zh-CN" altLang="zh-CN" b="1"/>
              <a:t>：使用</a:t>
            </a:r>
            <a:r>
              <a:rPr lang="en-US" altLang="zh-CN" b="1"/>
              <a:t>Transaction-SQL</a:t>
            </a:r>
            <a:r>
              <a:rPr lang="zh-CN" altLang="zh-CN" b="1"/>
              <a:t>语句创建索引</a:t>
            </a:r>
            <a:endParaRPr lang="zh-CN" altLang="zh-CN"/>
          </a:p>
        </p:txBody>
      </p:sp>
      <p:sp>
        <p:nvSpPr>
          <p:cNvPr id="8" name="圆角矩形 7"/>
          <p:cNvSpPr/>
          <p:nvPr/>
        </p:nvSpPr>
        <p:spPr>
          <a:xfrm>
            <a:off x="9659938" y="5149850"/>
            <a:ext cx="1355725" cy="53816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24579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392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8.2.2  </a:t>
            </a:r>
            <a:r>
              <a:rPr lang="zh-CN" altLang="en-US" sz="3200" b="1"/>
              <a:t>任务实施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创建索引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5314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400"/>
              <a:t>操作</a:t>
            </a:r>
            <a:r>
              <a:rPr lang="en-US" altLang="zh-CN" sz="2400"/>
              <a:t>2</a:t>
            </a:r>
            <a:r>
              <a:rPr lang="zh-CN" altLang="zh-CN" sz="2400"/>
              <a:t>：在数据库（</a:t>
            </a:r>
            <a:r>
              <a:rPr lang="en-US" altLang="zh-CN" sz="2400"/>
              <a:t>Student</a:t>
            </a:r>
            <a:r>
              <a:rPr lang="zh-CN" altLang="zh-CN" sz="2400"/>
              <a:t>）中对“课程”表中的课程编号</a:t>
            </a:r>
            <a:r>
              <a:rPr lang="en-US" altLang="zh-CN" sz="2400"/>
              <a:t>,</a:t>
            </a:r>
            <a:r>
              <a:rPr lang="zh-CN" altLang="zh-CN" sz="2400"/>
              <a:t>建立唯一性索引“编号”，创建语句如下：</a:t>
            </a:r>
          </a:p>
          <a:p>
            <a:r>
              <a:rPr lang="en-US" altLang="zh-CN" sz="2400"/>
              <a:t>CREATE UNIQUE INDEX </a:t>
            </a:r>
            <a:r>
              <a:rPr lang="zh-CN" altLang="zh-CN" sz="2400"/>
              <a:t>编号</a:t>
            </a:r>
          </a:p>
          <a:p>
            <a:r>
              <a:rPr lang="en-US" altLang="zh-CN" sz="2400"/>
              <a:t>ON </a:t>
            </a:r>
            <a:r>
              <a:rPr lang="zh-CN" altLang="zh-CN" sz="2400"/>
              <a:t>课程表</a:t>
            </a:r>
            <a:r>
              <a:rPr lang="en-US" altLang="zh-CN" sz="2400"/>
              <a:t> (</a:t>
            </a:r>
            <a:r>
              <a:rPr lang="zh-CN" altLang="zh-CN" sz="2400"/>
              <a:t>课程编号</a:t>
            </a:r>
            <a:r>
              <a:rPr lang="en-US" altLang="zh-CN" sz="2400"/>
              <a:t>)</a:t>
            </a:r>
            <a:endParaRPr lang="zh-CN" altLang="zh-CN" sz="2400"/>
          </a:p>
          <a:p>
            <a:r>
              <a:rPr lang="zh-CN" altLang="zh-CN" sz="2400"/>
              <a:t>打开表“课程”在索引节点可以看到新建的（唯一性、非聚集索引“编号”）如图</a:t>
            </a:r>
            <a:r>
              <a:rPr lang="en-US" altLang="zh-CN" sz="2400"/>
              <a:t>8-9</a:t>
            </a:r>
            <a:r>
              <a:rPr lang="zh-CN" altLang="zh-CN" sz="2400"/>
              <a:t>所示。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5116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2</a:t>
            </a:r>
            <a:r>
              <a:rPr lang="zh-CN" altLang="zh-CN" b="1"/>
              <a:t>：使用</a:t>
            </a:r>
            <a:r>
              <a:rPr lang="en-US" altLang="zh-CN" b="1"/>
              <a:t>Transaction-SQL</a:t>
            </a:r>
            <a:r>
              <a:rPr lang="zh-CN" altLang="zh-CN" b="1"/>
              <a:t>语句创建索引</a:t>
            </a:r>
            <a:endParaRPr lang="zh-CN" altLang="zh-CN"/>
          </a:p>
        </p:txBody>
      </p:sp>
      <p:sp>
        <p:nvSpPr>
          <p:cNvPr id="8" name="圆角矩形 7"/>
          <p:cNvSpPr/>
          <p:nvPr/>
        </p:nvSpPr>
        <p:spPr>
          <a:xfrm>
            <a:off x="9659938" y="5149850"/>
            <a:ext cx="1355725" cy="53816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26627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7538" y="2659063"/>
            <a:ext cx="64103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    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的删除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116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8.3.1  </a:t>
            </a:r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索引的删除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528888"/>
            <a:ext cx="1053147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000"/>
              <a:t>删除索引也有两种方式：使用</a:t>
            </a:r>
            <a:r>
              <a:rPr lang="en-US" altLang="zh-CN" sz="2000"/>
              <a:t>SQL Server Management Studio</a:t>
            </a:r>
            <a:r>
              <a:rPr lang="zh-CN" altLang="zh-CN" sz="2000"/>
              <a:t>管理工具和使用</a:t>
            </a:r>
            <a:r>
              <a:rPr lang="en-US" altLang="zh-CN" sz="2000"/>
              <a:t>T-SQL</a:t>
            </a:r>
            <a:r>
              <a:rPr lang="zh-CN" altLang="zh-CN" sz="2000"/>
              <a:t>语句。</a:t>
            </a:r>
            <a:endParaRPr lang="en-US" altLang="zh-CN" sz="2000"/>
          </a:p>
          <a:p>
            <a:r>
              <a:rPr lang="zh-CN" altLang="zh-CN" sz="2000" b="1"/>
              <a:t>（</a:t>
            </a:r>
            <a:r>
              <a:rPr lang="en-US" altLang="zh-CN" sz="2000" b="1"/>
              <a:t>2</a:t>
            </a:r>
            <a:r>
              <a:rPr lang="zh-CN" altLang="zh-CN" sz="2000" b="1"/>
              <a:t>）</a:t>
            </a:r>
            <a:r>
              <a:rPr lang="en-US" altLang="zh-CN" sz="2000" b="1"/>
              <a:t>. </a:t>
            </a:r>
            <a:r>
              <a:rPr lang="zh-CN" altLang="zh-CN" sz="2000" b="1"/>
              <a:t>删除索引的语法</a:t>
            </a:r>
            <a:endParaRPr lang="zh-CN" altLang="zh-CN" sz="2000"/>
          </a:p>
          <a:p>
            <a:r>
              <a:rPr lang="zh-CN" altLang="zh-CN" sz="2000"/>
              <a:t>使用</a:t>
            </a:r>
            <a:r>
              <a:rPr lang="en-US" altLang="zh-CN" sz="2000"/>
              <a:t>Transact-SQL</a:t>
            </a:r>
            <a:r>
              <a:rPr lang="zh-CN" altLang="zh-CN" sz="2000"/>
              <a:t>的</a:t>
            </a:r>
            <a:r>
              <a:rPr lang="en-US" altLang="zh-CN" sz="2000"/>
              <a:t>DROP</a:t>
            </a:r>
            <a:r>
              <a:rPr lang="zh-CN" altLang="zh-CN" sz="2000"/>
              <a:t>语句修改索引的基本语法如下：</a:t>
            </a:r>
          </a:p>
          <a:p>
            <a:r>
              <a:rPr lang="en-US" altLang="zh-CN" sz="2000"/>
              <a:t>    DROP INDEX  &lt;index name&gt; on &lt; table or view name &gt;</a:t>
            </a:r>
            <a:endParaRPr lang="zh-CN" altLang="zh-CN" sz="2000"/>
          </a:p>
          <a:p>
            <a:endParaRPr lang="zh-CN" altLang="zh-CN" sz="20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000" b="1"/>
              <a:t>（</a:t>
            </a:r>
            <a:r>
              <a:rPr lang="en-US" altLang="zh-CN" sz="2000" b="1"/>
              <a:t>1</a:t>
            </a:r>
            <a:r>
              <a:rPr lang="zh-CN" altLang="en-US" sz="2000" b="1"/>
              <a:t>）</a:t>
            </a:r>
            <a:r>
              <a:rPr lang="en-US" altLang="zh-CN" sz="2000" b="1"/>
              <a:t>.</a:t>
            </a:r>
            <a:r>
              <a:rPr lang="zh-CN" altLang="zh-CN" sz="2000" b="1"/>
              <a:t>删除索引的方法</a:t>
            </a:r>
            <a:endParaRPr lang="zh-CN" altLang="zh-CN" sz="20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392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8.3.2  </a:t>
            </a:r>
            <a:r>
              <a:rPr lang="zh-CN" altLang="en-US" sz="3200" b="1"/>
              <a:t>任务实施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索引的删除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774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400"/>
              <a:t>步骤</a:t>
            </a:r>
            <a:r>
              <a:rPr lang="en-US" altLang="zh-CN" sz="2400"/>
              <a:t>1</a:t>
            </a:r>
            <a:r>
              <a:rPr lang="zh-CN" altLang="zh-CN" sz="2400"/>
              <a:t>：打开“</a:t>
            </a:r>
            <a:r>
              <a:rPr lang="en-US" altLang="zh-CN" sz="2400"/>
              <a:t>SQL Server Management Studio</a:t>
            </a:r>
            <a:r>
              <a:rPr lang="zh-CN" altLang="zh-CN" sz="2400"/>
              <a:t>”管理工具，选择要删除的索引。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5116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1.</a:t>
            </a:r>
            <a:r>
              <a:rPr lang="zh-CN" altLang="zh-CN" b="1"/>
              <a:t>使用“</a:t>
            </a:r>
            <a:r>
              <a:rPr lang="en-US" altLang="zh-CN" b="1"/>
              <a:t>SSMS</a:t>
            </a:r>
            <a:r>
              <a:rPr lang="zh-CN" altLang="zh-CN" b="1"/>
              <a:t>”管理工具删除索引</a:t>
            </a:r>
            <a:endParaRPr lang="zh-CN" altLang="zh-CN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57263" y="3581400"/>
            <a:ext cx="10531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步骤</a:t>
            </a:r>
            <a:r>
              <a:rPr lang="en-US" altLang="zh-CN" sz="2400"/>
              <a:t>2</a:t>
            </a:r>
            <a:r>
              <a:rPr lang="zh-CN" altLang="zh-CN" sz="2400"/>
              <a:t>：单击右键，选择“删除”，如图</a:t>
            </a:r>
            <a:r>
              <a:rPr lang="en-US" altLang="zh-CN" sz="2400"/>
              <a:t>8-10</a:t>
            </a:r>
            <a:r>
              <a:rPr lang="zh-CN" altLang="zh-CN" sz="2400"/>
              <a:t>所示。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9631363" y="4005263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4" grpId="0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30723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032500" y="0"/>
            <a:ext cx="53975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524250" y="1754188"/>
            <a:ext cx="1689100" cy="503237"/>
            <a:chOff x="3524480" y="1753952"/>
            <a:chExt cx="1688869" cy="503237"/>
          </a:xfrm>
        </p:grpSpPr>
        <p:sp>
          <p:nvSpPr>
            <p:cNvPr id="6" name="矩形标注 5"/>
            <p:cNvSpPr/>
            <p:nvPr/>
          </p:nvSpPr>
          <p:spPr>
            <a:xfrm>
              <a:off x="3524480" y="1753952"/>
              <a:ext cx="1688869" cy="503237"/>
            </a:xfrm>
            <a:prstGeom prst="wedgeRectCallout">
              <a:avLst>
                <a:gd name="adj1" fmla="val 62449"/>
                <a:gd name="adj2" fmla="val -32913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115" name="文本框 21"/>
            <p:cNvSpPr txBox="1">
              <a:spLocks noChangeArrowheads="1"/>
            </p:cNvSpPr>
            <p:nvPr/>
          </p:nvSpPr>
          <p:spPr bwMode="auto">
            <a:xfrm>
              <a:off x="3701844" y="1820904"/>
              <a:ext cx="13490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Tx/>
                <a:buNone/>
              </a:pPr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索引的概念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626225" y="2686050"/>
            <a:ext cx="2014538" cy="500063"/>
            <a:chOff x="6884037" y="2685536"/>
            <a:chExt cx="1775444" cy="397396"/>
          </a:xfrm>
        </p:grpSpPr>
        <p:sp>
          <p:nvSpPr>
            <p:cNvPr id="18" name="矩形标注 17"/>
            <p:cNvSpPr/>
            <p:nvPr/>
          </p:nvSpPr>
          <p:spPr>
            <a:xfrm>
              <a:off x="6884037" y="2685536"/>
              <a:ext cx="1775444" cy="315393"/>
            </a:xfrm>
            <a:prstGeom prst="wedgeRectCallout">
              <a:avLst>
                <a:gd name="adj1" fmla="val -62628"/>
                <a:gd name="adj2" fmla="val -31078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92432" y="2713291"/>
              <a:ext cx="1236794" cy="3696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创建索引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449638" y="3883025"/>
            <a:ext cx="1685925" cy="452438"/>
            <a:chOff x="3448870" y="3882385"/>
            <a:chExt cx="1686667" cy="452932"/>
          </a:xfrm>
        </p:grpSpPr>
        <p:sp>
          <p:nvSpPr>
            <p:cNvPr id="19" name="矩形标注 18"/>
            <p:cNvSpPr/>
            <p:nvPr/>
          </p:nvSpPr>
          <p:spPr>
            <a:xfrm>
              <a:off x="3448870" y="3882385"/>
              <a:ext cx="1686667" cy="452932"/>
            </a:xfrm>
            <a:prstGeom prst="wedgeRectCallout">
              <a:avLst>
                <a:gd name="adj1" fmla="val 62449"/>
                <a:gd name="adj2" fmla="val -32913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01393" y="3901456"/>
              <a:ext cx="1330910" cy="3687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索引的删除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95938" y="1787525"/>
            <a:ext cx="8778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94350" y="2713038"/>
            <a:ext cx="8763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95938" y="3836988"/>
            <a:ext cx="8778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189913" y="835025"/>
            <a:ext cx="29559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索引及其应用</a:t>
            </a:r>
          </a:p>
        </p:txBody>
      </p:sp>
      <p:sp>
        <p:nvSpPr>
          <p:cNvPr id="20" name="文本框 27"/>
          <p:cNvSpPr txBox="1"/>
          <p:nvPr/>
        </p:nvSpPr>
        <p:spPr>
          <a:xfrm>
            <a:off x="5621338" y="4776788"/>
            <a:ext cx="8763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626225" y="4776788"/>
            <a:ext cx="2300288" cy="425450"/>
            <a:chOff x="6626842" y="4776294"/>
            <a:chExt cx="1572304" cy="425462"/>
          </a:xfrm>
        </p:grpSpPr>
        <p:sp>
          <p:nvSpPr>
            <p:cNvPr id="21" name="矩形标注 20"/>
            <p:cNvSpPr/>
            <p:nvPr/>
          </p:nvSpPr>
          <p:spPr>
            <a:xfrm>
              <a:off x="6626842" y="4776294"/>
              <a:ext cx="1376987" cy="425462"/>
            </a:xfrm>
            <a:prstGeom prst="wedgeRectCallout">
              <a:avLst>
                <a:gd name="adj1" fmla="val -62628"/>
                <a:gd name="adj2" fmla="val -31078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文本框 23"/>
            <p:cNvSpPr txBox="1"/>
            <p:nvPr/>
          </p:nvSpPr>
          <p:spPr>
            <a:xfrm>
              <a:off x="6635523" y="4788994"/>
              <a:ext cx="1563623" cy="3698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索引的优化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27" grpId="0"/>
      <p:bldP spid="28" grpId="0"/>
      <p:bldP spid="30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392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8.2.2  </a:t>
            </a:r>
            <a:r>
              <a:rPr lang="zh-CN" altLang="en-US" sz="3200" b="1"/>
              <a:t>任务实施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索引的删除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531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400"/>
              <a:t>操作</a:t>
            </a:r>
            <a:r>
              <a:rPr lang="en-US" altLang="zh-CN" sz="2400"/>
              <a:t>1</a:t>
            </a:r>
            <a:r>
              <a:rPr lang="zh-CN" altLang="zh-CN" sz="2400"/>
              <a:t>：在数据库“</a:t>
            </a:r>
            <a:r>
              <a:rPr lang="en-US" altLang="zh-CN" sz="2400"/>
              <a:t>Student</a:t>
            </a:r>
            <a:r>
              <a:rPr lang="zh-CN" altLang="zh-CN" sz="2400"/>
              <a:t>”中的“学生”表中删除索引“学生姓名”，执行语句如下：</a:t>
            </a:r>
          </a:p>
          <a:p>
            <a:r>
              <a:rPr lang="en-US" altLang="zh-CN" sz="2400"/>
              <a:t>DROPINDEX</a:t>
            </a:r>
            <a:r>
              <a:rPr lang="zh-CN" altLang="zh-CN" sz="2400"/>
              <a:t>学生姓名</a:t>
            </a:r>
            <a:r>
              <a:rPr lang="en-US" altLang="zh-CN" sz="2400"/>
              <a:t>ON</a:t>
            </a:r>
            <a:r>
              <a:rPr lang="zh-CN" altLang="zh-CN" sz="2400"/>
              <a:t>学生表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5116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2</a:t>
            </a:r>
            <a:r>
              <a:rPr lang="zh-CN" altLang="zh-CN" b="1"/>
              <a:t>：使用</a:t>
            </a:r>
            <a:r>
              <a:rPr lang="en-US" altLang="zh-CN" b="1"/>
              <a:t>T-SQL</a:t>
            </a:r>
            <a:r>
              <a:rPr lang="zh-CN" altLang="zh-CN" b="1"/>
              <a:t>语言删除索引</a:t>
            </a:r>
            <a:endParaRPr lang="zh-CN" altLang="zh-CN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7538" y="2659063"/>
            <a:ext cx="64103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    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的优化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116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8.4.1  </a:t>
            </a:r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索引的优化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216150"/>
            <a:ext cx="1053147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数据库的总体性能很大程度上取决于索引的效率，因此，有必要确保以最有利于应用程序的方式设计并实现索引。实现索引后，必须维护索引，以确保其一致保持最佳性能。随着数据库中的数据增加、更改和删除，索引将变得分碎。根据业务环境及数据库应用程序的用途，碎片可能有利于性能，也可能有碍于性能，但是无论如何都需要对索引进行优化，并将索引碎片控制在适当的程度。索引的优化主要手段就是索引碎片整理</a:t>
            </a:r>
            <a:r>
              <a:rPr lang="zh-CN" altLang="zh-CN" sz="2000"/>
              <a:t>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3116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8.4.1  </a:t>
            </a:r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索引的优化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216150"/>
            <a:ext cx="1053147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/>
              <a:t>1.</a:t>
            </a:r>
            <a:r>
              <a:rPr lang="zh-CN" altLang="zh-CN" sz="2800" b="1"/>
              <a:t>索引碎片的优化整理方式</a:t>
            </a:r>
            <a:endParaRPr lang="zh-CN" altLang="zh-CN" sz="2800"/>
          </a:p>
          <a:p>
            <a:r>
              <a:rPr lang="zh-CN" altLang="zh-CN" sz="2800"/>
              <a:t>索引碎片的优化整理主要有两种方式：重新组织和重新生成，通常情况下，如果碎片度低于</a:t>
            </a:r>
            <a:r>
              <a:rPr lang="en-US" altLang="zh-CN" sz="2800"/>
              <a:t>30%</a:t>
            </a:r>
            <a:r>
              <a:rPr lang="zh-CN" altLang="zh-CN" sz="2800"/>
              <a:t>，那么应该重新组织索引，如果碎片度高于</a:t>
            </a:r>
            <a:r>
              <a:rPr lang="en-US" altLang="zh-CN" sz="2800"/>
              <a:t>30%</a:t>
            </a:r>
            <a:r>
              <a:rPr lang="zh-CN" altLang="zh-CN" sz="2800"/>
              <a:t>应该重新生成索引。重新组织和重新生成的区别如表</a:t>
            </a:r>
            <a:r>
              <a:rPr lang="en-US" altLang="zh-CN" sz="2800"/>
              <a:t>8-2</a:t>
            </a:r>
            <a:r>
              <a:rPr lang="zh-CN" altLang="zh-CN" sz="2800"/>
              <a:t>所示。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786938" y="4273550"/>
            <a:ext cx="1355725" cy="53816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5150" y="936625"/>
          <a:ext cx="11334750" cy="5318125"/>
        </p:xfrm>
        <a:graphic>
          <a:graphicData uri="http://schemas.openxmlformats.org/drawingml/2006/table">
            <a:tbl>
              <a:tblPr/>
              <a:tblGrid>
                <a:gridCol w="5667375"/>
                <a:gridCol w="5667375"/>
              </a:tblGrid>
              <a:tr h="1063625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重新组织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黑体" pitchFamily="49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重新生成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黑体" pitchFamily="49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4254500">
                <a:tc>
                  <a:txBody>
                    <a:bodyPr/>
                    <a:lstStyle>
                      <a:lvl1pPr indent="4572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tabLst>
                          <a:tab pos="1282700" algn="ctr"/>
                        </a:tabLst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tabLst>
                          <a:tab pos="1282700" algn="ctr"/>
                        </a:tabLs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tabLst>
                          <a:tab pos="1282700" algn="ctr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tabLst>
                          <a:tab pos="1282700" algn="ctr"/>
                        </a:tabLst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tabLst>
                          <a:tab pos="1282700" algn="ctr"/>
                        </a:tabLst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282700" algn="ctr"/>
                        </a:tabLst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282700" algn="ctr"/>
                        </a:tabLst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282700" algn="ctr"/>
                        </a:tabLst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282700" algn="ctr"/>
                        </a:tabLst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82700" algn="ctr"/>
                        </a:tabLst>
                      </a:pPr>
                      <a:r>
                        <a:rPr kumimoji="0" lang="zh-CN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重新组织索引是在物理上对叶级页重新排序，使其与叶节点的逻辑顺序（从左到右）相符，从而对表的聚集索引和非聚集索引的叶级进行碎片整理</a:t>
                      </a: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黑体" pitchFamily="49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indent="457200"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重新生成索引将删除原索引，并重新生成一个新索引，重新生成将删除碎片，回收并重新分配磁盘空间，从而提高磁盘性能</a:t>
                      </a:r>
                      <a:r>
                        <a:rPr kumimoji="0" lang="zh-CN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。</a:t>
                      </a: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黑体" pitchFamily="49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</a:tr>
            </a:tbl>
          </a:graphicData>
        </a:graphic>
      </p:graphicFrame>
      <p:sp>
        <p:nvSpPr>
          <p:cNvPr id="35854" name="Rectangle 1"/>
          <p:cNvSpPr>
            <a:spLocks noChangeArrowheads="1"/>
          </p:cNvSpPr>
          <p:nvPr/>
        </p:nvSpPr>
        <p:spPr bwMode="auto">
          <a:xfrm>
            <a:off x="3781425" y="360363"/>
            <a:ext cx="46291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tabLst>
                <a:tab pos="1284288" algn="ctr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zh-CN" sz="2400">
                <a:latin typeface="Cambria" pitchFamily="18" charset="0"/>
                <a:ea typeface="黑体" pitchFamily="49" charset="-122"/>
              </a:rPr>
              <a:t>表</a:t>
            </a:r>
            <a:r>
              <a:rPr lang="en-US" altLang="zh-CN" sz="2400">
                <a:latin typeface="Cambria" pitchFamily="18" charset="0"/>
                <a:ea typeface="黑体" pitchFamily="49" charset="-122"/>
              </a:rPr>
              <a:t>8‑2</a:t>
            </a:r>
            <a:r>
              <a:rPr lang="zh-CN" altLang="en-US" sz="2400">
                <a:latin typeface="Cambria" pitchFamily="18" charset="0"/>
                <a:ea typeface="黑体" pitchFamily="49" charset="-122"/>
              </a:rPr>
              <a:t>重新组织和重新生成区别表</a:t>
            </a:r>
            <a:endParaRPr lang="zh-CN" altLang="en-US" sz="2400"/>
          </a:p>
        </p:txBody>
      </p:sp>
      <p:sp>
        <p:nvSpPr>
          <p:cNvPr id="21" name="右弧形箭头 20">
            <a:hlinkClick r:id="rId3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索引的优化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1489075"/>
            <a:ext cx="10706100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/>
              <a:t>1.</a:t>
            </a:r>
            <a:r>
              <a:rPr lang="zh-CN" altLang="zh-CN" sz="2800" b="1"/>
              <a:t>索引优化的主要方法：</a:t>
            </a:r>
            <a:endParaRPr lang="zh-CN" altLang="zh-CN" sz="2800"/>
          </a:p>
          <a:p>
            <a:r>
              <a:rPr lang="zh-CN" altLang="zh-CN" sz="2800"/>
              <a:t>索引优化的主要方法也分为两种：使用</a:t>
            </a:r>
            <a:r>
              <a:rPr lang="en-US" altLang="zh-CN" sz="2800"/>
              <a:t>SQL Server Management Studio</a:t>
            </a:r>
            <a:r>
              <a:rPr lang="zh-CN" altLang="zh-CN" sz="2800"/>
              <a:t>管理工具和使用</a:t>
            </a:r>
            <a:r>
              <a:rPr lang="en-US" altLang="zh-CN" sz="2800"/>
              <a:t>T-SQL</a:t>
            </a:r>
            <a:r>
              <a:rPr lang="zh-CN" altLang="zh-CN" sz="2800"/>
              <a:t>语句。</a:t>
            </a:r>
          </a:p>
          <a:p>
            <a:r>
              <a:rPr lang="en-US" altLang="zh-CN" sz="2800" b="1"/>
              <a:t>2.</a:t>
            </a:r>
            <a:r>
              <a:rPr lang="zh-CN" altLang="zh-CN" sz="2800" b="1"/>
              <a:t>索引优化的主要语法：</a:t>
            </a:r>
            <a:endParaRPr lang="zh-CN" altLang="zh-CN" sz="2800"/>
          </a:p>
          <a:p>
            <a:r>
              <a:rPr lang="zh-CN" altLang="zh-CN" sz="2800"/>
              <a:t>使用</a:t>
            </a:r>
            <a:r>
              <a:rPr lang="en-US" altLang="zh-CN" sz="2800"/>
              <a:t>Transact-SQL</a:t>
            </a:r>
            <a:r>
              <a:rPr lang="zh-CN" altLang="zh-CN" sz="2800"/>
              <a:t>的</a:t>
            </a:r>
            <a:r>
              <a:rPr lang="en-US" altLang="zh-CN" sz="2800"/>
              <a:t>ALTER</a:t>
            </a:r>
            <a:r>
              <a:rPr lang="zh-CN" altLang="zh-CN" sz="2800"/>
              <a:t>语句修改索引的语法结构和参数说明</a:t>
            </a:r>
            <a:endParaRPr lang="en-US" altLang="zh-CN" sz="2800"/>
          </a:p>
          <a:p>
            <a:r>
              <a:rPr lang="zh-CN" altLang="zh-CN" sz="2800"/>
              <a:t>如</a:t>
            </a:r>
            <a:r>
              <a:rPr lang="zh-CN" altLang="en-US" sz="2800"/>
              <a:t>下</a:t>
            </a:r>
            <a:r>
              <a:rPr lang="zh-CN" altLang="zh-CN" sz="2800"/>
              <a:t>：</a:t>
            </a:r>
          </a:p>
          <a:p>
            <a:r>
              <a:rPr lang="zh-CN" altLang="zh-CN" sz="2800"/>
              <a:t>重新组织基本语法：</a:t>
            </a:r>
          </a:p>
          <a:p>
            <a:r>
              <a:rPr lang="en-US" altLang="zh-CN" sz="2800"/>
              <a:t>    ALTER   INDEX  &lt;index name&gt; on &lt; table or view name &gt; REORGANIZE</a:t>
            </a:r>
            <a:endParaRPr lang="zh-CN" altLang="zh-CN" sz="2800"/>
          </a:p>
          <a:p>
            <a:r>
              <a:rPr lang="zh-CN" altLang="zh-CN" sz="2800"/>
              <a:t>重新生成基本语法：</a:t>
            </a:r>
          </a:p>
          <a:p>
            <a:r>
              <a:rPr lang="en-US" altLang="zh-CN" sz="2800"/>
              <a:t>    ALTER   INDEX  &lt;index name&gt; on &lt; table or view name &gt; REBUILD</a:t>
            </a:r>
            <a:endParaRPr lang="zh-CN" altLang="zh-CN" sz="28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4852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/>
              <a:t>2</a:t>
            </a:r>
            <a:r>
              <a:rPr lang="zh-CN" altLang="zh-CN" sz="3200" b="1"/>
              <a:t>．查看索引碎片信息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索引的优化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752725"/>
            <a:ext cx="10531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1</a:t>
            </a:r>
            <a:r>
              <a:rPr lang="zh-CN" altLang="zh-CN" sz="2800"/>
              <a:t>：在</a:t>
            </a:r>
            <a:r>
              <a:rPr lang="en-US" altLang="zh-CN" sz="2800"/>
              <a:t>SQL Server Management Studio</a:t>
            </a:r>
            <a:r>
              <a:rPr lang="zh-CN" altLang="zh-CN" sz="2800"/>
              <a:t>中，选择要查看的索引单击右键，弹出索引属性菜单。如图</a:t>
            </a:r>
            <a:r>
              <a:rPr lang="en-US" altLang="zh-CN" sz="2800"/>
              <a:t>8-11</a:t>
            </a:r>
            <a:r>
              <a:rPr lang="zh-CN" altLang="zh-CN" sz="2800"/>
              <a:t>所示。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786938" y="3751263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9488" y="2095500"/>
            <a:ext cx="5643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1</a:t>
            </a:r>
            <a:r>
              <a:rPr lang="zh-CN" altLang="zh-CN" b="1"/>
              <a:t>．使用“</a:t>
            </a:r>
            <a:r>
              <a:rPr lang="en-US" altLang="zh-CN" b="1"/>
              <a:t>SSMS</a:t>
            </a:r>
            <a:r>
              <a:rPr lang="zh-CN" altLang="zh-CN" b="1"/>
              <a:t>”管理工具查看索引碎片信息</a:t>
            </a:r>
            <a:endParaRPr lang="zh-CN" altLang="zh-CN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9488" y="4622800"/>
            <a:ext cx="10531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2</a:t>
            </a:r>
            <a:r>
              <a:rPr lang="zh-CN" altLang="zh-CN" sz="2800"/>
              <a:t>：在索引属性窗口中，单击“碎片”选项，可以看到当前索引的碎片状态如图</a:t>
            </a:r>
            <a:r>
              <a:rPr lang="en-US" altLang="zh-CN" sz="2800"/>
              <a:t>8-12</a:t>
            </a:r>
            <a:r>
              <a:rPr lang="zh-CN" altLang="zh-CN" sz="2800"/>
              <a:t>所示。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786938" y="5307013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3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7" grpId="0" animBg="1"/>
      <p:bldP spid="8" grpId="0"/>
      <p:bldP spid="9" grpId="0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38915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39939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3175"/>
            <a:ext cx="8505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4852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/>
              <a:t>3.</a:t>
            </a:r>
            <a:r>
              <a:rPr lang="zh-CN" altLang="zh-CN" sz="3200" b="1"/>
              <a:t>索引优化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索引的优化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752725"/>
            <a:ext cx="10531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1</a:t>
            </a:r>
            <a:r>
              <a:rPr lang="zh-CN" altLang="zh-CN" sz="2800"/>
              <a:t>：打开“</a:t>
            </a:r>
            <a:r>
              <a:rPr lang="en-US" altLang="zh-CN" sz="2800"/>
              <a:t>SQL Server Management Studio</a:t>
            </a:r>
            <a:r>
              <a:rPr lang="zh-CN" altLang="zh-CN" sz="2800"/>
              <a:t>”管理工具，选择要优化的索引。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9488" y="2095500"/>
            <a:ext cx="751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1:</a:t>
            </a:r>
            <a:r>
              <a:rPr lang="zh-CN" altLang="zh-CN" b="1"/>
              <a:t>：使用“</a:t>
            </a:r>
            <a:r>
              <a:rPr lang="en-US" altLang="zh-CN" b="1"/>
              <a:t>SQL Server Management Studio</a:t>
            </a:r>
            <a:r>
              <a:rPr lang="zh-CN" altLang="zh-CN" b="1"/>
              <a:t>”管理工具优化索引</a:t>
            </a:r>
            <a:endParaRPr lang="zh-CN" altLang="zh-CN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9488" y="4622800"/>
            <a:ext cx="10531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2</a:t>
            </a:r>
            <a:r>
              <a:rPr lang="zh-CN" altLang="zh-CN" sz="2800"/>
              <a:t>：单击右键，选择“重新生成”或“重新组织”，如图</a:t>
            </a:r>
            <a:r>
              <a:rPr lang="en-US" altLang="zh-CN" sz="2800"/>
              <a:t>8-13</a:t>
            </a:r>
            <a:r>
              <a:rPr lang="zh-CN" altLang="zh-CN" sz="2800"/>
              <a:t>所示。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786938" y="5307013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8" grpId="0"/>
      <p:bldP spid="9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51902" y="2659062"/>
            <a:ext cx="634340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   </a:t>
            </a: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pic>
        <p:nvPicPr>
          <p:cNvPr id="41987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弧形箭头 20">
            <a:hlinkClick r:id="rId5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4852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/>
              <a:t>3.</a:t>
            </a:r>
            <a:r>
              <a:rPr lang="zh-CN" altLang="zh-CN" sz="3200" b="1"/>
              <a:t>索引优化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索引的优化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752725"/>
            <a:ext cx="105314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如重新组织“班级”表中的索引“班级名称”执行语法如下：</a:t>
            </a:r>
          </a:p>
          <a:p>
            <a:endParaRPr lang="en-US" altLang="zh-CN" sz="2800"/>
          </a:p>
          <a:p>
            <a:endParaRPr lang="en-US" altLang="zh-CN" sz="2800"/>
          </a:p>
          <a:p>
            <a:r>
              <a:rPr lang="en-US" altLang="zh-CN" sz="2800"/>
              <a:t>ALTERINDEX</a:t>
            </a:r>
            <a:r>
              <a:rPr lang="zh-CN" altLang="zh-CN" sz="2800"/>
              <a:t>班级名称</a:t>
            </a:r>
            <a:r>
              <a:rPr lang="en-US" altLang="zh-CN" sz="2800"/>
              <a:t>ON</a:t>
            </a:r>
            <a:r>
              <a:rPr lang="zh-CN" altLang="zh-CN" sz="2800"/>
              <a:t>班级表</a:t>
            </a:r>
            <a:r>
              <a:rPr lang="en-US" altLang="zh-CN" sz="2800"/>
              <a:t>REORGANIZE</a:t>
            </a:r>
            <a:endParaRPr lang="zh-CN" altLang="zh-CN" sz="28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9488" y="2095500"/>
            <a:ext cx="751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b="1"/>
              <a:t>方法</a:t>
            </a:r>
            <a:r>
              <a:rPr lang="en-US" altLang="zh-CN" b="1"/>
              <a:t>2</a:t>
            </a:r>
            <a:r>
              <a:rPr lang="zh-CN" altLang="zh-CN" b="1"/>
              <a:t>：使用</a:t>
            </a:r>
            <a:r>
              <a:rPr lang="en-US" altLang="zh-CN" b="1"/>
              <a:t>T-SQL</a:t>
            </a:r>
            <a:r>
              <a:rPr lang="zh-CN" altLang="zh-CN" b="1"/>
              <a:t>语句优化索引</a:t>
            </a:r>
            <a:endParaRPr lang="zh-CN" altLang="zh-CN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00613" y="49212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3600" b="1"/>
              <a:t>项目小结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3413" y="1870075"/>
            <a:ext cx="10944225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>
              <a:defRPr/>
            </a:pPr>
            <a:r>
              <a:rPr lang="zh-CN" altLang="zh-CN" sz="2800" dirty="0"/>
              <a:t>本项目主要讲解了索引的作用及分类，索引根据物理结构可以分为聚集索引和非聚集索引，根据唯一性又可以分为唯一索引和非唯一索引，接着介绍了索引的优点及创建索引时需要注意的情况，然后介绍了如何使用管理工具或</a:t>
            </a:r>
            <a:r>
              <a:rPr lang="en-US" altLang="zh-CN" sz="2800" dirty="0"/>
              <a:t>T-SQL</a:t>
            </a:r>
            <a:r>
              <a:rPr lang="zh-CN" altLang="zh-CN" sz="2800" dirty="0"/>
              <a:t>语句来创建和删除索引，还介绍了索引的优化整理，索引优化主要有两种方式重新组织和重新生成。最后介绍了如何使用管理工具和</a:t>
            </a:r>
            <a:r>
              <a:rPr lang="en-US" altLang="zh-CN" sz="2800" dirty="0"/>
              <a:t>T-SQL</a:t>
            </a:r>
            <a:r>
              <a:rPr lang="zh-CN" altLang="zh-CN" sz="2800" dirty="0"/>
              <a:t>语言来优化索引并介绍了索引优化的意义。</a:t>
            </a:r>
            <a:endParaRPr lang="zh-CN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57538" y="2659063"/>
            <a:ext cx="64103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 训  项  目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4451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综合实训</a:t>
            </a:r>
            <a:r>
              <a:rPr lang="en-US" altLang="zh-CN" sz="3200" b="1"/>
              <a:t>1</a:t>
            </a:r>
            <a:r>
              <a:rPr lang="zh-CN" altLang="en-US" sz="3200" b="1"/>
              <a:t>：创建索引</a:t>
            </a:r>
            <a:endParaRPr lang="zh-CN" altLang="zh-CN" sz="3200" b="1"/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22313" y="1973263"/>
            <a:ext cx="1053147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0">
              <a:defRPr/>
            </a:pPr>
            <a:r>
              <a:rPr lang="zh-CN" altLang="zh-CN" sz="2400" b="1" dirty="0" smtClean="0"/>
              <a:t>实训目的：</a:t>
            </a:r>
          </a:p>
          <a:p>
            <a:pPr>
              <a:defRPr/>
            </a:pPr>
            <a:r>
              <a:rPr lang="zh-CN" altLang="zh-CN" sz="2400" dirty="0" smtClean="0"/>
              <a:t>掌握通过“</a:t>
            </a:r>
            <a:r>
              <a:rPr lang="en-US" altLang="zh-CN" sz="2400" dirty="0" smtClean="0"/>
              <a:t>SQL Server Management Studio</a:t>
            </a:r>
            <a:r>
              <a:rPr lang="zh-CN" altLang="zh-CN" sz="2400" dirty="0" smtClean="0"/>
              <a:t>”管理工具和</a:t>
            </a:r>
            <a:r>
              <a:rPr lang="en-US" altLang="zh-CN" sz="2400" dirty="0" smtClean="0"/>
              <a:t>T-SQL</a:t>
            </a:r>
            <a:r>
              <a:rPr lang="zh-CN" altLang="zh-CN" sz="2400" dirty="0" smtClean="0"/>
              <a:t>语句完成索引的创建、修改和删除。</a:t>
            </a:r>
          </a:p>
          <a:p>
            <a:pPr>
              <a:defRPr/>
            </a:pPr>
            <a:r>
              <a:rPr lang="zh-CN" altLang="zh-CN" sz="2400" dirty="0" smtClean="0"/>
              <a:t>掌握使用工具检测索引碎片并才用不同方式对索引进行优化。</a:t>
            </a:r>
          </a:p>
          <a:p>
            <a:pPr indent="0">
              <a:defRPr/>
            </a:pPr>
            <a:r>
              <a:rPr lang="zh-CN" altLang="zh-CN" sz="2400" b="1" dirty="0" smtClean="0"/>
              <a:t>实训内容：</a:t>
            </a:r>
          </a:p>
          <a:p>
            <a:pPr>
              <a:defRPr/>
            </a:pPr>
            <a:r>
              <a:rPr lang="zh-CN" altLang="zh-CN" sz="2400" dirty="0" smtClean="0"/>
              <a:t>在数据库“</a:t>
            </a:r>
            <a:r>
              <a:rPr lang="en-US" altLang="zh-CN" sz="2400" dirty="0" smtClean="0"/>
              <a:t>Library</a:t>
            </a:r>
            <a:r>
              <a:rPr lang="zh-CN" altLang="zh-CN" sz="2400" dirty="0" smtClean="0"/>
              <a:t>”中完成下列操作：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400" dirty="0" smtClean="0"/>
              <a:t>在表（</a:t>
            </a:r>
            <a:r>
              <a:rPr lang="en-US" altLang="zh-CN" sz="2400" dirty="0" smtClean="0"/>
              <a:t>borrow</a:t>
            </a:r>
            <a:r>
              <a:rPr lang="zh-CN" altLang="zh-CN" sz="2400" dirty="0" smtClean="0"/>
              <a:t>）中使用“</a:t>
            </a:r>
            <a:r>
              <a:rPr lang="en-US" altLang="zh-CN" sz="2400" dirty="0" smtClean="0"/>
              <a:t>SQL Server Management Studio</a:t>
            </a:r>
            <a:r>
              <a:rPr lang="zh-CN" altLang="zh-CN" sz="2400" dirty="0" smtClean="0"/>
              <a:t>”管理工具针对列（</a:t>
            </a:r>
            <a:r>
              <a:rPr lang="en-US" altLang="zh-CN" sz="2400" dirty="0" err="1" smtClean="0"/>
              <a:t>borrow_Date</a:t>
            </a:r>
            <a:r>
              <a:rPr lang="zh-CN" altLang="zh-CN" sz="2400" dirty="0" smtClean="0"/>
              <a:t>）创建非聚集索引。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400" dirty="0" smtClean="0"/>
              <a:t>删除索引（</a:t>
            </a:r>
            <a:r>
              <a:rPr lang="en-US" altLang="zh-CN" sz="2400" dirty="0" err="1" smtClean="0"/>
              <a:t>return_Date</a:t>
            </a:r>
            <a:r>
              <a:rPr lang="zh-CN" altLang="zh-CN" sz="2400" dirty="0" smtClean="0"/>
              <a:t>）。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400" dirty="0" smtClean="0"/>
              <a:t>通过“</a:t>
            </a:r>
            <a:r>
              <a:rPr lang="en-US" altLang="zh-CN" sz="2400" dirty="0" smtClean="0"/>
              <a:t>SQL Server Management Studio</a:t>
            </a:r>
            <a:r>
              <a:rPr lang="zh-CN" altLang="zh-CN" sz="2400" dirty="0" smtClean="0"/>
              <a:t>”管理工具对索引（</a:t>
            </a:r>
            <a:r>
              <a:rPr lang="en-US" altLang="zh-CN" sz="2400" dirty="0" err="1" smtClean="0"/>
              <a:t>borrow_date</a:t>
            </a:r>
            <a:r>
              <a:rPr lang="zh-CN" altLang="zh-CN" sz="2400" dirty="0" smtClean="0"/>
              <a:t>）进行碎片分析并用管理工具或</a:t>
            </a:r>
            <a:r>
              <a:rPr lang="en-US" altLang="zh-CN" sz="2400" dirty="0" smtClean="0"/>
              <a:t>T-SQL</a:t>
            </a:r>
            <a:r>
              <a:rPr lang="zh-CN" altLang="zh-CN" sz="2400" dirty="0" smtClean="0"/>
              <a:t>语句对该索引进行优化</a:t>
            </a:r>
            <a:r>
              <a:rPr lang="zh-CN" altLang="en-US" sz="2400" dirty="0" smtClean="0"/>
              <a:t>。</a:t>
            </a:r>
            <a:endParaRPr lang="zh-CN" altLang="zh-CN" sz="2000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4852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3200"/>
              <a:t>实训操作步骤：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实训项目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9488" y="2752725"/>
            <a:ext cx="10531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1</a:t>
            </a:r>
            <a:r>
              <a:rPr lang="zh-CN" altLang="zh-CN" sz="2800"/>
              <a:t>：在表</a:t>
            </a:r>
            <a:r>
              <a:rPr lang="en-US" altLang="zh-CN" sz="2800"/>
              <a:t>Borrow</a:t>
            </a:r>
            <a:r>
              <a:rPr lang="zh-CN" altLang="zh-CN" sz="2800"/>
              <a:t>中，右键单击“索引”节点，在弹出的快捷菜单中，选择“新建索引”命令，创建索引如图</a:t>
            </a:r>
            <a:r>
              <a:rPr lang="en-US" altLang="zh-CN" sz="2800"/>
              <a:t>8-14</a:t>
            </a:r>
            <a:r>
              <a:rPr lang="zh-CN" altLang="zh-CN" sz="2800"/>
              <a:t>所示。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9488" y="3976688"/>
            <a:ext cx="105314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2</a:t>
            </a:r>
            <a:r>
              <a:rPr lang="zh-CN" altLang="zh-CN" sz="2800"/>
              <a:t>：删除索引的语法如下：</a:t>
            </a:r>
          </a:p>
          <a:p>
            <a:r>
              <a:rPr lang="en-US" altLang="zh-CN" sz="2800"/>
              <a:t>DROP INDEX Borrow_date ON Borrow_Info</a:t>
            </a:r>
            <a:endParaRPr lang="zh-CN" altLang="zh-CN" sz="2800"/>
          </a:p>
        </p:txBody>
      </p:sp>
      <p:sp>
        <p:nvSpPr>
          <p:cNvPr id="10" name="圆角矩形 9"/>
          <p:cNvSpPr/>
          <p:nvPr/>
        </p:nvSpPr>
        <p:spPr>
          <a:xfrm>
            <a:off x="9794875" y="3706813"/>
            <a:ext cx="1355725" cy="5381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b="1" dirty="0">
                <a:hlinkClick r:id="rId2" action="ppaction://hlinksldjump"/>
              </a:rPr>
              <a:t>操作图示</a:t>
            </a:r>
            <a:endParaRPr lang="zh-CN" altLang="en-US" b="1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79488" y="5240338"/>
            <a:ext cx="105314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800"/>
              <a:t>步骤</a:t>
            </a:r>
            <a:r>
              <a:rPr lang="en-US" altLang="zh-CN" sz="2800"/>
              <a:t>3</a:t>
            </a:r>
            <a:r>
              <a:rPr lang="zh-CN" altLang="zh-CN" sz="2800"/>
              <a:t>：优化索引的语法如下：</a:t>
            </a:r>
          </a:p>
          <a:p>
            <a:r>
              <a:rPr lang="en-US" altLang="zh-CN" sz="2800"/>
              <a:t>ALTER INDEX Borrow_date ON Borrow_Info REORGANIZE</a:t>
            </a:r>
            <a:endParaRPr lang="zh-CN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9" grpId="0"/>
      <p:bldP spid="10" grpId="0" animBg="1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sp>
        <p:nvSpPr>
          <p:cNvPr id="21" name="右弧形箭头 20">
            <a:hlinkClick r:id="rId4" action="ppaction://hlinksldjump"/>
          </p:cNvPr>
          <p:cNvSpPr/>
          <p:nvPr/>
        </p:nvSpPr>
        <p:spPr>
          <a:xfrm>
            <a:off x="11220450" y="5775325"/>
            <a:ext cx="679450" cy="958850"/>
          </a:xfrm>
          <a:prstGeom prst="curvedLeftArrow">
            <a:avLst>
              <a:gd name="adj1" fmla="val 45617"/>
              <a:gd name="adj2" fmla="val 45617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813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13" y="0"/>
            <a:ext cx="851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-4408488" y="4373563"/>
            <a:ext cx="20821651" cy="13465175"/>
            <a:chOff x="449693" y="-3468012"/>
            <a:chExt cx="20821278" cy="13464349"/>
          </a:xfrm>
        </p:grpSpPr>
        <p:sp>
          <p:nvSpPr>
            <p:cNvPr id="21" name="椭圆 20"/>
            <p:cNvSpPr/>
            <p:nvPr/>
          </p:nvSpPr>
          <p:spPr>
            <a:xfrm rot="4413707">
              <a:off x="8191283" y="-3110338"/>
              <a:ext cx="13080198" cy="13079179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22" name="椭圆 21"/>
            <p:cNvSpPr/>
            <p:nvPr/>
          </p:nvSpPr>
          <p:spPr>
            <a:xfrm rot="4413707">
              <a:off x="6425221" y="-3298444"/>
              <a:ext cx="13080198" cy="13080766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4413707">
              <a:off x="4509936" y="-3383370"/>
              <a:ext cx="13078610" cy="13080766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4413707">
              <a:off x="2365263" y="-3467503"/>
              <a:ext cx="13080198" cy="13079179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4413707">
              <a:off x="449184" y="-3083352"/>
              <a:ext cx="13080198" cy="13079179"/>
            </a:xfrm>
            <a:prstGeom prst="ellipse">
              <a:avLst/>
            </a:prstGeom>
            <a:solidFill>
              <a:srgbClr val="FFFFFF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3756025" y="1089025"/>
            <a:ext cx="4679950" cy="4679950"/>
          </a:xfrm>
          <a:prstGeom prst="ellipse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778375" y="2659063"/>
            <a:ext cx="263525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9"/>
          <p:cNvSpPr txBox="1"/>
          <p:nvPr/>
        </p:nvSpPr>
        <p:spPr>
          <a:xfrm>
            <a:off x="8189913" y="835025"/>
            <a:ext cx="29559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索引及其应用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359025"/>
            <a:ext cx="1053147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/>
              <a:t>索引是与表关联的页的集合，用于提高查询的性能或增强唯一性。如果把数据库表看做一本书，则表的索引就如同书的目录一样，通过索引可以大大提高查询的速度。常用的关系数据库如</a:t>
            </a:r>
            <a:r>
              <a:rPr lang="en-US" altLang="zh-CN" sz="3200"/>
              <a:t>SQL Server</a:t>
            </a:r>
            <a:r>
              <a:rPr lang="zh-CN" altLang="zh-CN" sz="3200"/>
              <a:t>、</a:t>
            </a:r>
            <a:r>
              <a:rPr lang="en-US" altLang="zh-CN" sz="3200"/>
              <a:t>Sybase</a:t>
            </a:r>
            <a:r>
              <a:rPr lang="zh-CN" altLang="zh-CN" sz="3200"/>
              <a:t>、</a:t>
            </a:r>
            <a:r>
              <a:rPr lang="en-US" altLang="zh-CN" sz="3200"/>
              <a:t>Oracle</a:t>
            </a:r>
            <a:r>
              <a:rPr lang="zh-CN" altLang="zh-CN" sz="3200"/>
              <a:t>、</a:t>
            </a:r>
            <a:r>
              <a:rPr lang="en-US" altLang="zh-CN" sz="3200"/>
              <a:t>DB2</a:t>
            </a:r>
            <a:r>
              <a:rPr lang="zh-CN" altLang="zh-CN" sz="3200"/>
              <a:t>等，为了提高性能，都提供了相应的索引机制。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8.1.1</a:t>
            </a:r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39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57263" y="2741613"/>
            <a:ext cx="105314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000"/>
              <a:t>使用索引可快速访问数据库表中的特定信息。索引是对数据库表中一列或多列的值进行排序的一种结构。</a:t>
            </a:r>
          </a:p>
          <a:p>
            <a:pPr eaLnBrk="1" hangingPunct="1"/>
            <a:r>
              <a:rPr lang="zh-CN" altLang="zh-CN" sz="2000"/>
              <a:t>在关系</a:t>
            </a:r>
            <a:r>
              <a:rPr lang="zh-CN" altLang="en-US" sz="2000"/>
              <a:t>数据库</a:t>
            </a:r>
            <a:r>
              <a:rPr lang="zh-CN" altLang="zh-CN" sz="2000"/>
              <a:t>中，索引是一种与表有关的</a:t>
            </a:r>
            <a:r>
              <a:rPr lang="en-US" altLang="zh-CN" sz="2000"/>
              <a:t>数据库</a:t>
            </a:r>
            <a:r>
              <a:rPr lang="zh-CN" altLang="zh-CN" sz="2000"/>
              <a:t>结构，它可以使对应于表的</a:t>
            </a:r>
            <a:r>
              <a:rPr lang="en-US" altLang="zh-CN" sz="2000"/>
              <a:t>SQL</a:t>
            </a:r>
            <a:r>
              <a:rPr lang="zh-CN" altLang="zh-CN" sz="2000"/>
              <a:t>语句执行得更快。索引的作用相当于图书的目录，可以根据目录中的</a:t>
            </a:r>
            <a:r>
              <a:rPr lang="en-US" altLang="zh-CN" sz="2000"/>
              <a:t>页码</a:t>
            </a:r>
            <a:r>
              <a:rPr lang="zh-CN" altLang="zh-CN" sz="2000"/>
              <a:t>快速找到所需的内容。当表中有大量记录时，若要对表进行查询，第一种搜索信息方式是全表搜索，是将所有记录一一取出，和查询条件进行一一对比，然后返回满足条件的记录，这样做会消耗大量</a:t>
            </a:r>
            <a:r>
              <a:rPr lang="en-US" altLang="zh-CN" sz="2000"/>
              <a:t>数据库系统</a:t>
            </a:r>
            <a:r>
              <a:rPr lang="zh-CN" altLang="zh-CN" sz="2000"/>
              <a:t>时间，并造成大量磁盘</a:t>
            </a:r>
            <a:r>
              <a:rPr lang="en-US" altLang="zh-CN" sz="2000"/>
              <a:t>I/O</a:t>
            </a:r>
            <a:r>
              <a:rPr lang="zh-CN" altLang="zh-CN" sz="2000"/>
              <a:t>操作；第二种就是在表中建立索引，然后在索引中找到符合查询条件的索引值，最后通过保存在索引中的</a:t>
            </a:r>
            <a:r>
              <a:rPr lang="en-US" altLang="zh-CN" sz="2000"/>
              <a:t>ROWID</a:t>
            </a:r>
            <a:r>
              <a:rPr lang="zh-CN" altLang="zh-CN" sz="2000"/>
              <a:t>（相当于</a:t>
            </a:r>
            <a:r>
              <a:rPr lang="en-US" altLang="zh-CN" sz="2000"/>
              <a:t>页码</a:t>
            </a:r>
            <a:r>
              <a:rPr lang="zh-CN" altLang="zh-CN" sz="2000"/>
              <a:t>）快速找到表中对应的记录。如图 </a:t>
            </a:r>
            <a:r>
              <a:rPr lang="en-US" altLang="zh-CN" sz="2000"/>
              <a:t>8‑1</a:t>
            </a:r>
            <a:r>
              <a:rPr lang="zh-CN" altLang="zh-CN" sz="2000"/>
              <a:t>所示：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）索引的概念</a:t>
            </a:r>
            <a:endParaRPr lang="zh-CN" altLang="zh-CN"/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39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1</a:t>
            </a:r>
            <a:r>
              <a:rPr lang="zh-CN" altLang="zh-CN" b="1"/>
              <a:t>）索引的概念</a:t>
            </a:r>
            <a:endParaRPr lang="zh-CN" altLang="zh-CN"/>
          </a:p>
          <a:p>
            <a:pPr eaLnBrk="1" hangingPunct="1"/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13" y="2781300"/>
            <a:ext cx="9629775" cy="315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0" y="6002338"/>
            <a:ext cx="3417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图</a:t>
            </a:r>
            <a:r>
              <a:rPr lang="en-US" altLang="zh-CN"/>
              <a:t>8-1   SQL-Server</a:t>
            </a:r>
            <a:r>
              <a:rPr lang="zh-CN" altLang="zh-CN"/>
              <a:t>访问数据方式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39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7263" y="2741613"/>
            <a:ext cx="10531475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>
              <a:buFont typeface="Arial" pitchFamily="34" charset="0"/>
              <a:buNone/>
              <a:defRPr/>
            </a:pPr>
            <a:r>
              <a:rPr lang="zh-CN" altLang="zh-CN" sz="2000" dirty="0"/>
              <a:t>在</a:t>
            </a:r>
            <a:r>
              <a:rPr lang="en-US" altLang="zh-CN" sz="2000" dirty="0"/>
              <a:t>SQL Server2008</a:t>
            </a:r>
            <a:r>
              <a:rPr lang="zh-CN" altLang="zh-CN" sz="2000" dirty="0"/>
              <a:t>中，从物理结构上主要有两种常用索引，包括聚集索引、非聚集索引。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zh-CN" sz="2000" dirty="0"/>
              <a:t>其中：</a:t>
            </a:r>
          </a:p>
          <a:p>
            <a:pPr indent="457200">
              <a:buFont typeface="Arial" pitchFamily="34" charset="0"/>
              <a:buNone/>
              <a:defRPr/>
            </a:pPr>
            <a:r>
              <a:rPr lang="zh-CN" altLang="zh-CN" sz="2000" b="1" dirty="0"/>
              <a:t>聚集索引：</a:t>
            </a:r>
          </a:p>
          <a:p>
            <a:pPr indent="457200">
              <a:buFont typeface="Arial" pitchFamily="34" charset="0"/>
              <a:buNone/>
              <a:defRPr/>
            </a:pPr>
            <a:r>
              <a:rPr lang="zh-CN" altLang="zh-CN" sz="2000" dirty="0"/>
              <a:t>聚集索引将数据行的键值在表内排序并存储对应的数据记录，使得数据表物理顺序与索引顺序一致，当以某字段作为关键字建立聚集索引时，表中数据以该字段作为排序根据。因此一张表只能建立一个聚集索引。如果表中没有创建其他的聚集索引，则会在表的主键上自动创建聚集索引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）索引的分类</a:t>
            </a:r>
            <a:endParaRPr lang="zh-CN" altLang="zh-CN"/>
          </a:p>
          <a:p>
            <a:pPr eaLnBrk="1" hangingPunct="1"/>
            <a:endParaRPr lang="zh-CN" altLang="en-US"/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88" y="2554288"/>
            <a:ext cx="103092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102225" y="6184900"/>
            <a:ext cx="2544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图</a:t>
            </a:r>
            <a:r>
              <a:rPr lang="en-US" altLang="zh-CN"/>
              <a:t>8-2   </a:t>
            </a:r>
            <a:r>
              <a:rPr lang="zh-CN" altLang="zh-CN"/>
              <a:t>聚集索引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"/>
          <p:cNvSpPr txBox="1">
            <a:spLocks noChangeArrowheads="1"/>
          </p:cNvSpPr>
          <p:nvPr/>
        </p:nvSpPr>
        <p:spPr bwMode="auto">
          <a:xfrm>
            <a:off x="722313" y="1368425"/>
            <a:ext cx="268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/>
              <a:t>相关知识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8189913" y="835025"/>
            <a:ext cx="249396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索引的概念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7263" y="2741613"/>
            <a:ext cx="10531475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>
              <a:buFont typeface="Arial" pitchFamily="34" charset="0"/>
              <a:buNone/>
              <a:defRPr/>
            </a:pPr>
            <a:r>
              <a:rPr lang="zh-CN" altLang="zh-CN" sz="2000" b="1" dirty="0"/>
              <a:t>非聚集索引：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zh-CN" sz="2000" dirty="0"/>
              <a:t>非聚集索引并不物理上改变表中数据行的排列，即索引中的逻辑顺序并不等同于表中数据行的物理顺序，索引仅记录指向表中数据行位置的指针。因此，在非聚集索引中，数据和索引是分开存储的，索引的叶级由索引页，而不是数据页组成。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zh-CN" sz="2000" dirty="0"/>
              <a:t>一个表最多可以有</a:t>
            </a:r>
            <a:r>
              <a:rPr lang="en-US" altLang="zh-CN" sz="2000" b="1" dirty="0"/>
              <a:t>249</a:t>
            </a:r>
            <a:r>
              <a:rPr lang="zh-CN" altLang="zh-CN" sz="2000" b="1" dirty="0"/>
              <a:t>个</a:t>
            </a:r>
            <a:r>
              <a:rPr lang="zh-CN" altLang="zh-CN" sz="2000" dirty="0"/>
              <a:t>非聚集索引，无论表是否使用聚集索引，都可以对表定义非聚集索引。</a:t>
            </a:r>
          </a:p>
        </p:txBody>
      </p:sp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979488" y="2095500"/>
            <a:ext cx="285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b="1"/>
              <a:t>（</a:t>
            </a:r>
            <a:r>
              <a:rPr lang="en-US" altLang="zh-CN" b="1"/>
              <a:t>2</a:t>
            </a:r>
            <a:r>
              <a:rPr lang="zh-CN" altLang="zh-CN" b="1"/>
              <a:t>）索引的分类</a:t>
            </a:r>
            <a:endParaRPr lang="zh-CN" altLang="zh-CN"/>
          </a:p>
          <a:p>
            <a:pPr eaLnBrk="1" hangingPunct="1"/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181600" y="6227763"/>
            <a:ext cx="208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图</a:t>
            </a:r>
            <a:r>
              <a:rPr lang="en-US" altLang="zh-CN"/>
              <a:t>8-3   </a:t>
            </a:r>
            <a:r>
              <a:rPr lang="zh-CN" altLang="en-US"/>
              <a:t>非</a:t>
            </a:r>
            <a:r>
              <a:rPr lang="zh-CN" altLang="zh-CN"/>
              <a:t>聚集索引</a:t>
            </a:r>
            <a:endParaRPr lang="zh-CN" altLang="en-US"/>
          </a:p>
        </p:txBody>
      </p:sp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2620963"/>
            <a:ext cx="105092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</TotalTime>
  <Pages>0</Pages>
  <Words>2538</Words>
  <Characters>0</Characters>
  <Application>Microsoft Office PowerPoint</Application>
  <PresentationFormat>自定义</PresentationFormat>
  <Lines>0</Lines>
  <Paragraphs>231</Paragraphs>
  <Slides>47</Slides>
  <Notes>2</Notes>
  <HiddenSlides>12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67</cp:revision>
  <dcterms:created xsi:type="dcterms:W3CDTF">2016-03-29T09:34:52Z</dcterms:created>
  <dcterms:modified xsi:type="dcterms:W3CDTF">2016-12-16T14:45:50Z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