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48"/>
  </p:notesMasterIdLst>
  <p:handoutMasterIdLst>
    <p:handoutMasterId r:id="rId49"/>
  </p:handoutMasterIdLst>
  <p:sldIdLst>
    <p:sldId id="1018" r:id="rId2"/>
    <p:sldId id="1019" r:id="rId3"/>
    <p:sldId id="1020" r:id="rId4"/>
    <p:sldId id="1021" r:id="rId5"/>
    <p:sldId id="1022" r:id="rId6"/>
    <p:sldId id="1023" r:id="rId7"/>
    <p:sldId id="1024" r:id="rId8"/>
    <p:sldId id="1045" r:id="rId9"/>
    <p:sldId id="1046" r:id="rId10"/>
    <p:sldId id="1047" r:id="rId11"/>
    <p:sldId id="1025" r:id="rId12"/>
    <p:sldId id="1048" r:id="rId13"/>
    <p:sldId id="1053" r:id="rId14"/>
    <p:sldId id="1052" r:id="rId15"/>
    <p:sldId id="1051" r:id="rId16"/>
    <p:sldId id="1050" r:id="rId17"/>
    <p:sldId id="1049" r:id="rId18"/>
    <p:sldId id="1058" r:id="rId19"/>
    <p:sldId id="1057" r:id="rId20"/>
    <p:sldId id="1056" r:id="rId21"/>
    <p:sldId id="1063" r:id="rId22"/>
    <p:sldId id="1062" r:id="rId23"/>
    <p:sldId id="1068" r:id="rId24"/>
    <p:sldId id="1067" r:id="rId25"/>
    <p:sldId id="1066" r:id="rId26"/>
    <p:sldId id="1064" r:id="rId27"/>
    <p:sldId id="1092" r:id="rId28"/>
    <p:sldId id="1078" r:id="rId29"/>
    <p:sldId id="1093" r:id="rId30"/>
    <p:sldId id="1094" r:id="rId31"/>
    <p:sldId id="1095" r:id="rId32"/>
    <p:sldId id="1077" r:id="rId33"/>
    <p:sldId id="1096" r:id="rId34"/>
    <p:sldId id="1081" r:id="rId35"/>
    <p:sldId id="1097" r:id="rId36"/>
    <p:sldId id="1098" r:id="rId37"/>
    <p:sldId id="1099" r:id="rId38"/>
    <p:sldId id="1089" r:id="rId39"/>
    <p:sldId id="1080" r:id="rId40"/>
    <p:sldId id="1090" r:id="rId41"/>
    <p:sldId id="1091" r:id="rId42"/>
    <p:sldId id="1085" r:id="rId43"/>
    <p:sldId id="1087" r:id="rId44"/>
    <p:sldId id="1088" r:id="rId45"/>
    <p:sldId id="1082" r:id="rId46"/>
    <p:sldId id="1059" r:id="rId47"/>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Times New Roman" pitchFamily="18" charset="0"/>
        <a:ea typeface="宋体" charset="-122"/>
        <a:cs typeface="+mn-cs"/>
      </a:defRPr>
    </a:lvl1pPr>
    <a:lvl2pPr marL="457200" algn="l" rtl="0" fontAlgn="base">
      <a:spcBef>
        <a:spcPct val="0"/>
      </a:spcBef>
      <a:spcAft>
        <a:spcPct val="0"/>
      </a:spcAft>
      <a:defRPr b="1" kern="1200">
        <a:solidFill>
          <a:schemeClr val="tx1"/>
        </a:solidFill>
        <a:latin typeface="Times New Roman" pitchFamily="18" charset="0"/>
        <a:ea typeface="宋体" charset="-122"/>
        <a:cs typeface="+mn-cs"/>
      </a:defRPr>
    </a:lvl2pPr>
    <a:lvl3pPr marL="914400" algn="l" rtl="0" fontAlgn="base">
      <a:spcBef>
        <a:spcPct val="0"/>
      </a:spcBef>
      <a:spcAft>
        <a:spcPct val="0"/>
      </a:spcAft>
      <a:defRPr b="1" kern="1200">
        <a:solidFill>
          <a:schemeClr val="tx1"/>
        </a:solidFill>
        <a:latin typeface="Times New Roman" pitchFamily="18" charset="0"/>
        <a:ea typeface="宋体" charset="-122"/>
        <a:cs typeface="+mn-cs"/>
      </a:defRPr>
    </a:lvl3pPr>
    <a:lvl4pPr marL="1371600" algn="l" rtl="0" fontAlgn="base">
      <a:spcBef>
        <a:spcPct val="0"/>
      </a:spcBef>
      <a:spcAft>
        <a:spcPct val="0"/>
      </a:spcAft>
      <a:defRPr b="1" kern="1200">
        <a:solidFill>
          <a:schemeClr val="tx1"/>
        </a:solidFill>
        <a:latin typeface="Times New Roman" pitchFamily="18" charset="0"/>
        <a:ea typeface="宋体" charset="-122"/>
        <a:cs typeface="+mn-cs"/>
      </a:defRPr>
    </a:lvl4pPr>
    <a:lvl5pPr marL="1828800" algn="l" rtl="0" fontAlgn="base">
      <a:spcBef>
        <a:spcPct val="0"/>
      </a:spcBef>
      <a:spcAft>
        <a:spcPct val="0"/>
      </a:spcAft>
      <a:defRPr b="1" kern="1200">
        <a:solidFill>
          <a:schemeClr val="tx1"/>
        </a:solidFill>
        <a:latin typeface="Times New Roman" pitchFamily="18" charset="0"/>
        <a:ea typeface="宋体" charset="-122"/>
        <a:cs typeface="+mn-cs"/>
      </a:defRPr>
    </a:lvl5pPr>
    <a:lvl6pPr marL="2286000" algn="l" defTabSz="914400" rtl="0" eaLnBrk="1" latinLnBrk="0" hangingPunct="1">
      <a:defRPr b="1" kern="1200">
        <a:solidFill>
          <a:schemeClr val="tx1"/>
        </a:solidFill>
        <a:latin typeface="Times New Roman" pitchFamily="18" charset="0"/>
        <a:ea typeface="宋体" charset="-122"/>
        <a:cs typeface="+mn-cs"/>
      </a:defRPr>
    </a:lvl6pPr>
    <a:lvl7pPr marL="2743200" algn="l" defTabSz="914400" rtl="0" eaLnBrk="1" latinLnBrk="0" hangingPunct="1">
      <a:defRPr b="1" kern="1200">
        <a:solidFill>
          <a:schemeClr val="tx1"/>
        </a:solidFill>
        <a:latin typeface="Times New Roman" pitchFamily="18" charset="0"/>
        <a:ea typeface="宋体" charset="-122"/>
        <a:cs typeface="+mn-cs"/>
      </a:defRPr>
    </a:lvl7pPr>
    <a:lvl8pPr marL="3200400" algn="l" defTabSz="914400" rtl="0" eaLnBrk="1" latinLnBrk="0" hangingPunct="1">
      <a:defRPr b="1" kern="1200">
        <a:solidFill>
          <a:schemeClr val="tx1"/>
        </a:solidFill>
        <a:latin typeface="Times New Roman" pitchFamily="18" charset="0"/>
        <a:ea typeface="宋体" charset="-122"/>
        <a:cs typeface="+mn-cs"/>
      </a:defRPr>
    </a:lvl8pPr>
    <a:lvl9pPr marL="3657600" algn="l" defTabSz="914400" rtl="0" eaLnBrk="1" latinLnBrk="0" hangingPunct="1">
      <a:defRPr b="1" kern="1200">
        <a:solidFill>
          <a:schemeClr val="tx1"/>
        </a:solidFill>
        <a:latin typeface="Times New Roman" pitchFamily="18"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33CC"/>
    <a:srgbClr val="FFFFFF"/>
    <a:srgbClr val="E02920"/>
    <a:srgbClr val="400800"/>
    <a:srgbClr val="79710F"/>
    <a:srgbClr val="EEE6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46" autoAdjust="0"/>
  </p:normalViewPr>
  <p:slideViewPr>
    <p:cSldViewPr>
      <p:cViewPr varScale="1">
        <p:scale>
          <a:sx n="67" d="100"/>
          <a:sy n="67" d="100"/>
        </p:scale>
        <p:origin x="-125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43" d="100"/>
          <a:sy n="43" d="100"/>
        </p:scale>
        <p:origin x="-147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208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302083" name="Rectangle 3"/>
          <p:cNvSpPr>
            <a:spLocks noGrp="1" noChangeArrowheads="1"/>
          </p:cNvSpPr>
          <p:nvPr>
            <p:ph type="dt" sz="quarter" idx="1"/>
          </p:nvPr>
        </p:nvSpPr>
        <p:spPr bwMode="auto">
          <a:xfrm>
            <a:off x="388620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kumimoji="1" sz="1200" b="0">
                <a:ea typeface="宋体" pitchFamily="2" charset="-122"/>
              </a:defRPr>
            </a:lvl1pPr>
          </a:lstStyle>
          <a:p>
            <a:pPr>
              <a:defRPr/>
            </a:pPr>
            <a:endParaRPr lang="en-US" altLang="zh-CN"/>
          </a:p>
        </p:txBody>
      </p:sp>
      <p:sp>
        <p:nvSpPr>
          <p:cNvPr id="302084" name="Rectangle 4"/>
          <p:cNvSpPr>
            <a:spLocks noGrp="1" noChangeArrowheads="1"/>
          </p:cNvSpPr>
          <p:nvPr>
            <p:ph type="ftr" sz="quarter" idx="2"/>
          </p:nvPr>
        </p:nvSpPr>
        <p:spPr bwMode="auto">
          <a:xfrm>
            <a:off x="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302085" name="Rectangle 5"/>
          <p:cNvSpPr>
            <a:spLocks noGrp="1" noChangeArrowheads="1"/>
          </p:cNvSpPr>
          <p:nvPr>
            <p:ph type="sldNum" sz="quarter" idx="3"/>
          </p:nvPr>
        </p:nvSpPr>
        <p:spPr bwMode="auto">
          <a:xfrm>
            <a:off x="388620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kumimoji="1" sz="1200" b="0">
                <a:ea typeface="宋体" pitchFamily="2" charset="-122"/>
              </a:defRPr>
            </a:lvl1pPr>
          </a:lstStyle>
          <a:p>
            <a:pPr>
              <a:defRPr/>
            </a:pPr>
            <a:fld id="{D34B1B1F-B457-47BC-B05B-36DEE5A4291E}" type="slidenum">
              <a:rPr lang="en-US" altLang="zh-CN"/>
              <a:pPr>
                <a:defRPr/>
              </a:pPr>
              <a:t>‹#›</a:t>
            </a:fld>
            <a:endParaRPr lang="en-US" altLang="zh-CN"/>
          </a:p>
        </p:txBody>
      </p:sp>
    </p:spTree>
    <p:extLst>
      <p:ext uri="{BB962C8B-B14F-4D97-AF65-F5344CB8AC3E}">
        <p14:creationId xmlns:p14="http://schemas.microsoft.com/office/powerpoint/2010/main" val="37261599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46083"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kumimoji="1" sz="1200" b="0">
                <a:ea typeface="宋体" pitchFamily="2" charset="-122"/>
              </a:defRPr>
            </a:lvl1pPr>
          </a:lstStyle>
          <a:p>
            <a:pPr>
              <a:defRPr/>
            </a:pPr>
            <a:endParaRPr lang="en-US" altLang="zh-CN"/>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6085"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6086"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a:defRPr kumimoji="1" sz="1200" b="0">
                <a:ea typeface="宋体" pitchFamily="2" charset="-122"/>
              </a:defRPr>
            </a:lvl1pPr>
          </a:lstStyle>
          <a:p>
            <a:pPr>
              <a:defRPr/>
            </a:pPr>
            <a:endParaRPr lang="en-US" altLang="zh-CN"/>
          </a:p>
        </p:txBody>
      </p:sp>
      <p:sp>
        <p:nvSpPr>
          <p:cNvPr id="46087"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kumimoji="1" sz="1200" b="0">
                <a:ea typeface="宋体" pitchFamily="2" charset="-122"/>
              </a:defRPr>
            </a:lvl1pPr>
          </a:lstStyle>
          <a:p>
            <a:pPr>
              <a:defRPr/>
            </a:pPr>
            <a:fld id="{2745B530-C1B5-402C-A477-69F0264686C2}" type="slidenum">
              <a:rPr lang="en-US" altLang="zh-CN"/>
              <a:pPr>
                <a:defRPr/>
              </a:pPr>
              <a:t>‹#›</a:t>
            </a:fld>
            <a:endParaRPr lang="en-US" altLang="zh-CN"/>
          </a:p>
        </p:txBody>
      </p:sp>
    </p:spTree>
    <p:extLst>
      <p:ext uri="{BB962C8B-B14F-4D97-AF65-F5344CB8AC3E}">
        <p14:creationId xmlns:p14="http://schemas.microsoft.com/office/powerpoint/2010/main" val="34828271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a:spLocks/>
          </p:cNvSpPr>
          <p:nvPr/>
        </p:nvSpPr>
        <p:spPr bwMode="gray">
          <a:xfrm>
            <a:off x="-9525" y="1447800"/>
            <a:ext cx="9164638" cy="3832225"/>
          </a:xfrm>
          <a:custGeom>
            <a:avLst/>
            <a:gdLst>
              <a:gd name="T0" fmla="*/ 19050 w 5773"/>
              <a:gd name="T1" fmla="*/ 196850 h 2414"/>
              <a:gd name="T2" fmla="*/ 2192338 w 5773"/>
              <a:gd name="T3" fmla="*/ 19050 h 2414"/>
              <a:gd name="T4" fmla="*/ 6451600 w 5773"/>
              <a:gd name="T5" fmla="*/ 922338 h 2414"/>
              <a:gd name="T6" fmla="*/ 9164638 w 5773"/>
              <a:gd name="T7" fmla="*/ 187325 h 2414"/>
              <a:gd name="T8" fmla="*/ 9153525 w 5773"/>
              <a:gd name="T9" fmla="*/ 3414713 h 2414"/>
              <a:gd name="T10" fmla="*/ 6296025 w 5773"/>
              <a:gd name="T11" fmla="*/ 3592513 h 2414"/>
              <a:gd name="T12" fmla="*/ 3116263 w 5773"/>
              <a:gd name="T13" fmla="*/ 3011488 h 2414"/>
              <a:gd name="T14" fmla="*/ 9525 w 5773"/>
              <a:gd name="T15" fmla="*/ 3821113 h 2414"/>
              <a:gd name="T16" fmla="*/ 19050 w 5773"/>
              <a:gd name="T17" fmla="*/ 196850 h 2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3" h="2414">
                <a:moveTo>
                  <a:pt x="12" y="124"/>
                </a:moveTo>
                <a:cubicBezTo>
                  <a:pt x="150" y="76"/>
                  <a:pt x="581" y="0"/>
                  <a:pt x="1381" y="12"/>
                </a:cubicBezTo>
                <a:cubicBezTo>
                  <a:pt x="2181" y="23"/>
                  <a:pt x="3370" y="437"/>
                  <a:pt x="4064" y="581"/>
                </a:cubicBezTo>
                <a:cubicBezTo>
                  <a:pt x="4758" y="725"/>
                  <a:pt x="5635" y="219"/>
                  <a:pt x="5773" y="118"/>
                </a:cubicBezTo>
                <a:lnTo>
                  <a:pt x="5766" y="2151"/>
                </a:lnTo>
                <a:cubicBezTo>
                  <a:pt x="4994" y="2407"/>
                  <a:pt x="4326" y="2311"/>
                  <a:pt x="3966" y="2263"/>
                </a:cubicBezTo>
                <a:cubicBezTo>
                  <a:pt x="3606" y="2215"/>
                  <a:pt x="2715" y="1873"/>
                  <a:pt x="1963" y="1897"/>
                </a:cubicBezTo>
                <a:cubicBezTo>
                  <a:pt x="1305" y="1893"/>
                  <a:pt x="0" y="2402"/>
                  <a:pt x="6" y="2407"/>
                </a:cubicBezTo>
                <a:cubicBezTo>
                  <a:pt x="12" y="2414"/>
                  <a:pt x="12" y="568"/>
                  <a:pt x="12" y="124"/>
                </a:cubicBezTo>
                <a:close/>
              </a:path>
            </a:pathLst>
          </a:custGeom>
          <a:solidFill>
            <a:schemeClr val="accent1">
              <a:alpha val="41176"/>
            </a:schemeClr>
          </a:solidFill>
          <a:ln>
            <a:noFill/>
          </a:ln>
          <a:effectLst/>
          <a:extLst/>
        </p:spPr>
        <p:txBody>
          <a:bodyPr/>
          <a:lstStyle/>
          <a:p>
            <a:pPr algn="ctr">
              <a:defRPr/>
            </a:pPr>
            <a:endParaRPr lang="zh-CN" altLang="en-US">
              <a:ea typeface="宋体" pitchFamily="2" charset="-122"/>
            </a:endParaRPr>
          </a:p>
        </p:txBody>
      </p:sp>
      <p:sp>
        <p:nvSpPr>
          <p:cNvPr id="5" name="Freeform 3"/>
          <p:cNvSpPr>
            <a:spLocks/>
          </p:cNvSpPr>
          <p:nvPr/>
        </p:nvSpPr>
        <p:spPr bwMode="gray">
          <a:xfrm>
            <a:off x="-9525" y="1730375"/>
            <a:ext cx="9150350" cy="3265488"/>
          </a:xfrm>
          <a:custGeom>
            <a:avLst/>
            <a:gdLst>
              <a:gd name="T0" fmla="*/ 9525 w 5764"/>
              <a:gd name="T1" fmla="*/ 431800 h 2057"/>
              <a:gd name="T2" fmla="*/ 2306638 w 5764"/>
              <a:gd name="T3" fmla="*/ 15875 h 2057"/>
              <a:gd name="T4" fmla="*/ 6638925 w 5764"/>
              <a:gd name="T5" fmla="*/ 765175 h 2057"/>
              <a:gd name="T6" fmla="*/ 9150350 w 5764"/>
              <a:gd name="T7" fmla="*/ 244475 h 2057"/>
              <a:gd name="T8" fmla="*/ 9150350 w 5764"/>
              <a:gd name="T9" fmla="*/ 2867025 h 2057"/>
              <a:gd name="T10" fmla="*/ 6357938 w 5764"/>
              <a:gd name="T11" fmla="*/ 3165475 h 2057"/>
              <a:gd name="T12" fmla="*/ 3001963 w 5764"/>
              <a:gd name="T13" fmla="*/ 2416175 h 2057"/>
              <a:gd name="T14" fmla="*/ 9525 w 5764"/>
              <a:gd name="T15" fmla="*/ 3122613 h 2057"/>
              <a:gd name="T16" fmla="*/ 9525 w 5764"/>
              <a:gd name="T17" fmla="*/ 431800 h 20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4" h="2057">
                <a:moveTo>
                  <a:pt x="6" y="272"/>
                </a:moveTo>
                <a:cubicBezTo>
                  <a:pt x="144" y="233"/>
                  <a:pt x="656" y="0"/>
                  <a:pt x="1453" y="10"/>
                </a:cubicBezTo>
                <a:cubicBezTo>
                  <a:pt x="2250" y="20"/>
                  <a:pt x="3475" y="403"/>
                  <a:pt x="4182" y="482"/>
                </a:cubicBezTo>
                <a:cubicBezTo>
                  <a:pt x="4890" y="561"/>
                  <a:pt x="5626" y="237"/>
                  <a:pt x="5764" y="154"/>
                </a:cubicBezTo>
                <a:lnTo>
                  <a:pt x="5764" y="1806"/>
                </a:lnTo>
                <a:cubicBezTo>
                  <a:pt x="4919" y="2052"/>
                  <a:pt x="4485" y="2057"/>
                  <a:pt x="4005" y="1994"/>
                </a:cubicBezTo>
                <a:cubicBezTo>
                  <a:pt x="3526" y="1929"/>
                  <a:pt x="2640" y="1502"/>
                  <a:pt x="1891" y="1522"/>
                </a:cubicBezTo>
                <a:cubicBezTo>
                  <a:pt x="1234" y="1519"/>
                  <a:pt x="0" y="1962"/>
                  <a:pt x="6" y="1967"/>
                </a:cubicBezTo>
                <a:cubicBezTo>
                  <a:pt x="12" y="1972"/>
                  <a:pt x="6" y="641"/>
                  <a:pt x="6" y="272"/>
                </a:cubicBezTo>
                <a:close/>
              </a:path>
            </a:pathLst>
          </a:custGeom>
          <a:solidFill>
            <a:schemeClr val="accent1"/>
          </a:solidFill>
          <a:ln>
            <a:noFill/>
          </a:ln>
          <a:effectLst/>
          <a:extLst/>
        </p:spPr>
        <p:txBody>
          <a:bodyPr/>
          <a:lstStyle/>
          <a:p>
            <a:pPr algn="ctr">
              <a:defRPr/>
            </a:pPr>
            <a:endParaRPr lang="zh-CN" altLang="en-US">
              <a:ea typeface="宋体" pitchFamily="2" charset="-122"/>
            </a:endParaRPr>
          </a:p>
        </p:txBody>
      </p:sp>
      <p:grpSp>
        <p:nvGrpSpPr>
          <p:cNvPr id="6" name="Group 4"/>
          <p:cNvGrpSpPr>
            <a:grpSpLocks/>
          </p:cNvGrpSpPr>
          <p:nvPr/>
        </p:nvGrpSpPr>
        <p:grpSpPr bwMode="auto">
          <a:xfrm>
            <a:off x="7086600" y="1947863"/>
            <a:ext cx="533400" cy="533400"/>
            <a:chOff x="4752" y="1200"/>
            <a:chExt cx="288" cy="288"/>
          </a:xfrm>
        </p:grpSpPr>
        <p:sp>
          <p:nvSpPr>
            <p:cNvPr id="7" name="Oval 5"/>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sp>
          <p:nvSpPr>
            <p:cNvPr id="8" name="Oval 6"/>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grpSp>
        <p:nvGrpSpPr>
          <p:cNvPr id="9" name="Group 7"/>
          <p:cNvGrpSpPr>
            <a:grpSpLocks/>
          </p:cNvGrpSpPr>
          <p:nvPr/>
        </p:nvGrpSpPr>
        <p:grpSpPr bwMode="auto">
          <a:xfrm>
            <a:off x="7620000" y="1371600"/>
            <a:ext cx="914400" cy="914400"/>
            <a:chOff x="4992" y="816"/>
            <a:chExt cx="576" cy="576"/>
          </a:xfrm>
        </p:grpSpPr>
        <p:sp>
          <p:nvSpPr>
            <p:cNvPr id="10" name="Oval 8"/>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p:spPr>
          <p:txBody>
            <a:bodyPr wrap="none" anchor="ctr"/>
            <a:lstStyle/>
            <a:p>
              <a:pPr algn="ctr">
                <a:defRPr/>
              </a:pPr>
              <a:endParaRPr lang="zh-CN" altLang="en-US">
                <a:ea typeface="宋体" pitchFamily="2" charset="-122"/>
              </a:endParaRPr>
            </a:p>
          </p:txBody>
        </p:sp>
        <p:sp>
          <p:nvSpPr>
            <p:cNvPr id="11" name="Oval 9"/>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grpSp>
        <p:nvGrpSpPr>
          <p:cNvPr id="12" name="Group 10"/>
          <p:cNvGrpSpPr>
            <a:grpSpLocks/>
          </p:cNvGrpSpPr>
          <p:nvPr/>
        </p:nvGrpSpPr>
        <p:grpSpPr bwMode="auto">
          <a:xfrm>
            <a:off x="304800" y="3429000"/>
            <a:ext cx="1295400" cy="1371600"/>
            <a:chOff x="4992" y="816"/>
            <a:chExt cx="576" cy="576"/>
          </a:xfrm>
        </p:grpSpPr>
        <p:sp>
          <p:nvSpPr>
            <p:cNvPr id="13" name="Oval 11"/>
            <p:cNvSpPr>
              <a:spLocks noChangeArrowheads="1"/>
            </p:cNvSpPr>
            <p:nvPr userDrawn="1"/>
          </p:nvSpPr>
          <p:spPr bwMode="gray">
            <a:xfrm>
              <a:off x="4992" y="816"/>
              <a:ext cx="576" cy="576"/>
            </a:xfrm>
            <a:prstGeom prst="ellipse">
              <a:avLst/>
            </a:prstGeom>
            <a:solidFill>
              <a:schemeClr val="tx2">
                <a:alpha val="52940"/>
              </a:schemeClr>
            </a:solidFill>
            <a:ln>
              <a:noFill/>
            </a:ln>
            <a:effectLst/>
            <a:extLst/>
          </p:spPr>
          <p:txBody>
            <a:bodyPr wrap="none" anchor="ctr"/>
            <a:lstStyle/>
            <a:p>
              <a:pPr algn="ctr">
                <a:defRPr/>
              </a:pPr>
              <a:endParaRPr lang="zh-CN" altLang="en-US">
                <a:ea typeface="宋体" pitchFamily="2" charset="-122"/>
              </a:endParaRPr>
            </a:p>
          </p:txBody>
        </p:sp>
        <p:sp>
          <p:nvSpPr>
            <p:cNvPr id="14" name="Oval 12"/>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pic>
        <p:nvPicPr>
          <p:cNvPr id="15" name="Picture 13"/>
          <p:cNvPicPr>
            <a:picLocks noChangeAspect="1" noChangeArrowheads="1"/>
          </p:cNvPicPr>
          <p:nvPr userDrawn="1"/>
        </p:nvPicPr>
        <p:blipFill>
          <a:blip r:embed="rId2"/>
          <a:srcRect/>
          <a:stretch>
            <a:fillRect/>
          </a:stretch>
        </p:blipFill>
        <p:spPr bwMode="auto">
          <a:xfrm>
            <a:off x="179388" y="188913"/>
            <a:ext cx="1025525" cy="1004887"/>
          </a:xfrm>
          <a:prstGeom prst="rect">
            <a:avLst/>
          </a:prstGeom>
          <a:noFill/>
          <a:ln w="9525">
            <a:noFill/>
            <a:miter lim="800000"/>
            <a:headEnd/>
            <a:tailEnd/>
          </a:ln>
        </p:spPr>
      </p:pic>
      <p:sp>
        <p:nvSpPr>
          <p:cNvPr id="827407" name="Rectangle 15"/>
          <p:cNvSpPr>
            <a:spLocks noGrp="1" noChangeArrowheads="1"/>
          </p:cNvSpPr>
          <p:nvPr>
            <p:ph type="ctrTitle"/>
          </p:nvPr>
        </p:nvSpPr>
        <p:spPr>
          <a:xfrm>
            <a:off x="1143000" y="2590800"/>
            <a:ext cx="7086600" cy="1012825"/>
          </a:xfrm>
          <a:effectLst>
            <a:outerShdw dist="53882" dir="2700000" algn="ctr" rotWithShape="0">
              <a:schemeClr val="tx1"/>
            </a:outerShdw>
          </a:effectLst>
        </p:spPr>
        <p:txBody>
          <a:bodyPr/>
          <a:lstStyle>
            <a:lvl1pPr>
              <a:defRPr sz="4800"/>
            </a:lvl1pPr>
          </a:lstStyle>
          <a:p>
            <a:pPr lvl="0"/>
            <a:r>
              <a:rPr lang="zh-CN" altLang="en-US" noProof="0" dirty="0" smtClean="0"/>
              <a:t>单击此处编辑母版标题样式</a:t>
            </a:r>
          </a:p>
        </p:txBody>
      </p:sp>
      <p:sp>
        <p:nvSpPr>
          <p:cNvPr id="827408" name="Rectangle 16"/>
          <p:cNvSpPr>
            <a:spLocks noGrp="1" noChangeArrowheads="1"/>
          </p:cNvSpPr>
          <p:nvPr>
            <p:ph type="subTitle" idx="1"/>
          </p:nvPr>
        </p:nvSpPr>
        <p:spPr bwMode="white">
          <a:xfrm>
            <a:off x="1295400" y="3581400"/>
            <a:ext cx="6705600" cy="381000"/>
          </a:xfrm>
        </p:spPr>
        <p:txBody>
          <a:bodyPr/>
          <a:lstStyle>
            <a:lvl1pPr marL="0" indent="0" algn="ctr">
              <a:buFont typeface="Wingdings" pitchFamily="2" charset="2"/>
              <a:buNone/>
              <a:defRPr sz="2000"/>
            </a:lvl1pPr>
          </a:lstStyle>
          <a:p>
            <a:pPr lvl="0"/>
            <a:r>
              <a:rPr lang="zh-CN" altLang="en-US" noProof="0" dirty="0" smtClean="0"/>
              <a:t>单击此处编辑母版副标题样式</a:t>
            </a:r>
          </a:p>
        </p:txBody>
      </p:sp>
      <p:sp>
        <p:nvSpPr>
          <p:cNvPr id="16" name="Rectangle 13"/>
          <p:cNvSpPr>
            <a:spLocks noGrp="1" noChangeArrowheads="1"/>
          </p:cNvSpPr>
          <p:nvPr>
            <p:ph type="dt" sz="half" idx="10"/>
          </p:nvPr>
        </p:nvSpPr>
        <p:spPr>
          <a:xfrm>
            <a:off x="457200" y="6477000"/>
            <a:ext cx="2133600" cy="244475"/>
          </a:xfrm>
        </p:spPr>
        <p:txBody>
          <a:bodyPr/>
          <a:lstStyle>
            <a:lvl1pPr>
              <a:defRPr sz="1200"/>
            </a:lvl1pPr>
          </a:lstStyle>
          <a:p>
            <a:pPr>
              <a:defRPr/>
            </a:pPr>
            <a:endParaRPr lang="en-US" altLang="zh-CN"/>
          </a:p>
        </p:txBody>
      </p:sp>
      <p:sp>
        <p:nvSpPr>
          <p:cNvPr id="17" name="Rectangle 14"/>
          <p:cNvSpPr>
            <a:spLocks noGrp="1" noChangeArrowheads="1"/>
          </p:cNvSpPr>
          <p:nvPr>
            <p:ph type="ftr" sz="quarter" idx="11"/>
          </p:nvPr>
        </p:nvSpPr>
        <p:spPr>
          <a:xfrm>
            <a:off x="5364163" y="6381750"/>
            <a:ext cx="3529012" cy="287338"/>
          </a:xfrm>
        </p:spPr>
        <p:txBody>
          <a:bodyPr/>
          <a:lstStyle>
            <a:lvl1pPr>
              <a:defRPr>
                <a:solidFill>
                  <a:srgbClr val="FF3300"/>
                </a:solidFill>
              </a:defRPr>
            </a:lvl1pPr>
          </a:lstStyle>
          <a:p>
            <a:pPr>
              <a:defRPr/>
            </a:pPr>
            <a:r>
              <a:rPr lang="en-US" altLang="zh-CN"/>
              <a:t>School of Computer Science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5800"/>
            <a:ext cx="2057400" cy="5638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85800"/>
            <a:ext cx="6019800" cy="5638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828800"/>
            <a:ext cx="4038600"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828800"/>
            <a:ext cx="8229600" cy="4495800"/>
          </a:xfrm>
        </p:spPr>
        <p:txBody>
          <a:bodyPr/>
          <a:lstStyle/>
          <a:p>
            <a:pPr lvl="0"/>
            <a:endParaRPr lang="zh-CN" altLang="en-US" noProof="0" smtClean="0"/>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6"/>
          <p:cNvSpPr>
            <a:spLocks noGrp="1" noChangeArrowheads="1"/>
          </p:cNvSpPr>
          <p:nvPr>
            <p:ph type="ftr" sz="quarter" idx="11"/>
          </p:nvPr>
        </p:nvSpPr>
        <p:spPr>
          <a:ln/>
        </p:spPr>
        <p:txBody>
          <a:bodyPr/>
          <a:lstStyle>
            <a:lvl1pPr>
              <a:defRPr/>
            </a:lvl1pPr>
          </a:lstStyle>
          <a:p>
            <a:pPr>
              <a:defRPr/>
            </a:pPr>
            <a:r>
              <a:rPr lang="en-US" altLang="zh-CN"/>
              <a:t>School of Computer Science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03" name="Object 79"/>
          <p:cNvGraphicFramePr>
            <a:graphicFrameLocks noChangeAspect="1"/>
          </p:cNvGraphicFramePr>
          <p:nvPr/>
        </p:nvGraphicFramePr>
        <p:xfrm>
          <a:off x="0" y="0"/>
          <a:ext cx="9144000" cy="1200150"/>
        </p:xfrm>
        <a:graphic>
          <a:graphicData uri="http://schemas.openxmlformats.org/presentationml/2006/ole">
            <mc:AlternateContent xmlns:mc="http://schemas.openxmlformats.org/markup-compatibility/2006">
              <mc:Choice xmlns:v="urn:schemas-microsoft-com:vml" Requires="v">
                <p:oleObj spid="_x0000_s1113" name="Image" r:id="rId16" imgW="9561905" imgH="1600000" progId="">
                  <p:embed/>
                </p:oleObj>
              </mc:Choice>
              <mc:Fallback>
                <p:oleObj name="Image" r:id="rId16" imgW="9561905" imgH="1600000" progId="">
                  <p:embed/>
                  <p:pic>
                    <p:nvPicPr>
                      <p:cNvPr id="0" name="Picture 7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9144000" cy="1200150"/>
                      </a:xfrm>
                      <a:prstGeom prst="rect">
                        <a:avLst/>
                      </a:prstGeom>
                      <a:noFill/>
                      <a:ln>
                        <a:noFill/>
                      </a:ln>
                      <a:effectLst/>
                      <a:extLst>
                        <a:ext uri="{909E8E84-426E-40DD-AFC4-6F175D3DCCD1}">
                          <a14:hiddenFill xmlns:a14="http://schemas.microsoft.com/office/drawing/2010/main">
                            <a:solidFill>
                              <a:srgbClr val="65AAE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DDDDDD"/>
                              </a:outerShdw>
                            </a:effectLst>
                          </a14:hiddenEffects>
                        </a:ext>
                      </a:extLst>
                    </p:spPr>
                  </p:pic>
                </p:oleObj>
              </mc:Fallback>
            </mc:AlternateContent>
          </a:graphicData>
        </a:graphic>
      </p:graphicFrame>
      <p:sp>
        <p:nvSpPr>
          <p:cNvPr id="1027" name="Freeform 3"/>
          <p:cNvSpPr>
            <a:spLocks/>
          </p:cNvSpPr>
          <p:nvPr/>
        </p:nvSpPr>
        <p:spPr bwMode="gray">
          <a:xfrm>
            <a:off x="-11113" y="280988"/>
            <a:ext cx="9155113" cy="1620837"/>
          </a:xfrm>
          <a:custGeom>
            <a:avLst/>
            <a:gdLst>
              <a:gd name="T0" fmla="*/ 9525 w 5767"/>
              <a:gd name="T1" fmla="*/ 173037 h 1021"/>
              <a:gd name="T2" fmla="*/ 2265363 w 5767"/>
              <a:gd name="T3" fmla="*/ 73025 h 1021"/>
              <a:gd name="T4" fmla="*/ 6400800 w 5767"/>
              <a:gd name="T5" fmla="*/ 404812 h 1021"/>
              <a:gd name="T6" fmla="*/ 9155113 w 5767"/>
              <a:gd name="T7" fmla="*/ 0 h 1021"/>
              <a:gd name="T8" fmla="*/ 9155113 w 5767"/>
              <a:gd name="T9" fmla="*/ 1231900 h 1021"/>
              <a:gd name="T10" fmla="*/ 6453188 w 5767"/>
              <a:gd name="T11" fmla="*/ 1319212 h 1021"/>
              <a:gd name="T12" fmla="*/ 3149600 w 5767"/>
              <a:gd name="T13" fmla="*/ 1069975 h 1021"/>
              <a:gd name="T14" fmla="*/ 22225 w 5767"/>
              <a:gd name="T15" fmla="*/ 1579562 h 1021"/>
              <a:gd name="T16" fmla="*/ 9525 w 5767"/>
              <a:gd name="T17" fmla="*/ 173037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7" h="1021">
                <a:moveTo>
                  <a:pt x="6" y="109"/>
                </a:moveTo>
                <a:cubicBezTo>
                  <a:pt x="144" y="93"/>
                  <a:pt x="626" y="42"/>
                  <a:pt x="1427" y="46"/>
                </a:cubicBezTo>
                <a:cubicBezTo>
                  <a:pt x="2228" y="50"/>
                  <a:pt x="3321" y="224"/>
                  <a:pt x="4032" y="255"/>
                </a:cubicBezTo>
                <a:cubicBezTo>
                  <a:pt x="4742" y="286"/>
                  <a:pt x="5649" y="91"/>
                  <a:pt x="5767" y="0"/>
                </a:cubicBezTo>
                <a:lnTo>
                  <a:pt x="5767" y="776"/>
                </a:lnTo>
                <a:cubicBezTo>
                  <a:pt x="4948" y="879"/>
                  <a:pt x="4543" y="844"/>
                  <a:pt x="4065" y="831"/>
                </a:cubicBezTo>
                <a:cubicBezTo>
                  <a:pt x="3587" y="818"/>
                  <a:pt x="2973" y="694"/>
                  <a:pt x="1984" y="674"/>
                </a:cubicBezTo>
                <a:cubicBezTo>
                  <a:pt x="995" y="654"/>
                  <a:pt x="28" y="969"/>
                  <a:pt x="14" y="995"/>
                </a:cubicBezTo>
                <a:cubicBezTo>
                  <a:pt x="0" y="1021"/>
                  <a:pt x="6" y="255"/>
                  <a:pt x="6" y="109"/>
                </a:cubicBezTo>
                <a:close/>
              </a:path>
            </a:pathLst>
          </a:custGeom>
          <a:solidFill>
            <a:schemeClr val="accent1">
              <a:alpha val="41176"/>
            </a:schemeClr>
          </a:solidFill>
          <a:ln>
            <a:noFill/>
          </a:ln>
          <a:effectLst/>
          <a:extLst/>
        </p:spPr>
        <p:txBody>
          <a:bodyPr/>
          <a:lstStyle/>
          <a:p>
            <a:pPr algn="ctr">
              <a:defRPr/>
            </a:pPr>
            <a:endParaRPr lang="zh-CN" altLang="en-US">
              <a:ea typeface="宋体" pitchFamily="2" charset="-122"/>
            </a:endParaRPr>
          </a:p>
        </p:txBody>
      </p:sp>
      <p:sp>
        <p:nvSpPr>
          <p:cNvPr id="1028" name="Freeform 4"/>
          <p:cNvSpPr>
            <a:spLocks/>
          </p:cNvSpPr>
          <p:nvPr/>
        </p:nvSpPr>
        <p:spPr bwMode="gray">
          <a:xfrm>
            <a:off x="-20638" y="533400"/>
            <a:ext cx="9161463" cy="1006475"/>
          </a:xfrm>
          <a:custGeom>
            <a:avLst/>
            <a:gdLst>
              <a:gd name="T0" fmla="*/ 31750 w 5771"/>
              <a:gd name="T1" fmla="*/ 173038 h 634"/>
              <a:gd name="T2" fmla="*/ 2289175 w 5771"/>
              <a:gd name="T3" fmla="*/ 4763 h 634"/>
              <a:gd name="T4" fmla="*/ 6588125 w 5771"/>
              <a:gd name="T5" fmla="*/ 234950 h 634"/>
              <a:gd name="T6" fmla="*/ 9161463 w 5771"/>
              <a:gd name="T7" fmla="*/ 58738 h 634"/>
              <a:gd name="T8" fmla="*/ 9161463 w 5771"/>
              <a:gd name="T9" fmla="*/ 884238 h 634"/>
              <a:gd name="T10" fmla="*/ 6257925 w 5771"/>
              <a:gd name="T11" fmla="*/ 939800 h 634"/>
              <a:gd name="T12" fmla="*/ 2919413 w 5771"/>
              <a:gd name="T13" fmla="*/ 723900 h 634"/>
              <a:gd name="T14" fmla="*/ 9525 w 5771"/>
              <a:gd name="T15" fmla="*/ 984250 h 634"/>
              <a:gd name="T16" fmla="*/ 31750 w 5771"/>
              <a:gd name="T17" fmla="*/ 173038 h 6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1" h="634">
                <a:moveTo>
                  <a:pt x="20" y="109"/>
                </a:moveTo>
                <a:cubicBezTo>
                  <a:pt x="26" y="109"/>
                  <a:pt x="645" y="0"/>
                  <a:pt x="1442" y="3"/>
                </a:cubicBezTo>
                <a:cubicBezTo>
                  <a:pt x="2239" y="6"/>
                  <a:pt x="3443" y="123"/>
                  <a:pt x="4150" y="148"/>
                </a:cubicBezTo>
                <a:cubicBezTo>
                  <a:pt x="4858" y="173"/>
                  <a:pt x="5633" y="63"/>
                  <a:pt x="5771" y="37"/>
                </a:cubicBezTo>
                <a:lnTo>
                  <a:pt x="5771" y="557"/>
                </a:lnTo>
                <a:cubicBezTo>
                  <a:pt x="4926" y="634"/>
                  <a:pt x="4422" y="612"/>
                  <a:pt x="3942" y="592"/>
                </a:cubicBezTo>
                <a:cubicBezTo>
                  <a:pt x="3463" y="572"/>
                  <a:pt x="2588" y="450"/>
                  <a:pt x="1839" y="456"/>
                </a:cubicBezTo>
                <a:cubicBezTo>
                  <a:pt x="1182" y="455"/>
                  <a:pt x="0" y="618"/>
                  <a:pt x="6" y="620"/>
                </a:cubicBezTo>
                <a:cubicBezTo>
                  <a:pt x="12" y="621"/>
                  <a:pt x="14" y="109"/>
                  <a:pt x="20" y="109"/>
                </a:cubicBezTo>
                <a:close/>
              </a:path>
            </a:pathLst>
          </a:custGeom>
          <a:solidFill>
            <a:schemeClr val="accent1"/>
          </a:solidFill>
          <a:ln>
            <a:noFill/>
          </a:ln>
          <a:effectLst/>
          <a:extLst/>
        </p:spPr>
        <p:txBody>
          <a:bodyPr/>
          <a:lstStyle/>
          <a:p>
            <a:pPr algn="ctr">
              <a:defRPr/>
            </a:pPr>
            <a:endParaRPr lang="zh-CN" altLang="en-US">
              <a:ea typeface="宋体" pitchFamily="2" charset="-122"/>
            </a:endParaRPr>
          </a:p>
        </p:txBody>
      </p:sp>
      <p:grpSp>
        <p:nvGrpSpPr>
          <p:cNvPr id="1107" name="Group 5"/>
          <p:cNvGrpSpPr>
            <a:grpSpLocks/>
          </p:cNvGrpSpPr>
          <p:nvPr/>
        </p:nvGrpSpPr>
        <p:grpSpPr bwMode="auto">
          <a:xfrm>
            <a:off x="7740650" y="347663"/>
            <a:ext cx="387350" cy="366712"/>
            <a:chOff x="4752" y="1200"/>
            <a:chExt cx="288" cy="288"/>
          </a:xfrm>
        </p:grpSpPr>
        <p:sp>
          <p:nvSpPr>
            <p:cNvPr id="826374" name="Oval 6"/>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sp>
          <p:nvSpPr>
            <p:cNvPr id="826375" name="Oval 7"/>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grpSp>
        <p:nvGrpSpPr>
          <p:cNvPr id="1108" name="Group 8"/>
          <p:cNvGrpSpPr>
            <a:grpSpLocks/>
          </p:cNvGrpSpPr>
          <p:nvPr/>
        </p:nvGrpSpPr>
        <p:grpSpPr bwMode="auto">
          <a:xfrm>
            <a:off x="8153400" y="53975"/>
            <a:ext cx="609600" cy="592138"/>
            <a:chOff x="4992" y="816"/>
            <a:chExt cx="576" cy="576"/>
          </a:xfrm>
        </p:grpSpPr>
        <p:sp>
          <p:nvSpPr>
            <p:cNvPr id="1039" name="Oval 9"/>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p:spPr>
          <p:txBody>
            <a:bodyPr wrap="none" anchor="ctr"/>
            <a:lstStyle/>
            <a:p>
              <a:pPr algn="ctr">
                <a:defRPr/>
              </a:pPr>
              <a:endParaRPr lang="zh-CN" altLang="en-US">
                <a:ea typeface="宋体" pitchFamily="2" charset="-122"/>
              </a:endParaRPr>
            </a:p>
          </p:txBody>
        </p:sp>
        <p:sp>
          <p:nvSpPr>
            <p:cNvPr id="826378" name="Oval 10"/>
            <p:cNvSpPr>
              <a:spLocks noChangeArrowheads="1"/>
            </p:cNvSpPr>
            <p:nvPr userDrawn="1"/>
          </p:nvSpPr>
          <p:spPr bwMode="gray">
            <a:xfrm>
              <a:off x="4992" y="912"/>
              <a:ext cx="480" cy="385"/>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grpSp>
        <p:nvGrpSpPr>
          <p:cNvPr id="1109" name="Group 11"/>
          <p:cNvGrpSpPr>
            <a:grpSpLocks/>
          </p:cNvGrpSpPr>
          <p:nvPr/>
        </p:nvGrpSpPr>
        <p:grpSpPr bwMode="auto">
          <a:xfrm>
            <a:off x="171450" y="819150"/>
            <a:ext cx="720725" cy="762000"/>
            <a:chOff x="4992" y="816"/>
            <a:chExt cx="576" cy="576"/>
          </a:xfrm>
        </p:grpSpPr>
        <p:sp>
          <p:nvSpPr>
            <p:cNvPr id="1037" name="Oval 12"/>
            <p:cNvSpPr>
              <a:spLocks noChangeArrowheads="1"/>
            </p:cNvSpPr>
            <p:nvPr userDrawn="1"/>
          </p:nvSpPr>
          <p:spPr bwMode="gray">
            <a:xfrm>
              <a:off x="4992" y="816"/>
              <a:ext cx="576" cy="576"/>
            </a:xfrm>
            <a:prstGeom prst="ellipse">
              <a:avLst/>
            </a:prstGeom>
            <a:solidFill>
              <a:schemeClr val="tx2">
                <a:alpha val="52940"/>
              </a:schemeClr>
            </a:solidFill>
            <a:ln>
              <a:noFill/>
            </a:ln>
            <a:effectLst/>
            <a:extLst/>
          </p:spPr>
          <p:txBody>
            <a:bodyPr wrap="none" anchor="ctr"/>
            <a:lstStyle/>
            <a:p>
              <a:pPr algn="ctr">
                <a:defRPr/>
              </a:pPr>
              <a:endParaRPr lang="zh-CN" altLang="en-US">
                <a:ea typeface="宋体" pitchFamily="2" charset="-122"/>
              </a:endParaRPr>
            </a:p>
          </p:txBody>
        </p:sp>
        <p:sp>
          <p:nvSpPr>
            <p:cNvPr id="826381" name="Oval 13"/>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p:spPr>
          <p:txBody>
            <a:bodyPr wrap="none" anchor="ctr"/>
            <a:lstStyle/>
            <a:p>
              <a:pPr algn="ctr">
                <a:defRPr/>
              </a:pPr>
              <a:endParaRPr lang="zh-CN" altLang="en-US">
                <a:ea typeface="宋体" pitchFamily="2" charset="-122"/>
              </a:endParaRPr>
            </a:p>
          </p:txBody>
        </p:sp>
      </p:grpSp>
      <p:sp>
        <p:nvSpPr>
          <p:cNvPr id="1110" name="Rectangle 14"/>
          <p:cNvSpPr>
            <a:spLocks noGrp="1" noChangeArrowheads="1"/>
          </p:cNvSpPr>
          <p:nvPr>
            <p:ph type="body" idx="1"/>
          </p:nvPr>
        </p:nvSpPr>
        <p:spPr bwMode="auto">
          <a:xfrm>
            <a:off x="457200" y="18288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26383" name="Rectangle 15"/>
          <p:cNvSpPr>
            <a:spLocks noGrp="1" noChangeArrowheads="1"/>
          </p:cNvSpPr>
          <p:nvPr>
            <p:ph type="dt" sz="half" idx="2"/>
          </p:nvPr>
        </p:nvSpPr>
        <p:spPr bwMode="auto">
          <a:xfrm>
            <a:off x="457200" y="6400800"/>
            <a:ext cx="2133600" cy="3206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400" b="0">
                <a:latin typeface="+mn-lt"/>
                <a:ea typeface="宋体" pitchFamily="2" charset="-122"/>
              </a:defRPr>
            </a:lvl1pPr>
          </a:lstStyle>
          <a:p>
            <a:pPr>
              <a:defRPr/>
            </a:pPr>
            <a:endParaRPr lang="en-US" altLang="zh-CN"/>
          </a:p>
        </p:txBody>
      </p:sp>
      <p:sp>
        <p:nvSpPr>
          <p:cNvPr id="826384" name="Rectangle 16"/>
          <p:cNvSpPr>
            <a:spLocks noGrp="1" noChangeArrowheads="1"/>
          </p:cNvSpPr>
          <p:nvPr>
            <p:ph type="ftr" sz="quarter" idx="3"/>
          </p:nvPr>
        </p:nvSpPr>
        <p:spPr bwMode="auto">
          <a:xfrm>
            <a:off x="5219700" y="6381750"/>
            <a:ext cx="3600450" cy="3206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rgbClr val="F03628"/>
                </a:solidFill>
                <a:latin typeface="+mn-lt"/>
                <a:ea typeface="宋体" pitchFamily="2" charset="-122"/>
              </a:defRPr>
            </a:lvl1pPr>
          </a:lstStyle>
          <a:p>
            <a:pPr>
              <a:defRPr/>
            </a:pPr>
            <a:r>
              <a:rPr lang="en-US" altLang="zh-CN"/>
              <a:t>School of Computer Science</a:t>
            </a:r>
          </a:p>
        </p:txBody>
      </p:sp>
      <p:sp>
        <p:nvSpPr>
          <p:cNvPr id="1113" name="Rectangle 17"/>
          <p:cNvSpPr>
            <a:spLocks noGrp="1" noChangeArrowheads="1"/>
          </p:cNvSpPr>
          <p:nvPr>
            <p:ph type="title"/>
          </p:nvPr>
        </p:nvSpPr>
        <p:spPr bwMode="white">
          <a:xfrm>
            <a:off x="914400" y="685800"/>
            <a:ext cx="73914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pic>
        <p:nvPicPr>
          <p:cNvPr id="1114" name="Picture 20"/>
          <p:cNvPicPr>
            <a:picLocks noChangeAspect="1" noChangeArrowheads="1"/>
          </p:cNvPicPr>
          <p:nvPr/>
        </p:nvPicPr>
        <p:blipFill>
          <a:blip r:embed="rId18"/>
          <a:srcRect/>
          <a:stretch>
            <a:fillRect/>
          </a:stretch>
        </p:blipFill>
        <p:spPr bwMode="auto">
          <a:xfrm>
            <a:off x="8004175" y="531813"/>
            <a:ext cx="1030288" cy="10064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9" r:id="rId1"/>
    <p:sldLayoutId id="2147483668" r:id="rId2"/>
    <p:sldLayoutId id="2147483667" r:id="rId3"/>
    <p:sldLayoutId id="2147483666" r:id="rId4"/>
    <p:sldLayoutId id="2147483665" r:id="rId5"/>
    <p:sldLayoutId id="2147483664" r:id="rId6"/>
    <p:sldLayoutId id="2147483663" r:id="rId7"/>
    <p:sldLayoutId id="2147483662" r:id="rId8"/>
    <p:sldLayoutId id="2147483661" r:id="rId9"/>
    <p:sldLayoutId id="2147483660" r:id="rId10"/>
    <p:sldLayoutId id="2147483659" r:id="rId11"/>
    <p:sldLayoutId id="2147483658" r:id="rId12"/>
    <p:sldLayoutId id="2147483657" r:id="rId13"/>
  </p:sldLayoutIdLst>
  <p:hf sldNum="0" hdr="0" dt="0"/>
  <p:txStyles>
    <p:title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Arial" pitchFamily="34" charset="0"/>
        </a:defRPr>
      </a:lvl2pPr>
      <a:lvl3pPr algn="ctr" rtl="0" eaLnBrk="0" fontAlgn="base" hangingPunct="0">
        <a:spcBef>
          <a:spcPct val="0"/>
        </a:spcBef>
        <a:spcAft>
          <a:spcPct val="0"/>
        </a:spcAft>
        <a:defRPr sz="3600" b="1">
          <a:solidFill>
            <a:schemeClr val="bg1"/>
          </a:solidFill>
          <a:latin typeface="Arial" pitchFamily="34" charset="0"/>
        </a:defRPr>
      </a:lvl3pPr>
      <a:lvl4pPr algn="ctr" rtl="0" eaLnBrk="0" fontAlgn="base" hangingPunct="0">
        <a:spcBef>
          <a:spcPct val="0"/>
        </a:spcBef>
        <a:spcAft>
          <a:spcPct val="0"/>
        </a:spcAft>
        <a:defRPr sz="3600" b="1">
          <a:solidFill>
            <a:schemeClr val="bg1"/>
          </a:solidFill>
          <a:latin typeface="Arial" pitchFamily="34" charset="0"/>
        </a:defRPr>
      </a:lvl4pPr>
      <a:lvl5pPr algn="ctr" rtl="0" eaLnBrk="0" fontAlgn="base" hangingPunct="0">
        <a:spcBef>
          <a:spcPct val="0"/>
        </a:spcBef>
        <a:spcAft>
          <a:spcPct val="0"/>
        </a:spcAft>
        <a:defRPr sz="3600" b="1">
          <a:solidFill>
            <a:schemeClr val="bg1"/>
          </a:solidFill>
          <a:latin typeface="Arial" pitchFamily="34" charset="0"/>
        </a:defRPr>
      </a:lvl5pPr>
      <a:lvl6pPr marL="457200" algn="ctr" rtl="0" fontAlgn="base">
        <a:spcBef>
          <a:spcPct val="0"/>
        </a:spcBef>
        <a:spcAft>
          <a:spcPct val="0"/>
        </a:spcAft>
        <a:defRPr sz="3600" b="1">
          <a:solidFill>
            <a:schemeClr val="bg1"/>
          </a:solidFill>
          <a:latin typeface="Arial" pitchFamily="34" charset="0"/>
        </a:defRPr>
      </a:lvl6pPr>
      <a:lvl7pPr marL="914400" algn="ctr" rtl="0" fontAlgn="base">
        <a:spcBef>
          <a:spcPct val="0"/>
        </a:spcBef>
        <a:spcAft>
          <a:spcPct val="0"/>
        </a:spcAft>
        <a:defRPr sz="3600" b="1">
          <a:solidFill>
            <a:schemeClr val="bg1"/>
          </a:solidFill>
          <a:latin typeface="Arial" pitchFamily="34" charset="0"/>
        </a:defRPr>
      </a:lvl7pPr>
      <a:lvl8pPr marL="1371600" algn="ctr" rtl="0" fontAlgn="base">
        <a:spcBef>
          <a:spcPct val="0"/>
        </a:spcBef>
        <a:spcAft>
          <a:spcPct val="0"/>
        </a:spcAft>
        <a:defRPr sz="3600" b="1">
          <a:solidFill>
            <a:schemeClr val="bg1"/>
          </a:solidFill>
          <a:latin typeface="Arial" pitchFamily="34" charset="0"/>
        </a:defRPr>
      </a:lvl8pPr>
      <a:lvl9pPr marL="1828800" algn="ctr" rtl="0" fontAlgn="base">
        <a:spcBef>
          <a:spcPct val="0"/>
        </a:spcBef>
        <a:spcAft>
          <a:spcPct val="0"/>
        </a:spcAft>
        <a:defRPr sz="3600" b="1">
          <a:solidFill>
            <a:schemeClr val="bg1"/>
          </a:solidFill>
          <a:latin typeface="Arial"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slide" Target="slide45.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slide" Target="slide32.xml"/><Relationship Id="rId4" Type="http://schemas.openxmlformats.org/officeDocument/2006/relationships/slide" Target="slide2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6.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7.e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18.e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19.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71550" y="2708275"/>
            <a:ext cx="7245350" cy="1903413"/>
          </a:xfrm>
        </p:spPr>
        <p:txBody>
          <a:bodyPr/>
          <a:lstStyle/>
          <a:p>
            <a:r>
              <a:rPr lang="zh-CN" altLang="zh-CN" smtClean="0">
                <a:ea typeface="宋体" charset="-122"/>
              </a:rPr>
              <a:t>第</a:t>
            </a:r>
            <a:r>
              <a:rPr lang="en-US" altLang="zh-CN" smtClean="0">
                <a:ea typeface="宋体" charset="-122"/>
              </a:rPr>
              <a:t>5</a:t>
            </a:r>
            <a:r>
              <a:rPr lang="zh-CN" altLang="zh-CN" smtClean="0">
                <a:ea typeface="宋体" charset="-122"/>
              </a:rPr>
              <a:t>章</a:t>
            </a:r>
            <a:r>
              <a:rPr lang="en-US" altLang="zh-CN" smtClean="0">
                <a:ea typeface="宋体" charset="-122"/>
              </a:rPr>
              <a:t> Excel2010</a:t>
            </a:r>
            <a:r>
              <a:rPr lang="zh-CN" altLang="zh-CN" smtClean="0">
                <a:ea typeface="宋体" charset="-122"/>
              </a:rPr>
              <a:t>基础及高级应用</a:t>
            </a:r>
            <a:br>
              <a:rPr lang="zh-CN" altLang="zh-CN" smtClean="0">
                <a:ea typeface="宋体" charset="-122"/>
              </a:rPr>
            </a:b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p:txBody>
          <a:bodyPr/>
          <a:lstStyle/>
          <a:p>
            <a:r>
              <a:rPr lang="en-US" altLang="zh-CN" b="1" smtClean="0">
                <a:ea typeface="宋体" charset="-122"/>
              </a:rPr>
              <a:t>5.1.4 Excel</a:t>
            </a:r>
            <a:r>
              <a:rPr lang="zh-CN" altLang="zh-CN" b="1" smtClean="0">
                <a:ea typeface="宋体" charset="-122"/>
              </a:rPr>
              <a:t>文件创建与保存</a:t>
            </a:r>
          </a:p>
          <a:p>
            <a:pPr>
              <a:buFont typeface="Wingdings" pitchFamily="2" charset="2"/>
              <a:buNone/>
            </a:pPr>
            <a:r>
              <a:rPr lang="en-US" altLang="zh-CN" b="1" smtClean="0">
                <a:ea typeface="宋体" charset="-122"/>
              </a:rPr>
              <a:t>1</a:t>
            </a:r>
            <a:r>
              <a:rPr lang="zh-CN" altLang="zh-CN" b="1" smtClean="0">
                <a:ea typeface="宋体" charset="-122"/>
              </a:rPr>
              <a:t>．创建工作簿</a:t>
            </a:r>
          </a:p>
          <a:p>
            <a:pPr>
              <a:buFont typeface="Wingdings" pitchFamily="2" charset="2"/>
              <a:buNone/>
            </a:pPr>
            <a:r>
              <a:rPr lang="en-US" altLang="zh-CN" sz="2400" smtClean="0">
                <a:ea typeface="宋体" charset="-122"/>
              </a:rPr>
              <a:t>       </a:t>
            </a:r>
            <a:r>
              <a:rPr lang="zh-CN" altLang="zh-CN" sz="2400" smtClean="0">
                <a:ea typeface="宋体" charset="-122"/>
              </a:rPr>
              <a:t>启动</a:t>
            </a:r>
            <a:r>
              <a:rPr lang="en-US" altLang="zh-CN" sz="2400" smtClean="0">
                <a:ea typeface="宋体" charset="-122"/>
              </a:rPr>
              <a:t>Excel</a:t>
            </a:r>
            <a:r>
              <a:rPr lang="zh-CN" altLang="zh-CN" sz="2400" smtClean="0">
                <a:ea typeface="宋体" charset="-122"/>
              </a:rPr>
              <a:t>之后，系统自动创建一个空白的工作簿，默认的文件名是工作簿</a:t>
            </a:r>
            <a:r>
              <a:rPr lang="en-US" altLang="zh-CN" sz="2400" smtClean="0">
                <a:ea typeface="宋体" charset="-122"/>
              </a:rPr>
              <a:t>1</a:t>
            </a:r>
            <a:r>
              <a:rPr lang="zh-CN" altLang="zh-CN" sz="2400" smtClean="0">
                <a:ea typeface="宋体" charset="-122"/>
              </a:rPr>
              <a:t>。如果要重新建立一个文件，可以单击【文件】</a:t>
            </a:r>
            <a:r>
              <a:rPr lang="en-US" altLang="zh-CN" sz="2400" smtClean="0">
                <a:ea typeface="宋体" charset="-122"/>
              </a:rPr>
              <a:t>|</a:t>
            </a:r>
            <a:r>
              <a:rPr lang="zh-CN" altLang="zh-CN" sz="2400" smtClean="0">
                <a:ea typeface="宋体" charset="-122"/>
              </a:rPr>
              <a:t>【新建】命令，在右侧选择“空白工作簿”后点击界面右下角的“创建”图标就可以新建一个空白的工作簿。如果选择右侧的表格模板，点击“下载”图标后就可以根据模板创建表格。</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a:xfrm>
            <a:off x="457200" y="1828800"/>
            <a:ext cx="7643813" cy="4495800"/>
          </a:xfrm>
        </p:spPr>
        <p:txBody>
          <a:bodyPr/>
          <a:lstStyle/>
          <a:p>
            <a:r>
              <a:rPr lang="en-US" altLang="zh-CN" b="1" smtClean="0">
                <a:ea typeface="宋体" charset="-122"/>
              </a:rPr>
              <a:t>2</a:t>
            </a:r>
            <a:r>
              <a:rPr lang="zh-CN" altLang="zh-CN" b="1" smtClean="0">
                <a:ea typeface="宋体" charset="-122"/>
              </a:rPr>
              <a:t>．保存工作簿</a:t>
            </a:r>
          </a:p>
          <a:p>
            <a:pPr algn="just">
              <a:buFont typeface="Wingdings" pitchFamily="2" charset="2"/>
              <a:buNone/>
            </a:pPr>
            <a:r>
              <a:rPr lang="en-US" altLang="zh-CN" sz="2400" smtClean="0">
                <a:ea typeface="宋体" charset="-122"/>
              </a:rPr>
              <a:t>       </a:t>
            </a:r>
            <a:r>
              <a:rPr lang="zh-CN" altLang="zh-CN" sz="2400" smtClean="0">
                <a:ea typeface="宋体" charset="-122"/>
              </a:rPr>
              <a:t>在</a:t>
            </a:r>
            <a:r>
              <a:rPr lang="en-US" altLang="zh-CN" sz="2400" smtClean="0">
                <a:ea typeface="宋体" charset="-122"/>
              </a:rPr>
              <a:t>Excel</a:t>
            </a:r>
            <a:r>
              <a:rPr lang="zh-CN" altLang="zh-CN" sz="2400" smtClean="0">
                <a:ea typeface="宋体" charset="-122"/>
              </a:rPr>
              <a:t>工作表中将数据编辑完毕后就可以保存了。单击【文件】</a:t>
            </a:r>
            <a:r>
              <a:rPr lang="en-US" altLang="zh-CN" sz="2400" smtClean="0">
                <a:ea typeface="宋体" charset="-122"/>
              </a:rPr>
              <a:t>|</a:t>
            </a:r>
            <a:r>
              <a:rPr lang="zh-CN" altLang="zh-CN" sz="2400" smtClean="0">
                <a:ea typeface="宋体" charset="-122"/>
              </a:rPr>
              <a:t>【保存】命令，如果是第一次保存文件，将打开【另存为】对话框，用户可以在对话框中选择保存路径、输入文件名、选择文件保存类型。</a:t>
            </a:r>
            <a:r>
              <a:rPr lang="en-US" altLang="zh-CN" sz="2400" smtClean="0">
                <a:ea typeface="宋体" charset="-122"/>
              </a:rPr>
              <a:t>Excel</a:t>
            </a:r>
            <a:r>
              <a:rPr lang="zh-CN" altLang="zh-CN" sz="2400" smtClean="0">
                <a:ea typeface="宋体" charset="-122"/>
              </a:rPr>
              <a:t>默认的保存类型是“</a:t>
            </a:r>
            <a:r>
              <a:rPr lang="en-US" altLang="zh-CN" sz="2400" smtClean="0">
                <a:ea typeface="宋体" charset="-122"/>
              </a:rPr>
              <a:t>Excel </a:t>
            </a:r>
            <a:r>
              <a:rPr lang="zh-CN" altLang="zh-CN" sz="2400" smtClean="0">
                <a:ea typeface="宋体" charset="-122"/>
              </a:rPr>
              <a:t>工作簿（</a:t>
            </a:r>
            <a:r>
              <a:rPr lang="en-US" altLang="zh-CN" sz="2400" smtClean="0">
                <a:ea typeface="宋体" charset="-122"/>
              </a:rPr>
              <a:t>*.xlsx</a:t>
            </a:r>
            <a:r>
              <a:rPr lang="zh-CN" altLang="zh-CN" sz="2400" smtClean="0">
                <a:ea typeface="宋体" charset="-122"/>
              </a:rPr>
              <a:t>）”。如果保存类型选择“</a:t>
            </a:r>
            <a:r>
              <a:rPr lang="en-US" altLang="zh-CN" sz="2400" smtClean="0">
                <a:ea typeface="宋体" charset="-122"/>
              </a:rPr>
              <a:t>Excel 97-2003</a:t>
            </a:r>
            <a:r>
              <a:rPr lang="zh-CN" altLang="zh-CN" sz="2400" smtClean="0">
                <a:ea typeface="宋体" charset="-122"/>
              </a:rPr>
              <a:t>工作簿（</a:t>
            </a:r>
            <a:r>
              <a:rPr lang="en-US" altLang="zh-CN" sz="2400" smtClean="0">
                <a:ea typeface="宋体" charset="-122"/>
              </a:rPr>
              <a:t>*.xls</a:t>
            </a:r>
            <a:r>
              <a:rPr lang="zh-CN" altLang="zh-CN" sz="2400" smtClean="0">
                <a:ea typeface="宋体" charset="-122"/>
              </a:rPr>
              <a:t>）”，可以保存为早期版本的工作簿。</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a:xfrm>
            <a:off x="471488" y="1916113"/>
            <a:ext cx="8220075" cy="4495800"/>
          </a:xfrm>
        </p:spPr>
        <p:txBody>
          <a:bodyPr/>
          <a:lstStyle/>
          <a:p>
            <a:r>
              <a:rPr lang="en-US" altLang="zh-CN" smtClean="0">
                <a:ea typeface="宋体" charset="-122"/>
              </a:rPr>
              <a:t>5.1.5 </a:t>
            </a:r>
            <a:r>
              <a:rPr lang="zh-CN" altLang="zh-CN" smtClean="0">
                <a:ea typeface="宋体" charset="-122"/>
              </a:rPr>
              <a:t>工作表中输入数据</a:t>
            </a:r>
            <a:endParaRPr lang="en-US" altLang="zh-CN" smtClean="0">
              <a:ea typeface="宋体" charset="-122"/>
            </a:endParaRPr>
          </a:p>
          <a:p>
            <a:pPr>
              <a:buFont typeface="Wingdings" pitchFamily="2" charset="2"/>
              <a:buNone/>
            </a:pPr>
            <a:r>
              <a:rPr lang="zh-CN" altLang="zh-CN" sz="2000" smtClean="0">
                <a:ea typeface="宋体" charset="-122"/>
              </a:rPr>
              <a:t>在</a:t>
            </a:r>
            <a:r>
              <a:rPr lang="en-US" altLang="zh-CN" sz="2000" smtClean="0">
                <a:ea typeface="宋体" charset="-122"/>
              </a:rPr>
              <a:t>Excel</a:t>
            </a:r>
            <a:r>
              <a:rPr lang="zh-CN" altLang="zh-CN" sz="2000" smtClean="0">
                <a:ea typeface="宋体" charset="-122"/>
              </a:rPr>
              <a:t>单元格中输入数据通常有</a:t>
            </a:r>
            <a:r>
              <a:rPr lang="en-US" altLang="zh-CN" sz="2000" smtClean="0">
                <a:ea typeface="宋体" charset="-122"/>
              </a:rPr>
              <a:t>3</a:t>
            </a:r>
            <a:r>
              <a:rPr lang="zh-CN" altLang="zh-CN" sz="2000" smtClean="0">
                <a:ea typeface="宋体" charset="-122"/>
              </a:rPr>
              <a:t>种方法。</a:t>
            </a:r>
          </a:p>
          <a:p>
            <a:pPr>
              <a:buFont typeface="Wingdings" pitchFamily="2" charset="2"/>
              <a:buNone/>
            </a:pPr>
            <a:r>
              <a:rPr lang="zh-CN" altLang="zh-CN" sz="2000" smtClean="0">
                <a:ea typeface="宋体" charset="-122"/>
              </a:rPr>
              <a:t>① 单击选中的单元格，鼠标形状变为</a:t>
            </a:r>
            <a:r>
              <a:rPr lang="en-US" altLang="zh-CN" sz="2000" smtClean="0">
                <a:ea typeface="宋体" charset="-122"/>
              </a:rPr>
              <a:t>    </a:t>
            </a:r>
            <a:r>
              <a:rPr lang="zh-CN" altLang="zh-CN" sz="2000" smtClean="0">
                <a:ea typeface="宋体" charset="-122"/>
              </a:rPr>
              <a:t>时，在该单元格中输入数据，然后按</a:t>
            </a:r>
            <a:r>
              <a:rPr lang="en-US" altLang="zh-CN" sz="2000" smtClean="0">
                <a:ea typeface="宋体" charset="-122"/>
              </a:rPr>
              <a:t>Enter</a:t>
            </a:r>
            <a:r>
              <a:rPr lang="zh-CN" altLang="zh-CN" sz="2000" smtClean="0">
                <a:ea typeface="宋体" charset="-122"/>
              </a:rPr>
              <a:t>键、</a:t>
            </a:r>
            <a:r>
              <a:rPr lang="en-US" altLang="zh-CN" sz="2000" smtClean="0">
                <a:ea typeface="宋体" charset="-122"/>
              </a:rPr>
              <a:t>Tab</a:t>
            </a:r>
            <a:r>
              <a:rPr lang="zh-CN" altLang="zh-CN" sz="2000" smtClean="0">
                <a:ea typeface="宋体" charset="-122"/>
              </a:rPr>
              <a:t>键或选择“↑”“↓”“←”“→”方向键定位到其他单元格继续输入数据。</a:t>
            </a:r>
          </a:p>
          <a:p>
            <a:pPr>
              <a:buFont typeface="Wingdings" pitchFamily="2" charset="2"/>
              <a:buNone/>
            </a:pPr>
            <a:r>
              <a:rPr lang="zh-CN" altLang="zh-CN" sz="2000" smtClean="0">
                <a:ea typeface="宋体" charset="-122"/>
              </a:rPr>
              <a:t>② 双击选中的单元格，鼠标形状变为</a:t>
            </a:r>
            <a:r>
              <a:rPr lang="en-US" altLang="zh-CN" sz="2000" smtClean="0">
                <a:ea typeface="宋体" charset="-122"/>
              </a:rPr>
              <a:t>I</a:t>
            </a:r>
            <a:r>
              <a:rPr lang="zh-CN" altLang="zh-CN" sz="2000" smtClean="0">
                <a:ea typeface="宋体" charset="-122"/>
              </a:rPr>
              <a:t>型时，就可以进行数据的输入了。</a:t>
            </a:r>
          </a:p>
          <a:p>
            <a:pPr>
              <a:buFont typeface="Wingdings" pitchFamily="2" charset="2"/>
              <a:buNone/>
            </a:pPr>
            <a:r>
              <a:rPr lang="zh-CN" altLang="zh-CN" sz="2000" smtClean="0">
                <a:ea typeface="宋体" charset="-122"/>
              </a:rPr>
              <a:t>③ 单击选中的单元格，在编辑栏内输入数据，最后用鼠标单击控制按钮</a:t>
            </a:r>
            <a:r>
              <a:rPr lang="en-US" altLang="zh-CN" sz="2000" smtClean="0">
                <a:ea typeface="宋体" charset="-122"/>
              </a:rPr>
              <a:t>      </a:t>
            </a:r>
          </a:p>
          <a:p>
            <a:pPr>
              <a:buFont typeface="Wingdings" pitchFamily="2" charset="2"/>
              <a:buNone/>
            </a:pPr>
            <a:r>
              <a:rPr lang="en-US" altLang="zh-CN" sz="2000" smtClean="0">
                <a:ea typeface="宋体" charset="-122"/>
              </a:rPr>
              <a:t>     </a:t>
            </a:r>
            <a:r>
              <a:rPr lang="zh-CN" altLang="zh-CN" sz="2000" smtClean="0">
                <a:ea typeface="宋体" charset="-122"/>
              </a:rPr>
              <a:t>或</a:t>
            </a:r>
            <a:r>
              <a:rPr lang="en-US" altLang="zh-CN" sz="2000" smtClean="0">
                <a:ea typeface="宋体" charset="-122"/>
              </a:rPr>
              <a:t>    </a:t>
            </a:r>
            <a:r>
              <a:rPr lang="zh-CN" altLang="zh-CN" sz="2000" smtClean="0">
                <a:ea typeface="宋体" charset="-122"/>
              </a:rPr>
              <a:t>，“取消”或“确定”输入的内容。</a:t>
            </a:r>
            <a:endParaRPr lang="en-US" altLang="zh-CN" sz="2000" smtClean="0">
              <a:ea typeface="宋体" charset="-122"/>
            </a:endParaRPr>
          </a:p>
          <a:p>
            <a:pPr>
              <a:buFont typeface="Wingdings" pitchFamily="2" charset="2"/>
              <a:buNone/>
            </a:pPr>
            <a:endParaRPr lang="zh-CN" altLang="zh-CN" sz="2000" smtClean="0">
              <a:ea typeface="宋体" charset="-122"/>
            </a:endParaRPr>
          </a:p>
          <a:p>
            <a:pPr>
              <a:buFont typeface="Wingdings" pitchFamily="2" charset="2"/>
              <a:buNone/>
            </a:pPr>
            <a:r>
              <a:rPr lang="zh-CN" altLang="zh-CN" sz="2000" smtClean="0">
                <a:ea typeface="宋体" charset="-122"/>
              </a:rPr>
              <a:t>如果输入有错，按</a:t>
            </a:r>
            <a:r>
              <a:rPr lang="en-US" altLang="zh-CN" sz="2000" smtClean="0">
                <a:ea typeface="宋体" charset="-122"/>
              </a:rPr>
              <a:t>Backspace</a:t>
            </a:r>
            <a:r>
              <a:rPr lang="zh-CN" altLang="zh-CN" sz="2000" smtClean="0">
                <a:ea typeface="宋体" charset="-122"/>
              </a:rPr>
              <a:t>键删除，再重新输入。</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8676" name="图片 4"/>
          <p:cNvPicPr>
            <a:picLocks noChangeAspect="1" noChangeArrowheads="1"/>
          </p:cNvPicPr>
          <p:nvPr/>
        </p:nvPicPr>
        <p:blipFill>
          <a:blip r:embed="rId2"/>
          <a:srcRect/>
          <a:stretch>
            <a:fillRect/>
          </a:stretch>
        </p:blipFill>
        <p:spPr bwMode="auto">
          <a:xfrm>
            <a:off x="4716463" y="2781300"/>
            <a:ext cx="219075" cy="209550"/>
          </a:xfrm>
          <a:prstGeom prst="rect">
            <a:avLst/>
          </a:prstGeom>
          <a:noFill/>
          <a:ln w="9525">
            <a:noFill/>
            <a:miter lim="800000"/>
            <a:headEnd/>
            <a:tailEnd/>
          </a:ln>
        </p:spPr>
      </p:pic>
      <p:pic>
        <p:nvPicPr>
          <p:cNvPr id="28677" name="图片 5"/>
          <p:cNvPicPr>
            <a:picLocks noChangeAspect="1" noChangeArrowheads="1"/>
          </p:cNvPicPr>
          <p:nvPr/>
        </p:nvPicPr>
        <p:blipFill>
          <a:blip r:embed="rId3"/>
          <a:srcRect/>
          <a:stretch>
            <a:fillRect/>
          </a:stretch>
        </p:blipFill>
        <p:spPr bwMode="auto">
          <a:xfrm>
            <a:off x="687388" y="4616450"/>
            <a:ext cx="152400" cy="180975"/>
          </a:xfrm>
          <a:prstGeom prst="rect">
            <a:avLst/>
          </a:prstGeom>
          <a:noFill/>
          <a:ln w="9525">
            <a:noFill/>
            <a:miter lim="800000"/>
            <a:headEnd/>
            <a:tailEnd/>
          </a:ln>
        </p:spPr>
      </p:pic>
      <p:pic>
        <p:nvPicPr>
          <p:cNvPr id="28678" name="图片 6"/>
          <p:cNvPicPr>
            <a:picLocks noChangeAspect="1" noChangeArrowheads="1"/>
          </p:cNvPicPr>
          <p:nvPr/>
        </p:nvPicPr>
        <p:blipFill>
          <a:blip r:embed="rId4"/>
          <a:srcRect/>
          <a:stretch>
            <a:fillRect/>
          </a:stretch>
        </p:blipFill>
        <p:spPr bwMode="auto">
          <a:xfrm>
            <a:off x="1258888" y="4635500"/>
            <a:ext cx="180975" cy="142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a:xfrm>
            <a:off x="468313" y="1700213"/>
            <a:ext cx="8229600" cy="4495800"/>
          </a:xfrm>
        </p:spPr>
        <p:txBody>
          <a:bodyPr/>
          <a:lstStyle/>
          <a:p>
            <a:r>
              <a:rPr lang="en-US" altLang="zh-CN" b="1" smtClean="0">
                <a:ea typeface="宋体" charset="-122"/>
              </a:rPr>
              <a:t>1</a:t>
            </a:r>
            <a:r>
              <a:rPr lang="zh-CN" altLang="zh-CN" b="1" smtClean="0">
                <a:ea typeface="宋体" charset="-122"/>
              </a:rPr>
              <a:t>．单元格的选定</a:t>
            </a:r>
          </a:p>
          <a:p>
            <a:pPr>
              <a:buFont typeface="Wingdings" pitchFamily="2" charset="2"/>
              <a:buNone/>
            </a:pPr>
            <a:r>
              <a:rPr lang="zh-CN" altLang="zh-CN" sz="1600" smtClean="0">
                <a:ea typeface="宋体" charset="-122"/>
              </a:rPr>
              <a:t>在</a:t>
            </a:r>
            <a:r>
              <a:rPr lang="en-US" altLang="zh-CN" sz="1600" smtClean="0">
                <a:ea typeface="宋体" charset="-122"/>
              </a:rPr>
              <a:t>Excel</a:t>
            </a:r>
            <a:r>
              <a:rPr lang="zh-CN" altLang="zh-CN" sz="1600" smtClean="0">
                <a:ea typeface="宋体" charset="-122"/>
              </a:rPr>
              <a:t>中，要输入数据或对数据进行操作，必须先选定该单元格或单元格区域。</a:t>
            </a:r>
          </a:p>
          <a:p>
            <a:pPr>
              <a:buFont typeface="Wingdings" pitchFamily="2" charset="2"/>
              <a:buNone/>
            </a:pPr>
            <a:r>
              <a:rPr lang="zh-CN" altLang="zh-CN" sz="1600" smtClean="0">
                <a:ea typeface="宋体" charset="-122"/>
              </a:rPr>
              <a:t>（</a:t>
            </a:r>
            <a:r>
              <a:rPr lang="en-US" altLang="zh-CN" sz="1600" smtClean="0">
                <a:ea typeface="宋体" charset="-122"/>
              </a:rPr>
              <a:t>1</a:t>
            </a:r>
            <a:r>
              <a:rPr lang="zh-CN" altLang="zh-CN" sz="1600" smtClean="0">
                <a:ea typeface="宋体" charset="-122"/>
              </a:rPr>
              <a:t>）选定单个单元格</a:t>
            </a:r>
          </a:p>
          <a:p>
            <a:pPr>
              <a:buFont typeface="Wingdings" pitchFamily="2" charset="2"/>
              <a:buNone/>
            </a:pPr>
            <a:r>
              <a:rPr lang="zh-CN" altLang="zh-CN" sz="1600" smtClean="0">
                <a:ea typeface="宋体" charset="-122"/>
              </a:rPr>
              <a:t>单击某个单元格就可选定它，并且对应的单元格名称会出现在名称框中。</a:t>
            </a:r>
          </a:p>
          <a:p>
            <a:pPr>
              <a:buFont typeface="Wingdings" pitchFamily="2" charset="2"/>
              <a:buNone/>
            </a:pPr>
            <a:r>
              <a:rPr lang="zh-CN" altLang="zh-CN" sz="1600" smtClean="0">
                <a:ea typeface="宋体" charset="-122"/>
              </a:rPr>
              <a:t>（</a:t>
            </a:r>
            <a:r>
              <a:rPr lang="en-US" altLang="zh-CN" sz="1600" smtClean="0">
                <a:ea typeface="宋体" charset="-122"/>
              </a:rPr>
              <a:t>2</a:t>
            </a:r>
            <a:r>
              <a:rPr lang="zh-CN" altLang="zh-CN" sz="1600" smtClean="0">
                <a:ea typeface="宋体" charset="-122"/>
              </a:rPr>
              <a:t>）选定单元格区域</a:t>
            </a:r>
          </a:p>
          <a:p>
            <a:pPr>
              <a:buFont typeface="Wingdings" pitchFamily="2" charset="2"/>
              <a:buNone/>
            </a:pPr>
            <a:r>
              <a:rPr lang="zh-CN" altLang="zh-CN" sz="1600" smtClean="0">
                <a:ea typeface="宋体" charset="-122"/>
              </a:rPr>
              <a:t>区域是一组单元格，若想选定工作表中的单元格区域，除了使用鼠标拖动以外，还可以用鼠标单击所选区域的左上角单元格，然后按住</a:t>
            </a:r>
            <a:r>
              <a:rPr lang="en-US" altLang="zh-CN" sz="1600" smtClean="0">
                <a:ea typeface="宋体" charset="-122"/>
              </a:rPr>
              <a:t>Shift</a:t>
            </a:r>
            <a:r>
              <a:rPr lang="zh-CN" altLang="zh-CN" sz="1600" smtClean="0">
                <a:ea typeface="宋体" charset="-122"/>
              </a:rPr>
              <a:t>键，再用鼠标单击该区域对角线右下角的单元格后松开鼠标。</a:t>
            </a:r>
            <a:r>
              <a:rPr lang="en-US" altLang="zh-CN" sz="1600" smtClean="0">
                <a:ea typeface="宋体" charset="-122"/>
              </a:rPr>
              <a:t>            </a:t>
            </a:r>
            <a:endParaRPr lang="zh-CN" altLang="zh-CN" sz="1600" smtClean="0">
              <a:ea typeface="宋体" charset="-122"/>
            </a:endParaRPr>
          </a:p>
          <a:p>
            <a:pPr>
              <a:buFont typeface="Wingdings" pitchFamily="2" charset="2"/>
              <a:buNone/>
            </a:pPr>
            <a:r>
              <a:rPr lang="zh-CN" altLang="zh-CN" sz="1600" smtClean="0">
                <a:ea typeface="宋体" charset="-122"/>
              </a:rPr>
              <a:t>（</a:t>
            </a:r>
            <a:r>
              <a:rPr lang="en-US" altLang="zh-CN" sz="1600" smtClean="0">
                <a:ea typeface="宋体" charset="-122"/>
              </a:rPr>
              <a:t>3</a:t>
            </a:r>
            <a:r>
              <a:rPr lang="zh-CN" altLang="zh-CN" sz="1600" smtClean="0">
                <a:ea typeface="宋体" charset="-122"/>
              </a:rPr>
              <a:t>）选定离散的单元格</a:t>
            </a:r>
          </a:p>
          <a:p>
            <a:pPr>
              <a:buFont typeface="Wingdings" pitchFamily="2" charset="2"/>
              <a:buNone/>
            </a:pPr>
            <a:r>
              <a:rPr lang="zh-CN" altLang="zh-CN" sz="1600" smtClean="0">
                <a:ea typeface="宋体" charset="-122"/>
              </a:rPr>
              <a:t>选定第一个单元格后，按住</a:t>
            </a:r>
            <a:r>
              <a:rPr lang="en-US" altLang="zh-CN" sz="1600" smtClean="0">
                <a:ea typeface="宋体" charset="-122"/>
              </a:rPr>
              <a:t>Ctrl</a:t>
            </a:r>
            <a:r>
              <a:rPr lang="zh-CN" altLang="zh-CN" sz="1600" smtClean="0">
                <a:ea typeface="宋体" charset="-122"/>
              </a:rPr>
              <a:t>键，再用鼠标单击所要选定的单元格，即可选定多个离散的单元格。</a:t>
            </a:r>
          </a:p>
          <a:p>
            <a:pPr>
              <a:buFont typeface="Wingdings" pitchFamily="2" charset="2"/>
              <a:buNone/>
            </a:pPr>
            <a:r>
              <a:rPr lang="zh-CN" altLang="zh-CN" sz="1600" smtClean="0">
                <a:ea typeface="宋体" charset="-122"/>
              </a:rPr>
              <a:t>（</a:t>
            </a:r>
            <a:r>
              <a:rPr lang="en-US" altLang="zh-CN" sz="1600" smtClean="0">
                <a:ea typeface="宋体" charset="-122"/>
              </a:rPr>
              <a:t>4</a:t>
            </a:r>
            <a:r>
              <a:rPr lang="zh-CN" altLang="zh-CN" sz="1600" smtClean="0">
                <a:ea typeface="宋体" charset="-122"/>
              </a:rPr>
              <a:t>）选定整行或整列</a:t>
            </a:r>
          </a:p>
          <a:p>
            <a:pPr>
              <a:buFont typeface="Wingdings" pitchFamily="2" charset="2"/>
              <a:buNone/>
            </a:pPr>
            <a:r>
              <a:rPr lang="zh-CN" altLang="zh-CN" sz="1600" smtClean="0">
                <a:ea typeface="宋体" charset="-122"/>
              </a:rPr>
              <a:t>单击某行或某列所在的行号或列号即可完成。</a:t>
            </a:r>
          </a:p>
          <a:p>
            <a:pPr>
              <a:buFont typeface="Wingdings" pitchFamily="2" charset="2"/>
              <a:buNone/>
            </a:pPr>
            <a:r>
              <a:rPr lang="zh-CN" altLang="zh-CN" sz="1600" smtClean="0">
                <a:ea typeface="宋体" charset="-122"/>
              </a:rPr>
              <a:t>（</a:t>
            </a:r>
            <a:r>
              <a:rPr lang="en-US" altLang="zh-CN" sz="1600" smtClean="0">
                <a:ea typeface="宋体" charset="-122"/>
              </a:rPr>
              <a:t>5</a:t>
            </a:r>
            <a:r>
              <a:rPr lang="zh-CN" altLang="zh-CN" sz="1600" smtClean="0">
                <a:ea typeface="宋体" charset="-122"/>
              </a:rPr>
              <a:t>）选定工作表</a:t>
            </a:r>
          </a:p>
          <a:p>
            <a:pPr>
              <a:buFont typeface="Wingdings" pitchFamily="2" charset="2"/>
              <a:buNone/>
            </a:pPr>
            <a:r>
              <a:rPr lang="zh-CN" altLang="zh-CN" sz="1600" smtClean="0">
                <a:ea typeface="宋体" charset="-122"/>
              </a:rPr>
              <a:t>单击工作表左上角的【全选】按钮，可以选中整个工作表。</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a:xfrm>
            <a:off x="457200" y="1828800"/>
            <a:ext cx="8362950" cy="4495800"/>
          </a:xfrm>
        </p:spPr>
        <p:txBody>
          <a:bodyPr/>
          <a:lstStyle/>
          <a:p>
            <a:r>
              <a:rPr lang="en-US" altLang="zh-CN" b="1" smtClean="0">
                <a:ea typeface="宋体" charset="-122"/>
              </a:rPr>
              <a:t>2</a:t>
            </a:r>
            <a:r>
              <a:rPr lang="zh-CN" altLang="zh-CN" b="1" smtClean="0">
                <a:ea typeface="宋体" charset="-122"/>
              </a:rPr>
              <a:t>．输入常量</a:t>
            </a:r>
          </a:p>
          <a:p>
            <a:pPr>
              <a:buFont typeface="Wingdings" pitchFamily="2" charset="2"/>
              <a:buNone/>
            </a:pPr>
            <a:r>
              <a:rPr lang="zh-CN" altLang="zh-CN" sz="1800" smtClean="0">
                <a:ea typeface="宋体" charset="-122"/>
              </a:rPr>
              <a:t>所谓常量是指数值保持不变的量。常量有</a:t>
            </a:r>
            <a:r>
              <a:rPr lang="en-US" altLang="zh-CN" sz="1800" smtClean="0">
                <a:ea typeface="宋体" charset="-122"/>
              </a:rPr>
              <a:t>3</a:t>
            </a:r>
            <a:r>
              <a:rPr lang="zh-CN" altLang="zh-CN" sz="1800" smtClean="0">
                <a:ea typeface="宋体" charset="-122"/>
              </a:rPr>
              <a:t>种基本类型：文本、数值和日期时间。</a:t>
            </a:r>
          </a:p>
          <a:p>
            <a:pPr>
              <a:buFont typeface="Wingdings" pitchFamily="2" charset="2"/>
              <a:buNone/>
            </a:pPr>
            <a:r>
              <a:rPr lang="zh-CN" altLang="zh-CN" sz="1800" smtClean="0">
                <a:ea typeface="宋体" charset="-122"/>
              </a:rPr>
              <a:t>（</a:t>
            </a:r>
            <a:r>
              <a:rPr lang="en-US" altLang="zh-CN" sz="1800" smtClean="0">
                <a:ea typeface="宋体" charset="-122"/>
              </a:rPr>
              <a:t>1</a:t>
            </a:r>
            <a:r>
              <a:rPr lang="zh-CN" altLang="zh-CN" sz="1800" smtClean="0">
                <a:ea typeface="宋体" charset="-122"/>
              </a:rPr>
              <a:t>）输入文本常量</a:t>
            </a:r>
          </a:p>
          <a:p>
            <a:pPr>
              <a:buFont typeface="Wingdings" pitchFamily="2" charset="2"/>
              <a:buNone/>
            </a:pPr>
            <a:r>
              <a:rPr lang="zh-CN" altLang="zh-CN" sz="1800" smtClean="0">
                <a:ea typeface="宋体" charset="-122"/>
              </a:rPr>
              <a:t>文本常量可以包含汉字、大小写英文字母、数字、特殊字符等。</a:t>
            </a:r>
          </a:p>
          <a:p>
            <a:pPr>
              <a:buFont typeface="Wingdings" pitchFamily="2" charset="2"/>
              <a:buNone/>
            </a:pPr>
            <a:r>
              <a:rPr lang="zh-CN" altLang="zh-CN" sz="1800" smtClean="0">
                <a:ea typeface="宋体" charset="-122"/>
              </a:rPr>
              <a:t>文本常量默认的对齐方式是左对齐。</a:t>
            </a:r>
          </a:p>
          <a:p>
            <a:pPr>
              <a:buFont typeface="Wingdings" pitchFamily="2" charset="2"/>
              <a:buNone/>
            </a:pPr>
            <a:r>
              <a:rPr lang="zh-CN" altLang="zh-CN" sz="1800" smtClean="0">
                <a:ea typeface="宋体" charset="-122"/>
              </a:rPr>
              <a:t>有些数字如学号、电话号码、邮编、身份证号码等常作文本处理，此时只需在输入数字前加上一个英文状态下的单引号（</a:t>
            </a:r>
            <a:r>
              <a:rPr lang="en-US" altLang="zh-CN" sz="1800" smtClean="0">
                <a:ea typeface="宋体" charset="-122"/>
              </a:rPr>
              <a:t>'</a:t>
            </a:r>
            <a:r>
              <a:rPr lang="zh-CN" altLang="zh-CN" sz="1800" smtClean="0">
                <a:ea typeface="宋体" charset="-122"/>
              </a:rPr>
              <a:t>），即当作文本左对齐。例如输入电话号码“</a:t>
            </a:r>
            <a:r>
              <a:rPr lang="en-US" altLang="zh-CN" sz="1800" smtClean="0">
                <a:ea typeface="宋体" charset="-122"/>
              </a:rPr>
              <a:t>'1580833****</a:t>
            </a:r>
            <a:r>
              <a:rPr lang="zh-CN" altLang="zh-CN" sz="1800" smtClean="0">
                <a:ea typeface="宋体" charset="-122"/>
              </a:rPr>
              <a:t>”。</a:t>
            </a:r>
          </a:p>
          <a:p>
            <a:pPr>
              <a:buFont typeface="Wingdings" pitchFamily="2" charset="2"/>
              <a:buNone/>
            </a:pPr>
            <a:r>
              <a:rPr lang="zh-CN" altLang="zh-CN" sz="1800" smtClean="0">
                <a:ea typeface="宋体" charset="-122"/>
              </a:rPr>
              <a:t>当输入的文字长度超出单元格宽度时，如右边单元格无内容，则扩展到右边列；否则将截断显示</a:t>
            </a:r>
            <a:r>
              <a:rPr lang="zh-CN" altLang="zh-CN" smtClean="0">
                <a:ea typeface="宋体" charset="-122"/>
              </a:rPr>
              <a:t>。</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a:xfrm>
            <a:off x="468313" y="1700213"/>
            <a:ext cx="8229600" cy="4495800"/>
          </a:xfrm>
        </p:spPr>
        <p:txBody>
          <a:bodyPr/>
          <a:lstStyle/>
          <a:p>
            <a:r>
              <a:rPr lang="zh-CN" altLang="zh-CN" smtClean="0">
                <a:ea typeface="宋体" charset="-122"/>
              </a:rPr>
              <a:t>（</a:t>
            </a:r>
            <a:r>
              <a:rPr lang="en-US" altLang="zh-CN" smtClean="0">
                <a:ea typeface="宋体" charset="-122"/>
              </a:rPr>
              <a:t>2</a:t>
            </a:r>
            <a:r>
              <a:rPr lang="zh-CN" altLang="zh-CN" smtClean="0">
                <a:ea typeface="宋体" charset="-122"/>
              </a:rPr>
              <a:t>）输入数值常量</a:t>
            </a:r>
          </a:p>
          <a:p>
            <a:pPr>
              <a:buFont typeface="Wingdings" pitchFamily="2" charset="2"/>
              <a:buNone/>
            </a:pPr>
            <a:r>
              <a:rPr lang="zh-CN" altLang="zh-CN" sz="1600" smtClean="0">
                <a:ea typeface="宋体" charset="-122"/>
              </a:rPr>
              <a:t>数值常量包含</a:t>
            </a:r>
            <a:r>
              <a:rPr lang="en-US" altLang="zh-CN" sz="1600" smtClean="0">
                <a:ea typeface="宋体" charset="-122"/>
              </a:rPr>
              <a:t>0~9</a:t>
            </a:r>
            <a:r>
              <a:rPr lang="zh-CN" altLang="zh-CN" sz="1600" smtClean="0">
                <a:ea typeface="宋体" charset="-122"/>
              </a:rPr>
              <a:t>、＋、－、</a:t>
            </a:r>
            <a:r>
              <a:rPr lang="en-US" altLang="zh-CN" sz="1600" smtClean="0">
                <a:ea typeface="宋体" charset="-122"/>
              </a:rPr>
              <a:t>E</a:t>
            </a:r>
            <a:r>
              <a:rPr lang="zh-CN" altLang="zh-CN" sz="1600" smtClean="0">
                <a:ea typeface="宋体" charset="-122"/>
              </a:rPr>
              <a:t>、</a:t>
            </a:r>
            <a:r>
              <a:rPr lang="en-US" altLang="zh-CN" sz="1600" smtClean="0">
                <a:ea typeface="宋体" charset="-122"/>
              </a:rPr>
              <a:t>e</a:t>
            </a:r>
            <a:r>
              <a:rPr lang="zh-CN" altLang="zh-CN" sz="1600" smtClean="0">
                <a:ea typeface="宋体" charset="-122"/>
              </a:rPr>
              <a:t>、</a:t>
            </a:r>
            <a:r>
              <a:rPr lang="en-US" altLang="zh-CN" sz="1600" smtClean="0">
                <a:ea typeface="宋体" charset="-122"/>
              </a:rPr>
              <a:t>$</a:t>
            </a:r>
            <a:r>
              <a:rPr lang="zh-CN" altLang="zh-CN" sz="1600" smtClean="0">
                <a:ea typeface="宋体" charset="-122"/>
              </a:rPr>
              <a:t>、</a:t>
            </a:r>
            <a:r>
              <a:rPr lang="en-US" altLang="zh-CN" sz="1600" smtClean="0">
                <a:ea typeface="宋体" charset="-122"/>
              </a:rPr>
              <a:t>/</a:t>
            </a:r>
            <a:r>
              <a:rPr lang="zh-CN" altLang="zh-CN" sz="1600" smtClean="0">
                <a:ea typeface="宋体" charset="-122"/>
              </a:rPr>
              <a:t>（分号）、</a:t>
            </a:r>
            <a:r>
              <a:rPr lang="en-US" altLang="zh-CN" sz="1600" smtClean="0">
                <a:ea typeface="宋体" charset="-122"/>
              </a:rPr>
              <a:t>%</a:t>
            </a:r>
            <a:r>
              <a:rPr lang="zh-CN" altLang="zh-CN" sz="1600" smtClean="0">
                <a:ea typeface="宋体" charset="-122"/>
              </a:rPr>
              <a:t>以及小数点和千分位符号（</a:t>
            </a:r>
            <a:r>
              <a:rPr lang="en-US" altLang="zh-CN" sz="1600" smtClean="0">
                <a:ea typeface="宋体" charset="-122"/>
              </a:rPr>
              <a:t>,</a:t>
            </a:r>
            <a:r>
              <a:rPr lang="zh-CN" altLang="zh-CN" sz="1600" smtClean="0">
                <a:ea typeface="宋体" charset="-122"/>
              </a:rPr>
              <a:t>）等特殊字符。如：</a:t>
            </a:r>
            <a:r>
              <a:rPr lang="en-US" altLang="zh-CN" sz="1600" smtClean="0">
                <a:ea typeface="宋体" charset="-122"/>
              </a:rPr>
              <a:t>$50,000</a:t>
            </a:r>
            <a:r>
              <a:rPr lang="zh-CN" altLang="zh-CN" sz="1600" smtClean="0">
                <a:ea typeface="宋体" charset="-122"/>
              </a:rPr>
              <a:t>。</a:t>
            </a:r>
          </a:p>
          <a:p>
            <a:pPr>
              <a:buFont typeface="Wingdings" pitchFamily="2" charset="2"/>
              <a:buNone/>
            </a:pPr>
            <a:r>
              <a:rPr lang="zh-CN" altLang="zh-CN" sz="1600" smtClean="0">
                <a:ea typeface="宋体" charset="-122"/>
              </a:rPr>
              <a:t>数值常量默认的对齐方式是右对齐。</a:t>
            </a:r>
          </a:p>
          <a:p>
            <a:pPr>
              <a:buFont typeface="Wingdings" pitchFamily="2" charset="2"/>
              <a:buNone/>
            </a:pPr>
            <a:r>
              <a:rPr lang="zh-CN" altLang="zh-CN" sz="1600" smtClean="0">
                <a:ea typeface="宋体" charset="-122"/>
              </a:rPr>
              <a:t>当输入数据太长时，</a:t>
            </a:r>
            <a:r>
              <a:rPr lang="en-US" altLang="zh-CN" sz="1600" smtClean="0">
                <a:ea typeface="宋体" charset="-122"/>
              </a:rPr>
              <a:t>Excel</a:t>
            </a:r>
            <a:r>
              <a:rPr lang="zh-CN" altLang="zh-CN" sz="1600" smtClean="0">
                <a:ea typeface="宋体" charset="-122"/>
              </a:rPr>
              <a:t>自动以科学计数法表示，如：</a:t>
            </a:r>
            <a:r>
              <a:rPr lang="en-US" altLang="zh-CN" sz="1600" smtClean="0">
                <a:ea typeface="宋体" charset="-122"/>
              </a:rPr>
              <a:t>3.45E+12</a:t>
            </a:r>
            <a:r>
              <a:rPr lang="zh-CN" altLang="zh-CN" sz="1600" smtClean="0">
                <a:ea typeface="宋体" charset="-122"/>
              </a:rPr>
              <a:t>；当单元格容纳不下一个格式化的数字时，就用若干个“</a:t>
            </a:r>
            <a:r>
              <a:rPr lang="en-US" altLang="zh-CN" sz="1600" b="1" smtClean="0">
                <a:ea typeface="宋体" charset="-122"/>
              </a:rPr>
              <a:t>#</a:t>
            </a:r>
            <a:r>
              <a:rPr lang="zh-CN" altLang="zh-CN" sz="1600" smtClean="0">
                <a:ea typeface="宋体" charset="-122"/>
              </a:rPr>
              <a:t>”代替。可以通过调整单元格的列宽使其正常显示。</a:t>
            </a:r>
          </a:p>
          <a:p>
            <a:pPr>
              <a:buFont typeface="Wingdings" pitchFamily="2" charset="2"/>
              <a:buNone/>
            </a:pPr>
            <a:r>
              <a:rPr lang="en-US" altLang="zh-CN" sz="1600" smtClean="0">
                <a:ea typeface="宋体" charset="-122"/>
              </a:rPr>
              <a:t>Excel</a:t>
            </a:r>
            <a:r>
              <a:rPr lang="zh-CN" altLang="zh-CN" sz="1600" smtClean="0">
                <a:ea typeface="宋体" charset="-122"/>
              </a:rPr>
              <a:t>的数字精度为</a:t>
            </a:r>
            <a:r>
              <a:rPr lang="en-US" altLang="zh-CN" sz="1600" smtClean="0">
                <a:ea typeface="宋体" charset="-122"/>
              </a:rPr>
              <a:t>15</a:t>
            </a:r>
            <a:r>
              <a:rPr lang="zh-CN" altLang="zh-CN" sz="1600" smtClean="0">
                <a:ea typeface="宋体" charset="-122"/>
              </a:rPr>
              <a:t>位，当长度超过</a:t>
            </a:r>
            <a:r>
              <a:rPr lang="en-US" altLang="zh-CN" sz="1600" smtClean="0">
                <a:ea typeface="宋体" charset="-122"/>
              </a:rPr>
              <a:t>15</a:t>
            </a:r>
            <a:r>
              <a:rPr lang="zh-CN" altLang="zh-CN" sz="1600" smtClean="0">
                <a:ea typeface="宋体" charset="-122"/>
              </a:rPr>
              <a:t>位时，</a:t>
            </a:r>
            <a:r>
              <a:rPr lang="en-US" altLang="zh-CN" sz="1600" smtClean="0">
                <a:ea typeface="宋体" charset="-122"/>
              </a:rPr>
              <a:t>Excel</a:t>
            </a:r>
            <a:r>
              <a:rPr lang="zh-CN" altLang="zh-CN" sz="1600" smtClean="0">
                <a:ea typeface="宋体" charset="-122"/>
              </a:rPr>
              <a:t>会将多余的数字转换为</a:t>
            </a:r>
            <a:r>
              <a:rPr lang="en-US" altLang="zh-CN" sz="1600" smtClean="0">
                <a:ea typeface="宋体" charset="-122"/>
              </a:rPr>
              <a:t>0</a:t>
            </a:r>
            <a:r>
              <a:rPr lang="zh-CN" altLang="zh-CN" sz="1600" smtClean="0">
                <a:ea typeface="宋体" charset="-122"/>
              </a:rPr>
              <a:t>，如输入：</a:t>
            </a:r>
            <a:r>
              <a:rPr lang="en-US" altLang="zh-CN" sz="1600" smtClean="0">
                <a:ea typeface="宋体" charset="-122"/>
              </a:rPr>
              <a:t>1234512345123456</a:t>
            </a:r>
            <a:r>
              <a:rPr lang="zh-CN" altLang="zh-CN" sz="1600" smtClean="0">
                <a:ea typeface="宋体" charset="-122"/>
              </a:rPr>
              <a:t>时，在计算中以</a:t>
            </a:r>
            <a:r>
              <a:rPr lang="en-US" altLang="zh-CN" sz="1600" smtClean="0">
                <a:ea typeface="宋体" charset="-122"/>
              </a:rPr>
              <a:t>1234512345123450</a:t>
            </a:r>
            <a:r>
              <a:rPr lang="zh-CN" altLang="zh-CN" sz="1600" smtClean="0">
                <a:ea typeface="宋体" charset="-122"/>
              </a:rPr>
              <a:t>参加计算。</a:t>
            </a:r>
          </a:p>
          <a:p>
            <a:pPr>
              <a:buFont typeface="Wingdings" pitchFamily="2" charset="2"/>
              <a:buNone/>
            </a:pPr>
            <a:r>
              <a:rPr lang="zh-CN" altLang="zh-CN" sz="1600" smtClean="0">
                <a:ea typeface="宋体" charset="-122"/>
              </a:rPr>
              <a:t>如果要输入正数，则直接输入数字即可。如果要输入负数，必须在数字前加一个负号“</a:t>
            </a:r>
            <a:r>
              <a:rPr lang="en-US" altLang="zh-CN" sz="1600" smtClean="0">
                <a:ea typeface="宋体" charset="-122"/>
              </a:rPr>
              <a:t>-</a:t>
            </a:r>
            <a:r>
              <a:rPr lang="zh-CN" altLang="zh-CN" sz="1600" smtClean="0">
                <a:ea typeface="宋体" charset="-122"/>
              </a:rPr>
              <a:t>”或者给数字加一个圆括号。例如，输入“</a:t>
            </a:r>
            <a:r>
              <a:rPr lang="en-US" altLang="zh-CN" sz="1600" smtClean="0">
                <a:ea typeface="宋体" charset="-122"/>
              </a:rPr>
              <a:t>-1</a:t>
            </a:r>
            <a:r>
              <a:rPr lang="zh-CN" altLang="zh-CN" sz="1600" smtClean="0">
                <a:ea typeface="宋体" charset="-122"/>
              </a:rPr>
              <a:t>”或者“</a:t>
            </a:r>
            <a:r>
              <a:rPr lang="en-US" altLang="zh-CN" sz="1600" smtClean="0">
                <a:ea typeface="宋体" charset="-122"/>
              </a:rPr>
              <a:t>(1)</a:t>
            </a:r>
            <a:r>
              <a:rPr lang="zh-CN" altLang="zh-CN" sz="1600" smtClean="0">
                <a:ea typeface="宋体" charset="-122"/>
              </a:rPr>
              <a:t>”都会得到</a:t>
            </a:r>
            <a:r>
              <a:rPr lang="en-US" altLang="zh-CN" sz="1600" smtClean="0">
                <a:ea typeface="宋体" charset="-122"/>
              </a:rPr>
              <a:t>-1</a:t>
            </a:r>
            <a:r>
              <a:rPr lang="zh-CN" altLang="zh-CN" sz="1600" smtClean="0">
                <a:ea typeface="宋体" charset="-122"/>
              </a:rPr>
              <a:t>。</a:t>
            </a:r>
          </a:p>
          <a:p>
            <a:pPr>
              <a:buFont typeface="Wingdings" pitchFamily="2" charset="2"/>
              <a:buNone/>
            </a:pPr>
            <a:r>
              <a:rPr lang="zh-CN" altLang="zh-CN" sz="1600" smtClean="0">
                <a:ea typeface="宋体" charset="-122"/>
              </a:rPr>
              <a:t>如果要输入百分数，可直接在数字后面加上百分号％。例如，要输入</a:t>
            </a:r>
            <a:r>
              <a:rPr lang="en-US" altLang="zh-CN" sz="1600" smtClean="0">
                <a:ea typeface="宋体" charset="-122"/>
              </a:rPr>
              <a:t>50</a:t>
            </a:r>
            <a:r>
              <a:rPr lang="zh-CN" altLang="zh-CN" sz="1600" smtClean="0">
                <a:ea typeface="宋体" charset="-122"/>
              </a:rPr>
              <a:t>％，则在单元格中先输入</a:t>
            </a:r>
            <a:r>
              <a:rPr lang="en-US" altLang="zh-CN" sz="1600" smtClean="0">
                <a:ea typeface="宋体" charset="-122"/>
              </a:rPr>
              <a:t>50</a:t>
            </a:r>
            <a:r>
              <a:rPr lang="zh-CN" altLang="zh-CN" sz="1600" smtClean="0">
                <a:ea typeface="宋体" charset="-122"/>
              </a:rPr>
              <a:t>，再输入％。</a:t>
            </a:r>
          </a:p>
          <a:p>
            <a:pPr>
              <a:buFont typeface="Wingdings" pitchFamily="2" charset="2"/>
              <a:buNone/>
            </a:pPr>
            <a:r>
              <a:rPr lang="zh-CN" altLang="zh-CN" sz="1600" smtClean="0">
                <a:ea typeface="宋体" charset="-122"/>
              </a:rPr>
              <a:t>如果要输入小数，直接输入小数点即可。如：</a:t>
            </a:r>
            <a:r>
              <a:rPr lang="en-US" altLang="zh-CN" sz="1600" smtClean="0">
                <a:ea typeface="宋体" charset="-122"/>
              </a:rPr>
              <a:t>3.5</a:t>
            </a:r>
            <a:r>
              <a:rPr lang="zh-CN" altLang="zh-CN" sz="1600" smtClean="0">
                <a:ea typeface="宋体" charset="-122"/>
              </a:rPr>
              <a:t>。</a:t>
            </a:r>
          </a:p>
          <a:p>
            <a:pPr>
              <a:buFont typeface="Wingdings" pitchFamily="2" charset="2"/>
              <a:buNone/>
            </a:pPr>
            <a:r>
              <a:rPr lang="zh-CN" altLang="zh-CN" sz="1600" smtClean="0">
                <a:ea typeface="宋体" charset="-122"/>
              </a:rPr>
              <a:t>如果要输入分数，如“</a:t>
            </a:r>
            <a:r>
              <a:rPr lang="en-US" altLang="zh-CN" sz="1600" smtClean="0">
                <a:ea typeface="宋体" charset="-122"/>
              </a:rPr>
              <a:t>2/3</a:t>
            </a:r>
            <a:r>
              <a:rPr lang="zh-CN" altLang="zh-CN" sz="1600" smtClean="0">
                <a:ea typeface="宋体" charset="-122"/>
              </a:rPr>
              <a:t>”，必须在单元格内输入“</a:t>
            </a:r>
            <a:r>
              <a:rPr lang="en-US" altLang="zh-CN" sz="1600" smtClean="0">
                <a:ea typeface="宋体" charset="-122"/>
              </a:rPr>
              <a:t>0 2/3</a:t>
            </a:r>
            <a:r>
              <a:rPr lang="zh-CN" altLang="zh-CN" sz="1600" smtClean="0">
                <a:ea typeface="宋体" charset="-122"/>
              </a:rPr>
              <a:t>”，即前面需要加“</a:t>
            </a:r>
            <a:r>
              <a:rPr lang="en-US" altLang="zh-CN" sz="1600" smtClean="0">
                <a:ea typeface="宋体" charset="-122"/>
              </a:rPr>
              <a:t>0</a:t>
            </a:r>
            <a:r>
              <a:rPr lang="zh-CN" altLang="zh-CN" sz="1600" smtClean="0">
                <a:ea typeface="宋体" charset="-122"/>
              </a:rPr>
              <a:t>”和空格，否则，</a:t>
            </a:r>
            <a:r>
              <a:rPr lang="en-US" altLang="zh-CN" sz="1600" smtClean="0">
                <a:ea typeface="宋体" charset="-122"/>
              </a:rPr>
              <a:t>Excel </a:t>
            </a:r>
            <a:r>
              <a:rPr lang="zh-CN" altLang="zh-CN" sz="1600" smtClean="0">
                <a:ea typeface="宋体" charset="-122"/>
              </a:rPr>
              <a:t>会将用户输入的“</a:t>
            </a:r>
            <a:r>
              <a:rPr lang="en-US" altLang="zh-CN" sz="1600" smtClean="0">
                <a:ea typeface="宋体" charset="-122"/>
              </a:rPr>
              <a:t>2/3</a:t>
            </a:r>
            <a:r>
              <a:rPr lang="zh-CN" altLang="zh-CN" sz="1600" smtClean="0">
                <a:ea typeface="宋体" charset="-122"/>
              </a:rPr>
              <a:t>”自动转换成日期“</a:t>
            </a:r>
            <a:r>
              <a:rPr lang="en-US" altLang="zh-CN" sz="1600" smtClean="0">
                <a:ea typeface="宋体" charset="-122"/>
              </a:rPr>
              <a:t>2</a:t>
            </a:r>
            <a:r>
              <a:rPr lang="zh-CN" altLang="zh-CN" sz="1600" smtClean="0">
                <a:ea typeface="宋体" charset="-122"/>
              </a:rPr>
              <a:t>月</a:t>
            </a:r>
            <a:r>
              <a:rPr lang="en-US" altLang="zh-CN" sz="1600" smtClean="0">
                <a:ea typeface="宋体" charset="-122"/>
              </a:rPr>
              <a:t>3</a:t>
            </a:r>
            <a:r>
              <a:rPr lang="zh-CN" altLang="zh-CN" sz="1600" smtClean="0">
                <a:ea typeface="宋体" charset="-122"/>
              </a:rPr>
              <a:t>日”。</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p:txBody>
          <a:bodyPr/>
          <a:lstStyle/>
          <a:p>
            <a:r>
              <a:rPr lang="zh-CN" altLang="zh-CN" smtClean="0">
                <a:ea typeface="宋体" charset="-122"/>
              </a:rPr>
              <a:t>（</a:t>
            </a:r>
            <a:r>
              <a:rPr lang="en-US" altLang="zh-CN" smtClean="0">
                <a:ea typeface="宋体" charset="-122"/>
              </a:rPr>
              <a:t>3</a:t>
            </a:r>
            <a:r>
              <a:rPr lang="zh-CN" altLang="zh-CN" smtClean="0">
                <a:ea typeface="宋体" charset="-122"/>
              </a:rPr>
              <a:t>）输入日期时间</a:t>
            </a:r>
          </a:p>
          <a:p>
            <a:pPr algn="just">
              <a:buFont typeface="Wingdings" pitchFamily="2" charset="2"/>
              <a:buNone/>
            </a:pPr>
            <a:r>
              <a:rPr lang="en-US" altLang="zh-CN" sz="1700" smtClean="0">
                <a:ea typeface="宋体" charset="-122"/>
              </a:rPr>
              <a:t>Excel</a:t>
            </a:r>
            <a:r>
              <a:rPr lang="zh-CN" altLang="zh-CN" sz="1700" smtClean="0">
                <a:ea typeface="宋体" charset="-122"/>
              </a:rPr>
              <a:t>内置了一些日期时间的格式，当输入数据与这些相匹配时，</a:t>
            </a:r>
            <a:r>
              <a:rPr lang="en-US" altLang="zh-CN" sz="1700" smtClean="0">
                <a:ea typeface="宋体" charset="-122"/>
              </a:rPr>
              <a:t>Excel</a:t>
            </a:r>
            <a:r>
              <a:rPr lang="zh-CN" altLang="zh-CN" sz="1700" smtClean="0">
                <a:ea typeface="宋体" charset="-122"/>
              </a:rPr>
              <a:t>将自动识别它们。其常见日期时间格式为“</a:t>
            </a:r>
            <a:r>
              <a:rPr lang="en-US" altLang="zh-CN" sz="1700" smtClean="0">
                <a:ea typeface="宋体" charset="-122"/>
              </a:rPr>
              <a:t>yy/mm/dd</a:t>
            </a:r>
            <a:r>
              <a:rPr lang="zh-CN" altLang="zh-CN" sz="1700" smtClean="0">
                <a:ea typeface="宋体" charset="-122"/>
              </a:rPr>
              <a:t>”、“</a:t>
            </a:r>
            <a:r>
              <a:rPr lang="en-US" altLang="zh-CN" sz="1700" smtClean="0">
                <a:ea typeface="宋体" charset="-122"/>
              </a:rPr>
              <a:t>yy-mm-dd</a:t>
            </a:r>
            <a:r>
              <a:rPr lang="zh-CN" altLang="zh-CN" sz="1700" smtClean="0">
                <a:ea typeface="宋体" charset="-122"/>
              </a:rPr>
              <a:t>”、“</a:t>
            </a:r>
            <a:r>
              <a:rPr lang="en-US" altLang="zh-CN" sz="1700" smtClean="0">
                <a:ea typeface="宋体" charset="-122"/>
              </a:rPr>
              <a:t>hh:mm (AM/PM)</a:t>
            </a:r>
            <a:r>
              <a:rPr lang="zh-CN" altLang="zh-CN" sz="1700" smtClean="0">
                <a:ea typeface="宋体" charset="-122"/>
              </a:rPr>
              <a:t>”。</a:t>
            </a:r>
          </a:p>
          <a:p>
            <a:pPr algn="just"/>
            <a:r>
              <a:rPr lang="zh-CN" altLang="zh-CN" sz="1700" smtClean="0">
                <a:ea typeface="宋体" charset="-122"/>
              </a:rPr>
              <a:t>日期时间默认的对齐方式是右对齐。</a:t>
            </a:r>
          </a:p>
          <a:p>
            <a:pPr algn="just"/>
            <a:r>
              <a:rPr lang="zh-CN" altLang="zh-CN" sz="1700" smtClean="0">
                <a:ea typeface="宋体" charset="-122"/>
              </a:rPr>
              <a:t>输入日期时，可用斜杠（</a:t>
            </a:r>
            <a:r>
              <a:rPr lang="en-US" altLang="zh-CN" sz="1700" smtClean="0">
                <a:ea typeface="宋体" charset="-122"/>
              </a:rPr>
              <a:t>/</a:t>
            </a:r>
            <a:r>
              <a:rPr lang="zh-CN" altLang="zh-CN" sz="1700" smtClean="0">
                <a:ea typeface="宋体" charset="-122"/>
              </a:rPr>
              <a:t>）或减号（</a:t>
            </a:r>
            <a:r>
              <a:rPr lang="en-US" altLang="zh-CN" sz="1700" smtClean="0">
                <a:ea typeface="宋体" charset="-122"/>
              </a:rPr>
              <a:t>-</a:t>
            </a:r>
            <a:r>
              <a:rPr lang="zh-CN" altLang="zh-CN" sz="1700" smtClean="0">
                <a:ea typeface="宋体" charset="-122"/>
              </a:rPr>
              <a:t>）分割日期的年、月、日。</a:t>
            </a:r>
          </a:p>
          <a:p>
            <a:pPr algn="just"/>
            <a:r>
              <a:rPr lang="zh-CN" altLang="zh-CN" sz="1700" smtClean="0">
                <a:ea typeface="宋体" charset="-122"/>
              </a:rPr>
              <a:t>输入时间时，按××时</a:t>
            </a:r>
            <a:r>
              <a:rPr lang="en-US" altLang="zh-CN" sz="1700" smtClean="0">
                <a:ea typeface="宋体" charset="-122"/>
              </a:rPr>
              <a:t>:</a:t>
            </a:r>
            <a:r>
              <a:rPr lang="zh-CN" altLang="zh-CN" sz="1700" smtClean="0">
                <a:ea typeface="宋体" charset="-122"/>
              </a:rPr>
              <a:t>××分</a:t>
            </a:r>
            <a:r>
              <a:rPr lang="en-US" altLang="zh-CN" sz="1700" smtClean="0">
                <a:ea typeface="宋体" charset="-122"/>
              </a:rPr>
              <a:t>:</a:t>
            </a:r>
            <a:r>
              <a:rPr lang="zh-CN" altLang="zh-CN" sz="1700" smtClean="0">
                <a:ea typeface="宋体" charset="-122"/>
              </a:rPr>
              <a:t>××秒格式。若按</a:t>
            </a:r>
            <a:r>
              <a:rPr lang="en-US" altLang="zh-CN" sz="1700" smtClean="0">
                <a:ea typeface="宋体" charset="-122"/>
              </a:rPr>
              <a:t>12</a:t>
            </a:r>
            <a:r>
              <a:rPr lang="zh-CN" altLang="zh-CN" sz="1700" smtClean="0">
                <a:ea typeface="宋体" charset="-122"/>
              </a:rPr>
              <a:t>小时制输入时间，则应在时间数字的末尾空一格，随后键入字母</a:t>
            </a:r>
            <a:r>
              <a:rPr lang="en-US" altLang="zh-CN" sz="1700" smtClean="0">
                <a:ea typeface="宋体" charset="-122"/>
              </a:rPr>
              <a:t>am</a:t>
            </a:r>
            <a:r>
              <a:rPr lang="zh-CN" altLang="zh-CN" sz="1700" smtClean="0">
                <a:ea typeface="宋体" charset="-122"/>
              </a:rPr>
              <a:t>或</a:t>
            </a:r>
            <a:r>
              <a:rPr lang="en-US" altLang="zh-CN" sz="1700" smtClean="0">
                <a:ea typeface="宋体" charset="-122"/>
              </a:rPr>
              <a:t>pm</a:t>
            </a:r>
            <a:r>
              <a:rPr lang="zh-CN" altLang="zh-CN" sz="1700" smtClean="0">
                <a:ea typeface="宋体" charset="-122"/>
              </a:rPr>
              <a:t>，比如输入</a:t>
            </a:r>
            <a:r>
              <a:rPr lang="en-US" altLang="zh-CN" sz="1700" smtClean="0">
                <a:ea typeface="宋体" charset="-122"/>
              </a:rPr>
              <a:t>7:20 am，</a:t>
            </a:r>
            <a:r>
              <a:rPr lang="zh-CN" altLang="zh-CN" sz="1700" smtClean="0">
                <a:ea typeface="宋体" charset="-122"/>
              </a:rPr>
              <a:t>显示为</a:t>
            </a:r>
            <a:r>
              <a:rPr lang="en-US" altLang="zh-CN" sz="1700" smtClean="0">
                <a:ea typeface="宋体" charset="-122"/>
              </a:rPr>
              <a:t>07:20 AM</a:t>
            </a:r>
            <a:r>
              <a:rPr lang="zh-CN" altLang="zh-CN" sz="1700" smtClean="0">
                <a:ea typeface="宋体" charset="-122"/>
              </a:rPr>
              <a:t>，缺少空格将被当作文本数据处理。</a:t>
            </a:r>
          </a:p>
          <a:p>
            <a:pPr algn="just"/>
            <a:r>
              <a:rPr lang="zh-CN" altLang="zh-CN" sz="1700" smtClean="0">
                <a:ea typeface="宋体" charset="-122"/>
              </a:rPr>
              <a:t>同时输入日期和时间，在中间用空格分隔。如输入</a:t>
            </a:r>
            <a:r>
              <a:rPr lang="en-US" altLang="zh-CN" sz="1700" smtClean="0">
                <a:ea typeface="宋体" charset="-122"/>
              </a:rPr>
              <a:t>2013</a:t>
            </a:r>
            <a:r>
              <a:rPr lang="zh-CN" altLang="zh-CN" sz="1700" smtClean="0">
                <a:ea typeface="宋体" charset="-122"/>
              </a:rPr>
              <a:t>年</a:t>
            </a:r>
            <a:r>
              <a:rPr lang="en-US" altLang="zh-CN" sz="1700" smtClean="0">
                <a:ea typeface="宋体" charset="-122"/>
              </a:rPr>
              <a:t>4</a:t>
            </a:r>
            <a:r>
              <a:rPr lang="zh-CN" altLang="zh-CN" sz="1700" smtClean="0">
                <a:ea typeface="宋体" charset="-122"/>
              </a:rPr>
              <a:t>月</a:t>
            </a:r>
            <a:r>
              <a:rPr lang="en-US" altLang="zh-CN" sz="1700" smtClean="0">
                <a:ea typeface="宋体" charset="-122"/>
              </a:rPr>
              <a:t>20</a:t>
            </a:r>
            <a:r>
              <a:rPr lang="zh-CN" altLang="zh-CN" sz="1700" smtClean="0">
                <a:ea typeface="宋体" charset="-122"/>
              </a:rPr>
              <a:t>日下午</a:t>
            </a:r>
            <a:r>
              <a:rPr lang="en-US" altLang="zh-CN" sz="1700" smtClean="0">
                <a:ea typeface="宋体" charset="-122"/>
              </a:rPr>
              <a:t>4:30</a:t>
            </a:r>
            <a:r>
              <a:rPr lang="zh-CN" altLang="zh-CN" sz="1700" smtClean="0">
                <a:ea typeface="宋体" charset="-122"/>
              </a:rPr>
              <a:t>，则可输入：</a:t>
            </a:r>
            <a:r>
              <a:rPr lang="en-US" altLang="zh-CN" sz="1700" smtClean="0">
                <a:ea typeface="宋体" charset="-122"/>
              </a:rPr>
              <a:t>2013-4-20 16:30</a:t>
            </a:r>
            <a:r>
              <a:rPr lang="zh-CN" altLang="zh-CN" sz="1700" smtClean="0">
                <a:ea typeface="宋体" charset="-122"/>
              </a:rPr>
              <a:t>或</a:t>
            </a:r>
            <a:r>
              <a:rPr lang="en-US" altLang="zh-CN" sz="1700" smtClean="0">
                <a:ea typeface="宋体" charset="-122"/>
              </a:rPr>
              <a:t>2013-4-20 4:30 pm</a:t>
            </a:r>
            <a:r>
              <a:rPr lang="zh-CN" altLang="zh-CN" sz="1700" smtClean="0">
                <a:ea typeface="宋体" charset="-122"/>
              </a:rPr>
              <a:t>（但时间均显示为</a:t>
            </a:r>
            <a:r>
              <a:rPr lang="en-US" altLang="zh-CN" sz="1700" smtClean="0">
                <a:ea typeface="宋体" charset="-122"/>
              </a:rPr>
              <a:t>24</a:t>
            </a:r>
            <a:r>
              <a:rPr lang="zh-CN" altLang="zh-CN" sz="1700" smtClean="0">
                <a:ea typeface="宋体" charset="-122"/>
              </a:rPr>
              <a:t>小时制）。</a:t>
            </a:r>
          </a:p>
          <a:p>
            <a:pPr algn="just"/>
            <a:r>
              <a:rPr lang="zh-CN" altLang="zh-CN" sz="1700" smtClean="0">
                <a:ea typeface="宋体" charset="-122"/>
              </a:rPr>
              <a:t>若要输入当天的日期，可按快捷键</a:t>
            </a:r>
            <a:r>
              <a:rPr lang="en-US" altLang="zh-CN" sz="1700" smtClean="0">
                <a:ea typeface="宋体" charset="-122"/>
              </a:rPr>
              <a:t>Ctrl+</a:t>
            </a:r>
            <a:r>
              <a:rPr lang="zh-CN" altLang="zh-CN" sz="1700" smtClean="0">
                <a:ea typeface="宋体" charset="-122"/>
              </a:rPr>
              <a:t>；（分号）。</a:t>
            </a:r>
          </a:p>
          <a:p>
            <a:pPr algn="just"/>
            <a:r>
              <a:rPr lang="zh-CN" altLang="zh-CN" sz="1700" smtClean="0">
                <a:ea typeface="宋体" charset="-122"/>
              </a:rPr>
              <a:t>若要输入当前时间，可按快捷键</a:t>
            </a:r>
            <a:r>
              <a:rPr lang="en-US" altLang="zh-CN" sz="1700" smtClean="0">
                <a:ea typeface="宋体" charset="-122"/>
              </a:rPr>
              <a:t>Ctrl + Shift + </a:t>
            </a:r>
            <a:r>
              <a:rPr lang="zh-CN" altLang="zh-CN" sz="1700" smtClean="0">
                <a:ea typeface="宋体" charset="-122"/>
              </a:rPr>
              <a:t>：（冒号）或</a:t>
            </a:r>
            <a:r>
              <a:rPr lang="en-US" altLang="zh-CN" sz="1700" smtClean="0">
                <a:ea typeface="宋体" charset="-122"/>
              </a:rPr>
              <a:t>Ctrl + Shift + </a:t>
            </a:r>
            <a:r>
              <a:rPr lang="zh-CN" altLang="zh-CN" sz="1700" smtClean="0">
                <a:ea typeface="宋体" charset="-122"/>
              </a:rPr>
              <a:t>；（分号）。</a:t>
            </a:r>
            <a:endParaRPr lang="zh-CN" altLang="en-US" sz="170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3794" name="内容占位符 2"/>
          <p:cNvSpPr>
            <a:spLocks noGrp="1"/>
          </p:cNvSpPr>
          <p:nvPr>
            <p:ph idx="1"/>
          </p:nvPr>
        </p:nvSpPr>
        <p:spPr/>
        <p:txBody>
          <a:bodyPr/>
          <a:lstStyle/>
          <a:p>
            <a:r>
              <a:rPr lang="zh-CN" altLang="zh-CN" smtClean="0">
                <a:ea typeface="宋体" charset="-122"/>
              </a:rPr>
              <a:t>下图显示了不同类型的常量输入格式。</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33796" name="图片 4"/>
          <p:cNvPicPr>
            <a:picLocks noChangeAspect="1" noChangeArrowheads="1"/>
          </p:cNvPicPr>
          <p:nvPr/>
        </p:nvPicPr>
        <p:blipFill>
          <a:blip r:embed="rId2"/>
          <a:srcRect/>
          <a:stretch>
            <a:fillRect/>
          </a:stretch>
        </p:blipFill>
        <p:spPr bwMode="auto">
          <a:xfrm>
            <a:off x="1331913" y="2476500"/>
            <a:ext cx="5543550" cy="2752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p:txBody>
          <a:bodyPr/>
          <a:lstStyle/>
          <a:p>
            <a:r>
              <a:rPr lang="en-US" altLang="zh-CN" b="1" smtClean="0">
                <a:ea typeface="宋体" charset="-122"/>
              </a:rPr>
              <a:t>3</a:t>
            </a:r>
            <a:r>
              <a:rPr lang="zh-CN" altLang="zh-CN" b="1" smtClean="0">
                <a:ea typeface="宋体" charset="-122"/>
              </a:rPr>
              <a:t>．一些输入技巧</a:t>
            </a:r>
          </a:p>
          <a:p>
            <a:pPr>
              <a:buFont typeface="Wingdings" pitchFamily="2" charset="2"/>
              <a:buNone/>
            </a:pPr>
            <a:r>
              <a:rPr lang="zh-CN" altLang="zh-CN" sz="2000" smtClean="0">
                <a:ea typeface="宋体" charset="-122"/>
              </a:rPr>
              <a:t>（</a:t>
            </a:r>
            <a:r>
              <a:rPr lang="en-US" altLang="zh-CN" sz="2000" smtClean="0">
                <a:ea typeface="宋体" charset="-122"/>
              </a:rPr>
              <a:t>1</a:t>
            </a:r>
            <a:r>
              <a:rPr lang="zh-CN" altLang="zh-CN" sz="2000" smtClean="0">
                <a:ea typeface="宋体" charset="-122"/>
              </a:rPr>
              <a:t>）换行输入</a:t>
            </a:r>
          </a:p>
          <a:p>
            <a:pPr>
              <a:buFont typeface="Wingdings" pitchFamily="2" charset="2"/>
              <a:buNone/>
            </a:pPr>
            <a:r>
              <a:rPr lang="zh-CN" altLang="zh-CN" sz="2000" smtClean="0">
                <a:ea typeface="宋体" charset="-122"/>
              </a:rPr>
              <a:t>若要在一个单元格中换行输入数据，可以通过以下两种方法实现。</a:t>
            </a:r>
          </a:p>
          <a:p>
            <a:pPr>
              <a:buClrTx/>
              <a:buFontTx/>
              <a:buAutoNum type="circleNumDbPlain"/>
            </a:pPr>
            <a:r>
              <a:rPr lang="zh-CN" altLang="zh-CN" sz="2000" smtClean="0">
                <a:ea typeface="宋体" charset="-122"/>
              </a:rPr>
              <a:t>单击【开始】选项卡功能区</a:t>
            </a:r>
            <a:r>
              <a:rPr lang="en-US" altLang="zh-CN" sz="2000" smtClean="0">
                <a:ea typeface="宋体" charset="-122"/>
              </a:rPr>
              <a:t>“</a:t>
            </a:r>
            <a:r>
              <a:rPr lang="zh-CN" altLang="zh-CN" sz="2000" smtClean="0">
                <a:ea typeface="宋体" charset="-122"/>
              </a:rPr>
              <a:t>对齐方式</a:t>
            </a:r>
            <a:r>
              <a:rPr lang="en-US" altLang="zh-CN" sz="2000" smtClean="0">
                <a:ea typeface="宋体" charset="-122"/>
              </a:rPr>
              <a:t>”</a:t>
            </a:r>
            <a:r>
              <a:rPr lang="zh-CN" altLang="zh-CN" sz="2000" smtClean="0">
                <a:ea typeface="宋体" charset="-122"/>
              </a:rPr>
              <a:t>分组中的“自动换行”按钮</a:t>
            </a:r>
            <a:r>
              <a:rPr lang="zh-CN" altLang="en-US" sz="2000" smtClean="0">
                <a:ea typeface="宋体" charset="-122"/>
              </a:rPr>
              <a:t>。</a:t>
            </a:r>
            <a:endParaRPr lang="en-US" altLang="zh-CN" sz="2000" smtClean="0">
              <a:ea typeface="宋体" charset="-122"/>
            </a:endParaRPr>
          </a:p>
          <a:p>
            <a:pPr>
              <a:buClrTx/>
              <a:buFontTx/>
              <a:buAutoNum type="circleNumDbPlain"/>
            </a:pPr>
            <a:r>
              <a:rPr lang="zh-CN" altLang="zh-CN" sz="2000" smtClean="0">
                <a:ea typeface="宋体" charset="-122"/>
              </a:rPr>
              <a:t>当鼠标变成</a:t>
            </a:r>
            <a:r>
              <a:rPr lang="en-US" altLang="zh-CN" sz="2000" smtClean="0">
                <a:ea typeface="宋体" charset="-122"/>
              </a:rPr>
              <a:t>I</a:t>
            </a:r>
            <a:r>
              <a:rPr lang="zh-CN" altLang="zh-CN" sz="2000" smtClean="0">
                <a:ea typeface="宋体" charset="-122"/>
              </a:rPr>
              <a:t>型时，按住</a:t>
            </a:r>
            <a:r>
              <a:rPr lang="en-US" altLang="zh-CN" sz="2000" smtClean="0">
                <a:ea typeface="宋体" charset="-122"/>
              </a:rPr>
              <a:t>Alt</a:t>
            </a:r>
            <a:r>
              <a:rPr lang="zh-CN" altLang="zh-CN" sz="2000" smtClean="0">
                <a:ea typeface="宋体" charset="-122"/>
              </a:rPr>
              <a:t>＋</a:t>
            </a:r>
            <a:r>
              <a:rPr lang="en-US" altLang="zh-CN" sz="2000" smtClean="0">
                <a:ea typeface="宋体" charset="-122"/>
              </a:rPr>
              <a:t>Enter</a:t>
            </a:r>
            <a:r>
              <a:rPr lang="zh-CN" altLang="zh-CN" sz="2000" smtClean="0">
                <a:ea typeface="宋体" charset="-122"/>
              </a:rPr>
              <a:t>组合键。</a:t>
            </a:r>
          </a:p>
          <a:p>
            <a:pPr>
              <a:buFont typeface="Wingdings" pitchFamily="2" charset="2"/>
              <a:buNone/>
            </a:pPr>
            <a:r>
              <a:rPr lang="zh-CN" altLang="zh-CN" sz="2000" smtClean="0">
                <a:ea typeface="宋体" charset="-122"/>
              </a:rPr>
              <a:t>（</a:t>
            </a:r>
            <a:r>
              <a:rPr lang="en-US" altLang="zh-CN" sz="2000" smtClean="0">
                <a:ea typeface="宋体" charset="-122"/>
              </a:rPr>
              <a:t>2</a:t>
            </a:r>
            <a:r>
              <a:rPr lang="zh-CN" altLang="zh-CN" sz="2000" smtClean="0">
                <a:ea typeface="宋体" charset="-122"/>
              </a:rPr>
              <a:t>）输入相同数据</a:t>
            </a:r>
          </a:p>
          <a:p>
            <a:pPr>
              <a:buFont typeface="Wingdings" pitchFamily="2" charset="2"/>
              <a:buNone/>
            </a:pPr>
            <a:r>
              <a:rPr lang="zh-CN" altLang="zh-CN" sz="2000" smtClean="0">
                <a:ea typeface="宋体" charset="-122"/>
              </a:rPr>
              <a:t>要在不同单元格中输入相同数据，可以先选中要输入相同数据的单元格，然后在编辑栏中键入数据内容，最后按</a:t>
            </a:r>
            <a:r>
              <a:rPr lang="en-US" altLang="zh-CN" sz="2000" smtClean="0">
                <a:ea typeface="宋体" charset="-122"/>
              </a:rPr>
              <a:t>Ctrl</a:t>
            </a:r>
            <a:r>
              <a:rPr lang="zh-CN" altLang="zh-CN" sz="2000" smtClean="0">
                <a:ea typeface="宋体" charset="-122"/>
              </a:rPr>
              <a:t>＋</a:t>
            </a:r>
            <a:r>
              <a:rPr lang="en-US" altLang="zh-CN" sz="2000" smtClean="0">
                <a:ea typeface="宋体" charset="-122"/>
              </a:rPr>
              <a:t>Enter</a:t>
            </a:r>
            <a:r>
              <a:rPr lang="zh-CN" altLang="zh-CN" sz="2000" smtClean="0">
                <a:ea typeface="宋体" charset="-122"/>
              </a:rPr>
              <a:t>键。</a:t>
            </a:r>
          </a:p>
          <a:p>
            <a:pPr>
              <a:buFont typeface="Wingdings" pitchFamily="2" charset="2"/>
              <a:buNone/>
            </a:pPr>
            <a:r>
              <a:rPr lang="zh-CN" altLang="zh-CN" sz="2000" smtClean="0">
                <a:ea typeface="宋体" charset="-122"/>
              </a:rPr>
              <a:t>（</a:t>
            </a:r>
            <a:r>
              <a:rPr lang="en-US" altLang="zh-CN" sz="2000" smtClean="0">
                <a:ea typeface="宋体" charset="-122"/>
              </a:rPr>
              <a:t>3</a:t>
            </a:r>
            <a:r>
              <a:rPr lang="zh-CN" altLang="zh-CN" sz="2000" smtClean="0">
                <a:ea typeface="宋体" charset="-122"/>
              </a:rPr>
              <a:t>）填充输入</a:t>
            </a:r>
            <a:endParaRPr lang="en-US" altLang="zh-CN" sz="2000" smtClean="0">
              <a:ea typeface="宋体" charset="-122"/>
            </a:endParaRPr>
          </a:p>
          <a:p>
            <a:pPr>
              <a:buClrTx/>
              <a:buFontTx/>
              <a:buAutoNum type="circleNumDbPlain"/>
            </a:pPr>
            <a:r>
              <a:rPr lang="zh-CN" altLang="zh-CN" sz="2000" smtClean="0">
                <a:ea typeface="宋体" charset="-122"/>
              </a:rPr>
              <a:t>使用填充柄</a:t>
            </a:r>
          </a:p>
          <a:p>
            <a:pPr>
              <a:buClrTx/>
              <a:buFontTx/>
              <a:buAutoNum type="circleNumDbPlain"/>
            </a:pPr>
            <a:r>
              <a:rPr lang="zh-CN" altLang="zh-CN" sz="2000" smtClean="0">
                <a:ea typeface="宋体" charset="-122"/>
              </a:rPr>
              <a:t>自定义序列</a:t>
            </a:r>
          </a:p>
          <a:p>
            <a:pPr>
              <a:buFont typeface="Wingdings" pitchFamily="2" charset="2"/>
              <a:buNone/>
            </a:pPr>
            <a:endParaRPr lang="zh-CN" altLang="zh-CN" sz="2000"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a:xfrm>
            <a:off x="827088" y="1773238"/>
            <a:ext cx="6996112" cy="4495800"/>
          </a:xfrm>
        </p:spPr>
        <p:txBody>
          <a:bodyPr/>
          <a:lstStyle/>
          <a:p>
            <a:r>
              <a:rPr lang="en-US" altLang="zh-CN" b="1" smtClean="0">
                <a:ea typeface="宋体" charset="-122"/>
              </a:rPr>
              <a:t>5.1.6 </a:t>
            </a:r>
            <a:r>
              <a:rPr lang="zh-CN" altLang="zh-CN" b="1" smtClean="0">
                <a:ea typeface="宋体" charset="-122"/>
              </a:rPr>
              <a:t>工作表的修改与编辑</a:t>
            </a:r>
          </a:p>
          <a:p>
            <a:pPr>
              <a:buFont typeface="Wingdings" pitchFamily="2" charset="2"/>
              <a:buNone/>
            </a:pPr>
            <a:r>
              <a:rPr lang="en-US" altLang="zh-CN" sz="2400" b="1" smtClean="0">
                <a:ea typeface="宋体" charset="-122"/>
              </a:rPr>
              <a:t>     1. </a:t>
            </a:r>
            <a:r>
              <a:rPr lang="zh-CN" altLang="zh-CN" sz="2400" b="1" smtClean="0">
                <a:ea typeface="宋体" charset="-122"/>
              </a:rPr>
              <a:t>插入和删除单元格</a:t>
            </a:r>
          </a:p>
          <a:p>
            <a:pPr>
              <a:buFont typeface="Wingdings" pitchFamily="2" charset="2"/>
              <a:buNone/>
            </a:pPr>
            <a:r>
              <a:rPr lang="en-US" altLang="zh-CN" sz="2400" b="1" smtClean="0">
                <a:ea typeface="宋体" charset="-122"/>
              </a:rPr>
              <a:t>     2. </a:t>
            </a:r>
            <a:r>
              <a:rPr lang="zh-CN" altLang="zh-CN" sz="2400" b="1" smtClean="0">
                <a:ea typeface="宋体" charset="-122"/>
              </a:rPr>
              <a:t>复制和移动单元格</a:t>
            </a:r>
          </a:p>
          <a:p>
            <a:pPr>
              <a:buFont typeface="Wingdings" pitchFamily="2" charset="2"/>
              <a:buNone/>
            </a:pPr>
            <a:r>
              <a:rPr lang="en-US" altLang="zh-CN" sz="2400" b="1" smtClean="0">
                <a:ea typeface="宋体" charset="-122"/>
              </a:rPr>
              <a:t>     3. </a:t>
            </a:r>
            <a:r>
              <a:rPr lang="zh-CN" altLang="zh-CN" sz="2400" b="1" smtClean="0">
                <a:ea typeface="宋体" charset="-122"/>
              </a:rPr>
              <a:t>选择性粘贴</a:t>
            </a:r>
          </a:p>
          <a:p>
            <a:pPr>
              <a:buFont typeface="Wingdings" pitchFamily="2" charset="2"/>
              <a:buNone/>
            </a:pPr>
            <a:r>
              <a:rPr lang="en-US" altLang="zh-CN" sz="2400" b="1" smtClean="0">
                <a:ea typeface="宋体" charset="-122"/>
              </a:rPr>
              <a:t>     4. </a:t>
            </a:r>
            <a:r>
              <a:rPr lang="zh-CN" altLang="zh-CN" sz="2400" b="1" smtClean="0">
                <a:ea typeface="宋体" charset="-122"/>
              </a:rPr>
              <a:t>插入</a:t>
            </a:r>
            <a:r>
              <a:rPr lang="en-US" altLang="zh-CN" sz="2400" b="1" smtClean="0">
                <a:ea typeface="宋体" charset="-122"/>
              </a:rPr>
              <a:t>/</a:t>
            </a:r>
            <a:r>
              <a:rPr lang="zh-CN" altLang="zh-CN" sz="2400" b="1" smtClean="0">
                <a:ea typeface="宋体" charset="-122"/>
              </a:rPr>
              <a:t>删除行和列</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r>
              <a:rPr lang="zh-CN" altLang="zh-CN" smtClean="0">
                <a:ea typeface="宋体" charset="-122"/>
              </a:rPr>
              <a:t>知识要点：</a:t>
            </a:r>
            <a:endParaRPr lang="zh-CN" altLang="en-US" smtClean="0">
              <a:ea typeface="宋体" charset="-122"/>
            </a:endParaRPr>
          </a:p>
        </p:txBody>
      </p:sp>
      <p:sp>
        <p:nvSpPr>
          <p:cNvPr id="18434" name="内容占位符 2"/>
          <p:cNvSpPr>
            <a:spLocks noGrp="1"/>
          </p:cNvSpPr>
          <p:nvPr>
            <p:ph idx="1"/>
          </p:nvPr>
        </p:nvSpPr>
        <p:spPr>
          <a:xfrm>
            <a:off x="457200" y="1828800"/>
            <a:ext cx="8435975" cy="4495800"/>
          </a:xfrm>
        </p:spPr>
        <p:txBody>
          <a:bodyPr/>
          <a:lstStyle/>
          <a:p>
            <a:r>
              <a:rPr lang="zh-CN" altLang="zh-CN" sz="2000" smtClean="0">
                <a:ea typeface="宋体" charset="-122"/>
              </a:rPr>
              <a:t>基本概念：工作簿、工作表和单元格的概念。</a:t>
            </a:r>
          </a:p>
          <a:p>
            <a:r>
              <a:rPr lang="zh-CN" altLang="zh-CN" sz="2000" smtClean="0">
                <a:ea typeface="宋体" charset="-122"/>
              </a:rPr>
              <a:t>工作簿的操作：工作簿的新建、保存、打开等。</a:t>
            </a:r>
          </a:p>
          <a:p>
            <a:r>
              <a:rPr lang="zh-CN" altLang="zh-CN" sz="2000" smtClean="0">
                <a:ea typeface="宋体" charset="-122"/>
              </a:rPr>
              <a:t>工作表的操作：工作表的选择、复制、移动、插入、删除、重命名等。</a:t>
            </a:r>
          </a:p>
          <a:p>
            <a:r>
              <a:rPr lang="zh-CN" altLang="zh-CN" sz="2000" smtClean="0">
                <a:ea typeface="宋体" charset="-122"/>
              </a:rPr>
              <a:t>单元格的操作：单元格的选择、合并、拆分、插入、删除、单元格的引用、行列的插入与删除、行高列宽的调整、数据的输入与修改、自动填充与序列填充等。</a:t>
            </a:r>
          </a:p>
          <a:p>
            <a:r>
              <a:rPr lang="zh-CN" altLang="zh-CN" sz="2000" smtClean="0">
                <a:ea typeface="宋体" charset="-122"/>
              </a:rPr>
              <a:t>公式和常用函数的使用：公式的输入和编辑、常用函数（</a:t>
            </a:r>
            <a:r>
              <a:rPr lang="en-US" altLang="zh-CN" sz="2000" smtClean="0">
                <a:ea typeface="宋体" charset="-122"/>
              </a:rPr>
              <a:t>Sum</a:t>
            </a:r>
            <a:r>
              <a:rPr lang="zh-CN" altLang="zh-CN" sz="2000" smtClean="0">
                <a:ea typeface="宋体" charset="-122"/>
              </a:rPr>
              <a:t>、</a:t>
            </a:r>
            <a:r>
              <a:rPr lang="en-US" altLang="zh-CN" sz="2000" smtClean="0">
                <a:ea typeface="宋体" charset="-122"/>
              </a:rPr>
              <a:t>Average</a:t>
            </a:r>
            <a:r>
              <a:rPr lang="zh-CN" altLang="zh-CN" sz="2000" smtClean="0">
                <a:ea typeface="宋体" charset="-122"/>
              </a:rPr>
              <a:t>、</a:t>
            </a:r>
            <a:r>
              <a:rPr lang="en-US" altLang="zh-CN" sz="2000" smtClean="0">
                <a:ea typeface="宋体" charset="-122"/>
              </a:rPr>
              <a:t>Count</a:t>
            </a:r>
            <a:r>
              <a:rPr lang="zh-CN" altLang="zh-CN" sz="2000" smtClean="0">
                <a:ea typeface="宋体" charset="-122"/>
              </a:rPr>
              <a:t>、</a:t>
            </a:r>
            <a:r>
              <a:rPr lang="en-US" altLang="zh-CN" sz="2000" smtClean="0">
                <a:ea typeface="宋体" charset="-122"/>
              </a:rPr>
              <a:t>Countif</a:t>
            </a:r>
            <a:r>
              <a:rPr lang="zh-CN" altLang="zh-CN" sz="2000" smtClean="0">
                <a:ea typeface="宋体" charset="-122"/>
              </a:rPr>
              <a:t>、</a:t>
            </a:r>
            <a:r>
              <a:rPr lang="en-US" altLang="zh-CN" sz="2000" smtClean="0">
                <a:ea typeface="宋体" charset="-122"/>
              </a:rPr>
              <a:t>Sumif</a:t>
            </a:r>
            <a:r>
              <a:rPr lang="zh-CN" altLang="zh-CN" sz="2000" smtClean="0">
                <a:ea typeface="宋体" charset="-122"/>
              </a:rPr>
              <a:t>、</a:t>
            </a:r>
            <a:r>
              <a:rPr lang="en-US" altLang="zh-CN" sz="2000" smtClean="0">
                <a:ea typeface="宋体" charset="-122"/>
              </a:rPr>
              <a:t>If</a:t>
            </a:r>
            <a:r>
              <a:rPr lang="zh-CN" altLang="zh-CN" sz="2000" smtClean="0">
                <a:ea typeface="宋体" charset="-122"/>
              </a:rPr>
              <a:t>、</a:t>
            </a:r>
            <a:r>
              <a:rPr lang="en-US" altLang="zh-CN" sz="2000" smtClean="0">
                <a:ea typeface="宋体" charset="-122"/>
              </a:rPr>
              <a:t>Max</a:t>
            </a:r>
            <a:r>
              <a:rPr lang="zh-CN" altLang="zh-CN" sz="2000" smtClean="0">
                <a:ea typeface="宋体" charset="-122"/>
              </a:rPr>
              <a:t>、</a:t>
            </a:r>
            <a:r>
              <a:rPr lang="en-US" altLang="zh-CN" sz="2000" smtClean="0">
                <a:ea typeface="宋体" charset="-122"/>
              </a:rPr>
              <a:t>Min</a:t>
            </a:r>
            <a:r>
              <a:rPr lang="zh-CN" altLang="zh-CN" sz="2000" smtClean="0">
                <a:ea typeface="宋体" charset="-122"/>
              </a:rPr>
              <a:t>、</a:t>
            </a:r>
            <a:r>
              <a:rPr lang="en-US" altLang="zh-CN" sz="2000" smtClean="0">
                <a:ea typeface="宋体" charset="-122"/>
              </a:rPr>
              <a:t>Rank</a:t>
            </a:r>
            <a:r>
              <a:rPr lang="zh-CN" altLang="zh-CN" sz="2000" smtClean="0">
                <a:ea typeface="宋体" charset="-122"/>
              </a:rPr>
              <a:t>、</a:t>
            </a:r>
            <a:r>
              <a:rPr lang="en-US" altLang="zh-CN" sz="2000" smtClean="0">
                <a:ea typeface="宋体" charset="-122"/>
              </a:rPr>
              <a:t>Round</a:t>
            </a:r>
            <a:r>
              <a:rPr lang="zh-CN" altLang="zh-CN" sz="2000" smtClean="0">
                <a:ea typeface="宋体" charset="-122"/>
              </a:rPr>
              <a:t>、</a:t>
            </a:r>
            <a:r>
              <a:rPr lang="en-US" altLang="zh-CN" sz="2000" smtClean="0">
                <a:ea typeface="宋体" charset="-122"/>
              </a:rPr>
              <a:t>Int</a:t>
            </a:r>
            <a:r>
              <a:rPr lang="zh-CN" altLang="zh-CN" sz="2000" smtClean="0">
                <a:ea typeface="宋体" charset="-122"/>
              </a:rPr>
              <a:t>、</a:t>
            </a:r>
            <a:r>
              <a:rPr lang="en-US" altLang="zh-CN" sz="2000" smtClean="0">
                <a:ea typeface="宋体" charset="-122"/>
              </a:rPr>
              <a:t>Mod</a:t>
            </a:r>
            <a:r>
              <a:rPr lang="zh-CN" altLang="zh-CN" sz="2000" smtClean="0">
                <a:ea typeface="宋体" charset="-122"/>
              </a:rPr>
              <a:t>、</a:t>
            </a:r>
            <a:r>
              <a:rPr lang="en-US" altLang="zh-CN" sz="2000" smtClean="0">
                <a:ea typeface="宋体" charset="-122"/>
              </a:rPr>
              <a:t>Mid</a:t>
            </a:r>
            <a:r>
              <a:rPr lang="zh-CN" altLang="zh-CN" sz="2000" smtClean="0">
                <a:ea typeface="宋体" charset="-122"/>
              </a:rPr>
              <a:t>）等的使用。</a:t>
            </a:r>
          </a:p>
          <a:p>
            <a:r>
              <a:rPr lang="zh-CN" altLang="zh-CN" sz="2000" smtClean="0">
                <a:ea typeface="宋体" charset="-122"/>
              </a:rPr>
              <a:t>数据分析及管理：数据的排序、筛选、分类汇总、数据透视表等。</a:t>
            </a:r>
          </a:p>
          <a:p>
            <a:r>
              <a:rPr lang="zh-CN" altLang="zh-CN" sz="2000" smtClean="0">
                <a:ea typeface="宋体" charset="-122"/>
              </a:rPr>
              <a:t>图表操作：建立图表、编辑图表、复合图表制作、双层饼图制作等。</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a:xfrm>
            <a:off x="900113" y="1773238"/>
            <a:ext cx="6923087" cy="4495800"/>
          </a:xfrm>
        </p:spPr>
        <p:txBody>
          <a:bodyPr/>
          <a:lstStyle/>
          <a:p>
            <a:r>
              <a:rPr lang="en-US" altLang="zh-CN" b="1" smtClean="0">
                <a:ea typeface="宋体" charset="-122"/>
              </a:rPr>
              <a:t>5.1.7 </a:t>
            </a:r>
            <a:r>
              <a:rPr lang="zh-CN" altLang="zh-CN" b="1" smtClean="0">
                <a:ea typeface="宋体" charset="-122"/>
              </a:rPr>
              <a:t>工作表的格式化</a:t>
            </a:r>
          </a:p>
          <a:p>
            <a:pPr>
              <a:buFont typeface="Wingdings" pitchFamily="2" charset="2"/>
              <a:buNone/>
            </a:pPr>
            <a:r>
              <a:rPr lang="en-US" altLang="zh-CN" sz="2000" b="1" smtClean="0">
                <a:ea typeface="宋体" charset="-122"/>
              </a:rPr>
              <a:t>1.  </a:t>
            </a:r>
            <a:r>
              <a:rPr lang="zh-CN" altLang="zh-CN" sz="2000" b="1" smtClean="0">
                <a:ea typeface="宋体" charset="-122"/>
              </a:rPr>
              <a:t>调整列宽和行高</a:t>
            </a:r>
          </a:p>
          <a:p>
            <a:pPr>
              <a:buFont typeface="Wingdings" pitchFamily="2" charset="2"/>
              <a:buNone/>
            </a:pPr>
            <a:r>
              <a:rPr lang="en-US" altLang="zh-CN" sz="2000" b="1" smtClean="0">
                <a:ea typeface="宋体" charset="-122"/>
              </a:rPr>
              <a:t>2.  </a:t>
            </a:r>
            <a:r>
              <a:rPr lang="zh-CN" altLang="zh-CN" sz="2000" b="1" smtClean="0">
                <a:ea typeface="宋体" charset="-122"/>
              </a:rPr>
              <a:t>格式化单元格</a:t>
            </a:r>
          </a:p>
          <a:p>
            <a:pPr>
              <a:buFont typeface="Wingdings" pitchFamily="2" charset="2"/>
              <a:buNone/>
            </a:pPr>
            <a:r>
              <a:rPr lang="zh-CN" altLang="zh-CN" sz="1800" smtClean="0">
                <a:ea typeface="宋体" charset="-122"/>
              </a:rPr>
              <a:t>（</a:t>
            </a:r>
            <a:r>
              <a:rPr lang="en-US" altLang="zh-CN" sz="1800" smtClean="0">
                <a:ea typeface="宋体" charset="-122"/>
              </a:rPr>
              <a:t>1</a:t>
            </a:r>
            <a:r>
              <a:rPr lang="zh-CN" altLang="zh-CN" sz="1800" smtClean="0">
                <a:ea typeface="宋体" charset="-122"/>
              </a:rPr>
              <a:t>）合并居中</a:t>
            </a:r>
          </a:p>
          <a:p>
            <a:pPr>
              <a:buFont typeface="Wingdings" pitchFamily="2" charset="2"/>
              <a:buNone/>
            </a:pPr>
            <a:r>
              <a:rPr lang="zh-CN" altLang="zh-CN" sz="1800" smtClean="0">
                <a:ea typeface="宋体" charset="-122"/>
              </a:rPr>
              <a:t>（</a:t>
            </a:r>
            <a:r>
              <a:rPr lang="en-US" altLang="zh-CN" sz="1800" smtClean="0">
                <a:ea typeface="宋体" charset="-122"/>
              </a:rPr>
              <a:t>2</a:t>
            </a:r>
            <a:r>
              <a:rPr lang="zh-CN" altLang="zh-CN" sz="1800" smtClean="0">
                <a:ea typeface="宋体" charset="-122"/>
              </a:rPr>
              <a:t>）数字格式</a:t>
            </a:r>
          </a:p>
          <a:p>
            <a:pPr>
              <a:buFont typeface="Wingdings" pitchFamily="2" charset="2"/>
              <a:buNone/>
            </a:pPr>
            <a:r>
              <a:rPr lang="zh-CN" altLang="zh-CN" sz="1800" smtClean="0">
                <a:ea typeface="宋体" charset="-122"/>
              </a:rPr>
              <a:t>（</a:t>
            </a:r>
            <a:r>
              <a:rPr lang="en-US" altLang="zh-CN" sz="1800" smtClean="0">
                <a:ea typeface="宋体" charset="-122"/>
              </a:rPr>
              <a:t>3</a:t>
            </a:r>
            <a:r>
              <a:rPr lang="zh-CN" altLang="zh-CN" sz="1800" smtClean="0">
                <a:ea typeface="宋体" charset="-122"/>
              </a:rPr>
              <a:t>）对齐方式</a:t>
            </a:r>
          </a:p>
          <a:p>
            <a:pPr>
              <a:buFont typeface="Wingdings" pitchFamily="2" charset="2"/>
              <a:buNone/>
            </a:pPr>
            <a:r>
              <a:rPr lang="zh-CN" altLang="zh-CN" sz="1800" smtClean="0">
                <a:ea typeface="宋体" charset="-122"/>
              </a:rPr>
              <a:t>（</a:t>
            </a:r>
            <a:r>
              <a:rPr lang="en-US" altLang="zh-CN" sz="1800" smtClean="0">
                <a:ea typeface="宋体" charset="-122"/>
              </a:rPr>
              <a:t>4</a:t>
            </a:r>
            <a:r>
              <a:rPr lang="zh-CN" altLang="zh-CN" sz="1800" smtClean="0">
                <a:ea typeface="宋体" charset="-122"/>
              </a:rPr>
              <a:t>）字体与颜色</a:t>
            </a:r>
          </a:p>
          <a:p>
            <a:pPr>
              <a:buFont typeface="Wingdings" pitchFamily="2" charset="2"/>
              <a:buNone/>
            </a:pPr>
            <a:r>
              <a:rPr lang="zh-CN" altLang="zh-CN" sz="1800" smtClean="0">
                <a:ea typeface="宋体" charset="-122"/>
              </a:rPr>
              <a:t>（</a:t>
            </a:r>
            <a:r>
              <a:rPr lang="en-US" altLang="zh-CN" sz="1800" smtClean="0">
                <a:ea typeface="宋体" charset="-122"/>
              </a:rPr>
              <a:t>5</a:t>
            </a:r>
            <a:r>
              <a:rPr lang="zh-CN" altLang="zh-CN" sz="1800" smtClean="0">
                <a:ea typeface="宋体" charset="-122"/>
              </a:rPr>
              <a:t>）边框和填充</a:t>
            </a:r>
            <a:endParaRPr lang="en-US" altLang="zh-CN" sz="1800" smtClean="0">
              <a:ea typeface="宋体" charset="-122"/>
            </a:endParaRPr>
          </a:p>
          <a:p>
            <a:pPr>
              <a:buFont typeface="Wingdings" pitchFamily="2" charset="2"/>
              <a:buNone/>
            </a:pPr>
            <a:r>
              <a:rPr lang="en-US" altLang="zh-CN" sz="2000" b="1" smtClean="0">
                <a:ea typeface="宋体" charset="-122"/>
              </a:rPr>
              <a:t>3</a:t>
            </a:r>
            <a:r>
              <a:rPr lang="zh-CN" altLang="zh-CN" sz="2000" b="1" smtClean="0">
                <a:ea typeface="宋体" charset="-122"/>
              </a:rPr>
              <a:t>．条件格式化</a:t>
            </a:r>
            <a:endParaRPr lang="en-US" altLang="zh-CN" sz="2000" b="1" smtClean="0">
              <a:ea typeface="宋体" charset="-122"/>
            </a:endParaRPr>
          </a:p>
          <a:p>
            <a:pPr>
              <a:buFont typeface="Wingdings" pitchFamily="2" charset="2"/>
              <a:buNone/>
            </a:pPr>
            <a:r>
              <a:rPr lang="en-US" altLang="zh-CN" sz="2000" b="1" smtClean="0">
                <a:ea typeface="宋体" charset="-122"/>
              </a:rPr>
              <a:t>4</a:t>
            </a:r>
            <a:r>
              <a:rPr lang="zh-CN" altLang="zh-CN" sz="2000" b="1" smtClean="0">
                <a:ea typeface="宋体" charset="-122"/>
              </a:rPr>
              <a:t>．套用表格格式</a:t>
            </a:r>
          </a:p>
          <a:p>
            <a:pPr>
              <a:buFont typeface="Wingdings" pitchFamily="2" charset="2"/>
              <a:buNone/>
            </a:pPr>
            <a:endParaRPr lang="en-US" altLang="zh-CN" sz="2000" smtClean="0">
              <a:ea typeface="宋体" charset="-122"/>
            </a:endParaRPr>
          </a:p>
          <a:p>
            <a:pPr>
              <a:buFont typeface="Wingdings" pitchFamily="2" charset="2"/>
              <a:buNone/>
            </a:pPr>
            <a:r>
              <a:rPr lang="zh-CN" altLang="en-US" sz="2000" smtClean="0">
                <a:ea typeface="宋体" charset="-122"/>
              </a:rPr>
              <a:t>      </a:t>
            </a:r>
            <a:r>
              <a:rPr lang="zh-CN" altLang="en-US" sz="2000" b="1" smtClean="0">
                <a:ea typeface="宋体" charset="-122"/>
              </a:rPr>
              <a:t>举例：</a:t>
            </a:r>
            <a:r>
              <a:rPr lang="zh-CN" altLang="zh-CN" sz="2000" b="1" smtClean="0">
                <a:ea typeface="宋体" charset="-122"/>
              </a:rPr>
              <a:t>以“学生成绩表”为例</a:t>
            </a:r>
            <a:r>
              <a:rPr lang="zh-CN" altLang="en-US" sz="2000" b="1" smtClean="0">
                <a:ea typeface="宋体" charset="-122"/>
              </a:rPr>
              <a:t>，格式化工作表</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a:xfrm>
            <a:off x="971550" y="1844675"/>
            <a:ext cx="5122863" cy="4495800"/>
          </a:xfrm>
        </p:spPr>
        <p:txBody>
          <a:bodyPr/>
          <a:lstStyle/>
          <a:p>
            <a:r>
              <a:rPr lang="en-US" altLang="zh-CN" b="1" smtClean="0">
                <a:ea typeface="宋体" charset="-122"/>
              </a:rPr>
              <a:t>5.1.8 </a:t>
            </a:r>
            <a:r>
              <a:rPr lang="zh-CN" altLang="zh-CN" b="1" smtClean="0">
                <a:ea typeface="宋体" charset="-122"/>
              </a:rPr>
              <a:t>工作表的管理</a:t>
            </a:r>
          </a:p>
          <a:p>
            <a:pPr>
              <a:buFont typeface="Wingdings" pitchFamily="2" charset="2"/>
              <a:buNone/>
            </a:pPr>
            <a:r>
              <a:rPr lang="en-US" altLang="zh-CN" sz="2400" b="1" smtClean="0">
                <a:ea typeface="宋体" charset="-122"/>
              </a:rPr>
              <a:t>1</a:t>
            </a:r>
            <a:r>
              <a:rPr lang="zh-CN" altLang="zh-CN" sz="2400" b="1" smtClean="0">
                <a:ea typeface="宋体" charset="-122"/>
              </a:rPr>
              <a:t>．选定工作表</a:t>
            </a:r>
          </a:p>
          <a:p>
            <a:pPr>
              <a:buFont typeface="Wingdings" pitchFamily="2" charset="2"/>
              <a:buNone/>
            </a:pPr>
            <a:r>
              <a:rPr lang="en-US" altLang="zh-CN" sz="2400" b="1" smtClean="0">
                <a:ea typeface="宋体" charset="-122"/>
              </a:rPr>
              <a:t>2</a:t>
            </a:r>
            <a:r>
              <a:rPr lang="zh-CN" altLang="zh-CN" sz="2400" b="1" smtClean="0">
                <a:ea typeface="宋体" charset="-122"/>
              </a:rPr>
              <a:t>．插入或删除工作表</a:t>
            </a:r>
          </a:p>
          <a:p>
            <a:pPr>
              <a:buFont typeface="Wingdings" pitchFamily="2" charset="2"/>
              <a:buNone/>
            </a:pPr>
            <a:r>
              <a:rPr lang="en-US" altLang="zh-CN" sz="2400" b="1" smtClean="0">
                <a:ea typeface="宋体" charset="-122"/>
              </a:rPr>
              <a:t>3</a:t>
            </a:r>
            <a:r>
              <a:rPr lang="zh-CN" altLang="zh-CN" sz="2400" b="1" smtClean="0">
                <a:ea typeface="宋体" charset="-122"/>
              </a:rPr>
              <a:t>．移动或复制工作表</a:t>
            </a:r>
          </a:p>
          <a:p>
            <a:pPr>
              <a:buFont typeface="Wingdings" pitchFamily="2" charset="2"/>
              <a:buNone/>
            </a:pPr>
            <a:r>
              <a:rPr lang="en-US" altLang="zh-CN" sz="2400" b="1" smtClean="0">
                <a:ea typeface="宋体" charset="-122"/>
              </a:rPr>
              <a:t>4</a:t>
            </a:r>
            <a:r>
              <a:rPr lang="zh-CN" altLang="zh-CN" sz="2400" b="1" smtClean="0">
                <a:ea typeface="宋体" charset="-122"/>
              </a:rPr>
              <a:t>．重命名工作表</a:t>
            </a:r>
          </a:p>
          <a:p>
            <a:pPr>
              <a:buFont typeface="Wingdings" pitchFamily="2" charset="2"/>
              <a:buNone/>
            </a:pPr>
            <a:r>
              <a:rPr lang="en-US" altLang="zh-CN" sz="2400" b="1" smtClean="0">
                <a:ea typeface="宋体" charset="-122"/>
              </a:rPr>
              <a:t>5</a:t>
            </a:r>
            <a:r>
              <a:rPr lang="zh-CN" altLang="zh-CN" sz="2400" b="1" smtClean="0">
                <a:ea typeface="宋体" charset="-122"/>
              </a:rPr>
              <a:t>．设置工作表标签颜色</a:t>
            </a:r>
          </a:p>
          <a:p>
            <a:pPr>
              <a:buFont typeface="Wingdings" pitchFamily="2" charset="2"/>
              <a:buNone/>
            </a:pPr>
            <a:r>
              <a:rPr lang="en-US" altLang="zh-CN" sz="2400" b="1" smtClean="0">
                <a:ea typeface="宋体" charset="-122"/>
              </a:rPr>
              <a:t>6</a:t>
            </a:r>
            <a:r>
              <a:rPr lang="zh-CN" altLang="zh-CN" sz="2400" b="1" smtClean="0">
                <a:ea typeface="宋体" charset="-122"/>
              </a:rPr>
              <a:t>．拆分工作表</a:t>
            </a:r>
          </a:p>
          <a:p>
            <a:pPr>
              <a:buFont typeface="Wingdings" pitchFamily="2" charset="2"/>
              <a:buNone/>
            </a:pPr>
            <a:r>
              <a:rPr lang="en-US" altLang="zh-CN" sz="2400" b="1" smtClean="0">
                <a:ea typeface="宋体" charset="-122"/>
              </a:rPr>
              <a:t>7</a:t>
            </a:r>
            <a:r>
              <a:rPr lang="zh-CN" altLang="zh-CN" sz="2400" b="1" smtClean="0">
                <a:ea typeface="宋体" charset="-122"/>
              </a:rPr>
              <a:t>．冻结和取消冻结窗口</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p:txBody>
          <a:bodyPr/>
          <a:lstStyle/>
          <a:p>
            <a:r>
              <a:rPr lang="en-US" altLang="zh-CN" smtClean="0">
                <a:ea typeface="宋体" charset="-122"/>
              </a:rPr>
              <a:t>5.2 Excel</a:t>
            </a:r>
            <a:r>
              <a:rPr lang="zh-CN" altLang="zh-CN" smtClean="0">
                <a:ea typeface="宋体" charset="-122"/>
              </a:rPr>
              <a:t>公式和函数</a:t>
            </a:r>
          </a:p>
        </p:txBody>
      </p:sp>
      <p:sp>
        <p:nvSpPr>
          <p:cNvPr id="3" name="内容占位符 2"/>
          <p:cNvSpPr>
            <a:spLocks noGrp="1"/>
          </p:cNvSpPr>
          <p:nvPr>
            <p:ph idx="1"/>
          </p:nvPr>
        </p:nvSpPr>
        <p:spPr/>
        <p:txBody>
          <a:bodyPr/>
          <a:lstStyle/>
          <a:p>
            <a:r>
              <a:rPr lang="zh-CN" altLang="zh-CN" sz="1600" smtClean="0">
                <a:ea typeface="宋体" charset="-122"/>
              </a:rPr>
              <a:t>在</a:t>
            </a:r>
            <a:r>
              <a:rPr lang="en-US" altLang="zh-CN" sz="1600" smtClean="0">
                <a:ea typeface="宋体" charset="-122"/>
              </a:rPr>
              <a:t>Excel</a:t>
            </a:r>
            <a:r>
              <a:rPr lang="zh-CN" altLang="zh-CN" sz="1600" smtClean="0">
                <a:ea typeface="宋体" charset="-122"/>
              </a:rPr>
              <a:t>中，可以利用公式和函数对数据进行分析和计算。函数是预定义的公式，</a:t>
            </a:r>
            <a:r>
              <a:rPr lang="en-US" altLang="zh-CN" sz="1600" smtClean="0">
                <a:ea typeface="宋体" charset="-122"/>
              </a:rPr>
              <a:t>Excel</a:t>
            </a:r>
            <a:r>
              <a:rPr lang="zh-CN" altLang="zh-CN" sz="1600" smtClean="0">
                <a:ea typeface="宋体" charset="-122"/>
              </a:rPr>
              <a:t>提供了财务、逻辑、文本、日期和时间、查找与引用、数学和三角函数、统计等多种函数供用户使用。</a:t>
            </a:r>
          </a:p>
          <a:p>
            <a:pPr>
              <a:buFont typeface="Wingdings" pitchFamily="2" charset="2"/>
              <a:buNone/>
            </a:pPr>
            <a:r>
              <a:rPr lang="en-US" altLang="zh-CN" b="1" smtClean="0">
                <a:ea typeface="宋体" charset="-122"/>
              </a:rPr>
              <a:t>1</a:t>
            </a:r>
            <a:r>
              <a:rPr lang="zh-CN" altLang="zh-CN" b="1" smtClean="0">
                <a:ea typeface="宋体" charset="-122"/>
              </a:rPr>
              <a:t>．公式的组成</a:t>
            </a:r>
          </a:p>
          <a:p>
            <a:r>
              <a:rPr lang="en-US" altLang="zh-CN" sz="1800" smtClean="0">
                <a:ea typeface="宋体" charset="-122"/>
              </a:rPr>
              <a:t>Excel</a:t>
            </a:r>
            <a:r>
              <a:rPr lang="zh-CN" altLang="zh-CN" sz="1800" smtClean="0">
                <a:ea typeface="宋体" charset="-122"/>
              </a:rPr>
              <a:t>的公式以“</a:t>
            </a:r>
            <a:r>
              <a:rPr lang="en-US" altLang="zh-CN" sz="1800" smtClean="0">
                <a:ea typeface="宋体" charset="-122"/>
              </a:rPr>
              <a:t>=</a:t>
            </a:r>
            <a:r>
              <a:rPr lang="zh-CN" altLang="zh-CN" sz="1800" smtClean="0">
                <a:ea typeface="宋体" charset="-122"/>
              </a:rPr>
              <a:t>”开头，“</a:t>
            </a:r>
            <a:r>
              <a:rPr lang="en-US" altLang="zh-CN" sz="1800" smtClean="0">
                <a:ea typeface="宋体" charset="-122"/>
              </a:rPr>
              <a:t>=</a:t>
            </a:r>
            <a:r>
              <a:rPr lang="zh-CN" altLang="zh-CN" sz="1800" smtClean="0">
                <a:ea typeface="宋体" charset="-122"/>
              </a:rPr>
              <a:t>”后面可以包括多种元素：运算符、单元格引用、数值、文本和函数等。</a:t>
            </a:r>
          </a:p>
          <a:p>
            <a:r>
              <a:rPr lang="en-US" altLang="zh-CN" sz="1800" smtClean="0">
                <a:ea typeface="宋体" charset="-122"/>
              </a:rPr>
              <a:t>Excel </a:t>
            </a:r>
            <a:r>
              <a:rPr lang="zh-CN" altLang="zh-CN" sz="1800" smtClean="0">
                <a:ea typeface="宋体" charset="-122"/>
              </a:rPr>
              <a:t>的运算符包括算术运算符、关系运算符、连接运算符和引用运算符。</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graphicFrame>
        <p:nvGraphicFramePr>
          <p:cNvPr id="6" name="表格 5"/>
          <p:cNvGraphicFramePr>
            <a:graphicFrameLocks noGrp="1"/>
          </p:cNvGraphicFramePr>
          <p:nvPr/>
        </p:nvGraphicFramePr>
        <p:xfrm>
          <a:off x="1187450" y="4292600"/>
          <a:ext cx="6768752" cy="1656184"/>
        </p:xfrm>
        <a:graphic>
          <a:graphicData uri="http://schemas.openxmlformats.org/drawingml/2006/table">
            <a:tbl>
              <a:tblPr/>
              <a:tblGrid>
                <a:gridCol w="1331763"/>
                <a:gridCol w="5436989"/>
              </a:tblGrid>
              <a:tr h="287844">
                <a:tc>
                  <a:txBody>
                    <a:bodyPr/>
                    <a:lstStyle/>
                    <a:p>
                      <a:pPr algn="ctr">
                        <a:spcAft>
                          <a:spcPts val="0"/>
                        </a:spcAft>
                      </a:pPr>
                      <a:r>
                        <a:rPr lang="zh-CN" sz="900" kern="0">
                          <a:effectLst/>
                          <a:latin typeface="Times New Roman"/>
                          <a:ea typeface="宋体"/>
                          <a:cs typeface="宋体"/>
                        </a:rPr>
                        <a:t>运算符</a:t>
                      </a:r>
                      <a:endParaRPr lang="zh-CN" sz="1050" kern="100">
                        <a:effectLst/>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900" kern="0">
                          <a:effectLst/>
                          <a:latin typeface="宋体"/>
                          <a:ea typeface="宋体"/>
                        </a:rPr>
                        <a:t> </a:t>
                      </a:r>
                      <a:r>
                        <a:rPr lang="zh-CN" sz="900" kern="0">
                          <a:effectLst/>
                          <a:latin typeface="Times New Roman"/>
                          <a:ea typeface="宋体"/>
                        </a:rPr>
                        <a:t>内 容</a:t>
                      </a:r>
                      <a:endParaRPr lang="zh-CN" sz="105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3419">
                <a:tc>
                  <a:txBody>
                    <a:bodyPr/>
                    <a:lstStyle/>
                    <a:p>
                      <a:pPr algn="ctr">
                        <a:spcAft>
                          <a:spcPts val="0"/>
                        </a:spcAft>
                      </a:pPr>
                      <a:r>
                        <a:rPr lang="zh-CN" sz="900" kern="0">
                          <a:effectLst/>
                          <a:latin typeface="Times New Roman"/>
                          <a:ea typeface="宋体"/>
                          <a:cs typeface="宋体"/>
                        </a:rPr>
                        <a:t>算术运算符</a:t>
                      </a:r>
                      <a:endParaRPr lang="zh-CN" sz="1050" kern="100">
                        <a:effectLst/>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百分比</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加</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减</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乘</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 (</a:t>
                      </a:r>
                      <a:r>
                        <a:rPr lang="zh-CN" sz="900" kern="0">
                          <a:effectLst/>
                          <a:latin typeface="Times New Roman"/>
                          <a:ea typeface="宋体"/>
                          <a:cs typeface="宋体"/>
                        </a:rPr>
                        <a:t>除</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乘方</a:t>
                      </a:r>
                      <a:r>
                        <a:rPr lang="en-US" sz="900" kern="0">
                          <a:effectLst/>
                          <a:latin typeface="宋体"/>
                          <a:ea typeface="宋体"/>
                        </a:rPr>
                        <a:t>)</a:t>
                      </a:r>
                      <a:endParaRPr lang="zh-CN" sz="105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3809">
                <a:tc>
                  <a:txBody>
                    <a:bodyPr/>
                    <a:lstStyle/>
                    <a:p>
                      <a:pPr algn="ctr">
                        <a:spcAft>
                          <a:spcPts val="0"/>
                        </a:spcAft>
                      </a:pPr>
                      <a:r>
                        <a:rPr lang="zh-CN" sz="900" kern="0">
                          <a:effectLst/>
                          <a:latin typeface="Times New Roman"/>
                          <a:ea typeface="宋体"/>
                          <a:cs typeface="宋体"/>
                        </a:rPr>
                        <a:t>关系运算符</a:t>
                      </a:r>
                      <a:endParaRPr lang="zh-CN" sz="1050" kern="100">
                        <a:effectLst/>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等于</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&lt;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小于</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&gt;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大于</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&lt;=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小于等于</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&gt;=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大于等于</a:t>
                      </a:r>
                      <a:r>
                        <a:rPr lang="en-US" sz="900" kern="0">
                          <a:effectLst/>
                          <a:latin typeface="宋体"/>
                          <a:ea typeface="宋体"/>
                        </a:rPr>
                        <a:t>)</a:t>
                      </a:r>
                      <a:r>
                        <a:rPr lang="zh-CN" sz="900" kern="0">
                          <a:effectLst/>
                          <a:latin typeface="Times New Roman"/>
                          <a:ea typeface="宋体"/>
                          <a:cs typeface="宋体"/>
                        </a:rPr>
                        <a:t>、“</a:t>
                      </a:r>
                      <a:r>
                        <a:rPr lang="en-US" sz="900" kern="0">
                          <a:effectLst/>
                          <a:latin typeface="宋体"/>
                          <a:ea typeface="宋体"/>
                        </a:rPr>
                        <a:t>&lt; &gt;</a:t>
                      </a:r>
                      <a:r>
                        <a:rPr lang="zh-CN" sz="900" kern="0">
                          <a:effectLst/>
                          <a:latin typeface="Times New Roman"/>
                          <a:ea typeface="宋体"/>
                          <a:cs typeface="宋体"/>
                        </a:rPr>
                        <a:t>”</a:t>
                      </a:r>
                      <a:r>
                        <a:rPr lang="en-US" sz="900" kern="0">
                          <a:effectLst/>
                          <a:latin typeface="宋体"/>
                          <a:ea typeface="宋体"/>
                        </a:rPr>
                        <a:t>(</a:t>
                      </a:r>
                      <a:r>
                        <a:rPr lang="zh-CN" sz="900" kern="0">
                          <a:effectLst/>
                          <a:latin typeface="Times New Roman"/>
                          <a:ea typeface="宋体"/>
                          <a:cs typeface="宋体"/>
                        </a:rPr>
                        <a:t>不等于</a:t>
                      </a:r>
                      <a:r>
                        <a:rPr lang="en-US" sz="900" kern="0">
                          <a:effectLst/>
                          <a:latin typeface="宋体"/>
                          <a:ea typeface="宋体"/>
                        </a:rPr>
                        <a:t>)</a:t>
                      </a:r>
                      <a:endParaRPr lang="zh-CN" sz="105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064">
                <a:tc>
                  <a:txBody>
                    <a:bodyPr/>
                    <a:lstStyle/>
                    <a:p>
                      <a:pPr algn="ctr">
                        <a:spcAft>
                          <a:spcPts val="0"/>
                        </a:spcAft>
                      </a:pPr>
                      <a:r>
                        <a:rPr lang="zh-CN" sz="900" kern="0">
                          <a:effectLst/>
                          <a:latin typeface="Times New Roman"/>
                          <a:ea typeface="宋体"/>
                          <a:cs typeface="宋体"/>
                        </a:rPr>
                        <a:t>连接运算符</a:t>
                      </a:r>
                      <a:endParaRPr lang="zh-CN" sz="1050" kern="100">
                        <a:effectLst/>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900" kern="0">
                          <a:effectLst/>
                          <a:latin typeface="宋体"/>
                          <a:ea typeface="宋体"/>
                        </a:rPr>
                        <a:t> </a:t>
                      </a:r>
                      <a:r>
                        <a:rPr lang="zh-CN" sz="900" kern="0">
                          <a:effectLst/>
                          <a:latin typeface="Times New Roman"/>
                          <a:ea typeface="宋体"/>
                        </a:rPr>
                        <a:t>“</a:t>
                      </a:r>
                      <a:r>
                        <a:rPr lang="en-US" sz="900" kern="0">
                          <a:effectLst/>
                          <a:latin typeface="Times New Roman"/>
                          <a:ea typeface="宋体"/>
                        </a:rPr>
                        <a:t>&amp;</a:t>
                      </a:r>
                      <a:r>
                        <a:rPr lang="zh-CN" sz="900" kern="0">
                          <a:effectLst/>
                          <a:latin typeface="Times New Roman"/>
                          <a:ea typeface="宋体"/>
                        </a:rPr>
                        <a:t>”</a:t>
                      </a:r>
                      <a:r>
                        <a:rPr lang="en-US" sz="900" kern="0">
                          <a:effectLst/>
                          <a:latin typeface="Times New Roman"/>
                          <a:ea typeface="宋体"/>
                        </a:rPr>
                        <a:t>(</a:t>
                      </a:r>
                      <a:r>
                        <a:rPr lang="zh-CN" sz="900" kern="0">
                          <a:effectLst/>
                          <a:latin typeface="Times New Roman"/>
                          <a:ea typeface="宋体"/>
                        </a:rPr>
                        <a:t>文本连接</a:t>
                      </a:r>
                      <a:r>
                        <a:rPr lang="en-US" sz="900" kern="0">
                          <a:effectLst/>
                          <a:latin typeface="Times New Roman"/>
                          <a:ea typeface="宋体"/>
                        </a:rPr>
                        <a:t>)</a:t>
                      </a:r>
                      <a:endParaRPr lang="zh-CN" sz="105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048">
                <a:tc>
                  <a:txBody>
                    <a:bodyPr/>
                    <a:lstStyle/>
                    <a:p>
                      <a:pPr algn="ctr">
                        <a:spcAft>
                          <a:spcPts val="0"/>
                        </a:spcAft>
                      </a:pPr>
                      <a:r>
                        <a:rPr lang="zh-CN" sz="900" kern="0">
                          <a:effectLst/>
                          <a:latin typeface="Times New Roman"/>
                          <a:ea typeface="宋体"/>
                          <a:cs typeface="宋体"/>
                        </a:rPr>
                        <a:t>引用运算符</a:t>
                      </a:r>
                      <a:endParaRPr lang="zh-CN" sz="1050" kern="100">
                        <a:effectLst/>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en-US" sz="900" kern="0" dirty="0">
                          <a:effectLst/>
                          <a:latin typeface="宋体"/>
                          <a:ea typeface="宋体"/>
                        </a:rPr>
                        <a:t> </a:t>
                      </a:r>
                      <a:r>
                        <a:rPr lang="zh-CN" sz="900" kern="0" dirty="0">
                          <a:effectLst/>
                          <a:latin typeface="Times New Roman"/>
                          <a:ea typeface="宋体"/>
                        </a:rPr>
                        <a:t>“</a:t>
                      </a:r>
                      <a:r>
                        <a:rPr lang="en-US" sz="900" kern="0" dirty="0">
                          <a:effectLst/>
                          <a:latin typeface="Times New Roman"/>
                          <a:ea typeface="宋体"/>
                        </a:rPr>
                        <a:t>,</a:t>
                      </a:r>
                      <a:r>
                        <a:rPr lang="zh-CN" sz="900" kern="0" dirty="0">
                          <a:effectLst/>
                          <a:latin typeface="Times New Roman"/>
                          <a:ea typeface="宋体"/>
                        </a:rPr>
                        <a:t>”</a:t>
                      </a:r>
                      <a:r>
                        <a:rPr lang="en-US" sz="900" kern="0" dirty="0">
                          <a:effectLst/>
                          <a:latin typeface="Times New Roman"/>
                          <a:ea typeface="宋体"/>
                        </a:rPr>
                        <a:t>(</a:t>
                      </a:r>
                      <a:r>
                        <a:rPr lang="zh-CN" sz="900" kern="0" dirty="0">
                          <a:effectLst/>
                          <a:latin typeface="Times New Roman"/>
                          <a:ea typeface="宋体"/>
                        </a:rPr>
                        <a:t>逗号</a:t>
                      </a:r>
                      <a:r>
                        <a:rPr lang="en-US" sz="900" kern="0" dirty="0">
                          <a:effectLst/>
                          <a:latin typeface="Times New Roman"/>
                          <a:ea typeface="宋体"/>
                        </a:rPr>
                        <a:t>)</a:t>
                      </a:r>
                      <a:r>
                        <a:rPr lang="zh-CN" sz="900" kern="0" dirty="0">
                          <a:effectLst/>
                          <a:latin typeface="Times New Roman"/>
                          <a:ea typeface="宋体"/>
                        </a:rPr>
                        <a:t>、“</a:t>
                      </a:r>
                      <a:r>
                        <a:rPr lang="en-US" sz="900" kern="0" dirty="0">
                          <a:effectLst/>
                          <a:latin typeface="Times New Roman"/>
                          <a:ea typeface="宋体"/>
                        </a:rPr>
                        <a:t>:</a:t>
                      </a:r>
                      <a:r>
                        <a:rPr lang="zh-CN" sz="900" kern="0" dirty="0">
                          <a:effectLst/>
                          <a:latin typeface="Times New Roman"/>
                          <a:ea typeface="宋体"/>
                        </a:rPr>
                        <a:t>”</a:t>
                      </a:r>
                      <a:r>
                        <a:rPr lang="en-US" sz="900" kern="0" dirty="0">
                          <a:effectLst/>
                          <a:latin typeface="Times New Roman"/>
                          <a:ea typeface="宋体"/>
                        </a:rPr>
                        <a:t>(</a:t>
                      </a:r>
                      <a:r>
                        <a:rPr lang="zh-CN" sz="900" kern="0" dirty="0">
                          <a:effectLst/>
                          <a:latin typeface="Times New Roman"/>
                          <a:ea typeface="宋体"/>
                        </a:rPr>
                        <a:t>冒号</a:t>
                      </a:r>
                      <a:r>
                        <a:rPr lang="en-US" sz="900" kern="0" dirty="0">
                          <a:effectLst/>
                          <a:latin typeface="Times New Roman"/>
                          <a:ea typeface="宋体"/>
                        </a:rPr>
                        <a:t>)</a:t>
                      </a:r>
                      <a:endParaRPr lang="zh-CN" sz="105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p:txBody>
          <a:bodyPr/>
          <a:lstStyle/>
          <a:p>
            <a:r>
              <a:rPr lang="en-US" altLang="zh-CN" smtClean="0">
                <a:ea typeface="宋体" charset="-122"/>
              </a:rPr>
              <a:t>5.2 Excel</a:t>
            </a:r>
            <a:r>
              <a:rPr lang="zh-CN" altLang="zh-CN" smtClean="0">
                <a:ea typeface="宋体" charset="-122"/>
              </a:rPr>
              <a:t>公式和函数</a:t>
            </a:r>
          </a:p>
        </p:txBody>
      </p:sp>
      <p:sp>
        <p:nvSpPr>
          <p:cNvPr id="3" name="内容占位符 2"/>
          <p:cNvSpPr>
            <a:spLocks noGrp="1"/>
          </p:cNvSpPr>
          <p:nvPr>
            <p:ph idx="1"/>
          </p:nvPr>
        </p:nvSpPr>
        <p:spPr/>
        <p:txBody>
          <a:bodyPr/>
          <a:lstStyle/>
          <a:p>
            <a:r>
              <a:rPr lang="en-US" altLang="zh-CN" b="1" smtClean="0">
                <a:ea typeface="宋体" charset="-122"/>
              </a:rPr>
              <a:t>2</a:t>
            </a:r>
            <a:r>
              <a:rPr lang="zh-CN" altLang="zh-CN" b="1" smtClean="0">
                <a:ea typeface="宋体" charset="-122"/>
              </a:rPr>
              <a:t>．公式的输入</a:t>
            </a:r>
          </a:p>
          <a:p>
            <a:pPr>
              <a:buFont typeface="Wingdings" pitchFamily="2" charset="2"/>
              <a:buNone/>
            </a:pPr>
            <a:r>
              <a:rPr lang="en-US" altLang="zh-CN" sz="2000" smtClean="0">
                <a:ea typeface="宋体" charset="-122"/>
              </a:rPr>
              <a:t>Excel</a:t>
            </a:r>
            <a:r>
              <a:rPr lang="zh-CN" altLang="zh-CN" sz="2000" smtClean="0">
                <a:ea typeface="宋体" charset="-122"/>
              </a:rPr>
              <a:t>的公式以“</a:t>
            </a:r>
            <a:r>
              <a:rPr lang="en-US" altLang="zh-CN" sz="2000" smtClean="0">
                <a:ea typeface="宋体" charset="-122"/>
              </a:rPr>
              <a:t>=</a:t>
            </a:r>
            <a:r>
              <a:rPr lang="zh-CN" altLang="zh-CN" sz="2000" smtClean="0">
                <a:ea typeface="宋体" charset="-122"/>
              </a:rPr>
              <a:t>”开头，公式中所有的符号都是英文半角的符号。</a:t>
            </a:r>
          </a:p>
          <a:p>
            <a:pPr>
              <a:buFont typeface="Wingdings" pitchFamily="2" charset="2"/>
              <a:buNone/>
            </a:pPr>
            <a:r>
              <a:rPr lang="zh-CN" altLang="zh-CN" sz="2000" smtClean="0">
                <a:ea typeface="宋体" charset="-122"/>
              </a:rPr>
              <a:t>通过以下步骤创建公式：</a:t>
            </a:r>
          </a:p>
          <a:p>
            <a:pPr>
              <a:buFont typeface="Wingdings" pitchFamily="2" charset="2"/>
              <a:buNone/>
            </a:pPr>
            <a:r>
              <a:rPr lang="zh-CN" altLang="zh-CN" sz="2000" smtClean="0">
                <a:ea typeface="宋体" charset="-122"/>
              </a:rPr>
              <a:t>① 选中输入公式的单元格；</a:t>
            </a:r>
          </a:p>
          <a:p>
            <a:pPr>
              <a:buFont typeface="Wingdings" pitchFamily="2" charset="2"/>
              <a:buNone/>
            </a:pPr>
            <a:r>
              <a:rPr lang="zh-CN" altLang="zh-CN" sz="2000" smtClean="0">
                <a:ea typeface="宋体" charset="-122"/>
              </a:rPr>
              <a:t>② 输入等号“</a:t>
            </a:r>
            <a:r>
              <a:rPr lang="en-US" altLang="zh-CN" sz="2000" smtClean="0">
                <a:ea typeface="宋体" charset="-122"/>
              </a:rPr>
              <a:t>=</a:t>
            </a:r>
            <a:r>
              <a:rPr lang="zh-CN" altLang="zh-CN" sz="2000" smtClean="0">
                <a:ea typeface="宋体" charset="-122"/>
              </a:rPr>
              <a:t>”；</a:t>
            </a:r>
          </a:p>
          <a:p>
            <a:pPr>
              <a:buFont typeface="Wingdings" pitchFamily="2" charset="2"/>
              <a:buNone/>
            </a:pPr>
            <a:r>
              <a:rPr lang="zh-CN" altLang="zh-CN" sz="2000" smtClean="0">
                <a:ea typeface="宋体" charset="-122"/>
              </a:rPr>
              <a:t>③ 在单元格或者编辑栏中输入公式具体内容；</a:t>
            </a:r>
          </a:p>
          <a:p>
            <a:pPr>
              <a:buFont typeface="Wingdings" pitchFamily="2" charset="2"/>
              <a:buNone/>
            </a:pPr>
            <a:r>
              <a:rPr lang="zh-CN" altLang="zh-CN" sz="2000" smtClean="0">
                <a:ea typeface="宋体" charset="-122"/>
              </a:rPr>
              <a:t>④ 按</a:t>
            </a:r>
            <a:r>
              <a:rPr lang="en-US" altLang="zh-CN" sz="2000" smtClean="0">
                <a:ea typeface="宋体" charset="-122"/>
              </a:rPr>
              <a:t>Enter</a:t>
            </a:r>
            <a:r>
              <a:rPr lang="zh-CN" altLang="zh-CN" sz="2000" smtClean="0">
                <a:ea typeface="宋体" charset="-122"/>
              </a:rPr>
              <a:t>键，完成公式的创建。</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p:nvPr>
        </p:nvSpPr>
        <p:spPr/>
        <p:txBody>
          <a:bodyPr/>
          <a:lstStyle/>
          <a:p>
            <a:r>
              <a:rPr lang="en-US" altLang="zh-CN" smtClean="0">
                <a:ea typeface="宋体" charset="-122"/>
              </a:rPr>
              <a:t>5.2 Excel</a:t>
            </a:r>
            <a:r>
              <a:rPr lang="zh-CN" altLang="zh-CN" smtClean="0">
                <a:ea typeface="宋体" charset="-122"/>
              </a:rPr>
              <a:t>公式和函数</a:t>
            </a:r>
          </a:p>
        </p:txBody>
      </p:sp>
      <p:sp>
        <p:nvSpPr>
          <p:cNvPr id="3" name="内容占位符 2"/>
          <p:cNvSpPr>
            <a:spLocks noGrp="1"/>
          </p:cNvSpPr>
          <p:nvPr>
            <p:ph idx="1"/>
          </p:nvPr>
        </p:nvSpPr>
        <p:spPr/>
        <p:txBody>
          <a:bodyPr/>
          <a:lstStyle/>
          <a:p>
            <a:r>
              <a:rPr lang="en-US" altLang="zh-CN" b="1" dirty="0" smtClean="0">
                <a:ea typeface="宋体" charset="-122"/>
              </a:rPr>
              <a:t>3</a:t>
            </a:r>
            <a:r>
              <a:rPr lang="zh-CN" altLang="zh-CN" b="1" dirty="0" smtClean="0">
                <a:ea typeface="宋体" charset="-122"/>
              </a:rPr>
              <a:t>．公式的复制和自动填充</a:t>
            </a:r>
          </a:p>
          <a:p>
            <a:pPr>
              <a:buFont typeface="Wingdings" pitchFamily="2" charset="2"/>
              <a:buNone/>
            </a:pPr>
            <a:r>
              <a:rPr lang="zh-CN" altLang="zh-CN" sz="2400" dirty="0" smtClean="0">
                <a:ea typeface="宋体" charset="-122"/>
              </a:rPr>
              <a:t>（</a:t>
            </a:r>
            <a:r>
              <a:rPr lang="en-US" altLang="zh-CN" sz="2400" dirty="0" smtClean="0">
                <a:ea typeface="宋体" charset="-122"/>
              </a:rPr>
              <a:t>1</a:t>
            </a:r>
            <a:r>
              <a:rPr lang="zh-CN" altLang="zh-CN" sz="2400" dirty="0" smtClean="0">
                <a:ea typeface="宋体" charset="-122"/>
              </a:rPr>
              <a:t>）相对引用地址</a:t>
            </a:r>
          </a:p>
          <a:p>
            <a:pPr>
              <a:buFont typeface="Wingdings" pitchFamily="2" charset="2"/>
              <a:buNone/>
            </a:pPr>
            <a:r>
              <a:rPr lang="zh-CN" altLang="zh-CN" sz="2400" dirty="0" smtClean="0">
                <a:ea typeface="宋体" charset="-122"/>
              </a:rPr>
              <a:t>（</a:t>
            </a:r>
            <a:r>
              <a:rPr lang="en-US" altLang="zh-CN" sz="2400" dirty="0" smtClean="0">
                <a:ea typeface="宋体" charset="-122"/>
              </a:rPr>
              <a:t>2</a:t>
            </a:r>
            <a:r>
              <a:rPr lang="zh-CN" altLang="zh-CN" sz="2400" dirty="0" smtClean="0">
                <a:ea typeface="宋体" charset="-122"/>
              </a:rPr>
              <a:t>）绝对引用地址</a:t>
            </a:r>
          </a:p>
          <a:p>
            <a:pPr>
              <a:buFont typeface="Wingdings" pitchFamily="2" charset="2"/>
              <a:buNone/>
            </a:pPr>
            <a:r>
              <a:rPr lang="zh-CN" altLang="zh-CN" sz="2400" dirty="0" smtClean="0">
                <a:ea typeface="宋体" charset="-122"/>
              </a:rPr>
              <a:t>（</a:t>
            </a:r>
            <a:r>
              <a:rPr lang="en-US" altLang="zh-CN" sz="2400" dirty="0" smtClean="0">
                <a:ea typeface="宋体" charset="-122"/>
              </a:rPr>
              <a:t>3</a:t>
            </a:r>
            <a:r>
              <a:rPr lang="zh-CN" altLang="zh-CN" sz="2400" dirty="0" smtClean="0">
                <a:ea typeface="宋体" charset="-122"/>
              </a:rPr>
              <a:t>）混合引用地址</a:t>
            </a:r>
          </a:p>
          <a:p>
            <a:pPr>
              <a:buFont typeface="Wingdings" pitchFamily="2" charset="2"/>
              <a:buNone/>
            </a:pPr>
            <a:endParaRPr lang="en-US" altLang="zh-CN" sz="2400" dirty="0" smtClean="0">
              <a:ea typeface="宋体" charset="-122"/>
            </a:endParaRPr>
          </a:p>
          <a:p>
            <a:pPr>
              <a:buFont typeface="Wingdings" pitchFamily="2" charset="2"/>
              <a:buNone/>
            </a:pPr>
            <a:r>
              <a:rPr lang="zh-CN" altLang="zh-CN" sz="2400" dirty="0" smtClean="0">
                <a:ea typeface="宋体" charset="-122"/>
              </a:rPr>
              <a:t>三种引用输入时可互相转换：在公式中用鼠标或键盘选定引用单元格的部分，反复按</a:t>
            </a:r>
            <a:r>
              <a:rPr lang="en-US" altLang="zh-CN" sz="2400" dirty="0" smtClean="0">
                <a:ea typeface="宋体" charset="-122"/>
              </a:rPr>
              <a:t>F4</a:t>
            </a:r>
            <a:r>
              <a:rPr lang="zh-CN" altLang="zh-CN" sz="2400" dirty="0" smtClean="0">
                <a:ea typeface="宋体" charset="-122"/>
              </a:rPr>
              <a:t>键可进行引用间的转换。转换的规律如下：</a:t>
            </a:r>
            <a:r>
              <a:rPr lang="en-US" altLang="zh-CN" sz="2400" dirty="0" smtClean="0">
                <a:ea typeface="宋体" charset="-122"/>
              </a:rPr>
              <a:t>A1</a:t>
            </a:r>
            <a:r>
              <a:rPr lang="zh-CN" altLang="zh-CN" sz="2400" dirty="0" smtClean="0">
                <a:ea typeface="宋体" charset="-122"/>
              </a:rPr>
              <a:t>－</a:t>
            </a:r>
            <a:r>
              <a:rPr lang="en-US" altLang="zh-CN" sz="2400" dirty="0" smtClean="0">
                <a:ea typeface="宋体" charset="-122"/>
              </a:rPr>
              <a:t>$A$1</a:t>
            </a:r>
            <a:r>
              <a:rPr lang="zh-CN" altLang="zh-CN" sz="2400" dirty="0" smtClean="0">
                <a:ea typeface="宋体" charset="-122"/>
              </a:rPr>
              <a:t>－</a:t>
            </a:r>
            <a:r>
              <a:rPr lang="en-US" altLang="zh-CN" sz="2400" dirty="0" smtClean="0">
                <a:ea typeface="宋体" charset="-122"/>
              </a:rPr>
              <a:t>A$1</a:t>
            </a:r>
            <a:r>
              <a:rPr lang="zh-CN" altLang="zh-CN" sz="2400" dirty="0" smtClean="0">
                <a:ea typeface="宋体" charset="-122"/>
              </a:rPr>
              <a:t>－</a:t>
            </a:r>
            <a:r>
              <a:rPr lang="en-US" altLang="zh-CN" sz="2400" dirty="0" smtClean="0">
                <a:ea typeface="宋体" charset="-122"/>
              </a:rPr>
              <a:t>$A1</a:t>
            </a:r>
            <a:r>
              <a:rPr lang="zh-CN" altLang="zh-CN" sz="2400" dirty="0" smtClean="0">
                <a:ea typeface="宋体" charset="-122"/>
              </a:rPr>
              <a:t>－</a:t>
            </a:r>
            <a:r>
              <a:rPr lang="en-US" altLang="zh-CN" sz="2400" dirty="0" smtClean="0">
                <a:ea typeface="宋体" charset="-122"/>
              </a:rPr>
              <a:t>A1</a:t>
            </a:r>
            <a:r>
              <a:rPr lang="zh-CN" altLang="zh-CN" sz="2400" dirty="0" smtClean="0">
                <a:ea typeface="宋体" charset="-122"/>
              </a:rPr>
              <a:t>。</a:t>
            </a:r>
            <a:endParaRPr lang="zh-CN" altLang="en-US" sz="2400" dirty="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p:txBody>
          <a:bodyPr/>
          <a:lstStyle/>
          <a:p>
            <a:r>
              <a:rPr lang="en-US" altLang="zh-CN" smtClean="0">
                <a:ea typeface="宋体" charset="-122"/>
              </a:rPr>
              <a:t>5.2 Excel</a:t>
            </a:r>
            <a:r>
              <a:rPr lang="zh-CN" altLang="zh-CN" smtClean="0">
                <a:ea typeface="宋体" charset="-122"/>
              </a:rPr>
              <a:t>公式和函数</a:t>
            </a:r>
          </a:p>
        </p:txBody>
      </p:sp>
      <p:sp>
        <p:nvSpPr>
          <p:cNvPr id="3" name="内容占位符 2"/>
          <p:cNvSpPr>
            <a:spLocks noGrp="1"/>
          </p:cNvSpPr>
          <p:nvPr>
            <p:ph idx="1"/>
          </p:nvPr>
        </p:nvSpPr>
        <p:spPr/>
        <p:txBody>
          <a:bodyPr/>
          <a:lstStyle/>
          <a:p>
            <a:r>
              <a:rPr lang="en-US" altLang="zh-CN" b="1" smtClean="0">
                <a:ea typeface="宋体" charset="-122"/>
              </a:rPr>
              <a:t>5.2.2 Excel</a:t>
            </a:r>
            <a:r>
              <a:rPr lang="zh-CN" altLang="zh-CN" b="1" smtClean="0">
                <a:ea typeface="宋体" charset="-122"/>
              </a:rPr>
              <a:t>函数</a:t>
            </a:r>
          </a:p>
          <a:p>
            <a:pPr>
              <a:buFont typeface="Wingdings" pitchFamily="2" charset="2"/>
              <a:buNone/>
            </a:pPr>
            <a:r>
              <a:rPr lang="en-US" altLang="zh-CN" b="1" smtClean="0">
                <a:ea typeface="宋体" charset="-122"/>
              </a:rPr>
              <a:t>1. </a:t>
            </a:r>
            <a:r>
              <a:rPr lang="zh-CN" altLang="zh-CN" b="1" smtClean="0">
                <a:ea typeface="宋体" charset="-122"/>
              </a:rPr>
              <a:t>函数的格式</a:t>
            </a:r>
          </a:p>
          <a:p>
            <a:pPr>
              <a:buFont typeface="Wingdings" pitchFamily="2" charset="2"/>
              <a:buNone/>
            </a:pPr>
            <a:r>
              <a:rPr lang="zh-CN" altLang="zh-CN" sz="2400" smtClean="0">
                <a:ea typeface="宋体" charset="-122"/>
              </a:rPr>
              <a:t>函数的基本格式为：函数名（参数</a:t>
            </a:r>
            <a:r>
              <a:rPr lang="en-US" altLang="zh-CN" sz="2400" smtClean="0">
                <a:ea typeface="宋体" charset="-122"/>
              </a:rPr>
              <a:t>1</a:t>
            </a:r>
            <a:r>
              <a:rPr lang="zh-CN" altLang="zh-CN" sz="2400" smtClean="0">
                <a:ea typeface="宋体" charset="-122"/>
              </a:rPr>
              <a:t>，参数</a:t>
            </a:r>
            <a:r>
              <a:rPr lang="en-US" altLang="zh-CN" sz="2400" smtClean="0">
                <a:ea typeface="宋体" charset="-122"/>
              </a:rPr>
              <a:t>2</a:t>
            </a:r>
            <a:r>
              <a:rPr lang="zh-CN" altLang="zh-CN" sz="2400" smtClean="0">
                <a:ea typeface="宋体" charset="-122"/>
              </a:rPr>
              <a:t>，……）。</a:t>
            </a:r>
          </a:p>
          <a:p>
            <a:pPr>
              <a:buFont typeface="Wingdings" pitchFamily="2" charset="2"/>
              <a:buNone/>
            </a:pPr>
            <a:r>
              <a:rPr lang="en-US" altLang="zh-CN" b="1" smtClean="0">
                <a:ea typeface="宋体" charset="-122"/>
              </a:rPr>
              <a:t>2. </a:t>
            </a:r>
            <a:r>
              <a:rPr lang="zh-CN" altLang="zh-CN" b="1" smtClean="0">
                <a:ea typeface="宋体" charset="-122"/>
              </a:rPr>
              <a:t>函数的输入</a:t>
            </a:r>
          </a:p>
          <a:p>
            <a:pPr>
              <a:buFont typeface="Wingdings" pitchFamily="2" charset="2"/>
              <a:buNone/>
            </a:pPr>
            <a:r>
              <a:rPr lang="zh-CN" altLang="zh-CN" sz="2400" smtClean="0">
                <a:ea typeface="宋体" charset="-122"/>
              </a:rPr>
              <a:t>有三种方法：插入函数；直接输入法；使用“自动求和”。</a:t>
            </a:r>
          </a:p>
          <a:p>
            <a:pPr>
              <a:buFont typeface="Wingdings" pitchFamily="2" charset="2"/>
              <a:buNone/>
            </a:pPr>
            <a:r>
              <a:rPr lang="en-US" altLang="zh-CN" b="1" smtClean="0">
                <a:ea typeface="宋体" charset="-122"/>
              </a:rPr>
              <a:t>3. </a:t>
            </a:r>
            <a:r>
              <a:rPr lang="zh-CN" altLang="zh-CN" b="1" smtClean="0">
                <a:ea typeface="宋体" charset="-122"/>
              </a:rPr>
              <a:t>常用函数</a:t>
            </a:r>
            <a:r>
              <a:rPr lang="zh-CN" altLang="en-US" b="1" smtClean="0">
                <a:ea typeface="宋体" charset="-122"/>
              </a:rPr>
              <a:t>（</a:t>
            </a:r>
            <a:r>
              <a:rPr lang="zh-CN" altLang="en-US" sz="2000" b="1" smtClean="0">
                <a:ea typeface="宋体" charset="-122"/>
              </a:rPr>
              <a:t>见书</a:t>
            </a:r>
            <a:r>
              <a:rPr lang="en-US" altLang="zh-CN" sz="2000" b="1" smtClean="0">
                <a:ea typeface="宋体" charset="-122"/>
              </a:rPr>
              <a:t>P77</a:t>
            </a:r>
            <a:r>
              <a:rPr lang="zh-CN" altLang="en-US" sz="2000" b="1" smtClean="0">
                <a:ea typeface="宋体" charset="-122"/>
              </a:rPr>
              <a:t>页表</a:t>
            </a:r>
            <a:r>
              <a:rPr lang="en-US" altLang="zh-CN" sz="2000" b="1" smtClean="0">
                <a:ea typeface="宋体" charset="-122"/>
              </a:rPr>
              <a:t>1-5-2</a:t>
            </a:r>
            <a:r>
              <a:rPr lang="zh-CN" altLang="en-US" b="1" smtClean="0">
                <a:ea typeface="宋体" charset="-122"/>
              </a:rPr>
              <a:t>）</a:t>
            </a:r>
            <a:endParaRPr lang="en-US" altLang="zh-CN" b="1" smtClean="0">
              <a:ea typeface="宋体" charset="-122"/>
            </a:endParaRPr>
          </a:p>
          <a:p>
            <a:pPr>
              <a:buFont typeface="Wingdings" pitchFamily="2" charset="2"/>
              <a:buNone/>
            </a:pPr>
            <a:r>
              <a:rPr lang="en-US" altLang="zh-CN" b="1" smtClean="0">
                <a:ea typeface="宋体" charset="-122"/>
              </a:rPr>
              <a:t>4. </a:t>
            </a:r>
            <a:r>
              <a:rPr lang="zh-CN" altLang="zh-CN" b="1" smtClean="0">
                <a:ea typeface="宋体" charset="-122"/>
              </a:rPr>
              <a:t>常用函数应用实例</a:t>
            </a:r>
            <a:r>
              <a:rPr lang="zh-CN" altLang="en-US" b="1" smtClean="0">
                <a:ea typeface="宋体" charset="-122"/>
              </a:rPr>
              <a:t>（</a:t>
            </a:r>
            <a:r>
              <a:rPr lang="zh-CN" altLang="en-US" sz="2000" b="1" smtClean="0">
                <a:ea typeface="宋体" charset="-122"/>
              </a:rPr>
              <a:t>见书</a:t>
            </a:r>
            <a:r>
              <a:rPr lang="en-US" altLang="zh-CN" sz="2000" b="1" smtClean="0">
                <a:ea typeface="宋体" charset="-122"/>
              </a:rPr>
              <a:t>P178</a:t>
            </a:r>
            <a:r>
              <a:rPr lang="zh-CN" altLang="en-US" sz="2000" b="1" smtClean="0">
                <a:ea typeface="宋体" charset="-122"/>
              </a:rPr>
              <a:t>页例 </a:t>
            </a:r>
            <a:r>
              <a:rPr lang="en-US" altLang="zh-CN" sz="2000" b="1" smtClean="0">
                <a:ea typeface="宋体" charset="-122"/>
              </a:rPr>
              <a:t>9</a:t>
            </a:r>
            <a:r>
              <a:rPr lang="zh-CN" altLang="en-US" b="1" smtClean="0">
                <a:ea typeface="宋体" charset="-122"/>
              </a:rPr>
              <a:t>）</a:t>
            </a:r>
            <a:endParaRPr lang="zh-CN" altLang="zh-CN" b="1" smtClean="0">
              <a:ea typeface="宋体" charset="-122"/>
            </a:endParaRPr>
          </a:p>
          <a:p>
            <a:pPr>
              <a:buFont typeface="Wingdings" pitchFamily="2" charset="2"/>
              <a:buNone/>
            </a:pPr>
            <a:endParaRPr lang="zh-CN" altLang="zh-CN" b="1" smtClean="0">
              <a:ea typeface="宋体" charset="-122"/>
            </a:endParaRP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p:txBody>
          <a:bodyPr/>
          <a:lstStyle/>
          <a:p>
            <a:r>
              <a:rPr lang="en-US" altLang="zh-CN" smtClean="0">
                <a:ea typeface="宋体" charset="-122"/>
              </a:rPr>
              <a:t>5.3 Excel</a:t>
            </a:r>
            <a:r>
              <a:rPr lang="zh-CN" altLang="zh-CN" smtClean="0">
                <a:ea typeface="宋体" charset="-122"/>
              </a:rPr>
              <a:t>数据管理及分析</a:t>
            </a:r>
          </a:p>
        </p:txBody>
      </p:sp>
      <p:sp>
        <p:nvSpPr>
          <p:cNvPr id="3" name="内容占位符 2"/>
          <p:cNvSpPr>
            <a:spLocks noGrp="1"/>
          </p:cNvSpPr>
          <p:nvPr>
            <p:ph idx="1"/>
          </p:nvPr>
        </p:nvSpPr>
        <p:spPr/>
        <p:txBody>
          <a:bodyPr/>
          <a:lstStyle/>
          <a:p>
            <a:r>
              <a:rPr lang="en-US" altLang="zh-CN" sz="2000" dirty="0" smtClean="0">
                <a:ea typeface="宋体" charset="-122"/>
              </a:rPr>
              <a:t>Excel</a:t>
            </a:r>
            <a:r>
              <a:rPr lang="zh-CN" altLang="zh-CN" sz="2000" dirty="0" smtClean="0">
                <a:ea typeface="宋体" charset="-122"/>
              </a:rPr>
              <a:t>具有强大的数据库管理功能，可以方便地组织、管理和分析大量的数据信息。在</a:t>
            </a:r>
            <a:r>
              <a:rPr lang="en-US" altLang="zh-CN" sz="2000" dirty="0" smtClean="0">
                <a:ea typeface="宋体" charset="-122"/>
              </a:rPr>
              <a:t>Excel</a:t>
            </a:r>
            <a:r>
              <a:rPr lang="zh-CN" altLang="zh-CN" sz="2000" dirty="0" smtClean="0">
                <a:ea typeface="宋体" charset="-122"/>
              </a:rPr>
              <a:t>中，工作表内一块连续不间断的数据就是一个数据库，可以对数据库的数据进行排序、筛选、分类汇总、合并计算等操作。</a:t>
            </a:r>
          </a:p>
          <a:p>
            <a:pPr>
              <a:buFont typeface="Wingdings" pitchFamily="2" charset="2"/>
              <a:buNone/>
            </a:pPr>
            <a:r>
              <a:rPr lang="en-US" altLang="zh-CN" b="1" dirty="0" smtClean="0">
                <a:ea typeface="宋体" charset="-122"/>
              </a:rPr>
              <a:t>5.3.1 </a:t>
            </a:r>
            <a:r>
              <a:rPr lang="zh-CN" altLang="zh-CN" b="1" dirty="0" smtClean="0">
                <a:ea typeface="宋体" charset="-122"/>
              </a:rPr>
              <a:t>数据清单</a:t>
            </a:r>
          </a:p>
          <a:p>
            <a:pPr>
              <a:buFont typeface="Wingdings" pitchFamily="2" charset="2"/>
              <a:buNone/>
            </a:pPr>
            <a:r>
              <a:rPr lang="en-US" altLang="zh-CN" b="1" dirty="0" smtClean="0">
                <a:ea typeface="宋体" charset="-122"/>
              </a:rPr>
              <a:t>5.3.2 </a:t>
            </a:r>
            <a:r>
              <a:rPr lang="zh-CN" altLang="zh-CN" b="1" dirty="0" smtClean="0">
                <a:ea typeface="宋体" charset="-122"/>
              </a:rPr>
              <a:t>排序</a:t>
            </a:r>
          </a:p>
          <a:p>
            <a:pPr>
              <a:buFont typeface="Wingdings" pitchFamily="2" charset="2"/>
              <a:buNone/>
            </a:pPr>
            <a:r>
              <a:rPr lang="en-US" altLang="zh-CN" sz="2000" b="1" dirty="0" smtClean="0">
                <a:ea typeface="宋体" charset="-122"/>
              </a:rPr>
              <a:t>1</a:t>
            </a:r>
            <a:r>
              <a:rPr lang="zh-CN" altLang="zh-CN" sz="2000" b="1" dirty="0" smtClean="0">
                <a:ea typeface="宋体" charset="-122"/>
              </a:rPr>
              <a:t>．快速排序</a:t>
            </a:r>
            <a:endParaRPr lang="en-US" altLang="zh-CN" sz="2000" b="1" dirty="0" smtClean="0">
              <a:ea typeface="宋体" charset="-122"/>
            </a:endParaRPr>
          </a:p>
          <a:p>
            <a:pPr>
              <a:buNone/>
            </a:pPr>
            <a:r>
              <a:rPr lang="en-US" altLang="zh-CN" sz="1800" dirty="0" smtClean="0"/>
              <a:t>       </a:t>
            </a:r>
            <a:r>
              <a:rPr lang="zh-CN" altLang="zh-CN" sz="1800" dirty="0" smtClean="0"/>
              <a:t>如果</a:t>
            </a:r>
            <a:r>
              <a:rPr lang="zh-CN" altLang="zh-CN" sz="1800" dirty="0"/>
              <a:t>仅仅需要对数据清单中的某列数据进行排序时，只需要单击此列中的任一单元格，再单击【开始】选项卡“编辑”分组中的</a:t>
            </a:r>
            <a:r>
              <a:rPr lang="en-US" altLang="zh-CN" sz="1800" dirty="0"/>
              <a:t> </a:t>
            </a:r>
            <a:r>
              <a:rPr lang="zh-CN" altLang="zh-CN" sz="1800" dirty="0"/>
              <a:t>按钮下的升序</a:t>
            </a:r>
            <a:r>
              <a:rPr lang="en-US" altLang="zh-CN" sz="1800" dirty="0"/>
              <a:t> </a:t>
            </a:r>
            <a:r>
              <a:rPr lang="zh-CN" altLang="zh-CN" sz="1800" dirty="0"/>
              <a:t>或降序</a:t>
            </a:r>
            <a:r>
              <a:rPr lang="en-US" altLang="zh-CN" sz="1800" dirty="0"/>
              <a:t> </a:t>
            </a:r>
            <a:r>
              <a:rPr lang="zh-CN" altLang="zh-CN" sz="1800" dirty="0"/>
              <a:t>按钮即可（也可从【数据】选项卡“排序和筛选”分组中找到相应升序和降序按钮进行排序）。</a:t>
            </a:r>
            <a:endParaRPr lang="zh-CN" altLang="zh-CN" sz="1800" b="1" dirty="0" smtClean="0">
              <a:ea typeface="宋体" charset="-122"/>
            </a:endParaRPr>
          </a:p>
          <a:p>
            <a:endParaRPr lang="zh-CN" altLang="en-US" dirty="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p:txBody>
          <a:bodyPr/>
          <a:lstStyle/>
          <a:p>
            <a:r>
              <a:rPr lang="en-US" altLang="zh-CN" smtClean="0">
                <a:ea typeface="宋体" charset="-122"/>
              </a:rPr>
              <a:t>5.3 Excel</a:t>
            </a:r>
            <a:r>
              <a:rPr lang="zh-CN" altLang="zh-CN" smtClean="0">
                <a:ea typeface="宋体" charset="-122"/>
              </a:rPr>
              <a:t>数据管理及分析</a:t>
            </a:r>
          </a:p>
        </p:txBody>
      </p:sp>
      <p:sp>
        <p:nvSpPr>
          <p:cNvPr id="3" name="内容占位符 2"/>
          <p:cNvSpPr>
            <a:spLocks noGrp="1"/>
          </p:cNvSpPr>
          <p:nvPr>
            <p:ph idx="1"/>
          </p:nvPr>
        </p:nvSpPr>
        <p:spPr/>
        <p:txBody>
          <a:bodyPr/>
          <a:lstStyle/>
          <a:p>
            <a:r>
              <a:rPr lang="en-US" altLang="zh-CN" sz="2000" b="1" dirty="0" smtClean="0">
                <a:ea typeface="宋体" charset="-122"/>
              </a:rPr>
              <a:t>2</a:t>
            </a:r>
            <a:r>
              <a:rPr lang="zh-CN" altLang="zh-CN" sz="2000" b="1" dirty="0" smtClean="0">
                <a:ea typeface="宋体" charset="-122"/>
              </a:rPr>
              <a:t>．多重排序</a:t>
            </a:r>
            <a:endParaRPr lang="en-US" altLang="zh-CN" sz="2000" b="1" dirty="0" smtClean="0">
              <a:ea typeface="宋体" charset="-122"/>
            </a:endParaRPr>
          </a:p>
          <a:p>
            <a:pPr>
              <a:buNone/>
            </a:pPr>
            <a:r>
              <a:rPr lang="en-US" altLang="zh-CN" sz="2000" dirty="0" smtClean="0"/>
              <a:t>      </a:t>
            </a:r>
            <a:r>
              <a:rPr lang="zh-CN" altLang="zh-CN" sz="2000" dirty="0" smtClean="0"/>
              <a:t>在</a:t>
            </a:r>
            <a:r>
              <a:rPr lang="zh-CN" altLang="zh-CN" sz="2000" dirty="0"/>
              <a:t>排序时，可以指定多个排序条件，即多个排序的关键字。首先按照“主要关键字”排序；对主要关键字相同的记录，再按照“次要关键字”排序；对主要关键字和次要关键字相同的记录，还可以按照第三关键字排序。</a:t>
            </a:r>
          </a:p>
          <a:p>
            <a:pPr>
              <a:buFont typeface="Wingdings" pitchFamily="2" charset="2"/>
              <a:buNone/>
            </a:pPr>
            <a:endParaRPr lang="en-US" altLang="zh-CN" sz="2000" b="1" dirty="0" smtClean="0">
              <a:ea typeface="宋体" charset="-122"/>
            </a:endParaRPr>
          </a:p>
          <a:p>
            <a:pPr>
              <a:buFont typeface="Wingdings" pitchFamily="2" charset="2"/>
              <a:buNone/>
            </a:pPr>
            <a:r>
              <a:rPr lang="zh-CN" altLang="en-US" sz="2000" b="1" dirty="0" smtClean="0">
                <a:ea typeface="宋体" charset="-122"/>
              </a:rPr>
              <a:t>      举例说明：</a:t>
            </a:r>
            <a:r>
              <a:rPr lang="en-US" altLang="zh-CN" sz="2000" b="1" dirty="0" smtClean="0">
                <a:ea typeface="宋体" charset="-122"/>
              </a:rPr>
              <a:t>P180</a:t>
            </a:r>
            <a:r>
              <a:rPr lang="zh-CN" altLang="en-US" sz="2000" b="1" dirty="0" smtClean="0">
                <a:ea typeface="宋体" charset="-122"/>
              </a:rPr>
              <a:t>页例</a:t>
            </a:r>
            <a:r>
              <a:rPr lang="en-US" altLang="zh-CN" sz="2000" b="1" dirty="0" smtClean="0">
                <a:ea typeface="宋体" charset="-122"/>
              </a:rPr>
              <a:t>10</a:t>
            </a:r>
            <a:endParaRPr lang="zh-CN" altLang="zh-CN" sz="2000" b="1" dirty="0" smtClean="0">
              <a:ea typeface="宋体" charset="-122"/>
            </a:endParaRPr>
          </a:p>
          <a:p>
            <a:endParaRPr lang="zh-CN" altLang="en-US" dirty="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extLst>
      <p:ext uri="{BB962C8B-B14F-4D97-AF65-F5344CB8AC3E}">
        <p14:creationId xmlns:p14="http://schemas.microsoft.com/office/powerpoint/2010/main" val="38198692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p:txBody>
          <a:bodyPr/>
          <a:lstStyle/>
          <a:p>
            <a:r>
              <a:rPr lang="en-US" altLang="zh-CN" smtClean="0">
                <a:ea typeface="宋体" charset="-122"/>
              </a:rPr>
              <a:t>5.3 Excel</a:t>
            </a:r>
            <a:r>
              <a:rPr lang="zh-CN" altLang="zh-CN" smtClean="0">
                <a:ea typeface="宋体" charset="-122"/>
              </a:rPr>
              <a:t>数据管理及分析</a:t>
            </a:r>
          </a:p>
        </p:txBody>
      </p:sp>
      <p:sp>
        <p:nvSpPr>
          <p:cNvPr id="3" name="内容占位符 2"/>
          <p:cNvSpPr>
            <a:spLocks noGrp="1"/>
          </p:cNvSpPr>
          <p:nvPr>
            <p:ph idx="1"/>
          </p:nvPr>
        </p:nvSpPr>
        <p:spPr/>
        <p:txBody>
          <a:bodyPr/>
          <a:lstStyle/>
          <a:p>
            <a:pPr marL="0" indent="0">
              <a:buFont typeface="Wingdings" pitchFamily="2" charset="2"/>
              <a:buNone/>
            </a:pPr>
            <a:r>
              <a:rPr lang="en-US" altLang="zh-CN" b="1" dirty="0" smtClean="0">
                <a:ea typeface="宋体" charset="-122"/>
              </a:rPr>
              <a:t>5.3.3 </a:t>
            </a:r>
            <a:r>
              <a:rPr lang="zh-CN" altLang="zh-CN" b="1" dirty="0" smtClean="0">
                <a:ea typeface="宋体" charset="-122"/>
              </a:rPr>
              <a:t>筛选</a:t>
            </a:r>
            <a:endParaRPr lang="en-US" altLang="zh-CN" b="1" dirty="0" smtClean="0">
              <a:ea typeface="宋体" charset="-122"/>
            </a:endParaRPr>
          </a:p>
          <a:p>
            <a:pPr marL="0" indent="0">
              <a:buNone/>
            </a:pPr>
            <a:r>
              <a:rPr lang="en-US" altLang="zh-CN" sz="1800" dirty="0" smtClean="0"/>
              <a:t>       </a:t>
            </a:r>
            <a:r>
              <a:rPr lang="zh-CN" altLang="zh-CN" sz="1800" dirty="0" smtClean="0"/>
              <a:t>数据筛选</a:t>
            </a:r>
            <a:r>
              <a:rPr lang="zh-CN" altLang="zh-CN" sz="1800" dirty="0"/>
              <a:t>可以实现从数据清单中提炼出满足某种条件的数据，不满足条件的数据只是被暂时隐藏起来，并未真正被删除；一旦筛选条件被取消，这些数据又重新出现</a:t>
            </a:r>
            <a:r>
              <a:rPr lang="zh-CN" altLang="zh-CN" sz="1800" dirty="0" smtClean="0"/>
              <a:t>。</a:t>
            </a:r>
            <a:r>
              <a:rPr lang="en-US" altLang="zh-CN" sz="1800" dirty="0"/>
              <a:t>Excel </a:t>
            </a:r>
            <a:r>
              <a:rPr lang="zh-CN" altLang="zh-CN" sz="1800" dirty="0"/>
              <a:t>提供了两种条件筛选命令。</a:t>
            </a:r>
          </a:p>
          <a:p>
            <a:pPr marL="0" indent="0">
              <a:buFont typeface="Wingdings" pitchFamily="2" charset="2"/>
              <a:buNone/>
            </a:pPr>
            <a:r>
              <a:rPr lang="en-US" altLang="zh-CN" sz="2000" b="1" dirty="0" smtClean="0">
                <a:ea typeface="宋体" charset="-122"/>
              </a:rPr>
              <a:t>     1. </a:t>
            </a:r>
            <a:r>
              <a:rPr lang="zh-CN" altLang="zh-CN" sz="2000" b="1" dirty="0" smtClean="0">
                <a:ea typeface="宋体" charset="-122"/>
              </a:rPr>
              <a:t>自动筛选</a:t>
            </a:r>
            <a:endParaRPr lang="en-US" altLang="zh-CN" sz="2000" b="1" dirty="0" smtClean="0">
              <a:ea typeface="宋体" charset="-122"/>
            </a:endParaRPr>
          </a:p>
          <a:p>
            <a:pPr marL="0" indent="0">
              <a:buNone/>
            </a:pPr>
            <a:r>
              <a:rPr lang="en-US" altLang="zh-CN" sz="2000" dirty="0" smtClean="0"/>
              <a:t>      </a:t>
            </a:r>
            <a:r>
              <a:rPr lang="zh-CN" altLang="zh-CN" sz="2000" dirty="0" smtClean="0"/>
              <a:t>按照</a:t>
            </a:r>
            <a:r>
              <a:rPr lang="zh-CN" altLang="zh-CN" sz="2000" dirty="0"/>
              <a:t>选定内容自定义筛选，它适合简单条件的筛选。</a:t>
            </a:r>
            <a:endParaRPr lang="zh-CN" altLang="zh-CN" sz="2000" b="1" dirty="0" smtClean="0">
              <a:ea typeface="宋体" charset="-122"/>
            </a:endParaRPr>
          </a:p>
          <a:p>
            <a:pPr marL="0" indent="0">
              <a:buFont typeface="Wingdings" pitchFamily="2" charset="2"/>
              <a:buNone/>
            </a:pPr>
            <a:r>
              <a:rPr lang="en-US" altLang="zh-CN" sz="2000" b="1" dirty="0" smtClean="0">
                <a:ea typeface="宋体" charset="-122"/>
              </a:rPr>
              <a:t>     2. </a:t>
            </a:r>
            <a:r>
              <a:rPr lang="zh-CN" altLang="zh-CN" sz="2000" b="1" dirty="0" smtClean="0">
                <a:ea typeface="宋体" charset="-122"/>
              </a:rPr>
              <a:t>高级筛选</a:t>
            </a:r>
            <a:endParaRPr lang="en-US" altLang="zh-CN" sz="2000" b="1" dirty="0" smtClean="0">
              <a:ea typeface="宋体" charset="-122"/>
            </a:endParaRPr>
          </a:p>
          <a:p>
            <a:pPr marL="0" indent="0">
              <a:buNone/>
            </a:pPr>
            <a:r>
              <a:rPr lang="en-US" altLang="zh-CN" sz="2000" dirty="0" smtClean="0"/>
              <a:t>     </a:t>
            </a:r>
            <a:r>
              <a:rPr lang="zh-CN" altLang="zh-CN" sz="2000" dirty="0" smtClean="0"/>
              <a:t>自动</a:t>
            </a:r>
            <a:r>
              <a:rPr lang="zh-CN" altLang="zh-CN" sz="2000" dirty="0"/>
              <a:t>筛选一次只能对一个字段进行筛选，如果对多个字段进行筛选，则可用高级筛选来实现。高级筛选适合复杂条件筛选</a:t>
            </a:r>
            <a:r>
              <a:rPr lang="zh-CN" altLang="zh-CN" sz="2000" dirty="0" smtClean="0"/>
              <a:t>。</a:t>
            </a:r>
            <a:endParaRPr lang="en-US" altLang="zh-CN" sz="2000" dirty="0" smtClean="0"/>
          </a:p>
          <a:p>
            <a:pPr marL="0" indent="0">
              <a:buNone/>
            </a:pPr>
            <a:r>
              <a:rPr lang="en-US" altLang="zh-CN" sz="2000" dirty="0"/>
              <a:t> </a:t>
            </a:r>
            <a:r>
              <a:rPr lang="en-US" altLang="zh-CN" sz="2000" dirty="0" smtClean="0"/>
              <a:t>    </a:t>
            </a:r>
            <a:endParaRPr lang="zh-CN" altLang="zh-CN" sz="2000" dirty="0"/>
          </a:p>
          <a:p>
            <a:pPr marL="0" indent="0">
              <a:buFont typeface="Wingdings" pitchFamily="2" charset="2"/>
              <a:buNone/>
            </a:pPr>
            <a:r>
              <a:rPr lang="en-US" altLang="zh-CN" sz="2000" b="1" dirty="0" smtClean="0">
                <a:ea typeface="宋体" charset="-122"/>
              </a:rPr>
              <a:t>       </a:t>
            </a:r>
            <a:r>
              <a:rPr lang="zh-CN" altLang="en-US" sz="2000" b="1" dirty="0" smtClean="0">
                <a:ea typeface="宋体" charset="-122"/>
              </a:rPr>
              <a:t>举例说明：</a:t>
            </a:r>
            <a:r>
              <a:rPr lang="en-US" altLang="zh-CN" sz="2000" b="1" dirty="0" smtClean="0">
                <a:ea typeface="宋体" charset="-122"/>
              </a:rPr>
              <a:t>P182</a:t>
            </a:r>
            <a:r>
              <a:rPr lang="zh-CN" altLang="en-US" sz="2000" b="1" dirty="0" smtClean="0">
                <a:ea typeface="宋体" charset="-122"/>
              </a:rPr>
              <a:t>页例</a:t>
            </a:r>
            <a:r>
              <a:rPr lang="en-US" altLang="zh-CN" sz="2000" b="1" dirty="0" smtClean="0">
                <a:ea typeface="宋体" charset="-122"/>
              </a:rPr>
              <a:t>11</a:t>
            </a:r>
            <a:endParaRPr lang="zh-CN" altLang="zh-CN" sz="2000" b="1" dirty="0" smtClean="0">
              <a:ea typeface="宋体" charset="-122"/>
            </a:endParaRPr>
          </a:p>
          <a:p>
            <a:pPr marL="0" indent="0"/>
            <a:endParaRPr lang="zh-CN" altLang="zh-CN" b="1" dirty="0" smtClean="0">
              <a:ea typeface="宋体" charset="-122"/>
            </a:endParaRPr>
          </a:p>
          <a:p>
            <a:pPr marL="0" indent="0"/>
            <a:endParaRPr lang="zh-CN" altLang="en-US" dirty="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p:txBody>
          <a:bodyPr/>
          <a:lstStyle/>
          <a:p>
            <a:r>
              <a:rPr lang="en-US" altLang="zh-CN" smtClean="0">
                <a:ea typeface="宋体" charset="-122"/>
              </a:rPr>
              <a:t>5.3 Excel</a:t>
            </a:r>
            <a:r>
              <a:rPr lang="zh-CN" altLang="zh-CN" smtClean="0">
                <a:ea typeface="宋体" charset="-122"/>
              </a:rPr>
              <a:t>数据管理及分析</a:t>
            </a:r>
          </a:p>
        </p:txBody>
      </p:sp>
      <p:sp>
        <p:nvSpPr>
          <p:cNvPr id="3" name="内容占位符 2"/>
          <p:cNvSpPr>
            <a:spLocks noGrp="1"/>
          </p:cNvSpPr>
          <p:nvPr>
            <p:ph idx="1"/>
          </p:nvPr>
        </p:nvSpPr>
        <p:spPr>
          <a:xfrm>
            <a:off x="457200" y="1828800"/>
            <a:ext cx="8363272" cy="4495800"/>
          </a:xfrm>
        </p:spPr>
        <p:txBody>
          <a:bodyPr/>
          <a:lstStyle/>
          <a:p>
            <a:pPr marL="0" indent="0">
              <a:buFont typeface="Wingdings" pitchFamily="2" charset="2"/>
              <a:buNone/>
            </a:pPr>
            <a:r>
              <a:rPr lang="en-US" altLang="zh-CN" b="1" dirty="0" smtClean="0">
                <a:ea typeface="宋体" charset="-122"/>
              </a:rPr>
              <a:t>5.3.4 </a:t>
            </a:r>
            <a:r>
              <a:rPr lang="zh-CN" altLang="zh-CN" b="1" dirty="0" smtClean="0">
                <a:ea typeface="宋体" charset="-122"/>
              </a:rPr>
              <a:t>分类汇总</a:t>
            </a:r>
            <a:endParaRPr lang="en-US" altLang="zh-CN" b="1" dirty="0" smtClean="0">
              <a:ea typeface="宋体" charset="-122"/>
            </a:endParaRPr>
          </a:p>
          <a:p>
            <a:pPr marL="0" indent="0">
              <a:buNone/>
            </a:pPr>
            <a:r>
              <a:rPr lang="en-US" altLang="zh-CN" sz="1800" dirty="0" smtClean="0"/>
              <a:t>        </a:t>
            </a:r>
            <a:r>
              <a:rPr lang="zh-CN" altLang="zh-CN" sz="1800" dirty="0" smtClean="0"/>
              <a:t>所谓</a:t>
            </a:r>
            <a:r>
              <a:rPr lang="zh-CN" altLang="zh-CN" sz="1800" dirty="0"/>
              <a:t>分类汇总就是首先将数据分类，然后将数据按照类进行汇总分析处理。分类的方法是对该分类字段进行排序，汇总时使用“分类汇总”对话框。分类汇总可以使数据清单中大量数据更明确化和条理化。</a:t>
            </a:r>
          </a:p>
          <a:p>
            <a:pPr marL="0" indent="0">
              <a:buFont typeface="Wingdings" pitchFamily="2" charset="2"/>
              <a:buNone/>
            </a:pPr>
            <a:r>
              <a:rPr lang="en-US" altLang="zh-CN" sz="2000" b="1" dirty="0" smtClean="0">
                <a:ea typeface="宋体" charset="-122"/>
              </a:rPr>
              <a:t>     1. </a:t>
            </a:r>
            <a:r>
              <a:rPr lang="zh-CN" altLang="zh-CN" sz="2000" b="1" dirty="0" smtClean="0">
                <a:ea typeface="宋体" charset="-122"/>
              </a:rPr>
              <a:t>简单分类汇总</a:t>
            </a:r>
            <a:endParaRPr lang="en-US" altLang="zh-CN" sz="2000" b="1" dirty="0" smtClean="0">
              <a:ea typeface="宋体" charset="-122"/>
            </a:endParaRPr>
          </a:p>
          <a:p>
            <a:pPr marL="0" indent="0">
              <a:buNone/>
            </a:pPr>
            <a:r>
              <a:rPr lang="en-US" altLang="zh-CN" sz="1800" dirty="0" smtClean="0"/>
              <a:t>        </a:t>
            </a:r>
            <a:r>
              <a:rPr lang="zh-CN" altLang="zh-CN" sz="1800" dirty="0" smtClean="0"/>
              <a:t>简单</a:t>
            </a:r>
            <a:r>
              <a:rPr lang="zh-CN" altLang="zh-CN" sz="1800" dirty="0"/>
              <a:t>分类汇总，是只对一个字段分类、且只采用一种汇总方式的分类汇总。</a:t>
            </a:r>
          </a:p>
          <a:p>
            <a:pPr marL="0" indent="0">
              <a:buFont typeface="Wingdings" pitchFamily="2" charset="2"/>
              <a:buNone/>
            </a:pPr>
            <a:r>
              <a:rPr lang="en-US" altLang="zh-CN" sz="2000" b="1" dirty="0" smtClean="0">
                <a:ea typeface="宋体" charset="-122"/>
              </a:rPr>
              <a:t>     2. </a:t>
            </a:r>
            <a:r>
              <a:rPr lang="zh-CN" altLang="zh-CN" sz="2000" b="1" dirty="0" smtClean="0">
                <a:ea typeface="宋体" charset="-122"/>
              </a:rPr>
              <a:t>多重分类汇总</a:t>
            </a:r>
            <a:endParaRPr lang="en-US" altLang="zh-CN" sz="2000" b="1" dirty="0" smtClean="0">
              <a:ea typeface="宋体" charset="-122"/>
            </a:endParaRPr>
          </a:p>
          <a:p>
            <a:pPr marL="0" indent="0">
              <a:buNone/>
            </a:pPr>
            <a:r>
              <a:rPr lang="en-US" altLang="zh-CN" sz="1800" dirty="0" smtClean="0"/>
              <a:t>       </a:t>
            </a:r>
            <a:r>
              <a:rPr lang="zh-CN" altLang="zh-CN" sz="1800" dirty="0" smtClean="0"/>
              <a:t>多重</a:t>
            </a:r>
            <a:r>
              <a:rPr lang="zh-CN" altLang="zh-CN" sz="1800" dirty="0"/>
              <a:t>分类汇总是指有多个分类字段的情况，或有多个汇总方式或多个汇总项，有时是多种情况的组合。遇到对多个字段排序时，要使用“排序”对话框。遇到统计多种汇总方式时，因为一次只能统计一个汇总方式，所以要分多次汇总操作才能完成。</a:t>
            </a:r>
          </a:p>
          <a:p>
            <a:pPr marL="0" indent="0">
              <a:buFont typeface="Wingdings" pitchFamily="2" charset="2"/>
              <a:buNone/>
            </a:pPr>
            <a:r>
              <a:rPr lang="en-US" altLang="zh-CN" sz="2000" b="1" dirty="0" smtClean="0">
                <a:ea typeface="宋体" charset="-122"/>
              </a:rPr>
              <a:t>      </a:t>
            </a:r>
            <a:r>
              <a:rPr lang="zh-CN" altLang="en-US" sz="2000" b="1" dirty="0" smtClean="0">
                <a:ea typeface="宋体" charset="-122"/>
              </a:rPr>
              <a:t>举例说明：</a:t>
            </a:r>
            <a:r>
              <a:rPr lang="en-US" altLang="zh-CN" sz="2000" b="1" dirty="0" smtClean="0">
                <a:ea typeface="宋体" charset="-122"/>
              </a:rPr>
              <a:t>P185</a:t>
            </a:r>
            <a:r>
              <a:rPr lang="zh-CN" altLang="en-US" sz="2000" b="1" dirty="0" smtClean="0">
                <a:ea typeface="宋体" charset="-122"/>
              </a:rPr>
              <a:t>页例</a:t>
            </a:r>
            <a:r>
              <a:rPr lang="en-US" altLang="zh-CN" sz="2000" b="1" dirty="0" smtClean="0">
                <a:ea typeface="宋体" charset="-122"/>
              </a:rPr>
              <a:t>13</a:t>
            </a:r>
            <a:endParaRPr lang="zh-CN" altLang="zh-CN" sz="2000" b="1" dirty="0" smtClean="0">
              <a:ea typeface="宋体" charset="-122"/>
            </a:endParaRPr>
          </a:p>
          <a:p>
            <a:pPr marL="0" indent="0"/>
            <a:endParaRPr lang="zh-CN" altLang="zh-CN" b="1" dirty="0" smtClean="0">
              <a:ea typeface="宋体" charset="-122"/>
            </a:endParaRPr>
          </a:p>
          <a:p>
            <a:pPr marL="0" indent="0"/>
            <a:endParaRPr lang="zh-CN" altLang="en-US" dirty="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extLst>
      <p:ext uri="{BB962C8B-B14F-4D97-AF65-F5344CB8AC3E}">
        <p14:creationId xmlns:p14="http://schemas.microsoft.com/office/powerpoint/2010/main" val="31755333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zh-CN" altLang="en-US" smtClean="0">
                <a:ea typeface="宋体" charset="-122"/>
              </a:rPr>
              <a:t>目录</a:t>
            </a:r>
          </a:p>
        </p:txBody>
      </p:sp>
      <p:sp>
        <p:nvSpPr>
          <p:cNvPr id="19458" name="内容占位符 2"/>
          <p:cNvSpPr>
            <a:spLocks noGrp="1"/>
          </p:cNvSpPr>
          <p:nvPr>
            <p:ph idx="1"/>
          </p:nvPr>
        </p:nvSpPr>
        <p:spPr>
          <a:xfrm>
            <a:off x="2051050" y="1773238"/>
            <a:ext cx="5267325" cy="4495800"/>
          </a:xfrm>
        </p:spPr>
        <p:txBody>
          <a:bodyPr/>
          <a:lstStyle/>
          <a:p>
            <a:r>
              <a:rPr lang="en-US" altLang="zh-CN" smtClean="0">
                <a:ea typeface="宋体" charset="-122"/>
                <a:hlinkClick r:id="rId2" action="ppaction://hlinksldjump"/>
              </a:rPr>
              <a:t>5.1 Excel</a:t>
            </a:r>
            <a:r>
              <a:rPr lang="zh-CN" altLang="zh-CN" smtClean="0">
                <a:ea typeface="宋体" charset="-122"/>
                <a:hlinkClick r:id="rId2" action="ppaction://hlinksldjump"/>
              </a:rPr>
              <a:t>基本操作</a:t>
            </a:r>
            <a:endParaRPr lang="en-US" altLang="zh-CN" smtClean="0">
              <a:ea typeface="宋体" charset="-122"/>
            </a:endParaRPr>
          </a:p>
          <a:p>
            <a:r>
              <a:rPr lang="en-US" altLang="zh-CN" smtClean="0">
                <a:ea typeface="宋体" charset="-122"/>
                <a:hlinkClick r:id="rId3" action="ppaction://hlinksldjump"/>
              </a:rPr>
              <a:t>5.2 Excel</a:t>
            </a:r>
            <a:r>
              <a:rPr lang="zh-CN" altLang="zh-CN" smtClean="0">
                <a:ea typeface="宋体" charset="-122"/>
                <a:hlinkClick r:id="rId3" action="ppaction://hlinksldjump"/>
              </a:rPr>
              <a:t>公式和函数</a:t>
            </a:r>
            <a:endParaRPr lang="en-US" altLang="zh-CN" smtClean="0">
              <a:ea typeface="宋体" charset="-122"/>
            </a:endParaRPr>
          </a:p>
          <a:p>
            <a:r>
              <a:rPr lang="en-US" altLang="zh-CN" smtClean="0">
                <a:ea typeface="宋体" charset="-122"/>
                <a:hlinkClick r:id="rId4" action="ppaction://hlinksldjump"/>
              </a:rPr>
              <a:t>5.3 Excel</a:t>
            </a:r>
            <a:r>
              <a:rPr lang="zh-CN" altLang="zh-CN" smtClean="0">
                <a:ea typeface="宋体" charset="-122"/>
                <a:hlinkClick r:id="rId4" action="ppaction://hlinksldjump"/>
              </a:rPr>
              <a:t>数据管理及分析</a:t>
            </a:r>
            <a:endParaRPr lang="en-US" altLang="zh-CN" smtClean="0">
              <a:ea typeface="宋体" charset="-122"/>
            </a:endParaRPr>
          </a:p>
          <a:p>
            <a:r>
              <a:rPr lang="en-US" altLang="zh-CN" smtClean="0">
                <a:ea typeface="宋体" charset="-122"/>
                <a:hlinkClick r:id="rId5" action="ppaction://hlinksldjump"/>
              </a:rPr>
              <a:t>5.4 </a:t>
            </a:r>
            <a:r>
              <a:rPr lang="zh-CN" altLang="zh-CN" smtClean="0">
                <a:ea typeface="宋体" charset="-122"/>
                <a:hlinkClick r:id="rId5" action="ppaction://hlinksldjump"/>
              </a:rPr>
              <a:t>图表</a:t>
            </a:r>
            <a:endParaRPr lang="en-US" altLang="zh-CN" smtClean="0">
              <a:ea typeface="宋体" charset="-122"/>
            </a:endParaRPr>
          </a:p>
          <a:p>
            <a:r>
              <a:rPr lang="en-US" altLang="zh-CN" smtClean="0">
                <a:ea typeface="宋体" charset="-122"/>
                <a:hlinkClick r:id="rId6" action="ppaction://hlinksldjump"/>
              </a:rPr>
              <a:t>5.5 Excel</a:t>
            </a:r>
            <a:r>
              <a:rPr lang="zh-CN" altLang="zh-CN" smtClean="0">
                <a:ea typeface="宋体" charset="-122"/>
                <a:hlinkClick r:id="rId6" action="ppaction://hlinksldjump"/>
              </a:rPr>
              <a:t>高级应用</a:t>
            </a:r>
            <a:endParaRPr lang="en-US" altLang="zh-CN" smtClean="0">
              <a:ea typeface="宋体" charset="-122"/>
            </a:endParaRPr>
          </a:p>
          <a:p>
            <a:r>
              <a:rPr lang="en-US" altLang="zh-CN" smtClean="0">
                <a:ea typeface="宋体" charset="-122"/>
                <a:hlinkClick r:id="rId7" action="ppaction://hlinksldjump"/>
              </a:rPr>
              <a:t>5.6 Excel</a:t>
            </a:r>
            <a:r>
              <a:rPr lang="zh-CN" altLang="zh-CN" smtClean="0">
                <a:ea typeface="宋体" charset="-122"/>
                <a:hlinkClick r:id="rId7" action="ppaction://hlinksldjump"/>
              </a:rPr>
              <a:t>文档的打印</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p:txBody>
          <a:bodyPr/>
          <a:lstStyle/>
          <a:p>
            <a:r>
              <a:rPr lang="en-US" altLang="zh-CN" smtClean="0">
                <a:ea typeface="宋体" charset="-122"/>
              </a:rPr>
              <a:t>5.3 Excel</a:t>
            </a:r>
            <a:r>
              <a:rPr lang="zh-CN" altLang="zh-CN" smtClean="0">
                <a:ea typeface="宋体" charset="-122"/>
              </a:rPr>
              <a:t>数据管理及分析</a:t>
            </a:r>
          </a:p>
        </p:txBody>
      </p:sp>
      <p:sp>
        <p:nvSpPr>
          <p:cNvPr id="3" name="内容占位符 2"/>
          <p:cNvSpPr>
            <a:spLocks noGrp="1"/>
          </p:cNvSpPr>
          <p:nvPr>
            <p:ph idx="1"/>
          </p:nvPr>
        </p:nvSpPr>
        <p:spPr/>
        <p:txBody>
          <a:bodyPr/>
          <a:lstStyle/>
          <a:p>
            <a:pPr marL="0" indent="0">
              <a:buFont typeface="Wingdings" pitchFamily="2" charset="2"/>
              <a:buNone/>
            </a:pPr>
            <a:r>
              <a:rPr lang="en-US" altLang="zh-CN" b="1" dirty="0" smtClean="0">
                <a:ea typeface="宋体" charset="-122"/>
              </a:rPr>
              <a:t>5.3.5 </a:t>
            </a:r>
            <a:r>
              <a:rPr lang="zh-CN" altLang="zh-CN" b="1" dirty="0" smtClean="0">
                <a:ea typeface="宋体" charset="-122"/>
              </a:rPr>
              <a:t>合并计算</a:t>
            </a:r>
            <a:endParaRPr lang="en-US" altLang="zh-CN" b="1" dirty="0" smtClean="0">
              <a:ea typeface="宋体" charset="-122"/>
            </a:endParaRPr>
          </a:p>
          <a:p>
            <a:pPr marL="0" indent="0">
              <a:buNone/>
            </a:pPr>
            <a:r>
              <a:rPr lang="en-US" altLang="zh-CN" sz="2400" dirty="0" smtClean="0"/>
              <a:t>       </a:t>
            </a:r>
            <a:r>
              <a:rPr lang="zh-CN" altLang="zh-CN" sz="2400" dirty="0" smtClean="0"/>
              <a:t>在</a:t>
            </a:r>
            <a:r>
              <a:rPr lang="zh-CN" altLang="zh-CN" sz="2400" dirty="0"/>
              <a:t>日常工作中，经常要将一些分散的数据整理成一份完整的表格，这是一个将多个数据库合并成一个数据库、同时对其中的数据进行统计的操作</a:t>
            </a:r>
            <a:r>
              <a:rPr lang="zh-CN" altLang="zh-CN" sz="2400" dirty="0" smtClean="0"/>
              <a:t>。</a:t>
            </a:r>
            <a:endParaRPr lang="en-US" altLang="zh-CN" sz="2400" dirty="0" smtClean="0"/>
          </a:p>
          <a:p>
            <a:pPr marL="0" indent="0">
              <a:buNone/>
            </a:pPr>
            <a:endParaRPr lang="en-US" altLang="zh-CN" sz="2400" dirty="0"/>
          </a:p>
          <a:p>
            <a:pPr marL="0" indent="0">
              <a:buNone/>
            </a:pPr>
            <a:r>
              <a:rPr lang="en-US" altLang="zh-CN" sz="2400" dirty="0" smtClean="0"/>
              <a:t>        </a:t>
            </a:r>
            <a:r>
              <a:rPr lang="zh-CN" altLang="en-US" sz="2400" dirty="0" smtClean="0"/>
              <a:t>举例说明：</a:t>
            </a:r>
            <a:r>
              <a:rPr lang="en-US" altLang="zh-CN" sz="2400" dirty="0" smtClean="0"/>
              <a:t>P86</a:t>
            </a:r>
            <a:r>
              <a:rPr lang="zh-CN" altLang="en-US" sz="2400" dirty="0" smtClean="0"/>
              <a:t>页例</a:t>
            </a:r>
            <a:r>
              <a:rPr lang="en-US" altLang="zh-CN" sz="2400" dirty="0" smtClean="0"/>
              <a:t>14</a:t>
            </a:r>
          </a:p>
          <a:p>
            <a:pPr marL="0" indent="0">
              <a:buNone/>
            </a:pPr>
            <a:endParaRPr lang="zh-CN" altLang="zh-CN" sz="2400" dirty="0"/>
          </a:p>
          <a:p>
            <a:pPr marL="0" indent="0">
              <a:buFont typeface="Wingdings" pitchFamily="2" charset="2"/>
              <a:buNone/>
            </a:pPr>
            <a:endParaRPr lang="zh-CN" altLang="zh-CN" b="1" dirty="0" smtClean="0">
              <a:ea typeface="宋体" charset="-122"/>
            </a:endParaRPr>
          </a:p>
          <a:p>
            <a:pPr marL="0" indent="0">
              <a:buFont typeface="Wingdings" pitchFamily="2" charset="2"/>
              <a:buNone/>
            </a:pPr>
            <a:endParaRPr lang="zh-CN" altLang="zh-CN" sz="2000" b="1" dirty="0" smtClean="0">
              <a:ea typeface="宋体" charset="-122"/>
            </a:endParaRPr>
          </a:p>
          <a:p>
            <a:pPr marL="0" indent="0"/>
            <a:endParaRPr lang="zh-CN" altLang="zh-CN" b="1" dirty="0" smtClean="0">
              <a:ea typeface="宋体" charset="-122"/>
            </a:endParaRPr>
          </a:p>
          <a:p>
            <a:pPr marL="0" indent="0"/>
            <a:endParaRPr lang="zh-CN" altLang="en-US" dirty="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extLst>
      <p:ext uri="{BB962C8B-B14F-4D97-AF65-F5344CB8AC3E}">
        <p14:creationId xmlns:p14="http://schemas.microsoft.com/office/powerpoint/2010/main" val="31755333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p:txBody>
          <a:bodyPr/>
          <a:lstStyle/>
          <a:p>
            <a:r>
              <a:rPr lang="en-US" altLang="zh-CN" smtClean="0">
                <a:ea typeface="宋体" charset="-122"/>
              </a:rPr>
              <a:t>5.3 Excel</a:t>
            </a:r>
            <a:r>
              <a:rPr lang="zh-CN" altLang="zh-CN" smtClean="0">
                <a:ea typeface="宋体" charset="-122"/>
              </a:rPr>
              <a:t>数据管理及分析</a:t>
            </a:r>
          </a:p>
        </p:txBody>
      </p:sp>
      <p:sp>
        <p:nvSpPr>
          <p:cNvPr id="3" name="内容占位符 2"/>
          <p:cNvSpPr>
            <a:spLocks noGrp="1"/>
          </p:cNvSpPr>
          <p:nvPr>
            <p:ph idx="1"/>
          </p:nvPr>
        </p:nvSpPr>
        <p:spPr/>
        <p:txBody>
          <a:bodyPr/>
          <a:lstStyle/>
          <a:p>
            <a:pPr marL="0" indent="0">
              <a:buFont typeface="Wingdings" pitchFamily="2" charset="2"/>
              <a:buNone/>
            </a:pPr>
            <a:r>
              <a:rPr lang="en-US" altLang="zh-CN" b="1" dirty="0" smtClean="0">
                <a:ea typeface="宋体" charset="-122"/>
              </a:rPr>
              <a:t>5.3.6 </a:t>
            </a:r>
            <a:r>
              <a:rPr lang="zh-CN" altLang="zh-CN" b="1" dirty="0" smtClean="0">
                <a:ea typeface="宋体" charset="-122"/>
              </a:rPr>
              <a:t>数据透视表</a:t>
            </a:r>
            <a:endParaRPr lang="en-US" altLang="zh-CN" b="1" dirty="0" smtClean="0">
              <a:ea typeface="宋体" charset="-122"/>
            </a:endParaRPr>
          </a:p>
          <a:p>
            <a:pPr marL="0" indent="0">
              <a:buNone/>
            </a:pPr>
            <a:r>
              <a:rPr lang="en-US" altLang="zh-CN" sz="2000" dirty="0" smtClean="0"/>
              <a:t>        </a:t>
            </a:r>
            <a:r>
              <a:rPr lang="zh-CN" altLang="zh-CN" sz="2000" dirty="0" smtClean="0"/>
              <a:t>数据</a:t>
            </a:r>
            <a:r>
              <a:rPr lang="zh-CN" altLang="zh-CN" sz="2000" dirty="0"/>
              <a:t>透视表是包含数据汇总的交互式表格。使用数据透视表功能可以按用户的要求汇总数据、重新组建数据，还可以创建数据透视图等。</a:t>
            </a:r>
          </a:p>
          <a:p>
            <a:pPr marL="0" indent="0">
              <a:buFont typeface="Wingdings" pitchFamily="2" charset="2"/>
              <a:buNone/>
            </a:pPr>
            <a:endParaRPr lang="zh-CN" altLang="zh-CN" b="1" dirty="0" smtClean="0">
              <a:ea typeface="宋体" charset="-122"/>
            </a:endParaRPr>
          </a:p>
          <a:p>
            <a:pPr marL="0" indent="0">
              <a:buFont typeface="Wingdings" pitchFamily="2" charset="2"/>
              <a:buNone/>
            </a:pPr>
            <a:endParaRPr lang="zh-CN" altLang="zh-CN" sz="2000" b="1" dirty="0" smtClean="0">
              <a:ea typeface="宋体" charset="-122"/>
            </a:endParaRPr>
          </a:p>
          <a:p>
            <a:pPr marL="0" indent="0"/>
            <a:endParaRPr lang="zh-CN" altLang="zh-CN" b="1" dirty="0" smtClean="0">
              <a:ea typeface="宋体" charset="-122"/>
            </a:endParaRPr>
          </a:p>
          <a:p>
            <a:pPr marL="0" indent="0"/>
            <a:endParaRPr lang="zh-CN" altLang="en-US" dirty="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5" name="图片 4"/>
          <p:cNvPicPr/>
          <p:nvPr/>
        </p:nvPicPr>
        <p:blipFill>
          <a:blip r:embed="rId2"/>
          <a:stretch>
            <a:fillRect/>
          </a:stretch>
        </p:blipFill>
        <p:spPr>
          <a:xfrm>
            <a:off x="467544" y="3291781"/>
            <a:ext cx="3960440" cy="2218635"/>
          </a:xfrm>
          <a:prstGeom prst="rect">
            <a:avLst/>
          </a:prstGeom>
        </p:spPr>
      </p:pic>
      <p:pic>
        <p:nvPicPr>
          <p:cNvPr id="6" name="图片 5"/>
          <p:cNvPicPr/>
          <p:nvPr/>
        </p:nvPicPr>
        <p:blipFill>
          <a:blip r:embed="rId3"/>
          <a:stretch>
            <a:fillRect/>
          </a:stretch>
        </p:blipFill>
        <p:spPr>
          <a:xfrm>
            <a:off x="4644008" y="3251254"/>
            <a:ext cx="3859907" cy="2299688"/>
          </a:xfrm>
          <a:prstGeom prst="rect">
            <a:avLst/>
          </a:prstGeom>
        </p:spPr>
      </p:pic>
    </p:spTree>
    <p:extLst>
      <p:ext uri="{BB962C8B-B14F-4D97-AF65-F5344CB8AC3E}">
        <p14:creationId xmlns:p14="http://schemas.microsoft.com/office/powerpoint/2010/main" val="14623988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p:txBody>
          <a:bodyPr/>
          <a:lstStyle/>
          <a:p>
            <a:r>
              <a:rPr lang="en-US" altLang="zh-CN" smtClean="0">
                <a:ea typeface="宋体" charset="-122"/>
              </a:rPr>
              <a:t>5.4 </a:t>
            </a:r>
            <a:r>
              <a:rPr lang="zh-CN" altLang="zh-CN" smtClean="0">
                <a:ea typeface="宋体" charset="-122"/>
              </a:rPr>
              <a:t>图表</a:t>
            </a:r>
          </a:p>
        </p:txBody>
      </p:sp>
      <p:sp>
        <p:nvSpPr>
          <p:cNvPr id="3" name="内容占位符 2"/>
          <p:cNvSpPr>
            <a:spLocks noGrp="1"/>
          </p:cNvSpPr>
          <p:nvPr>
            <p:ph idx="1"/>
          </p:nvPr>
        </p:nvSpPr>
        <p:spPr/>
        <p:txBody>
          <a:bodyPr/>
          <a:lstStyle/>
          <a:p>
            <a:r>
              <a:rPr lang="en-US" altLang="zh-CN" b="1" dirty="0" smtClean="0">
                <a:ea typeface="宋体" charset="-122"/>
              </a:rPr>
              <a:t>5.4.1 </a:t>
            </a:r>
            <a:r>
              <a:rPr lang="zh-CN" altLang="zh-CN" b="1" dirty="0" smtClean="0">
                <a:ea typeface="宋体" charset="-122"/>
              </a:rPr>
              <a:t>图表概述</a:t>
            </a:r>
          </a:p>
          <a:p>
            <a:pPr>
              <a:buFont typeface="Wingdings" pitchFamily="2" charset="2"/>
              <a:buNone/>
            </a:pPr>
            <a:r>
              <a:rPr lang="en-US" altLang="zh-CN" dirty="0" smtClean="0">
                <a:ea typeface="宋体" charset="-122"/>
              </a:rPr>
              <a:t>        </a:t>
            </a:r>
            <a:r>
              <a:rPr lang="en-US" altLang="zh-CN" sz="2400" dirty="0" smtClean="0">
                <a:ea typeface="宋体" charset="-122"/>
              </a:rPr>
              <a:t>Excel</a:t>
            </a:r>
            <a:r>
              <a:rPr lang="zh-CN" altLang="zh-CN" sz="2400" dirty="0" smtClean="0">
                <a:ea typeface="宋体" charset="-122"/>
              </a:rPr>
              <a:t>提供的图表功能是用图形的方式来表现工作表中数据与数据之间的关系，从而使数据分析更加直观、形象，让用户更好的了解数据的关系以及发展趋势等。</a:t>
            </a:r>
            <a:r>
              <a:rPr lang="en-US" altLang="zh-CN" sz="2400" dirty="0" smtClean="0">
                <a:ea typeface="宋体" charset="-122"/>
              </a:rPr>
              <a:t>Excel</a:t>
            </a:r>
            <a:r>
              <a:rPr lang="zh-CN" altLang="zh-CN" sz="2400" dirty="0" smtClean="0">
                <a:ea typeface="宋体" charset="-122"/>
              </a:rPr>
              <a:t>中的图表有柱形图、折线图、饼图、条形图、面积图、散点图等等。</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p:txBody>
          <a:bodyPr/>
          <a:lstStyle/>
          <a:p>
            <a:r>
              <a:rPr lang="en-US" altLang="zh-CN" smtClean="0">
                <a:ea typeface="宋体" charset="-122"/>
              </a:rPr>
              <a:t>5.4 </a:t>
            </a:r>
            <a:r>
              <a:rPr lang="zh-CN" altLang="zh-CN" smtClean="0">
                <a:ea typeface="宋体" charset="-122"/>
              </a:rPr>
              <a:t>图表</a:t>
            </a:r>
          </a:p>
        </p:txBody>
      </p:sp>
      <p:sp>
        <p:nvSpPr>
          <p:cNvPr id="3" name="内容占位符 2"/>
          <p:cNvSpPr>
            <a:spLocks noGrp="1"/>
          </p:cNvSpPr>
          <p:nvPr>
            <p:ph idx="1"/>
          </p:nvPr>
        </p:nvSpPr>
        <p:spPr/>
        <p:txBody>
          <a:bodyPr/>
          <a:lstStyle/>
          <a:p>
            <a:r>
              <a:rPr lang="en-US" altLang="zh-CN" b="1" dirty="0" smtClean="0">
                <a:ea typeface="宋体" charset="-122"/>
              </a:rPr>
              <a:t>5.4.2 </a:t>
            </a:r>
            <a:r>
              <a:rPr lang="zh-CN" altLang="zh-CN" b="1" dirty="0" smtClean="0">
                <a:ea typeface="宋体" charset="-122"/>
              </a:rPr>
              <a:t>建立图表</a:t>
            </a:r>
          </a:p>
          <a:p>
            <a:pPr>
              <a:buFont typeface="Wingdings" pitchFamily="2" charset="2"/>
              <a:buNone/>
            </a:pPr>
            <a:r>
              <a:rPr lang="en-US" altLang="zh-CN" sz="2400" dirty="0" smtClean="0">
                <a:ea typeface="宋体" charset="-122"/>
              </a:rPr>
              <a:t>        Excel</a:t>
            </a:r>
            <a:r>
              <a:rPr lang="zh-CN" altLang="zh-CN" sz="2400" dirty="0" smtClean="0">
                <a:ea typeface="宋体" charset="-122"/>
              </a:rPr>
              <a:t>中图表的建立，可以选择【插入】选项卡“图表”分组中相应图表按钮进行创建。</a:t>
            </a:r>
            <a:endParaRPr lang="en-US" altLang="zh-CN" sz="2400" dirty="0" smtClean="0">
              <a:ea typeface="宋体" charset="-122"/>
            </a:endParaRPr>
          </a:p>
          <a:p>
            <a:pPr>
              <a:buFont typeface="Wingdings" pitchFamily="2" charset="2"/>
              <a:buNone/>
            </a:pPr>
            <a:endParaRPr lang="zh-CN" altLang="en-US" sz="2400" dirty="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5" name="图片 4"/>
          <p:cNvPicPr/>
          <p:nvPr/>
        </p:nvPicPr>
        <p:blipFill>
          <a:blip r:embed="rId2"/>
          <a:stretch>
            <a:fillRect/>
          </a:stretch>
        </p:blipFill>
        <p:spPr>
          <a:xfrm>
            <a:off x="2123728" y="3573016"/>
            <a:ext cx="4896544" cy="1471848"/>
          </a:xfrm>
          <a:prstGeom prst="rect">
            <a:avLst/>
          </a:prstGeom>
        </p:spPr>
      </p:pic>
    </p:spTree>
    <p:extLst>
      <p:ext uri="{BB962C8B-B14F-4D97-AF65-F5344CB8AC3E}">
        <p14:creationId xmlns:p14="http://schemas.microsoft.com/office/powerpoint/2010/main" val="23351988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p:txBody>
          <a:bodyPr/>
          <a:lstStyle/>
          <a:p>
            <a:r>
              <a:rPr lang="en-US" altLang="zh-CN" smtClean="0">
                <a:ea typeface="宋体" charset="-122"/>
              </a:rPr>
              <a:t>5.4 </a:t>
            </a:r>
            <a:r>
              <a:rPr lang="zh-CN" altLang="zh-CN" smtClean="0">
                <a:ea typeface="宋体" charset="-122"/>
              </a:rPr>
              <a:t>图表</a:t>
            </a:r>
          </a:p>
        </p:txBody>
      </p:sp>
      <p:sp>
        <p:nvSpPr>
          <p:cNvPr id="3" name="内容占位符 2"/>
          <p:cNvSpPr>
            <a:spLocks noGrp="1"/>
          </p:cNvSpPr>
          <p:nvPr>
            <p:ph idx="1"/>
          </p:nvPr>
        </p:nvSpPr>
        <p:spPr/>
        <p:txBody>
          <a:bodyPr/>
          <a:lstStyle/>
          <a:p>
            <a:r>
              <a:rPr lang="en-US" altLang="zh-CN" b="1" dirty="0" smtClean="0">
                <a:ea typeface="宋体" charset="-122"/>
              </a:rPr>
              <a:t>5.4.3 </a:t>
            </a:r>
            <a:r>
              <a:rPr lang="zh-CN" altLang="zh-CN" b="1" dirty="0" smtClean="0">
                <a:ea typeface="宋体" charset="-122"/>
              </a:rPr>
              <a:t>编辑与格式化图表</a:t>
            </a:r>
          </a:p>
          <a:p>
            <a:pPr>
              <a:buFont typeface="Wingdings" pitchFamily="2" charset="2"/>
              <a:buNone/>
            </a:pPr>
            <a:r>
              <a:rPr lang="en-US" altLang="zh-CN" sz="2400" dirty="0" smtClean="0">
                <a:ea typeface="宋体" charset="-122"/>
              </a:rPr>
              <a:t>        </a:t>
            </a:r>
          </a:p>
          <a:p>
            <a:pPr>
              <a:buFont typeface="Wingdings" pitchFamily="2" charset="2"/>
              <a:buNone/>
            </a:pPr>
            <a:r>
              <a:rPr lang="en-US" altLang="zh-CN" sz="2400" dirty="0" smtClean="0">
                <a:ea typeface="宋体" charset="-122"/>
              </a:rPr>
              <a:t>       </a:t>
            </a:r>
            <a:r>
              <a:rPr lang="zh-CN" altLang="zh-CN" sz="2400" dirty="0" smtClean="0">
                <a:ea typeface="宋体" charset="-122"/>
              </a:rPr>
              <a:t>当图表创建完成后，</a:t>
            </a:r>
            <a:r>
              <a:rPr lang="en-US" altLang="zh-CN" sz="2400" dirty="0" smtClean="0">
                <a:ea typeface="宋体" charset="-122"/>
              </a:rPr>
              <a:t>Excel</a:t>
            </a:r>
            <a:r>
              <a:rPr lang="zh-CN" altLang="zh-CN" sz="2400" dirty="0" smtClean="0">
                <a:ea typeface="宋体" charset="-122"/>
              </a:rPr>
              <a:t>会自动加载选项卡“图表工具”，其中包含“设计”、“布局”、“格式”三个选项。可以利用“图表工具”对图表中各个内容进行修改编辑与格式化处理。</a:t>
            </a:r>
            <a:endParaRPr lang="zh-CN" altLang="en-US" sz="2400" dirty="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p:txBody>
          <a:bodyPr/>
          <a:lstStyle/>
          <a:p>
            <a:r>
              <a:rPr lang="en-US" altLang="zh-CN" smtClean="0">
                <a:ea typeface="宋体" charset="-122"/>
              </a:rPr>
              <a:t>5.4 </a:t>
            </a:r>
            <a:r>
              <a:rPr lang="zh-CN" altLang="zh-CN" smtClean="0">
                <a:ea typeface="宋体" charset="-122"/>
              </a:rPr>
              <a:t>图表</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5" name="内容占位符 4"/>
          <p:cNvPicPr>
            <a:picLocks noGrp="1"/>
          </p:cNvPicPr>
          <p:nvPr>
            <p:ph idx="1"/>
          </p:nvPr>
        </p:nvPicPr>
        <p:blipFill>
          <a:blip r:embed="rId2"/>
          <a:stretch>
            <a:fillRect/>
          </a:stretch>
        </p:blipFill>
        <p:spPr>
          <a:xfrm>
            <a:off x="1259632" y="1772816"/>
            <a:ext cx="5976665" cy="3456383"/>
          </a:xfrm>
          <a:prstGeom prst="rect">
            <a:avLst/>
          </a:prstGeom>
        </p:spPr>
      </p:pic>
      <p:sp>
        <p:nvSpPr>
          <p:cNvPr id="2" name="矩形 1"/>
          <p:cNvSpPr/>
          <p:nvPr/>
        </p:nvSpPr>
        <p:spPr>
          <a:xfrm>
            <a:off x="2987824" y="5445224"/>
            <a:ext cx="2741456" cy="369332"/>
          </a:xfrm>
          <a:prstGeom prst="rect">
            <a:avLst/>
          </a:prstGeom>
        </p:spPr>
        <p:txBody>
          <a:bodyPr wrap="none">
            <a:spAutoFit/>
          </a:bodyPr>
          <a:lstStyle/>
          <a:p>
            <a:r>
              <a:rPr lang="zh-CN" altLang="zh-CN" dirty="0"/>
              <a:t>图表编辑修改效果（一）</a:t>
            </a:r>
            <a:endParaRPr lang="zh-CN" altLang="en-US" dirty="0"/>
          </a:p>
        </p:txBody>
      </p:sp>
    </p:spTree>
    <p:extLst>
      <p:ext uri="{BB962C8B-B14F-4D97-AF65-F5344CB8AC3E}">
        <p14:creationId xmlns:p14="http://schemas.microsoft.com/office/powerpoint/2010/main" val="35242462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p:txBody>
          <a:bodyPr/>
          <a:lstStyle/>
          <a:p>
            <a:r>
              <a:rPr lang="en-US" altLang="zh-CN" smtClean="0">
                <a:ea typeface="宋体" charset="-122"/>
              </a:rPr>
              <a:t>5.4 </a:t>
            </a:r>
            <a:r>
              <a:rPr lang="zh-CN" altLang="zh-CN" smtClean="0">
                <a:ea typeface="宋体" charset="-122"/>
              </a:rPr>
              <a:t>图表</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5" name="内容占位符 4"/>
          <p:cNvPicPr>
            <a:picLocks noGrp="1"/>
          </p:cNvPicPr>
          <p:nvPr>
            <p:ph idx="1"/>
          </p:nvPr>
        </p:nvPicPr>
        <p:blipFill>
          <a:blip r:embed="rId2"/>
          <a:stretch>
            <a:fillRect/>
          </a:stretch>
        </p:blipFill>
        <p:spPr>
          <a:xfrm>
            <a:off x="1547664" y="1844824"/>
            <a:ext cx="6048672" cy="3600400"/>
          </a:xfrm>
          <a:prstGeom prst="rect">
            <a:avLst/>
          </a:prstGeom>
        </p:spPr>
      </p:pic>
      <p:sp>
        <p:nvSpPr>
          <p:cNvPr id="2" name="矩形 1"/>
          <p:cNvSpPr/>
          <p:nvPr/>
        </p:nvSpPr>
        <p:spPr>
          <a:xfrm>
            <a:off x="3201272" y="5557882"/>
            <a:ext cx="2741456" cy="369332"/>
          </a:xfrm>
          <a:prstGeom prst="rect">
            <a:avLst/>
          </a:prstGeom>
        </p:spPr>
        <p:txBody>
          <a:bodyPr wrap="none">
            <a:spAutoFit/>
          </a:bodyPr>
          <a:lstStyle/>
          <a:p>
            <a:r>
              <a:rPr lang="zh-CN" altLang="zh-CN" dirty="0"/>
              <a:t>图表编辑修改效果（二）</a:t>
            </a:r>
            <a:endParaRPr lang="zh-CN" altLang="en-US" dirty="0"/>
          </a:p>
        </p:txBody>
      </p:sp>
    </p:spTree>
    <p:extLst>
      <p:ext uri="{BB962C8B-B14F-4D97-AF65-F5344CB8AC3E}">
        <p14:creationId xmlns:p14="http://schemas.microsoft.com/office/powerpoint/2010/main" val="37424881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p:txBody>
          <a:bodyPr/>
          <a:lstStyle/>
          <a:p>
            <a:r>
              <a:rPr lang="en-US" altLang="zh-CN" smtClean="0">
                <a:ea typeface="宋体" charset="-122"/>
              </a:rPr>
              <a:t>5.4 </a:t>
            </a:r>
            <a:r>
              <a:rPr lang="zh-CN" altLang="zh-CN" smtClean="0">
                <a:ea typeface="宋体" charset="-122"/>
              </a:rPr>
              <a:t>图表</a:t>
            </a: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6" name="内容占位符 5"/>
          <p:cNvPicPr>
            <a:picLocks noGrp="1"/>
          </p:cNvPicPr>
          <p:nvPr>
            <p:ph idx="1"/>
          </p:nvPr>
        </p:nvPicPr>
        <p:blipFill>
          <a:blip r:embed="rId2"/>
          <a:stretch>
            <a:fillRect/>
          </a:stretch>
        </p:blipFill>
        <p:spPr>
          <a:xfrm>
            <a:off x="1367311" y="1700808"/>
            <a:ext cx="6456939" cy="3888432"/>
          </a:xfrm>
          <a:prstGeom prst="rect">
            <a:avLst/>
          </a:prstGeom>
        </p:spPr>
      </p:pic>
      <p:sp>
        <p:nvSpPr>
          <p:cNvPr id="3" name="矩形 2"/>
          <p:cNvSpPr/>
          <p:nvPr/>
        </p:nvSpPr>
        <p:spPr>
          <a:xfrm>
            <a:off x="3109497" y="5775938"/>
            <a:ext cx="2973891" cy="369332"/>
          </a:xfrm>
          <a:prstGeom prst="rect">
            <a:avLst/>
          </a:prstGeom>
        </p:spPr>
        <p:txBody>
          <a:bodyPr wrap="none">
            <a:spAutoFit/>
          </a:bodyPr>
          <a:lstStyle/>
          <a:p>
            <a:r>
              <a:rPr lang="zh-CN" altLang="zh-CN" dirty="0"/>
              <a:t>图表编辑格式化效果（三）</a:t>
            </a:r>
            <a:endParaRPr lang="zh-CN" altLang="en-US" dirty="0"/>
          </a:p>
        </p:txBody>
      </p:sp>
    </p:spTree>
    <p:extLst>
      <p:ext uri="{BB962C8B-B14F-4D97-AF65-F5344CB8AC3E}">
        <p14:creationId xmlns:p14="http://schemas.microsoft.com/office/powerpoint/2010/main" val="40040098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1"/>
          <p:cNvSpPr>
            <a:spLocks noGrp="1"/>
          </p:cNvSpPr>
          <p:nvPr>
            <p:ph type="title" idx="4294967295"/>
          </p:nvPr>
        </p:nvSpPr>
        <p:spPr/>
        <p:txBody>
          <a:bodyPr/>
          <a:lstStyle/>
          <a:p>
            <a:r>
              <a:rPr lang="en-US" altLang="zh-CN" smtClean="0">
                <a:ea typeface="宋体" charset="-122"/>
              </a:rPr>
              <a:t>5.5 Excel</a:t>
            </a:r>
            <a:r>
              <a:rPr lang="zh-CN" altLang="zh-CN" smtClean="0">
                <a:ea typeface="宋体" charset="-122"/>
              </a:rPr>
              <a:t>高级应用</a:t>
            </a:r>
          </a:p>
        </p:txBody>
      </p:sp>
      <p:sp>
        <p:nvSpPr>
          <p:cNvPr id="3" name="内容占位符 2"/>
          <p:cNvSpPr>
            <a:spLocks noGrp="1"/>
          </p:cNvSpPr>
          <p:nvPr>
            <p:ph idx="4294967295"/>
          </p:nvPr>
        </p:nvSpPr>
        <p:spPr/>
        <p:txBody>
          <a:bodyPr/>
          <a:lstStyle/>
          <a:p>
            <a:r>
              <a:rPr lang="en-US" altLang="zh-CN" b="1" smtClean="0">
                <a:ea typeface="宋体" charset="-122"/>
              </a:rPr>
              <a:t>5.5.1 Excel</a:t>
            </a:r>
            <a:r>
              <a:rPr lang="zh-CN" altLang="zh-CN" b="1" smtClean="0">
                <a:ea typeface="宋体" charset="-122"/>
              </a:rPr>
              <a:t>函数综合应用</a:t>
            </a:r>
          </a:p>
          <a:p>
            <a:pPr>
              <a:buFont typeface="Wingdings" pitchFamily="2" charset="2"/>
              <a:buNone/>
            </a:pPr>
            <a:r>
              <a:rPr lang="en-US" altLang="zh-CN" sz="2000" smtClean="0">
                <a:ea typeface="宋体" charset="-122"/>
              </a:rPr>
              <a:t>        Excel</a:t>
            </a:r>
            <a:r>
              <a:rPr lang="zh-CN" altLang="zh-CN" sz="2000" smtClean="0">
                <a:ea typeface="宋体" charset="-122"/>
              </a:rPr>
              <a:t>函数非常丰富，可以各类函数结合应用，解决一些较复杂的问题。</a:t>
            </a:r>
          </a:p>
          <a:p>
            <a:pPr>
              <a:buFont typeface="Wingdings" pitchFamily="2" charset="2"/>
              <a:buNone/>
            </a:pPr>
            <a:r>
              <a:rPr lang="en-US" altLang="zh-CN" sz="2000" smtClean="0">
                <a:ea typeface="宋体" charset="-122"/>
              </a:rPr>
              <a:t>      </a:t>
            </a:r>
            <a:r>
              <a:rPr lang="zh-CN" altLang="zh-CN" sz="2000" smtClean="0">
                <a:ea typeface="宋体" charset="-122"/>
              </a:rPr>
              <a:t>【例</a:t>
            </a:r>
            <a:r>
              <a:rPr lang="en-US" altLang="zh-CN" sz="2000" smtClean="0">
                <a:ea typeface="宋体" charset="-122"/>
              </a:rPr>
              <a:t> 20</a:t>
            </a:r>
            <a:r>
              <a:rPr lang="zh-CN" altLang="zh-CN" sz="2000" smtClean="0">
                <a:ea typeface="宋体" charset="-122"/>
              </a:rPr>
              <a:t>】如何利用身份证号码计算出生日期、年龄、性别？</a:t>
            </a:r>
            <a:endParaRPr lang="zh-CN" altLang="en-US" sz="2000" smtClean="0">
              <a:ea typeface="宋体" charset="-122"/>
            </a:endParaRPr>
          </a:p>
          <a:p>
            <a:pPr>
              <a:buFont typeface="Wingdings" pitchFamily="2" charset="2"/>
              <a:buNone/>
            </a:pPr>
            <a:endParaRPr lang="zh-CN" altLang="zh-CN" sz="2000" smtClean="0">
              <a:ea typeface="宋体" charset="-122"/>
            </a:endParaRPr>
          </a:p>
        </p:txBody>
      </p:sp>
      <p:sp>
        <p:nvSpPr>
          <p:cNvPr id="4" name="页脚占位符 3"/>
          <p:cNvSpPr txBox="1">
            <a:spLocks noGrp="1"/>
          </p:cNvSpPr>
          <p:nvPr/>
        </p:nvSpPr>
        <p:spPr bwMode="auto">
          <a:xfrm>
            <a:off x="5219700" y="6381750"/>
            <a:ext cx="3600450" cy="320675"/>
          </a:xfrm>
          <a:prstGeom prst="rect">
            <a:avLst/>
          </a:prstGeom>
          <a:noFill/>
          <a:extLst/>
        </p:spPr>
        <p:txBody>
          <a:bodyPr/>
          <a:lstStyle/>
          <a:p>
            <a:pPr algn="ctr">
              <a:defRPr/>
            </a:pPr>
            <a:r>
              <a:rPr lang="en-US" altLang="zh-CN" sz="1400">
                <a:solidFill>
                  <a:srgbClr val="F03628"/>
                </a:solidFill>
                <a:latin typeface="+mn-lt"/>
                <a:ea typeface="宋体" pitchFamily="2" charset="-122"/>
              </a:rPr>
              <a:t>School of Computer Science</a:t>
            </a:r>
          </a:p>
        </p:txBody>
      </p:sp>
      <p:graphicFrame>
        <p:nvGraphicFramePr>
          <p:cNvPr id="55302" name="Object 6"/>
          <p:cNvGraphicFramePr>
            <a:graphicFrameLocks noChangeAspect="1"/>
          </p:cNvGraphicFramePr>
          <p:nvPr/>
        </p:nvGraphicFramePr>
        <p:xfrm>
          <a:off x="900113" y="3716338"/>
          <a:ext cx="7272337" cy="1341437"/>
        </p:xfrm>
        <a:graphic>
          <a:graphicData uri="http://schemas.openxmlformats.org/presentationml/2006/ole">
            <mc:AlternateContent xmlns:mc="http://schemas.openxmlformats.org/markup-compatibility/2006">
              <mc:Choice xmlns:v="urn:schemas-microsoft-com:vml" Requires="v">
                <p:oleObj spid="_x0000_s55312" name="文档" r:id="rId3" imgW="5886450" imgH="1085850" progId="Word.Document.8">
                  <p:embed/>
                </p:oleObj>
              </mc:Choice>
              <mc:Fallback>
                <p:oleObj name="文档" r:id="rId3" imgW="5886450" imgH="1085850" progId="Word.Document.8">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3716338"/>
                        <a:ext cx="7272337"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p:txBody>
          <a:bodyPr/>
          <a:lstStyle/>
          <a:p>
            <a:r>
              <a:rPr lang="en-US" altLang="zh-CN" smtClean="0">
                <a:ea typeface="宋体" charset="-122"/>
              </a:rPr>
              <a:t>5.5 Excel</a:t>
            </a:r>
            <a:r>
              <a:rPr lang="zh-CN" altLang="zh-CN" smtClean="0">
                <a:ea typeface="宋体" charset="-122"/>
              </a:rPr>
              <a:t>高级应用</a:t>
            </a:r>
          </a:p>
        </p:txBody>
      </p:sp>
      <p:sp>
        <p:nvSpPr>
          <p:cNvPr id="3" name="内容占位符 2"/>
          <p:cNvSpPr>
            <a:spLocks noGrp="1"/>
          </p:cNvSpPr>
          <p:nvPr>
            <p:ph idx="1"/>
          </p:nvPr>
        </p:nvSpPr>
        <p:spPr/>
        <p:txBody>
          <a:bodyPr/>
          <a:lstStyle/>
          <a:p>
            <a:r>
              <a:rPr lang="en-US" altLang="zh-CN" b="1" smtClean="0">
                <a:ea typeface="宋体" charset="-122"/>
              </a:rPr>
              <a:t>5.5.2 Excel</a:t>
            </a:r>
            <a:r>
              <a:rPr lang="zh-CN" altLang="zh-CN" b="1" smtClean="0">
                <a:ea typeface="宋体" charset="-122"/>
              </a:rPr>
              <a:t>单元格下拉列表设置方法</a:t>
            </a:r>
          </a:p>
          <a:p>
            <a:pPr>
              <a:buFont typeface="Wingdings" pitchFamily="2" charset="2"/>
              <a:buNone/>
            </a:pPr>
            <a:r>
              <a:rPr lang="en-US" altLang="zh-CN" sz="2000" smtClean="0">
                <a:ea typeface="宋体" charset="-122"/>
              </a:rPr>
              <a:t>       </a:t>
            </a:r>
            <a:r>
              <a:rPr lang="zh-CN" altLang="zh-CN" sz="2000" smtClean="0">
                <a:ea typeface="宋体" charset="-122"/>
              </a:rPr>
              <a:t>利用</a:t>
            </a:r>
            <a:r>
              <a:rPr lang="en-US" altLang="zh-CN" sz="2000" smtClean="0">
                <a:ea typeface="宋体" charset="-122"/>
              </a:rPr>
              <a:t>Excel</a:t>
            </a:r>
            <a:r>
              <a:rPr lang="zh-CN" altLang="zh-CN" sz="2000" smtClean="0">
                <a:ea typeface="宋体" charset="-122"/>
              </a:rPr>
              <a:t>数据有效性，可以方便设置单元格下拉列表，这里介绍三种设置方法。</a:t>
            </a:r>
          </a:p>
          <a:p>
            <a:pPr>
              <a:buFont typeface="Wingdings" pitchFamily="2" charset="2"/>
              <a:buNone/>
            </a:pPr>
            <a:r>
              <a:rPr lang="en-US" altLang="zh-CN" sz="2000" b="1" smtClean="0">
                <a:ea typeface="宋体" charset="-122"/>
              </a:rPr>
              <a:t>       1. </a:t>
            </a:r>
            <a:r>
              <a:rPr lang="zh-CN" altLang="zh-CN" sz="2000" b="1" smtClean="0">
                <a:ea typeface="宋体" charset="-122"/>
              </a:rPr>
              <a:t>直接输入方法</a:t>
            </a:r>
            <a:endParaRPr lang="zh-CN" altLang="en-US" sz="2000" b="1" smtClean="0">
              <a:ea typeface="宋体" charset="-122"/>
            </a:endParaRPr>
          </a:p>
          <a:p>
            <a:pPr>
              <a:buFont typeface="Wingdings" pitchFamily="2" charset="2"/>
              <a:buNone/>
            </a:pPr>
            <a:r>
              <a:rPr lang="en-US" altLang="zh-CN" sz="1800" smtClean="0">
                <a:ea typeface="宋体" charset="-122"/>
              </a:rPr>
              <a:t>① </a:t>
            </a:r>
            <a:r>
              <a:rPr lang="zh-CN" altLang="en-US" sz="1800" smtClean="0">
                <a:ea typeface="宋体" charset="-122"/>
              </a:rPr>
              <a:t>选择要设置的单元格，比如</a:t>
            </a:r>
            <a:r>
              <a:rPr lang="en-US" altLang="zh-CN" sz="1800" smtClean="0">
                <a:ea typeface="宋体" charset="-122"/>
              </a:rPr>
              <a:t>A1</a:t>
            </a:r>
            <a:r>
              <a:rPr lang="zh-CN" altLang="en-US" sz="1800" smtClean="0">
                <a:ea typeface="宋体" charset="-122"/>
              </a:rPr>
              <a:t>单元格；</a:t>
            </a:r>
          </a:p>
          <a:p>
            <a:pPr>
              <a:buFont typeface="Wingdings" pitchFamily="2" charset="2"/>
              <a:buNone/>
            </a:pPr>
            <a:r>
              <a:rPr lang="zh-CN" altLang="en-US" sz="1800" smtClean="0">
                <a:ea typeface="宋体" charset="-122"/>
              </a:rPr>
              <a:t>② 单击</a:t>
            </a:r>
            <a:r>
              <a:rPr lang="en-US" altLang="zh-CN" sz="1800" smtClean="0">
                <a:ea typeface="宋体" charset="-122"/>
              </a:rPr>
              <a:t>【</a:t>
            </a:r>
            <a:r>
              <a:rPr lang="zh-CN" altLang="en-US" sz="1800" smtClean="0">
                <a:ea typeface="宋体" charset="-122"/>
              </a:rPr>
              <a:t>数据</a:t>
            </a:r>
            <a:r>
              <a:rPr lang="en-US" altLang="zh-CN" sz="1800" smtClean="0">
                <a:ea typeface="宋体" charset="-122"/>
              </a:rPr>
              <a:t>】</a:t>
            </a:r>
            <a:r>
              <a:rPr lang="zh-CN" altLang="en-US" sz="1800" smtClean="0">
                <a:ea typeface="宋体" charset="-122"/>
              </a:rPr>
              <a:t>选项卡“数据工具”分组中的数据有效性 按钮，弹出“数据有效性”对话框；</a:t>
            </a:r>
          </a:p>
          <a:p>
            <a:pPr>
              <a:buFont typeface="Wingdings" pitchFamily="2" charset="2"/>
              <a:buNone/>
            </a:pPr>
            <a:r>
              <a:rPr lang="zh-CN" altLang="en-US" sz="1800" smtClean="0">
                <a:ea typeface="宋体" charset="-122"/>
              </a:rPr>
              <a:t>③ 在“设置”选项中→“有效性条件”→“允许”中选择“序列”→右边的“忽略空值”和“提供下拉箭头”全部打勾→在“来源”下面输入数据，比如“</a:t>
            </a:r>
            <a:r>
              <a:rPr lang="en-US" altLang="zh-CN" sz="1800" smtClean="0">
                <a:ea typeface="宋体" charset="-122"/>
              </a:rPr>
              <a:t>1,2,3,4,5,6,7,8,9”(</a:t>
            </a:r>
            <a:r>
              <a:rPr lang="zh-CN" altLang="en-US" sz="1800" smtClean="0">
                <a:ea typeface="宋体" charset="-122"/>
              </a:rPr>
              <a:t>不包括双引号，分隔符号“</a:t>
            </a:r>
            <a:r>
              <a:rPr lang="en-US" altLang="zh-CN" sz="1800" smtClean="0">
                <a:ea typeface="宋体" charset="-122"/>
              </a:rPr>
              <a:t>,”</a:t>
            </a:r>
            <a:r>
              <a:rPr lang="zh-CN" altLang="en-US" sz="1800" smtClean="0">
                <a:ea typeface="宋体" charset="-122"/>
              </a:rPr>
              <a:t>必须为半角模式</a:t>
            </a:r>
            <a:r>
              <a:rPr lang="en-US" altLang="zh-CN" sz="1800" smtClean="0">
                <a:ea typeface="宋体" charset="-122"/>
              </a:rPr>
              <a:t>)→</a:t>
            </a:r>
            <a:r>
              <a:rPr lang="zh-CN" altLang="en-US" sz="1800" smtClean="0">
                <a:ea typeface="宋体" charset="-122"/>
              </a:rPr>
              <a:t>按“确定”就完成了，再次选择该</a:t>
            </a:r>
            <a:r>
              <a:rPr lang="en-US" altLang="zh-CN" sz="1800" smtClean="0">
                <a:ea typeface="宋体" charset="-122"/>
              </a:rPr>
              <a:t>A1</a:t>
            </a:r>
            <a:r>
              <a:rPr lang="zh-CN" altLang="en-US" sz="1800" smtClean="0">
                <a:ea typeface="宋体" charset="-122"/>
              </a:rPr>
              <a:t>单元格，就出现了下拉列表。</a:t>
            </a:r>
            <a:endParaRPr lang="en-US" altLang="zh-CN" sz="180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a:xfrm>
            <a:off x="457200" y="1828800"/>
            <a:ext cx="8578850" cy="4495800"/>
          </a:xfrm>
        </p:spPr>
        <p:txBody>
          <a:bodyPr/>
          <a:lstStyle/>
          <a:p>
            <a:r>
              <a:rPr lang="en-US" altLang="zh-CN" b="1" dirty="0" smtClean="0">
                <a:ea typeface="宋体" charset="-122"/>
              </a:rPr>
              <a:t>5.1.1 Excel2010</a:t>
            </a:r>
            <a:r>
              <a:rPr lang="zh-CN" altLang="zh-CN" b="1" dirty="0" smtClean="0">
                <a:ea typeface="宋体" charset="-122"/>
              </a:rPr>
              <a:t>的启动和退出</a:t>
            </a:r>
          </a:p>
          <a:p>
            <a:pPr>
              <a:buFont typeface="Wingdings" pitchFamily="2" charset="2"/>
              <a:buNone/>
            </a:pPr>
            <a:r>
              <a:rPr lang="en-US" altLang="zh-CN" sz="2000" b="1" dirty="0" smtClean="0">
                <a:ea typeface="宋体" charset="-122"/>
              </a:rPr>
              <a:t>1</a:t>
            </a:r>
            <a:r>
              <a:rPr lang="zh-CN" altLang="zh-CN" sz="2000" b="1" dirty="0" smtClean="0">
                <a:ea typeface="宋体" charset="-122"/>
              </a:rPr>
              <a:t>．启动</a:t>
            </a:r>
          </a:p>
          <a:p>
            <a:pPr>
              <a:buFont typeface="Wingdings" pitchFamily="2" charset="2"/>
              <a:buNone/>
            </a:pPr>
            <a:r>
              <a:rPr lang="zh-CN" altLang="zh-CN" sz="2000" dirty="0" smtClean="0">
                <a:ea typeface="宋体" charset="-122"/>
              </a:rPr>
              <a:t>启动</a:t>
            </a:r>
            <a:r>
              <a:rPr lang="en-US" altLang="zh-CN" sz="2000" dirty="0" smtClean="0">
                <a:ea typeface="宋体" charset="-122"/>
              </a:rPr>
              <a:t>Excel 2010</a:t>
            </a:r>
            <a:r>
              <a:rPr lang="zh-CN" altLang="zh-CN" sz="2000" dirty="0" smtClean="0">
                <a:ea typeface="宋体" charset="-122"/>
              </a:rPr>
              <a:t>有多种方法，常用如下</a:t>
            </a:r>
            <a:r>
              <a:rPr lang="en-US" altLang="zh-CN" sz="2000" dirty="0" smtClean="0">
                <a:ea typeface="宋体" charset="-122"/>
              </a:rPr>
              <a:t>4</a:t>
            </a:r>
            <a:r>
              <a:rPr lang="zh-CN" altLang="zh-CN" sz="2000" dirty="0" smtClean="0">
                <a:ea typeface="宋体" charset="-122"/>
              </a:rPr>
              <a:t>种方法：</a:t>
            </a:r>
          </a:p>
          <a:p>
            <a:pPr>
              <a:buFont typeface="Wingdings" pitchFamily="2" charset="2"/>
              <a:buNone/>
            </a:pPr>
            <a:r>
              <a:rPr lang="zh-CN" altLang="zh-CN" sz="2000" dirty="0" smtClean="0">
                <a:ea typeface="宋体" charset="-122"/>
              </a:rPr>
              <a:t>①</a:t>
            </a:r>
            <a:r>
              <a:rPr lang="en-US" altLang="zh-CN" sz="2000" dirty="0" smtClean="0">
                <a:ea typeface="宋体" charset="-122"/>
              </a:rPr>
              <a:t>  </a:t>
            </a:r>
            <a:r>
              <a:rPr lang="zh-CN" altLang="zh-CN" sz="2000" dirty="0" smtClean="0">
                <a:ea typeface="宋体" charset="-122"/>
              </a:rPr>
              <a:t>单击【开始】</a:t>
            </a:r>
            <a:r>
              <a:rPr lang="en-US" altLang="zh-CN" sz="2000" dirty="0" smtClean="0">
                <a:ea typeface="宋体" charset="-122"/>
              </a:rPr>
              <a:t>|</a:t>
            </a:r>
            <a:r>
              <a:rPr lang="zh-CN" altLang="zh-CN" sz="2000" dirty="0" smtClean="0">
                <a:ea typeface="宋体" charset="-122"/>
              </a:rPr>
              <a:t>【程序】</a:t>
            </a:r>
            <a:r>
              <a:rPr lang="en-US" altLang="zh-CN" sz="2000" dirty="0" smtClean="0">
                <a:ea typeface="宋体" charset="-122"/>
              </a:rPr>
              <a:t>|</a:t>
            </a:r>
            <a:r>
              <a:rPr lang="zh-CN" altLang="zh-CN" sz="2000" dirty="0" smtClean="0">
                <a:ea typeface="宋体" charset="-122"/>
              </a:rPr>
              <a:t>【</a:t>
            </a:r>
            <a:r>
              <a:rPr lang="en-US" altLang="zh-CN" sz="2000" dirty="0" smtClean="0">
                <a:ea typeface="宋体" charset="-122"/>
              </a:rPr>
              <a:t>Microsoft Office</a:t>
            </a:r>
            <a:r>
              <a:rPr lang="zh-CN" altLang="zh-CN" sz="2000" dirty="0" smtClean="0">
                <a:ea typeface="宋体" charset="-122"/>
              </a:rPr>
              <a:t>】</a:t>
            </a:r>
            <a:r>
              <a:rPr lang="en-US" altLang="zh-CN" sz="2000" dirty="0" smtClean="0">
                <a:ea typeface="宋体" charset="-122"/>
              </a:rPr>
              <a:t>|</a:t>
            </a:r>
            <a:r>
              <a:rPr lang="zh-CN" altLang="zh-CN" sz="2000" dirty="0" smtClean="0">
                <a:ea typeface="宋体" charset="-122"/>
              </a:rPr>
              <a:t>【</a:t>
            </a:r>
            <a:r>
              <a:rPr lang="en-US" altLang="zh-CN" sz="2000" dirty="0" smtClean="0">
                <a:ea typeface="宋体" charset="-122"/>
              </a:rPr>
              <a:t>Microsoft Excel 2010</a:t>
            </a:r>
            <a:r>
              <a:rPr lang="zh-CN" altLang="zh-CN" sz="2000" dirty="0" smtClean="0">
                <a:ea typeface="宋体" charset="-122"/>
              </a:rPr>
              <a:t>】命令。</a:t>
            </a:r>
          </a:p>
          <a:p>
            <a:pPr>
              <a:buFont typeface="Wingdings" pitchFamily="2" charset="2"/>
              <a:buNone/>
            </a:pPr>
            <a:r>
              <a:rPr lang="zh-CN" altLang="zh-CN" sz="2000" dirty="0" smtClean="0">
                <a:ea typeface="宋体" charset="-122"/>
              </a:rPr>
              <a:t>②</a:t>
            </a:r>
            <a:r>
              <a:rPr lang="en-US" altLang="zh-CN" sz="2000" dirty="0" smtClean="0">
                <a:ea typeface="宋体" charset="-122"/>
              </a:rPr>
              <a:t>  </a:t>
            </a:r>
            <a:r>
              <a:rPr lang="zh-CN" altLang="zh-CN" sz="2000" dirty="0" smtClean="0">
                <a:ea typeface="宋体" charset="-122"/>
              </a:rPr>
              <a:t>双击桌面上的</a:t>
            </a:r>
            <a:r>
              <a:rPr lang="en-US" altLang="zh-CN" sz="2000" dirty="0" smtClean="0">
                <a:ea typeface="宋体" charset="-122"/>
              </a:rPr>
              <a:t>Excel</a:t>
            </a:r>
            <a:r>
              <a:rPr lang="zh-CN" altLang="zh-CN" sz="2000" dirty="0" smtClean="0">
                <a:ea typeface="宋体" charset="-122"/>
              </a:rPr>
              <a:t>快捷方式图标</a:t>
            </a:r>
            <a:r>
              <a:rPr lang="en-US" altLang="zh-CN" sz="2000" dirty="0" smtClean="0">
                <a:ea typeface="宋体" charset="-122"/>
              </a:rPr>
              <a:t> </a:t>
            </a:r>
            <a:r>
              <a:rPr lang="zh-CN" altLang="zh-CN" sz="2000" dirty="0" smtClean="0">
                <a:ea typeface="宋体" charset="-122"/>
              </a:rPr>
              <a:t>。</a:t>
            </a:r>
          </a:p>
          <a:p>
            <a:pPr>
              <a:buFont typeface="Wingdings" pitchFamily="2" charset="2"/>
              <a:buNone/>
            </a:pPr>
            <a:r>
              <a:rPr lang="zh-CN" altLang="zh-CN" sz="2000" dirty="0" smtClean="0">
                <a:ea typeface="宋体" charset="-122"/>
              </a:rPr>
              <a:t>③</a:t>
            </a:r>
            <a:r>
              <a:rPr lang="en-US" altLang="zh-CN" sz="2000" dirty="0" smtClean="0">
                <a:ea typeface="宋体" charset="-122"/>
              </a:rPr>
              <a:t>  </a:t>
            </a:r>
            <a:r>
              <a:rPr lang="zh-CN" altLang="zh-CN" sz="2000" dirty="0" smtClean="0">
                <a:ea typeface="宋体" charset="-122"/>
              </a:rPr>
              <a:t>直接在【资源管理器】或</a:t>
            </a:r>
            <a:r>
              <a:rPr lang="zh-CN" altLang="zh-CN" sz="2000" dirty="0" smtClean="0">
                <a:ea typeface="宋体" charset="-122"/>
              </a:rPr>
              <a:t>【</a:t>
            </a:r>
            <a:r>
              <a:rPr lang="zh-CN" altLang="en-US" sz="2000" dirty="0" smtClean="0">
                <a:ea typeface="宋体" charset="-122"/>
              </a:rPr>
              <a:t>计算机</a:t>
            </a:r>
            <a:r>
              <a:rPr lang="zh-CN" altLang="zh-CN" sz="2000" dirty="0" smtClean="0">
                <a:ea typeface="宋体" charset="-122"/>
              </a:rPr>
              <a:t>】</a:t>
            </a:r>
            <a:r>
              <a:rPr lang="zh-CN" altLang="zh-CN" sz="2000" dirty="0" smtClean="0">
                <a:ea typeface="宋体" charset="-122"/>
              </a:rPr>
              <a:t>中双击指定的</a:t>
            </a:r>
            <a:r>
              <a:rPr lang="en-US" altLang="zh-CN" sz="2000" dirty="0" smtClean="0">
                <a:ea typeface="宋体" charset="-122"/>
              </a:rPr>
              <a:t>Excel</a:t>
            </a:r>
            <a:r>
              <a:rPr lang="zh-CN" altLang="zh-CN" sz="2000" dirty="0" smtClean="0">
                <a:ea typeface="宋体" charset="-122"/>
              </a:rPr>
              <a:t>文件名。</a:t>
            </a:r>
          </a:p>
          <a:p>
            <a:pPr>
              <a:buFont typeface="Wingdings" pitchFamily="2" charset="2"/>
              <a:buNone/>
            </a:pPr>
            <a:r>
              <a:rPr lang="zh-CN" altLang="zh-CN" sz="2000" dirty="0" smtClean="0">
                <a:ea typeface="宋体" charset="-122"/>
              </a:rPr>
              <a:t>④</a:t>
            </a:r>
            <a:r>
              <a:rPr lang="en-US" altLang="zh-CN" sz="2000" dirty="0" smtClean="0">
                <a:ea typeface="宋体" charset="-122"/>
              </a:rPr>
              <a:t>  </a:t>
            </a:r>
            <a:r>
              <a:rPr lang="zh-CN" altLang="zh-CN" sz="2000" dirty="0" smtClean="0">
                <a:ea typeface="宋体" charset="-122"/>
              </a:rPr>
              <a:t>单击【开始】</a:t>
            </a:r>
            <a:r>
              <a:rPr lang="en-US" altLang="zh-CN" sz="2000" dirty="0" smtClean="0">
                <a:ea typeface="宋体" charset="-122"/>
              </a:rPr>
              <a:t>|</a:t>
            </a:r>
            <a:r>
              <a:rPr lang="zh-CN" altLang="zh-CN" sz="2000" dirty="0" smtClean="0">
                <a:ea typeface="宋体" charset="-122"/>
              </a:rPr>
              <a:t>【运行】，输入“</a:t>
            </a:r>
            <a:r>
              <a:rPr lang="en-US" altLang="zh-CN" sz="2000" dirty="0" smtClean="0">
                <a:ea typeface="宋体" charset="-122"/>
              </a:rPr>
              <a:t>excel.exe</a:t>
            </a:r>
            <a:r>
              <a:rPr lang="zh-CN" altLang="zh-CN" sz="2000" dirty="0" smtClean="0">
                <a:ea typeface="宋体" charset="-122"/>
              </a:rPr>
              <a:t>”可执行文件。</a:t>
            </a:r>
          </a:p>
          <a:p>
            <a:endParaRPr lang="zh-CN" altLang="en-US" dirty="0"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p:cNvSpPr>
            <a:spLocks noGrp="1"/>
          </p:cNvSpPr>
          <p:nvPr>
            <p:ph type="title" idx="4294967295"/>
          </p:nvPr>
        </p:nvSpPr>
        <p:spPr/>
        <p:txBody>
          <a:bodyPr/>
          <a:lstStyle/>
          <a:p>
            <a:r>
              <a:rPr lang="en-US" altLang="zh-CN" smtClean="0">
                <a:ea typeface="宋体" charset="-122"/>
              </a:rPr>
              <a:t>5.5 Excel</a:t>
            </a:r>
            <a:r>
              <a:rPr lang="zh-CN" altLang="zh-CN" smtClean="0">
                <a:ea typeface="宋体" charset="-122"/>
              </a:rPr>
              <a:t>高级应用</a:t>
            </a:r>
          </a:p>
        </p:txBody>
      </p:sp>
      <p:sp>
        <p:nvSpPr>
          <p:cNvPr id="3" name="内容占位符 2"/>
          <p:cNvSpPr>
            <a:spLocks noGrp="1"/>
          </p:cNvSpPr>
          <p:nvPr>
            <p:ph idx="4294967295"/>
          </p:nvPr>
        </p:nvSpPr>
        <p:spPr/>
        <p:txBody>
          <a:bodyPr/>
          <a:lstStyle/>
          <a:p>
            <a:r>
              <a:rPr lang="en-US" altLang="zh-CN" b="1" smtClean="0">
                <a:ea typeface="宋体" charset="-122"/>
              </a:rPr>
              <a:t>5.5.2 Excel</a:t>
            </a:r>
            <a:r>
              <a:rPr lang="zh-CN" altLang="zh-CN" b="1" smtClean="0">
                <a:ea typeface="宋体" charset="-122"/>
              </a:rPr>
              <a:t>单元格下拉列表设置方法</a:t>
            </a:r>
          </a:p>
          <a:p>
            <a:pPr>
              <a:buFont typeface="Wingdings" pitchFamily="2" charset="2"/>
              <a:buNone/>
            </a:pPr>
            <a:r>
              <a:rPr lang="en-US" altLang="zh-CN" sz="2000" b="1" smtClean="0">
                <a:ea typeface="宋体" charset="-122"/>
              </a:rPr>
              <a:t>     </a:t>
            </a:r>
            <a:r>
              <a:rPr lang="en-US" altLang="zh-CN" sz="2400" b="1" smtClean="0">
                <a:ea typeface="宋体" charset="-122"/>
              </a:rPr>
              <a:t>2. </a:t>
            </a:r>
            <a:r>
              <a:rPr lang="zh-CN" altLang="zh-CN" sz="2400" b="1" smtClean="0">
                <a:ea typeface="宋体" charset="-122"/>
              </a:rPr>
              <a:t>引用同一工作表内的数据</a:t>
            </a:r>
          </a:p>
          <a:p>
            <a:pPr>
              <a:buFont typeface="Wingdings" pitchFamily="2" charset="2"/>
              <a:buNone/>
            </a:pPr>
            <a:r>
              <a:rPr lang="zh-CN" altLang="en-US" sz="2000" smtClean="0">
                <a:ea typeface="宋体" charset="-122"/>
              </a:rPr>
              <a:t>             </a:t>
            </a:r>
          </a:p>
          <a:p>
            <a:pPr>
              <a:buFont typeface="Wingdings" pitchFamily="2" charset="2"/>
              <a:buNone/>
            </a:pPr>
            <a:r>
              <a:rPr lang="zh-CN" altLang="en-US" sz="2000" smtClean="0">
                <a:ea typeface="宋体" charset="-122"/>
              </a:rPr>
              <a:t>            如果同一工作表的某列就是下拉列表想要的数据，比如引用工作表</a:t>
            </a:r>
            <a:r>
              <a:rPr lang="en-US" altLang="zh-CN" sz="2000" smtClean="0">
                <a:ea typeface="宋体" charset="-122"/>
              </a:rPr>
              <a:t>Sheet1</a:t>
            </a:r>
            <a:r>
              <a:rPr lang="zh-CN" altLang="en-US" sz="2000" smtClean="0">
                <a:ea typeface="宋体" charset="-122"/>
              </a:rPr>
              <a:t>的</a:t>
            </a:r>
            <a:r>
              <a:rPr lang="en-US" altLang="zh-CN" sz="2000" smtClean="0">
                <a:ea typeface="宋体" charset="-122"/>
              </a:rPr>
              <a:t>B2:B5</a:t>
            </a:r>
            <a:r>
              <a:rPr lang="zh-CN" altLang="en-US" sz="2000" smtClean="0">
                <a:ea typeface="宋体" charset="-122"/>
              </a:rPr>
              <a:t>，</a:t>
            </a:r>
            <a:r>
              <a:rPr lang="en-US" altLang="zh-CN" sz="2000" smtClean="0">
                <a:ea typeface="宋体" charset="-122"/>
              </a:rPr>
              <a:t>B2</a:t>
            </a:r>
            <a:r>
              <a:rPr lang="zh-CN" altLang="en-US" sz="2000" smtClean="0">
                <a:ea typeface="宋体" charset="-122"/>
              </a:rPr>
              <a:t>：</a:t>
            </a:r>
            <a:r>
              <a:rPr lang="en-US" altLang="zh-CN" sz="2000" smtClean="0">
                <a:ea typeface="宋体" charset="-122"/>
              </a:rPr>
              <a:t>B5</a:t>
            </a:r>
            <a:r>
              <a:rPr lang="zh-CN" altLang="en-US" sz="2000" smtClean="0">
                <a:ea typeface="宋体" charset="-122"/>
              </a:rPr>
              <a:t>分别有数据</a:t>
            </a:r>
            <a:r>
              <a:rPr lang="en-US" altLang="zh-CN" sz="2000" smtClean="0">
                <a:ea typeface="宋体" charset="-122"/>
              </a:rPr>
              <a:t>1</a:t>
            </a:r>
            <a:r>
              <a:rPr lang="zh-CN" altLang="en-US" sz="2000" smtClean="0">
                <a:ea typeface="宋体" charset="-122"/>
              </a:rPr>
              <a:t>、</a:t>
            </a:r>
            <a:r>
              <a:rPr lang="en-US" altLang="zh-CN" sz="2000" smtClean="0">
                <a:ea typeface="宋体" charset="-122"/>
              </a:rPr>
              <a:t>2</a:t>
            </a:r>
            <a:r>
              <a:rPr lang="zh-CN" altLang="en-US" sz="2000" smtClean="0">
                <a:ea typeface="宋体" charset="-122"/>
              </a:rPr>
              <a:t>、</a:t>
            </a:r>
            <a:r>
              <a:rPr lang="en-US" altLang="zh-CN" sz="2000" smtClean="0">
                <a:ea typeface="宋体" charset="-122"/>
              </a:rPr>
              <a:t>3</a:t>
            </a:r>
            <a:r>
              <a:rPr lang="zh-CN" altLang="en-US" sz="2000" smtClean="0">
                <a:ea typeface="宋体" charset="-122"/>
              </a:rPr>
              <a:t>、</a:t>
            </a:r>
            <a:r>
              <a:rPr lang="en-US" altLang="zh-CN" sz="2000" smtClean="0">
                <a:ea typeface="宋体" charset="-122"/>
              </a:rPr>
              <a:t>4</a:t>
            </a:r>
            <a:r>
              <a:rPr lang="zh-CN" altLang="en-US" sz="2000" smtClean="0">
                <a:ea typeface="宋体" charset="-122"/>
              </a:rPr>
              <a:t>，操作方法与第</a:t>
            </a:r>
            <a:r>
              <a:rPr lang="en-US" altLang="zh-CN" sz="2000" smtClean="0">
                <a:ea typeface="宋体" charset="-122"/>
              </a:rPr>
              <a:t>1</a:t>
            </a:r>
            <a:r>
              <a:rPr lang="zh-CN" altLang="en-US" sz="2000" smtClean="0">
                <a:ea typeface="宋体" charset="-122"/>
              </a:rPr>
              <a:t>种方法相似，不同之处仅在第③步输入数据不相同，这里需要输入数据“</a:t>
            </a:r>
            <a:r>
              <a:rPr lang="en-US" altLang="zh-CN" sz="2000" smtClean="0">
                <a:ea typeface="宋体" charset="-122"/>
              </a:rPr>
              <a:t>=$B$2:$B$5”</a:t>
            </a:r>
            <a:r>
              <a:rPr lang="zh-CN" altLang="en-US" sz="2000" smtClean="0">
                <a:ea typeface="宋体" charset="-122"/>
              </a:rPr>
              <a:t>，也可以按右边红色箭头直接选择</a:t>
            </a:r>
            <a:r>
              <a:rPr lang="en-US" altLang="zh-CN" sz="2000" smtClean="0">
                <a:ea typeface="宋体" charset="-122"/>
              </a:rPr>
              <a:t>B2:B5</a:t>
            </a:r>
            <a:r>
              <a:rPr lang="zh-CN" altLang="en-US" sz="2000" smtClean="0">
                <a:ea typeface="宋体" charset="-122"/>
              </a:rPr>
              <a:t>区域即可。</a:t>
            </a:r>
          </a:p>
        </p:txBody>
      </p:sp>
      <p:sp>
        <p:nvSpPr>
          <p:cNvPr id="4" name="页脚占位符 3"/>
          <p:cNvSpPr txBox="1">
            <a:spLocks noGrp="1"/>
          </p:cNvSpPr>
          <p:nvPr/>
        </p:nvSpPr>
        <p:spPr bwMode="auto">
          <a:xfrm>
            <a:off x="5219700" y="6381750"/>
            <a:ext cx="3600450" cy="320675"/>
          </a:xfrm>
          <a:prstGeom prst="rect">
            <a:avLst/>
          </a:prstGeom>
          <a:noFill/>
          <a:extLst/>
        </p:spPr>
        <p:txBody>
          <a:bodyPr/>
          <a:lstStyle/>
          <a:p>
            <a:pPr algn="ctr">
              <a:defRPr/>
            </a:pPr>
            <a:r>
              <a:rPr lang="en-US" altLang="zh-CN" sz="1400">
                <a:solidFill>
                  <a:srgbClr val="F03628"/>
                </a:solidFill>
                <a:latin typeface="+mn-lt"/>
                <a:ea typeface="宋体" pitchFamily="2" charset="-122"/>
              </a:rPr>
              <a:t>School of Computer Science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1"/>
          <p:cNvSpPr>
            <a:spLocks noGrp="1"/>
          </p:cNvSpPr>
          <p:nvPr>
            <p:ph type="title" idx="4294967295"/>
          </p:nvPr>
        </p:nvSpPr>
        <p:spPr/>
        <p:txBody>
          <a:bodyPr/>
          <a:lstStyle/>
          <a:p>
            <a:r>
              <a:rPr lang="en-US" altLang="zh-CN" smtClean="0">
                <a:ea typeface="宋体" charset="-122"/>
              </a:rPr>
              <a:t>5.5 Excel</a:t>
            </a:r>
            <a:r>
              <a:rPr lang="zh-CN" altLang="zh-CN" smtClean="0">
                <a:ea typeface="宋体" charset="-122"/>
              </a:rPr>
              <a:t>高级应用</a:t>
            </a:r>
          </a:p>
        </p:txBody>
      </p:sp>
      <p:sp>
        <p:nvSpPr>
          <p:cNvPr id="3" name="内容占位符 2"/>
          <p:cNvSpPr>
            <a:spLocks noGrp="1"/>
          </p:cNvSpPr>
          <p:nvPr>
            <p:ph idx="4294967295"/>
          </p:nvPr>
        </p:nvSpPr>
        <p:spPr/>
        <p:txBody>
          <a:bodyPr/>
          <a:lstStyle/>
          <a:p>
            <a:r>
              <a:rPr lang="en-US" altLang="zh-CN" b="1" smtClean="0">
                <a:ea typeface="宋体" charset="-122"/>
              </a:rPr>
              <a:t>5.5.2 Excel</a:t>
            </a:r>
            <a:r>
              <a:rPr lang="zh-CN" altLang="zh-CN" b="1" smtClean="0">
                <a:ea typeface="宋体" charset="-122"/>
              </a:rPr>
              <a:t>单元格下拉列表设置方法</a:t>
            </a:r>
          </a:p>
          <a:p>
            <a:pPr>
              <a:buFont typeface="Wingdings" pitchFamily="2" charset="2"/>
              <a:buNone/>
            </a:pPr>
            <a:r>
              <a:rPr lang="en-US" altLang="zh-CN" sz="2400" b="1" smtClean="0">
                <a:ea typeface="宋体" charset="-122"/>
              </a:rPr>
              <a:t>     3. </a:t>
            </a:r>
            <a:r>
              <a:rPr lang="zh-CN" altLang="zh-CN" sz="2400" b="1" smtClean="0">
                <a:ea typeface="宋体" charset="-122"/>
              </a:rPr>
              <a:t>引用不同工作表内的数据</a:t>
            </a:r>
            <a:endParaRPr lang="zh-CN" altLang="en-US" sz="2400" b="1" smtClean="0">
              <a:ea typeface="宋体" charset="-122"/>
            </a:endParaRPr>
          </a:p>
          <a:p>
            <a:pPr>
              <a:buFont typeface="Wingdings" pitchFamily="2" charset="2"/>
              <a:buNone/>
            </a:pPr>
            <a:r>
              <a:rPr lang="zh-CN" altLang="en-US" sz="1600" smtClean="0">
                <a:ea typeface="宋体" charset="-122"/>
              </a:rPr>
              <a:t>      如果不同工作表的某列就是下拉列表想要的数据，比如工作表</a:t>
            </a:r>
            <a:r>
              <a:rPr lang="en-US" altLang="zh-CN" sz="1600" smtClean="0">
                <a:ea typeface="宋体" charset="-122"/>
              </a:rPr>
              <a:t>Sheet1</a:t>
            </a:r>
            <a:r>
              <a:rPr lang="zh-CN" altLang="en-US" sz="1600" smtClean="0">
                <a:ea typeface="宋体" charset="-122"/>
              </a:rPr>
              <a:t>的</a:t>
            </a:r>
            <a:r>
              <a:rPr lang="en-US" altLang="zh-CN" sz="1600" smtClean="0">
                <a:ea typeface="宋体" charset="-122"/>
              </a:rPr>
              <a:t>A1</a:t>
            </a:r>
            <a:r>
              <a:rPr lang="zh-CN" altLang="en-US" sz="1600" smtClean="0">
                <a:ea typeface="宋体" charset="-122"/>
              </a:rPr>
              <a:t>单元格要引用工作表</a:t>
            </a:r>
            <a:r>
              <a:rPr lang="en-US" altLang="zh-CN" sz="1600" smtClean="0">
                <a:ea typeface="宋体" charset="-122"/>
              </a:rPr>
              <a:t>Sheet2</a:t>
            </a:r>
            <a:r>
              <a:rPr lang="zh-CN" altLang="en-US" sz="1600" smtClean="0">
                <a:ea typeface="宋体" charset="-122"/>
              </a:rPr>
              <a:t>的</a:t>
            </a:r>
            <a:r>
              <a:rPr lang="en-US" altLang="zh-CN" sz="1600" smtClean="0">
                <a:ea typeface="宋体" charset="-122"/>
              </a:rPr>
              <a:t>B2</a:t>
            </a:r>
            <a:r>
              <a:rPr lang="zh-CN" altLang="en-US" sz="1600" smtClean="0">
                <a:ea typeface="宋体" charset="-122"/>
              </a:rPr>
              <a:t>：</a:t>
            </a:r>
            <a:r>
              <a:rPr lang="en-US" altLang="zh-CN" sz="1600" smtClean="0">
                <a:ea typeface="宋体" charset="-122"/>
              </a:rPr>
              <a:t>B5</a:t>
            </a:r>
            <a:r>
              <a:rPr lang="zh-CN" altLang="en-US" sz="1600" smtClean="0">
                <a:ea typeface="宋体" charset="-122"/>
              </a:rPr>
              <a:t>区域，工作表</a:t>
            </a:r>
            <a:r>
              <a:rPr lang="en-US" altLang="zh-CN" sz="1600" smtClean="0">
                <a:ea typeface="宋体" charset="-122"/>
              </a:rPr>
              <a:t>Sheet2</a:t>
            </a:r>
            <a:r>
              <a:rPr lang="zh-CN" altLang="en-US" sz="1600" smtClean="0">
                <a:ea typeface="宋体" charset="-122"/>
              </a:rPr>
              <a:t>的</a:t>
            </a:r>
            <a:r>
              <a:rPr lang="en-US" altLang="zh-CN" sz="1600" smtClean="0">
                <a:ea typeface="宋体" charset="-122"/>
              </a:rPr>
              <a:t>B2</a:t>
            </a:r>
            <a:r>
              <a:rPr lang="zh-CN" altLang="en-US" sz="1600" smtClean="0">
                <a:ea typeface="宋体" charset="-122"/>
              </a:rPr>
              <a:t>：</a:t>
            </a:r>
            <a:r>
              <a:rPr lang="en-US" altLang="zh-CN" sz="1600" smtClean="0">
                <a:ea typeface="宋体" charset="-122"/>
              </a:rPr>
              <a:t>B5</a:t>
            </a:r>
            <a:r>
              <a:rPr lang="zh-CN" altLang="en-US" sz="1600" smtClean="0">
                <a:ea typeface="宋体" charset="-122"/>
              </a:rPr>
              <a:t>分别有数据</a:t>
            </a:r>
            <a:r>
              <a:rPr lang="en-US" altLang="zh-CN" sz="1600" smtClean="0">
                <a:ea typeface="宋体" charset="-122"/>
              </a:rPr>
              <a:t>1</a:t>
            </a:r>
            <a:r>
              <a:rPr lang="zh-CN" altLang="en-US" sz="1600" smtClean="0">
                <a:ea typeface="宋体" charset="-122"/>
              </a:rPr>
              <a:t>、</a:t>
            </a:r>
            <a:r>
              <a:rPr lang="en-US" altLang="zh-CN" sz="1600" smtClean="0">
                <a:ea typeface="宋体" charset="-122"/>
              </a:rPr>
              <a:t>2</a:t>
            </a:r>
            <a:r>
              <a:rPr lang="zh-CN" altLang="en-US" sz="1600" smtClean="0">
                <a:ea typeface="宋体" charset="-122"/>
              </a:rPr>
              <a:t>、</a:t>
            </a:r>
            <a:r>
              <a:rPr lang="en-US" altLang="zh-CN" sz="1600" smtClean="0">
                <a:ea typeface="宋体" charset="-122"/>
              </a:rPr>
              <a:t>3</a:t>
            </a:r>
            <a:r>
              <a:rPr lang="zh-CN" altLang="en-US" sz="1600" smtClean="0">
                <a:ea typeface="宋体" charset="-122"/>
              </a:rPr>
              <a:t>、</a:t>
            </a:r>
            <a:r>
              <a:rPr lang="en-US" altLang="zh-CN" sz="1600" smtClean="0">
                <a:ea typeface="宋体" charset="-122"/>
              </a:rPr>
              <a:t>4</a:t>
            </a:r>
            <a:r>
              <a:rPr lang="zh-CN" altLang="en-US" sz="1600" smtClean="0">
                <a:ea typeface="宋体" charset="-122"/>
              </a:rPr>
              <a:t>，操作方法如下：</a:t>
            </a:r>
          </a:p>
          <a:p>
            <a:pPr>
              <a:buFont typeface="Wingdings" pitchFamily="2" charset="2"/>
              <a:buNone/>
            </a:pPr>
            <a:r>
              <a:rPr lang="zh-CN" altLang="en-US" sz="1600" smtClean="0">
                <a:ea typeface="宋体" charset="-122"/>
              </a:rPr>
              <a:t>① 定义区域名称。在</a:t>
            </a:r>
            <a:r>
              <a:rPr lang="en-US" altLang="zh-CN" sz="1600" smtClean="0">
                <a:ea typeface="宋体" charset="-122"/>
              </a:rPr>
              <a:t>Sheet2</a:t>
            </a:r>
            <a:r>
              <a:rPr lang="zh-CN" altLang="en-US" sz="1600" smtClean="0">
                <a:ea typeface="宋体" charset="-122"/>
              </a:rPr>
              <a:t>工作表中选中</a:t>
            </a:r>
            <a:r>
              <a:rPr lang="en-US" altLang="zh-CN" sz="1600" smtClean="0">
                <a:ea typeface="宋体" charset="-122"/>
              </a:rPr>
              <a:t>B2:B5</a:t>
            </a:r>
            <a:r>
              <a:rPr lang="zh-CN" altLang="en-US" sz="1600" smtClean="0">
                <a:ea typeface="宋体" charset="-122"/>
              </a:rPr>
              <a:t>区域，右击选择“定义名称”或者选择</a:t>
            </a:r>
            <a:r>
              <a:rPr lang="en-US" altLang="zh-CN" sz="1600" smtClean="0">
                <a:ea typeface="宋体" charset="-122"/>
              </a:rPr>
              <a:t>【</a:t>
            </a:r>
            <a:r>
              <a:rPr lang="zh-CN" altLang="en-US" sz="1600" smtClean="0">
                <a:ea typeface="宋体" charset="-122"/>
              </a:rPr>
              <a:t>公式</a:t>
            </a:r>
            <a:r>
              <a:rPr lang="en-US" altLang="zh-CN" sz="1600" smtClean="0">
                <a:ea typeface="宋体" charset="-122"/>
              </a:rPr>
              <a:t>】</a:t>
            </a:r>
            <a:r>
              <a:rPr lang="zh-CN" altLang="en-US" sz="1600" smtClean="0">
                <a:ea typeface="宋体" charset="-122"/>
              </a:rPr>
              <a:t>选项卡功能区中的“定义名称”，打开“新建名称”对话框，如图</a:t>
            </a:r>
            <a:r>
              <a:rPr lang="en-US" altLang="zh-CN" sz="1600" smtClean="0">
                <a:ea typeface="宋体" charset="-122"/>
              </a:rPr>
              <a:t>1-5-96</a:t>
            </a:r>
            <a:r>
              <a:rPr lang="zh-CN" altLang="en-US" sz="1600" smtClean="0">
                <a:ea typeface="宋体" charset="-122"/>
              </a:rPr>
              <a:t>所示。在“名称”中输入想定义的名称，如“</a:t>
            </a:r>
            <a:r>
              <a:rPr lang="en-US" altLang="zh-CN" sz="1600" smtClean="0">
                <a:ea typeface="宋体" charset="-122"/>
              </a:rPr>
              <a:t>DW”</a:t>
            </a:r>
            <a:r>
              <a:rPr lang="zh-CN" altLang="en-US" sz="1600" smtClean="0">
                <a:ea typeface="宋体" charset="-122"/>
              </a:rPr>
              <a:t>（可以自己随便命名），在“引用位置”下面输入“</a:t>
            </a:r>
            <a:r>
              <a:rPr lang="en-US" altLang="zh-CN" sz="1600" smtClean="0">
                <a:ea typeface="宋体" charset="-122"/>
              </a:rPr>
              <a:t>=Sheet2!$B$2:$B$5”</a:t>
            </a:r>
            <a:r>
              <a:rPr lang="zh-CN" altLang="en-US" sz="1600" smtClean="0">
                <a:ea typeface="宋体" charset="-122"/>
              </a:rPr>
              <a:t>，也可以按右边红色箭头直接选择</a:t>
            </a:r>
            <a:r>
              <a:rPr lang="en-US" altLang="zh-CN" sz="1600" smtClean="0">
                <a:ea typeface="宋体" charset="-122"/>
              </a:rPr>
              <a:t>B2</a:t>
            </a:r>
            <a:r>
              <a:rPr lang="zh-CN" altLang="en-US" sz="1600" smtClean="0">
                <a:ea typeface="宋体" charset="-122"/>
              </a:rPr>
              <a:t>：</a:t>
            </a:r>
            <a:r>
              <a:rPr lang="en-US" altLang="zh-CN" sz="1600" smtClean="0">
                <a:ea typeface="宋体" charset="-122"/>
              </a:rPr>
              <a:t>B5</a:t>
            </a:r>
            <a:r>
              <a:rPr lang="zh-CN" altLang="en-US" sz="1600" smtClean="0">
                <a:ea typeface="宋体" charset="-122"/>
              </a:rPr>
              <a:t>区域，按“确定”完成。当然最简单的定义区域名称的方法，是选中区域后，直接在名称框输入名称。</a:t>
            </a:r>
          </a:p>
          <a:p>
            <a:pPr>
              <a:buFont typeface="Wingdings" pitchFamily="2" charset="2"/>
              <a:buNone/>
            </a:pPr>
            <a:r>
              <a:rPr lang="zh-CN" altLang="en-US" sz="1600" smtClean="0">
                <a:ea typeface="宋体" charset="-122"/>
              </a:rPr>
              <a:t>② 在</a:t>
            </a:r>
            <a:r>
              <a:rPr lang="en-US" altLang="zh-CN" sz="1600" smtClean="0">
                <a:ea typeface="宋体" charset="-122"/>
              </a:rPr>
              <a:t>Sheet1</a:t>
            </a:r>
            <a:r>
              <a:rPr lang="zh-CN" altLang="en-US" sz="1600" smtClean="0">
                <a:ea typeface="宋体" charset="-122"/>
              </a:rPr>
              <a:t>工作表中选择要设置的单元格，比如</a:t>
            </a:r>
            <a:r>
              <a:rPr lang="en-US" altLang="zh-CN" sz="1600" smtClean="0">
                <a:ea typeface="宋体" charset="-122"/>
              </a:rPr>
              <a:t>A1</a:t>
            </a:r>
            <a:r>
              <a:rPr lang="zh-CN" altLang="en-US" sz="1600" smtClean="0">
                <a:ea typeface="宋体" charset="-122"/>
              </a:rPr>
              <a:t>单元格；</a:t>
            </a:r>
          </a:p>
          <a:p>
            <a:pPr>
              <a:buFont typeface="Wingdings" pitchFamily="2" charset="2"/>
              <a:buNone/>
            </a:pPr>
            <a:r>
              <a:rPr lang="zh-CN" altLang="en-US" sz="1600" smtClean="0">
                <a:ea typeface="宋体" charset="-122"/>
              </a:rPr>
              <a:t>③ 后面操作步骤跟前面相似，不同之处，在于输入数据“</a:t>
            </a:r>
            <a:r>
              <a:rPr lang="en-US" altLang="zh-CN" sz="1600" smtClean="0">
                <a:ea typeface="宋体" charset="-122"/>
              </a:rPr>
              <a:t>=DW”</a:t>
            </a:r>
            <a:r>
              <a:rPr lang="zh-CN" altLang="en-US" sz="1600" smtClean="0">
                <a:ea typeface="宋体" charset="-122"/>
              </a:rPr>
              <a:t>，“</a:t>
            </a:r>
            <a:r>
              <a:rPr lang="en-US" altLang="zh-CN" sz="1600" smtClean="0">
                <a:ea typeface="宋体" charset="-122"/>
              </a:rPr>
              <a:t>DW”</a:t>
            </a:r>
            <a:r>
              <a:rPr lang="zh-CN" altLang="en-US" sz="1600" smtClean="0">
                <a:ea typeface="宋体" charset="-122"/>
              </a:rPr>
              <a:t>就是刚刚定义好的名称。</a:t>
            </a:r>
          </a:p>
          <a:p>
            <a:pPr>
              <a:buFont typeface="Wingdings" pitchFamily="2" charset="2"/>
              <a:buNone/>
            </a:pPr>
            <a:r>
              <a:rPr lang="en-US" altLang="zh-CN" sz="1600" smtClean="0">
                <a:ea typeface="宋体" charset="-122"/>
              </a:rPr>
              <a:t>       </a:t>
            </a:r>
            <a:r>
              <a:rPr lang="en-US" altLang="zh-CN" sz="2400" smtClean="0">
                <a:ea typeface="宋体" charset="-122"/>
              </a:rPr>
              <a:t>【</a:t>
            </a:r>
            <a:r>
              <a:rPr lang="zh-CN" altLang="en-US" sz="2400" smtClean="0">
                <a:ea typeface="宋体" charset="-122"/>
              </a:rPr>
              <a:t>例 </a:t>
            </a:r>
            <a:r>
              <a:rPr lang="en-US" altLang="zh-CN" sz="2400" smtClean="0">
                <a:ea typeface="宋体" charset="-122"/>
              </a:rPr>
              <a:t>21】 </a:t>
            </a:r>
            <a:endParaRPr lang="zh-CN" altLang="en-US" sz="2400" smtClean="0">
              <a:ea typeface="宋体" charset="-122"/>
            </a:endParaRPr>
          </a:p>
        </p:txBody>
      </p:sp>
      <p:sp>
        <p:nvSpPr>
          <p:cNvPr id="4" name="页脚占位符 3"/>
          <p:cNvSpPr txBox="1">
            <a:spLocks noGrp="1"/>
          </p:cNvSpPr>
          <p:nvPr/>
        </p:nvSpPr>
        <p:spPr bwMode="auto">
          <a:xfrm>
            <a:off x="5219700" y="6381750"/>
            <a:ext cx="3600450" cy="320675"/>
          </a:xfrm>
          <a:prstGeom prst="rect">
            <a:avLst/>
          </a:prstGeom>
          <a:noFill/>
          <a:extLst/>
        </p:spPr>
        <p:txBody>
          <a:bodyPr/>
          <a:lstStyle/>
          <a:p>
            <a:pPr algn="ctr">
              <a:defRPr/>
            </a:pPr>
            <a:r>
              <a:rPr lang="en-US" altLang="zh-CN" sz="1400">
                <a:solidFill>
                  <a:srgbClr val="F03628"/>
                </a:solidFill>
                <a:latin typeface="+mn-lt"/>
                <a:ea typeface="宋体" pitchFamily="2" charset="-122"/>
              </a:rPr>
              <a:t>School of Computer Science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p:nvPr>
        </p:nvSpPr>
        <p:spPr/>
        <p:txBody>
          <a:bodyPr/>
          <a:lstStyle/>
          <a:p>
            <a:r>
              <a:rPr lang="en-US" altLang="zh-CN" smtClean="0">
                <a:ea typeface="宋体" charset="-122"/>
              </a:rPr>
              <a:t>5.5 Excel</a:t>
            </a:r>
            <a:r>
              <a:rPr lang="zh-CN" altLang="zh-CN" smtClean="0">
                <a:ea typeface="宋体" charset="-122"/>
              </a:rPr>
              <a:t>高级应用</a:t>
            </a:r>
          </a:p>
        </p:txBody>
      </p:sp>
      <p:sp>
        <p:nvSpPr>
          <p:cNvPr id="3" name="内容占位符 2"/>
          <p:cNvSpPr>
            <a:spLocks noGrp="1"/>
          </p:cNvSpPr>
          <p:nvPr>
            <p:ph idx="1"/>
          </p:nvPr>
        </p:nvSpPr>
        <p:spPr/>
        <p:txBody>
          <a:bodyPr/>
          <a:lstStyle/>
          <a:p>
            <a:r>
              <a:rPr lang="en-US" altLang="zh-CN" b="1" smtClean="0">
                <a:ea typeface="宋体" charset="-122"/>
              </a:rPr>
              <a:t>5.5.3 Excel</a:t>
            </a:r>
            <a:r>
              <a:rPr lang="zh-CN" altLang="zh-CN" b="1" smtClean="0">
                <a:ea typeface="宋体" charset="-122"/>
              </a:rPr>
              <a:t>几种复杂图表的制作</a:t>
            </a:r>
          </a:p>
          <a:p>
            <a:pPr>
              <a:buFont typeface="Wingdings" pitchFamily="2" charset="2"/>
              <a:buNone/>
            </a:pPr>
            <a:r>
              <a:rPr lang="en-US" altLang="zh-CN" b="1" smtClean="0">
                <a:ea typeface="宋体" charset="-122"/>
              </a:rPr>
              <a:t>       1. </a:t>
            </a:r>
            <a:r>
              <a:rPr lang="zh-CN" altLang="zh-CN" b="1" smtClean="0">
                <a:ea typeface="宋体" charset="-122"/>
              </a:rPr>
              <a:t>复合饼图和复合条饼图</a:t>
            </a:r>
            <a:r>
              <a:rPr lang="zh-CN" altLang="en-US" b="1" smtClean="0">
                <a:ea typeface="宋体" charset="-122"/>
              </a:rPr>
              <a:t>     </a:t>
            </a:r>
            <a:r>
              <a:rPr lang="en-US" altLang="zh-CN" b="1" smtClean="0">
                <a:ea typeface="宋体" charset="-122"/>
              </a:rPr>
              <a:t>【</a:t>
            </a:r>
            <a:r>
              <a:rPr lang="zh-CN" altLang="en-US" b="1" smtClean="0">
                <a:ea typeface="宋体" charset="-122"/>
              </a:rPr>
              <a:t>例 </a:t>
            </a:r>
            <a:r>
              <a:rPr lang="en-US" altLang="zh-CN" b="1" smtClean="0">
                <a:ea typeface="宋体" charset="-122"/>
              </a:rPr>
              <a:t>22】</a:t>
            </a:r>
            <a:r>
              <a:rPr lang="en-US" altLang="zh-CN" smtClean="0">
                <a:ea typeface="宋体" charset="-122"/>
              </a:rPr>
              <a:t> </a:t>
            </a:r>
            <a:endParaRPr lang="zh-CN" altLang="zh-CN" b="1" smtClean="0">
              <a:ea typeface="宋体" charset="-122"/>
            </a:endParaRPr>
          </a:p>
          <a:p>
            <a:pPr>
              <a:buFont typeface="Wingdings" pitchFamily="2" charset="2"/>
              <a:buNone/>
            </a:pPr>
            <a:r>
              <a:rPr lang="en-US" altLang="zh-CN" b="1" smtClean="0">
                <a:ea typeface="宋体" charset="-122"/>
              </a:rPr>
              <a:t>       </a:t>
            </a: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graphicFrame>
        <p:nvGraphicFramePr>
          <p:cNvPr id="48134" name="Object 6"/>
          <p:cNvGraphicFramePr>
            <a:graphicFrameLocks noChangeAspect="1"/>
          </p:cNvGraphicFramePr>
          <p:nvPr/>
        </p:nvGraphicFramePr>
        <p:xfrm>
          <a:off x="1692275" y="3141663"/>
          <a:ext cx="4676775" cy="2857500"/>
        </p:xfrm>
        <a:graphic>
          <a:graphicData uri="http://schemas.openxmlformats.org/presentationml/2006/ole">
            <mc:AlternateContent xmlns:mc="http://schemas.openxmlformats.org/markup-compatibility/2006">
              <mc:Choice xmlns:v="urn:schemas-microsoft-com:vml" Requires="v">
                <p:oleObj spid="_x0000_s48144" name="文档" r:id="rId3" imgW="4676775" imgH="2857500" progId="Word.Document.8">
                  <p:embed/>
                </p:oleObj>
              </mc:Choice>
              <mc:Fallback>
                <p:oleObj name="文档" r:id="rId3" imgW="4676775" imgH="2857500" progId="Word.Document.8">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275" y="3141663"/>
                        <a:ext cx="4676775"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p:cNvSpPr>
            <a:spLocks noGrp="1"/>
          </p:cNvSpPr>
          <p:nvPr>
            <p:ph type="title" idx="4294967295"/>
          </p:nvPr>
        </p:nvSpPr>
        <p:spPr/>
        <p:txBody>
          <a:bodyPr/>
          <a:lstStyle/>
          <a:p>
            <a:r>
              <a:rPr lang="en-US" altLang="zh-CN" smtClean="0">
                <a:ea typeface="宋体" charset="-122"/>
              </a:rPr>
              <a:t>5.5 Excel</a:t>
            </a:r>
            <a:r>
              <a:rPr lang="zh-CN" altLang="zh-CN" smtClean="0">
                <a:ea typeface="宋体" charset="-122"/>
              </a:rPr>
              <a:t>高级应用</a:t>
            </a:r>
          </a:p>
        </p:txBody>
      </p:sp>
      <p:sp>
        <p:nvSpPr>
          <p:cNvPr id="3" name="内容占位符 2"/>
          <p:cNvSpPr>
            <a:spLocks noGrp="1"/>
          </p:cNvSpPr>
          <p:nvPr>
            <p:ph idx="4294967295"/>
          </p:nvPr>
        </p:nvSpPr>
        <p:spPr/>
        <p:txBody>
          <a:bodyPr/>
          <a:lstStyle/>
          <a:p>
            <a:r>
              <a:rPr lang="en-US" altLang="zh-CN" b="1" smtClean="0">
                <a:ea typeface="宋体" charset="-122"/>
              </a:rPr>
              <a:t>5.5.3 Excel</a:t>
            </a:r>
            <a:r>
              <a:rPr lang="zh-CN" altLang="zh-CN" b="1" smtClean="0">
                <a:ea typeface="宋体" charset="-122"/>
              </a:rPr>
              <a:t>几种复杂图表的制作</a:t>
            </a:r>
          </a:p>
          <a:p>
            <a:pPr>
              <a:buFont typeface="Wingdings" pitchFamily="2" charset="2"/>
              <a:buNone/>
            </a:pPr>
            <a:r>
              <a:rPr lang="en-US" altLang="zh-CN" b="1" smtClean="0">
                <a:ea typeface="宋体" charset="-122"/>
              </a:rPr>
              <a:t>        2. </a:t>
            </a:r>
            <a:r>
              <a:rPr lang="zh-CN" altLang="zh-CN" b="1" smtClean="0">
                <a:ea typeface="宋体" charset="-122"/>
              </a:rPr>
              <a:t>双层饼图</a:t>
            </a:r>
            <a:r>
              <a:rPr lang="zh-CN" altLang="en-US" b="1" smtClean="0">
                <a:ea typeface="宋体" charset="-122"/>
              </a:rPr>
              <a:t>    </a:t>
            </a:r>
            <a:r>
              <a:rPr lang="en-US" altLang="zh-CN" b="1" smtClean="0">
                <a:ea typeface="宋体" charset="-122"/>
              </a:rPr>
              <a:t>【</a:t>
            </a:r>
            <a:r>
              <a:rPr lang="zh-CN" altLang="en-US" b="1" smtClean="0">
                <a:ea typeface="宋体" charset="-122"/>
              </a:rPr>
              <a:t>例 </a:t>
            </a:r>
            <a:r>
              <a:rPr lang="en-US" altLang="zh-CN" b="1" smtClean="0">
                <a:ea typeface="宋体" charset="-122"/>
              </a:rPr>
              <a:t>23】</a:t>
            </a:r>
            <a:r>
              <a:rPr lang="en-US" altLang="zh-CN" smtClean="0">
                <a:ea typeface="宋体" charset="-122"/>
              </a:rPr>
              <a:t> </a:t>
            </a:r>
            <a:endParaRPr lang="en-US" altLang="zh-CN" b="1" smtClean="0">
              <a:ea typeface="宋体" charset="-122"/>
            </a:endParaRPr>
          </a:p>
          <a:p>
            <a:pPr>
              <a:buFont typeface="Wingdings" pitchFamily="2" charset="2"/>
              <a:buNone/>
            </a:pPr>
            <a:endParaRPr lang="zh-CN" altLang="zh-CN" b="1" smtClean="0">
              <a:ea typeface="宋体" charset="-122"/>
            </a:endParaRPr>
          </a:p>
          <a:p>
            <a:pPr>
              <a:buFont typeface="Wingdings" pitchFamily="2" charset="2"/>
              <a:buNone/>
            </a:pPr>
            <a:endParaRPr lang="zh-CN" altLang="en-US" smtClean="0">
              <a:ea typeface="宋体" charset="-122"/>
            </a:endParaRPr>
          </a:p>
        </p:txBody>
      </p:sp>
      <p:sp>
        <p:nvSpPr>
          <p:cNvPr id="4" name="页脚占位符 3"/>
          <p:cNvSpPr txBox="1">
            <a:spLocks noGrp="1"/>
          </p:cNvSpPr>
          <p:nvPr/>
        </p:nvSpPr>
        <p:spPr bwMode="auto">
          <a:xfrm>
            <a:off x="5219700" y="6381750"/>
            <a:ext cx="3600450" cy="320675"/>
          </a:xfrm>
          <a:prstGeom prst="rect">
            <a:avLst/>
          </a:prstGeom>
          <a:noFill/>
          <a:extLst/>
        </p:spPr>
        <p:txBody>
          <a:bodyPr/>
          <a:lstStyle/>
          <a:p>
            <a:pPr algn="ctr">
              <a:defRPr/>
            </a:pPr>
            <a:r>
              <a:rPr lang="en-US" altLang="zh-CN" sz="1400">
                <a:solidFill>
                  <a:srgbClr val="F03628"/>
                </a:solidFill>
                <a:latin typeface="+mn-lt"/>
                <a:ea typeface="宋体" pitchFamily="2" charset="-122"/>
              </a:rPr>
              <a:t>School of Computer Science</a:t>
            </a:r>
          </a:p>
        </p:txBody>
      </p:sp>
      <p:graphicFrame>
        <p:nvGraphicFramePr>
          <p:cNvPr id="53255" name="Object 7"/>
          <p:cNvGraphicFramePr>
            <a:graphicFrameLocks noChangeAspect="1"/>
          </p:cNvGraphicFramePr>
          <p:nvPr/>
        </p:nvGraphicFramePr>
        <p:xfrm>
          <a:off x="1763713" y="2605088"/>
          <a:ext cx="4176712" cy="3779837"/>
        </p:xfrm>
        <a:graphic>
          <a:graphicData uri="http://schemas.openxmlformats.org/presentationml/2006/ole">
            <mc:AlternateContent xmlns:mc="http://schemas.openxmlformats.org/markup-compatibility/2006">
              <mc:Choice xmlns:v="urn:schemas-microsoft-com:vml" Requires="v">
                <p:oleObj spid="_x0000_s53265" name="文档" r:id="rId3" imgW="4914900" imgH="4448413" progId="Word.Document.8">
                  <p:embed/>
                </p:oleObj>
              </mc:Choice>
              <mc:Fallback>
                <p:oleObj name="文档" r:id="rId3" imgW="4914900" imgH="4448413" progId="Word.Document.8">
                  <p:embed/>
                  <p:pic>
                    <p:nvPicPr>
                      <p:cNvPr id="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713" y="2605088"/>
                        <a:ext cx="4176712" cy="3779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1"/>
          <p:cNvSpPr>
            <a:spLocks noGrp="1"/>
          </p:cNvSpPr>
          <p:nvPr>
            <p:ph type="title" idx="4294967295"/>
          </p:nvPr>
        </p:nvSpPr>
        <p:spPr/>
        <p:txBody>
          <a:bodyPr/>
          <a:lstStyle/>
          <a:p>
            <a:r>
              <a:rPr lang="en-US" altLang="zh-CN" smtClean="0">
                <a:ea typeface="宋体" charset="-122"/>
              </a:rPr>
              <a:t>5.5 Excel</a:t>
            </a:r>
            <a:r>
              <a:rPr lang="zh-CN" altLang="zh-CN" smtClean="0">
                <a:ea typeface="宋体" charset="-122"/>
              </a:rPr>
              <a:t>高级应用</a:t>
            </a:r>
          </a:p>
        </p:txBody>
      </p:sp>
      <p:sp>
        <p:nvSpPr>
          <p:cNvPr id="3" name="内容占位符 2"/>
          <p:cNvSpPr>
            <a:spLocks noGrp="1"/>
          </p:cNvSpPr>
          <p:nvPr>
            <p:ph idx="4294967295"/>
          </p:nvPr>
        </p:nvSpPr>
        <p:spPr/>
        <p:txBody>
          <a:bodyPr/>
          <a:lstStyle/>
          <a:p>
            <a:pPr>
              <a:buFont typeface="Wingdings" pitchFamily="2" charset="2"/>
              <a:buNone/>
            </a:pPr>
            <a:endParaRPr lang="zh-CN" altLang="zh-CN" b="1" smtClean="0">
              <a:ea typeface="宋体" charset="-122"/>
            </a:endParaRPr>
          </a:p>
          <a:p>
            <a:r>
              <a:rPr lang="en-US" altLang="zh-CN" b="1" smtClean="0">
                <a:ea typeface="宋体" charset="-122"/>
              </a:rPr>
              <a:t>5.5.4 Excel</a:t>
            </a:r>
            <a:r>
              <a:rPr lang="zh-CN" altLang="zh-CN" b="1" smtClean="0">
                <a:ea typeface="宋体" charset="-122"/>
              </a:rPr>
              <a:t>制作万年历的方法</a:t>
            </a:r>
            <a:r>
              <a:rPr lang="zh-CN" altLang="en-US" b="1" smtClean="0">
                <a:ea typeface="宋体" charset="-122"/>
              </a:rPr>
              <a:t>（见书</a:t>
            </a:r>
            <a:r>
              <a:rPr lang="en-US" altLang="zh-CN" b="1" smtClean="0">
                <a:ea typeface="宋体" charset="-122"/>
              </a:rPr>
              <a:t>P208</a:t>
            </a:r>
            <a:r>
              <a:rPr lang="zh-CN" altLang="en-US" b="1" smtClean="0">
                <a:ea typeface="宋体" charset="-122"/>
              </a:rPr>
              <a:t>页）</a:t>
            </a:r>
            <a:endParaRPr lang="zh-CN" altLang="zh-CN" b="1" smtClean="0">
              <a:ea typeface="宋体" charset="-122"/>
            </a:endParaRPr>
          </a:p>
          <a:p>
            <a:endParaRPr lang="zh-CN" altLang="en-US" smtClean="0">
              <a:ea typeface="宋体" charset="-122"/>
            </a:endParaRPr>
          </a:p>
        </p:txBody>
      </p:sp>
      <p:sp>
        <p:nvSpPr>
          <p:cNvPr id="4" name="页脚占位符 3"/>
          <p:cNvSpPr txBox="1">
            <a:spLocks noGrp="1"/>
          </p:cNvSpPr>
          <p:nvPr/>
        </p:nvSpPr>
        <p:spPr bwMode="auto">
          <a:xfrm>
            <a:off x="5219700" y="6381750"/>
            <a:ext cx="3600450" cy="320675"/>
          </a:xfrm>
          <a:prstGeom prst="rect">
            <a:avLst/>
          </a:prstGeom>
          <a:noFill/>
          <a:extLst/>
        </p:spPr>
        <p:txBody>
          <a:bodyPr/>
          <a:lstStyle/>
          <a:p>
            <a:pPr algn="ctr">
              <a:defRPr/>
            </a:pPr>
            <a:r>
              <a:rPr lang="en-US" altLang="zh-CN" sz="1400">
                <a:solidFill>
                  <a:srgbClr val="F03628"/>
                </a:solidFill>
                <a:latin typeface="+mn-lt"/>
                <a:ea typeface="宋体" pitchFamily="2" charset="-122"/>
              </a:rPr>
              <a:t>School of Computer Science</a:t>
            </a:r>
          </a:p>
        </p:txBody>
      </p:sp>
      <p:graphicFrame>
        <p:nvGraphicFramePr>
          <p:cNvPr id="54278" name="Object 6"/>
          <p:cNvGraphicFramePr>
            <a:graphicFrameLocks noChangeAspect="1"/>
          </p:cNvGraphicFramePr>
          <p:nvPr/>
        </p:nvGraphicFramePr>
        <p:xfrm>
          <a:off x="1331913" y="3068638"/>
          <a:ext cx="6486525" cy="2724150"/>
        </p:xfrm>
        <a:graphic>
          <a:graphicData uri="http://schemas.openxmlformats.org/presentationml/2006/ole">
            <mc:AlternateContent xmlns:mc="http://schemas.openxmlformats.org/markup-compatibility/2006">
              <mc:Choice xmlns:v="urn:schemas-microsoft-com:vml" Requires="v">
                <p:oleObj spid="_x0000_s54288" name="文档" r:id="rId3" imgW="6486525" imgH="2724269" progId="Word.Document.8">
                  <p:embed/>
                </p:oleObj>
              </mc:Choice>
              <mc:Fallback>
                <p:oleObj name="文档" r:id="rId3" imgW="6486525" imgH="2724269" progId="Word.Document.8">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3068638"/>
                        <a:ext cx="6486525"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p:cNvSpPr>
            <a:spLocks noGrp="1"/>
          </p:cNvSpPr>
          <p:nvPr>
            <p:ph type="title"/>
          </p:nvPr>
        </p:nvSpPr>
        <p:spPr/>
        <p:txBody>
          <a:bodyPr/>
          <a:lstStyle/>
          <a:p>
            <a:r>
              <a:rPr lang="en-US" altLang="zh-CN" smtClean="0">
                <a:ea typeface="宋体" charset="-122"/>
              </a:rPr>
              <a:t>5.6 Excel</a:t>
            </a:r>
            <a:r>
              <a:rPr lang="zh-CN" altLang="zh-CN" smtClean="0">
                <a:ea typeface="宋体" charset="-122"/>
              </a:rPr>
              <a:t>文档的打印</a:t>
            </a:r>
          </a:p>
        </p:txBody>
      </p:sp>
      <p:sp>
        <p:nvSpPr>
          <p:cNvPr id="3" name="内容占位符 2"/>
          <p:cNvSpPr>
            <a:spLocks noGrp="1"/>
          </p:cNvSpPr>
          <p:nvPr>
            <p:ph idx="1"/>
          </p:nvPr>
        </p:nvSpPr>
        <p:spPr/>
        <p:txBody>
          <a:bodyPr/>
          <a:lstStyle/>
          <a:p>
            <a:r>
              <a:rPr lang="en-US" altLang="zh-CN" b="1" smtClean="0">
                <a:ea typeface="宋体" charset="-122"/>
              </a:rPr>
              <a:t>5.6.1 </a:t>
            </a:r>
            <a:r>
              <a:rPr lang="zh-CN" altLang="zh-CN" b="1" smtClean="0">
                <a:ea typeface="宋体" charset="-122"/>
              </a:rPr>
              <a:t>打印设置</a:t>
            </a:r>
          </a:p>
          <a:p>
            <a:pPr>
              <a:buFont typeface="Wingdings" pitchFamily="2" charset="2"/>
              <a:buNone/>
            </a:pPr>
            <a:r>
              <a:rPr lang="en-US" altLang="zh-CN" sz="2400" b="1" smtClean="0">
                <a:ea typeface="宋体" charset="-122"/>
              </a:rPr>
              <a:t>        1. </a:t>
            </a:r>
            <a:r>
              <a:rPr lang="zh-CN" altLang="zh-CN" sz="2400" b="1" smtClean="0">
                <a:ea typeface="宋体" charset="-122"/>
              </a:rPr>
              <a:t>页面设置</a:t>
            </a:r>
          </a:p>
          <a:p>
            <a:pPr>
              <a:buFont typeface="Wingdings" pitchFamily="2" charset="2"/>
              <a:buNone/>
            </a:pPr>
            <a:r>
              <a:rPr lang="en-US" altLang="zh-CN" sz="2400" b="1" smtClean="0">
                <a:ea typeface="宋体" charset="-122"/>
              </a:rPr>
              <a:t>        2. </a:t>
            </a:r>
            <a:r>
              <a:rPr lang="zh-CN" altLang="zh-CN" sz="2400" b="1" smtClean="0">
                <a:ea typeface="宋体" charset="-122"/>
              </a:rPr>
              <a:t>打印预览</a:t>
            </a:r>
            <a:endParaRPr lang="en-US" altLang="zh-CN" sz="2400" b="1" smtClean="0">
              <a:ea typeface="宋体" charset="-122"/>
            </a:endParaRPr>
          </a:p>
          <a:p>
            <a:pPr>
              <a:buFont typeface="Wingdings" pitchFamily="2" charset="2"/>
              <a:buNone/>
            </a:pPr>
            <a:endParaRPr lang="zh-CN" altLang="zh-CN" sz="2400" b="1" smtClean="0">
              <a:ea typeface="宋体" charset="-122"/>
            </a:endParaRPr>
          </a:p>
          <a:p>
            <a:r>
              <a:rPr lang="en-US" altLang="zh-CN" b="1" smtClean="0">
                <a:ea typeface="宋体" charset="-122"/>
              </a:rPr>
              <a:t>5.6.2 </a:t>
            </a:r>
            <a:r>
              <a:rPr lang="zh-CN" altLang="zh-CN" b="1" smtClean="0">
                <a:ea typeface="宋体" charset="-122"/>
              </a:rPr>
              <a:t>打印输出</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p:nvPr>
        </p:nvSpPr>
        <p:spPr/>
        <p:txBody>
          <a:bodyPr/>
          <a:lstStyle/>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
        <p:nvSpPr>
          <p:cNvPr id="5" name="矩形 4"/>
          <p:cNvSpPr/>
          <p:nvPr/>
        </p:nvSpPr>
        <p:spPr>
          <a:xfrm>
            <a:off x="2771800" y="2636912"/>
            <a:ext cx="3960440" cy="1944216"/>
          </a:xfrm>
          <a:prstGeom prst="rect">
            <a:avLst/>
          </a:prstGeom>
          <a:noFill/>
        </p:spPr>
        <p:txBody>
          <a:bodyPr>
            <a:prstTxWarp prst="textDeflateBottom">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zh-CN" altLang="en-US" sz="54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a typeface="宋体" pitchFamily="2" charset="-122"/>
              </a:rPr>
              <a:t>谢谢</a:t>
            </a:r>
            <a:r>
              <a:rPr lang="en-US" altLang="zh-CN" sz="54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a typeface="宋体" pitchFamily="2" charset="-122"/>
              </a:rPr>
              <a:t>!</a:t>
            </a:r>
            <a:endParaRPr lang="zh-CN" altLang="en-US" sz="54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a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a:xfrm>
            <a:off x="457200" y="1828800"/>
            <a:ext cx="8507413" cy="4495800"/>
          </a:xfrm>
        </p:spPr>
        <p:txBody>
          <a:bodyPr/>
          <a:lstStyle/>
          <a:p>
            <a:pPr marL="0" indent="0">
              <a:buFont typeface="Wingdings" pitchFamily="2" charset="2"/>
              <a:buNone/>
            </a:pPr>
            <a:r>
              <a:rPr lang="en-US" altLang="zh-CN" b="1" smtClean="0">
                <a:ea typeface="宋体" charset="-122"/>
              </a:rPr>
              <a:t>2</a:t>
            </a:r>
            <a:r>
              <a:rPr lang="zh-CN" altLang="zh-CN" b="1" smtClean="0">
                <a:ea typeface="宋体" charset="-122"/>
              </a:rPr>
              <a:t>．退出</a:t>
            </a:r>
          </a:p>
          <a:p>
            <a:pPr marL="0" indent="0">
              <a:buFont typeface="Wingdings" pitchFamily="2" charset="2"/>
              <a:buNone/>
            </a:pPr>
            <a:r>
              <a:rPr lang="zh-CN" altLang="zh-CN" sz="2000" smtClean="0">
                <a:ea typeface="宋体" charset="-122"/>
              </a:rPr>
              <a:t>退出</a:t>
            </a:r>
            <a:r>
              <a:rPr lang="en-US" altLang="zh-CN" sz="2000" smtClean="0">
                <a:ea typeface="宋体" charset="-122"/>
              </a:rPr>
              <a:t>Excel 2010</a:t>
            </a:r>
            <a:r>
              <a:rPr lang="zh-CN" altLang="zh-CN" sz="2000" smtClean="0">
                <a:ea typeface="宋体" charset="-122"/>
              </a:rPr>
              <a:t>常用如下几种方法：</a:t>
            </a:r>
          </a:p>
          <a:p>
            <a:pPr marL="0" indent="0">
              <a:buClrTx/>
              <a:buFontTx/>
              <a:buAutoNum type="circleNumDbPlain"/>
            </a:pPr>
            <a:r>
              <a:rPr lang="zh-CN" altLang="zh-CN" sz="2000" smtClean="0">
                <a:ea typeface="宋体" charset="-122"/>
              </a:rPr>
              <a:t>单击</a:t>
            </a:r>
            <a:r>
              <a:rPr lang="en-US" altLang="zh-CN" sz="2000" smtClean="0">
                <a:ea typeface="宋体" charset="-122"/>
              </a:rPr>
              <a:t>Excel</a:t>
            </a:r>
            <a:r>
              <a:rPr lang="zh-CN" altLang="zh-CN" sz="2000" smtClean="0">
                <a:ea typeface="宋体" charset="-122"/>
              </a:rPr>
              <a:t>窗口右上角的【关闭】按钮 。</a:t>
            </a:r>
          </a:p>
          <a:p>
            <a:pPr marL="0" indent="0">
              <a:buClrTx/>
              <a:buFontTx/>
              <a:buAutoNum type="circleNumDbPlain"/>
            </a:pPr>
            <a:r>
              <a:rPr lang="zh-CN" altLang="zh-CN" sz="2000" smtClean="0">
                <a:ea typeface="宋体" charset="-122"/>
              </a:rPr>
              <a:t>单击【文件】</a:t>
            </a:r>
            <a:r>
              <a:rPr lang="en-US" altLang="zh-CN" sz="2000" smtClean="0">
                <a:ea typeface="宋体" charset="-122"/>
              </a:rPr>
              <a:t>|</a:t>
            </a:r>
            <a:r>
              <a:rPr lang="zh-CN" altLang="zh-CN" sz="2000" smtClean="0">
                <a:ea typeface="宋体" charset="-122"/>
              </a:rPr>
              <a:t>【退出】命令。</a:t>
            </a:r>
          </a:p>
          <a:p>
            <a:pPr marL="0" indent="0">
              <a:buClrTx/>
              <a:buFontTx/>
              <a:buAutoNum type="circleNumDbPlain"/>
            </a:pPr>
            <a:r>
              <a:rPr lang="zh-CN" altLang="zh-CN" sz="2000" smtClean="0">
                <a:ea typeface="宋体" charset="-122"/>
              </a:rPr>
              <a:t>双击</a:t>
            </a:r>
            <a:r>
              <a:rPr lang="en-US" altLang="zh-CN" sz="2000" smtClean="0">
                <a:ea typeface="宋体" charset="-122"/>
              </a:rPr>
              <a:t>Excel</a:t>
            </a:r>
            <a:r>
              <a:rPr lang="zh-CN" altLang="zh-CN" sz="2000" smtClean="0">
                <a:ea typeface="宋体" charset="-122"/>
              </a:rPr>
              <a:t>窗口左上角的【系统控制】菜单按钮 。</a:t>
            </a:r>
          </a:p>
          <a:p>
            <a:pPr marL="0" indent="0">
              <a:buClrTx/>
              <a:buFontTx/>
              <a:buAutoNum type="circleNumDbPlain"/>
            </a:pPr>
            <a:r>
              <a:rPr lang="zh-CN" altLang="zh-CN" sz="2000" smtClean="0">
                <a:ea typeface="宋体" charset="-122"/>
              </a:rPr>
              <a:t>直接按组合键</a:t>
            </a:r>
            <a:r>
              <a:rPr lang="en-US" altLang="zh-CN" sz="2000" smtClean="0">
                <a:ea typeface="宋体" charset="-122"/>
              </a:rPr>
              <a:t>ALT+F4</a:t>
            </a:r>
            <a:r>
              <a:rPr lang="zh-CN" altLang="zh-CN" sz="2000" smtClean="0">
                <a:ea typeface="宋体" charset="-122"/>
              </a:rPr>
              <a:t>。</a:t>
            </a: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22530" name="内容占位符 2"/>
          <p:cNvSpPr>
            <a:spLocks noGrp="1"/>
          </p:cNvSpPr>
          <p:nvPr>
            <p:ph idx="1"/>
          </p:nvPr>
        </p:nvSpPr>
        <p:spPr/>
        <p:txBody>
          <a:bodyPr/>
          <a:lstStyle/>
          <a:p>
            <a:r>
              <a:rPr lang="en-US" altLang="zh-CN" b="1" smtClean="0">
                <a:ea typeface="宋体" charset="-122"/>
              </a:rPr>
              <a:t>5.1.2 Excel2010</a:t>
            </a:r>
            <a:r>
              <a:rPr lang="zh-CN" altLang="zh-CN" b="1" smtClean="0">
                <a:ea typeface="宋体" charset="-122"/>
              </a:rPr>
              <a:t>的主窗口</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2532" name="Picture 2"/>
          <p:cNvPicPr>
            <a:picLocks noChangeAspect="1" noChangeArrowheads="1"/>
          </p:cNvPicPr>
          <p:nvPr/>
        </p:nvPicPr>
        <p:blipFill>
          <a:blip r:embed="rId2"/>
          <a:srcRect/>
          <a:stretch>
            <a:fillRect/>
          </a:stretch>
        </p:blipFill>
        <p:spPr bwMode="auto">
          <a:xfrm>
            <a:off x="611188" y="2492375"/>
            <a:ext cx="7988300" cy="367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p:txBody>
          <a:bodyPr/>
          <a:lstStyle/>
          <a:p>
            <a:r>
              <a:rPr lang="en-US" altLang="zh-CN" b="1" smtClean="0">
                <a:ea typeface="宋体" charset="-122"/>
              </a:rPr>
              <a:t>5.1.3 Excel</a:t>
            </a:r>
            <a:r>
              <a:rPr lang="zh-CN" altLang="zh-CN" b="1" smtClean="0">
                <a:ea typeface="宋体" charset="-122"/>
              </a:rPr>
              <a:t>基本概念</a:t>
            </a:r>
            <a:endParaRPr lang="en-US" altLang="zh-CN" b="1" smtClean="0">
              <a:ea typeface="宋体" charset="-122"/>
            </a:endParaRPr>
          </a:p>
          <a:p>
            <a:pPr>
              <a:buFont typeface="Wingdings" pitchFamily="2" charset="2"/>
              <a:buNone/>
            </a:pPr>
            <a:r>
              <a:rPr lang="en-US" altLang="zh-CN" sz="1800" b="1" smtClean="0">
                <a:ea typeface="宋体" charset="-122"/>
              </a:rPr>
              <a:t>1</a:t>
            </a:r>
            <a:r>
              <a:rPr lang="zh-CN" altLang="zh-CN" sz="1800" b="1" smtClean="0">
                <a:ea typeface="宋体" charset="-122"/>
              </a:rPr>
              <a:t>．工作簿</a:t>
            </a:r>
          </a:p>
          <a:p>
            <a:pPr>
              <a:buFont typeface="Wingdings" pitchFamily="2" charset="2"/>
              <a:buNone/>
            </a:pPr>
            <a:r>
              <a:rPr lang="zh-CN" altLang="en-US" sz="1800" smtClean="0">
                <a:ea typeface="宋体" charset="-122"/>
              </a:rPr>
              <a:t>            </a:t>
            </a:r>
            <a:r>
              <a:rPr lang="zh-CN" altLang="zh-CN" sz="1800" smtClean="0">
                <a:ea typeface="宋体" charset="-122"/>
              </a:rPr>
              <a:t>工作簿是计算和储存数据的文件。一个工作簿就是一个</a:t>
            </a:r>
            <a:r>
              <a:rPr lang="en-US" altLang="zh-CN" sz="1800" smtClean="0">
                <a:ea typeface="宋体" charset="-122"/>
              </a:rPr>
              <a:t>Excel</a:t>
            </a:r>
            <a:r>
              <a:rPr lang="zh-CN" altLang="zh-CN" sz="1800" smtClean="0">
                <a:ea typeface="宋体" charset="-122"/>
              </a:rPr>
              <a:t>文件，其扩展名为“</a:t>
            </a:r>
            <a:r>
              <a:rPr lang="en-US" altLang="zh-CN" sz="1800" smtClean="0">
                <a:ea typeface="宋体" charset="-122"/>
              </a:rPr>
              <a:t>.xlsx</a:t>
            </a:r>
            <a:r>
              <a:rPr lang="zh-CN" altLang="zh-CN" sz="1800" smtClean="0">
                <a:ea typeface="宋体" charset="-122"/>
              </a:rPr>
              <a:t>”。</a:t>
            </a:r>
            <a:r>
              <a:rPr lang="en-US" altLang="zh-CN" sz="1800" smtClean="0">
                <a:ea typeface="宋体" charset="-122"/>
              </a:rPr>
              <a:t>Excel</a:t>
            </a:r>
            <a:r>
              <a:rPr lang="zh-CN" altLang="zh-CN" sz="1800" smtClean="0">
                <a:ea typeface="宋体" charset="-122"/>
              </a:rPr>
              <a:t>启动后，自动打开一个被命名为“工作簿</a:t>
            </a:r>
            <a:r>
              <a:rPr lang="en-US" altLang="zh-CN" sz="1800" smtClean="0">
                <a:ea typeface="宋体" charset="-122"/>
              </a:rPr>
              <a:t>1</a:t>
            </a:r>
            <a:r>
              <a:rPr lang="zh-CN" altLang="zh-CN" sz="1800" smtClean="0">
                <a:ea typeface="宋体" charset="-122"/>
              </a:rPr>
              <a:t>”的工作簿。一个工作簿由若干个工作表组成（默认为</a:t>
            </a:r>
            <a:r>
              <a:rPr lang="en-US" altLang="zh-CN" sz="1800" smtClean="0">
                <a:ea typeface="宋体" charset="-122"/>
              </a:rPr>
              <a:t>3</a:t>
            </a:r>
            <a:r>
              <a:rPr lang="zh-CN" altLang="zh-CN" sz="1800" smtClean="0">
                <a:ea typeface="宋体" charset="-122"/>
              </a:rPr>
              <a:t>个）。</a:t>
            </a:r>
          </a:p>
          <a:p>
            <a:pPr>
              <a:buFont typeface="Wingdings" pitchFamily="2" charset="2"/>
              <a:buNone/>
            </a:pPr>
            <a:r>
              <a:rPr lang="en-US" altLang="zh-CN" sz="1800" b="1" smtClean="0">
                <a:ea typeface="宋体" charset="-122"/>
              </a:rPr>
              <a:t>2</a:t>
            </a:r>
            <a:r>
              <a:rPr lang="zh-CN" altLang="zh-CN" sz="1800" b="1" smtClean="0">
                <a:ea typeface="宋体" charset="-122"/>
              </a:rPr>
              <a:t>．工作表</a:t>
            </a:r>
          </a:p>
          <a:p>
            <a:pPr>
              <a:buFont typeface="Wingdings" pitchFamily="2" charset="2"/>
              <a:buNone/>
            </a:pPr>
            <a:r>
              <a:rPr lang="zh-CN" altLang="en-US" sz="1800" smtClean="0">
                <a:ea typeface="宋体" charset="-122"/>
              </a:rPr>
              <a:t>            </a:t>
            </a:r>
            <a:r>
              <a:rPr lang="zh-CN" altLang="zh-CN" sz="1800" smtClean="0">
                <a:ea typeface="宋体" charset="-122"/>
              </a:rPr>
              <a:t>工作表用于组织和分析数据，</a:t>
            </a:r>
            <a:r>
              <a:rPr lang="en-US" altLang="zh-CN" sz="1800" smtClean="0">
                <a:ea typeface="宋体" charset="-122"/>
              </a:rPr>
              <a:t>Excel</a:t>
            </a:r>
            <a:r>
              <a:rPr lang="zh-CN" altLang="zh-CN" sz="1800" smtClean="0">
                <a:ea typeface="宋体" charset="-122"/>
              </a:rPr>
              <a:t>的工作表由</a:t>
            </a:r>
            <a:r>
              <a:rPr lang="en-US" altLang="zh-CN" sz="1800" smtClean="0">
                <a:ea typeface="宋体" charset="-122"/>
              </a:rPr>
              <a:t>1048576</a:t>
            </a:r>
            <a:r>
              <a:rPr lang="zh-CN" altLang="zh-CN" sz="1800" smtClean="0">
                <a:ea typeface="宋体" charset="-122"/>
              </a:rPr>
              <a:t>行、</a:t>
            </a:r>
            <a:r>
              <a:rPr lang="en-US" altLang="zh-CN" sz="1800" smtClean="0">
                <a:ea typeface="宋体" charset="-122"/>
              </a:rPr>
              <a:t>16384</a:t>
            </a:r>
            <a:r>
              <a:rPr lang="zh-CN" altLang="zh-CN" sz="1800" smtClean="0">
                <a:ea typeface="宋体" charset="-122"/>
              </a:rPr>
              <a:t>列组成。一个工作簿可以包含多个工作表（其个数原则上受限于内存），这样可使一个文件中包含多种类型的相关信息，操作时不必打开多个文件，而直接在同一个文件的不同工作表中方便地切换。默认情况下，</a:t>
            </a:r>
            <a:r>
              <a:rPr lang="en-US" altLang="zh-CN" sz="1800" smtClean="0">
                <a:ea typeface="宋体" charset="-122"/>
              </a:rPr>
              <a:t>Excel</a:t>
            </a:r>
            <a:r>
              <a:rPr lang="zh-CN" altLang="zh-CN" sz="1800" smtClean="0">
                <a:ea typeface="宋体" charset="-122"/>
              </a:rPr>
              <a:t>的一个工作簿中有</a:t>
            </a:r>
            <a:r>
              <a:rPr lang="en-US" altLang="zh-CN" sz="1800" smtClean="0">
                <a:ea typeface="宋体" charset="-122"/>
              </a:rPr>
              <a:t>3</a:t>
            </a:r>
            <a:r>
              <a:rPr lang="zh-CN" altLang="zh-CN" sz="1800" smtClean="0">
                <a:ea typeface="宋体" charset="-122"/>
              </a:rPr>
              <a:t>个工作表，名称分别为</a:t>
            </a:r>
            <a:r>
              <a:rPr lang="en-US" altLang="zh-CN" sz="1800" smtClean="0">
                <a:ea typeface="宋体" charset="-122"/>
              </a:rPr>
              <a:t>Sheet1</a:t>
            </a:r>
            <a:r>
              <a:rPr lang="zh-CN" altLang="zh-CN" sz="1800" smtClean="0">
                <a:ea typeface="宋体" charset="-122"/>
              </a:rPr>
              <a:t>、</a:t>
            </a:r>
            <a:r>
              <a:rPr lang="en-US" altLang="zh-CN" sz="1800" smtClean="0">
                <a:ea typeface="宋体" charset="-122"/>
              </a:rPr>
              <a:t>Sheet2</a:t>
            </a:r>
            <a:r>
              <a:rPr lang="zh-CN" altLang="zh-CN" sz="1800" smtClean="0">
                <a:ea typeface="宋体" charset="-122"/>
              </a:rPr>
              <a:t>、</a:t>
            </a:r>
            <a:r>
              <a:rPr lang="en-US" altLang="zh-CN" sz="1800" smtClean="0">
                <a:ea typeface="宋体" charset="-122"/>
              </a:rPr>
              <a:t>Sheet3</a:t>
            </a:r>
            <a:r>
              <a:rPr lang="zh-CN" altLang="zh-CN" sz="1800" smtClean="0">
                <a:ea typeface="宋体" charset="-122"/>
              </a:rPr>
              <a:t>，当前工作表为</a:t>
            </a:r>
            <a:r>
              <a:rPr lang="en-US" altLang="zh-CN" sz="1800" smtClean="0">
                <a:ea typeface="宋体" charset="-122"/>
              </a:rPr>
              <a:t>Sheet1</a:t>
            </a:r>
            <a:r>
              <a:rPr lang="zh-CN" altLang="zh-CN" sz="1800" smtClean="0">
                <a:ea typeface="宋体" charset="-122"/>
              </a:rPr>
              <a:t>，用户根据实际情况可以增减工作表和选择工作表。</a:t>
            </a:r>
          </a:p>
          <a:p>
            <a:endParaRPr lang="zh-CN" altLang="zh-CN" b="1"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3" name="内容占位符 2"/>
          <p:cNvSpPr>
            <a:spLocks noGrp="1"/>
          </p:cNvSpPr>
          <p:nvPr>
            <p:ph idx="1"/>
          </p:nvPr>
        </p:nvSpPr>
        <p:spPr/>
        <p:txBody>
          <a:bodyPr/>
          <a:lstStyle/>
          <a:p>
            <a:r>
              <a:rPr lang="en-US" altLang="zh-CN" b="1" smtClean="0">
                <a:ea typeface="宋体" charset="-122"/>
              </a:rPr>
              <a:t>3</a:t>
            </a:r>
            <a:r>
              <a:rPr lang="zh-CN" altLang="zh-CN" b="1" smtClean="0">
                <a:ea typeface="宋体" charset="-122"/>
              </a:rPr>
              <a:t>．单元格</a:t>
            </a:r>
          </a:p>
          <a:p>
            <a:pPr>
              <a:buFont typeface="Wingdings" pitchFamily="2" charset="2"/>
              <a:buNone/>
            </a:pPr>
            <a:r>
              <a:rPr lang="en-US" altLang="zh-CN" sz="2000" smtClean="0">
                <a:ea typeface="宋体" charset="-122"/>
              </a:rPr>
              <a:t>            </a:t>
            </a:r>
            <a:r>
              <a:rPr lang="zh-CN" altLang="zh-CN" sz="2000" smtClean="0">
                <a:ea typeface="宋体" charset="-122"/>
              </a:rPr>
              <a:t>单元格是组成工作表的最小单位。一张工作表由</a:t>
            </a:r>
            <a:r>
              <a:rPr lang="en-US" altLang="zh-CN" sz="2000" smtClean="0">
                <a:ea typeface="宋体" charset="-122"/>
              </a:rPr>
              <a:t>1048576×16384</a:t>
            </a:r>
            <a:r>
              <a:rPr lang="zh-CN" altLang="zh-CN" sz="2000" smtClean="0">
                <a:ea typeface="宋体" charset="-122"/>
              </a:rPr>
              <a:t>个单元格组成，每一行列交叉处即为一单元格。每个单元格用它所在的列名和行名来引用，列名用字母及字母组合</a:t>
            </a:r>
            <a:r>
              <a:rPr lang="en-US" altLang="zh-CN" sz="2000" smtClean="0">
                <a:ea typeface="宋体" charset="-122"/>
              </a:rPr>
              <a:t>A~Z</a:t>
            </a:r>
            <a:r>
              <a:rPr lang="zh-CN" altLang="zh-CN" sz="2000" smtClean="0">
                <a:ea typeface="宋体" charset="-122"/>
              </a:rPr>
              <a:t>，</a:t>
            </a:r>
            <a:r>
              <a:rPr lang="en-US" altLang="zh-CN" sz="2000" smtClean="0">
                <a:ea typeface="宋体" charset="-122"/>
              </a:rPr>
              <a:t>AA~AZ</a:t>
            </a:r>
            <a:r>
              <a:rPr lang="zh-CN" altLang="zh-CN" sz="2000" smtClean="0">
                <a:ea typeface="宋体" charset="-122"/>
              </a:rPr>
              <a:t>，</a:t>
            </a:r>
            <a:r>
              <a:rPr lang="en-US" altLang="zh-CN" sz="2000" smtClean="0">
                <a:ea typeface="宋体" charset="-122"/>
              </a:rPr>
              <a:t>BA~BZ</a:t>
            </a:r>
            <a:r>
              <a:rPr lang="zh-CN" altLang="zh-CN" sz="2000" smtClean="0">
                <a:ea typeface="宋体" charset="-122"/>
              </a:rPr>
              <a:t>，……，</a:t>
            </a:r>
            <a:r>
              <a:rPr lang="en-US" altLang="zh-CN" sz="2000" smtClean="0">
                <a:ea typeface="宋体" charset="-122"/>
              </a:rPr>
              <a:t>ZA~ZZ</a:t>
            </a:r>
            <a:r>
              <a:rPr lang="zh-CN" altLang="zh-CN" sz="2000" smtClean="0">
                <a:ea typeface="宋体" charset="-122"/>
              </a:rPr>
              <a:t>，</a:t>
            </a:r>
            <a:r>
              <a:rPr lang="en-US" altLang="zh-CN" sz="2000" smtClean="0">
                <a:ea typeface="宋体" charset="-122"/>
              </a:rPr>
              <a:t>AAA~AAZ</a:t>
            </a:r>
            <a:r>
              <a:rPr lang="zh-CN" altLang="zh-CN" sz="2000" smtClean="0">
                <a:ea typeface="宋体" charset="-122"/>
              </a:rPr>
              <a:t>，……，</a:t>
            </a:r>
            <a:r>
              <a:rPr lang="en-US" altLang="zh-CN" sz="2000" smtClean="0">
                <a:ea typeface="宋体" charset="-122"/>
              </a:rPr>
              <a:t>XEA~XEZ</a:t>
            </a:r>
            <a:r>
              <a:rPr lang="zh-CN" altLang="zh-CN" sz="2000" smtClean="0">
                <a:ea typeface="宋体" charset="-122"/>
              </a:rPr>
              <a:t>，</a:t>
            </a:r>
            <a:r>
              <a:rPr lang="en-US" altLang="zh-CN" sz="2000" smtClean="0">
                <a:ea typeface="宋体" charset="-122"/>
              </a:rPr>
              <a:t> XFA~XFD</a:t>
            </a:r>
            <a:r>
              <a:rPr lang="zh-CN" altLang="zh-CN" sz="2000" smtClean="0">
                <a:ea typeface="宋体" charset="-122"/>
              </a:rPr>
              <a:t>表示，行名用自然数</a:t>
            </a:r>
            <a:r>
              <a:rPr lang="en-US" altLang="zh-CN" sz="2000" smtClean="0">
                <a:ea typeface="宋体" charset="-122"/>
              </a:rPr>
              <a:t>1~1048576</a:t>
            </a:r>
            <a:r>
              <a:rPr lang="zh-CN" altLang="zh-CN" sz="2000" smtClean="0">
                <a:ea typeface="宋体" charset="-122"/>
              </a:rPr>
              <a:t>表示。如：</a:t>
            </a:r>
            <a:r>
              <a:rPr lang="en-US" altLang="zh-CN" sz="2000" smtClean="0">
                <a:ea typeface="宋体" charset="-122"/>
              </a:rPr>
              <a:t>A6</a:t>
            </a:r>
            <a:r>
              <a:rPr lang="zh-CN" altLang="zh-CN" sz="2000" smtClean="0">
                <a:ea typeface="宋体" charset="-122"/>
              </a:rPr>
              <a:t>、</a:t>
            </a:r>
            <a:r>
              <a:rPr lang="en-US" altLang="zh-CN" sz="2000" smtClean="0">
                <a:ea typeface="宋体" charset="-122"/>
              </a:rPr>
              <a:t>D20</a:t>
            </a:r>
            <a:r>
              <a:rPr lang="zh-CN" altLang="zh-CN" sz="2000" smtClean="0">
                <a:ea typeface="宋体" charset="-122"/>
              </a:rPr>
              <a:t>、</a:t>
            </a:r>
            <a:r>
              <a:rPr lang="en-US" altLang="zh-CN" sz="2000" smtClean="0">
                <a:ea typeface="宋体" charset="-122"/>
              </a:rPr>
              <a:t>IV500</a:t>
            </a:r>
            <a:r>
              <a:rPr lang="zh-CN" altLang="zh-CN" sz="2000" smtClean="0">
                <a:ea typeface="宋体" charset="-122"/>
              </a:rPr>
              <a:t>、</a:t>
            </a:r>
            <a:r>
              <a:rPr lang="en-US" altLang="zh-CN" sz="2000" smtClean="0">
                <a:ea typeface="宋体" charset="-122"/>
              </a:rPr>
              <a:t>ABC12345</a:t>
            </a:r>
            <a:r>
              <a:rPr lang="zh-CN" altLang="zh-CN" sz="2000" smtClean="0">
                <a:ea typeface="宋体" charset="-122"/>
              </a:rPr>
              <a:t>等。</a:t>
            </a:r>
          </a:p>
          <a:p>
            <a:pPr>
              <a:buFont typeface="Wingdings" pitchFamily="2" charset="2"/>
              <a:buNone/>
            </a:pPr>
            <a:r>
              <a:rPr lang="en-US" altLang="zh-CN" sz="2000" smtClean="0">
                <a:ea typeface="宋体" charset="-122"/>
              </a:rPr>
              <a:t>            </a:t>
            </a:r>
            <a:r>
              <a:rPr lang="zh-CN" altLang="zh-CN" sz="2000" smtClean="0">
                <a:ea typeface="宋体" charset="-122"/>
              </a:rPr>
              <a:t>如果在不同工作表中引用单元格，为了加以区分，通常在单元格名称前加工作表名称，例如</a:t>
            </a:r>
            <a:r>
              <a:rPr lang="en-US" altLang="zh-CN" sz="2000" smtClean="0">
                <a:ea typeface="宋体" charset="-122"/>
              </a:rPr>
              <a:t>Sheet2!D3</a:t>
            </a:r>
            <a:r>
              <a:rPr lang="zh-CN" altLang="zh-CN" sz="2000" smtClean="0">
                <a:ea typeface="宋体" charset="-122"/>
              </a:rPr>
              <a:t>表示</a:t>
            </a:r>
            <a:r>
              <a:rPr lang="en-US" altLang="zh-CN" sz="2000" smtClean="0">
                <a:ea typeface="宋体" charset="-122"/>
              </a:rPr>
              <a:t>Sheet2</a:t>
            </a:r>
            <a:r>
              <a:rPr lang="zh-CN" altLang="zh-CN" sz="2000" smtClean="0">
                <a:ea typeface="宋体" charset="-122"/>
              </a:rPr>
              <a:t>工作表的</a:t>
            </a:r>
            <a:r>
              <a:rPr lang="en-US" altLang="zh-CN" sz="2000" smtClean="0">
                <a:ea typeface="宋体" charset="-122"/>
              </a:rPr>
              <a:t>D3</a:t>
            </a:r>
            <a:r>
              <a:rPr lang="zh-CN" altLang="zh-CN" sz="2000" smtClean="0">
                <a:ea typeface="宋体" charset="-122"/>
              </a:rPr>
              <a:t>单元格。如果在不同的工作簿之间引用单元格，则在单元格名称前加相应的工作簿和工作表名称，例如</a:t>
            </a:r>
            <a:r>
              <a:rPr lang="en-US" altLang="zh-CN" sz="2000" smtClean="0">
                <a:ea typeface="宋体" charset="-122"/>
              </a:rPr>
              <a:t>[</a:t>
            </a:r>
            <a:r>
              <a:rPr lang="zh-CN" altLang="zh-CN" sz="2000" smtClean="0">
                <a:ea typeface="宋体" charset="-122"/>
              </a:rPr>
              <a:t>工作簿</a:t>
            </a:r>
            <a:r>
              <a:rPr lang="en-US" altLang="zh-CN" sz="2000" smtClean="0">
                <a:ea typeface="宋体" charset="-122"/>
              </a:rPr>
              <a:t>1]Sheet1!B5</a:t>
            </a:r>
            <a:r>
              <a:rPr lang="zh-CN" altLang="zh-CN" sz="2000" smtClean="0">
                <a:ea typeface="宋体" charset="-122"/>
              </a:rPr>
              <a:t>表示工作簿</a:t>
            </a:r>
            <a:r>
              <a:rPr lang="en-US" altLang="zh-CN" sz="2000" smtClean="0">
                <a:ea typeface="宋体" charset="-122"/>
              </a:rPr>
              <a:t>1 Sheet1</a:t>
            </a:r>
            <a:r>
              <a:rPr lang="zh-CN" altLang="zh-CN" sz="2000" smtClean="0">
                <a:ea typeface="宋体" charset="-122"/>
              </a:rPr>
              <a:t>工作表中的</a:t>
            </a:r>
            <a:r>
              <a:rPr lang="en-US" altLang="zh-CN" sz="2000" smtClean="0">
                <a:ea typeface="宋体" charset="-122"/>
              </a:rPr>
              <a:t>B5</a:t>
            </a:r>
            <a:r>
              <a:rPr lang="zh-CN" altLang="zh-CN" sz="2000" smtClean="0">
                <a:ea typeface="宋体" charset="-122"/>
              </a:rPr>
              <a:t>单元格。</a:t>
            </a:r>
          </a:p>
          <a:p>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r>
              <a:rPr lang="en-US" altLang="zh-CN" smtClean="0">
                <a:ea typeface="宋体" charset="-122"/>
              </a:rPr>
              <a:t>5.1 Excel</a:t>
            </a:r>
            <a:r>
              <a:rPr lang="zh-CN" altLang="zh-CN" smtClean="0">
                <a:ea typeface="宋体" charset="-122"/>
              </a:rPr>
              <a:t>基本操作</a:t>
            </a:r>
            <a:endParaRPr lang="zh-CN" altLang="en-US" smtClean="0">
              <a:ea typeface="宋体" charset="-122"/>
            </a:endParaRPr>
          </a:p>
        </p:txBody>
      </p:sp>
      <p:sp>
        <p:nvSpPr>
          <p:cNvPr id="25602" name="内容占位符 2"/>
          <p:cNvSpPr>
            <a:spLocks noGrp="1"/>
          </p:cNvSpPr>
          <p:nvPr>
            <p:ph idx="1"/>
          </p:nvPr>
        </p:nvSpPr>
        <p:spPr/>
        <p:txBody>
          <a:bodyPr/>
          <a:lstStyle/>
          <a:p>
            <a:pPr marL="342900" lvl="1" indent="-342900">
              <a:buClr>
                <a:schemeClr val="hlink"/>
              </a:buClr>
              <a:buFont typeface="Wingdings" pitchFamily="2" charset="2"/>
              <a:buChar char="v"/>
            </a:pPr>
            <a:r>
              <a:rPr lang="zh-CN" altLang="zh-CN" smtClean="0">
                <a:ea typeface="宋体" charset="-122"/>
              </a:rPr>
              <a:t>工作簿、工作表、单元格的关系，可用</a:t>
            </a:r>
            <a:r>
              <a:rPr lang="zh-CN" altLang="en-US" smtClean="0">
                <a:ea typeface="宋体" charset="-122"/>
              </a:rPr>
              <a:t>下</a:t>
            </a:r>
            <a:r>
              <a:rPr lang="zh-CN" altLang="zh-CN" smtClean="0">
                <a:ea typeface="宋体" charset="-122"/>
              </a:rPr>
              <a:t>图表示。</a:t>
            </a:r>
          </a:p>
          <a:p>
            <a:pPr marL="0" indent="0">
              <a:buFont typeface="Wingdings" pitchFamily="2" charset="2"/>
              <a:buNone/>
            </a:pPr>
            <a:endParaRPr lang="zh-CN" altLang="en-US" smtClean="0">
              <a:ea typeface="宋体" charset="-122"/>
            </a:endParaRPr>
          </a:p>
        </p:txBody>
      </p:sp>
      <p:sp>
        <p:nvSpPr>
          <p:cNvPr id="4" name="页脚占位符 3"/>
          <p:cNvSpPr>
            <a:spLocks noGrp="1"/>
          </p:cNvSpPr>
          <p:nvPr>
            <p:ph type="ftr" sz="quarter" idx="11"/>
          </p:nvPr>
        </p:nvSpPr>
        <p:spPr/>
        <p:txBody>
          <a:bodyPr/>
          <a:lstStyle/>
          <a:p>
            <a:pPr>
              <a:defRPr/>
            </a:pPr>
            <a:r>
              <a:rPr lang="en-US" altLang="zh-CN" smtClean="0"/>
              <a:t>School of Computer Science</a:t>
            </a:r>
            <a:endParaRPr lang="en-US" altLang="zh-CN"/>
          </a:p>
        </p:txBody>
      </p:sp>
      <p:pic>
        <p:nvPicPr>
          <p:cNvPr id="25604" name="图片 4"/>
          <p:cNvPicPr>
            <a:picLocks noChangeAspect="1" noChangeArrowheads="1"/>
          </p:cNvPicPr>
          <p:nvPr/>
        </p:nvPicPr>
        <p:blipFill>
          <a:blip r:embed="rId2"/>
          <a:srcRect/>
          <a:stretch>
            <a:fillRect/>
          </a:stretch>
        </p:blipFill>
        <p:spPr bwMode="auto">
          <a:xfrm>
            <a:off x="1042988" y="2846388"/>
            <a:ext cx="6697662" cy="2814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商务模板系列34">
  <a:themeElements>
    <a:clrScheme name="1_商务模板系列34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fontScheme name="1_商务模板系列3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FFFFFF">
                <a:gamma/>
                <a:shade val="73333"/>
                <a:invGamma/>
              </a:srgbClr>
            </a:gs>
          </a:gsLst>
          <a:lin ang="5400000" scaled="1"/>
        </a:gra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gradFill rotWithShape="0">
          <a:gsLst>
            <a:gs pos="0">
              <a:srgbClr val="FFFFFF"/>
            </a:gs>
            <a:gs pos="100000">
              <a:srgbClr val="FFFFFF">
                <a:gamma/>
                <a:shade val="73333"/>
                <a:invGamma/>
              </a:srgbClr>
            </a:gs>
          </a:gsLst>
          <a:lin ang="5400000" scaled="1"/>
        </a:gra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_商务模板系列34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clrMap bg1="lt1" tx1="dk1" bg2="lt2" tx2="dk2" accent1="accent1" accent2="accent2" accent3="accent3" accent4="accent4" accent5="accent5" accent6="accent6" hlink="hlink" folHlink="folHlink"/>
    </a:extraClrScheme>
    <a:extraClrScheme>
      <a:clrScheme name="1_商务模板系列34 2">
        <a:dk1>
          <a:srgbClr val="000000"/>
        </a:dk1>
        <a:lt1>
          <a:srgbClr val="FFFFFF"/>
        </a:lt1>
        <a:dk2>
          <a:srgbClr val="632769"/>
        </a:dk2>
        <a:lt2>
          <a:srgbClr val="DDDDDD"/>
        </a:lt2>
        <a:accent1>
          <a:srgbClr val="8B8DE1"/>
        </a:accent1>
        <a:accent2>
          <a:srgbClr val="FF997D"/>
        </a:accent2>
        <a:accent3>
          <a:srgbClr val="FFFFFF"/>
        </a:accent3>
        <a:accent4>
          <a:srgbClr val="000000"/>
        </a:accent4>
        <a:accent5>
          <a:srgbClr val="C4C5EE"/>
        </a:accent5>
        <a:accent6>
          <a:srgbClr val="E78A71"/>
        </a:accent6>
        <a:hlink>
          <a:srgbClr val="58AFD2"/>
        </a:hlink>
        <a:folHlink>
          <a:srgbClr val="BFDF63"/>
        </a:folHlink>
      </a:clrScheme>
      <a:clrMap bg1="lt1" tx1="dk1" bg2="lt2" tx2="dk2" accent1="accent1" accent2="accent2" accent3="accent3" accent4="accent4" accent5="accent5" accent6="accent6" hlink="hlink" folHlink="folHlink"/>
    </a:extraClrScheme>
    <a:extraClrScheme>
      <a:clrScheme name="1_商务模板系列34 3">
        <a:dk1>
          <a:srgbClr val="000000"/>
        </a:dk1>
        <a:lt1>
          <a:srgbClr val="FFFFFF"/>
        </a:lt1>
        <a:dk2>
          <a:srgbClr val="37737F"/>
        </a:dk2>
        <a:lt2>
          <a:srgbClr val="DDDDDD"/>
        </a:lt2>
        <a:accent1>
          <a:srgbClr val="52BCB2"/>
        </a:accent1>
        <a:accent2>
          <a:srgbClr val="E0A56A"/>
        </a:accent2>
        <a:accent3>
          <a:srgbClr val="FFFFFF"/>
        </a:accent3>
        <a:accent4>
          <a:srgbClr val="000000"/>
        </a:accent4>
        <a:accent5>
          <a:srgbClr val="B3DAD5"/>
        </a:accent5>
        <a:accent6>
          <a:srgbClr val="CB955F"/>
        </a:accent6>
        <a:hlink>
          <a:srgbClr val="A0C264"/>
        </a:hlink>
        <a:folHlink>
          <a:srgbClr val="DCDC2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Database</Template>
  <TotalTime>6196</TotalTime>
  <Words>4201</Words>
  <Application>Microsoft Office PowerPoint</Application>
  <PresentationFormat>全屏显示(4:3)</PresentationFormat>
  <Paragraphs>324</Paragraphs>
  <Slides>46</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46</vt:i4>
      </vt:variant>
    </vt:vector>
  </HeadingPairs>
  <TitlesOfParts>
    <vt:vector size="49" baseType="lpstr">
      <vt:lpstr>1_商务模板系列34</vt:lpstr>
      <vt:lpstr>Image</vt:lpstr>
      <vt:lpstr>文档</vt:lpstr>
      <vt:lpstr>第5章 Excel2010基础及高级应用 </vt:lpstr>
      <vt:lpstr>知识要点：</vt:lpstr>
      <vt:lpstr>目录</vt:lpstr>
      <vt:lpstr>5.1 Excel基本操作</vt:lpstr>
      <vt:lpstr>5.1 Excel基本操作</vt:lpstr>
      <vt:lpstr>5.1 Excel基本操作</vt:lpstr>
      <vt:lpstr>5.1 Excel基本操作</vt:lpstr>
      <vt:lpstr>5.1 Excel基本操作</vt:lpstr>
      <vt:lpstr>5.1 Excel基本操作</vt:lpstr>
      <vt:lpstr>5.1 Excel基本操作</vt:lpstr>
      <vt:lpstr>5.1 Excel基本操作</vt:lpstr>
      <vt:lpstr>5.1 Excel基本操作</vt:lpstr>
      <vt:lpstr>5.1 Excel基本操作</vt:lpstr>
      <vt:lpstr>5.1 Excel基本操作</vt:lpstr>
      <vt:lpstr>5.1 Excel基本操作</vt:lpstr>
      <vt:lpstr>5.1 Excel基本操作</vt:lpstr>
      <vt:lpstr>5.1 Excel基本操作</vt:lpstr>
      <vt:lpstr>5.1 Excel基本操作</vt:lpstr>
      <vt:lpstr>5.1 Excel基本操作</vt:lpstr>
      <vt:lpstr>5.1 Excel基本操作</vt:lpstr>
      <vt:lpstr>5.1 Excel基本操作</vt:lpstr>
      <vt:lpstr>5.2 Excel公式和函数</vt:lpstr>
      <vt:lpstr>5.2 Excel公式和函数</vt:lpstr>
      <vt:lpstr>5.2 Excel公式和函数</vt:lpstr>
      <vt:lpstr>5.2 Excel公式和函数</vt:lpstr>
      <vt:lpstr>5.3 Excel数据管理及分析</vt:lpstr>
      <vt:lpstr>5.3 Excel数据管理及分析</vt:lpstr>
      <vt:lpstr>5.3 Excel数据管理及分析</vt:lpstr>
      <vt:lpstr>5.3 Excel数据管理及分析</vt:lpstr>
      <vt:lpstr>5.3 Excel数据管理及分析</vt:lpstr>
      <vt:lpstr>5.3 Excel数据管理及分析</vt:lpstr>
      <vt:lpstr>5.4 图表</vt:lpstr>
      <vt:lpstr>5.4 图表</vt:lpstr>
      <vt:lpstr>5.4 图表</vt:lpstr>
      <vt:lpstr>5.4 图表</vt:lpstr>
      <vt:lpstr>5.4 图表</vt:lpstr>
      <vt:lpstr>5.4 图表</vt:lpstr>
      <vt:lpstr>5.5 Excel高级应用</vt:lpstr>
      <vt:lpstr>5.5 Excel高级应用</vt:lpstr>
      <vt:lpstr>5.5 Excel高级应用</vt:lpstr>
      <vt:lpstr>5.5 Excel高级应用</vt:lpstr>
      <vt:lpstr>5.5 Excel高级应用</vt:lpstr>
      <vt:lpstr>5.5 Excel高级应用</vt:lpstr>
      <vt:lpstr>5.5 Excel高级应用</vt:lpstr>
      <vt:lpstr>5.6 Excel文档的打印</vt:lpstr>
      <vt:lpstr>PowerPoint 演示文稿</vt:lpstr>
    </vt:vector>
  </TitlesOfParts>
  <Company>idke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课程名称：数据库系统概论</dc:title>
  <dc:creator>RUC IDKE</dc:creator>
  <cp:lastModifiedBy>微软用户</cp:lastModifiedBy>
  <cp:revision>669</cp:revision>
  <dcterms:created xsi:type="dcterms:W3CDTF">2000-08-09T08:19:19Z</dcterms:created>
  <dcterms:modified xsi:type="dcterms:W3CDTF">2013-11-29T09:48:27Z</dcterms:modified>
</cp:coreProperties>
</file>