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31"/>
  </p:notesMasterIdLst>
  <p:sldIdLst>
    <p:sldId id="256" r:id="rId2"/>
    <p:sldId id="431" r:id="rId3"/>
    <p:sldId id="518" r:id="rId4"/>
    <p:sldId id="519" r:id="rId5"/>
    <p:sldId id="525" r:id="rId6"/>
    <p:sldId id="520" r:id="rId7"/>
    <p:sldId id="521" r:id="rId8"/>
    <p:sldId id="522" r:id="rId9"/>
    <p:sldId id="524" r:id="rId10"/>
    <p:sldId id="523" r:id="rId11"/>
    <p:sldId id="480" r:id="rId12"/>
    <p:sldId id="528" r:id="rId13"/>
    <p:sldId id="526" r:id="rId14"/>
    <p:sldId id="365" r:id="rId15"/>
    <p:sldId id="364" r:id="rId16"/>
    <p:sldId id="504" r:id="rId17"/>
    <p:sldId id="508" r:id="rId18"/>
    <p:sldId id="513" r:id="rId19"/>
    <p:sldId id="505" r:id="rId20"/>
    <p:sldId id="512" r:id="rId21"/>
    <p:sldId id="511" r:id="rId22"/>
    <p:sldId id="509" r:id="rId23"/>
    <p:sldId id="510" r:id="rId24"/>
    <p:sldId id="514" r:id="rId25"/>
    <p:sldId id="517" r:id="rId26"/>
    <p:sldId id="515" r:id="rId27"/>
    <p:sldId id="559" r:id="rId28"/>
    <p:sldId id="558" r:id="rId29"/>
    <p:sldId id="560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B8F89"/>
    <a:srgbClr val="FFBFEA"/>
    <a:srgbClr val="61FF61"/>
    <a:srgbClr val="CCECFF"/>
    <a:srgbClr val="FFF8B7"/>
    <a:srgbClr val="969696"/>
    <a:srgbClr val="00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67" autoAdjust="0"/>
    <p:restoredTop sz="94718" autoAdjust="0"/>
  </p:normalViewPr>
  <p:slideViewPr>
    <p:cSldViewPr>
      <p:cViewPr varScale="1">
        <p:scale>
          <a:sx n="69" d="100"/>
          <a:sy n="69" d="100"/>
        </p:scale>
        <p:origin x="-96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404CFEF-2590-405D-A891-DA7503EAE4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8026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9pPr>
          </a:lstStyle>
          <a:p>
            <a:pPr eaLnBrk="1" hangingPunct="1"/>
            <a:fld id="{CA26062C-6A84-4A95-A4DD-9DF8D4F58076}" type="slidenum">
              <a:rPr lang="en-US" altLang="zh-CN" smtClean="0">
                <a:latin typeface="Arial" charset="0"/>
                <a:ea typeface="宋体" pitchFamily="2" charset="-122"/>
              </a:rPr>
              <a:pPr eaLnBrk="1" hangingPunct="1"/>
              <a:t>14</a:t>
            </a:fld>
            <a:endParaRPr lang="en-US" altLang="zh-CN" smtClean="0">
              <a:latin typeface="Arial" charset="0"/>
              <a:ea typeface="宋体" pitchFamily="2" charset="-122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w="12700" cap="flat"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9pPr>
          </a:lstStyle>
          <a:p>
            <a:pPr eaLnBrk="1" hangingPunct="1"/>
            <a:fld id="{E2E601CB-EDFF-407B-A4E6-DFFC852EF24A}" type="slidenum">
              <a:rPr lang="en-US" altLang="zh-CN" smtClean="0">
                <a:latin typeface="Arial" charset="0"/>
                <a:ea typeface="宋体" pitchFamily="2" charset="-122"/>
              </a:rPr>
              <a:pPr eaLnBrk="1" hangingPunct="1"/>
              <a:t>15</a:t>
            </a:fld>
            <a:endParaRPr lang="en-US" altLang="zh-CN" smtClean="0">
              <a:latin typeface="Arial" charset="0"/>
              <a:ea typeface="宋体" pitchFamily="2" charset="-122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w="12700" cap="flat"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 userDrawn="1"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18"/>
          <p:cNvGrpSpPr>
            <a:grpSpLocks/>
          </p:cNvGrpSpPr>
          <p:nvPr userDrawn="1"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70" cy="667"/>
              <a:chOff x="4986" y="2752"/>
              <a:chExt cx="470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 userDrawn="1"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6" name="Group 33"/>
          <p:cNvGrpSpPr>
            <a:grpSpLocks/>
          </p:cNvGrpSpPr>
          <p:nvPr userDrawn="1"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Group 36"/>
          <p:cNvGrpSpPr>
            <a:grpSpLocks/>
          </p:cNvGrpSpPr>
          <p:nvPr userDrawn="1"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20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25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 userDrawn="1"/>
        </p:nvSpPr>
        <p:spPr bwMode="auto">
          <a:xfrm>
            <a:off x="2667000" y="6338888"/>
            <a:ext cx="396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重庆电子工程职业学院计算机系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209370F9-90CD-4453-B358-AD7EC86858CB}" type="datetime1">
              <a:rPr lang="zh-CN" altLang="en-US"/>
              <a:pPr>
                <a:defRPr/>
              </a:pPr>
              <a:t>2014-5-28</a:t>
            </a:fld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重庆电子科技职业学院计算机系</a:t>
            </a:r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D4D4903C-A9F0-48F6-A4AB-92E7A0A5DB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9408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687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418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39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42836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07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946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812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176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94519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99700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 userDrawn="1"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051" name="Group 65"/>
          <p:cNvGrpSpPr>
            <a:grpSpLocks/>
          </p:cNvGrpSpPr>
          <p:nvPr userDrawn="1"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 userDrawn="1"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 userDrawn="1"/>
        </p:nvSpPr>
        <p:spPr bwMode="auto">
          <a:xfrm>
            <a:off x="468313" y="6446838"/>
            <a:ext cx="43926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>
                <a:latin typeface="仿宋_GB2312" pitchFamily="49" charset="-122"/>
                <a:ea typeface="仿宋_GB2312" pitchFamily="49" charset="-122"/>
              </a:rPr>
              <a:t>第１章  计算机基础知识</a:t>
            </a:r>
            <a:r>
              <a:rPr lang="en-US" altLang="zh-CN" sz="1600" dirty="0" smtClean="0">
                <a:latin typeface="宋体"/>
                <a:ea typeface="仿宋_GB2312" pitchFamily="49" charset="-122"/>
              </a:rPr>
              <a:t>—</a:t>
            </a:r>
            <a:r>
              <a:rPr lang="zh-CN" altLang="en-US" sz="1600" kern="1200" dirty="0" smtClean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数制与编码</a:t>
            </a:r>
            <a:endParaRPr lang="zh-CN" altLang="en-US" sz="1600" kern="12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apple.com.cn/imac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hyperlink" Target="http://pic.sogou.com/d?query=%C6%BB%B9%FB%B8%C5%C4%EE%B2%FA%C6%B7&amp;mood=0&amp;dheight=800&amp;dwidth=1280&amp;mode=2&amp;di=2&amp;w=05009900&amp;dr=1&amp;page=1&amp;did=8#did8_3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apple.com.cn/macbook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060574"/>
            <a:ext cx="7848600" cy="1728465"/>
          </a:xfrm>
        </p:spPr>
        <p:txBody>
          <a:bodyPr/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dirty="0">
                <a:latin typeface="+mn-ea"/>
              </a:rPr>
              <a:t>第</a:t>
            </a:r>
            <a:r>
              <a:rPr lang="en-US" altLang="zh-CN" dirty="0">
                <a:latin typeface="+mn-ea"/>
              </a:rPr>
              <a:t>1</a:t>
            </a:r>
            <a:r>
              <a:rPr lang="zh-CN" altLang="en-US" dirty="0">
                <a:latin typeface="+mn-ea"/>
              </a:rPr>
              <a:t>章 计算机基础知识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zh-CN" altLang="en-US" sz="2800" dirty="0" smtClean="0">
                <a:solidFill>
                  <a:srgbClr val="00B050"/>
                </a:solidFill>
              </a:rPr>
              <a:t>第</a:t>
            </a:r>
            <a:r>
              <a:rPr lang="en-US" altLang="zh-CN" sz="2800" dirty="0" smtClean="0">
                <a:solidFill>
                  <a:srgbClr val="00B050"/>
                </a:solidFill>
              </a:rPr>
              <a:t>2</a:t>
            </a:r>
            <a:r>
              <a:rPr lang="zh-CN" altLang="en-US" sz="2800" dirty="0" smtClean="0">
                <a:solidFill>
                  <a:srgbClr val="00B050"/>
                </a:solidFill>
              </a:rPr>
              <a:t>讲   数制与编码</a:t>
            </a:r>
            <a:endParaRPr lang="zh-CN" altLang="en-US" sz="1800" dirty="0" smtClean="0">
              <a:solidFill>
                <a:srgbClr val="00B05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5616" y="4509120"/>
            <a:ext cx="7008812" cy="86342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000" smtClean="0"/>
              <a:t>主讲人：</a:t>
            </a:r>
            <a:r>
              <a:rPr lang="en-US" altLang="zh-CN" sz="2000" smtClean="0"/>
              <a:t>XXX</a:t>
            </a:r>
            <a:endParaRPr lang="en-US" altLang="zh-CN" sz="2000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复习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提问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苹果系列产品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sz="2400" b="1" dirty="0" smtClean="0">
                <a:hlinkClick r:id="rId2"/>
              </a:rPr>
              <a:t>iMac</a:t>
            </a:r>
            <a:r>
              <a:rPr lang="en-US" altLang="zh-CN" sz="2400" b="1" dirty="0" smtClean="0"/>
              <a:t>(</a:t>
            </a:r>
            <a:r>
              <a:rPr lang="zh-CN" altLang="en-US" sz="2400" b="1" dirty="0" smtClean="0"/>
              <a:t>一体机</a:t>
            </a:r>
            <a:r>
              <a:rPr lang="en-US" altLang="zh-CN" sz="2400" b="1" dirty="0" smtClean="0"/>
              <a:t>)</a:t>
            </a:r>
            <a:endParaRPr lang="en-US" altLang="zh-CN" sz="2400" b="1" dirty="0"/>
          </a:p>
        </p:txBody>
      </p:sp>
      <p:pic>
        <p:nvPicPr>
          <p:cNvPr id="13316" name="Picture 5" descr="HO2E1OU][FYDECC0%DA{Y)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3" r="8199" b="1836"/>
          <a:stretch>
            <a:fillRect/>
          </a:stretch>
        </p:blipFill>
        <p:spPr bwMode="auto">
          <a:xfrm>
            <a:off x="971550" y="2616200"/>
            <a:ext cx="381635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12210230115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565400"/>
            <a:ext cx="270510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复习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提问</a:t>
            </a:r>
          </a:p>
        </p:txBody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50000"/>
              </a:lnSpc>
              <a:buFont typeface="+mj-lt"/>
              <a:buAutoNum type="arabicPeriod" startAt="4"/>
              <a:defRPr/>
            </a:pPr>
            <a:r>
              <a:rPr lang="en-US" altLang="zh-CN" dirty="0" smtClean="0"/>
              <a:t>5MB</a:t>
            </a:r>
            <a:r>
              <a:rPr lang="zh-CN" altLang="en-US" dirty="0" smtClean="0"/>
              <a:t>等于多少字节</a:t>
            </a:r>
            <a:r>
              <a:rPr lang="en-US" altLang="zh-CN" dirty="0" smtClean="0"/>
              <a:t>B</a:t>
            </a:r>
            <a:r>
              <a:rPr lang="zh-CN" altLang="en-US" dirty="0" smtClean="0"/>
              <a:t>，多少位</a:t>
            </a:r>
            <a:r>
              <a:rPr lang="en-US" altLang="zh-CN" dirty="0" smtClean="0"/>
              <a:t>b </a:t>
            </a:r>
            <a:r>
              <a:rPr lang="zh-CN" altLang="en-US" dirty="0" smtClean="0"/>
              <a:t>？ </a:t>
            </a:r>
          </a:p>
          <a:p>
            <a:pPr marL="914400" lvl="1" indent="-457200" eaLnBrk="1" hangingPunct="1">
              <a:lnSpc>
                <a:spcPct val="150000"/>
              </a:lnSpc>
              <a:defRPr/>
            </a:pPr>
            <a:r>
              <a:rPr lang="en-US" altLang="zh-CN" dirty="0" smtClean="0">
                <a:solidFill>
                  <a:schemeClr val="tx2"/>
                </a:solidFill>
              </a:rPr>
              <a:t>5</a:t>
            </a:r>
            <a:r>
              <a:rPr lang="en-US" altLang="zh-CN" dirty="0" smtClean="0"/>
              <a:t>MB</a:t>
            </a:r>
            <a:r>
              <a:rPr lang="en-US" altLang="zh-CN" dirty="0" smtClean="0">
                <a:solidFill>
                  <a:schemeClr val="tx2"/>
                </a:solidFill>
              </a:rPr>
              <a:t>=5*1024</a:t>
            </a:r>
            <a:r>
              <a:rPr lang="en-US" altLang="zh-CN" dirty="0" smtClean="0"/>
              <a:t>KB</a:t>
            </a:r>
          </a:p>
          <a:p>
            <a:pPr marL="914400" lvl="1" indent="-457200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dirty="0" smtClean="0">
                <a:solidFill>
                  <a:schemeClr val="tx2"/>
                </a:solidFill>
              </a:rPr>
              <a:t>            =5*1024*1024</a:t>
            </a:r>
            <a:r>
              <a:rPr lang="en-US" altLang="zh-CN" dirty="0" smtClean="0"/>
              <a:t>B</a:t>
            </a:r>
          </a:p>
          <a:p>
            <a:pPr marL="914400" lvl="1" indent="-457200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dirty="0" smtClean="0">
                <a:solidFill>
                  <a:schemeClr val="tx2"/>
                </a:solidFill>
              </a:rPr>
              <a:t>            =5*1024*1024*8</a:t>
            </a:r>
            <a:r>
              <a:rPr lang="en-US" altLang="zh-CN" dirty="0" smtClean="0"/>
              <a:t>b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366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366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366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</a:t>
            </a:r>
            <a:r>
              <a:rPr lang="en-US" altLang="zh-CN" smtClean="0"/>
              <a:t>&amp;</a:t>
            </a:r>
            <a:r>
              <a:rPr lang="zh-CN" altLang="en-US" smtClean="0"/>
              <a:t>提问</a:t>
            </a:r>
          </a:p>
        </p:txBody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  <a:buFont typeface="Comic Sans MS" pitchFamily="66" charset="0"/>
              <a:buAutoNum type="arabicPeriod" startAt="5"/>
            </a:pPr>
            <a:r>
              <a:rPr lang="zh-CN" altLang="en-US" sz="2800" smtClean="0"/>
              <a:t>请说出你在日常生活中所体会到的计算机应用有哪些？ </a:t>
            </a:r>
          </a:p>
        </p:txBody>
      </p:sp>
      <p:sp>
        <p:nvSpPr>
          <p:cNvPr id="7" name="椭圆 6"/>
          <p:cNvSpPr/>
          <p:nvPr/>
        </p:nvSpPr>
        <p:spPr>
          <a:xfrm>
            <a:off x="6215063" y="1857375"/>
            <a:ext cx="1571625" cy="1571625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/>
              <a:t>计算机应用领域</a:t>
            </a:r>
          </a:p>
        </p:txBody>
      </p:sp>
      <p:grpSp>
        <p:nvGrpSpPr>
          <p:cNvPr id="2" name="组合 54"/>
          <p:cNvGrpSpPr>
            <a:grpSpLocks/>
          </p:cNvGrpSpPr>
          <p:nvPr/>
        </p:nvGrpSpPr>
        <p:grpSpPr bwMode="auto">
          <a:xfrm>
            <a:off x="3429000" y="3000375"/>
            <a:ext cx="2857500" cy="1428750"/>
            <a:chOff x="3571868" y="3000372"/>
            <a:chExt cx="2857520" cy="1428760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4714876" y="3000372"/>
              <a:ext cx="1714512" cy="928695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流程图: 可选过程 9"/>
            <p:cNvSpPr/>
            <p:nvPr/>
          </p:nvSpPr>
          <p:spPr>
            <a:xfrm>
              <a:off x="3571868" y="3857628"/>
              <a:ext cx="1214447" cy="571504"/>
            </a:xfrm>
            <a:prstGeom prst="flowChartAlternateProcess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/>
                <a:t>时实控制</a:t>
              </a:r>
            </a:p>
          </p:txBody>
        </p:sp>
      </p:grpSp>
      <p:grpSp>
        <p:nvGrpSpPr>
          <p:cNvPr id="3" name="组合 52"/>
          <p:cNvGrpSpPr>
            <a:grpSpLocks/>
          </p:cNvGrpSpPr>
          <p:nvPr/>
        </p:nvGrpSpPr>
        <p:grpSpPr bwMode="auto">
          <a:xfrm>
            <a:off x="2357438" y="2071688"/>
            <a:ext cx="3929062" cy="571500"/>
            <a:chOff x="2500325" y="2071678"/>
            <a:chExt cx="3929063" cy="571500"/>
          </a:xfrm>
        </p:grpSpPr>
        <p:sp>
          <p:nvSpPr>
            <p:cNvPr id="8" name="流程图: 可选过程 7"/>
            <p:cNvSpPr/>
            <p:nvPr/>
          </p:nvSpPr>
          <p:spPr>
            <a:xfrm>
              <a:off x="2500325" y="2071678"/>
              <a:ext cx="1214437" cy="571500"/>
            </a:xfrm>
            <a:prstGeom prst="flowChartAlternateProcess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/>
                <a:t>科学计算</a:t>
              </a:r>
            </a:p>
          </p:txBody>
        </p:sp>
        <p:cxnSp>
          <p:nvCxnSpPr>
            <p:cNvPr id="19" name="直接连接符 18"/>
            <p:cNvCxnSpPr>
              <a:stCxn id="8" idx="3"/>
            </p:cNvCxnSpPr>
            <p:nvPr/>
          </p:nvCxnSpPr>
          <p:spPr>
            <a:xfrm>
              <a:off x="3714762" y="2357428"/>
              <a:ext cx="2714626" cy="1587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53"/>
          <p:cNvGrpSpPr>
            <a:grpSpLocks/>
          </p:cNvGrpSpPr>
          <p:nvPr/>
        </p:nvGrpSpPr>
        <p:grpSpPr bwMode="auto">
          <a:xfrm>
            <a:off x="785813" y="2643188"/>
            <a:ext cx="5429250" cy="1857375"/>
            <a:chOff x="857240" y="2643188"/>
            <a:chExt cx="5429260" cy="1857379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2143117" y="3429002"/>
              <a:ext cx="785813" cy="5715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13" idx="3"/>
            </p:cNvCxnSpPr>
            <p:nvPr/>
          </p:nvCxnSpPr>
          <p:spPr>
            <a:xfrm flipV="1">
              <a:off x="1857367" y="3357565"/>
              <a:ext cx="1071564" cy="34925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流程图: 可选过程 8"/>
            <p:cNvSpPr/>
            <p:nvPr/>
          </p:nvSpPr>
          <p:spPr>
            <a:xfrm>
              <a:off x="2857494" y="2928939"/>
              <a:ext cx="1214439" cy="571501"/>
            </a:xfrm>
            <a:prstGeom prst="flowChartAlternateProcess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/>
                <a:t>信息处理</a:t>
              </a:r>
            </a:p>
          </p:txBody>
        </p:sp>
        <p:sp>
          <p:nvSpPr>
            <p:cNvPr id="13" name="流程图: 准备 12"/>
            <p:cNvSpPr/>
            <p:nvPr/>
          </p:nvSpPr>
          <p:spPr>
            <a:xfrm>
              <a:off x="857240" y="3143251"/>
              <a:ext cx="1000127" cy="500064"/>
            </a:xfrm>
            <a:prstGeom prst="flowChartPreparati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>
                  <a:solidFill>
                    <a:srgbClr val="FFFFFF"/>
                  </a:solidFill>
                  <a:latin typeface="Arial Narrow" pitchFamily="34" charset="0"/>
                </a:rPr>
                <a:t>OA</a:t>
              </a:r>
            </a:p>
          </p:txBody>
        </p:sp>
        <p:sp>
          <p:nvSpPr>
            <p:cNvPr id="14" name="流程图: 准备 13"/>
            <p:cNvSpPr/>
            <p:nvPr/>
          </p:nvSpPr>
          <p:spPr>
            <a:xfrm>
              <a:off x="1357303" y="4000503"/>
              <a:ext cx="1000127" cy="500064"/>
            </a:xfrm>
            <a:prstGeom prst="flowChartPreparati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>
                  <a:solidFill>
                    <a:srgbClr val="FFFFFF"/>
                  </a:solidFill>
                  <a:latin typeface="Arial Narrow" pitchFamily="34" charset="0"/>
                </a:rPr>
                <a:t>MIS</a:t>
              </a:r>
            </a:p>
          </p:txBody>
        </p:sp>
        <p:cxnSp>
          <p:nvCxnSpPr>
            <p:cNvPr id="20" name="直接连接符 19"/>
            <p:cNvCxnSpPr>
              <a:stCxn id="9" idx="3"/>
              <a:endCxn id="7" idx="2"/>
            </p:cNvCxnSpPr>
            <p:nvPr/>
          </p:nvCxnSpPr>
          <p:spPr>
            <a:xfrm flipV="1">
              <a:off x="4071933" y="2643188"/>
              <a:ext cx="2214567" cy="571501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56"/>
          <p:cNvGrpSpPr>
            <a:grpSpLocks/>
          </p:cNvGrpSpPr>
          <p:nvPr/>
        </p:nvGrpSpPr>
        <p:grpSpPr bwMode="auto">
          <a:xfrm>
            <a:off x="5857875" y="3429000"/>
            <a:ext cx="1214438" cy="1857375"/>
            <a:chOff x="6000760" y="3429000"/>
            <a:chExt cx="1214437" cy="1857388"/>
          </a:xfrm>
        </p:grpSpPr>
        <p:sp>
          <p:nvSpPr>
            <p:cNvPr id="12" name="流程图: 可选过程 11"/>
            <p:cNvSpPr/>
            <p:nvPr/>
          </p:nvSpPr>
          <p:spPr>
            <a:xfrm>
              <a:off x="6000760" y="4714884"/>
              <a:ext cx="1214437" cy="571504"/>
            </a:xfrm>
            <a:prstGeom prst="flowChartAlternateProcess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/>
                <a:t>人工智能</a:t>
              </a:r>
            </a:p>
          </p:txBody>
        </p:sp>
        <p:cxnSp>
          <p:nvCxnSpPr>
            <p:cNvPr id="23" name="直接连接符 22"/>
            <p:cNvCxnSpPr>
              <a:stCxn id="12" idx="0"/>
              <a:endCxn id="7" idx="4"/>
            </p:cNvCxnSpPr>
            <p:nvPr/>
          </p:nvCxnSpPr>
          <p:spPr>
            <a:xfrm rot="5400000" flipH="1" flipV="1">
              <a:off x="6197605" y="3840168"/>
              <a:ext cx="1285884" cy="46355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55"/>
          <p:cNvGrpSpPr>
            <a:grpSpLocks/>
          </p:cNvGrpSpPr>
          <p:nvPr/>
        </p:nvGrpSpPr>
        <p:grpSpPr bwMode="auto">
          <a:xfrm>
            <a:off x="2428875" y="3286125"/>
            <a:ext cx="4672013" cy="2947988"/>
            <a:chOff x="2571736" y="3286124"/>
            <a:chExt cx="4672013" cy="2947997"/>
          </a:xfrm>
        </p:grpSpPr>
        <p:cxnSp>
          <p:nvCxnSpPr>
            <p:cNvPr id="4" name="直接连接符 3"/>
            <p:cNvCxnSpPr/>
            <p:nvPr/>
          </p:nvCxnSpPr>
          <p:spPr>
            <a:xfrm rot="5400000" flipH="1" flipV="1">
              <a:off x="4430697" y="5300669"/>
              <a:ext cx="519115" cy="490538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stCxn id="17" idx="0"/>
            </p:cNvCxnSpPr>
            <p:nvPr/>
          </p:nvCxnSpPr>
          <p:spPr>
            <a:xfrm rot="16200000" flipV="1">
              <a:off x="4949017" y="5374487"/>
              <a:ext cx="431801" cy="287337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092686" y="5302255"/>
              <a:ext cx="1584325" cy="576265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流程图: 可选过程 10"/>
            <p:cNvSpPr/>
            <p:nvPr/>
          </p:nvSpPr>
          <p:spPr>
            <a:xfrm>
              <a:off x="4435461" y="4714878"/>
              <a:ext cx="1214438" cy="571502"/>
            </a:xfrm>
            <a:prstGeom prst="flowChartAlternateProcess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/>
                <a:t>辅助工程</a:t>
              </a:r>
            </a:p>
          </p:txBody>
        </p:sp>
        <p:sp>
          <p:nvSpPr>
            <p:cNvPr id="15" name="流程图: 准备 14"/>
            <p:cNvSpPr/>
            <p:nvPr/>
          </p:nvSpPr>
          <p:spPr>
            <a:xfrm>
              <a:off x="2571736" y="5734056"/>
              <a:ext cx="1143000" cy="500065"/>
            </a:xfrm>
            <a:prstGeom prst="flowChartPreparati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>
                  <a:solidFill>
                    <a:srgbClr val="FFFFFF"/>
                  </a:solidFill>
                  <a:latin typeface="Arial Narrow" pitchFamily="34" charset="0"/>
                </a:rPr>
                <a:t>CAD</a:t>
              </a:r>
            </a:p>
          </p:txBody>
        </p:sp>
        <p:sp>
          <p:nvSpPr>
            <p:cNvPr id="16" name="流程图: 准备 15"/>
            <p:cNvSpPr/>
            <p:nvPr/>
          </p:nvSpPr>
          <p:spPr>
            <a:xfrm>
              <a:off x="3797286" y="5734056"/>
              <a:ext cx="1069975" cy="500065"/>
            </a:xfrm>
            <a:prstGeom prst="flowChartPreparati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>
                  <a:solidFill>
                    <a:srgbClr val="FFFFFF"/>
                  </a:solidFill>
                  <a:latin typeface="Arial Narrow" pitchFamily="34" charset="0"/>
                </a:rPr>
                <a:t>CAM</a:t>
              </a:r>
            </a:p>
          </p:txBody>
        </p:sp>
        <p:sp>
          <p:nvSpPr>
            <p:cNvPr id="17" name="流程图: 准备 16"/>
            <p:cNvSpPr/>
            <p:nvPr/>
          </p:nvSpPr>
          <p:spPr>
            <a:xfrm>
              <a:off x="4948224" y="5734056"/>
              <a:ext cx="1071562" cy="500065"/>
            </a:xfrm>
            <a:prstGeom prst="flowChartPreparati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>
                  <a:solidFill>
                    <a:srgbClr val="FFFFFF"/>
                  </a:solidFill>
                  <a:latin typeface="Arial Narrow" pitchFamily="34" charset="0"/>
                </a:rPr>
                <a:t>CAI</a:t>
              </a:r>
            </a:p>
          </p:txBody>
        </p:sp>
        <p:sp>
          <p:nvSpPr>
            <p:cNvPr id="18" name="流程图: 准备 17"/>
            <p:cNvSpPr/>
            <p:nvPr/>
          </p:nvSpPr>
          <p:spPr>
            <a:xfrm>
              <a:off x="6100749" y="5734056"/>
              <a:ext cx="1143000" cy="500065"/>
            </a:xfrm>
            <a:prstGeom prst="flowChartPreparati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>
                  <a:solidFill>
                    <a:srgbClr val="FFFFFF"/>
                  </a:solidFill>
                  <a:latin typeface="Arial Narrow" pitchFamily="34" charset="0"/>
                </a:rPr>
                <a:t>CAT</a:t>
              </a:r>
            </a:p>
          </p:txBody>
        </p:sp>
        <p:cxnSp>
          <p:nvCxnSpPr>
            <p:cNvPr id="22" name="直接连接符 21"/>
            <p:cNvCxnSpPr>
              <a:stCxn id="11" idx="0"/>
            </p:cNvCxnSpPr>
            <p:nvPr/>
          </p:nvCxnSpPr>
          <p:spPr>
            <a:xfrm rot="5400000" flipH="1" flipV="1">
              <a:off x="5128403" y="3199607"/>
              <a:ext cx="1428754" cy="1601788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3579799" y="5302255"/>
              <a:ext cx="1296987" cy="50324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57"/>
          <p:cNvGrpSpPr>
            <a:grpSpLocks/>
          </p:cNvGrpSpPr>
          <p:nvPr/>
        </p:nvGrpSpPr>
        <p:grpSpPr bwMode="auto">
          <a:xfrm>
            <a:off x="7358063" y="3143250"/>
            <a:ext cx="1214437" cy="2143125"/>
            <a:chOff x="7500958" y="3143248"/>
            <a:chExt cx="1214437" cy="2143136"/>
          </a:xfrm>
        </p:grpSpPr>
        <p:sp>
          <p:nvSpPr>
            <p:cNvPr id="36" name="流程图: 可选过程 35"/>
            <p:cNvSpPr/>
            <p:nvPr/>
          </p:nvSpPr>
          <p:spPr>
            <a:xfrm>
              <a:off x="7500958" y="4714881"/>
              <a:ext cx="1214437" cy="571503"/>
            </a:xfrm>
            <a:prstGeom prst="flowChartAlternateProcess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/>
                <a:t>人工智能</a:t>
              </a:r>
            </a:p>
          </p:txBody>
        </p:sp>
        <p:cxnSp>
          <p:nvCxnSpPr>
            <p:cNvPr id="37" name="直接连接符 36"/>
            <p:cNvCxnSpPr>
              <a:stCxn id="36" idx="0"/>
            </p:cNvCxnSpPr>
            <p:nvPr/>
          </p:nvCxnSpPr>
          <p:spPr>
            <a:xfrm rot="16200000" flipV="1">
              <a:off x="7054866" y="3660777"/>
              <a:ext cx="1571633" cy="536575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5" grpId="0" build="p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</a:t>
            </a:r>
            <a:r>
              <a:rPr lang="en-US" altLang="zh-CN" smtClean="0"/>
              <a:t>&amp;</a:t>
            </a:r>
            <a:r>
              <a:rPr lang="zh-CN" altLang="en-US" smtClean="0"/>
              <a:t>提问</a:t>
            </a:r>
          </a:p>
        </p:txBody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  <a:buFont typeface="+mj-lt"/>
              <a:buAutoNum type="arabicPeriod" startAt="5"/>
              <a:defRPr/>
            </a:pPr>
            <a:r>
              <a:rPr lang="zh-CN" altLang="en-US" sz="2400" dirty="0" smtClean="0"/>
              <a:t>请说出你在日常生活中所体会到的计算机应用有哪些？ </a:t>
            </a:r>
          </a:p>
          <a:p>
            <a:pPr marL="914400" lvl="1" indent="-457200" eaLnBrk="1" hangingPunct="1">
              <a:defRPr/>
            </a:pPr>
            <a:r>
              <a:rPr lang="zh-CN" altLang="en-US" sz="2000" dirty="0" smtClean="0">
                <a:solidFill>
                  <a:schemeClr val="tx2"/>
                </a:solidFill>
              </a:rPr>
              <a:t>科学计算</a:t>
            </a:r>
            <a:r>
              <a:rPr lang="zh-CN" altLang="en-US" sz="2000" dirty="0" smtClean="0"/>
              <a:t>：解决人力无法胜任的数值计算问题。卫星轨道计算、气象资料分析等 </a:t>
            </a:r>
          </a:p>
          <a:p>
            <a:pPr marL="914400" lvl="1" indent="-457200" eaLnBrk="1" hangingPunct="1">
              <a:defRPr/>
            </a:pPr>
            <a:r>
              <a:rPr lang="zh-CN" altLang="en-US" sz="2000" dirty="0" smtClean="0">
                <a:solidFill>
                  <a:schemeClr val="tx2"/>
                </a:solidFill>
              </a:rPr>
              <a:t>信息管理</a:t>
            </a:r>
            <a:r>
              <a:rPr lang="zh-CN" altLang="en-US" sz="2000" dirty="0" smtClean="0"/>
              <a:t>：如售票系统管理、银行业务、户籍管理等 。 </a:t>
            </a:r>
          </a:p>
          <a:p>
            <a:pPr marL="914400" lvl="1" indent="-457200" eaLnBrk="1" hangingPunct="1">
              <a:defRPr/>
            </a:pPr>
            <a:r>
              <a:rPr lang="zh-CN" altLang="en-US" sz="2000" dirty="0" smtClean="0">
                <a:solidFill>
                  <a:schemeClr val="tx2"/>
                </a:solidFill>
              </a:rPr>
              <a:t>实时控制</a:t>
            </a:r>
            <a:r>
              <a:rPr lang="zh-CN" altLang="en-US" sz="2000" dirty="0" smtClean="0"/>
              <a:t>：是指用计算机及时采集检测数据，按最佳值迅速对控制对象进行自动控制或自动调节。</a:t>
            </a:r>
          </a:p>
          <a:p>
            <a:pPr marL="914400" lvl="1" indent="-457200" eaLnBrk="1" hangingPunct="1">
              <a:defRPr/>
            </a:pPr>
            <a:r>
              <a:rPr lang="zh-CN" altLang="en-US" sz="2000" dirty="0" smtClean="0">
                <a:solidFill>
                  <a:schemeClr val="tx2"/>
                </a:solidFill>
              </a:rPr>
              <a:t>计算机辅助工程</a:t>
            </a:r>
            <a:r>
              <a:rPr lang="zh-CN" altLang="en-US" sz="2000" dirty="0" smtClean="0"/>
              <a:t>：</a:t>
            </a:r>
          </a:p>
          <a:p>
            <a:pPr marL="1295400" lvl="2" indent="-381000" eaLnBrk="1" hangingPunct="1">
              <a:defRPr/>
            </a:pPr>
            <a:r>
              <a:rPr lang="zh-CN" altLang="en-US" sz="1800" dirty="0" smtClean="0"/>
              <a:t>计算机辅助设计（</a:t>
            </a:r>
            <a:r>
              <a:rPr lang="en-US" altLang="zh-CN" sz="1800" dirty="0" smtClean="0"/>
              <a:t>CAD</a:t>
            </a:r>
            <a:r>
              <a:rPr lang="zh-CN" altLang="en-US" sz="1800" dirty="0" smtClean="0"/>
              <a:t>）：即利用计算机来进行产品的设计。例如：电路设计、机械设计、服装设计等；计算机辅助制造</a:t>
            </a:r>
            <a:r>
              <a:rPr lang="en-US" altLang="zh-CN" sz="1800" dirty="0" smtClean="0"/>
              <a:t>CAM；</a:t>
            </a:r>
            <a:r>
              <a:rPr lang="zh-CN" altLang="en-US" sz="1800" dirty="0" smtClean="0"/>
              <a:t>计算机辅助教学</a:t>
            </a:r>
            <a:r>
              <a:rPr lang="en-US" altLang="zh-CN" sz="1800" dirty="0" smtClean="0"/>
              <a:t>CAI</a:t>
            </a:r>
          </a:p>
          <a:p>
            <a:pPr marL="914400" lvl="1" indent="-457200" eaLnBrk="1" hangingPunct="1">
              <a:defRPr/>
            </a:pPr>
            <a:r>
              <a:rPr lang="zh-CN" altLang="en-US" sz="2000" dirty="0" smtClean="0">
                <a:solidFill>
                  <a:schemeClr val="tx2"/>
                </a:solidFill>
              </a:rPr>
              <a:t>人工智能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AI</a:t>
            </a:r>
            <a:r>
              <a:rPr lang="zh-CN" altLang="en-US" sz="2000" dirty="0" smtClean="0"/>
              <a:t>）：主要研究如何用计算机来模拟、延伸和扩展人的智能，使计算机具有思维能力。例如：用计算机来辨别人的声音、识别各类图像等。</a:t>
            </a:r>
          </a:p>
          <a:p>
            <a:pPr marL="914400" lvl="1" indent="-457200" eaLnBrk="1" hangingPunct="1">
              <a:defRPr/>
            </a:pPr>
            <a:r>
              <a:rPr lang="zh-CN" altLang="en-US" sz="2000" dirty="0" smtClean="0">
                <a:solidFill>
                  <a:schemeClr val="tx2"/>
                </a:solidFill>
              </a:rPr>
              <a:t>网络应用</a:t>
            </a:r>
            <a:r>
              <a:rPr lang="zh-CN" altLang="en-US" sz="2000" dirty="0" smtClean="0"/>
              <a:t>：电子邮件、电子商务、网页浏览、网络聊天等。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6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6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6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6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66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66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66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63513"/>
            <a:ext cx="8135937" cy="1752600"/>
          </a:xfrm>
        </p:spPr>
        <p:txBody>
          <a:bodyPr lIns="92075" tIns="46038" rIns="92075" bIns="46038" anchor="ctr"/>
          <a:lstStyle/>
          <a:p>
            <a:pPr eaLnBrk="1" hangingPunct="1"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讲   计算机基础知识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800" dirty="0" smtClean="0"/>
              <a:t>        </a:t>
            </a:r>
            <a:r>
              <a:rPr lang="en-US" altLang="zh-CN" sz="2800" dirty="0" smtClean="0">
                <a:solidFill>
                  <a:srgbClr val="009200"/>
                </a:solidFill>
                <a:latin typeface="Arial"/>
              </a:rPr>
              <a:t>——</a:t>
            </a:r>
            <a:r>
              <a:rPr lang="zh-CN" altLang="en-US" sz="2800" dirty="0" smtClean="0">
                <a:solidFill>
                  <a:srgbClr val="009200"/>
                </a:solidFill>
                <a:latin typeface="Arial"/>
              </a:rPr>
              <a:t>信息表示</a:t>
            </a:r>
            <a:endParaRPr lang="zh-CN" altLang="en-US" sz="2800" dirty="0" smtClean="0">
              <a:solidFill>
                <a:schemeClr val="hlink"/>
              </a:solidFill>
            </a:endParaRP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00809"/>
            <a:ext cx="8123237" cy="4680942"/>
          </a:xfrm>
          <a:ln w="12700" cap="flat">
            <a:solidFill>
              <a:srgbClr val="FFCC00"/>
            </a:solidFill>
          </a:ln>
        </p:spPr>
        <p:txBody>
          <a:bodyPr lIns="92075" tIns="46038" rIns="92075" bIns="46038"/>
          <a:lstStyle/>
          <a:p>
            <a:pPr eaLnBrk="1" hangingPunct="1">
              <a:lnSpc>
                <a:spcPts val="3200"/>
              </a:lnSpc>
              <a:defRPr/>
            </a:pPr>
            <a:r>
              <a:rPr lang="zh-CN" altLang="en-US" sz="2800" dirty="0" smtClean="0"/>
              <a:t>认知目标</a:t>
            </a: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en-US" sz="2000" dirty="0" smtClean="0"/>
              <a:t>掌握信息的表示方法</a:t>
            </a: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en-US" sz="2000" dirty="0" smtClean="0"/>
              <a:t>了解操作系统的含义、功能及分类</a:t>
            </a: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en-US" sz="2000" dirty="0" smtClean="0"/>
              <a:t>理解文件、文件夹、子文件夹的含义及文件名的命名规则</a:t>
            </a: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latin typeface="宋体" pitchFamily="2" charset="-122"/>
              </a:rPr>
              <a:t>了解文件属性的含义</a:t>
            </a:r>
            <a:endParaRPr lang="zh-CN" altLang="en-US" sz="2000" dirty="0" smtClean="0"/>
          </a:p>
          <a:p>
            <a:pPr eaLnBrk="1" hangingPunct="1">
              <a:lnSpc>
                <a:spcPts val="3200"/>
              </a:lnSpc>
              <a:defRPr/>
            </a:pPr>
            <a:r>
              <a:rPr lang="zh-CN" altLang="en-US" sz="2800" dirty="0" smtClean="0"/>
              <a:t>能力目标</a:t>
            </a: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effectLst/>
                <a:latin typeface="宋体" pitchFamily="2" charset="-122"/>
              </a:rPr>
              <a:t>掌握计算机中数制间的转换</a:t>
            </a:r>
            <a:endParaRPr lang="en-US" altLang="zh-CN" sz="2000" dirty="0" smtClean="0">
              <a:latin typeface="宋体" pitchFamily="2" charset="-122"/>
            </a:endParaRP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latin typeface="宋体" pitchFamily="2" charset="-122"/>
              </a:rPr>
              <a:t>掌握图标、窗口、对话框等操作</a:t>
            </a:r>
            <a:r>
              <a:rPr lang="zh-CN" altLang="en-US" sz="1800" dirty="0" smtClean="0">
                <a:latin typeface="宋体" pitchFamily="2" charset="-122"/>
              </a:rPr>
              <a:t> （重点）</a:t>
            </a:r>
            <a:endParaRPr lang="zh-CN" altLang="en-US" sz="2400" dirty="0" smtClean="0"/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latin typeface="宋体" pitchFamily="2" charset="-122"/>
              </a:rPr>
              <a:t>掌握文件和文件夹的创建、移动、复制、删除、恢复、重命名、查找</a:t>
            </a:r>
            <a:r>
              <a:rPr lang="zh-CN" altLang="en-US" sz="1800" dirty="0" smtClean="0">
                <a:latin typeface="宋体" pitchFamily="2" charset="-122"/>
              </a:rPr>
              <a:t>（重点）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2" name="Rectangle 6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2604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讲   计算机基础知识</a:t>
            </a:r>
            <a:r>
              <a:rPr lang="zh-CN" altLang="en-US" sz="2800" dirty="0" smtClean="0">
                <a:solidFill>
                  <a:srgbClr val="009200"/>
                </a:solidFill>
              </a:rPr>
              <a:t>  </a:t>
            </a:r>
            <a:br>
              <a:rPr lang="zh-CN" altLang="en-US" sz="2800" dirty="0" smtClean="0">
                <a:solidFill>
                  <a:srgbClr val="009200"/>
                </a:solidFill>
              </a:rPr>
            </a:br>
            <a:r>
              <a:rPr lang="zh-CN" altLang="en-US" sz="2800" dirty="0" smtClean="0">
                <a:solidFill>
                  <a:srgbClr val="009200"/>
                </a:solidFill>
              </a:rPr>
              <a:t>      </a:t>
            </a:r>
            <a:r>
              <a:rPr lang="en-US" altLang="zh-CN" sz="2800" dirty="0" smtClean="0">
                <a:solidFill>
                  <a:srgbClr val="009200"/>
                </a:solidFill>
                <a:latin typeface="Arial"/>
              </a:rPr>
              <a:t>——</a:t>
            </a:r>
            <a:r>
              <a:rPr lang="zh-CN" altLang="en-US" sz="2800" dirty="0" smtClean="0">
                <a:solidFill>
                  <a:srgbClr val="009200"/>
                </a:solidFill>
                <a:latin typeface="Arial"/>
              </a:rPr>
              <a:t>计算机信息表示</a:t>
            </a:r>
            <a:endParaRPr lang="zh-CN" altLang="en-US" sz="2800" dirty="0" smtClean="0">
              <a:solidFill>
                <a:schemeClr val="hlink"/>
              </a:solidFill>
            </a:endParaRPr>
          </a:p>
        </p:txBody>
      </p:sp>
      <p:sp>
        <p:nvSpPr>
          <p:cNvPr id="1843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539750" y="1628775"/>
            <a:ext cx="8064500" cy="4752975"/>
          </a:xfrm>
        </p:spPr>
        <p:txBody>
          <a:bodyPr/>
          <a:lstStyle/>
          <a:p>
            <a:pPr marL="533400" indent="-533400" eaLnBrk="1" hangingPunct="1">
              <a:lnSpc>
                <a:spcPct val="150000"/>
              </a:lnSpc>
            </a:pPr>
            <a:r>
              <a:rPr lang="zh-CN" altLang="en-US" sz="2800" smtClean="0"/>
              <a:t>实训项目</a:t>
            </a:r>
          </a:p>
          <a:p>
            <a:pPr marL="914400" lvl="1" indent="-457200" eaLnBrk="1" hangingPunct="1">
              <a:lnSpc>
                <a:spcPct val="150000"/>
              </a:lnSpc>
            </a:pPr>
            <a:r>
              <a:rPr lang="zh-CN" altLang="en-US" sz="2400" smtClean="0">
                <a:effectLst/>
                <a:latin typeface="宋体" pitchFamily="2" charset="-122"/>
              </a:rPr>
              <a:t>实作</a:t>
            </a:r>
            <a:r>
              <a:rPr lang="en-US" altLang="zh-CN" sz="2400" smtClean="0">
                <a:effectLst/>
                <a:latin typeface="宋体" pitchFamily="2" charset="-122"/>
              </a:rPr>
              <a:t>1</a:t>
            </a:r>
            <a:r>
              <a:rPr lang="zh-CN" altLang="en-US" sz="2400" smtClean="0">
                <a:effectLst/>
                <a:latin typeface="宋体" pitchFamily="2" charset="-122"/>
              </a:rPr>
              <a:t>：十进制数转换为二、八、十六进制</a:t>
            </a:r>
            <a:endParaRPr lang="en-US" altLang="zh-CN" sz="2400" smtClean="0">
              <a:effectLst/>
              <a:latin typeface="宋体" pitchFamily="2" charset="-122"/>
            </a:endParaRPr>
          </a:p>
          <a:p>
            <a:pPr marL="914400" lvl="1" indent="-457200" eaLnBrk="1" hangingPunct="1">
              <a:lnSpc>
                <a:spcPct val="150000"/>
              </a:lnSpc>
            </a:pPr>
            <a:r>
              <a:rPr lang="zh-CN" altLang="en-US" sz="2400" smtClean="0">
                <a:effectLst/>
                <a:latin typeface="宋体" pitchFamily="2" charset="-122"/>
              </a:rPr>
              <a:t>实作</a:t>
            </a:r>
            <a:r>
              <a:rPr lang="en-US" altLang="zh-CN" sz="2400" smtClean="0">
                <a:effectLst/>
                <a:latin typeface="宋体" pitchFamily="2" charset="-122"/>
              </a:rPr>
              <a:t>2</a:t>
            </a:r>
            <a:r>
              <a:rPr lang="zh-CN" altLang="en-US" sz="2400" smtClean="0">
                <a:effectLst/>
                <a:latin typeface="宋体" pitchFamily="2" charset="-122"/>
              </a:rPr>
              <a:t>：</a:t>
            </a:r>
            <a:r>
              <a:rPr lang="en-US" altLang="zh-CN" sz="2400" smtClean="0">
                <a:effectLst/>
                <a:latin typeface="宋体" pitchFamily="2" charset="-122"/>
              </a:rPr>
              <a:t>R</a:t>
            </a:r>
            <a:r>
              <a:rPr lang="zh-CN" altLang="en-US" sz="2400" smtClean="0">
                <a:effectLst/>
                <a:latin typeface="宋体" pitchFamily="2" charset="-122"/>
              </a:rPr>
              <a:t>进制数转换十进制</a:t>
            </a:r>
          </a:p>
          <a:p>
            <a:pPr marL="914400" lvl="1" indent="-457200" eaLnBrk="1" hangingPunct="1">
              <a:lnSpc>
                <a:spcPct val="150000"/>
              </a:lnSpc>
            </a:pPr>
            <a:r>
              <a:rPr lang="zh-CN" altLang="en-US" sz="2400" smtClean="0">
                <a:effectLst/>
                <a:latin typeface="宋体" pitchFamily="2" charset="-122"/>
              </a:rPr>
              <a:t>实作</a:t>
            </a:r>
            <a:r>
              <a:rPr lang="en-US" altLang="zh-CN" sz="2400" smtClean="0">
                <a:effectLst/>
                <a:latin typeface="宋体" pitchFamily="2" charset="-122"/>
              </a:rPr>
              <a:t>3</a:t>
            </a:r>
            <a:r>
              <a:rPr lang="zh-CN" altLang="en-US" sz="2400" smtClean="0">
                <a:effectLst/>
                <a:latin typeface="宋体" pitchFamily="2" charset="-122"/>
              </a:rPr>
              <a:t>：二、八、十六进制间的转换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一、计算机中信息的表示</a:t>
            </a:r>
            <a:endParaRPr lang="zh-CN" altLang="en-US" sz="2800" dirty="0" smtClean="0">
              <a:solidFill>
                <a:schemeClr val="hlink"/>
              </a:solidFill>
            </a:endParaRPr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dirty="0" smtClean="0">
                <a:solidFill>
                  <a:schemeClr val="tx2"/>
                </a:solidFill>
              </a:rPr>
              <a:t>任务</a:t>
            </a:r>
            <a:r>
              <a:rPr lang="en-US" altLang="zh-CN" dirty="0" smtClean="0">
                <a:solidFill>
                  <a:schemeClr val="tx2"/>
                </a:solidFill>
              </a:rPr>
              <a:t>1</a:t>
            </a:r>
            <a:r>
              <a:rPr lang="zh-CN" altLang="en-US" dirty="0" smtClean="0"/>
              <a:t>：了解</a:t>
            </a: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信息与数据的关系。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 lvl="1" eaLnBrk="1" hangingPunct="1">
              <a:lnSpc>
                <a:spcPct val="90000"/>
              </a:lnSpc>
              <a:defRPr/>
            </a:pP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 lvl="1" eaLnBrk="1" hangingPunct="1">
              <a:lnSpc>
                <a:spcPct val="90000"/>
              </a:lnSpc>
              <a:defRPr/>
            </a:pP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 lvl="1" eaLnBrk="1" hangingPunct="1">
              <a:lnSpc>
                <a:spcPct val="90000"/>
              </a:lnSpc>
              <a:defRPr/>
            </a:pP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 lvl="1" eaLnBrk="1" hangingPunct="1">
              <a:lnSpc>
                <a:spcPct val="90000"/>
              </a:lnSpc>
              <a:defRPr/>
            </a:pP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dirty="0" smtClean="0">
                <a:solidFill>
                  <a:schemeClr val="tx2"/>
                </a:solidFill>
              </a:rPr>
              <a:t>任务</a:t>
            </a:r>
            <a:r>
              <a:rPr lang="en-US" altLang="zh-CN" dirty="0" smtClean="0">
                <a:solidFill>
                  <a:schemeClr val="tx2"/>
                </a:solidFill>
              </a:rPr>
              <a:t>2</a:t>
            </a:r>
            <a:r>
              <a:rPr lang="zh-CN" altLang="en-US" dirty="0" smtClean="0"/>
              <a:t>：了解信息的类型。</a:t>
            </a:r>
            <a:endParaRPr lang="en-US" altLang="zh-CN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数值信息</a:t>
            </a: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非数值信息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060575"/>
            <a:ext cx="4608512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4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4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47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p" bldLvl="2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一、计算机中信息的表示</a:t>
            </a:r>
            <a:endParaRPr lang="zh-CN" altLang="en-US" dirty="0" smtClean="0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3</a:t>
            </a:r>
            <a:r>
              <a:rPr lang="zh-CN" altLang="en-US" sz="2800" dirty="0" smtClean="0">
                <a:solidFill>
                  <a:schemeClr val="tx2"/>
                </a:solidFill>
              </a:rPr>
              <a:t>：</a:t>
            </a:r>
            <a:r>
              <a:rPr lang="zh-CN" altLang="en-US" sz="2800" dirty="0" smtClean="0"/>
              <a:t>了解常用的进制。</a:t>
            </a:r>
            <a:endParaRPr lang="en-US" altLang="zh-CN" sz="2800" dirty="0" smtClean="0"/>
          </a:p>
          <a:p>
            <a:pPr lvl="1">
              <a:defRPr/>
            </a:pPr>
            <a:endParaRPr lang="en-US" altLang="zh-CN" sz="2400" dirty="0" smtClean="0"/>
          </a:p>
          <a:p>
            <a:pPr lvl="1">
              <a:defRPr/>
            </a:pPr>
            <a:endParaRPr lang="en-US" altLang="zh-CN" sz="2400" dirty="0" smtClean="0"/>
          </a:p>
          <a:p>
            <a:pPr lvl="1">
              <a:defRPr/>
            </a:pPr>
            <a:endParaRPr lang="en-US" altLang="zh-CN" sz="2400" dirty="0" smtClean="0"/>
          </a:p>
          <a:p>
            <a:pPr lvl="1">
              <a:defRPr/>
            </a:pPr>
            <a:endParaRPr lang="en-US" altLang="zh-CN" sz="2400" dirty="0" smtClean="0"/>
          </a:p>
          <a:p>
            <a:pPr lvl="1">
              <a:defRPr/>
            </a:pPr>
            <a:endParaRPr lang="en-US" altLang="zh-CN" sz="2400" dirty="0" smtClean="0"/>
          </a:p>
          <a:p>
            <a:pPr lvl="1">
              <a:defRPr/>
            </a:pPr>
            <a:endParaRPr lang="en-US" altLang="zh-CN" sz="2400" dirty="0" smtClean="0"/>
          </a:p>
          <a:p>
            <a:pPr lvl="1">
              <a:defRPr/>
            </a:pPr>
            <a:r>
              <a:rPr lang="zh-CN" altLang="en-US" sz="2400" dirty="0" smtClean="0"/>
              <a:t>例如：</a:t>
            </a:r>
          </a:p>
          <a:p>
            <a:pPr lvl="2">
              <a:defRPr/>
            </a:pP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1101.1100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）</a:t>
            </a:r>
            <a:r>
              <a:rPr lang="en-US" altLang="zh-CN" sz="2000" baseline="-250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  <a:r>
              <a:rPr lang="en-US" altLang="zh-CN" sz="2000" baseline="-25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也可表示为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1101.1100</a:t>
            </a:r>
            <a:r>
              <a:rPr lang="en-US" altLang="zh-CN" sz="20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</a:t>
            </a:r>
            <a:endParaRPr lang="zh-CN" altLang="en-US" sz="2000" dirty="0" smtClean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>
              <a:defRPr/>
            </a:pP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1101.1100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）</a:t>
            </a:r>
            <a:r>
              <a:rPr lang="en-US" altLang="zh-CN" sz="2000" baseline="-250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r>
              <a:rPr lang="en-US" altLang="zh-CN" sz="2000" baseline="-25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  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也可表示为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1101.1100</a:t>
            </a:r>
            <a:r>
              <a:rPr lang="en-US" altLang="zh-CN" sz="20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</a:t>
            </a:r>
            <a:endParaRPr lang="zh-CN" altLang="en-US" sz="2000" dirty="0" smtClean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>
              <a:defRPr/>
            </a:pP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152.706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）</a:t>
            </a:r>
            <a:r>
              <a:rPr lang="en-US" altLang="zh-CN" sz="2000" baseline="-250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  </a:t>
            </a:r>
            <a:r>
              <a:rPr lang="en-US" altLang="zh-CN" sz="2000" baseline="-25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      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也可表示为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152.706</a:t>
            </a:r>
            <a:r>
              <a:rPr lang="en-US" altLang="zh-CN" sz="20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</a:t>
            </a:r>
          </a:p>
          <a:p>
            <a:pPr lvl="2">
              <a:defRPr/>
            </a:pP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ABCD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）</a:t>
            </a:r>
            <a:r>
              <a:rPr lang="en-US" altLang="zh-CN" sz="2000" baseline="-250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16</a:t>
            </a:r>
            <a:r>
              <a:rPr lang="en-US" altLang="zh-CN" sz="2000" baseline="-25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           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也可表示为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ABCD</a:t>
            </a:r>
            <a:r>
              <a:rPr lang="en-US" altLang="zh-CN" sz="20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</a:t>
            </a:r>
            <a:endParaRPr lang="zh-CN" altLang="en-US" sz="2000" dirty="0" smtClean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060575"/>
            <a:ext cx="7129462" cy="20161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4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747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747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747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p" bldLvl="2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一、计算机中信息的表示</a:t>
            </a:r>
            <a:endParaRPr lang="zh-CN" altLang="en-US" dirty="0" smtClean="0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4</a:t>
            </a:r>
            <a:r>
              <a:rPr lang="zh-CN" altLang="en-US" sz="2800" dirty="0" smtClean="0">
                <a:solidFill>
                  <a:schemeClr val="tx2"/>
                </a:solidFill>
              </a:rPr>
              <a:t>：</a:t>
            </a:r>
            <a:r>
              <a:rPr lang="zh-CN" altLang="en-US" sz="2800" dirty="0" smtClean="0"/>
              <a:t>了解</a:t>
            </a: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各种进制数码表示（部分）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lvl="1">
              <a:defRPr/>
            </a:pPr>
            <a:endParaRPr lang="en-US" altLang="zh-CN" sz="2400" dirty="0" smtClean="0"/>
          </a:p>
          <a:p>
            <a:pPr lvl="1">
              <a:defRPr/>
            </a:pPr>
            <a:endParaRPr lang="en-US" altLang="zh-CN" sz="2400" dirty="0" smtClean="0"/>
          </a:p>
          <a:p>
            <a:pPr lvl="1">
              <a:defRPr/>
            </a:pPr>
            <a:endParaRPr lang="en-US" altLang="zh-CN" sz="2400" dirty="0" smtClean="0"/>
          </a:p>
          <a:p>
            <a:pPr lvl="1">
              <a:defRPr/>
            </a:pPr>
            <a:endParaRPr lang="en-US" altLang="zh-CN" sz="2400" dirty="0" smtClean="0"/>
          </a:p>
          <a:p>
            <a:pPr lvl="1">
              <a:defRPr/>
            </a:pPr>
            <a:endParaRPr lang="en-US" altLang="zh-CN" sz="2400" dirty="0" smtClean="0"/>
          </a:p>
          <a:p>
            <a:pPr lvl="1">
              <a:defRPr/>
            </a:pPr>
            <a:endParaRPr lang="en-US" altLang="zh-CN" sz="2400" dirty="0" smtClean="0"/>
          </a:p>
        </p:txBody>
      </p:sp>
      <p:pic>
        <p:nvPicPr>
          <p:cNvPr id="2150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844675"/>
            <a:ext cx="7272337" cy="442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p" bldLvl="2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一、计算机中信息的表示</a:t>
            </a:r>
            <a:endParaRPr lang="zh-CN" altLang="en-US" dirty="0" smtClean="0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5</a:t>
            </a:r>
            <a:r>
              <a:rPr lang="zh-CN" altLang="en-US" sz="2800" dirty="0" smtClean="0">
                <a:solidFill>
                  <a:schemeClr val="tx2"/>
                </a:solidFill>
              </a:rPr>
              <a:t>：</a:t>
            </a:r>
            <a:r>
              <a:rPr lang="zh-CN" altLang="en-US" sz="2800" dirty="0" smtClean="0"/>
              <a:t>了解数制及数制间的转换规则。</a:t>
            </a:r>
            <a:endParaRPr lang="en-US" altLang="zh-CN" sz="2800" dirty="0" smtClean="0"/>
          </a:p>
          <a:p>
            <a:pPr lvl="1">
              <a:defRPr/>
            </a:pP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十进制数的转换</a:t>
            </a:r>
            <a:endParaRPr lang="en-US" altLang="zh-CN" sz="2400" dirty="0" smtClean="0"/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400" dirty="0" smtClean="0"/>
              <a:t>例如：</a:t>
            </a:r>
          </a:p>
        </p:txBody>
      </p:sp>
      <p:pic>
        <p:nvPicPr>
          <p:cNvPr id="2253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708275"/>
            <a:ext cx="5832475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268413"/>
            <a:ext cx="3384550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p" bldLvl="2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</a:t>
            </a:r>
            <a:r>
              <a:rPr lang="en-US" altLang="zh-CN" smtClean="0"/>
              <a:t>&amp;</a:t>
            </a:r>
            <a:r>
              <a:rPr lang="zh-CN" altLang="en-US" smtClean="0"/>
              <a:t>提问</a:t>
            </a:r>
          </a:p>
        </p:txBody>
      </p:sp>
      <p:sp>
        <p:nvSpPr>
          <p:cNvPr id="3153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Font typeface="Comic Sans MS" pitchFamily="66" charset="0"/>
              <a:buAutoNum type="arabicPeriod"/>
            </a:pPr>
            <a:r>
              <a:rPr lang="en-US" altLang="zh-CN" sz="2800" smtClean="0"/>
              <a:t>HP</a:t>
            </a:r>
            <a:r>
              <a:rPr lang="zh-CN" altLang="en-US" sz="2800" smtClean="0"/>
              <a:t>台式电脑配置及价格（摘自</a:t>
            </a:r>
            <a:r>
              <a:rPr lang="en-US" altLang="zh-CN" sz="2800" smtClean="0"/>
              <a:t>HP</a:t>
            </a:r>
            <a:r>
              <a:rPr lang="zh-CN" altLang="en-US" sz="2800" smtClean="0"/>
              <a:t>官网）</a:t>
            </a:r>
          </a:p>
        </p:txBody>
      </p:sp>
      <p:grpSp>
        <p:nvGrpSpPr>
          <p:cNvPr id="5124" name="组合 8"/>
          <p:cNvGrpSpPr>
            <a:grpSpLocks/>
          </p:cNvGrpSpPr>
          <p:nvPr/>
        </p:nvGrpSpPr>
        <p:grpSpPr bwMode="auto">
          <a:xfrm>
            <a:off x="428625" y="2060575"/>
            <a:ext cx="8289925" cy="4032250"/>
            <a:chOff x="428150" y="2060848"/>
            <a:chExt cx="8290930" cy="4032448"/>
          </a:xfrm>
        </p:grpSpPr>
        <p:pic>
          <p:nvPicPr>
            <p:cNvPr id="5126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150" y="2060848"/>
              <a:ext cx="4791922" cy="4014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7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2060848"/>
              <a:ext cx="3499008" cy="403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5" name="Picture 10" descr="HP Pavilion 畅游人 p6-1000 系列台式机 - HP Pavilion 家用电脑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" y="2349500"/>
            <a:ext cx="122396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5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7" grpId="0" build="p" autoUpdateAnimBg="0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一、计算机中信息的表示</a:t>
            </a:r>
            <a:endParaRPr lang="zh-CN" altLang="en-US" dirty="0" smtClean="0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5</a:t>
            </a:r>
            <a:r>
              <a:rPr lang="zh-CN" altLang="en-US" sz="2800" dirty="0" smtClean="0">
                <a:solidFill>
                  <a:schemeClr val="tx2"/>
                </a:solidFill>
              </a:rPr>
              <a:t>：</a:t>
            </a:r>
            <a:r>
              <a:rPr lang="zh-CN" altLang="en-US" sz="2800" dirty="0" smtClean="0"/>
              <a:t>了解数制及数制间的转换规则。</a:t>
            </a:r>
            <a:endParaRPr lang="en-US" altLang="zh-CN" sz="2800" dirty="0" smtClean="0"/>
          </a:p>
          <a:p>
            <a:pPr lvl="1">
              <a:defRPr/>
            </a:pP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十进制</a:t>
            </a:r>
            <a:r>
              <a:rPr lang="zh-CN" altLang="en-US" sz="2400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小数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的转换</a:t>
            </a:r>
            <a:endParaRPr lang="en-US" altLang="zh-CN" sz="2400" dirty="0" smtClean="0"/>
          </a:p>
          <a:p>
            <a:pPr lvl="1">
              <a:buFont typeface="Wingdings" pitchFamily="2" charset="2"/>
              <a:buNone/>
              <a:defRPr/>
            </a:pPr>
            <a:endParaRPr lang="zh-CN" altLang="en-US" sz="2400" dirty="0" smtClean="0"/>
          </a:p>
        </p:txBody>
      </p:sp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595563"/>
            <a:ext cx="4537075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484313"/>
            <a:ext cx="3919538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p" bldLvl="2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一、计算机中信息的表示</a:t>
            </a:r>
            <a:endParaRPr lang="zh-CN" altLang="en-US" dirty="0" smtClean="0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5</a:t>
            </a:r>
            <a:r>
              <a:rPr lang="zh-CN" altLang="en-US" sz="2800" dirty="0" smtClean="0">
                <a:solidFill>
                  <a:schemeClr val="tx2"/>
                </a:solidFill>
              </a:rPr>
              <a:t>：</a:t>
            </a:r>
            <a:r>
              <a:rPr lang="zh-CN" altLang="en-US" sz="2800" dirty="0" smtClean="0"/>
              <a:t>了解数制及数制间的转换规则。</a:t>
            </a:r>
            <a:endParaRPr lang="en-US" altLang="zh-CN" sz="2800" dirty="0" smtClean="0"/>
          </a:p>
          <a:p>
            <a:pPr lvl="1">
              <a:defRPr/>
            </a:pP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 lvl="1">
              <a:defRPr/>
            </a:pPr>
            <a:r>
              <a:rPr lang="en-US" altLang="zh-CN" sz="2400" dirty="0" smtClean="0">
                <a:latin typeface="华文中宋" pitchFamily="2" charset="-122"/>
                <a:ea typeface="华文中宋" pitchFamily="2" charset="-122"/>
              </a:rPr>
              <a:t>R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进制转换为十进制</a:t>
            </a: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 lvl="1">
              <a:buFont typeface="Wingdings" pitchFamily="2" charset="2"/>
              <a:buNone/>
              <a:defRPr/>
            </a:pPr>
            <a:endParaRPr lang="en-US" altLang="zh-CN" sz="2400" dirty="0" smtClean="0"/>
          </a:p>
          <a:p>
            <a:pPr lvl="1">
              <a:buFont typeface="Wingdings" pitchFamily="2" charset="2"/>
              <a:buNone/>
              <a:defRPr/>
            </a:pPr>
            <a:endParaRPr lang="en-US" altLang="zh-CN" sz="2400" dirty="0" smtClean="0"/>
          </a:p>
          <a:p>
            <a:pPr lvl="1">
              <a:buFont typeface="Wingdings" pitchFamily="2" charset="2"/>
              <a:buNone/>
              <a:defRPr/>
            </a:pPr>
            <a:endParaRPr lang="en-US" altLang="zh-CN" sz="2400" dirty="0" smtClean="0"/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400" dirty="0" smtClean="0"/>
              <a:t>例如：</a:t>
            </a:r>
            <a:endParaRPr lang="en-US" altLang="zh-CN" sz="2400" dirty="0" smtClean="0"/>
          </a:p>
          <a:p>
            <a:pPr lvl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153</a:t>
            </a:r>
            <a:r>
              <a:rPr lang="zh-CN" altLang="en-US" sz="2000" b="1" dirty="0" smtClean="0"/>
              <a:t> ）</a:t>
            </a:r>
            <a:r>
              <a:rPr lang="en-US" altLang="zh-CN" sz="2000" b="1" baseline="-25000" dirty="0" smtClean="0">
                <a:cs typeface="Times New Roman" pitchFamily="18" charset="0"/>
              </a:rPr>
              <a:t>10 </a:t>
            </a:r>
            <a:r>
              <a:rPr lang="en-US" altLang="zh-CN" sz="2000" b="1" dirty="0" smtClean="0"/>
              <a:t>=1 </a:t>
            </a:r>
            <a:r>
              <a:rPr lang="en-US" altLang="zh-CN" sz="2000" b="1" dirty="0" smtClean="0">
                <a:cs typeface="Times New Roman" pitchFamily="18" charset="0"/>
              </a:rPr>
              <a:t>×10</a:t>
            </a:r>
            <a:r>
              <a:rPr lang="en-US" altLang="zh-CN" sz="2000" b="1" baseline="30000" dirty="0" smtClean="0">
                <a:cs typeface="Times New Roman" pitchFamily="18" charset="0"/>
              </a:rPr>
              <a:t>2 </a:t>
            </a:r>
            <a:r>
              <a:rPr lang="en-US" altLang="zh-CN" sz="2000" b="1" dirty="0" smtClean="0">
                <a:cs typeface="Times New Roman" pitchFamily="18" charset="0"/>
              </a:rPr>
              <a:t>+5 ×10</a:t>
            </a:r>
            <a:r>
              <a:rPr lang="en-US" altLang="zh-CN" sz="2000" b="1" baseline="30000" dirty="0" smtClean="0">
                <a:cs typeface="Times New Roman" pitchFamily="18" charset="0"/>
              </a:rPr>
              <a:t>1 </a:t>
            </a:r>
            <a:r>
              <a:rPr lang="en-US" altLang="zh-CN" sz="2000" b="1" dirty="0" smtClean="0">
                <a:cs typeface="Times New Roman" pitchFamily="18" charset="0"/>
              </a:rPr>
              <a:t>+3 ×10</a:t>
            </a:r>
            <a:r>
              <a:rPr lang="en-US" altLang="zh-CN" sz="2000" b="1" baseline="30000" dirty="0" smtClean="0">
                <a:cs typeface="Times New Roman" pitchFamily="18" charset="0"/>
              </a:rPr>
              <a:t>0</a:t>
            </a:r>
            <a:endParaRPr lang="en-US" altLang="zh-CN" sz="2000" b="1" dirty="0" smtClean="0"/>
          </a:p>
          <a:p>
            <a:pPr lvl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1001</a:t>
            </a:r>
            <a:r>
              <a:rPr lang="zh-CN" altLang="en-US" sz="2000" b="1" dirty="0" smtClean="0"/>
              <a:t>）</a:t>
            </a:r>
            <a:r>
              <a:rPr lang="en-US" altLang="zh-CN" sz="2000" b="1" baseline="-25000" dirty="0" smtClean="0"/>
              <a:t>2 </a:t>
            </a:r>
            <a:r>
              <a:rPr lang="en-US" altLang="zh-CN" sz="2000" b="1" dirty="0" smtClean="0"/>
              <a:t>=1</a:t>
            </a:r>
            <a:r>
              <a:rPr lang="en-US" altLang="zh-CN" sz="2000" b="1" dirty="0" smtClean="0">
                <a:cs typeface="Times New Roman" pitchFamily="18" charset="0"/>
              </a:rPr>
              <a:t>×2</a:t>
            </a:r>
            <a:r>
              <a:rPr lang="en-US" altLang="zh-CN" sz="2000" b="1" baseline="30000" dirty="0" smtClean="0">
                <a:cs typeface="Times New Roman" pitchFamily="18" charset="0"/>
              </a:rPr>
              <a:t>3</a:t>
            </a:r>
            <a:r>
              <a:rPr lang="en-US" altLang="zh-CN" sz="2000" b="1" dirty="0" smtClean="0">
                <a:cs typeface="Times New Roman" pitchFamily="18" charset="0"/>
              </a:rPr>
              <a:t>+0 × 2</a:t>
            </a:r>
            <a:r>
              <a:rPr lang="en-US" altLang="zh-CN" sz="2000" b="1" baseline="30000" dirty="0" smtClean="0">
                <a:cs typeface="Times New Roman" pitchFamily="18" charset="0"/>
              </a:rPr>
              <a:t>2</a:t>
            </a:r>
            <a:r>
              <a:rPr lang="en-US" altLang="zh-CN" sz="2000" b="1" dirty="0" smtClean="0">
                <a:cs typeface="Times New Roman" pitchFamily="18" charset="0"/>
              </a:rPr>
              <a:t>+0 × 2</a:t>
            </a:r>
            <a:r>
              <a:rPr lang="en-US" altLang="zh-CN" sz="2000" b="1" baseline="30000" dirty="0" smtClean="0">
                <a:cs typeface="Times New Roman" pitchFamily="18" charset="0"/>
              </a:rPr>
              <a:t>1</a:t>
            </a:r>
            <a:r>
              <a:rPr lang="en-US" altLang="zh-CN" sz="2000" b="1" dirty="0" smtClean="0">
                <a:cs typeface="Times New Roman" pitchFamily="18" charset="0"/>
              </a:rPr>
              <a:t>+1 × 2</a:t>
            </a:r>
            <a:r>
              <a:rPr lang="en-US" altLang="zh-CN" sz="2000" b="1" baseline="30000" dirty="0" smtClean="0">
                <a:cs typeface="Times New Roman" pitchFamily="18" charset="0"/>
              </a:rPr>
              <a:t>0</a:t>
            </a:r>
            <a:r>
              <a:rPr lang="en-US" altLang="zh-CN" sz="2000" b="1" dirty="0" smtClean="0">
                <a:cs typeface="Times New Roman" pitchFamily="18" charset="0"/>
              </a:rPr>
              <a:t>=9</a:t>
            </a:r>
          </a:p>
          <a:p>
            <a:pPr lvl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sz="2000" b="1" dirty="0" smtClean="0">
                <a:cs typeface="Times New Roman" pitchFamily="18" charset="0"/>
              </a:rPr>
              <a:t>（</a:t>
            </a:r>
            <a:r>
              <a:rPr lang="en-US" altLang="zh-CN" sz="2000" b="1" dirty="0" smtClean="0">
                <a:cs typeface="Times New Roman" pitchFamily="18" charset="0"/>
              </a:rPr>
              <a:t>32</a:t>
            </a:r>
            <a:r>
              <a:rPr lang="zh-CN" altLang="en-US" sz="2000" b="1" dirty="0" smtClean="0">
                <a:cs typeface="Times New Roman" pitchFamily="18" charset="0"/>
              </a:rPr>
              <a:t>）</a:t>
            </a:r>
            <a:r>
              <a:rPr lang="en-US" altLang="zh-CN" sz="2000" b="1" baseline="-25000" dirty="0" smtClean="0">
                <a:cs typeface="Times New Roman" pitchFamily="18" charset="0"/>
              </a:rPr>
              <a:t>8</a:t>
            </a:r>
            <a:r>
              <a:rPr lang="zh-CN" altLang="en-US" sz="2000" b="1" baseline="-25000" dirty="0" smtClean="0">
                <a:cs typeface="Times New Roman" pitchFamily="18" charset="0"/>
              </a:rPr>
              <a:t> </a:t>
            </a:r>
            <a:r>
              <a:rPr lang="zh-CN" altLang="en-US" sz="2000" b="1" dirty="0" smtClean="0">
                <a:cs typeface="Times New Roman" pitchFamily="18" charset="0"/>
              </a:rPr>
              <a:t> </a:t>
            </a:r>
            <a:r>
              <a:rPr lang="en-US" altLang="zh-CN" sz="2000" b="1" dirty="0" smtClean="0">
                <a:cs typeface="Times New Roman" pitchFamily="18" charset="0"/>
              </a:rPr>
              <a:t>=3 ×8</a:t>
            </a:r>
            <a:r>
              <a:rPr lang="en-US" altLang="zh-CN" sz="2000" b="1" baseline="30000" dirty="0" smtClean="0">
                <a:cs typeface="Times New Roman" pitchFamily="18" charset="0"/>
              </a:rPr>
              <a:t>1</a:t>
            </a:r>
            <a:r>
              <a:rPr lang="en-US" altLang="zh-CN" sz="2000" b="1" dirty="0" smtClean="0">
                <a:cs typeface="Times New Roman" pitchFamily="18" charset="0"/>
              </a:rPr>
              <a:t>+2 ×8</a:t>
            </a:r>
            <a:r>
              <a:rPr lang="en-US" altLang="zh-CN" sz="2000" b="1" baseline="30000" dirty="0" smtClean="0">
                <a:cs typeface="Times New Roman" pitchFamily="18" charset="0"/>
              </a:rPr>
              <a:t>0 </a:t>
            </a:r>
            <a:r>
              <a:rPr lang="en-US" altLang="zh-CN" sz="2000" b="1" dirty="0" smtClean="0">
                <a:cs typeface="Times New Roman" pitchFamily="18" charset="0"/>
              </a:rPr>
              <a:t>=27</a:t>
            </a:r>
          </a:p>
          <a:p>
            <a:pPr lvl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sz="2000" b="1" dirty="0" smtClean="0">
                <a:cs typeface="Times New Roman" pitchFamily="18" charset="0"/>
              </a:rPr>
              <a:t>（</a:t>
            </a:r>
            <a:r>
              <a:rPr lang="en-US" altLang="zh-CN" sz="2000" b="1" dirty="0" smtClean="0">
                <a:cs typeface="Times New Roman" pitchFamily="18" charset="0"/>
              </a:rPr>
              <a:t>EF</a:t>
            </a:r>
            <a:r>
              <a:rPr lang="zh-CN" altLang="en-US" sz="2000" b="1" dirty="0" smtClean="0">
                <a:cs typeface="Times New Roman" pitchFamily="18" charset="0"/>
              </a:rPr>
              <a:t>）</a:t>
            </a:r>
            <a:r>
              <a:rPr lang="en-US" altLang="zh-CN" sz="2000" b="1" baseline="-25000" dirty="0" smtClean="0">
                <a:cs typeface="Times New Roman" pitchFamily="18" charset="0"/>
              </a:rPr>
              <a:t>16 </a:t>
            </a:r>
            <a:r>
              <a:rPr lang="en-US" altLang="zh-CN" sz="2000" b="1" dirty="0" smtClean="0">
                <a:cs typeface="Times New Roman" pitchFamily="18" charset="0"/>
              </a:rPr>
              <a:t>=14 × 16</a:t>
            </a:r>
            <a:r>
              <a:rPr lang="en-US" altLang="zh-CN" sz="2000" b="1" baseline="30000" dirty="0" smtClean="0">
                <a:cs typeface="Times New Roman" pitchFamily="18" charset="0"/>
              </a:rPr>
              <a:t>1</a:t>
            </a:r>
            <a:r>
              <a:rPr lang="en-US" altLang="zh-CN" sz="2000" b="1" dirty="0" smtClean="0">
                <a:cs typeface="Times New Roman" pitchFamily="18" charset="0"/>
              </a:rPr>
              <a:t>+15 × 16</a:t>
            </a:r>
            <a:r>
              <a:rPr lang="en-US" altLang="zh-CN" sz="2000" b="1" baseline="30000" dirty="0" smtClean="0">
                <a:cs typeface="Times New Roman" pitchFamily="18" charset="0"/>
              </a:rPr>
              <a:t>0</a:t>
            </a:r>
            <a:r>
              <a:rPr lang="en-US" altLang="zh-CN" sz="2000" b="1" dirty="0" smtClean="0">
                <a:cs typeface="Times New Roman" pitchFamily="18" charset="0"/>
              </a:rPr>
              <a:t>=139</a:t>
            </a:r>
          </a:p>
          <a:p>
            <a:pPr lvl="1">
              <a:buFont typeface="Wingdings" pitchFamily="2" charset="2"/>
              <a:buNone/>
              <a:defRPr/>
            </a:pPr>
            <a:endParaRPr lang="zh-CN" altLang="en-US" sz="2400" dirty="0" smtClean="0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844675"/>
            <a:ext cx="3311525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p" bldLvl="2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一、计算机中信息的表示</a:t>
            </a:r>
            <a:endParaRPr lang="zh-CN" altLang="en-US" dirty="0" smtClean="0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5</a:t>
            </a:r>
            <a:r>
              <a:rPr lang="zh-CN" altLang="en-US" sz="2800" dirty="0" smtClean="0">
                <a:solidFill>
                  <a:schemeClr val="tx2"/>
                </a:solidFill>
              </a:rPr>
              <a:t>：</a:t>
            </a:r>
            <a:r>
              <a:rPr lang="zh-CN" altLang="en-US" sz="2800" dirty="0" smtClean="0"/>
              <a:t>了解数制及数制间的转换规则。</a:t>
            </a:r>
            <a:endParaRPr lang="en-US" altLang="zh-CN" sz="2800" dirty="0" smtClean="0"/>
          </a:p>
          <a:p>
            <a:pPr lvl="1">
              <a:defRPr/>
            </a:pP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二进制数与八进制数、十六进制数的相互转换</a:t>
            </a: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 lvl="1">
              <a:buFont typeface="Wingdings" pitchFamily="2" charset="2"/>
              <a:buNone/>
              <a:defRPr/>
            </a:pP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例如：</a:t>
            </a: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 lvl="1">
              <a:buFont typeface="Wingdings" pitchFamily="2" charset="2"/>
              <a:buNone/>
              <a:defRPr/>
            </a:pP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 lvl="1">
              <a:buFont typeface="Wingdings" pitchFamily="2" charset="2"/>
              <a:buNone/>
              <a:defRPr/>
            </a:pP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 lvl="1">
              <a:buFont typeface="Wingdings" pitchFamily="2" charset="2"/>
              <a:buNone/>
              <a:defRPr/>
            </a:pP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 lvl="1">
              <a:buFont typeface="Wingdings" pitchFamily="2" charset="2"/>
              <a:buNone/>
              <a:defRPr/>
            </a:pP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 lvl="1">
              <a:buFont typeface="Wingdings" pitchFamily="2" charset="2"/>
              <a:buNone/>
              <a:defRPr/>
            </a:pPr>
            <a:endParaRPr lang="en-US" altLang="zh-CN" sz="2400" dirty="0" smtClean="0"/>
          </a:p>
          <a:p>
            <a:pPr lvl="1">
              <a:buFont typeface="Wingdings" pitchFamily="2" charset="2"/>
              <a:buNone/>
              <a:defRPr/>
            </a:pPr>
            <a:endParaRPr lang="en-US" altLang="zh-CN" sz="2400" dirty="0" smtClean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468313" y="3140075"/>
            <a:ext cx="3816350" cy="31686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1.</a:t>
            </a:r>
            <a:r>
              <a:rPr lang="zh-CN" altLang="en-US" kern="0" dirty="0">
                <a:latin typeface="华文中宋" pitchFamily="2" charset="-122"/>
                <a:ea typeface="华文中宋" pitchFamily="2" charset="-122"/>
              </a:rPr>
              <a:t>将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(10101.11)</a:t>
            </a:r>
            <a:r>
              <a:rPr lang="en-US" altLang="zh-CN" kern="0" baseline="-25000" dirty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kern="0" dirty="0">
                <a:latin typeface="华文中宋" pitchFamily="2" charset="-122"/>
                <a:ea typeface="华文中宋" pitchFamily="2" charset="-122"/>
              </a:rPr>
              <a:t>转换成八进制数</a:t>
            </a:r>
          </a:p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        </a:t>
            </a:r>
            <a:r>
              <a:rPr lang="en-US" altLang="zh-CN" u="sng" kern="0" dirty="0">
                <a:latin typeface="华文中宋" pitchFamily="2" charset="-122"/>
                <a:ea typeface="华文中宋" pitchFamily="2" charset="-122"/>
              </a:rPr>
              <a:t>010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zh-CN" u="sng" kern="0" dirty="0">
                <a:latin typeface="华文中宋" pitchFamily="2" charset="-122"/>
                <a:ea typeface="华文中宋" pitchFamily="2" charset="-122"/>
              </a:rPr>
              <a:t>101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  .  </a:t>
            </a:r>
            <a:r>
              <a:rPr lang="en-US" altLang="zh-CN" u="sng" kern="0" dirty="0">
                <a:latin typeface="华文中宋" pitchFamily="2" charset="-122"/>
                <a:ea typeface="华文中宋" pitchFamily="2" charset="-122"/>
              </a:rPr>
              <a:t>110</a:t>
            </a:r>
          </a:p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        ↓      ↓       ↓</a:t>
            </a:r>
            <a:endParaRPr lang="zh-CN" altLang="zh-CN" u="sng" kern="0" dirty="0"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   2    </a:t>
            </a:r>
            <a:r>
              <a:rPr lang="zh-CN" altLang="en-US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</a:t>
            </a:r>
            <a:r>
              <a:rPr lang="en-US" altLang="zh-CN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5    .   6</a:t>
            </a:r>
            <a:endParaRPr lang="zh-CN" altLang="zh-CN" kern="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r>
              <a:rPr lang="zh-CN" altLang="en-US" kern="0" dirty="0">
                <a:latin typeface="华文中宋" pitchFamily="2" charset="-122"/>
                <a:ea typeface="华文中宋" pitchFamily="2" charset="-122"/>
              </a:rPr>
              <a:t>即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(10101.11)</a:t>
            </a:r>
            <a:r>
              <a:rPr lang="en-US" altLang="zh-CN" kern="0" baseline="-25000" dirty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=(25.6)</a:t>
            </a:r>
            <a:r>
              <a:rPr lang="en-US" altLang="zh-CN" kern="0" baseline="-25000" dirty="0">
                <a:latin typeface="华文中宋" pitchFamily="2" charset="-122"/>
                <a:ea typeface="华文中宋" pitchFamily="2" charset="-122"/>
              </a:rPr>
              <a:t>8</a:t>
            </a:r>
            <a:endParaRPr lang="zh-CN" altLang="zh-CN" kern="0" dirty="0"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endParaRPr lang="en-US" altLang="zh-CN" kern="0" dirty="0"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kern="0" dirty="0">
                <a:latin typeface="华文中宋" pitchFamily="2" charset="-122"/>
                <a:ea typeface="华文中宋" pitchFamily="2" charset="-122"/>
              </a:rPr>
              <a:t>将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(36.5)</a:t>
            </a:r>
            <a:r>
              <a:rPr lang="en-US" altLang="zh-CN" kern="0" baseline="-25000" dirty="0">
                <a:latin typeface="华文中宋" pitchFamily="2" charset="-122"/>
                <a:ea typeface="华文中宋" pitchFamily="2" charset="-122"/>
              </a:rPr>
              <a:t>8</a:t>
            </a:r>
            <a:r>
              <a:rPr lang="zh-CN" altLang="en-US" kern="0" dirty="0">
                <a:latin typeface="华文中宋" pitchFamily="2" charset="-122"/>
                <a:ea typeface="华文中宋" pitchFamily="2" charset="-122"/>
              </a:rPr>
              <a:t>转换成二进制数</a:t>
            </a:r>
          </a:p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         3      6   .  5</a:t>
            </a:r>
            <a:endParaRPr lang="zh-CN" altLang="zh-CN" kern="0" dirty="0"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        ↓     ↓     ↓</a:t>
            </a:r>
            <a:endParaRPr lang="zh-CN" altLang="zh-CN" kern="0" dirty="0"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en-US" altLang="zh-CN" u="sng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011</a:t>
            </a:r>
            <a:r>
              <a:rPr lang="en-US" altLang="zh-CN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</a:t>
            </a:r>
            <a:r>
              <a:rPr lang="en-US" altLang="zh-CN" u="sng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110</a:t>
            </a:r>
            <a:r>
              <a:rPr lang="en-US" altLang="zh-CN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. </a:t>
            </a:r>
            <a:r>
              <a:rPr lang="en-US" altLang="zh-CN" u="sng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101</a:t>
            </a:r>
            <a:endParaRPr lang="zh-CN" altLang="zh-CN" u="sng" kern="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r>
              <a:rPr lang="zh-CN" altLang="en-US" kern="0" dirty="0">
                <a:latin typeface="华文中宋" pitchFamily="2" charset="-122"/>
                <a:ea typeface="华文中宋" pitchFamily="2" charset="-122"/>
              </a:rPr>
              <a:t>即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(36.5)</a:t>
            </a:r>
            <a:r>
              <a:rPr lang="en-US" altLang="zh-CN" kern="0" baseline="-25000" dirty="0">
                <a:latin typeface="华文中宋" pitchFamily="2" charset="-122"/>
                <a:ea typeface="华文中宋" pitchFamily="2" charset="-122"/>
              </a:rPr>
              <a:t>8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=(011110.101)</a:t>
            </a:r>
            <a:r>
              <a:rPr lang="en-US" altLang="zh-CN" kern="0" baseline="-25000" dirty="0">
                <a:latin typeface="华文中宋" pitchFamily="2" charset="-122"/>
                <a:ea typeface="华文中宋" pitchFamily="2" charset="-122"/>
              </a:rPr>
              <a:t>2</a:t>
            </a:r>
            <a:endParaRPr lang="zh-CN" altLang="zh-CN" kern="0" dirty="0"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buFont typeface="Wingdings" pitchFamily="2" charset="2"/>
              <a:buChar char="n"/>
              <a:defRPr/>
            </a:pPr>
            <a:endParaRPr lang="zh-CN" altLang="en-US" kern="0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50" y="2276475"/>
            <a:ext cx="4618038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p" bldLvl="2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一、计算机中信息的表示</a:t>
            </a:r>
            <a:endParaRPr lang="zh-CN" altLang="en-US" dirty="0" smtClean="0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5</a:t>
            </a:r>
            <a:r>
              <a:rPr lang="zh-CN" altLang="en-US" sz="2800" dirty="0" smtClean="0">
                <a:solidFill>
                  <a:schemeClr val="tx2"/>
                </a:solidFill>
              </a:rPr>
              <a:t>：</a:t>
            </a:r>
            <a:r>
              <a:rPr lang="zh-CN" altLang="en-US" sz="2800" dirty="0" smtClean="0"/>
              <a:t>了解数制及数制间的转换规则。</a:t>
            </a:r>
            <a:endParaRPr lang="en-US" altLang="zh-CN" sz="2800" dirty="0" smtClean="0"/>
          </a:p>
          <a:p>
            <a:pPr lvl="1"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二进制数与八进制数、十六进制数的相互转换</a:t>
            </a:r>
            <a:endParaRPr lang="en-US" altLang="zh-CN" sz="2400" dirty="0" smtClean="0">
              <a:effectLst>
                <a:outerShdw blurRad="38100" dist="38100" dir="2700000" algn="tl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练习：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将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(10101.11)</a:t>
            </a:r>
            <a:r>
              <a:rPr lang="en-US" altLang="zh-CN" sz="2000" baseline="-25000" dirty="0" smtClean="0">
                <a:solidFill>
                  <a:srgbClr val="0000CC"/>
                </a:solidFill>
                <a:effectLst/>
                <a:latin typeface="Arial" pitchFamily="34" charset="0"/>
                <a:ea typeface="华文中宋" pitchFamily="2" charset="-122"/>
                <a:cs typeface="Arial" pitchFamily="34" charset="0"/>
              </a:rPr>
              <a:t> 2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 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转换成十六进制数。</a:t>
            </a:r>
            <a:endParaRPr lang="en-US" altLang="zh-CN" sz="2000" dirty="0" smtClean="0">
              <a:solidFill>
                <a:srgbClr val="0000CC"/>
              </a:solidFill>
              <a:effectLst/>
            </a:endParaRP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           将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(3E.5)</a:t>
            </a:r>
            <a:r>
              <a:rPr lang="en-US" altLang="zh-CN" sz="2000" baseline="-25000" dirty="0" smtClean="0">
                <a:solidFill>
                  <a:srgbClr val="0000CC"/>
                </a:solidFill>
                <a:effectLst/>
                <a:latin typeface="Arial" pitchFamily="34" charset="0"/>
                <a:ea typeface="华文中宋" pitchFamily="2" charset="-122"/>
              </a:rPr>
              <a:t> 16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 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转换成二进制数。</a:t>
            </a: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1403350" y="3141663"/>
            <a:ext cx="3816350" cy="31686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3.</a:t>
            </a:r>
            <a:r>
              <a:rPr lang="zh-CN" altLang="en-US" kern="0" dirty="0">
                <a:latin typeface="华文中宋" pitchFamily="2" charset="-122"/>
                <a:ea typeface="华文中宋" pitchFamily="2" charset="-122"/>
              </a:rPr>
              <a:t>将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(10101.11)</a:t>
            </a:r>
            <a:r>
              <a:rPr lang="en-US" altLang="zh-CN" kern="0" baseline="-25000" dirty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kern="0" dirty="0">
                <a:latin typeface="华文中宋" pitchFamily="2" charset="-122"/>
                <a:ea typeface="华文中宋" pitchFamily="2" charset="-122"/>
              </a:rPr>
              <a:t>转换成十六进制数</a:t>
            </a:r>
          </a:p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en-US" altLang="zh-CN" u="sng" kern="0" dirty="0">
                <a:latin typeface="华文中宋" pitchFamily="2" charset="-122"/>
                <a:ea typeface="华文中宋" pitchFamily="2" charset="-122"/>
              </a:rPr>
              <a:t>0001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zh-CN" u="sng" kern="0" dirty="0">
                <a:latin typeface="华文中宋" pitchFamily="2" charset="-122"/>
                <a:ea typeface="华文中宋" pitchFamily="2" charset="-122"/>
              </a:rPr>
              <a:t>0101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  .  </a:t>
            </a:r>
            <a:r>
              <a:rPr lang="en-US" altLang="zh-CN" u="sng" kern="0" dirty="0">
                <a:latin typeface="华文中宋" pitchFamily="2" charset="-122"/>
                <a:ea typeface="华文中宋" pitchFamily="2" charset="-122"/>
              </a:rPr>
              <a:t>1100</a:t>
            </a:r>
            <a:endParaRPr lang="zh-CN" altLang="zh-CN" u="sng" kern="0" dirty="0"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       ↓       ↓          ↓  </a:t>
            </a:r>
          </a:p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  1        5      .    C</a:t>
            </a:r>
            <a:endParaRPr lang="zh-CN" altLang="zh-CN" kern="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r>
              <a:rPr lang="zh-CN" altLang="en-US" kern="0" dirty="0">
                <a:latin typeface="华文中宋" pitchFamily="2" charset="-122"/>
                <a:ea typeface="华文中宋" pitchFamily="2" charset="-122"/>
              </a:rPr>
              <a:t>即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(10101.11)</a:t>
            </a:r>
            <a:r>
              <a:rPr lang="en-US" altLang="zh-CN" kern="0" baseline="-25000" dirty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=(15.C)</a:t>
            </a:r>
            <a:r>
              <a:rPr lang="en-US" altLang="zh-CN" kern="0" baseline="-25000" dirty="0">
                <a:latin typeface="华文中宋" pitchFamily="2" charset="-122"/>
                <a:ea typeface="华文中宋" pitchFamily="2" charset="-122"/>
              </a:rPr>
              <a:t>16</a:t>
            </a:r>
            <a:endParaRPr lang="zh-CN" altLang="zh-CN" kern="0" dirty="0"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endParaRPr lang="en-US" altLang="zh-CN" kern="0" dirty="0"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4.</a:t>
            </a:r>
            <a:r>
              <a:rPr lang="zh-CN" altLang="en-US" kern="0" dirty="0">
                <a:latin typeface="华文中宋" pitchFamily="2" charset="-122"/>
                <a:ea typeface="华文中宋" pitchFamily="2" charset="-122"/>
              </a:rPr>
              <a:t>将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(3E.5)</a:t>
            </a:r>
            <a:r>
              <a:rPr lang="en-US" altLang="zh-CN" kern="0" baseline="-25000" dirty="0">
                <a:latin typeface="华文中宋" pitchFamily="2" charset="-122"/>
                <a:ea typeface="华文中宋" pitchFamily="2" charset="-122"/>
              </a:rPr>
              <a:t>16</a:t>
            </a:r>
            <a:r>
              <a:rPr lang="zh-CN" altLang="en-US" kern="0" dirty="0">
                <a:latin typeface="华文中宋" pitchFamily="2" charset="-122"/>
                <a:ea typeface="华文中宋" pitchFamily="2" charset="-122"/>
              </a:rPr>
              <a:t>转换成二进制数</a:t>
            </a:r>
          </a:p>
          <a:p>
            <a:pPr algn="just">
              <a:buClr>
                <a:srgbClr val="0000CC"/>
              </a:buClr>
              <a:defRPr/>
            </a:pPr>
            <a:r>
              <a:rPr lang="zh-CN" altLang="en-US" kern="0" dirty="0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   3        E     .    5</a:t>
            </a:r>
            <a:endParaRPr lang="zh-CN" altLang="zh-CN" kern="0" dirty="0"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       ↓      ↓         ↓</a:t>
            </a:r>
            <a:endParaRPr lang="zh-CN" altLang="zh-CN" kern="0" dirty="0"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r>
              <a:rPr lang="en-US" altLang="zh-CN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en-US" altLang="zh-CN" u="sng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0011</a:t>
            </a:r>
            <a:r>
              <a:rPr lang="en-US" altLang="zh-CN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zh-CN" u="sng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1110</a:t>
            </a:r>
            <a:r>
              <a:rPr lang="en-US" altLang="zh-CN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. </a:t>
            </a:r>
            <a:r>
              <a:rPr lang="en-US" altLang="zh-CN" u="sng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0101</a:t>
            </a:r>
            <a:endParaRPr lang="zh-CN" altLang="zh-CN" u="sng" kern="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defRPr/>
            </a:pPr>
            <a:r>
              <a:rPr lang="zh-CN" altLang="en-US" kern="0" dirty="0">
                <a:latin typeface="华文中宋" pitchFamily="2" charset="-122"/>
                <a:ea typeface="华文中宋" pitchFamily="2" charset="-122"/>
              </a:rPr>
              <a:t>即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(3E.5)</a:t>
            </a:r>
            <a:r>
              <a:rPr lang="en-US" altLang="zh-CN" kern="0" baseline="-25000" dirty="0">
                <a:latin typeface="华文中宋" pitchFamily="2" charset="-122"/>
                <a:ea typeface="华文中宋" pitchFamily="2" charset="-122"/>
              </a:rPr>
              <a:t>16</a:t>
            </a:r>
            <a:r>
              <a:rPr lang="en-US" altLang="zh-CN" kern="0" dirty="0">
                <a:latin typeface="华文中宋" pitchFamily="2" charset="-122"/>
                <a:ea typeface="华文中宋" pitchFamily="2" charset="-122"/>
              </a:rPr>
              <a:t>=(111110.0101)</a:t>
            </a:r>
            <a:r>
              <a:rPr lang="en-US" altLang="zh-CN" kern="0" baseline="-25000" dirty="0">
                <a:latin typeface="华文中宋" pitchFamily="2" charset="-122"/>
                <a:ea typeface="华文中宋" pitchFamily="2" charset="-122"/>
              </a:rPr>
              <a:t>2</a:t>
            </a:r>
            <a:endParaRPr lang="zh-CN" altLang="zh-CN" kern="0" dirty="0">
              <a:latin typeface="华文中宋" pitchFamily="2" charset="-122"/>
              <a:ea typeface="华文中宋" pitchFamily="2" charset="-122"/>
            </a:endParaRPr>
          </a:p>
          <a:p>
            <a:pPr algn="just">
              <a:buClr>
                <a:srgbClr val="0000CC"/>
              </a:buClr>
              <a:buFont typeface="Wingdings" pitchFamily="2" charset="2"/>
              <a:buChar char="n"/>
              <a:defRPr/>
            </a:pPr>
            <a:endParaRPr lang="zh-CN" altLang="en-US" sz="2800" kern="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一、计算机中信息的表示</a:t>
            </a:r>
            <a:endParaRPr lang="zh-CN" altLang="en-US" dirty="0" smtClean="0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技巧：</a:t>
            </a: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记住特殊数据</a:t>
            </a:r>
            <a:endParaRPr lang="en-US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defRPr/>
            </a:pPr>
            <a:endParaRPr lang="en-US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defRPr/>
            </a:pPr>
            <a:endParaRPr lang="en-US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defRPr/>
            </a:pPr>
            <a:endParaRPr lang="en-US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defRPr/>
            </a:pPr>
            <a:r>
              <a:rPr lang="zh-CN" altLang="en-US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练习：</a:t>
            </a:r>
            <a:endParaRPr lang="en-US" altLang="zh-CN" sz="28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 lvl="1">
              <a:defRPr/>
            </a:pPr>
            <a:r>
              <a:rPr lang="zh-CN" altLang="en-US" sz="2000" dirty="0" smtClean="0">
                <a:latin typeface="Arial" pitchFamily="34" charset="0"/>
                <a:cs typeface="Arial" pitchFamily="34" charset="0"/>
              </a:rPr>
              <a:t>（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1999）</a:t>
            </a:r>
            <a:r>
              <a:rPr lang="en-US" altLang="zh-CN" sz="2000" baseline="-25000" dirty="0" smtClean="0">
                <a:effectLst/>
                <a:latin typeface="Arial" pitchFamily="34" charset="0"/>
                <a:ea typeface="华文中宋" pitchFamily="2" charset="-122"/>
                <a:cs typeface="Arial" pitchFamily="34" charset="0"/>
              </a:rPr>
              <a:t>10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=（                                ）</a:t>
            </a:r>
            <a:r>
              <a:rPr lang="en-US" altLang="zh-CN" sz="2000" baseline="-25000" dirty="0" smtClean="0">
                <a:effectLst/>
                <a:latin typeface="Arial" pitchFamily="34" charset="0"/>
                <a:ea typeface="华文中宋" pitchFamily="2" charset="-122"/>
                <a:cs typeface="Arial" pitchFamily="34" charset="0"/>
              </a:rPr>
              <a:t>2</a:t>
            </a:r>
          </a:p>
          <a:p>
            <a:pPr lvl="1">
              <a:defRPr/>
            </a:pPr>
            <a:r>
              <a:rPr lang="zh-CN" altLang="en-US" sz="2000" dirty="0" smtClean="0">
                <a:latin typeface="Arial" pitchFamily="34" charset="0"/>
                <a:cs typeface="Arial" pitchFamily="34" charset="0"/>
              </a:rPr>
              <a:t>（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735）</a:t>
            </a:r>
            <a:r>
              <a:rPr lang="en-US" altLang="zh-CN" sz="2000" baseline="-25000" dirty="0" smtClean="0">
                <a:effectLst/>
                <a:latin typeface="Arial" pitchFamily="34" charset="0"/>
                <a:ea typeface="华文中宋" pitchFamily="2" charset="-122"/>
                <a:cs typeface="Arial" pitchFamily="34" charset="0"/>
              </a:rPr>
              <a:t>10  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=（                                ）</a:t>
            </a:r>
            <a:r>
              <a:rPr lang="en-US" altLang="zh-CN" sz="2000" baseline="-25000" dirty="0" smtClean="0">
                <a:effectLst/>
                <a:latin typeface="Arial" pitchFamily="34" charset="0"/>
                <a:ea typeface="华文中宋" pitchFamily="2" charset="-122"/>
                <a:cs typeface="Arial" pitchFamily="34" charset="0"/>
              </a:rPr>
              <a:t>2</a:t>
            </a:r>
          </a:p>
          <a:p>
            <a:pPr lvl="1">
              <a:defRPr/>
            </a:pPr>
            <a:r>
              <a:rPr lang="zh-CN" altLang="en-US" sz="2000" dirty="0" smtClean="0">
                <a:latin typeface="Arial" pitchFamily="34" charset="0"/>
                <a:cs typeface="Arial" pitchFamily="34" charset="0"/>
              </a:rPr>
              <a:t>（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372）</a:t>
            </a:r>
            <a:r>
              <a:rPr lang="en-US" altLang="zh-CN" sz="2000" baseline="-25000" dirty="0" smtClean="0">
                <a:effectLst/>
                <a:latin typeface="Arial" pitchFamily="34" charset="0"/>
                <a:ea typeface="华文中宋" pitchFamily="2" charset="-122"/>
                <a:cs typeface="Arial" pitchFamily="34" charset="0"/>
              </a:rPr>
              <a:t>10  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=（                                ）</a:t>
            </a:r>
            <a:r>
              <a:rPr lang="en-US" altLang="zh-CN" sz="2000" baseline="-25000" dirty="0" smtClean="0">
                <a:effectLst/>
                <a:latin typeface="Arial" pitchFamily="34" charset="0"/>
                <a:ea typeface="华文中宋" pitchFamily="2" charset="-122"/>
                <a:cs typeface="Arial" pitchFamily="34" charset="0"/>
              </a:rPr>
              <a:t>2</a:t>
            </a:r>
          </a:p>
          <a:p>
            <a:pPr lvl="1">
              <a:defRPr/>
            </a:pPr>
            <a:r>
              <a:rPr lang="zh-CN" altLang="en-US" sz="2000" dirty="0" smtClean="0">
                <a:latin typeface="Arial" pitchFamily="34" charset="0"/>
                <a:cs typeface="Arial" pitchFamily="34" charset="0"/>
              </a:rPr>
              <a:t>（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120）</a:t>
            </a:r>
            <a:r>
              <a:rPr lang="en-US" altLang="zh-CN" sz="2000" baseline="-25000" dirty="0" smtClean="0">
                <a:effectLst/>
                <a:latin typeface="Arial" pitchFamily="34" charset="0"/>
                <a:ea typeface="华文中宋" pitchFamily="2" charset="-122"/>
                <a:cs typeface="Arial" pitchFamily="34" charset="0"/>
              </a:rPr>
              <a:t>10  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 =（                                ）</a:t>
            </a:r>
            <a:r>
              <a:rPr lang="en-US" altLang="zh-CN" sz="2000" baseline="-25000" dirty="0" smtClean="0">
                <a:effectLst/>
                <a:latin typeface="Arial" pitchFamily="34" charset="0"/>
                <a:ea typeface="华文中宋" pitchFamily="2" charset="-122"/>
                <a:cs typeface="Arial" pitchFamily="34" charset="0"/>
              </a:rPr>
              <a:t>2</a:t>
            </a:r>
          </a:p>
          <a:p>
            <a:pPr marL="742950" lvl="2" indent="-342900">
              <a:buClr>
                <a:srgbClr val="0000CC"/>
              </a:buClr>
              <a:buFont typeface="Wingdings" pitchFamily="2" charset="2"/>
              <a:buChar char="n"/>
              <a:defRPr/>
            </a:pPr>
            <a:endParaRPr lang="en-US" altLang="zh-CN" dirty="0" smtClean="0">
              <a:solidFill>
                <a:schemeClr val="tx2"/>
              </a:solidFill>
            </a:endParaRPr>
          </a:p>
          <a:p>
            <a:pPr marL="342900" lvl="1" indent="-342900">
              <a:buClr>
                <a:srgbClr val="0000CC"/>
              </a:buClr>
              <a:buSzTx/>
              <a:buFont typeface="Wingdings" pitchFamily="2" charset="2"/>
              <a:buNone/>
              <a:defRPr/>
            </a:pPr>
            <a:r>
              <a:rPr lang="zh-CN" altLang="en-US" dirty="0" smtClean="0">
                <a:solidFill>
                  <a:schemeClr val="tx2"/>
                </a:solidFill>
              </a:rPr>
              <a:t>思考：</a:t>
            </a:r>
            <a:r>
              <a:rPr lang="zh-CN" altLang="en-US" dirty="0" smtClean="0">
                <a:solidFill>
                  <a:schemeClr val="tx2"/>
                </a:solidFill>
                <a:effectLst/>
                <a:latin typeface="华文中宋" pitchFamily="2" charset="-122"/>
                <a:ea typeface="华文中宋" pitchFamily="2" charset="-122"/>
              </a:rPr>
              <a:t>为什么要对信息进行编码？</a:t>
            </a:r>
            <a:endParaRPr lang="en-US" altLang="zh-CN" sz="2400" baseline="-25000" dirty="0" smtClean="0">
              <a:effectLst/>
              <a:latin typeface="Arial" pitchFamily="34" charset="0"/>
              <a:ea typeface="华文中宋" pitchFamily="2" charset="-122"/>
              <a:cs typeface="Arial" pitchFamily="34" charset="0"/>
            </a:endParaRPr>
          </a:p>
          <a:p>
            <a:pPr lvl="1">
              <a:buFont typeface="Wingdings" pitchFamily="2" charset="2"/>
              <a:buNone/>
              <a:defRPr/>
            </a:pPr>
            <a:endParaRPr lang="zh-CN" altLang="en-US" sz="24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42988" y="1916113"/>
          <a:ext cx="6929438" cy="1112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2087"/>
                <a:gridCol w="676317"/>
                <a:gridCol w="754305"/>
                <a:gridCol w="627318"/>
                <a:gridCol w="627318"/>
                <a:gridCol w="627318"/>
                <a:gridCol w="448601"/>
                <a:gridCol w="448601"/>
                <a:gridCol w="448601"/>
                <a:gridCol w="334743"/>
                <a:gridCol w="334743"/>
                <a:gridCol w="334743"/>
                <a:gridCol w="334743"/>
              </a:tblGrid>
              <a:tr h="3709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位数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zh-CN" altLang="en-US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zh-CN" altLang="en-US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zh-CN" altLang="en-US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zh-CN" altLang="en-US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zh-CN" altLang="en-US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zh-CN" altLang="en-US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zh-CN" altLang="en-US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zh-CN" altLang="en-US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zh-CN" altLang="en-US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zh-CN" altLang="en-US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zh-CN" altLang="en-US" sz="18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9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二进制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……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09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十进制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1024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512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256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128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64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1" marR="91431" marT="45733" marB="457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4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4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4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4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47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47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p" bldLvl="2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一、计算机中信息的表示</a:t>
            </a:r>
            <a:endParaRPr lang="zh-CN" altLang="en-US" dirty="0" smtClean="0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2400" dirty="0" smtClean="0">
                <a:solidFill>
                  <a:schemeClr val="tx2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任务</a:t>
            </a:r>
            <a:r>
              <a:rPr lang="en-US" altLang="zh-CN" sz="2400" dirty="0" smtClean="0">
                <a:solidFill>
                  <a:schemeClr val="tx2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r>
              <a:rPr lang="zh-CN" altLang="en-US" sz="2400" dirty="0" smtClean="0">
                <a:solidFill>
                  <a:schemeClr val="tx2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zh-CN" altLang="en-US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了解非数值信息的表示。</a:t>
            </a:r>
            <a:endParaRPr lang="en-US" altLang="zh-CN" sz="2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400050" lvl="1" indent="0" algn="just" eaLnBrk="1" hangingPunct="1">
              <a:lnSpc>
                <a:spcPts val="3200"/>
              </a:lnSpc>
              <a:spcBef>
                <a:spcPct val="0"/>
              </a:spcBef>
              <a:defRPr/>
            </a:pPr>
            <a:r>
              <a:rPr lang="zh-CN" altLang="en-US" sz="24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西文字符的编码</a:t>
            </a:r>
            <a:endParaRPr lang="en-US" altLang="zh-CN" sz="2400" dirty="0" smtClean="0"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800100" lvl="2" indent="0" algn="just" eaLnBrk="1" hangingPunct="1">
              <a:lnSpc>
                <a:spcPts val="32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0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</a:t>
            </a:r>
            <a:r>
              <a:rPr lang="en-US" altLang="zh-CN" sz="20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lang="zh-CN" altLang="en-US" sz="20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）美国标准信息交换码（</a:t>
            </a:r>
            <a:r>
              <a:rPr lang="en-US" altLang="zh-CN" sz="20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ASCII</a:t>
            </a:r>
            <a:r>
              <a:rPr lang="zh-CN" altLang="en-US" sz="20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）</a:t>
            </a:r>
            <a:endParaRPr lang="en-US" altLang="zh-CN" sz="2000" dirty="0" smtClean="0"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800100" lvl="2" indent="0" algn="just" eaLnBrk="1" hangingPunct="1">
              <a:lnSpc>
                <a:spcPts val="32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0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</a:t>
            </a:r>
            <a:r>
              <a:rPr lang="en-US" altLang="zh-CN" sz="20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r>
              <a:rPr lang="zh-CN" altLang="en-US" sz="20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）标准的</a:t>
            </a:r>
            <a:r>
              <a:rPr lang="en-US" altLang="zh-CN" sz="20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ASCII</a:t>
            </a:r>
            <a:r>
              <a:rPr lang="zh-CN" altLang="en-US" sz="20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和扩展的</a:t>
            </a:r>
            <a:r>
              <a:rPr lang="en-US" altLang="zh-CN" sz="20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ASCII</a:t>
            </a:r>
          </a:p>
          <a:p>
            <a:pPr marL="400050" lvl="1" indent="0" algn="just" eaLnBrk="1" hangingPunct="1">
              <a:lnSpc>
                <a:spcPts val="3200"/>
              </a:lnSpc>
              <a:spcBef>
                <a:spcPct val="0"/>
              </a:spcBef>
              <a:defRPr/>
            </a:pPr>
            <a:r>
              <a:rPr lang="zh-CN" altLang="en-US" sz="2400" dirty="0" smtClean="0"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说明：</a:t>
            </a:r>
            <a:endParaRPr lang="en-US" altLang="zh-CN" sz="2400" dirty="0" smtClean="0"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 indent="-342900" algn="just" eaLnBrk="1" hangingPunct="1">
              <a:lnSpc>
                <a:spcPts val="32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标准的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ASCII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码是用一个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位二进制数来编码，用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位二进制来表示，其最高位为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位二进制数总共可编出</a:t>
            </a:r>
            <a:r>
              <a:rPr lang="en-US" altLang="zh-CN" sz="20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r>
              <a:rPr lang="en-US" altLang="zh-CN" sz="20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-1=127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个码，每个编码表示一个字符；</a:t>
            </a:r>
            <a:endParaRPr lang="en-US" altLang="zh-CN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2" indent="-342900" algn="just" eaLnBrk="1" hangingPunct="1">
              <a:lnSpc>
                <a:spcPts val="32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特殊字符的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ASCII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值的排列顺序为：</a:t>
            </a:r>
            <a:endParaRPr lang="en-US" altLang="zh-CN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3" indent="-342900" algn="just" eaLnBrk="1" hangingPunct="1">
              <a:lnSpc>
                <a:spcPts val="32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800" dirty="0" smtClean="0">
                <a:solidFill>
                  <a:srgbClr val="0000C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0&lt;1&lt;…&lt;9…&lt;A&lt;B&lt;…Z&lt;…a&lt;b&lt;…&lt;z</a:t>
            </a:r>
          </a:p>
          <a:p>
            <a:pPr lvl="2" indent="-342900" algn="just" eaLnBrk="1" hangingPunct="1">
              <a:lnSpc>
                <a:spcPts val="32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当知道一个字母的或数字的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ASCII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码，很容易推出其它字母或数字的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ASCII</a:t>
            </a:r>
            <a:r>
              <a:rPr lang="zh-CN" altLang="en-US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码来</a:t>
            </a:r>
            <a:r>
              <a:rPr lang="zh-CN" altLang="en-US" sz="1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</a:t>
            </a:r>
            <a:endParaRPr lang="zh-CN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p" bldLvl="2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一、计算机中信息的表示</a:t>
            </a:r>
            <a:endParaRPr lang="zh-CN" altLang="en-US" dirty="0" smtClean="0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6</a:t>
            </a:r>
            <a:r>
              <a:rPr lang="zh-CN" altLang="en-US" sz="2800" dirty="0" smtClean="0"/>
              <a:t>：了解非数值信息的表示。</a:t>
            </a:r>
            <a:endParaRPr lang="en-US" altLang="zh-CN" sz="2800" dirty="0" smtClean="0"/>
          </a:p>
          <a:p>
            <a:pPr lvl="1">
              <a:lnSpc>
                <a:spcPct val="150000"/>
              </a:lnSpc>
              <a:defRPr/>
            </a:pPr>
            <a:r>
              <a:rPr lang="zh-CN" altLang="en-US" sz="2400" dirty="0" smtClean="0"/>
              <a:t>中文字符编码</a:t>
            </a:r>
            <a:endParaRPr lang="en-US" altLang="zh-CN" sz="2400" dirty="0" smtClean="0"/>
          </a:p>
          <a:p>
            <a:pPr lvl="2">
              <a:lnSpc>
                <a:spcPct val="150000"/>
              </a:lnSpc>
              <a:defRPr/>
            </a:pPr>
            <a:r>
              <a:rPr lang="zh-CN" altLang="en-US" sz="2000" dirty="0" smtClean="0"/>
              <a:t>国标码：每个汉字用两个字节表示，每个字节的最高位为</a:t>
            </a:r>
            <a:r>
              <a:rPr lang="en-US" altLang="zh-CN" sz="2000" dirty="0" smtClean="0"/>
              <a:t>0。</a:t>
            </a:r>
          </a:p>
          <a:p>
            <a:pPr lvl="2">
              <a:lnSpc>
                <a:spcPct val="150000"/>
              </a:lnSpc>
              <a:defRPr/>
            </a:pPr>
            <a:r>
              <a:rPr lang="zh-CN" altLang="en-US" sz="2000" dirty="0" smtClean="0"/>
              <a:t>区位码：用一个</a:t>
            </a:r>
            <a:r>
              <a:rPr lang="en-US" altLang="zh-CN" sz="2000" dirty="0" smtClean="0"/>
              <a:t>94</a:t>
            </a:r>
            <a:r>
              <a:rPr lang="zh-CN" altLang="en-US" sz="2000" dirty="0" smtClean="0"/>
              <a:t>行</a:t>
            </a:r>
            <a:r>
              <a:rPr lang="en-US" altLang="zh-CN" sz="2000" dirty="0" smtClean="0"/>
              <a:t>94</a:t>
            </a:r>
            <a:r>
              <a:rPr lang="zh-CN" altLang="en-US" sz="2000" dirty="0" smtClean="0"/>
              <a:t>列的二维代码表来表示汉字，两个字节分别用两位十进制编码，前字节的编码称为区码；后字节的编码称为位码。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p" bldLvl="2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一、计算机中信息的表示</a:t>
            </a:r>
            <a:endParaRPr lang="zh-CN" altLang="en-US" dirty="0" smtClean="0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6</a:t>
            </a:r>
            <a:r>
              <a:rPr lang="zh-CN" altLang="en-US" sz="2800" dirty="0" smtClean="0"/>
              <a:t>：了解非数值信息的表示。</a:t>
            </a:r>
            <a:endParaRPr lang="en-US" altLang="zh-CN" sz="2800" dirty="0" smtClean="0"/>
          </a:p>
          <a:p>
            <a:pPr lvl="1">
              <a:lnSpc>
                <a:spcPct val="150000"/>
              </a:lnSpc>
              <a:defRPr/>
            </a:pPr>
            <a:r>
              <a:rPr lang="zh-CN" altLang="en-US" sz="2400" dirty="0" smtClean="0"/>
              <a:t>中文字符编码</a:t>
            </a:r>
            <a:endParaRPr lang="en-US" altLang="zh-CN" sz="2400" dirty="0" smtClean="0"/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机内码：用于在计算机内部存储、处理汉字信息的统一编码。一个汉字用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个字节来表示，每个字节的最高位置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。将国标码所用字节最高位置为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。</a:t>
            </a:r>
          </a:p>
          <a:p>
            <a:pPr lvl="2">
              <a:lnSpc>
                <a:spcPct val="150000"/>
              </a:lnSpc>
              <a:defRPr/>
            </a:pPr>
            <a:r>
              <a:rPr lang="zh-CN" altLang="en-US" sz="2000" dirty="0" smtClean="0"/>
              <a:t>例如“巧”字的代码是</a:t>
            </a:r>
            <a:r>
              <a:rPr lang="en-US" altLang="zh-CN" sz="2000" dirty="0" smtClean="0"/>
              <a:t>39H41H</a:t>
            </a:r>
            <a:r>
              <a:rPr lang="zh-CN" altLang="en-US" sz="2000" dirty="0" smtClean="0"/>
              <a:t>，在计算机内表示形式如下：</a:t>
            </a:r>
          </a:p>
          <a:p>
            <a:pPr lvl="2">
              <a:lnSpc>
                <a:spcPct val="150000"/>
              </a:lnSpc>
              <a:buFontTx/>
              <a:buNone/>
              <a:defRPr/>
            </a:pPr>
            <a:r>
              <a:rPr lang="en-US" altLang="zh-CN" sz="2000" dirty="0" smtClean="0"/>
              <a:t> </a:t>
            </a:r>
            <a:r>
              <a:rPr lang="zh-CN" altLang="en-US" sz="1400" dirty="0" smtClean="0"/>
              <a:t>　　</a:t>
            </a:r>
            <a:r>
              <a:rPr lang="en-US" altLang="zh-CN" sz="1400" dirty="0" smtClean="0"/>
              <a:t>1 0 1 1 1 0 0 1 </a:t>
            </a:r>
            <a:r>
              <a:rPr lang="zh-CN" altLang="en-US" sz="1400" dirty="0" smtClean="0"/>
              <a:t>　 </a:t>
            </a:r>
            <a:r>
              <a:rPr lang="en-US" altLang="zh-CN" sz="1400" dirty="0" smtClean="0"/>
              <a:t>1 1 0 0 0 0 0 1</a:t>
            </a:r>
            <a:endParaRPr lang="zh-CN" altLang="zh-CN" sz="1400" dirty="0" smtClean="0"/>
          </a:p>
          <a:p>
            <a:pPr lvl="2">
              <a:lnSpc>
                <a:spcPct val="150000"/>
              </a:lnSpc>
              <a:buFontTx/>
              <a:buNone/>
              <a:defRPr/>
            </a:pPr>
            <a:r>
              <a:rPr lang="zh-CN" altLang="en-US" sz="1400" dirty="0" smtClean="0"/>
              <a:t>　　</a:t>
            </a:r>
            <a:r>
              <a:rPr lang="en-US" altLang="zh-CN" sz="1400" dirty="0" smtClean="0"/>
              <a:t>    </a:t>
            </a:r>
            <a:r>
              <a:rPr lang="zh-CN" altLang="en-US" sz="1400" dirty="0" smtClean="0"/>
              <a:t> 第</a:t>
            </a:r>
            <a:r>
              <a:rPr lang="en-US" altLang="zh-CN" sz="1400" dirty="0" smtClean="0"/>
              <a:t>1</a:t>
            </a:r>
            <a:r>
              <a:rPr lang="zh-CN" altLang="en-US" sz="1400" dirty="0" smtClean="0"/>
              <a:t>字节</a:t>
            </a:r>
            <a:r>
              <a:rPr lang="en-US" altLang="zh-CN" sz="1400" dirty="0" smtClean="0"/>
              <a:t>                  </a:t>
            </a:r>
            <a:r>
              <a:rPr lang="zh-CN" altLang="en-US" sz="1400" dirty="0" smtClean="0"/>
              <a:t>第</a:t>
            </a:r>
            <a:r>
              <a:rPr lang="en-US" altLang="zh-CN" sz="1400" dirty="0" smtClean="0"/>
              <a:t>2</a:t>
            </a:r>
            <a:r>
              <a:rPr lang="zh-CN" altLang="en-US" sz="1400" dirty="0" smtClean="0"/>
              <a:t>字节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p" bldLvl="2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一、计算机中信息的表示</a:t>
            </a:r>
            <a:endParaRPr lang="zh-CN" altLang="en-US" dirty="0" smtClean="0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6</a:t>
            </a:r>
            <a:r>
              <a:rPr lang="zh-CN" altLang="en-US" sz="2800" dirty="0" smtClean="0"/>
              <a:t>：了解非数值信息的表示。</a:t>
            </a:r>
            <a:endParaRPr lang="en-US" altLang="zh-CN" sz="2800" dirty="0" smtClean="0"/>
          </a:p>
          <a:p>
            <a:pPr lvl="1">
              <a:lnSpc>
                <a:spcPct val="150000"/>
              </a:lnSpc>
              <a:defRPr/>
            </a:pPr>
            <a:r>
              <a:rPr lang="zh-CN" altLang="en-US" sz="2400" dirty="0" smtClean="0"/>
              <a:t>中文字符编码</a:t>
            </a:r>
            <a:endParaRPr lang="en-US" altLang="zh-CN" sz="2400" dirty="0" smtClean="0"/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rgbClr val="3200C0"/>
                </a:solidFill>
              </a:rPr>
              <a:t>字型码：</a:t>
            </a:r>
            <a:r>
              <a:rPr lang="zh-CN" altLang="en-US" sz="2000" dirty="0" smtClean="0"/>
              <a:t>用于存储汉字字型，以便其在计算机上显示出来的统一编码。为每个汉字给出一个外形，一般用点阵表示，这就是汉字字模。</a:t>
            </a:r>
            <a:r>
              <a:rPr lang="zh-CN" altLang="en-US" sz="2000" dirty="0" smtClean="0">
                <a:solidFill>
                  <a:srgbClr val="3200C0"/>
                </a:solidFill>
              </a:rPr>
              <a:t>例：</a:t>
            </a:r>
            <a:r>
              <a:rPr lang="zh-CN" altLang="en-US" sz="2000" dirty="0" smtClean="0">
                <a:solidFill>
                  <a:srgbClr val="3200C0"/>
                </a:solidFill>
                <a:latin typeface="Arial" pitchFamily="34" charset="0"/>
              </a:rPr>
              <a:t>“人”</a:t>
            </a:r>
            <a:r>
              <a:rPr lang="zh-CN" altLang="en-US" sz="2000" dirty="0" smtClean="0">
                <a:solidFill>
                  <a:srgbClr val="3200C0"/>
                </a:solidFill>
              </a:rPr>
              <a:t>字点阵字型</a:t>
            </a:r>
            <a:endParaRPr lang="en-US" altLang="zh-CN" sz="2000" dirty="0" smtClean="0">
              <a:solidFill>
                <a:srgbClr val="3200C0"/>
              </a:solidFill>
            </a:endParaRPr>
          </a:p>
        </p:txBody>
      </p:sp>
      <p:graphicFrame>
        <p:nvGraphicFramePr>
          <p:cNvPr id="180838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329944"/>
              </p:ext>
            </p:extLst>
          </p:nvPr>
        </p:nvGraphicFramePr>
        <p:xfrm>
          <a:off x="3546047" y="4149080"/>
          <a:ext cx="2057828" cy="2137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Image" r:id="rId3" imgW="1801067" imgH="1871317" progId="Photoshop.Image.6">
                  <p:embed/>
                </p:oleObj>
              </mc:Choice>
              <mc:Fallback>
                <p:oleObj name="Image" r:id="rId3" imgW="1801067" imgH="1871317" progId="Photoshop.Image.6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6047" y="4149080"/>
                        <a:ext cx="2057828" cy="21374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08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08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08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08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p" bldLvl="2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课余作业布置</a:t>
            </a:r>
          </a:p>
        </p:txBody>
      </p:sp>
      <p:sp>
        <p:nvSpPr>
          <p:cNvPr id="300039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ts val="3400"/>
              </a:lnSpc>
              <a:defRPr/>
            </a:pPr>
            <a:r>
              <a:rPr lang="zh-CN" altLang="en-US" sz="2800" dirty="0" smtClean="0"/>
              <a:t>预习：</a:t>
            </a:r>
          </a:p>
          <a:p>
            <a:pPr marL="990600" lvl="1" indent="-533400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第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章的</a:t>
            </a:r>
            <a:r>
              <a:rPr lang="zh-CN" altLang="en-US" sz="2400" smtClean="0"/>
              <a:t>内容。</a:t>
            </a:r>
            <a:endParaRPr lang="en-US" altLang="zh-CN" sz="2400" dirty="0" smtClean="0"/>
          </a:p>
          <a:p>
            <a:pPr marL="609600" indent="-609600" eaLnBrk="1" hangingPunct="1">
              <a:lnSpc>
                <a:spcPts val="3400"/>
              </a:lnSpc>
              <a:defRPr/>
            </a:pPr>
            <a:r>
              <a:rPr lang="zh-CN" altLang="en-US" sz="2800" dirty="0" smtClean="0"/>
              <a:t>思考题</a:t>
            </a:r>
            <a:r>
              <a:rPr lang="en-US" altLang="zh-CN" sz="2800" dirty="0" smtClean="0"/>
              <a:t>:</a:t>
            </a:r>
          </a:p>
          <a:p>
            <a:pPr marL="990600" lvl="1" indent="-53340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什么是计算机病毒？</a:t>
            </a:r>
          </a:p>
          <a:p>
            <a:pPr marL="990600" lvl="1" indent="-53340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计算机病毒有哪些特点？</a:t>
            </a:r>
          </a:p>
          <a:p>
            <a:pPr marL="990600" lvl="1" indent="-53340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计算机病毒有哪些传播途径？</a:t>
            </a:r>
          </a:p>
          <a:p>
            <a:pPr marL="990600" lvl="1" indent="-53340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计算机病毒有哪些防治方法？</a:t>
            </a:r>
          </a:p>
          <a:p>
            <a:pPr marL="990600" lvl="1" indent="-53340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计算机杀毒软件有哪些？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</a:t>
            </a:r>
            <a:r>
              <a:rPr lang="en-US" altLang="zh-CN" smtClean="0"/>
              <a:t>&amp;</a:t>
            </a:r>
            <a:r>
              <a:rPr lang="zh-CN" altLang="en-US" smtClean="0"/>
              <a:t>提问</a:t>
            </a:r>
          </a:p>
        </p:txBody>
      </p:sp>
      <p:sp>
        <p:nvSpPr>
          <p:cNvPr id="3153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/>
            <a:r>
              <a:rPr lang="en-US" altLang="zh-CN" sz="2400" smtClean="0"/>
              <a:t>HP</a:t>
            </a:r>
            <a:r>
              <a:rPr lang="zh-CN" altLang="en-US" sz="2400" smtClean="0"/>
              <a:t>笔记本电脑配置及价格（摘自</a:t>
            </a:r>
            <a:r>
              <a:rPr lang="en-US" altLang="zh-CN" sz="2400" smtClean="0"/>
              <a:t>HP</a:t>
            </a:r>
            <a:r>
              <a:rPr lang="zh-CN" altLang="en-US" sz="2400" smtClean="0"/>
              <a:t>中国在线商店）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00" y="1843088"/>
            <a:ext cx="8280400" cy="2233612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388" y="4071938"/>
            <a:ext cx="8251825" cy="222885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5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复习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提问</a:t>
            </a:r>
          </a:p>
        </p:txBody>
      </p:sp>
      <p:sp>
        <p:nvSpPr>
          <p:cNvPr id="3153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/>
            <a:r>
              <a:rPr lang="en-US" altLang="zh-CN" sz="2800" dirty="0" smtClean="0"/>
              <a:t>HP</a:t>
            </a:r>
            <a:r>
              <a:rPr lang="zh-CN" altLang="en-US" sz="2800" dirty="0" smtClean="0"/>
              <a:t>一体电脑配置及价格（摘自</a:t>
            </a:r>
            <a:r>
              <a:rPr lang="en-US" altLang="zh-CN" sz="2800" dirty="0" smtClean="0"/>
              <a:t>HP</a:t>
            </a:r>
            <a:r>
              <a:rPr lang="zh-CN" altLang="en-US" sz="2800" dirty="0" smtClean="0"/>
              <a:t>官网）</a:t>
            </a:r>
          </a:p>
        </p:txBody>
      </p:sp>
      <p:grpSp>
        <p:nvGrpSpPr>
          <p:cNvPr id="7172" name="组合 11"/>
          <p:cNvGrpSpPr>
            <a:grpSpLocks/>
          </p:cNvGrpSpPr>
          <p:nvPr/>
        </p:nvGrpSpPr>
        <p:grpSpPr bwMode="auto">
          <a:xfrm>
            <a:off x="3635375" y="2276475"/>
            <a:ext cx="5048250" cy="3346450"/>
            <a:chOff x="3661023" y="3066068"/>
            <a:chExt cx="5048250" cy="3346167"/>
          </a:xfrm>
        </p:grpSpPr>
        <p:grpSp>
          <p:nvGrpSpPr>
            <p:cNvPr id="7178" name="组合 10"/>
            <p:cNvGrpSpPr>
              <a:grpSpLocks/>
            </p:cNvGrpSpPr>
            <p:nvPr/>
          </p:nvGrpSpPr>
          <p:grpSpPr bwMode="auto">
            <a:xfrm>
              <a:off x="3661023" y="3066068"/>
              <a:ext cx="5048250" cy="3346167"/>
              <a:chOff x="3661023" y="3066068"/>
              <a:chExt cx="5048250" cy="3346167"/>
            </a:xfrm>
          </p:grpSpPr>
          <p:pic>
            <p:nvPicPr>
              <p:cNvPr id="7180" name="Picture 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04048" y="3068960"/>
                <a:ext cx="3705225" cy="3343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1" name="Picture 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1023" y="3066068"/>
                <a:ext cx="1343025" cy="3324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179" name="Picture 4" descr="HP TouchSmart 310-1100 系列台式机 - HP TouchSmart 家用电脑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46" t="19894" r="19954" b="20422"/>
            <a:stretch>
              <a:fillRect/>
            </a:stretch>
          </p:blipFill>
          <p:spPr bwMode="auto">
            <a:xfrm>
              <a:off x="3779912" y="3573016"/>
              <a:ext cx="1224136" cy="1080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3" name="组合 15"/>
          <p:cNvGrpSpPr>
            <a:grpSpLocks/>
          </p:cNvGrpSpPr>
          <p:nvPr/>
        </p:nvGrpSpPr>
        <p:grpSpPr bwMode="auto">
          <a:xfrm>
            <a:off x="539750" y="2276475"/>
            <a:ext cx="2955925" cy="3867150"/>
            <a:chOff x="1115616" y="2348880"/>
            <a:chExt cx="2956545" cy="3867150"/>
          </a:xfrm>
        </p:grpSpPr>
        <p:grpSp>
          <p:nvGrpSpPr>
            <p:cNvPr id="7174" name="组合 14"/>
            <p:cNvGrpSpPr>
              <a:grpSpLocks/>
            </p:cNvGrpSpPr>
            <p:nvPr/>
          </p:nvGrpSpPr>
          <p:grpSpPr bwMode="auto">
            <a:xfrm>
              <a:off x="1115616" y="2348880"/>
              <a:ext cx="2956545" cy="3867150"/>
              <a:chOff x="1115616" y="2348880"/>
              <a:chExt cx="2956545" cy="3867150"/>
            </a:xfrm>
          </p:grpSpPr>
          <p:pic>
            <p:nvPicPr>
              <p:cNvPr id="7176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5736" y="2348880"/>
                <a:ext cx="1876425" cy="3867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77" name="Picture 8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5616" y="2348880"/>
                <a:ext cx="1095375" cy="3867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175" name="Picture 2" descr="Compaq Presario 自由人 CQ1-2000 系列一体电脑 - Compaq Presario 家用电脑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20" t="17010" r="1721" b="18732"/>
            <a:stretch>
              <a:fillRect/>
            </a:stretch>
          </p:blipFill>
          <p:spPr bwMode="auto">
            <a:xfrm>
              <a:off x="1187624" y="2996952"/>
              <a:ext cx="1025055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5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复习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提问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 startAt="2"/>
              <a:defRPr/>
            </a:pPr>
            <a:r>
              <a:rPr lang="en-US" altLang="zh-CN" sz="2800" dirty="0" err="1" smtClean="0"/>
              <a:t>iPad</a:t>
            </a:r>
            <a:r>
              <a:rPr lang="zh-CN" altLang="en-US" sz="2800" dirty="0" smtClean="0"/>
              <a:t>和笔记本电脑有什么不同</a:t>
            </a:r>
            <a:r>
              <a:rPr lang="en-US" altLang="zh-CN" sz="2800" dirty="0" smtClean="0"/>
              <a:t>?</a:t>
            </a:r>
          </a:p>
          <a:p>
            <a:pPr lvl="1">
              <a:lnSpc>
                <a:spcPct val="150000"/>
              </a:lnSpc>
              <a:defRPr/>
            </a:pPr>
            <a:r>
              <a:rPr lang="zh-CN" altLang="en-US" sz="2400" dirty="0" smtClean="0"/>
              <a:t>主要区别</a:t>
            </a:r>
            <a:endParaRPr lang="en-US" altLang="zh-CN" sz="2400" dirty="0" smtClean="0"/>
          </a:p>
          <a:p>
            <a:pPr lvl="2">
              <a:lnSpc>
                <a:spcPct val="150000"/>
              </a:lnSpc>
              <a:defRPr/>
            </a:pPr>
            <a:r>
              <a:rPr lang="zh-CN" altLang="en-US" sz="2000" dirty="0" smtClean="0"/>
              <a:t>操作系统不同。一般个人笔记本电脑都是微软的</a:t>
            </a:r>
            <a:r>
              <a:rPr lang="en-US" altLang="zh-CN" sz="2000" dirty="0" smtClean="0"/>
              <a:t>windows</a:t>
            </a:r>
            <a:r>
              <a:rPr lang="zh-CN" altLang="en-US" sz="2000" dirty="0" smtClean="0"/>
              <a:t>操作系统，而</a:t>
            </a:r>
            <a:r>
              <a:rPr lang="en-US" altLang="zh-CN" sz="2000" dirty="0" smtClean="0"/>
              <a:t>IPAD</a:t>
            </a:r>
            <a:r>
              <a:rPr lang="zh-CN" altLang="en-US" sz="2000" dirty="0" smtClean="0"/>
              <a:t>是苹果的</a:t>
            </a:r>
            <a:r>
              <a:rPr lang="en-US" altLang="zh-CN" sz="2000" dirty="0" smtClean="0"/>
              <a:t>Mac OS</a:t>
            </a:r>
            <a:r>
              <a:rPr lang="zh-CN" altLang="en-US" sz="2000" dirty="0" smtClean="0"/>
              <a:t>操作系统。</a:t>
            </a:r>
            <a:endParaRPr lang="en-US" altLang="zh-CN" sz="2000" dirty="0" smtClean="0"/>
          </a:p>
          <a:p>
            <a:pPr lvl="2">
              <a:lnSpc>
                <a:spcPct val="150000"/>
              </a:lnSpc>
              <a:defRPr/>
            </a:pPr>
            <a:r>
              <a:rPr lang="zh-CN" altLang="en-US" sz="2000" dirty="0" smtClean="0"/>
              <a:t>应用软件不同。在二者上运行的软件不能互通。基于</a:t>
            </a:r>
            <a:r>
              <a:rPr lang="en-US" altLang="zh-CN" sz="2000" dirty="0" smtClean="0"/>
              <a:t>windows</a:t>
            </a:r>
            <a:r>
              <a:rPr lang="zh-CN" altLang="en-US" sz="2000" dirty="0" smtClean="0"/>
              <a:t>平台开发的软件不能在</a:t>
            </a:r>
            <a:r>
              <a:rPr lang="en-US" altLang="zh-CN" sz="2000" dirty="0" smtClean="0"/>
              <a:t>IPAD</a:t>
            </a:r>
            <a:r>
              <a:rPr lang="zh-CN" altLang="en-US" sz="2000" dirty="0" smtClean="0"/>
              <a:t>上使用。</a:t>
            </a:r>
            <a:endParaRPr lang="en-US" altLang="zh-CN" sz="2000" dirty="0" smtClean="0"/>
          </a:p>
          <a:p>
            <a:pPr lvl="1">
              <a:lnSpc>
                <a:spcPct val="150000"/>
              </a:lnSpc>
              <a:defRPr/>
            </a:pPr>
            <a:r>
              <a:rPr lang="zh-CN" altLang="en-US" sz="2400" dirty="0" smtClean="0"/>
              <a:t>其它</a:t>
            </a:r>
            <a:endParaRPr lang="en-US" altLang="zh-CN" sz="2400" dirty="0" smtClean="0"/>
          </a:p>
          <a:p>
            <a:pPr lvl="2">
              <a:lnSpc>
                <a:spcPct val="150000"/>
              </a:lnSpc>
              <a:defRPr/>
            </a:pPr>
            <a:r>
              <a:rPr lang="en-US" altLang="zh-CN" sz="2000" dirty="0" smtClean="0"/>
              <a:t>IPAD</a:t>
            </a:r>
            <a:r>
              <a:rPr lang="zh-CN" altLang="en-US" sz="2000" dirty="0" smtClean="0"/>
              <a:t>：轻薄、携带方便。</a:t>
            </a:r>
            <a:endParaRPr lang="en-US" altLang="zh-CN" sz="2000" dirty="0" smtClean="0"/>
          </a:p>
          <a:p>
            <a:pPr lvl="1">
              <a:defRPr/>
            </a:pP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复习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提问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  <a:defRPr/>
            </a:pPr>
            <a:r>
              <a:rPr lang="zh-CN" altLang="en-US" dirty="0" smtClean="0"/>
              <a:t>苹果系列产品</a:t>
            </a:r>
            <a:endParaRPr lang="en-US" altLang="zh-CN" dirty="0" smtClean="0"/>
          </a:p>
          <a:p>
            <a:pPr lvl="1">
              <a:defRPr/>
            </a:pPr>
            <a:endParaRPr lang="en-US" altLang="zh-CN" dirty="0" smtClean="0"/>
          </a:p>
          <a:p>
            <a:pPr lvl="1">
              <a:defRPr/>
            </a:pPr>
            <a:endParaRPr lang="en-US" altLang="zh-CN" dirty="0"/>
          </a:p>
          <a:p>
            <a:pPr lvl="1">
              <a:defRPr/>
            </a:pPr>
            <a:r>
              <a:rPr lang="en-US" altLang="zh-CN" dirty="0" smtClean="0"/>
              <a:t>iPhone</a:t>
            </a:r>
            <a:endParaRPr lang="zh-CN" altLang="en-US" dirty="0"/>
          </a:p>
        </p:txBody>
      </p:sp>
      <p:grpSp>
        <p:nvGrpSpPr>
          <p:cNvPr id="9220" name="组合 10"/>
          <p:cNvGrpSpPr>
            <a:grpSpLocks/>
          </p:cNvGrpSpPr>
          <p:nvPr/>
        </p:nvGrpSpPr>
        <p:grpSpPr bwMode="auto">
          <a:xfrm>
            <a:off x="971550" y="3789585"/>
            <a:ext cx="1368425" cy="1871663"/>
            <a:chOff x="827585" y="2420888"/>
            <a:chExt cx="1368152" cy="1872208"/>
          </a:xfrm>
        </p:grpSpPr>
        <p:pic>
          <p:nvPicPr>
            <p:cNvPr id="923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5" y="2708920"/>
              <a:ext cx="1368152" cy="1584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1" name="矩形 4"/>
            <p:cNvSpPr>
              <a:spLocks noChangeArrowheads="1"/>
            </p:cNvSpPr>
            <p:nvPr/>
          </p:nvSpPr>
          <p:spPr bwMode="auto">
            <a:xfrm>
              <a:off x="971600" y="2420888"/>
              <a:ext cx="10310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9pPr>
            </a:lstStyle>
            <a:p>
              <a:pPr eaLnBrk="1" hangingPunct="1"/>
              <a:r>
                <a:rPr lang="en-US" altLang="zh-CN" sz="1400"/>
                <a:t>iPhone 1</a:t>
              </a:r>
              <a:r>
                <a:rPr lang="zh-CN" altLang="zh-CN" sz="1400"/>
                <a:t>代</a:t>
              </a:r>
              <a:endParaRPr lang="zh-CN" altLang="en-US" sz="1400"/>
            </a:p>
          </p:txBody>
        </p:sp>
      </p:grpSp>
      <p:grpSp>
        <p:nvGrpSpPr>
          <p:cNvPr id="9221" name="组合 11"/>
          <p:cNvGrpSpPr>
            <a:grpSpLocks/>
          </p:cNvGrpSpPr>
          <p:nvPr/>
        </p:nvGrpSpPr>
        <p:grpSpPr bwMode="auto">
          <a:xfrm>
            <a:off x="3216083" y="1620284"/>
            <a:ext cx="2232025" cy="1889125"/>
            <a:chOff x="2843808" y="2420888"/>
            <a:chExt cx="2232248" cy="1889670"/>
          </a:xfrm>
        </p:grpSpPr>
        <p:pic>
          <p:nvPicPr>
            <p:cNvPr id="9228" name="Picture 3" descr="20000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2708920"/>
              <a:ext cx="2232248" cy="160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9" name="矩形 6"/>
            <p:cNvSpPr>
              <a:spLocks noChangeArrowheads="1"/>
            </p:cNvSpPr>
            <p:nvPr/>
          </p:nvSpPr>
          <p:spPr bwMode="auto">
            <a:xfrm>
              <a:off x="3491880" y="2420888"/>
              <a:ext cx="105509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9pPr>
            </a:lstStyle>
            <a:p>
              <a:pPr eaLnBrk="1" hangingPunct="1"/>
              <a:r>
                <a:rPr lang="en-US" altLang="zh-CN" sz="1400"/>
                <a:t>iPhone  3G</a:t>
              </a:r>
              <a:endParaRPr lang="zh-CN" altLang="en-US" sz="1400"/>
            </a:p>
          </p:txBody>
        </p:sp>
      </p:grpSp>
      <p:grpSp>
        <p:nvGrpSpPr>
          <p:cNvPr id="9222" name="组合 13"/>
          <p:cNvGrpSpPr>
            <a:grpSpLocks/>
          </p:cNvGrpSpPr>
          <p:nvPr/>
        </p:nvGrpSpPr>
        <p:grpSpPr bwMode="auto">
          <a:xfrm>
            <a:off x="5652120" y="1412776"/>
            <a:ext cx="2976562" cy="2016125"/>
            <a:chOff x="1187624" y="4293096"/>
            <a:chExt cx="2976331" cy="2016224"/>
          </a:xfrm>
        </p:grpSpPr>
        <p:pic>
          <p:nvPicPr>
            <p:cNvPr id="9226" name="Picture 4" descr="2000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677" b="12903"/>
            <a:stretch>
              <a:fillRect/>
            </a:stretch>
          </p:blipFill>
          <p:spPr bwMode="auto">
            <a:xfrm>
              <a:off x="1187624" y="4581128"/>
              <a:ext cx="2976331" cy="1728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7" name="矩形 8"/>
            <p:cNvSpPr>
              <a:spLocks noChangeArrowheads="1"/>
            </p:cNvSpPr>
            <p:nvPr/>
          </p:nvSpPr>
          <p:spPr bwMode="auto">
            <a:xfrm>
              <a:off x="2195736" y="4293096"/>
              <a:ext cx="118013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9pPr>
            </a:lstStyle>
            <a:p>
              <a:pPr eaLnBrk="1" hangingPunct="1"/>
              <a:r>
                <a:rPr lang="en-US" altLang="zh-CN" sz="1400"/>
                <a:t>iPhone  3GS</a:t>
              </a:r>
              <a:endParaRPr lang="zh-CN" altLang="en-US" sz="1400"/>
            </a:p>
          </p:txBody>
        </p:sp>
      </p:grpSp>
      <p:grpSp>
        <p:nvGrpSpPr>
          <p:cNvPr id="9223" name="组合 14"/>
          <p:cNvGrpSpPr>
            <a:grpSpLocks/>
          </p:cNvGrpSpPr>
          <p:nvPr/>
        </p:nvGrpSpPr>
        <p:grpSpPr bwMode="auto">
          <a:xfrm>
            <a:off x="3275856" y="3861048"/>
            <a:ext cx="1871663" cy="2455862"/>
            <a:chOff x="6156176" y="4005064"/>
            <a:chExt cx="1872208" cy="2455025"/>
          </a:xfrm>
        </p:grpSpPr>
        <p:pic>
          <p:nvPicPr>
            <p:cNvPr id="9224" name="Picture 5" descr="20002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81" r="21378"/>
            <a:stretch>
              <a:fillRect/>
            </a:stretch>
          </p:blipFill>
          <p:spPr bwMode="auto">
            <a:xfrm>
              <a:off x="6156176" y="4365104"/>
              <a:ext cx="1872208" cy="2094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5" name="矩形 12"/>
            <p:cNvSpPr>
              <a:spLocks noChangeArrowheads="1"/>
            </p:cNvSpPr>
            <p:nvPr/>
          </p:nvSpPr>
          <p:spPr bwMode="auto">
            <a:xfrm>
              <a:off x="6588224" y="4005064"/>
              <a:ext cx="93326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9pPr>
            </a:lstStyle>
            <a:p>
              <a:pPr eaLnBrk="1" hangingPunct="1"/>
              <a:r>
                <a:rPr lang="en-US" altLang="zh-CN" sz="1400" dirty="0"/>
                <a:t>iPhone  4</a:t>
              </a:r>
              <a:endParaRPr lang="zh-CN" altLang="en-US" sz="1400" dirty="0"/>
            </a:p>
          </p:txBody>
        </p:sp>
      </p:grpSp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434" y="3852511"/>
            <a:ext cx="1823933" cy="246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Picture 18" descr="c:\DOCUME~1\ADMINI~1\APPLIC~1\360se6\USERDA~1\Temp\T01DBE~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94" y="1927972"/>
            <a:ext cx="666750" cy="6667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复习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提问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苹果系列产品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smtClean="0"/>
              <a:t>iPod</a:t>
            </a:r>
            <a:endParaRPr lang="zh-CN" altLang="en-US" dirty="0"/>
          </a:p>
        </p:txBody>
      </p:sp>
      <p:sp>
        <p:nvSpPr>
          <p:cNvPr id="10244" name="矩形 4"/>
          <p:cNvSpPr>
            <a:spLocks noChangeArrowheads="1"/>
          </p:cNvSpPr>
          <p:nvPr/>
        </p:nvSpPr>
        <p:spPr bwMode="auto">
          <a:xfrm>
            <a:off x="4284663" y="1341438"/>
            <a:ext cx="21590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9pPr>
          </a:lstStyle>
          <a:p>
            <a:pPr algn="ctr" eaLnBrk="1" hangingPunct="1"/>
            <a:r>
              <a:rPr lang="zh-CN" altLang="zh-CN" sz="1400"/>
              <a:t>多彩版</a:t>
            </a:r>
            <a:r>
              <a:rPr lang="en-US" altLang="zh-CN" sz="1400"/>
              <a:t>iPod shuffle 2</a:t>
            </a:r>
            <a:r>
              <a:rPr lang="zh-CN" altLang="zh-CN" sz="1400"/>
              <a:t>代</a:t>
            </a:r>
            <a:endParaRPr lang="zh-CN" altLang="en-US" sz="1400"/>
          </a:p>
        </p:txBody>
      </p:sp>
      <p:grpSp>
        <p:nvGrpSpPr>
          <p:cNvPr id="10245" name="组合 20"/>
          <p:cNvGrpSpPr>
            <a:grpSpLocks/>
          </p:cNvGrpSpPr>
          <p:nvPr/>
        </p:nvGrpSpPr>
        <p:grpSpPr bwMode="auto">
          <a:xfrm>
            <a:off x="468313" y="2636838"/>
            <a:ext cx="3132137" cy="1512887"/>
            <a:chOff x="3851920" y="2780928"/>
            <a:chExt cx="3132893" cy="1512168"/>
          </a:xfrm>
        </p:grpSpPr>
        <p:pic>
          <p:nvPicPr>
            <p:cNvPr id="10261" name="Picture 3" descr="20000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22"/>
            <a:stretch>
              <a:fillRect/>
            </a:stretch>
          </p:blipFill>
          <p:spPr bwMode="auto">
            <a:xfrm>
              <a:off x="3851920" y="3068960"/>
              <a:ext cx="3132893" cy="122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2" name="矩形 7"/>
            <p:cNvSpPr>
              <a:spLocks noChangeArrowheads="1"/>
            </p:cNvSpPr>
            <p:nvPr/>
          </p:nvSpPr>
          <p:spPr bwMode="auto">
            <a:xfrm>
              <a:off x="4283968" y="2780928"/>
              <a:ext cx="21602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9pPr>
            </a:lstStyle>
            <a:p>
              <a:pPr algn="ctr" eaLnBrk="1" hangingPunct="1"/>
              <a:r>
                <a:rPr lang="en-US" altLang="zh-CN" sz="1400"/>
                <a:t>iPod touch 1</a:t>
              </a:r>
              <a:r>
                <a:rPr lang="zh-CN" altLang="zh-CN" sz="1400"/>
                <a:t>代</a:t>
              </a:r>
              <a:endParaRPr lang="zh-CN" altLang="en-US" sz="1400"/>
            </a:p>
          </p:txBody>
        </p:sp>
      </p:grpSp>
      <p:grpSp>
        <p:nvGrpSpPr>
          <p:cNvPr id="10246" name="组合 21"/>
          <p:cNvGrpSpPr>
            <a:grpSpLocks/>
          </p:cNvGrpSpPr>
          <p:nvPr/>
        </p:nvGrpSpPr>
        <p:grpSpPr bwMode="auto">
          <a:xfrm>
            <a:off x="539750" y="4508500"/>
            <a:ext cx="2952750" cy="1608138"/>
            <a:chOff x="539552" y="2545159"/>
            <a:chExt cx="2952328" cy="1606801"/>
          </a:xfrm>
        </p:grpSpPr>
        <p:pic>
          <p:nvPicPr>
            <p:cNvPr id="10259" name="Picture 4" descr="20000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2852936"/>
              <a:ext cx="2952328" cy="1299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0" name="矩形 9"/>
            <p:cNvSpPr>
              <a:spLocks noChangeArrowheads="1"/>
            </p:cNvSpPr>
            <p:nvPr/>
          </p:nvSpPr>
          <p:spPr bwMode="auto">
            <a:xfrm>
              <a:off x="1043608" y="2545159"/>
              <a:ext cx="172819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9pPr>
            </a:lstStyle>
            <a:p>
              <a:pPr algn="ctr" eaLnBrk="1" hangingPunct="1"/>
              <a:r>
                <a:rPr lang="en-US" altLang="zh-CN" sz="1400"/>
                <a:t>iPod nano 3</a:t>
              </a:r>
              <a:r>
                <a:rPr lang="zh-CN" altLang="zh-CN" sz="1400"/>
                <a:t>代</a:t>
              </a:r>
              <a:endParaRPr lang="zh-CN" altLang="en-US" sz="1400"/>
            </a:p>
          </p:txBody>
        </p:sp>
      </p:grpSp>
      <p:pic>
        <p:nvPicPr>
          <p:cNvPr id="10247" name="Picture 5" descr="2000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43" b="4968"/>
          <a:stretch>
            <a:fillRect/>
          </a:stretch>
        </p:blipFill>
        <p:spPr bwMode="auto">
          <a:xfrm>
            <a:off x="7164388" y="1700213"/>
            <a:ext cx="1412875" cy="232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矩形 11"/>
          <p:cNvSpPr>
            <a:spLocks noChangeArrowheads="1"/>
          </p:cNvSpPr>
          <p:nvPr/>
        </p:nvSpPr>
        <p:spPr bwMode="auto">
          <a:xfrm>
            <a:off x="6948488" y="1341438"/>
            <a:ext cx="17272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9pPr>
          </a:lstStyle>
          <a:p>
            <a:pPr algn="ctr" eaLnBrk="1" hangingPunct="1"/>
            <a:r>
              <a:rPr lang="en-US" altLang="zh-CN" sz="1400"/>
              <a:t>iPod classic</a:t>
            </a:r>
            <a:endParaRPr lang="zh-CN" altLang="en-US" sz="1400"/>
          </a:p>
        </p:txBody>
      </p:sp>
      <p:grpSp>
        <p:nvGrpSpPr>
          <p:cNvPr id="10249" name="组合 22"/>
          <p:cNvGrpSpPr>
            <a:grpSpLocks/>
          </p:cNvGrpSpPr>
          <p:nvPr/>
        </p:nvGrpSpPr>
        <p:grpSpPr bwMode="auto">
          <a:xfrm>
            <a:off x="3708400" y="4508500"/>
            <a:ext cx="2519363" cy="1798638"/>
            <a:chOff x="611560" y="4437112"/>
            <a:chExt cx="2520280" cy="1797785"/>
          </a:xfrm>
        </p:grpSpPr>
        <p:pic>
          <p:nvPicPr>
            <p:cNvPr id="10257" name="Picture 6" descr="20000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914"/>
            <a:stretch>
              <a:fillRect/>
            </a:stretch>
          </p:blipFill>
          <p:spPr bwMode="auto">
            <a:xfrm>
              <a:off x="611560" y="4725144"/>
              <a:ext cx="2520280" cy="1509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8" name="矩形 13"/>
            <p:cNvSpPr>
              <a:spLocks noChangeArrowheads="1"/>
            </p:cNvSpPr>
            <p:nvPr/>
          </p:nvSpPr>
          <p:spPr bwMode="auto">
            <a:xfrm>
              <a:off x="971600" y="4437112"/>
              <a:ext cx="172819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9pPr>
            </a:lstStyle>
            <a:p>
              <a:pPr algn="ctr" eaLnBrk="1" hangingPunct="1"/>
              <a:r>
                <a:rPr lang="en-US" altLang="zh-CN" sz="1400"/>
                <a:t>iPod nano 4</a:t>
              </a:r>
              <a:r>
                <a:rPr lang="zh-CN" altLang="zh-CN" sz="1400"/>
                <a:t>代</a:t>
              </a:r>
              <a:endParaRPr lang="zh-CN" altLang="en-US" sz="1400"/>
            </a:p>
          </p:txBody>
        </p:sp>
      </p:grpSp>
      <p:pic>
        <p:nvPicPr>
          <p:cNvPr id="10250" name="Picture 7" descr="2000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59"/>
          <a:stretch>
            <a:fillRect/>
          </a:stretch>
        </p:blipFill>
        <p:spPr bwMode="auto">
          <a:xfrm>
            <a:off x="3924300" y="1700213"/>
            <a:ext cx="3059113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51" name="组合 19"/>
          <p:cNvGrpSpPr>
            <a:grpSpLocks/>
          </p:cNvGrpSpPr>
          <p:nvPr/>
        </p:nvGrpSpPr>
        <p:grpSpPr bwMode="auto">
          <a:xfrm>
            <a:off x="4067175" y="2852738"/>
            <a:ext cx="2233613" cy="1584325"/>
            <a:chOff x="3995936" y="4437112"/>
            <a:chExt cx="2520280" cy="1850382"/>
          </a:xfrm>
        </p:grpSpPr>
        <p:pic>
          <p:nvPicPr>
            <p:cNvPr id="10255" name="Picture 8" descr="20001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64" b="9280"/>
            <a:stretch>
              <a:fillRect/>
            </a:stretch>
          </p:blipFill>
          <p:spPr bwMode="auto">
            <a:xfrm>
              <a:off x="3995936" y="4725144"/>
              <a:ext cx="2520280" cy="1562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6" name="矩形 16"/>
            <p:cNvSpPr>
              <a:spLocks noChangeArrowheads="1"/>
            </p:cNvSpPr>
            <p:nvPr/>
          </p:nvSpPr>
          <p:spPr bwMode="auto">
            <a:xfrm>
              <a:off x="4211960" y="4437112"/>
              <a:ext cx="21602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9pPr>
            </a:lstStyle>
            <a:p>
              <a:pPr algn="ctr" eaLnBrk="1" hangingPunct="1"/>
              <a:r>
                <a:rPr lang="en-US" altLang="zh-CN" sz="1400"/>
                <a:t>iPod touch 3</a:t>
              </a:r>
              <a:r>
                <a:rPr lang="zh-CN" altLang="zh-CN" sz="1400"/>
                <a:t>代</a:t>
              </a:r>
              <a:endParaRPr lang="zh-CN" altLang="en-US" sz="1400"/>
            </a:p>
          </p:txBody>
        </p:sp>
      </p:grpSp>
      <p:grpSp>
        <p:nvGrpSpPr>
          <p:cNvPr id="10252" name="组合 23"/>
          <p:cNvGrpSpPr>
            <a:grpSpLocks/>
          </p:cNvGrpSpPr>
          <p:nvPr/>
        </p:nvGrpSpPr>
        <p:grpSpPr bwMode="auto">
          <a:xfrm>
            <a:off x="6372225" y="4581525"/>
            <a:ext cx="2232025" cy="1628775"/>
            <a:chOff x="6372200" y="4581128"/>
            <a:chExt cx="2232248" cy="1629747"/>
          </a:xfrm>
        </p:grpSpPr>
        <p:pic>
          <p:nvPicPr>
            <p:cNvPr id="10253" name="Picture 9" descr="20001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137"/>
            <a:stretch>
              <a:fillRect/>
            </a:stretch>
          </p:blipFill>
          <p:spPr bwMode="auto">
            <a:xfrm>
              <a:off x="6372200" y="4941168"/>
              <a:ext cx="2232248" cy="1269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4" name="矩形 18"/>
            <p:cNvSpPr>
              <a:spLocks noChangeArrowheads="1"/>
            </p:cNvSpPr>
            <p:nvPr/>
          </p:nvSpPr>
          <p:spPr bwMode="auto">
            <a:xfrm>
              <a:off x="6732240" y="4581128"/>
              <a:ext cx="172819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9pPr>
            </a:lstStyle>
            <a:p>
              <a:pPr algn="ctr" eaLnBrk="1" hangingPunct="1"/>
              <a:r>
                <a:rPr lang="en-US" altLang="zh-CN" sz="1400"/>
                <a:t>iPod nano 5</a:t>
              </a:r>
              <a:r>
                <a:rPr lang="zh-CN" altLang="zh-CN" sz="1400"/>
                <a:t>代</a:t>
              </a:r>
              <a:endParaRPr lang="zh-CN" altLang="en-US" sz="140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复习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提问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苹果系列产品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err="1" smtClean="0"/>
              <a:t>iPad</a:t>
            </a:r>
            <a:endParaRPr lang="zh-CN" altLang="en-US" dirty="0"/>
          </a:p>
        </p:txBody>
      </p:sp>
      <p:grpSp>
        <p:nvGrpSpPr>
          <p:cNvPr id="11268" name="组合 12"/>
          <p:cNvGrpSpPr>
            <a:grpSpLocks/>
          </p:cNvGrpSpPr>
          <p:nvPr/>
        </p:nvGrpSpPr>
        <p:grpSpPr bwMode="auto">
          <a:xfrm>
            <a:off x="467544" y="2436743"/>
            <a:ext cx="2525042" cy="1747645"/>
            <a:chOff x="611560" y="2614979"/>
            <a:chExt cx="2760577" cy="1988629"/>
          </a:xfrm>
        </p:grpSpPr>
        <p:sp>
          <p:nvSpPr>
            <p:cNvPr id="11275" name="矩形 4"/>
            <p:cNvSpPr>
              <a:spLocks noChangeArrowheads="1"/>
            </p:cNvSpPr>
            <p:nvPr/>
          </p:nvSpPr>
          <p:spPr bwMode="auto">
            <a:xfrm>
              <a:off x="1663072" y="2614979"/>
              <a:ext cx="65755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9pPr>
            </a:lstStyle>
            <a:p>
              <a:pPr eaLnBrk="1" hangingPunct="1"/>
              <a:r>
                <a:rPr lang="en-US" altLang="zh-CN" sz="1400" dirty="0"/>
                <a:t>iPad 1</a:t>
              </a:r>
              <a:endParaRPr lang="zh-CN" altLang="en-US" sz="1400" dirty="0"/>
            </a:p>
          </p:txBody>
        </p:sp>
        <p:pic>
          <p:nvPicPr>
            <p:cNvPr id="11276" name="Picture 2" descr="20002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2996952"/>
              <a:ext cx="2760577" cy="160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9" name="Picture 4" descr="http://www.pconline.com.cn/blank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3" y="-146050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http://www.pconline.com.cn/blank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3" y="-146050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276331" y="1880879"/>
            <a:ext cx="3400177" cy="1908161"/>
            <a:chOff x="3276331" y="1536996"/>
            <a:chExt cx="3400177" cy="1908161"/>
          </a:xfrm>
        </p:grpSpPr>
        <p:sp>
          <p:nvSpPr>
            <p:cNvPr id="11272" name="矩形 6"/>
            <p:cNvSpPr>
              <a:spLocks noChangeArrowheads="1"/>
            </p:cNvSpPr>
            <p:nvPr/>
          </p:nvSpPr>
          <p:spPr bwMode="auto">
            <a:xfrm>
              <a:off x="4633233" y="1536996"/>
              <a:ext cx="686372" cy="30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9pPr>
            </a:lstStyle>
            <a:p>
              <a:pPr eaLnBrk="1" hangingPunct="1"/>
              <a:r>
                <a:rPr lang="en-US" altLang="zh-CN" sz="1400" dirty="0"/>
                <a:t>iPad 2</a:t>
              </a:r>
              <a:endParaRPr lang="zh-CN" altLang="en-US" sz="1400" dirty="0"/>
            </a:p>
          </p:txBody>
        </p:sp>
        <p:pic>
          <p:nvPicPr>
            <p:cNvPr id="11273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6331" y="1815851"/>
              <a:ext cx="3400177" cy="162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6832641" y="3312615"/>
            <a:ext cx="1826319" cy="2969074"/>
            <a:chOff x="6832641" y="3409607"/>
            <a:chExt cx="1826319" cy="2969074"/>
          </a:xfrm>
        </p:grpSpPr>
        <p:pic>
          <p:nvPicPr>
            <p:cNvPr id="11277" name="Picture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2641" y="3789040"/>
              <a:ext cx="1826319" cy="2589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4"/>
            <p:cNvSpPr>
              <a:spLocks noChangeArrowheads="1"/>
            </p:cNvSpPr>
            <p:nvPr/>
          </p:nvSpPr>
          <p:spPr bwMode="auto">
            <a:xfrm>
              <a:off x="7164289" y="3409607"/>
              <a:ext cx="129614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9pPr>
            </a:lstStyle>
            <a:p>
              <a:pPr eaLnBrk="1" hangingPunct="1"/>
              <a:r>
                <a:rPr lang="en-US" altLang="zh-CN" sz="1400" dirty="0"/>
                <a:t>iPad </a:t>
              </a:r>
              <a:r>
                <a:rPr lang="en-US" altLang="zh-CN" sz="1400" dirty="0" err="1" smtClean="0"/>
                <a:t>Air&amp;mini</a:t>
              </a:r>
              <a:endParaRPr lang="zh-CN" altLang="en-US" sz="14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67744" y="4797152"/>
            <a:ext cx="3167712" cy="1350567"/>
            <a:chOff x="2267744" y="4797152"/>
            <a:chExt cx="3167712" cy="1350567"/>
          </a:xfrm>
        </p:grpSpPr>
        <p:pic>
          <p:nvPicPr>
            <p:cNvPr id="11274" name="Picture 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7744" y="4797152"/>
              <a:ext cx="3167712" cy="1350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6"/>
            <p:cNvSpPr>
              <a:spLocks noChangeArrowheads="1"/>
            </p:cNvSpPr>
            <p:nvPr/>
          </p:nvSpPr>
          <p:spPr bwMode="auto">
            <a:xfrm>
              <a:off x="2411760" y="4929946"/>
              <a:ext cx="686372" cy="30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隶书" pitchFamily="49" charset="-122"/>
                </a:defRPr>
              </a:lvl9pPr>
            </a:lstStyle>
            <a:p>
              <a:pPr eaLnBrk="1" hangingPunct="1"/>
              <a:r>
                <a:rPr lang="en-US" altLang="zh-CN" sz="1400" dirty="0"/>
                <a:t>iPad </a:t>
              </a:r>
              <a:r>
                <a:rPr lang="en-US" altLang="zh-CN" sz="1400" dirty="0" smtClean="0"/>
                <a:t>4</a:t>
              </a:r>
              <a:endParaRPr lang="zh-CN" altLang="en-US" sz="1400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复习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提问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苹果系列产品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b="1" dirty="0" err="1" smtClean="0">
                <a:hlinkClick r:id="rId2"/>
              </a:rPr>
              <a:t>MacBook</a:t>
            </a:r>
            <a:r>
              <a:rPr lang="en-US" altLang="zh-CN" b="1" dirty="0" smtClean="0"/>
              <a:t>（</a:t>
            </a:r>
            <a:r>
              <a:rPr lang="zh-CN" altLang="en-US" b="1" dirty="0" smtClean="0"/>
              <a:t>苹果笔记本）</a:t>
            </a:r>
            <a:endParaRPr lang="zh-CN" altLang="en-US" dirty="0"/>
          </a:p>
        </p:txBody>
      </p:sp>
      <p:pic>
        <p:nvPicPr>
          <p:cNvPr id="12292" name="Picture 5" descr="overview_hero1_200910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2578100"/>
            <a:ext cx="7802562" cy="380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6" descr="design_unibody_200910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47950"/>
            <a:ext cx="7639050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4908</TotalTime>
  <Words>1416</Words>
  <Application>Microsoft Office PowerPoint</Application>
  <PresentationFormat>全屏显示(4:3)</PresentationFormat>
  <Paragraphs>261</Paragraphs>
  <Slides>29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Crayons</vt:lpstr>
      <vt:lpstr>Image</vt:lpstr>
      <vt:lpstr>第1章 计算机基础知识 第2讲   数制与编码</vt:lpstr>
      <vt:lpstr>复习&amp;提问</vt:lpstr>
      <vt:lpstr>复习&amp;提问</vt:lpstr>
      <vt:lpstr>复习&amp;提问</vt:lpstr>
      <vt:lpstr>复习&amp;提问</vt:lpstr>
      <vt:lpstr>复习&amp;提问</vt:lpstr>
      <vt:lpstr>复习&amp;提问</vt:lpstr>
      <vt:lpstr>复习&amp;提问</vt:lpstr>
      <vt:lpstr>复习&amp;提问</vt:lpstr>
      <vt:lpstr>复习&amp;提问</vt:lpstr>
      <vt:lpstr>复习&amp;提问</vt:lpstr>
      <vt:lpstr>复习&amp;提问</vt:lpstr>
      <vt:lpstr>复习&amp;提问</vt:lpstr>
      <vt:lpstr>第2讲   计算机基础知识         ——信息表示</vt:lpstr>
      <vt:lpstr>第2讲   计算机基础知识         ——计算机信息表示</vt:lpstr>
      <vt:lpstr>一、计算机中信息的表示</vt:lpstr>
      <vt:lpstr>一、计算机中信息的表示</vt:lpstr>
      <vt:lpstr>一、计算机中信息的表示</vt:lpstr>
      <vt:lpstr>一、计算机中信息的表示</vt:lpstr>
      <vt:lpstr>一、计算机中信息的表示</vt:lpstr>
      <vt:lpstr>一、计算机中信息的表示</vt:lpstr>
      <vt:lpstr>一、计算机中信息的表示</vt:lpstr>
      <vt:lpstr>一、计算机中信息的表示</vt:lpstr>
      <vt:lpstr>一、计算机中信息的表示</vt:lpstr>
      <vt:lpstr>一、计算机中信息的表示</vt:lpstr>
      <vt:lpstr>一、计算机中信息的表示</vt:lpstr>
      <vt:lpstr>一、计算机中信息的表示</vt:lpstr>
      <vt:lpstr>一、计算机中信息的表示</vt:lpstr>
      <vt:lpstr>课余作业布置</vt:lpstr>
    </vt:vector>
  </TitlesOfParts>
  <Company>重庆电子科技职业学院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计算机基础及操作系统</dc:title>
  <dc:creator>段利文</dc:creator>
  <cp:lastModifiedBy>段利文</cp:lastModifiedBy>
  <cp:revision>322</cp:revision>
  <dcterms:created xsi:type="dcterms:W3CDTF">2003-05-15T13:10:49Z</dcterms:created>
  <dcterms:modified xsi:type="dcterms:W3CDTF">2014-05-28T05:35:54Z</dcterms:modified>
</cp:coreProperties>
</file>