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41"/>
  </p:notesMasterIdLst>
  <p:sldIdLst>
    <p:sldId id="256" r:id="rId2"/>
    <p:sldId id="257" r:id="rId3"/>
    <p:sldId id="259" r:id="rId4"/>
    <p:sldId id="258" r:id="rId5"/>
    <p:sldId id="263" r:id="rId6"/>
    <p:sldId id="310" r:id="rId7"/>
    <p:sldId id="260" r:id="rId8"/>
    <p:sldId id="329" r:id="rId9"/>
    <p:sldId id="311" r:id="rId10"/>
    <p:sldId id="261" r:id="rId11"/>
    <p:sldId id="264" r:id="rId12"/>
    <p:sldId id="333" r:id="rId13"/>
    <p:sldId id="313" r:id="rId14"/>
    <p:sldId id="265" r:id="rId15"/>
    <p:sldId id="268" r:id="rId16"/>
    <p:sldId id="315" r:id="rId17"/>
    <p:sldId id="266" r:id="rId18"/>
    <p:sldId id="317" r:id="rId19"/>
    <p:sldId id="316" r:id="rId20"/>
    <p:sldId id="267" r:id="rId21"/>
    <p:sldId id="314" r:id="rId22"/>
    <p:sldId id="270" r:id="rId23"/>
    <p:sldId id="271" r:id="rId24"/>
    <p:sldId id="272" r:id="rId25"/>
    <p:sldId id="318" r:id="rId26"/>
    <p:sldId id="320" r:id="rId27"/>
    <p:sldId id="321" r:id="rId28"/>
    <p:sldId id="322" r:id="rId29"/>
    <p:sldId id="278" r:id="rId30"/>
    <p:sldId id="276" r:id="rId31"/>
    <p:sldId id="324" r:id="rId32"/>
    <p:sldId id="327" r:id="rId33"/>
    <p:sldId id="273" r:id="rId34"/>
    <p:sldId id="277" r:id="rId35"/>
    <p:sldId id="325" r:id="rId36"/>
    <p:sldId id="326" r:id="rId37"/>
    <p:sldId id="279" r:id="rId38"/>
    <p:sldId id="280" r:id="rId39"/>
    <p:sldId id="334" r:id="rId4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xcel VBA对象模型" id="{E0298C13-9B61-4D13-9D75-002B1C6A4508}">
          <p14:sldIdLst>
            <p14:sldId id="256"/>
            <p14:sldId id="257"/>
            <p14:sldId id="259"/>
            <p14:sldId id="258"/>
            <p14:sldId id="263"/>
            <p14:sldId id="310"/>
          </p14:sldIdLst>
        </p14:section>
        <p14:section name="Range对象" id="{9ED1A713-9338-413D-98F5-E6545D290277}">
          <p14:sldIdLst>
            <p14:sldId id="260"/>
            <p14:sldId id="329"/>
          </p14:sldIdLst>
        </p14:section>
        <p14:section name="Rang对象的属性" id="{D52508E6-2E32-455B-B1A6-8DE0DD7A77BE}">
          <p14:sldIdLst>
            <p14:sldId id="311"/>
            <p14:sldId id="261"/>
            <p14:sldId id="264"/>
            <p14:sldId id="333"/>
            <p14:sldId id="313"/>
            <p14:sldId id="265"/>
            <p14:sldId id="268"/>
            <p14:sldId id="315"/>
            <p14:sldId id="266"/>
            <p14:sldId id="317"/>
            <p14:sldId id="316"/>
            <p14:sldId id="267"/>
            <p14:sldId id="314"/>
            <p14:sldId id="270"/>
            <p14:sldId id="271"/>
            <p14:sldId id="272"/>
            <p14:sldId id="318"/>
            <p14:sldId id="320"/>
            <p14:sldId id="321"/>
            <p14:sldId id="322"/>
            <p14:sldId id="278"/>
            <p14:sldId id="276"/>
            <p14:sldId id="324"/>
            <p14:sldId id="327"/>
            <p14:sldId id="273"/>
          </p14:sldIdLst>
        </p14:section>
        <p14:section name="Range对象的方法" id="{284EF293-EC5E-47D5-8B7B-B77CA4916F18}">
          <p14:sldIdLst>
            <p14:sldId id="277"/>
            <p14:sldId id="325"/>
            <p14:sldId id="326"/>
            <p14:sldId id="279"/>
            <p14:sldId id="280"/>
            <p14:sldId id="33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336600"/>
    <a:srgbClr val="FF66FF"/>
    <a:srgbClr val="666633"/>
    <a:srgbClr val="0066FF"/>
    <a:srgbClr val="996633"/>
    <a:srgbClr val="0000FF"/>
    <a:srgbClr val="7030A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3" autoAdjust="0"/>
    <p:restoredTop sz="94685" autoAdjust="0"/>
  </p:normalViewPr>
  <p:slideViewPr>
    <p:cSldViewPr>
      <p:cViewPr varScale="1">
        <p:scale>
          <a:sx n="107" d="100"/>
          <a:sy n="107" d="100"/>
        </p:scale>
        <p:origin x="173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F7D919-1FAF-404C-B7BB-A8CE88EAB1C5}" type="doc">
      <dgm:prSet loTypeId="urn:microsoft.com/office/officeart/2008/layout/VerticalCurvedList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3020C6B6-EF22-44A7-82D4-6456DD1E5AAE}">
      <dgm:prSet phldrT="[文本]"/>
      <dgm:spPr/>
      <dgm:t>
        <a:bodyPr/>
        <a:lstStyle/>
        <a:p>
          <a:r>
            <a:rPr lang="en-US" altLang="zh-CN" dirty="0"/>
            <a:t>Excel</a:t>
          </a:r>
          <a:r>
            <a:rPr lang="zh-CN" altLang="en-US" dirty="0"/>
            <a:t>应用程序 </a:t>
          </a:r>
          <a:r>
            <a:rPr lang="en-US" altLang="zh-CN" dirty="0"/>
            <a:t>(Application)</a:t>
          </a:r>
          <a:endParaRPr lang="zh-CN" altLang="en-US" dirty="0"/>
        </a:p>
      </dgm:t>
    </dgm:pt>
    <dgm:pt modelId="{4CB63726-728E-435B-9893-9204B52DF92A}" type="parTrans" cxnId="{7593EFF4-0458-44D1-B797-A2FC87075406}">
      <dgm:prSet/>
      <dgm:spPr/>
      <dgm:t>
        <a:bodyPr/>
        <a:lstStyle/>
        <a:p>
          <a:endParaRPr lang="zh-CN" altLang="en-US"/>
        </a:p>
      </dgm:t>
    </dgm:pt>
    <dgm:pt modelId="{E79F31F6-6EB0-4B40-A3B3-14C6BC82F7F2}" type="sibTrans" cxnId="{7593EFF4-0458-44D1-B797-A2FC87075406}">
      <dgm:prSet/>
      <dgm:spPr/>
      <dgm:t>
        <a:bodyPr/>
        <a:lstStyle/>
        <a:p>
          <a:endParaRPr lang="zh-CN" altLang="en-US"/>
        </a:p>
      </dgm:t>
    </dgm:pt>
    <dgm:pt modelId="{6752C9D2-A890-49C0-9168-2D2F6722C7F7}">
      <dgm:prSet/>
      <dgm:spPr/>
      <dgm:t>
        <a:bodyPr/>
        <a:lstStyle/>
        <a:p>
          <a:r>
            <a:rPr lang="zh-CN" altLang="en-US"/>
            <a:t>工作薄 </a:t>
          </a:r>
          <a:r>
            <a:rPr lang="en-US" altLang="zh-CN"/>
            <a:t>(Workbook)</a:t>
          </a:r>
          <a:endParaRPr lang="en-US" altLang="zh-CN" dirty="0"/>
        </a:p>
      </dgm:t>
    </dgm:pt>
    <dgm:pt modelId="{144627C8-2668-49F7-A1AA-267A2551271C}" type="parTrans" cxnId="{203F4864-098B-44FA-8431-07FAB2978A74}">
      <dgm:prSet/>
      <dgm:spPr/>
      <dgm:t>
        <a:bodyPr/>
        <a:lstStyle/>
        <a:p>
          <a:endParaRPr lang="zh-CN" altLang="en-US"/>
        </a:p>
      </dgm:t>
    </dgm:pt>
    <dgm:pt modelId="{E0292CCE-FAC7-4BB3-A1AD-E5D3BDD8C39E}" type="sibTrans" cxnId="{203F4864-098B-44FA-8431-07FAB2978A74}">
      <dgm:prSet/>
      <dgm:spPr/>
      <dgm:t>
        <a:bodyPr/>
        <a:lstStyle/>
        <a:p>
          <a:endParaRPr lang="zh-CN" altLang="en-US"/>
        </a:p>
      </dgm:t>
    </dgm:pt>
    <dgm:pt modelId="{9260B38F-167C-4282-B656-EF210A8873DF}">
      <dgm:prSet/>
      <dgm:spPr/>
      <dgm:t>
        <a:bodyPr/>
        <a:lstStyle/>
        <a:p>
          <a:r>
            <a:rPr lang="zh-CN" altLang="en-US"/>
            <a:t>工作表 </a:t>
          </a:r>
          <a:r>
            <a:rPr lang="en-US" altLang="zh-CN"/>
            <a:t>(Worksheet)</a:t>
          </a:r>
          <a:endParaRPr lang="en-US" altLang="zh-CN" dirty="0"/>
        </a:p>
      </dgm:t>
    </dgm:pt>
    <dgm:pt modelId="{CD329611-D18C-409C-A410-AB3AD84FAAE3}" type="parTrans" cxnId="{BE3DCBE9-722F-4C5F-969A-B4BC6122A80B}">
      <dgm:prSet/>
      <dgm:spPr/>
      <dgm:t>
        <a:bodyPr/>
        <a:lstStyle/>
        <a:p>
          <a:endParaRPr lang="zh-CN" altLang="en-US"/>
        </a:p>
      </dgm:t>
    </dgm:pt>
    <dgm:pt modelId="{4DCE95D9-9810-4479-AC44-71E0DF46BC2F}" type="sibTrans" cxnId="{BE3DCBE9-722F-4C5F-969A-B4BC6122A80B}">
      <dgm:prSet/>
      <dgm:spPr/>
      <dgm:t>
        <a:bodyPr/>
        <a:lstStyle/>
        <a:p>
          <a:endParaRPr lang="zh-CN" altLang="en-US"/>
        </a:p>
      </dgm:t>
    </dgm:pt>
    <dgm:pt modelId="{A221D34F-05D0-468D-AF66-92E0D07A6C40}">
      <dgm:prSet/>
      <dgm:spPr/>
      <dgm:t>
        <a:bodyPr/>
        <a:lstStyle/>
        <a:p>
          <a:r>
            <a:rPr lang="zh-CN" altLang="en-US"/>
            <a:t>区域 </a:t>
          </a:r>
          <a:r>
            <a:rPr lang="en-US" altLang="zh-CN"/>
            <a:t>(Range)</a:t>
          </a:r>
          <a:endParaRPr lang="en-US" altLang="zh-CN" dirty="0"/>
        </a:p>
      </dgm:t>
    </dgm:pt>
    <dgm:pt modelId="{5CAA52C8-DC49-485B-BC57-AC6619B53912}" type="parTrans" cxnId="{EA8E9488-7785-4E46-9193-7B6E5B188E02}">
      <dgm:prSet/>
      <dgm:spPr/>
      <dgm:t>
        <a:bodyPr/>
        <a:lstStyle/>
        <a:p>
          <a:endParaRPr lang="zh-CN" altLang="en-US"/>
        </a:p>
      </dgm:t>
    </dgm:pt>
    <dgm:pt modelId="{02909680-5B78-4665-89F4-12191F5E4E7D}" type="sibTrans" cxnId="{EA8E9488-7785-4E46-9193-7B6E5B188E02}">
      <dgm:prSet/>
      <dgm:spPr/>
      <dgm:t>
        <a:bodyPr/>
        <a:lstStyle/>
        <a:p>
          <a:endParaRPr lang="zh-CN" altLang="en-US"/>
        </a:p>
      </dgm:t>
    </dgm:pt>
    <dgm:pt modelId="{689661F0-9AEA-4A68-BD71-D0BFCEC4ED02}" type="pres">
      <dgm:prSet presAssocID="{34F7D919-1FAF-404C-B7BB-A8CE88EAB1C5}" presName="Name0" presStyleCnt="0">
        <dgm:presLayoutVars>
          <dgm:chMax val="7"/>
          <dgm:chPref val="7"/>
          <dgm:dir/>
        </dgm:presLayoutVars>
      </dgm:prSet>
      <dgm:spPr/>
    </dgm:pt>
    <dgm:pt modelId="{7004F4FE-4287-46E9-9AD0-A1A5969DFFFF}" type="pres">
      <dgm:prSet presAssocID="{34F7D919-1FAF-404C-B7BB-A8CE88EAB1C5}" presName="Name1" presStyleCnt="0"/>
      <dgm:spPr/>
    </dgm:pt>
    <dgm:pt modelId="{B4D0A094-4335-44A1-AA9C-A978924484EF}" type="pres">
      <dgm:prSet presAssocID="{34F7D919-1FAF-404C-B7BB-A8CE88EAB1C5}" presName="cycle" presStyleCnt="0"/>
      <dgm:spPr/>
    </dgm:pt>
    <dgm:pt modelId="{F037A232-2438-4D95-8905-2864EAAFFB66}" type="pres">
      <dgm:prSet presAssocID="{34F7D919-1FAF-404C-B7BB-A8CE88EAB1C5}" presName="srcNode" presStyleLbl="node1" presStyleIdx="0" presStyleCnt="4"/>
      <dgm:spPr/>
    </dgm:pt>
    <dgm:pt modelId="{8B744890-BB81-4541-94B7-6611770A0C17}" type="pres">
      <dgm:prSet presAssocID="{34F7D919-1FAF-404C-B7BB-A8CE88EAB1C5}" presName="conn" presStyleLbl="parChTrans1D2" presStyleIdx="0" presStyleCnt="1"/>
      <dgm:spPr/>
    </dgm:pt>
    <dgm:pt modelId="{E17AE371-285E-4FC2-BD27-A8565284550D}" type="pres">
      <dgm:prSet presAssocID="{34F7D919-1FAF-404C-B7BB-A8CE88EAB1C5}" presName="extraNode" presStyleLbl="node1" presStyleIdx="0" presStyleCnt="4"/>
      <dgm:spPr/>
    </dgm:pt>
    <dgm:pt modelId="{5394DD9C-3946-4474-90A3-A9FF211C5C30}" type="pres">
      <dgm:prSet presAssocID="{34F7D919-1FAF-404C-B7BB-A8CE88EAB1C5}" presName="dstNode" presStyleLbl="node1" presStyleIdx="0" presStyleCnt="4"/>
      <dgm:spPr/>
    </dgm:pt>
    <dgm:pt modelId="{06D4EED2-35AE-4D28-9CEF-602BB68BE176}" type="pres">
      <dgm:prSet presAssocID="{3020C6B6-EF22-44A7-82D4-6456DD1E5AAE}" presName="text_1" presStyleLbl="node1" presStyleIdx="0" presStyleCnt="4">
        <dgm:presLayoutVars>
          <dgm:bulletEnabled val="1"/>
        </dgm:presLayoutVars>
      </dgm:prSet>
      <dgm:spPr/>
    </dgm:pt>
    <dgm:pt modelId="{75D0D1C7-F760-4EFC-8C53-1FF3C0F8FCDE}" type="pres">
      <dgm:prSet presAssocID="{3020C6B6-EF22-44A7-82D4-6456DD1E5AAE}" presName="accent_1" presStyleCnt="0"/>
      <dgm:spPr/>
    </dgm:pt>
    <dgm:pt modelId="{1FA3B92C-FDD3-4C48-BE3B-4549B8FE2A74}" type="pres">
      <dgm:prSet presAssocID="{3020C6B6-EF22-44A7-82D4-6456DD1E5AAE}" presName="accentRepeatNode" presStyleLbl="solidFgAcc1" presStyleIdx="0" presStyleCnt="4"/>
      <dgm:spPr/>
    </dgm:pt>
    <dgm:pt modelId="{87F9834D-E502-422A-B682-83C038601EF2}" type="pres">
      <dgm:prSet presAssocID="{6752C9D2-A890-49C0-9168-2D2F6722C7F7}" presName="text_2" presStyleLbl="node1" presStyleIdx="1" presStyleCnt="4">
        <dgm:presLayoutVars>
          <dgm:bulletEnabled val="1"/>
        </dgm:presLayoutVars>
      </dgm:prSet>
      <dgm:spPr/>
    </dgm:pt>
    <dgm:pt modelId="{55A59A7B-9CD9-456E-B9D5-426D9A1DD30F}" type="pres">
      <dgm:prSet presAssocID="{6752C9D2-A890-49C0-9168-2D2F6722C7F7}" presName="accent_2" presStyleCnt="0"/>
      <dgm:spPr/>
    </dgm:pt>
    <dgm:pt modelId="{F2C4721C-5F5F-4ACC-B5D1-3B48F64A1F4E}" type="pres">
      <dgm:prSet presAssocID="{6752C9D2-A890-49C0-9168-2D2F6722C7F7}" presName="accentRepeatNode" presStyleLbl="solidFgAcc1" presStyleIdx="1" presStyleCnt="4"/>
      <dgm:spPr/>
    </dgm:pt>
    <dgm:pt modelId="{23824EF7-F554-41FD-8F8D-FCD217496A49}" type="pres">
      <dgm:prSet presAssocID="{9260B38F-167C-4282-B656-EF210A8873DF}" presName="text_3" presStyleLbl="node1" presStyleIdx="2" presStyleCnt="4">
        <dgm:presLayoutVars>
          <dgm:bulletEnabled val="1"/>
        </dgm:presLayoutVars>
      </dgm:prSet>
      <dgm:spPr/>
    </dgm:pt>
    <dgm:pt modelId="{D2E88F1F-D8EF-440C-8EB5-38B337D672DB}" type="pres">
      <dgm:prSet presAssocID="{9260B38F-167C-4282-B656-EF210A8873DF}" presName="accent_3" presStyleCnt="0"/>
      <dgm:spPr/>
    </dgm:pt>
    <dgm:pt modelId="{30BF1EBB-F2ED-44FA-9A4A-4F348D086957}" type="pres">
      <dgm:prSet presAssocID="{9260B38F-167C-4282-B656-EF210A8873DF}" presName="accentRepeatNode" presStyleLbl="solidFgAcc1" presStyleIdx="2" presStyleCnt="4"/>
      <dgm:spPr/>
    </dgm:pt>
    <dgm:pt modelId="{D7A6BAB8-25DA-41AD-9E9B-44B1C579AFCC}" type="pres">
      <dgm:prSet presAssocID="{A221D34F-05D0-468D-AF66-92E0D07A6C40}" presName="text_4" presStyleLbl="node1" presStyleIdx="3" presStyleCnt="4">
        <dgm:presLayoutVars>
          <dgm:bulletEnabled val="1"/>
        </dgm:presLayoutVars>
      </dgm:prSet>
      <dgm:spPr/>
    </dgm:pt>
    <dgm:pt modelId="{3A88C215-D428-4383-A0B5-677EB726DFE5}" type="pres">
      <dgm:prSet presAssocID="{A221D34F-05D0-468D-AF66-92E0D07A6C40}" presName="accent_4" presStyleCnt="0"/>
      <dgm:spPr/>
    </dgm:pt>
    <dgm:pt modelId="{D2519A78-EDB3-43DD-A5B8-D031838D9D4F}" type="pres">
      <dgm:prSet presAssocID="{A221D34F-05D0-468D-AF66-92E0D07A6C40}" presName="accentRepeatNode" presStyleLbl="solidFgAcc1" presStyleIdx="3" presStyleCnt="4"/>
      <dgm:spPr/>
    </dgm:pt>
  </dgm:ptLst>
  <dgm:cxnLst>
    <dgm:cxn modelId="{827DFA3E-FDB6-4922-8219-BB05A15D0549}" type="presOf" srcId="{6752C9D2-A890-49C0-9168-2D2F6722C7F7}" destId="{87F9834D-E502-422A-B682-83C038601EF2}" srcOrd="0" destOrd="0" presId="urn:microsoft.com/office/officeart/2008/layout/VerticalCurvedList"/>
    <dgm:cxn modelId="{203F4864-098B-44FA-8431-07FAB2978A74}" srcId="{34F7D919-1FAF-404C-B7BB-A8CE88EAB1C5}" destId="{6752C9D2-A890-49C0-9168-2D2F6722C7F7}" srcOrd="1" destOrd="0" parTransId="{144627C8-2668-49F7-A1AA-267A2551271C}" sibTransId="{E0292CCE-FAC7-4BB3-A1AD-E5D3BDD8C39E}"/>
    <dgm:cxn modelId="{5BF22B71-0575-456E-9F6F-80D9C6C9F696}" type="presOf" srcId="{34F7D919-1FAF-404C-B7BB-A8CE88EAB1C5}" destId="{689661F0-9AEA-4A68-BD71-D0BFCEC4ED02}" srcOrd="0" destOrd="0" presId="urn:microsoft.com/office/officeart/2008/layout/VerticalCurvedList"/>
    <dgm:cxn modelId="{EA8E9488-7785-4E46-9193-7B6E5B188E02}" srcId="{34F7D919-1FAF-404C-B7BB-A8CE88EAB1C5}" destId="{A221D34F-05D0-468D-AF66-92E0D07A6C40}" srcOrd="3" destOrd="0" parTransId="{5CAA52C8-DC49-485B-BC57-AC6619B53912}" sibTransId="{02909680-5B78-4665-89F4-12191F5E4E7D}"/>
    <dgm:cxn modelId="{1F731B8A-D990-4EB1-B714-A33236A09C74}" type="presOf" srcId="{E79F31F6-6EB0-4B40-A3B3-14C6BC82F7F2}" destId="{8B744890-BB81-4541-94B7-6611770A0C17}" srcOrd="0" destOrd="0" presId="urn:microsoft.com/office/officeart/2008/layout/VerticalCurvedList"/>
    <dgm:cxn modelId="{766996BE-6FDA-4137-9BA0-3CF9B924E494}" type="presOf" srcId="{A221D34F-05D0-468D-AF66-92E0D07A6C40}" destId="{D7A6BAB8-25DA-41AD-9E9B-44B1C579AFCC}" srcOrd="0" destOrd="0" presId="urn:microsoft.com/office/officeart/2008/layout/VerticalCurvedList"/>
    <dgm:cxn modelId="{8FF481CF-A09D-4874-BA11-435055A56B3C}" type="presOf" srcId="{9260B38F-167C-4282-B656-EF210A8873DF}" destId="{23824EF7-F554-41FD-8F8D-FCD217496A49}" srcOrd="0" destOrd="0" presId="urn:microsoft.com/office/officeart/2008/layout/VerticalCurvedList"/>
    <dgm:cxn modelId="{BE3DCBE9-722F-4C5F-969A-B4BC6122A80B}" srcId="{34F7D919-1FAF-404C-B7BB-A8CE88EAB1C5}" destId="{9260B38F-167C-4282-B656-EF210A8873DF}" srcOrd="2" destOrd="0" parTransId="{CD329611-D18C-409C-A410-AB3AD84FAAE3}" sibTransId="{4DCE95D9-9810-4479-AC44-71E0DF46BC2F}"/>
    <dgm:cxn modelId="{02E186F1-9059-4816-A8AF-FD83A03250F1}" type="presOf" srcId="{3020C6B6-EF22-44A7-82D4-6456DD1E5AAE}" destId="{06D4EED2-35AE-4D28-9CEF-602BB68BE176}" srcOrd="0" destOrd="0" presId="urn:microsoft.com/office/officeart/2008/layout/VerticalCurvedList"/>
    <dgm:cxn modelId="{7593EFF4-0458-44D1-B797-A2FC87075406}" srcId="{34F7D919-1FAF-404C-B7BB-A8CE88EAB1C5}" destId="{3020C6B6-EF22-44A7-82D4-6456DD1E5AAE}" srcOrd="0" destOrd="0" parTransId="{4CB63726-728E-435B-9893-9204B52DF92A}" sibTransId="{E79F31F6-6EB0-4B40-A3B3-14C6BC82F7F2}"/>
    <dgm:cxn modelId="{B38AC64B-2B70-40A8-9F6E-23178E5BC0C8}" type="presParOf" srcId="{689661F0-9AEA-4A68-BD71-D0BFCEC4ED02}" destId="{7004F4FE-4287-46E9-9AD0-A1A5969DFFFF}" srcOrd="0" destOrd="0" presId="urn:microsoft.com/office/officeart/2008/layout/VerticalCurvedList"/>
    <dgm:cxn modelId="{47F37C1F-6D74-4C51-845E-53630EE341E7}" type="presParOf" srcId="{7004F4FE-4287-46E9-9AD0-A1A5969DFFFF}" destId="{B4D0A094-4335-44A1-AA9C-A978924484EF}" srcOrd="0" destOrd="0" presId="urn:microsoft.com/office/officeart/2008/layout/VerticalCurvedList"/>
    <dgm:cxn modelId="{F64B99ED-5850-4978-A180-17DA364D74FA}" type="presParOf" srcId="{B4D0A094-4335-44A1-AA9C-A978924484EF}" destId="{F037A232-2438-4D95-8905-2864EAAFFB66}" srcOrd="0" destOrd="0" presId="urn:microsoft.com/office/officeart/2008/layout/VerticalCurvedList"/>
    <dgm:cxn modelId="{FF5C4AB7-BDB6-41B6-ABD1-973E02169C61}" type="presParOf" srcId="{B4D0A094-4335-44A1-AA9C-A978924484EF}" destId="{8B744890-BB81-4541-94B7-6611770A0C17}" srcOrd="1" destOrd="0" presId="urn:microsoft.com/office/officeart/2008/layout/VerticalCurvedList"/>
    <dgm:cxn modelId="{B4F9D275-CC1F-47E6-BD97-8FE5E4B428CF}" type="presParOf" srcId="{B4D0A094-4335-44A1-AA9C-A978924484EF}" destId="{E17AE371-285E-4FC2-BD27-A8565284550D}" srcOrd="2" destOrd="0" presId="urn:microsoft.com/office/officeart/2008/layout/VerticalCurvedList"/>
    <dgm:cxn modelId="{CF4457E2-F33D-427F-BA7D-59AF013FF2DD}" type="presParOf" srcId="{B4D0A094-4335-44A1-AA9C-A978924484EF}" destId="{5394DD9C-3946-4474-90A3-A9FF211C5C30}" srcOrd="3" destOrd="0" presId="urn:microsoft.com/office/officeart/2008/layout/VerticalCurvedList"/>
    <dgm:cxn modelId="{D63B8618-7D81-4300-99AB-8F6901D8C186}" type="presParOf" srcId="{7004F4FE-4287-46E9-9AD0-A1A5969DFFFF}" destId="{06D4EED2-35AE-4D28-9CEF-602BB68BE176}" srcOrd="1" destOrd="0" presId="urn:microsoft.com/office/officeart/2008/layout/VerticalCurvedList"/>
    <dgm:cxn modelId="{22AC8C73-502D-4CF8-952F-DD3CF7C02067}" type="presParOf" srcId="{7004F4FE-4287-46E9-9AD0-A1A5969DFFFF}" destId="{75D0D1C7-F760-4EFC-8C53-1FF3C0F8FCDE}" srcOrd="2" destOrd="0" presId="urn:microsoft.com/office/officeart/2008/layout/VerticalCurvedList"/>
    <dgm:cxn modelId="{E517EB00-518D-43A7-A039-1046E57C897A}" type="presParOf" srcId="{75D0D1C7-F760-4EFC-8C53-1FF3C0F8FCDE}" destId="{1FA3B92C-FDD3-4C48-BE3B-4549B8FE2A74}" srcOrd="0" destOrd="0" presId="urn:microsoft.com/office/officeart/2008/layout/VerticalCurvedList"/>
    <dgm:cxn modelId="{55FA2CFF-3C42-41F5-B29E-245F3A5C42E6}" type="presParOf" srcId="{7004F4FE-4287-46E9-9AD0-A1A5969DFFFF}" destId="{87F9834D-E502-422A-B682-83C038601EF2}" srcOrd="3" destOrd="0" presId="urn:microsoft.com/office/officeart/2008/layout/VerticalCurvedList"/>
    <dgm:cxn modelId="{7AEF147F-609A-410F-BB83-E4BC1C033977}" type="presParOf" srcId="{7004F4FE-4287-46E9-9AD0-A1A5969DFFFF}" destId="{55A59A7B-9CD9-456E-B9D5-426D9A1DD30F}" srcOrd="4" destOrd="0" presId="urn:microsoft.com/office/officeart/2008/layout/VerticalCurvedList"/>
    <dgm:cxn modelId="{612D4727-6907-4BD0-98CA-B46C47A8C2EB}" type="presParOf" srcId="{55A59A7B-9CD9-456E-B9D5-426D9A1DD30F}" destId="{F2C4721C-5F5F-4ACC-B5D1-3B48F64A1F4E}" srcOrd="0" destOrd="0" presId="urn:microsoft.com/office/officeart/2008/layout/VerticalCurvedList"/>
    <dgm:cxn modelId="{35021D0C-8E98-4431-AA02-B60B3C0C63F3}" type="presParOf" srcId="{7004F4FE-4287-46E9-9AD0-A1A5969DFFFF}" destId="{23824EF7-F554-41FD-8F8D-FCD217496A49}" srcOrd="5" destOrd="0" presId="urn:microsoft.com/office/officeart/2008/layout/VerticalCurvedList"/>
    <dgm:cxn modelId="{80E9C4E3-AB13-4363-A25E-460C5365D615}" type="presParOf" srcId="{7004F4FE-4287-46E9-9AD0-A1A5969DFFFF}" destId="{D2E88F1F-D8EF-440C-8EB5-38B337D672DB}" srcOrd="6" destOrd="0" presId="urn:microsoft.com/office/officeart/2008/layout/VerticalCurvedList"/>
    <dgm:cxn modelId="{277D2360-3D2C-4E2C-B078-7FE8DA9C82BA}" type="presParOf" srcId="{D2E88F1F-D8EF-440C-8EB5-38B337D672DB}" destId="{30BF1EBB-F2ED-44FA-9A4A-4F348D086957}" srcOrd="0" destOrd="0" presId="urn:microsoft.com/office/officeart/2008/layout/VerticalCurvedList"/>
    <dgm:cxn modelId="{ECFA3B70-8662-4207-995E-E3D10FC47C73}" type="presParOf" srcId="{7004F4FE-4287-46E9-9AD0-A1A5969DFFFF}" destId="{D7A6BAB8-25DA-41AD-9E9B-44B1C579AFCC}" srcOrd="7" destOrd="0" presId="urn:microsoft.com/office/officeart/2008/layout/VerticalCurvedList"/>
    <dgm:cxn modelId="{E5CA446D-9858-4A05-8948-53CCE868C06A}" type="presParOf" srcId="{7004F4FE-4287-46E9-9AD0-A1A5969DFFFF}" destId="{3A88C215-D428-4383-A0B5-677EB726DFE5}" srcOrd="8" destOrd="0" presId="urn:microsoft.com/office/officeart/2008/layout/VerticalCurvedList"/>
    <dgm:cxn modelId="{E1C9A237-F0E4-4808-80E7-F3E401E0F613}" type="presParOf" srcId="{3A88C215-D428-4383-A0B5-677EB726DFE5}" destId="{D2519A78-EDB3-43DD-A5B8-D031838D9D4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020316-DC5D-48B9-9306-CA3329458695}" type="doc">
      <dgm:prSet loTypeId="urn:microsoft.com/office/officeart/2005/8/layout/list1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AB84F90E-9A14-4CDA-A959-EF47BAC13C86}">
      <dgm:prSet phldrT="[文本]"/>
      <dgm:spPr/>
      <dgm:t>
        <a:bodyPr/>
        <a:lstStyle/>
        <a:p>
          <a:r>
            <a:rPr lang="en-US" altLang="zh-CN"/>
            <a:t>ThisWorkbook</a:t>
          </a:r>
          <a:endParaRPr lang="zh-CN" altLang="en-US" dirty="0"/>
        </a:p>
      </dgm:t>
    </dgm:pt>
    <dgm:pt modelId="{48892089-6A2E-498F-A5AC-AA2FB7EBAC86}" type="parTrans" cxnId="{4B3D00D5-8C28-4CE9-84B7-6158B8996746}">
      <dgm:prSet/>
      <dgm:spPr/>
      <dgm:t>
        <a:bodyPr/>
        <a:lstStyle/>
        <a:p>
          <a:endParaRPr lang="zh-CN" altLang="en-US"/>
        </a:p>
      </dgm:t>
    </dgm:pt>
    <dgm:pt modelId="{20082C81-D9CA-49BB-A4FD-FF669AE2EEA3}" type="sibTrans" cxnId="{4B3D00D5-8C28-4CE9-84B7-6158B8996746}">
      <dgm:prSet/>
      <dgm:spPr/>
      <dgm:t>
        <a:bodyPr/>
        <a:lstStyle/>
        <a:p>
          <a:endParaRPr lang="zh-CN" altLang="en-US"/>
        </a:p>
      </dgm:t>
    </dgm:pt>
    <dgm:pt modelId="{C7F4B556-A84B-40F1-B326-22FAA747CB59}">
      <dgm:prSet/>
      <dgm:spPr/>
      <dgm:t>
        <a:bodyPr/>
        <a:lstStyle/>
        <a:p>
          <a:r>
            <a:rPr lang="zh-CN" altLang="en-US" dirty="0"/>
            <a:t>当前宏代码运行的工作簿</a:t>
          </a:r>
        </a:p>
      </dgm:t>
    </dgm:pt>
    <dgm:pt modelId="{9CAC87BD-2AD2-4675-9619-7B71F7871E50}" type="parTrans" cxnId="{2763EEFF-B255-4162-9584-A6258A61AE26}">
      <dgm:prSet/>
      <dgm:spPr/>
      <dgm:t>
        <a:bodyPr/>
        <a:lstStyle/>
        <a:p>
          <a:endParaRPr lang="zh-CN" altLang="en-US"/>
        </a:p>
      </dgm:t>
    </dgm:pt>
    <dgm:pt modelId="{F49EB8E8-DC2E-4DA8-888F-4D6A36D4FA70}" type="sibTrans" cxnId="{2763EEFF-B255-4162-9584-A6258A61AE26}">
      <dgm:prSet/>
      <dgm:spPr/>
      <dgm:t>
        <a:bodyPr/>
        <a:lstStyle/>
        <a:p>
          <a:endParaRPr lang="zh-CN" altLang="en-US"/>
        </a:p>
      </dgm:t>
    </dgm:pt>
    <dgm:pt modelId="{B27E412B-A4D4-4B30-9244-A5A8DE2BF37C}">
      <dgm:prSet/>
      <dgm:spPr/>
      <dgm:t>
        <a:bodyPr/>
        <a:lstStyle/>
        <a:p>
          <a:r>
            <a:rPr lang="en-US" altLang="zh-CN" dirty="0" err="1"/>
            <a:t>ActiveWorkbook</a:t>
          </a:r>
          <a:endParaRPr lang="en-US" altLang="zh-CN" dirty="0"/>
        </a:p>
      </dgm:t>
    </dgm:pt>
    <dgm:pt modelId="{977B6DA2-618C-4923-8D2B-7F4E976B8F82}" type="parTrans" cxnId="{4F3EED5E-8CF4-41C1-A0AB-023AB952CC4C}">
      <dgm:prSet/>
      <dgm:spPr/>
      <dgm:t>
        <a:bodyPr/>
        <a:lstStyle/>
        <a:p>
          <a:endParaRPr lang="zh-CN" altLang="en-US"/>
        </a:p>
      </dgm:t>
    </dgm:pt>
    <dgm:pt modelId="{8A644549-E8FE-46B8-875F-6193C16DFA18}" type="sibTrans" cxnId="{4F3EED5E-8CF4-41C1-A0AB-023AB952CC4C}">
      <dgm:prSet/>
      <dgm:spPr/>
      <dgm:t>
        <a:bodyPr/>
        <a:lstStyle/>
        <a:p>
          <a:endParaRPr lang="zh-CN" altLang="en-US"/>
        </a:p>
      </dgm:t>
    </dgm:pt>
    <dgm:pt modelId="{F655951E-9B29-4F99-82AC-474036F2D4F1}">
      <dgm:prSet/>
      <dgm:spPr/>
      <dgm:t>
        <a:bodyPr/>
        <a:lstStyle/>
        <a:p>
          <a:r>
            <a:rPr lang="zh-CN" altLang="en-US" dirty="0"/>
            <a:t>活动窗口的工作簿</a:t>
          </a:r>
        </a:p>
      </dgm:t>
    </dgm:pt>
    <dgm:pt modelId="{70408979-B658-41D0-B6A2-2B08B483142E}" type="parTrans" cxnId="{77920823-A4B9-48AE-AE36-D6273C414F47}">
      <dgm:prSet/>
      <dgm:spPr/>
      <dgm:t>
        <a:bodyPr/>
        <a:lstStyle/>
        <a:p>
          <a:endParaRPr lang="zh-CN" altLang="en-US"/>
        </a:p>
      </dgm:t>
    </dgm:pt>
    <dgm:pt modelId="{35BAFEA6-BAF5-46D3-AD73-85D2E56368B6}" type="sibTrans" cxnId="{77920823-A4B9-48AE-AE36-D6273C414F47}">
      <dgm:prSet/>
      <dgm:spPr/>
      <dgm:t>
        <a:bodyPr/>
        <a:lstStyle/>
        <a:p>
          <a:endParaRPr lang="zh-CN" altLang="en-US"/>
        </a:p>
      </dgm:t>
    </dgm:pt>
    <dgm:pt modelId="{C61D2E00-5B76-45D2-B71A-D07646CAF42A}">
      <dgm:prSet/>
      <dgm:spPr/>
      <dgm:t>
        <a:bodyPr/>
        <a:lstStyle/>
        <a:p>
          <a:r>
            <a:rPr lang="en-US" altLang="zh-CN"/>
            <a:t>ActiveSheet</a:t>
          </a:r>
          <a:endParaRPr lang="en-US" altLang="zh-CN" dirty="0"/>
        </a:p>
      </dgm:t>
    </dgm:pt>
    <dgm:pt modelId="{E00E37EB-F555-4E7F-88CE-94A5D6B71941}" type="parTrans" cxnId="{0275D2B1-D0F3-456A-9C7B-534DAA1C24CC}">
      <dgm:prSet/>
      <dgm:spPr/>
      <dgm:t>
        <a:bodyPr/>
        <a:lstStyle/>
        <a:p>
          <a:endParaRPr lang="zh-CN" altLang="en-US"/>
        </a:p>
      </dgm:t>
    </dgm:pt>
    <dgm:pt modelId="{6309E08C-8E50-4B87-B17F-6D688670508D}" type="sibTrans" cxnId="{0275D2B1-D0F3-456A-9C7B-534DAA1C24CC}">
      <dgm:prSet/>
      <dgm:spPr/>
      <dgm:t>
        <a:bodyPr/>
        <a:lstStyle/>
        <a:p>
          <a:endParaRPr lang="zh-CN" altLang="en-US"/>
        </a:p>
      </dgm:t>
    </dgm:pt>
    <dgm:pt modelId="{25E2C70E-7E02-4D22-B8D4-6E4FA051D2BF}">
      <dgm:prSet/>
      <dgm:spPr/>
      <dgm:t>
        <a:bodyPr/>
        <a:lstStyle/>
        <a:p>
          <a:r>
            <a:rPr lang="zh-CN" altLang="en-US" dirty="0"/>
            <a:t>活动工作簿中的活动工作表</a:t>
          </a:r>
        </a:p>
      </dgm:t>
    </dgm:pt>
    <dgm:pt modelId="{B160AC01-3417-4F35-8B4E-86969C166490}" type="parTrans" cxnId="{2EAF3EF5-1DA6-4C9D-BB02-738F2873176C}">
      <dgm:prSet/>
      <dgm:spPr/>
      <dgm:t>
        <a:bodyPr/>
        <a:lstStyle/>
        <a:p>
          <a:endParaRPr lang="zh-CN" altLang="en-US"/>
        </a:p>
      </dgm:t>
    </dgm:pt>
    <dgm:pt modelId="{EF8C3A9F-F8D0-43E5-A762-01B178317450}" type="sibTrans" cxnId="{2EAF3EF5-1DA6-4C9D-BB02-738F2873176C}">
      <dgm:prSet/>
      <dgm:spPr/>
      <dgm:t>
        <a:bodyPr/>
        <a:lstStyle/>
        <a:p>
          <a:endParaRPr lang="zh-CN" altLang="en-US"/>
        </a:p>
      </dgm:t>
    </dgm:pt>
    <dgm:pt modelId="{71E8310E-D3C3-4A52-A95D-B6D5564E1AE1}">
      <dgm:prSet/>
      <dgm:spPr/>
      <dgm:t>
        <a:bodyPr/>
        <a:lstStyle/>
        <a:p>
          <a:r>
            <a:rPr lang="en-US" altLang="zh-CN"/>
            <a:t>ActiveCell</a:t>
          </a:r>
          <a:endParaRPr lang="en-US" altLang="zh-CN" dirty="0"/>
        </a:p>
      </dgm:t>
    </dgm:pt>
    <dgm:pt modelId="{1E77894F-EDD2-4DBE-9408-69CDE7029B18}" type="parTrans" cxnId="{D960B9D0-E636-46D7-82F9-8D5F0491645C}">
      <dgm:prSet/>
      <dgm:spPr/>
      <dgm:t>
        <a:bodyPr/>
        <a:lstStyle/>
        <a:p>
          <a:endParaRPr lang="zh-CN" altLang="en-US"/>
        </a:p>
      </dgm:t>
    </dgm:pt>
    <dgm:pt modelId="{C859F032-50AE-4D64-9B2A-60E4F2DA29DE}" type="sibTrans" cxnId="{D960B9D0-E636-46D7-82F9-8D5F0491645C}">
      <dgm:prSet/>
      <dgm:spPr/>
      <dgm:t>
        <a:bodyPr/>
        <a:lstStyle/>
        <a:p>
          <a:endParaRPr lang="zh-CN" altLang="en-US"/>
        </a:p>
      </dgm:t>
    </dgm:pt>
    <dgm:pt modelId="{46C82B0C-7F5D-4BC5-930F-2A49D33A4B45}">
      <dgm:prSet/>
      <dgm:spPr/>
      <dgm:t>
        <a:bodyPr/>
        <a:lstStyle/>
        <a:p>
          <a:r>
            <a:rPr lang="zh-CN" altLang="en-US" dirty="0"/>
            <a:t>活动窗口的活动单元格</a:t>
          </a:r>
        </a:p>
      </dgm:t>
    </dgm:pt>
    <dgm:pt modelId="{B12E32E1-B067-458B-8C10-BE16316E4A36}" type="parTrans" cxnId="{B3304317-FDEB-4D20-B504-F8BF0EBFDD3A}">
      <dgm:prSet/>
      <dgm:spPr/>
      <dgm:t>
        <a:bodyPr/>
        <a:lstStyle/>
        <a:p>
          <a:endParaRPr lang="zh-CN" altLang="en-US"/>
        </a:p>
      </dgm:t>
    </dgm:pt>
    <dgm:pt modelId="{1C244F79-D613-4763-9680-71758CEE8EDD}" type="sibTrans" cxnId="{B3304317-FDEB-4D20-B504-F8BF0EBFDD3A}">
      <dgm:prSet/>
      <dgm:spPr/>
      <dgm:t>
        <a:bodyPr/>
        <a:lstStyle/>
        <a:p>
          <a:endParaRPr lang="zh-CN" altLang="en-US"/>
        </a:p>
      </dgm:t>
    </dgm:pt>
    <dgm:pt modelId="{0420BFBA-E03E-4F0F-B85A-EBC4D73C0465}" type="pres">
      <dgm:prSet presAssocID="{D7020316-DC5D-48B9-9306-CA3329458695}" presName="linear" presStyleCnt="0">
        <dgm:presLayoutVars>
          <dgm:dir/>
          <dgm:animLvl val="lvl"/>
          <dgm:resizeHandles val="exact"/>
        </dgm:presLayoutVars>
      </dgm:prSet>
      <dgm:spPr/>
    </dgm:pt>
    <dgm:pt modelId="{334C5CCC-951D-4406-A6B6-AC857C780702}" type="pres">
      <dgm:prSet presAssocID="{AB84F90E-9A14-4CDA-A959-EF47BAC13C86}" presName="parentLin" presStyleCnt="0"/>
      <dgm:spPr/>
    </dgm:pt>
    <dgm:pt modelId="{8C7EC3D9-1BB1-461E-877E-DE78C33E1447}" type="pres">
      <dgm:prSet presAssocID="{AB84F90E-9A14-4CDA-A959-EF47BAC13C86}" presName="parentLeftMargin" presStyleLbl="node1" presStyleIdx="0" presStyleCnt="4"/>
      <dgm:spPr/>
    </dgm:pt>
    <dgm:pt modelId="{47597DE4-BBB0-4EF8-9885-09D16D98A82D}" type="pres">
      <dgm:prSet presAssocID="{AB84F90E-9A14-4CDA-A959-EF47BAC13C86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52FE45BA-EFD3-4162-A3CE-8FD0A240CB17}" type="pres">
      <dgm:prSet presAssocID="{AB84F90E-9A14-4CDA-A959-EF47BAC13C86}" presName="negativeSpace" presStyleCnt="0"/>
      <dgm:spPr/>
    </dgm:pt>
    <dgm:pt modelId="{929A9E9C-36C7-4BE8-8B3F-BC79EA3071E5}" type="pres">
      <dgm:prSet presAssocID="{AB84F90E-9A14-4CDA-A959-EF47BAC13C86}" presName="childText" presStyleLbl="conFgAcc1" presStyleIdx="0" presStyleCnt="4">
        <dgm:presLayoutVars>
          <dgm:bulletEnabled val="1"/>
        </dgm:presLayoutVars>
      </dgm:prSet>
      <dgm:spPr/>
    </dgm:pt>
    <dgm:pt modelId="{84311F3F-99E4-4722-9C8B-ADBA34D7D5B0}" type="pres">
      <dgm:prSet presAssocID="{20082C81-D9CA-49BB-A4FD-FF669AE2EEA3}" presName="spaceBetweenRectangles" presStyleCnt="0"/>
      <dgm:spPr/>
    </dgm:pt>
    <dgm:pt modelId="{EFB4C435-FE32-43C4-B5EF-5D6DA8DA1208}" type="pres">
      <dgm:prSet presAssocID="{B27E412B-A4D4-4B30-9244-A5A8DE2BF37C}" presName="parentLin" presStyleCnt="0"/>
      <dgm:spPr/>
    </dgm:pt>
    <dgm:pt modelId="{24643B34-EA30-4460-B1B0-1F7DE2C9C48C}" type="pres">
      <dgm:prSet presAssocID="{B27E412B-A4D4-4B30-9244-A5A8DE2BF37C}" presName="parentLeftMargin" presStyleLbl="node1" presStyleIdx="0" presStyleCnt="4"/>
      <dgm:spPr/>
    </dgm:pt>
    <dgm:pt modelId="{F3AE03D2-8D98-4707-AB69-7A640AD1F8E4}" type="pres">
      <dgm:prSet presAssocID="{B27E412B-A4D4-4B30-9244-A5A8DE2BF37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1E67FB37-B344-4904-A680-609C036FA95A}" type="pres">
      <dgm:prSet presAssocID="{B27E412B-A4D4-4B30-9244-A5A8DE2BF37C}" presName="negativeSpace" presStyleCnt="0"/>
      <dgm:spPr/>
    </dgm:pt>
    <dgm:pt modelId="{2EE9C523-D2C2-4A72-B6B5-F0C1CD4397F0}" type="pres">
      <dgm:prSet presAssocID="{B27E412B-A4D4-4B30-9244-A5A8DE2BF37C}" presName="childText" presStyleLbl="conFgAcc1" presStyleIdx="1" presStyleCnt="4">
        <dgm:presLayoutVars>
          <dgm:bulletEnabled val="1"/>
        </dgm:presLayoutVars>
      </dgm:prSet>
      <dgm:spPr/>
    </dgm:pt>
    <dgm:pt modelId="{9CB547FA-1741-4C9B-A63E-697F5B1B3D68}" type="pres">
      <dgm:prSet presAssocID="{8A644549-E8FE-46B8-875F-6193C16DFA18}" presName="spaceBetweenRectangles" presStyleCnt="0"/>
      <dgm:spPr/>
    </dgm:pt>
    <dgm:pt modelId="{7EBEFFA2-6660-46C3-ADB3-DF9B21D593CD}" type="pres">
      <dgm:prSet presAssocID="{C61D2E00-5B76-45D2-B71A-D07646CAF42A}" presName="parentLin" presStyleCnt="0"/>
      <dgm:spPr/>
    </dgm:pt>
    <dgm:pt modelId="{65CE9D02-2315-4BDC-A01D-9316B92A1F7D}" type="pres">
      <dgm:prSet presAssocID="{C61D2E00-5B76-45D2-B71A-D07646CAF42A}" presName="parentLeftMargin" presStyleLbl="node1" presStyleIdx="1" presStyleCnt="4"/>
      <dgm:spPr/>
    </dgm:pt>
    <dgm:pt modelId="{DC5D8A29-CB0C-4349-8C89-504367E44B68}" type="pres">
      <dgm:prSet presAssocID="{C61D2E00-5B76-45D2-B71A-D07646CAF42A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6ED068DA-83B7-40C7-B32A-9F1E4F63D75B}" type="pres">
      <dgm:prSet presAssocID="{C61D2E00-5B76-45D2-B71A-D07646CAF42A}" presName="negativeSpace" presStyleCnt="0"/>
      <dgm:spPr/>
    </dgm:pt>
    <dgm:pt modelId="{FA6AAAE0-642E-4B67-BB87-E84D3B214342}" type="pres">
      <dgm:prSet presAssocID="{C61D2E00-5B76-45D2-B71A-D07646CAF42A}" presName="childText" presStyleLbl="conFgAcc1" presStyleIdx="2" presStyleCnt="4">
        <dgm:presLayoutVars>
          <dgm:bulletEnabled val="1"/>
        </dgm:presLayoutVars>
      </dgm:prSet>
      <dgm:spPr/>
    </dgm:pt>
    <dgm:pt modelId="{40DD91BC-0DF2-424B-95C1-BC32F392EA87}" type="pres">
      <dgm:prSet presAssocID="{6309E08C-8E50-4B87-B17F-6D688670508D}" presName="spaceBetweenRectangles" presStyleCnt="0"/>
      <dgm:spPr/>
    </dgm:pt>
    <dgm:pt modelId="{81BDE7DA-3C8A-4112-9A82-69B0600B9CF0}" type="pres">
      <dgm:prSet presAssocID="{71E8310E-D3C3-4A52-A95D-B6D5564E1AE1}" presName="parentLin" presStyleCnt="0"/>
      <dgm:spPr/>
    </dgm:pt>
    <dgm:pt modelId="{BC14F0CF-AE67-485B-8E32-95FC64C0C13B}" type="pres">
      <dgm:prSet presAssocID="{71E8310E-D3C3-4A52-A95D-B6D5564E1AE1}" presName="parentLeftMargin" presStyleLbl="node1" presStyleIdx="2" presStyleCnt="4"/>
      <dgm:spPr/>
    </dgm:pt>
    <dgm:pt modelId="{A9887C15-6BA3-4F6E-9BB0-FE46B242BF62}" type="pres">
      <dgm:prSet presAssocID="{71E8310E-D3C3-4A52-A95D-B6D5564E1AE1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E5536AC1-6A93-445E-805A-DDB3E1153B7C}" type="pres">
      <dgm:prSet presAssocID="{71E8310E-D3C3-4A52-A95D-B6D5564E1AE1}" presName="negativeSpace" presStyleCnt="0"/>
      <dgm:spPr/>
    </dgm:pt>
    <dgm:pt modelId="{1C89A4A6-4FC1-49FF-B106-399968BC9FEC}" type="pres">
      <dgm:prSet presAssocID="{71E8310E-D3C3-4A52-A95D-B6D5564E1AE1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399A600C-BDB1-4C3D-BFB1-AC0C27804FED}" type="presOf" srcId="{B27E412B-A4D4-4B30-9244-A5A8DE2BF37C}" destId="{F3AE03D2-8D98-4707-AB69-7A640AD1F8E4}" srcOrd="1" destOrd="0" presId="urn:microsoft.com/office/officeart/2005/8/layout/list1"/>
    <dgm:cxn modelId="{B3304317-FDEB-4D20-B504-F8BF0EBFDD3A}" srcId="{71E8310E-D3C3-4A52-A95D-B6D5564E1AE1}" destId="{46C82B0C-7F5D-4BC5-930F-2A49D33A4B45}" srcOrd="0" destOrd="0" parTransId="{B12E32E1-B067-458B-8C10-BE16316E4A36}" sibTransId="{1C244F79-D613-4763-9680-71758CEE8EDD}"/>
    <dgm:cxn modelId="{77920823-A4B9-48AE-AE36-D6273C414F47}" srcId="{B27E412B-A4D4-4B30-9244-A5A8DE2BF37C}" destId="{F655951E-9B29-4F99-82AC-474036F2D4F1}" srcOrd="0" destOrd="0" parTransId="{70408979-B658-41D0-B6A2-2B08B483142E}" sibTransId="{35BAFEA6-BAF5-46D3-AD73-85D2E56368B6}"/>
    <dgm:cxn modelId="{7DBED62A-5BB0-43F3-ACEB-F7D65FD48B26}" type="presOf" srcId="{71E8310E-D3C3-4A52-A95D-B6D5564E1AE1}" destId="{BC14F0CF-AE67-485B-8E32-95FC64C0C13B}" srcOrd="0" destOrd="0" presId="urn:microsoft.com/office/officeart/2005/8/layout/list1"/>
    <dgm:cxn modelId="{4F3EED5E-8CF4-41C1-A0AB-023AB952CC4C}" srcId="{D7020316-DC5D-48B9-9306-CA3329458695}" destId="{B27E412B-A4D4-4B30-9244-A5A8DE2BF37C}" srcOrd="1" destOrd="0" parTransId="{977B6DA2-618C-4923-8D2B-7F4E976B8F82}" sibTransId="{8A644549-E8FE-46B8-875F-6193C16DFA18}"/>
    <dgm:cxn modelId="{EACFE94D-B0BE-4067-BE9A-BE917907999F}" type="presOf" srcId="{25E2C70E-7E02-4D22-B8D4-6E4FA051D2BF}" destId="{FA6AAAE0-642E-4B67-BB87-E84D3B214342}" srcOrd="0" destOrd="0" presId="urn:microsoft.com/office/officeart/2005/8/layout/list1"/>
    <dgm:cxn modelId="{79D45E75-6729-4D5A-9A47-28F80D0D19E6}" type="presOf" srcId="{C61D2E00-5B76-45D2-B71A-D07646CAF42A}" destId="{65CE9D02-2315-4BDC-A01D-9316B92A1F7D}" srcOrd="0" destOrd="0" presId="urn:microsoft.com/office/officeart/2005/8/layout/list1"/>
    <dgm:cxn modelId="{C21F4176-8EDF-4A27-90B4-92A456815E78}" type="presOf" srcId="{71E8310E-D3C3-4A52-A95D-B6D5564E1AE1}" destId="{A9887C15-6BA3-4F6E-9BB0-FE46B242BF62}" srcOrd="1" destOrd="0" presId="urn:microsoft.com/office/officeart/2005/8/layout/list1"/>
    <dgm:cxn modelId="{7E880D77-B673-4C3D-BBB6-08427A50254E}" type="presOf" srcId="{AB84F90E-9A14-4CDA-A959-EF47BAC13C86}" destId="{47597DE4-BBB0-4EF8-9885-09D16D98A82D}" srcOrd="1" destOrd="0" presId="urn:microsoft.com/office/officeart/2005/8/layout/list1"/>
    <dgm:cxn modelId="{8A888477-457E-4E13-9C0F-E21F53D46BD7}" type="presOf" srcId="{C7F4B556-A84B-40F1-B326-22FAA747CB59}" destId="{929A9E9C-36C7-4BE8-8B3F-BC79EA3071E5}" srcOrd="0" destOrd="0" presId="urn:microsoft.com/office/officeart/2005/8/layout/list1"/>
    <dgm:cxn modelId="{3B79E88F-8A79-4989-B030-988C36983675}" type="presOf" srcId="{AB84F90E-9A14-4CDA-A959-EF47BAC13C86}" destId="{8C7EC3D9-1BB1-461E-877E-DE78C33E1447}" srcOrd="0" destOrd="0" presId="urn:microsoft.com/office/officeart/2005/8/layout/list1"/>
    <dgm:cxn modelId="{2CE5899B-ED68-4F1C-A4A3-3408044E4CA2}" type="presOf" srcId="{F655951E-9B29-4F99-82AC-474036F2D4F1}" destId="{2EE9C523-D2C2-4A72-B6B5-F0C1CD4397F0}" srcOrd="0" destOrd="0" presId="urn:microsoft.com/office/officeart/2005/8/layout/list1"/>
    <dgm:cxn modelId="{B9B14BA1-301C-43DC-8F9B-3DC348F04FF8}" type="presOf" srcId="{C61D2E00-5B76-45D2-B71A-D07646CAF42A}" destId="{DC5D8A29-CB0C-4349-8C89-504367E44B68}" srcOrd="1" destOrd="0" presId="urn:microsoft.com/office/officeart/2005/8/layout/list1"/>
    <dgm:cxn modelId="{83B656B0-2FB3-4EAE-B709-F76C760E41CE}" type="presOf" srcId="{46C82B0C-7F5D-4BC5-930F-2A49D33A4B45}" destId="{1C89A4A6-4FC1-49FF-B106-399968BC9FEC}" srcOrd="0" destOrd="0" presId="urn:microsoft.com/office/officeart/2005/8/layout/list1"/>
    <dgm:cxn modelId="{70A94EB1-CB03-4146-8BD1-3986566496BB}" type="presOf" srcId="{B27E412B-A4D4-4B30-9244-A5A8DE2BF37C}" destId="{24643B34-EA30-4460-B1B0-1F7DE2C9C48C}" srcOrd="0" destOrd="0" presId="urn:microsoft.com/office/officeart/2005/8/layout/list1"/>
    <dgm:cxn modelId="{0275D2B1-D0F3-456A-9C7B-534DAA1C24CC}" srcId="{D7020316-DC5D-48B9-9306-CA3329458695}" destId="{C61D2E00-5B76-45D2-B71A-D07646CAF42A}" srcOrd="2" destOrd="0" parTransId="{E00E37EB-F555-4E7F-88CE-94A5D6B71941}" sibTransId="{6309E08C-8E50-4B87-B17F-6D688670508D}"/>
    <dgm:cxn modelId="{D960B9D0-E636-46D7-82F9-8D5F0491645C}" srcId="{D7020316-DC5D-48B9-9306-CA3329458695}" destId="{71E8310E-D3C3-4A52-A95D-B6D5564E1AE1}" srcOrd="3" destOrd="0" parTransId="{1E77894F-EDD2-4DBE-9408-69CDE7029B18}" sibTransId="{C859F032-50AE-4D64-9B2A-60E4F2DA29DE}"/>
    <dgm:cxn modelId="{4B3D00D5-8C28-4CE9-84B7-6158B8996746}" srcId="{D7020316-DC5D-48B9-9306-CA3329458695}" destId="{AB84F90E-9A14-4CDA-A959-EF47BAC13C86}" srcOrd="0" destOrd="0" parTransId="{48892089-6A2E-498F-A5AC-AA2FB7EBAC86}" sibTransId="{20082C81-D9CA-49BB-A4FD-FF669AE2EEA3}"/>
    <dgm:cxn modelId="{FD2F14D7-F133-48EE-8FB8-CF79A95098B5}" type="presOf" srcId="{D7020316-DC5D-48B9-9306-CA3329458695}" destId="{0420BFBA-E03E-4F0F-B85A-EBC4D73C0465}" srcOrd="0" destOrd="0" presId="urn:microsoft.com/office/officeart/2005/8/layout/list1"/>
    <dgm:cxn modelId="{2EAF3EF5-1DA6-4C9D-BB02-738F2873176C}" srcId="{C61D2E00-5B76-45D2-B71A-D07646CAF42A}" destId="{25E2C70E-7E02-4D22-B8D4-6E4FA051D2BF}" srcOrd="0" destOrd="0" parTransId="{B160AC01-3417-4F35-8B4E-86969C166490}" sibTransId="{EF8C3A9F-F8D0-43E5-A762-01B178317450}"/>
    <dgm:cxn modelId="{2763EEFF-B255-4162-9584-A6258A61AE26}" srcId="{AB84F90E-9A14-4CDA-A959-EF47BAC13C86}" destId="{C7F4B556-A84B-40F1-B326-22FAA747CB59}" srcOrd="0" destOrd="0" parTransId="{9CAC87BD-2AD2-4675-9619-7B71F7871E50}" sibTransId="{F49EB8E8-DC2E-4DA8-888F-4D6A36D4FA70}"/>
    <dgm:cxn modelId="{D0B9E5F8-A3E9-41A2-9ACC-58AD5F1EDA02}" type="presParOf" srcId="{0420BFBA-E03E-4F0F-B85A-EBC4D73C0465}" destId="{334C5CCC-951D-4406-A6B6-AC857C780702}" srcOrd="0" destOrd="0" presId="urn:microsoft.com/office/officeart/2005/8/layout/list1"/>
    <dgm:cxn modelId="{96EE718C-9F5C-43B1-A1DB-FD6D6C6EDFC2}" type="presParOf" srcId="{334C5CCC-951D-4406-A6B6-AC857C780702}" destId="{8C7EC3D9-1BB1-461E-877E-DE78C33E1447}" srcOrd="0" destOrd="0" presId="urn:microsoft.com/office/officeart/2005/8/layout/list1"/>
    <dgm:cxn modelId="{954C88DB-8441-435F-96FD-9EF0602C0ED3}" type="presParOf" srcId="{334C5CCC-951D-4406-A6B6-AC857C780702}" destId="{47597DE4-BBB0-4EF8-9885-09D16D98A82D}" srcOrd="1" destOrd="0" presId="urn:microsoft.com/office/officeart/2005/8/layout/list1"/>
    <dgm:cxn modelId="{7A86CCAC-4EFE-4E85-8DE0-6834A245CAE2}" type="presParOf" srcId="{0420BFBA-E03E-4F0F-B85A-EBC4D73C0465}" destId="{52FE45BA-EFD3-4162-A3CE-8FD0A240CB17}" srcOrd="1" destOrd="0" presId="urn:microsoft.com/office/officeart/2005/8/layout/list1"/>
    <dgm:cxn modelId="{165BFFAF-986C-4DE7-A48A-6967AEECF46E}" type="presParOf" srcId="{0420BFBA-E03E-4F0F-B85A-EBC4D73C0465}" destId="{929A9E9C-36C7-4BE8-8B3F-BC79EA3071E5}" srcOrd="2" destOrd="0" presId="urn:microsoft.com/office/officeart/2005/8/layout/list1"/>
    <dgm:cxn modelId="{B28462C5-2641-4F80-B36F-4DEC16533454}" type="presParOf" srcId="{0420BFBA-E03E-4F0F-B85A-EBC4D73C0465}" destId="{84311F3F-99E4-4722-9C8B-ADBA34D7D5B0}" srcOrd="3" destOrd="0" presId="urn:microsoft.com/office/officeart/2005/8/layout/list1"/>
    <dgm:cxn modelId="{3A49361C-0610-42AF-A98C-8FC46AD571EB}" type="presParOf" srcId="{0420BFBA-E03E-4F0F-B85A-EBC4D73C0465}" destId="{EFB4C435-FE32-43C4-B5EF-5D6DA8DA1208}" srcOrd="4" destOrd="0" presId="urn:microsoft.com/office/officeart/2005/8/layout/list1"/>
    <dgm:cxn modelId="{1EB4D3B1-8CB1-47BE-B6AE-E8EA10242DB2}" type="presParOf" srcId="{EFB4C435-FE32-43C4-B5EF-5D6DA8DA1208}" destId="{24643B34-EA30-4460-B1B0-1F7DE2C9C48C}" srcOrd="0" destOrd="0" presId="urn:microsoft.com/office/officeart/2005/8/layout/list1"/>
    <dgm:cxn modelId="{39C97C8B-09BA-4B18-B993-E581ED9D87DA}" type="presParOf" srcId="{EFB4C435-FE32-43C4-B5EF-5D6DA8DA1208}" destId="{F3AE03D2-8D98-4707-AB69-7A640AD1F8E4}" srcOrd="1" destOrd="0" presId="urn:microsoft.com/office/officeart/2005/8/layout/list1"/>
    <dgm:cxn modelId="{251B5BF6-CC76-49B1-8039-C7A9F099A774}" type="presParOf" srcId="{0420BFBA-E03E-4F0F-B85A-EBC4D73C0465}" destId="{1E67FB37-B344-4904-A680-609C036FA95A}" srcOrd="5" destOrd="0" presId="urn:microsoft.com/office/officeart/2005/8/layout/list1"/>
    <dgm:cxn modelId="{B4F58B66-ADED-4274-9B8D-2E23012E1E9A}" type="presParOf" srcId="{0420BFBA-E03E-4F0F-B85A-EBC4D73C0465}" destId="{2EE9C523-D2C2-4A72-B6B5-F0C1CD4397F0}" srcOrd="6" destOrd="0" presId="urn:microsoft.com/office/officeart/2005/8/layout/list1"/>
    <dgm:cxn modelId="{4C8ABA37-0CBC-4993-9158-ED6003AABF4E}" type="presParOf" srcId="{0420BFBA-E03E-4F0F-B85A-EBC4D73C0465}" destId="{9CB547FA-1741-4C9B-A63E-697F5B1B3D68}" srcOrd="7" destOrd="0" presId="urn:microsoft.com/office/officeart/2005/8/layout/list1"/>
    <dgm:cxn modelId="{A34F652F-D431-44F5-92E9-97EE51BFEFEF}" type="presParOf" srcId="{0420BFBA-E03E-4F0F-B85A-EBC4D73C0465}" destId="{7EBEFFA2-6660-46C3-ADB3-DF9B21D593CD}" srcOrd="8" destOrd="0" presId="urn:microsoft.com/office/officeart/2005/8/layout/list1"/>
    <dgm:cxn modelId="{DAF00E99-C776-4A17-909E-EC38AC980BD2}" type="presParOf" srcId="{7EBEFFA2-6660-46C3-ADB3-DF9B21D593CD}" destId="{65CE9D02-2315-4BDC-A01D-9316B92A1F7D}" srcOrd="0" destOrd="0" presId="urn:microsoft.com/office/officeart/2005/8/layout/list1"/>
    <dgm:cxn modelId="{97B4FB44-255F-40B4-99C3-F0A3A0332B6B}" type="presParOf" srcId="{7EBEFFA2-6660-46C3-ADB3-DF9B21D593CD}" destId="{DC5D8A29-CB0C-4349-8C89-504367E44B68}" srcOrd="1" destOrd="0" presId="urn:microsoft.com/office/officeart/2005/8/layout/list1"/>
    <dgm:cxn modelId="{04E89F02-5940-4EA2-A884-439AD0A85BFA}" type="presParOf" srcId="{0420BFBA-E03E-4F0F-B85A-EBC4D73C0465}" destId="{6ED068DA-83B7-40C7-B32A-9F1E4F63D75B}" srcOrd="9" destOrd="0" presId="urn:microsoft.com/office/officeart/2005/8/layout/list1"/>
    <dgm:cxn modelId="{B05EDE74-A60F-44BF-9BB7-C9C9EE4897F2}" type="presParOf" srcId="{0420BFBA-E03E-4F0F-B85A-EBC4D73C0465}" destId="{FA6AAAE0-642E-4B67-BB87-E84D3B214342}" srcOrd="10" destOrd="0" presId="urn:microsoft.com/office/officeart/2005/8/layout/list1"/>
    <dgm:cxn modelId="{C86F3AE4-CFC4-46A6-B9E3-8476DE612963}" type="presParOf" srcId="{0420BFBA-E03E-4F0F-B85A-EBC4D73C0465}" destId="{40DD91BC-0DF2-424B-95C1-BC32F392EA87}" srcOrd="11" destOrd="0" presId="urn:microsoft.com/office/officeart/2005/8/layout/list1"/>
    <dgm:cxn modelId="{0F08BFD0-F16C-4154-A931-463149695C9D}" type="presParOf" srcId="{0420BFBA-E03E-4F0F-B85A-EBC4D73C0465}" destId="{81BDE7DA-3C8A-4112-9A82-69B0600B9CF0}" srcOrd="12" destOrd="0" presId="urn:microsoft.com/office/officeart/2005/8/layout/list1"/>
    <dgm:cxn modelId="{A0E5D64E-34D0-418E-AAF8-698CD7460894}" type="presParOf" srcId="{81BDE7DA-3C8A-4112-9A82-69B0600B9CF0}" destId="{BC14F0CF-AE67-485B-8E32-95FC64C0C13B}" srcOrd="0" destOrd="0" presId="urn:microsoft.com/office/officeart/2005/8/layout/list1"/>
    <dgm:cxn modelId="{F441F1CE-FDE3-4419-94AE-1ED5872C0D2F}" type="presParOf" srcId="{81BDE7DA-3C8A-4112-9A82-69B0600B9CF0}" destId="{A9887C15-6BA3-4F6E-9BB0-FE46B242BF62}" srcOrd="1" destOrd="0" presId="urn:microsoft.com/office/officeart/2005/8/layout/list1"/>
    <dgm:cxn modelId="{0C774E8D-BB1B-4133-855F-46799F397DEB}" type="presParOf" srcId="{0420BFBA-E03E-4F0F-B85A-EBC4D73C0465}" destId="{E5536AC1-6A93-445E-805A-DDB3E1153B7C}" srcOrd="13" destOrd="0" presId="urn:microsoft.com/office/officeart/2005/8/layout/list1"/>
    <dgm:cxn modelId="{E63754B5-07D7-4EBC-84C4-1CF909E930B2}" type="presParOf" srcId="{0420BFBA-E03E-4F0F-B85A-EBC4D73C0465}" destId="{1C89A4A6-4FC1-49FF-B106-399968BC9FE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744890-BB81-4541-94B7-6611770A0C17}">
      <dsp:nvSpPr>
        <dsp:cNvPr id="0" name=""/>
        <dsp:cNvSpPr/>
      </dsp:nvSpPr>
      <dsp:spPr>
        <a:xfrm>
          <a:off x="-4105805" y="-630138"/>
          <a:ext cx="4892476" cy="4892476"/>
        </a:xfrm>
        <a:prstGeom prst="blockArc">
          <a:avLst>
            <a:gd name="adj1" fmla="val 18900000"/>
            <a:gd name="adj2" fmla="val 2700000"/>
            <a:gd name="adj3" fmla="val 441"/>
          </a:avLst>
        </a:prstGeom>
        <a:noFill/>
        <a:ln w="1270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D4EED2-35AE-4D28-9CEF-602BB68BE176}">
      <dsp:nvSpPr>
        <dsp:cNvPr id="0" name=""/>
        <dsp:cNvSpPr/>
      </dsp:nvSpPr>
      <dsp:spPr>
        <a:xfrm>
          <a:off x="412196" y="279243"/>
          <a:ext cx="7529325" cy="55877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4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3530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kern="1200" dirty="0"/>
            <a:t>Excel</a:t>
          </a:r>
          <a:r>
            <a:rPr lang="zh-CN" altLang="en-US" sz="2400" kern="1200" dirty="0"/>
            <a:t>应用程序 </a:t>
          </a:r>
          <a:r>
            <a:rPr lang="en-US" altLang="zh-CN" sz="2400" kern="1200" dirty="0"/>
            <a:t>(Application)</a:t>
          </a:r>
          <a:endParaRPr lang="zh-CN" altLang="en-US" sz="2400" kern="1200" dirty="0"/>
        </a:p>
      </dsp:txBody>
      <dsp:txXfrm>
        <a:off x="412196" y="279243"/>
        <a:ext cx="7529325" cy="558777"/>
      </dsp:txXfrm>
    </dsp:sp>
    <dsp:sp modelId="{1FA3B92C-FDD3-4C48-BE3B-4549B8FE2A74}">
      <dsp:nvSpPr>
        <dsp:cNvPr id="0" name=""/>
        <dsp:cNvSpPr/>
      </dsp:nvSpPr>
      <dsp:spPr>
        <a:xfrm>
          <a:off x="62960" y="209396"/>
          <a:ext cx="698472" cy="6984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F9834D-E502-422A-B682-83C038601EF2}">
      <dsp:nvSpPr>
        <dsp:cNvPr id="0" name=""/>
        <dsp:cNvSpPr/>
      </dsp:nvSpPr>
      <dsp:spPr>
        <a:xfrm>
          <a:off x="732556" y="1117555"/>
          <a:ext cx="7208965" cy="558777"/>
        </a:xfrm>
        <a:prstGeom prst="rect">
          <a:avLst/>
        </a:prstGeom>
        <a:gradFill rotWithShape="0">
          <a:gsLst>
            <a:gs pos="0">
              <a:schemeClr val="accent4">
                <a:hueOff val="-3433092"/>
                <a:satOff val="23096"/>
                <a:lumOff val="-1111"/>
                <a:alphaOff val="0"/>
                <a:tint val="98000"/>
                <a:lumMod val="110000"/>
              </a:schemeClr>
            </a:gs>
            <a:gs pos="84000">
              <a:schemeClr val="accent4">
                <a:hueOff val="-3433092"/>
                <a:satOff val="23096"/>
                <a:lumOff val="-1111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3530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/>
            <a:t>工作薄 </a:t>
          </a:r>
          <a:r>
            <a:rPr lang="en-US" altLang="zh-CN" sz="2400" kern="1200"/>
            <a:t>(Workbook)</a:t>
          </a:r>
          <a:endParaRPr lang="en-US" altLang="zh-CN" sz="2400" kern="1200" dirty="0"/>
        </a:p>
      </dsp:txBody>
      <dsp:txXfrm>
        <a:off x="732556" y="1117555"/>
        <a:ext cx="7208965" cy="558777"/>
      </dsp:txXfrm>
    </dsp:sp>
    <dsp:sp modelId="{F2C4721C-5F5F-4ACC-B5D1-3B48F64A1F4E}">
      <dsp:nvSpPr>
        <dsp:cNvPr id="0" name=""/>
        <dsp:cNvSpPr/>
      </dsp:nvSpPr>
      <dsp:spPr>
        <a:xfrm>
          <a:off x="383320" y="1047708"/>
          <a:ext cx="698472" cy="6984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-3433092"/>
              <a:satOff val="23096"/>
              <a:lumOff val="-111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824EF7-F554-41FD-8F8D-FCD217496A49}">
      <dsp:nvSpPr>
        <dsp:cNvPr id="0" name=""/>
        <dsp:cNvSpPr/>
      </dsp:nvSpPr>
      <dsp:spPr>
        <a:xfrm>
          <a:off x="732556" y="1955867"/>
          <a:ext cx="7208965" cy="558777"/>
        </a:xfrm>
        <a:prstGeom prst="rect">
          <a:avLst/>
        </a:prstGeom>
        <a:gradFill rotWithShape="0">
          <a:gsLst>
            <a:gs pos="0">
              <a:schemeClr val="accent4">
                <a:hueOff val="-6866184"/>
                <a:satOff val="46191"/>
                <a:lumOff val="-2222"/>
                <a:alphaOff val="0"/>
                <a:tint val="98000"/>
                <a:lumMod val="110000"/>
              </a:schemeClr>
            </a:gs>
            <a:gs pos="84000">
              <a:schemeClr val="accent4">
                <a:hueOff val="-6866184"/>
                <a:satOff val="46191"/>
                <a:lumOff val="-2222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3530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/>
            <a:t>工作表 </a:t>
          </a:r>
          <a:r>
            <a:rPr lang="en-US" altLang="zh-CN" sz="2400" kern="1200"/>
            <a:t>(Worksheet)</a:t>
          </a:r>
          <a:endParaRPr lang="en-US" altLang="zh-CN" sz="2400" kern="1200" dirty="0"/>
        </a:p>
      </dsp:txBody>
      <dsp:txXfrm>
        <a:off x="732556" y="1955867"/>
        <a:ext cx="7208965" cy="558777"/>
      </dsp:txXfrm>
    </dsp:sp>
    <dsp:sp modelId="{30BF1EBB-F2ED-44FA-9A4A-4F348D086957}">
      <dsp:nvSpPr>
        <dsp:cNvPr id="0" name=""/>
        <dsp:cNvSpPr/>
      </dsp:nvSpPr>
      <dsp:spPr>
        <a:xfrm>
          <a:off x="383320" y="1886019"/>
          <a:ext cx="698472" cy="6984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-6866184"/>
              <a:satOff val="46191"/>
              <a:lumOff val="-222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A6BAB8-25DA-41AD-9E9B-44B1C579AFCC}">
      <dsp:nvSpPr>
        <dsp:cNvPr id="0" name=""/>
        <dsp:cNvSpPr/>
      </dsp:nvSpPr>
      <dsp:spPr>
        <a:xfrm>
          <a:off x="412196" y="2794178"/>
          <a:ext cx="7529325" cy="558777"/>
        </a:xfrm>
        <a:prstGeom prst="rect">
          <a:avLst/>
        </a:prstGeom>
        <a:gradFill rotWithShape="0">
          <a:gsLst>
            <a:gs pos="0">
              <a:schemeClr val="accent4">
                <a:hueOff val="-10299276"/>
                <a:satOff val="69287"/>
                <a:lumOff val="-3333"/>
                <a:alphaOff val="0"/>
                <a:tint val="98000"/>
                <a:lumMod val="110000"/>
              </a:schemeClr>
            </a:gs>
            <a:gs pos="84000">
              <a:schemeClr val="accent4">
                <a:hueOff val="-10299276"/>
                <a:satOff val="69287"/>
                <a:lumOff val="-3333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3530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/>
            <a:t>区域 </a:t>
          </a:r>
          <a:r>
            <a:rPr lang="en-US" altLang="zh-CN" sz="2400" kern="1200"/>
            <a:t>(Range)</a:t>
          </a:r>
          <a:endParaRPr lang="en-US" altLang="zh-CN" sz="2400" kern="1200" dirty="0"/>
        </a:p>
      </dsp:txBody>
      <dsp:txXfrm>
        <a:off x="412196" y="2794178"/>
        <a:ext cx="7529325" cy="558777"/>
      </dsp:txXfrm>
    </dsp:sp>
    <dsp:sp modelId="{D2519A78-EDB3-43DD-A5B8-D031838D9D4F}">
      <dsp:nvSpPr>
        <dsp:cNvPr id="0" name=""/>
        <dsp:cNvSpPr/>
      </dsp:nvSpPr>
      <dsp:spPr>
        <a:xfrm>
          <a:off x="62960" y="2724331"/>
          <a:ext cx="698472" cy="6984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-10299276"/>
              <a:satOff val="69287"/>
              <a:lumOff val="-333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9A9E9C-36C7-4BE8-8B3F-BC79EA3071E5}">
      <dsp:nvSpPr>
        <dsp:cNvPr id="0" name=""/>
        <dsp:cNvSpPr/>
      </dsp:nvSpPr>
      <dsp:spPr>
        <a:xfrm>
          <a:off x="0" y="284608"/>
          <a:ext cx="7989919" cy="718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0106" tIns="333248" rIns="620106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kern="1200" dirty="0"/>
            <a:t>当前宏代码运行的工作簿</a:t>
          </a:r>
        </a:p>
      </dsp:txBody>
      <dsp:txXfrm>
        <a:off x="0" y="284608"/>
        <a:ext cx="7989919" cy="718200"/>
      </dsp:txXfrm>
    </dsp:sp>
    <dsp:sp modelId="{47597DE4-BBB0-4EF8-9885-09D16D98A82D}">
      <dsp:nvSpPr>
        <dsp:cNvPr id="0" name=""/>
        <dsp:cNvSpPr/>
      </dsp:nvSpPr>
      <dsp:spPr>
        <a:xfrm>
          <a:off x="399495" y="48448"/>
          <a:ext cx="5592943" cy="47232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0000"/>
              </a:schemeClr>
            </a:gs>
            <a:gs pos="84000">
              <a:schemeClr val="accent4">
                <a:hueOff val="0"/>
                <a:satOff val="0"/>
                <a:lumOff val="0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1400" tIns="0" rIns="21140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600" kern="1200"/>
            <a:t>ThisWorkbook</a:t>
          </a:r>
          <a:endParaRPr lang="zh-CN" altLang="en-US" sz="1600" kern="1200" dirty="0"/>
        </a:p>
      </dsp:txBody>
      <dsp:txXfrm>
        <a:off x="422552" y="71505"/>
        <a:ext cx="5546829" cy="426206"/>
      </dsp:txXfrm>
    </dsp:sp>
    <dsp:sp modelId="{2EE9C523-D2C2-4A72-B6B5-F0C1CD4397F0}">
      <dsp:nvSpPr>
        <dsp:cNvPr id="0" name=""/>
        <dsp:cNvSpPr/>
      </dsp:nvSpPr>
      <dsp:spPr>
        <a:xfrm>
          <a:off x="0" y="1325368"/>
          <a:ext cx="7989919" cy="718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-3433092"/>
              <a:satOff val="23096"/>
              <a:lumOff val="-111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0106" tIns="333248" rIns="620106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kern="1200" dirty="0"/>
            <a:t>活动窗口的工作簿</a:t>
          </a:r>
        </a:p>
      </dsp:txBody>
      <dsp:txXfrm>
        <a:off x="0" y="1325368"/>
        <a:ext cx="7989919" cy="718200"/>
      </dsp:txXfrm>
    </dsp:sp>
    <dsp:sp modelId="{F3AE03D2-8D98-4707-AB69-7A640AD1F8E4}">
      <dsp:nvSpPr>
        <dsp:cNvPr id="0" name=""/>
        <dsp:cNvSpPr/>
      </dsp:nvSpPr>
      <dsp:spPr>
        <a:xfrm>
          <a:off x="399495" y="1089208"/>
          <a:ext cx="5592943" cy="472320"/>
        </a:xfrm>
        <a:prstGeom prst="roundRect">
          <a:avLst/>
        </a:prstGeom>
        <a:gradFill rotWithShape="0">
          <a:gsLst>
            <a:gs pos="0">
              <a:schemeClr val="accent4">
                <a:hueOff val="-3433092"/>
                <a:satOff val="23096"/>
                <a:lumOff val="-1111"/>
                <a:alphaOff val="0"/>
                <a:tint val="98000"/>
                <a:lumMod val="110000"/>
              </a:schemeClr>
            </a:gs>
            <a:gs pos="84000">
              <a:schemeClr val="accent4">
                <a:hueOff val="-3433092"/>
                <a:satOff val="23096"/>
                <a:lumOff val="-1111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1400" tIns="0" rIns="21140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600" kern="1200" dirty="0" err="1"/>
            <a:t>ActiveWorkbook</a:t>
          </a:r>
          <a:endParaRPr lang="en-US" altLang="zh-CN" sz="1600" kern="1200" dirty="0"/>
        </a:p>
      </dsp:txBody>
      <dsp:txXfrm>
        <a:off x="422552" y="1112265"/>
        <a:ext cx="5546829" cy="426206"/>
      </dsp:txXfrm>
    </dsp:sp>
    <dsp:sp modelId="{FA6AAAE0-642E-4B67-BB87-E84D3B214342}">
      <dsp:nvSpPr>
        <dsp:cNvPr id="0" name=""/>
        <dsp:cNvSpPr/>
      </dsp:nvSpPr>
      <dsp:spPr>
        <a:xfrm>
          <a:off x="0" y="2366128"/>
          <a:ext cx="7989919" cy="718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-6866184"/>
              <a:satOff val="46191"/>
              <a:lumOff val="-222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0106" tIns="333248" rIns="620106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kern="1200" dirty="0"/>
            <a:t>活动工作簿中的活动工作表</a:t>
          </a:r>
        </a:p>
      </dsp:txBody>
      <dsp:txXfrm>
        <a:off x="0" y="2366128"/>
        <a:ext cx="7989919" cy="718200"/>
      </dsp:txXfrm>
    </dsp:sp>
    <dsp:sp modelId="{DC5D8A29-CB0C-4349-8C89-504367E44B68}">
      <dsp:nvSpPr>
        <dsp:cNvPr id="0" name=""/>
        <dsp:cNvSpPr/>
      </dsp:nvSpPr>
      <dsp:spPr>
        <a:xfrm>
          <a:off x="399495" y="2129968"/>
          <a:ext cx="5592943" cy="472320"/>
        </a:xfrm>
        <a:prstGeom prst="roundRect">
          <a:avLst/>
        </a:prstGeom>
        <a:gradFill rotWithShape="0">
          <a:gsLst>
            <a:gs pos="0">
              <a:schemeClr val="accent4">
                <a:hueOff val="-6866184"/>
                <a:satOff val="46191"/>
                <a:lumOff val="-2222"/>
                <a:alphaOff val="0"/>
                <a:tint val="98000"/>
                <a:lumMod val="110000"/>
              </a:schemeClr>
            </a:gs>
            <a:gs pos="84000">
              <a:schemeClr val="accent4">
                <a:hueOff val="-6866184"/>
                <a:satOff val="46191"/>
                <a:lumOff val="-2222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1400" tIns="0" rIns="21140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600" kern="1200"/>
            <a:t>ActiveSheet</a:t>
          </a:r>
          <a:endParaRPr lang="en-US" altLang="zh-CN" sz="1600" kern="1200" dirty="0"/>
        </a:p>
      </dsp:txBody>
      <dsp:txXfrm>
        <a:off x="422552" y="2153025"/>
        <a:ext cx="5546829" cy="426206"/>
      </dsp:txXfrm>
    </dsp:sp>
    <dsp:sp modelId="{1C89A4A6-4FC1-49FF-B106-399968BC9FEC}">
      <dsp:nvSpPr>
        <dsp:cNvPr id="0" name=""/>
        <dsp:cNvSpPr/>
      </dsp:nvSpPr>
      <dsp:spPr>
        <a:xfrm>
          <a:off x="0" y="3406888"/>
          <a:ext cx="7989919" cy="718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4">
              <a:hueOff val="-10299276"/>
              <a:satOff val="69287"/>
              <a:lumOff val="-333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0106" tIns="333248" rIns="620106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kern="1200" dirty="0"/>
            <a:t>活动窗口的活动单元格</a:t>
          </a:r>
        </a:p>
      </dsp:txBody>
      <dsp:txXfrm>
        <a:off x="0" y="3406888"/>
        <a:ext cx="7989919" cy="718200"/>
      </dsp:txXfrm>
    </dsp:sp>
    <dsp:sp modelId="{A9887C15-6BA3-4F6E-9BB0-FE46B242BF62}">
      <dsp:nvSpPr>
        <dsp:cNvPr id="0" name=""/>
        <dsp:cNvSpPr/>
      </dsp:nvSpPr>
      <dsp:spPr>
        <a:xfrm>
          <a:off x="399495" y="3170728"/>
          <a:ext cx="5592943" cy="472320"/>
        </a:xfrm>
        <a:prstGeom prst="roundRect">
          <a:avLst/>
        </a:prstGeom>
        <a:gradFill rotWithShape="0">
          <a:gsLst>
            <a:gs pos="0">
              <a:schemeClr val="accent4">
                <a:hueOff val="-10299276"/>
                <a:satOff val="69287"/>
                <a:lumOff val="-3333"/>
                <a:alphaOff val="0"/>
                <a:tint val="98000"/>
                <a:lumMod val="110000"/>
              </a:schemeClr>
            </a:gs>
            <a:gs pos="84000">
              <a:schemeClr val="accent4">
                <a:hueOff val="-10299276"/>
                <a:satOff val="69287"/>
                <a:lumOff val="-3333"/>
                <a:alphaOff val="0"/>
                <a:shade val="90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5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1400" tIns="0" rIns="21140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600" kern="1200"/>
            <a:t>ActiveCell</a:t>
          </a:r>
          <a:endParaRPr lang="en-US" altLang="zh-CN" sz="1600" kern="1200" dirty="0"/>
        </a:p>
      </dsp:txBody>
      <dsp:txXfrm>
        <a:off x="422552" y="3193785"/>
        <a:ext cx="5546829" cy="426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9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FF68B05B-F122-40DB-ADAC-7894BB880A4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85093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fld id="{C8F296EB-71AC-4B1C-8A87-F7AE26A97E2E}" type="slidenum">
              <a:rPr lang="en-US" altLang="zh-CN" sz="1200">
                <a:latin typeface="Arial" charset="0"/>
              </a:rPr>
              <a:pPr eaLnBrk="1" hangingPunct="1"/>
              <a:t>2</a:t>
            </a:fld>
            <a:endParaRPr lang="en-US" altLang="zh-CN" sz="1200">
              <a:latin typeface="Arial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68B05B-F122-40DB-ADAC-7894BB880A48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0069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68B05B-F122-40DB-ADAC-7894BB880A48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847453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/>
            <a:fld id="{AD8821DF-84DE-4EFA-88AA-D31219C091EA}" type="slidenum">
              <a:rPr lang="en-US" altLang="zh-CN" sz="1200" smtClean="0">
                <a:latin typeface="Arial" charset="0"/>
              </a:rPr>
              <a:pPr eaLnBrk="1" hangingPunct="1"/>
              <a:t>8</a:t>
            </a:fld>
            <a:endParaRPr lang="en-US" altLang="zh-CN" sz="120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68B05B-F122-40DB-ADAC-7894BB880A48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63636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68B05B-F122-40DB-ADAC-7894BB880A48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3957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68B05B-F122-40DB-ADAC-7894BB880A48}" type="slidenum">
              <a:rPr lang="en-US" altLang="zh-CN" smtClean="0"/>
              <a:pPr>
                <a:defRPr/>
              </a:pPr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56677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Public Sub </a:t>
            </a:r>
            <a:r>
              <a:rPr lang="zh-CN" altLang="en-US" dirty="0"/>
              <a:t>最高薪水</a:t>
            </a:r>
            <a:r>
              <a:rPr lang="en-US" altLang="zh-CN" dirty="0"/>
              <a:t>()</a:t>
            </a:r>
          </a:p>
          <a:p>
            <a:r>
              <a:rPr lang="en-US" altLang="zh-CN" dirty="0"/>
              <a:t>    Dim x As Integer, c As Range, max As Integer</a:t>
            </a:r>
          </a:p>
          <a:p>
            <a:r>
              <a:rPr lang="en-US" altLang="zh-CN" dirty="0"/>
              <a:t>    x = Range("A1").</a:t>
            </a:r>
            <a:r>
              <a:rPr lang="en-US" altLang="zh-CN" dirty="0" err="1"/>
              <a:t>CurrentRegion.Rows.Count</a:t>
            </a:r>
            <a:endParaRPr lang="en-US" altLang="zh-CN" dirty="0"/>
          </a:p>
          <a:p>
            <a:r>
              <a:rPr lang="en-US" altLang="zh-CN" dirty="0"/>
              <a:t>    max = Range("D2").Value</a:t>
            </a:r>
          </a:p>
          <a:p>
            <a:r>
              <a:rPr lang="en-US" altLang="zh-CN" dirty="0"/>
              <a:t>    For Each c In Range("D3:D" &amp; x).Cells</a:t>
            </a:r>
          </a:p>
          <a:p>
            <a:r>
              <a:rPr lang="en-US" altLang="zh-CN" dirty="0"/>
              <a:t>        If </a:t>
            </a:r>
            <a:r>
              <a:rPr lang="en-US" altLang="zh-CN" dirty="0" err="1"/>
              <a:t>c.Value</a:t>
            </a:r>
            <a:r>
              <a:rPr lang="en-US" altLang="zh-CN" dirty="0"/>
              <a:t> &gt; max Then</a:t>
            </a:r>
          </a:p>
          <a:p>
            <a:r>
              <a:rPr lang="en-US" altLang="zh-CN" dirty="0"/>
              <a:t>            max = </a:t>
            </a:r>
            <a:r>
              <a:rPr lang="en-US" altLang="zh-CN" dirty="0" err="1"/>
              <a:t>c.Value</a:t>
            </a:r>
            <a:endParaRPr lang="en-US" altLang="zh-CN" dirty="0"/>
          </a:p>
          <a:p>
            <a:r>
              <a:rPr lang="en-US" altLang="zh-CN" dirty="0"/>
              <a:t>        End If</a:t>
            </a:r>
          </a:p>
          <a:p>
            <a:r>
              <a:rPr lang="en-US" altLang="zh-CN" dirty="0"/>
              <a:t>    Next</a:t>
            </a:r>
          </a:p>
          <a:p>
            <a:r>
              <a:rPr lang="en-US" altLang="zh-CN" dirty="0"/>
              <a:t>    For Each c In Range("A2:D" &amp; x).Rows</a:t>
            </a:r>
          </a:p>
          <a:p>
            <a:r>
              <a:rPr lang="en-US" altLang="zh-CN" dirty="0"/>
              <a:t>        If </a:t>
            </a:r>
            <a:r>
              <a:rPr lang="en-US" altLang="zh-CN" dirty="0" err="1"/>
              <a:t>c.Cells</a:t>
            </a:r>
            <a:r>
              <a:rPr lang="en-US" altLang="zh-CN" dirty="0"/>
              <a:t>(</a:t>
            </a:r>
            <a:r>
              <a:rPr lang="en-US" altLang="zh-CN" dirty="0" err="1"/>
              <a:t>ColumnIndex</a:t>
            </a:r>
            <a:r>
              <a:rPr lang="en-US" altLang="zh-CN" dirty="0"/>
              <a:t>:=4).Value = max Then</a:t>
            </a:r>
          </a:p>
          <a:p>
            <a:r>
              <a:rPr lang="en-US" altLang="zh-CN" dirty="0"/>
              <a:t>            </a:t>
            </a:r>
            <a:r>
              <a:rPr lang="en-US" altLang="zh-CN" dirty="0" err="1"/>
              <a:t>c.Font.Bold</a:t>
            </a:r>
            <a:r>
              <a:rPr lang="en-US" altLang="zh-CN" dirty="0"/>
              <a:t> = True</a:t>
            </a:r>
          </a:p>
          <a:p>
            <a:r>
              <a:rPr lang="en-US" altLang="zh-CN" dirty="0"/>
              <a:t>            </a:t>
            </a:r>
            <a:r>
              <a:rPr lang="en-US" altLang="zh-CN" dirty="0" err="1"/>
              <a:t>c.Font.Color</a:t>
            </a:r>
            <a:r>
              <a:rPr lang="en-US" altLang="zh-CN" dirty="0"/>
              <a:t> = </a:t>
            </a:r>
            <a:r>
              <a:rPr lang="en-US" altLang="zh-CN" dirty="0" err="1"/>
              <a:t>vbRed</a:t>
            </a:r>
            <a:endParaRPr lang="en-US" altLang="zh-CN" dirty="0"/>
          </a:p>
          <a:p>
            <a:r>
              <a:rPr lang="en-US" altLang="zh-CN" dirty="0"/>
              <a:t>            </a:t>
            </a:r>
            <a:r>
              <a:rPr lang="en-US" altLang="zh-CN" dirty="0" err="1"/>
              <a:t>c.Interior.Color</a:t>
            </a:r>
            <a:r>
              <a:rPr lang="en-US" altLang="zh-CN" dirty="0"/>
              <a:t> = </a:t>
            </a:r>
            <a:r>
              <a:rPr lang="en-US" altLang="zh-CN" dirty="0" err="1"/>
              <a:t>vbGreen</a:t>
            </a:r>
            <a:endParaRPr lang="en-US" altLang="zh-CN" dirty="0"/>
          </a:p>
          <a:p>
            <a:r>
              <a:rPr lang="en-US" altLang="zh-CN" dirty="0"/>
              <a:t>        End If</a:t>
            </a:r>
          </a:p>
          <a:p>
            <a:r>
              <a:rPr lang="en-US" altLang="zh-CN" dirty="0"/>
              <a:t>    Next</a:t>
            </a:r>
          </a:p>
          <a:p>
            <a:r>
              <a:rPr lang="en-US" altLang="zh-CN" dirty="0"/>
              <a:t>End Sub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68B05B-F122-40DB-ADAC-7894BB880A48}" type="slidenum">
              <a:rPr lang="en-US" altLang="zh-CN" smtClean="0"/>
              <a:pPr>
                <a:defRPr/>
              </a:pPr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60920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68B05B-F122-40DB-ADAC-7894BB880A48}" type="slidenum">
              <a:rPr lang="en-US" altLang="zh-CN" smtClean="0"/>
              <a:pPr>
                <a:defRPr/>
              </a:pPr>
              <a:t>35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5569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8091" y="3085765"/>
            <a:ext cx="8240108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2" y="990600"/>
            <a:ext cx="7989752" cy="1504844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2" y="2495444"/>
            <a:ext cx="7989752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412ABE80-7D7D-47EC-B4F4-25431474855D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8534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BEC7C9-08B9-4AB8-88B2-9271E880E67F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20760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6629400" y="599725"/>
            <a:ext cx="2057399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75725"/>
            <a:ext cx="1503123" cy="518307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1192" y="675725"/>
            <a:ext cx="5922209" cy="5183073"/>
          </a:xfrm>
        </p:spPr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45255" y="5956136"/>
            <a:ext cx="947672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0"/>
            <a:ext cx="5922209" cy="365125"/>
          </a:xfr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2CD6E8A8-AAA9-440D-BF83-F5CF64964D8C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92411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357188"/>
            <a:ext cx="7993063" cy="9842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539750" y="1700213"/>
            <a:ext cx="7993063" cy="4752975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A8968-3E06-4830-BA32-58CB085001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2060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228003"/>
            <a:ext cx="7989752" cy="363079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577C22-DC74-4F94-8BA7-EE5A1AB0ADF5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54148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52646" y="5141973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36573"/>
            <a:ext cx="7989751" cy="1504844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3" y="4541417"/>
            <a:ext cx="7989751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6AF8A7F1-2960-4AFF-BD34-900C042C8362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1614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2" y="2228002"/>
            <a:ext cx="3899527" cy="363304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2" y="2228003"/>
            <a:ext cx="3907662" cy="363304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4DB334-48F2-4D13-8CA2-1E239EF06F6C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9077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28003"/>
            <a:ext cx="3593500" cy="576262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2" y="2926051"/>
            <a:ext cx="3899527" cy="2934999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69308" y="2228003"/>
            <a:ext cx="3601635" cy="576262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2" y="2926051"/>
            <a:ext cx="3907662" cy="2934999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45CBA3-2209-4D13-B9C5-A0586101A708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2789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spect="1"/>
          </p:cNvSpPr>
          <p:nvPr/>
        </p:nvSpPr>
        <p:spPr>
          <a:xfrm>
            <a:off x="448092" y="599725"/>
            <a:ext cx="8238707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8FD87D-32F9-4657-9122-D79B49EBCB83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59669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3BD7C4-E299-4EC6-BB20-81E3C89E1794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63566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52646" y="5141973"/>
            <a:ext cx="8238707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352" y="5262296"/>
            <a:ext cx="353662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99" y="601200"/>
            <a:ext cx="824040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5617" y="5262295"/>
            <a:ext cx="426532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8E6CAE5A-D6C0-404D-918A-50B483A90196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9673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4693389"/>
            <a:ext cx="7989752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8093" y="599725"/>
            <a:ext cx="8238706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6"/>
            <a:ext cx="7989752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54B460-1516-4BFA-9BA9-3151209D2100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68178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687474"/>
            <a:ext cx="7989752" cy="10833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228003"/>
            <a:ext cx="7989752" cy="363079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59327" y="59561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0"/>
            <a:ext cx="487058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00476" y="5956136"/>
            <a:ext cx="7704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2CD6E8A8-AAA9-440D-BF83-F5CF64964D8C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8"/>
          <p:cNvSpPr/>
          <p:nvPr/>
        </p:nvSpPr>
        <p:spPr>
          <a:xfrm>
            <a:off x="448091" y="441325"/>
            <a:ext cx="2719909" cy="10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5976001" y="441325"/>
            <a:ext cx="2710800" cy="108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3216601" y="441325"/>
            <a:ext cx="2710800" cy="10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26983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ts val="6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ts val="6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ts val="6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ts val="6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ts val="6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charset="2"/>
        <a:buChar char="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23454;&#20363;/&#20844;&#21153;&#21592;&#32771;&#35797;&#25104;&#32489;&#34920;.xlsx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hyperlink" Target="&#23454;&#20363;/&#21592;&#24037;&#34218;&#36164;&#34920;.xlsx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&#23454;&#20363;/&#21592;&#24037;&#34218;&#36164;&#34920;.xlsx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tm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Excel </a:t>
            </a:r>
            <a:r>
              <a:rPr lang="zh-CN" altLang="en-US" dirty="0"/>
              <a:t>的</a:t>
            </a:r>
            <a:r>
              <a:rPr lang="en-US" altLang="zh-CN" dirty="0"/>
              <a:t>VBA</a:t>
            </a:r>
            <a:r>
              <a:rPr lang="zh-CN" altLang="en-US" dirty="0"/>
              <a:t>对象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/>
            <a:r>
              <a:rPr lang="en-US" altLang="zh-CN" dirty="0"/>
              <a:t>Excel VBA</a:t>
            </a:r>
            <a:r>
              <a:rPr lang="zh-CN" altLang="en-US" dirty="0"/>
              <a:t>对象模型 </a:t>
            </a:r>
            <a:r>
              <a:rPr lang="en-US" altLang="zh-CN" dirty="0"/>
              <a:t>&amp; Range</a:t>
            </a:r>
            <a:r>
              <a:rPr lang="zh-CN" altLang="en-US" dirty="0"/>
              <a:t>对象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对象的常用属性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Cells</a:t>
            </a:r>
          </a:p>
          <a:p>
            <a:pPr lvl="1"/>
            <a:r>
              <a:rPr lang="zh-CN" altLang="en-US" dirty="0"/>
              <a:t>表示单元格区域中的所有单元格</a:t>
            </a:r>
          </a:p>
          <a:p>
            <a:pPr lvl="1"/>
            <a:r>
              <a:rPr lang="zh-CN" altLang="en-US" dirty="0"/>
              <a:t>可用 </a:t>
            </a:r>
            <a:r>
              <a:rPr lang="en-US" altLang="zh-CN" b="1" dirty="0">
                <a:solidFill>
                  <a:schemeClr val="accent6"/>
                </a:solidFill>
              </a:rPr>
              <a:t>Cells(row, column) </a:t>
            </a:r>
            <a:r>
              <a:rPr lang="zh-CN" altLang="en-US" dirty="0"/>
              <a:t>表示单元格区域中的某个单元格，</a:t>
            </a:r>
            <a:r>
              <a:rPr lang="zh-CN" altLang="en-US" dirty="0">
                <a:solidFill>
                  <a:schemeClr val="accent1"/>
                </a:solidFill>
              </a:rPr>
              <a:t>其中</a:t>
            </a:r>
            <a:r>
              <a:rPr lang="en-US" altLang="zh-CN" dirty="0">
                <a:solidFill>
                  <a:schemeClr val="accent1"/>
                </a:solidFill>
              </a:rPr>
              <a:t>row </a:t>
            </a:r>
            <a:r>
              <a:rPr lang="zh-CN" altLang="en-US" dirty="0">
                <a:solidFill>
                  <a:schemeClr val="accent1"/>
                </a:solidFill>
              </a:rPr>
              <a:t>为行号，</a:t>
            </a:r>
            <a:r>
              <a:rPr lang="en-US" altLang="zh-CN" dirty="0">
                <a:solidFill>
                  <a:schemeClr val="accent1"/>
                </a:solidFill>
              </a:rPr>
              <a:t>column </a:t>
            </a:r>
            <a:r>
              <a:rPr lang="zh-CN" altLang="en-US" dirty="0">
                <a:solidFill>
                  <a:schemeClr val="accent1"/>
                </a:solidFill>
              </a:rPr>
              <a:t>为列标</a:t>
            </a:r>
          </a:p>
          <a:p>
            <a:pPr lvl="1"/>
            <a:r>
              <a:rPr lang="zh-CN" altLang="en-US" dirty="0"/>
              <a:t>例如，下面代码将当前工作表 </a:t>
            </a:r>
            <a:r>
              <a:rPr lang="en-US" altLang="zh-CN" dirty="0"/>
              <a:t>B2:D4 </a:t>
            </a:r>
            <a:r>
              <a:rPr lang="zh-CN" altLang="en-US" dirty="0"/>
              <a:t>区域的第</a:t>
            </a:r>
            <a:r>
              <a:rPr lang="en-US" altLang="zh-CN" dirty="0"/>
              <a:t>2</a:t>
            </a:r>
            <a:r>
              <a:rPr lang="zh-CN" altLang="en-US" dirty="0"/>
              <a:t>行第</a:t>
            </a:r>
            <a:r>
              <a:rPr lang="en-US" altLang="zh-CN" dirty="0"/>
              <a:t>2</a:t>
            </a:r>
            <a:r>
              <a:rPr lang="zh-CN" altLang="en-US" dirty="0"/>
              <a:t>列的单元格（即</a:t>
            </a:r>
            <a:r>
              <a:rPr lang="en-US" altLang="zh-CN" dirty="0"/>
              <a:t>C3</a:t>
            </a:r>
            <a:r>
              <a:rPr lang="zh-CN" altLang="en-US" dirty="0"/>
              <a:t>）的值设为</a:t>
            </a:r>
            <a:r>
              <a:rPr lang="en-US" altLang="zh-CN" dirty="0"/>
              <a:t>5</a:t>
            </a:r>
            <a:r>
              <a:rPr lang="zh-CN" altLang="en-US" dirty="0"/>
              <a:t>：</a:t>
            </a:r>
          </a:p>
          <a:p>
            <a:pPr marL="324000" lvl="1" indent="0">
              <a:buNone/>
            </a:pPr>
            <a:r>
              <a:rPr lang="zh-CN" altLang="en-US" dirty="0"/>
              <a:t>	</a:t>
            </a:r>
            <a:r>
              <a:rPr lang="en-US" altLang="zh-CN" dirty="0" err="1">
                <a:solidFill>
                  <a:schemeClr val="accent2"/>
                </a:solidFill>
              </a:rPr>
              <a:t>ThisWorkbook.ActiveSheet.Range</a:t>
            </a:r>
            <a:r>
              <a:rPr lang="en-US" altLang="zh-CN" dirty="0">
                <a:solidFill>
                  <a:schemeClr val="accent2"/>
                </a:solidFill>
              </a:rPr>
              <a:t>("B2:D4").Cells(2, 2).Value = 5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对象的常用属性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Offset</a:t>
            </a:r>
            <a:r>
              <a:rPr lang="en-US" altLang="zh-CN" baseline="30000" dirty="0">
                <a:solidFill>
                  <a:srgbClr val="FF0000"/>
                </a:solidFill>
                <a:sym typeface="Wingdings"/>
              </a:rPr>
              <a:t></a:t>
            </a:r>
            <a:endParaRPr lang="en-US" altLang="zh-CN" baseline="30000" dirty="0">
              <a:solidFill>
                <a:srgbClr val="FF0000"/>
              </a:solidFill>
            </a:endParaRPr>
          </a:p>
          <a:p>
            <a:pPr lvl="1"/>
            <a:r>
              <a:rPr lang="zh-CN" altLang="en-US" dirty="0"/>
              <a:t>表示相对于指定区域偏移若干行和列以后的区域，使用方法：</a:t>
            </a:r>
            <a:r>
              <a:rPr lang="en-US" altLang="zh-CN" b="1" dirty="0">
                <a:solidFill>
                  <a:schemeClr val="accent6"/>
                </a:solidFill>
              </a:rPr>
              <a:t>Offset(row, column)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accent1"/>
                </a:solidFill>
              </a:rPr>
              <a:t>其中 </a:t>
            </a:r>
            <a:r>
              <a:rPr lang="en-US" altLang="zh-CN" dirty="0">
                <a:solidFill>
                  <a:schemeClr val="accent1"/>
                </a:solidFill>
              </a:rPr>
              <a:t>row </a:t>
            </a:r>
            <a:r>
              <a:rPr lang="zh-CN" altLang="en-US" dirty="0">
                <a:solidFill>
                  <a:schemeClr val="accent1"/>
                </a:solidFill>
              </a:rPr>
              <a:t>和 </a:t>
            </a:r>
            <a:r>
              <a:rPr lang="en-US" altLang="zh-CN" dirty="0">
                <a:solidFill>
                  <a:schemeClr val="accent1"/>
                </a:solidFill>
              </a:rPr>
              <a:t>column </a:t>
            </a:r>
            <a:r>
              <a:rPr lang="zh-CN" altLang="en-US" dirty="0">
                <a:solidFill>
                  <a:schemeClr val="accent1"/>
                </a:solidFill>
              </a:rPr>
              <a:t>分别为行偏移量和列偏移量</a:t>
            </a:r>
          </a:p>
          <a:p>
            <a:pPr lvl="1"/>
            <a:r>
              <a:rPr lang="zh-CN" altLang="en-US" dirty="0"/>
              <a:t>例：</a:t>
            </a:r>
          </a:p>
          <a:p>
            <a:pPr marL="324000" lvl="1" indent="0">
              <a:buNone/>
            </a:pPr>
            <a:r>
              <a:rPr lang="zh-CN" altLang="en-US" dirty="0"/>
              <a:t>	</a:t>
            </a:r>
            <a:r>
              <a:rPr lang="en-US" altLang="zh-CN" dirty="0" err="1">
                <a:solidFill>
                  <a:schemeClr val="accent2"/>
                </a:solidFill>
              </a:rPr>
              <a:t>ActiveCell.Offset</a:t>
            </a:r>
            <a:r>
              <a:rPr lang="en-US" altLang="zh-CN" dirty="0">
                <a:solidFill>
                  <a:schemeClr val="accent2"/>
                </a:solidFill>
              </a:rPr>
              <a:t>(3, 3).Value = 5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实践</a:t>
            </a: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在 </a:t>
            </a:r>
            <a:r>
              <a:rPr lang="zh-CN" altLang="en-US" dirty="0">
                <a:hlinkClick r:id="rId3" action="ppaction://hlinkfile"/>
              </a:rPr>
              <a:t>公务员考试成绩表 </a:t>
            </a:r>
            <a:r>
              <a:rPr lang="zh-CN" altLang="en-US" dirty="0"/>
              <a:t>工作簿中，假定学生均已获得相应学位，试编写一个</a:t>
            </a:r>
            <a:r>
              <a:rPr lang="zh-CN" altLang="en-US" dirty="0">
                <a:solidFill>
                  <a:srgbClr val="FF3300"/>
                </a:solidFill>
              </a:rPr>
              <a:t>宏</a:t>
            </a:r>
            <a:r>
              <a:rPr lang="zh-CN" altLang="en-US" dirty="0"/>
              <a:t>，用 </a:t>
            </a:r>
            <a:r>
              <a:rPr lang="en-US" altLang="zh-CN" dirty="0">
                <a:solidFill>
                  <a:schemeClr val="accent6"/>
                </a:solidFill>
              </a:rPr>
              <a:t>For Each…Next </a:t>
            </a:r>
            <a:r>
              <a:rPr lang="zh-CN" altLang="en-US" dirty="0"/>
              <a:t>循环遍历“学历”列各学生的学历，然后在“学位”列填写其对应的学位。学历学位对应关系如下表所示：</a:t>
            </a:r>
            <a:endParaRPr lang="en-US" altLang="zh-CN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209800" y="4038600"/>
          <a:ext cx="4572000" cy="2048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38802">
                  <a:extLst>
                    <a:ext uri="{9D8B030D-6E8A-4147-A177-3AD203B41FA5}">
                      <a16:colId xmlns:a16="http://schemas.microsoft.com/office/drawing/2014/main" val="2672474967"/>
                    </a:ext>
                  </a:extLst>
                </a:gridCol>
                <a:gridCol w="2133198">
                  <a:extLst>
                    <a:ext uri="{9D8B030D-6E8A-4147-A177-3AD203B41FA5}">
                      <a16:colId xmlns:a16="http://schemas.microsoft.com/office/drawing/2014/main" val="4064435478"/>
                    </a:ext>
                  </a:extLst>
                </a:gridCol>
              </a:tblGrid>
              <a:tr h="4097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学历</a:t>
                      </a:r>
                      <a:endParaRPr lang="zh-CN" sz="20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学位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1945521"/>
                  </a:ext>
                </a:extLst>
              </a:tr>
              <a:tr h="4097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博士研究生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博士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8834146"/>
                  </a:ext>
                </a:extLst>
              </a:tr>
              <a:tr h="4097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硕士研究生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硕士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4874300"/>
                  </a:ext>
                </a:extLst>
              </a:tr>
              <a:tr h="4097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本科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学士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9922617"/>
                  </a:ext>
                </a:extLst>
              </a:tr>
              <a:tr h="4097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</a:rPr>
                        <a:t>其他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无</a:t>
                      </a:r>
                      <a:endParaRPr lang="zh-CN" sz="20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679439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00271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对象的常用属性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CurrentRegion</a:t>
            </a:r>
            <a:r>
              <a:rPr lang="en-US" altLang="zh-CN" baseline="30000" dirty="0">
                <a:solidFill>
                  <a:srgbClr val="FF0000"/>
                </a:solidFill>
                <a:sym typeface="Wingdings"/>
              </a:rPr>
              <a:t></a:t>
            </a:r>
            <a:endParaRPr lang="en-US" altLang="zh-CN" baseline="30000" dirty="0">
              <a:solidFill>
                <a:srgbClr val="FF0000"/>
              </a:solidFill>
            </a:endParaRPr>
          </a:p>
          <a:p>
            <a:pPr lvl="1"/>
            <a:r>
              <a:rPr lang="zh-CN" altLang="en-US" dirty="0"/>
              <a:t>表示</a:t>
            </a:r>
            <a:r>
              <a:rPr lang="zh-CN" altLang="en-US" b="1" dirty="0">
                <a:solidFill>
                  <a:schemeClr val="accent6"/>
                </a:solidFill>
              </a:rPr>
              <a:t>当前区域</a:t>
            </a:r>
            <a:r>
              <a:rPr lang="zh-CN" altLang="en-US" dirty="0"/>
              <a:t>，当前区域是</a:t>
            </a:r>
            <a:r>
              <a:rPr lang="zh-CN" altLang="en-US" b="1" dirty="0">
                <a:solidFill>
                  <a:schemeClr val="accent1"/>
                </a:solidFill>
              </a:rPr>
              <a:t>以空行与空列的组合为边界的区域</a:t>
            </a:r>
          </a:p>
          <a:p>
            <a:pPr lvl="1"/>
            <a:r>
              <a:rPr lang="zh-CN" altLang="en-US" dirty="0"/>
              <a:t>例如，下面代码选定工作表 </a:t>
            </a:r>
            <a:r>
              <a:rPr lang="en-US" altLang="zh-CN" dirty="0"/>
              <a:t>Sheet1 </a:t>
            </a:r>
            <a:r>
              <a:rPr lang="zh-CN" altLang="en-US" dirty="0"/>
              <a:t>上的当前区域：</a:t>
            </a:r>
          </a:p>
          <a:p>
            <a:pPr marL="324000" lvl="1" indent="0">
              <a:buNone/>
            </a:pPr>
            <a:r>
              <a:rPr lang="zh-CN" altLang="en-US" dirty="0">
                <a:solidFill>
                  <a:schemeClr val="accent2"/>
                </a:solidFill>
              </a:rPr>
              <a:t>	</a:t>
            </a:r>
            <a:r>
              <a:rPr lang="en-US" altLang="zh-CN" dirty="0">
                <a:solidFill>
                  <a:schemeClr val="accent2"/>
                </a:solidFill>
              </a:rPr>
              <a:t>Worksheets("Sheet1").Activate</a:t>
            </a:r>
          </a:p>
          <a:p>
            <a:pPr marL="324000" lvl="1" indent="0">
              <a:buNone/>
            </a:pPr>
            <a:r>
              <a:rPr lang="en-US" altLang="zh-CN" dirty="0">
                <a:solidFill>
                  <a:schemeClr val="accent2"/>
                </a:solidFill>
              </a:rPr>
              <a:t>	</a:t>
            </a:r>
            <a:r>
              <a:rPr lang="en-US" altLang="zh-CN" dirty="0" err="1">
                <a:solidFill>
                  <a:schemeClr val="accent2"/>
                </a:solidFill>
              </a:rPr>
              <a:t>ActiveCell.CurrentRegion.Select</a:t>
            </a:r>
            <a:endParaRPr lang="en-US" altLang="zh-CN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对象的常用属性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Columns</a:t>
            </a:r>
            <a:r>
              <a:rPr lang="en-US" altLang="zh-CN" baseline="30000" dirty="0">
                <a:solidFill>
                  <a:srgbClr val="FF0000"/>
                </a:solidFill>
                <a:sym typeface="Wingdings"/>
              </a:rPr>
              <a:t></a:t>
            </a:r>
            <a:endParaRPr lang="en-US" altLang="zh-CN" baseline="30000" dirty="0">
              <a:solidFill>
                <a:srgbClr val="FF0000"/>
              </a:solidFill>
            </a:endParaRPr>
          </a:p>
          <a:p>
            <a:pPr lvl="1"/>
            <a:r>
              <a:rPr lang="zh-CN" altLang="en-US" dirty="0"/>
              <a:t>表示指定单元格区域中的所有列</a:t>
            </a:r>
          </a:p>
          <a:p>
            <a:pPr lvl="1"/>
            <a:r>
              <a:rPr lang="zh-CN" altLang="en-US" dirty="0"/>
              <a:t>可用 </a:t>
            </a:r>
            <a:r>
              <a:rPr lang="en-US" altLang="en-US" b="1" dirty="0">
                <a:solidFill>
                  <a:schemeClr val="accent6"/>
                </a:solidFill>
              </a:rPr>
              <a:t>Columns</a:t>
            </a:r>
            <a:r>
              <a:rPr lang="en-US" altLang="zh-CN" b="1" dirty="0">
                <a:solidFill>
                  <a:schemeClr val="accent6"/>
                </a:solidFill>
              </a:rPr>
              <a:t>(index) </a:t>
            </a:r>
            <a:r>
              <a:rPr lang="zh-CN" altLang="en-US" dirty="0"/>
              <a:t>表示单元格区域中的某列</a:t>
            </a:r>
          </a:p>
          <a:p>
            <a:pPr lvl="1"/>
            <a:r>
              <a:rPr lang="zh-CN" altLang="en-US" dirty="0"/>
              <a:t>例如，下面代码将 </a:t>
            </a:r>
            <a:r>
              <a:rPr lang="en-US" altLang="zh-CN" dirty="0"/>
              <a:t>B2:D4 </a:t>
            </a:r>
            <a:r>
              <a:rPr lang="zh-CN" altLang="en-US" dirty="0"/>
              <a:t>区域第一列中每一单元格的值置为</a:t>
            </a:r>
            <a:r>
              <a:rPr lang="en-US" altLang="zh-CN" dirty="0"/>
              <a:t>0</a:t>
            </a:r>
            <a:r>
              <a:rPr lang="zh-CN" altLang="en-US" dirty="0"/>
              <a:t>：</a:t>
            </a:r>
          </a:p>
          <a:p>
            <a:pPr marL="324000" lvl="1" indent="0">
              <a:buNone/>
            </a:pPr>
            <a:r>
              <a:rPr lang="zh-CN" altLang="en-US" dirty="0"/>
              <a:t>	</a:t>
            </a:r>
            <a:r>
              <a:rPr lang="en-US" altLang="zh-CN" dirty="0" err="1">
                <a:solidFill>
                  <a:schemeClr val="accent2"/>
                </a:solidFill>
              </a:rPr>
              <a:t>ThisWorkbook.ActiveSheet.Range</a:t>
            </a:r>
            <a:r>
              <a:rPr lang="en-US" altLang="zh-CN" dirty="0">
                <a:solidFill>
                  <a:schemeClr val="accent2"/>
                </a:solidFill>
              </a:rPr>
              <a:t>("B2:D4").Columns(1).Value = 0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对象的常用属性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ColumnWidth</a:t>
            </a:r>
            <a:endParaRPr lang="en-US" altLang="zh-CN" dirty="0"/>
          </a:p>
          <a:p>
            <a:pPr lvl="1"/>
            <a:r>
              <a:rPr lang="zh-CN" altLang="en-US" dirty="0"/>
              <a:t>表示指定区域中所有列的列宽，例：</a:t>
            </a:r>
          </a:p>
          <a:p>
            <a:pPr marL="324000" lvl="1" indent="0">
              <a:buNone/>
            </a:pPr>
            <a:r>
              <a:rPr lang="zh-CN" altLang="en-US" dirty="0">
                <a:solidFill>
                  <a:schemeClr val="accent2"/>
                </a:solidFill>
              </a:rPr>
              <a:t>	</a:t>
            </a:r>
            <a:r>
              <a:rPr lang="en-US" altLang="en-US" dirty="0">
                <a:solidFill>
                  <a:schemeClr val="accent2"/>
                </a:solidFill>
              </a:rPr>
              <a:t>With Worksheets("Sheet1").Range("B3.A12")</a:t>
            </a:r>
          </a:p>
          <a:p>
            <a:pPr marL="324000" lvl="1" indent="0">
              <a:buNone/>
            </a:pPr>
            <a:r>
              <a:rPr lang="en-US" altLang="en-US" dirty="0">
                <a:solidFill>
                  <a:schemeClr val="accent2"/>
                </a:solidFill>
              </a:rPr>
              <a:t>    </a:t>
            </a:r>
            <a:r>
              <a:rPr lang="en-US" altLang="zh-CN" dirty="0">
                <a:solidFill>
                  <a:schemeClr val="accent2"/>
                </a:solidFill>
              </a:rPr>
              <a:t>		</a:t>
            </a:r>
            <a:r>
              <a:rPr lang="en-US" altLang="en-US" dirty="0">
                <a:solidFill>
                  <a:schemeClr val="accent2"/>
                </a:solidFill>
              </a:rPr>
              <a:t>.</a:t>
            </a:r>
            <a:r>
              <a:rPr lang="en-US" altLang="en-US" dirty="0" err="1">
                <a:solidFill>
                  <a:schemeClr val="accent2"/>
                </a:solidFill>
              </a:rPr>
              <a:t>ColumnWidth</a:t>
            </a:r>
            <a:r>
              <a:rPr lang="en-US" altLang="en-US" dirty="0">
                <a:solidFill>
                  <a:schemeClr val="accent2"/>
                </a:solidFill>
              </a:rPr>
              <a:t> = .</a:t>
            </a:r>
            <a:r>
              <a:rPr lang="en-US" altLang="en-US" dirty="0" err="1">
                <a:solidFill>
                  <a:schemeClr val="accent2"/>
                </a:solidFill>
              </a:rPr>
              <a:t>ColumnWidth</a:t>
            </a:r>
            <a:r>
              <a:rPr lang="en-US" altLang="en-US" dirty="0">
                <a:solidFill>
                  <a:schemeClr val="accent2"/>
                </a:solidFill>
              </a:rPr>
              <a:t> * 2</a:t>
            </a:r>
          </a:p>
          <a:p>
            <a:pPr marL="324000" lvl="1" indent="0">
              <a:buNone/>
            </a:pPr>
            <a:r>
              <a:rPr lang="en-US" altLang="zh-CN" dirty="0">
                <a:solidFill>
                  <a:schemeClr val="accent2"/>
                </a:solidFill>
              </a:rPr>
              <a:t>	</a:t>
            </a:r>
            <a:r>
              <a:rPr lang="en-US" altLang="en-US" dirty="0">
                <a:solidFill>
                  <a:schemeClr val="accent2"/>
                </a:solidFill>
              </a:rPr>
              <a:t>End With</a:t>
            </a:r>
            <a:endParaRPr lang="en-US" altLang="zh-CN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对象的常用属性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Column</a:t>
            </a:r>
          </a:p>
          <a:p>
            <a:pPr lvl="1"/>
            <a:r>
              <a:rPr lang="zh-CN" altLang="en-US" dirty="0"/>
              <a:t>返回指定区域第一个子区域的第一列的</a:t>
            </a:r>
            <a:r>
              <a:rPr lang="zh-CN" altLang="en-US" b="1" dirty="0">
                <a:solidFill>
                  <a:schemeClr val="accent6"/>
                </a:solidFill>
              </a:rPr>
              <a:t>列号</a:t>
            </a:r>
          </a:p>
          <a:p>
            <a:pPr lvl="1"/>
            <a:r>
              <a:rPr lang="zh-CN" altLang="en-US" dirty="0"/>
              <a:t>例如，下面代码返回</a:t>
            </a:r>
            <a:r>
              <a:rPr lang="en-US" altLang="zh-CN" dirty="0" err="1"/>
              <a:t>myRange</a:t>
            </a:r>
            <a:r>
              <a:rPr lang="zh-CN" altLang="en-US" dirty="0"/>
              <a:t>区域最后一列的列号：</a:t>
            </a:r>
          </a:p>
          <a:p>
            <a:pPr marL="324000" lvl="1" indent="0">
              <a:buNone/>
            </a:pPr>
            <a:r>
              <a:rPr lang="zh-CN" altLang="en-US" dirty="0"/>
              <a:t>	</a:t>
            </a:r>
            <a:r>
              <a:rPr lang="en-US" altLang="zh-CN" dirty="0" err="1">
                <a:solidFill>
                  <a:schemeClr val="accent2"/>
                </a:solidFill>
              </a:rPr>
              <a:t>myRange.Columns</a:t>
            </a:r>
            <a:r>
              <a:rPr lang="en-US" altLang="zh-CN" dirty="0">
                <a:solidFill>
                  <a:schemeClr val="accent2"/>
                </a:solidFill>
              </a:rPr>
              <a:t>(</a:t>
            </a:r>
            <a:r>
              <a:rPr lang="en-US" altLang="zh-CN" dirty="0" err="1">
                <a:solidFill>
                  <a:schemeClr val="accent2"/>
                </a:solidFill>
              </a:rPr>
              <a:t>myRange.Columns.Count</a:t>
            </a:r>
            <a:r>
              <a:rPr lang="en-US" altLang="zh-CN" dirty="0">
                <a:solidFill>
                  <a:schemeClr val="accent2"/>
                </a:solidFill>
              </a:rPr>
              <a:t>).Column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对象的常用属性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Rows</a:t>
            </a:r>
            <a:r>
              <a:rPr lang="en-US" altLang="zh-CN" baseline="30000" dirty="0">
                <a:solidFill>
                  <a:srgbClr val="FF0000"/>
                </a:solidFill>
                <a:sym typeface="Wingdings"/>
              </a:rPr>
              <a:t></a:t>
            </a:r>
            <a:endParaRPr lang="en-US" altLang="zh-CN" baseline="30000" dirty="0">
              <a:solidFill>
                <a:srgbClr val="FF0000"/>
              </a:solidFill>
            </a:endParaRPr>
          </a:p>
          <a:p>
            <a:pPr lvl="1"/>
            <a:r>
              <a:rPr lang="zh-CN" altLang="en-US" dirty="0"/>
              <a:t>表示指定单元格区域中的所有行</a:t>
            </a:r>
          </a:p>
          <a:p>
            <a:pPr lvl="1"/>
            <a:r>
              <a:rPr lang="zh-CN" altLang="en-US" dirty="0"/>
              <a:t>可用</a:t>
            </a:r>
            <a:r>
              <a:rPr lang="en-US" altLang="en-US" dirty="0"/>
              <a:t>Rows</a:t>
            </a:r>
            <a:r>
              <a:rPr lang="en-US" altLang="zh-CN" dirty="0"/>
              <a:t>(index)</a:t>
            </a:r>
            <a:r>
              <a:rPr lang="zh-CN" altLang="en-US" dirty="0"/>
              <a:t>表示单元格区域中的某行</a:t>
            </a:r>
          </a:p>
          <a:p>
            <a:pPr lvl="1"/>
            <a:r>
              <a:rPr lang="zh-CN" altLang="en-US" dirty="0"/>
              <a:t>例如，下面代码将</a:t>
            </a:r>
            <a:r>
              <a:rPr lang="en-US" altLang="zh-CN" dirty="0"/>
              <a:t>B2:D4</a:t>
            </a:r>
            <a:r>
              <a:rPr lang="zh-CN" altLang="en-US" dirty="0"/>
              <a:t>区域的第</a:t>
            </a:r>
            <a:r>
              <a:rPr lang="en-US" altLang="zh-CN" dirty="0"/>
              <a:t>3</a:t>
            </a:r>
            <a:r>
              <a:rPr lang="zh-CN" altLang="en-US" dirty="0"/>
              <a:t>行删除：</a:t>
            </a:r>
          </a:p>
          <a:p>
            <a:pPr marL="324000" lvl="1" indent="0">
              <a:buNone/>
            </a:pPr>
            <a:r>
              <a:rPr lang="zh-CN" altLang="en-US" dirty="0"/>
              <a:t>	</a:t>
            </a:r>
            <a:r>
              <a:rPr lang="en-US" altLang="zh-CN" dirty="0" err="1">
                <a:solidFill>
                  <a:schemeClr val="accent2"/>
                </a:solidFill>
              </a:rPr>
              <a:t>ThisWorkbook.ActiveSheet.Range</a:t>
            </a:r>
            <a:r>
              <a:rPr lang="en-US" altLang="zh-CN" dirty="0">
                <a:solidFill>
                  <a:schemeClr val="accent2"/>
                </a:solidFill>
              </a:rPr>
              <a:t>("B2:D4").Rows(3).Delete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对象的常用属性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RowHeight</a:t>
            </a:r>
            <a:endParaRPr lang="en-US" altLang="zh-CN" dirty="0"/>
          </a:p>
          <a:p>
            <a:pPr lvl="1"/>
            <a:r>
              <a:rPr lang="zh-CN" altLang="en-US" dirty="0"/>
              <a:t>表示指定区域中所有行的行高，例： </a:t>
            </a:r>
          </a:p>
          <a:p>
            <a:pPr marL="324000" lvl="1" indent="0">
              <a:buNone/>
            </a:pPr>
            <a:r>
              <a:rPr lang="zh-CN" altLang="en-US" dirty="0"/>
              <a:t>	</a:t>
            </a:r>
            <a:r>
              <a:rPr lang="en-US" altLang="zh-CN" dirty="0" err="1">
                <a:solidFill>
                  <a:schemeClr val="accent2"/>
                </a:solidFill>
              </a:rPr>
              <a:t>ActiveSheet.Range</a:t>
            </a:r>
            <a:r>
              <a:rPr lang="en-US" altLang="zh-CN" dirty="0">
                <a:solidFill>
                  <a:schemeClr val="accent2"/>
                </a:solidFill>
              </a:rPr>
              <a:t>(</a:t>
            </a:r>
            <a:r>
              <a:rPr lang="en-US" altLang="en-US" dirty="0">
                <a:solidFill>
                  <a:schemeClr val="accent2"/>
                </a:solidFill>
              </a:rPr>
              <a:t>"</a:t>
            </a:r>
            <a:r>
              <a:rPr lang="en-US" altLang="zh-CN" dirty="0">
                <a:solidFill>
                  <a:schemeClr val="accent2"/>
                </a:solidFill>
              </a:rPr>
              <a:t>B3.A12").</a:t>
            </a:r>
            <a:r>
              <a:rPr lang="en-US" altLang="zh-CN" dirty="0" err="1">
                <a:solidFill>
                  <a:schemeClr val="accent2"/>
                </a:solidFill>
              </a:rPr>
              <a:t>RowHeight</a:t>
            </a:r>
            <a:r>
              <a:rPr lang="en-US" altLang="zh-CN" dirty="0">
                <a:solidFill>
                  <a:schemeClr val="accent2"/>
                </a:solidFill>
              </a:rPr>
              <a:t> = 10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对象的常用属性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Row</a:t>
            </a:r>
          </a:p>
          <a:p>
            <a:pPr lvl="1"/>
            <a:r>
              <a:rPr lang="zh-CN" altLang="en-US" dirty="0"/>
              <a:t>返回区域中第一个子区域的第一行的</a:t>
            </a:r>
            <a:r>
              <a:rPr lang="zh-CN" altLang="en-US" b="1" dirty="0">
                <a:solidFill>
                  <a:schemeClr val="accent6"/>
                </a:solidFill>
              </a:rPr>
              <a:t>行号</a:t>
            </a:r>
          </a:p>
          <a:p>
            <a:pPr lvl="1"/>
            <a:r>
              <a:rPr lang="zh-CN" altLang="en-US" dirty="0"/>
              <a:t>例如，下面代码将工作表 </a:t>
            </a:r>
            <a:r>
              <a:rPr lang="en-US" altLang="zh-CN" dirty="0"/>
              <a:t>sheet1 </a:t>
            </a:r>
            <a:r>
              <a:rPr lang="zh-CN" altLang="en-US" dirty="0"/>
              <a:t>中每隔一行的行高设置为 </a:t>
            </a:r>
            <a:r>
              <a:rPr lang="en-US" altLang="zh-CN" dirty="0"/>
              <a:t>4 </a:t>
            </a:r>
            <a:r>
              <a:rPr lang="zh-CN" altLang="en-US" dirty="0"/>
              <a:t>磅：</a:t>
            </a:r>
          </a:p>
          <a:p>
            <a:pPr marL="324000" lvl="1" indent="0">
              <a:buNone/>
            </a:pPr>
            <a:r>
              <a:rPr lang="zh-CN" altLang="en-US" dirty="0">
                <a:solidFill>
                  <a:schemeClr val="accent2"/>
                </a:solidFill>
              </a:rPr>
              <a:t> 	</a:t>
            </a:r>
            <a:r>
              <a:rPr lang="en-US" altLang="zh-CN" dirty="0">
                <a:solidFill>
                  <a:schemeClr val="accent2"/>
                </a:solidFill>
              </a:rPr>
              <a:t>For Each </a:t>
            </a:r>
            <a:r>
              <a:rPr lang="en-US" altLang="zh-CN" dirty="0" err="1">
                <a:solidFill>
                  <a:schemeClr val="accent2"/>
                </a:solidFill>
              </a:rPr>
              <a:t>rw</a:t>
            </a:r>
            <a:r>
              <a:rPr lang="en-US" altLang="zh-CN" dirty="0">
                <a:solidFill>
                  <a:schemeClr val="accent2"/>
                </a:solidFill>
              </a:rPr>
              <a:t> In Worksheets("Sheet1").Rows</a:t>
            </a:r>
          </a:p>
          <a:p>
            <a:pPr marL="324000" lvl="1" indent="0">
              <a:buNone/>
            </a:pPr>
            <a:r>
              <a:rPr lang="en-US" altLang="zh-CN" dirty="0">
                <a:solidFill>
                  <a:schemeClr val="accent2"/>
                </a:solidFill>
              </a:rPr>
              <a:t>        </a:t>
            </a:r>
            <a:r>
              <a:rPr lang="en-US" altLang="zh-CN" dirty="0">
                <a:solidFill>
                  <a:schemeClr val="accent1"/>
                </a:solidFill>
              </a:rPr>
              <a:t>If </a:t>
            </a:r>
            <a:r>
              <a:rPr lang="en-US" altLang="zh-CN" dirty="0" err="1">
                <a:solidFill>
                  <a:schemeClr val="accent1"/>
                </a:solidFill>
              </a:rPr>
              <a:t>rw.Row</a:t>
            </a:r>
            <a:r>
              <a:rPr lang="en-US" altLang="zh-CN" dirty="0">
                <a:solidFill>
                  <a:schemeClr val="accent1"/>
                </a:solidFill>
              </a:rPr>
              <a:t> Mod 2 = 0 Then</a:t>
            </a:r>
          </a:p>
          <a:p>
            <a:pPr marL="324000" lvl="1" indent="0">
              <a:buNone/>
            </a:pPr>
            <a:r>
              <a:rPr lang="en-US" altLang="zh-CN" dirty="0">
                <a:solidFill>
                  <a:schemeClr val="accent2"/>
                </a:solidFill>
              </a:rPr>
              <a:t>            </a:t>
            </a:r>
            <a:r>
              <a:rPr lang="en-US" altLang="zh-CN" dirty="0" err="1">
                <a:solidFill>
                  <a:schemeClr val="accent2"/>
                </a:solidFill>
              </a:rPr>
              <a:t>rw.RowHeight</a:t>
            </a:r>
            <a:r>
              <a:rPr lang="en-US" altLang="zh-CN" dirty="0">
                <a:solidFill>
                  <a:schemeClr val="accent2"/>
                </a:solidFill>
              </a:rPr>
              <a:t> = 4</a:t>
            </a:r>
          </a:p>
          <a:p>
            <a:pPr marL="324000" lvl="1" indent="0">
              <a:buNone/>
            </a:pPr>
            <a:r>
              <a:rPr lang="en-US" altLang="zh-CN" dirty="0">
                <a:solidFill>
                  <a:schemeClr val="accent2"/>
                </a:solidFill>
              </a:rPr>
              <a:t>        </a:t>
            </a:r>
            <a:r>
              <a:rPr lang="en-US" altLang="zh-CN" dirty="0">
                <a:solidFill>
                  <a:schemeClr val="accent1"/>
                </a:solidFill>
              </a:rPr>
              <a:t>End If</a:t>
            </a:r>
          </a:p>
          <a:p>
            <a:pPr marL="324000" lvl="1" indent="0">
              <a:buNone/>
            </a:pPr>
            <a:r>
              <a:rPr lang="en-US" altLang="zh-CN" dirty="0">
                <a:solidFill>
                  <a:schemeClr val="accent2"/>
                </a:solidFill>
              </a:rPr>
              <a:t>  Next </a:t>
            </a:r>
            <a:r>
              <a:rPr lang="en-US" altLang="zh-CN" dirty="0" err="1">
                <a:solidFill>
                  <a:schemeClr val="accent2"/>
                </a:solidFill>
              </a:rPr>
              <a:t>rw</a:t>
            </a:r>
            <a:endParaRPr lang="en-US" altLang="zh-CN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Excel </a:t>
            </a:r>
            <a:r>
              <a:rPr lang="zh-CN" altLang="en-US"/>
              <a:t>对象模型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VBA</a:t>
            </a:r>
            <a:r>
              <a:rPr lang="zh-CN" altLang="en-US" dirty="0"/>
              <a:t>通过</a:t>
            </a:r>
            <a:r>
              <a:rPr lang="zh-CN" altLang="en-US" sz="2800" dirty="0">
                <a:solidFill>
                  <a:schemeClr val="accent6"/>
                </a:solidFill>
              </a:rPr>
              <a:t>对象</a:t>
            </a:r>
            <a:r>
              <a:rPr lang="zh-CN" altLang="en-US" dirty="0"/>
              <a:t>来操作和控制 </a:t>
            </a:r>
            <a:r>
              <a:rPr lang="en-US" altLang="zh-CN" dirty="0"/>
              <a:t>Excel </a:t>
            </a:r>
          </a:p>
          <a:p>
            <a:pPr>
              <a:spcBef>
                <a:spcPts val="1800"/>
              </a:spcBef>
            </a:pPr>
            <a:r>
              <a:rPr lang="zh-CN" altLang="en-US" dirty="0"/>
              <a:t>查看完整的 </a:t>
            </a:r>
            <a:r>
              <a:rPr lang="en-US" altLang="zh-CN" dirty="0"/>
              <a:t>Excel VBA </a:t>
            </a:r>
            <a:r>
              <a:rPr lang="zh-CN" altLang="en-US" dirty="0"/>
              <a:t>对象模型：</a:t>
            </a:r>
          </a:p>
          <a:p>
            <a:pPr marL="781200" lvl="1" indent="-457200">
              <a:buFont typeface="+mj-lt"/>
              <a:buAutoNum type="arabicPeriod"/>
            </a:pPr>
            <a:r>
              <a:rPr lang="zh-CN" altLang="en-US" dirty="0"/>
              <a:t>在 </a:t>
            </a:r>
            <a:r>
              <a:rPr lang="en-US" altLang="zh-CN" dirty="0"/>
              <a:t>VBE </a:t>
            </a:r>
            <a:r>
              <a:rPr lang="zh-CN" altLang="en-US" dirty="0"/>
              <a:t>的工具栏单击       按钮</a:t>
            </a:r>
            <a:endParaRPr lang="en-US" altLang="zh-CN" dirty="0"/>
          </a:p>
          <a:p>
            <a:pPr marL="781200" lvl="1" indent="-457200">
              <a:buFont typeface="+mj-lt"/>
              <a:buAutoNum type="arabicPeriod"/>
            </a:pPr>
            <a:r>
              <a:rPr lang="zh-CN" altLang="en-US" dirty="0"/>
              <a:t>在帮助窗口的工具栏单击        按钮</a:t>
            </a:r>
            <a:endParaRPr lang="en-US" altLang="zh-CN" dirty="0"/>
          </a:p>
          <a:p>
            <a:pPr marL="781200" lvl="1" indent="-457200">
              <a:buFont typeface="+mj-lt"/>
              <a:buAutoNum type="arabicPeriod"/>
            </a:pPr>
            <a:r>
              <a:rPr lang="zh-CN" altLang="en-US" dirty="0"/>
              <a:t>在目录窗格的“</a:t>
            </a:r>
            <a:r>
              <a:rPr lang="en-US" altLang="zh-CN" dirty="0"/>
              <a:t>Excel 2010 </a:t>
            </a:r>
            <a:r>
              <a:rPr lang="zh-CN" altLang="en-US" dirty="0"/>
              <a:t>开发人员”下选择“</a:t>
            </a:r>
            <a:r>
              <a:rPr lang="en-US" altLang="zh-CN" dirty="0">
                <a:solidFill>
                  <a:schemeClr val="accent5"/>
                </a:solidFill>
              </a:rPr>
              <a:t>Excel </a:t>
            </a:r>
            <a:r>
              <a:rPr lang="zh-CN" altLang="en-US" dirty="0">
                <a:solidFill>
                  <a:schemeClr val="accent5"/>
                </a:solidFill>
              </a:rPr>
              <a:t>对象模型参考</a:t>
            </a:r>
            <a:r>
              <a:rPr lang="zh-CN" altLang="en-US" dirty="0"/>
              <a:t>”主题 </a:t>
            </a:r>
            <a:endParaRPr lang="en-US" altLang="zh-CN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878" y="3453512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644" y="3924766"/>
            <a:ext cx="418634" cy="41863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对象的常用属性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Count</a:t>
            </a:r>
            <a:r>
              <a:rPr lang="en-US" altLang="zh-CN" baseline="30000" dirty="0">
                <a:solidFill>
                  <a:srgbClr val="FF0000"/>
                </a:solidFill>
                <a:sym typeface="Wingdings"/>
              </a:rPr>
              <a:t></a:t>
            </a:r>
            <a:endParaRPr lang="en-US" altLang="zh-CN" baseline="30000" dirty="0">
              <a:solidFill>
                <a:srgbClr val="FF0000"/>
              </a:solidFill>
            </a:endParaRPr>
          </a:p>
          <a:p>
            <a:pPr lvl="1"/>
            <a:r>
              <a:rPr lang="zh-CN" altLang="en-US" dirty="0"/>
              <a:t>表示指定单元格区域的单元格个数</a:t>
            </a:r>
          </a:p>
          <a:p>
            <a:pPr lvl="1"/>
            <a:endParaRPr lang="en-US" altLang="zh-CN" dirty="0"/>
          </a:p>
          <a:p>
            <a:pPr lvl="1"/>
            <a:r>
              <a:rPr lang="zh-CN" altLang="en-US" dirty="0">
                <a:solidFill>
                  <a:srgbClr val="FF3300"/>
                </a:solidFill>
              </a:rPr>
              <a:t>注意：</a:t>
            </a:r>
            <a:r>
              <a:rPr lang="en-US" altLang="zh-CN" dirty="0">
                <a:solidFill>
                  <a:srgbClr val="FF3300"/>
                </a:solidFill>
              </a:rPr>
              <a:t>Cells</a:t>
            </a:r>
            <a:r>
              <a:rPr lang="zh-CN" altLang="en-US" dirty="0">
                <a:solidFill>
                  <a:srgbClr val="FF3300"/>
                </a:solidFill>
              </a:rPr>
              <a:t>、</a:t>
            </a:r>
            <a:r>
              <a:rPr lang="en-US" altLang="zh-CN" dirty="0">
                <a:solidFill>
                  <a:srgbClr val="FF3300"/>
                </a:solidFill>
              </a:rPr>
              <a:t>Columns </a:t>
            </a:r>
            <a:r>
              <a:rPr lang="zh-CN" altLang="en-US" dirty="0">
                <a:solidFill>
                  <a:srgbClr val="FF3300"/>
                </a:solidFill>
              </a:rPr>
              <a:t>和 </a:t>
            </a:r>
            <a:r>
              <a:rPr lang="en-US" altLang="zh-CN" dirty="0">
                <a:solidFill>
                  <a:srgbClr val="FF3300"/>
                </a:solidFill>
              </a:rPr>
              <a:t>Rows </a:t>
            </a:r>
            <a:r>
              <a:rPr lang="zh-CN" altLang="en-US" dirty="0">
                <a:solidFill>
                  <a:srgbClr val="FF3300"/>
                </a:solidFill>
              </a:rPr>
              <a:t>集合对象亦有 </a:t>
            </a:r>
            <a:r>
              <a:rPr lang="en-US" altLang="zh-CN" dirty="0">
                <a:solidFill>
                  <a:srgbClr val="FF3300"/>
                </a:solidFill>
              </a:rPr>
              <a:t>Count </a:t>
            </a:r>
            <a:r>
              <a:rPr lang="zh-CN" altLang="en-US" dirty="0">
                <a:solidFill>
                  <a:srgbClr val="FF3300"/>
                </a:solidFill>
              </a:rPr>
              <a:t>属性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实践</a:t>
            </a:r>
            <a:r>
              <a:rPr lang="en-US" altLang="zh-CN"/>
              <a:t>2</a:t>
            </a:r>
            <a:endParaRPr lang="en-US" altLang="zh-CN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dirty="0"/>
              <a:t>假设 </a:t>
            </a:r>
            <a:r>
              <a:rPr lang="zh-CN" altLang="en-US" dirty="0">
                <a:hlinkClick r:id="rId2" action="ppaction://hlinkfile"/>
              </a:rPr>
              <a:t>员工薪资表</a:t>
            </a:r>
            <a:r>
              <a:rPr lang="zh-CN" altLang="en-US" dirty="0"/>
              <a:t> 工作簿中的</a:t>
            </a:r>
            <a:r>
              <a:rPr lang="zh-CN" altLang="en-US" b="1" dirty="0">
                <a:solidFill>
                  <a:schemeClr val="accent6"/>
                </a:solidFill>
              </a:rPr>
              <a:t>员工总数未知</a:t>
            </a:r>
            <a:r>
              <a:rPr lang="zh-CN" altLang="en-US" dirty="0"/>
              <a:t>，试编写一个</a:t>
            </a:r>
            <a:r>
              <a:rPr lang="zh-CN" altLang="en-US" dirty="0">
                <a:solidFill>
                  <a:srgbClr val="FF3300"/>
                </a:solidFill>
              </a:rPr>
              <a:t>宏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accent1"/>
                </a:solidFill>
              </a:rPr>
              <a:t>统计其中薪资超过 </a:t>
            </a:r>
            <a:r>
              <a:rPr lang="en-US" altLang="zh-CN" dirty="0">
                <a:solidFill>
                  <a:schemeClr val="accent1"/>
                </a:solidFill>
              </a:rPr>
              <a:t>5000 </a:t>
            </a:r>
            <a:r>
              <a:rPr lang="zh-CN" altLang="en-US" dirty="0">
                <a:solidFill>
                  <a:schemeClr val="accent1"/>
                </a:solidFill>
              </a:rPr>
              <a:t>的员工人数</a:t>
            </a:r>
            <a:r>
              <a:rPr lang="zh-CN" altLang="en-US" dirty="0"/>
              <a:t>，并将统计结果用</a:t>
            </a:r>
            <a:r>
              <a:rPr lang="zh-CN" altLang="en-US" dirty="0">
                <a:solidFill>
                  <a:schemeClr val="accent6"/>
                </a:solidFill>
              </a:rPr>
              <a:t>消息框</a:t>
            </a:r>
            <a:r>
              <a:rPr lang="zh-CN" altLang="en-US" dirty="0"/>
              <a:t>输出</a:t>
            </a:r>
          </a:p>
        </p:txBody>
      </p:sp>
      <p:pic>
        <p:nvPicPr>
          <p:cNvPr id="5" name="图片 4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786" y="3810000"/>
            <a:ext cx="5582429" cy="269595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对象的常用属性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Font</a:t>
            </a:r>
            <a:r>
              <a:rPr lang="zh-CN" altLang="en-US" dirty="0"/>
              <a:t>：表示指定区域的字体格式，其本身也是一个对象，有如下常用的属性：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34228" y="3200400"/>
            <a:ext cx="32004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dirty="0"/>
              <a:t>Name</a:t>
            </a:r>
            <a:r>
              <a:rPr lang="zh-CN" altLang="en-US" dirty="0"/>
              <a:t>：字体名称</a:t>
            </a:r>
          </a:p>
          <a:p>
            <a:pPr marL="285750" lvl="1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dirty="0" err="1"/>
              <a:t>FontStyle</a:t>
            </a:r>
            <a:r>
              <a:rPr lang="zh-CN" altLang="en-US" dirty="0"/>
              <a:t>：字形</a:t>
            </a:r>
          </a:p>
          <a:p>
            <a:pPr marL="285750" lvl="1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dirty="0"/>
              <a:t>Size</a:t>
            </a:r>
            <a:r>
              <a:rPr lang="zh-CN" altLang="en-US" dirty="0"/>
              <a:t>：字号</a:t>
            </a:r>
          </a:p>
          <a:p>
            <a:pPr marL="285750" lvl="1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dirty="0"/>
              <a:t>Strikethrough</a:t>
            </a:r>
            <a:r>
              <a:rPr lang="zh-CN" altLang="en-US" dirty="0"/>
              <a:t>：删除线</a:t>
            </a:r>
          </a:p>
          <a:p>
            <a:pPr marL="285750" lvl="1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dirty="0"/>
              <a:t>Superscript</a:t>
            </a:r>
            <a:r>
              <a:rPr lang="zh-CN" altLang="en-US" dirty="0"/>
              <a:t>：上标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724400" y="3200400"/>
            <a:ext cx="32004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dirty="0"/>
              <a:t>Subscript</a:t>
            </a:r>
            <a:r>
              <a:rPr lang="zh-CN" altLang="en-US" dirty="0"/>
              <a:t>：下标</a:t>
            </a:r>
            <a:endParaRPr lang="en-US" altLang="zh-CN" dirty="0"/>
          </a:p>
          <a:p>
            <a:pPr marL="285750" lvl="1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dirty="0" err="1"/>
              <a:t>OutlineFont</a:t>
            </a:r>
            <a:r>
              <a:rPr lang="zh-CN" altLang="en-US" dirty="0"/>
              <a:t>：空心字</a:t>
            </a:r>
          </a:p>
          <a:p>
            <a:pPr marL="285750" lvl="1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dirty="0"/>
              <a:t>Shadow</a:t>
            </a:r>
            <a:r>
              <a:rPr lang="zh-CN" altLang="en-US" dirty="0"/>
              <a:t>：阴影</a:t>
            </a:r>
          </a:p>
          <a:p>
            <a:pPr marL="285750" lvl="1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dirty="0"/>
              <a:t>Underline</a:t>
            </a:r>
            <a:r>
              <a:rPr lang="zh-CN" altLang="en-US" dirty="0"/>
              <a:t>：下划线</a:t>
            </a:r>
          </a:p>
          <a:p>
            <a:pPr marL="285750" lvl="1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dirty="0" err="1"/>
              <a:t>ColorIndex</a:t>
            </a:r>
            <a:r>
              <a:rPr lang="zh-CN" altLang="en-US" dirty="0"/>
              <a:t>：颜色编号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Range</a:t>
            </a:r>
            <a:r>
              <a:rPr lang="zh-CN" altLang="en-US" dirty="0"/>
              <a:t>对象的常用属性</a:t>
            </a:r>
          </a:p>
        </p:txBody>
      </p:sp>
      <p:graphicFrame>
        <p:nvGraphicFramePr>
          <p:cNvPr id="26734" name="Group 1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8703342"/>
              </p:ext>
            </p:extLst>
          </p:nvPr>
        </p:nvGraphicFramePr>
        <p:xfrm>
          <a:off x="457200" y="2227263"/>
          <a:ext cx="8229600" cy="4114908"/>
        </p:xfrm>
        <a:graphic>
          <a:graphicData uri="http://schemas.openxmlformats.org/drawingml/2006/table">
            <a:tbl>
              <a:tblPr firstRow="1" firstCol="1" lastCol="1" bandCol="1">
                <a:tableStyleId>{9DCAF9ED-07DC-4A11-8D7F-57B35C25682E}</a:tableStyleId>
              </a:tblPr>
              <a:tblGrid>
                <a:gridCol w="2742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4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26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292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ColorIndex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Color</a:t>
                      </a:r>
                      <a:endParaRPr kumimoji="1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描述</a:t>
                      </a:r>
                      <a:endParaRPr kumimoji="1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336600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92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1" lang="en-US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vbBlack</a:t>
                      </a:r>
                      <a:endParaRPr kumimoji="1" lang="en-US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黑色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92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1" lang="en-US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vbWhite</a:t>
                      </a:r>
                      <a:endParaRPr kumimoji="1" lang="en-US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白色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292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1" lang="en-US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vbRed</a:t>
                      </a:r>
                      <a:endParaRPr kumimoji="1" lang="en-US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红色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92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1" lang="en-US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vbGreen</a:t>
                      </a:r>
                      <a:endParaRPr kumimoji="1" lang="en-US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绿色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92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1" lang="en-US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vbBlue</a:t>
                      </a:r>
                      <a:endParaRPr kumimoji="1" lang="en-US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蓝色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292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1" lang="en-US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vbYellow</a:t>
                      </a:r>
                      <a:endParaRPr kumimoji="1" lang="en-US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黄色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292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1" lang="en-US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vbMagenta</a:t>
                      </a:r>
                      <a:endParaRPr kumimoji="1" lang="en-US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洋红</a:t>
                      </a:r>
                      <a:endParaRPr kumimoji="1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292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1" lang="en-US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vbCyan</a:t>
                      </a:r>
                      <a:endParaRPr kumimoji="1" lang="en-US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00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青色</a:t>
                      </a:r>
                      <a:endParaRPr kumimoji="1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华文行楷" pitchFamily="2" charset="-122"/>
                      </a:endParaRPr>
                    </a:p>
                  </a:txBody>
                  <a:tcPr marL="91404" marR="91404" marT="45726" marB="45726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对象的常用属性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Interior</a:t>
            </a:r>
            <a:r>
              <a:rPr lang="en-US" altLang="zh-CN" baseline="30000" dirty="0">
                <a:solidFill>
                  <a:srgbClr val="FF3300"/>
                </a:solidFill>
                <a:sym typeface="Wingdings"/>
              </a:rPr>
              <a:t></a:t>
            </a:r>
            <a:endParaRPr lang="en-US" altLang="zh-CN" baseline="30000" dirty="0">
              <a:solidFill>
                <a:srgbClr val="FF3300"/>
              </a:solidFill>
            </a:endParaRPr>
          </a:p>
          <a:p>
            <a:pPr lvl="1">
              <a:lnSpc>
                <a:spcPct val="130000"/>
              </a:lnSpc>
            </a:pPr>
            <a:r>
              <a:rPr lang="zh-CN" altLang="en-US" dirty="0"/>
              <a:t>表示指定区域的</a:t>
            </a:r>
            <a:r>
              <a:rPr lang="zh-CN" altLang="en-US" b="1" dirty="0">
                <a:solidFill>
                  <a:schemeClr val="accent6"/>
                </a:solidFill>
              </a:rPr>
              <a:t>内部格式</a:t>
            </a:r>
            <a:r>
              <a:rPr lang="zh-CN" altLang="en-US" dirty="0"/>
              <a:t>，其本身也是一个对象，</a:t>
            </a:r>
            <a:r>
              <a:rPr lang="zh-CN" altLang="en-US" dirty="0">
                <a:solidFill>
                  <a:schemeClr val="accent1"/>
                </a:solidFill>
              </a:rPr>
              <a:t>常用的属性是 </a:t>
            </a:r>
            <a:r>
              <a:rPr lang="en-US" altLang="zh-CN" dirty="0" err="1">
                <a:solidFill>
                  <a:schemeClr val="accent1"/>
                </a:solidFill>
              </a:rPr>
              <a:t>ColorIndex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  <a:r>
              <a:rPr lang="zh-CN" altLang="en-US" dirty="0">
                <a:solidFill>
                  <a:schemeClr val="accent1"/>
                </a:solidFill>
              </a:rPr>
              <a:t>和 </a:t>
            </a:r>
            <a:r>
              <a:rPr lang="en-US" altLang="zh-CN" dirty="0">
                <a:solidFill>
                  <a:schemeClr val="accent1"/>
                </a:solidFill>
              </a:rPr>
              <a:t>Pattern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accent2"/>
                </a:solidFill>
              </a:rPr>
              <a:t>其中 </a:t>
            </a:r>
            <a:r>
              <a:rPr lang="en-US" altLang="zh-CN" dirty="0" err="1">
                <a:solidFill>
                  <a:schemeClr val="accent2"/>
                </a:solidFill>
              </a:rPr>
              <a:t>ColorIndex</a:t>
            </a:r>
            <a:r>
              <a:rPr lang="en-US" altLang="zh-CN" dirty="0">
                <a:solidFill>
                  <a:schemeClr val="accent2"/>
                </a:solidFill>
              </a:rPr>
              <a:t> </a:t>
            </a:r>
            <a:r>
              <a:rPr lang="zh-CN" altLang="en-US" dirty="0">
                <a:solidFill>
                  <a:schemeClr val="accent2"/>
                </a:solidFill>
              </a:rPr>
              <a:t>的取值范围如 </a:t>
            </a:r>
            <a:r>
              <a:rPr lang="en-US" altLang="zh-CN" dirty="0">
                <a:solidFill>
                  <a:schemeClr val="accent2"/>
                </a:solidFill>
              </a:rPr>
              <a:t>Font</a:t>
            </a:r>
            <a:r>
              <a:rPr lang="zh-CN" altLang="en-US" dirty="0">
                <a:solidFill>
                  <a:schemeClr val="accent2"/>
                </a:solidFill>
              </a:rPr>
              <a:t>对象的 </a:t>
            </a:r>
            <a:r>
              <a:rPr lang="en-US" altLang="zh-CN" dirty="0" err="1">
                <a:solidFill>
                  <a:schemeClr val="accent2"/>
                </a:solidFill>
              </a:rPr>
              <a:t>ColorIndex</a:t>
            </a:r>
            <a:r>
              <a:rPr lang="en-US" altLang="zh-CN" dirty="0">
                <a:solidFill>
                  <a:schemeClr val="accent2"/>
                </a:solidFill>
              </a:rPr>
              <a:t> </a:t>
            </a:r>
            <a:r>
              <a:rPr lang="zh-CN" altLang="en-US" dirty="0">
                <a:solidFill>
                  <a:schemeClr val="accent2"/>
                </a:solidFill>
              </a:rPr>
              <a:t>值，</a:t>
            </a:r>
            <a:r>
              <a:rPr lang="en-US" altLang="zh-CN" dirty="0">
                <a:solidFill>
                  <a:schemeClr val="accent2"/>
                </a:solidFill>
              </a:rPr>
              <a:t>Pattern </a:t>
            </a:r>
            <a:r>
              <a:rPr lang="zh-CN" altLang="en-US" dirty="0">
                <a:solidFill>
                  <a:schemeClr val="accent2"/>
                </a:solidFill>
              </a:rPr>
              <a:t>表示填充图案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实践</a:t>
            </a:r>
            <a:r>
              <a:rPr lang="en-US" altLang="zh-CN"/>
              <a:t>3</a:t>
            </a:r>
            <a:endParaRPr lang="en-US" altLang="zh-CN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假设 </a:t>
            </a:r>
            <a:r>
              <a:rPr lang="zh-CN" altLang="en-US" dirty="0">
                <a:hlinkClick r:id="rId3" action="ppaction://hlinkfile"/>
              </a:rPr>
              <a:t>员工薪资表</a:t>
            </a:r>
            <a:r>
              <a:rPr lang="zh-CN" altLang="en-US" dirty="0"/>
              <a:t> 工作簿中的</a:t>
            </a:r>
            <a:r>
              <a:rPr lang="zh-CN" altLang="en-US" b="1" dirty="0">
                <a:solidFill>
                  <a:schemeClr val="accent6"/>
                </a:solidFill>
              </a:rPr>
              <a:t>员工总数未知</a:t>
            </a:r>
            <a:r>
              <a:rPr lang="zh-CN" altLang="en-US" dirty="0"/>
              <a:t>，试编写一个</a:t>
            </a:r>
            <a:r>
              <a:rPr lang="zh-CN" altLang="en-US" dirty="0">
                <a:solidFill>
                  <a:srgbClr val="FF3300"/>
                </a:solidFill>
              </a:rPr>
              <a:t>宏</a:t>
            </a:r>
            <a:r>
              <a:rPr lang="zh-CN" altLang="en-US" dirty="0"/>
              <a:t>，将</a:t>
            </a:r>
            <a:r>
              <a:rPr lang="zh-CN" altLang="en-US" b="1" dirty="0">
                <a:solidFill>
                  <a:schemeClr val="accent1"/>
                </a:solidFill>
              </a:rPr>
              <a:t>薪资最高</a:t>
            </a:r>
            <a:r>
              <a:rPr lang="zh-CN" altLang="en-US" dirty="0"/>
              <a:t>的员工的</a:t>
            </a:r>
            <a:r>
              <a:rPr lang="zh-CN" altLang="en-US" dirty="0">
                <a:solidFill>
                  <a:srgbClr val="FF3300"/>
                </a:solidFill>
              </a:rPr>
              <a:t>所在行</a:t>
            </a:r>
            <a:r>
              <a:rPr lang="zh-CN" altLang="en-US" dirty="0"/>
              <a:t>设置为</a:t>
            </a:r>
            <a:r>
              <a:rPr lang="zh-CN" altLang="en-US" dirty="0">
                <a:solidFill>
                  <a:schemeClr val="accent5"/>
                </a:solidFill>
              </a:rPr>
              <a:t>字体加粗、红色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accent2"/>
                </a:solidFill>
              </a:rPr>
              <a:t>背景为绿色填充</a:t>
            </a:r>
            <a:r>
              <a:rPr lang="zh-CN" altLang="en-US" dirty="0"/>
              <a:t>？</a:t>
            </a:r>
          </a:p>
        </p:txBody>
      </p:sp>
      <p:pic>
        <p:nvPicPr>
          <p:cNvPr id="7" name="图片 6" descr="屏幕剪辑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208" y="4081658"/>
            <a:ext cx="4553585" cy="222916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实践</a:t>
            </a:r>
            <a:r>
              <a:rPr lang="en-US" altLang="zh-CN" dirty="0"/>
              <a:t>3</a:t>
            </a:r>
            <a:r>
              <a:rPr lang="zh-CN" altLang="en-US" dirty="0"/>
              <a:t>之我的解决方案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2400" dirty="0"/>
              <a:t> 	</a:t>
            </a:r>
          </a:p>
        </p:txBody>
      </p:sp>
      <p:pic>
        <p:nvPicPr>
          <p:cNvPr id="5" name="图片 4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283" y="2365787"/>
            <a:ext cx="6977435" cy="4035013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2895600" y="4648200"/>
            <a:ext cx="2590800" cy="381000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命名参数传递</a:t>
            </a:r>
            <a:r>
              <a:rPr lang="en-US" altLang="zh-CN" baseline="-25000" dirty="0">
                <a:solidFill>
                  <a:schemeClr val="accent5"/>
                </a:solidFill>
              </a:rPr>
              <a:t>( P.92 )</a:t>
            </a:r>
            <a:endParaRPr lang="zh-CN" altLang="en-US" baseline="-25000" dirty="0">
              <a:solidFill>
                <a:schemeClr val="accent5"/>
              </a:solidFill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命名参数</a:t>
            </a:r>
            <a:r>
              <a:rPr lang="en-US" altLang="zh-CN" baseline="30000" dirty="0">
                <a:solidFill>
                  <a:srgbClr val="FF0000"/>
                </a:solidFill>
                <a:sym typeface="Wingdings"/>
              </a:rPr>
              <a:t></a:t>
            </a:r>
            <a:endParaRPr lang="zh-CN" altLang="en-US" baseline="30000" dirty="0">
              <a:solidFill>
                <a:srgbClr val="FF0000"/>
              </a:solidFill>
            </a:endParaRPr>
          </a:p>
          <a:p>
            <a:pPr lvl="1"/>
            <a:r>
              <a:rPr lang="zh-CN" altLang="en-US" dirty="0"/>
              <a:t>在调用 </a:t>
            </a:r>
            <a:r>
              <a:rPr lang="en-US" altLang="zh-CN" dirty="0"/>
              <a:t>Sub </a:t>
            </a:r>
            <a:r>
              <a:rPr lang="zh-CN" altLang="en-US" dirty="0"/>
              <a:t>或 </a:t>
            </a:r>
            <a:r>
              <a:rPr lang="en-US" altLang="zh-CN" dirty="0"/>
              <a:t>Function </a:t>
            </a:r>
            <a:r>
              <a:rPr lang="zh-CN" altLang="en-US" dirty="0"/>
              <a:t>过程时，</a:t>
            </a:r>
            <a:r>
              <a:rPr lang="zh-CN" altLang="en-US" dirty="0">
                <a:solidFill>
                  <a:schemeClr val="accent1"/>
                </a:solidFill>
              </a:rPr>
              <a:t>可不必拘泥于语法所规定的特定顺序来提供值，而按自定义顺序用命名参数来分配值</a:t>
            </a:r>
            <a:r>
              <a:rPr lang="zh-CN" altLang="en-US" dirty="0"/>
              <a:t>。例如，假设一</a:t>
            </a:r>
            <a:r>
              <a:rPr lang="en-US" altLang="zh-CN" dirty="0"/>
              <a:t>Sub</a:t>
            </a:r>
            <a:r>
              <a:rPr lang="zh-CN" altLang="en-US" dirty="0"/>
              <a:t>过程设定了三个参数：</a:t>
            </a:r>
          </a:p>
          <a:p>
            <a:pPr marL="324000" lvl="1" indent="0">
              <a:buNone/>
            </a:pPr>
            <a:r>
              <a:rPr lang="zh-CN" altLang="en-US" dirty="0"/>
              <a:t>	</a:t>
            </a:r>
            <a:r>
              <a:rPr lang="en-US" altLang="zh-CN" dirty="0">
                <a:solidFill>
                  <a:schemeClr val="accent2"/>
                </a:solidFill>
              </a:rPr>
              <a:t>Sub </a:t>
            </a:r>
            <a:r>
              <a:rPr lang="en-US" altLang="zh-CN" dirty="0" err="1">
                <a:solidFill>
                  <a:schemeClr val="accent2"/>
                </a:solidFill>
              </a:rPr>
              <a:t>DoSomeThing</a:t>
            </a:r>
            <a:r>
              <a:rPr lang="en-US" altLang="zh-CN" dirty="0">
                <a:solidFill>
                  <a:schemeClr val="accent2"/>
                </a:solidFill>
              </a:rPr>
              <a:t> (namedarg1, namedarg2, namedarg3)</a:t>
            </a:r>
          </a:p>
          <a:p>
            <a:pPr marL="324000" lvl="1" indent="0">
              <a:buNone/>
            </a:pPr>
            <a:r>
              <a:rPr lang="en-US" altLang="zh-CN" dirty="0"/>
              <a:t>	</a:t>
            </a:r>
            <a:r>
              <a:rPr lang="zh-CN" altLang="en-US" dirty="0"/>
              <a:t>则在调用它时，可使用以下语句：</a:t>
            </a:r>
          </a:p>
          <a:p>
            <a:pPr marL="324000" lvl="1" indent="0">
              <a:buNone/>
            </a:pPr>
            <a:r>
              <a:rPr lang="zh-CN" altLang="en-US" dirty="0"/>
              <a:t>	</a:t>
            </a:r>
            <a:r>
              <a:rPr lang="en-US" altLang="zh-CN" dirty="0" err="1">
                <a:solidFill>
                  <a:schemeClr val="accent2"/>
                </a:solidFill>
              </a:rPr>
              <a:t>DoSomeThing</a:t>
            </a:r>
            <a:r>
              <a:rPr lang="en-US" altLang="zh-CN" dirty="0">
                <a:solidFill>
                  <a:schemeClr val="accent2"/>
                </a:solidFill>
              </a:rPr>
              <a:t> namedarg3 := 4, namedarg2 := 5, namedarg1 := 20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命名参数传递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命名参数</a:t>
            </a:r>
            <a:r>
              <a:rPr lang="zh-CN" altLang="en-US" dirty="0">
                <a:solidFill>
                  <a:schemeClr val="accent6"/>
                </a:solidFill>
              </a:rPr>
              <a:t>在调用具有可选的参数过程时显得特别有用</a:t>
            </a:r>
            <a:r>
              <a:rPr lang="zh-CN" altLang="en-US" dirty="0"/>
              <a:t>。如果使用命名参数，则不必利用逗号去区分出失去位置的参数</a:t>
            </a:r>
          </a:p>
          <a:p>
            <a:r>
              <a:rPr lang="zh-CN" altLang="en-US" dirty="0"/>
              <a:t>例如：</a:t>
            </a:r>
          </a:p>
          <a:p>
            <a:pPr marL="324000" lvl="1" indent="0">
              <a:buNone/>
            </a:pPr>
            <a:r>
              <a:rPr lang="en-US" altLang="zh-CN" dirty="0" err="1">
                <a:solidFill>
                  <a:schemeClr val="accent2"/>
                </a:solidFill>
              </a:rPr>
              <a:t>MsgBox</a:t>
            </a:r>
            <a:r>
              <a:rPr lang="en-US" altLang="zh-CN" dirty="0">
                <a:solidFill>
                  <a:schemeClr val="accent2"/>
                </a:solidFill>
              </a:rPr>
              <a:t> "</a:t>
            </a:r>
            <a:r>
              <a:rPr lang="en-US" altLang="zh-CN" dirty="0" err="1">
                <a:solidFill>
                  <a:schemeClr val="accent2"/>
                </a:solidFill>
              </a:rPr>
              <a:t>Hi,VBA</a:t>
            </a:r>
            <a:r>
              <a:rPr lang="en-US" altLang="zh-CN" dirty="0">
                <a:solidFill>
                  <a:schemeClr val="accent2"/>
                </a:solidFill>
              </a:rPr>
              <a:t>.", , "</a:t>
            </a:r>
            <a:r>
              <a:rPr lang="zh-CN" altLang="en-US" dirty="0">
                <a:solidFill>
                  <a:schemeClr val="accent2"/>
                </a:solidFill>
              </a:rPr>
              <a:t>命名参数示例</a:t>
            </a:r>
            <a:r>
              <a:rPr lang="en-US" altLang="zh-CN" dirty="0">
                <a:solidFill>
                  <a:schemeClr val="accent2"/>
                </a:solidFill>
              </a:rPr>
              <a:t>"</a:t>
            </a:r>
          </a:p>
          <a:p>
            <a:pPr marL="324000" lvl="1" indent="0">
              <a:buNone/>
            </a:pPr>
            <a:r>
              <a:rPr lang="zh-CN" altLang="en-US" dirty="0"/>
              <a:t>等价于</a:t>
            </a:r>
          </a:p>
          <a:p>
            <a:pPr marL="324000" lvl="1" indent="0">
              <a:buNone/>
            </a:pPr>
            <a:r>
              <a:rPr lang="en-US" altLang="zh-CN" dirty="0" err="1">
                <a:solidFill>
                  <a:schemeClr val="accent2"/>
                </a:solidFill>
              </a:rPr>
              <a:t>MsgBox</a:t>
            </a:r>
            <a:r>
              <a:rPr lang="en-US" altLang="zh-CN" dirty="0">
                <a:solidFill>
                  <a:schemeClr val="accent2"/>
                </a:solidFill>
              </a:rPr>
              <a:t> "</a:t>
            </a:r>
            <a:r>
              <a:rPr lang="en-US" altLang="zh-CN" dirty="0" err="1">
                <a:solidFill>
                  <a:schemeClr val="accent2"/>
                </a:solidFill>
              </a:rPr>
              <a:t>Hi,VBA</a:t>
            </a:r>
            <a:r>
              <a:rPr lang="en-US" altLang="zh-CN" dirty="0">
                <a:solidFill>
                  <a:schemeClr val="accent2"/>
                </a:solidFill>
              </a:rPr>
              <a:t>.", Title:="</a:t>
            </a:r>
            <a:r>
              <a:rPr lang="zh-CN" altLang="en-US" dirty="0">
                <a:solidFill>
                  <a:schemeClr val="accent2"/>
                </a:solidFill>
              </a:rPr>
              <a:t>命名参数示例</a:t>
            </a:r>
            <a:r>
              <a:rPr lang="en-US" altLang="zh-CN" dirty="0">
                <a:solidFill>
                  <a:schemeClr val="accent2"/>
                </a:solidFill>
              </a:rPr>
              <a:t>"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对象的常用属性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Address</a:t>
            </a:r>
          </a:p>
          <a:p>
            <a:pPr lvl="1"/>
            <a:r>
              <a:rPr lang="zh-CN" altLang="en-US" dirty="0"/>
              <a:t>返回区域的</a:t>
            </a:r>
            <a:r>
              <a:rPr lang="zh-CN" altLang="en-US" dirty="0">
                <a:solidFill>
                  <a:schemeClr val="accent6"/>
                </a:solidFill>
              </a:rPr>
              <a:t>引用地址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accent1"/>
                </a:solidFill>
              </a:rPr>
              <a:t>默认时返回的是绝对引用</a:t>
            </a:r>
            <a:r>
              <a:rPr lang="zh-CN" altLang="en-US" dirty="0"/>
              <a:t>，例如：</a:t>
            </a:r>
          </a:p>
          <a:p>
            <a:pPr marL="324000" lvl="1" indent="0">
              <a:buNone/>
            </a:pPr>
            <a:r>
              <a:rPr lang="zh-CN" altLang="en-US" dirty="0">
                <a:solidFill>
                  <a:schemeClr val="accent2"/>
                </a:solidFill>
              </a:rPr>
              <a:t>	</a:t>
            </a:r>
            <a:r>
              <a:rPr lang="en-US" altLang="zh-CN" dirty="0">
                <a:solidFill>
                  <a:schemeClr val="accent2"/>
                </a:solidFill>
              </a:rPr>
              <a:t>Set mc = Worksheets("Sheet1").Cells(1, 1)</a:t>
            </a:r>
          </a:p>
          <a:p>
            <a:pPr marL="324000" lvl="1" indent="0">
              <a:buNone/>
            </a:pPr>
            <a:r>
              <a:rPr lang="en-US" altLang="zh-CN" dirty="0">
                <a:solidFill>
                  <a:schemeClr val="accent2"/>
                </a:solidFill>
              </a:rPr>
              <a:t>	</a:t>
            </a:r>
            <a:r>
              <a:rPr lang="en-US" altLang="zh-CN" dirty="0" err="1">
                <a:solidFill>
                  <a:schemeClr val="accent2"/>
                </a:solidFill>
              </a:rPr>
              <a:t>MsgBox</a:t>
            </a:r>
            <a:r>
              <a:rPr lang="en-US" altLang="zh-CN" dirty="0">
                <a:solidFill>
                  <a:schemeClr val="accent2"/>
                </a:solidFill>
              </a:rPr>
              <a:t> </a:t>
            </a:r>
            <a:r>
              <a:rPr lang="en-US" altLang="zh-CN" dirty="0" err="1">
                <a:solidFill>
                  <a:schemeClr val="accent2"/>
                </a:solidFill>
              </a:rPr>
              <a:t>mc.Address</a:t>
            </a:r>
            <a:r>
              <a:rPr lang="en-US" altLang="zh-CN" dirty="0">
                <a:solidFill>
                  <a:schemeClr val="accent2"/>
                </a:solidFill>
              </a:rPr>
              <a:t> </a:t>
            </a:r>
          </a:p>
          <a:p>
            <a:pPr marL="324000" lvl="1" indent="0">
              <a:buNone/>
            </a:pPr>
            <a:r>
              <a:rPr lang="en-US" altLang="zh-CN" dirty="0"/>
              <a:t>	</a:t>
            </a:r>
            <a:r>
              <a:rPr lang="zh-CN" altLang="en-US" dirty="0"/>
              <a:t>上面语句执行后，消息框中显示“</a:t>
            </a:r>
            <a:r>
              <a:rPr lang="en-US" altLang="zh-CN" b="1" dirty="0">
                <a:solidFill>
                  <a:schemeClr val="accent2"/>
                </a:solidFill>
              </a:rPr>
              <a:t>$A$1</a:t>
            </a:r>
            <a:r>
              <a:rPr lang="en-US" altLang="zh-CN" dirty="0"/>
              <a:t>”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Excel </a:t>
            </a:r>
            <a:r>
              <a:rPr lang="zh-CN" altLang="en-US"/>
              <a:t>对象模型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在对象模型列表中，</a:t>
            </a:r>
            <a:r>
              <a:rPr lang="zh-CN" altLang="en-US" b="1" dirty="0">
                <a:solidFill>
                  <a:schemeClr val="accent5"/>
                </a:solidFill>
              </a:rPr>
              <a:t>以复数形式陈列的表示的是一个集合</a:t>
            </a:r>
            <a:r>
              <a:rPr lang="zh-CN" altLang="en-US" dirty="0"/>
              <a:t>。集合是指一组相似的对象，例如 </a:t>
            </a:r>
            <a:r>
              <a:rPr lang="en-US" altLang="zh-CN" dirty="0">
                <a:solidFill>
                  <a:schemeClr val="accent2"/>
                </a:solidFill>
              </a:rPr>
              <a:t>Workbooks </a:t>
            </a:r>
            <a:r>
              <a:rPr lang="zh-CN" altLang="en-US" dirty="0">
                <a:solidFill>
                  <a:schemeClr val="accent2"/>
                </a:solidFill>
              </a:rPr>
              <a:t>是一个集合，而 </a:t>
            </a:r>
            <a:r>
              <a:rPr lang="en-US" altLang="zh-CN" dirty="0">
                <a:solidFill>
                  <a:schemeClr val="accent2"/>
                </a:solidFill>
              </a:rPr>
              <a:t>Worksheets </a:t>
            </a:r>
            <a:r>
              <a:rPr lang="zh-CN" altLang="en-US" dirty="0">
                <a:solidFill>
                  <a:schemeClr val="accent2"/>
                </a:solidFill>
              </a:rPr>
              <a:t>是另一个集合</a:t>
            </a:r>
          </a:p>
          <a:p>
            <a:r>
              <a:rPr lang="zh-CN" altLang="en-US" dirty="0"/>
              <a:t>例：</a:t>
            </a:r>
          </a:p>
          <a:p>
            <a:pPr marL="324000" lvl="1" indent="0">
              <a:buNone/>
            </a:pPr>
            <a:r>
              <a:rPr lang="en-US" altLang="zh-CN" dirty="0" err="1">
                <a:solidFill>
                  <a:schemeClr val="accent1"/>
                </a:solidFill>
              </a:rPr>
              <a:t>Application.Workbooks</a:t>
            </a:r>
            <a:r>
              <a:rPr lang="en-US" altLang="zh-CN" dirty="0">
                <a:solidFill>
                  <a:schemeClr val="accent1"/>
                </a:solidFill>
              </a:rPr>
              <a:t>("Book1").Worksheets("Sheet1").Range ("A1")</a:t>
            </a:r>
          </a:p>
          <a:p>
            <a:pPr marL="324000" lvl="1" indent="0">
              <a:buNone/>
            </a:pPr>
            <a:r>
              <a:rPr lang="zh-CN" altLang="en-US" dirty="0"/>
              <a:t>其中，</a:t>
            </a:r>
            <a:r>
              <a:rPr lang="en-US" altLang="zh-CN" dirty="0"/>
              <a:t>Book1</a:t>
            </a:r>
            <a:r>
              <a:rPr lang="zh-CN" altLang="en-US" dirty="0"/>
              <a:t>是集合</a:t>
            </a:r>
            <a:r>
              <a:rPr lang="en-US" altLang="zh-CN" dirty="0"/>
              <a:t>Workbooks</a:t>
            </a:r>
            <a:r>
              <a:rPr lang="zh-CN" altLang="en-US" dirty="0"/>
              <a:t>的一个元素，</a:t>
            </a:r>
            <a:r>
              <a:rPr lang="en-US" altLang="zh-CN" dirty="0"/>
              <a:t>Sheet1</a:t>
            </a:r>
            <a:r>
              <a:rPr lang="zh-CN" altLang="en-US" dirty="0"/>
              <a:t>是集合</a:t>
            </a:r>
            <a:r>
              <a:rPr lang="en-US" altLang="zh-CN" dirty="0"/>
              <a:t>Worksheets</a:t>
            </a:r>
            <a:r>
              <a:rPr lang="zh-CN" altLang="en-US" dirty="0"/>
              <a:t>的一个元素，</a:t>
            </a:r>
            <a:r>
              <a:rPr lang="en-US" altLang="zh-CN" dirty="0"/>
              <a:t>A1</a:t>
            </a:r>
            <a:r>
              <a:rPr lang="zh-CN" altLang="en-US" dirty="0"/>
              <a:t>是集合</a:t>
            </a:r>
            <a:r>
              <a:rPr lang="en-US" altLang="zh-CN" dirty="0"/>
              <a:t>Range</a:t>
            </a:r>
            <a:r>
              <a:rPr lang="zh-CN" altLang="en-US" dirty="0"/>
              <a:t>的一个元素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对象的常用属性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End</a:t>
            </a:r>
            <a:r>
              <a:rPr lang="en-US" altLang="zh-CN" baseline="30000" dirty="0">
                <a:solidFill>
                  <a:srgbClr val="FF0000"/>
                </a:solidFill>
                <a:sym typeface="Wingdings"/>
              </a:rPr>
              <a:t></a:t>
            </a:r>
            <a:endParaRPr lang="en-US" altLang="zh-CN" baseline="30000" dirty="0">
              <a:solidFill>
                <a:srgbClr val="FF0000"/>
              </a:solidFill>
            </a:endParaRPr>
          </a:p>
          <a:p>
            <a:pPr lvl="1"/>
            <a:r>
              <a:rPr lang="zh-CN" altLang="en-US" dirty="0"/>
              <a:t>表示包含源区域的</a:t>
            </a:r>
            <a:r>
              <a:rPr lang="zh-CN" altLang="en-US" b="1" dirty="0">
                <a:solidFill>
                  <a:schemeClr val="accent1"/>
                </a:solidFill>
              </a:rPr>
              <a:t>区域尾端的单元格</a:t>
            </a:r>
            <a:r>
              <a:rPr lang="zh-CN" altLang="en-US" dirty="0"/>
              <a:t>，语法为：</a:t>
            </a:r>
            <a:r>
              <a:rPr lang="en-US" altLang="zh-CN" b="1" dirty="0">
                <a:solidFill>
                  <a:schemeClr val="accent6"/>
                </a:solidFill>
              </a:rPr>
              <a:t>End(Direction)</a:t>
            </a:r>
            <a:r>
              <a:rPr lang="zh-CN" altLang="en-US" dirty="0"/>
              <a:t>，其中 </a:t>
            </a:r>
            <a:r>
              <a:rPr lang="zh-CN" altLang="zh-CN" dirty="0"/>
              <a:t>Direction</a:t>
            </a:r>
            <a:r>
              <a:rPr lang="en-US" altLang="zh-CN" dirty="0"/>
              <a:t> </a:t>
            </a:r>
            <a:r>
              <a:rPr lang="zh-CN" altLang="en-US" dirty="0"/>
              <a:t>有</a:t>
            </a:r>
            <a:r>
              <a:rPr lang="en-US" altLang="zh-CN" dirty="0"/>
              <a:t>4</a:t>
            </a:r>
            <a:r>
              <a:rPr lang="zh-CN" altLang="en-US" dirty="0"/>
              <a:t>个取值：</a:t>
            </a:r>
            <a:r>
              <a:rPr lang="en-US" altLang="zh-CN" dirty="0" err="1">
                <a:solidFill>
                  <a:schemeClr val="accent5"/>
                </a:solidFill>
              </a:rPr>
              <a:t>xlDown</a:t>
            </a:r>
            <a:r>
              <a:rPr lang="zh-CN" altLang="en-US" dirty="0">
                <a:solidFill>
                  <a:schemeClr val="accent5"/>
                </a:solidFill>
              </a:rPr>
              <a:t>、</a:t>
            </a:r>
            <a:r>
              <a:rPr lang="en-US" altLang="zh-CN" dirty="0" err="1">
                <a:solidFill>
                  <a:schemeClr val="accent5"/>
                </a:solidFill>
              </a:rPr>
              <a:t>xlToRight</a:t>
            </a:r>
            <a:r>
              <a:rPr lang="zh-CN" altLang="en-US" dirty="0">
                <a:solidFill>
                  <a:schemeClr val="accent5"/>
                </a:solidFill>
              </a:rPr>
              <a:t>、</a:t>
            </a:r>
            <a:r>
              <a:rPr lang="en-US" altLang="zh-CN" dirty="0" err="1">
                <a:solidFill>
                  <a:schemeClr val="accent5"/>
                </a:solidFill>
              </a:rPr>
              <a:t>xlToLeft</a:t>
            </a:r>
            <a:r>
              <a:rPr lang="zh-CN" altLang="en-US" dirty="0">
                <a:solidFill>
                  <a:schemeClr val="accent5"/>
                </a:solidFill>
              </a:rPr>
              <a:t>、</a:t>
            </a:r>
            <a:r>
              <a:rPr lang="en-US" altLang="zh-CN" dirty="0" err="1">
                <a:solidFill>
                  <a:schemeClr val="accent5"/>
                </a:solidFill>
              </a:rPr>
              <a:t>xlUp</a:t>
            </a:r>
            <a:r>
              <a:rPr lang="en-US" altLang="zh-CN" dirty="0">
                <a:solidFill>
                  <a:schemeClr val="accent1"/>
                </a:solidFill>
              </a:rPr>
              <a:t> </a:t>
            </a:r>
          </a:p>
          <a:p>
            <a:pPr lvl="1"/>
            <a:r>
              <a:rPr lang="zh-CN" altLang="en-US" dirty="0"/>
              <a:t>例如，下面代码将选定区域从单元格 </a:t>
            </a:r>
            <a:r>
              <a:rPr lang="en-US" altLang="zh-CN" dirty="0"/>
              <a:t>B4 </a:t>
            </a:r>
            <a:r>
              <a:rPr lang="zh-CN" altLang="en-US" dirty="0"/>
              <a:t>延伸至第四行最后一个包含数据的单元格</a:t>
            </a:r>
          </a:p>
          <a:p>
            <a:pPr marL="324000" lvl="1" indent="0">
              <a:buNone/>
            </a:pPr>
            <a:r>
              <a:rPr lang="zh-CN" altLang="en-US" dirty="0"/>
              <a:t>	</a:t>
            </a:r>
            <a:r>
              <a:rPr lang="en-US" altLang="zh-CN" dirty="0">
                <a:solidFill>
                  <a:schemeClr val="accent2"/>
                </a:solidFill>
              </a:rPr>
              <a:t>Worksheets("Sheet1").Activate</a:t>
            </a:r>
          </a:p>
          <a:p>
            <a:pPr marL="324000" lvl="1" indent="0">
              <a:buNone/>
            </a:pPr>
            <a:r>
              <a:rPr lang="en-US" altLang="zh-CN" dirty="0">
                <a:solidFill>
                  <a:schemeClr val="accent2"/>
                </a:solidFill>
              </a:rPr>
              <a:t>	Range("B4", Range("B4").End(</a:t>
            </a:r>
            <a:r>
              <a:rPr lang="en-US" altLang="zh-CN" dirty="0" err="1">
                <a:solidFill>
                  <a:schemeClr val="accent2"/>
                </a:solidFill>
              </a:rPr>
              <a:t>xlToRight</a:t>
            </a:r>
            <a:r>
              <a:rPr lang="en-US" altLang="zh-CN" dirty="0">
                <a:solidFill>
                  <a:schemeClr val="accent2"/>
                </a:solidFill>
              </a:rPr>
              <a:t>)).Select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实践</a:t>
            </a:r>
            <a:r>
              <a:rPr lang="en-US" altLang="zh-CN"/>
              <a:t>4</a:t>
            </a:r>
            <a:endParaRPr lang="zh-CN" altLang="en-US" dirty="0"/>
          </a:p>
        </p:txBody>
      </p:sp>
      <p:sp>
        <p:nvSpPr>
          <p:cNvPr id="3584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利用</a:t>
            </a:r>
            <a:r>
              <a:rPr lang="en-US" altLang="zh-CN" dirty="0"/>
              <a:t>Range</a:t>
            </a:r>
            <a:r>
              <a:rPr lang="zh-CN" altLang="en-US" dirty="0"/>
              <a:t>对象的 </a:t>
            </a:r>
            <a:r>
              <a:rPr lang="en-US" altLang="zh-CN" b="1" dirty="0">
                <a:solidFill>
                  <a:schemeClr val="accent6"/>
                </a:solidFill>
              </a:rPr>
              <a:t>End </a:t>
            </a:r>
            <a:r>
              <a:rPr lang="zh-CN" altLang="en-US" b="1" dirty="0">
                <a:solidFill>
                  <a:schemeClr val="accent6"/>
                </a:solidFill>
              </a:rPr>
              <a:t>属性</a:t>
            </a:r>
            <a:r>
              <a:rPr lang="zh-CN" altLang="en-US" dirty="0"/>
              <a:t>实现</a:t>
            </a:r>
            <a:r>
              <a:rPr lang="zh-CN" altLang="en-US" dirty="0">
                <a:hlinkClick r:id="rId2" action="ppaction://hlinksldjump"/>
              </a:rPr>
              <a:t>实践</a:t>
            </a:r>
            <a:r>
              <a:rPr lang="en-US" altLang="zh-CN" dirty="0">
                <a:hlinkClick r:id="rId2" action="ppaction://hlinksldjump"/>
              </a:rPr>
              <a:t>2</a:t>
            </a:r>
            <a:r>
              <a:rPr lang="zh-CN" altLang="en-US" dirty="0"/>
              <a:t>的功能</a:t>
            </a:r>
            <a:r>
              <a:rPr lang="en-US" altLang="zh-CN" dirty="0"/>
              <a:t>?</a:t>
            </a:r>
            <a:endParaRPr lang="zh-CN" altLang="en-US" dirty="0"/>
          </a:p>
        </p:txBody>
      </p:sp>
      <p:pic>
        <p:nvPicPr>
          <p:cNvPr id="6" name="图片 5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2819400"/>
            <a:ext cx="5029200" cy="3737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对象的常用属性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>
          <a:xfrm>
            <a:off x="581192" y="2228003"/>
            <a:ext cx="7989752" cy="4553797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dirty="0" err="1"/>
              <a:t>MergeCells</a:t>
            </a:r>
            <a:endParaRPr lang="en-US" altLang="zh-CN" dirty="0"/>
          </a:p>
          <a:p>
            <a:pPr lvl="1">
              <a:lnSpc>
                <a:spcPct val="120000"/>
              </a:lnSpc>
            </a:pPr>
            <a:r>
              <a:rPr lang="zh-CN" altLang="en-US" dirty="0"/>
              <a:t>判断单元格或区域是否被包含在一个合并区域中，</a:t>
            </a:r>
            <a:r>
              <a:rPr lang="zh-CN" altLang="en-US" dirty="0">
                <a:solidFill>
                  <a:schemeClr val="accent1"/>
                </a:solidFill>
              </a:rPr>
              <a:t>如果是，则该值为 </a:t>
            </a:r>
            <a:r>
              <a:rPr lang="en-US" altLang="zh-CN" dirty="0">
                <a:solidFill>
                  <a:schemeClr val="accent1"/>
                </a:solidFill>
              </a:rPr>
              <a:t>True</a:t>
            </a:r>
          </a:p>
          <a:p>
            <a:pPr>
              <a:lnSpc>
                <a:spcPct val="120000"/>
              </a:lnSpc>
            </a:pPr>
            <a:r>
              <a:rPr lang="en-US" altLang="zh-CN" dirty="0" err="1"/>
              <a:t>MergeArea</a:t>
            </a:r>
            <a:endParaRPr lang="en-US" altLang="zh-CN" dirty="0"/>
          </a:p>
          <a:p>
            <a:pPr lvl="1">
              <a:lnSpc>
                <a:spcPct val="120000"/>
              </a:lnSpc>
            </a:pPr>
            <a:r>
              <a:rPr lang="zh-CN" altLang="en-US" dirty="0"/>
              <a:t>表示某单元格所在的合并区域。</a:t>
            </a:r>
            <a:r>
              <a:rPr lang="zh-CN" altLang="en-US" dirty="0">
                <a:solidFill>
                  <a:schemeClr val="accent6"/>
                </a:solidFill>
              </a:rPr>
              <a:t>如果该单元格不在合并区域内，则该属性返回该单元格本身</a:t>
            </a:r>
          </a:p>
          <a:p>
            <a:pPr lvl="1">
              <a:lnSpc>
                <a:spcPct val="120000"/>
              </a:lnSpc>
            </a:pPr>
            <a:r>
              <a:rPr lang="zh-CN" altLang="en-US" dirty="0"/>
              <a:t>例如，下面代码表示为包含单元格 </a:t>
            </a:r>
            <a:r>
              <a:rPr lang="en-US" altLang="zh-CN" dirty="0"/>
              <a:t>A3 </a:t>
            </a:r>
            <a:r>
              <a:rPr lang="zh-CN" altLang="en-US" dirty="0"/>
              <a:t>的合并区域赋值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/>
              <a:t>	</a:t>
            </a:r>
            <a:r>
              <a:rPr lang="en-US" altLang="zh-CN" dirty="0">
                <a:solidFill>
                  <a:schemeClr val="accent2"/>
                </a:solidFill>
              </a:rPr>
              <a:t>Set ma = Range("a3").</a:t>
            </a:r>
            <a:r>
              <a:rPr lang="en-US" altLang="zh-CN" dirty="0" err="1">
                <a:solidFill>
                  <a:schemeClr val="accent2"/>
                </a:solidFill>
              </a:rPr>
              <a:t>MergeArea</a:t>
            </a:r>
            <a:endParaRPr lang="en-US" altLang="zh-CN" dirty="0">
              <a:solidFill>
                <a:schemeClr val="accent2"/>
              </a:solidFill>
            </a:endParaRP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accent2"/>
                </a:solidFill>
              </a:rPr>
              <a:t>	If </a:t>
            </a:r>
            <a:r>
              <a:rPr lang="en-US" altLang="zh-CN" dirty="0" err="1">
                <a:solidFill>
                  <a:schemeClr val="accent2"/>
                </a:solidFill>
              </a:rPr>
              <a:t>ma.Address</a:t>
            </a:r>
            <a:r>
              <a:rPr lang="en-US" altLang="zh-CN" dirty="0">
                <a:solidFill>
                  <a:schemeClr val="accent2"/>
                </a:solidFill>
              </a:rPr>
              <a:t> = "$A$3" Then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accent2"/>
                </a:solidFill>
              </a:rPr>
              <a:t>    	  </a:t>
            </a:r>
            <a:r>
              <a:rPr lang="en-US" altLang="zh-CN" dirty="0" err="1">
                <a:solidFill>
                  <a:schemeClr val="accent2"/>
                </a:solidFill>
              </a:rPr>
              <a:t>MsgBox</a:t>
            </a:r>
            <a:r>
              <a:rPr lang="en-US" altLang="zh-CN" dirty="0">
                <a:solidFill>
                  <a:schemeClr val="accent2"/>
                </a:solidFill>
              </a:rPr>
              <a:t> "not merged"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accent2"/>
                </a:solidFill>
              </a:rPr>
              <a:t>	Else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accent2"/>
                </a:solidFill>
              </a:rPr>
              <a:t>       </a:t>
            </a:r>
            <a:r>
              <a:rPr lang="en-US" altLang="zh-CN" dirty="0" err="1">
                <a:solidFill>
                  <a:schemeClr val="accent2"/>
                </a:solidFill>
              </a:rPr>
              <a:t>ma.Cells</a:t>
            </a:r>
            <a:r>
              <a:rPr lang="en-US" altLang="zh-CN" dirty="0">
                <a:solidFill>
                  <a:schemeClr val="accent2"/>
                </a:solidFill>
              </a:rPr>
              <a:t>(1, 1).Value = "42"</a:t>
            </a:r>
          </a:p>
          <a:p>
            <a:pPr marL="32400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accent2"/>
                </a:solidFill>
              </a:rPr>
              <a:t>	End If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对象的常用属性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>
                <a:solidFill>
                  <a:srgbClr val="FF3300"/>
                </a:solidFill>
              </a:rPr>
              <a:t>注意：</a:t>
            </a:r>
            <a:endParaRPr lang="en-US" altLang="zh-CN" sz="2800" dirty="0">
              <a:solidFill>
                <a:srgbClr val="FF3300"/>
              </a:solidFill>
            </a:endParaRPr>
          </a:p>
          <a:p>
            <a:pPr marL="324000" lvl="1" indent="0">
              <a:lnSpc>
                <a:spcPct val="150000"/>
              </a:lnSpc>
              <a:buNone/>
            </a:pPr>
            <a:r>
              <a:rPr lang="en-US" altLang="zh-CN" sz="2400" dirty="0"/>
              <a:t>Cells</a:t>
            </a:r>
            <a:r>
              <a:rPr lang="zh-CN" altLang="en-US" sz="2400" dirty="0"/>
              <a:t>、</a:t>
            </a:r>
            <a:r>
              <a:rPr lang="en-US" altLang="zh-CN" sz="2400" dirty="0"/>
              <a:t>Columns </a:t>
            </a:r>
            <a:r>
              <a:rPr lang="zh-CN" altLang="en-US" sz="2400" dirty="0"/>
              <a:t>及 </a:t>
            </a:r>
            <a:r>
              <a:rPr lang="en-US" altLang="zh-CN" sz="2400" dirty="0"/>
              <a:t>Rows </a:t>
            </a:r>
            <a:r>
              <a:rPr lang="zh-CN" altLang="en-US" sz="2400" dirty="0"/>
              <a:t>本身也是一个 </a:t>
            </a:r>
            <a:r>
              <a:rPr lang="en-US" altLang="zh-CN" sz="2400" dirty="0"/>
              <a:t>Range </a:t>
            </a:r>
            <a:r>
              <a:rPr lang="zh-CN" altLang="en-US" sz="2400" dirty="0"/>
              <a:t>型的集合对象，因此，它们也具有 </a:t>
            </a:r>
            <a:r>
              <a:rPr lang="en-US" altLang="zh-CN" sz="2400" dirty="0"/>
              <a:t>Value</a:t>
            </a:r>
            <a:r>
              <a:rPr lang="zh-CN" altLang="en-US" sz="2400" dirty="0"/>
              <a:t>、</a:t>
            </a:r>
            <a:r>
              <a:rPr lang="en-US" altLang="zh-CN" sz="2400" dirty="0"/>
              <a:t>Count</a:t>
            </a:r>
            <a:r>
              <a:rPr lang="zh-CN" altLang="en-US" sz="2400" dirty="0"/>
              <a:t>、</a:t>
            </a:r>
            <a:r>
              <a:rPr lang="en-US" altLang="zh-CN" sz="2400" dirty="0"/>
              <a:t>Font</a:t>
            </a:r>
            <a:r>
              <a:rPr lang="zh-CN" altLang="en-US" sz="2400" dirty="0"/>
              <a:t>、</a:t>
            </a:r>
            <a:r>
              <a:rPr lang="en-US" altLang="zh-CN" sz="2400" dirty="0"/>
              <a:t>Interior</a:t>
            </a:r>
            <a:r>
              <a:rPr lang="zh-CN" altLang="en-US" sz="2400" dirty="0"/>
              <a:t>等属性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对象的常用方法</a:t>
            </a:r>
          </a:p>
        </p:txBody>
      </p:sp>
      <p:sp>
        <p:nvSpPr>
          <p:cNvPr id="37896" name="Rectangle 8"/>
          <p:cNvSpPr>
            <a:spLocks noGrp="1" noChangeArrowheads="1"/>
          </p:cNvSpPr>
          <p:nvPr>
            <p:ph idx="1"/>
          </p:nvPr>
        </p:nvSpPr>
        <p:spPr>
          <a:xfrm>
            <a:off x="581192" y="2228003"/>
            <a:ext cx="7989752" cy="4248997"/>
          </a:xfrm>
        </p:spPr>
        <p:txBody>
          <a:bodyPr>
            <a:normAutofit/>
          </a:bodyPr>
          <a:lstStyle/>
          <a:p>
            <a:r>
              <a:rPr lang="en-US" altLang="zh-CN" dirty="0"/>
              <a:t>Activate</a:t>
            </a:r>
          </a:p>
          <a:p>
            <a:pPr lvl="1"/>
            <a:r>
              <a:rPr lang="zh-CN" altLang="en-US" dirty="0"/>
              <a:t>激活单个或多个单元格</a:t>
            </a:r>
          </a:p>
          <a:p>
            <a:pPr marL="324000" lvl="1" indent="0">
              <a:buNone/>
            </a:pPr>
            <a:r>
              <a:rPr lang="en-US" altLang="zh-CN" dirty="0"/>
              <a:t>	</a:t>
            </a:r>
            <a:r>
              <a:rPr lang="en-US" altLang="zh-CN" dirty="0">
                <a:solidFill>
                  <a:schemeClr val="accent2"/>
                </a:solidFill>
              </a:rPr>
              <a:t>Worksheets("sheet1").Range("A1").Activate</a:t>
            </a:r>
          </a:p>
          <a:p>
            <a:r>
              <a:rPr lang="en-US" altLang="zh-CN" dirty="0"/>
              <a:t>Select</a:t>
            </a:r>
          </a:p>
          <a:p>
            <a:pPr lvl="1"/>
            <a:r>
              <a:rPr lang="zh-CN" altLang="en-US" dirty="0"/>
              <a:t>选中区域</a:t>
            </a:r>
          </a:p>
          <a:p>
            <a:pPr marL="324000" lvl="1" indent="0">
              <a:buNone/>
            </a:pPr>
            <a:r>
              <a:rPr lang="en-US" altLang="zh-CN" dirty="0"/>
              <a:t>	</a:t>
            </a:r>
            <a:r>
              <a:rPr lang="en-US" altLang="zh-CN" dirty="0">
                <a:solidFill>
                  <a:schemeClr val="accent2"/>
                </a:solidFill>
              </a:rPr>
              <a:t>Worksheets("sheet1").Range("A1:B5").Select</a:t>
            </a:r>
          </a:p>
          <a:p>
            <a:r>
              <a:rPr lang="en-US" altLang="zh-CN" dirty="0"/>
              <a:t>AutoFit</a:t>
            </a:r>
            <a:r>
              <a:rPr lang="en-US" altLang="zh-CN" baseline="30000" dirty="0">
                <a:solidFill>
                  <a:srgbClr val="FF3300"/>
                </a:solidFill>
                <a:sym typeface="Wingdings"/>
              </a:rPr>
              <a:t></a:t>
            </a:r>
            <a:endParaRPr lang="en-US" altLang="zh-CN" baseline="30000" dirty="0">
              <a:solidFill>
                <a:srgbClr val="FF3300"/>
              </a:solidFill>
            </a:endParaRPr>
          </a:p>
          <a:p>
            <a:pPr lvl="1"/>
            <a:r>
              <a:rPr lang="zh-CN" altLang="en-US" dirty="0"/>
              <a:t>将区域中的列宽和行高调整为最适当的值</a:t>
            </a:r>
          </a:p>
          <a:p>
            <a:pPr marL="324000" lvl="1" indent="0">
              <a:buNone/>
            </a:pPr>
            <a:r>
              <a:rPr lang="en-US" altLang="zh-CN" dirty="0"/>
              <a:t>	</a:t>
            </a:r>
            <a:r>
              <a:rPr lang="en-US" altLang="zh-CN" dirty="0">
                <a:solidFill>
                  <a:schemeClr val="accent2"/>
                </a:solidFill>
              </a:rPr>
              <a:t>Worksheets(1).Range("A1:E1").</a:t>
            </a:r>
            <a:r>
              <a:rPr lang="en-US" altLang="zh-CN" dirty="0" err="1">
                <a:solidFill>
                  <a:schemeClr val="accent2"/>
                </a:solidFill>
              </a:rPr>
              <a:t>Columns.AutoFit</a:t>
            </a:r>
            <a:endParaRPr lang="en-US" altLang="zh-CN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对象的常用方法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idx="1"/>
          </p:nvPr>
        </p:nvSpPr>
        <p:spPr>
          <a:xfrm>
            <a:off x="581192" y="2228003"/>
            <a:ext cx="7989752" cy="4477597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en-US" altLang="zh-CN" dirty="0"/>
              <a:t>Copy</a:t>
            </a:r>
            <a:r>
              <a:rPr lang="zh-CN" altLang="en-US" dirty="0"/>
              <a:t>：复制</a:t>
            </a:r>
            <a:endParaRPr lang="en-US" altLang="zh-CN" dirty="0"/>
          </a:p>
          <a:p>
            <a:pPr>
              <a:lnSpc>
                <a:spcPct val="110000"/>
              </a:lnSpc>
            </a:pPr>
            <a:r>
              <a:rPr lang="en-US" altLang="zh-CN" dirty="0"/>
              <a:t>Cut</a:t>
            </a:r>
            <a:r>
              <a:rPr lang="zh-CN" altLang="en-US" dirty="0"/>
              <a:t>：剪切</a:t>
            </a:r>
          </a:p>
          <a:p>
            <a:pPr>
              <a:lnSpc>
                <a:spcPct val="110000"/>
              </a:lnSpc>
            </a:pPr>
            <a:r>
              <a:rPr lang="en-US" altLang="zh-CN" dirty="0" err="1"/>
              <a:t>PasteSpecial</a:t>
            </a:r>
            <a:r>
              <a:rPr lang="zh-CN" altLang="en-US" dirty="0"/>
              <a:t>：粘贴，允许设置粘贴值还是格式</a:t>
            </a:r>
            <a:r>
              <a:rPr lang="zh-CN" altLang="en-US" dirty="0">
                <a:solidFill>
                  <a:schemeClr val="accent5"/>
                </a:solidFill>
              </a:rPr>
              <a:t>（详见帮助）</a:t>
            </a:r>
          </a:p>
          <a:p>
            <a:pPr>
              <a:lnSpc>
                <a:spcPct val="110000"/>
              </a:lnSpc>
            </a:pPr>
            <a:r>
              <a:rPr lang="zh-CN" altLang="en-US" dirty="0"/>
              <a:t>例如，下面代码表示用 </a:t>
            </a:r>
            <a:r>
              <a:rPr lang="en-US" altLang="zh-CN" dirty="0"/>
              <a:t>Sheet1 </a:t>
            </a:r>
            <a:r>
              <a:rPr lang="zh-CN" altLang="en-US" dirty="0"/>
              <a:t>上单元格区域 </a:t>
            </a:r>
            <a:r>
              <a:rPr lang="en-US" altLang="zh-CN" dirty="0"/>
              <a:t>C1:C5 </a:t>
            </a:r>
            <a:r>
              <a:rPr lang="zh-CN" altLang="en-US" dirty="0"/>
              <a:t>和单元格区域 </a:t>
            </a:r>
            <a:r>
              <a:rPr lang="en-US" altLang="zh-CN" dirty="0"/>
              <a:t>D1:D5 </a:t>
            </a:r>
            <a:r>
              <a:rPr lang="zh-CN" altLang="en-US" dirty="0"/>
              <a:t>原有内容的和来取代单元格区域 </a:t>
            </a:r>
            <a:r>
              <a:rPr lang="en-US" altLang="zh-CN" dirty="0"/>
              <a:t>D1:D5 </a:t>
            </a:r>
            <a:r>
              <a:rPr lang="zh-CN" altLang="en-US" dirty="0"/>
              <a:t>中的数据</a:t>
            </a:r>
          </a:p>
          <a:p>
            <a:pPr marL="32400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accent2"/>
                </a:solidFill>
              </a:rPr>
              <a:t>With Worksheets("Sheet1")</a:t>
            </a:r>
          </a:p>
          <a:p>
            <a:pPr marL="32400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accent2"/>
                </a:solidFill>
              </a:rPr>
              <a:t>    .Range("C1:C5").Copy</a:t>
            </a:r>
          </a:p>
          <a:p>
            <a:pPr marL="32400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accent2"/>
                </a:solidFill>
              </a:rPr>
              <a:t>    .Range("D1:D5").</a:t>
            </a:r>
            <a:r>
              <a:rPr lang="en-US" altLang="zh-CN" dirty="0" err="1">
                <a:solidFill>
                  <a:schemeClr val="accent2"/>
                </a:solidFill>
              </a:rPr>
              <a:t>PasteSpecial</a:t>
            </a:r>
            <a:r>
              <a:rPr lang="en-US" altLang="zh-CN" dirty="0">
                <a:solidFill>
                  <a:schemeClr val="accent2"/>
                </a:solidFill>
              </a:rPr>
              <a:t> _</a:t>
            </a:r>
          </a:p>
          <a:p>
            <a:pPr marL="32400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accent2"/>
                </a:solidFill>
              </a:rPr>
              <a:t>        Operation:=</a:t>
            </a:r>
            <a:r>
              <a:rPr lang="en-US" altLang="zh-CN" dirty="0" err="1">
                <a:solidFill>
                  <a:schemeClr val="accent2"/>
                </a:solidFill>
              </a:rPr>
              <a:t>xlPasteSpecialOperationAdd</a:t>
            </a:r>
            <a:endParaRPr lang="en-US" altLang="zh-CN" dirty="0">
              <a:solidFill>
                <a:schemeClr val="accent2"/>
              </a:solidFill>
            </a:endParaRPr>
          </a:p>
          <a:p>
            <a:pPr marL="32400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chemeClr val="accent2"/>
                </a:solidFill>
              </a:rPr>
              <a:t>End With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对象的常用方法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Insert</a:t>
            </a:r>
          </a:p>
          <a:p>
            <a:pPr lvl="1"/>
            <a:r>
              <a:rPr lang="zh-CN" altLang="en-US" dirty="0"/>
              <a:t>插入一个单元格或区域，其他单元格作相应移位以腾出空间</a:t>
            </a:r>
          </a:p>
          <a:p>
            <a:pPr marL="324000" lvl="1" indent="0">
              <a:buNone/>
            </a:pPr>
            <a:r>
              <a:rPr lang="en-US" altLang="zh-CN" dirty="0">
                <a:solidFill>
                  <a:schemeClr val="accent2"/>
                </a:solidFill>
              </a:rPr>
              <a:t>	</a:t>
            </a:r>
            <a:r>
              <a:rPr lang="en-US" altLang="zh-CN" dirty="0" err="1">
                <a:solidFill>
                  <a:schemeClr val="accent2"/>
                </a:solidFill>
              </a:rPr>
              <a:t>ActiveSheet.Range</a:t>
            </a:r>
            <a:r>
              <a:rPr lang="en-US" altLang="zh-CN" dirty="0">
                <a:solidFill>
                  <a:schemeClr val="accent2"/>
                </a:solidFill>
              </a:rPr>
              <a:t>("A1:D1").Insert</a:t>
            </a:r>
            <a:endParaRPr lang="zh-CN" altLang="en-US" dirty="0">
              <a:solidFill>
                <a:schemeClr val="accent2"/>
              </a:solidFill>
            </a:endParaRPr>
          </a:p>
          <a:p>
            <a:r>
              <a:rPr lang="en-US" altLang="zh-CN" dirty="0"/>
              <a:t>Delete</a:t>
            </a:r>
          </a:p>
          <a:p>
            <a:pPr lvl="1"/>
            <a:r>
              <a:rPr lang="zh-CN" altLang="en-US" dirty="0"/>
              <a:t>删除</a:t>
            </a:r>
          </a:p>
          <a:p>
            <a:pPr marL="324000" lvl="1" indent="0">
              <a:buNone/>
            </a:pPr>
            <a:r>
              <a:rPr lang="en-US" altLang="zh-CN" dirty="0">
                <a:solidFill>
                  <a:schemeClr val="accent2"/>
                </a:solidFill>
              </a:rPr>
              <a:t>	</a:t>
            </a:r>
            <a:r>
              <a:rPr lang="en-US" altLang="zh-CN" dirty="0" err="1">
                <a:solidFill>
                  <a:schemeClr val="accent2"/>
                </a:solidFill>
              </a:rPr>
              <a:t>ActiveSheet.Range</a:t>
            </a:r>
            <a:r>
              <a:rPr lang="en-US" altLang="zh-CN" dirty="0">
                <a:solidFill>
                  <a:schemeClr val="accent2"/>
                </a:solidFill>
              </a:rPr>
              <a:t>("A1:D1").Delete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对象的常用方法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581192" y="2228003"/>
            <a:ext cx="7989752" cy="4325197"/>
          </a:xfrm>
        </p:spPr>
        <p:txBody>
          <a:bodyPr>
            <a:normAutofit/>
          </a:bodyPr>
          <a:lstStyle/>
          <a:p>
            <a:r>
              <a:rPr lang="en-US" altLang="zh-CN" dirty="0"/>
              <a:t>Clear</a:t>
            </a:r>
            <a:r>
              <a:rPr lang="en-US" altLang="zh-CN" baseline="30000" dirty="0">
                <a:solidFill>
                  <a:srgbClr val="FF3300"/>
                </a:solidFill>
                <a:sym typeface="Wingdings"/>
              </a:rPr>
              <a:t></a:t>
            </a:r>
            <a:endParaRPr lang="en-US" altLang="zh-CN" baseline="30000" dirty="0">
              <a:solidFill>
                <a:srgbClr val="FF3300"/>
              </a:solidFill>
            </a:endParaRPr>
          </a:p>
          <a:p>
            <a:pPr lvl="1"/>
            <a:r>
              <a:rPr lang="zh-CN" altLang="en-US" dirty="0"/>
              <a:t>清除</a:t>
            </a:r>
            <a:r>
              <a:rPr lang="en-US" altLang="zh-CN" dirty="0"/>
              <a:t>Range</a:t>
            </a:r>
            <a:r>
              <a:rPr lang="zh-CN" altLang="en-US" dirty="0"/>
              <a:t>内的内容，包括注释和格式</a:t>
            </a:r>
          </a:p>
          <a:p>
            <a:pPr marL="324000" lvl="1" indent="0">
              <a:buNone/>
            </a:pPr>
            <a:r>
              <a:rPr lang="zh-CN" altLang="en-US" dirty="0"/>
              <a:t>	</a:t>
            </a:r>
            <a:r>
              <a:rPr lang="en-US" altLang="zh-CN" dirty="0">
                <a:solidFill>
                  <a:schemeClr val="accent2"/>
                </a:solidFill>
              </a:rPr>
              <a:t>Worksheets("Sheet2").Range("A3.D12").Clear</a:t>
            </a:r>
          </a:p>
          <a:p>
            <a:r>
              <a:rPr lang="en-US" altLang="zh-CN" dirty="0" err="1"/>
              <a:t>ClearContents</a:t>
            </a:r>
            <a:endParaRPr lang="en-US" altLang="zh-CN" dirty="0"/>
          </a:p>
          <a:p>
            <a:pPr lvl="1"/>
            <a:r>
              <a:rPr lang="zh-CN" altLang="en-US" dirty="0"/>
              <a:t>清除</a:t>
            </a:r>
            <a:r>
              <a:rPr lang="en-US" altLang="zh-CN" dirty="0"/>
              <a:t>Range</a:t>
            </a:r>
            <a:r>
              <a:rPr lang="zh-CN" altLang="en-US" dirty="0"/>
              <a:t>内的内容，不清除格式和注释</a:t>
            </a:r>
          </a:p>
          <a:p>
            <a:pPr marL="324000" lvl="1" indent="0">
              <a:buNone/>
            </a:pPr>
            <a:r>
              <a:rPr lang="zh-CN" altLang="en-US" dirty="0"/>
              <a:t>	</a:t>
            </a:r>
            <a:r>
              <a:rPr lang="en-US" altLang="zh-CN" dirty="0">
                <a:solidFill>
                  <a:schemeClr val="accent2"/>
                </a:solidFill>
              </a:rPr>
              <a:t>Worksheets("Sheet2").Range("A3.D12").</a:t>
            </a:r>
            <a:r>
              <a:rPr lang="en-US" altLang="zh-CN" dirty="0" err="1">
                <a:solidFill>
                  <a:schemeClr val="accent2"/>
                </a:solidFill>
              </a:rPr>
              <a:t>ClearContents</a:t>
            </a:r>
            <a:endParaRPr lang="en-US" altLang="zh-CN" dirty="0">
              <a:solidFill>
                <a:schemeClr val="accent2"/>
              </a:solidFill>
            </a:endParaRPr>
          </a:p>
          <a:p>
            <a:r>
              <a:rPr lang="en-US" altLang="zh-CN" dirty="0" err="1"/>
              <a:t>ClearFormats</a:t>
            </a:r>
            <a:r>
              <a:rPr lang="en-US" altLang="zh-CN" baseline="30000" dirty="0">
                <a:solidFill>
                  <a:srgbClr val="FF3300"/>
                </a:solidFill>
                <a:sym typeface="Wingdings"/>
              </a:rPr>
              <a:t></a:t>
            </a:r>
            <a:endParaRPr lang="en-US" altLang="zh-CN" dirty="0"/>
          </a:p>
          <a:p>
            <a:pPr lvl="1"/>
            <a:r>
              <a:rPr lang="zh-CN" altLang="en-US" dirty="0"/>
              <a:t>清除</a:t>
            </a:r>
            <a:r>
              <a:rPr lang="en-US" altLang="zh-CN" dirty="0"/>
              <a:t>Range</a:t>
            </a:r>
            <a:r>
              <a:rPr lang="zh-CN" altLang="en-US" dirty="0"/>
              <a:t>内的格式</a:t>
            </a:r>
          </a:p>
          <a:p>
            <a:pPr marL="324000" lvl="1" indent="0">
              <a:buNone/>
            </a:pPr>
            <a:r>
              <a:rPr lang="zh-CN" altLang="en-US" dirty="0"/>
              <a:t>	</a:t>
            </a:r>
            <a:r>
              <a:rPr lang="en-US" altLang="zh-CN" dirty="0">
                <a:solidFill>
                  <a:schemeClr val="accent2"/>
                </a:solidFill>
              </a:rPr>
              <a:t>Worksheets("Sheet2").Range("A3.D12").</a:t>
            </a:r>
            <a:r>
              <a:rPr lang="en-US" altLang="zh-CN" dirty="0" err="1">
                <a:solidFill>
                  <a:schemeClr val="accent2"/>
                </a:solidFill>
              </a:rPr>
              <a:t>Clear</a:t>
            </a:r>
            <a:r>
              <a:rPr lang="en-US" altLang="en-US" dirty="0" err="1">
                <a:solidFill>
                  <a:schemeClr val="accent2"/>
                </a:solidFill>
              </a:rPr>
              <a:t>Formats</a:t>
            </a:r>
            <a:endParaRPr lang="en-US" altLang="zh-CN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对象的常用方法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581192" y="2228003"/>
            <a:ext cx="7989752" cy="4325197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Merge</a:t>
            </a:r>
          </a:p>
          <a:p>
            <a:pPr lvl="1"/>
            <a:r>
              <a:rPr lang="zh-CN" altLang="en-US" dirty="0"/>
              <a:t>合并单元格</a:t>
            </a:r>
          </a:p>
          <a:p>
            <a:pPr marL="324000" lvl="1" indent="0">
              <a:buNone/>
            </a:pPr>
            <a:r>
              <a:rPr lang="en-US" altLang="zh-CN" dirty="0" err="1">
                <a:solidFill>
                  <a:schemeClr val="accent2"/>
                </a:solidFill>
              </a:rPr>
              <a:t>ThisWorkbook.ActiveSheet.Range</a:t>
            </a:r>
            <a:r>
              <a:rPr lang="en-US" altLang="zh-CN" dirty="0">
                <a:solidFill>
                  <a:schemeClr val="accent2"/>
                </a:solidFill>
              </a:rPr>
              <a:t>("A1:D1").Merge</a:t>
            </a:r>
          </a:p>
          <a:p>
            <a:r>
              <a:rPr lang="en-US" altLang="zh-CN" dirty="0" err="1"/>
              <a:t>UnMerge</a:t>
            </a:r>
            <a:endParaRPr lang="en-US" altLang="zh-CN" dirty="0"/>
          </a:p>
          <a:p>
            <a:pPr lvl="1"/>
            <a:r>
              <a:rPr lang="zh-CN" altLang="en-US" dirty="0"/>
              <a:t>将合并区域分解为独立的单元格 </a:t>
            </a:r>
          </a:p>
          <a:p>
            <a:pPr marL="324000" lvl="1" indent="0">
              <a:buNone/>
            </a:pPr>
            <a:r>
              <a:rPr lang="en-US" altLang="zh-CN" dirty="0">
                <a:solidFill>
                  <a:schemeClr val="accent2"/>
                </a:solidFill>
              </a:rPr>
              <a:t>If Range("A1").</a:t>
            </a:r>
            <a:r>
              <a:rPr lang="en-US" altLang="zh-CN" dirty="0" err="1">
                <a:solidFill>
                  <a:schemeClr val="accent2"/>
                </a:solidFill>
              </a:rPr>
              <a:t>MergeCells</a:t>
            </a:r>
            <a:r>
              <a:rPr lang="en-US" altLang="zh-CN" dirty="0">
                <a:solidFill>
                  <a:schemeClr val="accent2"/>
                </a:solidFill>
              </a:rPr>
              <a:t> Then</a:t>
            </a:r>
          </a:p>
          <a:p>
            <a:pPr marL="324000" lvl="1" indent="0">
              <a:buNone/>
            </a:pPr>
            <a:r>
              <a:rPr lang="en-US" altLang="zh-CN" dirty="0">
                <a:solidFill>
                  <a:schemeClr val="accent2"/>
                </a:solidFill>
              </a:rPr>
              <a:t>    Range("A1").</a:t>
            </a:r>
            <a:r>
              <a:rPr lang="en-US" altLang="zh-CN" dirty="0" err="1">
                <a:solidFill>
                  <a:schemeClr val="accent2"/>
                </a:solidFill>
              </a:rPr>
              <a:t>MergeArea.UnMerge</a:t>
            </a:r>
            <a:endParaRPr lang="en-US" altLang="zh-CN" dirty="0">
              <a:solidFill>
                <a:schemeClr val="accent2"/>
              </a:solidFill>
            </a:endParaRPr>
          </a:p>
          <a:p>
            <a:pPr marL="324000" lvl="1" indent="0">
              <a:buNone/>
            </a:pPr>
            <a:r>
              <a:rPr lang="en-US" altLang="zh-CN" dirty="0">
                <a:solidFill>
                  <a:schemeClr val="accent2"/>
                </a:solidFill>
              </a:rPr>
              <a:t>Else</a:t>
            </a:r>
          </a:p>
          <a:p>
            <a:pPr marL="324000" lvl="1" indent="0">
              <a:buNone/>
            </a:pPr>
            <a:r>
              <a:rPr lang="en-US" altLang="zh-CN" dirty="0">
                <a:solidFill>
                  <a:schemeClr val="accent2"/>
                </a:solidFill>
              </a:rPr>
              <a:t>    </a:t>
            </a:r>
            <a:r>
              <a:rPr lang="en-US" altLang="zh-CN" dirty="0" err="1">
                <a:solidFill>
                  <a:schemeClr val="accent2"/>
                </a:solidFill>
              </a:rPr>
              <a:t>MsgBox</a:t>
            </a:r>
            <a:r>
              <a:rPr lang="en-US" altLang="zh-CN" dirty="0">
                <a:solidFill>
                  <a:schemeClr val="accent2"/>
                </a:solidFill>
              </a:rPr>
              <a:t> "not merged"</a:t>
            </a:r>
          </a:p>
          <a:p>
            <a:pPr marL="324000" lvl="1" indent="0">
              <a:buNone/>
            </a:pPr>
            <a:r>
              <a:rPr lang="en-US" altLang="zh-CN" dirty="0">
                <a:solidFill>
                  <a:schemeClr val="accent2"/>
                </a:solidFill>
              </a:rPr>
              <a:t>End If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58429" y="2967335"/>
            <a:ext cx="362714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Bye </a:t>
            </a:r>
            <a:r>
              <a:rPr lang="en-US" altLang="zh-CN" sz="72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Bye</a:t>
            </a:r>
            <a:endParaRPr lang="zh-CN" altLang="en-US" sz="7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028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Excel VBA</a:t>
            </a:r>
            <a:r>
              <a:rPr lang="zh-CN" altLang="en-US"/>
              <a:t>的常用对象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0703698"/>
              </p:ext>
            </p:extLst>
          </p:nvPr>
        </p:nvGraphicFramePr>
        <p:xfrm>
          <a:off x="581025" y="2227263"/>
          <a:ext cx="7989888" cy="363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使用对象变量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581192" y="2228003"/>
            <a:ext cx="7989752" cy="4096597"/>
          </a:xfrm>
        </p:spPr>
        <p:txBody>
          <a:bodyPr>
            <a:normAutofit lnSpcReduction="10000"/>
          </a:bodyPr>
          <a:lstStyle/>
          <a:p>
            <a:r>
              <a:rPr lang="zh-CN" altLang="en-US" dirty="0"/>
              <a:t>定义对象变量</a:t>
            </a:r>
          </a:p>
          <a:p>
            <a:pPr lvl="1"/>
            <a:r>
              <a:rPr lang="en-US" altLang="zh-CN" dirty="0"/>
              <a:t>Dim </a:t>
            </a:r>
            <a:r>
              <a:rPr lang="en-US" altLang="zh-CN" dirty="0" err="1"/>
              <a:t>xlsApp</a:t>
            </a:r>
            <a:r>
              <a:rPr lang="en-US" altLang="zh-CN" dirty="0"/>
              <a:t> As [Excel.]Application</a:t>
            </a:r>
          </a:p>
          <a:p>
            <a:pPr lvl="1"/>
            <a:r>
              <a:rPr lang="en-US" altLang="zh-CN" dirty="0"/>
              <a:t>Dim </a:t>
            </a:r>
            <a:r>
              <a:rPr lang="en-US" altLang="zh-CN" dirty="0" err="1"/>
              <a:t>xlsWB</a:t>
            </a:r>
            <a:r>
              <a:rPr lang="en-US" altLang="zh-CN" dirty="0"/>
              <a:t> As [Excel.]Workbook</a:t>
            </a:r>
          </a:p>
          <a:p>
            <a:pPr lvl="1"/>
            <a:r>
              <a:rPr lang="en-US" altLang="zh-CN" dirty="0"/>
              <a:t>Dim </a:t>
            </a:r>
            <a:r>
              <a:rPr lang="en-US" altLang="zh-CN" dirty="0" err="1"/>
              <a:t>xlsWS</a:t>
            </a:r>
            <a:r>
              <a:rPr lang="en-US" altLang="zh-CN" dirty="0"/>
              <a:t> As [Excel.]Worksheet</a:t>
            </a:r>
          </a:p>
          <a:p>
            <a:pPr lvl="1"/>
            <a:r>
              <a:rPr lang="en-US" altLang="zh-CN" dirty="0"/>
              <a:t>Dim </a:t>
            </a:r>
            <a:r>
              <a:rPr lang="en-US" altLang="zh-CN" dirty="0" err="1"/>
              <a:t>xlsRG</a:t>
            </a:r>
            <a:r>
              <a:rPr lang="en-US" altLang="zh-CN" dirty="0"/>
              <a:t> As [Excel.]Range</a:t>
            </a:r>
          </a:p>
          <a:p>
            <a:r>
              <a:rPr lang="zh-CN" altLang="en-US" dirty="0"/>
              <a:t>为对象变量赋值</a:t>
            </a:r>
          </a:p>
          <a:p>
            <a:pPr lvl="1"/>
            <a:r>
              <a:rPr lang="en-US" altLang="zh-CN" dirty="0">
                <a:solidFill>
                  <a:schemeClr val="accent6"/>
                </a:solidFill>
              </a:rPr>
              <a:t>Set</a:t>
            </a:r>
            <a:r>
              <a:rPr lang="en-US" altLang="zh-CN" dirty="0"/>
              <a:t> </a:t>
            </a:r>
            <a:r>
              <a:rPr lang="en-US" altLang="zh-CN" dirty="0" err="1"/>
              <a:t>xlsWB</a:t>
            </a:r>
            <a:r>
              <a:rPr lang="en-US" altLang="zh-CN" dirty="0"/>
              <a:t> = Workbooks("eg1.xlsx")</a:t>
            </a:r>
          </a:p>
          <a:p>
            <a:pPr lvl="1"/>
            <a:r>
              <a:rPr lang="en-US" altLang="zh-CN" dirty="0">
                <a:solidFill>
                  <a:schemeClr val="accent6"/>
                </a:solidFill>
              </a:rPr>
              <a:t>Set</a:t>
            </a:r>
            <a:r>
              <a:rPr lang="en-US" altLang="zh-CN" dirty="0"/>
              <a:t> </a:t>
            </a:r>
            <a:r>
              <a:rPr lang="en-US" altLang="zh-CN" dirty="0" err="1"/>
              <a:t>xlsWS</a:t>
            </a:r>
            <a:r>
              <a:rPr lang="en-US" altLang="zh-CN" dirty="0"/>
              <a:t> = Workbooks(1).Worksheets("Sheet1")</a:t>
            </a:r>
          </a:p>
          <a:p>
            <a:pPr lvl="1"/>
            <a:r>
              <a:rPr lang="en-US" altLang="zh-CN" dirty="0">
                <a:solidFill>
                  <a:schemeClr val="accent6"/>
                </a:solidFill>
              </a:rPr>
              <a:t>Set</a:t>
            </a:r>
            <a:r>
              <a:rPr lang="en-US" altLang="zh-CN" dirty="0"/>
              <a:t> </a:t>
            </a:r>
            <a:r>
              <a:rPr lang="en-US" altLang="zh-CN" dirty="0" err="1"/>
              <a:t>xlsRG</a:t>
            </a:r>
            <a:r>
              <a:rPr lang="en-US" altLang="zh-CN" dirty="0"/>
              <a:t> = Workbooks("eg1"). Sheets(1).Range("A1:D5")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几个特殊对象</a:t>
            </a: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1202936"/>
              </p:ext>
            </p:extLst>
          </p:nvPr>
        </p:nvGraphicFramePr>
        <p:xfrm>
          <a:off x="581024" y="2227262"/>
          <a:ext cx="7989919" cy="41735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Range</a:t>
            </a:r>
            <a:r>
              <a:rPr lang="zh-CN" altLang="en-US" dirty="0"/>
              <a:t>对象</a:t>
            </a:r>
            <a:r>
              <a:rPr lang="en-US" altLang="zh-CN" baseline="-25000" dirty="0">
                <a:solidFill>
                  <a:schemeClr val="accent5"/>
                </a:solidFill>
              </a:rPr>
              <a:t>( P.118)</a:t>
            </a:r>
            <a:endParaRPr lang="zh-CN" altLang="en-US" baseline="-25000" dirty="0">
              <a:solidFill>
                <a:schemeClr val="accent5"/>
              </a:solidFill>
            </a:endParaRPr>
          </a:p>
        </p:txBody>
      </p:sp>
      <p:sp>
        <p:nvSpPr>
          <p:cNvPr id="9219" name="Rectangle 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Range </a:t>
            </a:r>
            <a:r>
              <a:rPr lang="zh-CN" altLang="en-US" dirty="0"/>
              <a:t>对象本身就表示一个集合，可代表某一单元格、某一行、某一列、某一选定区域</a:t>
            </a:r>
          </a:p>
          <a:p>
            <a:r>
              <a:rPr lang="zh-CN" altLang="en-US" dirty="0"/>
              <a:t>可用 </a:t>
            </a:r>
            <a:r>
              <a:rPr lang="en-US" altLang="zh-CN" b="1" dirty="0">
                <a:solidFill>
                  <a:schemeClr val="accent6"/>
                </a:solidFill>
              </a:rPr>
              <a:t>Range(</a:t>
            </a:r>
            <a:r>
              <a:rPr lang="en-US" altLang="zh-CN" b="1" dirty="0" err="1">
                <a:solidFill>
                  <a:schemeClr val="accent6"/>
                </a:solidFill>
              </a:rPr>
              <a:t>arg</a:t>
            </a:r>
            <a:r>
              <a:rPr lang="en-US" altLang="zh-CN" b="1" dirty="0">
                <a:solidFill>
                  <a:schemeClr val="accent6"/>
                </a:solidFill>
              </a:rPr>
              <a:t>) </a:t>
            </a:r>
            <a:r>
              <a:rPr lang="zh-CN" altLang="en-US" dirty="0"/>
              <a:t>来返回代表单个单元格或单元格区域的 </a:t>
            </a:r>
            <a:r>
              <a:rPr lang="en-US" altLang="zh-CN" dirty="0"/>
              <a:t>Range </a:t>
            </a:r>
            <a:r>
              <a:rPr lang="zh-CN" altLang="en-US" dirty="0"/>
              <a:t>对象，</a:t>
            </a:r>
            <a:r>
              <a:rPr lang="zh-CN" altLang="en-US" dirty="0">
                <a:solidFill>
                  <a:schemeClr val="accent5"/>
                </a:solidFill>
              </a:rPr>
              <a:t>其中 </a:t>
            </a:r>
            <a:r>
              <a:rPr lang="en-US" altLang="zh-CN" dirty="0" err="1">
                <a:solidFill>
                  <a:schemeClr val="accent5"/>
                </a:solidFill>
              </a:rPr>
              <a:t>arg</a:t>
            </a:r>
            <a:r>
              <a:rPr lang="en-US" altLang="zh-CN" dirty="0">
                <a:solidFill>
                  <a:schemeClr val="accent5"/>
                </a:solidFill>
              </a:rPr>
              <a:t> </a:t>
            </a:r>
            <a:r>
              <a:rPr lang="zh-CN" altLang="en-US" dirty="0">
                <a:solidFill>
                  <a:schemeClr val="accent5"/>
                </a:solidFill>
              </a:rPr>
              <a:t>为区域名称</a:t>
            </a:r>
            <a:r>
              <a:rPr lang="zh-CN" altLang="en-US" dirty="0"/>
              <a:t>。例如：</a:t>
            </a:r>
          </a:p>
          <a:p>
            <a:pPr marL="0" indent="0">
              <a:buNone/>
            </a:pPr>
            <a:r>
              <a:rPr lang="zh-CN" altLang="en-US" dirty="0"/>
              <a:t>	</a:t>
            </a:r>
            <a:r>
              <a:rPr lang="en-US" altLang="zh-CN" dirty="0">
                <a:solidFill>
                  <a:schemeClr val="accent2"/>
                </a:solidFill>
              </a:rPr>
              <a:t>Dim </a:t>
            </a:r>
            <a:r>
              <a:rPr lang="en-US" altLang="zh-CN" dirty="0" err="1">
                <a:solidFill>
                  <a:schemeClr val="accent2"/>
                </a:solidFill>
              </a:rPr>
              <a:t>vRng</a:t>
            </a:r>
            <a:r>
              <a:rPr lang="en-US" altLang="zh-CN" dirty="0">
                <a:solidFill>
                  <a:schemeClr val="accent2"/>
                </a:solidFill>
              </a:rPr>
              <a:t> As Range</a:t>
            </a:r>
          </a:p>
          <a:p>
            <a:pPr marL="0" indent="0">
              <a:buNone/>
            </a:pPr>
            <a:r>
              <a:rPr lang="en-US" altLang="zh-CN" dirty="0">
                <a:solidFill>
                  <a:schemeClr val="accent2"/>
                </a:solidFill>
              </a:rPr>
              <a:t>	Set </a:t>
            </a:r>
            <a:r>
              <a:rPr lang="en-US" altLang="zh-CN" dirty="0" err="1">
                <a:solidFill>
                  <a:schemeClr val="accent2"/>
                </a:solidFill>
              </a:rPr>
              <a:t>vRng</a:t>
            </a:r>
            <a:r>
              <a:rPr lang="en-US" altLang="zh-CN" dirty="0">
                <a:solidFill>
                  <a:schemeClr val="accent2"/>
                </a:solidFill>
              </a:rPr>
              <a:t> = </a:t>
            </a:r>
            <a:r>
              <a:rPr lang="en-US" altLang="zh-CN" dirty="0" err="1">
                <a:solidFill>
                  <a:schemeClr val="accent2"/>
                </a:solidFill>
              </a:rPr>
              <a:t>ThisWorkbook.ActiveSheet.Range</a:t>
            </a:r>
            <a:r>
              <a:rPr lang="en-US" altLang="zh-CN" dirty="0">
                <a:solidFill>
                  <a:schemeClr val="accent2"/>
                </a:solidFill>
              </a:rPr>
              <a:t>("A1:A5")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</a:t>
            </a:r>
            <a:endParaRPr lang="zh-CN" altLang="en-US" dirty="0"/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还可以使用 </a:t>
            </a:r>
            <a:r>
              <a:rPr lang="en-US" altLang="zh-CN" b="1" dirty="0">
                <a:solidFill>
                  <a:schemeClr val="accent6"/>
                </a:solidFill>
              </a:rPr>
              <a:t>Range(Cell1, Cell2) </a:t>
            </a:r>
            <a:r>
              <a:rPr lang="zh-CN" altLang="en-US" dirty="0"/>
              <a:t>来引用一个单元格或单元格区域，其中 </a:t>
            </a:r>
            <a:r>
              <a:rPr lang="en-US" altLang="zh-CN" dirty="0">
                <a:solidFill>
                  <a:schemeClr val="accent1"/>
                </a:solidFill>
              </a:rPr>
              <a:t>Cell1 </a:t>
            </a:r>
            <a:r>
              <a:rPr lang="zh-CN" altLang="en-US" dirty="0">
                <a:solidFill>
                  <a:schemeClr val="accent1"/>
                </a:solidFill>
              </a:rPr>
              <a:t>是区域左上角（右下角）单元格地址，</a:t>
            </a:r>
            <a:r>
              <a:rPr lang="en-US" altLang="zh-CN" dirty="0">
                <a:solidFill>
                  <a:schemeClr val="accent1"/>
                </a:solidFill>
              </a:rPr>
              <a:t> Cell2 </a:t>
            </a:r>
            <a:r>
              <a:rPr lang="zh-CN" altLang="en-US" dirty="0">
                <a:solidFill>
                  <a:schemeClr val="accent1"/>
                </a:solidFill>
              </a:rPr>
              <a:t>是区域右下角（左上角）单元格地址</a:t>
            </a:r>
            <a:endParaRPr lang="en-US" altLang="zh-CN" dirty="0">
              <a:solidFill>
                <a:schemeClr val="accent1"/>
              </a:solidFill>
            </a:endParaRPr>
          </a:p>
          <a:p>
            <a:r>
              <a:rPr lang="zh-CN" altLang="en-US" dirty="0"/>
              <a:t>例如：</a:t>
            </a:r>
            <a:endParaRPr lang="en-US" altLang="zh-CN" dirty="0"/>
          </a:p>
          <a:p>
            <a:pPr marL="630000" lvl="2" indent="0">
              <a:buNone/>
            </a:pPr>
            <a:r>
              <a:rPr lang="en-US" altLang="zh-CN" sz="2000" b="1" dirty="0">
                <a:solidFill>
                  <a:schemeClr val="accent2"/>
                </a:solidFill>
              </a:rPr>
              <a:t>	Range ("A1:C5")</a:t>
            </a:r>
          </a:p>
          <a:p>
            <a:pPr marL="630000" lvl="2" indent="0">
              <a:buNone/>
            </a:pPr>
            <a:r>
              <a:rPr lang="en-US" altLang="zh-CN" sz="2000" b="1" dirty="0">
                <a:solidFill>
                  <a:schemeClr val="accent2"/>
                </a:solidFill>
              </a:rPr>
              <a:t>		||</a:t>
            </a:r>
          </a:p>
          <a:p>
            <a:pPr marL="630000" lvl="2" indent="0">
              <a:buNone/>
            </a:pPr>
            <a:r>
              <a:rPr lang="en-US" altLang="zh-CN" sz="2000" b="1" dirty="0">
                <a:solidFill>
                  <a:schemeClr val="accent2"/>
                </a:solidFill>
              </a:rPr>
              <a:t>	Range("A1", "C5")</a:t>
            </a:r>
          </a:p>
        </p:txBody>
      </p:sp>
    </p:spTree>
    <p:extLst>
      <p:ext uri="{BB962C8B-B14F-4D97-AF65-F5344CB8AC3E}">
        <p14:creationId xmlns:p14="http://schemas.microsoft.com/office/powerpoint/2010/main" val="3121837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Range</a:t>
            </a:r>
            <a:r>
              <a:rPr lang="zh-CN" altLang="en-US"/>
              <a:t>对象的常用属性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Value</a:t>
            </a:r>
            <a:r>
              <a:rPr lang="en-US" altLang="zh-CN" baseline="30000" dirty="0">
                <a:solidFill>
                  <a:srgbClr val="FF3300"/>
                </a:solidFill>
                <a:sym typeface="Wingdings"/>
              </a:rPr>
              <a:t></a:t>
            </a:r>
            <a:endParaRPr lang="en-US" altLang="zh-CN" baseline="30000" dirty="0">
              <a:solidFill>
                <a:srgbClr val="FF3300"/>
              </a:solidFill>
            </a:endParaRPr>
          </a:p>
          <a:p>
            <a:pPr lvl="1"/>
            <a:r>
              <a:rPr lang="zh-CN" altLang="en-US" dirty="0"/>
              <a:t>表示单元格的内容，不仅可表示单个单元格的值，</a:t>
            </a:r>
            <a:r>
              <a:rPr lang="zh-CN" altLang="en-US" dirty="0">
                <a:solidFill>
                  <a:schemeClr val="accent6"/>
                </a:solidFill>
              </a:rPr>
              <a:t>也可将整个区域作为一个数组返回或者设置</a:t>
            </a:r>
          </a:p>
          <a:p>
            <a:pPr lvl="1"/>
            <a:r>
              <a:rPr lang="zh-CN" altLang="en-US" dirty="0"/>
              <a:t>例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</a:p>
          <a:p>
            <a:pPr marL="324000" lvl="1" indent="0">
              <a:buNone/>
            </a:pPr>
            <a:r>
              <a:rPr lang="zh-CN" altLang="en-US" dirty="0"/>
              <a:t>	</a:t>
            </a:r>
            <a:r>
              <a:rPr lang="en-US" altLang="zh-CN" dirty="0" err="1">
                <a:solidFill>
                  <a:schemeClr val="accent2"/>
                </a:solidFill>
              </a:rPr>
              <a:t>ActiveCell.Value</a:t>
            </a:r>
            <a:r>
              <a:rPr lang="en-US" altLang="zh-CN" dirty="0">
                <a:solidFill>
                  <a:schemeClr val="accent2"/>
                </a:solidFill>
              </a:rPr>
              <a:t> = 5</a:t>
            </a:r>
          </a:p>
          <a:p>
            <a:pPr lvl="1"/>
            <a:r>
              <a:rPr lang="zh-CN" altLang="en-US" dirty="0"/>
              <a:t>例</a:t>
            </a:r>
            <a:r>
              <a:rPr lang="en-US" altLang="zh-CN" dirty="0"/>
              <a:t>2</a:t>
            </a:r>
            <a:r>
              <a:rPr lang="zh-CN" altLang="en-US" dirty="0"/>
              <a:t>：</a:t>
            </a:r>
          </a:p>
          <a:p>
            <a:pPr marL="324000" lvl="1" indent="0">
              <a:buNone/>
            </a:pPr>
            <a:r>
              <a:rPr lang="zh-CN" altLang="en-US" dirty="0"/>
              <a:t>	</a:t>
            </a:r>
            <a:r>
              <a:rPr lang="en-US" altLang="zh-CN" dirty="0" err="1">
                <a:solidFill>
                  <a:schemeClr val="accent2"/>
                </a:solidFill>
              </a:rPr>
              <a:t>vData</a:t>
            </a:r>
            <a:r>
              <a:rPr lang="en-US" altLang="zh-CN" dirty="0">
                <a:solidFill>
                  <a:schemeClr val="accent2"/>
                </a:solidFill>
              </a:rPr>
              <a:t> = </a:t>
            </a:r>
            <a:r>
              <a:rPr lang="en-US" altLang="zh-CN" dirty="0" err="1">
                <a:solidFill>
                  <a:schemeClr val="accent2"/>
                </a:solidFill>
              </a:rPr>
              <a:t>ActiveSheet.Range</a:t>
            </a:r>
            <a:r>
              <a:rPr lang="en-US" altLang="zh-CN" dirty="0">
                <a:solidFill>
                  <a:schemeClr val="accent2"/>
                </a:solidFill>
              </a:rPr>
              <a:t>("A5:E6").Value</a:t>
            </a:r>
          </a:p>
          <a:p>
            <a:pPr marL="324000" lvl="1" indent="0">
              <a:buNone/>
            </a:pPr>
            <a:r>
              <a:rPr lang="en-US" altLang="zh-CN" dirty="0">
                <a:solidFill>
                  <a:schemeClr val="accent2"/>
                </a:solidFill>
              </a:rPr>
              <a:t>	</a:t>
            </a:r>
            <a:r>
              <a:rPr lang="en-US" altLang="zh-CN" dirty="0" err="1">
                <a:solidFill>
                  <a:schemeClr val="accent2"/>
                </a:solidFill>
              </a:rPr>
              <a:t>ActiveSheet.Range</a:t>
            </a:r>
            <a:r>
              <a:rPr lang="en-US" altLang="zh-CN" dirty="0">
                <a:solidFill>
                  <a:schemeClr val="accent2"/>
                </a:solidFill>
              </a:rPr>
              <a:t>("A8:E9").Value = </a:t>
            </a:r>
            <a:r>
              <a:rPr lang="en-US" altLang="zh-CN" dirty="0" err="1">
                <a:solidFill>
                  <a:schemeClr val="accent2"/>
                </a:solidFill>
              </a:rPr>
              <a:t>vData</a:t>
            </a:r>
            <a:endParaRPr lang="en-US" altLang="zh-CN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红利">
  <a:themeElements>
    <a:clrScheme name="红利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366658"/>
      </a:accent1>
      <a:accent2>
        <a:srgbClr val="8CB64A"/>
      </a:accent2>
      <a:accent3>
        <a:srgbClr val="88D5A9"/>
      </a:accent3>
      <a:accent4>
        <a:srgbClr val="969FA7"/>
      </a:accent4>
      <a:accent5>
        <a:srgbClr val="E8A844"/>
      </a:accent5>
      <a:accent6>
        <a:srgbClr val="A1561F"/>
      </a:accent6>
      <a:hlink>
        <a:srgbClr val="828282"/>
      </a:hlink>
      <a:folHlink>
        <a:srgbClr val="A5A5A5"/>
      </a:folHlink>
    </a:clrScheme>
    <a:fontScheme name="红利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红利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4BEC0EAF-CF86-4D49-B83B-56CC62D3CFF1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TM03457464[[fn=红利]]</Template>
  <TotalTime>1658</TotalTime>
  <Words>1722</Words>
  <Application>Microsoft Office PowerPoint</Application>
  <PresentationFormat>全屏显示(4:3)</PresentationFormat>
  <Paragraphs>291</Paragraphs>
  <Slides>39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0" baseType="lpstr">
      <vt:lpstr>等线</vt:lpstr>
      <vt:lpstr>华文行楷</vt:lpstr>
      <vt:lpstr>华文中宋</vt:lpstr>
      <vt:lpstr>宋体</vt:lpstr>
      <vt:lpstr>Arial</vt:lpstr>
      <vt:lpstr>Comic Sans MS</vt:lpstr>
      <vt:lpstr>Gill Sans MT</vt:lpstr>
      <vt:lpstr>Times New Roman</vt:lpstr>
      <vt:lpstr>Wingdings</vt:lpstr>
      <vt:lpstr>Wingdings 2</vt:lpstr>
      <vt:lpstr>红利</vt:lpstr>
      <vt:lpstr>Excel 的VBA对象</vt:lpstr>
      <vt:lpstr>Excel 对象模型</vt:lpstr>
      <vt:lpstr>Excel 对象模型</vt:lpstr>
      <vt:lpstr>Excel VBA的常用对象</vt:lpstr>
      <vt:lpstr>使用对象变量</vt:lpstr>
      <vt:lpstr>几个特殊对象</vt:lpstr>
      <vt:lpstr>Range对象( P.118)</vt:lpstr>
      <vt:lpstr>Range对象</vt:lpstr>
      <vt:lpstr>Range对象的常用属性</vt:lpstr>
      <vt:lpstr>Range对象的常用属性</vt:lpstr>
      <vt:lpstr>Range对象的常用属性</vt:lpstr>
      <vt:lpstr>实践1</vt:lpstr>
      <vt:lpstr>Range对象的常用属性</vt:lpstr>
      <vt:lpstr>Range对象的常用属性</vt:lpstr>
      <vt:lpstr>Range对象的常用属性</vt:lpstr>
      <vt:lpstr>Range对象的常用属性</vt:lpstr>
      <vt:lpstr>Range对象的常用属性</vt:lpstr>
      <vt:lpstr>Range对象的常用属性</vt:lpstr>
      <vt:lpstr>Range对象的常用属性</vt:lpstr>
      <vt:lpstr>Range对象的常用属性</vt:lpstr>
      <vt:lpstr>实践2</vt:lpstr>
      <vt:lpstr>Range对象的常用属性</vt:lpstr>
      <vt:lpstr>Range对象的常用属性</vt:lpstr>
      <vt:lpstr>Range对象的常用属性</vt:lpstr>
      <vt:lpstr>实践3</vt:lpstr>
      <vt:lpstr>实践3之我的解决方案</vt:lpstr>
      <vt:lpstr>命名参数传递( P.92 )</vt:lpstr>
      <vt:lpstr>命名参数传递</vt:lpstr>
      <vt:lpstr>Range对象的常用属性</vt:lpstr>
      <vt:lpstr>Range对象的常用属性</vt:lpstr>
      <vt:lpstr>实践4</vt:lpstr>
      <vt:lpstr>Range对象的常用属性</vt:lpstr>
      <vt:lpstr>Range对象的常用属性</vt:lpstr>
      <vt:lpstr>Range对象的常用方法</vt:lpstr>
      <vt:lpstr>Range对象的常用方法</vt:lpstr>
      <vt:lpstr>Range对象的常用方法</vt:lpstr>
      <vt:lpstr>Range对象的常用方法</vt:lpstr>
      <vt:lpstr>Range对象的常用方法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林永兴</dc:creator>
  <cp:lastModifiedBy>林永兴</cp:lastModifiedBy>
  <cp:revision>278</cp:revision>
  <cp:lastPrinted>1601-01-01T00:00:00Z</cp:lastPrinted>
  <dcterms:created xsi:type="dcterms:W3CDTF">1601-01-01T00:00:00Z</dcterms:created>
  <dcterms:modified xsi:type="dcterms:W3CDTF">2018-02-24T06:17:55Z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