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  <p:sldId id="276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DDDDD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40" autoAdjust="0"/>
    <p:restoredTop sz="94660" autoAdjust="0"/>
  </p:normalViewPr>
  <p:slideViewPr>
    <p:cSldViewPr>
      <p:cViewPr varScale="1">
        <p:scale>
          <a:sx n="72" d="100"/>
          <a:sy n="72" d="100"/>
        </p:scale>
        <p:origin x="-11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 bwMode="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2514600"/>
            <a:ext cx="8001000" cy="914400"/>
          </a:xfrm>
        </p:spPr>
        <p:txBody>
          <a:bodyPr/>
          <a:lstStyle>
            <a:lvl1pPr>
              <a:defRPr sz="4000"/>
            </a:lvl1pPr>
          </a:lstStyle>
          <a:p>
            <a:r>
              <a:rPr lang="zh-CN" altLang="en-US" smtClean="0"/>
              <a:t>单击此处编辑母版标题样式</a:t>
            </a: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white">
          <a:xfrm>
            <a:off x="914400" y="3429000"/>
            <a:ext cx="7086600" cy="3810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553200"/>
            <a:ext cx="2133600" cy="168275"/>
          </a:xfrm>
        </p:spPr>
        <p:txBody>
          <a:bodyPr/>
          <a:lstStyle>
            <a:lvl1pPr>
              <a:defRPr sz="1400">
                <a:solidFill>
                  <a:schemeClr val="bg1"/>
                </a:solidFill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553200"/>
            <a:ext cx="2895600" cy="168275"/>
          </a:xfrm>
        </p:spPr>
        <p:txBody>
          <a:bodyPr/>
          <a:lstStyle>
            <a:lvl1pPr algn="ctr">
              <a:defRPr sz="1400">
                <a:solidFill>
                  <a:schemeClr val="bg1"/>
                </a:solidFill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553200"/>
            <a:ext cx="2133600" cy="168275"/>
          </a:xfrm>
        </p:spPr>
        <p:txBody>
          <a:bodyPr/>
          <a:lstStyle>
            <a:lvl1pPr algn="r">
              <a:defRPr sz="1400">
                <a:solidFill>
                  <a:schemeClr val="bg1"/>
                </a:solidFill>
                <a:latin typeface="Times New Roman" pitchFamily="18" charset="0"/>
              </a:defRPr>
            </a:lvl1pPr>
          </a:lstStyle>
          <a:p>
            <a:fld id="{15DB2DD0-6DD0-4862-94AA-BB31374053E1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3090" name="Oval 18"/>
          <p:cNvSpPr>
            <a:spLocks noChangeArrowheads="1"/>
          </p:cNvSpPr>
          <p:nvPr/>
        </p:nvSpPr>
        <p:spPr bwMode="white">
          <a:xfrm>
            <a:off x="228600" y="228600"/>
            <a:ext cx="1219200" cy="12192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auto">
          <a:xfrm>
            <a:off x="304800" y="652463"/>
            <a:ext cx="1079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effectLst/>
                <a:latin typeface="Arial" charset="0"/>
                <a:ea typeface="宋体" charset="-122"/>
              </a:rPr>
              <a:t>LOGO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26B6BBF-E5C2-4CE1-B307-E19749FD042F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319088"/>
            <a:ext cx="2057400" cy="60055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319088"/>
            <a:ext cx="6019800" cy="60055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6BCEA1E-9E98-42BB-AADB-89F9AFC1754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19088"/>
            <a:ext cx="8229600" cy="5635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447800"/>
            <a:ext cx="8229600" cy="4876800"/>
          </a:xfrm>
        </p:spPr>
        <p:txBody>
          <a:bodyPr/>
          <a:lstStyle/>
          <a:p>
            <a:r>
              <a:rPr lang="zh-CN" altLang="en-US" smtClean="0"/>
              <a:t>单击图标添加表格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304800" y="64770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3352800" y="6480175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fld id="{8DF421C3-63D9-45C3-BCC6-C56DF1D931B6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>
          <a:xfrm>
            <a:off x="5943600" y="6480175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73CC081-C842-454F-8AA0-5AD02DCE2B66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4819DEA-CD8B-4F3F-B1AE-2630A862C4C1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40386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0386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A048A55-F4FE-4277-9141-268F44FE9544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9BD35FA-74CB-448B-829F-75476B0BC0C7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79B4712-D9EB-4A42-ABA0-302279FC78BB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161E0A4-98E6-4989-91C7-865174912CCE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131DA01-AE6E-440E-A6BE-BCE26FF24EC9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6BB4DE2-1FA8-4C62-BEE3-5DF480982B58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9" name="Object 15"/>
          <p:cNvGraphicFramePr>
            <a:graphicFrameLocks noChangeAspect="1"/>
          </p:cNvGraphicFramePr>
          <p:nvPr/>
        </p:nvGraphicFramePr>
        <p:xfrm>
          <a:off x="0" y="0"/>
          <a:ext cx="9144000" cy="1066800"/>
        </p:xfrm>
        <a:graphic>
          <a:graphicData uri="http://schemas.openxmlformats.org/presentationml/2006/ole">
            <p:oleObj spid="_x0000_s1039" name="Image" r:id="rId15" imgW="7377778" imgH="1219048" progId="">
              <p:embed/>
            </p:oleObj>
          </a:graphicData>
        </a:graphic>
      </p:graphicFrame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47800"/>
            <a:ext cx="8229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477000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defRPr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457200" y="319088"/>
            <a:ext cx="82296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40" name="Line 16"/>
          <p:cNvSpPr>
            <a:spLocks noChangeShapeType="1"/>
          </p:cNvSpPr>
          <p:nvPr/>
        </p:nvSpPr>
        <p:spPr bwMode="auto">
          <a:xfrm>
            <a:off x="425450" y="6524625"/>
            <a:ext cx="83534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352800" y="6480175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defRPr>
            </a:lvl1pPr>
          </a:lstStyle>
          <a:p>
            <a:fld id="{CADE35A0-31AE-41B4-B994-1573099F3650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943600" y="6480175"/>
            <a:ext cx="2895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defRPr>
            </a:lvl1pPr>
          </a:lstStyle>
          <a:p>
            <a:r>
              <a:rPr lang="en-US" altLang="zh-CN"/>
              <a:t>Company Logo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 b="1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凯隆公司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ea typeface="宋体" charset="-122"/>
              </a:rPr>
              <a:t>www.abc123.com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2052" name="Freeform 4"/>
          <p:cNvSpPr>
            <a:spLocks/>
          </p:cNvSpPr>
          <p:nvPr/>
        </p:nvSpPr>
        <p:spPr bwMode="gray">
          <a:xfrm>
            <a:off x="1981200" y="1743075"/>
            <a:ext cx="5303838" cy="806450"/>
          </a:xfrm>
          <a:custGeom>
            <a:avLst/>
            <a:gdLst/>
            <a:ahLst/>
            <a:cxnLst>
              <a:cxn ang="0">
                <a:pos x="1" y="492"/>
              </a:cxn>
              <a:cxn ang="0">
                <a:pos x="1707" y="20"/>
              </a:cxn>
              <a:cxn ang="0">
                <a:pos x="3340" y="482"/>
              </a:cxn>
              <a:cxn ang="0">
                <a:pos x="1734" y="74"/>
              </a:cxn>
              <a:cxn ang="0">
                <a:pos x="1" y="492"/>
              </a:cxn>
            </a:cxnLst>
            <a:rect l="0" t="0" r="r" b="b"/>
            <a:pathLst>
              <a:path w="3341" h="508">
                <a:moveTo>
                  <a:pt x="1" y="492"/>
                </a:moveTo>
                <a:cubicBezTo>
                  <a:pt x="0" y="477"/>
                  <a:pt x="710" y="0"/>
                  <a:pt x="1707" y="20"/>
                </a:cubicBezTo>
                <a:cubicBezTo>
                  <a:pt x="2704" y="40"/>
                  <a:pt x="3339" y="467"/>
                  <a:pt x="3340" y="482"/>
                </a:cubicBezTo>
                <a:cubicBezTo>
                  <a:pt x="3341" y="496"/>
                  <a:pt x="2608" y="93"/>
                  <a:pt x="1734" y="74"/>
                </a:cubicBezTo>
                <a:cubicBezTo>
                  <a:pt x="860" y="54"/>
                  <a:pt x="2" y="508"/>
                  <a:pt x="1" y="492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45882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dirty="0" smtClean="0"/>
              <a:t>www.abc123.com</a:t>
            </a:r>
            <a:endParaRPr lang="en-US" altLang="zh-CN" dirty="0"/>
          </a:p>
        </p:txBody>
      </p:sp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accent1"/>
                </a:solidFill>
                <a:ea typeface="宋体" charset="-122"/>
              </a:rPr>
              <a:t>公司介绍</a:t>
            </a:r>
            <a:endParaRPr lang="en-US" altLang="zh-CN" dirty="0">
              <a:solidFill>
                <a:schemeClr val="accent1"/>
              </a:solidFill>
              <a:ea typeface="宋体" charset="-122"/>
            </a:endParaRPr>
          </a:p>
        </p:txBody>
      </p:sp>
      <p:grpSp>
        <p:nvGrpSpPr>
          <p:cNvPr id="89129" name="Group 41"/>
          <p:cNvGrpSpPr>
            <a:grpSpLocks/>
          </p:cNvGrpSpPr>
          <p:nvPr/>
        </p:nvGrpSpPr>
        <p:grpSpPr bwMode="auto">
          <a:xfrm>
            <a:off x="857224" y="1428736"/>
            <a:ext cx="4724400" cy="685800"/>
            <a:chOff x="1296" y="1824"/>
            <a:chExt cx="2976" cy="432"/>
          </a:xfrm>
        </p:grpSpPr>
        <p:sp>
          <p:nvSpPr>
            <p:cNvPr id="89130" name="AutoShape 42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9131" name="AutoShape 43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accent2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9132" name="Text Box 44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1800" b="1" dirty="0" smtClean="0">
                  <a:solidFill>
                    <a:schemeClr val="bg1"/>
                  </a:solidFill>
                  <a:effectLst/>
                  <a:latin typeface="Arial" charset="0"/>
                  <a:ea typeface="宋体" charset="-122"/>
                </a:rPr>
                <a:t>公司历史</a:t>
              </a:r>
              <a:endParaRPr lang="en-US" altLang="zh-CN" sz="1800" b="1" dirty="0">
                <a:solidFill>
                  <a:schemeClr val="bg1"/>
                </a:solidFill>
                <a:effectLst/>
                <a:latin typeface="Arial" charset="0"/>
                <a:ea typeface="宋体" charset="-122"/>
              </a:endParaRPr>
            </a:p>
          </p:txBody>
        </p:sp>
        <p:sp>
          <p:nvSpPr>
            <p:cNvPr id="89133" name="Text Box 45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chemeClr val="bg1"/>
                  </a:solidFill>
                  <a:effectLst/>
                  <a:latin typeface="Arial" charset="0"/>
                  <a:ea typeface="宋体" charset="-122"/>
                </a:rPr>
                <a:t>1</a:t>
              </a:r>
            </a:p>
          </p:txBody>
        </p:sp>
      </p:grpSp>
      <p:grpSp>
        <p:nvGrpSpPr>
          <p:cNvPr id="89134" name="Group 46"/>
          <p:cNvGrpSpPr>
            <a:grpSpLocks/>
          </p:cNvGrpSpPr>
          <p:nvPr/>
        </p:nvGrpSpPr>
        <p:grpSpPr bwMode="auto">
          <a:xfrm>
            <a:off x="3500430" y="2714620"/>
            <a:ext cx="4724400" cy="685800"/>
            <a:chOff x="1296" y="1824"/>
            <a:chExt cx="2976" cy="432"/>
          </a:xfrm>
        </p:grpSpPr>
        <p:sp>
          <p:nvSpPr>
            <p:cNvPr id="89135" name="AutoShape 47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9136" name="AutoShape 48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accent1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9137" name="Text Box 49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1800" b="1" dirty="0" smtClean="0">
                  <a:solidFill>
                    <a:schemeClr val="bg1"/>
                  </a:solidFill>
                  <a:effectLst/>
                  <a:latin typeface="Arial" charset="0"/>
                  <a:ea typeface="宋体" charset="-122"/>
                </a:rPr>
                <a:t>公司成就</a:t>
              </a:r>
              <a:endParaRPr lang="en-US" altLang="zh-CN" sz="1800" b="1" dirty="0">
                <a:solidFill>
                  <a:schemeClr val="bg1"/>
                </a:solidFill>
                <a:effectLst/>
                <a:latin typeface="Arial" charset="0"/>
                <a:ea typeface="宋体" charset="-122"/>
              </a:endParaRPr>
            </a:p>
          </p:txBody>
        </p:sp>
        <p:sp>
          <p:nvSpPr>
            <p:cNvPr id="89138" name="Text Box 50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dirty="0">
                  <a:solidFill>
                    <a:schemeClr val="bg1"/>
                  </a:solidFill>
                  <a:effectLst/>
                  <a:latin typeface="Arial" charset="0"/>
                  <a:ea typeface="宋体" charset="-122"/>
                </a:rPr>
                <a:t>2</a:t>
              </a:r>
            </a:p>
          </p:txBody>
        </p:sp>
      </p:grpSp>
      <p:grpSp>
        <p:nvGrpSpPr>
          <p:cNvPr id="89139" name="Group 51"/>
          <p:cNvGrpSpPr>
            <a:grpSpLocks/>
          </p:cNvGrpSpPr>
          <p:nvPr/>
        </p:nvGrpSpPr>
        <p:grpSpPr bwMode="auto">
          <a:xfrm>
            <a:off x="928662" y="4000504"/>
            <a:ext cx="4724400" cy="685800"/>
            <a:chOff x="1296" y="1824"/>
            <a:chExt cx="2976" cy="432"/>
          </a:xfrm>
        </p:grpSpPr>
        <p:sp>
          <p:nvSpPr>
            <p:cNvPr id="89140" name="AutoShape 52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9141" name="AutoShape 53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hlink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9142" name="Text Box 54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1800" b="1" dirty="0" smtClean="0">
                  <a:solidFill>
                    <a:schemeClr val="bg1"/>
                  </a:solidFill>
                  <a:effectLst/>
                  <a:latin typeface="Arial" charset="0"/>
                  <a:ea typeface="宋体" charset="-122"/>
                </a:rPr>
                <a:t>公司结构组织</a:t>
              </a:r>
              <a:endParaRPr lang="en-US" altLang="zh-CN" sz="1800" b="1" dirty="0">
                <a:solidFill>
                  <a:schemeClr val="bg1"/>
                </a:solidFill>
                <a:effectLst/>
                <a:latin typeface="Arial" charset="0"/>
                <a:ea typeface="宋体" charset="-122"/>
              </a:endParaRPr>
            </a:p>
          </p:txBody>
        </p:sp>
        <p:sp>
          <p:nvSpPr>
            <p:cNvPr id="89143" name="Text Box 55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chemeClr val="bg1"/>
                  </a:solidFill>
                  <a:effectLst/>
                  <a:latin typeface="Arial" charset="0"/>
                  <a:ea typeface="宋体" charset="-122"/>
                </a:rPr>
                <a:t>3</a:t>
              </a:r>
            </a:p>
          </p:txBody>
        </p:sp>
      </p:grpSp>
      <p:grpSp>
        <p:nvGrpSpPr>
          <p:cNvPr id="89144" name="Group 56"/>
          <p:cNvGrpSpPr>
            <a:grpSpLocks/>
          </p:cNvGrpSpPr>
          <p:nvPr/>
        </p:nvGrpSpPr>
        <p:grpSpPr bwMode="auto">
          <a:xfrm>
            <a:off x="3857620" y="5286388"/>
            <a:ext cx="4724400" cy="685800"/>
            <a:chOff x="1296" y="1824"/>
            <a:chExt cx="2976" cy="432"/>
          </a:xfrm>
        </p:grpSpPr>
        <p:sp>
          <p:nvSpPr>
            <p:cNvPr id="89145" name="AutoShape 57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solidFill>
              <a:schemeClr val="folHlink"/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9146" name="AutoShape 58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folHlink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9147" name="Text Box 59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1800" b="1" smtClean="0">
                  <a:solidFill>
                    <a:schemeClr val="bg1"/>
                  </a:solidFill>
                  <a:effectLst/>
                  <a:latin typeface="Arial" charset="0"/>
                  <a:ea typeface="宋体" charset="-122"/>
                </a:rPr>
                <a:t>公司产品</a:t>
              </a:r>
              <a:endParaRPr lang="en-US" altLang="zh-CN" sz="1800" b="1" dirty="0">
                <a:solidFill>
                  <a:schemeClr val="bg1"/>
                </a:solidFill>
                <a:effectLst/>
                <a:latin typeface="Arial" charset="0"/>
                <a:ea typeface="宋体" charset="-122"/>
              </a:endParaRPr>
            </a:p>
          </p:txBody>
        </p:sp>
        <p:sp>
          <p:nvSpPr>
            <p:cNvPr id="89148" name="Text Box 60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chemeClr val="bg1"/>
                  </a:solidFill>
                  <a:effectLst/>
                  <a:latin typeface="Arial" charset="0"/>
                  <a:ea typeface="宋体" charset="-122"/>
                </a:rPr>
                <a:t>4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8" name="Text Box 4"/>
          <p:cNvSpPr txBox="1">
            <a:spLocks noChangeArrowheads="1"/>
          </p:cNvSpPr>
          <p:nvPr/>
        </p:nvSpPr>
        <p:spPr bwMode="auto">
          <a:xfrm>
            <a:off x="2133600" y="2071678"/>
            <a:ext cx="47244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endParaRPr lang="en-US" altLang="zh-CN" sz="1400" dirty="0">
              <a:solidFill>
                <a:schemeClr val="bg1"/>
              </a:solidFill>
              <a:effectLst/>
              <a:ea typeface="宋体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7224" y="1285860"/>
            <a:ext cx="800105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en-US" sz="3200" dirty="0" smtClean="0">
                <a:solidFill>
                  <a:srgbClr val="FF0000"/>
                </a:solidFill>
              </a:rPr>
              <a:t>上海非达企业（集团）有限公司（以下简称“非达集团”）是一个集策略投资和经营管理为一体的综合型投资管理公司，公司成立于</a:t>
            </a:r>
            <a:r>
              <a:rPr lang="en-US" altLang="zh-CN" sz="3200" dirty="0" smtClean="0">
                <a:solidFill>
                  <a:srgbClr val="FF0000"/>
                </a:solidFill>
              </a:rPr>
              <a:t>2005</a:t>
            </a:r>
            <a:r>
              <a:rPr lang="zh-CN" altLang="en-US" sz="3200" dirty="0" smtClean="0">
                <a:solidFill>
                  <a:srgbClr val="FF0000"/>
                </a:solidFill>
              </a:rPr>
              <a:t>年，注册资金为一亿元人民币。</a:t>
            </a:r>
            <a:endParaRPr lang="en-US" altLang="zh-CN" sz="32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3200" dirty="0" smtClean="0">
                <a:solidFill>
                  <a:srgbClr val="FF0000"/>
                </a:solidFill>
              </a:rPr>
              <a:t>		</a:t>
            </a:r>
            <a:r>
              <a:rPr lang="zh-CN" altLang="en-US" sz="3200" dirty="0" smtClean="0">
                <a:solidFill>
                  <a:srgbClr val="FF0000"/>
                </a:solidFill>
              </a:rPr>
              <a:t>通过积累和发展，公司已经走上了一条稳步成熟发展之路，公司的工作重点也从规模发展转移到效益提升上来，各项业务可以说业已进入了一个收获期。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db2004c010gl">
  <a:themeElements>
    <a:clrScheme name="sample 3">
      <a:dk1>
        <a:srgbClr val="2B166E"/>
      </a:dk1>
      <a:lt1>
        <a:srgbClr val="FFFFFF"/>
      </a:lt1>
      <a:dk2>
        <a:srgbClr val="3F9D6C"/>
      </a:dk2>
      <a:lt2>
        <a:srgbClr val="DDDDDD"/>
      </a:lt2>
      <a:accent1>
        <a:srgbClr val="5BCD81"/>
      </a:accent1>
      <a:accent2>
        <a:srgbClr val="3399FF"/>
      </a:accent2>
      <a:accent3>
        <a:srgbClr val="FFFFFF"/>
      </a:accent3>
      <a:accent4>
        <a:srgbClr val="23115D"/>
      </a:accent4>
      <a:accent5>
        <a:srgbClr val="B5E3C1"/>
      </a:accent5>
      <a:accent6>
        <a:srgbClr val="2D8AE7"/>
      </a:accent6>
      <a:hlink>
        <a:srgbClr val="6666FF"/>
      </a:hlink>
      <a:folHlink>
        <a:srgbClr val="6C9BBE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Verdana" pitchFamily="34" charset="0"/>
          </a:defRPr>
        </a:defPPr>
      </a:lstStyle>
    </a:lnDef>
  </a:objectDefaults>
  <a:extraClrSchemeLst>
    <a:extraClrScheme>
      <a:clrScheme name="sample 1">
        <a:dk1>
          <a:srgbClr val="2B166E"/>
        </a:dk1>
        <a:lt1>
          <a:srgbClr val="FFFFFF"/>
        </a:lt1>
        <a:dk2>
          <a:srgbClr val="336699"/>
        </a:dk2>
        <a:lt2>
          <a:srgbClr val="DDDDDD"/>
        </a:lt2>
        <a:accent1>
          <a:srgbClr val="458F8F"/>
        </a:accent1>
        <a:accent2>
          <a:srgbClr val="CCCC00"/>
        </a:accent2>
        <a:accent3>
          <a:srgbClr val="FFFFFF"/>
        </a:accent3>
        <a:accent4>
          <a:srgbClr val="23115D"/>
        </a:accent4>
        <a:accent5>
          <a:srgbClr val="B0C6C6"/>
        </a:accent5>
        <a:accent6>
          <a:srgbClr val="B9B900"/>
        </a:accent6>
        <a:hlink>
          <a:srgbClr val="9999FF"/>
        </a:hlink>
        <a:folHlink>
          <a:srgbClr val="6C9BB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666633"/>
        </a:dk1>
        <a:lt1>
          <a:srgbClr val="FFFFFF"/>
        </a:lt1>
        <a:dk2>
          <a:srgbClr val="000066"/>
        </a:dk2>
        <a:lt2>
          <a:srgbClr val="F7F4D5"/>
        </a:lt2>
        <a:accent1>
          <a:srgbClr val="C86C62"/>
        </a:accent1>
        <a:accent2>
          <a:srgbClr val="D3A5DF"/>
        </a:accent2>
        <a:accent3>
          <a:srgbClr val="FFFFFF"/>
        </a:accent3>
        <a:accent4>
          <a:srgbClr val="56562A"/>
        </a:accent4>
        <a:accent5>
          <a:srgbClr val="E0BAB7"/>
        </a:accent5>
        <a:accent6>
          <a:srgbClr val="BF95CA"/>
        </a:accent6>
        <a:hlink>
          <a:srgbClr val="3197BB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2B166E"/>
        </a:dk1>
        <a:lt1>
          <a:srgbClr val="FFFFFF"/>
        </a:lt1>
        <a:dk2>
          <a:srgbClr val="3F9D6C"/>
        </a:dk2>
        <a:lt2>
          <a:srgbClr val="DDDDDD"/>
        </a:lt2>
        <a:accent1>
          <a:srgbClr val="5BCD81"/>
        </a:accent1>
        <a:accent2>
          <a:srgbClr val="3399FF"/>
        </a:accent2>
        <a:accent3>
          <a:srgbClr val="FFFFFF"/>
        </a:accent3>
        <a:accent4>
          <a:srgbClr val="23115D"/>
        </a:accent4>
        <a:accent5>
          <a:srgbClr val="B5E3C1"/>
        </a:accent5>
        <a:accent6>
          <a:srgbClr val="2D8AE7"/>
        </a:accent6>
        <a:hlink>
          <a:srgbClr val="6666FF"/>
        </a:hlink>
        <a:folHlink>
          <a:srgbClr val="6C9BB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cdb2004c010gl</Template>
  <TotalTime>4</TotalTime>
  <Words>62</Words>
  <Application>Microsoft PowerPoint</Application>
  <PresentationFormat>全屏显示(4:3)</PresentationFormat>
  <Paragraphs>14</Paragraphs>
  <Slides>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cdb2004c010gl</vt:lpstr>
      <vt:lpstr>Image</vt:lpstr>
      <vt:lpstr>凯隆公司</vt:lpstr>
      <vt:lpstr>公司介绍</vt:lpstr>
      <vt:lpstr>幻灯片 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xiaotu</dc:creator>
  <cp:lastModifiedBy>xiaotu</cp:lastModifiedBy>
  <cp:revision>10</cp:revision>
  <dcterms:created xsi:type="dcterms:W3CDTF">2008-10-03T05:10:06Z</dcterms:created>
  <dcterms:modified xsi:type="dcterms:W3CDTF">2008-10-03T06:19:43Z</dcterms:modified>
</cp:coreProperties>
</file>