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80" r:id="rId6"/>
    <p:sldId id="386" r:id="rId7"/>
    <p:sldId id="387" r:id="rId8"/>
    <p:sldId id="388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38B1BF"/>
    <a:srgbClr val="EF7768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617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87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67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87816" y="3750941"/>
            <a:ext cx="5612400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极坐标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利用相对极坐标系统定位点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A-D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，并绘制下面的图形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46D679F-6D8F-4BC3-9CD2-F81D16C14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597" y="2742575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7C2DDE-4F85-464F-88CD-45EBEBC54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8942" y="2968454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" name="对象 17">
            <a:extLst>
              <a:ext uri="{FF2B5EF4-FFF2-40B4-BE49-F238E27FC236}">
                <a16:creationId xmlns:a16="http://schemas.microsoft.com/office/drawing/2014/main" id="{65D25F66-B149-4809-A34B-6E537FBD7C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83493"/>
              </p:ext>
            </p:extLst>
          </p:nvPr>
        </p:nvGraphicFramePr>
        <p:xfrm>
          <a:off x="2184395" y="2740148"/>
          <a:ext cx="9686925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AutoCAD Drawing" r:id="rId5" imgW="13249275" imgH="5619750" progId="AutoCAD.Drawing.18">
                  <p:embed/>
                </p:oleObj>
              </mc:Choice>
              <mc:Fallback>
                <p:oleObj name="AutoCAD Drawing" r:id="rId5" imgW="13249275" imgH="5619750" progId="AutoCAD.Drawing.18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B1EEF0E8-77FD-4142-BCCD-0DD9E5FF0B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3" t="17725" r="14325" b="14243"/>
                      <a:stretch>
                        <a:fillRect/>
                      </a:stretch>
                    </p:blipFill>
                    <p:spPr bwMode="auto">
                      <a:xfrm>
                        <a:off x="2184395" y="2740148"/>
                        <a:ext cx="9686925" cy="320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CB609C3-88C2-4A15-ACFE-83E8684893C0}"/>
              </a:ext>
            </a:extLst>
          </p:cNvPr>
          <p:cNvCxnSpPr>
            <a:cxnSpLocks/>
          </p:cNvCxnSpPr>
          <p:nvPr/>
        </p:nvCxnSpPr>
        <p:spPr>
          <a:xfrm flipV="1">
            <a:off x="3717250" y="2202434"/>
            <a:ext cx="1688073" cy="2188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id="{0882C238-07EA-4116-9ECD-DBB1B37EA02C}"/>
              </a:ext>
            </a:extLst>
          </p:cNvPr>
          <p:cNvSpPr/>
          <p:nvPr/>
        </p:nvSpPr>
        <p:spPr>
          <a:xfrm>
            <a:off x="3537250" y="4211323"/>
            <a:ext cx="360000" cy="36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78364124-4C8E-4ECE-94D2-AFC29579691E}"/>
              </a:ext>
            </a:extLst>
          </p:cNvPr>
          <p:cNvCxnSpPr/>
          <p:nvPr/>
        </p:nvCxnSpPr>
        <p:spPr>
          <a:xfrm>
            <a:off x="3717250" y="4391323"/>
            <a:ext cx="612068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D864554-3C67-4177-BF19-AF82BC875532}"/>
              </a:ext>
            </a:extLst>
          </p:cNvPr>
          <p:cNvSpPr txBox="1"/>
          <p:nvPr/>
        </p:nvSpPr>
        <p:spPr>
          <a:xfrm>
            <a:off x="9768813" y="4211323"/>
            <a:ext cx="846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极轴</a:t>
            </a:r>
            <a:endParaRPr lang="en-US" altLang="zh-CN" sz="2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5EDA58-32F4-4FFE-8364-342BB8FC7443}"/>
              </a:ext>
            </a:extLst>
          </p:cNvPr>
          <p:cNvSpPr txBox="1"/>
          <p:nvPr/>
        </p:nvSpPr>
        <p:spPr>
          <a:xfrm>
            <a:off x="5159102" y="1971602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×</a:t>
            </a:r>
            <a:endParaRPr lang="zh-CN" altLang="en-US" sz="2400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7EC4F85-B51D-4797-BE82-D41C9648145D}"/>
              </a:ext>
            </a:extLst>
          </p:cNvPr>
          <p:cNvSpPr txBox="1"/>
          <p:nvPr/>
        </p:nvSpPr>
        <p:spPr>
          <a:xfrm>
            <a:off x="3910942" y="2671827"/>
            <a:ext cx="341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ρ</a:t>
            </a:r>
            <a:endParaRPr lang="zh-CN" altLang="en-US" sz="2400" dirty="0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5CF2669-F2B7-4C9E-ACDA-4E18593AD36D}"/>
              </a:ext>
            </a:extLst>
          </p:cNvPr>
          <p:cNvSpPr/>
          <p:nvPr/>
        </p:nvSpPr>
        <p:spPr>
          <a:xfrm>
            <a:off x="3934966" y="3539902"/>
            <a:ext cx="936104" cy="1656182"/>
          </a:xfrm>
          <a:prstGeom prst="arc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C95B041-6041-432F-BBA8-6949F29325D1}"/>
              </a:ext>
            </a:extLst>
          </p:cNvPr>
          <p:cNvSpPr txBox="1"/>
          <p:nvPr/>
        </p:nvSpPr>
        <p:spPr>
          <a:xfrm>
            <a:off x="4987437" y="3434929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sz="2400" dirty="0"/>
              <a:t>θ</a:t>
            </a:r>
            <a:endParaRPr lang="zh-CN" altLang="en-US" sz="2400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194722C-B5AB-4BC4-BE4C-6436DBC14700}"/>
              </a:ext>
            </a:extLst>
          </p:cNvPr>
          <p:cNvSpPr txBox="1"/>
          <p:nvPr/>
        </p:nvSpPr>
        <p:spPr>
          <a:xfrm>
            <a:off x="5662893" y="1965316"/>
            <a:ext cx="8227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ρ&lt;</a:t>
            </a:r>
            <a:r>
              <a:rPr lang="el-GR" altLang="zh-CN" dirty="0"/>
              <a:t>θ</a:t>
            </a:r>
            <a:endParaRPr lang="zh-CN" altLang="en-US" sz="24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A2ECEFD-6E40-4A3D-BB77-99225C339618}"/>
              </a:ext>
            </a:extLst>
          </p:cNvPr>
          <p:cNvSpPr txBox="1"/>
          <p:nvPr/>
        </p:nvSpPr>
        <p:spPr>
          <a:xfrm>
            <a:off x="4797560" y="1971602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A</a:t>
            </a:r>
            <a:endParaRPr lang="zh-CN" altLang="en-US" sz="24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86F42AC-EA34-4946-B975-8451799FD635}"/>
              </a:ext>
            </a:extLst>
          </p:cNvPr>
          <p:cNvSpPr txBox="1"/>
          <p:nvPr/>
        </p:nvSpPr>
        <p:spPr>
          <a:xfrm>
            <a:off x="7027858" y="335573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×</a:t>
            </a:r>
            <a:endParaRPr lang="zh-CN" altLang="en-US" sz="24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4CBA394-73B6-4CE8-87E6-EE025B5EF000}"/>
              </a:ext>
            </a:extLst>
          </p:cNvPr>
          <p:cNvSpPr txBox="1"/>
          <p:nvPr/>
        </p:nvSpPr>
        <p:spPr>
          <a:xfrm>
            <a:off x="7450944" y="3355730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B</a:t>
            </a:r>
            <a:endParaRPr lang="zh-CN" altLang="en-US" sz="2400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B35CC8C-7C42-472E-9092-2DBE75EF6B6E}"/>
              </a:ext>
            </a:extLst>
          </p:cNvPr>
          <p:cNvCxnSpPr/>
          <p:nvPr/>
        </p:nvCxnSpPr>
        <p:spPr>
          <a:xfrm>
            <a:off x="5405323" y="2202434"/>
            <a:ext cx="263409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80035673-7F35-4035-BE91-D85C7E01B6FF}"/>
              </a:ext>
            </a:extLst>
          </p:cNvPr>
          <p:cNvCxnSpPr>
            <a:cxnSpLocks/>
          </p:cNvCxnSpPr>
          <p:nvPr/>
        </p:nvCxnSpPr>
        <p:spPr>
          <a:xfrm>
            <a:off x="5405323" y="2202434"/>
            <a:ext cx="1868756" cy="138412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8421A6C2-2BFC-4B84-9743-0A5DDA022FD2}"/>
              </a:ext>
            </a:extLst>
          </p:cNvPr>
          <p:cNvSpPr txBox="1"/>
          <p:nvPr/>
        </p:nvSpPr>
        <p:spPr>
          <a:xfrm>
            <a:off x="5591150" y="2821423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E1373765-1ACC-4207-8C24-0650991E256F}"/>
              </a:ext>
            </a:extLst>
          </p:cNvPr>
          <p:cNvSpPr/>
          <p:nvPr/>
        </p:nvSpPr>
        <p:spPr>
          <a:xfrm rot="13103991">
            <a:off x="5192045" y="1690254"/>
            <a:ext cx="576064" cy="875678"/>
          </a:xfrm>
          <a:prstGeom prst="arc">
            <a:avLst>
              <a:gd name="adj1" fmla="val 12173873"/>
              <a:gd name="adj2" fmla="val 9143165"/>
            </a:avLst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FF97F3D-AD6D-4142-A851-C8010A68C6FA}"/>
              </a:ext>
            </a:extLst>
          </p:cNvPr>
          <p:cNvSpPr txBox="1"/>
          <p:nvPr/>
        </p:nvSpPr>
        <p:spPr>
          <a:xfrm>
            <a:off x="4820564" y="1740208"/>
            <a:ext cx="33374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altLang="zh-CN" dirty="0">
                <a:solidFill>
                  <a:srgbClr val="00B0F0"/>
                </a:solidFill>
              </a:rPr>
              <a:t>θ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5E94DC0-3D8E-44E4-9F1F-A6C53CAC0015}"/>
              </a:ext>
            </a:extLst>
          </p:cNvPr>
          <p:cNvSpPr txBox="1"/>
          <p:nvPr/>
        </p:nvSpPr>
        <p:spPr>
          <a:xfrm>
            <a:off x="7839725" y="3401897"/>
            <a:ext cx="83869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@ρ&lt;</a:t>
            </a:r>
            <a:r>
              <a:rPr lang="el-GR" altLang="zh-CN" dirty="0"/>
              <a:t>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7" grpId="0"/>
      <p:bldP spid="2" grpId="0"/>
      <p:bldP spid="39" grpId="0"/>
      <p:bldP spid="39" grpId="1"/>
      <p:bldP spid="10" grpId="0" animBg="1"/>
      <p:bldP spid="10" grpId="1" animBg="1"/>
      <p:bldP spid="40" grpId="0"/>
      <p:bldP spid="40" grpId="1"/>
      <p:bldP spid="46" grpId="0"/>
      <p:bldP spid="46" grpId="1"/>
      <p:bldP spid="49" grpId="0"/>
      <p:bldP spid="50" grpId="0"/>
      <p:bldP spid="57" grpId="0"/>
      <p:bldP spid="22" grpId="0"/>
      <p:bldP spid="23" grpId="0" animBg="1"/>
      <p:bldP spid="61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9" name="对象 18">
            <a:extLst>
              <a:ext uri="{FF2B5EF4-FFF2-40B4-BE49-F238E27FC236}">
                <a16:creationId xmlns:a16="http://schemas.microsoft.com/office/drawing/2014/main" id="{9933CC64-A097-41EB-B9E2-E0265340E9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636523"/>
              </p:ext>
            </p:extLst>
          </p:nvPr>
        </p:nvGraphicFramePr>
        <p:xfrm>
          <a:off x="1342678" y="1574299"/>
          <a:ext cx="13253991" cy="4391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AutoCAD Drawing" r:id="rId5" imgW="13249275" imgH="5619750" progId="AutoCAD.Drawing.18">
                  <p:embed/>
                </p:oleObj>
              </mc:Choice>
              <mc:Fallback>
                <p:oleObj name="AutoCAD Drawing" r:id="rId5" imgW="13249275" imgH="5619750" progId="AutoCAD.Drawing.18">
                  <p:embed/>
                  <p:pic>
                    <p:nvPicPr>
                      <p:cNvPr id="18" name="对象 17">
                        <a:extLst>
                          <a:ext uri="{FF2B5EF4-FFF2-40B4-BE49-F238E27FC236}">
                            <a16:creationId xmlns:a16="http://schemas.microsoft.com/office/drawing/2014/main" id="{65D25F66-B149-4809-A34B-6E537FBD7C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3" t="17725" r="14325" b="14243"/>
                      <a:stretch>
                        <a:fillRect/>
                      </a:stretch>
                    </p:blipFill>
                    <p:spPr bwMode="auto">
                      <a:xfrm>
                        <a:off x="1342678" y="1574299"/>
                        <a:ext cx="13253991" cy="43919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8B2BAC87-D557-4694-8A4D-3A7760ACEF81}"/>
              </a:ext>
            </a:extLst>
          </p:cNvPr>
          <p:cNvSpPr txBox="1"/>
          <p:nvPr/>
        </p:nvSpPr>
        <p:spPr>
          <a:xfrm>
            <a:off x="8111430" y="3812282"/>
            <a:ext cx="9685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@80&lt;0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2971516-F703-4D24-A0B2-78D84DB3B164}"/>
              </a:ext>
            </a:extLst>
          </p:cNvPr>
          <p:cNvSpPr txBox="1"/>
          <p:nvPr/>
        </p:nvSpPr>
        <p:spPr>
          <a:xfrm>
            <a:off x="9839622" y="1924734"/>
            <a:ext cx="110479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@51&lt;40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D4FB97A-7B7B-475D-BEC9-8AD1C705E28F}"/>
              </a:ext>
            </a:extLst>
          </p:cNvPr>
          <p:cNvSpPr txBox="1"/>
          <p:nvPr/>
        </p:nvSpPr>
        <p:spPr>
          <a:xfrm>
            <a:off x="5509148" y="1875265"/>
            <a:ext cx="124104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@80&lt;180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151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86290" y="3564940"/>
            <a:ext cx="51783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利用相对极坐标定位点时，长度始终未正值，角度的正方向为逆时针方向。</a:t>
            </a:r>
            <a:endParaRPr lang="en-US" altLang="zh-CN" sz="2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03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3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90</Words>
  <Application>Microsoft Office PowerPoint</Application>
  <PresentationFormat>自定义</PresentationFormat>
  <Paragraphs>35</Paragraphs>
  <Slides>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277</cp:revision>
  <dcterms:created xsi:type="dcterms:W3CDTF">2015-04-23T03:04:00Z</dcterms:created>
  <dcterms:modified xsi:type="dcterms:W3CDTF">2018-08-20T08:05:21Z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