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66.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6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96"/>
  </p:notesMasterIdLst>
  <p:handoutMasterIdLst>
    <p:handoutMasterId r:id="rId97"/>
  </p:handoutMasterIdLst>
  <p:sldIdLst>
    <p:sldId id="259" r:id="rId2"/>
    <p:sldId id="262" r:id="rId3"/>
    <p:sldId id="278" r:id="rId4"/>
    <p:sldId id="273" r:id="rId5"/>
    <p:sldId id="360" r:id="rId6"/>
    <p:sldId id="357" r:id="rId7"/>
    <p:sldId id="284" r:id="rId8"/>
    <p:sldId id="361" r:id="rId9"/>
    <p:sldId id="363" r:id="rId10"/>
    <p:sldId id="283" r:id="rId11"/>
    <p:sldId id="364" r:id="rId12"/>
    <p:sldId id="365" r:id="rId13"/>
    <p:sldId id="366" r:id="rId14"/>
    <p:sldId id="367" r:id="rId15"/>
    <p:sldId id="368" r:id="rId16"/>
    <p:sldId id="369" r:id="rId17"/>
    <p:sldId id="370" r:id="rId18"/>
    <p:sldId id="371" r:id="rId19"/>
    <p:sldId id="372" r:id="rId20"/>
    <p:sldId id="375" r:id="rId21"/>
    <p:sldId id="373" r:id="rId22"/>
    <p:sldId id="279" r:id="rId23"/>
    <p:sldId id="264" r:id="rId24"/>
    <p:sldId id="376" r:id="rId25"/>
    <p:sldId id="377" r:id="rId26"/>
    <p:sldId id="378" r:id="rId27"/>
    <p:sldId id="379" r:id="rId28"/>
    <p:sldId id="380" r:id="rId29"/>
    <p:sldId id="381" r:id="rId30"/>
    <p:sldId id="382" r:id="rId31"/>
    <p:sldId id="383" r:id="rId32"/>
    <p:sldId id="384" r:id="rId33"/>
    <p:sldId id="385" r:id="rId34"/>
    <p:sldId id="280" r:id="rId35"/>
    <p:sldId id="276" r:id="rId36"/>
    <p:sldId id="324" r:id="rId37"/>
    <p:sldId id="325" r:id="rId38"/>
    <p:sldId id="327" r:id="rId39"/>
    <p:sldId id="386" r:id="rId40"/>
    <p:sldId id="387" r:id="rId41"/>
    <p:sldId id="389" r:id="rId42"/>
    <p:sldId id="388" r:id="rId43"/>
    <p:sldId id="390" r:id="rId44"/>
    <p:sldId id="391" r:id="rId45"/>
    <p:sldId id="392" r:id="rId46"/>
    <p:sldId id="393" r:id="rId47"/>
    <p:sldId id="394" r:id="rId48"/>
    <p:sldId id="395" r:id="rId49"/>
    <p:sldId id="396" r:id="rId50"/>
    <p:sldId id="397" r:id="rId51"/>
    <p:sldId id="398" r:id="rId52"/>
    <p:sldId id="281" r:id="rId53"/>
    <p:sldId id="270" r:id="rId54"/>
    <p:sldId id="332" r:id="rId55"/>
    <p:sldId id="399" r:id="rId56"/>
    <p:sldId id="400" r:id="rId57"/>
    <p:sldId id="402" r:id="rId58"/>
    <p:sldId id="401" r:id="rId59"/>
    <p:sldId id="403" r:id="rId60"/>
    <p:sldId id="405" r:id="rId61"/>
    <p:sldId id="406" r:id="rId62"/>
    <p:sldId id="407" r:id="rId63"/>
    <p:sldId id="409" r:id="rId64"/>
    <p:sldId id="410" r:id="rId65"/>
    <p:sldId id="412" r:id="rId66"/>
    <p:sldId id="411" r:id="rId67"/>
    <p:sldId id="413" r:id="rId68"/>
    <p:sldId id="414" r:id="rId69"/>
    <p:sldId id="415" r:id="rId70"/>
    <p:sldId id="404" r:id="rId71"/>
    <p:sldId id="416" r:id="rId72"/>
    <p:sldId id="417" r:id="rId73"/>
    <p:sldId id="418" r:id="rId74"/>
    <p:sldId id="419" r:id="rId75"/>
    <p:sldId id="420" r:id="rId76"/>
    <p:sldId id="423" r:id="rId77"/>
    <p:sldId id="426" r:id="rId78"/>
    <p:sldId id="427" r:id="rId79"/>
    <p:sldId id="428" r:id="rId80"/>
    <p:sldId id="430" r:id="rId81"/>
    <p:sldId id="429" r:id="rId82"/>
    <p:sldId id="431" r:id="rId83"/>
    <p:sldId id="432" r:id="rId84"/>
    <p:sldId id="433" r:id="rId85"/>
    <p:sldId id="434" r:id="rId86"/>
    <p:sldId id="436" r:id="rId87"/>
    <p:sldId id="437" r:id="rId88"/>
    <p:sldId id="438" r:id="rId89"/>
    <p:sldId id="439" r:id="rId90"/>
    <p:sldId id="440" r:id="rId91"/>
    <p:sldId id="441" r:id="rId92"/>
    <p:sldId id="442" r:id="rId93"/>
    <p:sldId id="443" r:id="rId94"/>
    <p:sldId id="271" r:id="rId95"/>
  </p:sldIdLst>
  <p:sldSz cx="9144000" cy="6858000" type="screen4x3"/>
  <p:notesSz cx="6858000" cy="9144000"/>
  <p:defaultTextStyle>
    <a:defPPr>
      <a:defRPr lang="zh-CN"/>
    </a:defPPr>
    <a:lvl1pPr marL="0" algn="l" defTabSz="914400" rtl="0" eaLnBrk="1" latinLnBrk="0" hangingPunct="1">
      <a:defRPr lang="zh-CN" sz="1800" kern="1200">
        <a:solidFill>
          <a:schemeClr val="tx1"/>
        </a:solidFill>
        <a:latin typeface="+mn-lt"/>
        <a:ea typeface="+mn-ea"/>
        <a:cs typeface="+mn-cs"/>
      </a:defRPr>
    </a:lvl1pPr>
    <a:lvl2pPr marL="457200" algn="l" defTabSz="914400" rtl="0" eaLnBrk="1" latinLnBrk="0" hangingPunct="1">
      <a:defRPr lang="zh-CN" sz="1800" kern="1200">
        <a:solidFill>
          <a:schemeClr val="tx1"/>
        </a:solidFill>
        <a:latin typeface="+mn-lt"/>
        <a:ea typeface="+mn-ea"/>
        <a:cs typeface="+mn-cs"/>
      </a:defRPr>
    </a:lvl2pPr>
    <a:lvl3pPr marL="914400" algn="l" defTabSz="914400" rtl="0" eaLnBrk="1" latinLnBrk="0" hangingPunct="1">
      <a:defRPr lang="zh-CN" sz="1800" kern="1200">
        <a:solidFill>
          <a:schemeClr val="tx1"/>
        </a:solidFill>
        <a:latin typeface="+mn-lt"/>
        <a:ea typeface="+mn-ea"/>
        <a:cs typeface="+mn-cs"/>
      </a:defRPr>
    </a:lvl3pPr>
    <a:lvl4pPr marL="1371600" algn="l" defTabSz="914400" rtl="0" eaLnBrk="1" latinLnBrk="0" hangingPunct="1">
      <a:defRPr lang="zh-CN" sz="1800" kern="1200">
        <a:solidFill>
          <a:schemeClr val="tx1"/>
        </a:solidFill>
        <a:latin typeface="+mn-lt"/>
        <a:ea typeface="+mn-ea"/>
        <a:cs typeface="+mn-cs"/>
      </a:defRPr>
    </a:lvl4pPr>
    <a:lvl5pPr marL="1828800" algn="l" defTabSz="914400" rtl="0" eaLnBrk="1" latinLnBrk="0" hangingPunct="1">
      <a:defRPr lang="zh-CN" sz="1800" kern="1200">
        <a:solidFill>
          <a:schemeClr val="tx1"/>
        </a:solidFill>
        <a:latin typeface="+mn-lt"/>
        <a:ea typeface="+mn-ea"/>
        <a:cs typeface="+mn-cs"/>
      </a:defRPr>
    </a:lvl5pPr>
    <a:lvl6pPr marL="2286000" algn="l" defTabSz="914400" rtl="0" eaLnBrk="1" latinLnBrk="0" hangingPunct="1">
      <a:defRPr lang="zh-CN" sz="1800" kern="1200">
        <a:solidFill>
          <a:schemeClr val="tx1"/>
        </a:solidFill>
        <a:latin typeface="+mn-lt"/>
        <a:ea typeface="+mn-ea"/>
        <a:cs typeface="+mn-cs"/>
      </a:defRPr>
    </a:lvl6pPr>
    <a:lvl7pPr marL="2743200" algn="l" defTabSz="914400" rtl="0" eaLnBrk="1" latinLnBrk="0" hangingPunct="1">
      <a:defRPr lang="zh-CN" sz="1800" kern="1200">
        <a:solidFill>
          <a:schemeClr val="tx1"/>
        </a:solidFill>
        <a:latin typeface="+mn-lt"/>
        <a:ea typeface="+mn-ea"/>
        <a:cs typeface="+mn-cs"/>
      </a:defRPr>
    </a:lvl7pPr>
    <a:lvl8pPr marL="3200400" algn="l" defTabSz="914400" rtl="0" eaLnBrk="1" latinLnBrk="0" hangingPunct="1">
      <a:defRPr lang="zh-CN" sz="1800" kern="1200">
        <a:solidFill>
          <a:schemeClr val="tx1"/>
        </a:solidFill>
        <a:latin typeface="+mn-lt"/>
        <a:ea typeface="+mn-ea"/>
        <a:cs typeface="+mn-cs"/>
      </a:defRPr>
    </a:lvl8pPr>
    <a:lvl9pPr marL="3657600" algn="l" defTabSz="914400" rtl="0" eaLnBrk="1" latinLnBrk="0" hangingPunct="1">
      <a:defRPr lang="zh-CN"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首页" id="{779CC93D-E52E-4D84-901B-11D7331DD495}">
          <p14:sldIdLst>
            <p14:sldId id="259"/>
          </p14:sldIdLst>
        </p14:section>
        <p14:section name="目录导航" id="{ABA716BF-3A5C-4ADB-94C9-CFEF84EBA240}">
          <p14:sldIdLst>
            <p14:sldId id="262"/>
          </p14:sldIdLst>
        </p14:section>
        <p14:section name="7.1 计算机网络概述" id="{E425219D-715B-440E-8FF0-7F5048F7E800}">
          <p14:sldIdLst>
            <p14:sldId id="278"/>
            <p14:sldId id="273"/>
            <p14:sldId id="360"/>
            <p14:sldId id="357"/>
            <p14:sldId id="284"/>
            <p14:sldId id="361"/>
            <p14:sldId id="363"/>
            <p14:sldId id="283"/>
            <p14:sldId id="364"/>
            <p14:sldId id="365"/>
            <p14:sldId id="366"/>
            <p14:sldId id="367"/>
            <p14:sldId id="368"/>
            <p14:sldId id="369"/>
            <p14:sldId id="370"/>
            <p14:sldId id="371"/>
            <p14:sldId id="372"/>
            <p14:sldId id="375"/>
            <p14:sldId id="373"/>
          </p14:sldIdLst>
        </p14:section>
        <p14:section name="7.2 计算机网络的组成" id="{D660F64A-0C33-473A-968D-12E485F389A5}">
          <p14:sldIdLst>
            <p14:sldId id="279"/>
            <p14:sldId id="264"/>
            <p14:sldId id="376"/>
            <p14:sldId id="377"/>
            <p14:sldId id="378"/>
            <p14:sldId id="379"/>
            <p14:sldId id="380"/>
            <p14:sldId id="381"/>
            <p14:sldId id="382"/>
            <p14:sldId id="383"/>
            <p14:sldId id="384"/>
            <p14:sldId id="385"/>
          </p14:sldIdLst>
        </p14:section>
        <p14:section name="7.3 Internet应用基础" id="{E0860094-FDA6-48F5-B131-E8535B7E3C48}">
          <p14:sldIdLst>
            <p14:sldId id="280"/>
            <p14:sldId id="276"/>
            <p14:sldId id="324"/>
            <p14:sldId id="325"/>
            <p14:sldId id="327"/>
            <p14:sldId id="386"/>
            <p14:sldId id="387"/>
            <p14:sldId id="389"/>
            <p14:sldId id="388"/>
            <p14:sldId id="390"/>
            <p14:sldId id="391"/>
            <p14:sldId id="392"/>
            <p14:sldId id="393"/>
            <p14:sldId id="394"/>
            <p14:sldId id="395"/>
            <p14:sldId id="396"/>
            <p14:sldId id="397"/>
            <p14:sldId id="398"/>
          </p14:sldIdLst>
        </p14:section>
        <p14:section name="7.4 IE浏览器" id="{83971AB8-1548-44B4-B65C-9E27DC5B0759}">
          <p14:sldIdLst>
            <p14:sldId id="281"/>
            <p14:sldId id="270"/>
            <p14:sldId id="332"/>
            <p14:sldId id="399"/>
            <p14:sldId id="400"/>
            <p14:sldId id="402"/>
            <p14:sldId id="401"/>
            <p14:sldId id="403"/>
            <p14:sldId id="405"/>
            <p14:sldId id="406"/>
            <p14:sldId id="407"/>
            <p14:sldId id="409"/>
            <p14:sldId id="410"/>
            <p14:sldId id="412"/>
            <p14:sldId id="411"/>
            <p14:sldId id="413"/>
          </p14:sldIdLst>
        </p14:section>
        <p14:section name="7.5 电子邮件" id="{3EC96A86-6634-4294-9511-755ACCE1FEE2}">
          <p14:sldIdLst>
            <p14:sldId id="414"/>
            <p14:sldId id="415"/>
            <p14:sldId id="404"/>
            <p14:sldId id="416"/>
            <p14:sldId id="417"/>
            <p14:sldId id="418"/>
            <p14:sldId id="419"/>
            <p14:sldId id="420"/>
            <p14:sldId id="423"/>
            <p14:sldId id="426"/>
          </p14:sldIdLst>
        </p14:section>
        <p14:section name="7.6 网络安全" id="{806602FD-A4B3-467C-8C55-61B7A49F7E30}">
          <p14:sldIdLst>
            <p14:sldId id="427"/>
            <p14:sldId id="428"/>
            <p14:sldId id="430"/>
            <p14:sldId id="429"/>
            <p14:sldId id="431"/>
            <p14:sldId id="432"/>
            <p14:sldId id="433"/>
            <p14:sldId id="434"/>
            <p14:sldId id="436"/>
            <p14:sldId id="437"/>
            <p14:sldId id="438"/>
            <p14:sldId id="439"/>
            <p14:sldId id="440"/>
            <p14:sldId id="441"/>
            <p14:sldId id="442"/>
            <p14:sldId id="443"/>
          </p14:sldIdLst>
        </p14:section>
        <p14:section name="第7章结束" id="{510A60B3-51D5-4A47-AC73-04660EB82052}">
          <p14:sldIdLst>
            <p14:sldId id="271"/>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99CC"/>
    <a:srgbClr val="D816C1"/>
    <a:srgbClr val="C8D7EA"/>
    <a:srgbClr val="D6EDBD"/>
    <a:srgbClr val="FFDDEB"/>
    <a:srgbClr val="FF0066"/>
    <a:srgbClr val="AEC5E0"/>
    <a:srgbClr val="0E94B4"/>
    <a:srgbClr val="4293CA"/>
    <a:srgbClr val="009ED6"/>
  </p:clrMru>
  <p:extLst>
    <p:ext uri="{E76CE94A-603C-4142-B9EB-6D1370010A27}">
      <p14:discardImageEditData xmlns:p14="http://schemas.microsoft.com/office/powerpoint/2010/main" val="1"/>
    </p:ext>
    <p:ext uri="{D31A062A-798A-4329-ABDD-BBA856620510}">
      <p14:defaultImageDpi xmlns:p14="http://schemas.microsoft.com/office/powerpoint/2010/main" val="96"/>
    </p:ext>
  </p:extLst>
</p:presentationPr>
</file>

<file path=ppt/tableStyles.xml><?xml version="1.0" encoding="utf-8"?>
<a:tblStyleLst xmlns:a="http://schemas.openxmlformats.org/drawingml/2006/main" def="{5C22544A-7EE6-4342-B048-85BDC9FD1C3A}">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4561" autoAdjust="0"/>
    <p:restoredTop sz="86372" autoAdjust="0"/>
  </p:normalViewPr>
  <p:slideViewPr>
    <p:cSldViewPr>
      <p:cViewPr>
        <p:scale>
          <a:sx n="66" d="100"/>
          <a:sy n="66" d="100"/>
        </p:scale>
        <p:origin x="-528" y="-132"/>
      </p:cViewPr>
      <p:guideLst>
        <p:guide orient="horz" pos="2160"/>
        <p:guide pos="2880"/>
      </p:guideLst>
    </p:cSldViewPr>
  </p:slideViewPr>
  <p:outlineViewPr>
    <p:cViewPr>
      <p:scale>
        <a:sx n="33" d="100"/>
        <a:sy n="33" d="100"/>
      </p:scale>
      <p:origin x="0" y="11478"/>
    </p:cViewPr>
  </p:outlineViewPr>
  <p:notesTextViewPr>
    <p:cViewPr>
      <p:scale>
        <a:sx n="100" d="100"/>
        <a:sy n="100" d="100"/>
      </p:scale>
      <p:origin x="0" y="0"/>
    </p:cViewPr>
  </p:notesTextViewPr>
  <p:sorterViewPr>
    <p:cViewPr>
      <p:scale>
        <a:sx n="154" d="100"/>
        <a:sy n="154" d="100"/>
      </p:scale>
      <p:origin x="0" y="7128"/>
    </p:cViewPr>
  </p:sorterViewPr>
  <p:notesViewPr>
    <p:cSldViewPr>
      <p:cViewPr varScale="1">
        <p:scale>
          <a:sx n="51" d="100"/>
          <a:sy n="51" d="100"/>
        </p:scale>
        <p:origin x="-2910"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handoutMaster" Target="handoutMasters/handout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viewProps" Target="viewProps.xml"/><Relationship Id="rId10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diagrams/_rels/data1.xml.rels><?xml version="1.0" encoding="UTF-8" standalone="yes"?>
<Relationships xmlns="http://schemas.openxmlformats.org/package/2006/relationships"><Relationship Id="rId3" Type="http://schemas.openxmlformats.org/officeDocument/2006/relationships/slide" Target="../slides/slide5.xml"/><Relationship Id="rId2" Type="http://schemas.openxmlformats.org/officeDocument/2006/relationships/slide" Target="../slides/slide9.xml"/><Relationship Id="rId1" Type="http://schemas.openxmlformats.org/officeDocument/2006/relationships/slide" Target="../slides/slide7.xml"/><Relationship Id="rId4" Type="http://schemas.openxmlformats.org/officeDocument/2006/relationships/slide" Target="../slides/slide17.xml"/></Relationships>
</file>

<file path=ppt/diagrams/_rels/data2.xml.rels><?xml version="1.0" encoding="UTF-8" standalone="yes"?>
<Relationships xmlns="http://schemas.openxmlformats.org/package/2006/relationships"><Relationship Id="rId3" Type="http://schemas.openxmlformats.org/officeDocument/2006/relationships/slide" Target="../slides/slide24.xml"/><Relationship Id="rId2" Type="http://schemas.openxmlformats.org/officeDocument/2006/relationships/slide" Target="../slides/slide33.xml"/><Relationship Id="rId1" Type="http://schemas.openxmlformats.org/officeDocument/2006/relationships/slide" Target="../slides/slide28.xml"/></Relationships>
</file>

<file path=ppt/diagrams/_rels/data3.xml.rels><?xml version="1.0" encoding="UTF-8" standalone="yes"?>
<Relationships xmlns="http://schemas.openxmlformats.org/package/2006/relationships"><Relationship Id="rId3" Type="http://schemas.openxmlformats.org/officeDocument/2006/relationships/slide" Target="../slides/slide36.xml"/><Relationship Id="rId2" Type="http://schemas.openxmlformats.org/officeDocument/2006/relationships/slide" Target="../slides/slide38.xml"/><Relationship Id="rId1" Type="http://schemas.openxmlformats.org/officeDocument/2006/relationships/slide" Target="../slides/slide37.xml"/><Relationship Id="rId5" Type="http://schemas.openxmlformats.org/officeDocument/2006/relationships/slide" Target="../slides/slide51.xml"/><Relationship Id="rId4" Type="http://schemas.openxmlformats.org/officeDocument/2006/relationships/slide" Target="../slides/slide46.xml"/></Relationships>
</file>

<file path=ppt/diagrams/_rels/data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slide" Target="../slides/slide63.xml"/></Relationships>
</file>

<file path=ppt/diagrams/_rels/data5.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slide" Target="../slides/slide71.xml"/></Relationships>
</file>

<file path=ppt/diagrams/_rels/data6.xml.rels><?xml version="1.0" encoding="UTF-8" standalone="yes"?>
<Relationships xmlns="http://schemas.openxmlformats.org/package/2006/relationships"><Relationship Id="rId3" Type="http://schemas.openxmlformats.org/officeDocument/2006/relationships/slide" Target="../slides/slide80.xml"/><Relationship Id="rId2" Type="http://schemas.openxmlformats.org/officeDocument/2006/relationships/slide" Target="../slides/slide89.xml"/><Relationship Id="rId1" Type="http://schemas.openxmlformats.org/officeDocument/2006/relationships/slide" Target="../slides/slide84.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6FEADD9-F67D-41F5-BA4C-3C84956E7F46}" type="doc">
      <dgm:prSet loTypeId="urn:microsoft.com/office/officeart/2005/8/layout/vList5" loCatId="list" qsTypeId="urn:microsoft.com/office/officeart/2005/8/quickstyle/3d1" qsCatId="3D" csTypeId="urn:microsoft.com/office/officeart/2005/8/colors/colorful3" csCatId="colorful" phldr="1"/>
      <dgm:spPr/>
      <dgm:t>
        <a:bodyPr/>
        <a:lstStyle/>
        <a:p>
          <a:endParaRPr lang="zh-CN"/>
        </a:p>
      </dgm:t>
    </dgm:pt>
    <dgm:pt modelId="{74EE5CD8-078F-4590-BF9C-A341A294A016}">
      <dgm:prSet phldrT="[Text]" custT="1"/>
      <dgm:spPr/>
      <dgm:t>
        <a:bodyPr/>
        <a:lstStyle/>
        <a:p>
          <a:r>
            <a:rPr lang="zh-CN" sz="4400" dirty="0" smtClean="0"/>
            <a:t>1</a:t>
          </a:r>
          <a:endParaRPr lang="zh-CN" sz="4400" dirty="0"/>
        </a:p>
      </dgm:t>
    </dgm:pt>
    <dgm:pt modelId="{BB568D76-3363-43D3-B00C-3359A643216C}" type="parTrans" cxnId="{F40F9561-0D4C-44CF-91EF-A92B1DBDE44B}">
      <dgm:prSet/>
      <dgm:spPr/>
      <dgm:t>
        <a:bodyPr/>
        <a:lstStyle/>
        <a:p>
          <a:endParaRPr lang="zh-CN" sz="3200"/>
        </a:p>
      </dgm:t>
    </dgm:pt>
    <dgm:pt modelId="{CF9FB981-E6ED-4440-AC98-4E4E2ABA2C55}" type="sibTrans" cxnId="{F40F9561-0D4C-44CF-91EF-A92B1DBDE44B}">
      <dgm:prSet/>
      <dgm:spPr/>
      <dgm:t>
        <a:bodyPr/>
        <a:lstStyle/>
        <a:p>
          <a:endParaRPr lang="zh-CN" sz="3200"/>
        </a:p>
      </dgm:t>
    </dgm:pt>
    <dgm:pt modelId="{AA046201-5C4D-445E-BF0B-5C6D2B0A1945}">
      <dgm:prSet phldrT="[Text]" custT="1"/>
      <dgm:spPr/>
      <dgm:t>
        <a:bodyPr/>
        <a:lstStyle/>
        <a:p>
          <a:r>
            <a:rPr lang="zh-CN" sz="4400" dirty="0" smtClean="0"/>
            <a:t>2</a:t>
          </a:r>
          <a:endParaRPr lang="zh-CN" sz="4400" dirty="0"/>
        </a:p>
      </dgm:t>
    </dgm:pt>
    <dgm:pt modelId="{FE92FC33-5E0F-4302-9E80-A69E8ACDDE56}" type="parTrans" cxnId="{B8AF1086-D7BE-446F-9133-738B599E9A7D}">
      <dgm:prSet/>
      <dgm:spPr/>
      <dgm:t>
        <a:bodyPr/>
        <a:lstStyle/>
        <a:p>
          <a:endParaRPr lang="zh-CN" sz="3200"/>
        </a:p>
      </dgm:t>
    </dgm:pt>
    <dgm:pt modelId="{40767EFF-7D52-4469-ACEE-7D28E67337E2}" type="sibTrans" cxnId="{B8AF1086-D7BE-446F-9133-738B599E9A7D}">
      <dgm:prSet/>
      <dgm:spPr/>
      <dgm:t>
        <a:bodyPr/>
        <a:lstStyle/>
        <a:p>
          <a:endParaRPr lang="zh-CN" sz="3200"/>
        </a:p>
      </dgm:t>
    </dgm:pt>
    <dgm:pt modelId="{C59269D0-92A5-481C-BA64-727AFB0DD545}">
      <dgm:prSet phldrT="[Text]" custT="1"/>
      <dgm:spPr/>
      <dgm:t>
        <a:bodyPr/>
        <a:lstStyle/>
        <a:p>
          <a:r>
            <a:rPr lang="zh-CN" sz="3200" dirty="0" smtClean="0"/>
            <a:t>计算机网络的形成和发展</a:t>
          </a:r>
          <a:endParaRPr lang="zh-CN" sz="3200" dirty="0">
            <a:effectLst>
              <a:outerShdw blurRad="38100" dist="38100" dir="2700000" algn="tl">
                <a:srgbClr val="000000">
                  <a:alpha val="43137"/>
                </a:srgbClr>
              </a:outerShdw>
            </a:effectLst>
          </a:endParaRPr>
        </a:p>
      </dgm:t>
      <dgm:extLst>
        <a:ext uri="{E40237B7-FDA0-4F09-8148-C483321AD2D9}">
          <dgm14:cNvPr xmlns:dgm14="http://schemas.microsoft.com/office/drawing/2010/diagram" id="0" name="">
            <a:hlinkClick xmlns:r="http://schemas.openxmlformats.org/officeDocument/2006/relationships" r:id="rId1" action="ppaction://hlinksldjump"/>
          </dgm14:cNvPr>
        </a:ext>
      </dgm:extLst>
    </dgm:pt>
    <dgm:pt modelId="{312CC84D-092F-422A-AA24-A4619DBBB7BE}" type="parTrans" cxnId="{9071FB3B-D26B-4384-BD1A-80C12C62D02C}">
      <dgm:prSet/>
      <dgm:spPr/>
      <dgm:t>
        <a:bodyPr/>
        <a:lstStyle/>
        <a:p>
          <a:endParaRPr lang="zh-CN" sz="3200"/>
        </a:p>
      </dgm:t>
    </dgm:pt>
    <dgm:pt modelId="{266DE8E8-1339-41C4-B9A7-6148496C7FA9}" type="sibTrans" cxnId="{9071FB3B-D26B-4384-BD1A-80C12C62D02C}">
      <dgm:prSet/>
      <dgm:spPr/>
      <dgm:t>
        <a:bodyPr/>
        <a:lstStyle/>
        <a:p>
          <a:endParaRPr lang="zh-CN" sz="3200"/>
        </a:p>
      </dgm:t>
    </dgm:pt>
    <dgm:pt modelId="{D1776C8F-2B10-4075-8DF7-7F65AB725ED5}">
      <dgm:prSet phldrT="[Text]" custT="1"/>
      <dgm:spPr/>
      <dgm:t>
        <a:bodyPr/>
        <a:lstStyle/>
        <a:p>
          <a:r>
            <a:rPr lang="zh-CN" sz="4400" dirty="0" smtClean="0"/>
            <a:t>3</a:t>
          </a:r>
          <a:endParaRPr lang="zh-CN" sz="4400" dirty="0"/>
        </a:p>
      </dgm:t>
    </dgm:pt>
    <dgm:pt modelId="{7291E740-3E17-41B3-99D3-1D67AE37CC3F}" type="parTrans" cxnId="{7077B78D-FCDC-4519-8416-DC357ACD5043}">
      <dgm:prSet/>
      <dgm:spPr/>
      <dgm:t>
        <a:bodyPr/>
        <a:lstStyle/>
        <a:p>
          <a:endParaRPr lang="zh-CN" sz="3200"/>
        </a:p>
      </dgm:t>
    </dgm:pt>
    <dgm:pt modelId="{88B75C29-8054-417D-BCE3-878A55118F6D}" type="sibTrans" cxnId="{7077B78D-FCDC-4519-8416-DC357ACD5043}">
      <dgm:prSet/>
      <dgm:spPr/>
      <dgm:t>
        <a:bodyPr/>
        <a:lstStyle/>
        <a:p>
          <a:endParaRPr lang="zh-CN" sz="3200"/>
        </a:p>
      </dgm:t>
    </dgm:pt>
    <dgm:pt modelId="{6BE4E373-0656-4EDC-821E-BE09C952B1F6}">
      <dgm:prSet phldrT="[Text]" custT="1"/>
      <dgm:spPr/>
      <dgm:t>
        <a:bodyPr/>
        <a:lstStyle/>
        <a:p>
          <a:r>
            <a:rPr lang="zh-CN" sz="3200" dirty="0" smtClean="0"/>
            <a:t>计算机网络的分类</a:t>
          </a:r>
          <a:endParaRPr lang="zh-CN" sz="3200" dirty="0">
            <a:effectLst>
              <a:outerShdw blurRad="38100" dist="38100" dir="2700000" algn="tl">
                <a:srgbClr val="000000">
                  <a:alpha val="43137"/>
                </a:srgbClr>
              </a:outerShdw>
            </a:effectLst>
          </a:endParaRPr>
        </a:p>
      </dgm:t>
      <dgm:extLst>
        <a:ext uri="{E40237B7-FDA0-4F09-8148-C483321AD2D9}">
          <dgm14:cNvPr xmlns:dgm14="http://schemas.microsoft.com/office/drawing/2010/diagram" id="0" name="">
            <a:hlinkClick xmlns:r="http://schemas.openxmlformats.org/officeDocument/2006/relationships" r:id="rId2" action="ppaction://hlinksldjump"/>
          </dgm14:cNvPr>
        </a:ext>
      </dgm:extLst>
    </dgm:pt>
    <dgm:pt modelId="{34218063-BF94-4304-99BD-B3F7BA4D3C8F}" type="parTrans" cxnId="{119690D4-400B-468B-8BA0-5C9C9E2AFEAF}">
      <dgm:prSet/>
      <dgm:spPr/>
      <dgm:t>
        <a:bodyPr/>
        <a:lstStyle/>
        <a:p>
          <a:endParaRPr lang="zh-CN" sz="3200"/>
        </a:p>
      </dgm:t>
    </dgm:pt>
    <dgm:pt modelId="{E17B9BF1-2948-497F-8EC7-3BF734D839DB}" type="sibTrans" cxnId="{119690D4-400B-468B-8BA0-5C9C9E2AFEAF}">
      <dgm:prSet/>
      <dgm:spPr/>
      <dgm:t>
        <a:bodyPr/>
        <a:lstStyle/>
        <a:p>
          <a:endParaRPr lang="zh-CN" sz="3200"/>
        </a:p>
      </dgm:t>
    </dgm:pt>
    <dgm:pt modelId="{1E4D3931-0DBD-4211-A24A-6AF364284B1E}">
      <dgm:prSet phldrT="[Text]" custT="1"/>
      <dgm:spPr/>
      <dgm:t>
        <a:bodyPr/>
        <a:lstStyle/>
        <a:p>
          <a:pPr marL="280988" indent="-280988"/>
          <a:r>
            <a:rPr lang="zh-CN" sz="3200" dirty="0" smtClean="0"/>
            <a:t>计算机网络的定义和功能</a:t>
          </a:r>
          <a:endParaRPr lang="zh-CN" sz="3200" dirty="0">
            <a:effectLst>
              <a:outerShdw blurRad="38100" dist="38100" dir="2700000" algn="tl">
                <a:srgbClr val="000000">
                  <a:alpha val="43137"/>
                </a:srgbClr>
              </a:outerShdw>
            </a:effectLst>
          </a:endParaRPr>
        </a:p>
      </dgm:t>
      <dgm:extLst>
        <a:ext uri="{E40237B7-FDA0-4F09-8148-C483321AD2D9}">
          <dgm14:cNvPr xmlns:dgm14="http://schemas.microsoft.com/office/drawing/2010/diagram" id="0" name="">
            <a:hlinkClick xmlns:r="http://schemas.openxmlformats.org/officeDocument/2006/relationships" r:id="rId3" action="ppaction://hlinksldjump"/>
          </dgm14:cNvPr>
        </a:ext>
      </dgm:extLst>
    </dgm:pt>
    <dgm:pt modelId="{CADAA3D9-7C63-4729-85B0-64C8AF644EEF}" type="sibTrans" cxnId="{63E4D827-0083-4625-9FD6-043D8D32091E}">
      <dgm:prSet/>
      <dgm:spPr/>
      <dgm:t>
        <a:bodyPr/>
        <a:lstStyle/>
        <a:p>
          <a:endParaRPr lang="zh-CN" sz="3200"/>
        </a:p>
      </dgm:t>
    </dgm:pt>
    <dgm:pt modelId="{FC93695B-FD0E-4353-B1FD-4328F4386DEC}" type="parTrans" cxnId="{63E4D827-0083-4625-9FD6-043D8D32091E}">
      <dgm:prSet/>
      <dgm:spPr/>
      <dgm:t>
        <a:bodyPr/>
        <a:lstStyle/>
        <a:p>
          <a:endParaRPr lang="zh-CN" sz="3200"/>
        </a:p>
      </dgm:t>
    </dgm:pt>
    <dgm:pt modelId="{04EDA9AC-00A5-408B-9BBF-5A8145EF2935}">
      <dgm:prSet custT="1"/>
      <dgm:spPr/>
      <dgm:t>
        <a:bodyPr/>
        <a:lstStyle/>
        <a:p>
          <a:r>
            <a:rPr lang="en-US" altLang="zh-CN" sz="4400" dirty="0" smtClean="0"/>
            <a:t>4</a:t>
          </a:r>
          <a:endParaRPr lang="zh-CN" altLang="en-US" sz="4400" dirty="0"/>
        </a:p>
      </dgm:t>
    </dgm:pt>
    <dgm:pt modelId="{610892F7-608B-4DE9-9470-1E2A1D3C8D24}" type="parTrans" cxnId="{369E100D-3A1C-48CA-9EC7-2BDA55C007AF}">
      <dgm:prSet/>
      <dgm:spPr/>
      <dgm:t>
        <a:bodyPr/>
        <a:lstStyle/>
        <a:p>
          <a:endParaRPr lang="zh-CN" altLang="en-US"/>
        </a:p>
      </dgm:t>
    </dgm:pt>
    <dgm:pt modelId="{791F1C0E-B7A5-461B-BF41-01A992844AAD}" type="sibTrans" cxnId="{369E100D-3A1C-48CA-9EC7-2BDA55C007AF}">
      <dgm:prSet/>
      <dgm:spPr/>
      <dgm:t>
        <a:bodyPr/>
        <a:lstStyle/>
        <a:p>
          <a:endParaRPr lang="zh-CN" altLang="en-US"/>
        </a:p>
      </dgm:t>
    </dgm:pt>
    <dgm:pt modelId="{C02E247A-8D9D-4D2A-AAC3-942670B2B543}">
      <dgm:prSet custT="1"/>
      <dgm:spPr/>
      <dgm:t>
        <a:bodyPr/>
        <a:lstStyle/>
        <a:p>
          <a:r>
            <a:rPr lang="zh-CN" sz="3200" dirty="0" smtClean="0"/>
            <a:t>计算机网络的体系结构</a:t>
          </a:r>
          <a:endParaRPr lang="zh-CN" altLang="en-US" sz="3200" dirty="0"/>
        </a:p>
      </dgm:t>
      <dgm:extLst>
        <a:ext uri="{E40237B7-FDA0-4F09-8148-C483321AD2D9}">
          <dgm14:cNvPr xmlns:dgm14="http://schemas.microsoft.com/office/drawing/2010/diagram" id="0" name="">
            <a:hlinkClick xmlns:r="http://schemas.openxmlformats.org/officeDocument/2006/relationships" r:id="rId4" action="ppaction://hlinksldjump"/>
          </dgm14:cNvPr>
        </a:ext>
      </dgm:extLst>
    </dgm:pt>
    <dgm:pt modelId="{30CC4D5E-0629-43DA-BD4B-87D881674A04}" type="parTrans" cxnId="{788427ED-36BC-46EF-992F-BCC336087D17}">
      <dgm:prSet/>
      <dgm:spPr/>
      <dgm:t>
        <a:bodyPr/>
        <a:lstStyle/>
        <a:p>
          <a:endParaRPr lang="zh-CN" altLang="en-US"/>
        </a:p>
      </dgm:t>
    </dgm:pt>
    <dgm:pt modelId="{67E61BB9-58D2-4262-8FD7-C64B67165B2D}" type="sibTrans" cxnId="{788427ED-36BC-46EF-992F-BCC336087D17}">
      <dgm:prSet/>
      <dgm:spPr/>
      <dgm:t>
        <a:bodyPr/>
        <a:lstStyle/>
        <a:p>
          <a:endParaRPr lang="zh-CN" altLang="en-US"/>
        </a:p>
      </dgm:t>
    </dgm:pt>
    <dgm:pt modelId="{AAE7A1E6-6847-453D-B55B-8A82BF138C1D}" type="pres">
      <dgm:prSet presAssocID="{F6FEADD9-F67D-41F5-BA4C-3C84956E7F46}" presName="Name0" presStyleCnt="0">
        <dgm:presLayoutVars>
          <dgm:dir/>
          <dgm:animLvl val="lvl"/>
          <dgm:resizeHandles val="exact"/>
        </dgm:presLayoutVars>
      </dgm:prSet>
      <dgm:spPr/>
      <dgm:t>
        <a:bodyPr/>
        <a:lstStyle/>
        <a:p>
          <a:endParaRPr lang="zh-CN"/>
        </a:p>
      </dgm:t>
    </dgm:pt>
    <dgm:pt modelId="{C4407577-18A2-46E0-8805-2838042EB67A}" type="pres">
      <dgm:prSet presAssocID="{74EE5CD8-078F-4590-BF9C-A341A294A016}" presName="linNode" presStyleCnt="0"/>
      <dgm:spPr/>
      <dgm:t>
        <a:bodyPr/>
        <a:lstStyle/>
        <a:p>
          <a:endParaRPr lang="zh-CN"/>
        </a:p>
      </dgm:t>
    </dgm:pt>
    <dgm:pt modelId="{7E429971-BC57-430F-BB25-C0574E5E39E3}" type="pres">
      <dgm:prSet presAssocID="{74EE5CD8-078F-4590-BF9C-A341A294A016}" presName="parentText" presStyleLbl="node1" presStyleIdx="0" presStyleCnt="4" custLinFactNeighborY="-15667">
        <dgm:presLayoutVars>
          <dgm:chMax val="1"/>
          <dgm:bulletEnabled val="1"/>
        </dgm:presLayoutVars>
      </dgm:prSet>
      <dgm:spPr>
        <a:prstGeom prst="roundRect">
          <a:avLst/>
        </a:prstGeom>
      </dgm:spPr>
      <dgm:t>
        <a:bodyPr/>
        <a:lstStyle/>
        <a:p>
          <a:endParaRPr lang="zh-CN"/>
        </a:p>
      </dgm:t>
    </dgm:pt>
    <dgm:pt modelId="{D54B1729-BC98-42C1-9C6C-D65DCBA4358F}" type="pres">
      <dgm:prSet presAssocID="{74EE5CD8-078F-4590-BF9C-A341A294A016}" presName="descendantText" presStyleLbl="alignAccFollowNode1" presStyleIdx="0" presStyleCnt="4" custScaleX="259632">
        <dgm:presLayoutVars>
          <dgm:bulletEnabled val="1"/>
        </dgm:presLayoutVars>
      </dgm:prSet>
      <dgm:spPr>
        <a:prstGeom prst="rect">
          <a:avLst/>
        </a:prstGeom>
      </dgm:spPr>
      <dgm:t>
        <a:bodyPr/>
        <a:lstStyle/>
        <a:p>
          <a:endParaRPr lang="zh-CN"/>
        </a:p>
      </dgm:t>
    </dgm:pt>
    <dgm:pt modelId="{AB8574CC-D4F2-4555-AEE3-F4EE58B11D03}" type="pres">
      <dgm:prSet presAssocID="{CF9FB981-E6ED-4440-AC98-4E4E2ABA2C55}" presName="sp" presStyleCnt="0"/>
      <dgm:spPr/>
      <dgm:t>
        <a:bodyPr/>
        <a:lstStyle/>
        <a:p>
          <a:endParaRPr lang="zh-CN"/>
        </a:p>
      </dgm:t>
    </dgm:pt>
    <dgm:pt modelId="{85B8F607-FDD8-476A-ADBE-E1250824F294}" type="pres">
      <dgm:prSet presAssocID="{AA046201-5C4D-445E-BF0B-5C6D2B0A1945}" presName="linNode" presStyleCnt="0"/>
      <dgm:spPr/>
      <dgm:t>
        <a:bodyPr/>
        <a:lstStyle/>
        <a:p>
          <a:endParaRPr lang="zh-CN"/>
        </a:p>
      </dgm:t>
    </dgm:pt>
    <dgm:pt modelId="{C04276DC-EE64-470A-B8BC-09067B8045FA}" type="pres">
      <dgm:prSet presAssocID="{AA046201-5C4D-445E-BF0B-5C6D2B0A1945}" presName="parentText" presStyleLbl="node1" presStyleIdx="1" presStyleCnt="4">
        <dgm:presLayoutVars>
          <dgm:chMax val="1"/>
          <dgm:bulletEnabled val="1"/>
        </dgm:presLayoutVars>
      </dgm:prSet>
      <dgm:spPr>
        <a:prstGeom prst="roundRect">
          <a:avLst/>
        </a:prstGeom>
      </dgm:spPr>
      <dgm:t>
        <a:bodyPr/>
        <a:lstStyle/>
        <a:p>
          <a:endParaRPr lang="zh-CN"/>
        </a:p>
      </dgm:t>
    </dgm:pt>
    <dgm:pt modelId="{B37A5355-225B-4C6F-AED7-6C620F99EECC}" type="pres">
      <dgm:prSet presAssocID="{AA046201-5C4D-445E-BF0B-5C6D2B0A1945}" presName="descendantText" presStyleLbl="alignAccFollowNode1" presStyleIdx="1" presStyleCnt="4" custScaleX="259632">
        <dgm:presLayoutVars>
          <dgm:bulletEnabled val="1"/>
        </dgm:presLayoutVars>
      </dgm:prSet>
      <dgm:spPr>
        <a:prstGeom prst="rect">
          <a:avLst/>
        </a:prstGeom>
      </dgm:spPr>
      <dgm:t>
        <a:bodyPr/>
        <a:lstStyle/>
        <a:p>
          <a:endParaRPr lang="zh-CN"/>
        </a:p>
      </dgm:t>
    </dgm:pt>
    <dgm:pt modelId="{5ACAA866-A8A8-4183-97B5-CEEAB1525C60}" type="pres">
      <dgm:prSet presAssocID="{40767EFF-7D52-4469-ACEE-7D28E67337E2}" presName="sp" presStyleCnt="0"/>
      <dgm:spPr/>
      <dgm:t>
        <a:bodyPr/>
        <a:lstStyle/>
        <a:p>
          <a:endParaRPr lang="zh-CN"/>
        </a:p>
      </dgm:t>
    </dgm:pt>
    <dgm:pt modelId="{477213BE-9E91-4950-8451-7F60796F47F4}" type="pres">
      <dgm:prSet presAssocID="{D1776C8F-2B10-4075-8DF7-7F65AB725ED5}" presName="linNode" presStyleCnt="0"/>
      <dgm:spPr/>
      <dgm:t>
        <a:bodyPr/>
        <a:lstStyle/>
        <a:p>
          <a:endParaRPr lang="zh-CN"/>
        </a:p>
      </dgm:t>
    </dgm:pt>
    <dgm:pt modelId="{F5034101-5B7D-4FE7-B47A-5A48CF39606B}" type="pres">
      <dgm:prSet presAssocID="{D1776C8F-2B10-4075-8DF7-7F65AB725ED5}" presName="parentText" presStyleLbl="node1" presStyleIdx="2" presStyleCnt="4">
        <dgm:presLayoutVars>
          <dgm:chMax val="1"/>
          <dgm:bulletEnabled val="1"/>
        </dgm:presLayoutVars>
      </dgm:prSet>
      <dgm:spPr>
        <a:prstGeom prst="roundRect">
          <a:avLst/>
        </a:prstGeom>
      </dgm:spPr>
      <dgm:t>
        <a:bodyPr/>
        <a:lstStyle/>
        <a:p>
          <a:endParaRPr lang="zh-CN"/>
        </a:p>
      </dgm:t>
    </dgm:pt>
    <dgm:pt modelId="{C7C3E6FD-D83F-4BDA-907E-B5EE041DA931}" type="pres">
      <dgm:prSet presAssocID="{D1776C8F-2B10-4075-8DF7-7F65AB725ED5}" presName="descendantText" presStyleLbl="alignAccFollowNode1" presStyleIdx="2" presStyleCnt="4" custScaleX="259632">
        <dgm:presLayoutVars>
          <dgm:bulletEnabled val="1"/>
        </dgm:presLayoutVars>
      </dgm:prSet>
      <dgm:spPr>
        <a:prstGeom prst="rect">
          <a:avLst/>
        </a:prstGeom>
      </dgm:spPr>
      <dgm:t>
        <a:bodyPr/>
        <a:lstStyle/>
        <a:p>
          <a:endParaRPr lang="zh-CN"/>
        </a:p>
      </dgm:t>
    </dgm:pt>
    <dgm:pt modelId="{9A3D1A47-7C94-4141-A803-772790F213F5}" type="pres">
      <dgm:prSet presAssocID="{88B75C29-8054-417D-BCE3-878A55118F6D}" presName="sp" presStyleCnt="0"/>
      <dgm:spPr/>
      <dgm:t>
        <a:bodyPr/>
        <a:lstStyle/>
        <a:p>
          <a:endParaRPr lang="zh-CN" altLang="en-US"/>
        </a:p>
      </dgm:t>
    </dgm:pt>
    <dgm:pt modelId="{8B716EE5-6B00-49A5-9C68-9236A96F757E}" type="pres">
      <dgm:prSet presAssocID="{04EDA9AC-00A5-408B-9BBF-5A8145EF2935}" presName="linNode" presStyleCnt="0"/>
      <dgm:spPr/>
      <dgm:t>
        <a:bodyPr/>
        <a:lstStyle/>
        <a:p>
          <a:endParaRPr lang="zh-CN" altLang="en-US"/>
        </a:p>
      </dgm:t>
    </dgm:pt>
    <dgm:pt modelId="{AA9E8DB8-4378-4DE0-90FB-AC51BC38606A}" type="pres">
      <dgm:prSet presAssocID="{04EDA9AC-00A5-408B-9BBF-5A8145EF2935}" presName="parentText" presStyleLbl="node1" presStyleIdx="3" presStyleCnt="4" custScaleX="49541">
        <dgm:presLayoutVars>
          <dgm:chMax val="1"/>
          <dgm:bulletEnabled val="1"/>
        </dgm:presLayoutVars>
      </dgm:prSet>
      <dgm:spPr/>
      <dgm:t>
        <a:bodyPr/>
        <a:lstStyle/>
        <a:p>
          <a:endParaRPr lang="zh-CN" altLang="en-US"/>
        </a:p>
      </dgm:t>
    </dgm:pt>
    <dgm:pt modelId="{407D673B-FF7A-46E6-A3B0-96E86EB9836E}" type="pres">
      <dgm:prSet presAssocID="{04EDA9AC-00A5-408B-9BBF-5A8145EF2935}" presName="descendantText" presStyleLbl="alignAccFollowNode1" presStyleIdx="3" presStyleCnt="4" custScaleX="127327" custLinFactNeighborX="6234" custLinFactNeighborY="-1680">
        <dgm:presLayoutVars>
          <dgm:bulletEnabled val="1"/>
        </dgm:presLayoutVars>
      </dgm:prSet>
      <dgm:spPr/>
      <dgm:t>
        <a:bodyPr/>
        <a:lstStyle/>
        <a:p>
          <a:endParaRPr lang="zh-CN" altLang="en-US"/>
        </a:p>
      </dgm:t>
    </dgm:pt>
  </dgm:ptLst>
  <dgm:cxnLst>
    <dgm:cxn modelId="{7077B78D-FCDC-4519-8416-DC357ACD5043}" srcId="{F6FEADD9-F67D-41F5-BA4C-3C84956E7F46}" destId="{D1776C8F-2B10-4075-8DF7-7F65AB725ED5}" srcOrd="2" destOrd="0" parTransId="{7291E740-3E17-41B3-99D3-1D67AE37CC3F}" sibTransId="{88B75C29-8054-417D-BCE3-878A55118F6D}"/>
    <dgm:cxn modelId="{119690D4-400B-468B-8BA0-5C9C9E2AFEAF}" srcId="{D1776C8F-2B10-4075-8DF7-7F65AB725ED5}" destId="{6BE4E373-0656-4EDC-821E-BE09C952B1F6}" srcOrd="0" destOrd="0" parTransId="{34218063-BF94-4304-99BD-B3F7BA4D3C8F}" sibTransId="{E17B9BF1-2948-497F-8EC7-3BF734D839DB}"/>
    <dgm:cxn modelId="{CE96976A-2FF9-467C-BA6A-8838D2610C83}" type="presOf" srcId="{6BE4E373-0656-4EDC-821E-BE09C952B1F6}" destId="{C7C3E6FD-D83F-4BDA-907E-B5EE041DA931}" srcOrd="0" destOrd="0" presId="urn:microsoft.com/office/officeart/2005/8/layout/vList5"/>
    <dgm:cxn modelId="{6170C6A8-F11E-4983-86AC-CF5ED57A40A7}" type="presOf" srcId="{AA046201-5C4D-445E-BF0B-5C6D2B0A1945}" destId="{C04276DC-EE64-470A-B8BC-09067B8045FA}" srcOrd="0" destOrd="0" presId="urn:microsoft.com/office/officeart/2005/8/layout/vList5"/>
    <dgm:cxn modelId="{369E100D-3A1C-48CA-9EC7-2BDA55C007AF}" srcId="{F6FEADD9-F67D-41F5-BA4C-3C84956E7F46}" destId="{04EDA9AC-00A5-408B-9BBF-5A8145EF2935}" srcOrd="3" destOrd="0" parTransId="{610892F7-608B-4DE9-9470-1E2A1D3C8D24}" sibTransId="{791F1C0E-B7A5-461B-BF41-01A992844AAD}"/>
    <dgm:cxn modelId="{A2960093-8691-4CEF-B45F-789BBFD4BBE8}" type="presOf" srcId="{F6FEADD9-F67D-41F5-BA4C-3C84956E7F46}" destId="{AAE7A1E6-6847-453D-B55B-8A82BF138C1D}" srcOrd="0" destOrd="0" presId="urn:microsoft.com/office/officeart/2005/8/layout/vList5"/>
    <dgm:cxn modelId="{492F8D58-E609-4F20-8708-1C29F8264A27}" type="presOf" srcId="{1E4D3931-0DBD-4211-A24A-6AF364284B1E}" destId="{D54B1729-BC98-42C1-9C6C-D65DCBA4358F}" srcOrd="0" destOrd="0" presId="urn:microsoft.com/office/officeart/2005/8/layout/vList5"/>
    <dgm:cxn modelId="{6DD43ECC-F0FE-4D12-BF4B-E15DF7D211FF}" type="presOf" srcId="{74EE5CD8-078F-4590-BF9C-A341A294A016}" destId="{7E429971-BC57-430F-BB25-C0574E5E39E3}" srcOrd="0" destOrd="0" presId="urn:microsoft.com/office/officeart/2005/8/layout/vList5"/>
    <dgm:cxn modelId="{F40F9561-0D4C-44CF-91EF-A92B1DBDE44B}" srcId="{F6FEADD9-F67D-41F5-BA4C-3C84956E7F46}" destId="{74EE5CD8-078F-4590-BF9C-A341A294A016}" srcOrd="0" destOrd="0" parTransId="{BB568D76-3363-43D3-B00C-3359A643216C}" sibTransId="{CF9FB981-E6ED-4440-AC98-4E4E2ABA2C55}"/>
    <dgm:cxn modelId="{9071FB3B-D26B-4384-BD1A-80C12C62D02C}" srcId="{AA046201-5C4D-445E-BF0B-5C6D2B0A1945}" destId="{C59269D0-92A5-481C-BA64-727AFB0DD545}" srcOrd="0" destOrd="0" parTransId="{312CC84D-092F-422A-AA24-A4619DBBB7BE}" sibTransId="{266DE8E8-1339-41C4-B9A7-6148496C7FA9}"/>
    <dgm:cxn modelId="{B8AF1086-D7BE-446F-9133-738B599E9A7D}" srcId="{F6FEADD9-F67D-41F5-BA4C-3C84956E7F46}" destId="{AA046201-5C4D-445E-BF0B-5C6D2B0A1945}" srcOrd="1" destOrd="0" parTransId="{FE92FC33-5E0F-4302-9E80-A69E8ACDDE56}" sibTransId="{40767EFF-7D52-4469-ACEE-7D28E67337E2}"/>
    <dgm:cxn modelId="{FD7CC07F-EA9F-4D50-9251-3AB166F9E15C}" type="presOf" srcId="{C59269D0-92A5-481C-BA64-727AFB0DD545}" destId="{B37A5355-225B-4C6F-AED7-6C620F99EECC}" srcOrd="0" destOrd="0" presId="urn:microsoft.com/office/officeart/2005/8/layout/vList5"/>
    <dgm:cxn modelId="{F5AF0DC2-9B8D-4F34-9070-20D443655FFE}" type="presOf" srcId="{C02E247A-8D9D-4D2A-AAC3-942670B2B543}" destId="{407D673B-FF7A-46E6-A3B0-96E86EB9836E}" srcOrd="0" destOrd="0" presId="urn:microsoft.com/office/officeart/2005/8/layout/vList5"/>
    <dgm:cxn modelId="{788427ED-36BC-46EF-992F-BCC336087D17}" srcId="{04EDA9AC-00A5-408B-9BBF-5A8145EF2935}" destId="{C02E247A-8D9D-4D2A-AAC3-942670B2B543}" srcOrd="0" destOrd="0" parTransId="{30CC4D5E-0629-43DA-BD4B-87D881674A04}" sibTransId="{67E61BB9-58D2-4262-8FD7-C64B67165B2D}"/>
    <dgm:cxn modelId="{63E4D827-0083-4625-9FD6-043D8D32091E}" srcId="{74EE5CD8-078F-4590-BF9C-A341A294A016}" destId="{1E4D3931-0DBD-4211-A24A-6AF364284B1E}" srcOrd="0" destOrd="0" parTransId="{FC93695B-FD0E-4353-B1FD-4328F4386DEC}" sibTransId="{CADAA3D9-7C63-4729-85B0-64C8AF644EEF}"/>
    <dgm:cxn modelId="{8037E002-9E0D-478F-B40B-EE7DCA762BEB}" type="presOf" srcId="{D1776C8F-2B10-4075-8DF7-7F65AB725ED5}" destId="{F5034101-5B7D-4FE7-B47A-5A48CF39606B}" srcOrd="0" destOrd="0" presId="urn:microsoft.com/office/officeart/2005/8/layout/vList5"/>
    <dgm:cxn modelId="{5493A544-F43A-4FFE-80F3-F7C46622C5D3}" type="presOf" srcId="{04EDA9AC-00A5-408B-9BBF-5A8145EF2935}" destId="{AA9E8DB8-4378-4DE0-90FB-AC51BC38606A}" srcOrd="0" destOrd="0" presId="urn:microsoft.com/office/officeart/2005/8/layout/vList5"/>
    <dgm:cxn modelId="{1BB3221A-C9CA-404E-82AD-0D42CA9AE423}" type="presParOf" srcId="{AAE7A1E6-6847-453D-B55B-8A82BF138C1D}" destId="{C4407577-18A2-46E0-8805-2838042EB67A}" srcOrd="0" destOrd="0" presId="urn:microsoft.com/office/officeart/2005/8/layout/vList5"/>
    <dgm:cxn modelId="{BF4299E8-E7E1-4670-8F26-6AC42AF2F783}" type="presParOf" srcId="{C4407577-18A2-46E0-8805-2838042EB67A}" destId="{7E429971-BC57-430F-BB25-C0574E5E39E3}" srcOrd="0" destOrd="0" presId="urn:microsoft.com/office/officeart/2005/8/layout/vList5"/>
    <dgm:cxn modelId="{97FEFBA9-14E1-432F-B521-F03191A2765E}" type="presParOf" srcId="{C4407577-18A2-46E0-8805-2838042EB67A}" destId="{D54B1729-BC98-42C1-9C6C-D65DCBA4358F}" srcOrd="1" destOrd="0" presId="urn:microsoft.com/office/officeart/2005/8/layout/vList5"/>
    <dgm:cxn modelId="{0C61D79C-4241-4460-8C39-FAF18F7B0913}" type="presParOf" srcId="{AAE7A1E6-6847-453D-B55B-8A82BF138C1D}" destId="{AB8574CC-D4F2-4555-AEE3-F4EE58B11D03}" srcOrd="1" destOrd="0" presId="urn:microsoft.com/office/officeart/2005/8/layout/vList5"/>
    <dgm:cxn modelId="{0693D108-172F-43A7-9135-0550171062B7}" type="presParOf" srcId="{AAE7A1E6-6847-453D-B55B-8A82BF138C1D}" destId="{85B8F607-FDD8-476A-ADBE-E1250824F294}" srcOrd="2" destOrd="0" presId="urn:microsoft.com/office/officeart/2005/8/layout/vList5"/>
    <dgm:cxn modelId="{A46D2AD2-1AD5-4CCA-8C03-123B3D51AA0D}" type="presParOf" srcId="{85B8F607-FDD8-476A-ADBE-E1250824F294}" destId="{C04276DC-EE64-470A-B8BC-09067B8045FA}" srcOrd="0" destOrd="0" presId="urn:microsoft.com/office/officeart/2005/8/layout/vList5"/>
    <dgm:cxn modelId="{4EEC8B75-F3D0-4FE1-B8A2-DCDB8FCFD314}" type="presParOf" srcId="{85B8F607-FDD8-476A-ADBE-E1250824F294}" destId="{B37A5355-225B-4C6F-AED7-6C620F99EECC}" srcOrd="1" destOrd="0" presId="urn:microsoft.com/office/officeart/2005/8/layout/vList5"/>
    <dgm:cxn modelId="{7AB91B74-0543-4D64-8706-98F8A9A6A4D0}" type="presParOf" srcId="{AAE7A1E6-6847-453D-B55B-8A82BF138C1D}" destId="{5ACAA866-A8A8-4183-97B5-CEEAB1525C60}" srcOrd="3" destOrd="0" presId="urn:microsoft.com/office/officeart/2005/8/layout/vList5"/>
    <dgm:cxn modelId="{0E48B34C-7786-47D7-A731-3ECC396CBE3D}" type="presParOf" srcId="{AAE7A1E6-6847-453D-B55B-8A82BF138C1D}" destId="{477213BE-9E91-4950-8451-7F60796F47F4}" srcOrd="4" destOrd="0" presId="urn:microsoft.com/office/officeart/2005/8/layout/vList5"/>
    <dgm:cxn modelId="{8BF8EB5E-AF3D-4C98-928F-61A3F97AA1DA}" type="presParOf" srcId="{477213BE-9E91-4950-8451-7F60796F47F4}" destId="{F5034101-5B7D-4FE7-B47A-5A48CF39606B}" srcOrd="0" destOrd="0" presId="urn:microsoft.com/office/officeart/2005/8/layout/vList5"/>
    <dgm:cxn modelId="{A58CD7F6-21D8-40C4-A65C-00F7616413B0}" type="presParOf" srcId="{477213BE-9E91-4950-8451-7F60796F47F4}" destId="{C7C3E6FD-D83F-4BDA-907E-B5EE041DA931}" srcOrd="1" destOrd="0" presId="urn:microsoft.com/office/officeart/2005/8/layout/vList5"/>
    <dgm:cxn modelId="{DE61A7CA-2B67-4252-BDE3-FC99661F12FD}" type="presParOf" srcId="{AAE7A1E6-6847-453D-B55B-8A82BF138C1D}" destId="{9A3D1A47-7C94-4141-A803-772790F213F5}" srcOrd="5" destOrd="0" presId="urn:microsoft.com/office/officeart/2005/8/layout/vList5"/>
    <dgm:cxn modelId="{BFCDFB06-7AE0-4334-814A-6572B2DF2EFA}" type="presParOf" srcId="{AAE7A1E6-6847-453D-B55B-8A82BF138C1D}" destId="{8B716EE5-6B00-49A5-9C68-9236A96F757E}" srcOrd="6" destOrd="0" presId="urn:microsoft.com/office/officeart/2005/8/layout/vList5"/>
    <dgm:cxn modelId="{38BEFE4D-C919-4CCB-A9AA-CD0FFC99C8EF}" type="presParOf" srcId="{8B716EE5-6B00-49A5-9C68-9236A96F757E}" destId="{AA9E8DB8-4378-4DE0-90FB-AC51BC38606A}" srcOrd="0" destOrd="0" presId="urn:microsoft.com/office/officeart/2005/8/layout/vList5"/>
    <dgm:cxn modelId="{FA4B9519-987F-4AFB-A1C8-BF1012E329AC}" type="presParOf" srcId="{8B716EE5-6B00-49A5-9C68-9236A96F757E}" destId="{407D673B-FF7A-46E6-A3B0-96E86EB9836E}"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6FEADD9-F67D-41F5-BA4C-3C84956E7F46}" type="doc">
      <dgm:prSet loTypeId="urn:microsoft.com/office/officeart/2005/8/layout/vList5" loCatId="list" qsTypeId="urn:microsoft.com/office/officeart/2005/8/quickstyle/3d1" qsCatId="3D" csTypeId="urn:microsoft.com/office/officeart/2005/8/colors/colorful3" csCatId="colorful" phldr="1"/>
      <dgm:spPr/>
      <dgm:t>
        <a:bodyPr/>
        <a:lstStyle/>
        <a:p>
          <a:endParaRPr lang="zh-CN"/>
        </a:p>
      </dgm:t>
    </dgm:pt>
    <dgm:pt modelId="{74EE5CD8-078F-4590-BF9C-A341A294A016}">
      <dgm:prSet phldrT="[Text]" custT="1"/>
      <dgm:spPr/>
      <dgm:t>
        <a:bodyPr/>
        <a:lstStyle/>
        <a:p>
          <a:r>
            <a:rPr lang="zh-CN" sz="4400" dirty="0" smtClean="0"/>
            <a:t>1</a:t>
          </a:r>
          <a:endParaRPr lang="zh-CN" sz="4400" dirty="0"/>
        </a:p>
      </dgm:t>
    </dgm:pt>
    <dgm:pt modelId="{BB568D76-3363-43D3-B00C-3359A643216C}" type="parTrans" cxnId="{F40F9561-0D4C-44CF-91EF-A92B1DBDE44B}">
      <dgm:prSet/>
      <dgm:spPr/>
      <dgm:t>
        <a:bodyPr/>
        <a:lstStyle/>
        <a:p>
          <a:endParaRPr lang="zh-CN" sz="3200"/>
        </a:p>
      </dgm:t>
    </dgm:pt>
    <dgm:pt modelId="{CF9FB981-E6ED-4440-AC98-4E4E2ABA2C55}" type="sibTrans" cxnId="{F40F9561-0D4C-44CF-91EF-A92B1DBDE44B}">
      <dgm:prSet/>
      <dgm:spPr/>
      <dgm:t>
        <a:bodyPr/>
        <a:lstStyle/>
        <a:p>
          <a:endParaRPr lang="zh-CN" sz="3200"/>
        </a:p>
      </dgm:t>
    </dgm:pt>
    <dgm:pt modelId="{AA046201-5C4D-445E-BF0B-5C6D2B0A1945}">
      <dgm:prSet phldrT="[Text]" custT="1"/>
      <dgm:spPr/>
      <dgm:t>
        <a:bodyPr/>
        <a:lstStyle/>
        <a:p>
          <a:r>
            <a:rPr lang="zh-CN" sz="4400" dirty="0" smtClean="0"/>
            <a:t>2</a:t>
          </a:r>
          <a:endParaRPr lang="zh-CN" sz="4400" dirty="0"/>
        </a:p>
      </dgm:t>
    </dgm:pt>
    <dgm:pt modelId="{FE92FC33-5E0F-4302-9E80-A69E8ACDDE56}" type="parTrans" cxnId="{B8AF1086-D7BE-446F-9133-738B599E9A7D}">
      <dgm:prSet/>
      <dgm:spPr/>
      <dgm:t>
        <a:bodyPr/>
        <a:lstStyle/>
        <a:p>
          <a:endParaRPr lang="zh-CN" sz="3200"/>
        </a:p>
      </dgm:t>
    </dgm:pt>
    <dgm:pt modelId="{40767EFF-7D52-4469-ACEE-7D28E67337E2}" type="sibTrans" cxnId="{B8AF1086-D7BE-446F-9133-738B599E9A7D}">
      <dgm:prSet/>
      <dgm:spPr/>
      <dgm:t>
        <a:bodyPr/>
        <a:lstStyle/>
        <a:p>
          <a:endParaRPr lang="zh-CN" sz="3200"/>
        </a:p>
      </dgm:t>
    </dgm:pt>
    <dgm:pt modelId="{C59269D0-92A5-481C-BA64-727AFB0DD545}">
      <dgm:prSet phldrT="[Text]" custT="1"/>
      <dgm:spPr/>
      <dgm:t>
        <a:bodyPr/>
        <a:lstStyle/>
        <a:p>
          <a:r>
            <a:rPr lang="zh-CN" sz="3200" dirty="0" smtClean="0"/>
            <a:t>网络设备</a:t>
          </a:r>
          <a:endParaRPr lang="zh-CN" sz="3200" dirty="0">
            <a:effectLst>
              <a:outerShdw blurRad="38100" dist="38100" dir="2700000" algn="tl">
                <a:srgbClr val="000000">
                  <a:alpha val="43137"/>
                </a:srgbClr>
              </a:outerShdw>
            </a:effectLst>
          </a:endParaRPr>
        </a:p>
      </dgm:t>
      <dgm:extLst>
        <a:ext uri="{E40237B7-FDA0-4F09-8148-C483321AD2D9}">
          <dgm14:cNvPr xmlns:dgm14="http://schemas.microsoft.com/office/drawing/2010/diagram" id="0" name="">
            <a:hlinkClick xmlns:r="http://schemas.openxmlformats.org/officeDocument/2006/relationships" r:id="rId1" action="ppaction://hlinksldjump"/>
          </dgm14:cNvPr>
        </a:ext>
      </dgm:extLst>
    </dgm:pt>
    <dgm:pt modelId="{312CC84D-092F-422A-AA24-A4619DBBB7BE}" type="parTrans" cxnId="{9071FB3B-D26B-4384-BD1A-80C12C62D02C}">
      <dgm:prSet/>
      <dgm:spPr/>
      <dgm:t>
        <a:bodyPr/>
        <a:lstStyle/>
        <a:p>
          <a:endParaRPr lang="zh-CN" sz="3200"/>
        </a:p>
      </dgm:t>
    </dgm:pt>
    <dgm:pt modelId="{266DE8E8-1339-41C4-B9A7-6148496C7FA9}" type="sibTrans" cxnId="{9071FB3B-D26B-4384-BD1A-80C12C62D02C}">
      <dgm:prSet/>
      <dgm:spPr/>
      <dgm:t>
        <a:bodyPr/>
        <a:lstStyle/>
        <a:p>
          <a:endParaRPr lang="zh-CN" sz="3200"/>
        </a:p>
      </dgm:t>
    </dgm:pt>
    <dgm:pt modelId="{D1776C8F-2B10-4075-8DF7-7F65AB725ED5}">
      <dgm:prSet phldrT="[Text]" custT="1"/>
      <dgm:spPr/>
      <dgm:t>
        <a:bodyPr/>
        <a:lstStyle/>
        <a:p>
          <a:r>
            <a:rPr lang="zh-CN" sz="4400" dirty="0" smtClean="0"/>
            <a:t>3</a:t>
          </a:r>
          <a:endParaRPr lang="zh-CN" sz="4400" dirty="0"/>
        </a:p>
      </dgm:t>
    </dgm:pt>
    <dgm:pt modelId="{7291E740-3E17-41B3-99D3-1D67AE37CC3F}" type="parTrans" cxnId="{7077B78D-FCDC-4519-8416-DC357ACD5043}">
      <dgm:prSet/>
      <dgm:spPr/>
      <dgm:t>
        <a:bodyPr/>
        <a:lstStyle/>
        <a:p>
          <a:endParaRPr lang="zh-CN" sz="3200"/>
        </a:p>
      </dgm:t>
    </dgm:pt>
    <dgm:pt modelId="{88B75C29-8054-417D-BCE3-878A55118F6D}" type="sibTrans" cxnId="{7077B78D-FCDC-4519-8416-DC357ACD5043}">
      <dgm:prSet/>
      <dgm:spPr/>
      <dgm:t>
        <a:bodyPr/>
        <a:lstStyle/>
        <a:p>
          <a:endParaRPr lang="zh-CN" sz="3200"/>
        </a:p>
      </dgm:t>
    </dgm:pt>
    <dgm:pt modelId="{6BE4E373-0656-4EDC-821E-BE09C952B1F6}">
      <dgm:prSet phldrT="[Text]" custT="1"/>
      <dgm:spPr/>
      <dgm:t>
        <a:bodyPr/>
        <a:lstStyle/>
        <a:p>
          <a:r>
            <a:rPr lang="zh-CN" sz="3200" dirty="0" smtClean="0"/>
            <a:t>网络软件</a:t>
          </a:r>
          <a:endParaRPr lang="zh-CN" sz="3200" dirty="0">
            <a:effectLst>
              <a:outerShdw blurRad="38100" dist="38100" dir="2700000" algn="tl">
                <a:srgbClr val="000000">
                  <a:alpha val="43137"/>
                </a:srgbClr>
              </a:outerShdw>
            </a:effectLst>
          </a:endParaRPr>
        </a:p>
      </dgm:t>
      <dgm:extLst>
        <a:ext uri="{E40237B7-FDA0-4F09-8148-C483321AD2D9}">
          <dgm14:cNvPr xmlns:dgm14="http://schemas.microsoft.com/office/drawing/2010/diagram" id="0" name="">
            <a:hlinkClick xmlns:r="http://schemas.openxmlformats.org/officeDocument/2006/relationships" r:id="rId2" action="ppaction://hlinksldjump"/>
          </dgm14:cNvPr>
        </a:ext>
      </dgm:extLst>
    </dgm:pt>
    <dgm:pt modelId="{34218063-BF94-4304-99BD-B3F7BA4D3C8F}" type="parTrans" cxnId="{119690D4-400B-468B-8BA0-5C9C9E2AFEAF}">
      <dgm:prSet/>
      <dgm:spPr/>
      <dgm:t>
        <a:bodyPr/>
        <a:lstStyle/>
        <a:p>
          <a:endParaRPr lang="zh-CN" sz="3200"/>
        </a:p>
      </dgm:t>
    </dgm:pt>
    <dgm:pt modelId="{E17B9BF1-2948-497F-8EC7-3BF734D839DB}" type="sibTrans" cxnId="{119690D4-400B-468B-8BA0-5C9C9E2AFEAF}">
      <dgm:prSet/>
      <dgm:spPr/>
      <dgm:t>
        <a:bodyPr/>
        <a:lstStyle/>
        <a:p>
          <a:endParaRPr lang="zh-CN" sz="3200"/>
        </a:p>
      </dgm:t>
    </dgm:pt>
    <dgm:pt modelId="{1E4D3931-0DBD-4211-A24A-6AF364284B1E}">
      <dgm:prSet phldrT="[Text]" custT="1"/>
      <dgm:spPr/>
      <dgm:t>
        <a:bodyPr/>
        <a:lstStyle/>
        <a:p>
          <a:pPr marL="280988" indent="-280988"/>
          <a:r>
            <a:rPr lang="zh-CN" sz="3200" dirty="0" smtClean="0"/>
            <a:t>传输介质</a:t>
          </a:r>
          <a:endParaRPr lang="zh-CN" sz="3200" dirty="0">
            <a:effectLst>
              <a:outerShdw blurRad="38100" dist="38100" dir="2700000" algn="tl">
                <a:srgbClr val="000000">
                  <a:alpha val="43137"/>
                </a:srgbClr>
              </a:outerShdw>
            </a:effectLst>
          </a:endParaRPr>
        </a:p>
      </dgm:t>
      <dgm:extLst>
        <a:ext uri="{E40237B7-FDA0-4F09-8148-C483321AD2D9}">
          <dgm14:cNvPr xmlns:dgm14="http://schemas.microsoft.com/office/drawing/2010/diagram" id="0" name="">
            <a:hlinkClick xmlns:r="http://schemas.openxmlformats.org/officeDocument/2006/relationships" r:id="rId3" action="ppaction://hlinksldjump"/>
          </dgm14:cNvPr>
        </a:ext>
      </dgm:extLst>
    </dgm:pt>
    <dgm:pt modelId="{CADAA3D9-7C63-4729-85B0-64C8AF644EEF}" type="sibTrans" cxnId="{63E4D827-0083-4625-9FD6-043D8D32091E}">
      <dgm:prSet/>
      <dgm:spPr/>
      <dgm:t>
        <a:bodyPr/>
        <a:lstStyle/>
        <a:p>
          <a:endParaRPr lang="zh-CN" sz="3200"/>
        </a:p>
      </dgm:t>
    </dgm:pt>
    <dgm:pt modelId="{FC93695B-FD0E-4353-B1FD-4328F4386DEC}" type="parTrans" cxnId="{63E4D827-0083-4625-9FD6-043D8D32091E}">
      <dgm:prSet/>
      <dgm:spPr/>
      <dgm:t>
        <a:bodyPr/>
        <a:lstStyle/>
        <a:p>
          <a:endParaRPr lang="zh-CN" sz="3200"/>
        </a:p>
      </dgm:t>
    </dgm:pt>
    <dgm:pt modelId="{AAE7A1E6-6847-453D-B55B-8A82BF138C1D}" type="pres">
      <dgm:prSet presAssocID="{F6FEADD9-F67D-41F5-BA4C-3C84956E7F46}" presName="Name0" presStyleCnt="0">
        <dgm:presLayoutVars>
          <dgm:dir/>
          <dgm:animLvl val="lvl"/>
          <dgm:resizeHandles val="exact"/>
        </dgm:presLayoutVars>
      </dgm:prSet>
      <dgm:spPr/>
      <dgm:t>
        <a:bodyPr/>
        <a:lstStyle/>
        <a:p>
          <a:endParaRPr lang="zh-CN"/>
        </a:p>
      </dgm:t>
    </dgm:pt>
    <dgm:pt modelId="{C4407577-18A2-46E0-8805-2838042EB67A}" type="pres">
      <dgm:prSet presAssocID="{74EE5CD8-078F-4590-BF9C-A341A294A016}" presName="linNode" presStyleCnt="0"/>
      <dgm:spPr/>
      <dgm:t>
        <a:bodyPr/>
        <a:lstStyle/>
        <a:p>
          <a:endParaRPr lang="zh-CN"/>
        </a:p>
      </dgm:t>
    </dgm:pt>
    <dgm:pt modelId="{7E429971-BC57-430F-BB25-C0574E5E39E3}" type="pres">
      <dgm:prSet presAssocID="{74EE5CD8-078F-4590-BF9C-A341A294A016}" presName="parentText" presStyleLbl="node1" presStyleIdx="0" presStyleCnt="3" custScaleX="134388" custLinFactNeighborY="-15667">
        <dgm:presLayoutVars>
          <dgm:chMax val="1"/>
          <dgm:bulletEnabled val="1"/>
        </dgm:presLayoutVars>
      </dgm:prSet>
      <dgm:spPr>
        <a:prstGeom prst="roundRect">
          <a:avLst/>
        </a:prstGeom>
      </dgm:spPr>
      <dgm:t>
        <a:bodyPr/>
        <a:lstStyle/>
        <a:p>
          <a:endParaRPr lang="zh-CN"/>
        </a:p>
      </dgm:t>
    </dgm:pt>
    <dgm:pt modelId="{D54B1729-BC98-42C1-9C6C-D65DCBA4358F}" type="pres">
      <dgm:prSet presAssocID="{74EE5CD8-078F-4590-BF9C-A341A294A016}" presName="descendantText" presStyleLbl="alignAccFollowNode1" presStyleIdx="0" presStyleCnt="3" custScaleX="378527">
        <dgm:presLayoutVars>
          <dgm:bulletEnabled val="1"/>
        </dgm:presLayoutVars>
      </dgm:prSet>
      <dgm:spPr>
        <a:prstGeom prst="rect">
          <a:avLst/>
        </a:prstGeom>
      </dgm:spPr>
      <dgm:t>
        <a:bodyPr/>
        <a:lstStyle/>
        <a:p>
          <a:endParaRPr lang="zh-CN"/>
        </a:p>
      </dgm:t>
    </dgm:pt>
    <dgm:pt modelId="{AB8574CC-D4F2-4555-AEE3-F4EE58B11D03}" type="pres">
      <dgm:prSet presAssocID="{CF9FB981-E6ED-4440-AC98-4E4E2ABA2C55}" presName="sp" presStyleCnt="0"/>
      <dgm:spPr/>
      <dgm:t>
        <a:bodyPr/>
        <a:lstStyle/>
        <a:p>
          <a:endParaRPr lang="zh-CN"/>
        </a:p>
      </dgm:t>
    </dgm:pt>
    <dgm:pt modelId="{85B8F607-FDD8-476A-ADBE-E1250824F294}" type="pres">
      <dgm:prSet presAssocID="{AA046201-5C4D-445E-BF0B-5C6D2B0A1945}" presName="linNode" presStyleCnt="0"/>
      <dgm:spPr/>
      <dgm:t>
        <a:bodyPr/>
        <a:lstStyle/>
        <a:p>
          <a:endParaRPr lang="zh-CN"/>
        </a:p>
      </dgm:t>
    </dgm:pt>
    <dgm:pt modelId="{C04276DC-EE64-470A-B8BC-09067B8045FA}" type="pres">
      <dgm:prSet presAssocID="{AA046201-5C4D-445E-BF0B-5C6D2B0A1945}" presName="parentText" presStyleLbl="node1" presStyleIdx="1" presStyleCnt="3" custScaleX="131048">
        <dgm:presLayoutVars>
          <dgm:chMax val="1"/>
          <dgm:bulletEnabled val="1"/>
        </dgm:presLayoutVars>
      </dgm:prSet>
      <dgm:spPr>
        <a:prstGeom prst="roundRect">
          <a:avLst/>
        </a:prstGeom>
      </dgm:spPr>
      <dgm:t>
        <a:bodyPr/>
        <a:lstStyle/>
        <a:p>
          <a:endParaRPr lang="zh-CN"/>
        </a:p>
      </dgm:t>
    </dgm:pt>
    <dgm:pt modelId="{B37A5355-225B-4C6F-AED7-6C620F99EECC}" type="pres">
      <dgm:prSet presAssocID="{AA046201-5C4D-445E-BF0B-5C6D2B0A1945}" presName="descendantText" presStyleLbl="alignAccFollowNode1" presStyleIdx="1" presStyleCnt="3" custScaleX="378517">
        <dgm:presLayoutVars>
          <dgm:bulletEnabled val="1"/>
        </dgm:presLayoutVars>
      </dgm:prSet>
      <dgm:spPr>
        <a:prstGeom prst="rect">
          <a:avLst/>
        </a:prstGeom>
      </dgm:spPr>
      <dgm:t>
        <a:bodyPr/>
        <a:lstStyle/>
        <a:p>
          <a:endParaRPr lang="zh-CN"/>
        </a:p>
      </dgm:t>
    </dgm:pt>
    <dgm:pt modelId="{5ACAA866-A8A8-4183-97B5-CEEAB1525C60}" type="pres">
      <dgm:prSet presAssocID="{40767EFF-7D52-4469-ACEE-7D28E67337E2}" presName="sp" presStyleCnt="0"/>
      <dgm:spPr/>
      <dgm:t>
        <a:bodyPr/>
        <a:lstStyle/>
        <a:p>
          <a:endParaRPr lang="zh-CN"/>
        </a:p>
      </dgm:t>
    </dgm:pt>
    <dgm:pt modelId="{477213BE-9E91-4950-8451-7F60796F47F4}" type="pres">
      <dgm:prSet presAssocID="{D1776C8F-2B10-4075-8DF7-7F65AB725ED5}" presName="linNode" presStyleCnt="0"/>
      <dgm:spPr/>
      <dgm:t>
        <a:bodyPr/>
        <a:lstStyle/>
        <a:p>
          <a:endParaRPr lang="zh-CN"/>
        </a:p>
      </dgm:t>
    </dgm:pt>
    <dgm:pt modelId="{F5034101-5B7D-4FE7-B47A-5A48CF39606B}" type="pres">
      <dgm:prSet presAssocID="{D1776C8F-2B10-4075-8DF7-7F65AB725ED5}" presName="parentText" presStyleLbl="node1" presStyleIdx="2" presStyleCnt="3" custScaleX="132758">
        <dgm:presLayoutVars>
          <dgm:chMax val="1"/>
          <dgm:bulletEnabled val="1"/>
        </dgm:presLayoutVars>
      </dgm:prSet>
      <dgm:spPr>
        <a:prstGeom prst="roundRect">
          <a:avLst/>
        </a:prstGeom>
      </dgm:spPr>
      <dgm:t>
        <a:bodyPr/>
        <a:lstStyle/>
        <a:p>
          <a:endParaRPr lang="zh-CN"/>
        </a:p>
      </dgm:t>
    </dgm:pt>
    <dgm:pt modelId="{C7C3E6FD-D83F-4BDA-907E-B5EE041DA931}" type="pres">
      <dgm:prSet presAssocID="{D1776C8F-2B10-4075-8DF7-7F65AB725ED5}" presName="descendantText" presStyleLbl="alignAccFollowNode1" presStyleIdx="2" presStyleCnt="3" custScaleX="378517">
        <dgm:presLayoutVars>
          <dgm:bulletEnabled val="1"/>
        </dgm:presLayoutVars>
      </dgm:prSet>
      <dgm:spPr>
        <a:prstGeom prst="rect">
          <a:avLst/>
        </a:prstGeom>
      </dgm:spPr>
      <dgm:t>
        <a:bodyPr/>
        <a:lstStyle/>
        <a:p>
          <a:endParaRPr lang="zh-CN"/>
        </a:p>
      </dgm:t>
    </dgm:pt>
  </dgm:ptLst>
  <dgm:cxnLst>
    <dgm:cxn modelId="{7077B78D-FCDC-4519-8416-DC357ACD5043}" srcId="{F6FEADD9-F67D-41F5-BA4C-3C84956E7F46}" destId="{D1776C8F-2B10-4075-8DF7-7F65AB725ED5}" srcOrd="2" destOrd="0" parTransId="{7291E740-3E17-41B3-99D3-1D67AE37CC3F}" sibTransId="{88B75C29-8054-417D-BCE3-878A55118F6D}"/>
    <dgm:cxn modelId="{68335C68-77CB-4AA8-A3F1-BCDFD1406998}" type="presOf" srcId="{74EE5CD8-078F-4590-BF9C-A341A294A016}" destId="{7E429971-BC57-430F-BB25-C0574E5E39E3}" srcOrd="0" destOrd="0" presId="urn:microsoft.com/office/officeart/2005/8/layout/vList5"/>
    <dgm:cxn modelId="{9071FB3B-D26B-4384-BD1A-80C12C62D02C}" srcId="{AA046201-5C4D-445E-BF0B-5C6D2B0A1945}" destId="{C59269D0-92A5-481C-BA64-727AFB0DD545}" srcOrd="0" destOrd="0" parTransId="{312CC84D-092F-422A-AA24-A4619DBBB7BE}" sibTransId="{266DE8E8-1339-41C4-B9A7-6148496C7FA9}"/>
    <dgm:cxn modelId="{119690D4-400B-468B-8BA0-5C9C9E2AFEAF}" srcId="{D1776C8F-2B10-4075-8DF7-7F65AB725ED5}" destId="{6BE4E373-0656-4EDC-821E-BE09C952B1F6}" srcOrd="0" destOrd="0" parTransId="{34218063-BF94-4304-99BD-B3F7BA4D3C8F}" sibTransId="{E17B9BF1-2948-497F-8EC7-3BF734D839DB}"/>
    <dgm:cxn modelId="{AAE31372-FC01-47E7-9190-9E8EA9B9B92B}" type="presOf" srcId="{1E4D3931-0DBD-4211-A24A-6AF364284B1E}" destId="{D54B1729-BC98-42C1-9C6C-D65DCBA4358F}" srcOrd="0" destOrd="0" presId="urn:microsoft.com/office/officeart/2005/8/layout/vList5"/>
    <dgm:cxn modelId="{A06D6ED2-0052-462B-B28F-58B9662CC690}" type="presOf" srcId="{D1776C8F-2B10-4075-8DF7-7F65AB725ED5}" destId="{F5034101-5B7D-4FE7-B47A-5A48CF39606B}" srcOrd="0" destOrd="0" presId="urn:microsoft.com/office/officeart/2005/8/layout/vList5"/>
    <dgm:cxn modelId="{B8AF1086-D7BE-446F-9133-738B599E9A7D}" srcId="{F6FEADD9-F67D-41F5-BA4C-3C84956E7F46}" destId="{AA046201-5C4D-445E-BF0B-5C6D2B0A1945}" srcOrd="1" destOrd="0" parTransId="{FE92FC33-5E0F-4302-9E80-A69E8ACDDE56}" sibTransId="{40767EFF-7D52-4469-ACEE-7D28E67337E2}"/>
    <dgm:cxn modelId="{8C03C927-D594-4016-8245-248D35A9A330}" type="presOf" srcId="{F6FEADD9-F67D-41F5-BA4C-3C84956E7F46}" destId="{AAE7A1E6-6847-453D-B55B-8A82BF138C1D}" srcOrd="0" destOrd="0" presId="urn:microsoft.com/office/officeart/2005/8/layout/vList5"/>
    <dgm:cxn modelId="{F40F9561-0D4C-44CF-91EF-A92B1DBDE44B}" srcId="{F6FEADD9-F67D-41F5-BA4C-3C84956E7F46}" destId="{74EE5CD8-078F-4590-BF9C-A341A294A016}" srcOrd="0" destOrd="0" parTransId="{BB568D76-3363-43D3-B00C-3359A643216C}" sibTransId="{CF9FB981-E6ED-4440-AC98-4E4E2ABA2C55}"/>
    <dgm:cxn modelId="{8DBC313A-D3AE-4509-BAE6-C39B8E72EB8B}" type="presOf" srcId="{C59269D0-92A5-481C-BA64-727AFB0DD545}" destId="{B37A5355-225B-4C6F-AED7-6C620F99EECC}" srcOrd="0" destOrd="0" presId="urn:microsoft.com/office/officeart/2005/8/layout/vList5"/>
    <dgm:cxn modelId="{C15A0810-4DCB-4C6E-A050-F105AF395D51}" type="presOf" srcId="{6BE4E373-0656-4EDC-821E-BE09C952B1F6}" destId="{C7C3E6FD-D83F-4BDA-907E-B5EE041DA931}" srcOrd="0" destOrd="0" presId="urn:microsoft.com/office/officeart/2005/8/layout/vList5"/>
    <dgm:cxn modelId="{83828A5F-36D6-4598-9943-1766E996F95C}" type="presOf" srcId="{AA046201-5C4D-445E-BF0B-5C6D2B0A1945}" destId="{C04276DC-EE64-470A-B8BC-09067B8045FA}" srcOrd="0" destOrd="0" presId="urn:microsoft.com/office/officeart/2005/8/layout/vList5"/>
    <dgm:cxn modelId="{63E4D827-0083-4625-9FD6-043D8D32091E}" srcId="{74EE5CD8-078F-4590-BF9C-A341A294A016}" destId="{1E4D3931-0DBD-4211-A24A-6AF364284B1E}" srcOrd="0" destOrd="0" parTransId="{FC93695B-FD0E-4353-B1FD-4328F4386DEC}" sibTransId="{CADAA3D9-7C63-4729-85B0-64C8AF644EEF}"/>
    <dgm:cxn modelId="{8B02BF47-CC82-459D-9CCB-F14902ADCCDF}" type="presParOf" srcId="{AAE7A1E6-6847-453D-B55B-8A82BF138C1D}" destId="{C4407577-18A2-46E0-8805-2838042EB67A}" srcOrd="0" destOrd="0" presId="urn:microsoft.com/office/officeart/2005/8/layout/vList5"/>
    <dgm:cxn modelId="{985D319D-143A-4419-9956-4182C6F05529}" type="presParOf" srcId="{C4407577-18A2-46E0-8805-2838042EB67A}" destId="{7E429971-BC57-430F-BB25-C0574E5E39E3}" srcOrd="0" destOrd="0" presId="urn:microsoft.com/office/officeart/2005/8/layout/vList5"/>
    <dgm:cxn modelId="{42929D59-2959-492D-B5F1-667C32C7CDBD}" type="presParOf" srcId="{C4407577-18A2-46E0-8805-2838042EB67A}" destId="{D54B1729-BC98-42C1-9C6C-D65DCBA4358F}" srcOrd="1" destOrd="0" presId="urn:microsoft.com/office/officeart/2005/8/layout/vList5"/>
    <dgm:cxn modelId="{0AB490D7-8338-42C8-85F7-86583C8E6665}" type="presParOf" srcId="{AAE7A1E6-6847-453D-B55B-8A82BF138C1D}" destId="{AB8574CC-D4F2-4555-AEE3-F4EE58B11D03}" srcOrd="1" destOrd="0" presId="urn:microsoft.com/office/officeart/2005/8/layout/vList5"/>
    <dgm:cxn modelId="{5C01BD1F-75F7-4A6D-8F24-E791CFDA9315}" type="presParOf" srcId="{AAE7A1E6-6847-453D-B55B-8A82BF138C1D}" destId="{85B8F607-FDD8-476A-ADBE-E1250824F294}" srcOrd="2" destOrd="0" presId="urn:microsoft.com/office/officeart/2005/8/layout/vList5"/>
    <dgm:cxn modelId="{92EC2B07-1608-43C7-A3E5-26BE2C358E14}" type="presParOf" srcId="{85B8F607-FDD8-476A-ADBE-E1250824F294}" destId="{C04276DC-EE64-470A-B8BC-09067B8045FA}" srcOrd="0" destOrd="0" presId="urn:microsoft.com/office/officeart/2005/8/layout/vList5"/>
    <dgm:cxn modelId="{370AFB89-825B-44A4-A0AA-FA4DED163914}" type="presParOf" srcId="{85B8F607-FDD8-476A-ADBE-E1250824F294}" destId="{B37A5355-225B-4C6F-AED7-6C620F99EECC}" srcOrd="1" destOrd="0" presId="urn:microsoft.com/office/officeart/2005/8/layout/vList5"/>
    <dgm:cxn modelId="{88DDA323-814A-47CD-B473-F00ACD0B3328}" type="presParOf" srcId="{AAE7A1E6-6847-453D-B55B-8A82BF138C1D}" destId="{5ACAA866-A8A8-4183-97B5-CEEAB1525C60}" srcOrd="3" destOrd="0" presId="urn:microsoft.com/office/officeart/2005/8/layout/vList5"/>
    <dgm:cxn modelId="{896E8AAC-BDFE-4672-846E-9D68F8A062F0}" type="presParOf" srcId="{AAE7A1E6-6847-453D-B55B-8A82BF138C1D}" destId="{477213BE-9E91-4950-8451-7F60796F47F4}" srcOrd="4" destOrd="0" presId="urn:microsoft.com/office/officeart/2005/8/layout/vList5"/>
    <dgm:cxn modelId="{8C53C059-FF05-4A2F-96C0-087476FDF2F7}" type="presParOf" srcId="{477213BE-9E91-4950-8451-7F60796F47F4}" destId="{F5034101-5B7D-4FE7-B47A-5A48CF39606B}" srcOrd="0" destOrd="0" presId="urn:microsoft.com/office/officeart/2005/8/layout/vList5"/>
    <dgm:cxn modelId="{F432318A-EB91-4E1E-834F-04B89C04AA7F}" type="presParOf" srcId="{477213BE-9E91-4950-8451-7F60796F47F4}" destId="{C7C3E6FD-D83F-4BDA-907E-B5EE041DA931}"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6FEADD9-F67D-41F5-BA4C-3C84956E7F46}" type="doc">
      <dgm:prSet loTypeId="urn:microsoft.com/office/officeart/2005/8/layout/vList5" loCatId="list" qsTypeId="urn:microsoft.com/office/officeart/2005/8/quickstyle/3d1" qsCatId="3D" csTypeId="urn:microsoft.com/office/officeart/2005/8/colors/colorful3" csCatId="colorful" phldr="1"/>
      <dgm:spPr/>
      <dgm:t>
        <a:bodyPr/>
        <a:lstStyle/>
        <a:p>
          <a:endParaRPr lang="zh-CN"/>
        </a:p>
      </dgm:t>
    </dgm:pt>
    <dgm:pt modelId="{74EE5CD8-078F-4590-BF9C-A341A294A016}">
      <dgm:prSet phldrT="[Text]" custT="1"/>
      <dgm:spPr/>
      <dgm:t>
        <a:bodyPr/>
        <a:lstStyle/>
        <a:p>
          <a:r>
            <a:rPr lang="zh-CN" sz="4400" dirty="0" smtClean="0"/>
            <a:t>1</a:t>
          </a:r>
          <a:endParaRPr lang="zh-CN" sz="4400" dirty="0"/>
        </a:p>
      </dgm:t>
    </dgm:pt>
    <dgm:pt modelId="{BB568D76-3363-43D3-B00C-3359A643216C}" type="parTrans" cxnId="{F40F9561-0D4C-44CF-91EF-A92B1DBDE44B}">
      <dgm:prSet/>
      <dgm:spPr/>
      <dgm:t>
        <a:bodyPr/>
        <a:lstStyle/>
        <a:p>
          <a:endParaRPr lang="zh-CN" sz="3200"/>
        </a:p>
      </dgm:t>
    </dgm:pt>
    <dgm:pt modelId="{CF9FB981-E6ED-4440-AC98-4E4E2ABA2C55}" type="sibTrans" cxnId="{F40F9561-0D4C-44CF-91EF-A92B1DBDE44B}">
      <dgm:prSet/>
      <dgm:spPr/>
      <dgm:t>
        <a:bodyPr/>
        <a:lstStyle/>
        <a:p>
          <a:endParaRPr lang="zh-CN" sz="3200"/>
        </a:p>
      </dgm:t>
    </dgm:pt>
    <dgm:pt modelId="{AA046201-5C4D-445E-BF0B-5C6D2B0A1945}">
      <dgm:prSet phldrT="[Text]" custT="1"/>
      <dgm:spPr/>
      <dgm:t>
        <a:bodyPr/>
        <a:lstStyle/>
        <a:p>
          <a:r>
            <a:rPr lang="zh-CN" sz="4400" dirty="0" smtClean="0"/>
            <a:t>2</a:t>
          </a:r>
          <a:endParaRPr lang="zh-CN" sz="4400" dirty="0"/>
        </a:p>
      </dgm:t>
    </dgm:pt>
    <dgm:pt modelId="{FE92FC33-5E0F-4302-9E80-A69E8ACDDE56}" type="parTrans" cxnId="{B8AF1086-D7BE-446F-9133-738B599E9A7D}">
      <dgm:prSet/>
      <dgm:spPr/>
      <dgm:t>
        <a:bodyPr/>
        <a:lstStyle/>
        <a:p>
          <a:endParaRPr lang="zh-CN" sz="3200"/>
        </a:p>
      </dgm:t>
    </dgm:pt>
    <dgm:pt modelId="{40767EFF-7D52-4469-ACEE-7D28E67337E2}" type="sibTrans" cxnId="{B8AF1086-D7BE-446F-9133-738B599E9A7D}">
      <dgm:prSet/>
      <dgm:spPr/>
      <dgm:t>
        <a:bodyPr/>
        <a:lstStyle/>
        <a:p>
          <a:endParaRPr lang="zh-CN" sz="3200"/>
        </a:p>
      </dgm:t>
    </dgm:pt>
    <dgm:pt modelId="{C59269D0-92A5-481C-BA64-727AFB0DD545}">
      <dgm:prSet phldrT="[Text]" custT="1"/>
      <dgm:spPr/>
      <dgm:t>
        <a:bodyPr/>
        <a:lstStyle/>
        <a:p>
          <a:r>
            <a:rPr lang="en-US" sz="3200" dirty="0" smtClean="0"/>
            <a:t>TCP/IP</a:t>
          </a:r>
          <a:r>
            <a:rPr lang="zh-CN" sz="3200" dirty="0" smtClean="0"/>
            <a:t>协议</a:t>
          </a:r>
          <a:endParaRPr lang="zh-CN" sz="3200" dirty="0">
            <a:effectLst>
              <a:outerShdw blurRad="38100" dist="38100" dir="2700000" algn="tl">
                <a:srgbClr val="000000">
                  <a:alpha val="43137"/>
                </a:srgbClr>
              </a:outerShdw>
            </a:effectLst>
          </a:endParaRPr>
        </a:p>
      </dgm:t>
      <dgm:extLst>
        <a:ext uri="{E40237B7-FDA0-4F09-8148-C483321AD2D9}">
          <dgm14:cNvPr xmlns:dgm14="http://schemas.microsoft.com/office/drawing/2010/diagram" id="0" name="">
            <a:hlinkClick xmlns:r="http://schemas.openxmlformats.org/officeDocument/2006/relationships" r:id="rId1" action="ppaction://hlinksldjump"/>
          </dgm14:cNvPr>
        </a:ext>
      </dgm:extLst>
    </dgm:pt>
    <dgm:pt modelId="{312CC84D-092F-422A-AA24-A4619DBBB7BE}" type="parTrans" cxnId="{9071FB3B-D26B-4384-BD1A-80C12C62D02C}">
      <dgm:prSet/>
      <dgm:spPr/>
      <dgm:t>
        <a:bodyPr/>
        <a:lstStyle/>
        <a:p>
          <a:endParaRPr lang="zh-CN" sz="3200"/>
        </a:p>
      </dgm:t>
    </dgm:pt>
    <dgm:pt modelId="{266DE8E8-1339-41C4-B9A7-6148496C7FA9}" type="sibTrans" cxnId="{9071FB3B-D26B-4384-BD1A-80C12C62D02C}">
      <dgm:prSet/>
      <dgm:spPr/>
      <dgm:t>
        <a:bodyPr/>
        <a:lstStyle/>
        <a:p>
          <a:endParaRPr lang="zh-CN" sz="3200"/>
        </a:p>
      </dgm:t>
    </dgm:pt>
    <dgm:pt modelId="{D1776C8F-2B10-4075-8DF7-7F65AB725ED5}">
      <dgm:prSet phldrT="[Text]" custT="1"/>
      <dgm:spPr/>
      <dgm:t>
        <a:bodyPr/>
        <a:lstStyle/>
        <a:p>
          <a:r>
            <a:rPr lang="zh-CN" sz="4400" dirty="0" smtClean="0"/>
            <a:t>3</a:t>
          </a:r>
          <a:endParaRPr lang="zh-CN" sz="4400" dirty="0"/>
        </a:p>
      </dgm:t>
    </dgm:pt>
    <dgm:pt modelId="{7291E740-3E17-41B3-99D3-1D67AE37CC3F}" type="parTrans" cxnId="{7077B78D-FCDC-4519-8416-DC357ACD5043}">
      <dgm:prSet/>
      <dgm:spPr/>
      <dgm:t>
        <a:bodyPr/>
        <a:lstStyle/>
        <a:p>
          <a:endParaRPr lang="zh-CN" sz="3200"/>
        </a:p>
      </dgm:t>
    </dgm:pt>
    <dgm:pt modelId="{88B75C29-8054-417D-BCE3-878A55118F6D}" type="sibTrans" cxnId="{7077B78D-FCDC-4519-8416-DC357ACD5043}">
      <dgm:prSet/>
      <dgm:spPr/>
      <dgm:t>
        <a:bodyPr/>
        <a:lstStyle/>
        <a:p>
          <a:endParaRPr lang="zh-CN" sz="3200"/>
        </a:p>
      </dgm:t>
    </dgm:pt>
    <dgm:pt modelId="{6BE4E373-0656-4EDC-821E-BE09C952B1F6}">
      <dgm:prSet phldrT="[Text]" custT="1"/>
      <dgm:spPr/>
      <dgm:t>
        <a:bodyPr/>
        <a:lstStyle/>
        <a:p>
          <a:r>
            <a:rPr lang="en-US" sz="3200" dirty="0" smtClean="0"/>
            <a:t>IP</a:t>
          </a:r>
          <a:r>
            <a:rPr lang="zh-CN" sz="3200" dirty="0" smtClean="0"/>
            <a:t>地址和域名</a:t>
          </a:r>
          <a:endParaRPr lang="zh-CN" sz="3200" dirty="0">
            <a:effectLst>
              <a:outerShdw blurRad="38100" dist="38100" dir="2700000" algn="tl">
                <a:srgbClr val="000000">
                  <a:alpha val="43137"/>
                </a:srgbClr>
              </a:outerShdw>
            </a:effectLst>
          </a:endParaRPr>
        </a:p>
      </dgm:t>
      <dgm:extLst>
        <a:ext uri="{E40237B7-FDA0-4F09-8148-C483321AD2D9}">
          <dgm14:cNvPr xmlns:dgm14="http://schemas.microsoft.com/office/drawing/2010/diagram" id="0" name="">
            <a:hlinkClick xmlns:r="http://schemas.openxmlformats.org/officeDocument/2006/relationships" r:id="rId2" action="ppaction://hlinksldjump"/>
          </dgm14:cNvPr>
        </a:ext>
      </dgm:extLst>
    </dgm:pt>
    <dgm:pt modelId="{34218063-BF94-4304-99BD-B3F7BA4D3C8F}" type="parTrans" cxnId="{119690D4-400B-468B-8BA0-5C9C9E2AFEAF}">
      <dgm:prSet/>
      <dgm:spPr/>
      <dgm:t>
        <a:bodyPr/>
        <a:lstStyle/>
        <a:p>
          <a:endParaRPr lang="zh-CN" sz="3200"/>
        </a:p>
      </dgm:t>
    </dgm:pt>
    <dgm:pt modelId="{E17B9BF1-2948-497F-8EC7-3BF734D839DB}" type="sibTrans" cxnId="{119690D4-400B-468B-8BA0-5C9C9E2AFEAF}">
      <dgm:prSet/>
      <dgm:spPr/>
      <dgm:t>
        <a:bodyPr/>
        <a:lstStyle/>
        <a:p>
          <a:endParaRPr lang="zh-CN" sz="3200"/>
        </a:p>
      </dgm:t>
    </dgm:pt>
    <dgm:pt modelId="{1E4D3931-0DBD-4211-A24A-6AF364284B1E}">
      <dgm:prSet phldrT="[Text]" custT="1"/>
      <dgm:spPr/>
      <dgm:t>
        <a:bodyPr/>
        <a:lstStyle/>
        <a:p>
          <a:pPr marL="280988" indent="-280988"/>
          <a:r>
            <a:rPr lang="en-US" sz="3200" b="0" dirty="0" smtClean="0"/>
            <a:t> Internet</a:t>
          </a:r>
          <a:r>
            <a:rPr lang="zh-CN" sz="3200" b="0" dirty="0" smtClean="0"/>
            <a:t>的起源与发展</a:t>
          </a:r>
          <a:endParaRPr lang="zh-CN" sz="3200" b="0" dirty="0">
            <a:effectLst>
              <a:outerShdw blurRad="38100" dist="38100" dir="2700000" algn="tl">
                <a:srgbClr val="000000">
                  <a:alpha val="43137"/>
                </a:srgbClr>
              </a:outerShdw>
            </a:effectLst>
          </a:endParaRPr>
        </a:p>
      </dgm:t>
      <dgm:extLst>
        <a:ext uri="{E40237B7-FDA0-4F09-8148-C483321AD2D9}">
          <dgm14:cNvPr xmlns:dgm14="http://schemas.microsoft.com/office/drawing/2010/diagram" id="0" name="">
            <a:hlinkClick xmlns:r="http://schemas.openxmlformats.org/officeDocument/2006/relationships" r:id="rId3" action="ppaction://hlinksldjump"/>
          </dgm14:cNvPr>
        </a:ext>
      </dgm:extLst>
    </dgm:pt>
    <dgm:pt modelId="{CADAA3D9-7C63-4729-85B0-64C8AF644EEF}" type="sibTrans" cxnId="{63E4D827-0083-4625-9FD6-043D8D32091E}">
      <dgm:prSet/>
      <dgm:spPr/>
      <dgm:t>
        <a:bodyPr/>
        <a:lstStyle/>
        <a:p>
          <a:endParaRPr lang="zh-CN" sz="3200"/>
        </a:p>
      </dgm:t>
    </dgm:pt>
    <dgm:pt modelId="{FC93695B-FD0E-4353-B1FD-4328F4386DEC}" type="parTrans" cxnId="{63E4D827-0083-4625-9FD6-043D8D32091E}">
      <dgm:prSet/>
      <dgm:spPr/>
      <dgm:t>
        <a:bodyPr/>
        <a:lstStyle/>
        <a:p>
          <a:endParaRPr lang="zh-CN" sz="3200"/>
        </a:p>
      </dgm:t>
    </dgm:pt>
    <dgm:pt modelId="{04EDA9AC-00A5-408B-9BBF-5A8145EF2935}">
      <dgm:prSet custT="1"/>
      <dgm:spPr/>
      <dgm:t>
        <a:bodyPr/>
        <a:lstStyle/>
        <a:p>
          <a:r>
            <a:rPr lang="en-US" altLang="zh-CN" sz="4400" dirty="0" smtClean="0"/>
            <a:t>4</a:t>
          </a:r>
          <a:endParaRPr lang="zh-CN" altLang="en-US" sz="4400" dirty="0"/>
        </a:p>
      </dgm:t>
    </dgm:pt>
    <dgm:pt modelId="{610892F7-608B-4DE9-9470-1E2A1D3C8D24}" type="parTrans" cxnId="{369E100D-3A1C-48CA-9EC7-2BDA55C007AF}">
      <dgm:prSet/>
      <dgm:spPr/>
      <dgm:t>
        <a:bodyPr/>
        <a:lstStyle/>
        <a:p>
          <a:endParaRPr lang="zh-CN" altLang="en-US"/>
        </a:p>
      </dgm:t>
    </dgm:pt>
    <dgm:pt modelId="{791F1C0E-B7A5-461B-BF41-01A992844AAD}" type="sibTrans" cxnId="{369E100D-3A1C-48CA-9EC7-2BDA55C007AF}">
      <dgm:prSet/>
      <dgm:spPr/>
      <dgm:t>
        <a:bodyPr/>
        <a:lstStyle/>
        <a:p>
          <a:endParaRPr lang="zh-CN" altLang="en-US"/>
        </a:p>
      </dgm:t>
    </dgm:pt>
    <dgm:pt modelId="{C02E247A-8D9D-4D2A-AAC3-942670B2B543}">
      <dgm:prSet custT="1"/>
      <dgm:spPr/>
      <dgm:t>
        <a:bodyPr/>
        <a:lstStyle/>
        <a:p>
          <a:r>
            <a:rPr lang="en-US" sz="3200" dirty="0" smtClean="0"/>
            <a:t>Internet</a:t>
          </a:r>
          <a:r>
            <a:rPr lang="zh-CN" sz="3200" dirty="0" smtClean="0"/>
            <a:t>提供的基本服务</a:t>
          </a:r>
          <a:endParaRPr lang="zh-CN" altLang="en-US" sz="2000" dirty="0"/>
        </a:p>
      </dgm:t>
      <dgm:extLst>
        <a:ext uri="{E40237B7-FDA0-4F09-8148-C483321AD2D9}">
          <dgm14:cNvPr xmlns:dgm14="http://schemas.microsoft.com/office/drawing/2010/diagram" id="0" name="">
            <a:hlinkClick xmlns:r="http://schemas.openxmlformats.org/officeDocument/2006/relationships" r:id="rId4" action="ppaction://hlinksldjump"/>
          </dgm14:cNvPr>
        </a:ext>
      </dgm:extLst>
    </dgm:pt>
    <dgm:pt modelId="{30CC4D5E-0629-43DA-BD4B-87D881674A04}" type="parTrans" cxnId="{788427ED-36BC-46EF-992F-BCC336087D17}">
      <dgm:prSet/>
      <dgm:spPr/>
      <dgm:t>
        <a:bodyPr/>
        <a:lstStyle/>
        <a:p>
          <a:endParaRPr lang="zh-CN" altLang="en-US"/>
        </a:p>
      </dgm:t>
    </dgm:pt>
    <dgm:pt modelId="{67E61BB9-58D2-4262-8FD7-C64B67165B2D}" type="sibTrans" cxnId="{788427ED-36BC-46EF-992F-BCC336087D17}">
      <dgm:prSet/>
      <dgm:spPr/>
      <dgm:t>
        <a:bodyPr/>
        <a:lstStyle/>
        <a:p>
          <a:endParaRPr lang="zh-CN" altLang="en-US"/>
        </a:p>
      </dgm:t>
    </dgm:pt>
    <dgm:pt modelId="{DFBD0360-6F3F-47C8-B2AA-8F2E36642AF6}">
      <dgm:prSet custT="1"/>
      <dgm:spPr/>
      <dgm:t>
        <a:bodyPr/>
        <a:lstStyle/>
        <a:p>
          <a:r>
            <a:rPr lang="en-US" altLang="zh-CN" sz="4400" dirty="0" smtClean="0"/>
            <a:t>5</a:t>
          </a:r>
          <a:endParaRPr lang="zh-CN" altLang="en-US" sz="4400" dirty="0"/>
        </a:p>
      </dgm:t>
    </dgm:pt>
    <dgm:pt modelId="{4BB71FCA-4E99-4503-A71E-483AE5E0A3B6}" type="parTrans" cxnId="{60443E6C-274A-4BE7-B750-8DDC9F08B1E4}">
      <dgm:prSet/>
      <dgm:spPr/>
      <dgm:t>
        <a:bodyPr/>
        <a:lstStyle/>
        <a:p>
          <a:endParaRPr lang="zh-CN" altLang="en-US"/>
        </a:p>
      </dgm:t>
    </dgm:pt>
    <dgm:pt modelId="{FBC20373-BC22-4F95-BA05-A8D1AAACA90D}" type="sibTrans" cxnId="{60443E6C-274A-4BE7-B750-8DDC9F08B1E4}">
      <dgm:prSet/>
      <dgm:spPr/>
      <dgm:t>
        <a:bodyPr/>
        <a:lstStyle/>
        <a:p>
          <a:endParaRPr lang="zh-CN" altLang="en-US"/>
        </a:p>
      </dgm:t>
    </dgm:pt>
    <dgm:pt modelId="{96413B2B-C894-4114-9CCF-95C32A93E457}">
      <dgm:prSet custT="1"/>
      <dgm:spPr/>
      <dgm:t>
        <a:bodyPr/>
        <a:lstStyle/>
        <a:p>
          <a:r>
            <a:rPr lang="zh-CN" sz="3200" dirty="0" smtClean="0"/>
            <a:t>接入</a:t>
          </a:r>
          <a:r>
            <a:rPr lang="en-US" sz="3200" dirty="0" smtClean="0"/>
            <a:t>Internet</a:t>
          </a:r>
          <a:endParaRPr lang="zh-CN" altLang="en-US" sz="3200" dirty="0"/>
        </a:p>
      </dgm:t>
      <dgm:extLst>
        <a:ext uri="{E40237B7-FDA0-4F09-8148-C483321AD2D9}">
          <dgm14:cNvPr xmlns:dgm14="http://schemas.microsoft.com/office/drawing/2010/diagram" id="0" name="">
            <a:hlinkClick xmlns:r="http://schemas.openxmlformats.org/officeDocument/2006/relationships" r:id="rId5" action="ppaction://hlinksldjump"/>
          </dgm14:cNvPr>
        </a:ext>
      </dgm:extLst>
    </dgm:pt>
    <dgm:pt modelId="{59E544DD-19B7-4067-A8FE-96D46838B035}" type="parTrans" cxnId="{53C8C526-84D3-4DA7-969E-C5E788F45490}">
      <dgm:prSet/>
      <dgm:spPr/>
      <dgm:t>
        <a:bodyPr/>
        <a:lstStyle/>
        <a:p>
          <a:endParaRPr lang="zh-CN" altLang="en-US"/>
        </a:p>
      </dgm:t>
    </dgm:pt>
    <dgm:pt modelId="{5D78F754-F796-4581-90B2-613ECF6252C7}" type="sibTrans" cxnId="{53C8C526-84D3-4DA7-969E-C5E788F45490}">
      <dgm:prSet/>
      <dgm:spPr/>
      <dgm:t>
        <a:bodyPr/>
        <a:lstStyle/>
        <a:p>
          <a:endParaRPr lang="zh-CN" altLang="en-US"/>
        </a:p>
      </dgm:t>
    </dgm:pt>
    <dgm:pt modelId="{AAE7A1E6-6847-453D-B55B-8A82BF138C1D}" type="pres">
      <dgm:prSet presAssocID="{F6FEADD9-F67D-41F5-BA4C-3C84956E7F46}" presName="Name0" presStyleCnt="0">
        <dgm:presLayoutVars>
          <dgm:dir/>
          <dgm:animLvl val="lvl"/>
          <dgm:resizeHandles val="exact"/>
        </dgm:presLayoutVars>
      </dgm:prSet>
      <dgm:spPr/>
      <dgm:t>
        <a:bodyPr/>
        <a:lstStyle/>
        <a:p>
          <a:endParaRPr lang="zh-CN"/>
        </a:p>
      </dgm:t>
    </dgm:pt>
    <dgm:pt modelId="{C4407577-18A2-46E0-8805-2838042EB67A}" type="pres">
      <dgm:prSet presAssocID="{74EE5CD8-078F-4590-BF9C-A341A294A016}" presName="linNode" presStyleCnt="0"/>
      <dgm:spPr/>
      <dgm:t>
        <a:bodyPr/>
        <a:lstStyle/>
        <a:p>
          <a:endParaRPr lang="zh-CN"/>
        </a:p>
      </dgm:t>
    </dgm:pt>
    <dgm:pt modelId="{7E429971-BC57-430F-BB25-C0574E5E39E3}" type="pres">
      <dgm:prSet presAssocID="{74EE5CD8-078F-4590-BF9C-A341A294A016}" presName="parentText" presStyleLbl="node1" presStyleIdx="0" presStyleCnt="5" custLinFactNeighborY="-15667">
        <dgm:presLayoutVars>
          <dgm:chMax val="1"/>
          <dgm:bulletEnabled val="1"/>
        </dgm:presLayoutVars>
      </dgm:prSet>
      <dgm:spPr>
        <a:prstGeom prst="roundRect">
          <a:avLst/>
        </a:prstGeom>
      </dgm:spPr>
      <dgm:t>
        <a:bodyPr/>
        <a:lstStyle/>
        <a:p>
          <a:endParaRPr lang="zh-CN"/>
        </a:p>
      </dgm:t>
    </dgm:pt>
    <dgm:pt modelId="{D54B1729-BC98-42C1-9C6C-D65DCBA4358F}" type="pres">
      <dgm:prSet presAssocID="{74EE5CD8-078F-4590-BF9C-A341A294A016}" presName="descendantText" presStyleLbl="alignAccFollowNode1" presStyleIdx="0" presStyleCnt="5" custScaleX="398233">
        <dgm:presLayoutVars>
          <dgm:bulletEnabled val="1"/>
        </dgm:presLayoutVars>
      </dgm:prSet>
      <dgm:spPr>
        <a:prstGeom prst="rect">
          <a:avLst/>
        </a:prstGeom>
      </dgm:spPr>
      <dgm:t>
        <a:bodyPr/>
        <a:lstStyle/>
        <a:p>
          <a:endParaRPr lang="zh-CN"/>
        </a:p>
      </dgm:t>
    </dgm:pt>
    <dgm:pt modelId="{AB8574CC-D4F2-4555-AEE3-F4EE58B11D03}" type="pres">
      <dgm:prSet presAssocID="{CF9FB981-E6ED-4440-AC98-4E4E2ABA2C55}" presName="sp" presStyleCnt="0"/>
      <dgm:spPr/>
      <dgm:t>
        <a:bodyPr/>
        <a:lstStyle/>
        <a:p>
          <a:endParaRPr lang="zh-CN"/>
        </a:p>
      </dgm:t>
    </dgm:pt>
    <dgm:pt modelId="{85B8F607-FDD8-476A-ADBE-E1250824F294}" type="pres">
      <dgm:prSet presAssocID="{AA046201-5C4D-445E-BF0B-5C6D2B0A1945}" presName="linNode" presStyleCnt="0"/>
      <dgm:spPr/>
      <dgm:t>
        <a:bodyPr/>
        <a:lstStyle/>
        <a:p>
          <a:endParaRPr lang="zh-CN"/>
        </a:p>
      </dgm:t>
    </dgm:pt>
    <dgm:pt modelId="{C04276DC-EE64-470A-B8BC-09067B8045FA}" type="pres">
      <dgm:prSet presAssocID="{AA046201-5C4D-445E-BF0B-5C6D2B0A1945}" presName="parentText" presStyleLbl="node1" presStyleIdx="1" presStyleCnt="5">
        <dgm:presLayoutVars>
          <dgm:chMax val="1"/>
          <dgm:bulletEnabled val="1"/>
        </dgm:presLayoutVars>
      </dgm:prSet>
      <dgm:spPr>
        <a:prstGeom prst="roundRect">
          <a:avLst/>
        </a:prstGeom>
      </dgm:spPr>
      <dgm:t>
        <a:bodyPr/>
        <a:lstStyle/>
        <a:p>
          <a:endParaRPr lang="zh-CN"/>
        </a:p>
      </dgm:t>
    </dgm:pt>
    <dgm:pt modelId="{B37A5355-225B-4C6F-AED7-6C620F99EECC}" type="pres">
      <dgm:prSet presAssocID="{AA046201-5C4D-445E-BF0B-5C6D2B0A1945}" presName="descendantText" presStyleLbl="alignAccFollowNode1" presStyleIdx="1" presStyleCnt="5" custScaleX="382693">
        <dgm:presLayoutVars>
          <dgm:bulletEnabled val="1"/>
        </dgm:presLayoutVars>
      </dgm:prSet>
      <dgm:spPr>
        <a:prstGeom prst="rect">
          <a:avLst/>
        </a:prstGeom>
      </dgm:spPr>
      <dgm:t>
        <a:bodyPr/>
        <a:lstStyle/>
        <a:p>
          <a:endParaRPr lang="zh-CN"/>
        </a:p>
      </dgm:t>
    </dgm:pt>
    <dgm:pt modelId="{5ACAA866-A8A8-4183-97B5-CEEAB1525C60}" type="pres">
      <dgm:prSet presAssocID="{40767EFF-7D52-4469-ACEE-7D28E67337E2}" presName="sp" presStyleCnt="0"/>
      <dgm:spPr/>
      <dgm:t>
        <a:bodyPr/>
        <a:lstStyle/>
        <a:p>
          <a:endParaRPr lang="zh-CN"/>
        </a:p>
      </dgm:t>
    </dgm:pt>
    <dgm:pt modelId="{477213BE-9E91-4950-8451-7F60796F47F4}" type="pres">
      <dgm:prSet presAssocID="{D1776C8F-2B10-4075-8DF7-7F65AB725ED5}" presName="linNode" presStyleCnt="0"/>
      <dgm:spPr/>
      <dgm:t>
        <a:bodyPr/>
        <a:lstStyle/>
        <a:p>
          <a:endParaRPr lang="zh-CN"/>
        </a:p>
      </dgm:t>
    </dgm:pt>
    <dgm:pt modelId="{F5034101-5B7D-4FE7-B47A-5A48CF39606B}" type="pres">
      <dgm:prSet presAssocID="{D1776C8F-2B10-4075-8DF7-7F65AB725ED5}" presName="parentText" presStyleLbl="node1" presStyleIdx="2" presStyleCnt="5">
        <dgm:presLayoutVars>
          <dgm:chMax val="1"/>
          <dgm:bulletEnabled val="1"/>
        </dgm:presLayoutVars>
      </dgm:prSet>
      <dgm:spPr>
        <a:prstGeom prst="roundRect">
          <a:avLst/>
        </a:prstGeom>
      </dgm:spPr>
      <dgm:t>
        <a:bodyPr/>
        <a:lstStyle/>
        <a:p>
          <a:endParaRPr lang="zh-CN"/>
        </a:p>
      </dgm:t>
    </dgm:pt>
    <dgm:pt modelId="{C7C3E6FD-D83F-4BDA-907E-B5EE041DA931}" type="pres">
      <dgm:prSet presAssocID="{D1776C8F-2B10-4075-8DF7-7F65AB725ED5}" presName="descendantText" presStyleLbl="alignAccFollowNode1" presStyleIdx="2" presStyleCnt="5" custScaleX="398231">
        <dgm:presLayoutVars>
          <dgm:bulletEnabled val="1"/>
        </dgm:presLayoutVars>
      </dgm:prSet>
      <dgm:spPr>
        <a:prstGeom prst="rect">
          <a:avLst/>
        </a:prstGeom>
      </dgm:spPr>
      <dgm:t>
        <a:bodyPr/>
        <a:lstStyle/>
        <a:p>
          <a:endParaRPr lang="zh-CN"/>
        </a:p>
      </dgm:t>
    </dgm:pt>
    <dgm:pt modelId="{9A3D1A47-7C94-4141-A803-772790F213F5}" type="pres">
      <dgm:prSet presAssocID="{88B75C29-8054-417D-BCE3-878A55118F6D}" presName="sp" presStyleCnt="0"/>
      <dgm:spPr/>
      <dgm:t>
        <a:bodyPr/>
        <a:lstStyle/>
        <a:p>
          <a:endParaRPr lang="zh-CN" altLang="en-US"/>
        </a:p>
      </dgm:t>
    </dgm:pt>
    <dgm:pt modelId="{8B716EE5-6B00-49A5-9C68-9236A96F757E}" type="pres">
      <dgm:prSet presAssocID="{04EDA9AC-00A5-408B-9BBF-5A8145EF2935}" presName="linNode" presStyleCnt="0"/>
      <dgm:spPr/>
      <dgm:t>
        <a:bodyPr/>
        <a:lstStyle/>
        <a:p>
          <a:endParaRPr lang="zh-CN" altLang="en-US"/>
        </a:p>
      </dgm:t>
    </dgm:pt>
    <dgm:pt modelId="{AA9E8DB8-4378-4DE0-90FB-AC51BC38606A}" type="pres">
      <dgm:prSet presAssocID="{04EDA9AC-00A5-408B-9BBF-5A8145EF2935}" presName="parentText" presStyleLbl="node1" presStyleIdx="3" presStyleCnt="5" custScaleX="49541">
        <dgm:presLayoutVars>
          <dgm:chMax val="1"/>
          <dgm:bulletEnabled val="1"/>
        </dgm:presLayoutVars>
      </dgm:prSet>
      <dgm:spPr/>
      <dgm:t>
        <a:bodyPr/>
        <a:lstStyle/>
        <a:p>
          <a:endParaRPr lang="zh-CN" altLang="en-US"/>
        </a:p>
      </dgm:t>
    </dgm:pt>
    <dgm:pt modelId="{407D673B-FF7A-46E6-A3B0-96E86EB9836E}" type="pres">
      <dgm:prSet presAssocID="{04EDA9AC-00A5-408B-9BBF-5A8145EF2935}" presName="descendantText" presStyleLbl="alignAccFollowNode1" presStyleIdx="3" presStyleCnt="5" custScaleX="187158" custLinFactNeighborX="6234" custLinFactNeighborY="-1680">
        <dgm:presLayoutVars>
          <dgm:bulletEnabled val="1"/>
        </dgm:presLayoutVars>
      </dgm:prSet>
      <dgm:spPr/>
      <dgm:t>
        <a:bodyPr/>
        <a:lstStyle/>
        <a:p>
          <a:endParaRPr lang="zh-CN" altLang="en-US"/>
        </a:p>
      </dgm:t>
    </dgm:pt>
    <dgm:pt modelId="{D7BB30F5-5E25-48D8-B664-31228BFAA89B}" type="pres">
      <dgm:prSet presAssocID="{791F1C0E-B7A5-461B-BF41-01A992844AAD}" presName="sp" presStyleCnt="0"/>
      <dgm:spPr/>
    </dgm:pt>
    <dgm:pt modelId="{08D6D1DC-531F-4C4C-8246-7A4548146A3F}" type="pres">
      <dgm:prSet presAssocID="{DFBD0360-6F3F-47C8-B2AA-8F2E36642AF6}" presName="linNode" presStyleCnt="0"/>
      <dgm:spPr/>
    </dgm:pt>
    <dgm:pt modelId="{441C63B1-962A-4F97-B43B-B2996D9C7D7E}" type="pres">
      <dgm:prSet presAssocID="{DFBD0360-6F3F-47C8-B2AA-8F2E36642AF6}" presName="parentText" presStyleLbl="node1" presStyleIdx="4" presStyleCnt="5">
        <dgm:presLayoutVars>
          <dgm:chMax val="1"/>
          <dgm:bulletEnabled val="1"/>
        </dgm:presLayoutVars>
      </dgm:prSet>
      <dgm:spPr/>
      <dgm:t>
        <a:bodyPr/>
        <a:lstStyle/>
        <a:p>
          <a:endParaRPr lang="zh-CN" altLang="en-US"/>
        </a:p>
      </dgm:t>
    </dgm:pt>
    <dgm:pt modelId="{A93B9E93-AA56-4C1E-8937-EB336D3F3646}" type="pres">
      <dgm:prSet presAssocID="{DFBD0360-6F3F-47C8-B2AA-8F2E36642AF6}" presName="descendantText" presStyleLbl="alignAccFollowNode1" presStyleIdx="4" presStyleCnt="5" custScaleX="383260">
        <dgm:presLayoutVars>
          <dgm:bulletEnabled val="1"/>
        </dgm:presLayoutVars>
      </dgm:prSet>
      <dgm:spPr/>
      <dgm:t>
        <a:bodyPr/>
        <a:lstStyle/>
        <a:p>
          <a:endParaRPr lang="zh-CN" altLang="en-US"/>
        </a:p>
      </dgm:t>
    </dgm:pt>
  </dgm:ptLst>
  <dgm:cxnLst>
    <dgm:cxn modelId="{788427ED-36BC-46EF-992F-BCC336087D17}" srcId="{04EDA9AC-00A5-408B-9BBF-5A8145EF2935}" destId="{C02E247A-8D9D-4D2A-AAC3-942670B2B543}" srcOrd="0" destOrd="0" parTransId="{30CC4D5E-0629-43DA-BD4B-87D881674A04}" sibTransId="{67E61BB9-58D2-4262-8FD7-C64B67165B2D}"/>
    <dgm:cxn modelId="{8AFBFBE2-BE3C-4929-A571-B73E0908E98C}" type="presOf" srcId="{96413B2B-C894-4114-9CCF-95C32A93E457}" destId="{A93B9E93-AA56-4C1E-8937-EB336D3F3646}" srcOrd="0" destOrd="0" presId="urn:microsoft.com/office/officeart/2005/8/layout/vList5"/>
    <dgm:cxn modelId="{5F75377C-A88F-47AC-9FEF-8D9E647BAFC8}" type="presOf" srcId="{C02E247A-8D9D-4D2A-AAC3-942670B2B543}" destId="{407D673B-FF7A-46E6-A3B0-96E86EB9836E}" srcOrd="0" destOrd="0" presId="urn:microsoft.com/office/officeart/2005/8/layout/vList5"/>
    <dgm:cxn modelId="{369E100D-3A1C-48CA-9EC7-2BDA55C007AF}" srcId="{F6FEADD9-F67D-41F5-BA4C-3C84956E7F46}" destId="{04EDA9AC-00A5-408B-9BBF-5A8145EF2935}" srcOrd="3" destOrd="0" parTransId="{610892F7-608B-4DE9-9470-1E2A1D3C8D24}" sibTransId="{791F1C0E-B7A5-461B-BF41-01A992844AAD}"/>
    <dgm:cxn modelId="{53C8C526-84D3-4DA7-969E-C5E788F45490}" srcId="{DFBD0360-6F3F-47C8-B2AA-8F2E36642AF6}" destId="{96413B2B-C894-4114-9CCF-95C32A93E457}" srcOrd="0" destOrd="0" parTransId="{59E544DD-19B7-4067-A8FE-96D46838B035}" sibTransId="{5D78F754-F796-4581-90B2-613ECF6252C7}"/>
    <dgm:cxn modelId="{F40F9561-0D4C-44CF-91EF-A92B1DBDE44B}" srcId="{F6FEADD9-F67D-41F5-BA4C-3C84956E7F46}" destId="{74EE5CD8-078F-4590-BF9C-A341A294A016}" srcOrd="0" destOrd="0" parTransId="{BB568D76-3363-43D3-B00C-3359A643216C}" sibTransId="{CF9FB981-E6ED-4440-AC98-4E4E2ABA2C55}"/>
    <dgm:cxn modelId="{C85D58D9-A5D8-47F6-8A03-01FB3D53A83A}" type="presOf" srcId="{1E4D3931-0DBD-4211-A24A-6AF364284B1E}" destId="{D54B1729-BC98-42C1-9C6C-D65DCBA4358F}" srcOrd="0" destOrd="0" presId="urn:microsoft.com/office/officeart/2005/8/layout/vList5"/>
    <dgm:cxn modelId="{B8AF1086-D7BE-446F-9133-738B599E9A7D}" srcId="{F6FEADD9-F67D-41F5-BA4C-3C84956E7F46}" destId="{AA046201-5C4D-445E-BF0B-5C6D2B0A1945}" srcOrd="1" destOrd="0" parTransId="{FE92FC33-5E0F-4302-9E80-A69E8ACDDE56}" sibTransId="{40767EFF-7D52-4469-ACEE-7D28E67337E2}"/>
    <dgm:cxn modelId="{5A2B82FE-2F49-4DDF-84AC-2E4C096C3C2E}" type="presOf" srcId="{74EE5CD8-078F-4590-BF9C-A341A294A016}" destId="{7E429971-BC57-430F-BB25-C0574E5E39E3}" srcOrd="0" destOrd="0" presId="urn:microsoft.com/office/officeart/2005/8/layout/vList5"/>
    <dgm:cxn modelId="{9071FB3B-D26B-4384-BD1A-80C12C62D02C}" srcId="{AA046201-5C4D-445E-BF0B-5C6D2B0A1945}" destId="{C59269D0-92A5-481C-BA64-727AFB0DD545}" srcOrd="0" destOrd="0" parTransId="{312CC84D-092F-422A-AA24-A4619DBBB7BE}" sibTransId="{266DE8E8-1339-41C4-B9A7-6148496C7FA9}"/>
    <dgm:cxn modelId="{16989857-0125-4E68-B83D-4EB488934EF4}" type="presOf" srcId="{F6FEADD9-F67D-41F5-BA4C-3C84956E7F46}" destId="{AAE7A1E6-6847-453D-B55B-8A82BF138C1D}" srcOrd="0" destOrd="0" presId="urn:microsoft.com/office/officeart/2005/8/layout/vList5"/>
    <dgm:cxn modelId="{40C6CD6C-8615-4BBD-BCDD-BFA71CD151D2}" type="presOf" srcId="{AA046201-5C4D-445E-BF0B-5C6D2B0A1945}" destId="{C04276DC-EE64-470A-B8BC-09067B8045FA}" srcOrd="0" destOrd="0" presId="urn:microsoft.com/office/officeart/2005/8/layout/vList5"/>
    <dgm:cxn modelId="{81135DC3-E295-4431-A25C-35C376F6C72C}" type="presOf" srcId="{C59269D0-92A5-481C-BA64-727AFB0DD545}" destId="{B37A5355-225B-4C6F-AED7-6C620F99EECC}" srcOrd="0" destOrd="0" presId="urn:microsoft.com/office/officeart/2005/8/layout/vList5"/>
    <dgm:cxn modelId="{1C98D273-09FC-4C72-8FA8-7A5DED56BC94}" type="presOf" srcId="{D1776C8F-2B10-4075-8DF7-7F65AB725ED5}" destId="{F5034101-5B7D-4FE7-B47A-5A48CF39606B}" srcOrd="0" destOrd="0" presId="urn:microsoft.com/office/officeart/2005/8/layout/vList5"/>
    <dgm:cxn modelId="{20AECDC7-F22B-433D-93BA-4DD705E24CBA}" type="presOf" srcId="{04EDA9AC-00A5-408B-9BBF-5A8145EF2935}" destId="{AA9E8DB8-4378-4DE0-90FB-AC51BC38606A}" srcOrd="0" destOrd="0" presId="urn:microsoft.com/office/officeart/2005/8/layout/vList5"/>
    <dgm:cxn modelId="{24484CFD-F253-4B04-865D-967B5A509C66}" type="presOf" srcId="{DFBD0360-6F3F-47C8-B2AA-8F2E36642AF6}" destId="{441C63B1-962A-4F97-B43B-B2996D9C7D7E}" srcOrd="0" destOrd="0" presId="urn:microsoft.com/office/officeart/2005/8/layout/vList5"/>
    <dgm:cxn modelId="{63E4D827-0083-4625-9FD6-043D8D32091E}" srcId="{74EE5CD8-078F-4590-BF9C-A341A294A016}" destId="{1E4D3931-0DBD-4211-A24A-6AF364284B1E}" srcOrd="0" destOrd="0" parTransId="{FC93695B-FD0E-4353-B1FD-4328F4386DEC}" sibTransId="{CADAA3D9-7C63-4729-85B0-64C8AF644EEF}"/>
    <dgm:cxn modelId="{7077B78D-FCDC-4519-8416-DC357ACD5043}" srcId="{F6FEADD9-F67D-41F5-BA4C-3C84956E7F46}" destId="{D1776C8F-2B10-4075-8DF7-7F65AB725ED5}" srcOrd="2" destOrd="0" parTransId="{7291E740-3E17-41B3-99D3-1D67AE37CC3F}" sibTransId="{88B75C29-8054-417D-BCE3-878A55118F6D}"/>
    <dgm:cxn modelId="{89210489-E191-47D0-9E1C-424C29071A7F}" type="presOf" srcId="{6BE4E373-0656-4EDC-821E-BE09C952B1F6}" destId="{C7C3E6FD-D83F-4BDA-907E-B5EE041DA931}" srcOrd="0" destOrd="0" presId="urn:microsoft.com/office/officeart/2005/8/layout/vList5"/>
    <dgm:cxn modelId="{119690D4-400B-468B-8BA0-5C9C9E2AFEAF}" srcId="{D1776C8F-2B10-4075-8DF7-7F65AB725ED5}" destId="{6BE4E373-0656-4EDC-821E-BE09C952B1F6}" srcOrd="0" destOrd="0" parTransId="{34218063-BF94-4304-99BD-B3F7BA4D3C8F}" sibTransId="{E17B9BF1-2948-497F-8EC7-3BF734D839DB}"/>
    <dgm:cxn modelId="{60443E6C-274A-4BE7-B750-8DDC9F08B1E4}" srcId="{F6FEADD9-F67D-41F5-BA4C-3C84956E7F46}" destId="{DFBD0360-6F3F-47C8-B2AA-8F2E36642AF6}" srcOrd="4" destOrd="0" parTransId="{4BB71FCA-4E99-4503-A71E-483AE5E0A3B6}" sibTransId="{FBC20373-BC22-4F95-BA05-A8D1AAACA90D}"/>
    <dgm:cxn modelId="{19B12841-25BF-46DE-9ECD-F9AAA18D89AA}" type="presParOf" srcId="{AAE7A1E6-6847-453D-B55B-8A82BF138C1D}" destId="{C4407577-18A2-46E0-8805-2838042EB67A}" srcOrd="0" destOrd="0" presId="urn:microsoft.com/office/officeart/2005/8/layout/vList5"/>
    <dgm:cxn modelId="{E490335A-3F18-4F08-AC8E-3959D1BB86AD}" type="presParOf" srcId="{C4407577-18A2-46E0-8805-2838042EB67A}" destId="{7E429971-BC57-430F-BB25-C0574E5E39E3}" srcOrd="0" destOrd="0" presId="urn:microsoft.com/office/officeart/2005/8/layout/vList5"/>
    <dgm:cxn modelId="{1D612853-FE3B-4DD0-A9A7-B6D1B9B03495}" type="presParOf" srcId="{C4407577-18A2-46E0-8805-2838042EB67A}" destId="{D54B1729-BC98-42C1-9C6C-D65DCBA4358F}" srcOrd="1" destOrd="0" presId="urn:microsoft.com/office/officeart/2005/8/layout/vList5"/>
    <dgm:cxn modelId="{FFF377CF-E2DE-45CC-81D7-A4C985A2C56B}" type="presParOf" srcId="{AAE7A1E6-6847-453D-B55B-8A82BF138C1D}" destId="{AB8574CC-D4F2-4555-AEE3-F4EE58B11D03}" srcOrd="1" destOrd="0" presId="urn:microsoft.com/office/officeart/2005/8/layout/vList5"/>
    <dgm:cxn modelId="{D375FE05-1373-44F4-839E-3ECE16559F91}" type="presParOf" srcId="{AAE7A1E6-6847-453D-B55B-8A82BF138C1D}" destId="{85B8F607-FDD8-476A-ADBE-E1250824F294}" srcOrd="2" destOrd="0" presId="urn:microsoft.com/office/officeart/2005/8/layout/vList5"/>
    <dgm:cxn modelId="{8C1958B9-F976-465C-88BE-73D2EECDB81E}" type="presParOf" srcId="{85B8F607-FDD8-476A-ADBE-E1250824F294}" destId="{C04276DC-EE64-470A-B8BC-09067B8045FA}" srcOrd="0" destOrd="0" presId="urn:microsoft.com/office/officeart/2005/8/layout/vList5"/>
    <dgm:cxn modelId="{2EFE8710-5A52-4652-B998-C04EBA9BA351}" type="presParOf" srcId="{85B8F607-FDD8-476A-ADBE-E1250824F294}" destId="{B37A5355-225B-4C6F-AED7-6C620F99EECC}" srcOrd="1" destOrd="0" presId="urn:microsoft.com/office/officeart/2005/8/layout/vList5"/>
    <dgm:cxn modelId="{559FADDE-D872-4FCA-846D-91EA1686F9B9}" type="presParOf" srcId="{AAE7A1E6-6847-453D-B55B-8A82BF138C1D}" destId="{5ACAA866-A8A8-4183-97B5-CEEAB1525C60}" srcOrd="3" destOrd="0" presId="urn:microsoft.com/office/officeart/2005/8/layout/vList5"/>
    <dgm:cxn modelId="{1FA6B7C0-7123-4071-8832-5C35E73463BD}" type="presParOf" srcId="{AAE7A1E6-6847-453D-B55B-8A82BF138C1D}" destId="{477213BE-9E91-4950-8451-7F60796F47F4}" srcOrd="4" destOrd="0" presId="urn:microsoft.com/office/officeart/2005/8/layout/vList5"/>
    <dgm:cxn modelId="{5C05418D-DB1E-4383-8FD0-0970C949159F}" type="presParOf" srcId="{477213BE-9E91-4950-8451-7F60796F47F4}" destId="{F5034101-5B7D-4FE7-B47A-5A48CF39606B}" srcOrd="0" destOrd="0" presId="urn:microsoft.com/office/officeart/2005/8/layout/vList5"/>
    <dgm:cxn modelId="{4BD24A71-2568-4BF3-A8B7-5B9BA37CA7F1}" type="presParOf" srcId="{477213BE-9E91-4950-8451-7F60796F47F4}" destId="{C7C3E6FD-D83F-4BDA-907E-B5EE041DA931}" srcOrd="1" destOrd="0" presId="urn:microsoft.com/office/officeart/2005/8/layout/vList5"/>
    <dgm:cxn modelId="{2C9A435E-0C7A-470B-83E9-41C1D5E945C7}" type="presParOf" srcId="{AAE7A1E6-6847-453D-B55B-8A82BF138C1D}" destId="{9A3D1A47-7C94-4141-A803-772790F213F5}" srcOrd="5" destOrd="0" presId="urn:microsoft.com/office/officeart/2005/8/layout/vList5"/>
    <dgm:cxn modelId="{D0FC2AD5-5D1B-4F98-A96C-017A57AC16DC}" type="presParOf" srcId="{AAE7A1E6-6847-453D-B55B-8A82BF138C1D}" destId="{8B716EE5-6B00-49A5-9C68-9236A96F757E}" srcOrd="6" destOrd="0" presId="urn:microsoft.com/office/officeart/2005/8/layout/vList5"/>
    <dgm:cxn modelId="{19BE2DFE-F145-4B7A-9D1C-D4DC6F6292C9}" type="presParOf" srcId="{8B716EE5-6B00-49A5-9C68-9236A96F757E}" destId="{AA9E8DB8-4378-4DE0-90FB-AC51BC38606A}" srcOrd="0" destOrd="0" presId="urn:microsoft.com/office/officeart/2005/8/layout/vList5"/>
    <dgm:cxn modelId="{B4B19FE9-0B9E-47F8-B83B-3258DEEA0011}" type="presParOf" srcId="{8B716EE5-6B00-49A5-9C68-9236A96F757E}" destId="{407D673B-FF7A-46E6-A3B0-96E86EB9836E}" srcOrd="1" destOrd="0" presId="urn:microsoft.com/office/officeart/2005/8/layout/vList5"/>
    <dgm:cxn modelId="{D3254A3B-52BD-4E23-9F18-B5DD04020F5E}" type="presParOf" srcId="{AAE7A1E6-6847-453D-B55B-8A82BF138C1D}" destId="{D7BB30F5-5E25-48D8-B664-31228BFAA89B}" srcOrd="7" destOrd="0" presId="urn:microsoft.com/office/officeart/2005/8/layout/vList5"/>
    <dgm:cxn modelId="{18F8D11E-7CB2-4E5D-8825-D97EBAA1332C}" type="presParOf" srcId="{AAE7A1E6-6847-453D-B55B-8A82BF138C1D}" destId="{08D6D1DC-531F-4C4C-8246-7A4548146A3F}" srcOrd="8" destOrd="0" presId="urn:microsoft.com/office/officeart/2005/8/layout/vList5"/>
    <dgm:cxn modelId="{B47E51DD-DBE5-4F98-A8A1-2CF7C631C0F9}" type="presParOf" srcId="{08D6D1DC-531F-4C4C-8246-7A4548146A3F}" destId="{441C63B1-962A-4F97-B43B-B2996D9C7D7E}" srcOrd="0" destOrd="0" presId="urn:microsoft.com/office/officeart/2005/8/layout/vList5"/>
    <dgm:cxn modelId="{6E764FEA-1775-42FB-8858-7F884F94364A}" type="presParOf" srcId="{08D6D1DC-531F-4C4C-8246-7A4548146A3F}" destId="{A93B9E93-AA56-4C1E-8937-EB336D3F3646}"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6FEADD9-F67D-41F5-BA4C-3C84956E7F46}" type="doc">
      <dgm:prSet loTypeId="urn:microsoft.com/office/officeart/2005/8/layout/vList5" loCatId="list" qsTypeId="urn:microsoft.com/office/officeart/2005/8/quickstyle/3d1" qsCatId="3D" csTypeId="urn:microsoft.com/office/officeart/2005/8/colors/colorful3" csCatId="colorful" phldr="1"/>
      <dgm:spPr/>
      <dgm:t>
        <a:bodyPr/>
        <a:lstStyle/>
        <a:p>
          <a:endParaRPr lang="zh-CN"/>
        </a:p>
      </dgm:t>
    </dgm:pt>
    <dgm:pt modelId="{74EE5CD8-078F-4590-BF9C-A341A294A016}">
      <dgm:prSet phldrT="[Text]" custT="1"/>
      <dgm:spPr/>
      <dgm:t>
        <a:bodyPr/>
        <a:lstStyle/>
        <a:p>
          <a:r>
            <a:rPr lang="zh-CN" sz="3200" dirty="0" smtClean="0"/>
            <a:t>1</a:t>
          </a:r>
          <a:endParaRPr lang="zh-CN" sz="3200" dirty="0"/>
        </a:p>
      </dgm:t>
    </dgm:pt>
    <dgm:pt modelId="{BB568D76-3363-43D3-B00C-3359A643216C}" type="parTrans" cxnId="{F40F9561-0D4C-44CF-91EF-A92B1DBDE44B}">
      <dgm:prSet/>
      <dgm:spPr/>
      <dgm:t>
        <a:bodyPr/>
        <a:lstStyle/>
        <a:p>
          <a:endParaRPr lang="zh-CN" sz="3200"/>
        </a:p>
      </dgm:t>
    </dgm:pt>
    <dgm:pt modelId="{CF9FB981-E6ED-4440-AC98-4E4E2ABA2C55}" type="sibTrans" cxnId="{F40F9561-0D4C-44CF-91EF-A92B1DBDE44B}">
      <dgm:prSet/>
      <dgm:spPr/>
      <dgm:t>
        <a:bodyPr/>
        <a:lstStyle/>
        <a:p>
          <a:endParaRPr lang="zh-CN" sz="3200"/>
        </a:p>
      </dgm:t>
    </dgm:pt>
    <dgm:pt modelId="{AA046201-5C4D-445E-BF0B-5C6D2B0A1945}">
      <dgm:prSet phldrT="[Text]" custT="1"/>
      <dgm:spPr/>
      <dgm:t>
        <a:bodyPr/>
        <a:lstStyle/>
        <a:p>
          <a:r>
            <a:rPr lang="zh-CN" sz="3200" dirty="0" smtClean="0"/>
            <a:t>2</a:t>
          </a:r>
          <a:endParaRPr lang="zh-CN" sz="3200" dirty="0"/>
        </a:p>
      </dgm:t>
    </dgm:pt>
    <dgm:pt modelId="{FE92FC33-5E0F-4302-9E80-A69E8ACDDE56}" type="parTrans" cxnId="{B8AF1086-D7BE-446F-9133-738B599E9A7D}">
      <dgm:prSet/>
      <dgm:spPr/>
      <dgm:t>
        <a:bodyPr/>
        <a:lstStyle/>
        <a:p>
          <a:endParaRPr lang="zh-CN" sz="3200"/>
        </a:p>
      </dgm:t>
    </dgm:pt>
    <dgm:pt modelId="{40767EFF-7D52-4469-ACEE-7D28E67337E2}" type="sibTrans" cxnId="{B8AF1086-D7BE-446F-9133-738B599E9A7D}">
      <dgm:prSet/>
      <dgm:spPr/>
      <dgm:t>
        <a:bodyPr/>
        <a:lstStyle/>
        <a:p>
          <a:endParaRPr lang="zh-CN" sz="3200"/>
        </a:p>
      </dgm:t>
    </dgm:pt>
    <dgm:pt modelId="{C59269D0-92A5-481C-BA64-727AFB0DD545}">
      <dgm:prSet phldrT="[Text]" custT="1"/>
      <dgm:spPr/>
      <dgm:t>
        <a:bodyPr/>
        <a:lstStyle/>
        <a:p>
          <a:r>
            <a:rPr lang="zh-CN" altLang="en-US" sz="3200" dirty="0" smtClean="0"/>
            <a:t>使用</a:t>
          </a:r>
          <a:r>
            <a:rPr lang="en-US" sz="3200" dirty="0" smtClean="0"/>
            <a:t>IE</a:t>
          </a:r>
          <a:r>
            <a:rPr lang="zh-CN" sz="3200" dirty="0" smtClean="0"/>
            <a:t>浏览器浏览网页</a:t>
          </a:r>
          <a:endParaRPr lang="zh-CN" sz="3200" dirty="0">
            <a:effectLst>
              <a:outerShdw blurRad="38100" dist="38100" dir="2700000" algn="tl">
                <a:srgbClr val="000000">
                  <a:alpha val="43137"/>
                </a:srgbClr>
              </a:outerShdw>
            </a:effectLst>
          </a:endParaRPr>
        </a:p>
      </dgm:t>
      <dgm:extLst>
        <a:ext uri="{E40237B7-FDA0-4F09-8148-C483321AD2D9}">
          <dgm14:cNvPr xmlns:dgm14="http://schemas.microsoft.com/office/drawing/2010/diagram" id="0" name="">
            <a:hlinkClick xmlns:r="http://schemas.openxmlformats.org/officeDocument/2006/relationships" r:id="rId1" action="ppaction://hlinksldjump"/>
          </dgm14:cNvPr>
        </a:ext>
      </dgm:extLst>
    </dgm:pt>
    <dgm:pt modelId="{312CC84D-092F-422A-AA24-A4619DBBB7BE}" type="parTrans" cxnId="{9071FB3B-D26B-4384-BD1A-80C12C62D02C}">
      <dgm:prSet/>
      <dgm:spPr/>
      <dgm:t>
        <a:bodyPr/>
        <a:lstStyle/>
        <a:p>
          <a:endParaRPr lang="zh-CN" sz="3200"/>
        </a:p>
      </dgm:t>
    </dgm:pt>
    <dgm:pt modelId="{266DE8E8-1339-41C4-B9A7-6148496C7FA9}" type="sibTrans" cxnId="{9071FB3B-D26B-4384-BD1A-80C12C62D02C}">
      <dgm:prSet/>
      <dgm:spPr/>
      <dgm:t>
        <a:bodyPr/>
        <a:lstStyle/>
        <a:p>
          <a:endParaRPr lang="zh-CN" sz="3200"/>
        </a:p>
      </dgm:t>
    </dgm:pt>
    <dgm:pt modelId="{1E4D3931-0DBD-4211-A24A-6AF364284B1E}">
      <dgm:prSet phldrT="[Text]" custT="1"/>
      <dgm:spPr/>
      <dgm:t>
        <a:bodyPr/>
        <a:lstStyle/>
        <a:p>
          <a:pPr marL="280988" indent="-280988"/>
          <a:r>
            <a:rPr lang="en-US" sz="3200" dirty="0" smtClean="0"/>
            <a:t>IE</a:t>
          </a:r>
          <a:r>
            <a:rPr lang="zh-CN" sz="3200" dirty="0" smtClean="0"/>
            <a:t>浏览器窗口组成与设置</a:t>
          </a:r>
          <a:endParaRPr lang="zh-CN" sz="3200" dirty="0">
            <a:effectLst>
              <a:outerShdw blurRad="38100" dist="38100" dir="2700000" algn="tl">
                <a:srgbClr val="000000">
                  <a:alpha val="43137"/>
                </a:srgbClr>
              </a:outerShdw>
            </a:effectLst>
          </a:endParaRPr>
        </a:p>
      </dgm:t>
      <dgm:extLst>
        <a:ext uri="{E40237B7-FDA0-4F09-8148-C483321AD2D9}">
          <dgm14:cNvPr xmlns:dgm14="http://schemas.microsoft.com/office/drawing/2010/diagram" id="0" name="">
            <a:hlinkClick xmlns:r="http://schemas.openxmlformats.org/officeDocument/2006/relationships" r:id="rId2" action="ppaction://hlinksldjump"/>
          </dgm14:cNvPr>
        </a:ext>
      </dgm:extLst>
    </dgm:pt>
    <dgm:pt modelId="{CADAA3D9-7C63-4729-85B0-64C8AF644EEF}" type="sibTrans" cxnId="{63E4D827-0083-4625-9FD6-043D8D32091E}">
      <dgm:prSet/>
      <dgm:spPr/>
      <dgm:t>
        <a:bodyPr/>
        <a:lstStyle/>
        <a:p>
          <a:endParaRPr lang="zh-CN" sz="3200"/>
        </a:p>
      </dgm:t>
    </dgm:pt>
    <dgm:pt modelId="{FC93695B-FD0E-4353-B1FD-4328F4386DEC}" type="parTrans" cxnId="{63E4D827-0083-4625-9FD6-043D8D32091E}">
      <dgm:prSet/>
      <dgm:spPr/>
      <dgm:t>
        <a:bodyPr/>
        <a:lstStyle/>
        <a:p>
          <a:endParaRPr lang="zh-CN" sz="3200"/>
        </a:p>
      </dgm:t>
    </dgm:pt>
    <dgm:pt modelId="{AAE7A1E6-6847-453D-B55B-8A82BF138C1D}" type="pres">
      <dgm:prSet presAssocID="{F6FEADD9-F67D-41F5-BA4C-3C84956E7F46}" presName="Name0" presStyleCnt="0">
        <dgm:presLayoutVars>
          <dgm:dir/>
          <dgm:animLvl val="lvl"/>
          <dgm:resizeHandles val="exact"/>
        </dgm:presLayoutVars>
      </dgm:prSet>
      <dgm:spPr/>
      <dgm:t>
        <a:bodyPr/>
        <a:lstStyle/>
        <a:p>
          <a:endParaRPr lang="zh-CN"/>
        </a:p>
      </dgm:t>
    </dgm:pt>
    <dgm:pt modelId="{C4407577-18A2-46E0-8805-2838042EB67A}" type="pres">
      <dgm:prSet presAssocID="{74EE5CD8-078F-4590-BF9C-A341A294A016}" presName="linNode" presStyleCnt="0"/>
      <dgm:spPr/>
      <dgm:t>
        <a:bodyPr/>
        <a:lstStyle/>
        <a:p>
          <a:endParaRPr lang="zh-CN"/>
        </a:p>
      </dgm:t>
    </dgm:pt>
    <dgm:pt modelId="{7E429971-BC57-430F-BB25-C0574E5E39E3}" type="pres">
      <dgm:prSet presAssocID="{74EE5CD8-078F-4590-BF9C-A341A294A016}" presName="parentText" presStyleLbl="node1" presStyleIdx="0" presStyleCnt="2" custScaleX="145055" custLinFactNeighborY="-15667">
        <dgm:presLayoutVars>
          <dgm:chMax val="1"/>
          <dgm:bulletEnabled val="1"/>
        </dgm:presLayoutVars>
      </dgm:prSet>
      <dgm:spPr>
        <a:prstGeom prst="roundRect">
          <a:avLst/>
        </a:prstGeom>
      </dgm:spPr>
      <dgm:t>
        <a:bodyPr/>
        <a:lstStyle/>
        <a:p>
          <a:endParaRPr lang="zh-CN"/>
        </a:p>
      </dgm:t>
    </dgm:pt>
    <dgm:pt modelId="{D54B1729-BC98-42C1-9C6C-D65DCBA4358F}" type="pres">
      <dgm:prSet presAssocID="{74EE5CD8-078F-4590-BF9C-A341A294A016}" presName="descendantText" presStyleLbl="alignAccFollowNode1" presStyleIdx="0" presStyleCnt="2" custScaleX="528687">
        <dgm:presLayoutVars>
          <dgm:bulletEnabled val="1"/>
        </dgm:presLayoutVars>
      </dgm:prSet>
      <dgm:spPr>
        <a:prstGeom prst="rect">
          <a:avLst/>
        </a:prstGeom>
      </dgm:spPr>
      <dgm:t>
        <a:bodyPr/>
        <a:lstStyle/>
        <a:p>
          <a:endParaRPr lang="zh-CN"/>
        </a:p>
      </dgm:t>
    </dgm:pt>
    <dgm:pt modelId="{AB8574CC-D4F2-4555-AEE3-F4EE58B11D03}" type="pres">
      <dgm:prSet presAssocID="{CF9FB981-E6ED-4440-AC98-4E4E2ABA2C55}" presName="sp" presStyleCnt="0"/>
      <dgm:spPr/>
      <dgm:t>
        <a:bodyPr/>
        <a:lstStyle/>
        <a:p>
          <a:endParaRPr lang="zh-CN"/>
        </a:p>
      </dgm:t>
    </dgm:pt>
    <dgm:pt modelId="{85B8F607-FDD8-476A-ADBE-E1250824F294}" type="pres">
      <dgm:prSet presAssocID="{AA046201-5C4D-445E-BF0B-5C6D2B0A1945}" presName="linNode" presStyleCnt="0"/>
      <dgm:spPr/>
      <dgm:t>
        <a:bodyPr/>
        <a:lstStyle/>
        <a:p>
          <a:endParaRPr lang="zh-CN"/>
        </a:p>
      </dgm:t>
    </dgm:pt>
    <dgm:pt modelId="{C04276DC-EE64-470A-B8BC-09067B8045FA}" type="pres">
      <dgm:prSet presAssocID="{AA046201-5C4D-445E-BF0B-5C6D2B0A1945}" presName="parentText" presStyleLbl="node1" presStyleIdx="1" presStyleCnt="2" custScaleX="145055">
        <dgm:presLayoutVars>
          <dgm:chMax val="1"/>
          <dgm:bulletEnabled val="1"/>
        </dgm:presLayoutVars>
      </dgm:prSet>
      <dgm:spPr>
        <a:prstGeom prst="roundRect">
          <a:avLst/>
        </a:prstGeom>
      </dgm:spPr>
      <dgm:t>
        <a:bodyPr/>
        <a:lstStyle/>
        <a:p>
          <a:endParaRPr lang="zh-CN"/>
        </a:p>
      </dgm:t>
    </dgm:pt>
    <dgm:pt modelId="{B37A5355-225B-4C6F-AED7-6C620F99EECC}" type="pres">
      <dgm:prSet presAssocID="{AA046201-5C4D-445E-BF0B-5C6D2B0A1945}" presName="descendantText" presStyleLbl="alignAccFollowNode1" presStyleIdx="1" presStyleCnt="2" custScaleX="528687">
        <dgm:presLayoutVars>
          <dgm:bulletEnabled val="1"/>
        </dgm:presLayoutVars>
      </dgm:prSet>
      <dgm:spPr>
        <a:prstGeom prst="rect">
          <a:avLst/>
        </a:prstGeom>
      </dgm:spPr>
      <dgm:t>
        <a:bodyPr/>
        <a:lstStyle/>
        <a:p>
          <a:endParaRPr lang="zh-CN"/>
        </a:p>
      </dgm:t>
    </dgm:pt>
  </dgm:ptLst>
  <dgm:cxnLst>
    <dgm:cxn modelId="{D6C55D86-DFD5-4B25-B08D-3CD777725453}" type="presOf" srcId="{C59269D0-92A5-481C-BA64-727AFB0DD545}" destId="{B37A5355-225B-4C6F-AED7-6C620F99EECC}" srcOrd="0" destOrd="0" presId="urn:microsoft.com/office/officeart/2005/8/layout/vList5"/>
    <dgm:cxn modelId="{CCB490B6-A7B9-430E-A8FF-511DA9212A14}" type="presOf" srcId="{74EE5CD8-078F-4590-BF9C-A341A294A016}" destId="{7E429971-BC57-430F-BB25-C0574E5E39E3}" srcOrd="0" destOrd="0" presId="urn:microsoft.com/office/officeart/2005/8/layout/vList5"/>
    <dgm:cxn modelId="{31FF1959-A766-478C-A3F6-38D4C97F7559}" type="presOf" srcId="{1E4D3931-0DBD-4211-A24A-6AF364284B1E}" destId="{D54B1729-BC98-42C1-9C6C-D65DCBA4358F}" srcOrd="0" destOrd="0" presId="urn:microsoft.com/office/officeart/2005/8/layout/vList5"/>
    <dgm:cxn modelId="{9071FB3B-D26B-4384-BD1A-80C12C62D02C}" srcId="{AA046201-5C4D-445E-BF0B-5C6D2B0A1945}" destId="{C59269D0-92A5-481C-BA64-727AFB0DD545}" srcOrd="0" destOrd="0" parTransId="{312CC84D-092F-422A-AA24-A4619DBBB7BE}" sibTransId="{266DE8E8-1339-41C4-B9A7-6148496C7FA9}"/>
    <dgm:cxn modelId="{B8AF1086-D7BE-446F-9133-738B599E9A7D}" srcId="{F6FEADD9-F67D-41F5-BA4C-3C84956E7F46}" destId="{AA046201-5C4D-445E-BF0B-5C6D2B0A1945}" srcOrd="1" destOrd="0" parTransId="{FE92FC33-5E0F-4302-9E80-A69E8ACDDE56}" sibTransId="{40767EFF-7D52-4469-ACEE-7D28E67337E2}"/>
    <dgm:cxn modelId="{4AC3CCC2-169D-4F17-A223-C4B979ECC746}" type="presOf" srcId="{F6FEADD9-F67D-41F5-BA4C-3C84956E7F46}" destId="{AAE7A1E6-6847-453D-B55B-8A82BF138C1D}" srcOrd="0" destOrd="0" presId="urn:microsoft.com/office/officeart/2005/8/layout/vList5"/>
    <dgm:cxn modelId="{AC9F9484-0D4B-4B0A-9D48-B90E3001AD5C}" type="presOf" srcId="{AA046201-5C4D-445E-BF0B-5C6D2B0A1945}" destId="{C04276DC-EE64-470A-B8BC-09067B8045FA}" srcOrd="0" destOrd="0" presId="urn:microsoft.com/office/officeart/2005/8/layout/vList5"/>
    <dgm:cxn modelId="{F40F9561-0D4C-44CF-91EF-A92B1DBDE44B}" srcId="{F6FEADD9-F67D-41F5-BA4C-3C84956E7F46}" destId="{74EE5CD8-078F-4590-BF9C-A341A294A016}" srcOrd="0" destOrd="0" parTransId="{BB568D76-3363-43D3-B00C-3359A643216C}" sibTransId="{CF9FB981-E6ED-4440-AC98-4E4E2ABA2C55}"/>
    <dgm:cxn modelId="{63E4D827-0083-4625-9FD6-043D8D32091E}" srcId="{74EE5CD8-078F-4590-BF9C-A341A294A016}" destId="{1E4D3931-0DBD-4211-A24A-6AF364284B1E}" srcOrd="0" destOrd="0" parTransId="{FC93695B-FD0E-4353-B1FD-4328F4386DEC}" sibTransId="{CADAA3D9-7C63-4729-85B0-64C8AF644EEF}"/>
    <dgm:cxn modelId="{5B1E2229-4A1A-45AD-AD94-F13B7D6C76D3}" type="presParOf" srcId="{AAE7A1E6-6847-453D-B55B-8A82BF138C1D}" destId="{C4407577-18A2-46E0-8805-2838042EB67A}" srcOrd="0" destOrd="0" presId="urn:microsoft.com/office/officeart/2005/8/layout/vList5"/>
    <dgm:cxn modelId="{CB5006B6-42B2-47E4-8AA8-667850149398}" type="presParOf" srcId="{C4407577-18A2-46E0-8805-2838042EB67A}" destId="{7E429971-BC57-430F-BB25-C0574E5E39E3}" srcOrd="0" destOrd="0" presId="urn:microsoft.com/office/officeart/2005/8/layout/vList5"/>
    <dgm:cxn modelId="{2FE28F22-71FB-44FB-B779-098DA1BA9AFC}" type="presParOf" srcId="{C4407577-18A2-46E0-8805-2838042EB67A}" destId="{D54B1729-BC98-42C1-9C6C-D65DCBA4358F}" srcOrd="1" destOrd="0" presId="urn:microsoft.com/office/officeart/2005/8/layout/vList5"/>
    <dgm:cxn modelId="{8D29DDC0-1E5A-47A8-BC94-7C45A857FA9A}" type="presParOf" srcId="{AAE7A1E6-6847-453D-B55B-8A82BF138C1D}" destId="{AB8574CC-D4F2-4555-AEE3-F4EE58B11D03}" srcOrd="1" destOrd="0" presId="urn:microsoft.com/office/officeart/2005/8/layout/vList5"/>
    <dgm:cxn modelId="{3EEE43F6-9C6C-4E08-9347-E7D8E3259F87}" type="presParOf" srcId="{AAE7A1E6-6847-453D-B55B-8A82BF138C1D}" destId="{85B8F607-FDD8-476A-ADBE-E1250824F294}" srcOrd="2" destOrd="0" presId="urn:microsoft.com/office/officeart/2005/8/layout/vList5"/>
    <dgm:cxn modelId="{BBEF9DF5-784E-4C55-9A67-9C1D1F885FE4}" type="presParOf" srcId="{85B8F607-FDD8-476A-ADBE-E1250824F294}" destId="{C04276DC-EE64-470A-B8BC-09067B8045FA}" srcOrd="0" destOrd="0" presId="urn:microsoft.com/office/officeart/2005/8/layout/vList5"/>
    <dgm:cxn modelId="{A856BC03-86A6-4F03-B99B-7BB4D8D2FCB1}" type="presParOf" srcId="{85B8F607-FDD8-476A-ADBE-E1250824F294}" destId="{B37A5355-225B-4C6F-AED7-6C620F99EECC}"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6FEADD9-F67D-41F5-BA4C-3C84956E7F46}" type="doc">
      <dgm:prSet loTypeId="urn:microsoft.com/office/officeart/2005/8/layout/vList5" loCatId="list" qsTypeId="urn:microsoft.com/office/officeart/2005/8/quickstyle/3d1" qsCatId="3D" csTypeId="urn:microsoft.com/office/officeart/2005/8/colors/colorful3" csCatId="colorful" phldr="1"/>
      <dgm:spPr/>
      <dgm:t>
        <a:bodyPr/>
        <a:lstStyle/>
        <a:p>
          <a:endParaRPr lang="zh-CN"/>
        </a:p>
      </dgm:t>
    </dgm:pt>
    <dgm:pt modelId="{74EE5CD8-078F-4590-BF9C-A341A294A016}">
      <dgm:prSet phldrT="[Text]" custT="1"/>
      <dgm:spPr/>
      <dgm:t>
        <a:bodyPr/>
        <a:lstStyle/>
        <a:p>
          <a:r>
            <a:rPr lang="zh-CN" sz="3200" dirty="0" smtClean="0"/>
            <a:t>1</a:t>
          </a:r>
          <a:endParaRPr lang="zh-CN" sz="3200" dirty="0"/>
        </a:p>
      </dgm:t>
    </dgm:pt>
    <dgm:pt modelId="{BB568D76-3363-43D3-B00C-3359A643216C}" type="parTrans" cxnId="{F40F9561-0D4C-44CF-91EF-A92B1DBDE44B}">
      <dgm:prSet/>
      <dgm:spPr/>
      <dgm:t>
        <a:bodyPr/>
        <a:lstStyle/>
        <a:p>
          <a:endParaRPr lang="zh-CN" sz="3200"/>
        </a:p>
      </dgm:t>
    </dgm:pt>
    <dgm:pt modelId="{CF9FB981-E6ED-4440-AC98-4E4E2ABA2C55}" type="sibTrans" cxnId="{F40F9561-0D4C-44CF-91EF-A92B1DBDE44B}">
      <dgm:prSet/>
      <dgm:spPr/>
      <dgm:t>
        <a:bodyPr/>
        <a:lstStyle/>
        <a:p>
          <a:endParaRPr lang="zh-CN" sz="3200"/>
        </a:p>
      </dgm:t>
    </dgm:pt>
    <dgm:pt modelId="{AA046201-5C4D-445E-BF0B-5C6D2B0A1945}">
      <dgm:prSet phldrT="[Text]" custT="1"/>
      <dgm:spPr/>
      <dgm:t>
        <a:bodyPr/>
        <a:lstStyle/>
        <a:p>
          <a:r>
            <a:rPr lang="zh-CN" sz="3200" dirty="0" smtClean="0"/>
            <a:t>2</a:t>
          </a:r>
          <a:endParaRPr lang="zh-CN" sz="3200" dirty="0"/>
        </a:p>
      </dgm:t>
    </dgm:pt>
    <dgm:pt modelId="{FE92FC33-5E0F-4302-9E80-A69E8ACDDE56}" type="parTrans" cxnId="{B8AF1086-D7BE-446F-9133-738B599E9A7D}">
      <dgm:prSet/>
      <dgm:spPr/>
      <dgm:t>
        <a:bodyPr/>
        <a:lstStyle/>
        <a:p>
          <a:endParaRPr lang="zh-CN" sz="3200"/>
        </a:p>
      </dgm:t>
    </dgm:pt>
    <dgm:pt modelId="{40767EFF-7D52-4469-ACEE-7D28E67337E2}" type="sibTrans" cxnId="{B8AF1086-D7BE-446F-9133-738B599E9A7D}">
      <dgm:prSet/>
      <dgm:spPr/>
      <dgm:t>
        <a:bodyPr/>
        <a:lstStyle/>
        <a:p>
          <a:endParaRPr lang="zh-CN" sz="3200"/>
        </a:p>
      </dgm:t>
    </dgm:pt>
    <dgm:pt modelId="{C59269D0-92A5-481C-BA64-727AFB0DD545}">
      <dgm:prSet phldrT="[Text]" custT="1"/>
      <dgm:spPr/>
      <dgm:t>
        <a:bodyPr/>
        <a:lstStyle/>
        <a:p>
          <a:r>
            <a:rPr lang="zh-CN" sz="3200" dirty="0" smtClean="0"/>
            <a:t>收发电子邮件</a:t>
          </a:r>
          <a:endParaRPr lang="zh-CN" sz="3200" dirty="0">
            <a:effectLst>
              <a:outerShdw blurRad="38100" dist="38100" dir="2700000" algn="tl">
                <a:srgbClr val="000000">
                  <a:alpha val="43137"/>
                </a:srgbClr>
              </a:outerShdw>
            </a:effectLst>
          </a:endParaRPr>
        </a:p>
      </dgm:t>
      <dgm:extLst>
        <a:ext uri="{E40237B7-FDA0-4F09-8148-C483321AD2D9}">
          <dgm14:cNvPr xmlns:dgm14="http://schemas.microsoft.com/office/drawing/2010/diagram" id="0" name="">
            <a:hlinkClick xmlns:r="http://schemas.openxmlformats.org/officeDocument/2006/relationships" r:id="rId1" action="ppaction://hlinksldjump"/>
          </dgm14:cNvPr>
        </a:ext>
      </dgm:extLst>
    </dgm:pt>
    <dgm:pt modelId="{312CC84D-092F-422A-AA24-A4619DBBB7BE}" type="parTrans" cxnId="{9071FB3B-D26B-4384-BD1A-80C12C62D02C}">
      <dgm:prSet/>
      <dgm:spPr/>
      <dgm:t>
        <a:bodyPr/>
        <a:lstStyle/>
        <a:p>
          <a:endParaRPr lang="zh-CN" sz="3200"/>
        </a:p>
      </dgm:t>
    </dgm:pt>
    <dgm:pt modelId="{266DE8E8-1339-41C4-B9A7-6148496C7FA9}" type="sibTrans" cxnId="{9071FB3B-D26B-4384-BD1A-80C12C62D02C}">
      <dgm:prSet/>
      <dgm:spPr/>
      <dgm:t>
        <a:bodyPr/>
        <a:lstStyle/>
        <a:p>
          <a:endParaRPr lang="zh-CN" sz="3200"/>
        </a:p>
      </dgm:t>
    </dgm:pt>
    <dgm:pt modelId="{1E4D3931-0DBD-4211-A24A-6AF364284B1E}">
      <dgm:prSet phldrT="[Text]" custT="1"/>
      <dgm:spPr/>
      <dgm:t>
        <a:bodyPr/>
        <a:lstStyle/>
        <a:p>
          <a:pPr marL="280988" indent="-280988"/>
          <a:r>
            <a:rPr lang="zh-CN" sz="3200" b="0" dirty="0" smtClean="0"/>
            <a:t>电子邮件概述</a:t>
          </a:r>
          <a:endParaRPr lang="zh-CN" sz="3200" b="0" dirty="0">
            <a:effectLst>
              <a:outerShdw blurRad="38100" dist="38100" dir="2700000" algn="tl">
                <a:srgbClr val="000000">
                  <a:alpha val="43137"/>
                </a:srgbClr>
              </a:outerShdw>
            </a:effectLst>
          </a:endParaRPr>
        </a:p>
      </dgm:t>
      <dgm:extLst>
        <a:ext uri="{E40237B7-FDA0-4F09-8148-C483321AD2D9}">
          <dgm14:cNvPr xmlns:dgm14="http://schemas.microsoft.com/office/drawing/2010/diagram" id="0" name="">
            <a:hlinkClick xmlns:r="http://schemas.openxmlformats.org/officeDocument/2006/relationships" r:id="rId2" action="ppaction://hlinksldjump"/>
          </dgm14:cNvPr>
        </a:ext>
      </dgm:extLst>
    </dgm:pt>
    <dgm:pt modelId="{CADAA3D9-7C63-4729-85B0-64C8AF644EEF}" type="sibTrans" cxnId="{63E4D827-0083-4625-9FD6-043D8D32091E}">
      <dgm:prSet/>
      <dgm:spPr/>
      <dgm:t>
        <a:bodyPr/>
        <a:lstStyle/>
        <a:p>
          <a:endParaRPr lang="zh-CN" sz="3200"/>
        </a:p>
      </dgm:t>
    </dgm:pt>
    <dgm:pt modelId="{FC93695B-FD0E-4353-B1FD-4328F4386DEC}" type="parTrans" cxnId="{63E4D827-0083-4625-9FD6-043D8D32091E}">
      <dgm:prSet/>
      <dgm:spPr/>
      <dgm:t>
        <a:bodyPr/>
        <a:lstStyle/>
        <a:p>
          <a:endParaRPr lang="zh-CN" sz="3200"/>
        </a:p>
      </dgm:t>
    </dgm:pt>
    <dgm:pt modelId="{AAE7A1E6-6847-453D-B55B-8A82BF138C1D}" type="pres">
      <dgm:prSet presAssocID="{F6FEADD9-F67D-41F5-BA4C-3C84956E7F46}" presName="Name0" presStyleCnt="0">
        <dgm:presLayoutVars>
          <dgm:dir/>
          <dgm:animLvl val="lvl"/>
          <dgm:resizeHandles val="exact"/>
        </dgm:presLayoutVars>
      </dgm:prSet>
      <dgm:spPr/>
      <dgm:t>
        <a:bodyPr/>
        <a:lstStyle/>
        <a:p>
          <a:endParaRPr lang="zh-CN"/>
        </a:p>
      </dgm:t>
    </dgm:pt>
    <dgm:pt modelId="{C4407577-18A2-46E0-8805-2838042EB67A}" type="pres">
      <dgm:prSet presAssocID="{74EE5CD8-078F-4590-BF9C-A341A294A016}" presName="linNode" presStyleCnt="0"/>
      <dgm:spPr/>
      <dgm:t>
        <a:bodyPr/>
        <a:lstStyle/>
        <a:p>
          <a:endParaRPr lang="zh-CN"/>
        </a:p>
      </dgm:t>
    </dgm:pt>
    <dgm:pt modelId="{7E429971-BC57-430F-BB25-C0574E5E39E3}" type="pres">
      <dgm:prSet presAssocID="{74EE5CD8-078F-4590-BF9C-A341A294A016}" presName="parentText" presStyleLbl="node1" presStyleIdx="0" presStyleCnt="2" custScaleX="225667" custLinFactNeighborY="-15667">
        <dgm:presLayoutVars>
          <dgm:chMax val="1"/>
          <dgm:bulletEnabled val="1"/>
        </dgm:presLayoutVars>
      </dgm:prSet>
      <dgm:spPr>
        <a:prstGeom prst="roundRect">
          <a:avLst/>
        </a:prstGeom>
      </dgm:spPr>
      <dgm:t>
        <a:bodyPr/>
        <a:lstStyle/>
        <a:p>
          <a:endParaRPr lang="zh-CN"/>
        </a:p>
      </dgm:t>
    </dgm:pt>
    <dgm:pt modelId="{D54B1729-BC98-42C1-9C6C-D65DCBA4358F}" type="pres">
      <dgm:prSet presAssocID="{74EE5CD8-078F-4590-BF9C-A341A294A016}" presName="descendantText" presStyleLbl="alignAccFollowNode1" presStyleIdx="0" presStyleCnt="2" custScaleX="528687">
        <dgm:presLayoutVars>
          <dgm:bulletEnabled val="1"/>
        </dgm:presLayoutVars>
      </dgm:prSet>
      <dgm:spPr>
        <a:prstGeom prst="rect">
          <a:avLst/>
        </a:prstGeom>
      </dgm:spPr>
      <dgm:t>
        <a:bodyPr/>
        <a:lstStyle/>
        <a:p>
          <a:endParaRPr lang="zh-CN"/>
        </a:p>
      </dgm:t>
    </dgm:pt>
    <dgm:pt modelId="{AB8574CC-D4F2-4555-AEE3-F4EE58B11D03}" type="pres">
      <dgm:prSet presAssocID="{CF9FB981-E6ED-4440-AC98-4E4E2ABA2C55}" presName="sp" presStyleCnt="0"/>
      <dgm:spPr/>
      <dgm:t>
        <a:bodyPr/>
        <a:lstStyle/>
        <a:p>
          <a:endParaRPr lang="zh-CN"/>
        </a:p>
      </dgm:t>
    </dgm:pt>
    <dgm:pt modelId="{85B8F607-FDD8-476A-ADBE-E1250824F294}" type="pres">
      <dgm:prSet presAssocID="{AA046201-5C4D-445E-BF0B-5C6D2B0A1945}" presName="linNode" presStyleCnt="0"/>
      <dgm:spPr/>
      <dgm:t>
        <a:bodyPr/>
        <a:lstStyle/>
        <a:p>
          <a:endParaRPr lang="zh-CN"/>
        </a:p>
      </dgm:t>
    </dgm:pt>
    <dgm:pt modelId="{C04276DC-EE64-470A-B8BC-09067B8045FA}" type="pres">
      <dgm:prSet presAssocID="{AA046201-5C4D-445E-BF0B-5C6D2B0A1945}" presName="parentText" presStyleLbl="node1" presStyleIdx="1" presStyleCnt="2" custScaleX="225667">
        <dgm:presLayoutVars>
          <dgm:chMax val="1"/>
          <dgm:bulletEnabled val="1"/>
        </dgm:presLayoutVars>
      </dgm:prSet>
      <dgm:spPr>
        <a:prstGeom prst="roundRect">
          <a:avLst/>
        </a:prstGeom>
      </dgm:spPr>
      <dgm:t>
        <a:bodyPr/>
        <a:lstStyle/>
        <a:p>
          <a:endParaRPr lang="zh-CN"/>
        </a:p>
      </dgm:t>
    </dgm:pt>
    <dgm:pt modelId="{B37A5355-225B-4C6F-AED7-6C620F99EECC}" type="pres">
      <dgm:prSet presAssocID="{AA046201-5C4D-445E-BF0B-5C6D2B0A1945}" presName="descendantText" presStyleLbl="alignAccFollowNode1" presStyleIdx="1" presStyleCnt="2" custScaleX="528687">
        <dgm:presLayoutVars>
          <dgm:bulletEnabled val="1"/>
        </dgm:presLayoutVars>
      </dgm:prSet>
      <dgm:spPr>
        <a:prstGeom prst="rect">
          <a:avLst/>
        </a:prstGeom>
      </dgm:spPr>
      <dgm:t>
        <a:bodyPr/>
        <a:lstStyle/>
        <a:p>
          <a:endParaRPr lang="zh-CN"/>
        </a:p>
      </dgm:t>
    </dgm:pt>
  </dgm:ptLst>
  <dgm:cxnLst>
    <dgm:cxn modelId="{51F4DF2E-E3A7-4064-922D-ADED9B300EE8}" type="presOf" srcId="{C59269D0-92A5-481C-BA64-727AFB0DD545}" destId="{B37A5355-225B-4C6F-AED7-6C620F99EECC}" srcOrd="0" destOrd="0" presId="urn:microsoft.com/office/officeart/2005/8/layout/vList5"/>
    <dgm:cxn modelId="{228CE90F-B0A4-467D-8C80-F47E131BFCAC}" type="presOf" srcId="{74EE5CD8-078F-4590-BF9C-A341A294A016}" destId="{7E429971-BC57-430F-BB25-C0574E5E39E3}" srcOrd="0" destOrd="0" presId="urn:microsoft.com/office/officeart/2005/8/layout/vList5"/>
    <dgm:cxn modelId="{9071FB3B-D26B-4384-BD1A-80C12C62D02C}" srcId="{AA046201-5C4D-445E-BF0B-5C6D2B0A1945}" destId="{C59269D0-92A5-481C-BA64-727AFB0DD545}" srcOrd="0" destOrd="0" parTransId="{312CC84D-092F-422A-AA24-A4619DBBB7BE}" sibTransId="{266DE8E8-1339-41C4-B9A7-6148496C7FA9}"/>
    <dgm:cxn modelId="{0D2B2E80-95EF-406E-9688-CAEE3674D4AF}" type="presOf" srcId="{AA046201-5C4D-445E-BF0B-5C6D2B0A1945}" destId="{C04276DC-EE64-470A-B8BC-09067B8045FA}" srcOrd="0" destOrd="0" presId="urn:microsoft.com/office/officeart/2005/8/layout/vList5"/>
    <dgm:cxn modelId="{B470DE3F-6A9C-4CAB-935B-882E83DC2D01}" type="presOf" srcId="{1E4D3931-0DBD-4211-A24A-6AF364284B1E}" destId="{D54B1729-BC98-42C1-9C6C-D65DCBA4358F}" srcOrd="0" destOrd="0" presId="urn:microsoft.com/office/officeart/2005/8/layout/vList5"/>
    <dgm:cxn modelId="{B8AF1086-D7BE-446F-9133-738B599E9A7D}" srcId="{F6FEADD9-F67D-41F5-BA4C-3C84956E7F46}" destId="{AA046201-5C4D-445E-BF0B-5C6D2B0A1945}" srcOrd="1" destOrd="0" parTransId="{FE92FC33-5E0F-4302-9E80-A69E8ACDDE56}" sibTransId="{40767EFF-7D52-4469-ACEE-7D28E67337E2}"/>
    <dgm:cxn modelId="{24B71361-4E18-46B7-B969-78BC81E673B6}" type="presOf" srcId="{F6FEADD9-F67D-41F5-BA4C-3C84956E7F46}" destId="{AAE7A1E6-6847-453D-B55B-8A82BF138C1D}" srcOrd="0" destOrd="0" presId="urn:microsoft.com/office/officeart/2005/8/layout/vList5"/>
    <dgm:cxn modelId="{F40F9561-0D4C-44CF-91EF-A92B1DBDE44B}" srcId="{F6FEADD9-F67D-41F5-BA4C-3C84956E7F46}" destId="{74EE5CD8-078F-4590-BF9C-A341A294A016}" srcOrd="0" destOrd="0" parTransId="{BB568D76-3363-43D3-B00C-3359A643216C}" sibTransId="{CF9FB981-E6ED-4440-AC98-4E4E2ABA2C55}"/>
    <dgm:cxn modelId="{63E4D827-0083-4625-9FD6-043D8D32091E}" srcId="{74EE5CD8-078F-4590-BF9C-A341A294A016}" destId="{1E4D3931-0DBD-4211-A24A-6AF364284B1E}" srcOrd="0" destOrd="0" parTransId="{FC93695B-FD0E-4353-B1FD-4328F4386DEC}" sibTransId="{CADAA3D9-7C63-4729-85B0-64C8AF644EEF}"/>
    <dgm:cxn modelId="{BCE42F3F-B94A-4A61-9A24-159F3B3EBCAB}" type="presParOf" srcId="{AAE7A1E6-6847-453D-B55B-8A82BF138C1D}" destId="{C4407577-18A2-46E0-8805-2838042EB67A}" srcOrd="0" destOrd="0" presId="urn:microsoft.com/office/officeart/2005/8/layout/vList5"/>
    <dgm:cxn modelId="{C2D3D9E7-9E9F-48DF-846C-5321D77893B5}" type="presParOf" srcId="{C4407577-18A2-46E0-8805-2838042EB67A}" destId="{7E429971-BC57-430F-BB25-C0574E5E39E3}" srcOrd="0" destOrd="0" presId="urn:microsoft.com/office/officeart/2005/8/layout/vList5"/>
    <dgm:cxn modelId="{C8CAD7E3-D880-4826-A281-181B7B210BD1}" type="presParOf" srcId="{C4407577-18A2-46E0-8805-2838042EB67A}" destId="{D54B1729-BC98-42C1-9C6C-D65DCBA4358F}" srcOrd="1" destOrd="0" presId="urn:microsoft.com/office/officeart/2005/8/layout/vList5"/>
    <dgm:cxn modelId="{722C7AE5-5541-4FF9-83CB-E82CC3415D6B}" type="presParOf" srcId="{AAE7A1E6-6847-453D-B55B-8A82BF138C1D}" destId="{AB8574CC-D4F2-4555-AEE3-F4EE58B11D03}" srcOrd="1" destOrd="0" presId="urn:microsoft.com/office/officeart/2005/8/layout/vList5"/>
    <dgm:cxn modelId="{87433E79-C4C5-4E52-940D-665FE8CB170B}" type="presParOf" srcId="{AAE7A1E6-6847-453D-B55B-8A82BF138C1D}" destId="{85B8F607-FDD8-476A-ADBE-E1250824F294}" srcOrd="2" destOrd="0" presId="urn:microsoft.com/office/officeart/2005/8/layout/vList5"/>
    <dgm:cxn modelId="{B463EC3B-EE8A-4A5D-B90F-E0D656700A68}" type="presParOf" srcId="{85B8F607-FDD8-476A-ADBE-E1250824F294}" destId="{C04276DC-EE64-470A-B8BC-09067B8045FA}" srcOrd="0" destOrd="0" presId="urn:microsoft.com/office/officeart/2005/8/layout/vList5"/>
    <dgm:cxn modelId="{6CE4C5AF-E593-4D77-9492-29D80C6D2332}" type="presParOf" srcId="{85B8F607-FDD8-476A-ADBE-E1250824F294}" destId="{B37A5355-225B-4C6F-AED7-6C620F99EECC}"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F6FEADD9-F67D-41F5-BA4C-3C84956E7F46}" type="doc">
      <dgm:prSet loTypeId="urn:microsoft.com/office/officeart/2005/8/layout/vList5" loCatId="list" qsTypeId="urn:microsoft.com/office/officeart/2005/8/quickstyle/3d1" qsCatId="3D" csTypeId="urn:microsoft.com/office/officeart/2005/8/colors/colorful3" csCatId="colorful" phldr="1"/>
      <dgm:spPr/>
      <dgm:t>
        <a:bodyPr/>
        <a:lstStyle/>
        <a:p>
          <a:endParaRPr lang="zh-CN"/>
        </a:p>
      </dgm:t>
    </dgm:pt>
    <dgm:pt modelId="{74EE5CD8-078F-4590-BF9C-A341A294A016}">
      <dgm:prSet phldrT="[Text]" custT="1"/>
      <dgm:spPr/>
      <dgm:t>
        <a:bodyPr/>
        <a:lstStyle/>
        <a:p>
          <a:r>
            <a:rPr lang="zh-CN" sz="4400" dirty="0" smtClean="0"/>
            <a:t>1</a:t>
          </a:r>
          <a:endParaRPr lang="zh-CN" sz="4400" dirty="0"/>
        </a:p>
      </dgm:t>
    </dgm:pt>
    <dgm:pt modelId="{BB568D76-3363-43D3-B00C-3359A643216C}" type="parTrans" cxnId="{F40F9561-0D4C-44CF-91EF-A92B1DBDE44B}">
      <dgm:prSet/>
      <dgm:spPr/>
      <dgm:t>
        <a:bodyPr/>
        <a:lstStyle/>
        <a:p>
          <a:endParaRPr lang="zh-CN" sz="3200"/>
        </a:p>
      </dgm:t>
    </dgm:pt>
    <dgm:pt modelId="{CF9FB981-E6ED-4440-AC98-4E4E2ABA2C55}" type="sibTrans" cxnId="{F40F9561-0D4C-44CF-91EF-A92B1DBDE44B}">
      <dgm:prSet/>
      <dgm:spPr/>
      <dgm:t>
        <a:bodyPr/>
        <a:lstStyle/>
        <a:p>
          <a:endParaRPr lang="zh-CN" sz="3200"/>
        </a:p>
      </dgm:t>
    </dgm:pt>
    <dgm:pt modelId="{AA046201-5C4D-445E-BF0B-5C6D2B0A1945}">
      <dgm:prSet phldrT="[Text]" custT="1"/>
      <dgm:spPr/>
      <dgm:t>
        <a:bodyPr/>
        <a:lstStyle/>
        <a:p>
          <a:r>
            <a:rPr lang="zh-CN" sz="4400" dirty="0" smtClean="0"/>
            <a:t>2</a:t>
          </a:r>
          <a:endParaRPr lang="zh-CN" sz="4400" dirty="0"/>
        </a:p>
      </dgm:t>
    </dgm:pt>
    <dgm:pt modelId="{FE92FC33-5E0F-4302-9E80-A69E8ACDDE56}" type="parTrans" cxnId="{B8AF1086-D7BE-446F-9133-738B599E9A7D}">
      <dgm:prSet/>
      <dgm:spPr/>
      <dgm:t>
        <a:bodyPr/>
        <a:lstStyle/>
        <a:p>
          <a:endParaRPr lang="zh-CN" sz="3200"/>
        </a:p>
      </dgm:t>
    </dgm:pt>
    <dgm:pt modelId="{40767EFF-7D52-4469-ACEE-7D28E67337E2}" type="sibTrans" cxnId="{B8AF1086-D7BE-446F-9133-738B599E9A7D}">
      <dgm:prSet/>
      <dgm:spPr/>
      <dgm:t>
        <a:bodyPr/>
        <a:lstStyle/>
        <a:p>
          <a:endParaRPr lang="zh-CN" sz="3200"/>
        </a:p>
      </dgm:t>
    </dgm:pt>
    <dgm:pt modelId="{C59269D0-92A5-481C-BA64-727AFB0DD545}">
      <dgm:prSet phldrT="[Text]" custT="1"/>
      <dgm:spPr/>
      <dgm:t>
        <a:bodyPr/>
        <a:lstStyle/>
        <a:p>
          <a:r>
            <a:rPr lang="zh-CN" sz="3200" dirty="0" smtClean="0"/>
            <a:t>黑客攻击手段及防范</a:t>
          </a:r>
          <a:endParaRPr lang="zh-CN" sz="3200" dirty="0">
            <a:effectLst>
              <a:outerShdw blurRad="38100" dist="38100" dir="2700000" algn="tl">
                <a:srgbClr val="000000">
                  <a:alpha val="43137"/>
                </a:srgbClr>
              </a:outerShdw>
            </a:effectLst>
          </a:endParaRPr>
        </a:p>
      </dgm:t>
      <dgm:extLst>
        <a:ext uri="{E40237B7-FDA0-4F09-8148-C483321AD2D9}">
          <dgm14:cNvPr xmlns:dgm14="http://schemas.microsoft.com/office/drawing/2010/diagram" id="0" name="">
            <a:hlinkClick xmlns:r="http://schemas.openxmlformats.org/officeDocument/2006/relationships" r:id="rId1" action="ppaction://hlinksldjump"/>
          </dgm14:cNvPr>
        </a:ext>
      </dgm:extLst>
    </dgm:pt>
    <dgm:pt modelId="{312CC84D-092F-422A-AA24-A4619DBBB7BE}" type="parTrans" cxnId="{9071FB3B-D26B-4384-BD1A-80C12C62D02C}">
      <dgm:prSet/>
      <dgm:spPr/>
      <dgm:t>
        <a:bodyPr/>
        <a:lstStyle/>
        <a:p>
          <a:endParaRPr lang="zh-CN" sz="3200"/>
        </a:p>
      </dgm:t>
    </dgm:pt>
    <dgm:pt modelId="{266DE8E8-1339-41C4-B9A7-6148496C7FA9}" type="sibTrans" cxnId="{9071FB3B-D26B-4384-BD1A-80C12C62D02C}">
      <dgm:prSet/>
      <dgm:spPr/>
      <dgm:t>
        <a:bodyPr/>
        <a:lstStyle/>
        <a:p>
          <a:endParaRPr lang="zh-CN" sz="3200"/>
        </a:p>
      </dgm:t>
    </dgm:pt>
    <dgm:pt modelId="{D1776C8F-2B10-4075-8DF7-7F65AB725ED5}">
      <dgm:prSet phldrT="[Text]" custT="1"/>
      <dgm:spPr/>
      <dgm:t>
        <a:bodyPr/>
        <a:lstStyle/>
        <a:p>
          <a:r>
            <a:rPr lang="zh-CN" sz="4400" dirty="0" smtClean="0"/>
            <a:t>3</a:t>
          </a:r>
          <a:endParaRPr lang="zh-CN" sz="4400" dirty="0"/>
        </a:p>
      </dgm:t>
    </dgm:pt>
    <dgm:pt modelId="{7291E740-3E17-41B3-99D3-1D67AE37CC3F}" type="parTrans" cxnId="{7077B78D-FCDC-4519-8416-DC357ACD5043}">
      <dgm:prSet/>
      <dgm:spPr/>
      <dgm:t>
        <a:bodyPr/>
        <a:lstStyle/>
        <a:p>
          <a:endParaRPr lang="zh-CN" sz="3200"/>
        </a:p>
      </dgm:t>
    </dgm:pt>
    <dgm:pt modelId="{88B75C29-8054-417D-BCE3-878A55118F6D}" type="sibTrans" cxnId="{7077B78D-FCDC-4519-8416-DC357ACD5043}">
      <dgm:prSet/>
      <dgm:spPr/>
      <dgm:t>
        <a:bodyPr/>
        <a:lstStyle/>
        <a:p>
          <a:endParaRPr lang="zh-CN" sz="3200"/>
        </a:p>
      </dgm:t>
    </dgm:pt>
    <dgm:pt modelId="{6BE4E373-0656-4EDC-821E-BE09C952B1F6}">
      <dgm:prSet phldrT="[Text]" custT="1"/>
      <dgm:spPr/>
      <dgm:t>
        <a:bodyPr/>
        <a:lstStyle/>
        <a:p>
          <a:r>
            <a:rPr lang="zh-CN" sz="3200" dirty="0" smtClean="0"/>
            <a:t>防火墙技术</a:t>
          </a:r>
          <a:endParaRPr lang="zh-CN" sz="3200" dirty="0">
            <a:effectLst>
              <a:outerShdw blurRad="38100" dist="38100" dir="2700000" algn="tl">
                <a:srgbClr val="000000">
                  <a:alpha val="43137"/>
                </a:srgbClr>
              </a:outerShdw>
            </a:effectLst>
          </a:endParaRPr>
        </a:p>
      </dgm:t>
      <dgm:extLst>
        <a:ext uri="{E40237B7-FDA0-4F09-8148-C483321AD2D9}">
          <dgm14:cNvPr xmlns:dgm14="http://schemas.microsoft.com/office/drawing/2010/diagram" id="0" name="">
            <a:hlinkClick xmlns:r="http://schemas.openxmlformats.org/officeDocument/2006/relationships" r:id="rId2" action="ppaction://hlinksldjump"/>
          </dgm14:cNvPr>
        </a:ext>
      </dgm:extLst>
    </dgm:pt>
    <dgm:pt modelId="{34218063-BF94-4304-99BD-B3F7BA4D3C8F}" type="parTrans" cxnId="{119690D4-400B-468B-8BA0-5C9C9E2AFEAF}">
      <dgm:prSet/>
      <dgm:spPr/>
      <dgm:t>
        <a:bodyPr/>
        <a:lstStyle/>
        <a:p>
          <a:endParaRPr lang="zh-CN" sz="3200"/>
        </a:p>
      </dgm:t>
    </dgm:pt>
    <dgm:pt modelId="{E17B9BF1-2948-497F-8EC7-3BF734D839DB}" type="sibTrans" cxnId="{119690D4-400B-468B-8BA0-5C9C9E2AFEAF}">
      <dgm:prSet/>
      <dgm:spPr/>
      <dgm:t>
        <a:bodyPr/>
        <a:lstStyle/>
        <a:p>
          <a:endParaRPr lang="zh-CN" sz="3200"/>
        </a:p>
      </dgm:t>
    </dgm:pt>
    <dgm:pt modelId="{1E4D3931-0DBD-4211-A24A-6AF364284B1E}">
      <dgm:prSet phldrT="[Text]" custT="1"/>
      <dgm:spPr/>
      <dgm:t>
        <a:bodyPr/>
        <a:lstStyle/>
        <a:p>
          <a:pPr marL="280988" indent="-280988"/>
          <a:r>
            <a:rPr lang="en-US" sz="3200" b="0" dirty="0" smtClean="0"/>
            <a:t> </a:t>
          </a:r>
          <a:r>
            <a:rPr lang="zh-CN" sz="3200" dirty="0" smtClean="0"/>
            <a:t>计算机病毒</a:t>
          </a:r>
          <a:endParaRPr lang="zh-CN" sz="3200" b="0" dirty="0">
            <a:effectLst>
              <a:outerShdw blurRad="38100" dist="38100" dir="2700000" algn="tl">
                <a:srgbClr val="000000">
                  <a:alpha val="43137"/>
                </a:srgbClr>
              </a:outerShdw>
            </a:effectLst>
          </a:endParaRPr>
        </a:p>
      </dgm:t>
      <dgm:extLst>
        <a:ext uri="{E40237B7-FDA0-4F09-8148-C483321AD2D9}">
          <dgm14:cNvPr xmlns:dgm14="http://schemas.microsoft.com/office/drawing/2010/diagram" id="0" name="">
            <a:hlinkClick xmlns:r="http://schemas.openxmlformats.org/officeDocument/2006/relationships" r:id="rId3" action="ppaction://hlinksldjump"/>
          </dgm14:cNvPr>
        </a:ext>
      </dgm:extLst>
    </dgm:pt>
    <dgm:pt modelId="{CADAA3D9-7C63-4729-85B0-64C8AF644EEF}" type="sibTrans" cxnId="{63E4D827-0083-4625-9FD6-043D8D32091E}">
      <dgm:prSet/>
      <dgm:spPr/>
      <dgm:t>
        <a:bodyPr/>
        <a:lstStyle/>
        <a:p>
          <a:endParaRPr lang="zh-CN" sz="3200"/>
        </a:p>
      </dgm:t>
    </dgm:pt>
    <dgm:pt modelId="{FC93695B-FD0E-4353-B1FD-4328F4386DEC}" type="parTrans" cxnId="{63E4D827-0083-4625-9FD6-043D8D32091E}">
      <dgm:prSet/>
      <dgm:spPr/>
      <dgm:t>
        <a:bodyPr/>
        <a:lstStyle/>
        <a:p>
          <a:endParaRPr lang="zh-CN" sz="3200"/>
        </a:p>
      </dgm:t>
    </dgm:pt>
    <dgm:pt modelId="{AAE7A1E6-6847-453D-B55B-8A82BF138C1D}" type="pres">
      <dgm:prSet presAssocID="{F6FEADD9-F67D-41F5-BA4C-3C84956E7F46}" presName="Name0" presStyleCnt="0">
        <dgm:presLayoutVars>
          <dgm:dir/>
          <dgm:animLvl val="lvl"/>
          <dgm:resizeHandles val="exact"/>
        </dgm:presLayoutVars>
      </dgm:prSet>
      <dgm:spPr/>
      <dgm:t>
        <a:bodyPr/>
        <a:lstStyle/>
        <a:p>
          <a:endParaRPr lang="zh-CN"/>
        </a:p>
      </dgm:t>
    </dgm:pt>
    <dgm:pt modelId="{C4407577-18A2-46E0-8805-2838042EB67A}" type="pres">
      <dgm:prSet presAssocID="{74EE5CD8-078F-4590-BF9C-A341A294A016}" presName="linNode" presStyleCnt="0"/>
      <dgm:spPr/>
      <dgm:t>
        <a:bodyPr/>
        <a:lstStyle/>
        <a:p>
          <a:endParaRPr lang="zh-CN"/>
        </a:p>
      </dgm:t>
    </dgm:pt>
    <dgm:pt modelId="{7E429971-BC57-430F-BB25-C0574E5E39E3}" type="pres">
      <dgm:prSet presAssocID="{74EE5CD8-078F-4590-BF9C-A341A294A016}" presName="parentText" presStyleLbl="node1" presStyleIdx="0" presStyleCnt="3" custLinFactNeighborY="-15667">
        <dgm:presLayoutVars>
          <dgm:chMax val="1"/>
          <dgm:bulletEnabled val="1"/>
        </dgm:presLayoutVars>
      </dgm:prSet>
      <dgm:spPr>
        <a:prstGeom prst="roundRect">
          <a:avLst/>
        </a:prstGeom>
      </dgm:spPr>
      <dgm:t>
        <a:bodyPr/>
        <a:lstStyle/>
        <a:p>
          <a:endParaRPr lang="zh-CN"/>
        </a:p>
      </dgm:t>
    </dgm:pt>
    <dgm:pt modelId="{D54B1729-BC98-42C1-9C6C-D65DCBA4358F}" type="pres">
      <dgm:prSet presAssocID="{74EE5CD8-078F-4590-BF9C-A341A294A016}" presName="descendantText" presStyleLbl="alignAccFollowNode1" presStyleIdx="0" presStyleCnt="3" custScaleX="398233">
        <dgm:presLayoutVars>
          <dgm:bulletEnabled val="1"/>
        </dgm:presLayoutVars>
      </dgm:prSet>
      <dgm:spPr>
        <a:prstGeom prst="rect">
          <a:avLst/>
        </a:prstGeom>
      </dgm:spPr>
      <dgm:t>
        <a:bodyPr/>
        <a:lstStyle/>
        <a:p>
          <a:endParaRPr lang="zh-CN"/>
        </a:p>
      </dgm:t>
    </dgm:pt>
    <dgm:pt modelId="{AB8574CC-D4F2-4555-AEE3-F4EE58B11D03}" type="pres">
      <dgm:prSet presAssocID="{CF9FB981-E6ED-4440-AC98-4E4E2ABA2C55}" presName="sp" presStyleCnt="0"/>
      <dgm:spPr/>
      <dgm:t>
        <a:bodyPr/>
        <a:lstStyle/>
        <a:p>
          <a:endParaRPr lang="zh-CN"/>
        </a:p>
      </dgm:t>
    </dgm:pt>
    <dgm:pt modelId="{85B8F607-FDD8-476A-ADBE-E1250824F294}" type="pres">
      <dgm:prSet presAssocID="{AA046201-5C4D-445E-BF0B-5C6D2B0A1945}" presName="linNode" presStyleCnt="0"/>
      <dgm:spPr/>
      <dgm:t>
        <a:bodyPr/>
        <a:lstStyle/>
        <a:p>
          <a:endParaRPr lang="zh-CN"/>
        </a:p>
      </dgm:t>
    </dgm:pt>
    <dgm:pt modelId="{C04276DC-EE64-470A-B8BC-09067B8045FA}" type="pres">
      <dgm:prSet presAssocID="{AA046201-5C4D-445E-BF0B-5C6D2B0A1945}" presName="parentText" presStyleLbl="node1" presStyleIdx="1" presStyleCnt="3">
        <dgm:presLayoutVars>
          <dgm:chMax val="1"/>
          <dgm:bulletEnabled val="1"/>
        </dgm:presLayoutVars>
      </dgm:prSet>
      <dgm:spPr>
        <a:prstGeom prst="roundRect">
          <a:avLst/>
        </a:prstGeom>
      </dgm:spPr>
      <dgm:t>
        <a:bodyPr/>
        <a:lstStyle/>
        <a:p>
          <a:endParaRPr lang="zh-CN"/>
        </a:p>
      </dgm:t>
    </dgm:pt>
    <dgm:pt modelId="{B37A5355-225B-4C6F-AED7-6C620F99EECC}" type="pres">
      <dgm:prSet presAssocID="{AA046201-5C4D-445E-BF0B-5C6D2B0A1945}" presName="descendantText" presStyleLbl="alignAccFollowNode1" presStyleIdx="1" presStyleCnt="3" custScaleX="382693">
        <dgm:presLayoutVars>
          <dgm:bulletEnabled val="1"/>
        </dgm:presLayoutVars>
      </dgm:prSet>
      <dgm:spPr>
        <a:prstGeom prst="rect">
          <a:avLst/>
        </a:prstGeom>
      </dgm:spPr>
      <dgm:t>
        <a:bodyPr/>
        <a:lstStyle/>
        <a:p>
          <a:endParaRPr lang="zh-CN"/>
        </a:p>
      </dgm:t>
    </dgm:pt>
    <dgm:pt modelId="{5ACAA866-A8A8-4183-97B5-CEEAB1525C60}" type="pres">
      <dgm:prSet presAssocID="{40767EFF-7D52-4469-ACEE-7D28E67337E2}" presName="sp" presStyleCnt="0"/>
      <dgm:spPr/>
      <dgm:t>
        <a:bodyPr/>
        <a:lstStyle/>
        <a:p>
          <a:endParaRPr lang="zh-CN"/>
        </a:p>
      </dgm:t>
    </dgm:pt>
    <dgm:pt modelId="{477213BE-9E91-4950-8451-7F60796F47F4}" type="pres">
      <dgm:prSet presAssocID="{D1776C8F-2B10-4075-8DF7-7F65AB725ED5}" presName="linNode" presStyleCnt="0"/>
      <dgm:spPr/>
      <dgm:t>
        <a:bodyPr/>
        <a:lstStyle/>
        <a:p>
          <a:endParaRPr lang="zh-CN"/>
        </a:p>
      </dgm:t>
    </dgm:pt>
    <dgm:pt modelId="{F5034101-5B7D-4FE7-B47A-5A48CF39606B}" type="pres">
      <dgm:prSet presAssocID="{D1776C8F-2B10-4075-8DF7-7F65AB725ED5}" presName="parentText" presStyleLbl="node1" presStyleIdx="2" presStyleCnt="3">
        <dgm:presLayoutVars>
          <dgm:chMax val="1"/>
          <dgm:bulletEnabled val="1"/>
        </dgm:presLayoutVars>
      </dgm:prSet>
      <dgm:spPr>
        <a:prstGeom prst="roundRect">
          <a:avLst/>
        </a:prstGeom>
      </dgm:spPr>
      <dgm:t>
        <a:bodyPr/>
        <a:lstStyle/>
        <a:p>
          <a:endParaRPr lang="zh-CN"/>
        </a:p>
      </dgm:t>
    </dgm:pt>
    <dgm:pt modelId="{C7C3E6FD-D83F-4BDA-907E-B5EE041DA931}" type="pres">
      <dgm:prSet presAssocID="{D1776C8F-2B10-4075-8DF7-7F65AB725ED5}" presName="descendantText" presStyleLbl="alignAccFollowNode1" presStyleIdx="2" presStyleCnt="3" custScaleX="398231">
        <dgm:presLayoutVars>
          <dgm:bulletEnabled val="1"/>
        </dgm:presLayoutVars>
      </dgm:prSet>
      <dgm:spPr>
        <a:prstGeom prst="rect">
          <a:avLst/>
        </a:prstGeom>
      </dgm:spPr>
      <dgm:t>
        <a:bodyPr/>
        <a:lstStyle/>
        <a:p>
          <a:endParaRPr lang="zh-CN"/>
        </a:p>
      </dgm:t>
    </dgm:pt>
  </dgm:ptLst>
  <dgm:cxnLst>
    <dgm:cxn modelId="{7077B78D-FCDC-4519-8416-DC357ACD5043}" srcId="{F6FEADD9-F67D-41F5-BA4C-3C84956E7F46}" destId="{D1776C8F-2B10-4075-8DF7-7F65AB725ED5}" srcOrd="2" destOrd="0" parTransId="{7291E740-3E17-41B3-99D3-1D67AE37CC3F}" sibTransId="{88B75C29-8054-417D-BCE3-878A55118F6D}"/>
    <dgm:cxn modelId="{57DE3F95-8756-4FE5-813A-EFB76F19C37E}" type="presOf" srcId="{C59269D0-92A5-481C-BA64-727AFB0DD545}" destId="{B37A5355-225B-4C6F-AED7-6C620F99EECC}" srcOrd="0" destOrd="0" presId="urn:microsoft.com/office/officeart/2005/8/layout/vList5"/>
    <dgm:cxn modelId="{119690D4-400B-468B-8BA0-5C9C9E2AFEAF}" srcId="{D1776C8F-2B10-4075-8DF7-7F65AB725ED5}" destId="{6BE4E373-0656-4EDC-821E-BE09C952B1F6}" srcOrd="0" destOrd="0" parTransId="{34218063-BF94-4304-99BD-B3F7BA4D3C8F}" sibTransId="{E17B9BF1-2948-497F-8EC7-3BF734D839DB}"/>
    <dgm:cxn modelId="{63215BFA-AFD5-4F10-8D89-7FEB892A50D7}" type="presOf" srcId="{1E4D3931-0DBD-4211-A24A-6AF364284B1E}" destId="{D54B1729-BC98-42C1-9C6C-D65DCBA4358F}" srcOrd="0" destOrd="0" presId="urn:microsoft.com/office/officeart/2005/8/layout/vList5"/>
    <dgm:cxn modelId="{F40F9561-0D4C-44CF-91EF-A92B1DBDE44B}" srcId="{F6FEADD9-F67D-41F5-BA4C-3C84956E7F46}" destId="{74EE5CD8-078F-4590-BF9C-A341A294A016}" srcOrd="0" destOrd="0" parTransId="{BB568D76-3363-43D3-B00C-3359A643216C}" sibTransId="{CF9FB981-E6ED-4440-AC98-4E4E2ABA2C55}"/>
    <dgm:cxn modelId="{52B95840-BB59-4961-8C0A-A7E51613FA7D}" type="presOf" srcId="{74EE5CD8-078F-4590-BF9C-A341A294A016}" destId="{7E429971-BC57-430F-BB25-C0574E5E39E3}" srcOrd="0" destOrd="0" presId="urn:microsoft.com/office/officeart/2005/8/layout/vList5"/>
    <dgm:cxn modelId="{9071FB3B-D26B-4384-BD1A-80C12C62D02C}" srcId="{AA046201-5C4D-445E-BF0B-5C6D2B0A1945}" destId="{C59269D0-92A5-481C-BA64-727AFB0DD545}" srcOrd="0" destOrd="0" parTransId="{312CC84D-092F-422A-AA24-A4619DBBB7BE}" sibTransId="{266DE8E8-1339-41C4-B9A7-6148496C7FA9}"/>
    <dgm:cxn modelId="{B8AF1086-D7BE-446F-9133-738B599E9A7D}" srcId="{F6FEADD9-F67D-41F5-BA4C-3C84956E7F46}" destId="{AA046201-5C4D-445E-BF0B-5C6D2B0A1945}" srcOrd="1" destOrd="0" parTransId="{FE92FC33-5E0F-4302-9E80-A69E8ACDDE56}" sibTransId="{40767EFF-7D52-4469-ACEE-7D28E67337E2}"/>
    <dgm:cxn modelId="{C9FF57E0-630D-43D4-AE58-78CA4A1BEF59}" type="presOf" srcId="{F6FEADD9-F67D-41F5-BA4C-3C84956E7F46}" destId="{AAE7A1E6-6847-453D-B55B-8A82BF138C1D}" srcOrd="0" destOrd="0" presId="urn:microsoft.com/office/officeart/2005/8/layout/vList5"/>
    <dgm:cxn modelId="{D6904C6B-4B9F-4D95-8B63-2DB68945E4EA}" type="presOf" srcId="{D1776C8F-2B10-4075-8DF7-7F65AB725ED5}" destId="{F5034101-5B7D-4FE7-B47A-5A48CF39606B}" srcOrd="0" destOrd="0" presId="urn:microsoft.com/office/officeart/2005/8/layout/vList5"/>
    <dgm:cxn modelId="{72277AFA-F4DD-4F78-94B5-93172EA45962}" type="presOf" srcId="{6BE4E373-0656-4EDC-821E-BE09C952B1F6}" destId="{C7C3E6FD-D83F-4BDA-907E-B5EE041DA931}" srcOrd="0" destOrd="0" presId="urn:microsoft.com/office/officeart/2005/8/layout/vList5"/>
    <dgm:cxn modelId="{26B47D20-72B2-42D2-A5CE-B2F658F73339}" type="presOf" srcId="{AA046201-5C4D-445E-BF0B-5C6D2B0A1945}" destId="{C04276DC-EE64-470A-B8BC-09067B8045FA}" srcOrd="0" destOrd="0" presId="urn:microsoft.com/office/officeart/2005/8/layout/vList5"/>
    <dgm:cxn modelId="{63E4D827-0083-4625-9FD6-043D8D32091E}" srcId="{74EE5CD8-078F-4590-BF9C-A341A294A016}" destId="{1E4D3931-0DBD-4211-A24A-6AF364284B1E}" srcOrd="0" destOrd="0" parTransId="{FC93695B-FD0E-4353-B1FD-4328F4386DEC}" sibTransId="{CADAA3D9-7C63-4729-85B0-64C8AF644EEF}"/>
    <dgm:cxn modelId="{F7CA783F-2042-4660-A1B0-F6745874C595}" type="presParOf" srcId="{AAE7A1E6-6847-453D-B55B-8A82BF138C1D}" destId="{C4407577-18A2-46E0-8805-2838042EB67A}" srcOrd="0" destOrd="0" presId="urn:microsoft.com/office/officeart/2005/8/layout/vList5"/>
    <dgm:cxn modelId="{AD732BF3-1FB2-408C-A863-D72D594FD134}" type="presParOf" srcId="{C4407577-18A2-46E0-8805-2838042EB67A}" destId="{7E429971-BC57-430F-BB25-C0574E5E39E3}" srcOrd="0" destOrd="0" presId="urn:microsoft.com/office/officeart/2005/8/layout/vList5"/>
    <dgm:cxn modelId="{A1C83EED-17B6-48FD-A931-0B4015CCD34D}" type="presParOf" srcId="{C4407577-18A2-46E0-8805-2838042EB67A}" destId="{D54B1729-BC98-42C1-9C6C-D65DCBA4358F}" srcOrd="1" destOrd="0" presId="urn:microsoft.com/office/officeart/2005/8/layout/vList5"/>
    <dgm:cxn modelId="{FD739F07-7102-43AF-92E4-A3D4C1FB12C2}" type="presParOf" srcId="{AAE7A1E6-6847-453D-B55B-8A82BF138C1D}" destId="{AB8574CC-D4F2-4555-AEE3-F4EE58B11D03}" srcOrd="1" destOrd="0" presId="urn:microsoft.com/office/officeart/2005/8/layout/vList5"/>
    <dgm:cxn modelId="{4C6A4542-0EFC-4E78-B721-E51506EA2AEC}" type="presParOf" srcId="{AAE7A1E6-6847-453D-B55B-8A82BF138C1D}" destId="{85B8F607-FDD8-476A-ADBE-E1250824F294}" srcOrd="2" destOrd="0" presId="urn:microsoft.com/office/officeart/2005/8/layout/vList5"/>
    <dgm:cxn modelId="{19117148-61DA-4051-B336-DEB311662B6C}" type="presParOf" srcId="{85B8F607-FDD8-476A-ADBE-E1250824F294}" destId="{C04276DC-EE64-470A-B8BC-09067B8045FA}" srcOrd="0" destOrd="0" presId="urn:microsoft.com/office/officeart/2005/8/layout/vList5"/>
    <dgm:cxn modelId="{5C26DA03-5DD0-4C7A-A1B4-5263E862F55C}" type="presParOf" srcId="{85B8F607-FDD8-476A-ADBE-E1250824F294}" destId="{B37A5355-225B-4C6F-AED7-6C620F99EECC}" srcOrd="1" destOrd="0" presId="urn:microsoft.com/office/officeart/2005/8/layout/vList5"/>
    <dgm:cxn modelId="{DE1ED88D-8D90-490E-ACE8-73FD2C6FC450}" type="presParOf" srcId="{AAE7A1E6-6847-453D-B55B-8A82BF138C1D}" destId="{5ACAA866-A8A8-4183-97B5-CEEAB1525C60}" srcOrd="3" destOrd="0" presId="urn:microsoft.com/office/officeart/2005/8/layout/vList5"/>
    <dgm:cxn modelId="{9DB91B72-B610-469F-83FF-07C6B9A1BB18}" type="presParOf" srcId="{AAE7A1E6-6847-453D-B55B-8A82BF138C1D}" destId="{477213BE-9E91-4950-8451-7F60796F47F4}" srcOrd="4" destOrd="0" presId="urn:microsoft.com/office/officeart/2005/8/layout/vList5"/>
    <dgm:cxn modelId="{9CA4D5DE-BC65-473C-B8E0-15C082041ACE}" type="presParOf" srcId="{477213BE-9E91-4950-8451-7F60796F47F4}" destId="{F5034101-5B7D-4FE7-B47A-5A48CF39606B}" srcOrd="0" destOrd="0" presId="urn:microsoft.com/office/officeart/2005/8/layout/vList5"/>
    <dgm:cxn modelId="{FEDDA4D9-3C0E-46C7-9C11-07FEEB2FAE62}" type="presParOf" srcId="{477213BE-9E91-4950-8451-7F60796F47F4}" destId="{C7C3E6FD-D83F-4BDA-907E-B5EE041DA931}"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4B1729-BC98-42C1-9C6C-D65DCBA4358F}">
      <dsp:nvSpPr>
        <dsp:cNvPr id="0" name=""/>
        <dsp:cNvSpPr/>
      </dsp:nvSpPr>
      <dsp:spPr>
        <a:xfrm rot="5400000">
          <a:off x="3542456" y="-2247243"/>
          <a:ext cx="804295" cy="5504037"/>
        </a:xfrm>
        <a:prstGeom prst="rect">
          <a:avLst/>
        </a:prstGeom>
        <a:solidFill>
          <a:schemeClr val="accent3">
            <a:tint val="40000"/>
            <a:alpha val="90000"/>
            <a:hueOff val="0"/>
            <a:satOff val="0"/>
            <a:lumOff val="0"/>
            <a:alphaOff val="0"/>
          </a:schemeClr>
        </a:solidFill>
        <a:ln w="9525" cap="flat" cmpd="sng" algn="ctr">
          <a:solidFill>
            <a:schemeClr val="accent3">
              <a:tint val="40000"/>
              <a:alpha val="9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280988" lvl="1" indent="-280988" algn="l" defTabSz="1422400">
            <a:lnSpc>
              <a:spcPct val="90000"/>
            </a:lnSpc>
            <a:spcBef>
              <a:spcPct val="0"/>
            </a:spcBef>
            <a:spcAft>
              <a:spcPct val="15000"/>
            </a:spcAft>
            <a:buChar char="••"/>
          </a:pPr>
          <a:r>
            <a:rPr lang="zh-CN" sz="3200" kern="1200" dirty="0" smtClean="0"/>
            <a:t>计算机网络的定义和功能</a:t>
          </a:r>
          <a:endParaRPr lang="zh-CN" sz="3200" kern="1200" dirty="0">
            <a:effectLst>
              <a:outerShdw blurRad="38100" dist="38100" dir="2700000" algn="tl">
                <a:srgbClr val="000000">
                  <a:alpha val="43137"/>
                </a:srgbClr>
              </a:outerShdw>
            </a:effectLst>
          </a:endParaRPr>
        </a:p>
      </dsp:txBody>
      <dsp:txXfrm rot="-5400000">
        <a:off x="1192585" y="102628"/>
        <a:ext cx="5504037" cy="804295"/>
      </dsp:txXfrm>
    </dsp:sp>
    <dsp:sp modelId="{7E429971-BC57-430F-BB25-C0574E5E39E3}">
      <dsp:nvSpPr>
        <dsp:cNvPr id="0" name=""/>
        <dsp:cNvSpPr/>
      </dsp:nvSpPr>
      <dsp:spPr>
        <a:xfrm>
          <a:off x="120" y="0"/>
          <a:ext cx="1192465" cy="1005369"/>
        </a:xfrm>
        <a:prstGeom prst="roundRec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67640" tIns="83820" rIns="167640" bIns="83820" numCol="1" spcCol="1270" anchor="ctr" anchorCtr="0">
          <a:noAutofit/>
        </a:bodyPr>
        <a:lstStyle/>
        <a:p>
          <a:pPr lvl="0" algn="ctr" defTabSz="1955800">
            <a:lnSpc>
              <a:spcPct val="90000"/>
            </a:lnSpc>
            <a:spcBef>
              <a:spcPct val="0"/>
            </a:spcBef>
            <a:spcAft>
              <a:spcPct val="35000"/>
            </a:spcAft>
          </a:pPr>
          <a:r>
            <a:rPr lang="zh-CN" sz="4400" kern="1200" dirty="0" smtClean="0"/>
            <a:t>1</a:t>
          </a:r>
          <a:endParaRPr lang="zh-CN" sz="4400" kern="1200" dirty="0"/>
        </a:p>
      </dsp:txBody>
      <dsp:txXfrm>
        <a:off x="49198" y="49078"/>
        <a:ext cx="1094309" cy="907213"/>
      </dsp:txXfrm>
    </dsp:sp>
    <dsp:sp modelId="{B37A5355-225B-4C6F-AED7-6C620F99EECC}">
      <dsp:nvSpPr>
        <dsp:cNvPr id="0" name=""/>
        <dsp:cNvSpPr/>
      </dsp:nvSpPr>
      <dsp:spPr>
        <a:xfrm rot="5400000">
          <a:off x="3542456" y="-1191605"/>
          <a:ext cx="804295" cy="5504037"/>
        </a:xfrm>
        <a:prstGeom prst="rect">
          <a:avLst/>
        </a:prstGeom>
        <a:solidFill>
          <a:schemeClr val="accent3">
            <a:tint val="40000"/>
            <a:alpha val="90000"/>
            <a:hueOff val="3572283"/>
            <a:satOff val="-4598"/>
            <a:lumOff val="-358"/>
            <a:alphaOff val="0"/>
          </a:schemeClr>
        </a:solidFill>
        <a:ln w="9525" cap="flat" cmpd="sng" algn="ctr">
          <a:solidFill>
            <a:schemeClr val="accent3">
              <a:tint val="40000"/>
              <a:alpha val="90000"/>
              <a:hueOff val="3572283"/>
              <a:satOff val="-4598"/>
              <a:lumOff val="-358"/>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285750" lvl="1" indent="-285750" algn="l" defTabSz="1422400">
            <a:lnSpc>
              <a:spcPct val="90000"/>
            </a:lnSpc>
            <a:spcBef>
              <a:spcPct val="0"/>
            </a:spcBef>
            <a:spcAft>
              <a:spcPct val="15000"/>
            </a:spcAft>
            <a:buChar char="••"/>
          </a:pPr>
          <a:r>
            <a:rPr lang="zh-CN" sz="3200" kern="1200" dirty="0" smtClean="0"/>
            <a:t>计算机网络的形成和发展</a:t>
          </a:r>
          <a:endParaRPr lang="zh-CN" sz="3200" kern="1200" dirty="0">
            <a:effectLst>
              <a:outerShdw blurRad="38100" dist="38100" dir="2700000" algn="tl">
                <a:srgbClr val="000000">
                  <a:alpha val="43137"/>
                </a:srgbClr>
              </a:outerShdw>
            </a:effectLst>
          </a:endParaRPr>
        </a:p>
      </dsp:txBody>
      <dsp:txXfrm rot="-5400000">
        <a:off x="1192585" y="1158266"/>
        <a:ext cx="5504037" cy="804295"/>
      </dsp:txXfrm>
    </dsp:sp>
    <dsp:sp modelId="{C04276DC-EE64-470A-B8BC-09067B8045FA}">
      <dsp:nvSpPr>
        <dsp:cNvPr id="0" name=""/>
        <dsp:cNvSpPr/>
      </dsp:nvSpPr>
      <dsp:spPr>
        <a:xfrm>
          <a:off x="120" y="1057728"/>
          <a:ext cx="1192465" cy="1005369"/>
        </a:xfrm>
        <a:prstGeom prst="roundRect">
          <a:avLst/>
        </a:prstGeom>
        <a:gradFill rotWithShape="0">
          <a:gsLst>
            <a:gs pos="0">
              <a:schemeClr val="accent3">
                <a:hueOff val="3750088"/>
                <a:satOff val="-5627"/>
                <a:lumOff val="-915"/>
                <a:alphaOff val="0"/>
                <a:shade val="51000"/>
                <a:satMod val="130000"/>
              </a:schemeClr>
            </a:gs>
            <a:gs pos="80000">
              <a:schemeClr val="accent3">
                <a:hueOff val="3750088"/>
                <a:satOff val="-5627"/>
                <a:lumOff val="-915"/>
                <a:alphaOff val="0"/>
                <a:shade val="93000"/>
                <a:satMod val="130000"/>
              </a:schemeClr>
            </a:gs>
            <a:gs pos="100000">
              <a:schemeClr val="accent3">
                <a:hueOff val="3750088"/>
                <a:satOff val="-5627"/>
                <a:lumOff val="-91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67640" tIns="83820" rIns="167640" bIns="83820" numCol="1" spcCol="1270" anchor="ctr" anchorCtr="0">
          <a:noAutofit/>
        </a:bodyPr>
        <a:lstStyle/>
        <a:p>
          <a:pPr lvl="0" algn="ctr" defTabSz="1955800">
            <a:lnSpc>
              <a:spcPct val="90000"/>
            </a:lnSpc>
            <a:spcBef>
              <a:spcPct val="0"/>
            </a:spcBef>
            <a:spcAft>
              <a:spcPct val="35000"/>
            </a:spcAft>
          </a:pPr>
          <a:r>
            <a:rPr lang="zh-CN" sz="4400" kern="1200" dirty="0" smtClean="0"/>
            <a:t>2</a:t>
          </a:r>
          <a:endParaRPr lang="zh-CN" sz="4400" kern="1200" dirty="0"/>
        </a:p>
      </dsp:txBody>
      <dsp:txXfrm>
        <a:off x="49198" y="1106806"/>
        <a:ext cx="1094309" cy="907213"/>
      </dsp:txXfrm>
    </dsp:sp>
    <dsp:sp modelId="{C7C3E6FD-D83F-4BDA-907E-B5EE041DA931}">
      <dsp:nvSpPr>
        <dsp:cNvPr id="0" name=""/>
        <dsp:cNvSpPr/>
      </dsp:nvSpPr>
      <dsp:spPr>
        <a:xfrm rot="5400000">
          <a:off x="3542456" y="-135967"/>
          <a:ext cx="804295" cy="5504037"/>
        </a:xfrm>
        <a:prstGeom prst="rect">
          <a:avLst/>
        </a:prstGeom>
        <a:solidFill>
          <a:schemeClr val="accent3">
            <a:tint val="40000"/>
            <a:alpha val="90000"/>
            <a:hueOff val="7144567"/>
            <a:satOff val="-9195"/>
            <a:lumOff val="-717"/>
            <a:alphaOff val="0"/>
          </a:schemeClr>
        </a:solidFill>
        <a:ln w="9525" cap="flat" cmpd="sng" algn="ctr">
          <a:solidFill>
            <a:schemeClr val="accent3">
              <a:tint val="40000"/>
              <a:alpha val="90000"/>
              <a:hueOff val="7144567"/>
              <a:satOff val="-9195"/>
              <a:lumOff val="-717"/>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285750" lvl="1" indent="-285750" algn="l" defTabSz="1422400">
            <a:lnSpc>
              <a:spcPct val="90000"/>
            </a:lnSpc>
            <a:spcBef>
              <a:spcPct val="0"/>
            </a:spcBef>
            <a:spcAft>
              <a:spcPct val="15000"/>
            </a:spcAft>
            <a:buChar char="••"/>
          </a:pPr>
          <a:r>
            <a:rPr lang="zh-CN" sz="3200" kern="1200" dirty="0" smtClean="0"/>
            <a:t>计算机网络的分类</a:t>
          </a:r>
          <a:endParaRPr lang="zh-CN" sz="3200" kern="1200" dirty="0">
            <a:effectLst>
              <a:outerShdw blurRad="38100" dist="38100" dir="2700000" algn="tl">
                <a:srgbClr val="000000">
                  <a:alpha val="43137"/>
                </a:srgbClr>
              </a:outerShdw>
            </a:effectLst>
          </a:endParaRPr>
        </a:p>
      </dsp:txBody>
      <dsp:txXfrm rot="-5400000">
        <a:off x="1192585" y="2213904"/>
        <a:ext cx="5504037" cy="804295"/>
      </dsp:txXfrm>
    </dsp:sp>
    <dsp:sp modelId="{F5034101-5B7D-4FE7-B47A-5A48CF39606B}">
      <dsp:nvSpPr>
        <dsp:cNvPr id="0" name=""/>
        <dsp:cNvSpPr/>
      </dsp:nvSpPr>
      <dsp:spPr>
        <a:xfrm>
          <a:off x="120" y="2113366"/>
          <a:ext cx="1192465" cy="1005369"/>
        </a:xfrm>
        <a:prstGeom prst="roundRect">
          <a:avLst/>
        </a:prstGeom>
        <a:gradFill rotWithShape="0">
          <a:gsLst>
            <a:gs pos="0">
              <a:schemeClr val="accent3">
                <a:hueOff val="7500176"/>
                <a:satOff val="-11253"/>
                <a:lumOff val="-1830"/>
                <a:alphaOff val="0"/>
                <a:shade val="51000"/>
                <a:satMod val="130000"/>
              </a:schemeClr>
            </a:gs>
            <a:gs pos="80000">
              <a:schemeClr val="accent3">
                <a:hueOff val="7500176"/>
                <a:satOff val="-11253"/>
                <a:lumOff val="-1830"/>
                <a:alphaOff val="0"/>
                <a:shade val="93000"/>
                <a:satMod val="130000"/>
              </a:schemeClr>
            </a:gs>
            <a:gs pos="100000">
              <a:schemeClr val="accent3">
                <a:hueOff val="7500176"/>
                <a:satOff val="-11253"/>
                <a:lumOff val="-183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67640" tIns="83820" rIns="167640" bIns="83820" numCol="1" spcCol="1270" anchor="ctr" anchorCtr="0">
          <a:noAutofit/>
        </a:bodyPr>
        <a:lstStyle/>
        <a:p>
          <a:pPr lvl="0" algn="ctr" defTabSz="1955800">
            <a:lnSpc>
              <a:spcPct val="90000"/>
            </a:lnSpc>
            <a:spcBef>
              <a:spcPct val="0"/>
            </a:spcBef>
            <a:spcAft>
              <a:spcPct val="35000"/>
            </a:spcAft>
          </a:pPr>
          <a:r>
            <a:rPr lang="zh-CN" sz="4400" kern="1200" dirty="0" smtClean="0"/>
            <a:t>3</a:t>
          </a:r>
          <a:endParaRPr lang="zh-CN" sz="4400" kern="1200" dirty="0"/>
        </a:p>
      </dsp:txBody>
      <dsp:txXfrm>
        <a:off x="49198" y="2162444"/>
        <a:ext cx="1094309" cy="907213"/>
      </dsp:txXfrm>
    </dsp:sp>
    <dsp:sp modelId="{407D673B-FF7A-46E6-A3B0-96E86EB9836E}">
      <dsp:nvSpPr>
        <dsp:cNvPr id="0" name=""/>
        <dsp:cNvSpPr/>
      </dsp:nvSpPr>
      <dsp:spPr>
        <a:xfrm rot="5400000">
          <a:off x="3566031" y="929612"/>
          <a:ext cx="804295" cy="5457128"/>
        </a:xfrm>
        <a:prstGeom prst="round2SameRect">
          <a:avLst/>
        </a:prstGeom>
        <a:solidFill>
          <a:schemeClr val="accent3">
            <a:tint val="40000"/>
            <a:alpha val="90000"/>
            <a:hueOff val="10716850"/>
            <a:satOff val="-13793"/>
            <a:lumOff val="-1075"/>
            <a:alphaOff val="0"/>
          </a:schemeClr>
        </a:solidFill>
        <a:ln w="9525" cap="flat" cmpd="sng" algn="ctr">
          <a:solidFill>
            <a:schemeClr val="accent3">
              <a:tint val="40000"/>
              <a:alpha val="90000"/>
              <a:hueOff val="10716850"/>
              <a:satOff val="-13793"/>
              <a:lumOff val="-1075"/>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285750" lvl="1" indent="-285750" algn="l" defTabSz="1422400">
            <a:lnSpc>
              <a:spcPct val="90000"/>
            </a:lnSpc>
            <a:spcBef>
              <a:spcPct val="0"/>
            </a:spcBef>
            <a:spcAft>
              <a:spcPct val="15000"/>
            </a:spcAft>
            <a:buChar char="••"/>
          </a:pPr>
          <a:r>
            <a:rPr lang="zh-CN" sz="3200" kern="1200" dirty="0" smtClean="0"/>
            <a:t>计算机网络的体系结构</a:t>
          </a:r>
          <a:endParaRPr lang="zh-CN" altLang="en-US" sz="3200" kern="1200" dirty="0"/>
        </a:p>
      </dsp:txBody>
      <dsp:txXfrm rot="-5400000">
        <a:off x="1239615" y="3295290"/>
        <a:ext cx="5417866" cy="725771"/>
      </dsp:txXfrm>
    </dsp:sp>
    <dsp:sp modelId="{AA9E8DB8-4378-4DE0-90FB-AC51BC38606A}">
      <dsp:nvSpPr>
        <dsp:cNvPr id="0" name=""/>
        <dsp:cNvSpPr/>
      </dsp:nvSpPr>
      <dsp:spPr>
        <a:xfrm>
          <a:off x="120" y="3169004"/>
          <a:ext cx="1194348" cy="1005369"/>
        </a:xfrm>
        <a:prstGeom prst="roundRect">
          <a:avLst/>
        </a:prstGeom>
        <a:gradFill rotWithShape="0">
          <a:gsLst>
            <a:gs pos="0">
              <a:schemeClr val="accent3">
                <a:hueOff val="11250264"/>
                <a:satOff val="-16880"/>
                <a:lumOff val="-2745"/>
                <a:alphaOff val="0"/>
                <a:shade val="51000"/>
                <a:satMod val="130000"/>
              </a:schemeClr>
            </a:gs>
            <a:gs pos="80000">
              <a:schemeClr val="accent3">
                <a:hueOff val="11250264"/>
                <a:satOff val="-16880"/>
                <a:lumOff val="-2745"/>
                <a:alphaOff val="0"/>
                <a:shade val="93000"/>
                <a:satMod val="130000"/>
              </a:schemeClr>
            </a:gs>
            <a:gs pos="100000">
              <a:schemeClr val="accent3">
                <a:hueOff val="11250264"/>
                <a:satOff val="-16880"/>
                <a:lumOff val="-274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67640" tIns="83820" rIns="167640" bIns="83820" numCol="1" spcCol="1270" anchor="ctr" anchorCtr="0">
          <a:noAutofit/>
        </a:bodyPr>
        <a:lstStyle/>
        <a:p>
          <a:pPr lvl="0" algn="ctr" defTabSz="1955800">
            <a:lnSpc>
              <a:spcPct val="90000"/>
            </a:lnSpc>
            <a:spcBef>
              <a:spcPct val="0"/>
            </a:spcBef>
            <a:spcAft>
              <a:spcPct val="35000"/>
            </a:spcAft>
          </a:pPr>
          <a:r>
            <a:rPr lang="en-US" altLang="zh-CN" sz="4400" kern="1200" dirty="0" smtClean="0"/>
            <a:t>4</a:t>
          </a:r>
          <a:endParaRPr lang="zh-CN" altLang="en-US" sz="4400" kern="1200" dirty="0"/>
        </a:p>
      </dsp:txBody>
      <dsp:txXfrm>
        <a:off x="49198" y="3218082"/>
        <a:ext cx="1096192" cy="90721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4B1729-BC98-42C1-9C6C-D65DCBA4358F}">
      <dsp:nvSpPr>
        <dsp:cNvPr id="0" name=""/>
        <dsp:cNvSpPr/>
      </dsp:nvSpPr>
      <dsp:spPr>
        <a:xfrm rot="5400000">
          <a:off x="2557228" y="-1576851"/>
          <a:ext cx="928228" cy="4317504"/>
        </a:xfrm>
        <a:prstGeom prst="rect">
          <a:avLst/>
        </a:prstGeom>
        <a:solidFill>
          <a:schemeClr val="accent3">
            <a:tint val="40000"/>
            <a:alpha val="90000"/>
            <a:hueOff val="0"/>
            <a:satOff val="0"/>
            <a:lumOff val="0"/>
            <a:alphaOff val="0"/>
          </a:schemeClr>
        </a:solidFill>
        <a:ln w="9525" cap="flat" cmpd="sng" algn="ctr">
          <a:solidFill>
            <a:schemeClr val="accent3">
              <a:tint val="40000"/>
              <a:alpha val="9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280988" lvl="1" indent="-280988" algn="l" defTabSz="1422400">
            <a:lnSpc>
              <a:spcPct val="90000"/>
            </a:lnSpc>
            <a:spcBef>
              <a:spcPct val="0"/>
            </a:spcBef>
            <a:spcAft>
              <a:spcPct val="15000"/>
            </a:spcAft>
            <a:buChar char="••"/>
          </a:pPr>
          <a:r>
            <a:rPr lang="zh-CN" sz="3200" kern="1200" dirty="0" smtClean="0"/>
            <a:t>传输介质</a:t>
          </a:r>
          <a:endParaRPr lang="zh-CN" sz="3200" kern="1200" dirty="0">
            <a:effectLst>
              <a:outerShdw blurRad="38100" dist="38100" dir="2700000" algn="tl">
                <a:srgbClr val="000000">
                  <a:alpha val="43137"/>
                </a:srgbClr>
              </a:outerShdw>
            </a:effectLst>
          </a:endParaRPr>
        </a:p>
      </dsp:txBody>
      <dsp:txXfrm rot="-5400000">
        <a:off x="862590" y="117787"/>
        <a:ext cx="4317504" cy="928228"/>
      </dsp:txXfrm>
    </dsp:sp>
    <dsp:sp modelId="{7E429971-BC57-430F-BB25-C0574E5E39E3}">
      <dsp:nvSpPr>
        <dsp:cNvPr id="0" name=""/>
        <dsp:cNvSpPr/>
      </dsp:nvSpPr>
      <dsp:spPr>
        <a:xfrm>
          <a:off x="368" y="0"/>
          <a:ext cx="862221" cy="1160285"/>
        </a:xfrm>
        <a:prstGeom prst="roundRec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67640" tIns="83820" rIns="167640" bIns="83820" numCol="1" spcCol="1270" anchor="ctr" anchorCtr="0">
          <a:noAutofit/>
        </a:bodyPr>
        <a:lstStyle/>
        <a:p>
          <a:pPr lvl="0" algn="ctr" defTabSz="1955800">
            <a:lnSpc>
              <a:spcPct val="90000"/>
            </a:lnSpc>
            <a:spcBef>
              <a:spcPct val="0"/>
            </a:spcBef>
            <a:spcAft>
              <a:spcPct val="35000"/>
            </a:spcAft>
          </a:pPr>
          <a:r>
            <a:rPr lang="zh-CN" sz="4400" kern="1200" dirty="0" smtClean="0"/>
            <a:t>1</a:t>
          </a:r>
          <a:endParaRPr lang="zh-CN" sz="4400" kern="1200" dirty="0"/>
        </a:p>
      </dsp:txBody>
      <dsp:txXfrm>
        <a:off x="42458" y="42090"/>
        <a:ext cx="778041" cy="1076105"/>
      </dsp:txXfrm>
    </dsp:sp>
    <dsp:sp modelId="{B37A5355-225B-4C6F-AED7-6C620F99EECC}">
      <dsp:nvSpPr>
        <dsp:cNvPr id="0" name=""/>
        <dsp:cNvSpPr/>
      </dsp:nvSpPr>
      <dsp:spPr>
        <a:xfrm rot="5400000">
          <a:off x="2548523" y="-367694"/>
          <a:ext cx="928228" cy="4335788"/>
        </a:xfrm>
        <a:prstGeom prst="rect">
          <a:avLst/>
        </a:prstGeom>
        <a:solidFill>
          <a:schemeClr val="accent3">
            <a:tint val="40000"/>
            <a:alpha val="90000"/>
            <a:hueOff val="5358425"/>
            <a:satOff val="-6896"/>
            <a:lumOff val="-537"/>
            <a:alphaOff val="0"/>
          </a:schemeClr>
        </a:solidFill>
        <a:ln w="9525" cap="flat" cmpd="sng" algn="ctr">
          <a:solidFill>
            <a:schemeClr val="accent3">
              <a:tint val="40000"/>
              <a:alpha val="90000"/>
              <a:hueOff val="5358425"/>
              <a:satOff val="-6896"/>
              <a:lumOff val="-537"/>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285750" lvl="1" indent="-285750" algn="l" defTabSz="1422400">
            <a:lnSpc>
              <a:spcPct val="90000"/>
            </a:lnSpc>
            <a:spcBef>
              <a:spcPct val="0"/>
            </a:spcBef>
            <a:spcAft>
              <a:spcPct val="15000"/>
            </a:spcAft>
            <a:buChar char="••"/>
          </a:pPr>
          <a:r>
            <a:rPr lang="zh-CN" sz="3200" kern="1200" dirty="0" smtClean="0"/>
            <a:t>网络设备</a:t>
          </a:r>
          <a:endParaRPr lang="zh-CN" sz="3200" kern="1200" dirty="0">
            <a:effectLst>
              <a:outerShdw blurRad="38100" dist="38100" dir="2700000" algn="tl">
                <a:srgbClr val="000000">
                  <a:alpha val="43137"/>
                </a:srgbClr>
              </a:outerShdw>
            </a:effectLst>
          </a:endParaRPr>
        </a:p>
      </dsp:txBody>
      <dsp:txXfrm rot="-5400000">
        <a:off x="844743" y="1336086"/>
        <a:ext cx="4335788" cy="928228"/>
      </dsp:txXfrm>
    </dsp:sp>
    <dsp:sp modelId="{C04276DC-EE64-470A-B8BC-09067B8045FA}">
      <dsp:nvSpPr>
        <dsp:cNvPr id="0" name=""/>
        <dsp:cNvSpPr/>
      </dsp:nvSpPr>
      <dsp:spPr>
        <a:xfrm>
          <a:off x="368" y="1220057"/>
          <a:ext cx="844375" cy="1160285"/>
        </a:xfrm>
        <a:prstGeom prst="roundRect">
          <a:avLst/>
        </a:prstGeom>
        <a:gradFill rotWithShape="0">
          <a:gsLst>
            <a:gs pos="0">
              <a:schemeClr val="accent3">
                <a:hueOff val="5625132"/>
                <a:satOff val="-8440"/>
                <a:lumOff val="-1373"/>
                <a:alphaOff val="0"/>
                <a:shade val="51000"/>
                <a:satMod val="130000"/>
              </a:schemeClr>
            </a:gs>
            <a:gs pos="80000">
              <a:schemeClr val="accent3">
                <a:hueOff val="5625132"/>
                <a:satOff val="-8440"/>
                <a:lumOff val="-1373"/>
                <a:alphaOff val="0"/>
                <a:shade val="93000"/>
                <a:satMod val="130000"/>
              </a:schemeClr>
            </a:gs>
            <a:gs pos="100000">
              <a:schemeClr val="accent3">
                <a:hueOff val="5625132"/>
                <a:satOff val="-8440"/>
                <a:lumOff val="-1373"/>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67640" tIns="83820" rIns="167640" bIns="83820" numCol="1" spcCol="1270" anchor="ctr" anchorCtr="0">
          <a:noAutofit/>
        </a:bodyPr>
        <a:lstStyle/>
        <a:p>
          <a:pPr lvl="0" algn="ctr" defTabSz="1955800">
            <a:lnSpc>
              <a:spcPct val="90000"/>
            </a:lnSpc>
            <a:spcBef>
              <a:spcPct val="0"/>
            </a:spcBef>
            <a:spcAft>
              <a:spcPct val="35000"/>
            </a:spcAft>
          </a:pPr>
          <a:r>
            <a:rPr lang="zh-CN" sz="4400" kern="1200" dirty="0" smtClean="0"/>
            <a:t>2</a:t>
          </a:r>
          <a:endParaRPr lang="zh-CN" sz="4400" kern="1200" dirty="0"/>
        </a:p>
      </dsp:txBody>
      <dsp:txXfrm>
        <a:off x="41587" y="1261276"/>
        <a:ext cx="761937" cy="1077847"/>
      </dsp:txXfrm>
    </dsp:sp>
    <dsp:sp modelId="{C7C3E6FD-D83F-4BDA-907E-B5EE041DA931}">
      <dsp:nvSpPr>
        <dsp:cNvPr id="0" name=""/>
        <dsp:cNvSpPr/>
      </dsp:nvSpPr>
      <dsp:spPr>
        <a:xfrm rot="5400000">
          <a:off x="2555265" y="853671"/>
          <a:ext cx="928228" cy="4329655"/>
        </a:xfrm>
        <a:prstGeom prst="rect">
          <a:avLst/>
        </a:prstGeom>
        <a:solidFill>
          <a:schemeClr val="accent3">
            <a:tint val="40000"/>
            <a:alpha val="90000"/>
            <a:hueOff val="10716850"/>
            <a:satOff val="-13793"/>
            <a:lumOff val="-1075"/>
            <a:alphaOff val="0"/>
          </a:schemeClr>
        </a:solidFill>
        <a:ln w="9525" cap="flat" cmpd="sng" algn="ctr">
          <a:solidFill>
            <a:schemeClr val="accent3">
              <a:tint val="40000"/>
              <a:alpha val="90000"/>
              <a:hueOff val="10716850"/>
              <a:satOff val="-13793"/>
              <a:lumOff val="-1075"/>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285750" lvl="1" indent="-285750" algn="l" defTabSz="1422400">
            <a:lnSpc>
              <a:spcPct val="90000"/>
            </a:lnSpc>
            <a:spcBef>
              <a:spcPct val="0"/>
            </a:spcBef>
            <a:spcAft>
              <a:spcPct val="15000"/>
            </a:spcAft>
            <a:buChar char="••"/>
          </a:pPr>
          <a:r>
            <a:rPr lang="zh-CN" sz="3200" kern="1200" dirty="0" smtClean="0"/>
            <a:t>网络软件</a:t>
          </a:r>
          <a:endParaRPr lang="zh-CN" sz="3200" kern="1200" dirty="0">
            <a:effectLst>
              <a:outerShdw blurRad="38100" dist="38100" dir="2700000" algn="tl">
                <a:srgbClr val="000000">
                  <a:alpha val="43137"/>
                </a:srgbClr>
              </a:outerShdw>
            </a:effectLst>
          </a:endParaRPr>
        </a:p>
      </dsp:txBody>
      <dsp:txXfrm rot="-5400000">
        <a:off x="854552" y="2554384"/>
        <a:ext cx="4329655" cy="928228"/>
      </dsp:txXfrm>
    </dsp:sp>
    <dsp:sp modelId="{F5034101-5B7D-4FE7-B47A-5A48CF39606B}">
      <dsp:nvSpPr>
        <dsp:cNvPr id="0" name=""/>
        <dsp:cNvSpPr/>
      </dsp:nvSpPr>
      <dsp:spPr>
        <a:xfrm>
          <a:off x="368" y="2438356"/>
          <a:ext cx="854183" cy="1160285"/>
        </a:xfrm>
        <a:prstGeom prst="roundRect">
          <a:avLst/>
        </a:prstGeom>
        <a:gradFill rotWithShape="0">
          <a:gsLst>
            <a:gs pos="0">
              <a:schemeClr val="accent3">
                <a:hueOff val="11250264"/>
                <a:satOff val="-16880"/>
                <a:lumOff val="-2745"/>
                <a:alphaOff val="0"/>
                <a:shade val="51000"/>
                <a:satMod val="130000"/>
              </a:schemeClr>
            </a:gs>
            <a:gs pos="80000">
              <a:schemeClr val="accent3">
                <a:hueOff val="11250264"/>
                <a:satOff val="-16880"/>
                <a:lumOff val="-2745"/>
                <a:alphaOff val="0"/>
                <a:shade val="93000"/>
                <a:satMod val="130000"/>
              </a:schemeClr>
            </a:gs>
            <a:gs pos="100000">
              <a:schemeClr val="accent3">
                <a:hueOff val="11250264"/>
                <a:satOff val="-16880"/>
                <a:lumOff val="-274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67640" tIns="83820" rIns="167640" bIns="83820" numCol="1" spcCol="1270" anchor="ctr" anchorCtr="0">
          <a:noAutofit/>
        </a:bodyPr>
        <a:lstStyle/>
        <a:p>
          <a:pPr lvl="0" algn="ctr" defTabSz="1955800">
            <a:lnSpc>
              <a:spcPct val="90000"/>
            </a:lnSpc>
            <a:spcBef>
              <a:spcPct val="0"/>
            </a:spcBef>
            <a:spcAft>
              <a:spcPct val="35000"/>
            </a:spcAft>
          </a:pPr>
          <a:r>
            <a:rPr lang="zh-CN" sz="4400" kern="1200" dirty="0" smtClean="0"/>
            <a:t>3</a:t>
          </a:r>
          <a:endParaRPr lang="zh-CN" sz="4400" kern="1200" dirty="0"/>
        </a:p>
      </dsp:txBody>
      <dsp:txXfrm>
        <a:off x="42066" y="2480054"/>
        <a:ext cx="770787" cy="107688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4B1729-BC98-42C1-9C6C-D65DCBA4358F}">
      <dsp:nvSpPr>
        <dsp:cNvPr id="0" name=""/>
        <dsp:cNvSpPr/>
      </dsp:nvSpPr>
      <dsp:spPr>
        <a:xfrm rot="5400000">
          <a:off x="3443647" y="-2514050"/>
          <a:ext cx="718383" cy="5930188"/>
        </a:xfrm>
        <a:prstGeom prst="rect">
          <a:avLst/>
        </a:prstGeom>
        <a:solidFill>
          <a:schemeClr val="accent3">
            <a:tint val="40000"/>
            <a:alpha val="90000"/>
            <a:hueOff val="0"/>
            <a:satOff val="0"/>
            <a:lumOff val="0"/>
            <a:alphaOff val="0"/>
          </a:schemeClr>
        </a:solidFill>
        <a:ln w="9525" cap="flat" cmpd="sng" algn="ctr">
          <a:solidFill>
            <a:schemeClr val="accent3">
              <a:tint val="40000"/>
              <a:alpha val="9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280988" lvl="1" indent="-280988" algn="l" defTabSz="1422400">
            <a:lnSpc>
              <a:spcPct val="90000"/>
            </a:lnSpc>
            <a:spcBef>
              <a:spcPct val="0"/>
            </a:spcBef>
            <a:spcAft>
              <a:spcPct val="15000"/>
            </a:spcAft>
            <a:buChar char="••"/>
          </a:pPr>
          <a:r>
            <a:rPr lang="en-US" sz="3200" b="0" kern="1200" dirty="0" smtClean="0"/>
            <a:t> Internet</a:t>
          </a:r>
          <a:r>
            <a:rPr lang="zh-CN" sz="3200" b="0" kern="1200" dirty="0" smtClean="0"/>
            <a:t>的起源与发展</a:t>
          </a:r>
          <a:endParaRPr lang="zh-CN" sz="3200" b="0" kern="1200" dirty="0">
            <a:effectLst>
              <a:outerShdw blurRad="38100" dist="38100" dir="2700000" algn="tl">
                <a:srgbClr val="000000">
                  <a:alpha val="43137"/>
                </a:srgbClr>
              </a:outerShdw>
            </a:effectLst>
          </a:endParaRPr>
        </a:p>
      </dsp:txBody>
      <dsp:txXfrm rot="-5400000">
        <a:off x="837745" y="91852"/>
        <a:ext cx="5930188" cy="718383"/>
      </dsp:txXfrm>
    </dsp:sp>
    <dsp:sp modelId="{7E429971-BC57-430F-BB25-C0574E5E39E3}">
      <dsp:nvSpPr>
        <dsp:cNvPr id="0" name=""/>
        <dsp:cNvSpPr/>
      </dsp:nvSpPr>
      <dsp:spPr>
        <a:xfrm>
          <a:off x="111" y="0"/>
          <a:ext cx="837633" cy="897979"/>
        </a:xfrm>
        <a:prstGeom prst="roundRec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67640" tIns="83820" rIns="167640" bIns="83820" numCol="1" spcCol="1270" anchor="ctr" anchorCtr="0">
          <a:noAutofit/>
        </a:bodyPr>
        <a:lstStyle/>
        <a:p>
          <a:pPr lvl="0" algn="ctr" defTabSz="1955800">
            <a:lnSpc>
              <a:spcPct val="90000"/>
            </a:lnSpc>
            <a:spcBef>
              <a:spcPct val="0"/>
            </a:spcBef>
            <a:spcAft>
              <a:spcPct val="35000"/>
            </a:spcAft>
          </a:pPr>
          <a:r>
            <a:rPr lang="zh-CN" sz="4400" kern="1200" dirty="0" smtClean="0"/>
            <a:t>1</a:t>
          </a:r>
          <a:endParaRPr lang="zh-CN" sz="4400" kern="1200" dirty="0"/>
        </a:p>
      </dsp:txBody>
      <dsp:txXfrm>
        <a:off x="41001" y="40890"/>
        <a:ext cx="755853" cy="816199"/>
      </dsp:txXfrm>
    </dsp:sp>
    <dsp:sp modelId="{B37A5355-225B-4C6F-AED7-6C620F99EECC}">
      <dsp:nvSpPr>
        <dsp:cNvPr id="0" name=""/>
        <dsp:cNvSpPr/>
      </dsp:nvSpPr>
      <dsp:spPr>
        <a:xfrm rot="5400000">
          <a:off x="3458873" y="-1556653"/>
          <a:ext cx="718383" cy="5901150"/>
        </a:xfrm>
        <a:prstGeom prst="rect">
          <a:avLst/>
        </a:prstGeom>
        <a:solidFill>
          <a:schemeClr val="accent3">
            <a:tint val="40000"/>
            <a:alpha val="90000"/>
            <a:hueOff val="2679212"/>
            <a:satOff val="-3448"/>
            <a:lumOff val="-269"/>
            <a:alphaOff val="0"/>
          </a:schemeClr>
        </a:solidFill>
        <a:ln w="9525" cap="flat" cmpd="sng" algn="ctr">
          <a:solidFill>
            <a:schemeClr val="accent3">
              <a:tint val="40000"/>
              <a:alpha val="90000"/>
              <a:hueOff val="2679212"/>
              <a:satOff val="-3448"/>
              <a:lumOff val="-269"/>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285750" lvl="1" indent="-285750" algn="l" defTabSz="1422400">
            <a:lnSpc>
              <a:spcPct val="90000"/>
            </a:lnSpc>
            <a:spcBef>
              <a:spcPct val="0"/>
            </a:spcBef>
            <a:spcAft>
              <a:spcPct val="15000"/>
            </a:spcAft>
            <a:buChar char="••"/>
          </a:pPr>
          <a:r>
            <a:rPr lang="en-US" sz="3200" kern="1200" dirty="0" smtClean="0"/>
            <a:t>TCP/IP</a:t>
          </a:r>
          <a:r>
            <a:rPr lang="zh-CN" sz="3200" kern="1200" dirty="0" smtClean="0"/>
            <a:t>协议</a:t>
          </a:r>
          <a:endParaRPr lang="zh-CN" sz="3200" kern="1200" dirty="0">
            <a:effectLst>
              <a:outerShdw blurRad="38100" dist="38100" dir="2700000" algn="tl">
                <a:srgbClr val="000000">
                  <a:alpha val="43137"/>
                </a:srgbClr>
              </a:outerShdw>
            </a:effectLst>
          </a:endParaRPr>
        </a:p>
      </dsp:txBody>
      <dsp:txXfrm rot="-5400000">
        <a:off x="867490" y="1034730"/>
        <a:ext cx="5901150" cy="718383"/>
      </dsp:txXfrm>
    </dsp:sp>
    <dsp:sp modelId="{C04276DC-EE64-470A-B8BC-09067B8045FA}">
      <dsp:nvSpPr>
        <dsp:cNvPr id="0" name=""/>
        <dsp:cNvSpPr/>
      </dsp:nvSpPr>
      <dsp:spPr>
        <a:xfrm>
          <a:off x="111" y="944932"/>
          <a:ext cx="867378" cy="897979"/>
        </a:xfrm>
        <a:prstGeom prst="roundRect">
          <a:avLst/>
        </a:prstGeom>
        <a:gradFill rotWithShape="0">
          <a:gsLst>
            <a:gs pos="0">
              <a:schemeClr val="accent3">
                <a:hueOff val="2812566"/>
                <a:satOff val="-4220"/>
                <a:lumOff val="-686"/>
                <a:alphaOff val="0"/>
                <a:shade val="51000"/>
                <a:satMod val="130000"/>
              </a:schemeClr>
            </a:gs>
            <a:gs pos="80000">
              <a:schemeClr val="accent3">
                <a:hueOff val="2812566"/>
                <a:satOff val="-4220"/>
                <a:lumOff val="-686"/>
                <a:alphaOff val="0"/>
                <a:shade val="93000"/>
                <a:satMod val="130000"/>
              </a:schemeClr>
            </a:gs>
            <a:gs pos="100000">
              <a:schemeClr val="accent3">
                <a:hueOff val="2812566"/>
                <a:satOff val="-4220"/>
                <a:lumOff val="-686"/>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67640" tIns="83820" rIns="167640" bIns="83820" numCol="1" spcCol="1270" anchor="ctr" anchorCtr="0">
          <a:noAutofit/>
        </a:bodyPr>
        <a:lstStyle/>
        <a:p>
          <a:pPr lvl="0" algn="ctr" defTabSz="1955800">
            <a:lnSpc>
              <a:spcPct val="90000"/>
            </a:lnSpc>
            <a:spcBef>
              <a:spcPct val="0"/>
            </a:spcBef>
            <a:spcAft>
              <a:spcPct val="35000"/>
            </a:spcAft>
          </a:pPr>
          <a:r>
            <a:rPr lang="zh-CN" sz="4400" kern="1200" dirty="0" smtClean="0"/>
            <a:t>2</a:t>
          </a:r>
          <a:endParaRPr lang="zh-CN" sz="4400" kern="1200" dirty="0"/>
        </a:p>
      </dsp:txBody>
      <dsp:txXfrm>
        <a:off x="42453" y="987274"/>
        <a:ext cx="782694" cy="813295"/>
      </dsp:txXfrm>
    </dsp:sp>
    <dsp:sp modelId="{C7C3E6FD-D83F-4BDA-907E-B5EE041DA931}">
      <dsp:nvSpPr>
        <dsp:cNvPr id="0" name=""/>
        <dsp:cNvSpPr/>
      </dsp:nvSpPr>
      <dsp:spPr>
        <a:xfrm rot="5400000">
          <a:off x="3443632" y="-628279"/>
          <a:ext cx="718383" cy="5930159"/>
        </a:xfrm>
        <a:prstGeom prst="rect">
          <a:avLst/>
        </a:prstGeom>
        <a:solidFill>
          <a:schemeClr val="accent3">
            <a:tint val="40000"/>
            <a:alpha val="90000"/>
            <a:hueOff val="5358425"/>
            <a:satOff val="-6896"/>
            <a:lumOff val="-537"/>
            <a:alphaOff val="0"/>
          </a:schemeClr>
        </a:solidFill>
        <a:ln w="9525" cap="flat" cmpd="sng" algn="ctr">
          <a:solidFill>
            <a:schemeClr val="accent3">
              <a:tint val="40000"/>
              <a:alpha val="90000"/>
              <a:hueOff val="5358425"/>
              <a:satOff val="-6896"/>
              <a:lumOff val="-537"/>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285750" lvl="1" indent="-285750" algn="l" defTabSz="1422400">
            <a:lnSpc>
              <a:spcPct val="90000"/>
            </a:lnSpc>
            <a:spcBef>
              <a:spcPct val="0"/>
            </a:spcBef>
            <a:spcAft>
              <a:spcPct val="15000"/>
            </a:spcAft>
            <a:buChar char="••"/>
          </a:pPr>
          <a:r>
            <a:rPr lang="en-US" sz="3200" kern="1200" dirty="0" smtClean="0"/>
            <a:t>IP</a:t>
          </a:r>
          <a:r>
            <a:rPr lang="zh-CN" sz="3200" kern="1200" dirty="0" smtClean="0"/>
            <a:t>地址和域名</a:t>
          </a:r>
          <a:endParaRPr lang="zh-CN" sz="3200" kern="1200" dirty="0">
            <a:effectLst>
              <a:outerShdw blurRad="38100" dist="38100" dir="2700000" algn="tl">
                <a:srgbClr val="000000">
                  <a:alpha val="43137"/>
                </a:srgbClr>
              </a:outerShdw>
            </a:effectLst>
          </a:endParaRPr>
        </a:p>
      </dsp:txBody>
      <dsp:txXfrm rot="-5400000">
        <a:off x="837744" y="1977609"/>
        <a:ext cx="5930159" cy="718383"/>
      </dsp:txXfrm>
    </dsp:sp>
    <dsp:sp modelId="{F5034101-5B7D-4FE7-B47A-5A48CF39606B}">
      <dsp:nvSpPr>
        <dsp:cNvPr id="0" name=""/>
        <dsp:cNvSpPr/>
      </dsp:nvSpPr>
      <dsp:spPr>
        <a:xfrm>
          <a:off x="111" y="1887810"/>
          <a:ext cx="837633" cy="897979"/>
        </a:xfrm>
        <a:prstGeom prst="roundRect">
          <a:avLst/>
        </a:prstGeom>
        <a:gradFill rotWithShape="0">
          <a:gsLst>
            <a:gs pos="0">
              <a:schemeClr val="accent3">
                <a:hueOff val="5625132"/>
                <a:satOff val="-8440"/>
                <a:lumOff val="-1373"/>
                <a:alphaOff val="0"/>
                <a:shade val="51000"/>
                <a:satMod val="130000"/>
              </a:schemeClr>
            </a:gs>
            <a:gs pos="80000">
              <a:schemeClr val="accent3">
                <a:hueOff val="5625132"/>
                <a:satOff val="-8440"/>
                <a:lumOff val="-1373"/>
                <a:alphaOff val="0"/>
                <a:shade val="93000"/>
                <a:satMod val="130000"/>
              </a:schemeClr>
            </a:gs>
            <a:gs pos="100000">
              <a:schemeClr val="accent3">
                <a:hueOff val="5625132"/>
                <a:satOff val="-8440"/>
                <a:lumOff val="-1373"/>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67640" tIns="83820" rIns="167640" bIns="83820" numCol="1" spcCol="1270" anchor="ctr" anchorCtr="0">
          <a:noAutofit/>
        </a:bodyPr>
        <a:lstStyle/>
        <a:p>
          <a:pPr lvl="0" algn="ctr" defTabSz="1955800">
            <a:lnSpc>
              <a:spcPct val="90000"/>
            </a:lnSpc>
            <a:spcBef>
              <a:spcPct val="0"/>
            </a:spcBef>
            <a:spcAft>
              <a:spcPct val="35000"/>
            </a:spcAft>
          </a:pPr>
          <a:r>
            <a:rPr lang="zh-CN" sz="4400" kern="1200" dirty="0" smtClean="0"/>
            <a:t>3</a:t>
          </a:r>
          <a:endParaRPr lang="zh-CN" sz="4400" kern="1200" dirty="0"/>
        </a:p>
      </dsp:txBody>
      <dsp:txXfrm>
        <a:off x="41001" y="1928700"/>
        <a:ext cx="755853" cy="816199"/>
      </dsp:txXfrm>
    </dsp:sp>
    <dsp:sp modelId="{407D673B-FF7A-46E6-A3B0-96E86EB9836E}">
      <dsp:nvSpPr>
        <dsp:cNvPr id="0" name=""/>
        <dsp:cNvSpPr/>
      </dsp:nvSpPr>
      <dsp:spPr>
        <a:xfrm rot="5400000">
          <a:off x="3464189" y="322238"/>
          <a:ext cx="718383" cy="5890741"/>
        </a:xfrm>
        <a:prstGeom prst="round2SameRect">
          <a:avLst/>
        </a:prstGeom>
        <a:solidFill>
          <a:schemeClr val="accent3">
            <a:tint val="40000"/>
            <a:alpha val="90000"/>
            <a:hueOff val="8037638"/>
            <a:satOff val="-10345"/>
            <a:lumOff val="-806"/>
            <a:alphaOff val="0"/>
          </a:schemeClr>
        </a:solidFill>
        <a:ln w="9525" cap="flat" cmpd="sng" algn="ctr">
          <a:solidFill>
            <a:schemeClr val="accent3">
              <a:tint val="40000"/>
              <a:alpha val="90000"/>
              <a:hueOff val="8037638"/>
              <a:satOff val="-10345"/>
              <a:lumOff val="-806"/>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285750" lvl="1" indent="-285750" algn="l" defTabSz="1422400">
            <a:lnSpc>
              <a:spcPct val="90000"/>
            </a:lnSpc>
            <a:spcBef>
              <a:spcPct val="0"/>
            </a:spcBef>
            <a:spcAft>
              <a:spcPct val="15000"/>
            </a:spcAft>
            <a:buChar char="••"/>
          </a:pPr>
          <a:r>
            <a:rPr lang="en-US" sz="3200" kern="1200" dirty="0" smtClean="0"/>
            <a:t>Internet</a:t>
          </a:r>
          <a:r>
            <a:rPr lang="zh-CN" sz="3200" kern="1200" dirty="0" smtClean="0"/>
            <a:t>提供的基本服务</a:t>
          </a:r>
          <a:endParaRPr lang="zh-CN" altLang="en-US" sz="2000" kern="1200" dirty="0"/>
        </a:p>
      </dsp:txBody>
      <dsp:txXfrm rot="-5400000">
        <a:off x="878011" y="2943486"/>
        <a:ext cx="5855672" cy="648245"/>
      </dsp:txXfrm>
    </dsp:sp>
    <dsp:sp modelId="{AA9E8DB8-4378-4DE0-90FB-AC51BC38606A}">
      <dsp:nvSpPr>
        <dsp:cNvPr id="0" name=""/>
        <dsp:cNvSpPr/>
      </dsp:nvSpPr>
      <dsp:spPr>
        <a:xfrm>
          <a:off x="111" y="2830688"/>
          <a:ext cx="877099" cy="897979"/>
        </a:xfrm>
        <a:prstGeom prst="roundRect">
          <a:avLst/>
        </a:prstGeom>
        <a:gradFill rotWithShape="0">
          <a:gsLst>
            <a:gs pos="0">
              <a:schemeClr val="accent3">
                <a:hueOff val="8437698"/>
                <a:satOff val="-12660"/>
                <a:lumOff val="-2059"/>
                <a:alphaOff val="0"/>
                <a:shade val="51000"/>
                <a:satMod val="130000"/>
              </a:schemeClr>
            </a:gs>
            <a:gs pos="80000">
              <a:schemeClr val="accent3">
                <a:hueOff val="8437698"/>
                <a:satOff val="-12660"/>
                <a:lumOff val="-2059"/>
                <a:alphaOff val="0"/>
                <a:shade val="93000"/>
                <a:satMod val="130000"/>
              </a:schemeClr>
            </a:gs>
            <a:gs pos="100000">
              <a:schemeClr val="accent3">
                <a:hueOff val="8437698"/>
                <a:satOff val="-12660"/>
                <a:lumOff val="-2059"/>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67640" tIns="83820" rIns="167640" bIns="83820" numCol="1" spcCol="1270" anchor="ctr" anchorCtr="0">
          <a:noAutofit/>
        </a:bodyPr>
        <a:lstStyle/>
        <a:p>
          <a:pPr lvl="0" algn="ctr" defTabSz="1955800">
            <a:lnSpc>
              <a:spcPct val="90000"/>
            </a:lnSpc>
            <a:spcBef>
              <a:spcPct val="0"/>
            </a:spcBef>
            <a:spcAft>
              <a:spcPct val="35000"/>
            </a:spcAft>
          </a:pPr>
          <a:r>
            <a:rPr lang="en-US" altLang="zh-CN" sz="4400" kern="1200" dirty="0" smtClean="0"/>
            <a:t>4</a:t>
          </a:r>
          <a:endParaRPr lang="zh-CN" altLang="en-US" sz="4400" kern="1200" dirty="0"/>
        </a:p>
      </dsp:txBody>
      <dsp:txXfrm>
        <a:off x="42927" y="2873504"/>
        <a:ext cx="791467" cy="812347"/>
      </dsp:txXfrm>
    </dsp:sp>
    <dsp:sp modelId="{A93B9E93-AA56-4C1E-8937-EB336D3F3646}">
      <dsp:nvSpPr>
        <dsp:cNvPr id="0" name=""/>
        <dsp:cNvSpPr/>
      </dsp:nvSpPr>
      <dsp:spPr>
        <a:xfrm rot="5400000">
          <a:off x="3458001" y="1271663"/>
          <a:ext cx="718383" cy="5901786"/>
        </a:xfrm>
        <a:prstGeom prst="round2SameRect">
          <a:avLst/>
        </a:prstGeom>
        <a:solidFill>
          <a:schemeClr val="accent3">
            <a:tint val="40000"/>
            <a:alpha val="90000"/>
            <a:hueOff val="10716850"/>
            <a:satOff val="-13793"/>
            <a:lumOff val="-1075"/>
            <a:alphaOff val="0"/>
          </a:schemeClr>
        </a:solidFill>
        <a:ln w="9525" cap="flat" cmpd="sng" algn="ctr">
          <a:solidFill>
            <a:schemeClr val="accent3">
              <a:tint val="40000"/>
              <a:alpha val="90000"/>
              <a:hueOff val="10716850"/>
              <a:satOff val="-13793"/>
              <a:lumOff val="-1075"/>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285750" lvl="1" indent="-285750" algn="l" defTabSz="1422400">
            <a:lnSpc>
              <a:spcPct val="90000"/>
            </a:lnSpc>
            <a:spcBef>
              <a:spcPct val="0"/>
            </a:spcBef>
            <a:spcAft>
              <a:spcPct val="15000"/>
            </a:spcAft>
            <a:buChar char="••"/>
          </a:pPr>
          <a:r>
            <a:rPr lang="zh-CN" sz="3200" kern="1200" dirty="0" smtClean="0"/>
            <a:t>接入</a:t>
          </a:r>
          <a:r>
            <a:rPr lang="en-US" sz="3200" kern="1200" dirty="0" smtClean="0"/>
            <a:t>Internet</a:t>
          </a:r>
          <a:endParaRPr lang="zh-CN" altLang="en-US" sz="3200" kern="1200" dirty="0"/>
        </a:p>
      </dsp:txBody>
      <dsp:txXfrm rot="-5400000">
        <a:off x="866300" y="3898434"/>
        <a:ext cx="5866717" cy="648245"/>
      </dsp:txXfrm>
    </dsp:sp>
    <dsp:sp modelId="{441C63B1-962A-4F97-B43B-B2996D9C7D7E}">
      <dsp:nvSpPr>
        <dsp:cNvPr id="0" name=""/>
        <dsp:cNvSpPr/>
      </dsp:nvSpPr>
      <dsp:spPr>
        <a:xfrm>
          <a:off x="111" y="3773566"/>
          <a:ext cx="866188" cy="897979"/>
        </a:xfrm>
        <a:prstGeom prst="roundRect">
          <a:avLst/>
        </a:prstGeom>
        <a:gradFill rotWithShape="0">
          <a:gsLst>
            <a:gs pos="0">
              <a:schemeClr val="accent3">
                <a:hueOff val="11250264"/>
                <a:satOff val="-16880"/>
                <a:lumOff val="-2745"/>
                <a:alphaOff val="0"/>
                <a:shade val="51000"/>
                <a:satMod val="130000"/>
              </a:schemeClr>
            </a:gs>
            <a:gs pos="80000">
              <a:schemeClr val="accent3">
                <a:hueOff val="11250264"/>
                <a:satOff val="-16880"/>
                <a:lumOff val="-2745"/>
                <a:alphaOff val="0"/>
                <a:shade val="93000"/>
                <a:satMod val="130000"/>
              </a:schemeClr>
            </a:gs>
            <a:gs pos="100000">
              <a:schemeClr val="accent3">
                <a:hueOff val="11250264"/>
                <a:satOff val="-16880"/>
                <a:lumOff val="-274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67640" tIns="83820" rIns="167640" bIns="83820" numCol="1" spcCol="1270" anchor="ctr" anchorCtr="0">
          <a:noAutofit/>
        </a:bodyPr>
        <a:lstStyle/>
        <a:p>
          <a:pPr lvl="0" algn="ctr" defTabSz="1955800">
            <a:lnSpc>
              <a:spcPct val="90000"/>
            </a:lnSpc>
            <a:spcBef>
              <a:spcPct val="0"/>
            </a:spcBef>
            <a:spcAft>
              <a:spcPct val="35000"/>
            </a:spcAft>
          </a:pPr>
          <a:r>
            <a:rPr lang="en-US" altLang="zh-CN" sz="4400" kern="1200" dirty="0" smtClean="0"/>
            <a:t>5</a:t>
          </a:r>
          <a:endParaRPr lang="zh-CN" altLang="en-US" sz="4400" kern="1200" dirty="0"/>
        </a:p>
      </dsp:txBody>
      <dsp:txXfrm>
        <a:off x="42395" y="3815850"/>
        <a:ext cx="781620" cy="813411"/>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4B1729-BC98-42C1-9C6C-D65DCBA4358F}">
      <dsp:nvSpPr>
        <dsp:cNvPr id="0" name=""/>
        <dsp:cNvSpPr/>
      </dsp:nvSpPr>
      <dsp:spPr>
        <a:xfrm rot="5400000">
          <a:off x="2904558" y="-1903836"/>
          <a:ext cx="1292599" cy="5423503"/>
        </a:xfrm>
        <a:prstGeom prst="rect">
          <a:avLst/>
        </a:prstGeom>
        <a:solidFill>
          <a:schemeClr val="accent3">
            <a:tint val="40000"/>
            <a:alpha val="90000"/>
            <a:hueOff val="0"/>
            <a:satOff val="0"/>
            <a:lumOff val="0"/>
            <a:alphaOff val="0"/>
          </a:schemeClr>
        </a:solidFill>
        <a:ln w="9525" cap="flat" cmpd="sng" algn="ctr">
          <a:solidFill>
            <a:schemeClr val="accent3">
              <a:tint val="40000"/>
              <a:alpha val="9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280988" lvl="1" indent="-280988" algn="l" defTabSz="1422400">
            <a:lnSpc>
              <a:spcPct val="90000"/>
            </a:lnSpc>
            <a:spcBef>
              <a:spcPct val="0"/>
            </a:spcBef>
            <a:spcAft>
              <a:spcPct val="15000"/>
            </a:spcAft>
            <a:buChar char="••"/>
          </a:pPr>
          <a:r>
            <a:rPr lang="en-US" sz="3200" kern="1200" dirty="0" smtClean="0"/>
            <a:t>IE</a:t>
          </a:r>
          <a:r>
            <a:rPr lang="zh-CN" sz="3200" kern="1200" dirty="0" smtClean="0"/>
            <a:t>浏览器窗口组成与设置</a:t>
          </a:r>
          <a:endParaRPr lang="zh-CN" sz="3200" kern="1200" dirty="0">
            <a:effectLst>
              <a:outerShdw blurRad="38100" dist="38100" dir="2700000" algn="tl">
                <a:srgbClr val="000000">
                  <a:alpha val="43137"/>
                </a:srgbClr>
              </a:outerShdw>
            </a:effectLst>
          </a:endParaRPr>
        </a:p>
      </dsp:txBody>
      <dsp:txXfrm rot="-5400000">
        <a:off x="839106" y="161616"/>
        <a:ext cx="5423503" cy="1292599"/>
      </dsp:txXfrm>
    </dsp:sp>
    <dsp:sp modelId="{7E429971-BC57-430F-BB25-C0574E5E39E3}">
      <dsp:nvSpPr>
        <dsp:cNvPr id="0" name=""/>
        <dsp:cNvSpPr/>
      </dsp:nvSpPr>
      <dsp:spPr>
        <a:xfrm>
          <a:off x="2085" y="0"/>
          <a:ext cx="837021" cy="1615749"/>
        </a:xfrm>
        <a:prstGeom prst="roundRec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21920" tIns="60960" rIns="121920" bIns="60960" numCol="1" spcCol="1270" anchor="ctr" anchorCtr="0">
          <a:noAutofit/>
        </a:bodyPr>
        <a:lstStyle/>
        <a:p>
          <a:pPr lvl="0" algn="ctr" defTabSz="1422400">
            <a:lnSpc>
              <a:spcPct val="90000"/>
            </a:lnSpc>
            <a:spcBef>
              <a:spcPct val="0"/>
            </a:spcBef>
            <a:spcAft>
              <a:spcPct val="35000"/>
            </a:spcAft>
          </a:pPr>
          <a:r>
            <a:rPr lang="zh-CN" sz="3200" kern="1200" dirty="0" smtClean="0"/>
            <a:t>1</a:t>
          </a:r>
          <a:endParaRPr lang="zh-CN" sz="3200" kern="1200" dirty="0"/>
        </a:p>
      </dsp:txBody>
      <dsp:txXfrm>
        <a:off x="42945" y="40860"/>
        <a:ext cx="755301" cy="1534029"/>
      </dsp:txXfrm>
    </dsp:sp>
    <dsp:sp modelId="{B37A5355-225B-4C6F-AED7-6C620F99EECC}">
      <dsp:nvSpPr>
        <dsp:cNvPr id="0" name=""/>
        <dsp:cNvSpPr/>
      </dsp:nvSpPr>
      <dsp:spPr>
        <a:xfrm rot="5400000">
          <a:off x="2904558" y="-207299"/>
          <a:ext cx="1292599" cy="5423503"/>
        </a:xfrm>
        <a:prstGeom prst="rect">
          <a:avLst/>
        </a:prstGeom>
        <a:solidFill>
          <a:schemeClr val="accent3">
            <a:tint val="40000"/>
            <a:alpha val="90000"/>
            <a:hueOff val="10716850"/>
            <a:satOff val="-13793"/>
            <a:lumOff val="-1075"/>
            <a:alphaOff val="0"/>
          </a:schemeClr>
        </a:solidFill>
        <a:ln w="9525" cap="flat" cmpd="sng" algn="ctr">
          <a:solidFill>
            <a:schemeClr val="accent3">
              <a:tint val="40000"/>
              <a:alpha val="90000"/>
              <a:hueOff val="10716850"/>
              <a:satOff val="-13793"/>
              <a:lumOff val="-1075"/>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285750" lvl="1" indent="-285750" algn="l" defTabSz="1422400">
            <a:lnSpc>
              <a:spcPct val="90000"/>
            </a:lnSpc>
            <a:spcBef>
              <a:spcPct val="0"/>
            </a:spcBef>
            <a:spcAft>
              <a:spcPct val="15000"/>
            </a:spcAft>
            <a:buChar char="••"/>
          </a:pPr>
          <a:r>
            <a:rPr lang="zh-CN" altLang="en-US" sz="3200" kern="1200" dirty="0" smtClean="0"/>
            <a:t>使用</a:t>
          </a:r>
          <a:r>
            <a:rPr lang="en-US" sz="3200" kern="1200" dirty="0" smtClean="0"/>
            <a:t>IE</a:t>
          </a:r>
          <a:r>
            <a:rPr lang="zh-CN" sz="3200" kern="1200" dirty="0" smtClean="0"/>
            <a:t>浏览器浏览网页</a:t>
          </a:r>
          <a:endParaRPr lang="zh-CN" sz="3200" kern="1200" dirty="0">
            <a:effectLst>
              <a:outerShdw blurRad="38100" dist="38100" dir="2700000" algn="tl">
                <a:srgbClr val="000000">
                  <a:alpha val="43137"/>
                </a:srgbClr>
              </a:outerShdw>
            </a:effectLst>
          </a:endParaRPr>
        </a:p>
      </dsp:txBody>
      <dsp:txXfrm rot="-5400000">
        <a:off x="839106" y="1858153"/>
        <a:ext cx="5423503" cy="1292599"/>
      </dsp:txXfrm>
    </dsp:sp>
    <dsp:sp modelId="{C04276DC-EE64-470A-B8BC-09067B8045FA}">
      <dsp:nvSpPr>
        <dsp:cNvPr id="0" name=""/>
        <dsp:cNvSpPr/>
      </dsp:nvSpPr>
      <dsp:spPr>
        <a:xfrm>
          <a:off x="2085" y="1696577"/>
          <a:ext cx="837021" cy="1615749"/>
        </a:xfrm>
        <a:prstGeom prst="roundRect">
          <a:avLst/>
        </a:prstGeom>
        <a:gradFill rotWithShape="0">
          <a:gsLst>
            <a:gs pos="0">
              <a:schemeClr val="accent3">
                <a:hueOff val="11250264"/>
                <a:satOff val="-16880"/>
                <a:lumOff val="-2745"/>
                <a:alphaOff val="0"/>
                <a:shade val="51000"/>
                <a:satMod val="130000"/>
              </a:schemeClr>
            </a:gs>
            <a:gs pos="80000">
              <a:schemeClr val="accent3">
                <a:hueOff val="11250264"/>
                <a:satOff val="-16880"/>
                <a:lumOff val="-2745"/>
                <a:alphaOff val="0"/>
                <a:shade val="93000"/>
                <a:satMod val="130000"/>
              </a:schemeClr>
            </a:gs>
            <a:gs pos="100000">
              <a:schemeClr val="accent3">
                <a:hueOff val="11250264"/>
                <a:satOff val="-16880"/>
                <a:lumOff val="-274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21920" tIns="60960" rIns="121920" bIns="60960" numCol="1" spcCol="1270" anchor="ctr" anchorCtr="0">
          <a:noAutofit/>
        </a:bodyPr>
        <a:lstStyle/>
        <a:p>
          <a:pPr lvl="0" algn="ctr" defTabSz="1422400">
            <a:lnSpc>
              <a:spcPct val="90000"/>
            </a:lnSpc>
            <a:spcBef>
              <a:spcPct val="0"/>
            </a:spcBef>
            <a:spcAft>
              <a:spcPct val="35000"/>
            </a:spcAft>
          </a:pPr>
          <a:r>
            <a:rPr lang="zh-CN" sz="3200" kern="1200" dirty="0" smtClean="0"/>
            <a:t>2</a:t>
          </a:r>
          <a:endParaRPr lang="zh-CN" sz="3200" kern="1200" dirty="0"/>
        </a:p>
      </dsp:txBody>
      <dsp:txXfrm>
        <a:off x="42945" y="1737437"/>
        <a:ext cx="755301" cy="1534029"/>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4B1729-BC98-42C1-9C6C-D65DCBA4358F}">
      <dsp:nvSpPr>
        <dsp:cNvPr id="0" name=""/>
        <dsp:cNvSpPr/>
      </dsp:nvSpPr>
      <dsp:spPr>
        <a:xfrm rot="5400000">
          <a:off x="2719695" y="-1473843"/>
          <a:ext cx="1264499" cy="4528390"/>
        </a:xfrm>
        <a:prstGeom prst="rect">
          <a:avLst/>
        </a:prstGeom>
        <a:solidFill>
          <a:schemeClr val="accent3">
            <a:tint val="40000"/>
            <a:alpha val="90000"/>
            <a:hueOff val="0"/>
            <a:satOff val="0"/>
            <a:lumOff val="0"/>
            <a:alphaOff val="0"/>
          </a:schemeClr>
        </a:solidFill>
        <a:ln w="9525" cap="flat" cmpd="sng" algn="ctr">
          <a:solidFill>
            <a:schemeClr val="accent3">
              <a:tint val="40000"/>
              <a:alpha val="9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280988" lvl="1" indent="-280988" algn="l" defTabSz="1422400">
            <a:lnSpc>
              <a:spcPct val="90000"/>
            </a:lnSpc>
            <a:spcBef>
              <a:spcPct val="0"/>
            </a:spcBef>
            <a:spcAft>
              <a:spcPct val="15000"/>
            </a:spcAft>
            <a:buChar char="••"/>
          </a:pPr>
          <a:r>
            <a:rPr lang="zh-CN" sz="3200" b="0" kern="1200" dirty="0" smtClean="0"/>
            <a:t>电子邮件概述</a:t>
          </a:r>
          <a:endParaRPr lang="zh-CN" sz="3200" b="0" kern="1200" dirty="0">
            <a:effectLst>
              <a:outerShdw blurRad="38100" dist="38100" dir="2700000" algn="tl">
                <a:srgbClr val="000000">
                  <a:alpha val="43137"/>
                </a:srgbClr>
              </a:outerShdw>
            </a:effectLst>
          </a:endParaRPr>
        </a:p>
      </dsp:txBody>
      <dsp:txXfrm rot="-5400000">
        <a:off x="1087750" y="158102"/>
        <a:ext cx="4528390" cy="1264499"/>
      </dsp:txXfrm>
    </dsp:sp>
    <dsp:sp modelId="{7E429971-BC57-430F-BB25-C0574E5E39E3}">
      <dsp:nvSpPr>
        <dsp:cNvPr id="0" name=""/>
        <dsp:cNvSpPr/>
      </dsp:nvSpPr>
      <dsp:spPr>
        <a:xfrm>
          <a:off x="484" y="0"/>
          <a:ext cx="1087265" cy="1580624"/>
        </a:xfrm>
        <a:prstGeom prst="roundRec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21920" tIns="60960" rIns="121920" bIns="60960" numCol="1" spcCol="1270" anchor="ctr" anchorCtr="0">
          <a:noAutofit/>
        </a:bodyPr>
        <a:lstStyle/>
        <a:p>
          <a:pPr lvl="0" algn="ctr" defTabSz="1422400">
            <a:lnSpc>
              <a:spcPct val="90000"/>
            </a:lnSpc>
            <a:spcBef>
              <a:spcPct val="0"/>
            </a:spcBef>
            <a:spcAft>
              <a:spcPct val="35000"/>
            </a:spcAft>
          </a:pPr>
          <a:r>
            <a:rPr lang="zh-CN" sz="3200" kern="1200" dirty="0" smtClean="0"/>
            <a:t>1</a:t>
          </a:r>
          <a:endParaRPr lang="zh-CN" sz="3200" kern="1200" dirty="0"/>
        </a:p>
      </dsp:txBody>
      <dsp:txXfrm>
        <a:off x="53560" y="53076"/>
        <a:ext cx="981113" cy="1474472"/>
      </dsp:txXfrm>
    </dsp:sp>
    <dsp:sp modelId="{B37A5355-225B-4C6F-AED7-6C620F99EECC}">
      <dsp:nvSpPr>
        <dsp:cNvPr id="0" name=""/>
        <dsp:cNvSpPr/>
      </dsp:nvSpPr>
      <dsp:spPr>
        <a:xfrm rot="5400000">
          <a:off x="2719695" y="185813"/>
          <a:ext cx="1264499" cy="4528390"/>
        </a:xfrm>
        <a:prstGeom prst="rect">
          <a:avLst/>
        </a:prstGeom>
        <a:solidFill>
          <a:schemeClr val="accent3">
            <a:tint val="40000"/>
            <a:alpha val="90000"/>
            <a:hueOff val="10716850"/>
            <a:satOff val="-13793"/>
            <a:lumOff val="-1075"/>
            <a:alphaOff val="0"/>
          </a:schemeClr>
        </a:solidFill>
        <a:ln w="9525" cap="flat" cmpd="sng" algn="ctr">
          <a:solidFill>
            <a:schemeClr val="accent3">
              <a:tint val="40000"/>
              <a:alpha val="90000"/>
              <a:hueOff val="10716850"/>
              <a:satOff val="-13793"/>
              <a:lumOff val="-1075"/>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285750" lvl="1" indent="-285750" algn="l" defTabSz="1422400">
            <a:lnSpc>
              <a:spcPct val="90000"/>
            </a:lnSpc>
            <a:spcBef>
              <a:spcPct val="0"/>
            </a:spcBef>
            <a:spcAft>
              <a:spcPct val="15000"/>
            </a:spcAft>
            <a:buChar char="••"/>
          </a:pPr>
          <a:r>
            <a:rPr lang="zh-CN" sz="3200" kern="1200" dirty="0" smtClean="0"/>
            <a:t>收发电子邮件</a:t>
          </a:r>
          <a:endParaRPr lang="zh-CN" sz="3200" kern="1200" dirty="0">
            <a:effectLst>
              <a:outerShdw blurRad="38100" dist="38100" dir="2700000" algn="tl">
                <a:srgbClr val="000000">
                  <a:alpha val="43137"/>
                </a:srgbClr>
              </a:outerShdw>
            </a:effectLst>
          </a:endParaRPr>
        </a:p>
      </dsp:txBody>
      <dsp:txXfrm rot="-5400000">
        <a:off x="1087750" y="1817758"/>
        <a:ext cx="4528390" cy="1264499"/>
      </dsp:txXfrm>
    </dsp:sp>
    <dsp:sp modelId="{C04276DC-EE64-470A-B8BC-09067B8045FA}">
      <dsp:nvSpPr>
        <dsp:cNvPr id="0" name=""/>
        <dsp:cNvSpPr/>
      </dsp:nvSpPr>
      <dsp:spPr>
        <a:xfrm>
          <a:off x="484" y="1659695"/>
          <a:ext cx="1087265" cy="1580624"/>
        </a:xfrm>
        <a:prstGeom prst="roundRect">
          <a:avLst/>
        </a:prstGeom>
        <a:gradFill rotWithShape="0">
          <a:gsLst>
            <a:gs pos="0">
              <a:schemeClr val="accent3">
                <a:hueOff val="11250264"/>
                <a:satOff val="-16880"/>
                <a:lumOff val="-2745"/>
                <a:alphaOff val="0"/>
                <a:shade val="51000"/>
                <a:satMod val="130000"/>
              </a:schemeClr>
            </a:gs>
            <a:gs pos="80000">
              <a:schemeClr val="accent3">
                <a:hueOff val="11250264"/>
                <a:satOff val="-16880"/>
                <a:lumOff val="-2745"/>
                <a:alphaOff val="0"/>
                <a:shade val="93000"/>
                <a:satMod val="130000"/>
              </a:schemeClr>
            </a:gs>
            <a:gs pos="100000">
              <a:schemeClr val="accent3">
                <a:hueOff val="11250264"/>
                <a:satOff val="-16880"/>
                <a:lumOff val="-274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21920" tIns="60960" rIns="121920" bIns="60960" numCol="1" spcCol="1270" anchor="ctr" anchorCtr="0">
          <a:noAutofit/>
        </a:bodyPr>
        <a:lstStyle/>
        <a:p>
          <a:pPr lvl="0" algn="ctr" defTabSz="1422400">
            <a:lnSpc>
              <a:spcPct val="90000"/>
            </a:lnSpc>
            <a:spcBef>
              <a:spcPct val="0"/>
            </a:spcBef>
            <a:spcAft>
              <a:spcPct val="35000"/>
            </a:spcAft>
          </a:pPr>
          <a:r>
            <a:rPr lang="zh-CN" sz="3200" kern="1200" dirty="0" smtClean="0"/>
            <a:t>2</a:t>
          </a:r>
          <a:endParaRPr lang="zh-CN" sz="3200" kern="1200" dirty="0"/>
        </a:p>
      </dsp:txBody>
      <dsp:txXfrm>
        <a:off x="53560" y="1712771"/>
        <a:ext cx="981113" cy="1474472"/>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4B1729-BC98-42C1-9C6C-D65DCBA4358F}">
      <dsp:nvSpPr>
        <dsp:cNvPr id="0" name=""/>
        <dsp:cNvSpPr/>
      </dsp:nvSpPr>
      <dsp:spPr>
        <a:xfrm rot="5400000">
          <a:off x="2853256" y="-2004671"/>
          <a:ext cx="928228" cy="5173143"/>
        </a:xfrm>
        <a:prstGeom prst="rect">
          <a:avLst/>
        </a:prstGeom>
        <a:solidFill>
          <a:schemeClr val="accent3">
            <a:tint val="40000"/>
            <a:alpha val="90000"/>
            <a:hueOff val="0"/>
            <a:satOff val="0"/>
            <a:lumOff val="0"/>
            <a:alphaOff val="0"/>
          </a:schemeClr>
        </a:solidFill>
        <a:ln w="9525" cap="flat" cmpd="sng" algn="ctr">
          <a:solidFill>
            <a:schemeClr val="accent3">
              <a:tint val="40000"/>
              <a:alpha val="9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280988" lvl="1" indent="-280988" algn="l" defTabSz="1422400">
            <a:lnSpc>
              <a:spcPct val="90000"/>
            </a:lnSpc>
            <a:spcBef>
              <a:spcPct val="0"/>
            </a:spcBef>
            <a:spcAft>
              <a:spcPct val="15000"/>
            </a:spcAft>
            <a:buChar char="••"/>
          </a:pPr>
          <a:r>
            <a:rPr lang="en-US" sz="3200" b="0" kern="1200" dirty="0" smtClean="0"/>
            <a:t> </a:t>
          </a:r>
          <a:r>
            <a:rPr lang="zh-CN" sz="3200" kern="1200" dirty="0" smtClean="0"/>
            <a:t>计算机病毒</a:t>
          </a:r>
          <a:endParaRPr lang="zh-CN" sz="3200" b="0" kern="1200" dirty="0">
            <a:effectLst>
              <a:outerShdw blurRad="38100" dist="38100" dir="2700000" algn="tl">
                <a:srgbClr val="000000">
                  <a:alpha val="43137"/>
                </a:srgbClr>
              </a:outerShdw>
            </a:effectLst>
          </a:endParaRPr>
        </a:p>
      </dsp:txBody>
      <dsp:txXfrm rot="-5400000">
        <a:off x="730799" y="117786"/>
        <a:ext cx="5173143" cy="928228"/>
      </dsp:txXfrm>
    </dsp:sp>
    <dsp:sp modelId="{7E429971-BC57-430F-BB25-C0574E5E39E3}">
      <dsp:nvSpPr>
        <dsp:cNvPr id="0" name=""/>
        <dsp:cNvSpPr/>
      </dsp:nvSpPr>
      <dsp:spPr>
        <a:xfrm>
          <a:off x="97" y="0"/>
          <a:ext cx="730701" cy="1160285"/>
        </a:xfrm>
        <a:prstGeom prst="roundRec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67640" tIns="83820" rIns="167640" bIns="83820" numCol="1" spcCol="1270" anchor="ctr" anchorCtr="0">
          <a:noAutofit/>
        </a:bodyPr>
        <a:lstStyle/>
        <a:p>
          <a:pPr lvl="0" algn="ctr" defTabSz="1955800">
            <a:lnSpc>
              <a:spcPct val="90000"/>
            </a:lnSpc>
            <a:spcBef>
              <a:spcPct val="0"/>
            </a:spcBef>
            <a:spcAft>
              <a:spcPct val="35000"/>
            </a:spcAft>
          </a:pPr>
          <a:r>
            <a:rPr lang="zh-CN" sz="4400" kern="1200" dirty="0" smtClean="0"/>
            <a:t>1</a:t>
          </a:r>
          <a:endParaRPr lang="zh-CN" sz="4400" kern="1200" dirty="0"/>
        </a:p>
      </dsp:txBody>
      <dsp:txXfrm>
        <a:off x="35767" y="35670"/>
        <a:ext cx="659361" cy="1088945"/>
      </dsp:txXfrm>
    </dsp:sp>
    <dsp:sp modelId="{B37A5355-225B-4C6F-AED7-6C620F99EECC}">
      <dsp:nvSpPr>
        <dsp:cNvPr id="0" name=""/>
        <dsp:cNvSpPr/>
      </dsp:nvSpPr>
      <dsp:spPr>
        <a:xfrm rot="5400000">
          <a:off x="2866538" y="-773705"/>
          <a:ext cx="928228" cy="5147811"/>
        </a:xfrm>
        <a:prstGeom prst="rect">
          <a:avLst/>
        </a:prstGeom>
        <a:solidFill>
          <a:schemeClr val="accent3">
            <a:tint val="40000"/>
            <a:alpha val="90000"/>
            <a:hueOff val="5358425"/>
            <a:satOff val="-6896"/>
            <a:lumOff val="-537"/>
            <a:alphaOff val="0"/>
          </a:schemeClr>
        </a:solidFill>
        <a:ln w="9525" cap="flat" cmpd="sng" algn="ctr">
          <a:solidFill>
            <a:schemeClr val="accent3">
              <a:tint val="40000"/>
              <a:alpha val="90000"/>
              <a:hueOff val="5358425"/>
              <a:satOff val="-6896"/>
              <a:lumOff val="-537"/>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285750" lvl="1" indent="-285750" algn="l" defTabSz="1422400">
            <a:lnSpc>
              <a:spcPct val="90000"/>
            </a:lnSpc>
            <a:spcBef>
              <a:spcPct val="0"/>
            </a:spcBef>
            <a:spcAft>
              <a:spcPct val="15000"/>
            </a:spcAft>
            <a:buChar char="••"/>
          </a:pPr>
          <a:r>
            <a:rPr lang="zh-CN" sz="3200" kern="1200" dirty="0" smtClean="0"/>
            <a:t>黑客攻击手段及防范</a:t>
          </a:r>
          <a:endParaRPr lang="zh-CN" sz="3200" kern="1200" dirty="0">
            <a:effectLst>
              <a:outerShdw blurRad="38100" dist="38100" dir="2700000" algn="tl">
                <a:srgbClr val="000000">
                  <a:alpha val="43137"/>
                </a:srgbClr>
              </a:outerShdw>
            </a:effectLst>
          </a:endParaRPr>
        </a:p>
      </dsp:txBody>
      <dsp:txXfrm rot="-5400000">
        <a:off x="756747" y="1336086"/>
        <a:ext cx="5147811" cy="928228"/>
      </dsp:txXfrm>
    </dsp:sp>
    <dsp:sp modelId="{C04276DC-EE64-470A-B8BC-09067B8045FA}">
      <dsp:nvSpPr>
        <dsp:cNvPr id="0" name=""/>
        <dsp:cNvSpPr/>
      </dsp:nvSpPr>
      <dsp:spPr>
        <a:xfrm>
          <a:off x="97" y="1220057"/>
          <a:ext cx="756649" cy="1160285"/>
        </a:xfrm>
        <a:prstGeom prst="roundRect">
          <a:avLst/>
        </a:prstGeom>
        <a:gradFill rotWithShape="0">
          <a:gsLst>
            <a:gs pos="0">
              <a:schemeClr val="accent3">
                <a:hueOff val="5625132"/>
                <a:satOff val="-8440"/>
                <a:lumOff val="-1373"/>
                <a:alphaOff val="0"/>
                <a:shade val="51000"/>
                <a:satMod val="130000"/>
              </a:schemeClr>
            </a:gs>
            <a:gs pos="80000">
              <a:schemeClr val="accent3">
                <a:hueOff val="5625132"/>
                <a:satOff val="-8440"/>
                <a:lumOff val="-1373"/>
                <a:alphaOff val="0"/>
                <a:shade val="93000"/>
                <a:satMod val="130000"/>
              </a:schemeClr>
            </a:gs>
            <a:gs pos="100000">
              <a:schemeClr val="accent3">
                <a:hueOff val="5625132"/>
                <a:satOff val="-8440"/>
                <a:lumOff val="-1373"/>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67640" tIns="83820" rIns="167640" bIns="83820" numCol="1" spcCol="1270" anchor="ctr" anchorCtr="0">
          <a:noAutofit/>
        </a:bodyPr>
        <a:lstStyle/>
        <a:p>
          <a:pPr lvl="0" algn="ctr" defTabSz="1955800">
            <a:lnSpc>
              <a:spcPct val="90000"/>
            </a:lnSpc>
            <a:spcBef>
              <a:spcPct val="0"/>
            </a:spcBef>
            <a:spcAft>
              <a:spcPct val="35000"/>
            </a:spcAft>
          </a:pPr>
          <a:r>
            <a:rPr lang="zh-CN" sz="4400" kern="1200" dirty="0" smtClean="0"/>
            <a:t>2</a:t>
          </a:r>
          <a:endParaRPr lang="zh-CN" sz="4400" kern="1200" dirty="0"/>
        </a:p>
      </dsp:txBody>
      <dsp:txXfrm>
        <a:off x="37034" y="1256994"/>
        <a:ext cx="682775" cy="1086411"/>
      </dsp:txXfrm>
    </dsp:sp>
    <dsp:sp modelId="{C7C3E6FD-D83F-4BDA-907E-B5EE041DA931}">
      <dsp:nvSpPr>
        <dsp:cNvPr id="0" name=""/>
        <dsp:cNvSpPr/>
      </dsp:nvSpPr>
      <dsp:spPr>
        <a:xfrm rot="5400000">
          <a:off x="2853243" y="431940"/>
          <a:ext cx="928228" cy="5173117"/>
        </a:xfrm>
        <a:prstGeom prst="rect">
          <a:avLst/>
        </a:prstGeom>
        <a:solidFill>
          <a:schemeClr val="accent3">
            <a:tint val="40000"/>
            <a:alpha val="90000"/>
            <a:hueOff val="10716850"/>
            <a:satOff val="-13793"/>
            <a:lumOff val="-1075"/>
            <a:alphaOff val="0"/>
          </a:schemeClr>
        </a:solidFill>
        <a:ln w="9525" cap="flat" cmpd="sng" algn="ctr">
          <a:solidFill>
            <a:schemeClr val="accent3">
              <a:tint val="40000"/>
              <a:alpha val="90000"/>
              <a:hueOff val="10716850"/>
              <a:satOff val="-13793"/>
              <a:lumOff val="-1075"/>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285750" lvl="1" indent="-285750" algn="l" defTabSz="1422400">
            <a:lnSpc>
              <a:spcPct val="90000"/>
            </a:lnSpc>
            <a:spcBef>
              <a:spcPct val="0"/>
            </a:spcBef>
            <a:spcAft>
              <a:spcPct val="15000"/>
            </a:spcAft>
            <a:buChar char="••"/>
          </a:pPr>
          <a:r>
            <a:rPr lang="zh-CN" sz="3200" kern="1200" dirty="0" smtClean="0"/>
            <a:t>防火墙技术</a:t>
          </a:r>
          <a:endParaRPr lang="zh-CN" sz="3200" kern="1200" dirty="0">
            <a:effectLst>
              <a:outerShdw blurRad="38100" dist="38100" dir="2700000" algn="tl">
                <a:srgbClr val="000000">
                  <a:alpha val="43137"/>
                </a:srgbClr>
              </a:outerShdw>
            </a:effectLst>
          </a:endParaRPr>
        </a:p>
      </dsp:txBody>
      <dsp:txXfrm rot="-5400000">
        <a:off x="730799" y="2554384"/>
        <a:ext cx="5173117" cy="928228"/>
      </dsp:txXfrm>
    </dsp:sp>
    <dsp:sp modelId="{F5034101-5B7D-4FE7-B47A-5A48CF39606B}">
      <dsp:nvSpPr>
        <dsp:cNvPr id="0" name=""/>
        <dsp:cNvSpPr/>
      </dsp:nvSpPr>
      <dsp:spPr>
        <a:xfrm>
          <a:off x="97" y="2438356"/>
          <a:ext cx="730701" cy="1160285"/>
        </a:xfrm>
        <a:prstGeom prst="roundRect">
          <a:avLst/>
        </a:prstGeom>
        <a:gradFill rotWithShape="0">
          <a:gsLst>
            <a:gs pos="0">
              <a:schemeClr val="accent3">
                <a:hueOff val="11250264"/>
                <a:satOff val="-16880"/>
                <a:lumOff val="-2745"/>
                <a:alphaOff val="0"/>
                <a:shade val="51000"/>
                <a:satMod val="130000"/>
              </a:schemeClr>
            </a:gs>
            <a:gs pos="80000">
              <a:schemeClr val="accent3">
                <a:hueOff val="11250264"/>
                <a:satOff val="-16880"/>
                <a:lumOff val="-2745"/>
                <a:alphaOff val="0"/>
                <a:shade val="93000"/>
                <a:satMod val="130000"/>
              </a:schemeClr>
            </a:gs>
            <a:gs pos="100000">
              <a:schemeClr val="accent3">
                <a:hueOff val="11250264"/>
                <a:satOff val="-16880"/>
                <a:lumOff val="-274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67640" tIns="83820" rIns="167640" bIns="83820" numCol="1" spcCol="1270" anchor="ctr" anchorCtr="0">
          <a:noAutofit/>
        </a:bodyPr>
        <a:lstStyle/>
        <a:p>
          <a:pPr lvl="0" algn="ctr" defTabSz="1955800">
            <a:lnSpc>
              <a:spcPct val="90000"/>
            </a:lnSpc>
            <a:spcBef>
              <a:spcPct val="0"/>
            </a:spcBef>
            <a:spcAft>
              <a:spcPct val="35000"/>
            </a:spcAft>
          </a:pPr>
          <a:r>
            <a:rPr lang="zh-CN" sz="4400" kern="1200" dirty="0" smtClean="0"/>
            <a:t>3</a:t>
          </a:r>
          <a:endParaRPr lang="zh-CN" sz="4400" kern="1200" dirty="0"/>
        </a:p>
      </dsp:txBody>
      <dsp:txXfrm>
        <a:off x="35767" y="2474026"/>
        <a:ext cx="659361" cy="1088945"/>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latinLnBrk="0">
              <a:defRPr lang="zh-CN" sz="1200"/>
            </a:lvl1pPr>
          </a:lstStyle>
          <a:p>
            <a:endParaRPr lang="zh-CN"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latinLnBrk="0">
              <a:defRPr lang="zh-CN" sz="1200"/>
            </a:lvl1pPr>
          </a:lstStyle>
          <a:p>
            <a:fld id="{D83FDC75-7F73-4A4A-A77C-09AADF00E0EA}" type="datetimeFigureOut">
              <a:rPr lang="en-US" altLang="zh-CN" smtClean="0"/>
              <a:pPr/>
              <a:t>5/31/2014</a:t>
            </a:fld>
            <a:endParaRPr lang="zh-CN"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latinLnBrk="0">
              <a:defRPr lang="zh-CN" sz="1200"/>
            </a:lvl1pPr>
          </a:lstStyle>
          <a:p>
            <a:endParaRPr lang="zh-CN"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latinLnBrk="0">
              <a:defRPr lang="zh-CN" sz="1200"/>
            </a:lvl1pPr>
          </a:lstStyle>
          <a:p>
            <a:fld id="{459226BF-1F13-42D3-80DC-373E7ADD1EBC}" type="slidenum">
              <a:rPr lang="zh-CN" smtClean="0"/>
              <a:pPr/>
              <a:t>‹#›</a:t>
            </a:fld>
            <a:endParaRPr lang="zh-CN" dirty="0"/>
          </a:p>
        </p:txBody>
      </p:sp>
    </p:spTree>
    <p:extLst>
      <p:ext uri="{BB962C8B-B14F-4D97-AF65-F5344CB8AC3E}">
        <p14:creationId xmlns:p14="http://schemas.microsoft.com/office/powerpoint/2010/main" val="300132825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latinLnBrk="0">
              <a:defRPr lang="zh-CN" sz="1200"/>
            </a:lvl1pPr>
          </a:lstStyle>
          <a:p>
            <a:endParaRPr lang="zh-CN"/>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latinLnBrk="0">
              <a:defRPr lang="zh-CN" sz="1200"/>
            </a:lvl1pPr>
          </a:lstStyle>
          <a:p>
            <a:fld id="{48AEF76B-3757-4A0B-AF93-28494465C1DD}" type="datetimeFigureOut">
              <a:pPr/>
              <a:t>2014/5/31</a:t>
            </a:fld>
            <a:endParaRPr lang="zh-CN"/>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t>单击此处编辑母版文本样式</a:t>
            </a:r>
          </a:p>
          <a:p>
            <a:pPr lvl="1"/>
            <a:r>
              <a:rPr lang="zh-CN"/>
              <a:t>第二级</a:t>
            </a:r>
          </a:p>
          <a:p>
            <a:pPr lvl="2"/>
            <a:r>
              <a:rPr lang="zh-CN"/>
              <a:t>第三级</a:t>
            </a:r>
          </a:p>
          <a:p>
            <a:pPr lvl="3"/>
            <a:r>
              <a:rPr lang="zh-CN"/>
              <a:t>第四级</a:t>
            </a:r>
          </a:p>
          <a:p>
            <a:pPr lvl="4"/>
            <a:r>
              <a:rPr lang="zh-CN"/>
              <a:t>第五级</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latinLnBrk="0">
              <a:defRPr lang="zh-CN" sz="1200"/>
            </a:lvl1pPr>
          </a:lstStyle>
          <a:p>
            <a:endParaRPr lang="zh-CN"/>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latinLnBrk="0">
              <a:defRPr lang="zh-CN" sz="1200"/>
            </a:lvl1pPr>
          </a:lstStyle>
          <a:p>
            <a:fld id="{75693FD4-8F83-4EF7-AC3F-0DC0388986B0}" type="slidenum">
              <a:pPr/>
              <a:t>‹#›</a:t>
            </a:fld>
            <a:endParaRPr lang="zh-CN"/>
          </a:p>
        </p:txBody>
      </p:sp>
    </p:spTree>
    <p:extLst>
      <p:ext uri="{BB962C8B-B14F-4D97-AF65-F5344CB8AC3E}">
        <p14:creationId xmlns:p14="http://schemas.microsoft.com/office/powerpoint/2010/main" val="2731197521"/>
      </p:ext>
    </p:extLst>
  </p:cSld>
  <p:clrMap bg1="lt1" tx1="dk1" bg2="lt2" tx2="dk2" accent1="accent1" accent2="accent2" accent3="accent3" accent4="accent4" accent5="accent5" accent6="accent6" hlink="hlink" folHlink="folHlink"/>
  <p:notesStyle>
    <a:lvl1pPr marL="0" algn="l" defTabSz="914400" rtl="0" eaLnBrk="1" latinLnBrk="0" hangingPunct="1">
      <a:defRPr lang="zh-CN" sz="1200" kern="1200">
        <a:solidFill>
          <a:schemeClr val="tx1"/>
        </a:solidFill>
        <a:latin typeface="+mn-lt"/>
        <a:ea typeface="+mn-ea"/>
        <a:cs typeface="+mn-cs"/>
      </a:defRPr>
    </a:lvl1pPr>
    <a:lvl2pPr marL="457200" algn="l" defTabSz="914400" rtl="0" eaLnBrk="1" latinLnBrk="0" hangingPunct="1">
      <a:defRPr lang="zh-CN" sz="1200" kern="1200">
        <a:solidFill>
          <a:schemeClr val="tx1"/>
        </a:solidFill>
        <a:latin typeface="+mn-lt"/>
        <a:ea typeface="+mn-ea"/>
        <a:cs typeface="+mn-cs"/>
      </a:defRPr>
    </a:lvl2pPr>
    <a:lvl3pPr marL="914400" algn="l" defTabSz="914400" rtl="0" eaLnBrk="1" latinLnBrk="0" hangingPunct="1">
      <a:defRPr lang="zh-CN" sz="1200" kern="1200">
        <a:solidFill>
          <a:schemeClr val="tx1"/>
        </a:solidFill>
        <a:latin typeface="+mn-lt"/>
        <a:ea typeface="+mn-ea"/>
        <a:cs typeface="+mn-cs"/>
      </a:defRPr>
    </a:lvl3pPr>
    <a:lvl4pPr marL="1371600" algn="l" defTabSz="914400" rtl="0" eaLnBrk="1" latinLnBrk="0" hangingPunct="1">
      <a:defRPr lang="zh-CN" sz="1200" kern="1200">
        <a:solidFill>
          <a:schemeClr val="tx1"/>
        </a:solidFill>
        <a:latin typeface="+mn-lt"/>
        <a:ea typeface="+mn-ea"/>
        <a:cs typeface="+mn-cs"/>
      </a:defRPr>
    </a:lvl4pPr>
    <a:lvl5pPr marL="1828800" algn="l" defTabSz="914400" rtl="0" eaLnBrk="1" latinLnBrk="0" hangingPunct="1">
      <a:defRPr lang="zh-CN" sz="1200" kern="1200">
        <a:solidFill>
          <a:schemeClr val="tx1"/>
        </a:solidFill>
        <a:latin typeface="+mn-lt"/>
        <a:ea typeface="+mn-ea"/>
        <a:cs typeface="+mn-cs"/>
      </a:defRPr>
    </a:lvl5pPr>
    <a:lvl6pPr marL="2286000" algn="l" defTabSz="914400" rtl="0" eaLnBrk="1" latinLnBrk="0" hangingPunct="1">
      <a:defRPr lang="zh-CN" sz="1200" kern="1200">
        <a:solidFill>
          <a:schemeClr val="tx1"/>
        </a:solidFill>
        <a:latin typeface="+mn-lt"/>
        <a:ea typeface="+mn-ea"/>
        <a:cs typeface="+mn-cs"/>
      </a:defRPr>
    </a:lvl6pPr>
    <a:lvl7pPr marL="2743200" algn="l" defTabSz="914400" rtl="0" eaLnBrk="1" latinLnBrk="0" hangingPunct="1">
      <a:defRPr lang="zh-CN" sz="1200" kern="1200">
        <a:solidFill>
          <a:schemeClr val="tx1"/>
        </a:solidFill>
        <a:latin typeface="+mn-lt"/>
        <a:ea typeface="+mn-ea"/>
        <a:cs typeface="+mn-cs"/>
      </a:defRPr>
    </a:lvl7pPr>
    <a:lvl8pPr marL="3200400" algn="l" defTabSz="914400" rtl="0" eaLnBrk="1" latinLnBrk="0" hangingPunct="1">
      <a:defRPr lang="zh-CN" sz="1200" kern="1200">
        <a:solidFill>
          <a:schemeClr val="tx1"/>
        </a:solidFill>
        <a:latin typeface="+mn-lt"/>
        <a:ea typeface="+mn-ea"/>
        <a:cs typeface="+mn-cs"/>
      </a:defRPr>
    </a:lvl8pPr>
    <a:lvl9pPr marL="3657600" algn="l" defTabSz="914400" rtl="0" eaLnBrk="1" latinLnBrk="0" hangingPunct="1">
      <a:defRPr lang="zh-CN"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zh-CN" dirty="0"/>
          </a:p>
        </p:txBody>
      </p:sp>
      <p:sp>
        <p:nvSpPr>
          <p:cNvPr id="4" name="Slide Number Placeholder 3"/>
          <p:cNvSpPr>
            <a:spLocks noGrp="1"/>
          </p:cNvSpPr>
          <p:nvPr>
            <p:ph type="sldNum" sz="quarter" idx="10"/>
          </p:nvPr>
        </p:nvSpPr>
        <p:spPr/>
        <p:txBody>
          <a:bodyPr/>
          <a:lstStyle/>
          <a:p>
            <a:fld id="{EC6EAC7D-5A89-47C2-8ABA-56C9C2DEF7A4}" type="slidenum">
              <a:rPr lang="zh-CN" smtClean="0"/>
              <a:pPr/>
              <a:t>1</a:t>
            </a:fld>
            <a:endParaRPr lang="zh-CN"/>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5693FD4-8F83-4EF7-AC3F-0DC0388986B0}" type="slidenum">
              <a:rPr lang="en-US" altLang="zh-CN" smtClean="0"/>
              <a:pPr/>
              <a:t>22</a:t>
            </a:fld>
            <a:endParaRPr lang="zh-CN" altLang="en-US"/>
          </a:p>
        </p:txBody>
      </p:sp>
    </p:spTree>
    <p:extLst>
      <p:ext uri="{BB962C8B-B14F-4D97-AF65-F5344CB8AC3E}">
        <p14:creationId xmlns:p14="http://schemas.microsoft.com/office/powerpoint/2010/main" val="14503790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slide" Target="../slides/slide4.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slide" Target="../slides/slide23.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slide" Target="../slides/slide35.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slide" Target="../slides/slide53.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slide" Target="../slides/slide69.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slide" Target="../slides/slide79.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pic>
        <p:nvPicPr>
          <p:cNvPr id="6" name="Picture 5"/>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43543" y="0"/>
            <a:ext cx="9100457" cy="6879771"/>
          </a:xfrm>
          <a:prstGeom prst="rect">
            <a:avLst/>
          </a:prstGeom>
        </p:spPr>
      </p:pic>
      <p:sp>
        <p:nvSpPr>
          <p:cNvPr id="2" name="Title 1"/>
          <p:cNvSpPr>
            <a:spLocks noGrp="1"/>
          </p:cNvSpPr>
          <p:nvPr>
            <p:ph type="ctrTitle" hasCustomPrompt="1"/>
          </p:nvPr>
        </p:nvSpPr>
        <p:spPr>
          <a:xfrm>
            <a:off x="2590800" y="2286000"/>
            <a:ext cx="6180224" cy="1470025"/>
          </a:xfrm>
        </p:spPr>
        <p:txBody>
          <a:bodyPr anchor="t"/>
          <a:lstStyle>
            <a:lvl1pPr algn="r" eaLnBrk="1" latinLnBrk="0" hangingPunct="1">
              <a:defRPr kumimoji="0" lang="zh-CN" b="1" cap="small" baseline="0">
                <a:solidFill>
                  <a:srgbClr val="003300"/>
                </a:solidFill>
              </a:defRPr>
            </a:lvl1pPr>
          </a:lstStyle>
          <a:p>
            <a:r>
              <a:rPr kumimoji="0" lang="zh-CN"/>
              <a:t>单击此处编辑母版标题样式</a:t>
            </a:r>
          </a:p>
        </p:txBody>
      </p:sp>
      <p:sp>
        <p:nvSpPr>
          <p:cNvPr id="3" name="Subtitle 2"/>
          <p:cNvSpPr>
            <a:spLocks noGrp="1"/>
          </p:cNvSpPr>
          <p:nvPr>
            <p:ph type="subTitle" idx="1"/>
          </p:nvPr>
        </p:nvSpPr>
        <p:spPr>
          <a:xfrm>
            <a:off x="3962400" y="4038600"/>
            <a:ext cx="4772528" cy="990600"/>
          </a:xfrm>
        </p:spPr>
        <p:txBody>
          <a:bodyPr>
            <a:normAutofit/>
          </a:bodyPr>
          <a:lstStyle>
            <a:lvl1pPr marL="0" indent="0" algn="r" eaLnBrk="1" latinLnBrk="0" hangingPunct="1">
              <a:buNone/>
              <a:defRPr kumimoji="0" lang="zh-CN" sz="2000" b="0">
                <a:solidFill>
                  <a:schemeClr val="tx1"/>
                </a:solidFill>
                <a:latin typeface="Georgia" pitchFamily="18" charset="0"/>
              </a:defRPr>
            </a:lvl1pPr>
            <a:lvl2pPr marL="457200" indent="0" algn="ctr" eaLnBrk="1" latinLnBrk="0" hangingPunct="1">
              <a:buNone/>
              <a:defRPr kumimoji="0" lang="zh-CN">
                <a:solidFill>
                  <a:schemeClr val="tx1">
                    <a:tint val="75000"/>
                  </a:schemeClr>
                </a:solidFill>
              </a:defRPr>
            </a:lvl2pPr>
            <a:lvl3pPr marL="914400" indent="0" algn="ctr" eaLnBrk="1" latinLnBrk="0" hangingPunct="1">
              <a:buNone/>
              <a:defRPr kumimoji="0" lang="zh-CN">
                <a:solidFill>
                  <a:schemeClr val="tx1">
                    <a:tint val="75000"/>
                  </a:schemeClr>
                </a:solidFill>
              </a:defRPr>
            </a:lvl3pPr>
            <a:lvl4pPr marL="1371600" indent="0" algn="ctr" eaLnBrk="1" latinLnBrk="0" hangingPunct="1">
              <a:buNone/>
              <a:defRPr kumimoji="0" lang="zh-CN">
                <a:solidFill>
                  <a:schemeClr val="tx1">
                    <a:tint val="75000"/>
                  </a:schemeClr>
                </a:solidFill>
              </a:defRPr>
            </a:lvl4pPr>
            <a:lvl5pPr marL="1828800" indent="0" algn="ctr" eaLnBrk="1" latinLnBrk="0" hangingPunct="1">
              <a:buNone/>
              <a:defRPr kumimoji="0" lang="zh-CN">
                <a:solidFill>
                  <a:schemeClr val="tx1">
                    <a:tint val="75000"/>
                  </a:schemeClr>
                </a:solidFill>
              </a:defRPr>
            </a:lvl5pPr>
            <a:lvl6pPr marL="2286000" indent="0" algn="ctr" eaLnBrk="1" latinLnBrk="0" hangingPunct="1">
              <a:buNone/>
              <a:defRPr kumimoji="0" lang="zh-CN">
                <a:solidFill>
                  <a:schemeClr val="tx1">
                    <a:tint val="75000"/>
                  </a:schemeClr>
                </a:solidFill>
              </a:defRPr>
            </a:lvl6pPr>
            <a:lvl7pPr marL="2743200" indent="0" algn="ctr" eaLnBrk="1" latinLnBrk="0" hangingPunct="1">
              <a:buNone/>
              <a:defRPr kumimoji="0" lang="zh-CN">
                <a:solidFill>
                  <a:schemeClr val="tx1">
                    <a:tint val="75000"/>
                  </a:schemeClr>
                </a:solidFill>
              </a:defRPr>
            </a:lvl7pPr>
            <a:lvl8pPr marL="3200400" indent="0" algn="ctr" eaLnBrk="1" latinLnBrk="0" hangingPunct="1">
              <a:buNone/>
              <a:defRPr kumimoji="0" lang="zh-CN">
                <a:solidFill>
                  <a:schemeClr val="tx1">
                    <a:tint val="75000"/>
                  </a:schemeClr>
                </a:solidFill>
              </a:defRPr>
            </a:lvl8pPr>
            <a:lvl9pPr marL="3657600" indent="0" algn="ctr" eaLnBrk="1" latinLnBrk="0" hangingPunct="1">
              <a:buNone/>
              <a:defRPr kumimoji="0" lang="zh-CN">
                <a:solidFill>
                  <a:schemeClr val="tx1">
                    <a:tint val="75000"/>
                  </a:schemeClr>
                </a:solidFill>
              </a:defRPr>
            </a:lvl9pPr>
          </a:lstStyle>
          <a:p>
            <a:pPr eaLnBrk="1" latinLnBrk="0" hangingPunct="1"/>
            <a:r>
              <a:rPr lang="zh-CN" altLang="en-US" smtClean="0"/>
              <a:t>单击此处编辑母版副标题样式</a:t>
            </a:r>
            <a:endParaRPr/>
          </a:p>
        </p:txBody>
      </p:sp>
      <p:pic>
        <p:nvPicPr>
          <p:cNvPr id="7" name="Picture 6"/>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0" y="1251"/>
            <a:ext cx="3721618" cy="6858000"/>
          </a:xfrm>
          <a:prstGeom prst="rect">
            <a:avLst/>
          </a:prstGeom>
        </p:spPr>
      </p:pic>
      <p:sp>
        <p:nvSpPr>
          <p:cNvPr id="10" name="Picture Placeholder 9"/>
          <p:cNvSpPr>
            <a:spLocks noGrp="1"/>
          </p:cNvSpPr>
          <p:nvPr>
            <p:ph type="pic" sz="quarter" idx="13"/>
          </p:nvPr>
        </p:nvSpPr>
        <p:spPr>
          <a:xfrm>
            <a:off x="6858000" y="5105400"/>
            <a:ext cx="1828800" cy="990600"/>
          </a:xfrm>
        </p:spPr>
        <p:txBody>
          <a:bodyPr>
            <a:normAutofit/>
          </a:bodyPr>
          <a:lstStyle>
            <a:lvl1pPr marL="0" indent="0" algn="ctr" eaLnBrk="1" latinLnBrk="0" hangingPunct="1">
              <a:buNone/>
              <a:defRPr kumimoji="0" lang="zh-CN" sz="2000" baseline="0"/>
            </a:lvl1pPr>
          </a:lstStyle>
          <a:p>
            <a:endParaRPr kumimoji="0" lang="zh-CN" dirty="0"/>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10" presetClass="entr" presetSubtype="0" fill="hold" grpId="0" nodeType="afterEffect" nodePh="1">
                                  <p:stCondLst>
                                    <p:cond delay="0"/>
                                  </p:stCondLst>
                                  <p:endCondLst>
                                    <p:cond evt="begin" delay="0">
                                      <p:tn val="9"/>
                                    </p:cond>
                                  </p:end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eaLnBrk="1" latinLnBrk="0" hangingPunct="1">
              <a:defRPr kumimoji="0" lang="zh-CN"/>
            </a:lvl1pPr>
          </a:lstStyle>
          <a:p>
            <a:pPr eaLnBrk="1" latinLnBrk="0" hangingPunct="1"/>
            <a:r>
              <a:rPr lang="zh-CN" altLang="en-US" smtClean="0"/>
              <a:t>单击此处编辑母版标题样式</a:t>
            </a:r>
            <a:endParaRPr/>
          </a:p>
        </p:txBody>
      </p:sp>
      <p:sp>
        <p:nvSpPr>
          <p:cNvPr id="3" name="Text Placeholder 2"/>
          <p:cNvSpPr>
            <a:spLocks noGrp="1"/>
          </p:cNvSpPr>
          <p:nvPr>
            <p:ph type="body" idx="1"/>
          </p:nvPr>
        </p:nvSpPr>
        <p:spPr>
          <a:xfrm>
            <a:off x="685800" y="1535113"/>
            <a:ext cx="4040188" cy="639762"/>
          </a:xfrm>
        </p:spPr>
        <p:txBody>
          <a:bodyPr anchor="b"/>
          <a:lstStyle>
            <a:lvl1pPr marL="0" indent="0" eaLnBrk="1" latinLnBrk="0" hangingPunct="1">
              <a:buNone/>
              <a:defRPr kumimoji="0" lang="zh-CN" sz="2400" b="1"/>
            </a:lvl1pPr>
            <a:lvl2pPr marL="457200" indent="0" eaLnBrk="1" latinLnBrk="0" hangingPunct="1">
              <a:buNone/>
              <a:defRPr kumimoji="0" lang="zh-CN" sz="2000" b="1"/>
            </a:lvl2pPr>
            <a:lvl3pPr marL="914400" indent="0" eaLnBrk="1" latinLnBrk="0" hangingPunct="1">
              <a:buNone/>
              <a:defRPr kumimoji="0" lang="zh-CN" sz="1800" b="1"/>
            </a:lvl3pPr>
            <a:lvl4pPr marL="1371600" indent="0" eaLnBrk="1" latinLnBrk="0" hangingPunct="1">
              <a:buNone/>
              <a:defRPr kumimoji="0" lang="zh-CN" sz="1600" b="1"/>
            </a:lvl4pPr>
            <a:lvl5pPr marL="1828800" indent="0" eaLnBrk="1" latinLnBrk="0" hangingPunct="1">
              <a:buNone/>
              <a:defRPr kumimoji="0" lang="zh-CN" sz="1600" b="1"/>
            </a:lvl5pPr>
            <a:lvl6pPr marL="2286000" indent="0" eaLnBrk="1" latinLnBrk="0" hangingPunct="1">
              <a:buNone/>
              <a:defRPr kumimoji="0" lang="zh-CN" sz="1600" b="1"/>
            </a:lvl6pPr>
            <a:lvl7pPr marL="2743200" indent="0" eaLnBrk="1" latinLnBrk="0" hangingPunct="1">
              <a:buNone/>
              <a:defRPr kumimoji="0" lang="zh-CN" sz="1600" b="1"/>
            </a:lvl7pPr>
            <a:lvl8pPr marL="3200400" indent="0" eaLnBrk="1" latinLnBrk="0" hangingPunct="1">
              <a:buNone/>
              <a:defRPr kumimoji="0" lang="zh-CN" sz="1600" b="1"/>
            </a:lvl8pPr>
            <a:lvl9pPr marL="3657600" indent="0" eaLnBrk="1" latinLnBrk="0" hangingPunct="1">
              <a:buNone/>
              <a:defRPr kumimoji="0" lang="zh-CN" sz="1600" b="1"/>
            </a:lvl9pPr>
          </a:lstStyle>
          <a:p>
            <a:pPr lvl="0" eaLnBrk="1" latinLnBrk="0" hangingPunct="1"/>
            <a:r>
              <a:rPr lang="zh-CN" altLang="en-US" smtClean="0"/>
              <a:t>单击此处编辑母版文本样式</a:t>
            </a:r>
          </a:p>
        </p:txBody>
      </p:sp>
      <p:sp>
        <p:nvSpPr>
          <p:cNvPr id="4" name="Content Placeholder 3"/>
          <p:cNvSpPr>
            <a:spLocks noGrp="1"/>
          </p:cNvSpPr>
          <p:nvPr>
            <p:ph sz="half" idx="2"/>
          </p:nvPr>
        </p:nvSpPr>
        <p:spPr>
          <a:xfrm>
            <a:off x="685800" y="2174875"/>
            <a:ext cx="4040188" cy="3951288"/>
          </a:xfrm>
        </p:spPr>
        <p:txBody>
          <a:bodyPr/>
          <a:lstStyle>
            <a:lvl1pPr eaLnBrk="1" latinLnBrk="0" hangingPunct="1">
              <a:defRPr kumimoji="0" lang="zh-CN" sz="2400"/>
            </a:lvl1pPr>
            <a:lvl2pPr eaLnBrk="1" latinLnBrk="0" hangingPunct="1">
              <a:defRPr kumimoji="0" lang="zh-CN" sz="2000"/>
            </a:lvl2pPr>
            <a:lvl3pPr eaLnBrk="1" latinLnBrk="0" hangingPunct="1">
              <a:defRPr kumimoji="0" lang="zh-CN" sz="1800"/>
            </a:lvl3pPr>
            <a:lvl4pPr eaLnBrk="1" latinLnBrk="0" hangingPunct="1">
              <a:defRPr kumimoji="0" lang="zh-CN" sz="1600"/>
            </a:lvl4pPr>
            <a:lvl5pPr eaLnBrk="1" latinLnBrk="0" hangingPunct="1">
              <a:defRPr kumimoji="0" lang="zh-CN" sz="1600"/>
            </a:lvl5pPr>
            <a:lvl6pPr eaLnBrk="1" latinLnBrk="0" hangingPunct="1">
              <a:defRPr kumimoji="0" lang="zh-CN" sz="1600"/>
            </a:lvl6pPr>
            <a:lvl7pPr eaLnBrk="1" latinLnBrk="0" hangingPunct="1">
              <a:defRPr kumimoji="0" lang="zh-CN" sz="1600"/>
            </a:lvl7pPr>
            <a:lvl8pPr eaLnBrk="1" latinLnBrk="0" hangingPunct="1">
              <a:defRPr kumimoji="0" lang="zh-CN" sz="1600"/>
            </a:lvl8pPr>
            <a:lvl9pPr eaLnBrk="1" latinLnBrk="0" hangingPunct="1">
              <a:defRPr kumimoji="0" lang="zh-CN"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a:p>
        </p:txBody>
      </p:sp>
      <p:sp>
        <p:nvSpPr>
          <p:cNvPr id="5" name="Text Placeholder 4"/>
          <p:cNvSpPr>
            <a:spLocks noGrp="1"/>
          </p:cNvSpPr>
          <p:nvPr>
            <p:ph type="body" sz="quarter" idx="3"/>
          </p:nvPr>
        </p:nvSpPr>
        <p:spPr>
          <a:xfrm>
            <a:off x="4873625" y="1535113"/>
            <a:ext cx="4041775" cy="639762"/>
          </a:xfrm>
        </p:spPr>
        <p:txBody>
          <a:bodyPr anchor="b"/>
          <a:lstStyle>
            <a:lvl1pPr marL="0" indent="0" eaLnBrk="1" latinLnBrk="0" hangingPunct="1">
              <a:buNone/>
              <a:defRPr kumimoji="0" lang="zh-CN" sz="2400" b="1"/>
            </a:lvl1pPr>
            <a:lvl2pPr marL="457200" indent="0" eaLnBrk="1" latinLnBrk="0" hangingPunct="1">
              <a:buNone/>
              <a:defRPr kumimoji="0" lang="zh-CN" sz="2000" b="1"/>
            </a:lvl2pPr>
            <a:lvl3pPr marL="914400" indent="0" eaLnBrk="1" latinLnBrk="0" hangingPunct="1">
              <a:buNone/>
              <a:defRPr kumimoji="0" lang="zh-CN" sz="1800" b="1"/>
            </a:lvl3pPr>
            <a:lvl4pPr marL="1371600" indent="0" eaLnBrk="1" latinLnBrk="0" hangingPunct="1">
              <a:buNone/>
              <a:defRPr kumimoji="0" lang="zh-CN" sz="1600" b="1"/>
            </a:lvl4pPr>
            <a:lvl5pPr marL="1828800" indent="0" eaLnBrk="1" latinLnBrk="0" hangingPunct="1">
              <a:buNone/>
              <a:defRPr kumimoji="0" lang="zh-CN" sz="1600" b="1"/>
            </a:lvl5pPr>
            <a:lvl6pPr marL="2286000" indent="0" eaLnBrk="1" latinLnBrk="0" hangingPunct="1">
              <a:buNone/>
              <a:defRPr kumimoji="0" lang="zh-CN" sz="1600" b="1"/>
            </a:lvl6pPr>
            <a:lvl7pPr marL="2743200" indent="0" eaLnBrk="1" latinLnBrk="0" hangingPunct="1">
              <a:buNone/>
              <a:defRPr kumimoji="0" lang="zh-CN" sz="1600" b="1"/>
            </a:lvl7pPr>
            <a:lvl8pPr marL="3200400" indent="0" eaLnBrk="1" latinLnBrk="0" hangingPunct="1">
              <a:buNone/>
              <a:defRPr kumimoji="0" lang="zh-CN" sz="1600" b="1"/>
            </a:lvl8pPr>
            <a:lvl9pPr marL="3657600" indent="0" eaLnBrk="1" latinLnBrk="0" hangingPunct="1">
              <a:buNone/>
              <a:defRPr kumimoji="0" lang="zh-CN" sz="1600" b="1"/>
            </a:lvl9pPr>
          </a:lstStyle>
          <a:p>
            <a:pPr lvl="0" eaLnBrk="1" latinLnBrk="0" hangingPunct="1"/>
            <a:r>
              <a:rPr lang="zh-CN" altLang="en-US" smtClean="0"/>
              <a:t>单击此处编辑母版文本样式</a:t>
            </a:r>
          </a:p>
        </p:txBody>
      </p:sp>
      <p:sp>
        <p:nvSpPr>
          <p:cNvPr id="6" name="Content Placeholder 5"/>
          <p:cNvSpPr>
            <a:spLocks noGrp="1"/>
          </p:cNvSpPr>
          <p:nvPr>
            <p:ph sz="quarter" idx="4"/>
          </p:nvPr>
        </p:nvSpPr>
        <p:spPr>
          <a:xfrm>
            <a:off x="4873625" y="2174875"/>
            <a:ext cx="4041775" cy="3951288"/>
          </a:xfrm>
        </p:spPr>
        <p:txBody>
          <a:bodyPr/>
          <a:lstStyle>
            <a:lvl1pPr eaLnBrk="1" latinLnBrk="0" hangingPunct="1">
              <a:defRPr kumimoji="0" lang="zh-CN" sz="2400"/>
            </a:lvl1pPr>
            <a:lvl2pPr eaLnBrk="1" latinLnBrk="0" hangingPunct="1">
              <a:defRPr kumimoji="0" lang="zh-CN" sz="2000"/>
            </a:lvl2pPr>
            <a:lvl3pPr eaLnBrk="1" latinLnBrk="0" hangingPunct="1">
              <a:defRPr kumimoji="0" lang="zh-CN" sz="1800"/>
            </a:lvl3pPr>
            <a:lvl4pPr eaLnBrk="1" latinLnBrk="0" hangingPunct="1">
              <a:defRPr kumimoji="0" lang="zh-CN" sz="1600"/>
            </a:lvl4pPr>
            <a:lvl5pPr eaLnBrk="1" latinLnBrk="0" hangingPunct="1">
              <a:defRPr kumimoji="0" lang="zh-CN" sz="1600"/>
            </a:lvl5pPr>
            <a:lvl6pPr eaLnBrk="1" latinLnBrk="0" hangingPunct="1">
              <a:defRPr kumimoji="0" lang="zh-CN" sz="1600"/>
            </a:lvl6pPr>
            <a:lvl7pPr eaLnBrk="1" latinLnBrk="0" hangingPunct="1">
              <a:defRPr kumimoji="0" lang="zh-CN" sz="1600"/>
            </a:lvl7pPr>
            <a:lvl8pPr eaLnBrk="1" latinLnBrk="0" hangingPunct="1">
              <a:defRPr kumimoji="0" lang="zh-CN" sz="1600"/>
            </a:lvl8pPr>
            <a:lvl9pPr eaLnBrk="1" latinLnBrk="0" hangingPunct="1">
              <a:defRPr kumimoji="0" lang="zh-CN"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a:p>
        </p:txBody>
      </p:sp>
      <p:sp>
        <p:nvSpPr>
          <p:cNvPr id="7" name="Date Placeholder 6"/>
          <p:cNvSpPr>
            <a:spLocks noGrp="1"/>
          </p:cNvSpPr>
          <p:nvPr>
            <p:ph type="dt" sz="half" idx="10"/>
          </p:nvPr>
        </p:nvSpPr>
        <p:spPr/>
        <p:txBody>
          <a:bodyPr/>
          <a:lstStyle/>
          <a:p>
            <a:fld id="{757B281C-5159-4971-8228-52B9A72E9ED2}" type="datetimeFigureOut">
              <a:pPr/>
              <a:t>2014/5/31</a:t>
            </a:fld>
            <a:endParaRPr kumimoji="0" lang="zh-CN"/>
          </a:p>
        </p:txBody>
      </p:sp>
      <p:sp>
        <p:nvSpPr>
          <p:cNvPr id="8" name="Footer Placeholder 7"/>
          <p:cNvSpPr>
            <a:spLocks noGrp="1"/>
          </p:cNvSpPr>
          <p:nvPr>
            <p:ph type="ftr" sz="quarter" idx="11"/>
          </p:nvPr>
        </p:nvSpPr>
        <p:spPr/>
        <p:txBody>
          <a:bodyPr/>
          <a:lstStyle/>
          <a:p>
            <a:endParaRPr kumimoji="0" lang="zh-CN"/>
          </a:p>
        </p:txBody>
      </p:sp>
      <p:sp>
        <p:nvSpPr>
          <p:cNvPr id="9" name="Slide Number Placeholder 8"/>
          <p:cNvSpPr>
            <a:spLocks noGrp="1"/>
          </p:cNvSpPr>
          <p:nvPr>
            <p:ph type="sldNum" sz="quarter" idx="12"/>
          </p:nvPr>
        </p:nvSpPr>
        <p:spPr/>
        <p:txBody>
          <a:bodyPr/>
          <a:lstStyle/>
          <a:p>
            <a:fld id="{33D6E5A2-EC83-451F-A719-9AC1370DD5CF}" type="slidenum">
              <a:pPr/>
              <a:t>‹#›</a:t>
            </a:fld>
            <a:endParaRPr kumimoji="0" lang="zh-CN"/>
          </a:p>
        </p:txBody>
      </p:sp>
    </p:spTree>
  </p:cSld>
  <p:clrMapOvr>
    <a:masterClrMapping/>
  </p:clrMapOvr>
  <p:transition spd="slow">
    <p:wipe dir="d"/>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85800" y="273050"/>
            <a:ext cx="3008313" cy="1162050"/>
          </a:xfrm>
        </p:spPr>
        <p:txBody>
          <a:bodyPr anchor="b"/>
          <a:lstStyle>
            <a:lvl1pPr algn="l" eaLnBrk="1" latinLnBrk="0" hangingPunct="1">
              <a:defRPr kumimoji="0" lang="zh-CN" sz="2000" b="1"/>
            </a:lvl1pPr>
          </a:lstStyle>
          <a:p>
            <a:pPr eaLnBrk="1" latinLnBrk="0" hangingPunct="1"/>
            <a:r>
              <a:rPr lang="zh-CN" altLang="en-US" smtClean="0"/>
              <a:t>单击此处编辑母版标题样式</a:t>
            </a:r>
            <a:endParaRPr/>
          </a:p>
        </p:txBody>
      </p:sp>
      <p:sp>
        <p:nvSpPr>
          <p:cNvPr id="3" name="Content Placeholder 2"/>
          <p:cNvSpPr>
            <a:spLocks noGrp="1"/>
          </p:cNvSpPr>
          <p:nvPr>
            <p:ph idx="1"/>
          </p:nvPr>
        </p:nvSpPr>
        <p:spPr>
          <a:xfrm>
            <a:off x="3803650" y="273050"/>
            <a:ext cx="5111750" cy="5853113"/>
          </a:xfrm>
        </p:spPr>
        <p:txBody>
          <a:bodyPr/>
          <a:lstStyle>
            <a:lvl1pPr eaLnBrk="1" latinLnBrk="0" hangingPunct="1">
              <a:defRPr kumimoji="0" lang="zh-CN" sz="3200"/>
            </a:lvl1pPr>
            <a:lvl2pPr eaLnBrk="1" latinLnBrk="0" hangingPunct="1">
              <a:defRPr kumimoji="0" lang="zh-CN" sz="2800"/>
            </a:lvl2pPr>
            <a:lvl3pPr eaLnBrk="1" latinLnBrk="0" hangingPunct="1">
              <a:defRPr kumimoji="0" lang="zh-CN" sz="2400"/>
            </a:lvl3pPr>
            <a:lvl4pPr eaLnBrk="1" latinLnBrk="0" hangingPunct="1">
              <a:defRPr kumimoji="0" lang="zh-CN" sz="2000"/>
            </a:lvl4pPr>
            <a:lvl5pPr eaLnBrk="1" latinLnBrk="0" hangingPunct="1">
              <a:defRPr kumimoji="0" lang="zh-CN" sz="2000"/>
            </a:lvl5pPr>
            <a:lvl6pPr eaLnBrk="1" latinLnBrk="0" hangingPunct="1">
              <a:defRPr kumimoji="0" lang="zh-CN" sz="2000"/>
            </a:lvl6pPr>
            <a:lvl7pPr eaLnBrk="1" latinLnBrk="0" hangingPunct="1">
              <a:defRPr kumimoji="0" lang="zh-CN" sz="2000"/>
            </a:lvl7pPr>
            <a:lvl8pPr eaLnBrk="1" latinLnBrk="0" hangingPunct="1">
              <a:defRPr kumimoji="0" lang="zh-CN" sz="2000"/>
            </a:lvl8pPr>
            <a:lvl9pPr eaLnBrk="1" latinLnBrk="0" hangingPunct="1">
              <a:defRPr kumimoji="0" lang="zh-CN" sz="20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a:p>
        </p:txBody>
      </p:sp>
      <p:sp>
        <p:nvSpPr>
          <p:cNvPr id="4" name="Text Placeholder 3"/>
          <p:cNvSpPr>
            <a:spLocks noGrp="1"/>
          </p:cNvSpPr>
          <p:nvPr>
            <p:ph type="body" sz="half" idx="2"/>
          </p:nvPr>
        </p:nvSpPr>
        <p:spPr>
          <a:xfrm>
            <a:off x="685800" y="1435100"/>
            <a:ext cx="3008313" cy="4691063"/>
          </a:xfrm>
        </p:spPr>
        <p:txBody>
          <a:bodyPr/>
          <a:lstStyle>
            <a:lvl1pPr marL="0" indent="0" eaLnBrk="1" latinLnBrk="0" hangingPunct="1">
              <a:buNone/>
              <a:defRPr kumimoji="0" lang="zh-CN" sz="1400"/>
            </a:lvl1pPr>
            <a:lvl2pPr marL="457200" indent="0" eaLnBrk="1" latinLnBrk="0" hangingPunct="1">
              <a:buNone/>
              <a:defRPr kumimoji="0" lang="zh-CN" sz="1200"/>
            </a:lvl2pPr>
            <a:lvl3pPr marL="914400" indent="0" eaLnBrk="1" latinLnBrk="0" hangingPunct="1">
              <a:buNone/>
              <a:defRPr kumimoji="0" lang="zh-CN" sz="1000"/>
            </a:lvl3pPr>
            <a:lvl4pPr marL="1371600" indent="0" eaLnBrk="1" latinLnBrk="0" hangingPunct="1">
              <a:buNone/>
              <a:defRPr kumimoji="0" lang="zh-CN" sz="900"/>
            </a:lvl4pPr>
            <a:lvl5pPr marL="1828800" indent="0" eaLnBrk="1" latinLnBrk="0" hangingPunct="1">
              <a:buNone/>
              <a:defRPr kumimoji="0" lang="zh-CN" sz="900"/>
            </a:lvl5pPr>
            <a:lvl6pPr marL="2286000" indent="0" eaLnBrk="1" latinLnBrk="0" hangingPunct="1">
              <a:buNone/>
              <a:defRPr kumimoji="0" lang="zh-CN" sz="900"/>
            </a:lvl6pPr>
            <a:lvl7pPr marL="2743200" indent="0" eaLnBrk="1" latinLnBrk="0" hangingPunct="1">
              <a:buNone/>
              <a:defRPr kumimoji="0" lang="zh-CN" sz="900"/>
            </a:lvl7pPr>
            <a:lvl8pPr marL="3200400" indent="0" eaLnBrk="1" latinLnBrk="0" hangingPunct="1">
              <a:buNone/>
              <a:defRPr kumimoji="0" lang="zh-CN" sz="900"/>
            </a:lvl8pPr>
            <a:lvl9pPr marL="3657600" indent="0" eaLnBrk="1" latinLnBrk="0" hangingPunct="1">
              <a:buNone/>
              <a:defRPr kumimoji="0" lang="zh-CN" sz="900"/>
            </a:lvl9pPr>
          </a:lstStyle>
          <a:p>
            <a:pPr lvl="0" eaLnBrk="1" latinLnBrk="0" hangingPunct="1"/>
            <a:r>
              <a:rPr lang="zh-CN" altLang="en-US" smtClean="0"/>
              <a:t>单击此处编辑母版文本样式</a:t>
            </a:r>
          </a:p>
        </p:txBody>
      </p:sp>
      <p:sp>
        <p:nvSpPr>
          <p:cNvPr id="5" name="Date Placeholder 4"/>
          <p:cNvSpPr>
            <a:spLocks noGrp="1"/>
          </p:cNvSpPr>
          <p:nvPr>
            <p:ph type="dt" sz="half" idx="10"/>
          </p:nvPr>
        </p:nvSpPr>
        <p:spPr/>
        <p:txBody>
          <a:bodyPr/>
          <a:lstStyle/>
          <a:p>
            <a:fld id="{757B281C-5159-4971-8228-52B9A72E9ED2}" type="datetimeFigureOut">
              <a:pPr/>
              <a:t>2014/5/31</a:t>
            </a:fld>
            <a:endParaRPr kumimoji="0" lang="zh-CN"/>
          </a:p>
        </p:txBody>
      </p:sp>
      <p:sp>
        <p:nvSpPr>
          <p:cNvPr id="6" name="Footer Placeholder 5"/>
          <p:cNvSpPr>
            <a:spLocks noGrp="1"/>
          </p:cNvSpPr>
          <p:nvPr>
            <p:ph type="ftr" sz="quarter" idx="11"/>
          </p:nvPr>
        </p:nvSpPr>
        <p:spPr/>
        <p:txBody>
          <a:bodyPr/>
          <a:lstStyle/>
          <a:p>
            <a:endParaRPr kumimoji="0" lang="zh-CN"/>
          </a:p>
        </p:txBody>
      </p:sp>
      <p:sp>
        <p:nvSpPr>
          <p:cNvPr id="7" name="Slide Number Placeholder 6"/>
          <p:cNvSpPr>
            <a:spLocks noGrp="1"/>
          </p:cNvSpPr>
          <p:nvPr>
            <p:ph type="sldNum" sz="quarter" idx="12"/>
          </p:nvPr>
        </p:nvSpPr>
        <p:spPr/>
        <p:txBody>
          <a:bodyPr/>
          <a:lstStyle/>
          <a:p>
            <a:fld id="{33D6E5A2-EC83-451F-A719-9AC1370DD5CF}" type="slidenum">
              <a:pPr/>
              <a:t>‹#›</a:t>
            </a:fld>
            <a:endParaRPr kumimoji="0" lang="zh-CN"/>
          </a:p>
        </p:txBody>
      </p:sp>
    </p:spTree>
  </p:cSld>
  <p:clrMapOvr>
    <a:masterClrMapping/>
  </p:clrMapOvr>
  <p:transition spd="slow">
    <p:wipe dir="d"/>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eaLnBrk="1" latinLnBrk="0" hangingPunct="1">
              <a:defRPr kumimoji="0" lang="zh-CN" sz="2000" b="1"/>
            </a:lvl1pPr>
          </a:lstStyle>
          <a:p>
            <a:pPr eaLnBrk="1" latinLnBrk="0" hangingPunct="1"/>
            <a:r>
              <a:rPr lang="zh-CN" altLang="en-US" smtClean="0"/>
              <a:t>单击此处编辑母版标题样式</a:t>
            </a:r>
            <a:endParaRPr/>
          </a:p>
        </p:txBody>
      </p:sp>
      <p:sp>
        <p:nvSpPr>
          <p:cNvPr id="3" name="Picture Placeholder 2"/>
          <p:cNvSpPr>
            <a:spLocks noGrp="1"/>
          </p:cNvSpPr>
          <p:nvPr>
            <p:ph type="pic" idx="1"/>
          </p:nvPr>
        </p:nvSpPr>
        <p:spPr>
          <a:xfrm>
            <a:off x="1792288" y="612775"/>
            <a:ext cx="5486400" cy="4114800"/>
          </a:xfrm>
        </p:spPr>
        <p:txBody>
          <a:bodyPr/>
          <a:lstStyle>
            <a:lvl1pPr marL="0" indent="0" eaLnBrk="1" latinLnBrk="0" hangingPunct="1">
              <a:buNone/>
              <a:defRPr kumimoji="0" lang="zh-CN" sz="3200"/>
            </a:lvl1pPr>
            <a:lvl2pPr marL="457200" indent="0" eaLnBrk="1" latinLnBrk="0" hangingPunct="1">
              <a:buNone/>
              <a:defRPr kumimoji="0" lang="zh-CN" sz="2800"/>
            </a:lvl2pPr>
            <a:lvl3pPr marL="914400" indent="0" eaLnBrk="1" latinLnBrk="0" hangingPunct="1">
              <a:buNone/>
              <a:defRPr kumimoji="0" lang="zh-CN" sz="2400"/>
            </a:lvl3pPr>
            <a:lvl4pPr marL="1371600" indent="0" eaLnBrk="1" latinLnBrk="0" hangingPunct="1">
              <a:buNone/>
              <a:defRPr kumimoji="0" lang="zh-CN" sz="2000"/>
            </a:lvl4pPr>
            <a:lvl5pPr marL="1828800" indent="0" eaLnBrk="1" latinLnBrk="0" hangingPunct="1">
              <a:buNone/>
              <a:defRPr kumimoji="0" lang="zh-CN" sz="2000"/>
            </a:lvl5pPr>
            <a:lvl6pPr marL="2286000" indent="0" eaLnBrk="1" latinLnBrk="0" hangingPunct="1">
              <a:buNone/>
              <a:defRPr kumimoji="0" lang="zh-CN" sz="2000"/>
            </a:lvl6pPr>
            <a:lvl7pPr marL="2743200" indent="0" eaLnBrk="1" latinLnBrk="0" hangingPunct="1">
              <a:buNone/>
              <a:defRPr kumimoji="0" lang="zh-CN" sz="2000"/>
            </a:lvl7pPr>
            <a:lvl8pPr marL="3200400" indent="0" eaLnBrk="1" latinLnBrk="0" hangingPunct="1">
              <a:buNone/>
              <a:defRPr kumimoji="0" lang="zh-CN" sz="2000"/>
            </a:lvl8pPr>
            <a:lvl9pPr marL="3657600" indent="0" eaLnBrk="1" latinLnBrk="0" hangingPunct="1">
              <a:buNone/>
              <a:defRPr kumimoji="0" lang="zh-CN" sz="2000"/>
            </a:lvl9pPr>
          </a:lstStyle>
          <a:p>
            <a:pPr eaLnBrk="1" latinLnBrk="0" hangingPunct="1"/>
            <a:r>
              <a:rPr lang="zh-CN" altLang="en-US" smtClean="0"/>
              <a:t>单击图标添加图片</a:t>
            </a:r>
            <a:endParaRPr/>
          </a:p>
        </p:txBody>
      </p:sp>
      <p:sp>
        <p:nvSpPr>
          <p:cNvPr id="4" name="Text Placeholder 3"/>
          <p:cNvSpPr>
            <a:spLocks noGrp="1"/>
          </p:cNvSpPr>
          <p:nvPr>
            <p:ph type="body" sz="half" idx="2"/>
          </p:nvPr>
        </p:nvSpPr>
        <p:spPr>
          <a:xfrm>
            <a:off x="1792288" y="5367338"/>
            <a:ext cx="5486400" cy="804862"/>
          </a:xfrm>
        </p:spPr>
        <p:txBody>
          <a:bodyPr/>
          <a:lstStyle>
            <a:lvl1pPr marL="0" indent="0" eaLnBrk="1" latinLnBrk="0" hangingPunct="1">
              <a:buNone/>
              <a:defRPr kumimoji="0" lang="zh-CN" sz="1400"/>
            </a:lvl1pPr>
            <a:lvl2pPr marL="457200" indent="0" eaLnBrk="1" latinLnBrk="0" hangingPunct="1">
              <a:buNone/>
              <a:defRPr kumimoji="0" lang="zh-CN" sz="1200"/>
            </a:lvl2pPr>
            <a:lvl3pPr marL="914400" indent="0" eaLnBrk="1" latinLnBrk="0" hangingPunct="1">
              <a:buNone/>
              <a:defRPr kumimoji="0" lang="zh-CN" sz="1000"/>
            </a:lvl3pPr>
            <a:lvl4pPr marL="1371600" indent="0" eaLnBrk="1" latinLnBrk="0" hangingPunct="1">
              <a:buNone/>
              <a:defRPr kumimoji="0" lang="zh-CN" sz="900"/>
            </a:lvl4pPr>
            <a:lvl5pPr marL="1828800" indent="0" eaLnBrk="1" latinLnBrk="0" hangingPunct="1">
              <a:buNone/>
              <a:defRPr kumimoji="0" lang="zh-CN" sz="900"/>
            </a:lvl5pPr>
            <a:lvl6pPr marL="2286000" indent="0" eaLnBrk="1" latinLnBrk="0" hangingPunct="1">
              <a:buNone/>
              <a:defRPr kumimoji="0" lang="zh-CN" sz="900"/>
            </a:lvl6pPr>
            <a:lvl7pPr marL="2743200" indent="0" eaLnBrk="1" latinLnBrk="0" hangingPunct="1">
              <a:buNone/>
              <a:defRPr kumimoji="0" lang="zh-CN" sz="900"/>
            </a:lvl7pPr>
            <a:lvl8pPr marL="3200400" indent="0" eaLnBrk="1" latinLnBrk="0" hangingPunct="1">
              <a:buNone/>
              <a:defRPr kumimoji="0" lang="zh-CN" sz="900"/>
            </a:lvl8pPr>
            <a:lvl9pPr marL="3657600" indent="0" eaLnBrk="1" latinLnBrk="0" hangingPunct="1">
              <a:buNone/>
              <a:defRPr kumimoji="0" lang="zh-CN" sz="900"/>
            </a:lvl9pPr>
          </a:lstStyle>
          <a:p>
            <a:pPr lvl="0" eaLnBrk="1" latinLnBrk="0" hangingPunct="1"/>
            <a:r>
              <a:rPr lang="zh-CN" altLang="en-US" smtClean="0"/>
              <a:t>单击此处编辑母版文本样式</a:t>
            </a:r>
          </a:p>
        </p:txBody>
      </p:sp>
      <p:sp>
        <p:nvSpPr>
          <p:cNvPr id="5" name="Date Placeholder 4"/>
          <p:cNvSpPr>
            <a:spLocks noGrp="1"/>
          </p:cNvSpPr>
          <p:nvPr>
            <p:ph type="dt" sz="half" idx="10"/>
          </p:nvPr>
        </p:nvSpPr>
        <p:spPr/>
        <p:txBody>
          <a:bodyPr/>
          <a:lstStyle/>
          <a:p>
            <a:fld id="{757B281C-5159-4971-8228-52B9A72E9ED2}" type="datetimeFigureOut">
              <a:pPr/>
              <a:t>2014/5/31</a:t>
            </a:fld>
            <a:endParaRPr kumimoji="0" lang="zh-CN"/>
          </a:p>
        </p:txBody>
      </p:sp>
      <p:sp>
        <p:nvSpPr>
          <p:cNvPr id="6" name="Footer Placeholder 5"/>
          <p:cNvSpPr>
            <a:spLocks noGrp="1"/>
          </p:cNvSpPr>
          <p:nvPr>
            <p:ph type="ftr" sz="quarter" idx="11"/>
          </p:nvPr>
        </p:nvSpPr>
        <p:spPr/>
        <p:txBody>
          <a:bodyPr/>
          <a:lstStyle/>
          <a:p>
            <a:endParaRPr kumimoji="0" lang="zh-CN"/>
          </a:p>
        </p:txBody>
      </p:sp>
      <p:sp>
        <p:nvSpPr>
          <p:cNvPr id="7" name="Slide Number Placeholder 6"/>
          <p:cNvSpPr>
            <a:spLocks noGrp="1"/>
          </p:cNvSpPr>
          <p:nvPr>
            <p:ph type="sldNum" sz="quarter" idx="12"/>
          </p:nvPr>
        </p:nvSpPr>
        <p:spPr/>
        <p:txBody>
          <a:bodyPr/>
          <a:lstStyle/>
          <a:p>
            <a:fld id="{33D6E5A2-EC83-451F-A719-9AC1370DD5CF}" type="slidenum">
              <a:pPr/>
              <a:t>‹#›</a:t>
            </a:fld>
            <a:endParaRPr kumimoji="0" lang="zh-CN"/>
          </a:p>
        </p:txBody>
      </p:sp>
    </p:spTree>
  </p:cSld>
  <p:clrMapOvr>
    <a:masterClrMapping/>
  </p:clrMapOvr>
  <p:transition spd="slow">
    <p:wipe dir="d"/>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latinLnBrk="0" hangingPunct="1"/>
            <a:r>
              <a:rPr lang="zh-CN" altLang="en-US" smtClean="0"/>
              <a:t>单击此处编辑母版标题样式</a:t>
            </a:r>
            <a:endParaRPr/>
          </a:p>
        </p:txBody>
      </p:sp>
      <p:sp>
        <p:nvSpPr>
          <p:cNvPr id="3" name="Vertical Text Placeholder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a:p>
        </p:txBody>
      </p:sp>
      <p:sp>
        <p:nvSpPr>
          <p:cNvPr id="4" name="Date Placeholder 3"/>
          <p:cNvSpPr>
            <a:spLocks noGrp="1"/>
          </p:cNvSpPr>
          <p:nvPr>
            <p:ph type="dt" sz="half" idx="10"/>
          </p:nvPr>
        </p:nvSpPr>
        <p:spPr/>
        <p:txBody>
          <a:bodyPr/>
          <a:lstStyle/>
          <a:p>
            <a:fld id="{757B281C-5159-4971-8228-52B9A72E9ED2}" type="datetimeFigureOut">
              <a:pPr/>
              <a:t>2014/5/31</a:t>
            </a:fld>
            <a:endParaRPr kumimoji="0" lang="zh-CN"/>
          </a:p>
        </p:txBody>
      </p:sp>
      <p:sp>
        <p:nvSpPr>
          <p:cNvPr id="5" name="Footer Placeholder 4"/>
          <p:cNvSpPr>
            <a:spLocks noGrp="1"/>
          </p:cNvSpPr>
          <p:nvPr>
            <p:ph type="ftr" sz="quarter" idx="11"/>
          </p:nvPr>
        </p:nvSpPr>
        <p:spPr/>
        <p:txBody>
          <a:bodyPr/>
          <a:lstStyle/>
          <a:p>
            <a:endParaRPr kumimoji="0" lang="zh-CN"/>
          </a:p>
        </p:txBody>
      </p:sp>
      <p:sp>
        <p:nvSpPr>
          <p:cNvPr id="6" name="Slide Number Placeholder 5"/>
          <p:cNvSpPr>
            <a:spLocks noGrp="1"/>
          </p:cNvSpPr>
          <p:nvPr>
            <p:ph type="sldNum" sz="quarter" idx="12"/>
          </p:nvPr>
        </p:nvSpPr>
        <p:spPr/>
        <p:txBody>
          <a:bodyPr/>
          <a:lstStyle/>
          <a:p>
            <a:fld id="{33D6E5A2-EC83-451F-A719-9AC1370DD5CF}" type="slidenum">
              <a:pPr/>
              <a:t>‹#›</a:t>
            </a:fld>
            <a:endParaRPr kumimoji="0" lang="zh-CN"/>
          </a:p>
        </p:txBody>
      </p:sp>
    </p:spTree>
  </p:cSld>
  <p:clrMapOvr>
    <a:masterClrMapping/>
  </p:clrMapOvr>
  <p:transition spd="slow">
    <p:wipe dir="d"/>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274638"/>
            <a:ext cx="2057400" cy="5851525"/>
          </a:xfrm>
        </p:spPr>
        <p:txBody>
          <a:bodyPr vert="eaVert"/>
          <a:lstStyle/>
          <a:p>
            <a:pPr eaLnBrk="1" latinLnBrk="0" hangingPunct="1"/>
            <a:r>
              <a:rPr lang="zh-CN" altLang="en-US" smtClean="0"/>
              <a:t>单击此处编辑母版标题样式</a:t>
            </a:r>
            <a:endParaRPr/>
          </a:p>
        </p:txBody>
      </p:sp>
      <p:sp>
        <p:nvSpPr>
          <p:cNvPr id="3" name="Vertical Text Placeholder 2"/>
          <p:cNvSpPr>
            <a:spLocks noGrp="1"/>
          </p:cNvSpPr>
          <p:nvPr>
            <p:ph type="body" orient="vert" idx="1"/>
          </p:nvPr>
        </p:nvSpPr>
        <p:spPr>
          <a:xfrm>
            <a:off x="762000" y="274638"/>
            <a:ext cx="5867400" cy="5851525"/>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a:p>
        </p:txBody>
      </p:sp>
      <p:sp>
        <p:nvSpPr>
          <p:cNvPr id="4" name="Date Placeholder 3"/>
          <p:cNvSpPr>
            <a:spLocks noGrp="1"/>
          </p:cNvSpPr>
          <p:nvPr>
            <p:ph type="dt" sz="half" idx="10"/>
          </p:nvPr>
        </p:nvSpPr>
        <p:spPr/>
        <p:txBody>
          <a:bodyPr/>
          <a:lstStyle/>
          <a:p>
            <a:fld id="{757B281C-5159-4971-8228-52B9A72E9ED2}" type="datetimeFigureOut">
              <a:pPr/>
              <a:t>2014/5/31</a:t>
            </a:fld>
            <a:endParaRPr kumimoji="0" lang="zh-CN"/>
          </a:p>
        </p:txBody>
      </p:sp>
      <p:sp>
        <p:nvSpPr>
          <p:cNvPr id="5" name="Footer Placeholder 4"/>
          <p:cNvSpPr>
            <a:spLocks noGrp="1"/>
          </p:cNvSpPr>
          <p:nvPr>
            <p:ph type="ftr" sz="quarter" idx="11"/>
          </p:nvPr>
        </p:nvSpPr>
        <p:spPr/>
        <p:txBody>
          <a:bodyPr/>
          <a:lstStyle/>
          <a:p>
            <a:endParaRPr kumimoji="0" lang="zh-CN"/>
          </a:p>
        </p:txBody>
      </p:sp>
      <p:sp>
        <p:nvSpPr>
          <p:cNvPr id="6" name="Slide Number Placeholder 5"/>
          <p:cNvSpPr>
            <a:spLocks noGrp="1"/>
          </p:cNvSpPr>
          <p:nvPr>
            <p:ph type="sldNum" sz="quarter" idx="12"/>
          </p:nvPr>
        </p:nvSpPr>
        <p:spPr/>
        <p:txBody>
          <a:bodyPr/>
          <a:lstStyle/>
          <a:p>
            <a:fld id="{33D6E5A2-EC83-451F-A719-9AC1370DD5CF}" type="slidenum">
              <a:pPr/>
              <a:t>‹#›</a:t>
            </a:fld>
            <a:endParaRPr kumimoji="0" lang="zh-CN"/>
          </a:p>
        </p:txBody>
      </p:sp>
    </p:spTree>
  </p:cSld>
  <p:clrMapOvr>
    <a:masterClrMapping/>
  </p:clrMapOvr>
  <p:transition spd="slow">
    <p:wipe dir="d"/>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latinLnBrk="0" hangingPunct="1"/>
            <a:r>
              <a:rPr lang="zh-CN" altLang="en-US" smtClean="0"/>
              <a:t>单击此处编辑母版标题样式</a:t>
            </a:r>
            <a:endParaRPr/>
          </a:p>
        </p:txBody>
      </p:sp>
      <p:sp>
        <p:nvSpPr>
          <p:cNvPr id="3" name="Date Placeholder 2"/>
          <p:cNvSpPr>
            <a:spLocks noGrp="1"/>
          </p:cNvSpPr>
          <p:nvPr>
            <p:ph type="dt" sz="half" idx="10"/>
          </p:nvPr>
        </p:nvSpPr>
        <p:spPr/>
        <p:txBody>
          <a:bodyPr/>
          <a:lstStyle/>
          <a:p>
            <a:fld id="{757B281C-5159-4971-8228-52B9A72E9ED2}" type="datetimeFigureOut">
              <a:pPr/>
              <a:t>2014/5/31</a:t>
            </a:fld>
            <a:endParaRPr kumimoji="0" lang="zh-CN"/>
          </a:p>
        </p:txBody>
      </p:sp>
      <p:sp>
        <p:nvSpPr>
          <p:cNvPr id="4" name="Footer Placeholder 3"/>
          <p:cNvSpPr>
            <a:spLocks noGrp="1"/>
          </p:cNvSpPr>
          <p:nvPr>
            <p:ph type="ftr" sz="quarter" idx="11"/>
          </p:nvPr>
        </p:nvSpPr>
        <p:spPr/>
        <p:txBody>
          <a:bodyPr/>
          <a:lstStyle/>
          <a:p>
            <a:endParaRPr kumimoji="0" lang="zh-CN"/>
          </a:p>
        </p:txBody>
      </p:sp>
      <p:sp>
        <p:nvSpPr>
          <p:cNvPr id="5" name="Slide Number Placeholder 4"/>
          <p:cNvSpPr>
            <a:spLocks noGrp="1"/>
          </p:cNvSpPr>
          <p:nvPr>
            <p:ph type="sldNum" sz="quarter" idx="12"/>
          </p:nvPr>
        </p:nvSpPr>
        <p:spPr/>
        <p:txBody>
          <a:bodyPr/>
          <a:lstStyle/>
          <a:p>
            <a:fld id="{33D6E5A2-EC83-451F-A719-9AC1370DD5CF}" type="slidenum">
              <a:pPr/>
              <a:t>‹#›</a:t>
            </a:fld>
            <a:endParaRPr kumimoji="0" lang="zh-CN"/>
          </a:p>
        </p:txBody>
      </p:sp>
      <p:sp>
        <p:nvSpPr>
          <p:cNvPr id="11" name="椭圆 10">
            <a:hlinkClick r:id="rId2" action="ppaction://hlinksldjump"/>
          </p:cNvPr>
          <p:cNvSpPr/>
          <p:nvPr userDrawn="1"/>
        </p:nvSpPr>
        <p:spPr>
          <a:xfrm>
            <a:off x="0" y="6165304"/>
            <a:ext cx="539552" cy="360040"/>
          </a:xfrm>
          <a:prstGeom prst="ellipse">
            <a:avLst/>
          </a:prstGeom>
          <a:solidFill>
            <a:srgbClr val="0E94B4"/>
          </a:solidFill>
          <a:ln w="9525">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1400" dirty="0" smtClean="0">
                <a:solidFill>
                  <a:schemeClr val="tx2">
                    <a:lumMod val="75000"/>
                  </a:schemeClr>
                </a:solidFill>
              </a:rPr>
              <a:t>目录</a:t>
            </a:r>
            <a:endParaRPr lang="zh-CN" altLang="en-US" sz="1400" dirty="0">
              <a:solidFill>
                <a:schemeClr val="tx2">
                  <a:lumMod val="75000"/>
                </a:schemeClr>
              </a:solidFill>
            </a:endParaRPr>
          </a:p>
        </p:txBody>
      </p:sp>
    </p:spTree>
  </p:cSld>
  <p:clrMapOvr>
    <a:masterClrMapping/>
  </p:clrMapOvr>
  <p:transition spd="slow">
    <p:wipe dir="d"/>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57B281C-5159-4971-8228-52B9A72E9ED2}" type="datetimeFigureOut">
              <a:pPr/>
              <a:t>2014/5/31</a:t>
            </a:fld>
            <a:endParaRPr kumimoji="0" lang="zh-CN"/>
          </a:p>
        </p:txBody>
      </p:sp>
      <p:sp>
        <p:nvSpPr>
          <p:cNvPr id="3" name="Footer Placeholder 2"/>
          <p:cNvSpPr>
            <a:spLocks noGrp="1"/>
          </p:cNvSpPr>
          <p:nvPr>
            <p:ph type="ftr" sz="quarter" idx="11"/>
          </p:nvPr>
        </p:nvSpPr>
        <p:spPr/>
        <p:txBody>
          <a:bodyPr/>
          <a:lstStyle/>
          <a:p>
            <a:endParaRPr kumimoji="0" lang="zh-CN"/>
          </a:p>
        </p:txBody>
      </p:sp>
      <p:sp>
        <p:nvSpPr>
          <p:cNvPr id="4" name="Slide Number Placeholder 3"/>
          <p:cNvSpPr>
            <a:spLocks noGrp="1"/>
          </p:cNvSpPr>
          <p:nvPr>
            <p:ph type="sldNum" sz="quarter" idx="12"/>
          </p:nvPr>
        </p:nvSpPr>
        <p:spPr/>
        <p:txBody>
          <a:bodyPr/>
          <a:lstStyle/>
          <a:p>
            <a:fld id="{33D6E5A2-EC83-451F-A719-9AC1370DD5CF}" type="slidenum">
              <a:pPr/>
              <a:t>‹#›</a:t>
            </a:fld>
            <a:endParaRPr kumimoji="0" lang="zh-CN"/>
          </a:p>
        </p:txBody>
      </p:sp>
    </p:spTree>
  </p:cSld>
  <p:clrMapOvr>
    <a:masterClrMapping/>
  </p:clrMapOvr>
  <p:transition spd="slow">
    <p:wipe dir="d"/>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仅显示背景">
    <p:bg>
      <p:bgPr>
        <a:solidFill>
          <a:schemeClr val="bg1">
            <a:alpha val="32000"/>
          </a:schemeClr>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 y="0"/>
            <a:ext cx="9144000" cy="6879771"/>
          </a:xfrm>
          <a:prstGeom prst="rect">
            <a:avLst/>
          </a:prstGeom>
        </p:spPr>
      </p:pic>
      <p:sp>
        <p:nvSpPr>
          <p:cNvPr id="3" name="Date Placeholder 3"/>
          <p:cNvSpPr>
            <a:spLocks noGrp="1"/>
          </p:cNvSpPr>
          <p:nvPr>
            <p:ph type="dt" sz="half" idx="10"/>
          </p:nvPr>
        </p:nvSpPr>
        <p:spPr>
          <a:xfrm>
            <a:off x="762000" y="6356350"/>
            <a:ext cx="2133600" cy="365125"/>
          </a:xfrm>
        </p:spPr>
        <p:txBody>
          <a:bodyPr/>
          <a:lstStyle/>
          <a:p>
            <a:fld id="{757B281C-5159-4971-8228-52B9A72E9ED2}" type="datetimeFigureOut">
              <a:pPr/>
              <a:t>2014/5/31</a:t>
            </a:fld>
            <a:endParaRPr kumimoji="0" lang="zh-CN"/>
          </a:p>
        </p:txBody>
      </p:sp>
      <p:sp>
        <p:nvSpPr>
          <p:cNvPr id="4" name="Footer Placeholder 4"/>
          <p:cNvSpPr>
            <a:spLocks noGrp="1"/>
          </p:cNvSpPr>
          <p:nvPr>
            <p:ph type="ftr" sz="quarter" idx="11"/>
          </p:nvPr>
        </p:nvSpPr>
        <p:spPr>
          <a:xfrm>
            <a:off x="3352800" y="6356350"/>
            <a:ext cx="2895600" cy="365125"/>
          </a:xfrm>
        </p:spPr>
        <p:txBody>
          <a:bodyPr/>
          <a:lstStyle/>
          <a:p>
            <a:endParaRPr kumimoji="0" lang="zh-CN"/>
          </a:p>
        </p:txBody>
      </p:sp>
      <p:sp>
        <p:nvSpPr>
          <p:cNvPr id="5" name="Slide Number Placeholder 5"/>
          <p:cNvSpPr>
            <a:spLocks noGrp="1"/>
          </p:cNvSpPr>
          <p:nvPr>
            <p:ph type="sldNum" sz="quarter" idx="12"/>
          </p:nvPr>
        </p:nvSpPr>
        <p:spPr>
          <a:xfrm>
            <a:off x="6705600" y="6356350"/>
            <a:ext cx="2133600" cy="365125"/>
          </a:xfrm>
        </p:spPr>
        <p:txBody>
          <a:bodyPr/>
          <a:lstStyle/>
          <a:p>
            <a:fld id="{33D6E5A2-EC83-451F-A719-9AC1370DD5CF}" type="slidenum">
              <a:pPr/>
              <a:t>‹#›</a:t>
            </a:fld>
            <a:endParaRPr kumimoji="0" lang="zh-CN"/>
          </a:p>
        </p:txBody>
      </p:sp>
      <p:pic>
        <p:nvPicPr>
          <p:cNvPr id="1026" name="Picture 2"/>
          <p:cNvPicPr>
            <a:picLocks noChangeAspect="1" noChangeArrowheads="1"/>
          </p:cNvPicPr>
          <p:nvPr userDrawn="1"/>
        </p:nvPicPr>
        <p:blipFill rotWithShape="1">
          <a:blip r:embed="rId3" cstate="email">
            <a:extLst>
              <a:ext uri="{28A0092B-C50C-407E-A947-70E740481C1C}">
                <a14:useLocalDpi xmlns:a14="http://schemas.microsoft.com/office/drawing/2010/main" val="0"/>
              </a:ext>
            </a:extLst>
          </a:blip>
          <a:srcRect/>
          <a:stretch/>
        </p:blipFill>
        <p:spPr bwMode="auto">
          <a:xfrm>
            <a:off x="-1188639" y="-236483"/>
            <a:ext cx="3168351" cy="45295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椭圆 11">
            <a:hlinkClick r:id="rId4" action="ppaction://hlinksldjump"/>
          </p:cNvPr>
          <p:cNvSpPr/>
          <p:nvPr userDrawn="1"/>
        </p:nvSpPr>
        <p:spPr>
          <a:xfrm>
            <a:off x="35496" y="6345352"/>
            <a:ext cx="468000" cy="252000"/>
          </a:xfrm>
          <a:prstGeom prst="ellipse">
            <a:avLst/>
          </a:prstGeom>
          <a:ln w="6350">
            <a:noFill/>
          </a:ln>
          <a:effectLst>
            <a:reflection blurRad="6350" stA="50000" endA="300" endPos="55000" dir="5400000" sy="-100000" algn="bl" rotWithShape="0"/>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400" dirty="0" smtClean="0">
                <a:solidFill>
                  <a:schemeClr val="tx2">
                    <a:lumMod val="75000"/>
                  </a:schemeClr>
                </a:solidFill>
              </a:rPr>
              <a:t>7.1</a:t>
            </a:r>
            <a:endParaRPr lang="zh-CN" altLang="en-US" sz="1400" dirty="0">
              <a:solidFill>
                <a:schemeClr val="tx2">
                  <a:lumMod val="75000"/>
                </a:schemeClr>
              </a:solidFill>
            </a:endParaRPr>
          </a:p>
        </p:txBody>
      </p:sp>
    </p:spTree>
  </p:cSld>
  <p:clrMapOvr>
    <a:masterClrMapping/>
  </p:clrMapOvr>
  <p:transition spd="slow">
    <p:wipe dir="d"/>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1_仅显示背景">
    <p:bg>
      <p:bgPr>
        <a:solidFill>
          <a:schemeClr val="bg1">
            <a:alpha val="32000"/>
          </a:schemeClr>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 y="0"/>
            <a:ext cx="9144000" cy="6879771"/>
          </a:xfrm>
          <a:prstGeom prst="rect">
            <a:avLst/>
          </a:prstGeom>
        </p:spPr>
      </p:pic>
      <p:sp>
        <p:nvSpPr>
          <p:cNvPr id="3" name="Date Placeholder 3"/>
          <p:cNvSpPr>
            <a:spLocks noGrp="1"/>
          </p:cNvSpPr>
          <p:nvPr>
            <p:ph type="dt" sz="half" idx="10"/>
          </p:nvPr>
        </p:nvSpPr>
        <p:spPr>
          <a:xfrm>
            <a:off x="762000" y="6356350"/>
            <a:ext cx="2133600" cy="365125"/>
          </a:xfrm>
        </p:spPr>
        <p:txBody>
          <a:bodyPr/>
          <a:lstStyle/>
          <a:p>
            <a:fld id="{757B281C-5159-4971-8228-52B9A72E9ED2}" type="datetimeFigureOut">
              <a:pPr/>
              <a:t>2014/5/31</a:t>
            </a:fld>
            <a:endParaRPr kumimoji="0" lang="zh-CN"/>
          </a:p>
        </p:txBody>
      </p:sp>
      <p:sp>
        <p:nvSpPr>
          <p:cNvPr id="4" name="Footer Placeholder 4"/>
          <p:cNvSpPr>
            <a:spLocks noGrp="1"/>
          </p:cNvSpPr>
          <p:nvPr>
            <p:ph type="ftr" sz="quarter" idx="11"/>
          </p:nvPr>
        </p:nvSpPr>
        <p:spPr>
          <a:xfrm>
            <a:off x="3352800" y="6356350"/>
            <a:ext cx="2895600" cy="365125"/>
          </a:xfrm>
        </p:spPr>
        <p:txBody>
          <a:bodyPr/>
          <a:lstStyle/>
          <a:p>
            <a:endParaRPr kumimoji="0" lang="zh-CN"/>
          </a:p>
        </p:txBody>
      </p:sp>
      <p:sp>
        <p:nvSpPr>
          <p:cNvPr id="5" name="Slide Number Placeholder 5"/>
          <p:cNvSpPr>
            <a:spLocks noGrp="1"/>
          </p:cNvSpPr>
          <p:nvPr>
            <p:ph type="sldNum" sz="quarter" idx="12"/>
          </p:nvPr>
        </p:nvSpPr>
        <p:spPr>
          <a:xfrm>
            <a:off x="6705600" y="6356350"/>
            <a:ext cx="2133600" cy="365125"/>
          </a:xfrm>
        </p:spPr>
        <p:txBody>
          <a:bodyPr/>
          <a:lstStyle/>
          <a:p>
            <a:fld id="{33D6E5A2-EC83-451F-A719-9AC1370DD5CF}" type="slidenum">
              <a:pPr/>
              <a:t>‹#›</a:t>
            </a:fld>
            <a:endParaRPr kumimoji="0" lang="zh-CN"/>
          </a:p>
        </p:txBody>
      </p:sp>
      <p:pic>
        <p:nvPicPr>
          <p:cNvPr id="1026" name="Picture 2"/>
          <p:cNvPicPr>
            <a:picLocks noChangeAspect="1" noChangeArrowheads="1"/>
          </p:cNvPicPr>
          <p:nvPr userDrawn="1"/>
        </p:nvPicPr>
        <p:blipFill rotWithShape="1">
          <a:blip r:embed="rId3" cstate="email">
            <a:extLst>
              <a:ext uri="{28A0092B-C50C-407E-A947-70E740481C1C}">
                <a14:useLocalDpi xmlns:a14="http://schemas.microsoft.com/office/drawing/2010/main" val="0"/>
              </a:ext>
            </a:extLst>
          </a:blip>
          <a:srcRect/>
          <a:stretch/>
        </p:blipFill>
        <p:spPr bwMode="auto">
          <a:xfrm>
            <a:off x="-1188639" y="-236483"/>
            <a:ext cx="3168351" cy="45295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椭圆 6">
            <a:hlinkClick r:id="rId4" action="ppaction://hlinksldjump"/>
          </p:cNvPr>
          <p:cNvSpPr/>
          <p:nvPr userDrawn="1"/>
        </p:nvSpPr>
        <p:spPr>
          <a:xfrm>
            <a:off x="35496" y="6345352"/>
            <a:ext cx="468000" cy="252000"/>
          </a:xfrm>
          <a:prstGeom prst="ellipse">
            <a:avLst/>
          </a:prstGeom>
          <a:ln w="6350">
            <a:noFill/>
          </a:ln>
          <a:effectLst>
            <a:reflection blurRad="6350" stA="50000" endA="300" endPos="55000" dir="5400000" sy="-100000" algn="bl" rotWithShape="0"/>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400" dirty="0" smtClean="0">
                <a:solidFill>
                  <a:schemeClr val="tx2">
                    <a:lumMod val="75000"/>
                  </a:schemeClr>
                </a:solidFill>
              </a:rPr>
              <a:t>7.2</a:t>
            </a:r>
            <a:endParaRPr lang="zh-CN" altLang="en-US" sz="1400" dirty="0">
              <a:solidFill>
                <a:schemeClr val="tx2">
                  <a:lumMod val="75000"/>
                </a:schemeClr>
              </a:solidFill>
            </a:endParaRPr>
          </a:p>
        </p:txBody>
      </p:sp>
    </p:spTree>
    <p:extLst>
      <p:ext uri="{BB962C8B-B14F-4D97-AF65-F5344CB8AC3E}">
        <p14:creationId xmlns:p14="http://schemas.microsoft.com/office/powerpoint/2010/main" val="1514095997"/>
      </p:ext>
    </p:extLst>
  </p:cSld>
  <p:clrMapOvr>
    <a:masterClrMapping/>
  </p:clrMapOvr>
  <p:transition spd="slow">
    <p:wipe dir="d"/>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2_仅显示背景">
    <p:bg>
      <p:bgPr>
        <a:solidFill>
          <a:schemeClr val="bg1">
            <a:alpha val="32000"/>
          </a:schemeClr>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 y="0"/>
            <a:ext cx="9144000" cy="6879771"/>
          </a:xfrm>
          <a:prstGeom prst="rect">
            <a:avLst/>
          </a:prstGeom>
        </p:spPr>
      </p:pic>
      <p:sp>
        <p:nvSpPr>
          <p:cNvPr id="3" name="Date Placeholder 3"/>
          <p:cNvSpPr>
            <a:spLocks noGrp="1"/>
          </p:cNvSpPr>
          <p:nvPr>
            <p:ph type="dt" sz="half" idx="10"/>
          </p:nvPr>
        </p:nvSpPr>
        <p:spPr>
          <a:xfrm>
            <a:off x="762000" y="6356350"/>
            <a:ext cx="2133600" cy="365125"/>
          </a:xfrm>
        </p:spPr>
        <p:txBody>
          <a:bodyPr/>
          <a:lstStyle/>
          <a:p>
            <a:fld id="{757B281C-5159-4971-8228-52B9A72E9ED2}" type="datetimeFigureOut">
              <a:pPr/>
              <a:t>2014/5/31</a:t>
            </a:fld>
            <a:endParaRPr kumimoji="0" lang="zh-CN"/>
          </a:p>
        </p:txBody>
      </p:sp>
      <p:sp>
        <p:nvSpPr>
          <p:cNvPr id="4" name="Footer Placeholder 4"/>
          <p:cNvSpPr>
            <a:spLocks noGrp="1"/>
          </p:cNvSpPr>
          <p:nvPr>
            <p:ph type="ftr" sz="quarter" idx="11"/>
          </p:nvPr>
        </p:nvSpPr>
        <p:spPr>
          <a:xfrm>
            <a:off x="3352800" y="6356350"/>
            <a:ext cx="2895600" cy="365125"/>
          </a:xfrm>
        </p:spPr>
        <p:txBody>
          <a:bodyPr/>
          <a:lstStyle/>
          <a:p>
            <a:endParaRPr kumimoji="0" lang="zh-CN"/>
          </a:p>
        </p:txBody>
      </p:sp>
      <p:sp>
        <p:nvSpPr>
          <p:cNvPr id="5" name="Slide Number Placeholder 5"/>
          <p:cNvSpPr>
            <a:spLocks noGrp="1"/>
          </p:cNvSpPr>
          <p:nvPr>
            <p:ph type="sldNum" sz="quarter" idx="12"/>
          </p:nvPr>
        </p:nvSpPr>
        <p:spPr>
          <a:xfrm>
            <a:off x="6705600" y="6356350"/>
            <a:ext cx="2133600" cy="365125"/>
          </a:xfrm>
        </p:spPr>
        <p:txBody>
          <a:bodyPr/>
          <a:lstStyle/>
          <a:p>
            <a:fld id="{33D6E5A2-EC83-451F-A719-9AC1370DD5CF}" type="slidenum">
              <a:pPr/>
              <a:t>‹#›</a:t>
            </a:fld>
            <a:endParaRPr kumimoji="0" lang="zh-CN"/>
          </a:p>
        </p:txBody>
      </p:sp>
      <p:pic>
        <p:nvPicPr>
          <p:cNvPr id="1026" name="Picture 2"/>
          <p:cNvPicPr>
            <a:picLocks noChangeAspect="1" noChangeArrowheads="1"/>
          </p:cNvPicPr>
          <p:nvPr userDrawn="1"/>
        </p:nvPicPr>
        <p:blipFill rotWithShape="1">
          <a:blip r:embed="rId3" cstate="email">
            <a:extLst>
              <a:ext uri="{28A0092B-C50C-407E-A947-70E740481C1C}">
                <a14:useLocalDpi xmlns:a14="http://schemas.microsoft.com/office/drawing/2010/main" val="0"/>
              </a:ext>
            </a:extLst>
          </a:blip>
          <a:srcRect/>
          <a:stretch/>
        </p:blipFill>
        <p:spPr bwMode="auto">
          <a:xfrm>
            <a:off x="-1188639" y="-236483"/>
            <a:ext cx="3168351" cy="45295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椭圆 6">
            <a:hlinkClick r:id="rId4" action="ppaction://hlinksldjump"/>
          </p:cNvPr>
          <p:cNvSpPr/>
          <p:nvPr userDrawn="1"/>
        </p:nvSpPr>
        <p:spPr>
          <a:xfrm>
            <a:off x="35496" y="6345352"/>
            <a:ext cx="468000" cy="252000"/>
          </a:xfrm>
          <a:prstGeom prst="ellipse">
            <a:avLst/>
          </a:prstGeom>
          <a:ln w="6350">
            <a:noFill/>
          </a:ln>
          <a:effectLst>
            <a:reflection blurRad="6350" stA="50000" endA="300" endPos="55000" dir="5400000" sy="-100000" algn="bl" rotWithShape="0"/>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400" dirty="0" smtClean="0">
                <a:solidFill>
                  <a:schemeClr val="tx2">
                    <a:lumMod val="75000"/>
                  </a:schemeClr>
                </a:solidFill>
              </a:rPr>
              <a:t>7.3</a:t>
            </a:r>
            <a:endParaRPr lang="zh-CN" altLang="en-US" sz="1400" dirty="0">
              <a:solidFill>
                <a:schemeClr val="tx2">
                  <a:lumMod val="75000"/>
                </a:schemeClr>
              </a:solidFill>
            </a:endParaRPr>
          </a:p>
        </p:txBody>
      </p:sp>
    </p:spTree>
    <p:extLst>
      <p:ext uri="{BB962C8B-B14F-4D97-AF65-F5344CB8AC3E}">
        <p14:creationId xmlns:p14="http://schemas.microsoft.com/office/powerpoint/2010/main" val="854085037"/>
      </p:ext>
    </p:extLst>
  </p:cSld>
  <p:clrMapOvr>
    <a:masterClrMapping/>
  </p:clrMapOvr>
  <p:transition spd="slow">
    <p:wipe dir="d"/>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节标题">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9100457" cy="6879771"/>
          </a:xfrm>
          <a:prstGeom prst="rect">
            <a:avLst/>
          </a:prstGeom>
        </p:spPr>
      </p:pic>
      <p:pic>
        <p:nvPicPr>
          <p:cNvPr id="8" name="Picture 7"/>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rot="5400000">
            <a:off x="3161049" y="-3176815"/>
            <a:ext cx="2819400" cy="9173031"/>
          </a:xfrm>
          <a:prstGeom prst="rect">
            <a:avLst/>
          </a:prstGeom>
        </p:spPr>
      </p:pic>
      <p:sp>
        <p:nvSpPr>
          <p:cNvPr id="2" name="Title 1"/>
          <p:cNvSpPr>
            <a:spLocks noGrp="1"/>
          </p:cNvSpPr>
          <p:nvPr>
            <p:ph type="title" hasCustomPrompt="1"/>
          </p:nvPr>
        </p:nvSpPr>
        <p:spPr>
          <a:xfrm>
            <a:off x="1907704" y="3264396"/>
            <a:ext cx="7057488" cy="1028700"/>
          </a:xfrm>
        </p:spPr>
        <p:txBody>
          <a:bodyPr anchor="b" anchorCtr="0">
            <a:normAutofit/>
          </a:bodyPr>
          <a:lstStyle>
            <a:lvl1pPr algn="l" eaLnBrk="1" latinLnBrk="0" hangingPunct="1">
              <a:defRPr kumimoji="0" lang="zh-CN" sz="4400" b="1" cap="small" baseline="0">
                <a:solidFill>
                  <a:srgbClr val="003300"/>
                </a:solidFill>
              </a:defRPr>
            </a:lvl1pPr>
          </a:lstStyle>
          <a:p>
            <a:r>
              <a:rPr kumimoji="0" lang="zh-CN" dirty="0"/>
              <a:t>单击此处编辑母版标题样式</a:t>
            </a:r>
          </a:p>
        </p:txBody>
      </p:sp>
      <p:sp>
        <p:nvSpPr>
          <p:cNvPr id="4" name="Date Placeholder 3"/>
          <p:cNvSpPr>
            <a:spLocks noGrp="1"/>
          </p:cNvSpPr>
          <p:nvPr>
            <p:ph type="dt" sz="half" idx="10"/>
          </p:nvPr>
        </p:nvSpPr>
        <p:spPr/>
        <p:txBody>
          <a:bodyPr/>
          <a:lstStyle/>
          <a:p>
            <a:fld id="{757B281C-5159-4971-8228-52B9A72E9ED2}" type="datetimeFigureOut">
              <a:pPr/>
              <a:t>2014/5/31</a:t>
            </a:fld>
            <a:endParaRPr kumimoji="0" lang="zh-CN"/>
          </a:p>
        </p:txBody>
      </p:sp>
      <p:sp>
        <p:nvSpPr>
          <p:cNvPr id="5" name="Footer Placeholder 4"/>
          <p:cNvSpPr>
            <a:spLocks noGrp="1"/>
          </p:cNvSpPr>
          <p:nvPr>
            <p:ph type="ftr" sz="quarter" idx="11"/>
          </p:nvPr>
        </p:nvSpPr>
        <p:spPr/>
        <p:txBody>
          <a:bodyPr/>
          <a:lstStyle/>
          <a:p>
            <a:endParaRPr kumimoji="0" lang="zh-CN"/>
          </a:p>
        </p:txBody>
      </p:sp>
      <p:sp>
        <p:nvSpPr>
          <p:cNvPr id="6" name="Slide Number Placeholder 5"/>
          <p:cNvSpPr>
            <a:spLocks noGrp="1"/>
          </p:cNvSpPr>
          <p:nvPr>
            <p:ph type="sldNum" sz="quarter" idx="12"/>
          </p:nvPr>
        </p:nvSpPr>
        <p:spPr/>
        <p:txBody>
          <a:bodyPr/>
          <a:lstStyle/>
          <a:p>
            <a:fld id="{33D6E5A2-EC83-451F-A719-9AC1370DD5CF}" type="slidenum">
              <a:pPr/>
              <a:t>‹#›</a:t>
            </a:fld>
            <a:endParaRPr kumimoji="0" lang="zh-CN"/>
          </a:p>
        </p:txBody>
      </p:sp>
      <p:sp>
        <p:nvSpPr>
          <p:cNvPr id="9" name="Oval 18"/>
          <p:cNvSpPr/>
          <p:nvPr userDrawn="1"/>
        </p:nvSpPr>
        <p:spPr>
          <a:xfrm>
            <a:off x="755576" y="2996952"/>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t>       </a:t>
            </a:r>
          </a:p>
        </p:txBody>
      </p:sp>
      <p:sp>
        <p:nvSpPr>
          <p:cNvPr id="11" name="TextBox 10"/>
          <p:cNvSpPr txBox="1"/>
          <p:nvPr userDrawn="1"/>
        </p:nvSpPr>
        <p:spPr>
          <a:xfrm>
            <a:off x="755576" y="3542966"/>
            <a:ext cx="1931160" cy="683264"/>
          </a:xfrm>
          <a:prstGeom prst="rect">
            <a:avLst/>
          </a:prstGeom>
          <a:noFill/>
        </p:spPr>
        <p:txBody>
          <a:bodyPr wrap="square" rtlCol="0">
            <a:normAutofit/>
          </a:bodyPr>
          <a:lstStyle/>
          <a:p>
            <a:pPr algn="ctr">
              <a:lnSpc>
                <a:spcPct val="80000"/>
              </a:lnSpc>
            </a:pPr>
            <a:endParaRPr lang="zh-CN" sz="2400" b="1" dirty="0">
              <a:solidFill>
                <a:schemeClr val="bg1"/>
              </a:solidFill>
              <a:effectLst>
                <a:outerShdw blurRad="50800" dist="25400" dir="5400000" algn="t" rotWithShape="0">
                  <a:prstClr val="black">
                    <a:alpha val="15000"/>
                  </a:prstClr>
                </a:outerShdw>
              </a:effectLst>
            </a:endParaRPr>
          </a:p>
        </p:txBody>
      </p:sp>
      <p:sp>
        <p:nvSpPr>
          <p:cNvPr id="12" name="Oval 6"/>
          <p:cNvSpPr/>
          <p:nvPr userDrawn="1"/>
        </p:nvSpPr>
        <p:spPr>
          <a:xfrm>
            <a:off x="179512" y="3077028"/>
            <a:ext cx="1446088" cy="1432091"/>
          </a:xfrm>
          <a:prstGeom prst="ellipse">
            <a:avLst/>
          </a:prstGeom>
          <a:gradFill flip="none" rotWithShape="1">
            <a:gsLst>
              <a:gs pos="0">
                <a:srgbClr val="F39C29"/>
              </a:gs>
              <a:gs pos="50000">
                <a:srgbClr val="F7931D"/>
              </a:gs>
              <a:gs pos="100000">
                <a:srgbClr val="FF6600"/>
              </a:gs>
            </a:gsLst>
            <a:path path="circle">
              <a:fillToRect l="50000" t="50000" r="50000" b="50000"/>
            </a:path>
            <a:tileRect/>
          </a:gradFill>
          <a:ln w="82550">
            <a:noFill/>
          </a:ln>
          <a:effectLst>
            <a:outerShdw blurRad="152400" dist="165100" dir="5400000" sx="90000" sy="-19000"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zh-CN"/>
              <a:t>             </a:t>
            </a:r>
          </a:p>
        </p:txBody>
      </p:sp>
      <p:sp>
        <p:nvSpPr>
          <p:cNvPr id="13" name="Oval 8"/>
          <p:cNvSpPr/>
          <p:nvPr userDrawn="1"/>
        </p:nvSpPr>
        <p:spPr>
          <a:xfrm>
            <a:off x="526976" y="2860671"/>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zh-CN"/>
              <a:t>       </a:t>
            </a:r>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3_仅显示背景">
    <p:bg>
      <p:bgPr>
        <a:solidFill>
          <a:schemeClr val="bg1">
            <a:alpha val="32000"/>
          </a:schemeClr>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 y="0"/>
            <a:ext cx="9144000" cy="6879771"/>
          </a:xfrm>
          <a:prstGeom prst="rect">
            <a:avLst/>
          </a:prstGeom>
        </p:spPr>
      </p:pic>
      <p:sp>
        <p:nvSpPr>
          <p:cNvPr id="3" name="Date Placeholder 3"/>
          <p:cNvSpPr>
            <a:spLocks noGrp="1"/>
          </p:cNvSpPr>
          <p:nvPr>
            <p:ph type="dt" sz="half" idx="10"/>
          </p:nvPr>
        </p:nvSpPr>
        <p:spPr>
          <a:xfrm>
            <a:off x="762000" y="6356350"/>
            <a:ext cx="2133600" cy="365125"/>
          </a:xfrm>
        </p:spPr>
        <p:txBody>
          <a:bodyPr/>
          <a:lstStyle/>
          <a:p>
            <a:fld id="{757B281C-5159-4971-8228-52B9A72E9ED2}" type="datetimeFigureOut">
              <a:pPr/>
              <a:t>2014/5/31</a:t>
            </a:fld>
            <a:endParaRPr kumimoji="0" lang="zh-CN"/>
          </a:p>
        </p:txBody>
      </p:sp>
      <p:sp>
        <p:nvSpPr>
          <p:cNvPr id="4" name="Footer Placeholder 4"/>
          <p:cNvSpPr>
            <a:spLocks noGrp="1"/>
          </p:cNvSpPr>
          <p:nvPr>
            <p:ph type="ftr" sz="quarter" idx="11"/>
          </p:nvPr>
        </p:nvSpPr>
        <p:spPr>
          <a:xfrm>
            <a:off x="3352800" y="6356350"/>
            <a:ext cx="2895600" cy="365125"/>
          </a:xfrm>
        </p:spPr>
        <p:txBody>
          <a:bodyPr/>
          <a:lstStyle/>
          <a:p>
            <a:endParaRPr kumimoji="0" lang="zh-CN"/>
          </a:p>
        </p:txBody>
      </p:sp>
      <p:sp>
        <p:nvSpPr>
          <p:cNvPr id="5" name="Slide Number Placeholder 5"/>
          <p:cNvSpPr>
            <a:spLocks noGrp="1"/>
          </p:cNvSpPr>
          <p:nvPr>
            <p:ph type="sldNum" sz="quarter" idx="12"/>
          </p:nvPr>
        </p:nvSpPr>
        <p:spPr>
          <a:xfrm>
            <a:off x="6705600" y="6356350"/>
            <a:ext cx="2133600" cy="365125"/>
          </a:xfrm>
        </p:spPr>
        <p:txBody>
          <a:bodyPr/>
          <a:lstStyle/>
          <a:p>
            <a:fld id="{33D6E5A2-EC83-451F-A719-9AC1370DD5CF}" type="slidenum">
              <a:pPr/>
              <a:t>‹#›</a:t>
            </a:fld>
            <a:endParaRPr kumimoji="0" lang="zh-CN"/>
          </a:p>
        </p:txBody>
      </p:sp>
      <p:pic>
        <p:nvPicPr>
          <p:cNvPr id="1026" name="Picture 2"/>
          <p:cNvPicPr>
            <a:picLocks noChangeAspect="1" noChangeArrowheads="1"/>
          </p:cNvPicPr>
          <p:nvPr userDrawn="1"/>
        </p:nvPicPr>
        <p:blipFill rotWithShape="1">
          <a:blip r:embed="rId3" cstate="email">
            <a:extLst>
              <a:ext uri="{28A0092B-C50C-407E-A947-70E740481C1C}">
                <a14:useLocalDpi xmlns:a14="http://schemas.microsoft.com/office/drawing/2010/main" val="0"/>
              </a:ext>
            </a:extLst>
          </a:blip>
          <a:srcRect/>
          <a:stretch/>
        </p:blipFill>
        <p:spPr bwMode="auto">
          <a:xfrm>
            <a:off x="-1188639" y="-236483"/>
            <a:ext cx="3168351" cy="45295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椭圆 6">
            <a:hlinkClick r:id="rId4" action="ppaction://hlinksldjump"/>
          </p:cNvPr>
          <p:cNvSpPr/>
          <p:nvPr userDrawn="1"/>
        </p:nvSpPr>
        <p:spPr>
          <a:xfrm>
            <a:off x="35496" y="6345352"/>
            <a:ext cx="468000" cy="252000"/>
          </a:xfrm>
          <a:prstGeom prst="ellipse">
            <a:avLst/>
          </a:prstGeom>
          <a:ln w="6350">
            <a:noFill/>
          </a:ln>
          <a:effectLst>
            <a:reflection blurRad="6350" stA="50000" endA="300" endPos="55000" dir="5400000" sy="-100000" algn="bl" rotWithShape="0"/>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400" dirty="0" smtClean="0">
                <a:solidFill>
                  <a:schemeClr val="tx2">
                    <a:lumMod val="75000"/>
                  </a:schemeClr>
                </a:solidFill>
              </a:rPr>
              <a:t>7.4</a:t>
            </a:r>
            <a:endParaRPr lang="zh-CN" altLang="en-US" sz="1400" dirty="0">
              <a:solidFill>
                <a:schemeClr val="tx2">
                  <a:lumMod val="75000"/>
                </a:schemeClr>
              </a:solidFill>
            </a:endParaRPr>
          </a:p>
        </p:txBody>
      </p:sp>
    </p:spTree>
    <p:extLst>
      <p:ext uri="{BB962C8B-B14F-4D97-AF65-F5344CB8AC3E}">
        <p14:creationId xmlns:p14="http://schemas.microsoft.com/office/powerpoint/2010/main" val="154200476"/>
      </p:ext>
    </p:extLst>
  </p:cSld>
  <p:clrMapOvr>
    <a:masterClrMapping/>
  </p:clrMapOvr>
  <p:transition spd="slow">
    <p:wipe dir="d"/>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4_仅显示背景">
    <p:bg>
      <p:bgPr>
        <a:solidFill>
          <a:schemeClr val="bg1">
            <a:alpha val="32000"/>
          </a:schemeClr>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 y="0"/>
            <a:ext cx="9144000" cy="6879771"/>
          </a:xfrm>
          <a:prstGeom prst="rect">
            <a:avLst/>
          </a:prstGeom>
        </p:spPr>
      </p:pic>
      <p:sp>
        <p:nvSpPr>
          <p:cNvPr id="3" name="Date Placeholder 3"/>
          <p:cNvSpPr>
            <a:spLocks noGrp="1"/>
          </p:cNvSpPr>
          <p:nvPr>
            <p:ph type="dt" sz="half" idx="10"/>
          </p:nvPr>
        </p:nvSpPr>
        <p:spPr>
          <a:xfrm>
            <a:off x="762000" y="6356350"/>
            <a:ext cx="2133600" cy="365125"/>
          </a:xfrm>
        </p:spPr>
        <p:txBody>
          <a:bodyPr/>
          <a:lstStyle/>
          <a:p>
            <a:fld id="{757B281C-5159-4971-8228-52B9A72E9ED2}" type="datetimeFigureOut">
              <a:pPr/>
              <a:t>2014/5/31</a:t>
            </a:fld>
            <a:endParaRPr kumimoji="0" lang="zh-CN"/>
          </a:p>
        </p:txBody>
      </p:sp>
      <p:sp>
        <p:nvSpPr>
          <p:cNvPr id="4" name="Footer Placeholder 4"/>
          <p:cNvSpPr>
            <a:spLocks noGrp="1"/>
          </p:cNvSpPr>
          <p:nvPr>
            <p:ph type="ftr" sz="quarter" idx="11"/>
          </p:nvPr>
        </p:nvSpPr>
        <p:spPr>
          <a:xfrm>
            <a:off x="3352800" y="6356350"/>
            <a:ext cx="2895600" cy="365125"/>
          </a:xfrm>
        </p:spPr>
        <p:txBody>
          <a:bodyPr/>
          <a:lstStyle/>
          <a:p>
            <a:endParaRPr kumimoji="0" lang="zh-CN"/>
          </a:p>
        </p:txBody>
      </p:sp>
      <p:sp>
        <p:nvSpPr>
          <p:cNvPr id="5" name="Slide Number Placeholder 5"/>
          <p:cNvSpPr>
            <a:spLocks noGrp="1"/>
          </p:cNvSpPr>
          <p:nvPr>
            <p:ph type="sldNum" sz="quarter" idx="12"/>
          </p:nvPr>
        </p:nvSpPr>
        <p:spPr>
          <a:xfrm>
            <a:off x="6705600" y="6356350"/>
            <a:ext cx="2133600" cy="365125"/>
          </a:xfrm>
        </p:spPr>
        <p:txBody>
          <a:bodyPr/>
          <a:lstStyle/>
          <a:p>
            <a:fld id="{33D6E5A2-EC83-451F-A719-9AC1370DD5CF}" type="slidenum">
              <a:pPr/>
              <a:t>‹#›</a:t>
            </a:fld>
            <a:endParaRPr kumimoji="0" lang="zh-CN"/>
          </a:p>
        </p:txBody>
      </p:sp>
      <p:pic>
        <p:nvPicPr>
          <p:cNvPr id="1026" name="Picture 2"/>
          <p:cNvPicPr>
            <a:picLocks noChangeAspect="1" noChangeArrowheads="1"/>
          </p:cNvPicPr>
          <p:nvPr userDrawn="1"/>
        </p:nvPicPr>
        <p:blipFill rotWithShape="1">
          <a:blip r:embed="rId3" cstate="email">
            <a:extLst>
              <a:ext uri="{28A0092B-C50C-407E-A947-70E740481C1C}">
                <a14:useLocalDpi xmlns:a14="http://schemas.microsoft.com/office/drawing/2010/main" val="0"/>
              </a:ext>
            </a:extLst>
          </a:blip>
          <a:srcRect/>
          <a:stretch/>
        </p:blipFill>
        <p:spPr bwMode="auto">
          <a:xfrm>
            <a:off x="-1188639" y="-236483"/>
            <a:ext cx="3168351" cy="45295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椭圆 6">
            <a:hlinkClick r:id="rId4" action="ppaction://hlinksldjump"/>
          </p:cNvPr>
          <p:cNvSpPr/>
          <p:nvPr userDrawn="1"/>
        </p:nvSpPr>
        <p:spPr>
          <a:xfrm>
            <a:off x="35496" y="6345352"/>
            <a:ext cx="468000" cy="252000"/>
          </a:xfrm>
          <a:prstGeom prst="ellipse">
            <a:avLst/>
          </a:prstGeom>
          <a:ln w="6350">
            <a:noFill/>
          </a:ln>
          <a:effectLst>
            <a:reflection blurRad="6350" stA="50000" endA="300" endPos="55000" dir="5400000" sy="-100000" algn="bl" rotWithShape="0"/>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400" dirty="0" smtClean="0">
                <a:solidFill>
                  <a:schemeClr val="tx2">
                    <a:lumMod val="75000"/>
                  </a:schemeClr>
                </a:solidFill>
              </a:rPr>
              <a:t>7.5</a:t>
            </a:r>
            <a:endParaRPr lang="zh-CN" altLang="en-US" sz="1400" dirty="0">
              <a:solidFill>
                <a:schemeClr val="tx2">
                  <a:lumMod val="75000"/>
                </a:schemeClr>
              </a:solidFill>
            </a:endParaRPr>
          </a:p>
        </p:txBody>
      </p:sp>
    </p:spTree>
    <p:extLst>
      <p:ext uri="{BB962C8B-B14F-4D97-AF65-F5344CB8AC3E}">
        <p14:creationId xmlns:p14="http://schemas.microsoft.com/office/powerpoint/2010/main" val="423286942"/>
      </p:ext>
    </p:extLst>
  </p:cSld>
  <p:clrMapOvr>
    <a:masterClrMapping/>
  </p:clrMapOvr>
  <p:transition spd="slow">
    <p:wipe dir="d"/>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5_仅显示背景">
    <p:bg>
      <p:bgPr>
        <a:solidFill>
          <a:schemeClr val="bg1">
            <a:alpha val="32000"/>
          </a:schemeClr>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 y="0"/>
            <a:ext cx="9144000" cy="6879771"/>
          </a:xfrm>
          <a:prstGeom prst="rect">
            <a:avLst/>
          </a:prstGeom>
        </p:spPr>
      </p:pic>
      <p:sp>
        <p:nvSpPr>
          <p:cNvPr id="3" name="Date Placeholder 3"/>
          <p:cNvSpPr>
            <a:spLocks noGrp="1"/>
          </p:cNvSpPr>
          <p:nvPr>
            <p:ph type="dt" sz="half" idx="10"/>
          </p:nvPr>
        </p:nvSpPr>
        <p:spPr>
          <a:xfrm>
            <a:off x="762000" y="6356350"/>
            <a:ext cx="2133600" cy="365125"/>
          </a:xfrm>
        </p:spPr>
        <p:txBody>
          <a:bodyPr/>
          <a:lstStyle/>
          <a:p>
            <a:fld id="{757B281C-5159-4971-8228-52B9A72E9ED2}" type="datetimeFigureOut">
              <a:pPr/>
              <a:t>2014/5/31</a:t>
            </a:fld>
            <a:endParaRPr kumimoji="0" lang="zh-CN"/>
          </a:p>
        </p:txBody>
      </p:sp>
      <p:sp>
        <p:nvSpPr>
          <p:cNvPr id="4" name="Footer Placeholder 4"/>
          <p:cNvSpPr>
            <a:spLocks noGrp="1"/>
          </p:cNvSpPr>
          <p:nvPr>
            <p:ph type="ftr" sz="quarter" idx="11"/>
          </p:nvPr>
        </p:nvSpPr>
        <p:spPr>
          <a:xfrm>
            <a:off x="3352800" y="6356350"/>
            <a:ext cx="2895600" cy="365125"/>
          </a:xfrm>
        </p:spPr>
        <p:txBody>
          <a:bodyPr/>
          <a:lstStyle/>
          <a:p>
            <a:endParaRPr kumimoji="0" lang="zh-CN"/>
          </a:p>
        </p:txBody>
      </p:sp>
      <p:sp>
        <p:nvSpPr>
          <p:cNvPr id="5" name="Slide Number Placeholder 5"/>
          <p:cNvSpPr>
            <a:spLocks noGrp="1"/>
          </p:cNvSpPr>
          <p:nvPr>
            <p:ph type="sldNum" sz="quarter" idx="12"/>
          </p:nvPr>
        </p:nvSpPr>
        <p:spPr>
          <a:xfrm>
            <a:off x="6705600" y="6356350"/>
            <a:ext cx="2133600" cy="365125"/>
          </a:xfrm>
        </p:spPr>
        <p:txBody>
          <a:bodyPr/>
          <a:lstStyle/>
          <a:p>
            <a:fld id="{33D6E5A2-EC83-451F-A719-9AC1370DD5CF}" type="slidenum">
              <a:pPr/>
              <a:t>‹#›</a:t>
            </a:fld>
            <a:endParaRPr kumimoji="0" lang="zh-CN"/>
          </a:p>
        </p:txBody>
      </p:sp>
      <p:pic>
        <p:nvPicPr>
          <p:cNvPr id="1026" name="Picture 2"/>
          <p:cNvPicPr>
            <a:picLocks noChangeAspect="1" noChangeArrowheads="1"/>
          </p:cNvPicPr>
          <p:nvPr userDrawn="1"/>
        </p:nvPicPr>
        <p:blipFill rotWithShape="1">
          <a:blip r:embed="rId3" cstate="email">
            <a:extLst>
              <a:ext uri="{28A0092B-C50C-407E-A947-70E740481C1C}">
                <a14:useLocalDpi xmlns:a14="http://schemas.microsoft.com/office/drawing/2010/main" val="0"/>
              </a:ext>
            </a:extLst>
          </a:blip>
          <a:srcRect/>
          <a:stretch/>
        </p:blipFill>
        <p:spPr bwMode="auto">
          <a:xfrm>
            <a:off x="-1188639" y="-236483"/>
            <a:ext cx="3168351" cy="45295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椭圆 6">
            <a:hlinkClick r:id="rId4" action="ppaction://hlinksldjump"/>
          </p:cNvPr>
          <p:cNvSpPr/>
          <p:nvPr userDrawn="1"/>
        </p:nvSpPr>
        <p:spPr>
          <a:xfrm>
            <a:off x="35496" y="6345352"/>
            <a:ext cx="468000" cy="252000"/>
          </a:xfrm>
          <a:prstGeom prst="ellipse">
            <a:avLst/>
          </a:prstGeom>
          <a:ln w="6350">
            <a:noFill/>
          </a:ln>
          <a:effectLst>
            <a:reflection blurRad="6350" stA="50000" endA="300" endPos="55000" dir="5400000" sy="-100000" algn="bl" rotWithShape="0"/>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400" dirty="0" smtClean="0">
                <a:solidFill>
                  <a:schemeClr val="tx2">
                    <a:lumMod val="75000"/>
                  </a:schemeClr>
                </a:solidFill>
              </a:rPr>
              <a:t>7.6</a:t>
            </a:r>
            <a:endParaRPr lang="zh-CN" altLang="en-US" sz="1400" dirty="0">
              <a:solidFill>
                <a:schemeClr val="tx2">
                  <a:lumMod val="75000"/>
                </a:schemeClr>
              </a:solidFill>
            </a:endParaRPr>
          </a:p>
        </p:txBody>
      </p:sp>
    </p:spTree>
    <p:extLst>
      <p:ext uri="{BB962C8B-B14F-4D97-AF65-F5344CB8AC3E}">
        <p14:creationId xmlns:p14="http://schemas.microsoft.com/office/powerpoint/2010/main" val="3215539862"/>
      </p:ext>
    </p:extLst>
  </p:cSld>
  <p:clrMapOvr>
    <a:masterClrMapping/>
  </p:clrMapOvr>
  <p:transition spd="slow">
    <p:wipe dir="d"/>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节标题">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9100457" cy="6879771"/>
          </a:xfrm>
          <a:prstGeom prst="rect">
            <a:avLst/>
          </a:prstGeom>
        </p:spPr>
      </p:pic>
      <p:pic>
        <p:nvPicPr>
          <p:cNvPr id="8" name="Picture 7"/>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rot="5400000">
            <a:off x="3161049" y="-3176815"/>
            <a:ext cx="2819400" cy="9173031"/>
          </a:xfrm>
          <a:prstGeom prst="rect">
            <a:avLst/>
          </a:prstGeom>
        </p:spPr>
      </p:pic>
      <p:sp>
        <p:nvSpPr>
          <p:cNvPr id="2" name="Title 1"/>
          <p:cNvSpPr>
            <a:spLocks noGrp="1"/>
          </p:cNvSpPr>
          <p:nvPr>
            <p:ph type="title" hasCustomPrompt="1"/>
          </p:nvPr>
        </p:nvSpPr>
        <p:spPr>
          <a:xfrm>
            <a:off x="1979712" y="3264396"/>
            <a:ext cx="7057488" cy="1028700"/>
          </a:xfrm>
        </p:spPr>
        <p:txBody>
          <a:bodyPr anchor="b" anchorCtr="0">
            <a:normAutofit/>
          </a:bodyPr>
          <a:lstStyle>
            <a:lvl1pPr algn="l" eaLnBrk="1" latinLnBrk="0" hangingPunct="1">
              <a:defRPr kumimoji="0" lang="zh-CN" sz="4400" b="1" cap="small" baseline="0">
                <a:solidFill>
                  <a:srgbClr val="003300"/>
                </a:solidFill>
              </a:defRPr>
            </a:lvl1pPr>
          </a:lstStyle>
          <a:p>
            <a:r>
              <a:rPr kumimoji="0" lang="zh-CN" dirty="0"/>
              <a:t>单击此处编辑母版标题样式</a:t>
            </a:r>
          </a:p>
        </p:txBody>
      </p:sp>
      <p:sp>
        <p:nvSpPr>
          <p:cNvPr id="4" name="Date Placeholder 3"/>
          <p:cNvSpPr>
            <a:spLocks noGrp="1"/>
          </p:cNvSpPr>
          <p:nvPr>
            <p:ph type="dt" sz="half" idx="10"/>
          </p:nvPr>
        </p:nvSpPr>
        <p:spPr/>
        <p:txBody>
          <a:bodyPr/>
          <a:lstStyle/>
          <a:p>
            <a:fld id="{757B281C-5159-4971-8228-52B9A72E9ED2}" type="datetimeFigureOut">
              <a:pPr/>
              <a:t>2014/5/31</a:t>
            </a:fld>
            <a:endParaRPr kumimoji="0" lang="zh-CN"/>
          </a:p>
        </p:txBody>
      </p:sp>
      <p:sp>
        <p:nvSpPr>
          <p:cNvPr id="5" name="Footer Placeholder 4"/>
          <p:cNvSpPr>
            <a:spLocks noGrp="1"/>
          </p:cNvSpPr>
          <p:nvPr>
            <p:ph type="ftr" sz="quarter" idx="11"/>
          </p:nvPr>
        </p:nvSpPr>
        <p:spPr/>
        <p:txBody>
          <a:bodyPr/>
          <a:lstStyle/>
          <a:p>
            <a:endParaRPr kumimoji="0" lang="zh-CN"/>
          </a:p>
        </p:txBody>
      </p:sp>
      <p:sp>
        <p:nvSpPr>
          <p:cNvPr id="6" name="Slide Number Placeholder 5"/>
          <p:cNvSpPr>
            <a:spLocks noGrp="1"/>
          </p:cNvSpPr>
          <p:nvPr>
            <p:ph type="sldNum" sz="quarter" idx="12"/>
          </p:nvPr>
        </p:nvSpPr>
        <p:spPr/>
        <p:txBody>
          <a:bodyPr/>
          <a:lstStyle/>
          <a:p>
            <a:fld id="{33D6E5A2-EC83-451F-A719-9AC1370DD5CF}" type="slidenum">
              <a:pPr/>
              <a:t>‹#›</a:t>
            </a:fld>
            <a:endParaRPr kumimoji="0" lang="zh-CN"/>
          </a:p>
        </p:txBody>
      </p:sp>
      <p:sp>
        <p:nvSpPr>
          <p:cNvPr id="9" name="Oval 18"/>
          <p:cNvSpPr/>
          <p:nvPr userDrawn="1"/>
        </p:nvSpPr>
        <p:spPr>
          <a:xfrm>
            <a:off x="755576" y="2996952"/>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t>       </a:t>
            </a:r>
          </a:p>
        </p:txBody>
      </p:sp>
      <p:sp>
        <p:nvSpPr>
          <p:cNvPr id="11" name="TextBox 10"/>
          <p:cNvSpPr txBox="1"/>
          <p:nvPr userDrawn="1"/>
        </p:nvSpPr>
        <p:spPr>
          <a:xfrm>
            <a:off x="755576" y="3542966"/>
            <a:ext cx="1931160" cy="683264"/>
          </a:xfrm>
          <a:prstGeom prst="rect">
            <a:avLst/>
          </a:prstGeom>
          <a:noFill/>
        </p:spPr>
        <p:txBody>
          <a:bodyPr wrap="square" rtlCol="0">
            <a:normAutofit/>
          </a:bodyPr>
          <a:lstStyle/>
          <a:p>
            <a:pPr algn="ctr">
              <a:lnSpc>
                <a:spcPct val="80000"/>
              </a:lnSpc>
            </a:pPr>
            <a:endParaRPr lang="zh-CN" sz="2400" b="1" dirty="0">
              <a:solidFill>
                <a:schemeClr val="bg1"/>
              </a:solidFill>
              <a:effectLst>
                <a:outerShdw blurRad="50800" dist="25400" dir="5400000" algn="t" rotWithShape="0">
                  <a:prstClr val="black">
                    <a:alpha val="15000"/>
                  </a:prstClr>
                </a:outerShdw>
              </a:effectLst>
            </a:endParaRPr>
          </a:p>
        </p:txBody>
      </p:sp>
      <p:sp>
        <p:nvSpPr>
          <p:cNvPr id="13" name="Oval 8"/>
          <p:cNvSpPr/>
          <p:nvPr userDrawn="1"/>
        </p:nvSpPr>
        <p:spPr>
          <a:xfrm>
            <a:off x="526976" y="2860671"/>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zh-CN"/>
              <a:t>       </a:t>
            </a:r>
          </a:p>
        </p:txBody>
      </p:sp>
      <p:sp>
        <p:nvSpPr>
          <p:cNvPr id="14" name="Oval 20"/>
          <p:cNvSpPr/>
          <p:nvPr userDrawn="1"/>
        </p:nvSpPr>
        <p:spPr>
          <a:xfrm>
            <a:off x="526976" y="3000182"/>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t>       </a:t>
            </a:r>
          </a:p>
        </p:txBody>
      </p:sp>
      <p:sp>
        <p:nvSpPr>
          <p:cNvPr id="16" name="Oval 4"/>
          <p:cNvSpPr/>
          <p:nvPr userDrawn="1"/>
        </p:nvSpPr>
        <p:spPr>
          <a:xfrm>
            <a:off x="179512" y="3068960"/>
            <a:ext cx="1440160" cy="1440160"/>
          </a:xfrm>
          <a:prstGeom prst="ellipse">
            <a:avLst/>
          </a:prstGeom>
          <a:gradFill flip="none" rotWithShape="1">
            <a:gsLst>
              <a:gs pos="5000">
                <a:srgbClr val="84D830"/>
              </a:gs>
              <a:gs pos="48000">
                <a:srgbClr val="7BCF27"/>
              </a:gs>
              <a:gs pos="100000">
                <a:srgbClr val="56901C"/>
              </a:gs>
            </a:gsLst>
            <a:path path="circle">
              <a:fillToRect l="50000" t="50000" r="50000" b="50000"/>
            </a:path>
            <a:tileRect/>
          </a:gradFill>
          <a:ln w="50800">
            <a:noFill/>
          </a:ln>
          <a:effectLst>
            <a:outerShdw blurRad="152400" dist="165100" dir="5400000" sx="90000" sy="-19000"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t>             </a:t>
            </a:r>
          </a:p>
        </p:txBody>
      </p:sp>
      <p:sp>
        <p:nvSpPr>
          <p:cNvPr id="17" name="Oval 8"/>
          <p:cNvSpPr/>
          <p:nvPr userDrawn="1"/>
        </p:nvSpPr>
        <p:spPr>
          <a:xfrm>
            <a:off x="526976" y="3013071"/>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zh-CN"/>
              <a:t>       </a:t>
            </a:r>
          </a:p>
        </p:txBody>
      </p:sp>
    </p:spTree>
    <p:extLst>
      <p:ext uri="{BB962C8B-B14F-4D97-AF65-F5344CB8AC3E}">
        <p14:creationId xmlns:p14="http://schemas.microsoft.com/office/powerpoint/2010/main" val="2023694650"/>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3节标题">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9100457" cy="6879771"/>
          </a:xfrm>
          <a:prstGeom prst="rect">
            <a:avLst/>
          </a:prstGeom>
        </p:spPr>
      </p:pic>
      <p:pic>
        <p:nvPicPr>
          <p:cNvPr id="8" name="Picture 7"/>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rot="5400000">
            <a:off x="3161049" y="-3176815"/>
            <a:ext cx="2819400" cy="9173031"/>
          </a:xfrm>
          <a:prstGeom prst="rect">
            <a:avLst/>
          </a:prstGeom>
        </p:spPr>
      </p:pic>
      <p:sp>
        <p:nvSpPr>
          <p:cNvPr id="2" name="Title 1"/>
          <p:cNvSpPr>
            <a:spLocks noGrp="1"/>
          </p:cNvSpPr>
          <p:nvPr>
            <p:ph type="title" hasCustomPrompt="1"/>
          </p:nvPr>
        </p:nvSpPr>
        <p:spPr>
          <a:xfrm>
            <a:off x="1907704" y="3212976"/>
            <a:ext cx="7057488" cy="1028700"/>
          </a:xfrm>
        </p:spPr>
        <p:txBody>
          <a:bodyPr anchor="b" anchorCtr="0">
            <a:normAutofit/>
          </a:bodyPr>
          <a:lstStyle>
            <a:lvl1pPr algn="l" eaLnBrk="1" latinLnBrk="0" hangingPunct="1">
              <a:defRPr kumimoji="0" lang="zh-CN" sz="4400" b="1" cap="small" baseline="0">
                <a:solidFill>
                  <a:srgbClr val="003300"/>
                </a:solidFill>
              </a:defRPr>
            </a:lvl1pPr>
          </a:lstStyle>
          <a:p>
            <a:r>
              <a:rPr kumimoji="0" lang="zh-CN" dirty="0"/>
              <a:t>单击此处编辑母版标题样式</a:t>
            </a:r>
          </a:p>
        </p:txBody>
      </p:sp>
      <p:sp>
        <p:nvSpPr>
          <p:cNvPr id="4" name="Date Placeholder 3"/>
          <p:cNvSpPr>
            <a:spLocks noGrp="1"/>
          </p:cNvSpPr>
          <p:nvPr>
            <p:ph type="dt" sz="half" idx="10"/>
          </p:nvPr>
        </p:nvSpPr>
        <p:spPr/>
        <p:txBody>
          <a:bodyPr/>
          <a:lstStyle/>
          <a:p>
            <a:fld id="{757B281C-5159-4971-8228-52B9A72E9ED2}" type="datetimeFigureOut">
              <a:pPr/>
              <a:t>2014/5/31</a:t>
            </a:fld>
            <a:endParaRPr kumimoji="0" lang="zh-CN"/>
          </a:p>
        </p:txBody>
      </p:sp>
      <p:sp>
        <p:nvSpPr>
          <p:cNvPr id="5" name="Footer Placeholder 4"/>
          <p:cNvSpPr>
            <a:spLocks noGrp="1"/>
          </p:cNvSpPr>
          <p:nvPr>
            <p:ph type="ftr" sz="quarter" idx="11"/>
          </p:nvPr>
        </p:nvSpPr>
        <p:spPr/>
        <p:txBody>
          <a:bodyPr/>
          <a:lstStyle/>
          <a:p>
            <a:endParaRPr kumimoji="0" lang="zh-CN"/>
          </a:p>
        </p:txBody>
      </p:sp>
      <p:sp>
        <p:nvSpPr>
          <p:cNvPr id="6" name="Slide Number Placeholder 5"/>
          <p:cNvSpPr>
            <a:spLocks noGrp="1"/>
          </p:cNvSpPr>
          <p:nvPr>
            <p:ph type="sldNum" sz="quarter" idx="12"/>
          </p:nvPr>
        </p:nvSpPr>
        <p:spPr/>
        <p:txBody>
          <a:bodyPr/>
          <a:lstStyle/>
          <a:p>
            <a:fld id="{33D6E5A2-EC83-451F-A719-9AC1370DD5CF}" type="slidenum">
              <a:pPr/>
              <a:t>‹#›</a:t>
            </a:fld>
            <a:endParaRPr kumimoji="0" lang="zh-CN"/>
          </a:p>
        </p:txBody>
      </p:sp>
      <p:sp>
        <p:nvSpPr>
          <p:cNvPr id="9" name="Oval 18"/>
          <p:cNvSpPr/>
          <p:nvPr userDrawn="1"/>
        </p:nvSpPr>
        <p:spPr>
          <a:xfrm>
            <a:off x="755576" y="2996952"/>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t>       </a:t>
            </a:r>
          </a:p>
        </p:txBody>
      </p:sp>
      <p:sp>
        <p:nvSpPr>
          <p:cNvPr id="11" name="TextBox 10"/>
          <p:cNvSpPr txBox="1"/>
          <p:nvPr userDrawn="1"/>
        </p:nvSpPr>
        <p:spPr>
          <a:xfrm>
            <a:off x="755576" y="3542966"/>
            <a:ext cx="1931160" cy="683264"/>
          </a:xfrm>
          <a:prstGeom prst="rect">
            <a:avLst/>
          </a:prstGeom>
          <a:noFill/>
        </p:spPr>
        <p:txBody>
          <a:bodyPr wrap="square" rtlCol="0">
            <a:normAutofit/>
          </a:bodyPr>
          <a:lstStyle/>
          <a:p>
            <a:pPr algn="ctr">
              <a:lnSpc>
                <a:spcPct val="80000"/>
              </a:lnSpc>
            </a:pPr>
            <a:endParaRPr lang="zh-CN" sz="2400" b="1" dirty="0">
              <a:solidFill>
                <a:schemeClr val="bg1"/>
              </a:solidFill>
              <a:effectLst>
                <a:outerShdw blurRad="50800" dist="25400" dir="5400000" algn="t" rotWithShape="0">
                  <a:prstClr val="black">
                    <a:alpha val="15000"/>
                  </a:prstClr>
                </a:outerShdw>
              </a:effectLst>
            </a:endParaRPr>
          </a:p>
        </p:txBody>
      </p:sp>
      <p:sp>
        <p:nvSpPr>
          <p:cNvPr id="13" name="Oval 8"/>
          <p:cNvSpPr/>
          <p:nvPr userDrawn="1"/>
        </p:nvSpPr>
        <p:spPr>
          <a:xfrm>
            <a:off x="526976" y="2860671"/>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zh-CN"/>
              <a:t>       </a:t>
            </a:r>
          </a:p>
        </p:txBody>
      </p:sp>
      <p:sp>
        <p:nvSpPr>
          <p:cNvPr id="14" name="Oval 20"/>
          <p:cNvSpPr/>
          <p:nvPr userDrawn="1"/>
        </p:nvSpPr>
        <p:spPr>
          <a:xfrm>
            <a:off x="526976" y="3000182"/>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t>       </a:t>
            </a:r>
          </a:p>
        </p:txBody>
      </p:sp>
      <p:sp>
        <p:nvSpPr>
          <p:cNvPr id="16" name="Oval 4"/>
          <p:cNvSpPr/>
          <p:nvPr userDrawn="1"/>
        </p:nvSpPr>
        <p:spPr>
          <a:xfrm>
            <a:off x="179512" y="3069312"/>
            <a:ext cx="1367800" cy="1367800"/>
          </a:xfrm>
          <a:prstGeom prst="ellipse">
            <a:avLst/>
          </a:prstGeom>
          <a:gradFill flip="none" rotWithShape="1">
            <a:gsLst>
              <a:gs pos="0">
                <a:schemeClr val="accent4">
                  <a:shade val="51000"/>
                  <a:satMod val="130000"/>
                </a:schemeClr>
              </a:gs>
              <a:gs pos="80000">
                <a:schemeClr val="accent4">
                  <a:shade val="93000"/>
                  <a:satMod val="130000"/>
                </a:schemeClr>
              </a:gs>
              <a:gs pos="100000">
                <a:schemeClr val="accent4">
                  <a:shade val="94000"/>
                  <a:satMod val="135000"/>
                </a:schemeClr>
              </a:gs>
            </a:gsLst>
            <a:lin ang="10800000" scaled="1"/>
            <a:tileRect/>
          </a:gradFill>
          <a:ln/>
          <a:effectLst>
            <a:outerShdw blurRad="40000" dist="23000" dir="5400000" rotWithShape="0">
              <a:srgbClr val="000000">
                <a:alpha val="35000"/>
              </a:srgbClr>
            </a:outerShdw>
            <a:reflection blurRad="6350" stA="52000" endA="300" endPos="35000" dir="5400000" sy="-100000" algn="bl" rotWithShape="0"/>
          </a:effectLst>
        </p:spPr>
        <p:style>
          <a:lnRef idx="1">
            <a:schemeClr val="accent4"/>
          </a:lnRef>
          <a:fillRef idx="3">
            <a:schemeClr val="accent4"/>
          </a:fillRef>
          <a:effectRef idx="2">
            <a:schemeClr val="accent4"/>
          </a:effectRef>
          <a:fontRef idx="minor">
            <a:schemeClr val="lt1"/>
          </a:fontRef>
        </p:style>
        <p:txBody>
          <a:bodyPr rtlCol="0" anchor="ctr"/>
          <a:lstStyle/>
          <a:p>
            <a:pPr algn="ctr"/>
            <a:r>
              <a:rPr lang="zh-CN"/>
              <a:t>             </a:t>
            </a:r>
          </a:p>
        </p:txBody>
      </p:sp>
      <p:sp>
        <p:nvSpPr>
          <p:cNvPr id="15" name="Oval 8"/>
          <p:cNvSpPr/>
          <p:nvPr userDrawn="1"/>
        </p:nvSpPr>
        <p:spPr>
          <a:xfrm>
            <a:off x="496904" y="2981809"/>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zh-CN"/>
              <a:t>       </a:t>
            </a:r>
          </a:p>
        </p:txBody>
      </p:sp>
    </p:spTree>
    <p:extLst>
      <p:ext uri="{BB962C8B-B14F-4D97-AF65-F5344CB8AC3E}">
        <p14:creationId xmlns:p14="http://schemas.microsoft.com/office/powerpoint/2010/main" val="1474280949"/>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4节标题">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9100457" cy="6879771"/>
          </a:xfrm>
          <a:prstGeom prst="rect">
            <a:avLst/>
          </a:prstGeom>
        </p:spPr>
      </p:pic>
      <p:pic>
        <p:nvPicPr>
          <p:cNvPr id="8" name="Picture 7"/>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rot="5400000">
            <a:off x="3161049" y="-3176815"/>
            <a:ext cx="2819400" cy="9173031"/>
          </a:xfrm>
          <a:prstGeom prst="rect">
            <a:avLst/>
          </a:prstGeom>
        </p:spPr>
      </p:pic>
      <p:sp>
        <p:nvSpPr>
          <p:cNvPr id="2" name="Title 1"/>
          <p:cNvSpPr>
            <a:spLocks noGrp="1"/>
          </p:cNvSpPr>
          <p:nvPr>
            <p:ph type="title" hasCustomPrompt="1"/>
          </p:nvPr>
        </p:nvSpPr>
        <p:spPr>
          <a:xfrm>
            <a:off x="1907704" y="3264396"/>
            <a:ext cx="7057488" cy="1028700"/>
          </a:xfrm>
        </p:spPr>
        <p:txBody>
          <a:bodyPr anchor="b" anchorCtr="0">
            <a:normAutofit/>
          </a:bodyPr>
          <a:lstStyle>
            <a:lvl1pPr algn="l" eaLnBrk="1" latinLnBrk="0" hangingPunct="1">
              <a:defRPr kumimoji="0" lang="zh-CN" sz="4400" b="1" cap="small" baseline="0">
                <a:solidFill>
                  <a:srgbClr val="003300"/>
                </a:solidFill>
              </a:defRPr>
            </a:lvl1pPr>
          </a:lstStyle>
          <a:p>
            <a:r>
              <a:rPr kumimoji="0" lang="zh-CN" dirty="0"/>
              <a:t>单击此处编辑母版标题样式</a:t>
            </a:r>
          </a:p>
        </p:txBody>
      </p:sp>
      <p:sp>
        <p:nvSpPr>
          <p:cNvPr id="4" name="Date Placeholder 3"/>
          <p:cNvSpPr>
            <a:spLocks noGrp="1"/>
          </p:cNvSpPr>
          <p:nvPr>
            <p:ph type="dt" sz="half" idx="10"/>
          </p:nvPr>
        </p:nvSpPr>
        <p:spPr/>
        <p:txBody>
          <a:bodyPr/>
          <a:lstStyle/>
          <a:p>
            <a:fld id="{757B281C-5159-4971-8228-52B9A72E9ED2}" type="datetimeFigureOut">
              <a:pPr/>
              <a:t>2014/5/31</a:t>
            </a:fld>
            <a:endParaRPr kumimoji="0" lang="zh-CN"/>
          </a:p>
        </p:txBody>
      </p:sp>
      <p:sp>
        <p:nvSpPr>
          <p:cNvPr id="5" name="Footer Placeholder 4"/>
          <p:cNvSpPr>
            <a:spLocks noGrp="1"/>
          </p:cNvSpPr>
          <p:nvPr>
            <p:ph type="ftr" sz="quarter" idx="11"/>
          </p:nvPr>
        </p:nvSpPr>
        <p:spPr/>
        <p:txBody>
          <a:bodyPr/>
          <a:lstStyle/>
          <a:p>
            <a:endParaRPr kumimoji="0" lang="zh-CN"/>
          </a:p>
        </p:txBody>
      </p:sp>
      <p:sp>
        <p:nvSpPr>
          <p:cNvPr id="6" name="Slide Number Placeholder 5"/>
          <p:cNvSpPr>
            <a:spLocks noGrp="1"/>
          </p:cNvSpPr>
          <p:nvPr>
            <p:ph type="sldNum" sz="quarter" idx="12"/>
          </p:nvPr>
        </p:nvSpPr>
        <p:spPr/>
        <p:txBody>
          <a:bodyPr/>
          <a:lstStyle/>
          <a:p>
            <a:fld id="{33D6E5A2-EC83-451F-A719-9AC1370DD5CF}" type="slidenum">
              <a:pPr/>
              <a:t>‹#›</a:t>
            </a:fld>
            <a:endParaRPr kumimoji="0" lang="zh-CN"/>
          </a:p>
        </p:txBody>
      </p:sp>
      <p:sp>
        <p:nvSpPr>
          <p:cNvPr id="9" name="Oval 18"/>
          <p:cNvSpPr/>
          <p:nvPr userDrawn="1"/>
        </p:nvSpPr>
        <p:spPr>
          <a:xfrm>
            <a:off x="755576" y="2996952"/>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t>       </a:t>
            </a:r>
          </a:p>
        </p:txBody>
      </p:sp>
      <p:sp>
        <p:nvSpPr>
          <p:cNvPr id="11" name="TextBox 10"/>
          <p:cNvSpPr txBox="1"/>
          <p:nvPr userDrawn="1"/>
        </p:nvSpPr>
        <p:spPr>
          <a:xfrm>
            <a:off x="755576" y="3542966"/>
            <a:ext cx="1931160" cy="683264"/>
          </a:xfrm>
          <a:prstGeom prst="rect">
            <a:avLst/>
          </a:prstGeom>
          <a:noFill/>
        </p:spPr>
        <p:txBody>
          <a:bodyPr wrap="square" rtlCol="0">
            <a:normAutofit/>
          </a:bodyPr>
          <a:lstStyle/>
          <a:p>
            <a:pPr algn="ctr">
              <a:lnSpc>
                <a:spcPct val="80000"/>
              </a:lnSpc>
            </a:pPr>
            <a:endParaRPr lang="zh-CN" sz="2400" b="1" dirty="0">
              <a:solidFill>
                <a:schemeClr val="bg1"/>
              </a:solidFill>
              <a:effectLst>
                <a:outerShdw blurRad="50800" dist="25400" dir="5400000" algn="t" rotWithShape="0">
                  <a:prstClr val="black">
                    <a:alpha val="15000"/>
                  </a:prstClr>
                </a:outerShdw>
              </a:effectLst>
            </a:endParaRPr>
          </a:p>
        </p:txBody>
      </p:sp>
      <p:sp>
        <p:nvSpPr>
          <p:cNvPr id="13" name="Oval 8"/>
          <p:cNvSpPr/>
          <p:nvPr userDrawn="1"/>
        </p:nvSpPr>
        <p:spPr>
          <a:xfrm>
            <a:off x="526976" y="2860671"/>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zh-CN"/>
              <a:t>       </a:t>
            </a:r>
          </a:p>
        </p:txBody>
      </p:sp>
      <p:sp>
        <p:nvSpPr>
          <p:cNvPr id="14" name="Oval 20"/>
          <p:cNvSpPr/>
          <p:nvPr userDrawn="1"/>
        </p:nvSpPr>
        <p:spPr>
          <a:xfrm>
            <a:off x="526976" y="3000182"/>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t>       </a:t>
            </a:r>
          </a:p>
        </p:txBody>
      </p:sp>
      <p:sp>
        <p:nvSpPr>
          <p:cNvPr id="16" name="Oval 4"/>
          <p:cNvSpPr/>
          <p:nvPr userDrawn="1"/>
        </p:nvSpPr>
        <p:spPr>
          <a:xfrm>
            <a:off x="179512" y="3093592"/>
            <a:ext cx="1369522" cy="1372548"/>
          </a:xfrm>
          <a:prstGeom prst="ellipse">
            <a:avLst/>
          </a:prstGeom>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t>             </a:t>
            </a:r>
          </a:p>
        </p:txBody>
      </p:sp>
      <p:sp>
        <p:nvSpPr>
          <p:cNvPr id="15" name="Oval 8"/>
          <p:cNvSpPr/>
          <p:nvPr userDrawn="1"/>
        </p:nvSpPr>
        <p:spPr>
          <a:xfrm>
            <a:off x="496904" y="2981809"/>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zh-CN"/>
              <a:t>       </a:t>
            </a:r>
          </a:p>
        </p:txBody>
      </p:sp>
    </p:spTree>
    <p:extLst>
      <p:ext uri="{BB962C8B-B14F-4D97-AF65-F5344CB8AC3E}">
        <p14:creationId xmlns:p14="http://schemas.microsoft.com/office/powerpoint/2010/main" val="3416633472"/>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5节标题">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9100457" cy="6879771"/>
          </a:xfrm>
          <a:prstGeom prst="rect">
            <a:avLst/>
          </a:prstGeom>
        </p:spPr>
      </p:pic>
      <p:pic>
        <p:nvPicPr>
          <p:cNvPr id="8" name="Picture 7"/>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rot="5400000">
            <a:off x="3161049" y="-3176815"/>
            <a:ext cx="2819400" cy="9173031"/>
          </a:xfrm>
          <a:prstGeom prst="rect">
            <a:avLst/>
          </a:prstGeom>
        </p:spPr>
      </p:pic>
      <p:sp>
        <p:nvSpPr>
          <p:cNvPr id="2" name="Title 1"/>
          <p:cNvSpPr>
            <a:spLocks noGrp="1"/>
          </p:cNvSpPr>
          <p:nvPr>
            <p:ph type="title" hasCustomPrompt="1"/>
          </p:nvPr>
        </p:nvSpPr>
        <p:spPr>
          <a:xfrm>
            <a:off x="1835696" y="3328876"/>
            <a:ext cx="7057488" cy="1028700"/>
          </a:xfrm>
        </p:spPr>
        <p:txBody>
          <a:bodyPr anchor="b" anchorCtr="0">
            <a:normAutofit/>
          </a:bodyPr>
          <a:lstStyle>
            <a:lvl1pPr algn="l" eaLnBrk="1" latinLnBrk="0" hangingPunct="1">
              <a:defRPr kumimoji="0" lang="zh-CN" sz="4400" b="1" cap="small" baseline="0">
                <a:solidFill>
                  <a:srgbClr val="003300"/>
                </a:solidFill>
              </a:defRPr>
            </a:lvl1pPr>
          </a:lstStyle>
          <a:p>
            <a:r>
              <a:rPr kumimoji="0" lang="zh-CN" dirty="0"/>
              <a:t>单击此处编辑母版标题样式</a:t>
            </a:r>
          </a:p>
        </p:txBody>
      </p:sp>
      <p:sp>
        <p:nvSpPr>
          <p:cNvPr id="4" name="Date Placeholder 3"/>
          <p:cNvSpPr>
            <a:spLocks noGrp="1"/>
          </p:cNvSpPr>
          <p:nvPr>
            <p:ph type="dt" sz="half" idx="10"/>
          </p:nvPr>
        </p:nvSpPr>
        <p:spPr/>
        <p:txBody>
          <a:bodyPr/>
          <a:lstStyle/>
          <a:p>
            <a:fld id="{757B281C-5159-4971-8228-52B9A72E9ED2}" type="datetimeFigureOut">
              <a:pPr/>
              <a:t>2014/5/31</a:t>
            </a:fld>
            <a:endParaRPr kumimoji="0" lang="zh-CN"/>
          </a:p>
        </p:txBody>
      </p:sp>
      <p:sp>
        <p:nvSpPr>
          <p:cNvPr id="5" name="Footer Placeholder 4"/>
          <p:cNvSpPr>
            <a:spLocks noGrp="1"/>
          </p:cNvSpPr>
          <p:nvPr>
            <p:ph type="ftr" sz="quarter" idx="11"/>
          </p:nvPr>
        </p:nvSpPr>
        <p:spPr/>
        <p:txBody>
          <a:bodyPr/>
          <a:lstStyle/>
          <a:p>
            <a:endParaRPr kumimoji="0" lang="zh-CN"/>
          </a:p>
        </p:txBody>
      </p:sp>
      <p:sp>
        <p:nvSpPr>
          <p:cNvPr id="6" name="Slide Number Placeholder 5"/>
          <p:cNvSpPr>
            <a:spLocks noGrp="1"/>
          </p:cNvSpPr>
          <p:nvPr>
            <p:ph type="sldNum" sz="quarter" idx="12"/>
          </p:nvPr>
        </p:nvSpPr>
        <p:spPr/>
        <p:txBody>
          <a:bodyPr/>
          <a:lstStyle/>
          <a:p>
            <a:fld id="{33D6E5A2-EC83-451F-A719-9AC1370DD5CF}" type="slidenum">
              <a:pPr/>
              <a:t>‹#›</a:t>
            </a:fld>
            <a:endParaRPr kumimoji="0" lang="zh-CN"/>
          </a:p>
        </p:txBody>
      </p:sp>
      <p:sp>
        <p:nvSpPr>
          <p:cNvPr id="9" name="Oval 18"/>
          <p:cNvSpPr/>
          <p:nvPr userDrawn="1"/>
        </p:nvSpPr>
        <p:spPr>
          <a:xfrm>
            <a:off x="755576" y="2996952"/>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t>       </a:t>
            </a:r>
          </a:p>
        </p:txBody>
      </p:sp>
      <p:sp>
        <p:nvSpPr>
          <p:cNvPr id="11" name="TextBox 10"/>
          <p:cNvSpPr txBox="1"/>
          <p:nvPr userDrawn="1"/>
        </p:nvSpPr>
        <p:spPr>
          <a:xfrm>
            <a:off x="755576" y="3542966"/>
            <a:ext cx="1931160" cy="683264"/>
          </a:xfrm>
          <a:prstGeom prst="rect">
            <a:avLst/>
          </a:prstGeom>
          <a:noFill/>
        </p:spPr>
        <p:txBody>
          <a:bodyPr wrap="square" rtlCol="0">
            <a:normAutofit/>
          </a:bodyPr>
          <a:lstStyle/>
          <a:p>
            <a:pPr algn="ctr">
              <a:lnSpc>
                <a:spcPct val="80000"/>
              </a:lnSpc>
            </a:pPr>
            <a:endParaRPr lang="zh-CN" sz="2400" b="1" dirty="0">
              <a:solidFill>
                <a:schemeClr val="bg1"/>
              </a:solidFill>
              <a:effectLst>
                <a:outerShdw blurRad="50800" dist="25400" dir="5400000" algn="t" rotWithShape="0">
                  <a:prstClr val="black">
                    <a:alpha val="15000"/>
                  </a:prstClr>
                </a:outerShdw>
              </a:effectLst>
            </a:endParaRPr>
          </a:p>
        </p:txBody>
      </p:sp>
      <p:sp>
        <p:nvSpPr>
          <p:cNvPr id="13" name="Oval 8"/>
          <p:cNvSpPr/>
          <p:nvPr userDrawn="1"/>
        </p:nvSpPr>
        <p:spPr>
          <a:xfrm>
            <a:off x="526976" y="2860671"/>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zh-CN"/>
              <a:t>       </a:t>
            </a:r>
          </a:p>
        </p:txBody>
      </p:sp>
      <p:sp>
        <p:nvSpPr>
          <p:cNvPr id="14" name="Oval 20"/>
          <p:cNvSpPr/>
          <p:nvPr userDrawn="1"/>
        </p:nvSpPr>
        <p:spPr>
          <a:xfrm>
            <a:off x="526976" y="3000182"/>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t>       </a:t>
            </a:r>
          </a:p>
        </p:txBody>
      </p:sp>
      <p:sp>
        <p:nvSpPr>
          <p:cNvPr id="16" name="Oval 4"/>
          <p:cNvSpPr/>
          <p:nvPr userDrawn="1"/>
        </p:nvSpPr>
        <p:spPr>
          <a:xfrm>
            <a:off x="179512" y="3069312"/>
            <a:ext cx="1367800" cy="1367800"/>
          </a:xfrm>
          <a:prstGeom prst="ellipse">
            <a:avLst/>
          </a:prstGeom>
          <a:ln/>
        </p:spPr>
        <p:style>
          <a:lnRef idx="0">
            <a:schemeClr val="accent5"/>
          </a:lnRef>
          <a:fillRef idx="3">
            <a:schemeClr val="accent5"/>
          </a:fillRef>
          <a:effectRef idx="3">
            <a:schemeClr val="accent5"/>
          </a:effectRef>
          <a:fontRef idx="minor">
            <a:schemeClr val="lt1"/>
          </a:fontRef>
        </p:style>
        <p:txBody>
          <a:bodyPr rtlCol="0" anchor="ctr"/>
          <a:lstStyle/>
          <a:p>
            <a:pPr algn="ctr"/>
            <a:r>
              <a:rPr lang="zh-CN"/>
              <a:t>             </a:t>
            </a:r>
          </a:p>
        </p:txBody>
      </p:sp>
      <p:sp>
        <p:nvSpPr>
          <p:cNvPr id="15" name="Oval 8"/>
          <p:cNvSpPr/>
          <p:nvPr userDrawn="1"/>
        </p:nvSpPr>
        <p:spPr>
          <a:xfrm>
            <a:off x="496904" y="2981809"/>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zh-CN"/>
              <a:t>       </a:t>
            </a:r>
          </a:p>
        </p:txBody>
      </p:sp>
    </p:spTree>
    <p:extLst>
      <p:ext uri="{BB962C8B-B14F-4D97-AF65-F5344CB8AC3E}">
        <p14:creationId xmlns:p14="http://schemas.microsoft.com/office/powerpoint/2010/main" val="2995172196"/>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5节标题">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9100457" cy="6879771"/>
          </a:xfrm>
          <a:prstGeom prst="rect">
            <a:avLst/>
          </a:prstGeom>
        </p:spPr>
      </p:pic>
      <p:pic>
        <p:nvPicPr>
          <p:cNvPr id="8" name="Picture 7"/>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rot="5400000">
            <a:off x="3161049" y="-3176815"/>
            <a:ext cx="2819400" cy="9173031"/>
          </a:xfrm>
          <a:prstGeom prst="rect">
            <a:avLst/>
          </a:prstGeom>
        </p:spPr>
      </p:pic>
      <p:sp>
        <p:nvSpPr>
          <p:cNvPr id="2" name="Title 1"/>
          <p:cNvSpPr>
            <a:spLocks noGrp="1"/>
          </p:cNvSpPr>
          <p:nvPr>
            <p:ph type="title" hasCustomPrompt="1"/>
          </p:nvPr>
        </p:nvSpPr>
        <p:spPr>
          <a:xfrm>
            <a:off x="1835696" y="3328876"/>
            <a:ext cx="7057488" cy="1028700"/>
          </a:xfrm>
        </p:spPr>
        <p:txBody>
          <a:bodyPr anchor="b" anchorCtr="0">
            <a:normAutofit/>
          </a:bodyPr>
          <a:lstStyle>
            <a:lvl1pPr algn="l" eaLnBrk="1" latinLnBrk="0" hangingPunct="1">
              <a:defRPr kumimoji="0" lang="zh-CN" sz="4400" b="1" cap="small" baseline="0">
                <a:solidFill>
                  <a:srgbClr val="003300"/>
                </a:solidFill>
              </a:defRPr>
            </a:lvl1pPr>
          </a:lstStyle>
          <a:p>
            <a:r>
              <a:rPr kumimoji="0" lang="zh-CN" dirty="0"/>
              <a:t>单击此处编辑母版标题样式</a:t>
            </a:r>
          </a:p>
        </p:txBody>
      </p:sp>
      <p:sp>
        <p:nvSpPr>
          <p:cNvPr id="4" name="Date Placeholder 3"/>
          <p:cNvSpPr>
            <a:spLocks noGrp="1"/>
          </p:cNvSpPr>
          <p:nvPr>
            <p:ph type="dt" sz="half" idx="10"/>
          </p:nvPr>
        </p:nvSpPr>
        <p:spPr/>
        <p:txBody>
          <a:bodyPr/>
          <a:lstStyle/>
          <a:p>
            <a:fld id="{757B281C-5159-4971-8228-52B9A72E9ED2}" type="datetimeFigureOut">
              <a:pPr/>
              <a:t>2014/5/31</a:t>
            </a:fld>
            <a:endParaRPr kumimoji="0" lang="zh-CN"/>
          </a:p>
        </p:txBody>
      </p:sp>
      <p:sp>
        <p:nvSpPr>
          <p:cNvPr id="5" name="Footer Placeholder 4"/>
          <p:cNvSpPr>
            <a:spLocks noGrp="1"/>
          </p:cNvSpPr>
          <p:nvPr>
            <p:ph type="ftr" sz="quarter" idx="11"/>
          </p:nvPr>
        </p:nvSpPr>
        <p:spPr/>
        <p:txBody>
          <a:bodyPr/>
          <a:lstStyle/>
          <a:p>
            <a:endParaRPr kumimoji="0" lang="zh-CN"/>
          </a:p>
        </p:txBody>
      </p:sp>
      <p:sp>
        <p:nvSpPr>
          <p:cNvPr id="6" name="Slide Number Placeholder 5"/>
          <p:cNvSpPr>
            <a:spLocks noGrp="1"/>
          </p:cNvSpPr>
          <p:nvPr>
            <p:ph type="sldNum" sz="quarter" idx="12"/>
          </p:nvPr>
        </p:nvSpPr>
        <p:spPr/>
        <p:txBody>
          <a:bodyPr/>
          <a:lstStyle/>
          <a:p>
            <a:fld id="{33D6E5A2-EC83-451F-A719-9AC1370DD5CF}" type="slidenum">
              <a:pPr/>
              <a:t>‹#›</a:t>
            </a:fld>
            <a:endParaRPr kumimoji="0" lang="zh-CN"/>
          </a:p>
        </p:txBody>
      </p:sp>
      <p:sp>
        <p:nvSpPr>
          <p:cNvPr id="9" name="Oval 18"/>
          <p:cNvSpPr/>
          <p:nvPr userDrawn="1"/>
        </p:nvSpPr>
        <p:spPr>
          <a:xfrm>
            <a:off x="755576" y="2996952"/>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t>       </a:t>
            </a:r>
          </a:p>
        </p:txBody>
      </p:sp>
      <p:sp>
        <p:nvSpPr>
          <p:cNvPr id="11" name="TextBox 10"/>
          <p:cNvSpPr txBox="1"/>
          <p:nvPr userDrawn="1"/>
        </p:nvSpPr>
        <p:spPr>
          <a:xfrm>
            <a:off x="755576" y="3542966"/>
            <a:ext cx="1931160" cy="683264"/>
          </a:xfrm>
          <a:prstGeom prst="rect">
            <a:avLst/>
          </a:prstGeom>
          <a:noFill/>
        </p:spPr>
        <p:txBody>
          <a:bodyPr wrap="square" rtlCol="0">
            <a:normAutofit/>
          </a:bodyPr>
          <a:lstStyle/>
          <a:p>
            <a:pPr algn="ctr">
              <a:lnSpc>
                <a:spcPct val="80000"/>
              </a:lnSpc>
            </a:pPr>
            <a:endParaRPr lang="zh-CN" sz="2400" b="1" dirty="0">
              <a:solidFill>
                <a:schemeClr val="bg1"/>
              </a:solidFill>
              <a:effectLst>
                <a:outerShdw blurRad="50800" dist="25400" dir="5400000" algn="t" rotWithShape="0">
                  <a:prstClr val="black">
                    <a:alpha val="15000"/>
                  </a:prstClr>
                </a:outerShdw>
              </a:effectLst>
            </a:endParaRPr>
          </a:p>
        </p:txBody>
      </p:sp>
      <p:sp>
        <p:nvSpPr>
          <p:cNvPr id="13" name="Oval 8"/>
          <p:cNvSpPr/>
          <p:nvPr userDrawn="1"/>
        </p:nvSpPr>
        <p:spPr>
          <a:xfrm>
            <a:off x="526976" y="2860671"/>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zh-CN"/>
              <a:t>       </a:t>
            </a:r>
          </a:p>
        </p:txBody>
      </p:sp>
      <p:sp>
        <p:nvSpPr>
          <p:cNvPr id="14" name="Oval 20"/>
          <p:cNvSpPr/>
          <p:nvPr userDrawn="1"/>
        </p:nvSpPr>
        <p:spPr>
          <a:xfrm>
            <a:off x="526976" y="3000182"/>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t>       </a:t>
            </a:r>
          </a:p>
        </p:txBody>
      </p:sp>
      <p:sp>
        <p:nvSpPr>
          <p:cNvPr id="16" name="Oval 4"/>
          <p:cNvSpPr/>
          <p:nvPr userDrawn="1"/>
        </p:nvSpPr>
        <p:spPr>
          <a:xfrm>
            <a:off x="179512" y="3069312"/>
            <a:ext cx="1367800" cy="1367800"/>
          </a:xfrm>
          <a:prstGeom prst="ellipse">
            <a:avLst/>
          </a:prstGeom>
          <a:solidFill>
            <a:srgbClr val="FF99CC"/>
          </a:solidFill>
          <a:ln/>
        </p:spPr>
        <p:style>
          <a:lnRef idx="0">
            <a:schemeClr val="accent5"/>
          </a:lnRef>
          <a:fillRef idx="3">
            <a:schemeClr val="accent5"/>
          </a:fillRef>
          <a:effectRef idx="3">
            <a:schemeClr val="accent5"/>
          </a:effectRef>
          <a:fontRef idx="minor">
            <a:schemeClr val="lt1"/>
          </a:fontRef>
        </p:style>
        <p:txBody>
          <a:bodyPr rtlCol="0" anchor="ctr"/>
          <a:lstStyle/>
          <a:p>
            <a:pPr algn="ctr"/>
            <a:r>
              <a:rPr lang="zh-CN"/>
              <a:t>             </a:t>
            </a:r>
          </a:p>
        </p:txBody>
      </p:sp>
      <p:sp>
        <p:nvSpPr>
          <p:cNvPr id="15" name="Oval 8"/>
          <p:cNvSpPr/>
          <p:nvPr userDrawn="1"/>
        </p:nvSpPr>
        <p:spPr>
          <a:xfrm>
            <a:off x="496904" y="2981809"/>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zh-CN"/>
              <a:t>       </a:t>
            </a:r>
          </a:p>
        </p:txBody>
      </p:sp>
    </p:spTree>
    <p:extLst>
      <p:ext uri="{BB962C8B-B14F-4D97-AF65-F5344CB8AC3E}">
        <p14:creationId xmlns:p14="http://schemas.microsoft.com/office/powerpoint/2010/main" val="200086835"/>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62000" y="269632"/>
            <a:ext cx="8077200" cy="1143000"/>
          </a:xfrm>
        </p:spPr>
        <p:txBody>
          <a:bodyPr anchor="ctr" anchorCtr="0"/>
          <a:lstStyle>
            <a:lvl1pPr algn="l" eaLnBrk="1" latinLnBrk="0" hangingPunct="1">
              <a:defRPr kumimoji="0" lang="zh-CN"/>
            </a:lvl1pPr>
          </a:lstStyle>
          <a:p>
            <a:r>
              <a:rPr kumimoji="0" lang="zh-CN"/>
              <a:t>单击此处可编辑母版标题样式</a:t>
            </a:r>
          </a:p>
        </p:txBody>
      </p:sp>
      <p:sp>
        <p:nvSpPr>
          <p:cNvPr id="3" name="Content Placeholder 2"/>
          <p:cNvSpPr>
            <a:spLocks noGrp="1"/>
          </p:cNvSpPr>
          <p:nvPr>
            <p:ph idx="1"/>
          </p:nvPr>
        </p:nvSpPr>
        <p:spPr>
          <a:xfrm>
            <a:off x="762000" y="1596413"/>
            <a:ext cx="8077200" cy="4297363"/>
          </a:xfrm>
        </p:spPr>
        <p:txBody>
          <a:bodyPr>
            <a:normAutofit/>
          </a:bodyPr>
          <a:lstStyle>
            <a:lvl1pPr eaLnBrk="1" latinLnBrk="0" hangingPunct="1">
              <a:defRPr kumimoji="0" lang="zh-CN" sz="3200">
                <a:latin typeface="+mn-lt"/>
              </a:defRPr>
            </a:lvl1pPr>
            <a:lvl2pPr eaLnBrk="1" latinLnBrk="0" hangingPunct="1">
              <a:defRPr kumimoji="0" lang="zh-CN" sz="2800">
                <a:latin typeface="+mn-lt"/>
              </a:defRPr>
            </a:lvl2pPr>
            <a:lvl3pPr eaLnBrk="1" latinLnBrk="0" hangingPunct="1">
              <a:defRPr kumimoji="0" lang="zh-CN" sz="2400">
                <a:latin typeface="+mn-lt"/>
              </a:defRPr>
            </a:lvl3pPr>
            <a:lvl4pPr eaLnBrk="1" latinLnBrk="0" hangingPunct="1">
              <a:defRPr kumimoji="0" lang="zh-CN" sz="2400">
                <a:latin typeface="+mn-lt"/>
              </a:defRPr>
            </a:lvl4pPr>
            <a:lvl5pPr eaLnBrk="1" latinLnBrk="0" hangingPunct="1">
              <a:defRPr kumimoji="0" lang="zh-CN" sz="2400">
                <a:latin typeface="+mn-lt"/>
              </a:defRPr>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a:p>
        </p:txBody>
      </p:sp>
      <p:sp>
        <p:nvSpPr>
          <p:cNvPr id="4" name="Date Placeholder 3"/>
          <p:cNvSpPr>
            <a:spLocks noGrp="1"/>
          </p:cNvSpPr>
          <p:nvPr>
            <p:ph type="dt" sz="half" idx="10"/>
          </p:nvPr>
        </p:nvSpPr>
        <p:spPr/>
        <p:txBody>
          <a:bodyPr/>
          <a:lstStyle/>
          <a:p>
            <a:fld id="{757B281C-5159-4971-8228-52B9A72E9ED2}" type="datetimeFigureOut">
              <a:pPr/>
              <a:t>2014/5/31</a:t>
            </a:fld>
            <a:endParaRPr kumimoji="0" lang="zh-CN"/>
          </a:p>
        </p:txBody>
      </p:sp>
      <p:sp>
        <p:nvSpPr>
          <p:cNvPr id="5" name="Footer Placeholder 4"/>
          <p:cNvSpPr>
            <a:spLocks noGrp="1"/>
          </p:cNvSpPr>
          <p:nvPr>
            <p:ph type="ftr" sz="quarter" idx="11"/>
          </p:nvPr>
        </p:nvSpPr>
        <p:spPr/>
        <p:txBody>
          <a:bodyPr/>
          <a:lstStyle/>
          <a:p>
            <a:endParaRPr kumimoji="0" lang="zh-CN"/>
          </a:p>
        </p:txBody>
      </p:sp>
      <p:sp>
        <p:nvSpPr>
          <p:cNvPr id="6" name="Slide Number Placeholder 5"/>
          <p:cNvSpPr>
            <a:spLocks noGrp="1"/>
          </p:cNvSpPr>
          <p:nvPr>
            <p:ph type="sldNum" sz="quarter" idx="12"/>
          </p:nvPr>
        </p:nvSpPr>
        <p:spPr>
          <a:xfrm>
            <a:off x="6705600" y="6356350"/>
            <a:ext cx="2133600" cy="365125"/>
          </a:xfrm>
        </p:spPr>
        <p:txBody>
          <a:bodyPr/>
          <a:lstStyle/>
          <a:p>
            <a:fld id="{33D6E5A2-EC83-451F-A719-9AC1370DD5CF}" type="slidenum">
              <a:pPr/>
              <a:t>‹#›</a:t>
            </a:fld>
            <a:endParaRPr kumimoji="0" lang="zh-CN"/>
          </a:p>
        </p:txBody>
      </p:sp>
    </p:spTree>
  </p:cSld>
  <p:clrMapOvr>
    <a:masterClrMapping/>
  </p:clrMapOvr>
  <p:transition spd="slow">
    <p:wipe dir="d"/>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latinLnBrk="0" hangingPunct="1"/>
            <a:r>
              <a:rPr lang="zh-CN" altLang="en-US" smtClean="0"/>
              <a:t>单击此处编辑母版标题样式</a:t>
            </a:r>
            <a:endParaRPr/>
          </a:p>
        </p:txBody>
      </p:sp>
      <p:sp>
        <p:nvSpPr>
          <p:cNvPr id="3" name="Content Placeholder 2"/>
          <p:cNvSpPr>
            <a:spLocks noGrp="1"/>
          </p:cNvSpPr>
          <p:nvPr>
            <p:ph sz="half" idx="1"/>
          </p:nvPr>
        </p:nvSpPr>
        <p:spPr>
          <a:xfrm>
            <a:off x="685800" y="1600200"/>
            <a:ext cx="4038600" cy="4525963"/>
          </a:xfrm>
        </p:spPr>
        <p:txBody>
          <a:bodyPr/>
          <a:lstStyle>
            <a:lvl1pPr eaLnBrk="1" latinLnBrk="0" hangingPunct="1">
              <a:defRPr kumimoji="0" lang="zh-CN" sz="2800"/>
            </a:lvl1pPr>
            <a:lvl2pPr eaLnBrk="1" latinLnBrk="0" hangingPunct="1">
              <a:defRPr kumimoji="0" lang="zh-CN" sz="2400"/>
            </a:lvl2pPr>
            <a:lvl3pPr eaLnBrk="1" latinLnBrk="0" hangingPunct="1">
              <a:defRPr kumimoji="0" lang="zh-CN" sz="2000"/>
            </a:lvl3pPr>
            <a:lvl4pPr eaLnBrk="1" latinLnBrk="0" hangingPunct="1">
              <a:defRPr kumimoji="0" lang="zh-CN" sz="1800"/>
            </a:lvl4pPr>
            <a:lvl5pPr eaLnBrk="1" latinLnBrk="0" hangingPunct="1">
              <a:defRPr kumimoji="0" lang="zh-CN" sz="1800"/>
            </a:lvl5pPr>
            <a:lvl6pPr eaLnBrk="1" latinLnBrk="0" hangingPunct="1">
              <a:defRPr kumimoji="0" lang="zh-CN" sz="1800"/>
            </a:lvl6pPr>
            <a:lvl7pPr eaLnBrk="1" latinLnBrk="0" hangingPunct="1">
              <a:defRPr kumimoji="0" lang="zh-CN" sz="1800"/>
            </a:lvl7pPr>
            <a:lvl8pPr eaLnBrk="1" latinLnBrk="0" hangingPunct="1">
              <a:defRPr kumimoji="0" lang="zh-CN" sz="1800"/>
            </a:lvl8pPr>
            <a:lvl9pPr eaLnBrk="1" latinLnBrk="0" hangingPunct="1">
              <a:defRPr kumimoji="0" lang="zh-CN"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a:p>
        </p:txBody>
      </p:sp>
      <p:sp>
        <p:nvSpPr>
          <p:cNvPr id="4" name="Content Placeholder 3"/>
          <p:cNvSpPr>
            <a:spLocks noGrp="1"/>
          </p:cNvSpPr>
          <p:nvPr>
            <p:ph sz="half" idx="2"/>
          </p:nvPr>
        </p:nvSpPr>
        <p:spPr>
          <a:xfrm>
            <a:off x="4876800" y="1600200"/>
            <a:ext cx="4038600" cy="4525963"/>
          </a:xfrm>
        </p:spPr>
        <p:txBody>
          <a:bodyPr/>
          <a:lstStyle>
            <a:lvl1pPr eaLnBrk="1" latinLnBrk="0" hangingPunct="1">
              <a:defRPr kumimoji="0" lang="zh-CN" sz="2800"/>
            </a:lvl1pPr>
            <a:lvl2pPr eaLnBrk="1" latinLnBrk="0" hangingPunct="1">
              <a:defRPr kumimoji="0" lang="zh-CN" sz="2400"/>
            </a:lvl2pPr>
            <a:lvl3pPr eaLnBrk="1" latinLnBrk="0" hangingPunct="1">
              <a:defRPr kumimoji="0" lang="zh-CN" sz="2000"/>
            </a:lvl3pPr>
            <a:lvl4pPr eaLnBrk="1" latinLnBrk="0" hangingPunct="1">
              <a:defRPr kumimoji="0" lang="zh-CN" sz="1800"/>
            </a:lvl4pPr>
            <a:lvl5pPr eaLnBrk="1" latinLnBrk="0" hangingPunct="1">
              <a:defRPr kumimoji="0" lang="zh-CN" sz="1800"/>
            </a:lvl5pPr>
            <a:lvl6pPr eaLnBrk="1" latinLnBrk="0" hangingPunct="1">
              <a:defRPr kumimoji="0" lang="zh-CN" sz="1800"/>
            </a:lvl6pPr>
            <a:lvl7pPr eaLnBrk="1" latinLnBrk="0" hangingPunct="1">
              <a:defRPr kumimoji="0" lang="zh-CN" sz="1800"/>
            </a:lvl7pPr>
            <a:lvl8pPr eaLnBrk="1" latinLnBrk="0" hangingPunct="1">
              <a:defRPr kumimoji="0" lang="zh-CN" sz="1800"/>
            </a:lvl8pPr>
            <a:lvl9pPr eaLnBrk="1" latinLnBrk="0" hangingPunct="1">
              <a:defRPr kumimoji="0" lang="zh-CN"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a:p>
        </p:txBody>
      </p:sp>
      <p:sp>
        <p:nvSpPr>
          <p:cNvPr id="5" name="Date Placeholder 4"/>
          <p:cNvSpPr>
            <a:spLocks noGrp="1"/>
          </p:cNvSpPr>
          <p:nvPr>
            <p:ph type="dt" sz="half" idx="10"/>
          </p:nvPr>
        </p:nvSpPr>
        <p:spPr/>
        <p:txBody>
          <a:bodyPr/>
          <a:lstStyle/>
          <a:p>
            <a:fld id="{757B281C-5159-4971-8228-52B9A72E9ED2}" type="datetimeFigureOut">
              <a:pPr/>
              <a:t>2014/5/31</a:t>
            </a:fld>
            <a:endParaRPr kumimoji="0" lang="zh-CN"/>
          </a:p>
        </p:txBody>
      </p:sp>
      <p:sp>
        <p:nvSpPr>
          <p:cNvPr id="6" name="Footer Placeholder 5"/>
          <p:cNvSpPr>
            <a:spLocks noGrp="1"/>
          </p:cNvSpPr>
          <p:nvPr>
            <p:ph type="ftr" sz="quarter" idx="11"/>
          </p:nvPr>
        </p:nvSpPr>
        <p:spPr/>
        <p:txBody>
          <a:bodyPr/>
          <a:lstStyle/>
          <a:p>
            <a:endParaRPr kumimoji="0" lang="zh-CN"/>
          </a:p>
        </p:txBody>
      </p:sp>
      <p:sp>
        <p:nvSpPr>
          <p:cNvPr id="7" name="Slide Number Placeholder 6"/>
          <p:cNvSpPr>
            <a:spLocks noGrp="1"/>
          </p:cNvSpPr>
          <p:nvPr>
            <p:ph type="sldNum" sz="quarter" idx="12"/>
          </p:nvPr>
        </p:nvSpPr>
        <p:spPr/>
        <p:txBody>
          <a:bodyPr/>
          <a:lstStyle/>
          <a:p>
            <a:fld id="{33D6E5A2-EC83-451F-A719-9AC1370DD5CF}" type="slidenum">
              <a:pPr/>
              <a:t>‹#›</a:t>
            </a:fld>
            <a:endParaRPr kumimoji="0" lang="zh-CN"/>
          </a:p>
        </p:txBody>
      </p:sp>
    </p:spTree>
  </p:cSld>
  <p:clrMapOvr>
    <a:masterClrMapping/>
  </p:clrMapOvr>
  <p:transition spd="slow">
    <p:wipe dir="d"/>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jpe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24" cstate="email">
            <a:extLst>
              <a:ext uri="{28A0092B-C50C-407E-A947-70E740481C1C}">
                <a14:useLocalDpi xmlns:a14="http://schemas.microsoft.com/office/drawing/2010/main"/>
              </a:ext>
            </a:extLst>
          </a:blip>
          <a:srcRect/>
          <a:stretch/>
        </p:blipFill>
        <p:spPr>
          <a:xfrm>
            <a:off x="43543" y="0"/>
            <a:ext cx="9100457" cy="6879771"/>
          </a:xfrm>
          <a:prstGeom prst="rect">
            <a:avLst/>
          </a:prstGeom>
        </p:spPr>
      </p:pic>
      <p:sp>
        <p:nvSpPr>
          <p:cNvPr id="2" name="Title Placeholder 1"/>
          <p:cNvSpPr>
            <a:spLocks noGrp="1"/>
          </p:cNvSpPr>
          <p:nvPr>
            <p:ph type="title"/>
          </p:nvPr>
        </p:nvSpPr>
        <p:spPr>
          <a:xfrm>
            <a:off x="762000" y="274638"/>
            <a:ext cx="8077200" cy="1143000"/>
          </a:xfrm>
          <a:prstGeom prst="rect">
            <a:avLst/>
          </a:prstGeom>
        </p:spPr>
        <p:txBody>
          <a:bodyPr vert="horz" lIns="91440" tIns="45720" rIns="91440" bIns="45720" rtlCol="0" anchor="ctr">
            <a:normAutofit/>
          </a:bodyPr>
          <a:lstStyle/>
          <a:p>
            <a:pPr eaLnBrk="1" latinLnBrk="0" hangingPunct="1"/>
            <a:r>
              <a:rPr kumimoji="0" lang="zh-CN" altLang="en-US" smtClean="0"/>
              <a:t>单击此处编辑母版标题样式</a:t>
            </a:r>
            <a:endParaRPr kumimoji="0" lang="en-US" smtClean="0"/>
          </a:p>
        </p:txBody>
      </p:sp>
      <p:sp>
        <p:nvSpPr>
          <p:cNvPr id="3" name="Text Placeholder 2"/>
          <p:cNvSpPr>
            <a:spLocks noGrp="1"/>
          </p:cNvSpPr>
          <p:nvPr>
            <p:ph type="body" idx="1"/>
          </p:nvPr>
        </p:nvSpPr>
        <p:spPr>
          <a:xfrm>
            <a:off x="762000" y="1600200"/>
            <a:ext cx="8077200" cy="4525963"/>
          </a:xfrm>
          <a:prstGeom prst="rect">
            <a:avLst/>
          </a:prstGeom>
        </p:spPr>
        <p:txBody>
          <a:bodyPr vert="horz" lIns="91440" tIns="45720" rIns="91440" bIns="45720" rtlCol="0">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4" name="Date Placeholder 3"/>
          <p:cNvSpPr>
            <a:spLocks noGrp="1"/>
          </p:cNvSpPr>
          <p:nvPr>
            <p:ph type="dt" sz="half" idx="2"/>
          </p:nvPr>
        </p:nvSpPr>
        <p:spPr>
          <a:xfrm>
            <a:off x="762000" y="6356350"/>
            <a:ext cx="2133600" cy="365125"/>
          </a:xfrm>
          <a:prstGeom prst="rect">
            <a:avLst/>
          </a:prstGeom>
        </p:spPr>
        <p:txBody>
          <a:bodyPr vert="horz" lIns="91440" tIns="45720" rIns="91440" bIns="45720" rtlCol="0" anchor="ctr"/>
          <a:lstStyle>
            <a:lvl1pPr algn="l" eaLnBrk="1" latinLnBrk="0" hangingPunct="1">
              <a:defRPr kumimoji="0" lang="zh-CN" sz="1200">
                <a:solidFill>
                  <a:schemeClr val="tx1">
                    <a:tint val="75000"/>
                  </a:schemeClr>
                </a:solidFill>
              </a:defRPr>
            </a:lvl1pPr>
          </a:lstStyle>
          <a:p>
            <a:fld id="{757B281C-5159-4971-8228-52B9A72E9ED2}" type="datetimeFigureOut">
              <a:pPr/>
              <a:t>2014/5/31</a:t>
            </a:fld>
            <a:endParaRPr kumimoji="0" lang="zh-CN"/>
          </a:p>
        </p:txBody>
      </p:sp>
      <p:sp>
        <p:nvSpPr>
          <p:cNvPr id="5" name="Footer Placeholder 4"/>
          <p:cNvSpPr>
            <a:spLocks noGrp="1"/>
          </p:cNvSpPr>
          <p:nvPr>
            <p:ph type="ftr" sz="quarter" idx="3"/>
          </p:nvPr>
        </p:nvSpPr>
        <p:spPr>
          <a:xfrm>
            <a:off x="3352800" y="6356350"/>
            <a:ext cx="2895600" cy="365125"/>
          </a:xfrm>
          <a:prstGeom prst="rect">
            <a:avLst/>
          </a:prstGeom>
        </p:spPr>
        <p:txBody>
          <a:bodyPr vert="horz" lIns="91440" tIns="45720" rIns="91440" bIns="45720" rtlCol="0" anchor="ctr"/>
          <a:lstStyle>
            <a:lvl1pPr algn="ctr" eaLnBrk="1" latinLnBrk="0" hangingPunct="1">
              <a:defRPr kumimoji="0" lang="zh-CN" sz="1200">
                <a:solidFill>
                  <a:schemeClr val="tx1">
                    <a:tint val="75000"/>
                  </a:schemeClr>
                </a:solidFill>
              </a:defRPr>
            </a:lvl1pPr>
          </a:lstStyle>
          <a:p>
            <a:endParaRPr kumimoji="0" lang="zh-CN"/>
          </a:p>
        </p:txBody>
      </p:sp>
      <p:sp>
        <p:nvSpPr>
          <p:cNvPr id="6" name="Slide Number Placeholder 5"/>
          <p:cNvSpPr>
            <a:spLocks noGrp="1"/>
          </p:cNvSpPr>
          <p:nvPr>
            <p:ph type="sldNum" sz="quarter" idx="4"/>
          </p:nvPr>
        </p:nvSpPr>
        <p:spPr>
          <a:xfrm>
            <a:off x="6705600" y="6356350"/>
            <a:ext cx="2133600" cy="365125"/>
          </a:xfrm>
          <a:prstGeom prst="rect">
            <a:avLst/>
          </a:prstGeom>
        </p:spPr>
        <p:txBody>
          <a:bodyPr vert="horz" lIns="91440" tIns="45720" rIns="91440" bIns="45720" rtlCol="0" anchor="ctr"/>
          <a:lstStyle>
            <a:lvl1pPr algn="r" eaLnBrk="1" latinLnBrk="0" hangingPunct="1">
              <a:defRPr kumimoji="0" lang="zh-CN" sz="1200">
                <a:solidFill>
                  <a:schemeClr val="tx1">
                    <a:tint val="75000"/>
                  </a:schemeClr>
                </a:solidFill>
              </a:defRPr>
            </a:lvl1pPr>
          </a:lstStyle>
          <a:p>
            <a:fld id="{33D6E5A2-EC83-451F-A719-9AC1370DD5CF}" type="slidenum">
              <a:pPr/>
              <a:t>‹#›</a:t>
            </a:fld>
            <a:endParaRPr kumimoji="0" lang="zh-CN"/>
          </a:p>
        </p:txBody>
      </p:sp>
      <p:pic>
        <p:nvPicPr>
          <p:cNvPr id="8" name="Picture 7"/>
          <p:cNvPicPr>
            <a:picLocks noChangeAspect="1"/>
          </p:cNvPicPr>
          <p:nvPr/>
        </p:nvPicPr>
        <p:blipFill rotWithShape="1">
          <a:blip r:embed="rId25" cstate="email">
            <a:extLst>
              <a:ext uri="{28A0092B-C50C-407E-A947-70E740481C1C}">
                <a14:useLocalDpi xmlns:a14="http://schemas.microsoft.com/office/drawing/2010/main"/>
              </a:ext>
            </a:extLst>
          </a:blip>
          <a:srcRect/>
          <a:stretch/>
        </p:blipFill>
        <p:spPr>
          <a:xfrm>
            <a:off x="-152400" y="-109183"/>
            <a:ext cx="818707" cy="7083189"/>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1" r:id="rId2"/>
    <p:sldLayoutId id="2147483664" r:id="rId3"/>
    <p:sldLayoutId id="2147483665" r:id="rId4"/>
    <p:sldLayoutId id="2147483666" r:id="rId5"/>
    <p:sldLayoutId id="2147483667" r:id="rId6"/>
    <p:sldLayoutId id="2147483672" r:id="rId7"/>
    <p:sldLayoutId id="2147483650" r:id="rId8"/>
    <p:sldLayoutId id="2147483652" r:id="rId9"/>
    <p:sldLayoutId id="2147483653" r:id="rId10"/>
    <p:sldLayoutId id="2147483656" r:id="rId11"/>
    <p:sldLayoutId id="2147483657" r:id="rId12"/>
    <p:sldLayoutId id="2147483658" r:id="rId13"/>
    <p:sldLayoutId id="2147483659" r:id="rId14"/>
    <p:sldLayoutId id="2147483654" r:id="rId15"/>
    <p:sldLayoutId id="2147483655" r:id="rId16"/>
    <p:sldLayoutId id="2147483663" r:id="rId17"/>
    <p:sldLayoutId id="2147483668" r:id="rId18"/>
    <p:sldLayoutId id="2147483669" r:id="rId19"/>
    <p:sldLayoutId id="2147483670" r:id="rId20"/>
    <p:sldLayoutId id="2147483671" r:id="rId21"/>
    <p:sldLayoutId id="2147483673" r:id="rId22"/>
  </p:sldLayoutIdLst>
  <p:transition spd="slow">
    <p:wipe dir="d"/>
  </p:transition>
  <p:timing>
    <p:tnLst>
      <p:par>
        <p:cTn id="1" dur="indefinite" restart="never" nodeType="tmRoot"/>
      </p:par>
    </p:tnLst>
  </p:timing>
  <p:txStyles>
    <p:titleStyle>
      <a:lvl1pPr algn="l" defTabSz="914400" rtl="0" eaLnBrk="1" latinLnBrk="0" hangingPunct="1">
        <a:spcBef>
          <a:spcPct val="0"/>
        </a:spcBef>
        <a:buNone/>
        <a:defRPr kumimoji="0" lang="zh-CN"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0" lang="zh-CN"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0" lang="zh-CN"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9pPr>
    </p:bodyStyle>
    <p:otherStyle>
      <a:defPPr>
        <a:defRPr kumimoji="0" lang="zh-CN"/>
      </a:defPPr>
      <a:lvl1pPr marL="0" algn="l" defTabSz="914400" rtl="0" eaLnBrk="1" latinLnBrk="0" hangingPunct="1">
        <a:defRPr kumimoji="0" lang="zh-CN" sz="1800" kern="1200">
          <a:solidFill>
            <a:schemeClr val="tx1"/>
          </a:solidFill>
          <a:latin typeface="+mn-lt"/>
          <a:ea typeface="+mn-ea"/>
          <a:cs typeface="+mn-cs"/>
        </a:defRPr>
      </a:lvl1pPr>
      <a:lvl2pPr marL="457200" algn="l" defTabSz="914400" rtl="0" eaLnBrk="1" latinLnBrk="0" hangingPunct="1">
        <a:defRPr kumimoji="0" lang="zh-CN" sz="1800" kern="1200">
          <a:solidFill>
            <a:schemeClr val="tx1"/>
          </a:solidFill>
          <a:latin typeface="+mn-lt"/>
          <a:ea typeface="+mn-ea"/>
          <a:cs typeface="+mn-cs"/>
        </a:defRPr>
      </a:lvl2pPr>
      <a:lvl3pPr marL="914400" algn="l" defTabSz="914400" rtl="0" eaLnBrk="1" latinLnBrk="0" hangingPunct="1">
        <a:defRPr kumimoji="0" lang="zh-CN" sz="1800" kern="1200">
          <a:solidFill>
            <a:schemeClr val="tx1"/>
          </a:solidFill>
          <a:latin typeface="+mn-lt"/>
          <a:ea typeface="+mn-ea"/>
          <a:cs typeface="+mn-cs"/>
        </a:defRPr>
      </a:lvl3pPr>
      <a:lvl4pPr marL="1371600" algn="l" defTabSz="914400" rtl="0" eaLnBrk="1" latinLnBrk="0" hangingPunct="1">
        <a:defRPr kumimoji="0" lang="zh-CN" sz="1800" kern="1200">
          <a:solidFill>
            <a:schemeClr val="tx1"/>
          </a:solidFill>
          <a:latin typeface="+mn-lt"/>
          <a:ea typeface="+mn-ea"/>
          <a:cs typeface="+mn-cs"/>
        </a:defRPr>
      </a:lvl4pPr>
      <a:lvl5pPr marL="1828800" algn="l" defTabSz="914400" rtl="0" eaLnBrk="1" latinLnBrk="0" hangingPunct="1">
        <a:defRPr kumimoji="0" lang="zh-CN" sz="1800" kern="1200">
          <a:solidFill>
            <a:schemeClr val="tx1"/>
          </a:solidFill>
          <a:latin typeface="+mn-lt"/>
          <a:ea typeface="+mn-ea"/>
          <a:cs typeface="+mn-cs"/>
        </a:defRPr>
      </a:lvl5pPr>
      <a:lvl6pPr marL="2286000" algn="l" defTabSz="914400" rtl="0" eaLnBrk="1" latinLnBrk="0" hangingPunct="1">
        <a:defRPr kumimoji="0" lang="zh-CN" sz="1800" kern="1200">
          <a:solidFill>
            <a:schemeClr val="tx1"/>
          </a:solidFill>
          <a:latin typeface="+mn-lt"/>
          <a:ea typeface="+mn-ea"/>
          <a:cs typeface="+mn-cs"/>
        </a:defRPr>
      </a:lvl6pPr>
      <a:lvl7pPr marL="2743200" algn="l" defTabSz="914400" rtl="0" eaLnBrk="1" latinLnBrk="0" hangingPunct="1">
        <a:defRPr kumimoji="0" lang="zh-CN" sz="1800" kern="1200">
          <a:solidFill>
            <a:schemeClr val="tx1"/>
          </a:solidFill>
          <a:latin typeface="+mn-lt"/>
          <a:ea typeface="+mn-ea"/>
          <a:cs typeface="+mn-cs"/>
        </a:defRPr>
      </a:lvl7pPr>
      <a:lvl8pPr marL="3200400" algn="l" defTabSz="914400" rtl="0" eaLnBrk="1" latinLnBrk="0" hangingPunct="1">
        <a:defRPr kumimoji="0" lang="zh-CN" sz="1800" kern="1200">
          <a:solidFill>
            <a:schemeClr val="tx1"/>
          </a:solidFill>
          <a:latin typeface="+mn-lt"/>
          <a:ea typeface="+mn-ea"/>
          <a:cs typeface="+mn-cs"/>
        </a:defRPr>
      </a:lvl8pPr>
      <a:lvl9pPr marL="3657600" algn="l" defTabSz="914400" rtl="0" eaLnBrk="1" latinLnBrk="0" hangingPunct="1">
        <a:defRPr kumimoji="0" lang="zh-CN"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notesSlide" Target="../notesSlides/notesSlide1.xml"/><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17.xml"/><Relationship Id="rId4" Type="http://schemas.openxmlformats.org/officeDocument/2006/relationships/image" Target="../media/image12.jpeg"/></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2.xml"/><Relationship Id="rId1" Type="http://schemas.openxmlformats.org/officeDocument/2006/relationships/slideLayout" Target="../slideLayouts/slideLayout17.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3.xml"/><Relationship Id="rId1" Type="http://schemas.openxmlformats.org/officeDocument/2006/relationships/slideLayout" Target="../slideLayouts/slideLayout17.xml"/><Relationship Id="rId5" Type="http://schemas.openxmlformats.org/officeDocument/2006/relationships/image" Target="../media/image19.jpeg"/><Relationship Id="rId4" Type="http://schemas.openxmlformats.org/officeDocument/2006/relationships/image" Target="../media/image18.jpeg"/></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7" Type="http://schemas.openxmlformats.org/officeDocument/2006/relationships/image" Target="../media/image24.jpeg"/><Relationship Id="rId2" Type="http://schemas.openxmlformats.org/officeDocument/2006/relationships/notesSlide" Target="../notesSlides/notesSlide14.xml"/><Relationship Id="rId1" Type="http://schemas.openxmlformats.org/officeDocument/2006/relationships/slideLayout" Target="../slideLayouts/slideLayout17.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8" Type="http://schemas.openxmlformats.org/officeDocument/2006/relationships/slide" Target="slide68.xml"/><Relationship Id="rId3" Type="http://schemas.openxmlformats.org/officeDocument/2006/relationships/slide" Target="slide3.xml"/><Relationship Id="rId7" Type="http://schemas.openxmlformats.org/officeDocument/2006/relationships/slide" Target="slide52.xml"/><Relationship Id="rId2" Type="http://schemas.openxmlformats.org/officeDocument/2006/relationships/notesSlide" Target="../notesSlides/notesSlide2.xml"/><Relationship Id="rId1" Type="http://schemas.openxmlformats.org/officeDocument/2006/relationships/slideLayout" Target="../slideLayouts/slideLayout8.xml"/><Relationship Id="rId6" Type="http://schemas.openxmlformats.org/officeDocument/2006/relationships/image" Target="../media/image8.png"/><Relationship Id="rId5" Type="http://schemas.openxmlformats.org/officeDocument/2006/relationships/slide" Target="slide34.xml"/><Relationship Id="rId4" Type="http://schemas.openxmlformats.org/officeDocument/2006/relationships/slide" Target="slide22.xml"/><Relationship Id="rId9" Type="http://schemas.openxmlformats.org/officeDocument/2006/relationships/slide" Target="slide7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2.xml"/><Relationship Id="rId1" Type="http://schemas.openxmlformats.org/officeDocument/2006/relationships/slideLayout" Target="../slideLayouts/slideLayout15.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3.xml"/><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4.xml"/><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5.xml"/><Relationship Id="rId1" Type="http://schemas.openxmlformats.org/officeDocument/2006/relationships/slideLayout" Target="../slideLayouts/slideLayout18.xml"/><Relationship Id="rId4" Type="http://schemas.openxmlformats.org/officeDocument/2006/relationships/image" Target="../media/image28.jpeg"/></Relationships>
</file>

<file path=ppt/slides/_rels/slide2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6.xml"/><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7.xml"/><Relationship Id="rId1" Type="http://schemas.openxmlformats.org/officeDocument/2006/relationships/slideLayout" Target="../slideLayouts/slideLayout18.xml"/><Relationship Id="rId4" Type="http://schemas.openxmlformats.org/officeDocument/2006/relationships/image" Target="../media/image31.png"/></Relationships>
</file>

<file path=ppt/slides/_rels/slide2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8.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9.xml"/><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0.xml"/><Relationship Id="rId1" Type="http://schemas.openxmlformats.org/officeDocument/2006/relationships/slideLayout" Target="../slideLayouts/slideLayout18.xml"/><Relationship Id="rId4" Type="http://schemas.openxmlformats.org/officeDocument/2006/relationships/image" Target="../media/image35.jpe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33.xml"/><Relationship Id="rId1" Type="http://schemas.openxmlformats.org/officeDocument/2006/relationships/slideLayout" Target="../slideLayouts/slideLayout15.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9.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9.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9.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1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9.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9.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9.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9.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9.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9.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9.xml"/></Relationships>
</file>

<file path=ppt/slides/_rels/slide4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5.xml"/><Relationship Id="rId1" Type="http://schemas.openxmlformats.org/officeDocument/2006/relationships/slideLayout" Target="../slideLayouts/slideLayout19.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9.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17.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9.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9.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50.xml"/><Relationship Id="rId1" Type="http://schemas.openxmlformats.org/officeDocument/2006/relationships/slideLayout" Target="../slideLayouts/slideLayout15.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5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1.xml"/><Relationship Id="rId1" Type="http://schemas.openxmlformats.org/officeDocument/2006/relationships/slideLayout" Target="../slideLayouts/slideLayout20.xml"/></Relationships>
</file>

<file path=ppt/slides/_rels/slide5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52.xml"/><Relationship Id="rId1" Type="http://schemas.openxmlformats.org/officeDocument/2006/relationships/slideLayout" Target="../slideLayouts/slideLayout20.xml"/></Relationships>
</file>

<file path=ppt/slides/_rels/slide56.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53.xml"/><Relationship Id="rId1" Type="http://schemas.openxmlformats.org/officeDocument/2006/relationships/slideLayout" Target="../slideLayouts/slideLayout20.xml"/></Relationships>
</file>

<file path=ppt/slides/_rels/slide57.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54.xml"/><Relationship Id="rId1" Type="http://schemas.openxmlformats.org/officeDocument/2006/relationships/slideLayout" Target="../slideLayouts/slideLayout20.xml"/></Relationships>
</file>

<file path=ppt/slides/_rels/slide58.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55.xml"/><Relationship Id="rId1" Type="http://schemas.openxmlformats.org/officeDocument/2006/relationships/slideLayout" Target="../slideLayouts/slideLayout20.xml"/></Relationships>
</file>

<file path=ppt/slides/_rels/slide5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6.xml"/><Relationship Id="rId1" Type="http://schemas.openxmlformats.org/officeDocument/2006/relationships/slideLayout" Target="../slideLayouts/slideLayout20.xml"/><Relationship Id="rId4" Type="http://schemas.openxmlformats.org/officeDocument/2006/relationships/image" Target="../media/image43.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60.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57.xml"/><Relationship Id="rId1" Type="http://schemas.openxmlformats.org/officeDocument/2006/relationships/slideLayout" Target="../slideLayouts/slideLayout20.xml"/></Relationships>
</file>

<file path=ppt/slides/_rels/slide6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8.xml"/><Relationship Id="rId1" Type="http://schemas.openxmlformats.org/officeDocument/2006/relationships/slideLayout" Target="../slideLayouts/slideLayout20.xml"/></Relationships>
</file>

<file path=ppt/slides/_rels/slide6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9.xml"/><Relationship Id="rId1" Type="http://schemas.openxmlformats.org/officeDocument/2006/relationships/slideLayout" Target="../slideLayouts/slideLayout20.xml"/></Relationships>
</file>

<file path=ppt/slides/_rels/slide63.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46.png"/><Relationship Id="rId7" Type="http://schemas.openxmlformats.org/officeDocument/2006/relationships/image" Target="../media/image50.png"/><Relationship Id="rId2" Type="http://schemas.openxmlformats.org/officeDocument/2006/relationships/notesSlide" Target="../notesSlides/notesSlide60.xml"/><Relationship Id="rId1" Type="http://schemas.openxmlformats.org/officeDocument/2006/relationships/slideLayout" Target="../slideLayouts/slideLayout20.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6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61.xml"/><Relationship Id="rId1" Type="http://schemas.openxmlformats.org/officeDocument/2006/relationships/slideLayout" Target="../slideLayouts/slideLayout20.xml"/></Relationships>
</file>

<file path=ppt/slides/_rels/slide6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62.xml"/><Relationship Id="rId1" Type="http://schemas.openxmlformats.org/officeDocument/2006/relationships/slideLayout" Target="../slideLayouts/slideLayout20.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0.xml"/></Relationships>
</file>

<file path=ppt/slides/_rels/slide6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64.xml"/><Relationship Id="rId1" Type="http://schemas.openxmlformats.org/officeDocument/2006/relationships/slideLayout" Target="../slideLayouts/slideLayout20.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65.xml"/><Relationship Id="rId1" Type="http://schemas.openxmlformats.org/officeDocument/2006/relationships/slideLayout" Target="../slideLayouts/slideLayout15.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70.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21.xml"/></Relationships>
</file>

<file path=ppt/slides/_rels/slide71.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21.xml"/></Relationships>
</file>

<file path=ppt/slides/_rels/slide72.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1.xml"/></Relationships>
</file>

<file path=ppt/slides/_rels/slide73.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1.xml"/></Relationships>
</file>

<file path=ppt/slides/_rels/slide74.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21.xml"/></Relationships>
</file>

<file path=ppt/slides/_rels/slide75.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1.xml"/></Relationships>
</file>

<file path=ppt/slides/_rels/slide76.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1.xml"/></Relationships>
</file>

<file path=ppt/slides/_rels/slide77.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2.png"/><Relationship Id="rId1" Type="http://schemas.openxmlformats.org/officeDocument/2006/relationships/slideLayout" Target="../slideLayouts/slideLayout21.xml"/><Relationship Id="rId4" Type="http://schemas.openxmlformats.org/officeDocument/2006/relationships/image" Target="../media/image65.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66.xml"/><Relationship Id="rId1" Type="http://schemas.openxmlformats.org/officeDocument/2006/relationships/slideLayout" Target="../slideLayouts/slideLayout15.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7.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91.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2.xml"/></Relationships>
</file>

<file path=ppt/slides/_rels/slide92.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22.xml"/></Relationships>
</file>

<file path=ppt/slides/_rels/slide93.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2.xml"/></Relationships>
</file>

<file path=ppt/slides/_rels/slide9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67.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custDataLst>
              <p:tags r:id="rId2"/>
            </p:custDataLst>
          </p:nvPr>
        </p:nvSpPr>
        <p:spPr>
          <a:xfrm>
            <a:off x="2123728" y="3068960"/>
            <a:ext cx="7200800" cy="1470025"/>
          </a:xfrm>
        </p:spPr>
        <p:txBody>
          <a:bodyPr>
            <a:noAutofit/>
          </a:bodyPr>
          <a:lstStyle/>
          <a:p>
            <a:pPr algn="ctr"/>
            <a:r>
              <a:rPr lang="zh-CN" altLang="en-US" sz="6000" dirty="0" smtClean="0"/>
              <a:t>计算机网络与安全</a:t>
            </a:r>
            <a:endParaRPr lang="zh-CN" sz="6000" dirty="0"/>
          </a:p>
        </p:txBody>
      </p:sp>
      <p:sp>
        <p:nvSpPr>
          <p:cNvPr id="3" name="Title 1"/>
          <p:cNvSpPr txBox="1">
            <a:spLocks/>
          </p:cNvSpPr>
          <p:nvPr>
            <p:custDataLst>
              <p:tags r:id="rId3"/>
            </p:custDataLst>
          </p:nvPr>
        </p:nvSpPr>
        <p:spPr>
          <a:xfrm>
            <a:off x="805024" y="1844824"/>
            <a:ext cx="3766976" cy="1224136"/>
          </a:xfrm>
          <a:prstGeom prst="rect">
            <a:avLst/>
          </a:prstGeom>
        </p:spPr>
        <p:txBody>
          <a:bodyPr vert="horz" lIns="91440" tIns="45720" rIns="91440" bIns="45720" rtlCol="0" anchor="t">
            <a:noAutofit/>
          </a:bodyPr>
          <a:lstStyle>
            <a:lvl1pPr algn="r" defTabSz="914400" rtl="0" eaLnBrk="1" latinLnBrk="0" hangingPunct="1">
              <a:spcBef>
                <a:spcPct val="0"/>
              </a:spcBef>
              <a:buNone/>
              <a:defRPr kumimoji="0" lang="zh-CN" sz="4400" b="1" kern="1200" cap="small" baseline="0">
                <a:solidFill>
                  <a:srgbClr val="003300"/>
                </a:solidFill>
                <a:latin typeface="+mj-lt"/>
                <a:ea typeface="+mj-ea"/>
                <a:cs typeface="+mj-cs"/>
              </a:defRPr>
            </a:lvl1pPr>
          </a:lstStyle>
          <a:p>
            <a:pPr algn="ctr"/>
            <a:r>
              <a:rPr lang="zh-CN" altLang="en-US" sz="5400" dirty="0" smtClean="0"/>
              <a:t>第</a:t>
            </a:r>
            <a:r>
              <a:rPr lang="en-US" altLang="zh-CN" sz="5400" dirty="0" smtClean="0"/>
              <a:t>7</a:t>
            </a:r>
            <a:r>
              <a:rPr lang="zh-CN" altLang="en-US" sz="5400" dirty="0" smtClean="0"/>
              <a:t>章</a:t>
            </a:r>
            <a:endParaRPr lang="zh-CN" altLang="en-US" sz="5400" dirty="0"/>
          </a:p>
        </p:txBody>
      </p:sp>
    </p:spTree>
    <p:custDataLst>
      <p:tags r:id="rId1"/>
    </p:custDataLst>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1043606" y="2492896"/>
            <a:ext cx="6772977" cy="3416320"/>
          </a:xfrm>
          <a:prstGeom prst="rect">
            <a:avLst/>
          </a:prstGeom>
          <a:solidFill>
            <a:schemeClr val="bg1"/>
          </a:solidFill>
          <a:ln>
            <a:solidFill>
              <a:srgbClr val="FF0000"/>
            </a:solidFill>
          </a:ln>
        </p:spPr>
        <p:txBody>
          <a:bodyPr wrap="square" rtlCol="0">
            <a:spAutoFit/>
          </a:bodyPr>
          <a:lstStyle/>
          <a:p>
            <a:r>
              <a:rPr lang="zh-CN" altLang="en-US" sz="2400" dirty="0"/>
              <a:t>⑤</a:t>
            </a:r>
            <a:r>
              <a:rPr lang="zh-CN" altLang="zh-CN" sz="2400" dirty="0" smtClean="0"/>
              <a:t>传输速率</a:t>
            </a:r>
            <a:endParaRPr lang="en-US" altLang="zh-CN" sz="2400" dirty="0" smtClean="0"/>
          </a:p>
          <a:p>
            <a:r>
              <a:rPr lang="zh-CN" altLang="en-US" sz="2400" dirty="0" smtClean="0"/>
              <a:t>         传输速率</a:t>
            </a:r>
            <a:r>
              <a:rPr lang="zh-CN" altLang="zh-CN" sz="2400" dirty="0" smtClean="0"/>
              <a:t>用来</a:t>
            </a:r>
            <a:r>
              <a:rPr lang="zh-CN" altLang="zh-CN" sz="2400" dirty="0"/>
              <a:t>表示数字信道传输信息的能力，指在单位时间内传输的二进制数位数，单位是比特</a:t>
            </a:r>
            <a:r>
              <a:rPr lang="en-US" altLang="zh-CN" sz="2400" dirty="0"/>
              <a:t>/</a:t>
            </a:r>
            <a:r>
              <a:rPr lang="zh-CN" altLang="zh-CN" sz="2400" dirty="0"/>
              <a:t>秒，即</a:t>
            </a:r>
            <a:r>
              <a:rPr lang="en-US" altLang="zh-CN" sz="2400" dirty="0"/>
              <a:t>bps</a:t>
            </a:r>
            <a:r>
              <a:rPr lang="zh-CN" altLang="zh-CN" sz="2400" dirty="0"/>
              <a:t>。有时也用</a:t>
            </a:r>
            <a:r>
              <a:rPr lang="en-US" altLang="zh-CN" sz="2400" dirty="0"/>
              <a:t>kbps</a:t>
            </a:r>
            <a:r>
              <a:rPr lang="zh-CN" altLang="zh-CN" sz="2400" dirty="0"/>
              <a:t>、</a:t>
            </a:r>
            <a:r>
              <a:rPr lang="en-US" altLang="zh-CN" sz="2400" dirty="0"/>
              <a:t>Mbps</a:t>
            </a:r>
            <a:r>
              <a:rPr lang="zh-CN" altLang="zh-CN" sz="2400" dirty="0"/>
              <a:t>、</a:t>
            </a:r>
            <a:r>
              <a:rPr lang="en-US" altLang="zh-CN" sz="2400" dirty="0" err="1"/>
              <a:t>Gbps</a:t>
            </a:r>
            <a:r>
              <a:rPr lang="zh-CN" altLang="zh-CN" sz="2400" dirty="0"/>
              <a:t>、</a:t>
            </a:r>
            <a:r>
              <a:rPr lang="en-US" altLang="zh-CN" sz="2400" dirty="0" err="1"/>
              <a:t>Tbps</a:t>
            </a:r>
            <a:r>
              <a:rPr lang="zh-CN" altLang="zh-CN" sz="2400" dirty="0"/>
              <a:t>为单位，它们之间的关系是</a:t>
            </a:r>
            <a:r>
              <a:rPr lang="en-US" altLang="zh-CN" sz="2400" dirty="0"/>
              <a:t>1</a:t>
            </a:r>
            <a:r>
              <a:rPr lang="zh-CN" altLang="zh-CN" sz="2400" dirty="0"/>
              <a:t>×</a:t>
            </a:r>
            <a:r>
              <a:rPr lang="en-US" altLang="zh-CN" sz="2400" dirty="0"/>
              <a:t>10</a:t>
            </a:r>
            <a:r>
              <a:rPr lang="en-US" altLang="zh-CN" sz="2400" baseline="30000" dirty="0"/>
              <a:t>3</a:t>
            </a:r>
            <a:r>
              <a:rPr lang="zh-CN" altLang="zh-CN" sz="2400" dirty="0"/>
              <a:t>倍。</a:t>
            </a:r>
          </a:p>
          <a:p>
            <a:r>
              <a:rPr lang="en-US" altLang="zh-CN" sz="2400" dirty="0"/>
              <a:t> </a:t>
            </a:r>
            <a:r>
              <a:rPr lang="en-US" altLang="zh-CN" sz="2400" dirty="0" smtClean="0"/>
              <a:t>        </a:t>
            </a:r>
            <a:r>
              <a:rPr lang="zh-CN" altLang="zh-CN" sz="2400" dirty="0" smtClean="0"/>
              <a:t>最大</a:t>
            </a:r>
            <a:r>
              <a:rPr lang="zh-CN" altLang="zh-CN" sz="2400" dirty="0"/>
              <a:t>数据传输速率与带宽有关系，因此常用带宽来表示信道的传输速率。传输速率和带宽是通信系统的主要技术指标。</a:t>
            </a:r>
          </a:p>
          <a:p>
            <a:endParaRPr lang="zh-CN" altLang="zh-CN" sz="2400" dirty="0"/>
          </a:p>
        </p:txBody>
      </p:sp>
      <p:sp>
        <p:nvSpPr>
          <p:cNvPr id="11" name="TextBox 10"/>
          <p:cNvSpPr txBox="1"/>
          <p:nvPr/>
        </p:nvSpPr>
        <p:spPr>
          <a:xfrm>
            <a:off x="1043608" y="4062556"/>
            <a:ext cx="6772977" cy="1569660"/>
          </a:xfrm>
          <a:prstGeom prst="rect">
            <a:avLst/>
          </a:prstGeom>
          <a:solidFill>
            <a:schemeClr val="bg1"/>
          </a:solidFill>
          <a:ln>
            <a:solidFill>
              <a:srgbClr val="FF0000"/>
            </a:solidFill>
          </a:ln>
        </p:spPr>
        <p:txBody>
          <a:bodyPr wrap="square" rtlCol="0">
            <a:spAutoFit/>
          </a:bodyPr>
          <a:lstStyle/>
          <a:p>
            <a:r>
              <a:rPr lang="zh-CN" altLang="zh-CN" sz="2400" dirty="0"/>
              <a:t>④</a:t>
            </a:r>
            <a:r>
              <a:rPr lang="zh-CN" altLang="zh-CN" sz="2400" dirty="0" smtClean="0"/>
              <a:t>带宽</a:t>
            </a:r>
            <a:endParaRPr lang="en-US" altLang="zh-CN" sz="2400" dirty="0" smtClean="0"/>
          </a:p>
          <a:p>
            <a:r>
              <a:rPr lang="zh-CN" altLang="en-US" sz="2400" dirty="0" smtClean="0"/>
              <a:t>         带宽</a:t>
            </a:r>
            <a:r>
              <a:rPr lang="zh-CN" altLang="zh-CN" sz="2400" dirty="0" smtClean="0"/>
              <a:t>表示</a:t>
            </a:r>
            <a:r>
              <a:rPr lang="zh-CN" altLang="zh-CN" sz="2400" dirty="0"/>
              <a:t>模拟信道传输信息的能力，指信号的最高频率和最低频率之差，即频率的范围。</a:t>
            </a:r>
          </a:p>
          <a:p>
            <a:endParaRPr lang="en-US" altLang="zh-CN" sz="2400" dirty="0" smtClean="0"/>
          </a:p>
        </p:txBody>
      </p:sp>
      <p:sp>
        <p:nvSpPr>
          <p:cNvPr id="12" name="TextBox 11"/>
          <p:cNvSpPr txBox="1"/>
          <p:nvPr/>
        </p:nvSpPr>
        <p:spPr>
          <a:xfrm>
            <a:off x="1043608" y="2492896"/>
            <a:ext cx="6772977" cy="1569660"/>
          </a:xfrm>
          <a:prstGeom prst="rect">
            <a:avLst/>
          </a:prstGeom>
          <a:solidFill>
            <a:schemeClr val="bg1"/>
          </a:solidFill>
          <a:ln>
            <a:solidFill>
              <a:srgbClr val="FF0000"/>
            </a:solidFill>
          </a:ln>
        </p:spPr>
        <p:txBody>
          <a:bodyPr wrap="square" rtlCol="0">
            <a:spAutoFit/>
          </a:bodyPr>
          <a:lstStyle/>
          <a:p>
            <a:r>
              <a:rPr lang="zh-CN" altLang="zh-CN" sz="2400" dirty="0" smtClean="0"/>
              <a:t>③频率</a:t>
            </a:r>
            <a:endParaRPr lang="en-US" altLang="zh-CN" sz="2400" dirty="0" smtClean="0"/>
          </a:p>
          <a:p>
            <a:r>
              <a:rPr lang="zh-CN" altLang="en-US" sz="2400" dirty="0" smtClean="0"/>
              <a:t>         频率</a:t>
            </a:r>
            <a:r>
              <a:rPr lang="zh-CN" altLang="zh-CN" sz="2400" dirty="0" smtClean="0"/>
              <a:t>是</a:t>
            </a:r>
            <a:r>
              <a:rPr lang="zh-CN" altLang="zh-CN" sz="2400" dirty="0"/>
              <a:t>模拟信息波每秒的周期数，常用单位有</a:t>
            </a:r>
            <a:r>
              <a:rPr lang="en-US" altLang="zh-CN" sz="2400" dirty="0"/>
              <a:t>Hz</a:t>
            </a:r>
            <a:r>
              <a:rPr lang="zh-CN" altLang="zh-CN" sz="2400" dirty="0"/>
              <a:t>、</a:t>
            </a:r>
            <a:r>
              <a:rPr lang="en-US" altLang="zh-CN" sz="2400" dirty="0"/>
              <a:t>kHz</a:t>
            </a:r>
            <a:r>
              <a:rPr lang="zh-CN" altLang="zh-CN" sz="2400" dirty="0"/>
              <a:t>、</a:t>
            </a:r>
            <a:r>
              <a:rPr lang="en-US" altLang="zh-CN" sz="2400" dirty="0"/>
              <a:t>MHz</a:t>
            </a:r>
            <a:r>
              <a:rPr lang="zh-CN" altLang="zh-CN" sz="2400" dirty="0"/>
              <a:t>或</a:t>
            </a:r>
            <a:r>
              <a:rPr lang="en-US" altLang="zh-CN" sz="2400" dirty="0"/>
              <a:t>GHz</a:t>
            </a:r>
            <a:r>
              <a:rPr lang="zh-CN" altLang="zh-CN" sz="2400" dirty="0"/>
              <a:t>。信道的带宽越宽，可用的频率越多，传输数据的能力越强</a:t>
            </a:r>
            <a:r>
              <a:rPr lang="zh-CN" altLang="zh-CN" sz="2400" dirty="0" smtClean="0"/>
              <a:t>。</a:t>
            </a:r>
            <a:endParaRPr lang="zh-CN" altLang="zh-CN" sz="2400" dirty="0"/>
          </a:p>
        </p:txBody>
      </p:sp>
      <p:sp>
        <p:nvSpPr>
          <p:cNvPr id="10" name="TextBox 9"/>
          <p:cNvSpPr txBox="1"/>
          <p:nvPr/>
        </p:nvSpPr>
        <p:spPr>
          <a:xfrm>
            <a:off x="1043608" y="2492896"/>
            <a:ext cx="6772977" cy="1938992"/>
          </a:xfrm>
          <a:prstGeom prst="rect">
            <a:avLst/>
          </a:prstGeom>
          <a:solidFill>
            <a:schemeClr val="bg1"/>
          </a:solidFill>
          <a:ln>
            <a:solidFill>
              <a:srgbClr val="FF0000"/>
            </a:solidFill>
          </a:ln>
        </p:spPr>
        <p:txBody>
          <a:bodyPr wrap="square" rtlCol="0">
            <a:spAutoFit/>
          </a:bodyPr>
          <a:lstStyle/>
          <a:p>
            <a:r>
              <a:rPr lang="zh-CN" altLang="zh-CN" sz="2400" dirty="0"/>
              <a:t>①</a:t>
            </a:r>
            <a:r>
              <a:rPr lang="zh-CN" altLang="zh-CN" sz="2400" dirty="0" smtClean="0"/>
              <a:t>误码率</a:t>
            </a:r>
            <a:endParaRPr lang="en-US" altLang="zh-CN" sz="2400" dirty="0" smtClean="0"/>
          </a:p>
          <a:p>
            <a:r>
              <a:rPr lang="zh-CN" altLang="en-US" sz="2400" dirty="0" smtClean="0"/>
              <a:t>         误码率</a:t>
            </a:r>
            <a:r>
              <a:rPr lang="zh-CN" altLang="zh-CN" sz="2400" dirty="0" smtClean="0"/>
              <a:t>是</a:t>
            </a:r>
            <a:r>
              <a:rPr lang="zh-CN" altLang="zh-CN" sz="2400" dirty="0"/>
              <a:t>指二进制比特（</a:t>
            </a:r>
            <a:r>
              <a:rPr lang="en-US" altLang="zh-CN" sz="2400" dirty="0"/>
              <a:t>bit</a:t>
            </a:r>
            <a:r>
              <a:rPr lang="zh-CN" altLang="zh-CN" sz="2400" dirty="0"/>
              <a:t>）在数据传输系统中因各种原因被传输错误的概率，是通信系统的可靠性指标。传输错误不可避免，一般要求误码率低于</a:t>
            </a:r>
            <a:r>
              <a:rPr lang="en-US" altLang="zh-CN" sz="2400" dirty="0"/>
              <a:t>10</a:t>
            </a:r>
            <a:r>
              <a:rPr lang="en-US" altLang="zh-CN" sz="2400" baseline="30000" dirty="0"/>
              <a:t>-6</a:t>
            </a:r>
            <a:r>
              <a:rPr lang="zh-CN" altLang="zh-CN" sz="2400" dirty="0" smtClean="0"/>
              <a:t>。</a:t>
            </a:r>
            <a:endParaRPr lang="en-US" altLang="zh-CN" sz="2400" dirty="0" smtClean="0"/>
          </a:p>
        </p:txBody>
      </p:sp>
      <p:sp>
        <p:nvSpPr>
          <p:cNvPr id="5" name="标题 4"/>
          <p:cNvSpPr>
            <a:spLocks noGrp="1"/>
          </p:cNvSpPr>
          <p:nvPr>
            <p:ph type="title" idx="4294967295"/>
          </p:nvPr>
        </p:nvSpPr>
        <p:spPr>
          <a:xfrm>
            <a:off x="1871663" y="0"/>
            <a:ext cx="7272337" cy="1143000"/>
          </a:xfrm>
        </p:spPr>
        <p:txBody>
          <a:bodyPr>
            <a:normAutofit/>
          </a:bodyPr>
          <a:lstStyle/>
          <a:p>
            <a:r>
              <a:rPr lang="en-US" altLang="zh-CN" sz="3600" dirty="0" smtClean="0"/>
              <a:t>7.1.3 </a:t>
            </a:r>
            <a:r>
              <a:rPr lang="zh-CN" altLang="zh-CN" sz="3600" dirty="0" smtClean="0"/>
              <a:t>计算机网络</a:t>
            </a:r>
            <a:r>
              <a:rPr lang="zh-CN" altLang="zh-CN" sz="3600" dirty="0"/>
              <a:t>的分类</a:t>
            </a:r>
          </a:p>
        </p:txBody>
      </p:sp>
      <p:sp>
        <p:nvSpPr>
          <p:cNvPr id="6" name="TextBox 5"/>
          <p:cNvSpPr txBox="1"/>
          <p:nvPr/>
        </p:nvSpPr>
        <p:spPr>
          <a:xfrm>
            <a:off x="963149" y="1052736"/>
            <a:ext cx="6489172" cy="523220"/>
          </a:xfrm>
          <a:prstGeom prst="rect">
            <a:avLst/>
          </a:prstGeom>
          <a:noFill/>
        </p:spPr>
        <p:txBody>
          <a:bodyPr wrap="square" rtlCol="0">
            <a:spAutoFit/>
          </a:bodyPr>
          <a:lstStyle/>
          <a:p>
            <a:r>
              <a:rPr lang="en-US" altLang="zh-CN" sz="2800" dirty="0"/>
              <a:t>1</a:t>
            </a:r>
            <a:r>
              <a:rPr lang="zh-CN" altLang="zh-CN" sz="2800" dirty="0"/>
              <a:t>．按网络覆盖的地理范围进行</a:t>
            </a:r>
            <a:r>
              <a:rPr lang="zh-CN" altLang="zh-CN" sz="2800" dirty="0" smtClean="0"/>
              <a:t>分类</a:t>
            </a:r>
            <a:endParaRPr lang="zh-CN" altLang="zh-CN" sz="2800" dirty="0"/>
          </a:p>
        </p:txBody>
      </p:sp>
      <p:sp>
        <p:nvSpPr>
          <p:cNvPr id="3" name="矩形 2"/>
          <p:cNvSpPr/>
          <p:nvPr/>
        </p:nvSpPr>
        <p:spPr>
          <a:xfrm>
            <a:off x="1043606" y="1760375"/>
            <a:ext cx="3262432" cy="461665"/>
          </a:xfrm>
          <a:prstGeom prst="rect">
            <a:avLst/>
          </a:prstGeom>
        </p:spPr>
        <p:txBody>
          <a:bodyPr wrap="none">
            <a:spAutoFit/>
          </a:bodyPr>
          <a:lstStyle/>
          <a:p>
            <a:r>
              <a:rPr lang="zh-CN" altLang="en-US" sz="2400" dirty="0" smtClean="0"/>
              <a:t>和局域网相关的概念：</a:t>
            </a:r>
            <a:endParaRPr lang="en-US" altLang="zh-CN" sz="2400" dirty="0" smtClean="0"/>
          </a:p>
        </p:txBody>
      </p:sp>
      <p:sp>
        <p:nvSpPr>
          <p:cNvPr id="14" name="TextBox 13"/>
          <p:cNvSpPr txBox="1"/>
          <p:nvPr/>
        </p:nvSpPr>
        <p:spPr>
          <a:xfrm>
            <a:off x="1043607" y="4431888"/>
            <a:ext cx="6772977" cy="1569660"/>
          </a:xfrm>
          <a:prstGeom prst="rect">
            <a:avLst/>
          </a:prstGeom>
          <a:solidFill>
            <a:schemeClr val="bg1"/>
          </a:solidFill>
          <a:ln>
            <a:solidFill>
              <a:srgbClr val="FF0000"/>
            </a:solidFill>
          </a:ln>
        </p:spPr>
        <p:txBody>
          <a:bodyPr wrap="square" rtlCol="0">
            <a:spAutoFit/>
          </a:bodyPr>
          <a:lstStyle/>
          <a:p>
            <a:r>
              <a:rPr lang="zh-CN" altLang="zh-CN" sz="2400" dirty="0" smtClean="0"/>
              <a:t>②信道</a:t>
            </a:r>
            <a:endParaRPr lang="en-US" altLang="zh-CN" sz="2400" dirty="0" smtClean="0"/>
          </a:p>
          <a:p>
            <a:r>
              <a:rPr lang="en-US" altLang="zh-CN" sz="2400" dirty="0" smtClean="0"/>
              <a:t>         </a:t>
            </a:r>
            <a:r>
              <a:rPr lang="zh-CN" altLang="zh-CN" sz="2400" dirty="0" smtClean="0"/>
              <a:t>信道</a:t>
            </a:r>
            <a:r>
              <a:rPr lang="zh-CN" altLang="zh-CN" sz="2400" dirty="0"/>
              <a:t>是信息传输的媒介或渠道，把携带信息的信号从输入端传递到输出端。根据传输介质的不同，信道可分为有线信道和无线信道。</a:t>
            </a:r>
          </a:p>
        </p:txBody>
      </p:sp>
    </p:spTree>
    <p:extLst>
      <p:ext uri="{BB962C8B-B14F-4D97-AF65-F5344CB8AC3E}">
        <p14:creationId xmlns:p14="http://schemas.microsoft.com/office/powerpoint/2010/main" val="191229321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arn(inVertical)">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arn(inVertical)">
                                      <p:cBhvr>
                                        <p:cTn id="17" dur="500"/>
                                        <p:tgtEl>
                                          <p:spTgt spid="12"/>
                                        </p:tgtEl>
                                      </p:cBhvr>
                                    </p:animEffect>
                                  </p:childTnLst>
                                </p:cTn>
                              </p:par>
                              <p:par>
                                <p:cTn id="18" presetID="1" presetClass="exit" presetSubtype="0" fill="hold" grpId="1" nodeType="withEffect">
                                  <p:stCondLst>
                                    <p:cond delay="0"/>
                                  </p:stCondLst>
                                  <p:childTnLst>
                                    <p:set>
                                      <p:cBhvr>
                                        <p:cTn id="19" dur="1" fill="hold">
                                          <p:stCondLst>
                                            <p:cond delay="0"/>
                                          </p:stCondLst>
                                        </p:cTn>
                                        <p:tgtEl>
                                          <p:spTgt spid="10"/>
                                        </p:tgtEl>
                                        <p:attrNameLst>
                                          <p:attrName>style.visibility</p:attrName>
                                        </p:attrNameLst>
                                      </p:cBhvr>
                                      <p:to>
                                        <p:strVal val="hidden"/>
                                      </p:to>
                                    </p:set>
                                  </p:childTnLst>
                                </p:cTn>
                              </p:par>
                              <p:par>
                                <p:cTn id="20" presetID="1" presetClass="exit" presetSubtype="0" fill="hold" grpId="1" nodeType="withEffect">
                                  <p:stCondLst>
                                    <p:cond delay="0"/>
                                  </p:stCondLst>
                                  <p:childTnLst>
                                    <p:set>
                                      <p:cBhvr>
                                        <p:cTn id="21" dur="1" fill="hold">
                                          <p:stCondLst>
                                            <p:cond delay="0"/>
                                          </p:stCondLst>
                                        </p:cTn>
                                        <p:tgtEl>
                                          <p:spTgt spid="14"/>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barn(inVertical)">
                                      <p:cBhvr>
                                        <p:cTn id="26" dur="500"/>
                                        <p:tgtEl>
                                          <p:spTgt spid="11"/>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barn(inVertical)">
                                      <p:cBhvr>
                                        <p:cTn id="31" dur="500"/>
                                        <p:tgtEl>
                                          <p:spTgt spid="13"/>
                                        </p:tgtEl>
                                      </p:cBhvr>
                                    </p:animEffect>
                                  </p:childTnLst>
                                </p:cTn>
                              </p:par>
                              <p:par>
                                <p:cTn id="32" presetID="1" presetClass="exit" presetSubtype="0" fill="hold" grpId="1" nodeType="withEffect">
                                  <p:stCondLst>
                                    <p:cond delay="0"/>
                                  </p:stCondLst>
                                  <p:childTnLst>
                                    <p:set>
                                      <p:cBhvr>
                                        <p:cTn id="33" dur="1" fill="hold">
                                          <p:stCondLst>
                                            <p:cond delay="0"/>
                                          </p:stCondLst>
                                        </p:cTn>
                                        <p:tgtEl>
                                          <p:spTgt spid="12"/>
                                        </p:tgtEl>
                                        <p:attrNameLst>
                                          <p:attrName>style.visibility</p:attrName>
                                        </p:attrNameLst>
                                      </p:cBhvr>
                                      <p:to>
                                        <p:strVal val="hidden"/>
                                      </p:to>
                                    </p:set>
                                  </p:childTnLst>
                                </p:cTn>
                              </p:par>
                              <p:par>
                                <p:cTn id="34" presetID="1" presetClass="exit" presetSubtype="0" fill="hold" grpId="1" nodeType="withEffect">
                                  <p:stCondLst>
                                    <p:cond delay="0"/>
                                  </p:stCondLst>
                                  <p:childTnLst>
                                    <p:set>
                                      <p:cBhvr>
                                        <p:cTn id="35" dur="1" fill="hold">
                                          <p:stCondLst>
                                            <p:cond delay="0"/>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1" grpId="0" animBg="1"/>
      <p:bldP spid="11" grpId="1" animBg="1"/>
      <p:bldP spid="12" grpId="0" animBg="1"/>
      <p:bldP spid="12" grpId="1" animBg="1"/>
      <p:bldP spid="10" grpId="0" animBg="1"/>
      <p:bldP spid="10" grpId="1" animBg="1"/>
      <p:bldP spid="14" grpId="0" animBg="1"/>
      <p:bldP spid="14"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a:normAutofit/>
          </a:bodyPr>
          <a:lstStyle/>
          <a:p>
            <a:r>
              <a:rPr lang="en-US" altLang="zh-CN" sz="3600" dirty="0" smtClean="0"/>
              <a:t>7.1.3 </a:t>
            </a:r>
            <a:r>
              <a:rPr lang="zh-CN" altLang="zh-CN" sz="3600" dirty="0" smtClean="0"/>
              <a:t>计算机网络</a:t>
            </a:r>
            <a:r>
              <a:rPr lang="zh-CN" altLang="zh-CN" sz="3600" dirty="0"/>
              <a:t>的分类</a:t>
            </a:r>
          </a:p>
        </p:txBody>
      </p:sp>
      <p:sp>
        <p:nvSpPr>
          <p:cNvPr id="6" name="TextBox 5"/>
          <p:cNvSpPr txBox="1"/>
          <p:nvPr/>
        </p:nvSpPr>
        <p:spPr>
          <a:xfrm>
            <a:off x="963149" y="1052736"/>
            <a:ext cx="6489172" cy="523220"/>
          </a:xfrm>
          <a:prstGeom prst="rect">
            <a:avLst/>
          </a:prstGeom>
          <a:noFill/>
        </p:spPr>
        <p:txBody>
          <a:bodyPr wrap="square" rtlCol="0">
            <a:spAutoFit/>
          </a:bodyPr>
          <a:lstStyle/>
          <a:p>
            <a:r>
              <a:rPr lang="en-US" altLang="zh-CN" sz="2800" dirty="0"/>
              <a:t>2</a:t>
            </a:r>
            <a:r>
              <a:rPr lang="zh-CN" altLang="zh-CN" sz="2800" dirty="0"/>
              <a:t>．按网络拓扑结构</a:t>
            </a:r>
            <a:r>
              <a:rPr lang="zh-CN" altLang="zh-CN" sz="2800" dirty="0" smtClean="0"/>
              <a:t>分类</a:t>
            </a:r>
            <a:endParaRPr lang="zh-CN" altLang="zh-CN" sz="2800" dirty="0"/>
          </a:p>
        </p:txBody>
      </p:sp>
      <p:sp>
        <p:nvSpPr>
          <p:cNvPr id="3" name="矩形 2"/>
          <p:cNvSpPr/>
          <p:nvPr/>
        </p:nvSpPr>
        <p:spPr>
          <a:xfrm>
            <a:off x="963149" y="1672431"/>
            <a:ext cx="2646878" cy="461665"/>
          </a:xfrm>
          <a:prstGeom prst="rect">
            <a:avLst/>
          </a:prstGeom>
        </p:spPr>
        <p:txBody>
          <a:bodyPr wrap="none">
            <a:spAutoFit/>
          </a:bodyPr>
          <a:lstStyle/>
          <a:p>
            <a:r>
              <a:rPr lang="zh-CN" altLang="en-US" sz="2400" dirty="0"/>
              <a:t>（</a:t>
            </a:r>
            <a:r>
              <a:rPr lang="en-US" altLang="zh-CN" sz="2400" dirty="0"/>
              <a:t>1</a:t>
            </a:r>
            <a:r>
              <a:rPr lang="zh-CN" altLang="en-US" sz="2400" dirty="0"/>
              <a:t>）	</a:t>
            </a:r>
            <a:r>
              <a:rPr lang="zh-CN" altLang="en-US" sz="2400" dirty="0" smtClean="0"/>
              <a:t>总线型结构</a:t>
            </a:r>
            <a:endParaRPr lang="en-US" altLang="zh-CN" sz="2400" dirty="0" smtClean="0"/>
          </a:p>
        </p:txBody>
      </p:sp>
      <p:sp>
        <p:nvSpPr>
          <p:cNvPr id="9" name="TextBox 8"/>
          <p:cNvSpPr txBox="1"/>
          <p:nvPr/>
        </p:nvSpPr>
        <p:spPr>
          <a:xfrm>
            <a:off x="4355976" y="1703344"/>
            <a:ext cx="3888432" cy="4893647"/>
          </a:xfrm>
          <a:prstGeom prst="rect">
            <a:avLst/>
          </a:prstGeom>
          <a:solidFill>
            <a:schemeClr val="bg1"/>
          </a:solidFill>
          <a:ln>
            <a:solidFill>
              <a:srgbClr val="FF0000"/>
            </a:solidFill>
          </a:ln>
        </p:spPr>
        <p:txBody>
          <a:bodyPr wrap="square" rtlCol="0">
            <a:spAutoFit/>
          </a:bodyPr>
          <a:lstStyle/>
          <a:p>
            <a:r>
              <a:rPr lang="en-US" altLang="zh-CN" sz="2400" dirty="0" smtClean="0"/>
              <a:t>         </a:t>
            </a:r>
            <a:r>
              <a:rPr lang="zh-CN" altLang="zh-CN" sz="2400" dirty="0" smtClean="0"/>
              <a:t>总</a:t>
            </a:r>
            <a:r>
              <a:rPr lang="zh-CN" altLang="zh-CN" sz="2400" dirty="0"/>
              <a:t>线型结构由一条高速公用主干电缆（总线）连接若干个节点构成网络</a:t>
            </a:r>
            <a:r>
              <a:rPr lang="zh-CN" altLang="zh-CN" sz="2400" dirty="0" smtClean="0"/>
              <a:t>，</a:t>
            </a:r>
            <a:r>
              <a:rPr lang="zh-CN" altLang="en-US" sz="2400" dirty="0" smtClean="0"/>
              <a:t>各</a:t>
            </a:r>
            <a:r>
              <a:rPr lang="zh-CN" altLang="zh-CN" sz="2400" dirty="0" smtClean="0"/>
              <a:t>节点</a:t>
            </a:r>
            <a:r>
              <a:rPr lang="zh-CN" altLang="zh-CN" sz="2400" dirty="0"/>
              <a:t>通过总线进行信息传播，而且信息能被其他节点</a:t>
            </a:r>
            <a:r>
              <a:rPr lang="zh-CN" altLang="zh-CN" sz="2400" dirty="0" smtClean="0"/>
              <a:t>接收</a:t>
            </a:r>
            <a:r>
              <a:rPr lang="zh-CN" altLang="en-US" sz="2400" dirty="0" smtClean="0"/>
              <a:t>。</a:t>
            </a:r>
            <a:endParaRPr lang="en-US" altLang="zh-CN" sz="2400" dirty="0" smtClean="0"/>
          </a:p>
          <a:p>
            <a:r>
              <a:rPr lang="zh-CN" altLang="en-US" sz="2400" dirty="0"/>
              <a:t> </a:t>
            </a:r>
            <a:r>
              <a:rPr lang="zh-CN" altLang="en-US" sz="2400" dirty="0" smtClean="0"/>
              <a:t>        它的优点是</a:t>
            </a:r>
            <a:r>
              <a:rPr lang="zh-CN" altLang="zh-CN" sz="2400" dirty="0" smtClean="0"/>
              <a:t>结构</a:t>
            </a:r>
            <a:r>
              <a:rPr lang="zh-CN" altLang="zh-CN" sz="2400" dirty="0"/>
              <a:t>简单，可靠性高，节点之间不会因故障而受到影响</a:t>
            </a:r>
            <a:r>
              <a:rPr lang="zh-CN" altLang="zh-CN" sz="2400" dirty="0" smtClean="0"/>
              <a:t>。 </a:t>
            </a:r>
            <a:r>
              <a:rPr lang="zh-CN" altLang="zh-CN" sz="2400" dirty="0"/>
              <a:t>易于</a:t>
            </a:r>
            <a:r>
              <a:rPr lang="zh-CN" altLang="zh-CN" sz="2400" dirty="0" smtClean="0"/>
              <a:t>布线，</a:t>
            </a:r>
            <a:r>
              <a:rPr lang="zh-CN" altLang="zh-CN" sz="2400" dirty="0"/>
              <a:t>容易</a:t>
            </a:r>
            <a:r>
              <a:rPr lang="zh-CN" altLang="zh-CN" sz="2400" dirty="0" smtClean="0"/>
              <a:t>扩充</a:t>
            </a:r>
            <a:r>
              <a:rPr lang="zh-CN" altLang="en-US" sz="2400" dirty="0" smtClean="0"/>
              <a:t>，</a:t>
            </a:r>
            <a:r>
              <a:rPr lang="zh-CN" altLang="zh-CN" sz="2400" dirty="0" smtClean="0"/>
              <a:t> </a:t>
            </a:r>
            <a:r>
              <a:rPr lang="zh-CN" altLang="zh-CN" sz="2400" dirty="0"/>
              <a:t>成本</a:t>
            </a:r>
            <a:r>
              <a:rPr lang="zh-CN" altLang="zh-CN" sz="2400" dirty="0" smtClean="0"/>
              <a:t>低</a:t>
            </a:r>
            <a:r>
              <a:rPr lang="zh-CN" altLang="en-US" sz="2400" dirty="0" smtClean="0"/>
              <a:t>。</a:t>
            </a:r>
            <a:endParaRPr lang="en-US" altLang="zh-CN" sz="2400" dirty="0" smtClean="0"/>
          </a:p>
          <a:p>
            <a:r>
              <a:rPr lang="en-US" altLang="zh-CN" sz="2400" dirty="0" smtClean="0"/>
              <a:t>         </a:t>
            </a:r>
            <a:r>
              <a:rPr lang="zh-CN" altLang="en-US" sz="2400" dirty="0" smtClean="0"/>
              <a:t>缺点是</a:t>
            </a:r>
            <a:r>
              <a:rPr lang="zh-CN" altLang="zh-CN" sz="2400" dirty="0" smtClean="0"/>
              <a:t>总线</a:t>
            </a:r>
            <a:r>
              <a:rPr lang="zh-CN" altLang="zh-CN" sz="2400" dirty="0"/>
              <a:t>传输的距离有限，范围受到限制</a:t>
            </a:r>
            <a:r>
              <a:rPr lang="zh-CN" altLang="zh-CN" sz="2400" dirty="0" smtClean="0"/>
              <a:t>。不能</a:t>
            </a:r>
            <a:r>
              <a:rPr lang="zh-CN" altLang="zh-CN" sz="2400" dirty="0"/>
              <a:t>保证信息及时传送，不适用于实时通信</a:t>
            </a:r>
            <a:r>
              <a:rPr lang="zh-CN" altLang="zh-CN" sz="2400" dirty="0" smtClean="0"/>
              <a:t>。</a:t>
            </a:r>
            <a:endParaRPr lang="zh-CN" altLang="zh-CN" sz="2400" dirty="0"/>
          </a:p>
        </p:txBody>
      </p:sp>
      <p:grpSp>
        <p:nvGrpSpPr>
          <p:cNvPr id="2" name="Group 2"/>
          <p:cNvGrpSpPr>
            <a:grpSpLocks noChangeAspect="1"/>
          </p:cNvGrpSpPr>
          <p:nvPr/>
        </p:nvGrpSpPr>
        <p:grpSpPr bwMode="auto">
          <a:xfrm>
            <a:off x="1254995" y="2861855"/>
            <a:ext cx="2740941" cy="2110283"/>
            <a:chOff x="2129" y="10166"/>
            <a:chExt cx="3956" cy="2196"/>
          </a:xfrm>
        </p:grpSpPr>
        <p:sp>
          <p:nvSpPr>
            <p:cNvPr id="4" name="Line 3"/>
            <p:cNvSpPr>
              <a:spLocks noChangeShapeType="1"/>
            </p:cNvSpPr>
            <p:nvPr/>
          </p:nvSpPr>
          <p:spPr bwMode="auto">
            <a:xfrm flipH="1" flipV="1">
              <a:off x="4401" y="11284"/>
              <a:ext cx="14" cy="950"/>
            </a:xfrm>
            <a:prstGeom prst="line">
              <a:avLst/>
            </a:prstGeom>
            <a:noFill/>
            <a:ln w="38100">
              <a:solidFill>
                <a:srgbClr val="E85298"/>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 name="Line 4"/>
            <p:cNvSpPr>
              <a:spLocks noChangeShapeType="1"/>
            </p:cNvSpPr>
            <p:nvPr/>
          </p:nvSpPr>
          <p:spPr bwMode="auto">
            <a:xfrm flipH="1" flipV="1">
              <a:off x="4910" y="10501"/>
              <a:ext cx="0" cy="782"/>
            </a:xfrm>
            <a:prstGeom prst="line">
              <a:avLst/>
            </a:prstGeom>
            <a:noFill/>
            <a:ln w="38100">
              <a:solidFill>
                <a:srgbClr val="E85298"/>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 name="Line 5"/>
            <p:cNvSpPr>
              <a:spLocks noChangeShapeType="1"/>
            </p:cNvSpPr>
            <p:nvPr/>
          </p:nvSpPr>
          <p:spPr bwMode="auto">
            <a:xfrm flipH="1" flipV="1">
              <a:off x="3735" y="10613"/>
              <a:ext cx="0" cy="670"/>
            </a:xfrm>
            <a:prstGeom prst="line">
              <a:avLst/>
            </a:prstGeom>
            <a:noFill/>
            <a:ln w="38100">
              <a:solidFill>
                <a:srgbClr val="E85298"/>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Line 6"/>
            <p:cNvSpPr>
              <a:spLocks noChangeShapeType="1"/>
            </p:cNvSpPr>
            <p:nvPr/>
          </p:nvSpPr>
          <p:spPr bwMode="auto">
            <a:xfrm flipH="1" flipV="1">
              <a:off x="2599" y="10557"/>
              <a:ext cx="0" cy="726"/>
            </a:xfrm>
            <a:prstGeom prst="line">
              <a:avLst/>
            </a:prstGeom>
            <a:noFill/>
            <a:ln w="38100">
              <a:solidFill>
                <a:srgbClr val="E85298"/>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Line 7"/>
            <p:cNvSpPr>
              <a:spLocks noChangeShapeType="1"/>
            </p:cNvSpPr>
            <p:nvPr/>
          </p:nvSpPr>
          <p:spPr bwMode="auto">
            <a:xfrm flipH="1" flipV="1">
              <a:off x="5615" y="11284"/>
              <a:ext cx="14" cy="950"/>
            </a:xfrm>
            <a:prstGeom prst="line">
              <a:avLst/>
            </a:prstGeom>
            <a:noFill/>
            <a:ln w="38100">
              <a:solidFill>
                <a:srgbClr val="E85298"/>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Line 8"/>
            <p:cNvSpPr>
              <a:spLocks noChangeShapeType="1"/>
            </p:cNvSpPr>
            <p:nvPr/>
          </p:nvSpPr>
          <p:spPr bwMode="auto">
            <a:xfrm flipH="1">
              <a:off x="2208" y="11284"/>
              <a:ext cx="3838" cy="0"/>
            </a:xfrm>
            <a:prstGeom prst="line">
              <a:avLst/>
            </a:prstGeom>
            <a:noFill/>
            <a:ln w="38100">
              <a:solidFill>
                <a:srgbClr val="E85298"/>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Line 9"/>
            <p:cNvSpPr>
              <a:spLocks noChangeShapeType="1"/>
            </p:cNvSpPr>
            <p:nvPr/>
          </p:nvSpPr>
          <p:spPr bwMode="auto">
            <a:xfrm flipH="1" flipV="1">
              <a:off x="3187" y="11284"/>
              <a:ext cx="13" cy="950"/>
            </a:xfrm>
            <a:prstGeom prst="line">
              <a:avLst/>
            </a:prstGeom>
            <a:noFill/>
            <a:ln w="38100">
              <a:solidFill>
                <a:srgbClr val="E85298"/>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Rectangle 10"/>
            <p:cNvSpPr>
              <a:spLocks noChangeArrowheads="1"/>
            </p:cNvSpPr>
            <p:nvPr/>
          </p:nvSpPr>
          <p:spPr bwMode="auto">
            <a:xfrm>
              <a:off x="2129" y="11171"/>
              <a:ext cx="79" cy="224"/>
            </a:xfrm>
            <a:prstGeom prst="rect">
              <a:avLst/>
            </a:prstGeom>
            <a:solidFill>
              <a:srgbClr val="BBE0E3"/>
            </a:solidFill>
            <a:ln w="9525">
              <a:solidFill>
                <a:srgbClr val="000000"/>
              </a:solidFill>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15" name="Rectangle 11"/>
            <p:cNvSpPr>
              <a:spLocks noChangeArrowheads="1"/>
            </p:cNvSpPr>
            <p:nvPr/>
          </p:nvSpPr>
          <p:spPr bwMode="auto">
            <a:xfrm>
              <a:off x="6006" y="11171"/>
              <a:ext cx="79" cy="224"/>
            </a:xfrm>
            <a:prstGeom prst="rect">
              <a:avLst/>
            </a:prstGeom>
            <a:solidFill>
              <a:srgbClr val="BBE0E3"/>
            </a:solidFill>
            <a:ln w="9525">
              <a:solidFill>
                <a:srgbClr val="000000"/>
              </a:solidFill>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pic>
          <p:nvPicPr>
            <p:cNvPr id="1036" name="Picture 12" descr="monito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486" y="10166"/>
              <a:ext cx="525" cy="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0000"/>
                  </a:solidFill>
                  <a:miter lim="800000"/>
                  <a:headEnd/>
                  <a:tailEnd/>
                </a14:hiddenLine>
              </a:ext>
            </a:extLst>
          </p:spPr>
        </p:pic>
        <p:pic>
          <p:nvPicPr>
            <p:cNvPr id="1037" name="Picture 13" descr="monito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641" y="10166"/>
              <a:ext cx="525" cy="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0000"/>
                  </a:solidFill>
                  <a:miter lim="800000"/>
                  <a:headEnd/>
                  <a:tailEnd/>
                </a14:hiddenLine>
              </a:ext>
            </a:extLst>
          </p:spPr>
        </p:pic>
        <p:pic>
          <p:nvPicPr>
            <p:cNvPr id="1038" name="Picture 14" descr="monito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2330" y="10166"/>
              <a:ext cx="525" cy="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0000"/>
                  </a:solidFill>
                  <a:miter lim="800000"/>
                  <a:headEnd/>
                  <a:tailEnd/>
                </a14:hiddenLine>
              </a:ext>
            </a:extLst>
          </p:spPr>
        </p:pic>
        <p:pic>
          <p:nvPicPr>
            <p:cNvPr id="1039" name="Picture 15" descr="monito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2936" y="11882"/>
              <a:ext cx="525" cy="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0000"/>
                  </a:solidFill>
                  <a:miter lim="800000"/>
                  <a:headEnd/>
                  <a:tailEnd/>
                </a14:hiddenLine>
              </a:ext>
            </a:extLst>
          </p:spPr>
        </p:pic>
        <p:pic>
          <p:nvPicPr>
            <p:cNvPr id="1040" name="Picture 16" descr="monito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152" y="11882"/>
              <a:ext cx="525" cy="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0000"/>
                  </a:solidFill>
                  <a:miter lim="800000"/>
                  <a:headEnd/>
                  <a:tailEnd/>
                </a14:hiddenLine>
              </a:ext>
            </a:extLst>
          </p:spPr>
        </p:pic>
        <p:pic>
          <p:nvPicPr>
            <p:cNvPr id="1041" name="Picture 17" descr="monito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5376" y="11882"/>
              <a:ext cx="525" cy="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0000"/>
                  </a:solidFill>
                  <a:miter lim="800000"/>
                  <a:headEnd/>
                  <a:tailEnd/>
                </a14:hiddenLine>
              </a:ext>
            </a:extLst>
          </p:spPr>
        </p:pic>
      </p:grpSp>
    </p:spTree>
    <p:extLst>
      <p:ext uri="{BB962C8B-B14F-4D97-AF65-F5344CB8AC3E}">
        <p14:creationId xmlns:p14="http://schemas.microsoft.com/office/powerpoint/2010/main" val="6659203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355976" y="1903263"/>
            <a:ext cx="3888432" cy="1200329"/>
          </a:xfrm>
          <a:prstGeom prst="rect">
            <a:avLst/>
          </a:prstGeom>
          <a:ln>
            <a:solidFill>
              <a:srgbClr val="FF0000"/>
            </a:solidFill>
          </a:ln>
        </p:spPr>
        <p:txBody>
          <a:bodyPr wrap="square">
            <a:spAutoFit/>
          </a:bodyPr>
          <a:lstStyle/>
          <a:p>
            <a:r>
              <a:rPr lang="zh-CN" altLang="en-US" dirty="0" smtClean="0"/>
              <a:t>         </a:t>
            </a:r>
            <a:r>
              <a:rPr lang="zh-CN" altLang="en-US" dirty="0"/>
              <a:t>缺点是电缆耗费量大，安装和维护的工作量大。中心节点一旦出现故障，会造成整个网络瘫痪。各节点的分布处理能力较低。</a:t>
            </a:r>
          </a:p>
        </p:txBody>
      </p:sp>
      <p:sp>
        <p:nvSpPr>
          <p:cNvPr id="9" name="TextBox 8"/>
          <p:cNvSpPr txBox="1"/>
          <p:nvPr/>
        </p:nvSpPr>
        <p:spPr>
          <a:xfrm>
            <a:off x="4355976" y="1703344"/>
            <a:ext cx="3888432" cy="4893647"/>
          </a:xfrm>
          <a:prstGeom prst="rect">
            <a:avLst/>
          </a:prstGeom>
          <a:solidFill>
            <a:schemeClr val="bg1"/>
          </a:solidFill>
          <a:ln>
            <a:solidFill>
              <a:srgbClr val="FF0000"/>
            </a:solidFill>
          </a:ln>
        </p:spPr>
        <p:txBody>
          <a:bodyPr wrap="square" rtlCol="0">
            <a:spAutoFit/>
          </a:bodyPr>
          <a:lstStyle/>
          <a:p>
            <a:r>
              <a:rPr lang="en-US" altLang="zh-CN" sz="2400" dirty="0" smtClean="0"/>
              <a:t>         </a:t>
            </a:r>
            <a:r>
              <a:rPr lang="zh-CN" altLang="zh-CN" sz="2400" dirty="0" smtClean="0"/>
              <a:t>星型</a:t>
            </a:r>
            <a:r>
              <a:rPr lang="zh-CN" altLang="zh-CN" sz="2400" dirty="0"/>
              <a:t>结构是以一个节点为中心节点，其他节点与中心节点相连构成的网络，中心节点控制全网的通信，各节点之间的通信都要通过中心</a:t>
            </a:r>
            <a:r>
              <a:rPr lang="zh-CN" altLang="zh-CN" sz="2400" dirty="0" smtClean="0"/>
              <a:t>节点</a:t>
            </a:r>
            <a:r>
              <a:rPr lang="zh-CN" altLang="en-US" sz="2400" dirty="0" smtClean="0"/>
              <a:t>。</a:t>
            </a:r>
            <a:endParaRPr lang="en-US" altLang="zh-CN" sz="2400" dirty="0" smtClean="0"/>
          </a:p>
          <a:p>
            <a:r>
              <a:rPr lang="zh-CN" altLang="en-US" sz="2400" dirty="0" smtClean="0"/>
              <a:t>         优点是</a:t>
            </a:r>
            <a:r>
              <a:rPr lang="zh-CN" altLang="zh-CN" sz="2400" dirty="0" smtClean="0"/>
              <a:t>访问</a:t>
            </a:r>
            <a:r>
              <a:rPr lang="zh-CN" altLang="zh-CN" sz="2400" dirty="0"/>
              <a:t>控制简单</a:t>
            </a:r>
            <a:r>
              <a:rPr lang="zh-CN" altLang="zh-CN" sz="2400" dirty="0" smtClean="0"/>
              <a:t>，外围</a:t>
            </a:r>
            <a:r>
              <a:rPr lang="zh-CN" altLang="zh-CN" sz="2400" dirty="0"/>
              <a:t>节点只和中心节点相连接</a:t>
            </a:r>
            <a:r>
              <a:rPr lang="zh-CN" altLang="zh-CN" sz="2400" dirty="0" smtClean="0"/>
              <a:t>。单个</a:t>
            </a:r>
            <a:r>
              <a:rPr lang="zh-CN" altLang="zh-CN" sz="2400" dirty="0"/>
              <a:t>节点的</a:t>
            </a:r>
            <a:r>
              <a:rPr lang="zh-CN" altLang="zh-CN" sz="2400" dirty="0" smtClean="0"/>
              <a:t>故障不会</a:t>
            </a:r>
            <a:r>
              <a:rPr lang="zh-CN" altLang="zh-CN" sz="2400" dirty="0"/>
              <a:t>影响全网，故障诊断和隔离容易</a:t>
            </a:r>
            <a:r>
              <a:rPr lang="zh-CN" altLang="zh-CN" sz="2400" dirty="0" smtClean="0"/>
              <a:t>。中心</a:t>
            </a:r>
            <a:r>
              <a:rPr lang="zh-CN" altLang="zh-CN" sz="2400" dirty="0"/>
              <a:t>节点可方便地</a:t>
            </a:r>
            <a:r>
              <a:rPr lang="zh-CN" altLang="zh-CN" sz="2400" dirty="0" smtClean="0"/>
              <a:t>对外围</a:t>
            </a:r>
            <a:r>
              <a:rPr lang="zh-CN" altLang="zh-CN" sz="2400" dirty="0"/>
              <a:t>节点提供服务和网络重新配置</a:t>
            </a:r>
            <a:r>
              <a:rPr lang="zh-CN" altLang="zh-CN" sz="2400" dirty="0" smtClean="0"/>
              <a:t>。</a:t>
            </a:r>
            <a:endParaRPr lang="zh-CN" altLang="zh-CN" sz="2400" dirty="0"/>
          </a:p>
        </p:txBody>
      </p:sp>
      <p:sp>
        <p:nvSpPr>
          <p:cNvPr id="5" name="标题 4"/>
          <p:cNvSpPr>
            <a:spLocks noGrp="1"/>
          </p:cNvSpPr>
          <p:nvPr>
            <p:ph type="title" idx="4294967295"/>
          </p:nvPr>
        </p:nvSpPr>
        <p:spPr>
          <a:xfrm>
            <a:off x="1871663" y="0"/>
            <a:ext cx="7272337" cy="1143000"/>
          </a:xfrm>
        </p:spPr>
        <p:txBody>
          <a:bodyPr>
            <a:normAutofit/>
          </a:bodyPr>
          <a:lstStyle/>
          <a:p>
            <a:r>
              <a:rPr lang="en-US" altLang="zh-CN" sz="3600" dirty="0" smtClean="0"/>
              <a:t>7.1.3 </a:t>
            </a:r>
            <a:r>
              <a:rPr lang="zh-CN" altLang="zh-CN" sz="3600" dirty="0" smtClean="0"/>
              <a:t>计算机网络</a:t>
            </a:r>
            <a:r>
              <a:rPr lang="zh-CN" altLang="zh-CN" sz="3600" dirty="0"/>
              <a:t>的分类</a:t>
            </a:r>
          </a:p>
        </p:txBody>
      </p:sp>
      <p:sp>
        <p:nvSpPr>
          <p:cNvPr id="6" name="TextBox 5"/>
          <p:cNvSpPr txBox="1"/>
          <p:nvPr/>
        </p:nvSpPr>
        <p:spPr>
          <a:xfrm>
            <a:off x="963149" y="1052736"/>
            <a:ext cx="6489172" cy="523220"/>
          </a:xfrm>
          <a:prstGeom prst="rect">
            <a:avLst/>
          </a:prstGeom>
          <a:noFill/>
        </p:spPr>
        <p:txBody>
          <a:bodyPr wrap="square" rtlCol="0">
            <a:spAutoFit/>
          </a:bodyPr>
          <a:lstStyle/>
          <a:p>
            <a:r>
              <a:rPr lang="en-US" altLang="zh-CN" sz="2800" dirty="0"/>
              <a:t>2</a:t>
            </a:r>
            <a:r>
              <a:rPr lang="zh-CN" altLang="zh-CN" sz="2800" dirty="0"/>
              <a:t>．按网络拓扑结构</a:t>
            </a:r>
            <a:r>
              <a:rPr lang="zh-CN" altLang="zh-CN" sz="2800" dirty="0" smtClean="0"/>
              <a:t>分类</a:t>
            </a:r>
            <a:endParaRPr lang="zh-CN" altLang="zh-CN" sz="2800" dirty="0"/>
          </a:p>
        </p:txBody>
      </p:sp>
      <p:sp>
        <p:nvSpPr>
          <p:cNvPr id="3" name="矩形 2"/>
          <p:cNvSpPr/>
          <p:nvPr/>
        </p:nvSpPr>
        <p:spPr>
          <a:xfrm>
            <a:off x="963149" y="1672431"/>
            <a:ext cx="2186817" cy="461665"/>
          </a:xfrm>
          <a:prstGeom prst="rect">
            <a:avLst/>
          </a:prstGeom>
        </p:spPr>
        <p:txBody>
          <a:bodyPr wrap="none">
            <a:spAutoFit/>
          </a:bodyPr>
          <a:lstStyle/>
          <a:p>
            <a:r>
              <a:rPr lang="zh-CN" altLang="zh-CN" sz="2400" dirty="0"/>
              <a:t>（2）星型</a:t>
            </a:r>
            <a:r>
              <a:rPr lang="zh-CN" altLang="zh-CN" sz="2400" dirty="0" smtClean="0"/>
              <a:t>结构</a:t>
            </a:r>
            <a:endParaRPr lang="zh-CN" altLang="zh-CN" sz="2400" dirty="0"/>
          </a:p>
        </p:txBody>
      </p:sp>
      <p:grpSp>
        <p:nvGrpSpPr>
          <p:cNvPr id="4" name="Group 2"/>
          <p:cNvGrpSpPr>
            <a:grpSpLocks noChangeAspect="1"/>
          </p:cNvGrpSpPr>
          <p:nvPr/>
        </p:nvGrpSpPr>
        <p:grpSpPr bwMode="auto">
          <a:xfrm>
            <a:off x="1342123" y="2792347"/>
            <a:ext cx="2553630" cy="2359281"/>
            <a:chOff x="5271" y="10281"/>
            <a:chExt cx="1794" cy="1696"/>
          </a:xfrm>
        </p:grpSpPr>
        <p:sp>
          <p:nvSpPr>
            <p:cNvPr id="7" name="Line 3"/>
            <p:cNvSpPr>
              <a:spLocks noChangeShapeType="1"/>
            </p:cNvSpPr>
            <p:nvPr/>
          </p:nvSpPr>
          <p:spPr bwMode="auto">
            <a:xfrm flipV="1">
              <a:off x="6172" y="10535"/>
              <a:ext cx="0" cy="1438"/>
            </a:xfrm>
            <a:prstGeom prst="line">
              <a:avLst/>
            </a:prstGeom>
            <a:noFill/>
            <a:ln w="38100">
              <a:solidFill>
                <a:srgbClr val="E85298"/>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 name="Line 4"/>
            <p:cNvSpPr>
              <a:spLocks noChangeShapeType="1"/>
            </p:cNvSpPr>
            <p:nvPr/>
          </p:nvSpPr>
          <p:spPr bwMode="auto">
            <a:xfrm flipH="1">
              <a:off x="5586" y="11061"/>
              <a:ext cx="525" cy="468"/>
            </a:xfrm>
            <a:prstGeom prst="line">
              <a:avLst/>
            </a:prstGeom>
            <a:noFill/>
            <a:ln w="38100">
              <a:solidFill>
                <a:srgbClr val="E85298"/>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0" name="Group 5"/>
            <p:cNvGrpSpPr>
              <a:grpSpLocks/>
            </p:cNvGrpSpPr>
            <p:nvPr/>
          </p:nvGrpSpPr>
          <p:grpSpPr bwMode="auto">
            <a:xfrm>
              <a:off x="5271" y="10281"/>
              <a:ext cx="1794" cy="1696"/>
              <a:chOff x="5271" y="10281"/>
              <a:chExt cx="1794" cy="1696"/>
            </a:xfrm>
          </p:grpSpPr>
          <p:sp>
            <p:nvSpPr>
              <p:cNvPr id="11" name="Line 6"/>
              <p:cNvSpPr>
                <a:spLocks noChangeShapeType="1"/>
              </p:cNvSpPr>
              <p:nvPr/>
            </p:nvSpPr>
            <p:spPr bwMode="auto">
              <a:xfrm flipH="1" flipV="1">
                <a:off x="5570" y="10820"/>
                <a:ext cx="541" cy="241"/>
              </a:xfrm>
              <a:prstGeom prst="line">
                <a:avLst/>
              </a:prstGeom>
              <a:noFill/>
              <a:ln w="38100">
                <a:solidFill>
                  <a:srgbClr val="E85298"/>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Line 7"/>
              <p:cNvSpPr>
                <a:spLocks noChangeShapeType="1"/>
              </p:cNvSpPr>
              <p:nvPr/>
            </p:nvSpPr>
            <p:spPr bwMode="auto">
              <a:xfrm flipH="1">
                <a:off x="6216" y="10830"/>
                <a:ext cx="643" cy="231"/>
              </a:xfrm>
              <a:prstGeom prst="line">
                <a:avLst/>
              </a:prstGeom>
              <a:noFill/>
              <a:ln w="38100">
                <a:solidFill>
                  <a:srgbClr val="E85298"/>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Line 8"/>
              <p:cNvSpPr>
                <a:spLocks noChangeShapeType="1"/>
              </p:cNvSpPr>
              <p:nvPr/>
            </p:nvSpPr>
            <p:spPr bwMode="auto">
              <a:xfrm flipH="1" flipV="1">
                <a:off x="6216" y="11061"/>
                <a:ext cx="494" cy="529"/>
              </a:xfrm>
              <a:prstGeom prst="line">
                <a:avLst/>
              </a:prstGeom>
              <a:noFill/>
              <a:ln w="38100">
                <a:solidFill>
                  <a:srgbClr val="E85298"/>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2057" name="Picture 9" descr="接入交换机"/>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6006" y="10905"/>
                <a:ext cx="359" cy="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8" name="Picture 10" descr="monitor"/>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5271" y="10593"/>
                <a:ext cx="324" cy="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0000"/>
                    </a:solidFill>
                    <a:miter lim="800000"/>
                    <a:headEnd/>
                    <a:tailEnd/>
                  </a14:hiddenLine>
                </a:ext>
              </a:extLst>
            </p:spPr>
          </p:pic>
          <p:pic>
            <p:nvPicPr>
              <p:cNvPr id="2059" name="Picture 11" descr="monitor"/>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5994" y="10281"/>
                <a:ext cx="324" cy="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0000"/>
                    </a:solidFill>
                    <a:miter lim="800000"/>
                    <a:headEnd/>
                    <a:tailEnd/>
                  </a14:hiddenLine>
                </a:ext>
              </a:extLst>
            </p:spPr>
          </p:pic>
          <p:pic>
            <p:nvPicPr>
              <p:cNvPr id="2060" name="Picture 12" descr="monitor"/>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6741" y="10593"/>
                <a:ext cx="324" cy="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0000"/>
                    </a:solidFill>
                    <a:miter lim="800000"/>
                    <a:headEnd/>
                    <a:tailEnd/>
                  </a14:hiddenLine>
                </a:ext>
              </a:extLst>
            </p:spPr>
          </p:pic>
          <p:pic>
            <p:nvPicPr>
              <p:cNvPr id="2061" name="Picture 13" descr="monitor"/>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5300" y="11304"/>
                <a:ext cx="324" cy="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0000"/>
                    </a:solidFill>
                    <a:miter lim="800000"/>
                    <a:headEnd/>
                    <a:tailEnd/>
                  </a14:hiddenLine>
                </a:ext>
              </a:extLst>
            </p:spPr>
          </p:pic>
          <p:pic>
            <p:nvPicPr>
              <p:cNvPr id="2062" name="Picture 14" descr="monitor"/>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6009" y="11602"/>
                <a:ext cx="324" cy="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0000"/>
                    </a:solidFill>
                    <a:miter lim="800000"/>
                    <a:headEnd/>
                    <a:tailEnd/>
                  </a14:hiddenLine>
                </a:ext>
              </a:extLst>
            </p:spPr>
          </p:pic>
          <p:pic>
            <p:nvPicPr>
              <p:cNvPr id="2063" name="Picture 15" descr="monitor"/>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6700" y="11344"/>
                <a:ext cx="324" cy="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0000"/>
                    </a:solidFill>
                    <a:miter lim="800000"/>
                    <a:headEnd/>
                    <a:tailEnd/>
                  </a14:hiddenLine>
                </a:ext>
              </a:extLst>
            </p:spPr>
          </p:pic>
        </p:grpSp>
      </p:grpSp>
    </p:spTree>
    <p:extLst>
      <p:ext uri="{BB962C8B-B14F-4D97-AF65-F5344CB8AC3E}">
        <p14:creationId xmlns:p14="http://schemas.microsoft.com/office/powerpoint/2010/main" val="178678338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9" presetClass="exit" presetSubtype="0" fill="hold" grpId="0" nodeType="withEffect">
                                  <p:stCondLst>
                                    <p:cond delay="0"/>
                                  </p:stCondLst>
                                  <p:childTnLst>
                                    <p:animEffect transition="out" filter="dissolve">
                                      <p:cBhvr>
                                        <p:cTn id="9" dur="500"/>
                                        <p:tgtEl>
                                          <p:spTgt spid="9"/>
                                        </p:tgtEl>
                                      </p:cBhvr>
                                    </p:animEffect>
                                    <p:set>
                                      <p:cBhvr>
                                        <p:cTn id="10"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a:normAutofit/>
          </a:bodyPr>
          <a:lstStyle/>
          <a:p>
            <a:r>
              <a:rPr lang="en-US" altLang="zh-CN" sz="3600" dirty="0" smtClean="0"/>
              <a:t>7.1.3 </a:t>
            </a:r>
            <a:r>
              <a:rPr lang="zh-CN" altLang="zh-CN" sz="3600" dirty="0" smtClean="0"/>
              <a:t>计算机网络</a:t>
            </a:r>
            <a:r>
              <a:rPr lang="zh-CN" altLang="zh-CN" sz="3600" dirty="0"/>
              <a:t>的分类</a:t>
            </a:r>
          </a:p>
        </p:txBody>
      </p:sp>
      <p:sp>
        <p:nvSpPr>
          <p:cNvPr id="6" name="TextBox 5"/>
          <p:cNvSpPr txBox="1"/>
          <p:nvPr/>
        </p:nvSpPr>
        <p:spPr>
          <a:xfrm>
            <a:off x="963149" y="1052736"/>
            <a:ext cx="6489172" cy="523220"/>
          </a:xfrm>
          <a:prstGeom prst="rect">
            <a:avLst/>
          </a:prstGeom>
          <a:noFill/>
        </p:spPr>
        <p:txBody>
          <a:bodyPr wrap="square" rtlCol="0">
            <a:spAutoFit/>
          </a:bodyPr>
          <a:lstStyle/>
          <a:p>
            <a:r>
              <a:rPr lang="en-US" altLang="zh-CN" sz="2800" dirty="0"/>
              <a:t>2</a:t>
            </a:r>
            <a:r>
              <a:rPr lang="zh-CN" altLang="zh-CN" sz="2800" dirty="0"/>
              <a:t>．按网络拓扑结构</a:t>
            </a:r>
            <a:r>
              <a:rPr lang="zh-CN" altLang="zh-CN" sz="2800" dirty="0" smtClean="0"/>
              <a:t>分类</a:t>
            </a:r>
            <a:endParaRPr lang="zh-CN" altLang="zh-CN" sz="2800" dirty="0"/>
          </a:p>
        </p:txBody>
      </p:sp>
      <p:sp>
        <p:nvSpPr>
          <p:cNvPr id="3" name="矩形 2"/>
          <p:cNvSpPr/>
          <p:nvPr/>
        </p:nvSpPr>
        <p:spPr>
          <a:xfrm>
            <a:off x="963149" y="1672431"/>
            <a:ext cx="2186817" cy="461665"/>
          </a:xfrm>
          <a:prstGeom prst="rect">
            <a:avLst/>
          </a:prstGeom>
        </p:spPr>
        <p:txBody>
          <a:bodyPr wrap="none">
            <a:spAutoFit/>
          </a:bodyPr>
          <a:lstStyle/>
          <a:p>
            <a:r>
              <a:rPr lang="zh-CN" altLang="zh-CN" sz="2400" dirty="0"/>
              <a:t>（3）环型结构</a:t>
            </a:r>
          </a:p>
        </p:txBody>
      </p:sp>
      <p:sp>
        <p:nvSpPr>
          <p:cNvPr id="9" name="TextBox 8"/>
          <p:cNvSpPr txBox="1"/>
          <p:nvPr/>
        </p:nvSpPr>
        <p:spPr>
          <a:xfrm>
            <a:off x="4355976" y="1703344"/>
            <a:ext cx="3888432" cy="4893647"/>
          </a:xfrm>
          <a:prstGeom prst="rect">
            <a:avLst/>
          </a:prstGeom>
          <a:solidFill>
            <a:schemeClr val="bg1"/>
          </a:solidFill>
          <a:ln>
            <a:solidFill>
              <a:srgbClr val="FF0000"/>
            </a:solidFill>
          </a:ln>
        </p:spPr>
        <p:txBody>
          <a:bodyPr wrap="square" rtlCol="0">
            <a:spAutoFit/>
          </a:bodyPr>
          <a:lstStyle/>
          <a:p>
            <a:r>
              <a:rPr lang="en-US" altLang="zh-CN" sz="2400" dirty="0" smtClean="0"/>
              <a:t>         </a:t>
            </a:r>
            <a:r>
              <a:rPr lang="zh-CN" altLang="zh-CN" sz="2400" dirty="0" smtClean="0"/>
              <a:t>环型</a:t>
            </a:r>
            <a:r>
              <a:rPr lang="zh-CN" altLang="zh-CN" sz="2400" dirty="0"/>
              <a:t>结构中</a:t>
            </a:r>
            <a:r>
              <a:rPr lang="zh-CN" altLang="zh-CN" sz="2400" dirty="0" smtClean="0"/>
              <a:t>，连接</a:t>
            </a:r>
            <a:r>
              <a:rPr lang="zh-CN" altLang="zh-CN" sz="2400" dirty="0"/>
              <a:t>各节点的链路组成一个闭合环路。数据在环路中沿着一个方向在各个节点间传输，信息从一个节点传到另一个节点</a:t>
            </a:r>
            <a:r>
              <a:rPr lang="zh-CN" altLang="zh-CN" sz="2400" dirty="0" smtClean="0"/>
              <a:t>。</a:t>
            </a:r>
            <a:endParaRPr lang="en-US" altLang="zh-CN" sz="2400" dirty="0" smtClean="0"/>
          </a:p>
          <a:p>
            <a:r>
              <a:rPr lang="zh-CN" altLang="en-US" sz="2400" dirty="0" smtClean="0"/>
              <a:t>         它的</a:t>
            </a:r>
            <a:r>
              <a:rPr lang="zh-CN" altLang="zh-CN" sz="2400" dirty="0" smtClean="0"/>
              <a:t>优点</a:t>
            </a:r>
            <a:r>
              <a:rPr lang="zh-CN" altLang="en-US" sz="2400" dirty="0" smtClean="0"/>
              <a:t>是</a:t>
            </a:r>
            <a:r>
              <a:rPr lang="zh-CN" altLang="zh-CN" sz="2400" dirty="0" smtClean="0"/>
              <a:t>成本</a:t>
            </a:r>
            <a:r>
              <a:rPr lang="zh-CN" altLang="zh-CN" sz="2400" dirty="0"/>
              <a:t>低，电缆长度</a:t>
            </a:r>
            <a:r>
              <a:rPr lang="zh-CN" altLang="zh-CN" sz="2400" dirty="0" smtClean="0"/>
              <a:t>短</a:t>
            </a:r>
            <a:r>
              <a:rPr lang="zh-CN" altLang="en-US" sz="2400" dirty="0" smtClean="0"/>
              <a:t>，</a:t>
            </a:r>
            <a:r>
              <a:rPr lang="zh-CN" altLang="zh-CN" sz="2400" dirty="0" smtClean="0"/>
              <a:t>结构简单</a:t>
            </a:r>
            <a:r>
              <a:rPr lang="zh-CN" altLang="en-US" sz="2400" dirty="0" smtClean="0"/>
              <a:t>，</a:t>
            </a:r>
            <a:r>
              <a:rPr lang="zh-CN" altLang="zh-CN" sz="2400" dirty="0" smtClean="0"/>
              <a:t>便于</a:t>
            </a:r>
            <a:r>
              <a:rPr lang="zh-CN" altLang="zh-CN" sz="2400" dirty="0"/>
              <a:t>实时控制。</a:t>
            </a:r>
          </a:p>
          <a:p>
            <a:r>
              <a:rPr lang="zh-CN" altLang="en-US" sz="2400" dirty="0" smtClean="0"/>
              <a:t>         它</a:t>
            </a:r>
            <a:r>
              <a:rPr lang="zh-CN" altLang="zh-CN" sz="2400" dirty="0" smtClean="0"/>
              <a:t>的缺点</a:t>
            </a:r>
            <a:r>
              <a:rPr lang="zh-CN" altLang="en-US" sz="2400" dirty="0" smtClean="0"/>
              <a:t>是</a:t>
            </a:r>
            <a:r>
              <a:rPr lang="zh-CN" altLang="zh-CN" sz="2400" dirty="0" smtClean="0"/>
              <a:t>环路</a:t>
            </a:r>
            <a:r>
              <a:rPr lang="zh-CN" altLang="zh-CN" sz="2400" dirty="0"/>
              <a:t>中任意一个节点的故障都可能造成网络</a:t>
            </a:r>
            <a:r>
              <a:rPr lang="zh-CN" altLang="zh-CN" sz="2400" dirty="0" smtClean="0"/>
              <a:t>瘫痪</a:t>
            </a:r>
            <a:r>
              <a:rPr lang="zh-CN" altLang="en-US" sz="2400" dirty="0"/>
              <a:t>，</a:t>
            </a:r>
            <a:r>
              <a:rPr lang="zh-CN" altLang="zh-CN" sz="2400" dirty="0" smtClean="0"/>
              <a:t>故障定位</a:t>
            </a:r>
            <a:r>
              <a:rPr lang="zh-CN" altLang="zh-CN" sz="2400" dirty="0"/>
              <a:t>较难。</a:t>
            </a:r>
          </a:p>
          <a:p>
            <a:r>
              <a:rPr lang="zh-CN" altLang="zh-CN" sz="2400" dirty="0" smtClean="0"/>
              <a:t>节点过多会使</a:t>
            </a:r>
            <a:r>
              <a:rPr lang="zh-CN" altLang="zh-CN" sz="2400" dirty="0"/>
              <a:t>网络的响应时间延长</a:t>
            </a:r>
            <a:r>
              <a:rPr lang="zh-CN" altLang="zh-CN" sz="2400" dirty="0" smtClean="0"/>
              <a:t>。</a:t>
            </a:r>
            <a:endParaRPr lang="zh-CN" altLang="zh-CN" sz="2400" dirty="0"/>
          </a:p>
        </p:txBody>
      </p:sp>
      <p:grpSp>
        <p:nvGrpSpPr>
          <p:cNvPr id="2" name="Group 2"/>
          <p:cNvGrpSpPr>
            <a:grpSpLocks noChangeAspect="1"/>
          </p:cNvGrpSpPr>
          <p:nvPr/>
        </p:nvGrpSpPr>
        <p:grpSpPr bwMode="auto">
          <a:xfrm>
            <a:off x="1194849" y="2454667"/>
            <a:ext cx="2592288" cy="2592288"/>
            <a:chOff x="2022" y="5369"/>
            <a:chExt cx="2661" cy="2622"/>
          </a:xfrm>
        </p:grpSpPr>
        <p:sp>
          <p:nvSpPr>
            <p:cNvPr id="4" name="Line 3"/>
            <p:cNvSpPr>
              <a:spLocks noChangeShapeType="1"/>
            </p:cNvSpPr>
            <p:nvPr/>
          </p:nvSpPr>
          <p:spPr bwMode="auto">
            <a:xfrm>
              <a:off x="2364" y="6204"/>
              <a:ext cx="1982" cy="840"/>
            </a:xfrm>
            <a:prstGeom prst="line">
              <a:avLst/>
            </a:prstGeom>
            <a:noFill/>
            <a:ln w="38100">
              <a:solidFill>
                <a:srgbClr val="E85298"/>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 name="Line 4"/>
            <p:cNvSpPr>
              <a:spLocks noChangeShapeType="1"/>
            </p:cNvSpPr>
            <p:nvPr/>
          </p:nvSpPr>
          <p:spPr bwMode="auto">
            <a:xfrm flipH="1">
              <a:off x="2329" y="6131"/>
              <a:ext cx="2086" cy="986"/>
            </a:xfrm>
            <a:prstGeom prst="line">
              <a:avLst/>
            </a:prstGeom>
            <a:noFill/>
            <a:ln w="38100">
              <a:solidFill>
                <a:srgbClr val="E85298"/>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 name="Line 5"/>
            <p:cNvSpPr>
              <a:spLocks noChangeShapeType="1"/>
            </p:cNvSpPr>
            <p:nvPr/>
          </p:nvSpPr>
          <p:spPr bwMode="auto">
            <a:xfrm flipH="1">
              <a:off x="3355" y="5582"/>
              <a:ext cx="17" cy="2193"/>
            </a:xfrm>
            <a:prstGeom prst="line">
              <a:avLst/>
            </a:prstGeom>
            <a:noFill/>
            <a:ln w="38100">
              <a:solidFill>
                <a:srgbClr val="E85298"/>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Oval 6"/>
            <p:cNvSpPr>
              <a:spLocks noChangeArrowheads="1"/>
            </p:cNvSpPr>
            <p:nvPr/>
          </p:nvSpPr>
          <p:spPr bwMode="auto">
            <a:xfrm>
              <a:off x="2739" y="6058"/>
              <a:ext cx="1231" cy="1205"/>
            </a:xfrm>
            <a:prstGeom prst="ellipse">
              <a:avLst/>
            </a:prstGeom>
            <a:solidFill>
              <a:srgbClr val="FFFFFF"/>
            </a:solidFill>
            <a:ln w="38100">
              <a:solidFill>
                <a:srgbClr val="FF66CC"/>
              </a:solidFill>
              <a:round/>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11" name="Rectangle 7"/>
            <p:cNvSpPr>
              <a:spLocks noChangeArrowheads="1"/>
            </p:cNvSpPr>
            <p:nvPr/>
          </p:nvSpPr>
          <p:spPr bwMode="auto">
            <a:xfrm>
              <a:off x="2739" y="6861"/>
              <a:ext cx="104" cy="74"/>
            </a:xfrm>
            <a:prstGeom prst="rect">
              <a:avLst/>
            </a:prstGeom>
            <a:solidFill>
              <a:srgbClr val="BBE0E3"/>
            </a:solidFill>
            <a:ln w="9525">
              <a:solidFill>
                <a:srgbClr val="000000"/>
              </a:solidFill>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12" name="Rectangle 8"/>
            <p:cNvSpPr>
              <a:spLocks noChangeArrowheads="1"/>
            </p:cNvSpPr>
            <p:nvPr/>
          </p:nvSpPr>
          <p:spPr bwMode="auto">
            <a:xfrm>
              <a:off x="3286" y="7227"/>
              <a:ext cx="104" cy="73"/>
            </a:xfrm>
            <a:prstGeom prst="rect">
              <a:avLst/>
            </a:prstGeom>
            <a:solidFill>
              <a:srgbClr val="BBE0E3"/>
            </a:solidFill>
            <a:ln w="9525">
              <a:solidFill>
                <a:srgbClr val="000000"/>
              </a:solidFill>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13" name="Rectangle 9"/>
            <p:cNvSpPr>
              <a:spLocks noChangeArrowheads="1"/>
            </p:cNvSpPr>
            <p:nvPr/>
          </p:nvSpPr>
          <p:spPr bwMode="auto">
            <a:xfrm>
              <a:off x="3868" y="6825"/>
              <a:ext cx="103" cy="73"/>
            </a:xfrm>
            <a:prstGeom prst="rect">
              <a:avLst/>
            </a:prstGeom>
            <a:solidFill>
              <a:srgbClr val="BBE0E3"/>
            </a:solidFill>
            <a:ln w="9525">
              <a:solidFill>
                <a:srgbClr val="000000"/>
              </a:solidFill>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14" name="Rectangle 10"/>
            <p:cNvSpPr>
              <a:spLocks noChangeArrowheads="1"/>
            </p:cNvSpPr>
            <p:nvPr/>
          </p:nvSpPr>
          <p:spPr bwMode="auto">
            <a:xfrm>
              <a:off x="3833" y="6313"/>
              <a:ext cx="104" cy="74"/>
            </a:xfrm>
            <a:prstGeom prst="rect">
              <a:avLst/>
            </a:prstGeom>
            <a:solidFill>
              <a:srgbClr val="BBE0E3"/>
            </a:solidFill>
            <a:ln w="9525">
              <a:solidFill>
                <a:srgbClr val="000000"/>
              </a:solidFill>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15" name="Rectangle 11"/>
            <p:cNvSpPr>
              <a:spLocks noChangeArrowheads="1"/>
            </p:cNvSpPr>
            <p:nvPr/>
          </p:nvSpPr>
          <p:spPr bwMode="auto">
            <a:xfrm>
              <a:off x="2739" y="6350"/>
              <a:ext cx="104" cy="73"/>
            </a:xfrm>
            <a:prstGeom prst="rect">
              <a:avLst/>
            </a:prstGeom>
            <a:solidFill>
              <a:srgbClr val="BBE0E3"/>
            </a:solidFill>
            <a:ln w="9525">
              <a:solidFill>
                <a:srgbClr val="000000"/>
              </a:solidFill>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16" name="Rectangle 12"/>
            <p:cNvSpPr>
              <a:spLocks noChangeArrowheads="1"/>
            </p:cNvSpPr>
            <p:nvPr/>
          </p:nvSpPr>
          <p:spPr bwMode="auto">
            <a:xfrm>
              <a:off x="3321" y="6021"/>
              <a:ext cx="103" cy="74"/>
            </a:xfrm>
            <a:prstGeom prst="rect">
              <a:avLst/>
            </a:prstGeom>
            <a:solidFill>
              <a:srgbClr val="BBE0E3"/>
            </a:solidFill>
            <a:ln w="9525">
              <a:solidFill>
                <a:srgbClr val="000000"/>
              </a:solidFill>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grpSp>
          <p:nvGrpSpPr>
            <p:cNvPr id="17" name="Group 13"/>
            <p:cNvGrpSpPr>
              <a:grpSpLocks/>
            </p:cNvGrpSpPr>
            <p:nvPr/>
          </p:nvGrpSpPr>
          <p:grpSpPr bwMode="auto">
            <a:xfrm>
              <a:off x="2022" y="5369"/>
              <a:ext cx="2661" cy="2622"/>
              <a:chOff x="2022" y="5369"/>
              <a:chExt cx="2661" cy="2622"/>
            </a:xfrm>
          </p:grpSpPr>
          <p:pic>
            <p:nvPicPr>
              <p:cNvPr id="8206" name="Picture 14" descr="monito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2022" y="5975"/>
                <a:ext cx="490" cy="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0000"/>
                    </a:solidFill>
                    <a:miter lim="800000"/>
                    <a:headEnd/>
                    <a:tailEnd/>
                  </a14:hiddenLine>
                </a:ext>
              </a:extLst>
            </p:spPr>
          </p:pic>
          <p:pic>
            <p:nvPicPr>
              <p:cNvPr id="8207" name="Picture 15" descr="monitor"/>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2022" y="6749"/>
                <a:ext cx="481" cy="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0000"/>
                    </a:solidFill>
                    <a:miter lim="800000"/>
                    <a:headEnd/>
                    <a:tailEnd/>
                  </a14:hiddenLine>
                </a:ext>
              </a:extLst>
            </p:spPr>
          </p:pic>
          <p:pic>
            <p:nvPicPr>
              <p:cNvPr id="8208" name="Picture 16" descr="monitor"/>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3108" y="5369"/>
                <a:ext cx="525" cy="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0000"/>
                    </a:solidFill>
                    <a:miter lim="800000"/>
                    <a:headEnd/>
                    <a:tailEnd/>
                  </a14:hiddenLine>
                </a:ext>
              </a:extLst>
            </p:spPr>
          </p:pic>
          <p:pic>
            <p:nvPicPr>
              <p:cNvPr id="8209" name="Picture 17" descr="monitor"/>
              <p:cNvPicPr>
                <a:picLocks noChangeAspect="1"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3108" y="7511"/>
                <a:ext cx="525" cy="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0000"/>
                    </a:solidFill>
                    <a:miter lim="800000"/>
                    <a:headEnd/>
                    <a:tailEnd/>
                  </a14:hiddenLine>
                </a:ext>
              </a:extLst>
            </p:spPr>
          </p:pic>
          <p:pic>
            <p:nvPicPr>
              <p:cNvPr id="18" name="Picture 18" descr="monitor"/>
              <p:cNvPicPr>
                <a:picLocks noChangeAspect="1"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4158" y="5919"/>
                <a:ext cx="525" cy="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0000"/>
                    </a:solidFill>
                    <a:miter lim="800000"/>
                    <a:headEnd/>
                    <a:tailEnd/>
                  </a14:hiddenLine>
                </a:ext>
              </a:extLst>
            </p:spPr>
          </p:pic>
          <p:pic>
            <p:nvPicPr>
              <p:cNvPr id="8211" name="Picture 19" descr="monitor"/>
              <p:cNvPicPr>
                <a:picLocks noChangeAspect="1"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4158" y="6611"/>
                <a:ext cx="525" cy="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0000"/>
                    </a:solidFill>
                    <a:miter lim="800000"/>
                    <a:headEnd/>
                    <a:tailEnd/>
                  </a14:hiddenLine>
                </a:ext>
              </a:extLst>
            </p:spPr>
          </p:pic>
        </p:grpSp>
      </p:grpSp>
    </p:spTree>
    <p:extLst>
      <p:ext uri="{BB962C8B-B14F-4D97-AF65-F5344CB8AC3E}">
        <p14:creationId xmlns:p14="http://schemas.microsoft.com/office/powerpoint/2010/main" val="178678338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a:normAutofit/>
          </a:bodyPr>
          <a:lstStyle/>
          <a:p>
            <a:r>
              <a:rPr lang="en-US" altLang="zh-CN" sz="3600" dirty="0" smtClean="0"/>
              <a:t>7.1.3 </a:t>
            </a:r>
            <a:r>
              <a:rPr lang="zh-CN" altLang="zh-CN" sz="3600" dirty="0" smtClean="0"/>
              <a:t>计算机网络</a:t>
            </a:r>
            <a:r>
              <a:rPr lang="zh-CN" altLang="zh-CN" sz="3600" dirty="0"/>
              <a:t>的分类</a:t>
            </a:r>
          </a:p>
        </p:txBody>
      </p:sp>
      <p:sp>
        <p:nvSpPr>
          <p:cNvPr id="6" name="TextBox 5"/>
          <p:cNvSpPr txBox="1"/>
          <p:nvPr/>
        </p:nvSpPr>
        <p:spPr>
          <a:xfrm>
            <a:off x="963149" y="1052736"/>
            <a:ext cx="6489172" cy="523220"/>
          </a:xfrm>
          <a:prstGeom prst="rect">
            <a:avLst/>
          </a:prstGeom>
          <a:noFill/>
        </p:spPr>
        <p:txBody>
          <a:bodyPr wrap="square" rtlCol="0">
            <a:spAutoFit/>
          </a:bodyPr>
          <a:lstStyle/>
          <a:p>
            <a:r>
              <a:rPr lang="en-US" altLang="zh-CN" sz="2800" dirty="0"/>
              <a:t>2</a:t>
            </a:r>
            <a:r>
              <a:rPr lang="zh-CN" altLang="zh-CN" sz="2800" dirty="0"/>
              <a:t>．按网络拓扑结构</a:t>
            </a:r>
            <a:r>
              <a:rPr lang="zh-CN" altLang="zh-CN" sz="2800" dirty="0" smtClean="0"/>
              <a:t>分类</a:t>
            </a:r>
            <a:endParaRPr lang="zh-CN" altLang="zh-CN" sz="2800" dirty="0"/>
          </a:p>
        </p:txBody>
      </p:sp>
      <p:sp>
        <p:nvSpPr>
          <p:cNvPr id="3" name="矩形 2"/>
          <p:cNvSpPr/>
          <p:nvPr/>
        </p:nvSpPr>
        <p:spPr>
          <a:xfrm>
            <a:off x="963149" y="1672431"/>
            <a:ext cx="2186817" cy="461665"/>
          </a:xfrm>
          <a:prstGeom prst="rect">
            <a:avLst/>
          </a:prstGeom>
        </p:spPr>
        <p:txBody>
          <a:bodyPr wrap="none">
            <a:spAutoFit/>
          </a:bodyPr>
          <a:lstStyle/>
          <a:p>
            <a:r>
              <a:rPr lang="zh-CN" altLang="zh-CN" sz="2400" dirty="0"/>
              <a:t>（4）树型结构</a:t>
            </a:r>
          </a:p>
        </p:txBody>
      </p:sp>
      <p:sp>
        <p:nvSpPr>
          <p:cNvPr id="9" name="TextBox 8"/>
          <p:cNvSpPr txBox="1"/>
          <p:nvPr/>
        </p:nvSpPr>
        <p:spPr>
          <a:xfrm>
            <a:off x="4355976" y="1703344"/>
            <a:ext cx="3888432" cy="4524315"/>
          </a:xfrm>
          <a:prstGeom prst="rect">
            <a:avLst/>
          </a:prstGeom>
          <a:solidFill>
            <a:schemeClr val="bg1"/>
          </a:solidFill>
          <a:ln>
            <a:solidFill>
              <a:srgbClr val="FF0000"/>
            </a:solidFill>
          </a:ln>
        </p:spPr>
        <p:txBody>
          <a:bodyPr wrap="square" rtlCol="0">
            <a:spAutoFit/>
          </a:bodyPr>
          <a:lstStyle/>
          <a:p>
            <a:r>
              <a:rPr lang="en-US" altLang="zh-CN" sz="2400" dirty="0" smtClean="0"/>
              <a:t>        </a:t>
            </a:r>
            <a:r>
              <a:rPr lang="zh-CN" altLang="zh-CN" sz="2400" dirty="0" smtClean="0"/>
              <a:t>树</a:t>
            </a:r>
            <a:r>
              <a:rPr lang="zh-CN" altLang="zh-CN" sz="2400" dirty="0"/>
              <a:t>型结构是星型结构的扩展。树型结构顶端是“根”，树根下有多个分支，每个分支还可以有子分支，节点是叶子。“根”接收各节点发来的数据，然后再广播发送到全网</a:t>
            </a:r>
            <a:r>
              <a:rPr lang="zh-CN" altLang="zh-CN" sz="2400" dirty="0" smtClean="0"/>
              <a:t>。</a:t>
            </a:r>
            <a:endParaRPr lang="en-US" altLang="zh-CN" sz="2400" dirty="0" smtClean="0"/>
          </a:p>
          <a:p>
            <a:r>
              <a:rPr lang="zh-CN" altLang="en-US" sz="2400" dirty="0" smtClean="0"/>
              <a:t>         它</a:t>
            </a:r>
            <a:r>
              <a:rPr lang="zh-CN" altLang="zh-CN" sz="2400" dirty="0" smtClean="0"/>
              <a:t>的优点</a:t>
            </a:r>
            <a:r>
              <a:rPr lang="zh-CN" altLang="en-US" sz="2400" dirty="0" smtClean="0"/>
              <a:t>是</a:t>
            </a:r>
            <a:r>
              <a:rPr lang="zh-CN" altLang="zh-CN" sz="2400" dirty="0" smtClean="0"/>
              <a:t>容易</a:t>
            </a:r>
            <a:r>
              <a:rPr lang="zh-CN" altLang="zh-CN" sz="2400" dirty="0"/>
              <a:t>扩充、故障容易分离处理。</a:t>
            </a:r>
          </a:p>
          <a:p>
            <a:r>
              <a:rPr lang="zh-CN" altLang="en-US" sz="2400" dirty="0" smtClean="0"/>
              <a:t>         它</a:t>
            </a:r>
            <a:r>
              <a:rPr lang="zh-CN" altLang="zh-CN" sz="2400" dirty="0" smtClean="0"/>
              <a:t>的缺点</a:t>
            </a:r>
            <a:r>
              <a:rPr lang="zh-CN" altLang="en-US" sz="2400" dirty="0" smtClean="0"/>
              <a:t>是</a:t>
            </a:r>
            <a:r>
              <a:rPr lang="zh-CN" altLang="zh-CN" sz="2400" dirty="0" smtClean="0"/>
              <a:t>一旦</a:t>
            </a:r>
            <a:r>
              <a:rPr lang="zh-CN" altLang="zh-CN" sz="2400" dirty="0"/>
              <a:t>“根”发生故障，整个网络就不能正常工作</a:t>
            </a:r>
            <a:r>
              <a:rPr lang="zh-CN" altLang="zh-CN" sz="2400" dirty="0" smtClean="0"/>
              <a:t>。</a:t>
            </a:r>
            <a:endParaRPr lang="zh-CN" altLang="zh-CN" sz="2400" dirty="0"/>
          </a:p>
        </p:txBody>
      </p:sp>
      <p:grpSp>
        <p:nvGrpSpPr>
          <p:cNvPr id="16" name="Group 2"/>
          <p:cNvGrpSpPr>
            <a:grpSpLocks noChangeAspect="1"/>
          </p:cNvGrpSpPr>
          <p:nvPr/>
        </p:nvGrpSpPr>
        <p:grpSpPr bwMode="auto">
          <a:xfrm>
            <a:off x="963149" y="2636634"/>
            <a:ext cx="3150060" cy="2076176"/>
            <a:chOff x="6111" y="5980"/>
            <a:chExt cx="3933" cy="2609"/>
          </a:xfrm>
        </p:grpSpPr>
        <p:grpSp>
          <p:nvGrpSpPr>
            <p:cNvPr id="17" name="Group 3"/>
            <p:cNvGrpSpPr>
              <a:grpSpLocks/>
            </p:cNvGrpSpPr>
            <p:nvPr/>
          </p:nvGrpSpPr>
          <p:grpSpPr bwMode="auto">
            <a:xfrm>
              <a:off x="6111" y="6381"/>
              <a:ext cx="3933" cy="2208"/>
              <a:chOff x="6257" y="5653"/>
              <a:chExt cx="3933" cy="2208"/>
            </a:xfrm>
          </p:grpSpPr>
          <p:sp>
            <p:nvSpPr>
              <p:cNvPr id="18" name="Line 4"/>
              <p:cNvSpPr>
                <a:spLocks noChangeShapeType="1"/>
              </p:cNvSpPr>
              <p:nvPr/>
            </p:nvSpPr>
            <p:spPr bwMode="auto">
              <a:xfrm flipH="1">
                <a:off x="6467" y="6625"/>
                <a:ext cx="525" cy="936"/>
              </a:xfrm>
              <a:prstGeom prst="line">
                <a:avLst/>
              </a:prstGeom>
              <a:noFill/>
              <a:ln w="38100">
                <a:solidFill>
                  <a:srgbClr val="E85298"/>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Line 5"/>
              <p:cNvSpPr>
                <a:spLocks noChangeShapeType="1"/>
              </p:cNvSpPr>
              <p:nvPr/>
            </p:nvSpPr>
            <p:spPr bwMode="auto">
              <a:xfrm>
                <a:off x="6992" y="6625"/>
                <a:ext cx="525" cy="1008"/>
              </a:xfrm>
              <a:prstGeom prst="line">
                <a:avLst/>
              </a:prstGeom>
              <a:noFill/>
              <a:ln w="38100">
                <a:solidFill>
                  <a:srgbClr val="E85298"/>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Line 6"/>
              <p:cNvSpPr>
                <a:spLocks noChangeShapeType="1"/>
              </p:cNvSpPr>
              <p:nvPr/>
            </p:nvSpPr>
            <p:spPr bwMode="auto">
              <a:xfrm>
                <a:off x="8147" y="5653"/>
                <a:ext cx="1" cy="780"/>
              </a:xfrm>
              <a:prstGeom prst="line">
                <a:avLst/>
              </a:prstGeom>
              <a:noFill/>
              <a:ln w="38100">
                <a:solidFill>
                  <a:srgbClr val="E85298"/>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Line 7"/>
              <p:cNvSpPr>
                <a:spLocks noChangeShapeType="1"/>
              </p:cNvSpPr>
              <p:nvPr/>
            </p:nvSpPr>
            <p:spPr bwMode="auto">
              <a:xfrm flipH="1">
                <a:off x="6948" y="5654"/>
                <a:ext cx="1178" cy="750"/>
              </a:xfrm>
              <a:prstGeom prst="line">
                <a:avLst/>
              </a:prstGeom>
              <a:noFill/>
              <a:ln w="38100">
                <a:solidFill>
                  <a:srgbClr val="E85298"/>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Line 8"/>
              <p:cNvSpPr>
                <a:spLocks noChangeShapeType="1"/>
              </p:cNvSpPr>
              <p:nvPr/>
            </p:nvSpPr>
            <p:spPr bwMode="auto">
              <a:xfrm flipH="1">
                <a:off x="8252" y="6625"/>
                <a:ext cx="945" cy="936"/>
              </a:xfrm>
              <a:prstGeom prst="line">
                <a:avLst/>
              </a:prstGeom>
              <a:noFill/>
              <a:ln w="38100">
                <a:solidFill>
                  <a:srgbClr val="E85298"/>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Line 9"/>
              <p:cNvSpPr>
                <a:spLocks noChangeShapeType="1"/>
              </p:cNvSpPr>
              <p:nvPr/>
            </p:nvSpPr>
            <p:spPr bwMode="auto">
              <a:xfrm>
                <a:off x="9197" y="6589"/>
                <a:ext cx="31" cy="836"/>
              </a:xfrm>
              <a:prstGeom prst="line">
                <a:avLst/>
              </a:prstGeom>
              <a:noFill/>
              <a:ln w="38100">
                <a:solidFill>
                  <a:srgbClr val="E85298"/>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Line 10"/>
              <p:cNvSpPr>
                <a:spLocks noChangeShapeType="1"/>
              </p:cNvSpPr>
              <p:nvPr/>
            </p:nvSpPr>
            <p:spPr bwMode="auto">
              <a:xfrm>
                <a:off x="8147" y="5653"/>
                <a:ext cx="1050" cy="660"/>
              </a:xfrm>
              <a:prstGeom prst="line">
                <a:avLst/>
              </a:prstGeom>
              <a:noFill/>
              <a:ln w="38100">
                <a:solidFill>
                  <a:srgbClr val="E85298"/>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3083" name="Picture 11" descr="monito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8954" y="6301"/>
                <a:ext cx="525" cy="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0000"/>
                    </a:solidFill>
                    <a:miter lim="800000"/>
                    <a:headEnd/>
                    <a:tailEnd/>
                  </a14:hiddenLine>
                </a:ext>
              </a:extLst>
            </p:spPr>
          </p:pic>
          <p:pic>
            <p:nvPicPr>
              <p:cNvPr id="3084" name="Picture 12" descr="monitor"/>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6782" y="6355"/>
                <a:ext cx="525" cy="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0000"/>
                    </a:solidFill>
                    <a:miter lim="800000"/>
                    <a:headEnd/>
                    <a:tailEnd/>
                  </a14:hiddenLine>
                </a:ext>
              </a:extLst>
            </p:spPr>
          </p:pic>
          <p:pic>
            <p:nvPicPr>
              <p:cNvPr id="3085" name="Picture 13" descr="monitor"/>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7889" y="6325"/>
                <a:ext cx="490" cy="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0000"/>
                    </a:solidFill>
                    <a:miter lim="800000"/>
                    <a:headEnd/>
                    <a:tailEnd/>
                  </a14:hiddenLine>
                </a:ext>
              </a:extLst>
            </p:spPr>
          </p:pic>
          <p:pic>
            <p:nvPicPr>
              <p:cNvPr id="3086" name="Picture 14" descr="monitor"/>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7202" y="7405"/>
                <a:ext cx="490" cy="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0000"/>
                    </a:solidFill>
                    <a:miter lim="800000"/>
                    <a:headEnd/>
                    <a:tailEnd/>
                  </a14:hiddenLine>
                </a:ext>
              </a:extLst>
            </p:spPr>
          </p:pic>
          <p:pic>
            <p:nvPicPr>
              <p:cNvPr id="3087" name="Picture 15" descr="monitor"/>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6257" y="7405"/>
                <a:ext cx="490" cy="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0000"/>
                    </a:solidFill>
                    <a:miter lim="800000"/>
                    <a:headEnd/>
                    <a:tailEnd/>
                  </a14:hiddenLine>
                </a:ext>
              </a:extLst>
            </p:spPr>
          </p:pic>
          <p:pic>
            <p:nvPicPr>
              <p:cNvPr id="3088" name="Picture 16" descr="monitor"/>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8147" y="7405"/>
                <a:ext cx="490" cy="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0000"/>
                    </a:solidFill>
                    <a:miter lim="800000"/>
                    <a:headEnd/>
                    <a:tailEnd/>
                  </a14:hiddenLine>
                </a:ext>
              </a:extLst>
            </p:spPr>
          </p:pic>
          <p:pic>
            <p:nvPicPr>
              <p:cNvPr id="3089" name="Picture 17" descr="monitor"/>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8967" y="7405"/>
                <a:ext cx="490" cy="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0000"/>
                    </a:solidFill>
                    <a:miter lim="800000"/>
                    <a:headEnd/>
                    <a:tailEnd/>
                  </a14:hiddenLine>
                </a:ext>
              </a:extLst>
            </p:spPr>
          </p:pic>
          <p:sp>
            <p:nvSpPr>
              <p:cNvPr id="25" name="Line 18"/>
              <p:cNvSpPr>
                <a:spLocks noChangeShapeType="1"/>
              </p:cNvSpPr>
              <p:nvPr/>
            </p:nvSpPr>
            <p:spPr bwMode="auto">
              <a:xfrm flipH="1" flipV="1">
                <a:off x="9348" y="6760"/>
                <a:ext cx="722" cy="834"/>
              </a:xfrm>
              <a:prstGeom prst="line">
                <a:avLst/>
              </a:prstGeom>
              <a:noFill/>
              <a:ln w="38100">
                <a:solidFill>
                  <a:srgbClr val="E85298"/>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3091" name="Picture 19" descr="monitor"/>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9700" y="7405"/>
                <a:ext cx="490" cy="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0000"/>
                    </a:solidFill>
                    <a:miter lim="800000"/>
                    <a:headEnd/>
                    <a:tailEnd/>
                  </a14:hiddenLine>
                </a:ext>
              </a:extLst>
            </p:spPr>
          </p:pic>
        </p:grpSp>
        <p:pic>
          <p:nvPicPr>
            <p:cNvPr id="3092" name="Picture 20" descr="monitor"/>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7770" y="5980"/>
              <a:ext cx="525" cy="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0000"/>
                  </a:solidFill>
                  <a:miter lim="800000"/>
                  <a:headEnd/>
                  <a:tailEnd/>
                </a14:hiddenLine>
              </a:ext>
            </a:extLst>
          </p:spPr>
        </p:pic>
      </p:grpSp>
    </p:spTree>
    <p:extLst>
      <p:ext uri="{BB962C8B-B14F-4D97-AF65-F5344CB8AC3E}">
        <p14:creationId xmlns:p14="http://schemas.microsoft.com/office/powerpoint/2010/main" val="178678338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a:normAutofit/>
          </a:bodyPr>
          <a:lstStyle/>
          <a:p>
            <a:r>
              <a:rPr lang="en-US" altLang="zh-CN" sz="3600" dirty="0" smtClean="0"/>
              <a:t>7.1.3 </a:t>
            </a:r>
            <a:r>
              <a:rPr lang="zh-CN" altLang="zh-CN" sz="3600" dirty="0" smtClean="0"/>
              <a:t>计算机网络</a:t>
            </a:r>
            <a:r>
              <a:rPr lang="zh-CN" altLang="zh-CN" sz="3600" dirty="0"/>
              <a:t>的分类</a:t>
            </a:r>
          </a:p>
        </p:txBody>
      </p:sp>
      <p:sp>
        <p:nvSpPr>
          <p:cNvPr id="6" name="TextBox 5"/>
          <p:cNvSpPr txBox="1"/>
          <p:nvPr/>
        </p:nvSpPr>
        <p:spPr>
          <a:xfrm>
            <a:off x="963149" y="1052736"/>
            <a:ext cx="6489172" cy="523220"/>
          </a:xfrm>
          <a:prstGeom prst="rect">
            <a:avLst/>
          </a:prstGeom>
          <a:noFill/>
        </p:spPr>
        <p:txBody>
          <a:bodyPr wrap="square" rtlCol="0">
            <a:spAutoFit/>
          </a:bodyPr>
          <a:lstStyle/>
          <a:p>
            <a:r>
              <a:rPr lang="en-US" altLang="zh-CN" sz="2800" dirty="0"/>
              <a:t>2</a:t>
            </a:r>
            <a:r>
              <a:rPr lang="zh-CN" altLang="zh-CN" sz="2800" dirty="0"/>
              <a:t>．按网络拓扑结构</a:t>
            </a:r>
            <a:r>
              <a:rPr lang="zh-CN" altLang="zh-CN" sz="2800" dirty="0" smtClean="0"/>
              <a:t>分类</a:t>
            </a:r>
            <a:endParaRPr lang="zh-CN" altLang="zh-CN" sz="2800" dirty="0"/>
          </a:p>
        </p:txBody>
      </p:sp>
      <p:sp>
        <p:nvSpPr>
          <p:cNvPr id="3" name="矩形 2"/>
          <p:cNvSpPr/>
          <p:nvPr/>
        </p:nvSpPr>
        <p:spPr>
          <a:xfrm>
            <a:off x="963149" y="1672431"/>
            <a:ext cx="2186817" cy="461665"/>
          </a:xfrm>
          <a:prstGeom prst="rect">
            <a:avLst/>
          </a:prstGeom>
        </p:spPr>
        <p:txBody>
          <a:bodyPr wrap="none">
            <a:spAutoFit/>
          </a:bodyPr>
          <a:lstStyle/>
          <a:p>
            <a:r>
              <a:rPr lang="zh-CN" altLang="zh-CN" sz="2400" dirty="0"/>
              <a:t>（5）网状结构</a:t>
            </a:r>
          </a:p>
        </p:txBody>
      </p:sp>
      <p:sp>
        <p:nvSpPr>
          <p:cNvPr id="9" name="TextBox 8"/>
          <p:cNvSpPr txBox="1"/>
          <p:nvPr/>
        </p:nvSpPr>
        <p:spPr>
          <a:xfrm>
            <a:off x="4355976" y="2174151"/>
            <a:ext cx="3888432" cy="4207177"/>
          </a:xfrm>
          <a:prstGeom prst="rect">
            <a:avLst/>
          </a:prstGeom>
          <a:solidFill>
            <a:schemeClr val="bg1"/>
          </a:solidFill>
          <a:ln>
            <a:solidFill>
              <a:srgbClr val="FF0000"/>
            </a:solidFill>
          </a:ln>
        </p:spPr>
        <p:txBody>
          <a:bodyPr wrap="square" rtlCol="0">
            <a:spAutoFit/>
          </a:bodyPr>
          <a:lstStyle/>
          <a:p>
            <a:pPr>
              <a:lnSpc>
                <a:spcPct val="125000"/>
              </a:lnSpc>
            </a:pPr>
            <a:r>
              <a:rPr lang="en-US" altLang="zh-CN" sz="2400" dirty="0" smtClean="0"/>
              <a:t>         </a:t>
            </a:r>
            <a:r>
              <a:rPr lang="zh-CN" altLang="zh-CN" sz="2400" dirty="0" smtClean="0"/>
              <a:t>网状结构</a:t>
            </a:r>
            <a:r>
              <a:rPr lang="zh-CN" altLang="zh-CN" sz="2400" dirty="0"/>
              <a:t>中节点的连接是任意的，没有明显的</a:t>
            </a:r>
            <a:r>
              <a:rPr lang="zh-CN" altLang="zh-CN" sz="2400" dirty="0" smtClean="0"/>
              <a:t>规则，</a:t>
            </a:r>
            <a:r>
              <a:rPr lang="zh-CN" altLang="en-US" sz="2400" dirty="0" smtClean="0"/>
              <a:t>它</a:t>
            </a:r>
            <a:r>
              <a:rPr lang="zh-CN" altLang="zh-CN" sz="2400" dirty="0" smtClean="0"/>
              <a:t>的</a:t>
            </a:r>
            <a:r>
              <a:rPr lang="zh-CN" altLang="zh-CN" sz="2400" dirty="0"/>
              <a:t>优点是系统可靠性高。其缺点是结构复杂，必须采用路由协议、流量控制等方法，实现起来费用较高，不易管理和维护，不常用于局域网。广域网基本都采用这种拓扑结构。</a:t>
            </a:r>
          </a:p>
        </p:txBody>
      </p:sp>
      <p:grpSp>
        <p:nvGrpSpPr>
          <p:cNvPr id="2" name="Group 2"/>
          <p:cNvGrpSpPr>
            <a:grpSpLocks/>
          </p:cNvGrpSpPr>
          <p:nvPr/>
        </p:nvGrpSpPr>
        <p:grpSpPr bwMode="auto">
          <a:xfrm>
            <a:off x="1115616" y="2564904"/>
            <a:ext cx="2736304" cy="2736304"/>
            <a:chOff x="6741" y="12621"/>
            <a:chExt cx="1776" cy="1521"/>
          </a:xfrm>
        </p:grpSpPr>
        <p:sp>
          <p:nvSpPr>
            <p:cNvPr id="4" name="Line 3"/>
            <p:cNvSpPr>
              <a:spLocks noChangeShapeType="1"/>
            </p:cNvSpPr>
            <p:nvPr/>
          </p:nvSpPr>
          <p:spPr bwMode="auto">
            <a:xfrm flipH="1">
              <a:off x="7087" y="13688"/>
              <a:ext cx="292" cy="422"/>
            </a:xfrm>
            <a:prstGeom prst="line">
              <a:avLst/>
            </a:prstGeom>
            <a:noFill/>
            <a:ln w="38100">
              <a:solidFill>
                <a:srgbClr val="E85298"/>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 name="Line 4"/>
            <p:cNvSpPr>
              <a:spLocks noChangeShapeType="1"/>
            </p:cNvSpPr>
            <p:nvPr/>
          </p:nvSpPr>
          <p:spPr bwMode="auto">
            <a:xfrm>
              <a:off x="7213" y="12867"/>
              <a:ext cx="531" cy="518"/>
            </a:xfrm>
            <a:prstGeom prst="line">
              <a:avLst/>
            </a:prstGeom>
            <a:noFill/>
            <a:ln w="38100">
              <a:solidFill>
                <a:srgbClr val="E85298"/>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 name="Line 5"/>
            <p:cNvSpPr>
              <a:spLocks noChangeShapeType="1"/>
            </p:cNvSpPr>
            <p:nvPr/>
          </p:nvSpPr>
          <p:spPr bwMode="auto">
            <a:xfrm flipH="1">
              <a:off x="7886" y="13030"/>
              <a:ext cx="411" cy="343"/>
            </a:xfrm>
            <a:prstGeom prst="line">
              <a:avLst/>
            </a:prstGeom>
            <a:noFill/>
            <a:ln w="38100">
              <a:solidFill>
                <a:srgbClr val="E85298"/>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Line 6"/>
            <p:cNvSpPr>
              <a:spLocks noChangeShapeType="1"/>
            </p:cNvSpPr>
            <p:nvPr/>
          </p:nvSpPr>
          <p:spPr bwMode="auto">
            <a:xfrm flipH="1">
              <a:off x="6839" y="12837"/>
              <a:ext cx="317" cy="345"/>
            </a:xfrm>
            <a:prstGeom prst="line">
              <a:avLst/>
            </a:prstGeom>
            <a:noFill/>
            <a:ln w="38100">
              <a:solidFill>
                <a:srgbClr val="E85298"/>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Line 7"/>
            <p:cNvSpPr>
              <a:spLocks noChangeShapeType="1"/>
            </p:cNvSpPr>
            <p:nvPr/>
          </p:nvSpPr>
          <p:spPr bwMode="auto">
            <a:xfrm flipH="1" flipV="1">
              <a:off x="7130" y="14025"/>
              <a:ext cx="914" cy="3"/>
            </a:xfrm>
            <a:prstGeom prst="line">
              <a:avLst/>
            </a:prstGeom>
            <a:noFill/>
            <a:ln w="38100">
              <a:solidFill>
                <a:srgbClr val="E85298"/>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Line 8"/>
            <p:cNvSpPr>
              <a:spLocks noChangeShapeType="1"/>
            </p:cNvSpPr>
            <p:nvPr/>
          </p:nvSpPr>
          <p:spPr bwMode="auto">
            <a:xfrm flipH="1">
              <a:off x="7507" y="13371"/>
              <a:ext cx="288" cy="252"/>
            </a:xfrm>
            <a:prstGeom prst="line">
              <a:avLst/>
            </a:prstGeom>
            <a:noFill/>
            <a:ln w="38100">
              <a:solidFill>
                <a:srgbClr val="E85298"/>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Line 9"/>
            <p:cNvSpPr>
              <a:spLocks noChangeShapeType="1"/>
            </p:cNvSpPr>
            <p:nvPr/>
          </p:nvSpPr>
          <p:spPr bwMode="auto">
            <a:xfrm>
              <a:off x="6915" y="13175"/>
              <a:ext cx="378" cy="509"/>
            </a:xfrm>
            <a:prstGeom prst="line">
              <a:avLst/>
            </a:prstGeom>
            <a:noFill/>
            <a:ln w="38100">
              <a:solidFill>
                <a:srgbClr val="E85298"/>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Line 10"/>
            <p:cNvSpPr>
              <a:spLocks noChangeShapeType="1"/>
            </p:cNvSpPr>
            <p:nvPr/>
          </p:nvSpPr>
          <p:spPr bwMode="auto">
            <a:xfrm>
              <a:off x="7817" y="13329"/>
              <a:ext cx="303" cy="540"/>
            </a:xfrm>
            <a:prstGeom prst="line">
              <a:avLst/>
            </a:prstGeom>
            <a:noFill/>
            <a:ln w="38100">
              <a:solidFill>
                <a:srgbClr val="E85298"/>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Line 11"/>
            <p:cNvSpPr>
              <a:spLocks noChangeShapeType="1"/>
            </p:cNvSpPr>
            <p:nvPr/>
          </p:nvSpPr>
          <p:spPr bwMode="auto">
            <a:xfrm>
              <a:off x="6860" y="13329"/>
              <a:ext cx="185" cy="713"/>
            </a:xfrm>
            <a:prstGeom prst="line">
              <a:avLst/>
            </a:prstGeom>
            <a:noFill/>
            <a:ln w="38100">
              <a:solidFill>
                <a:srgbClr val="E85298"/>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Line 12"/>
            <p:cNvSpPr>
              <a:spLocks noChangeShapeType="1"/>
            </p:cNvSpPr>
            <p:nvPr/>
          </p:nvSpPr>
          <p:spPr bwMode="auto">
            <a:xfrm flipH="1" flipV="1">
              <a:off x="7266" y="12777"/>
              <a:ext cx="1012" cy="301"/>
            </a:xfrm>
            <a:prstGeom prst="line">
              <a:avLst/>
            </a:prstGeom>
            <a:noFill/>
            <a:ln w="38100">
              <a:solidFill>
                <a:srgbClr val="E85298"/>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Line 13"/>
            <p:cNvSpPr>
              <a:spLocks noChangeShapeType="1"/>
            </p:cNvSpPr>
            <p:nvPr/>
          </p:nvSpPr>
          <p:spPr bwMode="auto">
            <a:xfrm flipH="1">
              <a:off x="8148" y="13024"/>
              <a:ext cx="258" cy="993"/>
            </a:xfrm>
            <a:prstGeom prst="line">
              <a:avLst/>
            </a:prstGeom>
            <a:noFill/>
            <a:ln w="38100">
              <a:solidFill>
                <a:srgbClr val="E85298"/>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10254" name="Picture 14" descr="monito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7062" y="12621"/>
              <a:ext cx="257"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0000"/>
                  </a:solidFill>
                  <a:miter lim="800000"/>
                  <a:headEnd/>
                  <a:tailEnd/>
                </a14:hiddenLine>
              </a:ext>
            </a:extLst>
          </p:spPr>
        </p:pic>
        <p:pic>
          <p:nvPicPr>
            <p:cNvPr id="10255" name="Picture 15" descr="monitor"/>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8241" y="12852"/>
              <a:ext cx="276" cy="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0000"/>
                  </a:solidFill>
                  <a:miter lim="800000"/>
                  <a:headEnd/>
                  <a:tailEnd/>
                </a14:hiddenLine>
              </a:ext>
            </a:extLst>
          </p:spPr>
        </p:pic>
        <p:pic>
          <p:nvPicPr>
            <p:cNvPr id="10256" name="Picture 16" descr="monitor"/>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7707" y="13132"/>
              <a:ext cx="261" cy="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0000"/>
                  </a:solidFill>
                  <a:miter lim="800000"/>
                  <a:headEnd/>
                  <a:tailEnd/>
                </a14:hiddenLine>
              </a:ext>
            </a:extLst>
          </p:spPr>
        </p:pic>
        <p:pic>
          <p:nvPicPr>
            <p:cNvPr id="10257" name="Picture 17" descr="monitor"/>
            <p:cNvPicPr>
              <a:picLocks noChangeAspect="1"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6741" y="13099"/>
              <a:ext cx="25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0000"/>
                  </a:solidFill>
                  <a:miter lim="800000"/>
                  <a:headEnd/>
                  <a:tailEnd/>
                </a14:hiddenLine>
              </a:ext>
            </a:extLst>
          </p:spPr>
        </p:pic>
        <p:pic>
          <p:nvPicPr>
            <p:cNvPr id="10258" name="Picture 18" descr="monitor"/>
            <p:cNvPicPr>
              <a:picLocks noChangeAspect="1"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6883" y="13854"/>
              <a:ext cx="25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0000"/>
                  </a:solidFill>
                  <a:miter lim="800000"/>
                  <a:headEnd/>
                  <a:tailEnd/>
                </a14:hiddenLine>
              </a:ext>
            </a:extLst>
          </p:spPr>
        </p:pic>
        <p:pic>
          <p:nvPicPr>
            <p:cNvPr id="10259" name="Picture 19" descr="monitor"/>
            <p:cNvPicPr>
              <a:picLocks noChangeAspect="1"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8008" y="13820"/>
              <a:ext cx="25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0000"/>
                  </a:solidFill>
                  <a:miter lim="800000"/>
                  <a:headEnd/>
                  <a:tailEnd/>
                </a14:hiddenLine>
              </a:ext>
            </a:extLst>
          </p:spPr>
        </p:pic>
        <p:pic>
          <p:nvPicPr>
            <p:cNvPr id="10260" name="Picture 20" descr="monitor"/>
            <p:cNvPicPr>
              <a:picLocks noChangeAspect="1" noChangeArrowheads="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7266" y="13427"/>
              <a:ext cx="257" cy="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0000"/>
                  </a:solidFill>
                  <a:miter lim="800000"/>
                  <a:headEnd/>
                  <a:tailEnd/>
                </a14:hiddenLine>
              </a:ext>
            </a:extLst>
          </p:spPr>
        </p:pic>
      </p:grpSp>
    </p:spTree>
    <p:extLst>
      <p:ext uri="{BB962C8B-B14F-4D97-AF65-F5344CB8AC3E}">
        <p14:creationId xmlns:p14="http://schemas.microsoft.com/office/powerpoint/2010/main" val="178678338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arn(inVertical)">
                                      <p:cBhvr>
                                        <p:cTn id="7"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3726926" y="1702409"/>
            <a:ext cx="4824536" cy="4893647"/>
          </a:xfrm>
          <a:prstGeom prst="rect">
            <a:avLst/>
          </a:prstGeom>
          <a:solidFill>
            <a:schemeClr val="bg1"/>
          </a:solidFill>
          <a:ln>
            <a:solidFill>
              <a:srgbClr val="FF0000"/>
            </a:solidFill>
          </a:ln>
        </p:spPr>
        <p:txBody>
          <a:bodyPr wrap="square" rtlCol="0">
            <a:spAutoFit/>
          </a:bodyPr>
          <a:lstStyle/>
          <a:p>
            <a:r>
              <a:rPr lang="en-US" altLang="zh-CN" sz="2400" dirty="0" smtClean="0"/>
              <a:t>         </a:t>
            </a:r>
            <a:r>
              <a:rPr lang="zh-CN" altLang="zh-CN" sz="2400" dirty="0" smtClean="0"/>
              <a:t>无线</a:t>
            </a:r>
            <a:r>
              <a:rPr lang="zh-CN" altLang="zh-CN" sz="2400" dirty="0"/>
              <a:t>网与有线网最大的不同在于传输介质不同，利用无线电技术取代网线</a:t>
            </a:r>
            <a:r>
              <a:rPr lang="zh-CN" altLang="zh-CN" sz="2400" dirty="0" smtClean="0"/>
              <a:t>。</a:t>
            </a:r>
            <a:endParaRPr lang="en-US" altLang="zh-CN" sz="2400" dirty="0" smtClean="0"/>
          </a:p>
          <a:p>
            <a:r>
              <a:rPr lang="en-US" altLang="zh-CN" sz="2400" dirty="0" smtClean="0"/>
              <a:t>         </a:t>
            </a:r>
            <a:r>
              <a:rPr lang="zh-CN" altLang="zh-CN" sz="2400" dirty="0" smtClean="0"/>
              <a:t>无线</a:t>
            </a:r>
            <a:r>
              <a:rPr lang="zh-CN" altLang="zh-CN" sz="2400" dirty="0"/>
              <a:t>网最大的优势就是网络中的设备可以随意移动，灵活方便。同时无线网无需布线，易于维护，在成本方面也占有优势。</a:t>
            </a:r>
          </a:p>
          <a:p>
            <a:r>
              <a:rPr lang="en-US" altLang="zh-CN" sz="2400" dirty="0" smtClean="0"/>
              <a:t>         </a:t>
            </a:r>
            <a:r>
              <a:rPr lang="zh-CN" altLang="zh-CN" sz="2400" dirty="0" smtClean="0"/>
              <a:t>无线</a:t>
            </a:r>
            <a:r>
              <a:rPr lang="zh-CN" altLang="zh-CN" sz="2400" dirty="0"/>
              <a:t>网的传输质量和速度不如使用双绞线或光纤的有线网，信号也会受到墙壁拐角等影响。由于信号是发散的，也容易被监听，造成数据泄露。</a:t>
            </a:r>
          </a:p>
          <a:p>
            <a:endParaRPr lang="zh-CN" altLang="zh-CN" sz="2400" dirty="0"/>
          </a:p>
        </p:txBody>
      </p:sp>
      <p:sp>
        <p:nvSpPr>
          <p:cNvPr id="28" name="TextBox 27"/>
          <p:cNvSpPr txBox="1"/>
          <p:nvPr/>
        </p:nvSpPr>
        <p:spPr>
          <a:xfrm>
            <a:off x="3726926" y="1702410"/>
            <a:ext cx="4824536" cy="4893647"/>
          </a:xfrm>
          <a:prstGeom prst="rect">
            <a:avLst/>
          </a:prstGeom>
          <a:solidFill>
            <a:schemeClr val="bg1"/>
          </a:solidFill>
          <a:ln>
            <a:solidFill>
              <a:srgbClr val="FF0000"/>
            </a:solidFill>
          </a:ln>
        </p:spPr>
        <p:txBody>
          <a:bodyPr wrap="square" rtlCol="0">
            <a:spAutoFit/>
          </a:bodyPr>
          <a:lstStyle/>
          <a:p>
            <a:r>
              <a:rPr lang="zh-CN" altLang="en-US" sz="2400" dirty="0" smtClean="0"/>
              <a:t>         无线局域网络</a:t>
            </a:r>
            <a:r>
              <a:rPr lang="en-US" altLang="zh-CN" sz="2400" dirty="0" smtClean="0"/>
              <a:t>WLAN</a:t>
            </a:r>
            <a:r>
              <a:rPr lang="zh-CN" altLang="en-US" sz="2400" dirty="0" smtClean="0"/>
              <a:t>，利用射频技术</a:t>
            </a:r>
            <a:r>
              <a:rPr lang="zh-CN" altLang="en-US" sz="2400" dirty="0"/>
              <a:t>，</a:t>
            </a:r>
            <a:r>
              <a:rPr lang="zh-CN" altLang="en-US" sz="2400" dirty="0" smtClean="0"/>
              <a:t>取代有线网的双绞线等构成局域网络，从而达到</a:t>
            </a:r>
            <a:r>
              <a:rPr lang="zh-CN" altLang="en-US" sz="2400" dirty="0"/>
              <a:t>“信息随身化、便利走天下”的理想境界</a:t>
            </a:r>
            <a:r>
              <a:rPr lang="zh-CN" altLang="en-US" sz="2400" dirty="0" smtClean="0"/>
              <a:t>。</a:t>
            </a:r>
            <a:endParaRPr lang="en-US" altLang="zh-CN" sz="2400" dirty="0" smtClean="0"/>
          </a:p>
          <a:p>
            <a:r>
              <a:rPr lang="en-US" altLang="zh-CN" sz="2400" dirty="0" smtClean="0"/>
              <a:t>         </a:t>
            </a:r>
            <a:r>
              <a:rPr lang="zh-CN" altLang="zh-CN" sz="2400" dirty="0" smtClean="0"/>
              <a:t>无线局域网中</a:t>
            </a:r>
            <a:r>
              <a:rPr lang="zh-CN" altLang="zh-CN" sz="2400" dirty="0"/>
              <a:t>要有无线接入点（</a:t>
            </a:r>
            <a:r>
              <a:rPr lang="en-US" altLang="zh-CN" sz="2400" dirty="0"/>
              <a:t>AP</a:t>
            </a:r>
            <a:r>
              <a:rPr lang="zh-CN" altLang="zh-CN" sz="2400" dirty="0"/>
              <a:t>），每台</a:t>
            </a:r>
            <a:r>
              <a:rPr lang="zh-CN" altLang="zh-CN" sz="2400" dirty="0" smtClean="0"/>
              <a:t>计算机</a:t>
            </a:r>
            <a:r>
              <a:rPr lang="zh-CN" altLang="en-US" sz="2400" dirty="0" smtClean="0"/>
              <a:t>要</a:t>
            </a:r>
            <a:r>
              <a:rPr lang="zh-CN" altLang="zh-CN" sz="2400" dirty="0" smtClean="0"/>
              <a:t>有</a:t>
            </a:r>
            <a:r>
              <a:rPr lang="zh-CN" altLang="zh-CN" sz="2400" dirty="0"/>
              <a:t>无线网卡，通过无线</a:t>
            </a:r>
            <a:r>
              <a:rPr lang="en-US" altLang="zh-CN" sz="2400" dirty="0"/>
              <a:t>AP</a:t>
            </a:r>
            <a:r>
              <a:rPr lang="zh-CN" altLang="zh-CN" sz="2400" dirty="0"/>
              <a:t>，计算机之间就可以进行通信了。</a:t>
            </a:r>
          </a:p>
          <a:p>
            <a:r>
              <a:rPr lang="en-US" altLang="zh-CN" sz="2400" dirty="0" smtClean="0"/>
              <a:t>         </a:t>
            </a:r>
            <a:r>
              <a:rPr lang="zh-CN" altLang="zh-CN" sz="2400" dirty="0" smtClean="0"/>
              <a:t>如今</a:t>
            </a:r>
            <a:r>
              <a:rPr lang="zh-CN" altLang="zh-CN" sz="2400" dirty="0"/>
              <a:t>的手机、笔记本电脑等都有</a:t>
            </a:r>
            <a:r>
              <a:rPr lang="en-US" altLang="zh-CN" sz="2400" dirty="0" smtClean="0"/>
              <a:t>WiFi</a:t>
            </a:r>
            <a:r>
              <a:rPr lang="zh-CN" altLang="zh-CN" sz="2400" dirty="0" smtClean="0"/>
              <a:t>标志</a:t>
            </a:r>
            <a:r>
              <a:rPr lang="zh-CN" altLang="zh-CN" sz="2400" dirty="0"/>
              <a:t>，</a:t>
            </a:r>
            <a:r>
              <a:rPr lang="en-US" altLang="zh-CN" sz="2400" dirty="0"/>
              <a:t>WiFi</a:t>
            </a:r>
            <a:r>
              <a:rPr lang="zh-CN" altLang="zh-CN" sz="2400" dirty="0"/>
              <a:t>是一种可以将个人</a:t>
            </a:r>
            <a:r>
              <a:rPr lang="en-US" altLang="zh-CN" sz="2400" dirty="0"/>
              <a:t>电脑</a:t>
            </a:r>
            <a:r>
              <a:rPr lang="zh-CN" altLang="zh-CN" sz="2400" dirty="0"/>
              <a:t>、手持设备（如</a:t>
            </a:r>
            <a:r>
              <a:rPr lang="en-US" altLang="zh-CN" sz="2400" dirty="0"/>
              <a:t>PAD</a:t>
            </a:r>
            <a:r>
              <a:rPr lang="zh-CN" altLang="zh-CN" sz="2400" dirty="0"/>
              <a:t>、手机）等终端以无线方式互相连接的技术。它的传输速率较高，覆盖范围较大</a:t>
            </a:r>
            <a:r>
              <a:rPr lang="zh-CN" altLang="zh-CN" sz="2400" dirty="0" smtClean="0"/>
              <a:t>。</a:t>
            </a:r>
            <a:endParaRPr lang="zh-CN" altLang="zh-CN" sz="2400" dirty="0"/>
          </a:p>
        </p:txBody>
      </p:sp>
      <p:sp>
        <p:nvSpPr>
          <p:cNvPr id="9" name="TextBox 8"/>
          <p:cNvSpPr txBox="1"/>
          <p:nvPr/>
        </p:nvSpPr>
        <p:spPr>
          <a:xfrm>
            <a:off x="3726926" y="1702410"/>
            <a:ext cx="4824536" cy="4893647"/>
          </a:xfrm>
          <a:prstGeom prst="rect">
            <a:avLst/>
          </a:prstGeom>
          <a:solidFill>
            <a:schemeClr val="bg1"/>
          </a:solidFill>
          <a:ln>
            <a:solidFill>
              <a:srgbClr val="FF0000"/>
            </a:solidFill>
          </a:ln>
        </p:spPr>
        <p:txBody>
          <a:bodyPr wrap="square" rtlCol="0">
            <a:spAutoFit/>
          </a:bodyPr>
          <a:lstStyle/>
          <a:p>
            <a:r>
              <a:rPr lang="en-US" altLang="zh-CN" sz="2400" dirty="0" smtClean="0"/>
              <a:t>         </a:t>
            </a:r>
            <a:r>
              <a:rPr lang="zh-CN" altLang="zh-CN" sz="2400" dirty="0" smtClean="0"/>
              <a:t>有线网采用</a:t>
            </a:r>
            <a:r>
              <a:rPr lang="zh-CN" altLang="zh-CN" sz="2400" dirty="0"/>
              <a:t>同轴电缆、双绞线或光纤来连接网络中的各种设备</a:t>
            </a:r>
            <a:r>
              <a:rPr lang="zh-CN" altLang="zh-CN" sz="2400" dirty="0" smtClean="0"/>
              <a:t>。传输质量高</a:t>
            </a:r>
            <a:r>
              <a:rPr lang="zh-CN" altLang="en-US" sz="2400" dirty="0" smtClean="0"/>
              <a:t>，</a:t>
            </a:r>
            <a:r>
              <a:rPr lang="zh-CN" altLang="zh-CN" sz="2400" dirty="0" smtClean="0"/>
              <a:t>传播</a:t>
            </a:r>
            <a:r>
              <a:rPr lang="zh-CN" altLang="zh-CN" sz="2400" dirty="0"/>
              <a:t>范围较远，数据传输是在网线之间，不易被监听。</a:t>
            </a:r>
          </a:p>
          <a:p>
            <a:r>
              <a:rPr lang="zh-CN" altLang="zh-CN" sz="2400" dirty="0"/>
              <a:t>但是有线网布线工程量大，安装维护成本高、难度大。有线网中设备都由网线连接，设备固定，不能移动</a:t>
            </a:r>
            <a:r>
              <a:rPr lang="zh-CN" altLang="zh-CN" sz="2400" dirty="0" smtClean="0"/>
              <a:t>。</a:t>
            </a:r>
            <a:endParaRPr lang="en-US" altLang="zh-CN" sz="2400" dirty="0" smtClean="0"/>
          </a:p>
          <a:p>
            <a:endParaRPr lang="en-US" altLang="zh-CN" sz="2400" dirty="0"/>
          </a:p>
          <a:p>
            <a:endParaRPr lang="en-US" altLang="zh-CN" sz="2400" dirty="0" smtClean="0"/>
          </a:p>
          <a:p>
            <a:endParaRPr lang="en-US" altLang="zh-CN" sz="2400" dirty="0"/>
          </a:p>
          <a:p>
            <a:endParaRPr lang="en-US" altLang="zh-CN" sz="2400" dirty="0" smtClean="0"/>
          </a:p>
          <a:p>
            <a:endParaRPr lang="en-US" altLang="zh-CN" sz="2400" dirty="0"/>
          </a:p>
        </p:txBody>
      </p:sp>
      <p:sp>
        <p:nvSpPr>
          <p:cNvPr id="5" name="标题 4"/>
          <p:cNvSpPr>
            <a:spLocks noGrp="1"/>
          </p:cNvSpPr>
          <p:nvPr>
            <p:ph type="title" idx="4294967295"/>
          </p:nvPr>
        </p:nvSpPr>
        <p:spPr>
          <a:xfrm>
            <a:off x="1871663" y="0"/>
            <a:ext cx="7272337" cy="1143000"/>
          </a:xfrm>
        </p:spPr>
        <p:txBody>
          <a:bodyPr>
            <a:normAutofit/>
          </a:bodyPr>
          <a:lstStyle/>
          <a:p>
            <a:r>
              <a:rPr lang="en-US" altLang="zh-CN" sz="3600" dirty="0" smtClean="0"/>
              <a:t>7.1.3 </a:t>
            </a:r>
            <a:r>
              <a:rPr lang="zh-CN" altLang="zh-CN" sz="3600" dirty="0" smtClean="0"/>
              <a:t>计算机网络</a:t>
            </a:r>
            <a:r>
              <a:rPr lang="zh-CN" altLang="zh-CN" sz="3600" dirty="0"/>
              <a:t>的分类</a:t>
            </a:r>
          </a:p>
        </p:txBody>
      </p:sp>
      <p:sp>
        <p:nvSpPr>
          <p:cNvPr id="6" name="TextBox 5"/>
          <p:cNvSpPr txBox="1"/>
          <p:nvPr/>
        </p:nvSpPr>
        <p:spPr>
          <a:xfrm>
            <a:off x="963149" y="1052736"/>
            <a:ext cx="6489172" cy="523220"/>
          </a:xfrm>
          <a:prstGeom prst="rect">
            <a:avLst/>
          </a:prstGeom>
          <a:noFill/>
        </p:spPr>
        <p:txBody>
          <a:bodyPr wrap="square" rtlCol="0">
            <a:spAutoFit/>
          </a:bodyPr>
          <a:lstStyle/>
          <a:p>
            <a:r>
              <a:rPr lang="en-US" altLang="zh-CN" sz="2800" dirty="0"/>
              <a:t>3</a:t>
            </a:r>
            <a:r>
              <a:rPr lang="zh-CN" altLang="zh-CN" sz="2800" dirty="0"/>
              <a:t>．按传输介质</a:t>
            </a:r>
            <a:r>
              <a:rPr lang="zh-CN" altLang="zh-CN" sz="2800" dirty="0" smtClean="0"/>
              <a:t>分类</a:t>
            </a:r>
            <a:endParaRPr lang="zh-CN" altLang="zh-CN" sz="2800" dirty="0"/>
          </a:p>
        </p:txBody>
      </p:sp>
      <p:sp>
        <p:nvSpPr>
          <p:cNvPr id="3" name="矩形 2"/>
          <p:cNvSpPr/>
          <p:nvPr/>
        </p:nvSpPr>
        <p:spPr>
          <a:xfrm>
            <a:off x="1115548" y="3624991"/>
            <a:ext cx="1879041" cy="461665"/>
          </a:xfrm>
          <a:prstGeom prst="rect">
            <a:avLst/>
          </a:prstGeom>
        </p:spPr>
        <p:txBody>
          <a:bodyPr wrap="none">
            <a:spAutoFit/>
          </a:bodyPr>
          <a:lstStyle/>
          <a:p>
            <a:pPr lvl="0"/>
            <a:r>
              <a:rPr lang="zh-CN" altLang="zh-CN" sz="2400" dirty="0" smtClean="0"/>
              <a:t>（</a:t>
            </a:r>
            <a:r>
              <a:rPr lang="en-US" altLang="zh-CN" sz="2400" dirty="0" smtClean="0"/>
              <a:t>2</a:t>
            </a:r>
            <a:r>
              <a:rPr lang="zh-CN" altLang="zh-CN" sz="2400" dirty="0" smtClean="0"/>
              <a:t>）</a:t>
            </a:r>
            <a:r>
              <a:rPr lang="zh-CN" altLang="en-US" sz="2400" dirty="0" smtClean="0"/>
              <a:t>无</a:t>
            </a:r>
            <a:r>
              <a:rPr lang="zh-CN" altLang="zh-CN" sz="2400" dirty="0" smtClean="0"/>
              <a:t>线</a:t>
            </a:r>
            <a:r>
              <a:rPr lang="zh-CN" altLang="zh-CN" sz="2400" dirty="0"/>
              <a:t>网</a:t>
            </a:r>
          </a:p>
        </p:txBody>
      </p:sp>
      <p:sp>
        <p:nvSpPr>
          <p:cNvPr id="25" name="矩形 24"/>
          <p:cNvSpPr/>
          <p:nvPr/>
        </p:nvSpPr>
        <p:spPr>
          <a:xfrm>
            <a:off x="1115549" y="1824831"/>
            <a:ext cx="1879041" cy="461665"/>
          </a:xfrm>
          <a:prstGeom prst="rect">
            <a:avLst/>
          </a:prstGeom>
        </p:spPr>
        <p:txBody>
          <a:bodyPr wrap="none">
            <a:spAutoFit/>
          </a:bodyPr>
          <a:lstStyle/>
          <a:p>
            <a:pPr lvl="0"/>
            <a:r>
              <a:rPr lang="zh-CN" altLang="zh-CN" sz="2400" dirty="0" smtClean="0"/>
              <a:t>（</a:t>
            </a:r>
            <a:r>
              <a:rPr lang="en-US" altLang="zh-CN" sz="2400" dirty="0" smtClean="0"/>
              <a:t>1</a:t>
            </a:r>
            <a:r>
              <a:rPr lang="zh-CN" altLang="zh-CN" sz="2400" dirty="0" smtClean="0"/>
              <a:t>）</a:t>
            </a:r>
            <a:r>
              <a:rPr lang="zh-CN" altLang="zh-CN" sz="2400" dirty="0"/>
              <a:t>有线网</a:t>
            </a:r>
          </a:p>
        </p:txBody>
      </p:sp>
    </p:spTree>
    <p:extLst>
      <p:ext uri="{BB962C8B-B14F-4D97-AF65-F5344CB8AC3E}">
        <p14:creationId xmlns:p14="http://schemas.microsoft.com/office/powerpoint/2010/main" val="189535946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par>
                                <p:cTn id="8" presetID="34" presetClass="emph" presetSubtype="0" fill="hold" nodeType="withEffect">
                                  <p:stCondLst>
                                    <p:cond delay="0"/>
                                  </p:stCondLst>
                                  <p:iterate type="lt">
                                    <p:tmPct val="10000"/>
                                  </p:iterate>
                                  <p:childTnLst>
                                    <p:animMotion origin="layout" path="M 0.0 0.0 L 0.0 -0.07213" pathEditMode="relative" ptsTypes="">
                                      <p:cBhvr>
                                        <p:cTn id="9" dur="250" accel="50000" decel="50000" autoRev="1" fill="hold">
                                          <p:stCondLst>
                                            <p:cond delay="0"/>
                                          </p:stCondLst>
                                        </p:cTn>
                                        <p:tgtEl>
                                          <p:spTgt spid="25">
                                            <p:txEl>
                                              <p:pRg st="0" end="0"/>
                                            </p:txEl>
                                          </p:spTgt>
                                        </p:tgtEl>
                                        <p:attrNameLst>
                                          <p:attrName>ppt_x</p:attrName>
                                          <p:attrName>ppt_y</p:attrName>
                                        </p:attrNameLst>
                                      </p:cBhvr>
                                    </p:animMotion>
                                    <p:animRot by="1500000">
                                      <p:cBhvr>
                                        <p:cTn id="10" dur="125" fill="hold">
                                          <p:stCondLst>
                                            <p:cond delay="0"/>
                                          </p:stCondLst>
                                        </p:cTn>
                                        <p:tgtEl>
                                          <p:spTgt spid="25">
                                            <p:txEl>
                                              <p:pRg st="0" end="0"/>
                                            </p:txEl>
                                          </p:spTgt>
                                        </p:tgtEl>
                                        <p:attrNameLst>
                                          <p:attrName>r</p:attrName>
                                        </p:attrNameLst>
                                      </p:cBhvr>
                                    </p:animRot>
                                    <p:animRot by="-1500000">
                                      <p:cBhvr>
                                        <p:cTn id="11" dur="125" fill="hold">
                                          <p:stCondLst>
                                            <p:cond delay="125"/>
                                          </p:stCondLst>
                                        </p:cTn>
                                        <p:tgtEl>
                                          <p:spTgt spid="25">
                                            <p:txEl>
                                              <p:pRg st="0" end="0"/>
                                            </p:txEl>
                                          </p:spTgt>
                                        </p:tgtEl>
                                        <p:attrNameLst>
                                          <p:attrName>r</p:attrName>
                                        </p:attrNameLst>
                                      </p:cBhvr>
                                    </p:animRot>
                                    <p:animRot by="-1500000">
                                      <p:cBhvr>
                                        <p:cTn id="12" dur="125" fill="hold">
                                          <p:stCondLst>
                                            <p:cond delay="250"/>
                                          </p:stCondLst>
                                        </p:cTn>
                                        <p:tgtEl>
                                          <p:spTgt spid="25">
                                            <p:txEl>
                                              <p:pRg st="0" end="0"/>
                                            </p:txEl>
                                          </p:spTgt>
                                        </p:tgtEl>
                                        <p:attrNameLst>
                                          <p:attrName>r</p:attrName>
                                        </p:attrNameLst>
                                      </p:cBhvr>
                                    </p:animRot>
                                    <p:animRot by="1500000">
                                      <p:cBhvr>
                                        <p:cTn id="13" dur="125" fill="hold">
                                          <p:stCondLst>
                                            <p:cond delay="375"/>
                                          </p:stCondLst>
                                        </p:cTn>
                                        <p:tgtEl>
                                          <p:spTgt spid="25">
                                            <p:txEl>
                                              <p:pRg st="0" end="0"/>
                                            </p:txEl>
                                          </p:spTgt>
                                        </p:tgtEl>
                                        <p:attrNameLst>
                                          <p:attrName>r</p:attrName>
                                        </p:attrNameLst>
                                      </p:cBhvr>
                                    </p:animRot>
                                  </p:childTnLst>
                                </p:cTn>
                              </p:par>
                              <p:par>
                                <p:cTn id="14" presetID="3" presetClass="emph" presetSubtype="2" fill="hold" nodeType="withEffect">
                                  <p:stCondLst>
                                    <p:cond delay="0"/>
                                  </p:stCondLst>
                                  <p:iterate type="lt">
                                    <p:tmPct val="0"/>
                                  </p:iterate>
                                  <p:childTnLst>
                                    <p:animClr clrSpc="rgb" dir="cw">
                                      <p:cBhvr override="childStyle">
                                        <p:cTn id="15" dur="2000" fill="hold"/>
                                        <p:tgtEl>
                                          <p:spTgt spid="25">
                                            <p:txEl>
                                              <p:pRg st="0" end="0"/>
                                            </p:txEl>
                                          </p:spTgt>
                                        </p:tgtEl>
                                        <p:attrNameLst>
                                          <p:attrName>style.color</p:attrName>
                                        </p:attrNameLst>
                                      </p:cBhvr>
                                      <p:to>
                                        <a:srgbClr val="FF0000"/>
                                      </p:to>
                                    </p:animClr>
                                  </p:childTnLst>
                                </p:cTn>
                              </p:par>
                            </p:childTnLst>
                          </p:cTn>
                        </p:par>
                      </p:childTnLst>
                    </p:cTn>
                  </p:par>
                  <p:par>
                    <p:cTn id="16" fill="hold">
                      <p:stCondLst>
                        <p:cond delay="indefinite"/>
                      </p:stCondLst>
                      <p:childTnLst>
                        <p:par>
                          <p:cTn id="17" fill="hold">
                            <p:stCondLst>
                              <p:cond delay="0"/>
                            </p:stCondLst>
                            <p:childTnLst>
                              <p:par>
                                <p:cTn id="18" presetID="1" presetClass="exit" presetSubtype="0" fill="hold" grpId="1" nodeType="clickEffect">
                                  <p:stCondLst>
                                    <p:cond delay="0"/>
                                  </p:stCondLst>
                                  <p:childTnLst>
                                    <p:set>
                                      <p:cBhvr>
                                        <p:cTn id="19" dur="1" fill="hold">
                                          <p:stCondLst>
                                            <p:cond delay="0"/>
                                          </p:stCondLst>
                                        </p:cTn>
                                        <p:tgtEl>
                                          <p:spTgt spid="9"/>
                                        </p:tgtEl>
                                        <p:attrNameLst>
                                          <p:attrName>style.visibility</p:attrName>
                                        </p:attrNameLst>
                                      </p:cBhvr>
                                      <p:to>
                                        <p:strVal val="hidden"/>
                                      </p:to>
                                    </p:set>
                                  </p:childTnLst>
                                </p:cTn>
                              </p:par>
                            </p:childTnLst>
                          </p:cTn>
                        </p:par>
                        <p:par>
                          <p:cTn id="20" fill="hold">
                            <p:stCondLst>
                              <p:cond delay="0"/>
                            </p:stCondLst>
                            <p:childTnLst>
                              <p:par>
                                <p:cTn id="21" presetID="16" presetClass="entr" presetSubtype="21" fill="hold" grpId="0"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barn(inVertical)">
                                      <p:cBhvr>
                                        <p:cTn id="23" dur="500"/>
                                        <p:tgtEl>
                                          <p:spTgt spid="27"/>
                                        </p:tgtEl>
                                      </p:cBhvr>
                                    </p:animEffect>
                                  </p:childTnLst>
                                </p:cTn>
                              </p:par>
                              <p:par>
                                <p:cTn id="24" presetID="34" presetClass="emph" presetSubtype="0" fill="hold" nodeType="withEffect">
                                  <p:stCondLst>
                                    <p:cond delay="0"/>
                                  </p:stCondLst>
                                  <p:iterate type="lt">
                                    <p:tmPct val="10000"/>
                                  </p:iterate>
                                  <p:childTnLst>
                                    <p:animMotion origin="layout" path="M 0.0 0.0 L 0.0 -0.07213" pathEditMode="relative" ptsTypes="">
                                      <p:cBhvr>
                                        <p:cTn id="25" dur="250" accel="50000" decel="50000" autoRev="1" fill="hold">
                                          <p:stCondLst>
                                            <p:cond delay="0"/>
                                          </p:stCondLst>
                                        </p:cTn>
                                        <p:tgtEl>
                                          <p:spTgt spid="3">
                                            <p:txEl>
                                              <p:pRg st="0" end="0"/>
                                            </p:txEl>
                                          </p:spTgt>
                                        </p:tgtEl>
                                        <p:attrNameLst>
                                          <p:attrName>ppt_x</p:attrName>
                                          <p:attrName>ppt_y</p:attrName>
                                        </p:attrNameLst>
                                      </p:cBhvr>
                                    </p:animMotion>
                                    <p:animRot by="1500000">
                                      <p:cBhvr>
                                        <p:cTn id="26" dur="125" fill="hold">
                                          <p:stCondLst>
                                            <p:cond delay="0"/>
                                          </p:stCondLst>
                                        </p:cTn>
                                        <p:tgtEl>
                                          <p:spTgt spid="3">
                                            <p:txEl>
                                              <p:pRg st="0" end="0"/>
                                            </p:txEl>
                                          </p:spTgt>
                                        </p:tgtEl>
                                        <p:attrNameLst>
                                          <p:attrName>r</p:attrName>
                                        </p:attrNameLst>
                                      </p:cBhvr>
                                    </p:animRot>
                                    <p:animRot by="-1500000">
                                      <p:cBhvr>
                                        <p:cTn id="27" dur="125" fill="hold">
                                          <p:stCondLst>
                                            <p:cond delay="125"/>
                                          </p:stCondLst>
                                        </p:cTn>
                                        <p:tgtEl>
                                          <p:spTgt spid="3">
                                            <p:txEl>
                                              <p:pRg st="0" end="0"/>
                                            </p:txEl>
                                          </p:spTgt>
                                        </p:tgtEl>
                                        <p:attrNameLst>
                                          <p:attrName>r</p:attrName>
                                        </p:attrNameLst>
                                      </p:cBhvr>
                                    </p:animRot>
                                    <p:animRot by="-1500000">
                                      <p:cBhvr>
                                        <p:cTn id="28" dur="125" fill="hold">
                                          <p:stCondLst>
                                            <p:cond delay="250"/>
                                          </p:stCondLst>
                                        </p:cTn>
                                        <p:tgtEl>
                                          <p:spTgt spid="3">
                                            <p:txEl>
                                              <p:pRg st="0" end="0"/>
                                            </p:txEl>
                                          </p:spTgt>
                                        </p:tgtEl>
                                        <p:attrNameLst>
                                          <p:attrName>r</p:attrName>
                                        </p:attrNameLst>
                                      </p:cBhvr>
                                    </p:animRot>
                                    <p:animRot by="1500000">
                                      <p:cBhvr>
                                        <p:cTn id="29" dur="125" fill="hold">
                                          <p:stCondLst>
                                            <p:cond delay="375"/>
                                          </p:stCondLst>
                                        </p:cTn>
                                        <p:tgtEl>
                                          <p:spTgt spid="3">
                                            <p:txEl>
                                              <p:pRg st="0" end="0"/>
                                            </p:txEl>
                                          </p:spTgt>
                                        </p:tgtEl>
                                        <p:attrNameLst>
                                          <p:attrName>r</p:attrName>
                                        </p:attrNameLst>
                                      </p:cBhvr>
                                    </p:animRot>
                                  </p:childTnLst>
                                </p:cTn>
                              </p:par>
                              <p:par>
                                <p:cTn id="30" presetID="3" presetClass="emph" presetSubtype="2" fill="hold" nodeType="withEffect">
                                  <p:stCondLst>
                                    <p:cond delay="0"/>
                                  </p:stCondLst>
                                  <p:iterate type="lt">
                                    <p:tmPct val="0"/>
                                  </p:iterate>
                                  <p:childTnLst>
                                    <p:animClr clrSpc="rgb" dir="cw">
                                      <p:cBhvr override="childStyle">
                                        <p:cTn id="31" dur="2000" fill="hold"/>
                                        <p:tgtEl>
                                          <p:spTgt spid="3">
                                            <p:txEl>
                                              <p:pRg st="0" end="0"/>
                                            </p:txEl>
                                          </p:spTgt>
                                        </p:tgtEl>
                                        <p:attrNameLst>
                                          <p:attrName>style.color</p:attrName>
                                        </p:attrNameLst>
                                      </p:cBhvr>
                                      <p:to>
                                        <a:srgbClr val="FF0000"/>
                                      </p:to>
                                    </p:animClr>
                                  </p:childTnLst>
                                </p:cTn>
                              </p:par>
                            </p:childTnLst>
                          </p:cTn>
                        </p:par>
                      </p:childTnLst>
                    </p:cTn>
                  </p:par>
                  <p:par>
                    <p:cTn id="32" fill="hold">
                      <p:stCondLst>
                        <p:cond delay="indefinite"/>
                      </p:stCondLst>
                      <p:childTnLst>
                        <p:par>
                          <p:cTn id="33" fill="hold">
                            <p:stCondLst>
                              <p:cond delay="0"/>
                            </p:stCondLst>
                            <p:childTnLst>
                              <p:par>
                                <p:cTn id="34" presetID="1" presetClass="exit" presetSubtype="0" fill="hold" grpId="1" nodeType="clickEffect">
                                  <p:stCondLst>
                                    <p:cond delay="0"/>
                                  </p:stCondLst>
                                  <p:childTnLst>
                                    <p:set>
                                      <p:cBhvr>
                                        <p:cTn id="35" dur="1" fill="hold">
                                          <p:stCondLst>
                                            <p:cond delay="0"/>
                                          </p:stCondLst>
                                        </p:cTn>
                                        <p:tgtEl>
                                          <p:spTgt spid="27"/>
                                        </p:tgtEl>
                                        <p:attrNameLst>
                                          <p:attrName>style.visibility</p:attrName>
                                        </p:attrNameLst>
                                      </p:cBhvr>
                                      <p:to>
                                        <p:strVal val="hidden"/>
                                      </p:to>
                                    </p:set>
                                  </p:childTnLst>
                                </p:cTn>
                              </p:par>
                            </p:childTnLst>
                          </p:cTn>
                        </p:par>
                        <p:par>
                          <p:cTn id="36" fill="hold">
                            <p:stCondLst>
                              <p:cond delay="0"/>
                            </p:stCondLst>
                            <p:childTnLst>
                              <p:par>
                                <p:cTn id="37" presetID="16" presetClass="entr" presetSubtype="21" fill="hold" grpId="0" nodeType="after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barn(inVertical)">
                                      <p:cBhvr>
                                        <p:cTn id="3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7" grpId="1" animBg="1"/>
      <p:bldP spid="28" grpId="0" animBg="1"/>
      <p:bldP spid="9" grpId="0" animBg="1"/>
      <p:bldP spid="9"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6012705" cy="1143000"/>
          </a:xfrm>
        </p:spPr>
        <p:txBody>
          <a:bodyPr>
            <a:normAutofit/>
          </a:bodyPr>
          <a:lstStyle/>
          <a:p>
            <a:r>
              <a:rPr lang="en-US" altLang="zh-CN" sz="3600" dirty="0"/>
              <a:t>7.1.4</a:t>
            </a:r>
            <a:r>
              <a:rPr lang="zh-CN" altLang="zh-CN" sz="3600" dirty="0"/>
              <a:t>计算机网络的体系结构</a:t>
            </a:r>
          </a:p>
        </p:txBody>
      </p:sp>
      <p:sp>
        <p:nvSpPr>
          <p:cNvPr id="6" name="TextBox 5"/>
          <p:cNvSpPr txBox="1"/>
          <p:nvPr/>
        </p:nvSpPr>
        <p:spPr>
          <a:xfrm>
            <a:off x="963148" y="1196752"/>
            <a:ext cx="6489172" cy="523220"/>
          </a:xfrm>
          <a:prstGeom prst="rect">
            <a:avLst/>
          </a:prstGeom>
          <a:noFill/>
        </p:spPr>
        <p:txBody>
          <a:bodyPr wrap="square" rtlCol="0">
            <a:spAutoFit/>
          </a:bodyPr>
          <a:lstStyle/>
          <a:p>
            <a:r>
              <a:rPr lang="en-US" altLang="zh-CN" sz="2800" dirty="0"/>
              <a:t>1</a:t>
            </a:r>
            <a:r>
              <a:rPr lang="zh-CN" altLang="zh-CN" sz="2800" dirty="0"/>
              <a:t>．网络协议</a:t>
            </a:r>
          </a:p>
        </p:txBody>
      </p:sp>
      <p:sp>
        <p:nvSpPr>
          <p:cNvPr id="9" name="TextBox 8"/>
          <p:cNvSpPr txBox="1"/>
          <p:nvPr/>
        </p:nvSpPr>
        <p:spPr>
          <a:xfrm>
            <a:off x="963148" y="1844824"/>
            <a:ext cx="7713308" cy="4438010"/>
          </a:xfrm>
          <a:prstGeom prst="rect">
            <a:avLst/>
          </a:prstGeom>
          <a:noFill/>
          <a:ln>
            <a:noFill/>
          </a:ln>
        </p:spPr>
        <p:txBody>
          <a:bodyPr wrap="square" rtlCol="0">
            <a:spAutoFit/>
          </a:bodyPr>
          <a:lstStyle/>
          <a:p>
            <a:pPr>
              <a:lnSpc>
                <a:spcPct val="125000"/>
              </a:lnSpc>
              <a:spcAft>
                <a:spcPts val="600"/>
              </a:spcAft>
            </a:pPr>
            <a:r>
              <a:rPr lang="en-US" altLang="zh-CN" sz="2400" dirty="0" smtClean="0"/>
              <a:t>         </a:t>
            </a:r>
            <a:r>
              <a:rPr lang="zh-CN" altLang="zh-CN" sz="2400" dirty="0" smtClean="0"/>
              <a:t>计算机网络</a:t>
            </a:r>
            <a:r>
              <a:rPr lang="zh-CN" altLang="zh-CN" sz="2400" dirty="0"/>
              <a:t>协议是一套关于信息传输的顺序、格式、内容等的规则、约定和标准。网络协议至少要包含语法、语义、时序三个要素。</a:t>
            </a:r>
          </a:p>
          <a:p>
            <a:pPr>
              <a:lnSpc>
                <a:spcPct val="125000"/>
              </a:lnSpc>
              <a:spcAft>
                <a:spcPts val="600"/>
              </a:spcAft>
            </a:pPr>
            <a:r>
              <a:rPr lang="zh-CN" altLang="zh-CN" sz="2400" dirty="0">
                <a:solidFill>
                  <a:srgbClr val="FF0000"/>
                </a:solidFill>
              </a:rPr>
              <a:t>① 语法。</a:t>
            </a:r>
            <a:r>
              <a:rPr lang="zh-CN" altLang="zh-CN" sz="2400" dirty="0"/>
              <a:t>用来说明通信双方应当</a:t>
            </a:r>
            <a:r>
              <a:rPr lang="zh-CN" altLang="zh-CN" sz="2400" dirty="0" smtClean="0"/>
              <a:t>“怎么做”</a:t>
            </a:r>
            <a:r>
              <a:rPr lang="zh-CN" altLang="en-US" sz="2400" dirty="0" smtClean="0"/>
              <a:t>，</a:t>
            </a:r>
            <a:r>
              <a:rPr lang="zh-CN" altLang="zh-CN" sz="2400" dirty="0" smtClean="0"/>
              <a:t>规定</a:t>
            </a:r>
            <a:r>
              <a:rPr lang="zh-CN" altLang="zh-CN" sz="2400" dirty="0"/>
              <a:t>信息的结构与格式。</a:t>
            </a:r>
          </a:p>
          <a:p>
            <a:pPr>
              <a:lnSpc>
                <a:spcPct val="125000"/>
              </a:lnSpc>
              <a:spcAft>
                <a:spcPts val="600"/>
              </a:spcAft>
            </a:pPr>
            <a:r>
              <a:rPr lang="zh-CN" altLang="zh-CN" sz="2400" dirty="0">
                <a:solidFill>
                  <a:srgbClr val="FF0000"/>
                </a:solidFill>
              </a:rPr>
              <a:t>② 语义。</a:t>
            </a:r>
            <a:r>
              <a:rPr lang="zh-CN" altLang="zh-CN" sz="2400" dirty="0"/>
              <a:t>用来说明通信双方应当“做什么”，定义了用于协调同步和差错处理等控制信息。</a:t>
            </a:r>
          </a:p>
          <a:p>
            <a:pPr>
              <a:lnSpc>
                <a:spcPct val="125000"/>
              </a:lnSpc>
              <a:spcAft>
                <a:spcPts val="600"/>
              </a:spcAft>
            </a:pPr>
            <a:r>
              <a:rPr lang="zh-CN" altLang="zh-CN" sz="2400" dirty="0">
                <a:solidFill>
                  <a:srgbClr val="FF0000"/>
                </a:solidFill>
              </a:rPr>
              <a:t>③ 时序。</a:t>
            </a:r>
            <a:r>
              <a:rPr lang="zh-CN" altLang="zh-CN" sz="2400" dirty="0"/>
              <a:t>也叫同步，用来说明通信双方“做的次序”，定义了速度匹配和排序等。</a:t>
            </a:r>
          </a:p>
        </p:txBody>
      </p:sp>
    </p:spTree>
    <p:extLst>
      <p:ext uri="{BB962C8B-B14F-4D97-AF65-F5344CB8AC3E}">
        <p14:creationId xmlns:p14="http://schemas.microsoft.com/office/powerpoint/2010/main" val="189535946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mph" presetSubtype="0" fill="hold" nodeType="clickEffect">
                                  <p:stCondLst>
                                    <p:cond delay="0"/>
                                  </p:stCondLst>
                                  <p:childTnLst>
                                    <p:animClr clrSpc="hsl" dir="cw">
                                      <p:cBhvr override="childStyle">
                                        <p:cTn id="6" dur="500" fill="hold"/>
                                        <p:tgtEl>
                                          <p:spTgt spid="9">
                                            <p:txEl>
                                              <p:pRg st="1" end="1"/>
                                            </p:txEl>
                                          </p:spTgt>
                                        </p:tgtEl>
                                        <p:attrNameLst>
                                          <p:attrName>style.color</p:attrName>
                                        </p:attrNameLst>
                                      </p:cBhvr>
                                      <p:by>
                                        <p:hsl h="7200000" s="0" l="0"/>
                                      </p:by>
                                    </p:animClr>
                                    <p:animClr clrSpc="hsl" dir="cw">
                                      <p:cBhvr>
                                        <p:cTn id="7" dur="500" fill="hold"/>
                                        <p:tgtEl>
                                          <p:spTgt spid="9">
                                            <p:txEl>
                                              <p:pRg st="1" end="1"/>
                                            </p:txEl>
                                          </p:spTgt>
                                        </p:tgtEl>
                                        <p:attrNameLst>
                                          <p:attrName>fillcolor</p:attrName>
                                        </p:attrNameLst>
                                      </p:cBhvr>
                                      <p:by>
                                        <p:hsl h="7200000" s="0" l="0"/>
                                      </p:by>
                                    </p:animClr>
                                    <p:animClr clrSpc="hsl" dir="cw">
                                      <p:cBhvr>
                                        <p:cTn id="8" dur="500" fill="hold"/>
                                        <p:tgtEl>
                                          <p:spTgt spid="9">
                                            <p:txEl>
                                              <p:pRg st="1" end="1"/>
                                            </p:txEl>
                                          </p:spTgt>
                                        </p:tgtEl>
                                        <p:attrNameLst>
                                          <p:attrName>stroke.color</p:attrName>
                                        </p:attrNameLst>
                                      </p:cBhvr>
                                      <p:by>
                                        <p:hsl h="7200000" s="0" l="0"/>
                                      </p:by>
                                    </p:animClr>
                                    <p:set>
                                      <p:cBhvr>
                                        <p:cTn id="9" dur="500" fill="hold"/>
                                        <p:tgtEl>
                                          <p:spTgt spid="9">
                                            <p:txEl>
                                              <p:pRg st="1" end="1"/>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1" presetClass="emph" presetSubtype="0" fill="hold" nodeType="clickEffect">
                                  <p:stCondLst>
                                    <p:cond delay="0"/>
                                  </p:stCondLst>
                                  <p:childTnLst>
                                    <p:animClr clrSpc="hsl" dir="cw">
                                      <p:cBhvr override="childStyle">
                                        <p:cTn id="13" dur="500" fill="hold"/>
                                        <p:tgtEl>
                                          <p:spTgt spid="9">
                                            <p:txEl>
                                              <p:pRg st="2" end="2"/>
                                            </p:txEl>
                                          </p:spTgt>
                                        </p:tgtEl>
                                        <p:attrNameLst>
                                          <p:attrName>style.color</p:attrName>
                                        </p:attrNameLst>
                                      </p:cBhvr>
                                      <p:by>
                                        <p:hsl h="7200000" s="0" l="0"/>
                                      </p:by>
                                    </p:animClr>
                                    <p:animClr clrSpc="hsl" dir="cw">
                                      <p:cBhvr>
                                        <p:cTn id="14" dur="500" fill="hold"/>
                                        <p:tgtEl>
                                          <p:spTgt spid="9">
                                            <p:txEl>
                                              <p:pRg st="2" end="2"/>
                                            </p:txEl>
                                          </p:spTgt>
                                        </p:tgtEl>
                                        <p:attrNameLst>
                                          <p:attrName>fillcolor</p:attrName>
                                        </p:attrNameLst>
                                      </p:cBhvr>
                                      <p:by>
                                        <p:hsl h="7200000" s="0" l="0"/>
                                      </p:by>
                                    </p:animClr>
                                    <p:animClr clrSpc="hsl" dir="cw">
                                      <p:cBhvr>
                                        <p:cTn id="15" dur="500" fill="hold"/>
                                        <p:tgtEl>
                                          <p:spTgt spid="9">
                                            <p:txEl>
                                              <p:pRg st="2" end="2"/>
                                            </p:txEl>
                                          </p:spTgt>
                                        </p:tgtEl>
                                        <p:attrNameLst>
                                          <p:attrName>stroke.color</p:attrName>
                                        </p:attrNameLst>
                                      </p:cBhvr>
                                      <p:by>
                                        <p:hsl h="7200000" s="0" l="0"/>
                                      </p:by>
                                    </p:animClr>
                                    <p:set>
                                      <p:cBhvr>
                                        <p:cTn id="16" dur="500" fill="hold"/>
                                        <p:tgtEl>
                                          <p:spTgt spid="9">
                                            <p:txEl>
                                              <p:pRg st="2" end="2"/>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1" presetClass="emph" presetSubtype="0" fill="hold" nodeType="clickEffect">
                                  <p:stCondLst>
                                    <p:cond delay="0"/>
                                  </p:stCondLst>
                                  <p:childTnLst>
                                    <p:animClr clrSpc="hsl" dir="cw">
                                      <p:cBhvr override="childStyle">
                                        <p:cTn id="20" dur="500" fill="hold"/>
                                        <p:tgtEl>
                                          <p:spTgt spid="9">
                                            <p:txEl>
                                              <p:pRg st="3" end="3"/>
                                            </p:txEl>
                                          </p:spTgt>
                                        </p:tgtEl>
                                        <p:attrNameLst>
                                          <p:attrName>style.color</p:attrName>
                                        </p:attrNameLst>
                                      </p:cBhvr>
                                      <p:by>
                                        <p:hsl h="7200000" s="0" l="0"/>
                                      </p:by>
                                    </p:animClr>
                                    <p:animClr clrSpc="hsl" dir="cw">
                                      <p:cBhvr>
                                        <p:cTn id="21" dur="500" fill="hold"/>
                                        <p:tgtEl>
                                          <p:spTgt spid="9">
                                            <p:txEl>
                                              <p:pRg st="3" end="3"/>
                                            </p:txEl>
                                          </p:spTgt>
                                        </p:tgtEl>
                                        <p:attrNameLst>
                                          <p:attrName>fillcolor</p:attrName>
                                        </p:attrNameLst>
                                      </p:cBhvr>
                                      <p:by>
                                        <p:hsl h="7200000" s="0" l="0"/>
                                      </p:by>
                                    </p:animClr>
                                    <p:animClr clrSpc="hsl" dir="cw">
                                      <p:cBhvr>
                                        <p:cTn id="22" dur="500" fill="hold"/>
                                        <p:tgtEl>
                                          <p:spTgt spid="9">
                                            <p:txEl>
                                              <p:pRg st="3" end="3"/>
                                            </p:txEl>
                                          </p:spTgt>
                                        </p:tgtEl>
                                        <p:attrNameLst>
                                          <p:attrName>stroke.color</p:attrName>
                                        </p:attrNameLst>
                                      </p:cBhvr>
                                      <p:by>
                                        <p:hsl h="7200000" s="0" l="0"/>
                                      </p:by>
                                    </p:animClr>
                                    <p:set>
                                      <p:cBhvr>
                                        <p:cTn id="23" dur="500" fill="hold"/>
                                        <p:tgtEl>
                                          <p:spTgt spid="9">
                                            <p:txEl>
                                              <p:pRg st="3" end="3"/>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a:normAutofit/>
          </a:bodyPr>
          <a:lstStyle/>
          <a:p>
            <a:r>
              <a:rPr lang="en-US" altLang="zh-CN" sz="3600" dirty="0"/>
              <a:t>7.1.4</a:t>
            </a:r>
            <a:r>
              <a:rPr lang="zh-CN" altLang="zh-CN" sz="3600" dirty="0"/>
              <a:t>计算机网络的体系结构</a:t>
            </a:r>
          </a:p>
        </p:txBody>
      </p:sp>
      <p:sp>
        <p:nvSpPr>
          <p:cNvPr id="6" name="TextBox 5"/>
          <p:cNvSpPr txBox="1"/>
          <p:nvPr/>
        </p:nvSpPr>
        <p:spPr>
          <a:xfrm>
            <a:off x="948770" y="1314346"/>
            <a:ext cx="6489172" cy="523220"/>
          </a:xfrm>
          <a:prstGeom prst="rect">
            <a:avLst/>
          </a:prstGeom>
          <a:noFill/>
        </p:spPr>
        <p:txBody>
          <a:bodyPr wrap="square" rtlCol="0">
            <a:spAutoFit/>
          </a:bodyPr>
          <a:lstStyle/>
          <a:p>
            <a:r>
              <a:rPr lang="en-US" altLang="zh-CN" sz="2800" dirty="0"/>
              <a:t>2</a:t>
            </a:r>
            <a:r>
              <a:rPr lang="zh-CN" altLang="zh-CN" sz="2800" dirty="0"/>
              <a:t>．网络体系结构</a:t>
            </a:r>
          </a:p>
        </p:txBody>
      </p:sp>
      <p:sp>
        <p:nvSpPr>
          <p:cNvPr id="9" name="TextBox 8"/>
          <p:cNvSpPr txBox="1"/>
          <p:nvPr/>
        </p:nvSpPr>
        <p:spPr>
          <a:xfrm>
            <a:off x="1115616" y="2060848"/>
            <a:ext cx="7200800" cy="3970318"/>
          </a:xfrm>
          <a:prstGeom prst="rect">
            <a:avLst/>
          </a:prstGeom>
          <a:noFill/>
          <a:ln>
            <a:noFill/>
          </a:ln>
        </p:spPr>
        <p:txBody>
          <a:bodyPr wrap="square" rtlCol="0">
            <a:spAutoFit/>
          </a:bodyPr>
          <a:lstStyle/>
          <a:p>
            <a:pPr>
              <a:lnSpc>
                <a:spcPct val="150000"/>
              </a:lnSpc>
            </a:pPr>
            <a:r>
              <a:rPr lang="en-US" altLang="zh-CN" sz="2400" dirty="0" smtClean="0"/>
              <a:t>         </a:t>
            </a:r>
            <a:r>
              <a:rPr lang="zh-CN" altLang="zh-CN" sz="2400" dirty="0" smtClean="0"/>
              <a:t>计算机网络中有明确定义的各个层和各层上使用的所有协议，统称为</a:t>
            </a:r>
            <a:r>
              <a:rPr lang="zh-CN" altLang="zh-CN" sz="2400" dirty="0" smtClean="0">
                <a:solidFill>
                  <a:srgbClr val="FF0000"/>
                </a:solidFill>
              </a:rPr>
              <a:t>网络体系结构。</a:t>
            </a:r>
            <a:endParaRPr lang="en-US" altLang="zh-CN" sz="2400" dirty="0" smtClean="0">
              <a:solidFill>
                <a:srgbClr val="FF0000"/>
              </a:solidFill>
            </a:endParaRPr>
          </a:p>
          <a:p>
            <a:pPr>
              <a:lnSpc>
                <a:spcPct val="150000"/>
              </a:lnSpc>
            </a:pPr>
            <a:r>
              <a:rPr lang="en-US" altLang="zh-CN" sz="2400" dirty="0" smtClean="0"/>
              <a:t>         </a:t>
            </a:r>
            <a:r>
              <a:rPr lang="zh-CN" altLang="zh-CN" sz="2400" dirty="0" smtClean="0"/>
              <a:t>计算机网络</a:t>
            </a:r>
            <a:r>
              <a:rPr lang="zh-CN" altLang="zh-CN" sz="2400" dirty="0"/>
              <a:t>一般都采用分层的结构，每一层都建立在它的前一层的基础上，每层间有相应的通信协议，相邻层之间的通信约束称为接口。分层后，相似的功能出现在同一层内，每一层仅与它相邻的上下层通过接口通信，使用下层提供的服务，向上层提供服务</a:t>
            </a:r>
            <a:r>
              <a:rPr lang="zh-CN" altLang="zh-CN" sz="2400" dirty="0" smtClean="0"/>
              <a:t>。</a:t>
            </a:r>
            <a:endParaRPr lang="zh-CN" altLang="zh-CN" sz="2400" dirty="0"/>
          </a:p>
        </p:txBody>
      </p:sp>
    </p:spTree>
    <p:extLst>
      <p:ext uri="{BB962C8B-B14F-4D97-AF65-F5344CB8AC3E}">
        <p14:creationId xmlns:p14="http://schemas.microsoft.com/office/powerpoint/2010/main" val="1895359461"/>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a:normAutofit/>
          </a:bodyPr>
          <a:lstStyle/>
          <a:p>
            <a:r>
              <a:rPr lang="en-US" altLang="zh-CN" sz="3600" dirty="0"/>
              <a:t>7.1.4</a:t>
            </a:r>
            <a:r>
              <a:rPr lang="zh-CN" altLang="zh-CN" sz="3600" dirty="0"/>
              <a:t>计算机网络的体系结构</a:t>
            </a:r>
          </a:p>
        </p:txBody>
      </p:sp>
      <p:sp>
        <p:nvSpPr>
          <p:cNvPr id="6" name="TextBox 5"/>
          <p:cNvSpPr txBox="1"/>
          <p:nvPr/>
        </p:nvSpPr>
        <p:spPr>
          <a:xfrm>
            <a:off x="963149" y="1052736"/>
            <a:ext cx="6489172" cy="523220"/>
          </a:xfrm>
          <a:prstGeom prst="rect">
            <a:avLst/>
          </a:prstGeom>
          <a:noFill/>
        </p:spPr>
        <p:txBody>
          <a:bodyPr wrap="square" rtlCol="0">
            <a:spAutoFit/>
          </a:bodyPr>
          <a:lstStyle/>
          <a:p>
            <a:r>
              <a:rPr lang="en-US" altLang="zh-CN" sz="2800" dirty="0"/>
              <a:t>3</a:t>
            </a:r>
            <a:r>
              <a:rPr lang="zh-CN" altLang="zh-CN" sz="2800" dirty="0"/>
              <a:t>．</a:t>
            </a:r>
            <a:r>
              <a:rPr lang="en-US" altLang="zh-CN" sz="2800" dirty="0"/>
              <a:t>OSI</a:t>
            </a:r>
            <a:r>
              <a:rPr lang="zh-CN" altLang="zh-CN" sz="2800" dirty="0"/>
              <a:t>参考模型</a:t>
            </a:r>
          </a:p>
        </p:txBody>
      </p:sp>
      <p:sp>
        <p:nvSpPr>
          <p:cNvPr id="9" name="TextBox 8"/>
          <p:cNvSpPr txBox="1"/>
          <p:nvPr/>
        </p:nvSpPr>
        <p:spPr>
          <a:xfrm>
            <a:off x="972164" y="1704348"/>
            <a:ext cx="7920880" cy="4524315"/>
          </a:xfrm>
          <a:prstGeom prst="rect">
            <a:avLst/>
          </a:prstGeom>
          <a:noFill/>
          <a:ln>
            <a:noFill/>
          </a:ln>
        </p:spPr>
        <p:txBody>
          <a:bodyPr wrap="square" rtlCol="0">
            <a:spAutoFit/>
          </a:bodyPr>
          <a:lstStyle/>
          <a:p>
            <a:r>
              <a:rPr lang="en-US" altLang="zh-CN" sz="2400" dirty="0" smtClean="0"/>
              <a:t>         </a:t>
            </a:r>
            <a:r>
              <a:rPr lang="zh-CN" altLang="en-US" sz="2400" dirty="0" smtClean="0"/>
              <a:t>为了使</a:t>
            </a:r>
            <a:r>
              <a:rPr lang="zh-CN" altLang="zh-CN" sz="2400" dirty="0" smtClean="0"/>
              <a:t>不同</a:t>
            </a:r>
            <a:r>
              <a:rPr lang="zh-CN" altLang="zh-CN" sz="2400" dirty="0"/>
              <a:t>体系结构的</a:t>
            </a:r>
            <a:r>
              <a:rPr lang="zh-CN" altLang="zh-CN" sz="2400" dirty="0" smtClean="0"/>
              <a:t>网络之间能</a:t>
            </a:r>
            <a:r>
              <a:rPr lang="zh-CN" altLang="zh-CN" sz="2400" dirty="0"/>
              <a:t>相互</a:t>
            </a:r>
            <a:r>
              <a:rPr lang="zh-CN" altLang="zh-CN" sz="2400" dirty="0" smtClean="0"/>
              <a:t>通信</a:t>
            </a:r>
            <a:r>
              <a:rPr lang="zh-CN" altLang="en-US" sz="2400" dirty="0" smtClean="0"/>
              <a:t>，</a:t>
            </a:r>
            <a:r>
              <a:rPr lang="zh-CN" altLang="zh-CN" sz="2400" dirty="0" smtClean="0"/>
              <a:t>国际标准化组织</a:t>
            </a:r>
            <a:r>
              <a:rPr lang="zh-CN" altLang="zh-CN" sz="2400" dirty="0"/>
              <a:t>ISO制定了“开放式系统互联”参考模型OSI。它为实现不同厂商生产的不同计算机系统之间的互相通信制定了标准框架结构</a:t>
            </a:r>
            <a:r>
              <a:rPr lang="zh-CN" altLang="zh-CN" sz="2400" dirty="0" smtClean="0"/>
              <a:t>。</a:t>
            </a:r>
            <a:endParaRPr lang="en-US" altLang="zh-CN" sz="2400" dirty="0" smtClean="0"/>
          </a:p>
          <a:p>
            <a:r>
              <a:rPr lang="en-US" altLang="zh-CN" sz="2400" dirty="0" smtClean="0"/>
              <a:t>         </a:t>
            </a:r>
            <a:r>
              <a:rPr lang="zh-CN" altLang="zh-CN" sz="2400" dirty="0" smtClean="0"/>
              <a:t>OSI</a:t>
            </a:r>
            <a:r>
              <a:rPr lang="zh-CN" altLang="zh-CN" sz="2400" dirty="0"/>
              <a:t>参考模型自下而上分别为</a:t>
            </a:r>
            <a:r>
              <a:rPr lang="zh-CN" altLang="zh-CN" sz="2400" dirty="0">
                <a:solidFill>
                  <a:srgbClr val="FF0000"/>
                </a:solidFill>
              </a:rPr>
              <a:t>物理层、数据链路层、网络层、传输层、会话层、表示层、应用层</a:t>
            </a:r>
            <a:r>
              <a:rPr lang="zh-CN" altLang="zh-CN" sz="2400" dirty="0" smtClean="0"/>
              <a:t>。各</a:t>
            </a:r>
            <a:r>
              <a:rPr lang="zh-CN" altLang="zh-CN" sz="2400" dirty="0"/>
              <a:t>层的关系如下：</a:t>
            </a:r>
          </a:p>
          <a:p>
            <a:r>
              <a:rPr lang="zh-CN" altLang="zh-CN" sz="2400" dirty="0"/>
              <a:t>① 网络系统中各节点都有相同的层次。</a:t>
            </a:r>
          </a:p>
          <a:p>
            <a:r>
              <a:rPr lang="zh-CN" altLang="zh-CN" sz="2400" dirty="0"/>
              <a:t>② 不同网络系统中节点的同等层具有相同的功能。</a:t>
            </a:r>
          </a:p>
          <a:p>
            <a:r>
              <a:rPr lang="zh-CN" altLang="zh-CN" sz="2400" dirty="0"/>
              <a:t>③ 同一网络系统内相邻层之间通过接口通信。</a:t>
            </a:r>
          </a:p>
          <a:p>
            <a:r>
              <a:rPr lang="zh-CN" altLang="zh-CN" sz="2400" dirty="0"/>
              <a:t>④ 每一层使用下层提供的服务，并向其上层提供服务。</a:t>
            </a:r>
          </a:p>
          <a:p>
            <a:r>
              <a:rPr lang="zh-CN" altLang="zh-CN" sz="2400" dirty="0"/>
              <a:t>⑤ 不同网络系统的同等层按照协议实现对等层之间的通信</a:t>
            </a:r>
            <a:r>
              <a:rPr lang="zh-CN" altLang="zh-CN" sz="2400" dirty="0" smtClean="0"/>
              <a:t>。</a:t>
            </a:r>
            <a:endParaRPr lang="zh-CN" altLang="zh-CN" sz="2400" dirty="0"/>
          </a:p>
        </p:txBody>
      </p:sp>
    </p:spTree>
    <p:extLst>
      <p:ext uri="{BB962C8B-B14F-4D97-AF65-F5344CB8AC3E}">
        <p14:creationId xmlns:p14="http://schemas.microsoft.com/office/powerpoint/2010/main" val="1895359461"/>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1150989" y="1586319"/>
            <a:ext cx="7204643" cy="4756423"/>
            <a:chOff x="819477" y="1700808"/>
            <a:chExt cx="7588103" cy="4095376"/>
          </a:xfrm>
        </p:grpSpPr>
        <p:sp>
          <p:nvSpPr>
            <p:cNvPr id="4" name="任意多边形 3">
              <a:hlinkClick r:id="rId3" action="ppaction://hlinksldjump"/>
            </p:cNvPr>
            <p:cNvSpPr/>
            <p:nvPr/>
          </p:nvSpPr>
          <p:spPr>
            <a:xfrm>
              <a:off x="2165807" y="1766912"/>
              <a:ext cx="6241773" cy="545902"/>
            </a:xfrm>
            <a:custGeom>
              <a:avLst/>
              <a:gdLst>
                <a:gd name="connsiteX0" fmla="*/ 0 w 519906"/>
                <a:gd name="connsiteY0" fmla="*/ 0 h 6214235"/>
                <a:gd name="connsiteX1" fmla="*/ 519906 w 519906"/>
                <a:gd name="connsiteY1" fmla="*/ 0 h 6214235"/>
                <a:gd name="connsiteX2" fmla="*/ 519906 w 519906"/>
                <a:gd name="connsiteY2" fmla="*/ 6214235 h 6214235"/>
                <a:gd name="connsiteX3" fmla="*/ 0 w 519906"/>
                <a:gd name="connsiteY3" fmla="*/ 6214235 h 6214235"/>
                <a:gd name="connsiteX4" fmla="*/ 0 w 519906"/>
                <a:gd name="connsiteY4" fmla="*/ 0 h 62142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906" h="6214235">
                  <a:moveTo>
                    <a:pt x="519906" y="6"/>
                  </a:moveTo>
                  <a:lnTo>
                    <a:pt x="519906" y="6214229"/>
                  </a:lnTo>
                  <a:lnTo>
                    <a:pt x="0" y="6214229"/>
                  </a:lnTo>
                  <a:lnTo>
                    <a:pt x="0" y="6"/>
                  </a:lnTo>
                  <a:lnTo>
                    <a:pt x="519906" y="6"/>
                  </a:lnTo>
                  <a:close/>
                </a:path>
              </a:pathLst>
            </a:custGeom>
            <a:scene3d>
              <a:camera prst="orthographicFront"/>
              <a:lightRig rig="threePt" dir="t">
                <a:rot lat="0" lon="0" rev="7500000"/>
              </a:lightRig>
            </a:scene3d>
            <a:sp3d extrusionH="190500" prstMaterial="dkEdge">
              <a:bevelT w="120650" h="38100" prst="relaxedInset"/>
              <a:bevelB w="120650" h="57150" prst="relaxedInset"/>
              <a:contourClr>
                <a:schemeClr val="bg1"/>
              </a:contourClr>
            </a:sp3d>
          </p:spPr>
          <p:style>
            <a:lnRef idx="1">
              <a:schemeClr val="accent3">
                <a:tint val="40000"/>
                <a:alpha val="90000"/>
                <a:hueOff val="0"/>
                <a:satOff val="0"/>
                <a:lumOff val="0"/>
                <a:alphaOff val="0"/>
              </a:schemeClr>
            </a:lnRef>
            <a:fillRef idx="1">
              <a:schemeClr val="accent3">
                <a:tint val="40000"/>
                <a:alpha val="90000"/>
                <a:hueOff val="0"/>
                <a:satOff val="0"/>
                <a:lumOff val="0"/>
                <a:alphaOff val="0"/>
              </a:schemeClr>
            </a:fillRef>
            <a:effectRef idx="2">
              <a:schemeClr val="accent3">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247651" tIns="123825" rIns="247650" bIns="123826" numCol="1" spcCol="1270" anchor="ctr" anchorCtr="0">
              <a:noAutofit/>
            </a:bodyPr>
            <a:lstStyle/>
            <a:p>
              <a:pPr marL="280988" lvl="1" indent="-280988" algn="l" defTabSz="1422400">
                <a:lnSpc>
                  <a:spcPct val="90000"/>
                </a:lnSpc>
                <a:spcBef>
                  <a:spcPct val="0"/>
                </a:spcBef>
                <a:spcAft>
                  <a:spcPct val="15000"/>
                </a:spcAft>
                <a:buChar char="••"/>
              </a:pPr>
              <a:r>
                <a:rPr lang="zh-CN" altLang="en-US" sz="3200" kern="1200" dirty="0" smtClean="0"/>
                <a:t>计算机网络概述</a:t>
              </a:r>
              <a:endParaRPr lang="zh-CN" sz="3200" kern="1200" dirty="0">
                <a:effectLst>
                  <a:outerShdw blurRad="38100" dist="38100" dir="2700000" algn="tl">
                    <a:srgbClr val="000000">
                      <a:alpha val="43137"/>
                    </a:srgbClr>
                  </a:outerShdw>
                </a:effectLst>
              </a:endParaRPr>
            </a:p>
          </p:txBody>
        </p:sp>
        <p:sp>
          <p:nvSpPr>
            <p:cNvPr id="7" name="任意多边形 6"/>
            <p:cNvSpPr/>
            <p:nvPr/>
          </p:nvSpPr>
          <p:spPr>
            <a:xfrm>
              <a:off x="819477" y="1700808"/>
              <a:ext cx="1352297" cy="682376"/>
            </a:xfrm>
            <a:custGeom>
              <a:avLst/>
              <a:gdLst>
                <a:gd name="connsiteX0" fmla="*/ 0 w 1346331"/>
                <a:gd name="connsiteY0" fmla="*/ 108316 h 649882"/>
                <a:gd name="connsiteX1" fmla="*/ 108316 w 1346331"/>
                <a:gd name="connsiteY1" fmla="*/ 0 h 649882"/>
                <a:gd name="connsiteX2" fmla="*/ 1238015 w 1346331"/>
                <a:gd name="connsiteY2" fmla="*/ 0 h 649882"/>
                <a:gd name="connsiteX3" fmla="*/ 1346331 w 1346331"/>
                <a:gd name="connsiteY3" fmla="*/ 108316 h 649882"/>
                <a:gd name="connsiteX4" fmla="*/ 1346331 w 1346331"/>
                <a:gd name="connsiteY4" fmla="*/ 541566 h 649882"/>
                <a:gd name="connsiteX5" fmla="*/ 1238015 w 1346331"/>
                <a:gd name="connsiteY5" fmla="*/ 649882 h 649882"/>
                <a:gd name="connsiteX6" fmla="*/ 108316 w 1346331"/>
                <a:gd name="connsiteY6" fmla="*/ 649882 h 649882"/>
                <a:gd name="connsiteX7" fmla="*/ 0 w 1346331"/>
                <a:gd name="connsiteY7" fmla="*/ 541566 h 649882"/>
                <a:gd name="connsiteX8" fmla="*/ 0 w 1346331"/>
                <a:gd name="connsiteY8" fmla="*/ 108316 h 64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46331" h="649882">
                  <a:moveTo>
                    <a:pt x="0" y="108316"/>
                  </a:moveTo>
                  <a:cubicBezTo>
                    <a:pt x="0" y="48495"/>
                    <a:pt x="48495" y="0"/>
                    <a:pt x="108316" y="0"/>
                  </a:cubicBezTo>
                  <a:lnTo>
                    <a:pt x="1238015" y="0"/>
                  </a:lnTo>
                  <a:cubicBezTo>
                    <a:pt x="1297836" y="0"/>
                    <a:pt x="1346331" y="48495"/>
                    <a:pt x="1346331" y="108316"/>
                  </a:cubicBezTo>
                  <a:lnTo>
                    <a:pt x="1346331" y="541566"/>
                  </a:lnTo>
                  <a:cubicBezTo>
                    <a:pt x="1346331" y="601387"/>
                    <a:pt x="1297836" y="649882"/>
                    <a:pt x="1238015" y="649882"/>
                  </a:cubicBezTo>
                  <a:lnTo>
                    <a:pt x="108316" y="649882"/>
                  </a:lnTo>
                  <a:cubicBezTo>
                    <a:pt x="48495" y="649882"/>
                    <a:pt x="0" y="601387"/>
                    <a:pt x="0" y="541566"/>
                  </a:cubicBezTo>
                  <a:lnTo>
                    <a:pt x="0" y="108316"/>
                  </a:lnTo>
                  <a:close/>
                </a:path>
              </a:pathLst>
            </a:custGeom>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hemeClr val="accent3">
                <a:hueOff val="0"/>
                <a:satOff val="0"/>
                <a:lumOff val="0"/>
                <a:alphaOff val="0"/>
              </a:schemeClr>
            </a:fillRef>
            <a:effectRef idx="2">
              <a:schemeClr val="accent3">
                <a:hueOff val="0"/>
                <a:satOff val="0"/>
                <a:lumOff val="0"/>
                <a:alphaOff val="0"/>
              </a:schemeClr>
            </a:effectRef>
            <a:fontRef idx="minor">
              <a:schemeClr val="lt1"/>
            </a:fontRef>
          </p:style>
          <p:txBody>
            <a:bodyPr spcFirstLastPara="0" vert="horz" wrap="square" lIns="199365" tIns="115545" rIns="199365" bIns="115545" numCol="1" spcCol="1270" anchor="ctr" anchorCtr="0">
              <a:noAutofit/>
            </a:bodyPr>
            <a:lstStyle/>
            <a:p>
              <a:pPr lvl="0" algn="ctr" defTabSz="1955800">
                <a:lnSpc>
                  <a:spcPct val="90000"/>
                </a:lnSpc>
                <a:spcBef>
                  <a:spcPct val="0"/>
                </a:spcBef>
                <a:spcAft>
                  <a:spcPct val="35000"/>
                </a:spcAft>
              </a:pPr>
              <a:r>
                <a:rPr lang="en-US" altLang="zh-CN" sz="4400" kern="1200" dirty="0" smtClean="0"/>
                <a:t>7.</a:t>
              </a:r>
              <a:r>
                <a:rPr lang="zh-CN" sz="4400" kern="1200" dirty="0" smtClean="0"/>
                <a:t>1</a:t>
              </a:r>
              <a:endParaRPr lang="zh-CN" sz="4400" kern="1200" dirty="0"/>
            </a:p>
          </p:txBody>
        </p:sp>
        <p:sp>
          <p:nvSpPr>
            <p:cNvPr id="8" name="任意多边形 7">
              <a:hlinkClick r:id="rId4" action="ppaction://hlinksldjump"/>
            </p:cNvPr>
            <p:cNvSpPr/>
            <p:nvPr/>
          </p:nvSpPr>
          <p:spPr>
            <a:xfrm>
              <a:off x="2165807" y="2449289"/>
              <a:ext cx="6241773" cy="545902"/>
            </a:xfrm>
            <a:custGeom>
              <a:avLst/>
              <a:gdLst>
                <a:gd name="connsiteX0" fmla="*/ 0 w 519906"/>
                <a:gd name="connsiteY0" fmla="*/ 0 h 6214235"/>
                <a:gd name="connsiteX1" fmla="*/ 519906 w 519906"/>
                <a:gd name="connsiteY1" fmla="*/ 0 h 6214235"/>
                <a:gd name="connsiteX2" fmla="*/ 519906 w 519906"/>
                <a:gd name="connsiteY2" fmla="*/ 6214235 h 6214235"/>
                <a:gd name="connsiteX3" fmla="*/ 0 w 519906"/>
                <a:gd name="connsiteY3" fmla="*/ 6214235 h 6214235"/>
                <a:gd name="connsiteX4" fmla="*/ 0 w 519906"/>
                <a:gd name="connsiteY4" fmla="*/ 0 h 62142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906" h="6214235">
                  <a:moveTo>
                    <a:pt x="519906" y="6"/>
                  </a:moveTo>
                  <a:lnTo>
                    <a:pt x="519906" y="6214229"/>
                  </a:lnTo>
                  <a:lnTo>
                    <a:pt x="0" y="6214229"/>
                  </a:lnTo>
                  <a:lnTo>
                    <a:pt x="0" y="6"/>
                  </a:lnTo>
                  <a:lnTo>
                    <a:pt x="519906" y="6"/>
                  </a:lnTo>
                  <a:close/>
                </a:path>
              </a:pathLst>
            </a:custGeom>
            <a:scene3d>
              <a:camera prst="orthographicFront"/>
              <a:lightRig rig="threePt" dir="t">
                <a:rot lat="0" lon="0" rev="7500000"/>
              </a:lightRig>
            </a:scene3d>
            <a:sp3d extrusionH="190500" prstMaterial="dkEdge">
              <a:bevelT w="120650" h="38100" prst="relaxedInset"/>
              <a:bevelB w="120650" h="57150" prst="relaxedInset"/>
              <a:contourClr>
                <a:schemeClr val="bg1"/>
              </a:contourClr>
            </a:sp3d>
          </p:spPr>
          <p:style>
            <a:lnRef idx="1">
              <a:schemeClr val="accent3">
                <a:tint val="40000"/>
                <a:alpha val="90000"/>
                <a:hueOff val="2143370"/>
                <a:satOff val="-2759"/>
                <a:lumOff val="-215"/>
                <a:alphaOff val="0"/>
              </a:schemeClr>
            </a:lnRef>
            <a:fillRef idx="1">
              <a:schemeClr val="accent3">
                <a:tint val="40000"/>
                <a:alpha val="90000"/>
                <a:hueOff val="2143370"/>
                <a:satOff val="-2759"/>
                <a:lumOff val="-215"/>
                <a:alphaOff val="0"/>
              </a:schemeClr>
            </a:fillRef>
            <a:effectRef idx="2">
              <a:schemeClr val="accent3">
                <a:tint val="40000"/>
                <a:alpha val="90000"/>
                <a:hueOff val="2143370"/>
                <a:satOff val="-2759"/>
                <a:lumOff val="-215"/>
                <a:alphaOff val="0"/>
              </a:schemeClr>
            </a:effectRef>
            <a:fontRef idx="minor">
              <a:schemeClr val="dk1">
                <a:hueOff val="0"/>
                <a:satOff val="0"/>
                <a:lumOff val="0"/>
                <a:alphaOff val="0"/>
              </a:schemeClr>
            </a:fontRef>
          </p:style>
          <p:txBody>
            <a:bodyPr spcFirstLastPara="0" vert="horz" wrap="square" lIns="247651" tIns="123825" rIns="247650" bIns="123826" numCol="1" spcCol="1270" anchor="ctr" anchorCtr="0">
              <a:noAutofit/>
            </a:bodyPr>
            <a:lstStyle/>
            <a:p>
              <a:pPr marL="285750" lvl="1" indent="-285750" algn="l" defTabSz="1422400">
                <a:lnSpc>
                  <a:spcPct val="90000"/>
                </a:lnSpc>
                <a:spcBef>
                  <a:spcPct val="0"/>
                </a:spcBef>
                <a:spcAft>
                  <a:spcPct val="15000"/>
                </a:spcAft>
                <a:buChar char="••"/>
              </a:pPr>
              <a:r>
                <a:rPr lang="zh-CN" altLang="en-US" sz="3200" kern="1200" dirty="0" smtClean="0"/>
                <a:t>计算机网络的组成</a:t>
              </a:r>
              <a:endParaRPr lang="zh-CN" sz="3200" kern="1200" dirty="0">
                <a:effectLst>
                  <a:outerShdw blurRad="38100" dist="38100" dir="2700000" algn="tl">
                    <a:srgbClr val="000000">
                      <a:alpha val="43137"/>
                    </a:srgbClr>
                  </a:outerShdw>
                </a:effectLst>
              </a:endParaRPr>
            </a:p>
          </p:txBody>
        </p:sp>
        <p:sp>
          <p:nvSpPr>
            <p:cNvPr id="9" name="任意多边形 8"/>
            <p:cNvSpPr/>
            <p:nvPr/>
          </p:nvSpPr>
          <p:spPr>
            <a:xfrm>
              <a:off x="827591" y="2357844"/>
              <a:ext cx="1352297" cy="682376"/>
            </a:xfrm>
            <a:custGeom>
              <a:avLst/>
              <a:gdLst>
                <a:gd name="connsiteX0" fmla="*/ 0 w 1346331"/>
                <a:gd name="connsiteY0" fmla="*/ 108316 h 649882"/>
                <a:gd name="connsiteX1" fmla="*/ 108316 w 1346331"/>
                <a:gd name="connsiteY1" fmla="*/ 0 h 649882"/>
                <a:gd name="connsiteX2" fmla="*/ 1238015 w 1346331"/>
                <a:gd name="connsiteY2" fmla="*/ 0 h 649882"/>
                <a:gd name="connsiteX3" fmla="*/ 1346331 w 1346331"/>
                <a:gd name="connsiteY3" fmla="*/ 108316 h 649882"/>
                <a:gd name="connsiteX4" fmla="*/ 1346331 w 1346331"/>
                <a:gd name="connsiteY4" fmla="*/ 541566 h 649882"/>
                <a:gd name="connsiteX5" fmla="*/ 1238015 w 1346331"/>
                <a:gd name="connsiteY5" fmla="*/ 649882 h 649882"/>
                <a:gd name="connsiteX6" fmla="*/ 108316 w 1346331"/>
                <a:gd name="connsiteY6" fmla="*/ 649882 h 649882"/>
                <a:gd name="connsiteX7" fmla="*/ 0 w 1346331"/>
                <a:gd name="connsiteY7" fmla="*/ 541566 h 649882"/>
                <a:gd name="connsiteX8" fmla="*/ 0 w 1346331"/>
                <a:gd name="connsiteY8" fmla="*/ 108316 h 64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46331" h="649882">
                  <a:moveTo>
                    <a:pt x="0" y="108316"/>
                  </a:moveTo>
                  <a:cubicBezTo>
                    <a:pt x="0" y="48495"/>
                    <a:pt x="48495" y="0"/>
                    <a:pt x="108316" y="0"/>
                  </a:cubicBezTo>
                  <a:lnTo>
                    <a:pt x="1238015" y="0"/>
                  </a:lnTo>
                  <a:cubicBezTo>
                    <a:pt x="1297836" y="0"/>
                    <a:pt x="1346331" y="48495"/>
                    <a:pt x="1346331" y="108316"/>
                  </a:cubicBezTo>
                  <a:lnTo>
                    <a:pt x="1346331" y="541566"/>
                  </a:lnTo>
                  <a:cubicBezTo>
                    <a:pt x="1346331" y="601387"/>
                    <a:pt x="1297836" y="649882"/>
                    <a:pt x="1238015" y="649882"/>
                  </a:cubicBezTo>
                  <a:lnTo>
                    <a:pt x="108316" y="649882"/>
                  </a:lnTo>
                  <a:cubicBezTo>
                    <a:pt x="48495" y="649882"/>
                    <a:pt x="0" y="601387"/>
                    <a:pt x="0" y="541566"/>
                  </a:cubicBezTo>
                  <a:lnTo>
                    <a:pt x="0" y="108316"/>
                  </a:lnTo>
                  <a:close/>
                </a:path>
              </a:pathLst>
            </a:custGeom>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hemeClr val="accent3">
                <a:hueOff val="2250053"/>
                <a:satOff val="-3376"/>
                <a:lumOff val="-549"/>
                <a:alphaOff val="0"/>
              </a:schemeClr>
            </a:fillRef>
            <a:effectRef idx="2">
              <a:schemeClr val="accent3">
                <a:hueOff val="2250053"/>
                <a:satOff val="-3376"/>
                <a:lumOff val="-549"/>
                <a:alphaOff val="0"/>
              </a:schemeClr>
            </a:effectRef>
            <a:fontRef idx="minor">
              <a:schemeClr val="lt1"/>
            </a:fontRef>
          </p:style>
          <p:txBody>
            <a:bodyPr spcFirstLastPara="0" vert="horz" wrap="square" lIns="199365" tIns="115545" rIns="199365" bIns="115545" numCol="1" spcCol="1270" anchor="ctr" anchorCtr="0">
              <a:noAutofit/>
            </a:bodyPr>
            <a:lstStyle/>
            <a:p>
              <a:pPr lvl="0" algn="ctr" defTabSz="1955800">
                <a:lnSpc>
                  <a:spcPct val="90000"/>
                </a:lnSpc>
                <a:spcBef>
                  <a:spcPct val="0"/>
                </a:spcBef>
                <a:spcAft>
                  <a:spcPct val="35000"/>
                </a:spcAft>
              </a:pPr>
              <a:r>
                <a:rPr lang="en-US" altLang="zh-CN" sz="4400" kern="1200" dirty="0" smtClean="0"/>
                <a:t>7.</a:t>
              </a:r>
              <a:r>
                <a:rPr lang="zh-CN" sz="4400" kern="1200" dirty="0" smtClean="0"/>
                <a:t>2</a:t>
              </a:r>
              <a:endParaRPr lang="zh-CN" sz="4400" kern="1200" dirty="0"/>
            </a:p>
          </p:txBody>
        </p:sp>
        <p:sp>
          <p:nvSpPr>
            <p:cNvPr id="10" name="任意多边形 9">
              <a:hlinkClick r:id="rId5" action="ppaction://hlinksldjump"/>
            </p:cNvPr>
            <p:cNvSpPr/>
            <p:nvPr/>
          </p:nvSpPr>
          <p:spPr>
            <a:xfrm>
              <a:off x="2165807" y="3131666"/>
              <a:ext cx="6241773" cy="545902"/>
            </a:xfrm>
            <a:custGeom>
              <a:avLst/>
              <a:gdLst>
                <a:gd name="connsiteX0" fmla="*/ 0 w 519906"/>
                <a:gd name="connsiteY0" fmla="*/ 0 h 6214235"/>
                <a:gd name="connsiteX1" fmla="*/ 519906 w 519906"/>
                <a:gd name="connsiteY1" fmla="*/ 0 h 6214235"/>
                <a:gd name="connsiteX2" fmla="*/ 519906 w 519906"/>
                <a:gd name="connsiteY2" fmla="*/ 6214235 h 6214235"/>
                <a:gd name="connsiteX3" fmla="*/ 0 w 519906"/>
                <a:gd name="connsiteY3" fmla="*/ 6214235 h 6214235"/>
                <a:gd name="connsiteX4" fmla="*/ 0 w 519906"/>
                <a:gd name="connsiteY4" fmla="*/ 0 h 62142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906" h="6214235">
                  <a:moveTo>
                    <a:pt x="519906" y="6"/>
                  </a:moveTo>
                  <a:lnTo>
                    <a:pt x="519906" y="6214229"/>
                  </a:lnTo>
                  <a:lnTo>
                    <a:pt x="0" y="6214229"/>
                  </a:lnTo>
                  <a:lnTo>
                    <a:pt x="0" y="6"/>
                  </a:lnTo>
                  <a:lnTo>
                    <a:pt x="519906" y="6"/>
                  </a:lnTo>
                  <a:close/>
                </a:path>
              </a:pathLst>
            </a:custGeom>
            <a:scene3d>
              <a:camera prst="orthographicFront"/>
              <a:lightRig rig="threePt" dir="t">
                <a:rot lat="0" lon="0" rev="7500000"/>
              </a:lightRig>
            </a:scene3d>
            <a:sp3d extrusionH="190500" prstMaterial="dkEdge">
              <a:bevelT w="120650" h="38100" prst="relaxedInset"/>
              <a:bevelB w="120650" h="57150" prst="relaxedInset"/>
              <a:contourClr>
                <a:schemeClr val="bg1"/>
              </a:contourClr>
            </a:sp3d>
          </p:spPr>
          <p:style>
            <a:lnRef idx="1">
              <a:schemeClr val="accent3">
                <a:tint val="40000"/>
                <a:alpha val="90000"/>
                <a:hueOff val="4286740"/>
                <a:satOff val="-5517"/>
                <a:lumOff val="-430"/>
                <a:alphaOff val="0"/>
              </a:schemeClr>
            </a:lnRef>
            <a:fillRef idx="1">
              <a:schemeClr val="accent3">
                <a:tint val="40000"/>
                <a:alpha val="90000"/>
                <a:hueOff val="4286740"/>
                <a:satOff val="-5517"/>
                <a:lumOff val="-430"/>
                <a:alphaOff val="0"/>
              </a:schemeClr>
            </a:fillRef>
            <a:effectRef idx="2">
              <a:schemeClr val="accent3">
                <a:tint val="40000"/>
                <a:alpha val="90000"/>
                <a:hueOff val="4286740"/>
                <a:satOff val="-5517"/>
                <a:lumOff val="-430"/>
                <a:alphaOff val="0"/>
              </a:schemeClr>
            </a:effectRef>
            <a:fontRef idx="minor">
              <a:schemeClr val="dk1">
                <a:hueOff val="0"/>
                <a:satOff val="0"/>
                <a:lumOff val="0"/>
                <a:alphaOff val="0"/>
              </a:schemeClr>
            </a:fontRef>
          </p:style>
          <p:txBody>
            <a:bodyPr spcFirstLastPara="0" vert="horz" wrap="square" lIns="247651" tIns="123825" rIns="247650" bIns="123826" numCol="1" spcCol="1270" anchor="ctr" anchorCtr="0">
              <a:noAutofit/>
            </a:bodyPr>
            <a:lstStyle/>
            <a:p>
              <a:pPr marL="285750" lvl="1" indent="-285750" algn="l" defTabSz="1422400">
                <a:lnSpc>
                  <a:spcPct val="90000"/>
                </a:lnSpc>
                <a:spcBef>
                  <a:spcPct val="0"/>
                </a:spcBef>
                <a:spcAft>
                  <a:spcPct val="15000"/>
                </a:spcAft>
                <a:buChar char="••"/>
              </a:pPr>
              <a:r>
                <a:rPr lang="en-US" altLang="zh-CN" sz="3200" kern="1200" dirty="0" smtClean="0"/>
                <a:t>Internet </a:t>
              </a:r>
              <a:r>
                <a:rPr lang="zh-CN" altLang="en-US" sz="3200" kern="1200" dirty="0" smtClean="0"/>
                <a:t>应用基础</a:t>
              </a:r>
              <a:endParaRPr lang="zh-CN" sz="3200" kern="1200" dirty="0">
                <a:effectLst>
                  <a:outerShdw blurRad="38100" dist="38100" dir="2700000" algn="tl">
                    <a:srgbClr val="000000">
                      <a:alpha val="43137"/>
                    </a:srgbClr>
                  </a:outerShdw>
                </a:effectLst>
              </a:endParaRPr>
            </a:p>
          </p:txBody>
        </p:sp>
        <p:sp>
          <p:nvSpPr>
            <p:cNvPr id="11" name="任意多边形 10"/>
            <p:cNvSpPr/>
            <p:nvPr/>
          </p:nvSpPr>
          <p:spPr>
            <a:xfrm>
              <a:off x="819477" y="3066678"/>
              <a:ext cx="1352297" cy="682376"/>
            </a:xfrm>
            <a:custGeom>
              <a:avLst/>
              <a:gdLst>
                <a:gd name="connsiteX0" fmla="*/ 0 w 1346331"/>
                <a:gd name="connsiteY0" fmla="*/ 108316 h 649882"/>
                <a:gd name="connsiteX1" fmla="*/ 108316 w 1346331"/>
                <a:gd name="connsiteY1" fmla="*/ 0 h 649882"/>
                <a:gd name="connsiteX2" fmla="*/ 1238015 w 1346331"/>
                <a:gd name="connsiteY2" fmla="*/ 0 h 649882"/>
                <a:gd name="connsiteX3" fmla="*/ 1346331 w 1346331"/>
                <a:gd name="connsiteY3" fmla="*/ 108316 h 649882"/>
                <a:gd name="connsiteX4" fmla="*/ 1346331 w 1346331"/>
                <a:gd name="connsiteY4" fmla="*/ 541566 h 649882"/>
                <a:gd name="connsiteX5" fmla="*/ 1238015 w 1346331"/>
                <a:gd name="connsiteY5" fmla="*/ 649882 h 649882"/>
                <a:gd name="connsiteX6" fmla="*/ 108316 w 1346331"/>
                <a:gd name="connsiteY6" fmla="*/ 649882 h 649882"/>
                <a:gd name="connsiteX7" fmla="*/ 0 w 1346331"/>
                <a:gd name="connsiteY7" fmla="*/ 541566 h 649882"/>
                <a:gd name="connsiteX8" fmla="*/ 0 w 1346331"/>
                <a:gd name="connsiteY8" fmla="*/ 108316 h 64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46331" h="649882">
                  <a:moveTo>
                    <a:pt x="0" y="108316"/>
                  </a:moveTo>
                  <a:cubicBezTo>
                    <a:pt x="0" y="48495"/>
                    <a:pt x="48495" y="0"/>
                    <a:pt x="108316" y="0"/>
                  </a:cubicBezTo>
                  <a:lnTo>
                    <a:pt x="1238015" y="0"/>
                  </a:lnTo>
                  <a:cubicBezTo>
                    <a:pt x="1297836" y="0"/>
                    <a:pt x="1346331" y="48495"/>
                    <a:pt x="1346331" y="108316"/>
                  </a:cubicBezTo>
                  <a:lnTo>
                    <a:pt x="1346331" y="541566"/>
                  </a:lnTo>
                  <a:cubicBezTo>
                    <a:pt x="1346331" y="601387"/>
                    <a:pt x="1297836" y="649882"/>
                    <a:pt x="1238015" y="649882"/>
                  </a:cubicBezTo>
                  <a:lnTo>
                    <a:pt x="108316" y="649882"/>
                  </a:lnTo>
                  <a:cubicBezTo>
                    <a:pt x="48495" y="649882"/>
                    <a:pt x="0" y="601387"/>
                    <a:pt x="0" y="541566"/>
                  </a:cubicBezTo>
                  <a:lnTo>
                    <a:pt x="0" y="108316"/>
                  </a:lnTo>
                  <a:close/>
                </a:path>
              </a:pathLst>
            </a:custGeom>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hemeClr val="accent3">
                <a:hueOff val="4500106"/>
                <a:satOff val="-6752"/>
                <a:lumOff val="-1098"/>
                <a:alphaOff val="0"/>
              </a:schemeClr>
            </a:fillRef>
            <a:effectRef idx="2">
              <a:schemeClr val="accent3">
                <a:hueOff val="4500106"/>
                <a:satOff val="-6752"/>
                <a:lumOff val="-1098"/>
                <a:alphaOff val="0"/>
              </a:schemeClr>
            </a:effectRef>
            <a:fontRef idx="minor">
              <a:schemeClr val="lt1"/>
            </a:fontRef>
          </p:style>
          <p:txBody>
            <a:bodyPr spcFirstLastPara="0" vert="horz" wrap="square" lIns="199365" tIns="115545" rIns="199365" bIns="115545" numCol="1" spcCol="1270" anchor="ctr" anchorCtr="0">
              <a:noAutofit/>
            </a:bodyPr>
            <a:lstStyle/>
            <a:p>
              <a:pPr lvl="0" algn="ctr" defTabSz="1955800">
                <a:lnSpc>
                  <a:spcPct val="90000"/>
                </a:lnSpc>
                <a:spcBef>
                  <a:spcPct val="0"/>
                </a:spcBef>
                <a:spcAft>
                  <a:spcPct val="35000"/>
                </a:spcAft>
              </a:pPr>
              <a:r>
                <a:rPr lang="en-US" altLang="zh-CN" sz="4400" kern="1200" dirty="0" smtClean="0"/>
                <a:t>7.</a:t>
              </a:r>
              <a:r>
                <a:rPr lang="zh-CN" sz="4400" kern="1200" dirty="0" smtClean="0"/>
                <a:t>3</a:t>
              </a:r>
              <a:endParaRPr lang="zh-CN" sz="4400" kern="1200" dirty="0"/>
            </a:p>
          </p:txBody>
        </p:sp>
        <p:sp>
          <p:nvSpPr>
            <p:cNvPr id="13" name="任意多边形 12"/>
            <p:cNvSpPr/>
            <p:nvPr/>
          </p:nvSpPr>
          <p:spPr>
            <a:xfrm>
              <a:off x="819477" y="3749055"/>
              <a:ext cx="1354432" cy="682376"/>
            </a:xfrm>
            <a:custGeom>
              <a:avLst/>
              <a:gdLst>
                <a:gd name="connsiteX0" fmla="*/ 0 w 1348457"/>
                <a:gd name="connsiteY0" fmla="*/ 108316 h 649882"/>
                <a:gd name="connsiteX1" fmla="*/ 108316 w 1348457"/>
                <a:gd name="connsiteY1" fmla="*/ 0 h 649882"/>
                <a:gd name="connsiteX2" fmla="*/ 1240141 w 1348457"/>
                <a:gd name="connsiteY2" fmla="*/ 0 h 649882"/>
                <a:gd name="connsiteX3" fmla="*/ 1348457 w 1348457"/>
                <a:gd name="connsiteY3" fmla="*/ 108316 h 649882"/>
                <a:gd name="connsiteX4" fmla="*/ 1348457 w 1348457"/>
                <a:gd name="connsiteY4" fmla="*/ 541566 h 649882"/>
                <a:gd name="connsiteX5" fmla="*/ 1240141 w 1348457"/>
                <a:gd name="connsiteY5" fmla="*/ 649882 h 649882"/>
                <a:gd name="connsiteX6" fmla="*/ 108316 w 1348457"/>
                <a:gd name="connsiteY6" fmla="*/ 649882 h 649882"/>
                <a:gd name="connsiteX7" fmla="*/ 0 w 1348457"/>
                <a:gd name="connsiteY7" fmla="*/ 541566 h 649882"/>
                <a:gd name="connsiteX8" fmla="*/ 0 w 1348457"/>
                <a:gd name="connsiteY8" fmla="*/ 108316 h 64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48457" h="649882">
                  <a:moveTo>
                    <a:pt x="0" y="108316"/>
                  </a:moveTo>
                  <a:cubicBezTo>
                    <a:pt x="0" y="48495"/>
                    <a:pt x="48495" y="0"/>
                    <a:pt x="108316" y="0"/>
                  </a:cubicBezTo>
                  <a:lnTo>
                    <a:pt x="1240141" y="0"/>
                  </a:lnTo>
                  <a:cubicBezTo>
                    <a:pt x="1299962" y="0"/>
                    <a:pt x="1348457" y="48495"/>
                    <a:pt x="1348457" y="108316"/>
                  </a:cubicBezTo>
                  <a:lnTo>
                    <a:pt x="1348457" y="541566"/>
                  </a:lnTo>
                  <a:cubicBezTo>
                    <a:pt x="1348457" y="601387"/>
                    <a:pt x="1299962" y="649882"/>
                    <a:pt x="1240141" y="649882"/>
                  </a:cubicBezTo>
                  <a:lnTo>
                    <a:pt x="108316" y="649882"/>
                  </a:lnTo>
                  <a:cubicBezTo>
                    <a:pt x="48495" y="649882"/>
                    <a:pt x="0" y="601387"/>
                    <a:pt x="0" y="541566"/>
                  </a:cubicBezTo>
                  <a:lnTo>
                    <a:pt x="0" y="108316"/>
                  </a:lnTo>
                  <a:close/>
                </a:path>
              </a:pathLst>
            </a:custGeom>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hemeClr val="accent3">
                <a:hueOff val="6750158"/>
                <a:satOff val="-10128"/>
                <a:lumOff val="-1647"/>
                <a:alphaOff val="0"/>
              </a:schemeClr>
            </a:fillRef>
            <a:effectRef idx="2">
              <a:schemeClr val="accent3">
                <a:hueOff val="6750158"/>
                <a:satOff val="-10128"/>
                <a:lumOff val="-1647"/>
                <a:alphaOff val="0"/>
              </a:schemeClr>
            </a:effectRef>
            <a:fontRef idx="minor">
              <a:schemeClr val="lt1"/>
            </a:fontRef>
          </p:style>
          <p:txBody>
            <a:bodyPr spcFirstLastPara="0" vert="horz" wrap="square" lIns="157455" tIns="94590" rIns="157455" bIns="94590" numCol="1" spcCol="1270" anchor="ctr" anchorCtr="0">
              <a:noAutofit/>
            </a:bodyPr>
            <a:lstStyle/>
            <a:p>
              <a:pPr algn="ctr" defTabSz="1955800">
                <a:lnSpc>
                  <a:spcPct val="90000"/>
                </a:lnSpc>
                <a:spcBef>
                  <a:spcPct val="0"/>
                </a:spcBef>
                <a:spcAft>
                  <a:spcPct val="35000"/>
                </a:spcAft>
              </a:pPr>
              <a:r>
                <a:rPr lang="en-US" altLang="zh-CN" sz="4400" dirty="0"/>
                <a:t>7.4</a:t>
              </a:r>
              <a:endParaRPr lang="zh-CN" altLang="en-US" sz="4400" dirty="0"/>
            </a:p>
          </p:txBody>
        </p:sp>
        <p:sp>
          <p:nvSpPr>
            <p:cNvPr id="15" name="任意多边形 14"/>
            <p:cNvSpPr/>
            <p:nvPr/>
          </p:nvSpPr>
          <p:spPr>
            <a:xfrm>
              <a:off x="819477" y="4431432"/>
              <a:ext cx="1380867" cy="682376"/>
            </a:xfrm>
            <a:custGeom>
              <a:avLst/>
              <a:gdLst>
                <a:gd name="connsiteX0" fmla="*/ 0 w 1374775"/>
                <a:gd name="connsiteY0" fmla="*/ 108316 h 649882"/>
                <a:gd name="connsiteX1" fmla="*/ 108316 w 1374775"/>
                <a:gd name="connsiteY1" fmla="*/ 0 h 649882"/>
                <a:gd name="connsiteX2" fmla="*/ 1266459 w 1374775"/>
                <a:gd name="connsiteY2" fmla="*/ 0 h 649882"/>
                <a:gd name="connsiteX3" fmla="*/ 1374775 w 1374775"/>
                <a:gd name="connsiteY3" fmla="*/ 108316 h 649882"/>
                <a:gd name="connsiteX4" fmla="*/ 1374775 w 1374775"/>
                <a:gd name="connsiteY4" fmla="*/ 541566 h 649882"/>
                <a:gd name="connsiteX5" fmla="*/ 1266459 w 1374775"/>
                <a:gd name="connsiteY5" fmla="*/ 649882 h 649882"/>
                <a:gd name="connsiteX6" fmla="*/ 108316 w 1374775"/>
                <a:gd name="connsiteY6" fmla="*/ 649882 h 649882"/>
                <a:gd name="connsiteX7" fmla="*/ 0 w 1374775"/>
                <a:gd name="connsiteY7" fmla="*/ 541566 h 649882"/>
                <a:gd name="connsiteX8" fmla="*/ 0 w 1374775"/>
                <a:gd name="connsiteY8" fmla="*/ 108316 h 64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74775" h="649882">
                  <a:moveTo>
                    <a:pt x="0" y="108316"/>
                  </a:moveTo>
                  <a:cubicBezTo>
                    <a:pt x="0" y="48495"/>
                    <a:pt x="48495" y="0"/>
                    <a:pt x="108316" y="0"/>
                  </a:cubicBezTo>
                  <a:lnTo>
                    <a:pt x="1266459" y="0"/>
                  </a:lnTo>
                  <a:cubicBezTo>
                    <a:pt x="1326280" y="0"/>
                    <a:pt x="1374775" y="48495"/>
                    <a:pt x="1374775" y="108316"/>
                  </a:cubicBezTo>
                  <a:lnTo>
                    <a:pt x="1374775" y="541566"/>
                  </a:lnTo>
                  <a:cubicBezTo>
                    <a:pt x="1374775" y="601387"/>
                    <a:pt x="1326280" y="649882"/>
                    <a:pt x="1266459" y="649882"/>
                  </a:cubicBezTo>
                  <a:lnTo>
                    <a:pt x="108316" y="649882"/>
                  </a:lnTo>
                  <a:cubicBezTo>
                    <a:pt x="48495" y="649882"/>
                    <a:pt x="0" y="601387"/>
                    <a:pt x="0" y="541566"/>
                  </a:cubicBezTo>
                  <a:lnTo>
                    <a:pt x="0" y="108316"/>
                  </a:lnTo>
                  <a:close/>
                </a:path>
              </a:pathLst>
            </a:custGeom>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hemeClr val="accent3">
                <a:hueOff val="9000211"/>
                <a:satOff val="-13504"/>
                <a:lumOff val="-2196"/>
                <a:alphaOff val="0"/>
              </a:schemeClr>
            </a:fillRef>
            <a:effectRef idx="2">
              <a:schemeClr val="accent3">
                <a:hueOff val="9000211"/>
                <a:satOff val="-13504"/>
                <a:lumOff val="-2196"/>
                <a:alphaOff val="0"/>
              </a:schemeClr>
            </a:effectRef>
            <a:fontRef idx="minor">
              <a:schemeClr val="lt1"/>
            </a:fontRef>
          </p:style>
          <p:txBody>
            <a:bodyPr spcFirstLastPara="0" vert="horz" wrap="square" lIns="157455" tIns="94590" rIns="157455" bIns="94590" numCol="1" spcCol="1270" anchor="ctr" anchorCtr="0">
              <a:noAutofit/>
            </a:bodyPr>
            <a:lstStyle/>
            <a:p>
              <a:pPr lvl="0" algn="ctr" defTabSz="1955800">
                <a:lnSpc>
                  <a:spcPct val="90000"/>
                </a:lnSpc>
                <a:spcBef>
                  <a:spcPct val="0"/>
                </a:spcBef>
                <a:spcAft>
                  <a:spcPct val="35000"/>
                </a:spcAft>
              </a:pPr>
              <a:r>
                <a:rPr lang="en-US" altLang="zh-CN" sz="4400" dirty="0"/>
                <a:t>7.5</a:t>
              </a:r>
              <a:endParaRPr lang="zh-CN" altLang="en-US" sz="4400" dirty="0"/>
            </a:p>
          </p:txBody>
        </p:sp>
        <p:sp>
          <p:nvSpPr>
            <p:cNvPr id="17" name="任意多边形 16"/>
            <p:cNvSpPr/>
            <p:nvPr/>
          </p:nvSpPr>
          <p:spPr>
            <a:xfrm>
              <a:off x="827591" y="5113808"/>
              <a:ext cx="1384675" cy="682376"/>
            </a:xfrm>
            <a:custGeom>
              <a:avLst/>
              <a:gdLst>
                <a:gd name="connsiteX0" fmla="*/ 0 w 1378566"/>
                <a:gd name="connsiteY0" fmla="*/ 108316 h 649882"/>
                <a:gd name="connsiteX1" fmla="*/ 108316 w 1378566"/>
                <a:gd name="connsiteY1" fmla="*/ 0 h 649882"/>
                <a:gd name="connsiteX2" fmla="*/ 1270250 w 1378566"/>
                <a:gd name="connsiteY2" fmla="*/ 0 h 649882"/>
                <a:gd name="connsiteX3" fmla="*/ 1378566 w 1378566"/>
                <a:gd name="connsiteY3" fmla="*/ 108316 h 649882"/>
                <a:gd name="connsiteX4" fmla="*/ 1378566 w 1378566"/>
                <a:gd name="connsiteY4" fmla="*/ 541566 h 649882"/>
                <a:gd name="connsiteX5" fmla="*/ 1270250 w 1378566"/>
                <a:gd name="connsiteY5" fmla="*/ 649882 h 649882"/>
                <a:gd name="connsiteX6" fmla="*/ 108316 w 1378566"/>
                <a:gd name="connsiteY6" fmla="*/ 649882 h 649882"/>
                <a:gd name="connsiteX7" fmla="*/ 0 w 1378566"/>
                <a:gd name="connsiteY7" fmla="*/ 541566 h 649882"/>
                <a:gd name="connsiteX8" fmla="*/ 0 w 1378566"/>
                <a:gd name="connsiteY8" fmla="*/ 108316 h 64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78566" h="649882">
                  <a:moveTo>
                    <a:pt x="0" y="108316"/>
                  </a:moveTo>
                  <a:cubicBezTo>
                    <a:pt x="0" y="48495"/>
                    <a:pt x="48495" y="0"/>
                    <a:pt x="108316" y="0"/>
                  </a:cubicBezTo>
                  <a:lnTo>
                    <a:pt x="1270250" y="0"/>
                  </a:lnTo>
                  <a:cubicBezTo>
                    <a:pt x="1330071" y="0"/>
                    <a:pt x="1378566" y="48495"/>
                    <a:pt x="1378566" y="108316"/>
                  </a:cubicBezTo>
                  <a:lnTo>
                    <a:pt x="1378566" y="541566"/>
                  </a:lnTo>
                  <a:cubicBezTo>
                    <a:pt x="1378566" y="601387"/>
                    <a:pt x="1330071" y="649882"/>
                    <a:pt x="1270250" y="649882"/>
                  </a:cubicBezTo>
                  <a:lnTo>
                    <a:pt x="108316" y="649882"/>
                  </a:lnTo>
                  <a:cubicBezTo>
                    <a:pt x="48495" y="649882"/>
                    <a:pt x="0" y="601387"/>
                    <a:pt x="0" y="541566"/>
                  </a:cubicBezTo>
                  <a:lnTo>
                    <a:pt x="0" y="108316"/>
                  </a:lnTo>
                  <a:close/>
                </a:path>
              </a:pathLst>
            </a:custGeom>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hemeClr val="accent3">
                <a:hueOff val="11250264"/>
                <a:satOff val="-16880"/>
                <a:lumOff val="-2745"/>
                <a:alphaOff val="0"/>
              </a:schemeClr>
            </a:fillRef>
            <a:effectRef idx="2">
              <a:schemeClr val="accent3">
                <a:hueOff val="11250264"/>
                <a:satOff val="-16880"/>
                <a:lumOff val="-2745"/>
                <a:alphaOff val="0"/>
              </a:schemeClr>
            </a:effectRef>
            <a:fontRef idx="minor">
              <a:schemeClr val="lt1"/>
            </a:fontRef>
          </p:style>
          <p:txBody>
            <a:bodyPr spcFirstLastPara="0" vert="horz" wrap="square" lIns="157455" tIns="94590" rIns="157455" bIns="94590" numCol="1" spcCol="1270" anchor="ctr" anchorCtr="0">
              <a:noAutofit/>
            </a:bodyPr>
            <a:lstStyle/>
            <a:p>
              <a:pPr lvl="0" algn="ctr" defTabSz="1955800">
                <a:lnSpc>
                  <a:spcPct val="90000"/>
                </a:lnSpc>
                <a:spcBef>
                  <a:spcPct val="0"/>
                </a:spcBef>
                <a:spcAft>
                  <a:spcPct val="35000"/>
                </a:spcAft>
              </a:pPr>
              <a:r>
                <a:rPr lang="en-US" altLang="zh-CN" sz="4400" dirty="0"/>
                <a:t>7.6</a:t>
              </a:r>
              <a:endParaRPr lang="zh-CN" altLang="en-US" sz="4400" dirty="0"/>
            </a:p>
          </p:txBody>
        </p:sp>
      </p:grpSp>
      <p:sp>
        <p:nvSpPr>
          <p:cNvPr id="5" name="标题 4"/>
          <p:cNvSpPr>
            <a:spLocks noGrp="1"/>
          </p:cNvSpPr>
          <p:nvPr>
            <p:ph type="title"/>
          </p:nvPr>
        </p:nvSpPr>
        <p:spPr/>
        <p:txBody>
          <a:bodyPr/>
          <a:lstStyle/>
          <a:p>
            <a:r>
              <a:rPr lang="zh-CN" altLang="en-US" dirty="0" smtClean="0"/>
              <a:t>本</a:t>
            </a:r>
            <a:r>
              <a:rPr lang="zh-CN" altLang="en-US" dirty="0"/>
              <a:t>章</a:t>
            </a:r>
            <a:r>
              <a:rPr lang="zh-CN" altLang="en-US" dirty="0" smtClean="0"/>
              <a:t>导航</a:t>
            </a:r>
            <a:endParaRPr lang="zh-CN" altLang="en-US" dirty="0"/>
          </a:p>
        </p:txBody>
      </p:sp>
      <p:pic>
        <p:nvPicPr>
          <p:cNvPr id="6" name="Picture 7"/>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rot="20342317" flipH="1">
            <a:off x="6879779" y="-91945"/>
            <a:ext cx="2937558" cy="7225714"/>
          </a:xfrm>
          <a:prstGeom prst="rect">
            <a:avLst/>
          </a:prstGeom>
        </p:spPr>
      </p:pic>
      <p:grpSp>
        <p:nvGrpSpPr>
          <p:cNvPr id="2" name="组合 1"/>
          <p:cNvGrpSpPr/>
          <p:nvPr/>
        </p:nvGrpSpPr>
        <p:grpSpPr>
          <a:xfrm>
            <a:off x="2442653" y="4019578"/>
            <a:ext cx="5945771" cy="2227195"/>
            <a:chOff x="2151360" y="3695799"/>
            <a:chExt cx="6262229" cy="1917660"/>
          </a:xfrm>
        </p:grpSpPr>
        <p:sp>
          <p:nvSpPr>
            <p:cNvPr id="24" name="任意多边形 23">
              <a:hlinkClick r:id="rId7" action="ppaction://hlinksldjump"/>
            </p:cNvPr>
            <p:cNvSpPr/>
            <p:nvPr/>
          </p:nvSpPr>
          <p:spPr>
            <a:xfrm>
              <a:off x="2169223" y="3695799"/>
              <a:ext cx="6241773" cy="545902"/>
            </a:xfrm>
            <a:custGeom>
              <a:avLst/>
              <a:gdLst>
                <a:gd name="connsiteX0" fmla="*/ 0 w 519906"/>
                <a:gd name="connsiteY0" fmla="*/ 0 h 6214235"/>
                <a:gd name="connsiteX1" fmla="*/ 519906 w 519906"/>
                <a:gd name="connsiteY1" fmla="*/ 0 h 6214235"/>
                <a:gd name="connsiteX2" fmla="*/ 519906 w 519906"/>
                <a:gd name="connsiteY2" fmla="*/ 6214235 h 6214235"/>
                <a:gd name="connsiteX3" fmla="*/ 0 w 519906"/>
                <a:gd name="connsiteY3" fmla="*/ 6214235 h 6214235"/>
                <a:gd name="connsiteX4" fmla="*/ 0 w 519906"/>
                <a:gd name="connsiteY4" fmla="*/ 0 h 62142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906" h="6214235">
                  <a:moveTo>
                    <a:pt x="519906" y="6"/>
                  </a:moveTo>
                  <a:lnTo>
                    <a:pt x="519906" y="6214229"/>
                  </a:lnTo>
                  <a:lnTo>
                    <a:pt x="0" y="6214229"/>
                  </a:lnTo>
                  <a:lnTo>
                    <a:pt x="0" y="6"/>
                  </a:lnTo>
                  <a:lnTo>
                    <a:pt x="519906" y="6"/>
                  </a:lnTo>
                  <a:close/>
                </a:path>
              </a:pathLst>
            </a:custGeom>
            <a:scene3d>
              <a:camera prst="orthographicFront"/>
              <a:lightRig rig="threePt" dir="t">
                <a:rot lat="0" lon="0" rev="7500000"/>
              </a:lightRig>
            </a:scene3d>
            <a:sp3d extrusionH="190500" prstMaterial="dkEdge">
              <a:bevelT w="120650" h="38100" prst="relaxedInset"/>
              <a:bevelB w="120650" h="57150" prst="relaxedInset"/>
              <a:contourClr>
                <a:schemeClr val="bg1"/>
              </a:contourClr>
            </a:sp3d>
          </p:spPr>
          <p:style>
            <a:lnRef idx="1">
              <a:schemeClr val="accent3">
                <a:tint val="40000"/>
                <a:alpha val="90000"/>
                <a:hueOff val="4286740"/>
                <a:satOff val="-5517"/>
                <a:lumOff val="-430"/>
                <a:alphaOff val="0"/>
              </a:schemeClr>
            </a:lnRef>
            <a:fillRef idx="1">
              <a:schemeClr val="accent3">
                <a:tint val="40000"/>
                <a:alpha val="90000"/>
                <a:hueOff val="4286740"/>
                <a:satOff val="-5517"/>
                <a:lumOff val="-430"/>
                <a:alphaOff val="0"/>
              </a:schemeClr>
            </a:fillRef>
            <a:effectRef idx="2">
              <a:schemeClr val="accent3">
                <a:tint val="40000"/>
                <a:alpha val="90000"/>
                <a:hueOff val="4286740"/>
                <a:satOff val="-5517"/>
                <a:lumOff val="-430"/>
                <a:alphaOff val="0"/>
              </a:schemeClr>
            </a:effectRef>
            <a:fontRef idx="minor">
              <a:schemeClr val="dk1">
                <a:hueOff val="0"/>
                <a:satOff val="0"/>
                <a:lumOff val="0"/>
                <a:alphaOff val="0"/>
              </a:schemeClr>
            </a:fontRef>
          </p:style>
          <p:txBody>
            <a:bodyPr spcFirstLastPara="0" vert="horz" wrap="square" lIns="247651" tIns="123825" rIns="247650" bIns="123826" numCol="1" spcCol="1270" anchor="ctr" anchorCtr="0">
              <a:noAutofit/>
            </a:bodyPr>
            <a:lstStyle/>
            <a:p>
              <a:pPr marL="285750" lvl="1" indent="-285750" defTabSz="1422400">
                <a:lnSpc>
                  <a:spcPct val="90000"/>
                </a:lnSpc>
                <a:spcBef>
                  <a:spcPct val="0"/>
                </a:spcBef>
                <a:spcAft>
                  <a:spcPct val="15000"/>
                </a:spcAft>
                <a:buChar char="••"/>
              </a:pPr>
              <a:r>
                <a:rPr lang="en-US" altLang="zh-CN" sz="3200" dirty="0"/>
                <a:t>IE</a:t>
              </a:r>
              <a:r>
                <a:rPr lang="zh-CN" altLang="zh-CN" sz="3200" dirty="0"/>
                <a:t>浏览器</a:t>
              </a:r>
              <a:endParaRPr lang="zh-CN" sz="3200" kern="1200" dirty="0">
                <a:effectLst>
                  <a:outerShdw blurRad="38100" dist="38100" dir="2700000" algn="tl">
                    <a:srgbClr val="000000">
                      <a:alpha val="43137"/>
                    </a:srgbClr>
                  </a:outerShdw>
                </a:effectLst>
              </a:endParaRPr>
            </a:p>
          </p:txBody>
        </p:sp>
        <p:sp>
          <p:nvSpPr>
            <p:cNvPr id="25" name="任意多边形 24">
              <a:hlinkClick r:id="rId8" action="ppaction://hlinksldjump"/>
            </p:cNvPr>
            <p:cNvSpPr/>
            <p:nvPr/>
          </p:nvSpPr>
          <p:spPr>
            <a:xfrm>
              <a:off x="2171816" y="4385181"/>
              <a:ext cx="6241773" cy="545902"/>
            </a:xfrm>
            <a:custGeom>
              <a:avLst/>
              <a:gdLst>
                <a:gd name="connsiteX0" fmla="*/ 0 w 519906"/>
                <a:gd name="connsiteY0" fmla="*/ 0 h 6214235"/>
                <a:gd name="connsiteX1" fmla="*/ 519906 w 519906"/>
                <a:gd name="connsiteY1" fmla="*/ 0 h 6214235"/>
                <a:gd name="connsiteX2" fmla="*/ 519906 w 519906"/>
                <a:gd name="connsiteY2" fmla="*/ 6214235 h 6214235"/>
                <a:gd name="connsiteX3" fmla="*/ 0 w 519906"/>
                <a:gd name="connsiteY3" fmla="*/ 6214235 h 6214235"/>
                <a:gd name="connsiteX4" fmla="*/ 0 w 519906"/>
                <a:gd name="connsiteY4" fmla="*/ 0 h 62142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906" h="6214235">
                  <a:moveTo>
                    <a:pt x="519906" y="6"/>
                  </a:moveTo>
                  <a:lnTo>
                    <a:pt x="519906" y="6214229"/>
                  </a:lnTo>
                  <a:lnTo>
                    <a:pt x="0" y="6214229"/>
                  </a:lnTo>
                  <a:lnTo>
                    <a:pt x="0" y="6"/>
                  </a:lnTo>
                  <a:lnTo>
                    <a:pt x="519906" y="6"/>
                  </a:lnTo>
                  <a:close/>
                </a:path>
              </a:pathLst>
            </a:custGeom>
            <a:scene3d>
              <a:camera prst="orthographicFront"/>
              <a:lightRig rig="threePt" dir="t">
                <a:rot lat="0" lon="0" rev="7500000"/>
              </a:lightRig>
            </a:scene3d>
            <a:sp3d extrusionH="190500" prstMaterial="dkEdge">
              <a:bevelT w="120650" h="38100" prst="relaxedInset"/>
              <a:bevelB w="120650" h="57150" prst="relaxedInset"/>
              <a:contourClr>
                <a:schemeClr val="bg1"/>
              </a:contourClr>
            </a:sp3d>
          </p:spPr>
          <p:style>
            <a:lnRef idx="1">
              <a:schemeClr val="accent3">
                <a:tint val="40000"/>
                <a:alpha val="90000"/>
                <a:hueOff val="4286740"/>
                <a:satOff val="-5517"/>
                <a:lumOff val="-430"/>
                <a:alphaOff val="0"/>
              </a:schemeClr>
            </a:lnRef>
            <a:fillRef idx="1">
              <a:schemeClr val="accent3">
                <a:tint val="40000"/>
                <a:alpha val="90000"/>
                <a:hueOff val="4286740"/>
                <a:satOff val="-5517"/>
                <a:lumOff val="-430"/>
                <a:alphaOff val="0"/>
              </a:schemeClr>
            </a:fillRef>
            <a:effectRef idx="2">
              <a:schemeClr val="accent3">
                <a:tint val="40000"/>
                <a:alpha val="90000"/>
                <a:hueOff val="4286740"/>
                <a:satOff val="-5517"/>
                <a:lumOff val="-430"/>
                <a:alphaOff val="0"/>
              </a:schemeClr>
            </a:effectRef>
            <a:fontRef idx="minor">
              <a:schemeClr val="dk1">
                <a:hueOff val="0"/>
                <a:satOff val="0"/>
                <a:lumOff val="0"/>
                <a:alphaOff val="0"/>
              </a:schemeClr>
            </a:fontRef>
          </p:style>
          <p:txBody>
            <a:bodyPr spcFirstLastPara="0" vert="horz" wrap="square" lIns="247651" tIns="123825" rIns="247650" bIns="123826" numCol="1" spcCol="1270" anchor="ctr" anchorCtr="0">
              <a:noAutofit/>
            </a:bodyPr>
            <a:lstStyle/>
            <a:p>
              <a:pPr marL="285750" lvl="1" indent="-285750" defTabSz="1422400">
                <a:lnSpc>
                  <a:spcPct val="90000"/>
                </a:lnSpc>
                <a:spcBef>
                  <a:spcPct val="0"/>
                </a:spcBef>
                <a:spcAft>
                  <a:spcPct val="15000"/>
                </a:spcAft>
                <a:buChar char="••"/>
              </a:pPr>
              <a:r>
                <a:rPr lang="zh-CN" altLang="zh-CN" sz="3200" dirty="0"/>
                <a:t>电子邮件</a:t>
              </a:r>
              <a:endParaRPr lang="zh-CN" sz="3200" kern="1200" dirty="0">
                <a:effectLst>
                  <a:outerShdw blurRad="38100" dist="38100" dir="2700000" algn="tl">
                    <a:srgbClr val="000000">
                      <a:alpha val="43137"/>
                    </a:srgbClr>
                  </a:outerShdw>
                </a:effectLst>
              </a:endParaRPr>
            </a:p>
          </p:txBody>
        </p:sp>
        <p:sp>
          <p:nvSpPr>
            <p:cNvPr id="26" name="任意多边形 25">
              <a:hlinkClick r:id="rId9" action="ppaction://hlinksldjump"/>
            </p:cNvPr>
            <p:cNvSpPr/>
            <p:nvPr/>
          </p:nvSpPr>
          <p:spPr>
            <a:xfrm>
              <a:off x="2151360" y="5067557"/>
              <a:ext cx="6241773" cy="545902"/>
            </a:xfrm>
            <a:custGeom>
              <a:avLst/>
              <a:gdLst>
                <a:gd name="connsiteX0" fmla="*/ 0 w 519906"/>
                <a:gd name="connsiteY0" fmla="*/ 0 h 6214235"/>
                <a:gd name="connsiteX1" fmla="*/ 519906 w 519906"/>
                <a:gd name="connsiteY1" fmla="*/ 0 h 6214235"/>
                <a:gd name="connsiteX2" fmla="*/ 519906 w 519906"/>
                <a:gd name="connsiteY2" fmla="*/ 6214235 h 6214235"/>
                <a:gd name="connsiteX3" fmla="*/ 0 w 519906"/>
                <a:gd name="connsiteY3" fmla="*/ 6214235 h 6214235"/>
                <a:gd name="connsiteX4" fmla="*/ 0 w 519906"/>
                <a:gd name="connsiteY4" fmla="*/ 0 h 62142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906" h="6214235">
                  <a:moveTo>
                    <a:pt x="519906" y="6"/>
                  </a:moveTo>
                  <a:lnTo>
                    <a:pt x="519906" y="6214229"/>
                  </a:lnTo>
                  <a:lnTo>
                    <a:pt x="0" y="6214229"/>
                  </a:lnTo>
                  <a:lnTo>
                    <a:pt x="0" y="6"/>
                  </a:lnTo>
                  <a:lnTo>
                    <a:pt x="519906" y="6"/>
                  </a:lnTo>
                  <a:close/>
                </a:path>
              </a:pathLst>
            </a:custGeom>
            <a:scene3d>
              <a:camera prst="orthographicFront"/>
              <a:lightRig rig="threePt" dir="t">
                <a:rot lat="0" lon="0" rev="7500000"/>
              </a:lightRig>
            </a:scene3d>
            <a:sp3d extrusionH="190500" prstMaterial="dkEdge">
              <a:bevelT w="120650" h="38100" prst="relaxedInset"/>
              <a:bevelB w="120650" h="57150" prst="relaxedInset"/>
              <a:contourClr>
                <a:schemeClr val="bg1"/>
              </a:contourClr>
            </a:sp3d>
          </p:spPr>
          <p:style>
            <a:lnRef idx="1">
              <a:schemeClr val="accent3">
                <a:tint val="40000"/>
                <a:alpha val="90000"/>
                <a:hueOff val="4286740"/>
                <a:satOff val="-5517"/>
                <a:lumOff val="-430"/>
                <a:alphaOff val="0"/>
              </a:schemeClr>
            </a:lnRef>
            <a:fillRef idx="1">
              <a:schemeClr val="accent3">
                <a:tint val="40000"/>
                <a:alpha val="90000"/>
                <a:hueOff val="4286740"/>
                <a:satOff val="-5517"/>
                <a:lumOff val="-430"/>
                <a:alphaOff val="0"/>
              </a:schemeClr>
            </a:fillRef>
            <a:effectRef idx="2">
              <a:schemeClr val="accent3">
                <a:tint val="40000"/>
                <a:alpha val="90000"/>
                <a:hueOff val="4286740"/>
                <a:satOff val="-5517"/>
                <a:lumOff val="-430"/>
                <a:alphaOff val="0"/>
              </a:schemeClr>
            </a:effectRef>
            <a:fontRef idx="minor">
              <a:schemeClr val="dk1">
                <a:hueOff val="0"/>
                <a:satOff val="0"/>
                <a:lumOff val="0"/>
                <a:alphaOff val="0"/>
              </a:schemeClr>
            </a:fontRef>
          </p:style>
          <p:txBody>
            <a:bodyPr spcFirstLastPara="0" vert="horz" wrap="square" lIns="247651" tIns="123825" rIns="247650" bIns="123826" numCol="1" spcCol="1270" anchor="ctr" anchorCtr="0">
              <a:noAutofit/>
            </a:bodyPr>
            <a:lstStyle/>
            <a:p>
              <a:pPr marL="285750" lvl="1" indent="-285750" defTabSz="1422400">
                <a:lnSpc>
                  <a:spcPct val="90000"/>
                </a:lnSpc>
                <a:spcBef>
                  <a:spcPct val="0"/>
                </a:spcBef>
                <a:spcAft>
                  <a:spcPct val="15000"/>
                </a:spcAft>
                <a:buChar char="••"/>
              </a:pPr>
              <a:r>
                <a:rPr lang="zh-CN" altLang="en-US" sz="3200" dirty="0"/>
                <a:t>网络安全</a:t>
              </a:r>
              <a:endParaRPr lang="zh-CN" sz="3200" dirty="0"/>
            </a:p>
          </p:txBody>
        </p:sp>
      </p:gr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a:xfrm>
            <a:off x="800809" y="4046601"/>
            <a:ext cx="7848872" cy="830997"/>
          </a:xfrm>
          <a:prstGeom prst="rect">
            <a:avLst/>
          </a:prstGeom>
          <a:solidFill>
            <a:schemeClr val="bg1"/>
          </a:solidFill>
          <a:ln>
            <a:noFill/>
          </a:ln>
        </p:spPr>
        <p:txBody>
          <a:bodyPr wrap="square" rtlCol="0">
            <a:spAutoFit/>
          </a:bodyPr>
          <a:lstStyle/>
          <a:p>
            <a:r>
              <a:rPr lang="zh-CN" altLang="zh-CN" sz="2400" dirty="0"/>
              <a:t>物理层：利用物理传输介质为数据链路层提供物理连接</a:t>
            </a:r>
            <a:r>
              <a:rPr lang="zh-CN" altLang="zh-CN" sz="2400" dirty="0" smtClean="0"/>
              <a:t>。</a:t>
            </a:r>
            <a:endParaRPr lang="en-US" altLang="zh-CN" sz="2400" dirty="0" smtClean="0"/>
          </a:p>
          <a:p>
            <a:endParaRPr lang="zh-CN" altLang="zh-CN" sz="2400" dirty="0"/>
          </a:p>
        </p:txBody>
      </p:sp>
      <p:sp>
        <p:nvSpPr>
          <p:cNvPr id="11" name="TextBox 10"/>
          <p:cNvSpPr txBox="1"/>
          <p:nvPr/>
        </p:nvSpPr>
        <p:spPr>
          <a:xfrm>
            <a:off x="812641" y="4077072"/>
            <a:ext cx="7848872" cy="830997"/>
          </a:xfrm>
          <a:prstGeom prst="rect">
            <a:avLst/>
          </a:prstGeom>
          <a:solidFill>
            <a:schemeClr val="bg1"/>
          </a:solidFill>
          <a:ln>
            <a:noFill/>
          </a:ln>
        </p:spPr>
        <p:txBody>
          <a:bodyPr wrap="square" rtlCol="0">
            <a:spAutoFit/>
          </a:bodyPr>
          <a:lstStyle/>
          <a:p>
            <a:r>
              <a:rPr lang="zh-CN" altLang="zh-CN" sz="2400" dirty="0"/>
              <a:t>会话层：实现各种进程之间对话，即网络各节点之间的消</a:t>
            </a:r>
            <a:endParaRPr lang="en-US" altLang="zh-CN" sz="2400" dirty="0"/>
          </a:p>
          <a:p>
            <a:r>
              <a:rPr lang="en-US" altLang="zh-CN" sz="2400" dirty="0"/>
              <a:t>                  </a:t>
            </a:r>
            <a:r>
              <a:rPr lang="zh-CN" altLang="zh-CN" sz="2400" dirty="0"/>
              <a:t>息交换。</a:t>
            </a:r>
          </a:p>
        </p:txBody>
      </p:sp>
      <p:sp>
        <p:nvSpPr>
          <p:cNvPr id="14" name="TextBox 13"/>
          <p:cNvSpPr txBox="1"/>
          <p:nvPr/>
        </p:nvSpPr>
        <p:spPr>
          <a:xfrm>
            <a:off x="800809" y="3060311"/>
            <a:ext cx="7848872" cy="830997"/>
          </a:xfrm>
          <a:prstGeom prst="rect">
            <a:avLst/>
          </a:prstGeom>
          <a:solidFill>
            <a:schemeClr val="bg1"/>
          </a:solidFill>
          <a:ln>
            <a:noFill/>
          </a:ln>
        </p:spPr>
        <p:txBody>
          <a:bodyPr wrap="square" rtlCol="0">
            <a:spAutoFit/>
          </a:bodyPr>
          <a:lstStyle/>
          <a:p>
            <a:r>
              <a:rPr lang="zh-CN" altLang="zh-CN" sz="2400" dirty="0"/>
              <a:t>数据链路层：将数据分帧，进行几乎无差错的数据传输控</a:t>
            </a:r>
            <a:endParaRPr lang="en-US" altLang="zh-CN" sz="2400" dirty="0"/>
          </a:p>
          <a:p>
            <a:r>
              <a:rPr lang="en-US" altLang="zh-CN" sz="2400" dirty="0"/>
              <a:t>                           </a:t>
            </a:r>
            <a:r>
              <a:rPr lang="zh-CN" altLang="zh-CN" sz="2400" dirty="0"/>
              <a:t>制。</a:t>
            </a:r>
          </a:p>
        </p:txBody>
      </p:sp>
      <p:sp>
        <p:nvSpPr>
          <p:cNvPr id="13" name="TextBox 12"/>
          <p:cNvSpPr txBox="1"/>
          <p:nvPr/>
        </p:nvSpPr>
        <p:spPr>
          <a:xfrm>
            <a:off x="800809" y="2076373"/>
            <a:ext cx="7848872" cy="830997"/>
          </a:xfrm>
          <a:prstGeom prst="rect">
            <a:avLst/>
          </a:prstGeom>
          <a:solidFill>
            <a:schemeClr val="bg1"/>
          </a:solidFill>
          <a:ln>
            <a:noFill/>
          </a:ln>
        </p:spPr>
        <p:txBody>
          <a:bodyPr wrap="square" rtlCol="0">
            <a:spAutoFit/>
          </a:bodyPr>
          <a:lstStyle/>
          <a:p>
            <a:r>
              <a:rPr lang="zh-CN" altLang="zh-CN" sz="2400" dirty="0"/>
              <a:t>网络层：将数据分组从源端送到目的端选择合适的路由和</a:t>
            </a:r>
            <a:endParaRPr lang="en-US" altLang="zh-CN" sz="2400" dirty="0"/>
          </a:p>
          <a:p>
            <a:r>
              <a:rPr lang="en-US" altLang="zh-CN" sz="2400" dirty="0"/>
              <a:t>                  </a:t>
            </a:r>
            <a:r>
              <a:rPr lang="zh-CN" altLang="zh-CN" sz="2400" dirty="0"/>
              <a:t>交换节点。</a:t>
            </a:r>
          </a:p>
        </p:txBody>
      </p:sp>
      <p:sp>
        <p:nvSpPr>
          <p:cNvPr id="5" name="标题 4"/>
          <p:cNvSpPr>
            <a:spLocks noGrp="1"/>
          </p:cNvSpPr>
          <p:nvPr>
            <p:ph type="title" idx="4294967295"/>
          </p:nvPr>
        </p:nvSpPr>
        <p:spPr>
          <a:xfrm>
            <a:off x="1871663" y="0"/>
            <a:ext cx="7272337" cy="1143000"/>
          </a:xfrm>
        </p:spPr>
        <p:txBody>
          <a:bodyPr>
            <a:normAutofit/>
          </a:bodyPr>
          <a:lstStyle/>
          <a:p>
            <a:r>
              <a:rPr lang="en-US" altLang="zh-CN" sz="3600" dirty="0"/>
              <a:t>7.1.4</a:t>
            </a:r>
            <a:r>
              <a:rPr lang="zh-CN" altLang="zh-CN" sz="3600" dirty="0"/>
              <a:t>计算机网络的体系结构</a:t>
            </a:r>
          </a:p>
        </p:txBody>
      </p:sp>
      <p:sp>
        <p:nvSpPr>
          <p:cNvPr id="6" name="TextBox 5"/>
          <p:cNvSpPr txBox="1"/>
          <p:nvPr/>
        </p:nvSpPr>
        <p:spPr>
          <a:xfrm>
            <a:off x="963149" y="1052736"/>
            <a:ext cx="6489172" cy="523220"/>
          </a:xfrm>
          <a:prstGeom prst="rect">
            <a:avLst/>
          </a:prstGeom>
          <a:noFill/>
        </p:spPr>
        <p:txBody>
          <a:bodyPr wrap="square" rtlCol="0">
            <a:spAutoFit/>
          </a:bodyPr>
          <a:lstStyle/>
          <a:p>
            <a:r>
              <a:rPr lang="en-US" altLang="zh-CN" sz="2800" dirty="0"/>
              <a:t>3</a:t>
            </a:r>
            <a:r>
              <a:rPr lang="zh-CN" altLang="zh-CN" sz="2800" dirty="0"/>
              <a:t>．</a:t>
            </a:r>
            <a:r>
              <a:rPr lang="en-US" altLang="zh-CN" sz="2800" dirty="0"/>
              <a:t>OSI</a:t>
            </a:r>
            <a:r>
              <a:rPr lang="zh-CN" altLang="zh-CN" sz="2800" dirty="0"/>
              <a:t>参考模型</a:t>
            </a:r>
          </a:p>
        </p:txBody>
      </p:sp>
      <p:sp>
        <p:nvSpPr>
          <p:cNvPr id="7" name="TextBox 6"/>
          <p:cNvSpPr txBox="1"/>
          <p:nvPr/>
        </p:nvSpPr>
        <p:spPr>
          <a:xfrm>
            <a:off x="827584" y="1614708"/>
            <a:ext cx="7848872" cy="461665"/>
          </a:xfrm>
          <a:prstGeom prst="rect">
            <a:avLst/>
          </a:prstGeom>
          <a:noFill/>
          <a:ln>
            <a:noFill/>
          </a:ln>
        </p:spPr>
        <p:txBody>
          <a:bodyPr wrap="square" rtlCol="0">
            <a:spAutoFit/>
          </a:bodyPr>
          <a:lstStyle/>
          <a:p>
            <a:r>
              <a:rPr lang="en-US" altLang="zh-CN" sz="2400" dirty="0"/>
              <a:t>OSI</a:t>
            </a:r>
            <a:r>
              <a:rPr lang="zh-CN" altLang="zh-CN" sz="2400" dirty="0"/>
              <a:t>参考模型各层的功能</a:t>
            </a:r>
            <a:r>
              <a:rPr lang="zh-CN" altLang="zh-CN" sz="2400" dirty="0" smtClean="0"/>
              <a:t>：</a:t>
            </a:r>
            <a:endParaRPr lang="zh-CN" altLang="zh-CN" sz="2400" dirty="0"/>
          </a:p>
        </p:txBody>
      </p:sp>
      <p:sp>
        <p:nvSpPr>
          <p:cNvPr id="10" name="TextBox 9"/>
          <p:cNvSpPr txBox="1"/>
          <p:nvPr/>
        </p:nvSpPr>
        <p:spPr>
          <a:xfrm>
            <a:off x="800809" y="3058108"/>
            <a:ext cx="7848872" cy="830997"/>
          </a:xfrm>
          <a:prstGeom prst="rect">
            <a:avLst/>
          </a:prstGeom>
          <a:solidFill>
            <a:schemeClr val="bg1"/>
          </a:solidFill>
          <a:ln>
            <a:noFill/>
          </a:ln>
        </p:spPr>
        <p:txBody>
          <a:bodyPr wrap="square" rtlCol="0">
            <a:spAutoFit/>
          </a:bodyPr>
          <a:lstStyle/>
          <a:p>
            <a:r>
              <a:rPr lang="zh-CN" altLang="zh-CN" sz="2400" dirty="0"/>
              <a:t>表示层：为上层用户解决信息的语法问题，把信息转换成</a:t>
            </a:r>
            <a:r>
              <a:rPr lang="en-US" altLang="zh-CN" sz="2400" dirty="0"/>
              <a:t>   </a:t>
            </a:r>
          </a:p>
          <a:p>
            <a:r>
              <a:rPr lang="en-US" altLang="zh-CN" sz="2400" dirty="0"/>
              <a:t>                   </a:t>
            </a:r>
            <a:r>
              <a:rPr lang="zh-CN" altLang="zh-CN" sz="2400" dirty="0"/>
              <a:t>网络通信中的标准格式。</a:t>
            </a:r>
          </a:p>
        </p:txBody>
      </p:sp>
      <p:sp>
        <p:nvSpPr>
          <p:cNvPr id="12" name="TextBox 11"/>
          <p:cNvSpPr txBox="1"/>
          <p:nvPr/>
        </p:nvSpPr>
        <p:spPr>
          <a:xfrm>
            <a:off x="812641" y="5157192"/>
            <a:ext cx="7848872" cy="830997"/>
          </a:xfrm>
          <a:prstGeom prst="rect">
            <a:avLst/>
          </a:prstGeom>
          <a:solidFill>
            <a:schemeClr val="bg1"/>
          </a:solidFill>
          <a:ln>
            <a:noFill/>
          </a:ln>
        </p:spPr>
        <p:txBody>
          <a:bodyPr wrap="square" rtlCol="0">
            <a:spAutoFit/>
          </a:bodyPr>
          <a:lstStyle/>
          <a:p>
            <a:r>
              <a:rPr lang="zh-CN" altLang="zh-CN" sz="2400" dirty="0"/>
              <a:t>传输层：传输层把消息分成若干个分组，并在接收端对它</a:t>
            </a:r>
            <a:endParaRPr lang="en-US" altLang="zh-CN" sz="2400" dirty="0"/>
          </a:p>
          <a:p>
            <a:r>
              <a:rPr lang="en-US" altLang="zh-CN" sz="2400" dirty="0"/>
              <a:t>                  </a:t>
            </a:r>
            <a:r>
              <a:rPr lang="zh-CN" altLang="zh-CN" sz="2400" dirty="0"/>
              <a:t>们进行重组。</a:t>
            </a:r>
          </a:p>
        </p:txBody>
      </p:sp>
      <p:sp>
        <p:nvSpPr>
          <p:cNvPr id="8" name="TextBox 7"/>
          <p:cNvSpPr txBox="1"/>
          <p:nvPr/>
        </p:nvSpPr>
        <p:spPr>
          <a:xfrm>
            <a:off x="800809" y="2095667"/>
            <a:ext cx="7848872" cy="830997"/>
          </a:xfrm>
          <a:prstGeom prst="rect">
            <a:avLst/>
          </a:prstGeom>
          <a:solidFill>
            <a:schemeClr val="bg1"/>
          </a:solidFill>
          <a:ln>
            <a:noFill/>
          </a:ln>
        </p:spPr>
        <p:txBody>
          <a:bodyPr wrap="square" rtlCol="0">
            <a:spAutoFit/>
          </a:bodyPr>
          <a:lstStyle/>
          <a:p>
            <a:r>
              <a:rPr lang="zh-CN" altLang="zh-CN" sz="2400" dirty="0"/>
              <a:t>应用层：面向用户提供服务，保证双方能够看到完全相同</a:t>
            </a:r>
            <a:r>
              <a:rPr lang="en-US" altLang="zh-CN" sz="2400" dirty="0"/>
              <a:t>        </a:t>
            </a:r>
          </a:p>
          <a:p>
            <a:r>
              <a:rPr lang="en-US" altLang="zh-CN" sz="2400" dirty="0"/>
              <a:t>                  </a:t>
            </a:r>
            <a:r>
              <a:rPr lang="zh-CN" altLang="zh-CN" sz="2400" dirty="0"/>
              <a:t>的内容表达形式，如文件传输，电子邮件等。</a:t>
            </a:r>
          </a:p>
        </p:txBody>
      </p:sp>
    </p:spTree>
    <p:extLst>
      <p:ext uri="{BB962C8B-B14F-4D97-AF65-F5344CB8AC3E}">
        <p14:creationId xmlns:p14="http://schemas.microsoft.com/office/powerpoint/2010/main" val="376447571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arn(inVertical)">
                                      <p:cBhvr>
                                        <p:cTn id="7" dur="500"/>
                                        <p:tgtEl>
                                          <p:spTgt spid="8">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8">
                                            <p:txEl>
                                              <p:pRg st="1" end="1"/>
                                            </p:txEl>
                                          </p:spTgt>
                                        </p:tgtEl>
                                        <p:attrNameLst>
                                          <p:attrName>style.visibility</p:attrName>
                                        </p:attrNameLst>
                                      </p:cBhvr>
                                      <p:to>
                                        <p:strVal val="visible"/>
                                      </p:to>
                                    </p:set>
                                    <p:animEffect transition="in" filter="barn(inVertical)">
                                      <p:cBhvr>
                                        <p:cTn id="10" dur="500"/>
                                        <p:tgtEl>
                                          <p:spTgt spid="8">
                                            <p:txEl>
                                              <p:pRg st="1" end="1"/>
                                            </p:txEl>
                                          </p:spTgt>
                                        </p:tgtEl>
                                      </p:cBhvr>
                                    </p:animEffect>
                                  </p:childTnLst>
                                </p:cTn>
                              </p:par>
                            </p:childTnLst>
                          </p:cTn>
                        </p:par>
                        <p:par>
                          <p:cTn id="11" fill="hold">
                            <p:stCondLst>
                              <p:cond delay="500"/>
                            </p:stCondLst>
                            <p:childTnLst>
                              <p:par>
                                <p:cTn id="12" presetID="3" presetClass="emph" presetSubtype="2" fill="hold" nodeType="afterEffect">
                                  <p:stCondLst>
                                    <p:cond delay="0"/>
                                  </p:stCondLst>
                                  <p:childTnLst>
                                    <p:animClr clrSpc="rgb" dir="cw">
                                      <p:cBhvr override="childStyle">
                                        <p:cTn id="13" dur="2000" fill="hold"/>
                                        <p:tgtEl>
                                          <p:spTgt spid="8">
                                            <p:txEl>
                                              <p:pRg st="0" end="0"/>
                                            </p:txEl>
                                          </p:spTgt>
                                        </p:tgtEl>
                                        <p:attrNameLst>
                                          <p:attrName>style.color</p:attrName>
                                        </p:attrNameLst>
                                      </p:cBhvr>
                                      <p:to>
                                        <a:schemeClr val="accent2"/>
                                      </p:to>
                                    </p:animClr>
                                  </p:childTnLst>
                                </p:cTn>
                              </p:par>
                              <p:par>
                                <p:cTn id="14" presetID="3" presetClass="emph" presetSubtype="2" fill="hold" nodeType="withEffect">
                                  <p:stCondLst>
                                    <p:cond delay="0"/>
                                  </p:stCondLst>
                                  <p:childTnLst>
                                    <p:animClr clrSpc="rgb" dir="cw">
                                      <p:cBhvr override="childStyle">
                                        <p:cTn id="15" dur="2000" fill="hold"/>
                                        <p:tgtEl>
                                          <p:spTgt spid="8">
                                            <p:txEl>
                                              <p:pRg st="1" end="1"/>
                                            </p:txEl>
                                          </p:spTgt>
                                        </p:tgtEl>
                                        <p:attrNameLst>
                                          <p:attrName>style.color</p:attrName>
                                        </p:attrNameLst>
                                      </p:cBhvr>
                                      <p:to>
                                        <a:schemeClr val="accent2"/>
                                      </p:to>
                                    </p:animClr>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barn(inVertical)">
                                      <p:cBhvr>
                                        <p:cTn id="20" dur="500"/>
                                        <p:tgtEl>
                                          <p:spTgt spid="10">
                                            <p:txEl>
                                              <p:pRg st="0" end="0"/>
                                            </p:txEl>
                                          </p:spTgt>
                                        </p:tgtEl>
                                      </p:cBhvr>
                                    </p:animEffect>
                                  </p:childTnLst>
                                </p:cTn>
                              </p:par>
                              <p:par>
                                <p:cTn id="21" presetID="16" presetClass="entr" presetSubtype="21" fill="hold" nodeType="withEffect">
                                  <p:stCondLst>
                                    <p:cond delay="0"/>
                                  </p:stCondLst>
                                  <p:childTnLst>
                                    <p:set>
                                      <p:cBhvr>
                                        <p:cTn id="22" dur="1" fill="hold">
                                          <p:stCondLst>
                                            <p:cond delay="0"/>
                                          </p:stCondLst>
                                        </p:cTn>
                                        <p:tgtEl>
                                          <p:spTgt spid="10">
                                            <p:txEl>
                                              <p:pRg st="1" end="1"/>
                                            </p:txEl>
                                          </p:spTgt>
                                        </p:tgtEl>
                                        <p:attrNameLst>
                                          <p:attrName>style.visibility</p:attrName>
                                        </p:attrNameLst>
                                      </p:cBhvr>
                                      <p:to>
                                        <p:strVal val="visible"/>
                                      </p:to>
                                    </p:set>
                                    <p:animEffect transition="in" filter="barn(inVertical)">
                                      <p:cBhvr>
                                        <p:cTn id="23" dur="500"/>
                                        <p:tgtEl>
                                          <p:spTgt spid="10">
                                            <p:txEl>
                                              <p:pRg st="1" end="1"/>
                                            </p:txEl>
                                          </p:spTgt>
                                        </p:tgtEl>
                                      </p:cBhvr>
                                    </p:animEffect>
                                  </p:childTnLst>
                                </p:cTn>
                              </p:par>
                            </p:childTnLst>
                          </p:cTn>
                        </p:par>
                        <p:par>
                          <p:cTn id="24" fill="hold">
                            <p:stCondLst>
                              <p:cond delay="500"/>
                            </p:stCondLst>
                            <p:childTnLst>
                              <p:par>
                                <p:cTn id="25" presetID="3" presetClass="emph" presetSubtype="2" fill="hold" nodeType="afterEffect">
                                  <p:stCondLst>
                                    <p:cond delay="0"/>
                                  </p:stCondLst>
                                  <p:childTnLst>
                                    <p:animClr clrSpc="rgb" dir="cw">
                                      <p:cBhvr override="childStyle">
                                        <p:cTn id="26" dur="2000" fill="hold"/>
                                        <p:tgtEl>
                                          <p:spTgt spid="10">
                                            <p:txEl>
                                              <p:pRg st="0" end="0"/>
                                            </p:txEl>
                                          </p:spTgt>
                                        </p:tgtEl>
                                        <p:attrNameLst>
                                          <p:attrName>style.color</p:attrName>
                                        </p:attrNameLst>
                                      </p:cBhvr>
                                      <p:to>
                                        <a:schemeClr val="accent2"/>
                                      </p:to>
                                    </p:animClr>
                                  </p:childTnLst>
                                </p:cTn>
                              </p:par>
                              <p:par>
                                <p:cTn id="27" presetID="3" presetClass="emph" presetSubtype="2" fill="hold" nodeType="withEffect">
                                  <p:stCondLst>
                                    <p:cond delay="0"/>
                                  </p:stCondLst>
                                  <p:childTnLst>
                                    <p:animClr clrSpc="rgb" dir="cw">
                                      <p:cBhvr override="childStyle">
                                        <p:cTn id="28" dur="2000" fill="hold"/>
                                        <p:tgtEl>
                                          <p:spTgt spid="10">
                                            <p:txEl>
                                              <p:pRg st="1" end="1"/>
                                            </p:txEl>
                                          </p:spTgt>
                                        </p:tgtEl>
                                        <p:attrNameLst>
                                          <p:attrName>style.color</p:attrName>
                                        </p:attrNameLst>
                                      </p:cBhvr>
                                      <p:to>
                                        <a:schemeClr val="accent2"/>
                                      </p:to>
                                    </p:animClr>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nodeType="clickEffect">
                                  <p:stCondLst>
                                    <p:cond delay="0"/>
                                  </p:stCondLst>
                                  <p:childTnLst>
                                    <p:set>
                                      <p:cBhvr>
                                        <p:cTn id="32" dur="1" fill="hold">
                                          <p:stCondLst>
                                            <p:cond delay="0"/>
                                          </p:stCondLst>
                                        </p:cTn>
                                        <p:tgtEl>
                                          <p:spTgt spid="11">
                                            <p:txEl>
                                              <p:pRg st="0" end="0"/>
                                            </p:txEl>
                                          </p:spTgt>
                                        </p:tgtEl>
                                        <p:attrNameLst>
                                          <p:attrName>style.visibility</p:attrName>
                                        </p:attrNameLst>
                                      </p:cBhvr>
                                      <p:to>
                                        <p:strVal val="visible"/>
                                      </p:to>
                                    </p:set>
                                    <p:animEffect transition="in" filter="barn(inVertical)">
                                      <p:cBhvr>
                                        <p:cTn id="33" dur="500"/>
                                        <p:tgtEl>
                                          <p:spTgt spid="11">
                                            <p:txEl>
                                              <p:pRg st="0" end="0"/>
                                            </p:txEl>
                                          </p:spTgt>
                                        </p:tgtEl>
                                      </p:cBhvr>
                                    </p:animEffect>
                                  </p:childTnLst>
                                </p:cTn>
                              </p:par>
                              <p:par>
                                <p:cTn id="34" presetID="16" presetClass="entr" presetSubtype="21" fill="hold" nodeType="withEffect">
                                  <p:stCondLst>
                                    <p:cond delay="0"/>
                                  </p:stCondLst>
                                  <p:childTnLst>
                                    <p:set>
                                      <p:cBhvr>
                                        <p:cTn id="35" dur="1" fill="hold">
                                          <p:stCondLst>
                                            <p:cond delay="0"/>
                                          </p:stCondLst>
                                        </p:cTn>
                                        <p:tgtEl>
                                          <p:spTgt spid="11">
                                            <p:txEl>
                                              <p:pRg st="1" end="1"/>
                                            </p:txEl>
                                          </p:spTgt>
                                        </p:tgtEl>
                                        <p:attrNameLst>
                                          <p:attrName>style.visibility</p:attrName>
                                        </p:attrNameLst>
                                      </p:cBhvr>
                                      <p:to>
                                        <p:strVal val="visible"/>
                                      </p:to>
                                    </p:set>
                                    <p:animEffect transition="in" filter="barn(inVertical)">
                                      <p:cBhvr>
                                        <p:cTn id="36" dur="500"/>
                                        <p:tgtEl>
                                          <p:spTgt spid="11">
                                            <p:txEl>
                                              <p:pRg st="1" end="1"/>
                                            </p:txEl>
                                          </p:spTgt>
                                        </p:tgtEl>
                                      </p:cBhvr>
                                    </p:animEffect>
                                  </p:childTnLst>
                                </p:cTn>
                              </p:par>
                            </p:childTnLst>
                          </p:cTn>
                        </p:par>
                        <p:par>
                          <p:cTn id="37" fill="hold">
                            <p:stCondLst>
                              <p:cond delay="500"/>
                            </p:stCondLst>
                            <p:childTnLst>
                              <p:par>
                                <p:cTn id="38" presetID="3" presetClass="emph" presetSubtype="2" fill="hold" nodeType="afterEffect">
                                  <p:stCondLst>
                                    <p:cond delay="0"/>
                                  </p:stCondLst>
                                  <p:childTnLst>
                                    <p:animClr clrSpc="rgb" dir="cw">
                                      <p:cBhvr override="childStyle">
                                        <p:cTn id="39" dur="2000" fill="hold"/>
                                        <p:tgtEl>
                                          <p:spTgt spid="11">
                                            <p:txEl>
                                              <p:pRg st="0" end="0"/>
                                            </p:txEl>
                                          </p:spTgt>
                                        </p:tgtEl>
                                        <p:attrNameLst>
                                          <p:attrName>style.color</p:attrName>
                                        </p:attrNameLst>
                                      </p:cBhvr>
                                      <p:to>
                                        <a:schemeClr val="accent2"/>
                                      </p:to>
                                    </p:animClr>
                                  </p:childTnLst>
                                </p:cTn>
                              </p:par>
                              <p:par>
                                <p:cTn id="40" presetID="3" presetClass="emph" presetSubtype="2" fill="hold" nodeType="withEffect">
                                  <p:stCondLst>
                                    <p:cond delay="0"/>
                                  </p:stCondLst>
                                  <p:childTnLst>
                                    <p:animClr clrSpc="rgb" dir="cw">
                                      <p:cBhvr override="childStyle">
                                        <p:cTn id="41" dur="2000" fill="hold"/>
                                        <p:tgtEl>
                                          <p:spTgt spid="11">
                                            <p:txEl>
                                              <p:pRg st="1" end="1"/>
                                            </p:txEl>
                                          </p:spTgt>
                                        </p:tgtEl>
                                        <p:attrNameLst>
                                          <p:attrName>style.color</p:attrName>
                                        </p:attrNameLst>
                                      </p:cBhvr>
                                      <p:to>
                                        <a:schemeClr val="accent2"/>
                                      </p:to>
                                    </p:animClr>
                                  </p:childTnLst>
                                </p:cTn>
                              </p:par>
                            </p:childTnLst>
                          </p:cTn>
                        </p:par>
                      </p:childTnLst>
                    </p:cTn>
                  </p:par>
                  <p:par>
                    <p:cTn id="42" fill="hold">
                      <p:stCondLst>
                        <p:cond delay="indefinite"/>
                      </p:stCondLst>
                      <p:childTnLst>
                        <p:par>
                          <p:cTn id="43" fill="hold">
                            <p:stCondLst>
                              <p:cond delay="0"/>
                            </p:stCondLst>
                            <p:childTnLst>
                              <p:par>
                                <p:cTn id="44" presetID="16" presetClass="entr" presetSubtype="21" fill="hold" nodeType="clickEffect">
                                  <p:stCondLst>
                                    <p:cond delay="0"/>
                                  </p:stCondLst>
                                  <p:childTnLst>
                                    <p:set>
                                      <p:cBhvr>
                                        <p:cTn id="45" dur="1" fill="hold">
                                          <p:stCondLst>
                                            <p:cond delay="0"/>
                                          </p:stCondLst>
                                        </p:cTn>
                                        <p:tgtEl>
                                          <p:spTgt spid="12">
                                            <p:txEl>
                                              <p:pRg st="0" end="0"/>
                                            </p:txEl>
                                          </p:spTgt>
                                        </p:tgtEl>
                                        <p:attrNameLst>
                                          <p:attrName>style.visibility</p:attrName>
                                        </p:attrNameLst>
                                      </p:cBhvr>
                                      <p:to>
                                        <p:strVal val="visible"/>
                                      </p:to>
                                    </p:set>
                                    <p:animEffect transition="in" filter="barn(inVertical)">
                                      <p:cBhvr>
                                        <p:cTn id="46" dur="500"/>
                                        <p:tgtEl>
                                          <p:spTgt spid="12">
                                            <p:txEl>
                                              <p:pRg st="0" end="0"/>
                                            </p:txEl>
                                          </p:spTgt>
                                        </p:tgtEl>
                                      </p:cBhvr>
                                    </p:animEffect>
                                  </p:childTnLst>
                                </p:cTn>
                              </p:par>
                              <p:par>
                                <p:cTn id="47" presetID="16" presetClass="entr" presetSubtype="21" fill="hold" nodeType="withEffect">
                                  <p:stCondLst>
                                    <p:cond delay="0"/>
                                  </p:stCondLst>
                                  <p:childTnLst>
                                    <p:set>
                                      <p:cBhvr>
                                        <p:cTn id="48" dur="1" fill="hold">
                                          <p:stCondLst>
                                            <p:cond delay="0"/>
                                          </p:stCondLst>
                                        </p:cTn>
                                        <p:tgtEl>
                                          <p:spTgt spid="12">
                                            <p:txEl>
                                              <p:pRg st="1" end="1"/>
                                            </p:txEl>
                                          </p:spTgt>
                                        </p:tgtEl>
                                        <p:attrNameLst>
                                          <p:attrName>style.visibility</p:attrName>
                                        </p:attrNameLst>
                                      </p:cBhvr>
                                      <p:to>
                                        <p:strVal val="visible"/>
                                      </p:to>
                                    </p:set>
                                    <p:animEffect transition="in" filter="barn(inVertical)">
                                      <p:cBhvr>
                                        <p:cTn id="49" dur="500"/>
                                        <p:tgtEl>
                                          <p:spTgt spid="12">
                                            <p:txEl>
                                              <p:pRg st="1" end="1"/>
                                            </p:txEl>
                                          </p:spTgt>
                                        </p:tgtEl>
                                      </p:cBhvr>
                                    </p:animEffect>
                                  </p:childTnLst>
                                </p:cTn>
                              </p:par>
                            </p:childTnLst>
                          </p:cTn>
                        </p:par>
                        <p:par>
                          <p:cTn id="50" fill="hold">
                            <p:stCondLst>
                              <p:cond delay="500"/>
                            </p:stCondLst>
                            <p:childTnLst>
                              <p:par>
                                <p:cTn id="51" presetID="3" presetClass="emph" presetSubtype="2" fill="hold" nodeType="afterEffect">
                                  <p:stCondLst>
                                    <p:cond delay="0"/>
                                  </p:stCondLst>
                                  <p:childTnLst>
                                    <p:animClr clrSpc="rgb" dir="cw">
                                      <p:cBhvr override="childStyle">
                                        <p:cTn id="52" dur="2000" fill="hold"/>
                                        <p:tgtEl>
                                          <p:spTgt spid="12">
                                            <p:txEl>
                                              <p:pRg st="0" end="0"/>
                                            </p:txEl>
                                          </p:spTgt>
                                        </p:tgtEl>
                                        <p:attrNameLst>
                                          <p:attrName>style.color</p:attrName>
                                        </p:attrNameLst>
                                      </p:cBhvr>
                                      <p:to>
                                        <a:schemeClr val="accent2"/>
                                      </p:to>
                                    </p:animClr>
                                  </p:childTnLst>
                                </p:cTn>
                              </p:par>
                              <p:par>
                                <p:cTn id="53" presetID="3" presetClass="emph" presetSubtype="2" fill="hold" nodeType="withEffect">
                                  <p:stCondLst>
                                    <p:cond delay="0"/>
                                  </p:stCondLst>
                                  <p:childTnLst>
                                    <p:animClr clrSpc="rgb" dir="cw">
                                      <p:cBhvr override="childStyle">
                                        <p:cTn id="54" dur="2000" fill="hold"/>
                                        <p:tgtEl>
                                          <p:spTgt spid="12">
                                            <p:txEl>
                                              <p:pRg st="1" end="1"/>
                                            </p:txEl>
                                          </p:spTgt>
                                        </p:tgtEl>
                                        <p:attrNameLst>
                                          <p:attrName>style.color</p:attrName>
                                        </p:attrNameLst>
                                      </p:cBhvr>
                                      <p:to>
                                        <a:schemeClr val="accent2"/>
                                      </p:to>
                                    </p:animClr>
                                  </p:childTnLst>
                                </p:cTn>
                              </p:par>
                            </p:childTnLst>
                          </p:cTn>
                        </p:par>
                      </p:childTnLst>
                    </p:cTn>
                  </p:par>
                  <p:par>
                    <p:cTn id="55" fill="hold">
                      <p:stCondLst>
                        <p:cond delay="indefinite"/>
                      </p:stCondLst>
                      <p:childTnLst>
                        <p:par>
                          <p:cTn id="56" fill="hold">
                            <p:stCondLst>
                              <p:cond delay="0"/>
                            </p:stCondLst>
                            <p:childTnLst>
                              <p:par>
                                <p:cTn id="57" presetID="1" presetClass="exit" presetSubtype="0" fill="hold" nodeType="clickEffect">
                                  <p:stCondLst>
                                    <p:cond delay="0"/>
                                  </p:stCondLst>
                                  <p:childTnLst>
                                    <p:set>
                                      <p:cBhvr>
                                        <p:cTn id="58" dur="1" fill="hold">
                                          <p:stCondLst>
                                            <p:cond delay="0"/>
                                          </p:stCondLst>
                                        </p:cTn>
                                        <p:tgtEl>
                                          <p:spTgt spid="8">
                                            <p:txEl>
                                              <p:pRg st="0" end="0"/>
                                            </p:txEl>
                                          </p:spTgt>
                                        </p:tgtEl>
                                        <p:attrNameLst>
                                          <p:attrName>style.visibility</p:attrName>
                                        </p:attrNameLst>
                                      </p:cBhvr>
                                      <p:to>
                                        <p:strVal val="hidden"/>
                                      </p:to>
                                    </p:set>
                                  </p:childTnLst>
                                </p:cTn>
                              </p:par>
                              <p:par>
                                <p:cTn id="59" presetID="1" presetClass="exit" presetSubtype="0" fill="hold" nodeType="withEffect">
                                  <p:stCondLst>
                                    <p:cond delay="0"/>
                                  </p:stCondLst>
                                  <p:childTnLst>
                                    <p:set>
                                      <p:cBhvr>
                                        <p:cTn id="60" dur="1" fill="hold">
                                          <p:stCondLst>
                                            <p:cond delay="0"/>
                                          </p:stCondLst>
                                        </p:cTn>
                                        <p:tgtEl>
                                          <p:spTgt spid="8">
                                            <p:txEl>
                                              <p:pRg st="1" end="1"/>
                                            </p:txEl>
                                          </p:spTgt>
                                        </p:tgtEl>
                                        <p:attrNameLst>
                                          <p:attrName>style.visibility</p:attrName>
                                        </p:attrNameLst>
                                      </p:cBhvr>
                                      <p:to>
                                        <p:strVal val="hidden"/>
                                      </p:to>
                                    </p:set>
                                  </p:childTnLst>
                                </p:cTn>
                              </p:par>
                              <p:par>
                                <p:cTn id="61" presetID="1" presetClass="exit" presetSubtype="0" fill="hold" nodeType="withEffect">
                                  <p:stCondLst>
                                    <p:cond delay="0"/>
                                  </p:stCondLst>
                                  <p:childTnLst>
                                    <p:set>
                                      <p:cBhvr>
                                        <p:cTn id="62" dur="1" fill="hold">
                                          <p:stCondLst>
                                            <p:cond delay="0"/>
                                          </p:stCondLst>
                                        </p:cTn>
                                        <p:tgtEl>
                                          <p:spTgt spid="10">
                                            <p:txEl>
                                              <p:pRg st="0" end="0"/>
                                            </p:txEl>
                                          </p:spTgt>
                                        </p:tgtEl>
                                        <p:attrNameLst>
                                          <p:attrName>style.visibility</p:attrName>
                                        </p:attrNameLst>
                                      </p:cBhvr>
                                      <p:to>
                                        <p:strVal val="hidden"/>
                                      </p:to>
                                    </p:set>
                                  </p:childTnLst>
                                </p:cTn>
                              </p:par>
                              <p:par>
                                <p:cTn id="63" presetID="1" presetClass="exit" presetSubtype="0" fill="hold" nodeType="withEffect">
                                  <p:stCondLst>
                                    <p:cond delay="0"/>
                                  </p:stCondLst>
                                  <p:childTnLst>
                                    <p:set>
                                      <p:cBhvr>
                                        <p:cTn id="64" dur="1" fill="hold">
                                          <p:stCondLst>
                                            <p:cond delay="0"/>
                                          </p:stCondLst>
                                        </p:cTn>
                                        <p:tgtEl>
                                          <p:spTgt spid="10">
                                            <p:txEl>
                                              <p:pRg st="1" end="1"/>
                                            </p:txEl>
                                          </p:spTgt>
                                        </p:tgtEl>
                                        <p:attrNameLst>
                                          <p:attrName>style.visibility</p:attrName>
                                        </p:attrNameLst>
                                      </p:cBhvr>
                                      <p:to>
                                        <p:strVal val="hidden"/>
                                      </p:to>
                                    </p:set>
                                  </p:childTnLst>
                                </p:cTn>
                              </p:par>
                              <p:par>
                                <p:cTn id="65" presetID="1" presetClass="exit" presetSubtype="0" fill="hold" nodeType="withEffect">
                                  <p:stCondLst>
                                    <p:cond delay="0"/>
                                  </p:stCondLst>
                                  <p:childTnLst>
                                    <p:set>
                                      <p:cBhvr>
                                        <p:cTn id="66" dur="1" fill="hold">
                                          <p:stCondLst>
                                            <p:cond delay="0"/>
                                          </p:stCondLst>
                                        </p:cTn>
                                        <p:tgtEl>
                                          <p:spTgt spid="11">
                                            <p:txEl>
                                              <p:pRg st="0" end="0"/>
                                            </p:txEl>
                                          </p:spTgt>
                                        </p:tgtEl>
                                        <p:attrNameLst>
                                          <p:attrName>style.visibility</p:attrName>
                                        </p:attrNameLst>
                                      </p:cBhvr>
                                      <p:to>
                                        <p:strVal val="hidden"/>
                                      </p:to>
                                    </p:set>
                                  </p:childTnLst>
                                </p:cTn>
                              </p:par>
                              <p:par>
                                <p:cTn id="67" presetID="1" presetClass="exit" presetSubtype="0" fill="hold" nodeType="withEffect">
                                  <p:stCondLst>
                                    <p:cond delay="0"/>
                                  </p:stCondLst>
                                  <p:childTnLst>
                                    <p:set>
                                      <p:cBhvr>
                                        <p:cTn id="68" dur="1" fill="hold">
                                          <p:stCondLst>
                                            <p:cond delay="0"/>
                                          </p:stCondLst>
                                        </p:cTn>
                                        <p:tgtEl>
                                          <p:spTgt spid="11">
                                            <p:txEl>
                                              <p:pRg st="1" end="1"/>
                                            </p:txEl>
                                          </p:spTgt>
                                        </p:tgtEl>
                                        <p:attrNameLst>
                                          <p:attrName>style.visibility</p:attrName>
                                        </p:attrNameLst>
                                      </p:cBhvr>
                                      <p:to>
                                        <p:strVal val="hidden"/>
                                      </p:to>
                                    </p:set>
                                  </p:childTnLst>
                                </p:cTn>
                              </p:par>
                              <p:par>
                                <p:cTn id="69" presetID="1" presetClass="exit" presetSubtype="0" fill="hold" nodeType="withEffect">
                                  <p:stCondLst>
                                    <p:cond delay="0"/>
                                  </p:stCondLst>
                                  <p:childTnLst>
                                    <p:set>
                                      <p:cBhvr>
                                        <p:cTn id="70" dur="1" fill="hold">
                                          <p:stCondLst>
                                            <p:cond delay="0"/>
                                          </p:stCondLst>
                                        </p:cTn>
                                        <p:tgtEl>
                                          <p:spTgt spid="12">
                                            <p:txEl>
                                              <p:pRg st="0" end="0"/>
                                            </p:txEl>
                                          </p:spTgt>
                                        </p:tgtEl>
                                        <p:attrNameLst>
                                          <p:attrName>style.visibility</p:attrName>
                                        </p:attrNameLst>
                                      </p:cBhvr>
                                      <p:to>
                                        <p:strVal val="hidden"/>
                                      </p:to>
                                    </p:set>
                                  </p:childTnLst>
                                </p:cTn>
                              </p:par>
                              <p:par>
                                <p:cTn id="71" presetID="1" presetClass="exit" presetSubtype="0" fill="hold" nodeType="withEffect">
                                  <p:stCondLst>
                                    <p:cond delay="0"/>
                                  </p:stCondLst>
                                  <p:childTnLst>
                                    <p:set>
                                      <p:cBhvr>
                                        <p:cTn id="72" dur="1" fill="hold">
                                          <p:stCondLst>
                                            <p:cond delay="0"/>
                                          </p:stCondLst>
                                        </p:cTn>
                                        <p:tgtEl>
                                          <p:spTgt spid="12">
                                            <p:txEl>
                                              <p:pRg st="1" end="1"/>
                                            </p:txEl>
                                          </p:spTgt>
                                        </p:tgtEl>
                                        <p:attrNameLst>
                                          <p:attrName>style.visibility</p:attrName>
                                        </p:attrNameLst>
                                      </p:cBhvr>
                                      <p:to>
                                        <p:strVal val="hidden"/>
                                      </p:to>
                                    </p:set>
                                  </p:childTnLst>
                                </p:cTn>
                              </p:par>
                              <p:par>
                                <p:cTn id="73" presetID="16" presetClass="entr" presetSubtype="21" fill="hold" nodeType="withEffect">
                                  <p:stCondLst>
                                    <p:cond delay="0"/>
                                  </p:stCondLst>
                                  <p:childTnLst>
                                    <p:set>
                                      <p:cBhvr>
                                        <p:cTn id="74" dur="1" fill="hold">
                                          <p:stCondLst>
                                            <p:cond delay="0"/>
                                          </p:stCondLst>
                                        </p:cTn>
                                        <p:tgtEl>
                                          <p:spTgt spid="13">
                                            <p:txEl>
                                              <p:pRg st="0" end="0"/>
                                            </p:txEl>
                                          </p:spTgt>
                                        </p:tgtEl>
                                        <p:attrNameLst>
                                          <p:attrName>style.visibility</p:attrName>
                                        </p:attrNameLst>
                                      </p:cBhvr>
                                      <p:to>
                                        <p:strVal val="visible"/>
                                      </p:to>
                                    </p:set>
                                    <p:animEffect transition="in" filter="barn(inVertical)">
                                      <p:cBhvr>
                                        <p:cTn id="75" dur="500"/>
                                        <p:tgtEl>
                                          <p:spTgt spid="13">
                                            <p:txEl>
                                              <p:pRg st="0" end="0"/>
                                            </p:txEl>
                                          </p:spTgt>
                                        </p:tgtEl>
                                      </p:cBhvr>
                                    </p:animEffect>
                                  </p:childTnLst>
                                </p:cTn>
                              </p:par>
                              <p:par>
                                <p:cTn id="76" presetID="16" presetClass="entr" presetSubtype="21" fill="hold" nodeType="withEffect">
                                  <p:stCondLst>
                                    <p:cond delay="0"/>
                                  </p:stCondLst>
                                  <p:childTnLst>
                                    <p:set>
                                      <p:cBhvr>
                                        <p:cTn id="77" dur="1" fill="hold">
                                          <p:stCondLst>
                                            <p:cond delay="0"/>
                                          </p:stCondLst>
                                        </p:cTn>
                                        <p:tgtEl>
                                          <p:spTgt spid="13">
                                            <p:txEl>
                                              <p:pRg st="1" end="1"/>
                                            </p:txEl>
                                          </p:spTgt>
                                        </p:tgtEl>
                                        <p:attrNameLst>
                                          <p:attrName>style.visibility</p:attrName>
                                        </p:attrNameLst>
                                      </p:cBhvr>
                                      <p:to>
                                        <p:strVal val="visible"/>
                                      </p:to>
                                    </p:set>
                                    <p:animEffect transition="in" filter="barn(inVertical)">
                                      <p:cBhvr>
                                        <p:cTn id="78" dur="500"/>
                                        <p:tgtEl>
                                          <p:spTgt spid="13">
                                            <p:txEl>
                                              <p:pRg st="1" end="1"/>
                                            </p:txEl>
                                          </p:spTgt>
                                        </p:tgtEl>
                                      </p:cBhvr>
                                    </p:animEffect>
                                  </p:childTnLst>
                                </p:cTn>
                              </p:par>
                            </p:childTnLst>
                          </p:cTn>
                        </p:par>
                        <p:par>
                          <p:cTn id="79" fill="hold">
                            <p:stCondLst>
                              <p:cond delay="500"/>
                            </p:stCondLst>
                            <p:childTnLst>
                              <p:par>
                                <p:cTn id="80" presetID="3" presetClass="emph" presetSubtype="2" fill="hold" nodeType="afterEffect">
                                  <p:stCondLst>
                                    <p:cond delay="0"/>
                                  </p:stCondLst>
                                  <p:childTnLst>
                                    <p:animClr clrSpc="rgb" dir="cw">
                                      <p:cBhvr override="childStyle">
                                        <p:cTn id="81" dur="2000" fill="hold"/>
                                        <p:tgtEl>
                                          <p:spTgt spid="13">
                                            <p:txEl>
                                              <p:pRg st="0" end="0"/>
                                            </p:txEl>
                                          </p:spTgt>
                                        </p:tgtEl>
                                        <p:attrNameLst>
                                          <p:attrName>style.color</p:attrName>
                                        </p:attrNameLst>
                                      </p:cBhvr>
                                      <p:to>
                                        <a:schemeClr val="accent2"/>
                                      </p:to>
                                    </p:animClr>
                                  </p:childTnLst>
                                </p:cTn>
                              </p:par>
                              <p:par>
                                <p:cTn id="82" presetID="3" presetClass="emph" presetSubtype="2" fill="hold" nodeType="withEffect">
                                  <p:stCondLst>
                                    <p:cond delay="0"/>
                                  </p:stCondLst>
                                  <p:childTnLst>
                                    <p:animClr clrSpc="rgb" dir="cw">
                                      <p:cBhvr override="childStyle">
                                        <p:cTn id="83" dur="2000" fill="hold"/>
                                        <p:tgtEl>
                                          <p:spTgt spid="13">
                                            <p:txEl>
                                              <p:pRg st="1" end="1"/>
                                            </p:txEl>
                                          </p:spTgt>
                                        </p:tgtEl>
                                        <p:attrNameLst>
                                          <p:attrName>style.color</p:attrName>
                                        </p:attrNameLst>
                                      </p:cBhvr>
                                      <p:to>
                                        <a:schemeClr val="accent2"/>
                                      </p:to>
                                    </p:animClr>
                                  </p:childTnLst>
                                </p:cTn>
                              </p:par>
                            </p:childTnLst>
                          </p:cTn>
                        </p:par>
                      </p:childTnLst>
                    </p:cTn>
                  </p:par>
                  <p:par>
                    <p:cTn id="84" fill="hold">
                      <p:stCondLst>
                        <p:cond delay="indefinite"/>
                      </p:stCondLst>
                      <p:childTnLst>
                        <p:par>
                          <p:cTn id="85" fill="hold">
                            <p:stCondLst>
                              <p:cond delay="0"/>
                            </p:stCondLst>
                            <p:childTnLst>
                              <p:par>
                                <p:cTn id="86" presetID="16" presetClass="entr" presetSubtype="21" fill="hold" nodeType="clickEffect">
                                  <p:stCondLst>
                                    <p:cond delay="0"/>
                                  </p:stCondLst>
                                  <p:childTnLst>
                                    <p:set>
                                      <p:cBhvr>
                                        <p:cTn id="87" dur="1" fill="hold">
                                          <p:stCondLst>
                                            <p:cond delay="0"/>
                                          </p:stCondLst>
                                        </p:cTn>
                                        <p:tgtEl>
                                          <p:spTgt spid="14">
                                            <p:txEl>
                                              <p:pRg st="0" end="0"/>
                                            </p:txEl>
                                          </p:spTgt>
                                        </p:tgtEl>
                                        <p:attrNameLst>
                                          <p:attrName>style.visibility</p:attrName>
                                        </p:attrNameLst>
                                      </p:cBhvr>
                                      <p:to>
                                        <p:strVal val="visible"/>
                                      </p:to>
                                    </p:set>
                                    <p:animEffect transition="in" filter="barn(inVertical)">
                                      <p:cBhvr>
                                        <p:cTn id="88" dur="500"/>
                                        <p:tgtEl>
                                          <p:spTgt spid="14">
                                            <p:txEl>
                                              <p:pRg st="0" end="0"/>
                                            </p:txEl>
                                          </p:spTgt>
                                        </p:tgtEl>
                                      </p:cBhvr>
                                    </p:animEffect>
                                  </p:childTnLst>
                                </p:cTn>
                              </p:par>
                              <p:par>
                                <p:cTn id="89" presetID="16" presetClass="entr" presetSubtype="21" fill="hold" nodeType="withEffect">
                                  <p:stCondLst>
                                    <p:cond delay="0"/>
                                  </p:stCondLst>
                                  <p:childTnLst>
                                    <p:set>
                                      <p:cBhvr>
                                        <p:cTn id="90" dur="1" fill="hold">
                                          <p:stCondLst>
                                            <p:cond delay="0"/>
                                          </p:stCondLst>
                                        </p:cTn>
                                        <p:tgtEl>
                                          <p:spTgt spid="14">
                                            <p:txEl>
                                              <p:pRg st="1" end="1"/>
                                            </p:txEl>
                                          </p:spTgt>
                                        </p:tgtEl>
                                        <p:attrNameLst>
                                          <p:attrName>style.visibility</p:attrName>
                                        </p:attrNameLst>
                                      </p:cBhvr>
                                      <p:to>
                                        <p:strVal val="visible"/>
                                      </p:to>
                                    </p:set>
                                    <p:animEffect transition="in" filter="barn(inVertical)">
                                      <p:cBhvr>
                                        <p:cTn id="91" dur="500"/>
                                        <p:tgtEl>
                                          <p:spTgt spid="14">
                                            <p:txEl>
                                              <p:pRg st="1" end="1"/>
                                            </p:txEl>
                                          </p:spTgt>
                                        </p:tgtEl>
                                      </p:cBhvr>
                                    </p:animEffect>
                                  </p:childTnLst>
                                </p:cTn>
                              </p:par>
                            </p:childTnLst>
                          </p:cTn>
                        </p:par>
                        <p:par>
                          <p:cTn id="92" fill="hold">
                            <p:stCondLst>
                              <p:cond delay="500"/>
                            </p:stCondLst>
                            <p:childTnLst>
                              <p:par>
                                <p:cTn id="93" presetID="3" presetClass="emph" presetSubtype="2" fill="hold" nodeType="afterEffect">
                                  <p:stCondLst>
                                    <p:cond delay="0"/>
                                  </p:stCondLst>
                                  <p:childTnLst>
                                    <p:animClr clrSpc="rgb" dir="cw">
                                      <p:cBhvr override="childStyle">
                                        <p:cTn id="94" dur="2000" fill="hold"/>
                                        <p:tgtEl>
                                          <p:spTgt spid="14">
                                            <p:txEl>
                                              <p:pRg st="0" end="0"/>
                                            </p:txEl>
                                          </p:spTgt>
                                        </p:tgtEl>
                                        <p:attrNameLst>
                                          <p:attrName>style.color</p:attrName>
                                        </p:attrNameLst>
                                      </p:cBhvr>
                                      <p:to>
                                        <a:schemeClr val="accent2"/>
                                      </p:to>
                                    </p:animClr>
                                  </p:childTnLst>
                                </p:cTn>
                              </p:par>
                              <p:par>
                                <p:cTn id="95" presetID="3" presetClass="emph" presetSubtype="2" fill="hold" nodeType="withEffect">
                                  <p:stCondLst>
                                    <p:cond delay="0"/>
                                  </p:stCondLst>
                                  <p:childTnLst>
                                    <p:animClr clrSpc="rgb" dir="cw">
                                      <p:cBhvr override="childStyle">
                                        <p:cTn id="96" dur="2000" fill="hold"/>
                                        <p:tgtEl>
                                          <p:spTgt spid="14">
                                            <p:txEl>
                                              <p:pRg st="1" end="1"/>
                                            </p:txEl>
                                          </p:spTgt>
                                        </p:tgtEl>
                                        <p:attrNameLst>
                                          <p:attrName>style.color</p:attrName>
                                        </p:attrNameLst>
                                      </p:cBhvr>
                                      <p:to>
                                        <a:schemeClr val="accent2"/>
                                      </p:to>
                                    </p:animClr>
                                  </p:childTnLst>
                                </p:cTn>
                              </p:par>
                            </p:childTnLst>
                          </p:cTn>
                        </p:par>
                      </p:childTnLst>
                    </p:cTn>
                  </p:par>
                  <p:par>
                    <p:cTn id="97" fill="hold">
                      <p:stCondLst>
                        <p:cond delay="indefinite"/>
                      </p:stCondLst>
                      <p:childTnLst>
                        <p:par>
                          <p:cTn id="98" fill="hold">
                            <p:stCondLst>
                              <p:cond delay="0"/>
                            </p:stCondLst>
                            <p:childTnLst>
                              <p:par>
                                <p:cTn id="99" presetID="16" presetClass="entr" presetSubtype="21" fill="hold" nodeType="clickEffect">
                                  <p:stCondLst>
                                    <p:cond delay="0"/>
                                  </p:stCondLst>
                                  <p:childTnLst>
                                    <p:set>
                                      <p:cBhvr>
                                        <p:cTn id="100" dur="1" fill="hold">
                                          <p:stCondLst>
                                            <p:cond delay="0"/>
                                          </p:stCondLst>
                                        </p:cTn>
                                        <p:tgtEl>
                                          <p:spTgt spid="15">
                                            <p:txEl>
                                              <p:pRg st="0" end="0"/>
                                            </p:txEl>
                                          </p:spTgt>
                                        </p:tgtEl>
                                        <p:attrNameLst>
                                          <p:attrName>style.visibility</p:attrName>
                                        </p:attrNameLst>
                                      </p:cBhvr>
                                      <p:to>
                                        <p:strVal val="visible"/>
                                      </p:to>
                                    </p:set>
                                    <p:animEffect transition="in" filter="barn(inVertical)">
                                      <p:cBhvr>
                                        <p:cTn id="101" dur="500"/>
                                        <p:tgtEl>
                                          <p:spTgt spid="15">
                                            <p:txEl>
                                              <p:pRg st="0" end="0"/>
                                            </p:txEl>
                                          </p:spTgt>
                                        </p:tgtEl>
                                      </p:cBhvr>
                                    </p:animEffect>
                                  </p:childTnLst>
                                </p:cTn>
                              </p:par>
                            </p:childTnLst>
                          </p:cTn>
                        </p:par>
                        <p:par>
                          <p:cTn id="102" fill="hold">
                            <p:stCondLst>
                              <p:cond delay="500"/>
                            </p:stCondLst>
                            <p:childTnLst>
                              <p:par>
                                <p:cTn id="103" presetID="3" presetClass="emph" presetSubtype="2" fill="hold" grpId="0" nodeType="afterEffect">
                                  <p:stCondLst>
                                    <p:cond delay="0"/>
                                  </p:stCondLst>
                                  <p:childTnLst>
                                    <p:animClr clrSpc="rgb" dir="cw">
                                      <p:cBhvr override="childStyle">
                                        <p:cTn id="104" dur="2000" fill="hold"/>
                                        <p:tgtEl>
                                          <p:spTgt spid="15">
                                            <p:txEl>
                                              <p:pRg st="0" end="0"/>
                                            </p:txEl>
                                          </p:spTgt>
                                        </p:tgtEl>
                                        <p:attrNameLst>
                                          <p:attrName>style.color</p:attrName>
                                        </p:attrNameLst>
                                      </p:cBhvr>
                                      <p:to>
                                        <a:schemeClr val="accent2"/>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uild="allAtOnce"/>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a:normAutofit/>
          </a:bodyPr>
          <a:lstStyle/>
          <a:p>
            <a:r>
              <a:rPr lang="en-US" altLang="zh-CN" sz="3600" dirty="0"/>
              <a:t>7.1.4</a:t>
            </a:r>
            <a:r>
              <a:rPr lang="zh-CN" altLang="zh-CN" sz="3600" dirty="0"/>
              <a:t>计算机网络的体系结构</a:t>
            </a:r>
          </a:p>
        </p:txBody>
      </p:sp>
      <p:sp>
        <p:nvSpPr>
          <p:cNvPr id="6" name="TextBox 5"/>
          <p:cNvSpPr txBox="1"/>
          <p:nvPr/>
        </p:nvSpPr>
        <p:spPr>
          <a:xfrm>
            <a:off x="963149" y="1052736"/>
            <a:ext cx="6489172" cy="523220"/>
          </a:xfrm>
          <a:prstGeom prst="rect">
            <a:avLst/>
          </a:prstGeom>
          <a:noFill/>
        </p:spPr>
        <p:txBody>
          <a:bodyPr wrap="square" rtlCol="0">
            <a:spAutoFit/>
          </a:bodyPr>
          <a:lstStyle/>
          <a:p>
            <a:r>
              <a:rPr lang="en-US" altLang="zh-CN" sz="2800" dirty="0"/>
              <a:t>4</a:t>
            </a:r>
            <a:r>
              <a:rPr lang="zh-CN" altLang="zh-CN" sz="2800" dirty="0"/>
              <a:t>．</a:t>
            </a:r>
            <a:r>
              <a:rPr lang="en-US" altLang="zh-CN" sz="2800" dirty="0"/>
              <a:t>TCP/IP</a:t>
            </a:r>
            <a:r>
              <a:rPr lang="zh-CN" altLang="zh-CN" sz="2800" dirty="0"/>
              <a:t>参考模型</a:t>
            </a:r>
          </a:p>
        </p:txBody>
      </p:sp>
      <p:sp>
        <p:nvSpPr>
          <p:cNvPr id="9" name="TextBox 8"/>
          <p:cNvSpPr txBox="1"/>
          <p:nvPr/>
        </p:nvSpPr>
        <p:spPr>
          <a:xfrm>
            <a:off x="755576" y="1777617"/>
            <a:ext cx="2880320" cy="4621650"/>
          </a:xfrm>
          <a:prstGeom prst="rect">
            <a:avLst/>
          </a:prstGeom>
          <a:noFill/>
          <a:ln>
            <a:solidFill>
              <a:srgbClr val="FF0000"/>
            </a:solidFill>
          </a:ln>
        </p:spPr>
        <p:txBody>
          <a:bodyPr wrap="square" rtlCol="0">
            <a:spAutoFit/>
          </a:bodyPr>
          <a:lstStyle/>
          <a:p>
            <a:pPr>
              <a:lnSpc>
                <a:spcPct val="135000"/>
              </a:lnSpc>
            </a:pPr>
            <a:r>
              <a:rPr lang="en-US" altLang="zh-CN" sz="2000" dirty="0" smtClean="0"/>
              <a:t>         TCP/IP</a:t>
            </a:r>
            <a:r>
              <a:rPr lang="zh-CN" altLang="zh-CN" sz="2000" dirty="0"/>
              <a:t>参考模型是当前最流行的计算机网络事实上的标准</a:t>
            </a:r>
            <a:r>
              <a:rPr lang="zh-CN" altLang="zh-CN" sz="2000" dirty="0" smtClean="0"/>
              <a:t>。</a:t>
            </a:r>
            <a:r>
              <a:rPr lang="en-US" altLang="zh-CN" sz="2000" dirty="0" smtClean="0"/>
              <a:t>TCP/IP</a:t>
            </a:r>
            <a:r>
              <a:rPr lang="zh-CN" altLang="zh-CN" sz="2000" dirty="0"/>
              <a:t>协议是在</a:t>
            </a:r>
            <a:r>
              <a:rPr lang="en-US" altLang="zh-CN" sz="2000" dirty="0"/>
              <a:t>ARPANET</a:t>
            </a:r>
            <a:r>
              <a:rPr lang="zh-CN" altLang="zh-CN" sz="2000" dirty="0"/>
              <a:t>的创建中提出的，为</a:t>
            </a:r>
            <a:r>
              <a:rPr lang="en-US" altLang="zh-CN" sz="2000" dirty="0"/>
              <a:t>Internet</a:t>
            </a:r>
            <a:r>
              <a:rPr lang="zh-CN" altLang="zh-CN" sz="2000" dirty="0"/>
              <a:t>的发展奠定了基础。</a:t>
            </a:r>
            <a:r>
              <a:rPr lang="en-US" altLang="zh-CN" sz="2000" dirty="0"/>
              <a:t>TCP/IP</a:t>
            </a:r>
            <a:r>
              <a:rPr lang="zh-CN" altLang="zh-CN" sz="2000" dirty="0"/>
              <a:t>参考模型也将网络通信功能进行分层，共分</a:t>
            </a:r>
            <a:r>
              <a:rPr lang="en-US" altLang="zh-CN" sz="2000" dirty="0"/>
              <a:t>4</a:t>
            </a:r>
            <a:r>
              <a:rPr lang="zh-CN" altLang="zh-CN" sz="2000" dirty="0"/>
              <a:t>层：网络接口层、网络层、传输层、应用层。</a:t>
            </a:r>
          </a:p>
        </p:txBody>
      </p:sp>
      <p:graphicFrame>
        <p:nvGraphicFramePr>
          <p:cNvPr id="18" name="表格 17"/>
          <p:cNvGraphicFramePr>
            <a:graphicFrameLocks noGrp="1"/>
          </p:cNvGraphicFramePr>
          <p:nvPr>
            <p:extLst>
              <p:ext uri="{D42A27DB-BD31-4B8C-83A1-F6EECF244321}">
                <p14:modId xmlns:p14="http://schemas.microsoft.com/office/powerpoint/2010/main" val="337801867"/>
              </p:ext>
            </p:extLst>
          </p:nvPr>
        </p:nvGraphicFramePr>
        <p:xfrm>
          <a:off x="3712277" y="1988838"/>
          <a:ext cx="5252210" cy="4410428"/>
        </p:xfrm>
        <a:graphic>
          <a:graphicData uri="http://schemas.openxmlformats.org/drawingml/2006/table">
            <a:tbl>
              <a:tblPr>
                <a:tableStyleId>{5C22544A-7EE6-4342-B048-85BDC9FD1C3A}</a:tableStyleId>
              </a:tblPr>
              <a:tblGrid>
                <a:gridCol w="1256469"/>
                <a:gridCol w="1193879"/>
                <a:gridCol w="2801862"/>
              </a:tblGrid>
              <a:tr h="553525">
                <a:tc>
                  <a:txBody>
                    <a:bodyPr/>
                    <a:lstStyle/>
                    <a:p>
                      <a:pPr indent="114300" algn="just">
                        <a:lnSpc>
                          <a:spcPct val="100000"/>
                        </a:lnSpc>
                        <a:spcBef>
                          <a:spcPts val="250"/>
                        </a:spcBef>
                        <a:spcAft>
                          <a:spcPts val="250"/>
                        </a:spcAft>
                      </a:pPr>
                      <a:r>
                        <a:rPr lang="en-US" sz="1600" kern="1050" dirty="0">
                          <a:effectLst/>
                        </a:rPr>
                        <a:t>OSI</a:t>
                      </a:r>
                      <a:endParaRPr lang="zh-CN" sz="1600" kern="1050" dirty="0">
                        <a:effectLst/>
                        <a:latin typeface="Arial"/>
                        <a:ea typeface="黑体"/>
                        <a:cs typeface="Times New Roman"/>
                      </a:endParaRPr>
                    </a:p>
                  </a:txBody>
                  <a:tcPr marL="73025" marR="73025" marT="14605" marB="14605" anchor="ctr"/>
                </a:tc>
                <a:tc>
                  <a:txBody>
                    <a:bodyPr/>
                    <a:lstStyle/>
                    <a:p>
                      <a:pPr algn="ctr">
                        <a:lnSpc>
                          <a:spcPct val="100000"/>
                        </a:lnSpc>
                        <a:spcBef>
                          <a:spcPts val="250"/>
                        </a:spcBef>
                        <a:spcAft>
                          <a:spcPts val="250"/>
                        </a:spcAft>
                      </a:pPr>
                      <a:r>
                        <a:rPr lang="en-US" sz="1600" kern="1050">
                          <a:effectLst/>
                        </a:rPr>
                        <a:t>TCP/IP</a:t>
                      </a:r>
                      <a:endParaRPr lang="zh-CN" sz="1600" kern="1050">
                        <a:effectLst/>
                        <a:latin typeface="Arial"/>
                        <a:ea typeface="黑体"/>
                        <a:cs typeface="Times New Roman"/>
                      </a:endParaRPr>
                    </a:p>
                  </a:txBody>
                  <a:tcPr marL="36195" marR="36195" marT="9525" marB="9525" anchor="ctr"/>
                </a:tc>
                <a:tc>
                  <a:txBody>
                    <a:bodyPr/>
                    <a:lstStyle/>
                    <a:p>
                      <a:pPr algn="ctr">
                        <a:lnSpc>
                          <a:spcPct val="100000"/>
                        </a:lnSpc>
                        <a:spcBef>
                          <a:spcPts val="250"/>
                        </a:spcBef>
                        <a:spcAft>
                          <a:spcPts val="250"/>
                        </a:spcAft>
                      </a:pPr>
                      <a:r>
                        <a:rPr lang="zh-CN" sz="1600" kern="1050" dirty="0">
                          <a:effectLst/>
                        </a:rPr>
                        <a:t>功能</a:t>
                      </a:r>
                      <a:endParaRPr lang="zh-CN" sz="1600" kern="1050" dirty="0">
                        <a:effectLst/>
                        <a:latin typeface="Arial"/>
                        <a:ea typeface="黑体"/>
                        <a:cs typeface="Times New Roman"/>
                      </a:endParaRPr>
                    </a:p>
                  </a:txBody>
                  <a:tcPr marL="36195" marR="36195" marT="9525" marB="9525" anchor="ctr"/>
                </a:tc>
              </a:tr>
              <a:tr h="541114">
                <a:tc>
                  <a:txBody>
                    <a:bodyPr/>
                    <a:lstStyle/>
                    <a:p>
                      <a:pPr algn="ctr">
                        <a:lnSpc>
                          <a:spcPct val="100000"/>
                        </a:lnSpc>
                        <a:spcBef>
                          <a:spcPts val="150"/>
                        </a:spcBef>
                        <a:spcAft>
                          <a:spcPts val="150"/>
                        </a:spcAft>
                      </a:pPr>
                      <a:r>
                        <a:rPr lang="zh-CN" sz="1600" kern="100" dirty="0" smtClean="0">
                          <a:effectLst/>
                        </a:rPr>
                        <a:t>应用层</a:t>
                      </a:r>
                      <a:endParaRPr lang="zh-CN" sz="1600" kern="900" dirty="0">
                        <a:effectLst/>
                        <a:latin typeface="Times New Roman"/>
                        <a:ea typeface="宋体"/>
                      </a:endParaRPr>
                    </a:p>
                  </a:txBody>
                  <a:tcPr marL="73025" marR="73025" marT="14605" marB="14605" anchor="ctr"/>
                </a:tc>
                <a:tc rowSpan="3">
                  <a:txBody>
                    <a:bodyPr/>
                    <a:lstStyle/>
                    <a:p>
                      <a:pPr algn="ctr">
                        <a:lnSpc>
                          <a:spcPct val="100000"/>
                        </a:lnSpc>
                        <a:spcBef>
                          <a:spcPts val="150"/>
                        </a:spcBef>
                        <a:spcAft>
                          <a:spcPts val="150"/>
                        </a:spcAft>
                      </a:pPr>
                      <a:r>
                        <a:rPr lang="zh-CN" sz="1600" kern="100" dirty="0" smtClean="0">
                          <a:effectLst/>
                        </a:rPr>
                        <a:t>应用层</a:t>
                      </a:r>
                      <a:endParaRPr lang="zh-CN" sz="1600" kern="900" dirty="0">
                        <a:effectLst/>
                        <a:latin typeface="Times New Roman"/>
                        <a:ea typeface="宋体"/>
                      </a:endParaRPr>
                    </a:p>
                  </a:txBody>
                  <a:tcPr marL="36195" marR="36195" marT="9525" marB="9525" anchor="ctr"/>
                </a:tc>
                <a:tc rowSpan="3">
                  <a:txBody>
                    <a:bodyPr/>
                    <a:lstStyle/>
                    <a:p>
                      <a:pPr marL="72000" algn="just">
                        <a:lnSpc>
                          <a:spcPct val="100000"/>
                        </a:lnSpc>
                        <a:spcBef>
                          <a:spcPts val="150"/>
                        </a:spcBef>
                        <a:spcAft>
                          <a:spcPts val="150"/>
                        </a:spcAft>
                      </a:pPr>
                      <a:r>
                        <a:rPr lang="zh-CN" sz="1600" kern="900" dirty="0">
                          <a:effectLst/>
                        </a:rPr>
                        <a:t>为用户提供网络应用，把用户的数据发送到低层，为应用程序提供网络接口</a:t>
                      </a:r>
                      <a:endParaRPr lang="zh-CN" sz="1600" kern="900" dirty="0">
                        <a:effectLst/>
                        <a:latin typeface="Times New Roman"/>
                        <a:ea typeface="宋体"/>
                      </a:endParaRPr>
                    </a:p>
                  </a:txBody>
                  <a:tcPr marL="36195" marR="36195" marT="9525" marB="9525" anchor="ctr"/>
                </a:tc>
              </a:tr>
              <a:tr h="541114">
                <a:tc>
                  <a:txBody>
                    <a:bodyPr/>
                    <a:lstStyle/>
                    <a:p>
                      <a:pPr algn="ctr">
                        <a:lnSpc>
                          <a:spcPct val="100000"/>
                        </a:lnSpc>
                        <a:spcBef>
                          <a:spcPts val="150"/>
                        </a:spcBef>
                        <a:spcAft>
                          <a:spcPts val="150"/>
                        </a:spcAft>
                      </a:pPr>
                      <a:r>
                        <a:rPr lang="zh-CN" sz="1600" kern="100" dirty="0">
                          <a:effectLst/>
                        </a:rPr>
                        <a:t>表示层</a:t>
                      </a:r>
                      <a:endParaRPr lang="zh-CN" sz="1600" kern="900" dirty="0">
                        <a:effectLst/>
                        <a:latin typeface="Times New Roman"/>
                        <a:ea typeface="宋体"/>
                      </a:endParaRPr>
                    </a:p>
                  </a:txBody>
                  <a:tcPr marL="73025" marR="73025" marT="14605" marB="14605" anchor="ctr"/>
                </a:tc>
                <a:tc vMerge="1">
                  <a:txBody>
                    <a:bodyPr/>
                    <a:lstStyle/>
                    <a:p>
                      <a:endParaRPr lang="zh-CN" altLang="en-US"/>
                    </a:p>
                  </a:txBody>
                  <a:tcPr/>
                </a:tc>
                <a:tc vMerge="1">
                  <a:txBody>
                    <a:bodyPr/>
                    <a:lstStyle/>
                    <a:p>
                      <a:endParaRPr lang="zh-CN" altLang="en-US"/>
                    </a:p>
                  </a:txBody>
                  <a:tcPr/>
                </a:tc>
              </a:tr>
              <a:tr h="541114">
                <a:tc>
                  <a:txBody>
                    <a:bodyPr/>
                    <a:lstStyle/>
                    <a:p>
                      <a:pPr algn="ctr">
                        <a:lnSpc>
                          <a:spcPct val="100000"/>
                        </a:lnSpc>
                        <a:spcBef>
                          <a:spcPts val="150"/>
                        </a:spcBef>
                        <a:spcAft>
                          <a:spcPts val="150"/>
                        </a:spcAft>
                      </a:pPr>
                      <a:r>
                        <a:rPr lang="zh-CN" sz="1600" kern="100" dirty="0">
                          <a:effectLst/>
                        </a:rPr>
                        <a:t>会话层</a:t>
                      </a:r>
                      <a:endParaRPr lang="zh-CN" sz="1600" kern="900" dirty="0">
                        <a:effectLst/>
                        <a:latin typeface="Times New Roman"/>
                        <a:ea typeface="宋体"/>
                      </a:endParaRPr>
                    </a:p>
                  </a:txBody>
                  <a:tcPr marL="73025" marR="73025" marT="14605" marB="14605" anchor="ctr"/>
                </a:tc>
                <a:tc vMerge="1">
                  <a:txBody>
                    <a:bodyPr/>
                    <a:lstStyle/>
                    <a:p>
                      <a:endParaRPr lang="zh-CN" altLang="en-US"/>
                    </a:p>
                  </a:txBody>
                  <a:tcPr/>
                </a:tc>
                <a:tc vMerge="1">
                  <a:txBody>
                    <a:bodyPr/>
                    <a:lstStyle/>
                    <a:p>
                      <a:endParaRPr lang="zh-CN" altLang="en-US"/>
                    </a:p>
                  </a:txBody>
                  <a:tcPr/>
                </a:tc>
              </a:tr>
              <a:tr h="541114">
                <a:tc>
                  <a:txBody>
                    <a:bodyPr/>
                    <a:lstStyle/>
                    <a:p>
                      <a:pPr algn="ctr">
                        <a:lnSpc>
                          <a:spcPct val="100000"/>
                        </a:lnSpc>
                        <a:spcBef>
                          <a:spcPts val="150"/>
                        </a:spcBef>
                        <a:spcAft>
                          <a:spcPts val="150"/>
                        </a:spcAft>
                      </a:pPr>
                      <a:r>
                        <a:rPr lang="en-US" sz="1600" u="none" strike="noStrike" kern="100" dirty="0" err="1">
                          <a:effectLst/>
                        </a:rPr>
                        <a:t>传输层</a:t>
                      </a:r>
                      <a:endParaRPr lang="zh-CN" sz="1600" kern="900" dirty="0">
                        <a:effectLst/>
                        <a:latin typeface="Times New Roman"/>
                        <a:ea typeface="宋体"/>
                      </a:endParaRPr>
                    </a:p>
                  </a:txBody>
                  <a:tcPr marL="73025" marR="73025" marT="14605" marB="14605" anchor="ctr"/>
                </a:tc>
                <a:tc>
                  <a:txBody>
                    <a:bodyPr/>
                    <a:lstStyle/>
                    <a:p>
                      <a:pPr algn="ctr">
                        <a:lnSpc>
                          <a:spcPct val="100000"/>
                        </a:lnSpc>
                        <a:spcBef>
                          <a:spcPts val="150"/>
                        </a:spcBef>
                        <a:spcAft>
                          <a:spcPts val="150"/>
                        </a:spcAft>
                      </a:pPr>
                      <a:r>
                        <a:rPr lang="zh-CN" sz="1600" kern="100" dirty="0">
                          <a:effectLst/>
                        </a:rPr>
                        <a:t>传输层</a:t>
                      </a:r>
                      <a:endParaRPr lang="zh-CN" sz="1600" kern="900" dirty="0">
                        <a:effectLst/>
                        <a:latin typeface="Times New Roman"/>
                        <a:ea typeface="宋体"/>
                      </a:endParaRPr>
                    </a:p>
                  </a:txBody>
                  <a:tcPr marL="36195" marR="36195" marT="9525" marB="9525" anchor="ctr"/>
                </a:tc>
                <a:tc>
                  <a:txBody>
                    <a:bodyPr/>
                    <a:lstStyle/>
                    <a:p>
                      <a:pPr marL="72000" algn="just">
                        <a:lnSpc>
                          <a:spcPct val="100000"/>
                        </a:lnSpc>
                        <a:spcBef>
                          <a:spcPts val="150"/>
                        </a:spcBef>
                        <a:spcAft>
                          <a:spcPts val="150"/>
                        </a:spcAft>
                      </a:pPr>
                      <a:r>
                        <a:rPr lang="zh-CN" sz="1600" kern="900" dirty="0">
                          <a:effectLst/>
                        </a:rPr>
                        <a:t>在源节点与目的节点之间提供可靠的端到端的数据通信</a:t>
                      </a:r>
                      <a:endParaRPr lang="zh-CN" sz="1600" kern="900" dirty="0">
                        <a:effectLst/>
                        <a:latin typeface="Times New Roman"/>
                        <a:ea typeface="宋体"/>
                      </a:endParaRPr>
                    </a:p>
                  </a:txBody>
                  <a:tcPr marL="36195" marR="36195" marT="9525" marB="9525" anchor="ctr"/>
                </a:tc>
              </a:tr>
              <a:tr h="541114">
                <a:tc>
                  <a:txBody>
                    <a:bodyPr/>
                    <a:lstStyle/>
                    <a:p>
                      <a:pPr algn="ctr">
                        <a:lnSpc>
                          <a:spcPct val="100000"/>
                        </a:lnSpc>
                        <a:spcBef>
                          <a:spcPts val="150"/>
                        </a:spcBef>
                        <a:spcAft>
                          <a:spcPts val="150"/>
                        </a:spcAft>
                      </a:pPr>
                      <a:r>
                        <a:rPr lang="en-US" sz="1600" u="none" strike="noStrike" kern="100" dirty="0">
                          <a:effectLst/>
                        </a:rPr>
                        <a:t>网络层</a:t>
                      </a:r>
                      <a:endParaRPr lang="zh-CN" sz="1600" kern="900" dirty="0">
                        <a:effectLst/>
                        <a:latin typeface="Times New Roman"/>
                        <a:ea typeface="宋体"/>
                      </a:endParaRPr>
                    </a:p>
                  </a:txBody>
                  <a:tcPr marL="73025" marR="73025" marT="14605" marB="14605" anchor="ctr"/>
                </a:tc>
                <a:tc>
                  <a:txBody>
                    <a:bodyPr/>
                    <a:lstStyle/>
                    <a:p>
                      <a:pPr algn="ctr">
                        <a:lnSpc>
                          <a:spcPct val="100000"/>
                        </a:lnSpc>
                        <a:spcBef>
                          <a:spcPts val="150"/>
                        </a:spcBef>
                        <a:spcAft>
                          <a:spcPts val="150"/>
                        </a:spcAft>
                      </a:pPr>
                      <a:r>
                        <a:rPr lang="zh-CN" sz="1600" kern="100" dirty="0">
                          <a:effectLst/>
                        </a:rPr>
                        <a:t>网络层</a:t>
                      </a:r>
                      <a:endParaRPr lang="zh-CN" sz="1600" kern="900" dirty="0">
                        <a:effectLst/>
                        <a:latin typeface="Times New Roman"/>
                        <a:ea typeface="宋体"/>
                      </a:endParaRPr>
                    </a:p>
                  </a:txBody>
                  <a:tcPr marL="36195" marR="36195" marT="9525" marB="9525" anchor="ctr"/>
                </a:tc>
                <a:tc>
                  <a:txBody>
                    <a:bodyPr/>
                    <a:lstStyle/>
                    <a:p>
                      <a:pPr marL="72000" algn="just">
                        <a:lnSpc>
                          <a:spcPct val="100000"/>
                        </a:lnSpc>
                        <a:spcBef>
                          <a:spcPts val="150"/>
                        </a:spcBef>
                        <a:spcAft>
                          <a:spcPts val="150"/>
                        </a:spcAft>
                      </a:pPr>
                      <a:r>
                        <a:rPr lang="zh-CN" sz="1600" kern="900" dirty="0">
                          <a:effectLst/>
                        </a:rPr>
                        <a:t>逻辑寻址、路径选择</a:t>
                      </a:r>
                      <a:endParaRPr lang="zh-CN" sz="1600" kern="900" dirty="0">
                        <a:effectLst/>
                        <a:latin typeface="Times New Roman"/>
                        <a:ea typeface="宋体"/>
                      </a:endParaRPr>
                    </a:p>
                  </a:txBody>
                  <a:tcPr marL="36195" marR="36195" marT="9525" marB="9525" anchor="ctr"/>
                </a:tc>
              </a:tr>
              <a:tr h="610219">
                <a:tc>
                  <a:txBody>
                    <a:bodyPr/>
                    <a:lstStyle/>
                    <a:p>
                      <a:pPr algn="ctr">
                        <a:lnSpc>
                          <a:spcPct val="100000"/>
                        </a:lnSpc>
                        <a:spcBef>
                          <a:spcPts val="150"/>
                        </a:spcBef>
                        <a:spcAft>
                          <a:spcPts val="150"/>
                        </a:spcAft>
                      </a:pPr>
                      <a:r>
                        <a:rPr lang="zh-CN" sz="1600" kern="100">
                          <a:effectLst/>
                        </a:rPr>
                        <a:t>数据链路层</a:t>
                      </a:r>
                      <a:endParaRPr lang="zh-CN" sz="1600" kern="900">
                        <a:effectLst/>
                        <a:latin typeface="Times New Roman"/>
                        <a:ea typeface="宋体"/>
                      </a:endParaRPr>
                    </a:p>
                  </a:txBody>
                  <a:tcPr marL="73025" marR="73025" marT="14605" marB="14605" anchor="ctr"/>
                </a:tc>
                <a:tc rowSpan="2">
                  <a:txBody>
                    <a:bodyPr/>
                    <a:lstStyle/>
                    <a:p>
                      <a:pPr algn="ctr">
                        <a:lnSpc>
                          <a:spcPct val="100000"/>
                        </a:lnSpc>
                        <a:spcBef>
                          <a:spcPts val="150"/>
                        </a:spcBef>
                        <a:spcAft>
                          <a:spcPts val="150"/>
                        </a:spcAft>
                      </a:pPr>
                      <a:r>
                        <a:rPr lang="zh-CN" sz="1600" kern="100" dirty="0">
                          <a:effectLst/>
                        </a:rPr>
                        <a:t>网络接口层</a:t>
                      </a:r>
                      <a:endParaRPr lang="zh-CN" sz="1600" kern="900" dirty="0">
                        <a:effectLst/>
                        <a:latin typeface="Times New Roman"/>
                        <a:ea typeface="宋体"/>
                      </a:endParaRPr>
                    </a:p>
                  </a:txBody>
                  <a:tcPr marL="36195" marR="36195" marT="9525" marB="9525" anchor="ctr"/>
                </a:tc>
                <a:tc rowSpan="2">
                  <a:txBody>
                    <a:bodyPr/>
                    <a:lstStyle/>
                    <a:p>
                      <a:pPr marL="72000" algn="just">
                        <a:lnSpc>
                          <a:spcPct val="100000"/>
                        </a:lnSpc>
                        <a:spcBef>
                          <a:spcPts val="150"/>
                        </a:spcBef>
                        <a:spcAft>
                          <a:spcPts val="150"/>
                        </a:spcAft>
                      </a:pPr>
                      <a:r>
                        <a:rPr lang="zh-CN" sz="1600" kern="900" dirty="0">
                          <a:effectLst/>
                        </a:rPr>
                        <a:t>定义物理地址、封装</a:t>
                      </a:r>
                      <a:r>
                        <a:rPr lang="zh-CN" sz="1600" kern="900" dirty="0" smtClean="0">
                          <a:effectLst/>
                        </a:rPr>
                        <a:t>数据帧、</a:t>
                      </a:r>
                      <a:r>
                        <a:rPr lang="zh-CN" sz="1600" kern="900" dirty="0">
                          <a:effectLst/>
                        </a:rPr>
                        <a:t>差错检测、传输二进制</a:t>
                      </a:r>
                      <a:endParaRPr lang="zh-CN" sz="1600" kern="900" dirty="0">
                        <a:effectLst/>
                        <a:latin typeface="Times New Roman"/>
                        <a:ea typeface="宋体"/>
                      </a:endParaRPr>
                    </a:p>
                  </a:txBody>
                  <a:tcPr marL="36195" marR="36195" marT="9525" marB="9525" anchor="ctr"/>
                </a:tc>
              </a:tr>
              <a:tr h="541114">
                <a:tc>
                  <a:txBody>
                    <a:bodyPr/>
                    <a:lstStyle/>
                    <a:p>
                      <a:pPr algn="ctr">
                        <a:lnSpc>
                          <a:spcPct val="100000"/>
                        </a:lnSpc>
                        <a:spcBef>
                          <a:spcPts val="150"/>
                        </a:spcBef>
                        <a:spcAft>
                          <a:spcPts val="150"/>
                        </a:spcAft>
                      </a:pPr>
                      <a:r>
                        <a:rPr lang="zh-CN" sz="1600" kern="100" dirty="0">
                          <a:effectLst/>
                        </a:rPr>
                        <a:t>物理层</a:t>
                      </a:r>
                      <a:endParaRPr lang="zh-CN" sz="1600" kern="900" dirty="0">
                        <a:effectLst/>
                        <a:latin typeface="Times New Roman"/>
                        <a:ea typeface="宋体"/>
                      </a:endParaRPr>
                    </a:p>
                  </a:txBody>
                  <a:tcPr marL="73025" marR="73025" marT="14605" marB="14605" anchor="ctr"/>
                </a:tc>
                <a:tc vMerge="1">
                  <a:txBody>
                    <a:bodyPr/>
                    <a:lstStyle/>
                    <a:p>
                      <a:endParaRPr lang="zh-CN" altLang="en-US"/>
                    </a:p>
                  </a:txBody>
                  <a:tcPr/>
                </a:tc>
                <a:tc vMerge="1">
                  <a:txBody>
                    <a:bodyPr/>
                    <a:lstStyle/>
                    <a:p>
                      <a:endParaRPr lang="zh-CN" altLang="en-US"/>
                    </a:p>
                  </a:txBody>
                  <a:tcPr/>
                </a:tc>
              </a:tr>
            </a:tbl>
          </a:graphicData>
        </a:graphic>
      </p:graphicFrame>
      <p:sp>
        <p:nvSpPr>
          <p:cNvPr id="27" name="TextBox 26"/>
          <p:cNvSpPr txBox="1"/>
          <p:nvPr/>
        </p:nvSpPr>
        <p:spPr>
          <a:xfrm>
            <a:off x="4139952" y="1484784"/>
            <a:ext cx="4176464" cy="400110"/>
          </a:xfrm>
          <a:prstGeom prst="rect">
            <a:avLst/>
          </a:prstGeom>
          <a:noFill/>
        </p:spPr>
        <p:txBody>
          <a:bodyPr wrap="square" rtlCol="0">
            <a:spAutoFit/>
          </a:bodyPr>
          <a:lstStyle/>
          <a:p>
            <a:pPr algn="ctr"/>
            <a:r>
              <a:rPr lang="en-US" altLang="zh-CN" sz="2000" dirty="0"/>
              <a:t>TCP/IP</a:t>
            </a:r>
            <a:r>
              <a:rPr lang="zh-CN" altLang="zh-CN" sz="2000" dirty="0"/>
              <a:t>与</a:t>
            </a:r>
            <a:r>
              <a:rPr lang="en-US" altLang="zh-CN" sz="2000" dirty="0"/>
              <a:t>OSI</a:t>
            </a:r>
            <a:r>
              <a:rPr lang="zh-CN" altLang="zh-CN" sz="2000" dirty="0"/>
              <a:t>各层对应关系</a:t>
            </a:r>
          </a:p>
        </p:txBody>
      </p:sp>
    </p:spTree>
    <p:extLst>
      <p:ext uri="{BB962C8B-B14F-4D97-AF65-F5344CB8AC3E}">
        <p14:creationId xmlns:p14="http://schemas.microsoft.com/office/powerpoint/2010/main" val="1895359461"/>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195736" y="3212976"/>
            <a:ext cx="6408712" cy="1028700"/>
          </a:xfrm>
        </p:spPr>
        <p:txBody>
          <a:bodyPr anchor="ctr" anchorCtr="0">
            <a:noAutofit/>
          </a:bodyPr>
          <a:lstStyle/>
          <a:p>
            <a:r>
              <a:rPr lang="zh-CN" altLang="zh-CN" dirty="0"/>
              <a:t>7.2  计算机网络的组成</a:t>
            </a:r>
          </a:p>
        </p:txBody>
      </p:sp>
    </p:spTree>
    <p:extLst>
      <p:ext uri="{BB962C8B-B14F-4D97-AF65-F5344CB8AC3E}">
        <p14:creationId xmlns:p14="http://schemas.microsoft.com/office/powerpoint/2010/main" val="2868925667"/>
      </p:ext>
    </p:extLst>
  </p:cSld>
  <p:clrMapOvr>
    <a:masterClrMapping/>
  </p:clrMapOvr>
  <p:transition spd="slow">
    <p:wipe di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2349821881"/>
              </p:ext>
            </p:extLst>
          </p:nvPr>
        </p:nvGraphicFramePr>
        <p:xfrm>
          <a:off x="2339752" y="2348880"/>
          <a:ext cx="5184576" cy="3600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标题 4"/>
          <p:cNvSpPr>
            <a:spLocks noGrp="1"/>
          </p:cNvSpPr>
          <p:nvPr>
            <p:ph type="title"/>
          </p:nvPr>
        </p:nvSpPr>
        <p:spPr>
          <a:xfrm>
            <a:off x="959296" y="629816"/>
            <a:ext cx="8077200" cy="1143000"/>
          </a:xfrm>
        </p:spPr>
        <p:txBody>
          <a:bodyPr>
            <a:normAutofit/>
          </a:bodyPr>
          <a:lstStyle/>
          <a:p>
            <a:pPr algn="ctr"/>
            <a:r>
              <a:rPr lang="zh-CN" altLang="zh-CN" dirty="0"/>
              <a:t>7.2  计算机网络的</a:t>
            </a:r>
            <a:r>
              <a:rPr lang="zh-CN" altLang="zh-CN" dirty="0" smtClean="0"/>
              <a:t>组成</a:t>
            </a:r>
            <a:endParaRPr lang="zh-CN" altLang="en-US" dirty="0"/>
          </a:p>
        </p:txBody>
      </p:sp>
    </p:spTree>
    <p:extLst>
      <p:ext uri="{BB962C8B-B14F-4D97-AF65-F5344CB8AC3E}">
        <p14:creationId xmlns:p14="http://schemas.microsoft.com/office/powerpoint/2010/main" val="62840680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a:normAutofit/>
          </a:bodyPr>
          <a:lstStyle/>
          <a:p>
            <a:r>
              <a:rPr lang="en-US" altLang="zh-CN" sz="3600" dirty="0"/>
              <a:t>7.2.1  </a:t>
            </a:r>
            <a:r>
              <a:rPr lang="zh-CN" altLang="zh-CN" sz="3600" dirty="0"/>
              <a:t>传输介质</a:t>
            </a:r>
          </a:p>
        </p:txBody>
      </p:sp>
      <p:sp>
        <p:nvSpPr>
          <p:cNvPr id="2" name="TextBox 1"/>
          <p:cNvSpPr txBox="1"/>
          <p:nvPr/>
        </p:nvSpPr>
        <p:spPr>
          <a:xfrm>
            <a:off x="4427984" y="1628800"/>
            <a:ext cx="4320480" cy="4368760"/>
          </a:xfrm>
          <a:prstGeom prst="rect">
            <a:avLst/>
          </a:prstGeom>
          <a:noFill/>
        </p:spPr>
        <p:txBody>
          <a:bodyPr wrap="square" rtlCol="0">
            <a:spAutoFit/>
          </a:bodyPr>
          <a:lstStyle/>
          <a:p>
            <a:pPr>
              <a:lnSpc>
                <a:spcPct val="130000"/>
              </a:lnSpc>
            </a:pPr>
            <a:r>
              <a:rPr lang="zh-CN" altLang="zh-CN" sz="2400" dirty="0"/>
              <a:t>（1）双绞线</a:t>
            </a:r>
          </a:p>
          <a:p>
            <a:pPr>
              <a:lnSpc>
                <a:spcPct val="130000"/>
              </a:lnSpc>
              <a:spcAft>
                <a:spcPts val="1200"/>
              </a:spcAft>
            </a:pPr>
            <a:r>
              <a:rPr lang="zh-CN" altLang="en-US" sz="2400" dirty="0" smtClean="0"/>
              <a:t>　　</a:t>
            </a:r>
            <a:r>
              <a:rPr lang="zh-CN" altLang="zh-CN" sz="2400" dirty="0"/>
              <a:t>双绞线由两根绝缘导线按一定的规格绞合在一起，这种方式，可以减少导线之间的电磁干扰。双绞线可以传输模拟信号也可以传输数字信号。双绞线在传输距离，信道宽度和数据传输速率等方面都受到一定限制，但价格低廉。</a:t>
            </a:r>
            <a:endParaRPr lang="zh-CN" altLang="en-US" sz="2400" dirty="0"/>
          </a:p>
        </p:txBody>
      </p:sp>
      <p:sp>
        <p:nvSpPr>
          <p:cNvPr id="6" name="TextBox 5"/>
          <p:cNvSpPr txBox="1"/>
          <p:nvPr/>
        </p:nvSpPr>
        <p:spPr>
          <a:xfrm>
            <a:off x="963149" y="1052736"/>
            <a:ext cx="6489172" cy="523220"/>
          </a:xfrm>
          <a:prstGeom prst="rect">
            <a:avLst/>
          </a:prstGeom>
          <a:noFill/>
        </p:spPr>
        <p:txBody>
          <a:bodyPr wrap="square" rtlCol="0">
            <a:spAutoFit/>
          </a:bodyPr>
          <a:lstStyle/>
          <a:p>
            <a:r>
              <a:rPr lang="en-US" altLang="zh-CN" sz="2800" dirty="0"/>
              <a:t>1</a:t>
            </a:r>
            <a:r>
              <a:rPr lang="zh-CN" altLang="zh-CN" sz="2800"/>
              <a:t>．有线传输介质</a:t>
            </a:r>
          </a:p>
        </p:txBody>
      </p:sp>
      <p:grpSp>
        <p:nvGrpSpPr>
          <p:cNvPr id="9" name="Group 7"/>
          <p:cNvGrpSpPr>
            <a:grpSpLocks noChangeAspect="1"/>
          </p:cNvGrpSpPr>
          <p:nvPr/>
        </p:nvGrpSpPr>
        <p:grpSpPr bwMode="auto">
          <a:xfrm>
            <a:off x="1144277" y="2716500"/>
            <a:ext cx="3090368" cy="1944216"/>
            <a:chOff x="2331" y="2169"/>
            <a:chExt cx="3210" cy="2052"/>
          </a:xfrm>
        </p:grpSpPr>
        <p:pic>
          <p:nvPicPr>
            <p:cNvPr id="4104" name="Picture 8" descr="cat5-01"/>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2751" y="2169"/>
              <a:ext cx="2790" cy="20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Line 9"/>
            <p:cNvSpPr>
              <a:spLocks noChangeShapeType="1"/>
            </p:cNvSpPr>
            <p:nvPr/>
          </p:nvSpPr>
          <p:spPr bwMode="auto">
            <a:xfrm>
              <a:off x="3299" y="3055"/>
              <a:ext cx="132" cy="22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Line 10"/>
            <p:cNvSpPr>
              <a:spLocks noChangeShapeType="1"/>
            </p:cNvSpPr>
            <p:nvPr/>
          </p:nvSpPr>
          <p:spPr bwMode="auto">
            <a:xfrm>
              <a:off x="4454" y="2713"/>
              <a:ext cx="132" cy="22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Text Box 11"/>
            <p:cNvSpPr txBox="1">
              <a:spLocks noChangeArrowheads="1"/>
            </p:cNvSpPr>
            <p:nvPr/>
          </p:nvSpPr>
          <p:spPr bwMode="auto">
            <a:xfrm>
              <a:off x="3906" y="2481"/>
              <a:ext cx="630" cy="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r" defTabSz="914400" rtl="0" eaLnBrk="1" fontAlgn="base" latinLnBrk="0" hangingPunct="1">
                <a:lnSpc>
                  <a:spcPct val="80000"/>
                </a:lnSpc>
                <a:spcBef>
                  <a:spcPct val="0"/>
                </a:spcBef>
                <a:spcAft>
                  <a:spcPct val="0"/>
                </a:spcAft>
                <a:buClrTx/>
                <a:buSzTx/>
                <a:buFontTx/>
                <a:buNone/>
                <a:tabLst/>
              </a:pPr>
              <a:r>
                <a:rPr kumimoji="0" lang="zh-CN" altLang="zh-CN"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绞线</a:t>
              </a:r>
              <a:endParaRPr kumimoji="0" lang="zh-CN" altLang="zh-CN"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3" name="Text Box 12"/>
            <p:cNvSpPr txBox="1">
              <a:spLocks noChangeArrowheads="1"/>
            </p:cNvSpPr>
            <p:nvPr/>
          </p:nvSpPr>
          <p:spPr bwMode="auto">
            <a:xfrm>
              <a:off x="2331" y="2793"/>
              <a:ext cx="1155" cy="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r" defTabSz="914400" rtl="0" eaLnBrk="1" fontAlgn="base" latinLnBrk="0" hangingPunct="1">
                <a:lnSpc>
                  <a:spcPct val="80000"/>
                </a:lnSpc>
                <a:spcBef>
                  <a:spcPct val="0"/>
                </a:spcBef>
                <a:spcAft>
                  <a:spcPct val="0"/>
                </a:spcAft>
                <a:buClrTx/>
                <a:buSzTx/>
                <a:buFontTx/>
                <a:buNone/>
                <a:tabLst/>
              </a:pPr>
              <a:r>
                <a:rPr kumimoji="0" lang="zh-CN" altLang="zh-CN"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外层保护套</a:t>
              </a:r>
              <a:endParaRPr kumimoji="0" lang="zh-CN" altLang="zh-CN"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grpSp>
    </p:spTree>
    <p:extLst>
      <p:ext uri="{BB962C8B-B14F-4D97-AF65-F5344CB8AC3E}">
        <p14:creationId xmlns:p14="http://schemas.microsoft.com/office/powerpoint/2010/main" val="177246571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mph" presetSubtype="2" fill="hold" nodeType="afterEffect">
                                  <p:stCondLst>
                                    <p:cond delay="0"/>
                                  </p:stCondLst>
                                  <p:childTnLst>
                                    <p:animClr clrSpc="rgb" dir="cw">
                                      <p:cBhvr override="childStyle">
                                        <p:cTn id="6" dur="2000" fill="hold"/>
                                        <p:tgtEl>
                                          <p:spTgt spid="2">
                                            <p:txEl>
                                              <p:pRg st="0" end="0"/>
                                            </p:txEl>
                                          </p:spTgt>
                                        </p:tgtEl>
                                        <p:attrNameLst>
                                          <p:attrName>style.color</p:attrName>
                                        </p:attrNameLst>
                                      </p:cBhvr>
                                      <p:to>
                                        <a:srgbClr val="FF0000"/>
                                      </p:to>
                                    </p:animClr>
                                  </p:childTnLst>
                                </p:cTn>
                              </p:par>
                              <p:par>
                                <p:cTn id="7" presetID="16" presetClass="entr" presetSubtype="42"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animEffect transition="in" filter="barn(outHorizontal)">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a:normAutofit/>
          </a:bodyPr>
          <a:lstStyle/>
          <a:p>
            <a:r>
              <a:rPr lang="en-US" altLang="zh-CN" sz="3600" dirty="0"/>
              <a:t>7.2.1  </a:t>
            </a:r>
            <a:r>
              <a:rPr lang="zh-CN" altLang="zh-CN" sz="3600" dirty="0"/>
              <a:t>传输介质</a:t>
            </a:r>
          </a:p>
        </p:txBody>
      </p:sp>
      <p:sp>
        <p:nvSpPr>
          <p:cNvPr id="2" name="TextBox 1"/>
          <p:cNvSpPr txBox="1"/>
          <p:nvPr/>
        </p:nvSpPr>
        <p:spPr>
          <a:xfrm>
            <a:off x="4644008" y="1772816"/>
            <a:ext cx="3744416" cy="4207177"/>
          </a:xfrm>
          <a:prstGeom prst="rect">
            <a:avLst/>
          </a:prstGeom>
          <a:noFill/>
        </p:spPr>
        <p:txBody>
          <a:bodyPr wrap="square" rtlCol="0">
            <a:spAutoFit/>
          </a:bodyPr>
          <a:lstStyle/>
          <a:p>
            <a:pPr>
              <a:lnSpc>
                <a:spcPct val="125000"/>
              </a:lnSpc>
            </a:pPr>
            <a:r>
              <a:rPr lang="zh-CN" altLang="zh-CN" sz="2400" dirty="0"/>
              <a:t>（2）同轴电缆</a:t>
            </a:r>
          </a:p>
          <a:p>
            <a:pPr>
              <a:lnSpc>
                <a:spcPct val="125000"/>
              </a:lnSpc>
            </a:pPr>
            <a:r>
              <a:rPr lang="zh-CN" altLang="en-US" sz="2400" dirty="0" smtClean="0"/>
              <a:t>　　</a:t>
            </a:r>
            <a:r>
              <a:rPr lang="zh-CN" altLang="zh-CN" sz="2400" dirty="0"/>
              <a:t>同轴电缆中心是一根内导线，内导线外有一层起绝缘作用的塑料绝缘体，再包上一层金属编织的外导线，最外层是保护外壳。同轴电缆的抗干扰性比双绞线强，但价格比双绞线高。</a:t>
            </a:r>
          </a:p>
        </p:txBody>
      </p:sp>
      <p:sp>
        <p:nvSpPr>
          <p:cNvPr id="6" name="TextBox 5"/>
          <p:cNvSpPr txBox="1"/>
          <p:nvPr/>
        </p:nvSpPr>
        <p:spPr>
          <a:xfrm>
            <a:off x="963149" y="1052736"/>
            <a:ext cx="6489172" cy="523220"/>
          </a:xfrm>
          <a:prstGeom prst="rect">
            <a:avLst/>
          </a:prstGeom>
          <a:noFill/>
        </p:spPr>
        <p:txBody>
          <a:bodyPr wrap="square" rtlCol="0">
            <a:spAutoFit/>
          </a:bodyPr>
          <a:lstStyle/>
          <a:p>
            <a:r>
              <a:rPr lang="en-US" altLang="zh-CN" sz="2800" dirty="0"/>
              <a:t>1</a:t>
            </a:r>
            <a:r>
              <a:rPr lang="zh-CN" altLang="zh-CN" sz="2800"/>
              <a:t>．有线传输介质</a:t>
            </a:r>
          </a:p>
        </p:txBody>
      </p:sp>
      <p:grpSp>
        <p:nvGrpSpPr>
          <p:cNvPr id="18" name="组合 17"/>
          <p:cNvGrpSpPr/>
          <p:nvPr/>
        </p:nvGrpSpPr>
        <p:grpSpPr>
          <a:xfrm>
            <a:off x="1015388" y="2806656"/>
            <a:ext cx="3534868" cy="2057990"/>
            <a:chOff x="1089195" y="2806656"/>
            <a:chExt cx="3534868" cy="2057990"/>
          </a:xfrm>
        </p:grpSpPr>
        <p:pic>
          <p:nvPicPr>
            <p:cNvPr id="5124" name="Picture 4" descr="20087265749609"/>
            <p:cNvPicPr>
              <a:picLocks noChangeAspect="1" noChangeArrowheads="1"/>
            </p:cNvPicPr>
            <p:nvPr/>
          </p:nvPicPr>
          <p:blipFill>
            <a:blip r:embed="rId3" cstate="email">
              <a:lum bright="6000"/>
              <a:extLst>
                <a:ext uri="{28A0092B-C50C-407E-A947-70E740481C1C}">
                  <a14:useLocalDpi xmlns:a14="http://schemas.microsoft.com/office/drawing/2010/main" val="0"/>
                </a:ext>
              </a:extLst>
            </a:blip>
            <a:srcRect/>
            <a:stretch>
              <a:fillRect/>
            </a:stretch>
          </p:blipFill>
          <p:spPr bwMode="auto">
            <a:xfrm>
              <a:off x="1089195" y="3157263"/>
              <a:ext cx="3387255" cy="1438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5"/>
            <p:cNvSpPr>
              <a:spLocks noChangeArrowheads="1"/>
            </p:cNvSpPr>
            <p:nvPr/>
          </p:nvSpPr>
          <p:spPr bwMode="auto">
            <a:xfrm>
              <a:off x="1152703" y="2823943"/>
              <a:ext cx="1172866" cy="53820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外壳</a:t>
              </a:r>
              <a:r>
                <a:rPr kumimoji="0" lang="zh-CN" altLang="en-US" sz="7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 </a:t>
              </a:r>
              <a:endParaRPr kumimoji="0" lang="zh-CN" alt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7" name="Line 6"/>
            <p:cNvSpPr>
              <a:spLocks noChangeShapeType="1"/>
            </p:cNvSpPr>
            <p:nvPr/>
          </p:nvSpPr>
          <p:spPr bwMode="auto">
            <a:xfrm>
              <a:off x="1494612" y="3139447"/>
              <a:ext cx="250012" cy="35957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endParaRPr lang="zh-CN" altLang="en-US"/>
            </a:p>
          </p:txBody>
        </p:sp>
        <p:sp>
          <p:nvSpPr>
            <p:cNvPr id="8" name="Rectangle 7"/>
            <p:cNvSpPr>
              <a:spLocks noChangeArrowheads="1"/>
            </p:cNvSpPr>
            <p:nvPr/>
          </p:nvSpPr>
          <p:spPr bwMode="auto">
            <a:xfrm>
              <a:off x="1928085" y="2806656"/>
              <a:ext cx="1486244" cy="53820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外导线</a:t>
              </a:r>
              <a:endParaRPr kumimoji="0" lang="zh-CN" altLang="zh-CN"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9" name="Line 8"/>
            <p:cNvSpPr>
              <a:spLocks noChangeShapeType="1"/>
            </p:cNvSpPr>
            <p:nvPr/>
          </p:nvSpPr>
          <p:spPr bwMode="auto">
            <a:xfrm>
              <a:off x="2621666" y="3139447"/>
              <a:ext cx="250012" cy="35957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Rectangle 9"/>
            <p:cNvSpPr>
              <a:spLocks noChangeArrowheads="1"/>
            </p:cNvSpPr>
            <p:nvPr/>
          </p:nvSpPr>
          <p:spPr bwMode="auto">
            <a:xfrm>
              <a:off x="2288701" y="4326443"/>
              <a:ext cx="1935574" cy="53820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塑料绝缘体</a:t>
              </a:r>
              <a:endParaRPr kumimoji="0" lang="zh-CN" altLang="zh-CN"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1" name="Rectangle 10"/>
            <p:cNvSpPr>
              <a:spLocks noChangeArrowheads="1"/>
            </p:cNvSpPr>
            <p:nvPr/>
          </p:nvSpPr>
          <p:spPr bwMode="auto">
            <a:xfrm>
              <a:off x="3374005" y="3017614"/>
              <a:ext cx="1250058" cy="53820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内导线</a:t>
              </a:r>
              <a:endParaRPr kumimoji="0" lang="zh-CN" altLang="zh-CN"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22" name="Line 8"/>
            <p:cNvSpPr>
              <a:spLocks noChangeShapeType="1"/>
            </p:cNvSpPr>
            <p:nvPr/>
          </p:nvSpPr>
          <p:spPr bwMode="auto">
            <a:xfrm>
              <a:off x="3981868" y="3354898"/>
              <a:ext cx="250012" cy="35957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Line 8"/>
            <p:cNvSpPr>
              <a:spLocks noChangeShapeType="1"/>
            </p:cNvSpPr>
            <p:nvPr/>
          </p:nvSpPr>
          <p:spPr bwMode="auto">
            <a:xfrm flipH="1">
              <a:off x="3256488" y="3965799"/>
              <a:ext cx="217573" cy="360644"/>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29492724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mph" presetSubtype="2" fill="hold" nodeType="afterEffect">
                                  <p:stCondLst>
                                    <p:cond delay="0"/>
                                  </p:stCondLst>
                                  <p:childTnLst>
                                    <p:animClr clrSpc="rgb" dir="cw">
                                      <p:cBhvr override="childStyle">
                                        <p:cTn id="6" dur="2000" fill="hold"/>
                                        <p:tgtEl>
                                          <p:spTgt spid="2">
                                            <p:txEl>
                                              <p:pRg st="0" end="0"/>
                                            </p:txEl>
                                          </p:spTgt>
                                        </p:tgtEl>
                                        <p:attrNameLst>
                                          <p:attrName>style.color</p:attrName>
                                        </p:attrNameLst>
                                      </p:cBhvr>
                                      <p:to>
                                        <a:srgbClr val="FF0000"/>
                                      </p:to>
                                    </p:animClr>
                                  </p:childTnLst>
                                </p:cTn>
                              </p:par>
                              <p:par>
                                <p:cTn id="7" presetID="16" presetClass="entr" presetSubtype="42"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animEffect transition="in" filter="barn(outHorizontal)">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a:normAutofit/>
          </a:bodyPr>
          <a:lstStyle/>
          <a:p>
            <a:r>
              <a:rPr lang="en-US" altLang="zh-CN" sz="3600" dirty="0"/>
              <a:t>7.2.1  </a:t>
            </a:r>
            <a:r>
              <a:rPr lang="zh-CN" altLang="zh-CN" sz="3600" dirty="0"/>
              <a:t>传输介质</a:t>
            </a:r>
          </a:p>
        </p:txBody>
      </p:sp>
      <p:sp>
        <p:nvSpPr>
          <p:cNvPr id="2" name="TextBox 1"/>
          <p:cNvSpPr txBox="1"/>
          <p:nvPr/>
        </p:nvSpPr>
        <p:spPr>
          <a:xfrm>
            <a:off x="4427984" y="1700808"/>
            <a:ext cx="4104456" cy="4534959"/>
          </a:xfrm>
          <a:prstGeom prst="rect">
            <a:avLst/>
          </a:prstGeom>
          <a:noFill/>
        </p:spPr>
        <p:txBody>
          <a:bodyPr wrap="square" rtlCol="0">
            <a:spAutoFit/>
          </a:bodyPr>
          <a:lstStyle/>
          <a:p>
            <a:pPr>
              <a:lnSpc>
                <a:spcPct val="110000"/>
              </a:lnSpc>
            </a:pPr>
            <a:r>
              <a:rPr lang="zh-CN" altLang="zh-CN" sz="2400" dirty="0"/>
              <a:t>（3）光纤</a:t>
            </a:r>
          </a:p>
          <a:p>
            <a:pPr>
              <a:lnSpc>
                <a:spcPct val="110000"/>
              </a:lnSpc>
            </a:pPr>
            <a:r>
              <a:rPr lang="zh-CN" altLang="en-US" sz="2400" dirty="0" smtClean="0"/>
              <a:t>　　</a:t>
            </a:r>
            <a:r>
              <a:rPr lang="zh-CN" altLang="zh-CN" sz="2400" dirty="0"/>
              <a:t>光纤是光导纤维的简称。光纤的芯线是光导纤维，它传输光脉冲数字信号，纤芯外面是一层保护镀层，将射入纤芯的光信号，经镀层界面反射，使光信号在纤芯中</a:t>
            </a:r>
            <a:r>
              <a:rPr lang="zh-CN" altLang="zh-CN" sz="2400" dirty="0" smtClean="0"/>
              <a:t>传播。</a:t>
            </a:r>
            <a:r>
              <a:rPr lang="zh-CN" altLang="zh-CN" sz="2400" dirty="0"/>
              <a:t>在发送端要先将电信号转换成光信号，接收端再用光检测器将光信号还原成电信号。</a:t>
            </a:r>
          </a:p>
        </p:txBody>
      </p:sp>
      <p:sp>
        <p:nvSpPr>
          <p:cNvPr id="6" name="TextBox 5"/>
          <p:cNvSpPr txBox="1"/>
          <p:nvPr/>
        </p:nvSpPr>
        <p:spPr>
          <a:xfrm>
            <a:off x="963149" y="1052736"/>
            <a:ext cx="6489172" cy="523220"/>
          </a:xfrm>
          <a:prstGeom prst="rect">
            <a:avLst/>
          </a:prstGeom>
          <a:noFill/>
        </p:spPr>
        <p:txBody>
          <a:bodyPr wrap="square" rtlCol="0">
            <a:spAutoFit/>
          </a:bodyPr>
          <a:lstStyle/>
          <a:p>
            <a:r>
              <a:rPr lang="en-US" altLang="zh-CN" sz="2800" dirty="0"/>
              <a:t>1</a:t>
            </a:r>
            <a:r>
              <a:rPr lang="zh-CN" altLang="zh-CN" sz="2800"/>
              <a:t>．有线传输介质</a:t>
            </a:r>
          </a:p>
        </p:txBody>
      </p:sp>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7624" y="2270125"/>
            <a:ext cx="2592288" cy="1728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2" name="组合 11"/>
          <p:cNvGrpSpPr>
            <a:grpSpLocks noChangeAspect="1"/>
          </p:cNvGrpSpPr>
          <p:nvPr/>
        </p:nvGrpSpPr>
        <p:grpSpPr>
          <a:xfrm>
            <a:off x="1505073" y="4224840"/>
            <a:ext cx="2623515" cy="1224136"/>
            <a:chOff x="1505073" y="4437112"/>
            <a:chExt cx="2932164" cy="1368152"/>
          </a:xfrm>
        </p:grpSpPr>
        <p:grpSp>
          <p:nvGrpSpPr>
            <p:cNvPr id="3" name="Group 2"/>
            <p:cNvGrpSpPr>
              <a:grpSpLocks noChangeAspect="1"/>
            </p:cNvGrpSpPr>
            <p:nvPr/>
          </p:nvGrpSpPr>
          <p:grpSpPr bwMode="auto">
            <a:xfrm>
              <a:off x="1505073" y="4437112"/>
              <a:ext cx="2932164" cy="1368152"/>
              <a:chOff x="6636" y="12295"/>
              <a:chExt cx="3090" cy="1444"/>
            </a:xfrm>
          </p:grpSpPr>
          <p:pic>
            <p:nvPicPr>
              <p:cNvPr id="6147" name="Picture 3" descr="光纤121"/>
              <p:cNvPicPr>
                <a:picLocks noChangeAspect="1" noChangeArrowheads="1"/>
              </p:cNvPicPr>
              <p:nvPr/>
            </p:nvPicPr>
            <p:blipFill>
              <a:blip r:embed="rId4" cstate="email">
                <a:lum bright="12000"/>
                <a:extLst>
                  <a:ext uri="{28A0092B-C50C-407E-A947-70E740481C1C}">
                    <a14:useLocalDpi xmlns:a14="http://schemas.microsoft.com/office/drawing/2010/main" val="0"/>
                  </a:ext>
                </a:extLst>
              </a:blip>
              <a:srcRect/>
              <a:stretch>
                <a:fillRect/>
              </a:stretch>
            </p:blipFill>
            <p:spPr bwMode="auto">
              <a:xfrm>
                <a:off x="6636" y="12295"/>
                <a:ext cx="1868" cy="1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Line 4"/>
              <p:cNvSpPr>
                <a:spLocks noChangeShapeType="1"/>
              </p:cNvSpPr>
              <p:nvPr/>
            </p:nvSpPr>
            <p:spPr bwMode="auto">
              <a:xfrm>
                <a:off x="8164" y="12793"/>
                <a:ext cx="362"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 name="Text Box 5"/>
              <p:cNvSpPr txBox="1">
                <a:spLocks noChangeArrowheads="1"/>
              </p:cNvSpPr>
              <p:nvPr/>
            </p:nvSpPr>
            <p:spPr bwMode="auto">
              <a:xfrm>
                <a:off x="8571" y="12683"/>
                <a:ext cx="1155" cy="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just" defTabSz="914400" rtl="0" eaLnBrk="1" fontAlgn="base" latinLnBrk="0" hangingPunct="1">
                  <a:lnSpc>
                    <a:spcPct val="80000"/>
                  </a:lnSpc>
                  <a:spcBef>
                    <a:spcPct val="0"/>
                  </a:spcBef>
                  <a:spcAft>
                    <a:spcPct val="0"/>
                  </a:spcAft>
                  <a:buClrTx/>
                  <a:buSzTx/>
                  <a:buFontTx/>
                  <a:buNone/>
                  <a:tabLst/>
                </a:pPr>
                <a:r>
                  <a:rPr kumimoji="0" lang="zh-CN" altLang="zh-CN" sz="12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外部保护层</a:t>
                </a:r>
                <a:endParaRPr kumimoji="0" lang="zh-CN" altLang="zh-CN" sz="12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8" name="Line 6"/>
              <p:cNvSpPr>
                <a:spLocks noChangeShapeType="1"/>
              </p:cNvSpPr>
              <p:nvPr/>
            </p:nvSpPr>
            <p:spPr bwMode="auto">
              <a:xfrm>
                <a:off x="8274" y="12973"/>
                <a:ext cx="252"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 name="Text Box 7"/>
              <p:cNvSpPr txBox="1">
                <a:spLocks noChangeArrowheads="1"/>
              </p:cNvSpPr>
              <p:nvPr/>
            </p:nvSpPr>
            <p:spPr bwMode="auto">
              <a:xfrm>
                <a:off x="8562" y="12902"/>
                <a:ext cx="1155" cy="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just" defTabSz="914400" rtl="0" eaLnBrk="1" fontAlgn="base" latinLnBrk="0" hangingPunct="1">
                  <a:lnSpc>
                    <a:spcPct val="80000"/>
                  </a:lnSpc>
                  <a:spcBef>
                    <a:spcPct val="0"/>
                  </a:spcBef>
                  <a:spcAft>
                    <a:spcPct val="0"/>
                  </a:spcAft>
                  <a:buClrTx/>
                  <a:buSzTx/>
                  <a:buFontTx/>
                  <a:buNone/>
                  <a:tabLst/>
                </a:pPr>
                <a:r>
                  <a:rPr kumimoji="0" lang="zh-CN" altLang="zh-CN" sz="12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内部敷层</a:t>
                </a:r>
                <a:endParaRPr kumimoji="0" lang="zh-CN" altLang="zh-CN" sz="12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grpSp>
        <p:sp>
          <p:nvSpPr>
            <p:cNvPr id="10" name="Text Box 8"/>
            <p:cNvSpPr txBox="1">
              <a:spLocks noChangeArrowheads="1"/>
            </p:cNvSpPr>
            <p:nvPr/>
          </p:nvSpPr>
          <p:spPr bwMode="auto">
            <a:xfrm>
              <a:off x="3341234" y="5208622"/>
              <a:ext cx="1087462" cy="19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just" defTabSz="914400" rtl="0" eaLnBrk="1" fontAlgn="base" latinLnBrk="0" hangingPunct="1">
                <a:lnSpc>
                  <a:spcPct val="80000"/>
                </a:lnSpc>
                <a:spcBef>
                  <a:spcPct val="0"/>
                </a:spcBef>
                <a:spcAft>
                  <a:spcPct val="0"/>
                </a:spcAft>
                <a:buClrTx/>
                <a:buSzTx/>
                <a:buFontTx/>
                <a:buNone/>
                <a:tabLst/>
              </a:pPr>
              <a:r>
                <a:rPr kumimoji="0" lang="zh-CN" altLang="zh-CN" sz="12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光纤核心</a:t>
              </a:r>
              <a:endParaRPr kumimoji="0" lang="zh-CN" altLang="zh-CN" sz="12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1" name="Line 9"/>
            <p:cNvSpPr>
              <a:spLocks noChangeShapeType="1"/>
            </p:cNvSpPr>
            <p:nvPr/>
          </p:nvSpPr>
          <p:spPr bwMode="auto">
            <a:xfrm>
              <a:off x="3091883" y="5237650"/>
              <a:ext cx="223419"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29492724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mph" presetSubtype="2" fill="hold" nodeType="afterEffect">
                                  <p:stCondLst>
                                    <p:cond delay="0"/>
                                  </p:stCondLst>
                                  <p:childTnLst>
                                    <p:animClr clrSpc="rgb" dir="cw">
                                      <p:cBhvr override="childStyle">
                                        <p:cTn id="6" dur="2000" fill="hold"/>
                                        <p:tgtEl>
                                          <p:spTgt spid="2">
                                            <p:txEl>
                                              <p:pRg st="0" end="0"/>
                                            </p:txEl>
                                          </p:spTgt>
                                        </p:tgtEl>
                                        <p:attrNameLst>
                                          <p:attrName>style.color</p:attrName>
                                        </p:attrNameLst>
                                      </p:cBhvr>
                                      <p:to>
                                        <a:srgbClr val="FF0000"/>
                                      </p:to>
                                    </p:animClr>
                                  </p:childTnLst>
                                </p:cTn>
                              </p:par>
                              <p:par>
                                <p:cTn id="7" presetID="16" presetClass="entr" presetSubtype="42"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animEffect transition="in" filter="barn(outHorizontal)">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a:normAutofit/>
          </a:bodyPr>
          <a:lstStyle/>
          <a:p>
            <a:r>
              <a:rPr lang="en-US" altLang="zh-CN" sz="3600" dirty="0"/>
              <a:t>7.2.1  </a:t>
            </a:r>
            <a:r>
              <a:rPr lang="zh-CN" altLang="zh-CN" sz="3600" dirty="0"/>
              <a:t>传输介质</a:t>
            </a:r>
          </a:p>
        </p:txBody>
      </p:sp>
      <p:sp>
        <p:nvSpPr>
          <p:cNvPr id="2" name="TextBox 1"/>
          <p:cNvSpPr txBox="1"/>
          <p:nvPr/>
        </p:nvSpPr>
        <p:spPr>
          <a:xfrm>
            <a:off x="4203790" y="1556792"/>
            <a:ext cx="4544674" cy="4931991"/>
          </a:xfrm>
          <a:prstGeom prst="rect">
            <a:avLst/>
          </a:prstGeom>
          <a:noFill/>
        </p:spPr>
        <p:txBody>
          <a:bodyPr wrap="square" rtlCol="0">
            <a:spAutoFit/>
          </a:bodyPr>
          <a:lstStyle/>
          <a:p>
            <a:pPr>
              <a:lnSpc>
                <a:spcPct val="120000"/>
              </a:lnSpc>
            </a:pPr>
            <a:r>
              <a:rPr lang="en-US" altLang="zh-CN" sz="2400" dirty="0" smtClean="0"/>
              <a:t>         </a:t>
            </a:r>
            <a:r>
              <a:rPr lang="zh-CN" altLang="zh-CN" sz="2400" dirty="0" smtClean="0"/>
              <a:t>随着</a:t>
            </a:r>
            <a:r>
              <a:rPr lang="zh-CN" altLang="zh-CN" sz="2400" dirty="0"/>
              <a:t>无线技术的发展，微波、红外线、激光等无线传输介质被广泛使用。无线传输介质不需要架设实体线，是通过大气传输的。无线传输介质都是直线传输，所以，如果发送方和接收方没有直线通路，则需要中转设备。无线传输介质速率不高，安全性较差，易受干扰。但无线传输介质不受实体线牵制，能实现立体通信和移动通信。</a:t>
            </a:r>
          </a:p>
        </p:txBody>
      </p:sp>
      <p:sp>
        <p:nvSpPr>
          <p:cNvPr id="6" name="TextBox 5"/>
          <p:cNvSpPr txBox="1"/>
          <p:nvPr/>
        </p:nvSpPr>
        <p:spPr>
          <a:xfrm>
            <a:off x="963149" y="1052736"/>
            <a:ext cx="6489172" cy="523220"/>
          </a:xfrm>
          <a:prstGeom prst="rect">
            <a:avLst/>
          </a:prstGeom>
          <a:noFill/>
        </p:spPr>
        <p:txBody>
          <a:bodyPr wrap="square" rtlCol="0">
            <a:spAutoFit/>
          </a:bodyPr>
          <a:lstStyle/>
          <a:p>
            <a:r>
              <a:rPr lang="en-US" altLang="zh-CN" sz="2800" dirty="0"/>
              <a:t>2</a:t>
            </a:r>
            <a:r>
              <a:rPr lang="zh-CN" altLang="zh-CN" sz="2800" dirty="0"/>
              <a:t>．无线传输介质</a:t>
            </a:r>
          </a:p>
        </p:txBody>
      </p:sp>
      <p:pic>
        <p:nvPicPr>
          <p:cNvPr id="11266" name="Picture 2"/>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525736" y="2780928"/>
            <a:ext cx="3436653" cy="25288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9492724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a:normAutofit/>
          </a:bodyPr>
          <a:lstStyle/>
          <a:p>
            <a:r>
              <a:rPr lang="en-US" altLang="zh-CN" sz="3600" dirty="0"/>
              <a:t>7.2.2  </a:t>
            </a:r>
            <a:r>
              <a:rPr lang="zh-CN" altLang="zh-CN" sz="3600" dirty="0"/>
              <a:t>网络设备</a:t>
            </a:r>
          </a:p>
        </p:txBody>
      </p:sp>
      <p:sp>
        <p:nvSpPr>
          <p:cNvPr id="2" name="TextBox 1"/>
          <p:cNvSpPr txBox="1"/>
          <p:nvPr/>
        </p:nvSpPr>
        <p:spPr>
          <a:xfrm>
            <a:off x="4644008" y="1700808"/>
            <a:ext cx="3888432" cy="4247317"/>
          </a:xfrm>
          <a:prstGeom prst="rect">
            <a:avLst/>
          </a:prstGeom>
          <a:noFill/>
        </p:spPr>
        <p:txBody>
          <a:bodyPr wrap="square" rtlCol="0">
            <a:spAutoFit/>
          </a:bodyPr>
          <a:lstStyle/>
          <a:p>
            <a:pPr>
              <a:lnSpc>
                <a:spcPct val="125000"/>
              </a:lnSpc>
            </a:pPr>
            <a:r>
              <a:rPr lang="zh-CN" altLang="zh-CN" sz="2400" dirty="0"/>
              <a:t>（1）网络适配器</a:t>
            </a:r>
          </a:p>
          <a:p>
            <a:pPr>
              <a:lnSpc>
                <a:spcPct val="125000"/>
              </a:lnSpc>
            </a:pPr>
            <a:r>
              <a:rPr lang="zh-CN" altLang="en-US" sz="2400" dirty="0" smtClean="0"/>
              <a:t>　　</a:t>
            </a:r>
            <a:r>
              <a:rPr lang="zh-CN" altLang="zh-CN" sz="2400" dirty="0"/>
              <a:t>网络适配器即网络接口卡，简称</a:t>
            </a:r>
            <a:r>
              <a:rPr lang="zh-CN" altLang="zh-CN" sz="2400" dirty="0" smtClean="0"/>
              <a:t>网卡。</a:t>
            </a:r>
            <a:r>
              <a:rPr lang="zh-CN" altLang="zh-CN" sz="2400" dirty="0"/>
              <a:t>每台计算机连接到局域网中都要安装网卡以便将计算机与传输介质连接起来。网卡通常插在计算机主板的扩展槽中，或者集成在主板上，也有USB接口的外置网卡。</a:t>
            </a:r>
          </a:p>
        </p:txBody>
      </p:sp>
      <p:sp>
        <p:nvSpPr>
          <p:cNvPr id="6" name="TextBox 5"/>
          <p:cNvSpPr txBox="1"/>
          <p:nvPr/>
        </p:nvSpPr>
        <p:spPr>
          <a:xfrm>
            <a:off x="963149" y="1052736"/>
            <a:ext cx="6489172" cy="523220"/>
          </a:xfrm>
          <a:prstGeom prst="rect">
            <a:avLst/>
          </a:prstGeom>
          <a:noFill/>
        </p:spPr>
        <p:txBody>
          <a:bodyPr wrap="square" rtlCol="0">
            <a:spAutoFit/>
          </a:bodyPr>
          <a:lstStyle/>
          <a:p>
            <a:r>
              <a:rPr lang="en-US" altLang="zh-CN" sz="2800" dirty="0"/>
              <a:t>1</a:t>
            </a:r>
            <a:r>
              <a:rPr lang="zh-CN" altLang="zh-CN" sz="2800" dirty="0"/>
              <a:t>．网络连接设备</a:t>
            </a:r>
          </a:p>
        </p:txBody>
      </p:sp>
      <p:pic>
        <p:nvPicPr>
          <p:cNvPr id="122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61809" y="2009872"/>
            <a:ext cx="2710049" cy="206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1" name="Picture 3" descr="4a36acaf94f665a57cd92af1"/>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1619672" y="4011962"/>
            <a:ext cx="2352186" cy="2009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9492724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mph" presetSubtype="2" fill="hold" nodeType="afterEffect">
                                  <p:stCondLst>
                                    <p:cond delay="0"/>
                                  </p:stCondLst>
                                  <p:childTnLst>
                                    <p:animClr clrSpc="rgb" dir="cw">
                                      <p:cBhvr override="childStyle">
                                        <p:cTn id="6" dur="2000" fill="hold"/>
                                        <p:tgtEl>
                                          <p:spTgt spid="2">
                                            <p:txEl>
                                              <p:pRg st="0" end="0"/>
                                            </p:txEl>
                                          </p:spTgt>
                                        </p:tgtEl>
                                        <p:attrNameLst>
                                          <p:attrName>style.color</p:attrName>
                                        </p:attrNameLst>
                                      </p:cBhvr>
                                      <p:to>
                                        <a:srgbClr val="FF0000"/>
                                      </p:to>
                                    </p:animClr>
                                  </p:childTnLst>
                                </p:cTn>
                              </p:par>
                              <p:par>
                                <p:cTn id="7" presetID="16" presetClass="entr" presetSubtype="42"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animEffect transition="in" filter="barn(outHorizontal)">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a:normAutofit/>
          </a:bodyPr>
          <a:lstStyle/>
          <a:p>
            <a:r>
              <a:rPr lang="en-US" altLang="zh-CN" sz="3600" dirty="0"/>
              <a:t>7.2.2  </a:t>
            </a:r>
            <a:r>
              <a:rPr lang="zh-CN" altLang="zh-CN" sz="3600" dirty="0"/>
              <a:t>网络设备</a:t>
            </a:r>
          </a:p>
        </p:txBody>
      </p:sp>
      <p:sp>
        <p:nvSpPr>
          <p:cNvPr id="2" name="TextBox 1"/>
          <p:cNvSpPr txBox="1"/>
          <p:nvPr/>
        </p:nvSpPr>
        <p:spPr>
          <a:xfrm>
            <a:off x="4644008" y="1700808"/>
            <a:ext cx="4032448" cy="4708981"/>
          </a:xfrm>
          <a:prstGeom prst="rect">
            <a:avLst/>
          </a:prstGeom>
          <a:noFill/>
        </p:spPr>
        <p:txBody>
          <a:bodyPr wrap="square" rtlCol="0">
            <a:spAutoFit/>
          </a:bodyPr>
          <a:lstStyle/>
          <a:p>
            <a:pPr>
              <a:lnSpc>
                <a:spcPct val="125000"/>
              </a:lnSpc>
            </a:pPr>
            <a:r>
              <a:rPr lang="zh-CN" altLang="zh-CN" sz="2400" dirty="0"/>
              <a:t>（2）交换机</a:t>
            </a:r>
          </a:p>
          <a:p>
            <a:pPr>
              <a:lnSpc>
                <a:spcPct val="125000"/>
              </a:lnSpc>
            </a:pPr>
            <a:r>
              <a:rPr lang="zh-CN" altLang="en-US" sz="2400" dirty="0" smtClean="0"/>
              <a:t>　　</a:t>
            </a:r>
            <a:r>
              <a:rPr lang="zh-CN" altLang="zh-CN" sz="2400" dirty="0"/>
              <a:t>交换机是通信系统中完成信息转发功能的网络</a:t>
            </a:r>
            <a:r>
              <a:rPr lang="zh-CN" altLang="zh-CN" sz="2400" dirty="0" smtClean="0"/>
              <a:t>设备。</a:t>
            </a:r>
            <a:r>
              <a:rPr lang="zh-CN" altLang="zh-CN" sz="2400" dirty="0"/>
              <a:t>交换机为接入的任意两个网络节点提供独享的信号通路，将每一个信息包独立地从源端口送到目的端口</a:t>
            </a:r>
            <a:r>
              <a:rPr lang="zh-CN" altLang="zh-CN" sz="2400" dirty="0" smtClean="0"/>
              <a:t>，改进</a:t>
            </a:r>
            <a:r>
              <a:rPr lang="zh-CN" altLang="zh-CN" sz="2400" dirty="0"/>
              <a:t>了共享工作模式的缺点。交换机在同一时刻可以进行多个端口组之间的数据传输</a:t>
            </a:r>
            <a:r>
              <a:rPr lang="zh-CN" altLang="zh-CN" sz="2400" dirty="0" smtClean="0"/>
              <a:t>。</a:t>
            </a:r>
            <a:endParaRPr lang="zh-CN" altLang="zh-CN" sz="2400" dirty="0"/>
          </a:p>
        </p:txBody>
      </p:sp>
      <p:sp>
        <p:nvSpPr>
          <p:cNvPr id="6" name="TextBox 5"/>
          <p:cNvSpPr txBox="1"/>
          <p:nvPr/>
        </p:nvSpPr>
        <p:spPr>
          <a:xfrm>
            <a:off x="963149" y="1052736"/>
            <a:ext cx="6489172" cy="523220"/>
          </a:xfrm>
          <a:prstGeom prst="rect">
            <a:avLst/>
          </a:prstGeom>
          <a:noFill/>
        </p:spPr>
        <p:txBody>
          <a:bodyPr wrap="square" rtlCol="0">
            <a:spAutoFit/>
          </a:bodyPr>
          <a:lstStyle/>
          <a:p>
            <a:r>
              <a:rPr lang="en-US" altLang="zh-CN" sz="2800" dirty="0"/>
              <a:t>1</a:t>
            </a:r>
            <a:r>
              <a:rPr lang="zh-CN" altLang="zh-CN" sz="2800" dirty="0"/>
              <a:t>．网络连接设备</a:t>
            </a:r>
          </a:p>
        </p:txBody>
      </p:sp>
      <p:pic>
        <p:nvPicPr>
          <p:cNvPr id="7170" name="Picture 2" descr="429416cbad376a7a9e8da8f7ab2419ba_480"/>
          <p:cNvPicPr>
            <a:picLocks noChangeAspect="1" noChangeArrowheads="1"/>
          </p:cNvPicPr>
          <p:nvPr/>
        </p:nvPicPr>
        <p:blipFill>
          <a:blip r:embed="rId3" cstate="email">
            <a:lum bright="18000"/>
            <a:extLst>
              <a:ext uri="{28A0092B-C50C-407E-A947-70E740481C1C}">
                <a14:useLocalDpi xmlns:a14="http://schemas.microsoft.com/office/drawing/2010/main" val="0"/>
              </a:ext>
            </a:extLst>
          </a:blip>
          <a:srcRect l="-845" r="-711"/>
          <a:stretch>
            <a:fillRect/>
          </a:stretch>
        </p:blipFill>
        <p:spPr bwMode="auto">
          <a:xfrm>
            <a:off x="1160495" y="3274702"/>
            <a:ext cx="3073023" cy="1378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2301875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mph" presetSubtype="2" fill="hold" nodeType="afterEffect">
                                  <p:stCondLst>
                                    <p:cond delay="0"/>
                                  </p:stCondLst>
                                  <p:childTnLst>
                                    <p:animClr clrSpc="rgb" dir="cw">
                                      <p:cBhvr override="childStyle">
                                        <p:cTn id="6" dur="2000" fill="hold"/>
                                        <p:tgtEl>
                                          <p:spTgt spid="2">
                                            <p:txEl>
                                              <p:pRg st="0" end="0"/>
                                            </p:txEl>
                                          </p:spTgt>
                                        </p:tgtEl>
                                        <p:attrNameLst>
                                          <p:attrName>style.color</p:attrName>
                                        </p:attrNameLst>
                                      </p:cBhvr>
                                      <p:to>
                                        <a:srgbClr val="FF0000"/>
                                      </p:to>
                                    </p:animClr>
                                  </p:childTnLst>
                                </p:cTn>
                              </p:par>
                              <p:par>
                                <p:cTn id="7" presetID="16" presetClass="entr" presetSubtype="42"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animEffect transition="in" filter="barn(outHorizontal)">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051720" y="3284984"/>
            <a:ext cx="6133337" cy="1028700"/>
          </a:xfrm>
        </p:spPr>
        <p:txBody>
          <a:bodyPr anchor="ctr" anchorCtr="0">
            <a:normAutofit/>
          </a:bodyPr>
          <a:lstStyle/>
          <a:p>
            <a:pPr algn="ctr"/>
            <a:r>
              <a:rPr lang="en-US" altLang="zh-CN" sz="4800" dirty="0" smtClean="0"/>
              <a:t>7.1</a:t>
            </a:r>
            <a:r>
              <a:rPr lang="zh-CN" altLang="en-US" sz="4800" dirty="0" smtClean="0"/>
              <a:t>  计算机网络概述</a:t>
            </a:r>
            <a:endParaRPr lang="zh-CN" altLang="en-US" sz="4800" dirty="0"/>
          </a:p>
        </p:txBody>
      </p:sp>
    </p:spTree>
    <p:extLst>
      <p:ext uri="{BB962C8B-B14F-4D97-AF65-F5344CB8AC3E}">
        <p14:creationId xmlns:p14="http://schemas.microsoft.com/office/powerpoint/2010/main" val="1301141789"/>
      </p:ext>
    </p:extLst>
  </p:cSld>
  <p:clrMapOvr>
    <a:masterClrMapping/>
  </p:clrMapOvr>
  <p:transition spd="slow">
    <p:wipe dir="d"/>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a:normAutofit/>
          </a:bodyPr>
          <a:lstStyle/>
          <a:p>
            <a:r>
              <a:rPr lang="en-US" altLang="zh-CN" sz="3600" dirty="0"/>
              <a:t>7.2.2  </a:t>
            </a:r>
            <a:r>
              <a:rPr lang="zh-CN" altLang="zh-CN" sz="3600" dirty="0"/>
              <a:t>网络设备</a:t>
            </a:r>
          </a:p>
        </p:txBody>
      </p:sp>
      <p:sp>
        <p:nvSpPr>
          <p:cNvPr id="2" name="TextBox 1"/>
          <p:cNvSpPr txBox="1"/>
          <p:nvPr/>
        </p:nvSpPr>
        <p:spPr>
          <a:xfrm>
            <a:off x="4644008" y="1700808"/>
            <a:ext cx="3888432" cy="4247317"/>
          </a:xfrm>
          <a:prstGeom prst="rect">
            <a:avLst/>
          </a:prstGeom>
          <a:noFill/>
        </p:spPr>
        <p:txBody>
          <a:bodyPr wrap="square" rtlCol="0">
            <a:spAutoFit/>
          </a:bodyPr>
          <a:lstStyle/>
          <a:p>
            <a:pPr>
              <a:lnSpc>
                <a:spcPct val="125000"/>
              </a:lnSpc>
            </a:pPr>
            <a:r>
              <a:rPr lang="zh-CN" altLang="zh-CN" sz="2400" dirty="0"/>
              <a:t>（3）路由器</a:t>
            </a:r>
          </a:p>
          <a:p>
            <a:pPr>
              <a:lnSpc>
                <a:spcPct val="125000"/>
              </a:lnSpc>
            </a:pPr>
            <a:r>
              <a:rPr lang="zh-CN" altLang="en-US" sz="2400" dirty="0" smtClean="0"/>
              <a:t>　　</a:t>
            </a:r>
            <a:r>
              <a:rPr lang="zh-CN" altLang="zh-CN" sz="2400" dirty="0"/>
              <a:t>路由器（Router）又称网关设备（Gateway），用于实现局域网与广域网的互联。当数据从源地址传输到目的地址时，路由器对路径进行动态分配，根据各路径工作状态和闲忙情况选择一条合适的路径。</a:t>
            </a:r>
          </a:p>
        </p:txBody>
      </p:sp>
      <p:sp>
        <p:nvSpPr>
          <p:cNvPr id="6" name="TextBox 5"/>
          <p:cNvSpPr txBox="1"/>
          <p:nvPr/>
        </p:nvSpPr>
        <p:spPr>
          <a:xfrm>
            <a:off x="963149" y="1052736"/>
            <a:ext cx="6489172" cy="523220"/>
          </a:xfrm>
          <a:prstGeom prst="rect">
            <a:avLst/>
          </a:prstGeom>
          <a:noFill/>
        </p:spPr>
        <p:txBody>
          <a:bodyPr wrap="square" rtlCol="0">
            <a:spAutoFit/>
          </a:bodyPr>
          <a:lstStyle/>
          <a:p>
            <a:r>
              <a:rPr lang="en-US" altLang="zh-CN" sz="2800" dirty="0"/>
              <a:t>1</a:t>
            </a:r>
            <a:r>
              <a:rPr lang="zh-CN" altLang="zh-CN" sz="2800" dirty="0"/>
              <a:t>．网络连接设备</a:t>
            </a:r>
          </a:p>
        </p:txBody>
      </p:sp>
      <p:pic>
        <p:nvPicPr>
          <p:cNvPr id="8194" name="Picture 2" descr="u=3072218889,713808589&amp;fm=23&amp;gp=0"/>
          <p:cNvPicPr>
            <a:picLocks noChangeAspect="1" noChangeArrowheads="1"/>
          </p:cNvPicPr>
          <p:nvPr/>
        </p:nvPicPr>
        <p:blipFill>
          <a:blip r:embed="rId3" cstate="email">
            <a:lum bright="12000"/>
            <a:extLst>
              <a:ext uri="{28A0092B-C50C-407E-A947-70E740481C1C}">
                <a14:useLocalDpi xmlns:a14="http://schemas.microsoft.com/office/drawing/2010/main" val="0"/>
              </a:ext>
            </a:extLst>
          </a:blip>
          <a:srcRect/>
          <a:stretch>
            <a:fillRect/>
          </a:stretch>
        </p:blipFill>
        <p:spPr bwMode="auto">
          <a:xfrm>
            <a:off x="1187624" y="3164477"/>
            <a:ext cx="3163504" cy="1319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4114778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Horizontal)">
                                      <p:cBhvr>
                                        <p:cTn id="7" dur="500"/>
                                        <p:tgtEl>
                                          <p:spTgt spid="2"/>
                                        </p:tgtEl>
                                      </p:cBhvr>
                                    </p:animEffect>
                                  </p:childTnLst>
                                </p:cTn>
                              </p:par>
                            </p:childTnLst>
                          </p:cTn>
                        </p:par>
                        <p:par>
                          <p:cTn id="8" fill="hold">
                            <p:stCondLst>
                              <p:cond delay="500"/>
                            </p:stCondLst>
                            <p:childTnLst>
                              <p:par>
                                <p:cTn id="9" presetID="3" presetClass="emph" presetSubtype="2" fill="hold" nodeType="afterEffect">
                                  <p:stCondLst>
                                    <p:cond delay="0"/>
                                  </p:stCondLst>
                                  <p:childTnLst>
                                    <p:animClr clrSpc="rgb" dir="cw">
                                      <p:cBhvr override="childStyle">
                                        <p:cTn id="10" dur="2000" fill="hold"/>
                                        <p:tgtEl>
                                          <p:spTgt spid="2">
                                            <p:txEl>
                                              <p:pRg st="0" end="0"/>
                                            </p:txEl>
                                          </p:spTgt>
                                        </p:tgtEl>
                                        <p:attrNameLst>
                                          <p:attrName>style.color</p:attrName>
                                        </p:attrNameLst>
                                      </p:cBhvr>
                                      <p:to>
                                        <a:srgbClr val="FF0000"/>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a:normAutofit/>
          </a:bodyPr>
          <a:lstStyle/>
          <a:p>
            <a:r>
              <a:rPr lang="en-US" altLang="zh-CN" sz="3600" dirty="0"/>
              <a:t>7.2.2  </a:t>
            </a:r>
            <a:r>
              <a:rPr lang="zh-CN" altLang="zh-CN" sz="3600" dirty="0"/>
              <a:t>网络设备</a:t>
            </a:r>
          </a:p>
        </p:txBody>
      </p:sp>
      <p:sp>
        <p:nvSpPr>
          <p:cNvPr id="2" name="TextBox 1"/>
          <p:cNvSpPr txBox="1"/>
          <p:nvPr/>
        </p:nvSpPr>
        <p:spPr>
          <a:xfrm>
            <a:off x="4644008" y="1700808"/>
            <a:ext cx="3960440" cy="4247317"/>
          </a:xfrm>
          <a:prstGeom prst="rect">
            <a:avLst/>
          </a:prstGeom>
          <a:noFill/>
        </p:spPr>
        <p:txBody>
          <a:bodyPr wrap="square" rtlCol="0">
            <a:spAutoFit/>
          </a:bodyPr>
          <a:lstStyle/>
          <a:p>
            <a:pPr>
              <a:lnSpc>
                <a:spcPct val="125000"/>
              </a:lnSpc>
            </a:pPr>
            <a:r>
              <a:rPr lang="zh-CN" altLang="zh-CN" sz="2400" dirty="0"/>
              <a:t>（4）无线</a:t>
            </a:r>
            <a:r>
              <a:rPr lang="zh-CN" altLang="zh-CN" sz="2400" dirty="0" smtClean="0"/>
              <a:t>AP</a:t>
            </a:r>
            <a:endParaRPr lang="en-US" altLang="zh-CN" sz="2400" dirty="0" smtClean="0"/>
          </a:p>
          <a:p>
            <a:pPr>
              <a:lnSpc>
                <a:spcPct val="125000"/>
              </a:lnSpc>
            </a:pPr>
            <a:r>
              <a:rPr lang="zh-CN" altLang="en-US" sz="2400" dirty="0" smtClean="0"/>
              <a:t>　　</a:t>
            </a:r>
            <a:r>
              <a:rPr lang="zh-CN" altLang="zh-CN" sz="2400" dirty="0"/>
              <a:t>无线</a:t>
            </a:r>
            <a:r>
              <a:rPr lang="zh-CN" altLang="zh-CN" sz="2400" dirty="0" smtClean="0"/>
              <a:t>AP也</a:t>
            </a:r>
            <a:r>
              <a:rPr lang="zh-CN" altLang="zh-CN" sz="2400" dirty="0"/>
              <a:t>称无线接入点，把它接入有线网络后，它可以把有线信息转为无线网络信息，使装有无线网卡的计算机可以连接到有线网络中。除了单纯的无线接入点，无线路由器等设备也统称无线AP，具有路由、网管的功能</a:t>
            </a:r>
            <a:r>
              <a:rPr lang="zh-CN" altLang="zh-CN" sz="2400" dirty="0" smtClean="0"/>
              <a:t>。</a:t>
            </a:r>
            <a:endParaRPr lang="zh-CN" altLang="zh-CN" sz="2400" dirty="0"/>
          </a:p>
        </p:txBody>
      </p:sp>
      <p:sp>
        <p:nvSpPr>
          <p:cNvPr id="6" name="TextBox 5"/>
          <p:cNvSpPr txBox="1"/>
          <p:nvPr/>
        </p:nvSpPr>
        <p:spPr>
          <a:xfrm>
            <a:off x="963149" y="1052736"/>
            <a:ext cx="6489172" cy="523220"/>
          </a:xfrm>
          <a:prstGeom prst="rect">
            <a:avLst/>
          </a:prstGeom>
          <a:noFill/>
        </p:spPr>
        <p:txBody>
          <a:bodyPr wrap="square" rtlCol="0">
            <a:spAutoFit/>
          </a:bodyPr>
          <a:lstStyle/>
          <a:p>
            <a:r>
              <a:rPr lang="en-US" altLang="zh-CN" sz="2800" dirty="0"/>
              <a:t>1</a:t>
            </a:r>
            <a:r>
              <a:rPr lang="zh-CN" altLang="zh-CN" sz="2800" dirty="0"/>
              <a:t>．网络连接设备</a:t>
            </a:r>
          </a:p>
        </p:txBody>
      </p:sp>
      <p:pic>
        <p:nvPicPr>
          <p:cNvPr id="15362" name="Picture 2"/>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818201" y="4384445"/>
            <a:ext cx="1940001" cy="1835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图片 3"/>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788474" y="1916832"/>
            <a:ext cx="2267485" cy="2086086"/>
          </a:xfrm>
          <a:prstGeom prst="rect">
            <a:avLst/>
          </a:prstGeom>
        </p:spPr>
      </p:pic>
    </p:spTree>
    <p:extLst>
      <p:ext uri="{BB962C8B-B14F-4D97-AF65-F5344CB8AC3E}">
        <p14:creationId xmlns:p14="http://schemas.microsoft.com/office/powerpoint/2010/main" val="344114778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mph" presetSubtype="2" fill="hold" nodeType="afterEffect">
                                  <p:stCondLst>
                                    <p:cond delay="0"/>
                                  </p:stCondLst>
                                  <p:childTnLst>
                                    <p:animClr clrSpc="rgb" dir="cw">
                                      <p:cBhvr override="childStyle">
                                        <p:cTn id="6" dur="2000" fill="hold"/>
                                        <p:tgtEl>
                                          <p:spTgt spid="2">
                                            <p:txEl>
                                              <p:pRg st="0" end="0"/>
                                            </p:txEl>
                                          </p:spTgt>
                                        </p:tgtEl>
                                        <p:attrNameLst>
                                          <p:attrName>style.color</p:attrName>
                                        </p:attrNameLst>
                                      </p:cBhvr>
                                      <p:to>
                                        <a:srgbClr val="FF0000"/>
                                      </p:to>
                                    </p:animClr>
                                  </p:childTnLst>
                                </p:cTn>
                              </p:par>
                              <p:par>
                                <p:cTn id="7" presetID="16" presetClass="entr" presetSubtype="42"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animEffect transition="in" filter="barn(outHorizontal)">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a:normAutofit/>
          </a:bodyPr>
          <a:lstStyle/>
          <a:p>
            <a:r>
              <a:rPr lang="en-US" altLang="zh-CN" sz="3600" dirty="0"/>
              <a:t>7.2.2  </a:t>
            </a:r>
            <a:r>
              <a:rPr lang="zh-CN" altLang="zh-CN" sz="3600" dirty="0"/>
              <a:t>网络设备</a:t>
            </a:r>
          </a:p>
        </p:txBody>
      </p:sp>
      <p:sp>
        <p:nvSpPr>
          <p:cNvPr id="2" name="TextBox 1"/>
          <p:cNvSpPr txBox="1"/>
          <p:nvPr/>
        </p:nvSpPr>
        <p:spPr>
          <a:xfrm>
            <a:off x="963148" y="2060848"/>
            <a:ext cx="7209251" cy="2245102"/>
          </a:xfrm>
          <a:prstGeom prst="rect">
            <a:avLst/>
          </a:prstGeom>
          <a:noFill/>
        </p:spPr>
        <p:txBody>
          <a:bodyPr wrap="square" rtlCol="0">
            <a:spAutoFit/>
          </a:bodyPr>
          <a:lstStyle/>
          <a:p>
            <a:pPr>
              <a:lnSpc>
                <a:spcPct val="150000"/>
              </a:lnSpc>
            </a:pPr>
            <a:r>
              <a:rPr lang="en-US" altLang="zh-CN" sz="2400" dirty="0" smtClean="0"/>
              <a:t>         </a:t>
            </a:r>
            <a:r>
              <a:rPr lang="zh-CN" altLang="zh-CN" sz="2400" dirty="0" smtClean="0"/>
              <a:t>在</a:t>
            </a:r>
            <a:r>
              <a:rPr lang="zh-CN" altLang="zh-CN" sz="2400" dirty="0"/>
              <a:t>计算机网络中，主体设备包括服务器、工作站。服务器是为工作站提供某种服务的高性能计算机；工作站是向服务器提出请求的计算机，用户可以通过工作站共享网络资源，工作站也具有独立处理能力。</a:t>
            </a:r>
          </a:p>
        </p:txBody>
      </p:sp>
      <p:sp>
        <p:nvSpPr>
          <p:cNvPr id="6" name="TextBox 5"/>
          <p:cNvSpPr txBox="1"/>
          <p:nvPr/>
        </p:nvSpPr>
        <p:spPr>
          <a:xfrm>
            <a:off x="963149" y="1052736"/>
            <a:ext cx="6489172" cy="523220"/>
          </a:xfrm>
          <a:prstGeom prst="rect">
            <a:avLst/>
          </a:prstGeom>
          <a:noFill/>
        </p:spPr>
        <p:txBody>
          <a:bodyPr wrap="square" rtlCol="0">
            <a:spAutoFit/>
          </a:bodyPr>
          <a:lstStyle/>
          <a:p>
            <a:r>
              <a:rPr lang="en-US" altLang="zh-CN" sz="2800" dirty="0"/>
              <a:t>2</a:t>
            </a:r>
            <a:r>
              <a:rPr lang="zh-CN" altLang="zh-CN" sz="2800" dirty="0"/>
              <a:t>．网络主体设备</a:t>
            </a:r>
          </a:p>
        </p:txBody>
      </p:sp>
    </p:spTree>
    <p:extLst>
      <p:ext uri="{BB962C8B-B14F-4D97-AF65-F5344CB8AC3E}">
        <p14:creationId xmlns:p14="http://schemas.microsoft.com/office/powerpoint/2010/main" val="344114778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4795214" y="1700808"/>
            <a:ext cx="3384376" cy="4207177"/>
          </a:xfrm>
          <a:prstGeom prst="rect">
            <a:avLst/>
          </a:prstGeom>
          <a:solidFill>
            <a:srgbClr val="FFDDEB"/>
          </a:solidFill>
        </p:spPr>
        <p:txBody>
          <a:bodyPr wrap="square" rtlCol="0">
            <a:spAutoFit/>
          </a:bodyPr>
          <a:lstStyle/>
          <a:p>
            <a:pPr>
              <a:lnSpc>
                <a:spcPct val="125000"/>
              </a:lnSpc>
            </a:pPr>
            <a:r>
              <a:rPr lang="en-US" altLang="zh-CN" sz="2400" dirty="0" smtClean="0"/>
              <a:t>         </a:t>
            </a:r>
            <a:r>
              <a:rPr lang="zh-CN" altLang="zh-CN" sz="2400" dirty="0" smtClean="0"/>
              <a:t>网络</a:t>
            </a:r>
            <a:r>
              <a:rPr lang="zh-CN" altLang="zh-CN" sz="2400" dirty="0"/>
              <a:t>通信协议是通信双方都必须遵守的通信规则的集合</a:t>
            </a:r>
            <a:r>
              <a:rPr lang="zh-CN" altLang="zh-CN" sz="2400" dirty="0" smtClean="0"/>
              <a:t>。</a:t>
            </a:r>
            <a:r>
              <a:rPr lang="zh-CN" altLang="zh-CN" sz="2400" dirty="0"/>
              <a:t>这些规则使得不同操作系统和不同体系结构的网络得以相互通信，是一种网络通用语言，如</a:t>
            </a:r>
            <a:r>
              <a:rPr lang="en-US" altLang="zh-CN" sz="2400" dirty="0"/>
              <a:t>NetBEUI</a:t>
            </a:r>
            <a:r>
              <a:rPr lang="zh-CN" altLang="zh-CN" sz="2400" dirty="0"/>
              <a:t>协议、</a:t>
            </a:r>
            <a:r>
              <a:rPr lang="en-US" altLang="zh-CN" sz="2400" dirty="0"/>
              <a:t>IPX/SPX</a:t>
            </a:r>
            <a:r>
              <a:rPr lang="zh-CN" altLang="zh-CN" sz="2400" dirty="0"/>
              <a:t>兼容协议和</a:t>
            </a:r>
            <a:r>
              <a:rPr lang="en-US" altLang="zh-CN" sz="2400" dirty="0"/>
              <a:t>TCP/IP</a:t>
            </a:r>
            <a:r>
              <a:rPr lang="zh-CN" altLang="zh-CN" sz="2400" dirty="0"/>
              <a:t>协议等。 </a:t>
            </a:r>
          </a:p>
        </p:txBody>
      </p:sp>
      <p:sp>
        <p:nvSpPr>
          <p:cNvPr id="2" name="TextBox 1"/>
          <p:cNvSpPr txBox="1"/>
          <p:nvPr/>
        </p:nvSpPr>
        <p:spPr>
          <a:xfrm>
            <a:off x="4795214" y="1700808"/>
            <a:ext cx="3384376" cy="4207177"/>
          </a:xfrm>
          <a:prstGeom prst="rect">
            <a:avLst/>
          </a:prstGeom>
          <a:solidFill>
            <a:srgbClr val="C8D7EA"/>
          </a:solidFill>
        </p:spPr>
        <p:txBody>
          <a:bodyPr wrap="square" rtlCol="0">
            <a:spAutoFit/>
          </a:bodyPr>
          <a:lstStyle/>
          <a:p>
            <a:pPr>
              <a:lnSpc>
                <a:spcPct val="125000"/>
              </a:lnSpc>
            </a:pPr>
            <a:r>
              <a:rPr lang="en-US" altLang="zh-CN" sz="2400" dirty="0" smtClean="0"/>
              <a:t>         </a:t>
            </a:r>
            <a:r>
              <a:rPr lang="zh-CN" altLang="zh-CN" sz="2400" dirty="0" smtClean="0"/>
              <a:t>网络</a:t>
            </a:r>
            <a:r>
              <a:rPr lang="zh-CN" altLang="zh-CN" sz="2400" dirty="0"/>
              <a:t>操作系统使计算机操作系统增加了网络操作功能，管理和调度网络上的所有软件和硬件资源，使各个部分协调工作</a:t>
            </a:r>
            <a:r>
              <a:rPr lang="zh-CN" altLang="zh-CN" sz="2400" dirty="0" smtClean="0"/>
              <a:t>。常用</a:t>
            </a:r>
            <a:r>
              <a:rPr lang="zh-CN" altLang="zh-CN" sz="2400" dirty="0"/>
              <a:t>的网络操作系统有Windows 2003 Server、Netware、Unix、Linux等</a:t>
            </a:r>
            <a:r>
              <a:rPr lang="zh-CN" altLang="zh-CN" sz="2400" dirty="0" smtClean="0"/>
              <a:t>。</a:t>
            </a:r>
            <a:endParaRPr lang="en-US" altLang="zh-CN" sz="2400" dirty="0" smtClean="0"/>
          </a:p>
        </p:txBody>
      </p:sp>
      <p:sp>
        <p:nvSpPr>
          <p:cNvPr id="10" name="TextBox 9"/>
          <p:cNvSpPr txBox="1"/>
          <p:nvPr/>
        </p:nvSpPr>
        <p:spPr>
          <a:xfrm>
            <a:off x="4795214" y="1709391"/>
            <a:ext cx="3384376" cy="4207177"/>
          </a:xfrm>
          <a:prstGeom prst="rect">
            <a:avLst/>
          </a:prstGeom>
          <a:solidFill>
            <a:srgbClr val="D6EDBD"/>
          </a:solidFill>
        </p:spPr>
        <p:txBody>
          <a:bodyPr wrap="square" rtlCol="0">
            <a:spAutoFit/>
          </a:bodyPr>
          <a:lstStyle/>
          <a:p>
            <a:pPr>
              <a:lnSpc>
                <a:spcPct val="125000"/>
              </a:lnSpc>
            </a:pPr>
            <a:r>
              <a:rPr lang="en-US" altLang="zh-CN" sz="2400" dirty="0" smtClean="0"/>
              <a:t>         </a:t>
            </a:r>
            <a:r>
              <a:rPr lang="zh-CN" altLang="zh-CN" sz="2400" dirty="0" smtClean="0"/>
              <a:t>网络</a:t>
            </a:r>
            <a:r>
              <a:rPr lang="zh-CN" altLang="zh-CN" sz="2400" dirty="0"/>
              <a:t>软件还有建立在网络操作系统之上的网络数据库系统，对网络资源进行管理和维护的网络管理软件，网络通信软件、网络浏览器、网络下载软件等工具软件，针对某一实际应用开发的网络应用软件</a:t>
            </a:r>
            <a:r>
              <a:rPr lang="zh-CN" altLang="zh-CN" sz="2400" dirty="0" smtClean="0"/>
              <a:t>等</a:t>
            </a:r>
            <a:r>
              <a:rPr lang="zh-CN" altLang="en-US" sz="2400" dirty="0" smtClean="0"/>
              <a:t>。</a:t>
            </a:r>
            <a:endParaRPr lang="zh-CN" altLang="zh-CN" sz="2400" dirty="0"/>
          </a:p>
        </p:txBody>
      </p:sp>
      <p:sp>
        <p:nvSpPr>
          <p:cNvPr id="5" name="标题 4"/>
          <p:cNvSpPr>
            <a:spLocks noGrp="1"/>
          </p:cNvSpPr>
          <p:nvPr>
            <p:ph type="title" idx="4294967295"/>
          </p:nvPr>
        </p:nvSpPr>
        <p:spPr>
          <a:xfrm>
            <a:off x="1871663" y="0"/>
            <a:ext cx="7272337" cy="1143000"/>
          </a:xfrm>
        </p:spPr>
        <p:txBody>
          <a:bodyPr>
            <a:normAutofit/>
          </a:bodyPr>
          <a:lstStyle/>
          <a:p>
            <a:r>
              <a:rPr lang="en-US" altLang="zh-CN" sz="3600" dirty="0"/>
              <a:t>7.2.3  </a:t>
            </a:r>
            <a:r>
              <a:rPr lang="zh-CN" altLang="zh-CN" sz="3600" dirty="0"/>
              <a:t>网络软件</a:t>
            </a:r>
          </a:p>
        </p:txBody>
      </p:sp>
      <p:sp>
        <p:nvSpPr>
          <p:cNvPr id="6" name="TextBox 5"/>
          <p:cNvSpPr txBox="1"/>
          <p:nvPr/>
        </p:nvSpPr>
        <p:spPr>
          <a:xfrm>
            <a:off x="1012359" y="1560566"/>
            <a:ext cx="3244586" cy="523220"/>
          </a:xfrm>
          <a:prstGeom prst="rect">
            <a:avLst/>
          </a:prstGeom>
          <a:noFill/>
        </p:spPr>
        <p:txBody>
          <a:bodyPr wrap="square" rtlCol="0">
            <a:spAutoFit/>
          </a:bodyPr>
          <a:lstStyle/>
          <a:p>
            <a:r>
              <a:rPr lang="en-US" altLang="zh-CN" sz="2800" dirty="0"/>
              <a:t>1</a:t>
            </a:r>
            <a:r>
              <a:rPr lang="zh-CN" altLang="zh-CN" sz="2800" dirty="0"/>
              <a:t>．网络操作系统</a:t>
            </a:r>
          </a:p>
        </p:txBody>
      </p:sp>
      <p:sp>
        <p:nvSpPr>
          <p:cNvPr id="7" name="TextBox 6"/>
          <p:cNvSpPr txBox="1"/>
          <p:nvPr/>
        </p:nvSpPr>
        <p:spPr>
          <a:xfrm>
            <a:off x="1039951" y="3145616"/>
            <a:ext cx="3104153" cy="523220"/>
          </a:xfrm>
          <a:prstGeom prst="rect">
            <a:avLst/>
          </a:prstGeom>
          <a:noFill/>
        </p:spPr>
        <p:txBody>
          <a:bodyPr wrap="square" rtlCol="0">
            <a:spAutoFit/>
          </a:bodyPr>
          <a:lstStyle/>
          <a:p>
            <a:r>
              <a:rPr lang="en-US" altLang="zh-CN" sz="2800" dirty="0"/>
              <a:t>2</a:t>
            </a:r>
            <a:r>
              <a:rPr lang="zh-CN" altLang="zh-CN" sz="2800" dirty="0"/>
              <a:t>．网络通信协议</a:t>
            </a:r>
          </a:p>
        </p:txBody>
      </p:sp>
      <p:sp>
        <p:nvSpPr>
          <p:cNvPr id="9" name="TextBox 8"/>
          <p:cNvSpPr txBox="1"/>
          <p:nvPr/>
        </p:nvSpPr>
        <p:spPr>
          <a:xfrm>
            <a:off x="1116112" y="4715276"/>
            <a:ext cx="2951832" cy="523220"/>
          </a:xfrm>
          <a:prstGeom prst="rect">
            <a:avLst/>
          </a:prstGeom>
          <a:noFill/>
        </p:spPr>
        <p:txBody>
          <a:bodyPr wrap="square" rtlCol="0">
            <a:spAutoFit/>
          </a:bodyPr>
          <a:lstStyle/>
          <a:p>
            <a:r>
              <a:rPr lang="en-US" altLang="zh-CN" sz="2800" dirty="0"/>
              <a:t>3</a:t>
            </a:r>
            <a:r>
              <a:rPr lang="zh-CN" altLang="zh-CN" sz="2800" dirty="0"/>
              <a:t>．其他网络软件</a:t>
            </a:r>
          </a:p>
        </p:txBody>
      </p:sp>
    </p:spTree>
    <p:extLst>
      <p:ext uri="{BB962C8B-B14F-4D97-AF65-F5344CB8AC3E}">
        <p14:creationId xmlns:p14="http://schemas.microsoft.com/office/powerpoint/2010/main" val="218261408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1"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34" presetClass="emph" presetSubtype="0" fill="hold" nodeType="withEffect">
                                  <p:stCondLst>
                                    <p:cond delay="0"/>
                                  </p:stCondLst>
                                  <p:iterate type="lt">
                                    <p:tmPct val="11429"/>
                                  </p:iterate>
                                  <p:childTnLst>
                                    <p:animMotion origin="layout" path="M 0.0 0.0 L 0.0 -0.07213" pathEditMode="relative" ptsTypes="">
                                      <p:cBhvr>
                                        <p:cTn id="10" dur="250" accel="50000" decel="50000" autoRev="1" fill="hold">
                                          <p:stCondLst>
                                            <p:cond delay="0"/>
                                          </p:stCondLst>
                                        </p:cTn>
                                        <p:tgtEl>
                                          <p:spTgt spid="6">
                                            <p:txEl>
                                              <p:pRg st="0" end="0"/>
                                            </p:txEl>
                                          </p:spTgt>
                                        </p:tgtEl>
                                        <p:attrNameLst>
                                          <p:attrName>ppt_x</p:attrName>
                                          <p:attrName>ppt_y</p:attrName>
                                        </p:attrNameLst>
                                      </p:cBhvr>
                                    </p:animMotion>
                                    <p:animRot by="1500000">
                                      <p:cBhvr>
                                        <p:cTn id="11" dur="125" fill="hold">
                                          <p:stCondLst>
                                            <p:cond delay="0"/>
                                          </p:stCondLst>
                                        </p:cTn>
                                        <p:tgtEl>
                                          <p:spTgt spid="6">
                                            <p:txEl>
                                              <p:pRg st="0" end="0"/>
                                            </p:txEl>
                                          </p:spTgt>
                                        </p:tgtEl>
                                        <p:attrNameLst>
                                          <p:attrName>r</p:attrName>
                                        </p:attrNameLst>
                                      </p:cBhvr>
                                    </p:animRot>
                                    <p:animRot by="-1500000">
                                      <p:cBhvr>
                                        <p:cTn id="12" dur="125" fill="hold">
                                          <p:stCondLst>
                                            <p:cond delay="125"/>
                                          </p:stCondLst>
                                        </p:cTn>
                                        <p:tgtEl>
                                          <p:spTgt spid="6">
                                            <p:txEl>
                                              <p:pRg st="0" end="0"/>
                                            </p:txEl>
                                          </p:spTgt>
                                        </p:tgtEl>
                                        <p:attrNameLst>
                                          <p:attrName>r</p:attrName>
                                        </p:attrNameLst>
                                      </p:cBhvr>
                                    </p:animRot>
                                    <p:animRot by="-1500000">
                                      <p:cBhvr>
                                        <p:cTn id="13" dur="125" fill="hold">
                                          <p:stCondLst>
                                            <p:cond delay="250"/>
                                          </p:stCondLst>
                                        </p:cTn>
                                        <p:tgtEl>
                                          <p:spTgt spid="6">
                                            <p:txEl>
                                              <p:pRg st="0" end="0"/>
                                            </p:txEl>
                                          </p:spTgt>
                                        </p:tgtEl>
                                        <p:attrNameLst>
                                          <p:attrName>r</p:attrName>
                                        </p:attrNameLst>
                                      </p:cBhvr>
                                    </p:animRot>
                                    <p:animRot by="1500000">
                                      <p:cBhvr>
                                        <p:cTn id="14" dur="125" fill="hold">
                                          <p:stCondLst>
                                            <p:cond delay="375"/>
                                          </p:stCondLst>
                                        </p:cTn>
                                        <p:tgtEl>
                                          <p:spTgt spid="6">
                                            <p:txEl>
                                              <p:pRg st="0" end="0"/>
                                            </p:txEl>
                                          </p:spTgt>
                                        </p:tgtEl>
                                        <p:attrNameLst>
                                          <p:attrName>r</p:attrName>
                                        </p:attrNameLst>
                                      </p:cBhvr>
                                    </p:animRot>
                                  </p:childTnLst>
                                </p:cTn>
                              </p:par>
                              <p:par>
                                <p:cTn id="15" presetID="3" presetClass="emph" presetSubtype="2" fill="hold" nodeType="withEffect">
                                  <p:stCondLst>
                                    <p:cond delay="0"/>
                                  </p:stCondLst>
                                  <p:iterate type="lt">
                                    <p:tmPct val="0"/>
                                  </p:iterate>
                                  <p:childTnLst>
                                    <p:animClr clrSpc="rgb" dir="cw">
                                      <p:cBhvr override="childStyle">
                                        <p:cTn id="16" dur="2000" fill="hold"/>
                                        <p:tgtEl>
                                          <p:spTgt spid="6">
                                            <p:txEl>
                                              <p:pRg st="0" end="0"/>
                                            </p:txEl>
                                          </p:spTgt>
                                        </p:tgtEl>
                                        <p:attrNameLst>
                                          <p:attrName>style.color</p:attrName>
                                        </p:attrNameLst>
                                      </p:cBhvr>
                                      <p:to>
                                        <a:schemeClr val="accent1"/>
                                      </p:to>
                                    </p:animClr>
                                  </p:childTnLst>
                                </p:cTn>
                              </p:par>
                            </p:childTnLst>
                          </p:cTn>
                        </p:par>
                      </p:childTnLst>
                    </p:cTn>
                  </p:par>
                  <p:par>
                    <p:cTn id="17" fill="hold">
                      <p:stCondLst>
                        <p:cond delay="indefinite"/>
                      </p:stCondLst>
                      <p:childTnLst>
                        <p:par>
                          <p:cTn id="18" fill="hold">
                            <p:stCondLst>
                              <p:cond delay="0"/>
                            </p:stCondLst>
                            <p:childTnLst>
                              <p:par>
                                <p:cTn id="19" presetID="1" presetClass="exit" presetSubtype="0" fill="hold" grpId="0" nodeType="clickEffect">
                                  <p:stCondLst>
                                    <p:cond delay="0"/>
                                  </p:stCondLst>
                                  <p:childTnLst>
                                    <p:set>
                                      <p:cBhvr>
                                        <p:cTn id="20" dur="1" fill="hold">
                                          <p:stCondLst>
                                            <p:cond delay="0"/>
                                          </p:stCondLst>
                                        </p:cTn>
                                        <p:tgtEl>
                                          <p:spTgt spid="2"/>
                                        </p:tgtEl>
                                        <p:attrNameLst>
                                          <p:attrName>style.visibility</p:attrName>
                                        </p:attrNameLst>
                                      </p:cBhvr>
                                      <p:to>
                                        <p:strVal val="hidden"/>
                                      </p:to>
                                    </p:set>
                                  </p:childTnLst>
                                </p:cTn>
                              </p:par>
                            </p:childTnLst>
                          </p:cTn>
                        </p:par>
                        <p:par>
                          <p:cTn id="21" fill="hold">
                            <p:stCondLst>
                              <p:cond delay="0"/>
                            </p:stCondLst>
                            <p:childTnLst>
                              <p:par>
                                <p:cTn id="22" presetID="2" presetClass="entr" presetSubtype="4" fill="hold" grpId="2"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ppt_x"/>
                                          </p:val>
                                        </p:tav>
                                        <p:tav tm="100000">
                                          <p:val>
                                            <p:strVal val="#ppt_x"/>
                                          </p:val>
                                        </p:tav>
                                      </p:tavLst>
                                    </p:anim>
                                    <p:anim calcmode="lin" valueType="num">
                                      <p:cBhvr additive="base">
                                        <p:cTn id="25" dur="500" fill="hold"/>
                                        <p:tgtEl>
                                          <p:spTgt spid="8"/>
                                        </p:tgtEl>
                                        <p:attrNameLst>
                                          <p:attrName>ppt_y</p:attrName>
                                        </p:attrNameLst>
                                      </p:cBhvr>
                                      <p:tavLst>
                                        <p:tav tm="0">
                                          <p:val>
                                            <p:strVal val="1+#ppt_h/2"/>
                                          </p:val>
                                        </p:tav>
                                        <p:tav tm="100000">
                                          <p:val>
                                            <p:strVal val="#ppt_y"/>
                                          </p:val>
                                        </p:tav>
                                      </p:tavLst>
                                    </p:anim>
                                  </p:childTnLst>
                                </p:cTn>
                              </p:par>
                              <p:par>
                                <p:cTn id="26" presetID="34" presetClass="emph" presetSubtype="0" fill="hold" nodeType="withEffect">
                                  <p:stCondLst>
                                    <p:cond delay="0"/>
                                  </p:stCondLst>
                                  <p:iterate type="lt">
                                    <p:tmPct val="10000"/>
                                  </p:iterate>
                                  <p:childTnLst>
                                    <p:animMotion origin="layout" path="M 0.0 0.0 L 0.0 -0.07213" pathEditMode="relative" ptsTypes="">
                                      <p:cBhvr>
                                        <p:cTn id="27" dur="250" accel="50000" decel="50000" autoRev="1" fill="hold">
                                          <p:stCondLst>
                                            <p:cond delay="0"/>
                                          </p:stCondLst>
                                        </p:cTn>
                                        <p:tgtEl>
                                          <p:spTgt spid="7">
                                            <p:txEl>
                                              <p:pRg st="0" end="0"/>
                                            </p:txEl>
                                          </p:spTgt>
                                        </p:tgtEl>
                                        <p:attrNameLst>
                                          <p:attrName>ppt_x</p:attrName>
                                          <p:attrName>ppt_y</p:attrName>
                                        </p:attrNameLst>
                                      </p:cBhvr>
                                    </p:animMotion>
                                    <p:animRot by="1500000">
                                      <p:cBhvr>
                                        <p:cTn id="28" dur="125" fill="hold">
                                          <p:stCondLst>
                                            <p:cond delay="0"/>
                                          </p:stCondLst>
                                        </p:cTn>
                                        <p:tgtEl>
                                          <p:spTgt spid="7">
                                            <p:txEl>
                                              <p:pRg st="0" end="0"/>
                                            </p:txEl>
                                          </p:spTgt>
                                        </p:tgtEl>
                                        <p:attrNameLst>
                                          <p:attrName>r</p:attrName>
                                        </p:attrNameLst>
                                      </p:cBhvr>
                                    </p:animRot>
                                    <p:animRot by="-1500000">
                                      <p:cBhvr>
                                        <p:cTn id="29" dur="125" fill="hold">
                                          <p:stCondLst>
                                            <p:cond delay="125"/>
                                          </p:stCondLst>
                                        </p:cTn>
                                        <p:tgtEl>
                                          <p:spTgt spid="7">
                                            <p:txEl>
                                              <p:pRg st="0" end="0"/>
                                            </p:txEl>
                                          </p:spTgt>
                                        </p:tgtEl>
                                        <p:attrNameLst>
                                          <p:attrName>r</p:attrName>
                                        </p:attrNameLst>
                                      </p:cBhvr>
                                    </p:animRot>
                                    <p:animRot by="-1500000">
                                      <p:cBhvr>
                                        <p:cTn id="30" dur="125" fill="hold">
                                          <p:stCondLst>
                                            <p:cond delay="250"/>
                                          </p:stCondLst>
                                        </p:cTn>
                                        <p:tgtEl>
                                          <p:spTgt spid="7">
                                            <p:txEl>
                                              <p:pRg st="0" end="0"/>
                                            </p:txEl>
                                          </p:spTgt>
                                        </p:tgtEl>
                                        <p:attrNameLst>
                                          <p:attrName>r</p:attrName>
                                        </p:attrNameLst>
                                      </p:cBhvr>
                                    </p:animRot>
                                    <p:animRot by="1500000">
                                      <p:cBhvr>
                                        <p:cTn id="31" dur="125" fill="hold">
                                          <p:stCondLst>
                                            <p:cond delay="375"/>
                                          </p:stCondLst>
                                        </p:cTn>
                                        <p:tgtEl>
                                          <p:spTgt spid="7">
                                            <p:txEl>
                                              <p:pRg st="0" end="0"/>
                                            </p:txEl>
                                          </p:spTgt>
                                        </p:tgtEl>
                                        <p:attrNameLst>
                                          <p:attrName>r</p:attrName>
                                        </p:attrNameLst>
                                      </p:cBhvr>
                                    </p:animRot>
                                  </p:childTnLst>
                                </p:cTn>
                              </p:par>
                              <p:par>
                                <p:cTn id="32" presetID="3" presetClass="emph" presetSubtype="2" fill="hold" nodeType="withEffect">
                                  <p:stCondLst>
                                    <p:cond delay="0"/>
                                  </p:stCondLst>
                                  <p:iterate type="lt">
                                    <p:tmPct val="0"/>
                                  </p:iterate>
                                  <p:childTnLst>
                                    <p:animClr clrSpc="rgb" dir="cw">
                                      <p:cBhvr override="childStyle">
                                        <p:cTn id="33" dur="2000" fill="hold"/>
                                        <p:tgtEl>
                                          <p:spTgt spid="7">
                                            <p:txEl>
                                              <p:pRg st="0" end="0"/>
                                            </p:txEl>
                                          </p:spTgt>
                                        </p:tgtEl>
                                        <p:attrNameLst>
                                          <p:attrName>style.color</p:attrName>
                                        </p:attrNameLst>
                                      </p:cBhvr>
                                      <p:to>
                                        <a:srgbClr val="D60093"/>
                                      </p:to>
                                    </p:animClr>
                                  </p:childTnLst>
                                </p:cTn>
                              </p:par>
                            </p:childTnLst>
                          </p:cTn>
                        </p:par>
                      </p:childTnLst>
                    </p:cTn>
                  </p:par>
                  <p:par>
                    <p:cTn id="34" fill="hold">
                      <p:stCondLst>
                        <p:cond delay="indefinite"/>
                      </p:stCondLst>
                      <p:childTnLst>
                        <p:par>
                          <p:cTn id="35" fill="hold">
                            <p:stCondLst>
                              <p:cond delay="0"/>
                            </p:stCondLst>
                            <p:childTnLst>
                              <p:par>
                                <p:cTn id="36" presetID="1" presetClass="exit" presetSubtype="0" fill="hold" grpId="1" nodeType="clickEffect">
                                  <p:stCondLst>
                                    <p:cond delay="0"/>
                                  </p:stCondLst>
                                  <p:childTnLst>
                                    <p:set>
                                      <p:cBhvr>
                                        <p:cTn id="37" dur="1" fill="hold">
                                          <p:stCondLst>
                                            <p:cond delay="0"/>
                                          </p:stCondLst>
                                        </p:cTn>
                                        <p:tgtEl>
                                          <p:spTgt spid="8"/>
                                        </p:tgtEl>
                                        <p:attrNameLst>
                                          <p:attrName>style.visibility</p:attrName>
                                        </p:attrNameLst>
                                      </p:cBhvr>
                                      <p:to>
                                        <p:strVal val="hidden"/>
                                      </p:to>
                                    </p:set>
                                  </p:childTnLst>
                                </p:cTn>
                              </p:par>
                            </p:childTnLst>
                          </p:cTn>
                        </p:par>
                        <p:par>
                          <p:cTn id="38" fill="hold">
                            <p:stCondLst>
                              <p:cond delay="0"/>
                            </p:stCondLst>
                            <p:childTnLst>
                              <p:par>
                                <p:cTn id="39" presetID="2" presetClass="entr" presetSubtype="4"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additive="base">
                                        <p:cTn id="41" dur="500" fill="hold"/>
                                        <p:tgtEl>
                                          <p:spTgt spid="10"/>
                                        </p:tgtEl>
                                        <p:attrNameLst>
                                          <p:attrName>ppt_x</p:attrName>
                                        </p:attrNameLst>
                                      </p:cBhvr>
                                      <p:tavLst>
                                        <p:tav tm="0">
                                          <p:val>
                                            <p:strVal val="#ppt_x"/>
                                          </p:val>
                                        </p:tav>
                                        <p:tav tm="100000">
                                          <p:val>
                                            <p:strVal val="#ppt_x"/>
                                          </p:val>
                                        </p:tav>
                                      </p:tavLst>
                                    </p:anim>
                                    <p:anim calcmode="lin" valueType="num">
                                      <p:cBhvr additive="base">
                                        <p:cTn id="42" dur="500" fill="hold"/>
                                        <p:tgtEl>
                                          <p:spTgt spid="10"/>
                                        </p:tgtEl>
                                        <p:attrNameLst>
                                          <p:attrName>ppt_y</p:attrName>
                                        </p:attrNameLst>
                                      </p:cBhvr>
                                      <p:tavLst>
                                        <p:tav tm="0">
                                          <p:val>
                                            <p:strVal val="1+#ppt_h/2"/>
                                          </p:val>
                                        </p:tav>
                                        <p:tav tm="100000">
                                          <p:val>
                                            <p:strVal val="#ppt_y"/>
                                          </p:val>
                                        </p:tav>
                                      </p:tavLst>
                                    </p:anim>
                                  </p:childTnLst>
                                </p:cTn>
                              </p:par>
                              <p:par>
                                <p:cTn id="43" presetID="34" presetClass="emph" presetSubtype="0" fill="hold" nodeType="withEffect">
                                  <p:stCondLst>
                                    <p:cond delay="0"/>
                                  </p:stCondLst>
                                  <p:iterate type="lt">
                                    <p:tmPct val="10000"/>
                                  </p:iterate>
                                  <p:childTnLst>
                                    <p:animMotion origin="layout" path="M 0.0 0.0 L 0.0 -0.07213" pathEditMode="relative" ptsTypes="">
                                      <p:cBhvr>
                                        <p:cTn id="44" dur="250" accel="50000" decel="50000" autoRev="1" fill="hold">
                                          <p:stCondLst>
                                            <p:cond delay="0"/>
                                          </p:stCondLst>
                                        </p:cTn>
                                        <p:tgtEl>
                                          <p:spTgt spid="9">
                                            <p:txEl>
                                              <p:pRg st="0" end="0"/>
                                            </p:txEl>
                                          </p:spTgt>
                                        </p:tgtEl>
                                        <p:attrNameLst>
                                          <p:attrName>ppt_x</p:attrName>
                                          <p:attrName>ppt_y</p:attrName>
                                        </p:attrNameLst>
                                      </p:cBhvr>
                                    </p:animMotion>
                                    <p:animRot by="1500000">
                                      <p:cBhvr>
                                        <p:cTn id="45" dur="125" fill="hold">
                                          <p:stCondLst>
                                            <p:cond delay="0"/>
                                          </p:stCondLst>
                                        </p:cTn>
                                        <p:tgtEl>
                                          <p:spTgt spid="9">
                                            <p:txEl>
                                              <p:pRg st="0" end="0"/>
                                            </p:txEl>
                                          </p:spTgt>
                                        </p:tgtEl>
                                        <p:attrNameLst>
                                          <p:attrName>r</p:attrName>
                                        </p:attrNameLst>
                                      </p:cBhvr>
                                    </p:animRot>
                                    <p:animRot by="-1500000">
                                      <p:cBhvr>
                                        <p:cTn id="46" dur="125" fill="hold">
                                          <p:stCondLst>
                                            <p:cond delay="125"/>
                                          </p:stCondLst>
                                        </p:cTn>
                                        <p:tgtEl>
                                          <p:spTgt spid="9">
                                            <p:txEl>
                                              <p:pRg st="0" end="0"/>
                                            </p:txEl>
                                          </p:spTgt>
                                        </p:tgtEl>
                                        <p:attrNameLst>
                                          <p:attrName>r</p:attrName>
                                        </p:attrNameLst>
                                      </p:cBhvr>
                                    </p:animRot>
                                    <p:animRot by="-1500000">
                                      <p:cBhvr>
                                        <p:cTn id="47" dur="125" fill="hold">
                                          <p:stCondLst>
                                            <p:cond delay="250"/>
                                          </p:stCondLst>
                                        </p:cTn>
                                        <p:tgtEl>
                                          <p:spTgt spid="9">
                                            <p:txEl>
                                              <p:pRg st="0" end="0"/>
                                            </p:txEl>
                                          </p:spTgt>
                                        </p:tgtEl>
                                        <p:attrNameLst>
                                          <p:attrName>r</p:attrName>
                                        </p:attrNameLst>
                                      </p:cBhvr>
                                    </p:animRot>
                                    <p:animRot by="1500000">
                                      <p:cBhvr>
                                        <p:cTn id="48" dur="125" fill="hold">
                                          <p:stCondLst>
                                            <p:cond delay="375"/>
                                          </p:stCondLst>
                                        </p:cTn>
                                        <p:tgtEl>
                                          <p:spTgt spid="9">
                                            <p:txEl>
                                              <p:pRg st="0" end="0"/>
                                            </p:txEl>
                                          </p:spTgt>
                                        </p:tgtEl>
                                        <p:attrNameLst>
                                          <p:attrName>r</p:attrName>
                                        </p:attrNameLst>
                                      </p:cBhvr>
                                    </p:animRot>
                                  </p:childTnLst>
                                </p:cTn>
                              </p:par>
                              <p:par>
                                <p:cTn id="49" presetID="3" presetClass="emph" presetSubtype="2" fill="hold" nodeType="withEffect">
                                  <p:stCondLst>
                                    <p:cond delay="0"/>
                                  </p:stCondLst>
                                  <p:iterate type="lt">
                                    <p:tmPct val="0"/>
                                  </p:iterate>
                                  <p:childTnLst>
                                    <p:animClr clrSpc="rgb" dir="cw">
                                      <p:cBhvr override="childStyle">
                                        <p:cTn id="50" dur="2000" fill="hold"/>
                                        <p:tgtEl>
                                          <p:spTgt spid="9">
                                            <p:txEl>
                                              <p:pRg st="0" end="0"/>
                                            </p:txEl>
                                          </p:spTgt>
                                        </p:tgtEl>
                                        <p:attrNameLst>
                                          <p:attrName>style.color</p:attrName>
                                        </p:attrNameLst>
                                      </p:cBhvr>
                                      <p:to>
                                        <a:srgbClr val="4B9752"/>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1" animBg="1"/>
      <p:bldP spid="8" grpId="2" animBg="1"/>
      <p:bldP spid="2" grpId="0" animBg="1"/>
      <p:bldP spid="2" grpId="1" animBg="1"/>
      <p:bldP spid="10"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123728" y="2996952"/>
            <a:ext cx="6624735" cy="1440160"/>
          </a:xfrm>
        </p:spPr>
        <p:txBody>
          <a:bodyPr anchor="ctr" anchorCtr="0">
            <a:noAutofit/>
          </a:bodyPr>
          <a:lstStyle/>
          <a:p>
            <a:r>
              <a:rPr lang="zh-CN" altLang="zh-CN" dirty="0"/>
              <a:t>7.3  </a:t>
            </a:r>
            <a:r>
              <a:rPr lang="zh-CN" altLang="zh-CN" dirty="0" smtClean="0"/>
              <a:t>INTERNET应用基础</a:t>
            </a:r>
            <a:endParaRPr lang="zh-CN" altLang="zh-CN" dirty="0"/>
          </a:p>
        </p:txBody>
      </p:sp>
    </p:spTree>
    <p:extLst>
      <p:ext uri="{BB962C8B-B14F-4D97-AF65-F5344CB8AC3E}">
        <p14:creationId xmlns:p14="http://schemas.microsoft.com/office/powerpoint/2010/main" val="2790059243"/>
      </p:ext>
    </p:extLst>
  </p:cSld>
  <p:clrMapOvr>
    <a:masterClrMapping/>
  </p:clrMapOvr>
  <p:transition spd="slow">
    <p:wipe dir="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1614673089"/>
              </p:ext>
            </p:extLst>
          </p:nvPr>
        </p:nvGraphicFramePr>
        <p:xfrm>
          <a:off x="1547664" y="1524000"/>
          <a:ext cx="6768752" cy="4673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标题 4"/>
          <p:cNvSpPr>
            <a:spLocks noGrp="1"/>
          </p:cNvSpPr>
          <p:nvPr>
            <p:ph type="title"/>
          </p:nvPr>
        </p:nvSpPr>
        <p:spPr>
          <a:xfrm>
            <a:off x="899592" y="116632"/>
            <a:ext cx="7812360" cy="1143000"/>
          </a:xfrm>
        </p:spPr>
        <p:txBody>
          <a:bodyPr>
            <a:noAutofit/>
          </a:bodyPr>
          <a:lstStyle/>
          <a:p>
            <a:pPr algn="ctr"/>
            <a:r>
              <a:rPr lang="zh-CN" altLang="zh-CN" b="1" dirty="0"/>
              <a:t>7.3  Internet 应用基础</a:t>
            </a:r>
          </a:p>
        </p:txBody>
      </p:sp>
    </p:spTree>
    <p:extLst>
      <p:ext uri="{BB962C8B-B14F-4D97-AF65-F5344CB8AC3E}">
        <p14:creationId xmlns:p14="http://schemas.microsoft.com/office/powerpoint/2010/main" val="216774035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graphicEl>
                                              <a:dgm id="{7E429971-BC57-430F-BB25-C0574E5E39E3}"/>
                                            </p:graphicEl>
                                          </p:spTgt>
                                        </p:tgtEl>
                                        <p:attrNameLst>
                                          <p:attrName>style.visibility</p:attrName>
                                        </p:attrNameLst>
                                      </p:cBhvr>
                                      <p:to>
                                        <p:strVal val="visible"/>
                                      </p:to>
                                    </p:set>
                                    <p:animEffect transition="in" filter="wipe(left)">
                                      <p:cBhvr>
                                        <p:cTn id="7" dur="500"/>
                                        <p:tgtEl>
                                          <p:spTgt spid="3">
                                            <p:graphicEl>
                                              <a:dgm id="{7E429971-BC57-430F-BB25-C0574E5E39E3}"/>
                                            </p:graphicEl>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graphicEl>
                                              <a:dgm id="{D54B1729-BC98-42C1-9C6C-D65DCBA4358F}"/>
                                            </p:graphicEl>
                                          </p:spTgt>
                                        </p:tgtEl>
                                        <p:attrNameLst>
                                          <p:attrName>style.visibility</p:attrName>
                                        </p:attrNameLst>
                                      </p:cBhvr>
                                      <p:to>
                                        <p:strVal val="visible"/>
                                      </p:to>
                                    </p:set>
                                    <p:animEffect transition="in" filter="wipe(left)">
                                      <p:cBhvr>
                                        <p:cTn id="10" dur="500"/>
                                        <p:tgtEl>
                                          <p:spTgt spid="3">
                                            <p:graphicEl>
                                              <a:dgm id="{D54B1729-BC98-42C1-9C6C-D65DCBA4358F}"/>
                                            </p:graphic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3">
                                            <p:graphicEl>
                                              <a:dgm id="{C04276DC-EE64-470A-B8BC-09067B8045FA}"/>
                                            </p:graphicEl>
                                          </p:spTgt>
                                        </p:tgtEl>
                                        <p:attrNameLst>
                                          <p:attrName>style.visibility</p:attrName>
                                        </p:attrNameLst>
                                      </p:cBhvr>
                                      <p:to>
                                        <p:strVal val="visible"/>
                                      </p:to>
                                    </p:set>
                                    <p:animEffect transition="in" filter="wipe(left)">
                                      <p:cBhvr>
                                        <p:cTn id="13" dur="500"/>
                                        <p:tgtEl>
                                          <p:spTgt spid="3">
                                            <p:graphicEl>
                                              <a:dgm id="{C04276DC-EE64-470A-B8BC-09067B8045FA}"/>
                                            </p:graphic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3">
                                            <p:graphicEl>
                                              <a:dgm id="{B37A5355-225B-4C6F-AED7-6C620F99EECC}"/>
                                            </p:graphicEl>
                                          </p:spTgt>
                                        </p:tgtEl>
                                        <p:attrNameLst>
                                          <p:attrName>style.visibility</p:attrName>
                                        </p:attrNameLst>
                                      </p:cBhvr>
                                      <p:to>
                                        <p:strVal val="visible"/>
                                      </p:to>
                                    </p:set>
                                    <p:animEffect transition="in" filter="wipe(left)">
                                      <p:cBhvr>
                                        <p:cTn id="16" dur="500"/>
                                        <p:tgtEl>
                                          <p:spTgt spid="3">
                                            <p:graphicEl>
                                              <a:dgm id="{B37A5355-225B-4C6F-AED7-6C620F99EECC}"/>
                                            </p:graphic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3">
                                            <p:graphicEl>
                                              <a:dgm id="{F5034101-5B7D-4FE7-B47A-5A48CF39606B}"/>
                                            </p:graphicEl>
                                          </p:spTgt>
                                        </p:tgtEl>
                                        <p:attrNameLst>
                                          <p:attrName>style.visibility</p:attrName>
                                        </p:attrNameLst>
                                      </p:cBhvr>
                                      <p:to>
                                        <p:strVal val="visible"/>
                                      </p:to>
                                    </p:set>
                                    <p:animEffect transition="in" filter="wipe(left)">
                                      <p:cBhvr>
                                        <p:cTn id="19" dur="500"/>
                                        <p:tgtEl>
                                          <p:spTgt spid="3">
                                            <p:graphicEl>
                                              <a:dgm id="{F5034101-5B7D-4FE7-B47A-5A48CF39606B}"/>
                                            </p:graphicEl>
                                          </p:spTgt>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3">
                                            <p:graphicEl>
                                              <a:dgm id="{C7C3E6FD-D83F-4BDA-907E-B5EE041DA931}"/>
                                            </p:graphicEl>
                                          </p:spTgt>
                                        </p:tgtEl>
                                        <p:attrNameLst>
                                          <p:attrName>style.visibility</p:attrName>
                                        </p:attrNameLst>
                                      </p:cBhvr>
                                      <p:to>
                                        <p:strVal val="visible"/>
                                      </p:to>
                                    </p:set>
                                    <p:animEffect transition="in" filter="wipe(left)">
                                      <p:cBhvr>
                                        <p:cTn id="22" dur="500"/>
                                        <p:tgtEl>
                                          <p:spTgt spid="3">
                                            <p:graphicEl>
                                              <a:dgm id="{C7C3E6FD-D83F-4BDA-907E-B5EE041DA931}"/>
                                            </p:graphicEl>
                                          </p:spTgt>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3">
                                            <p:graphicEl>
                                              <a:dgm id="{AA9E8DB8-4378-4DE0-90FB-AC51BC38606A}"/>
                                            </p:graphicEl>
                                          </p:spTgt>
                                        </p:tgtEl>
                                        <p:attrNameLst>
                                          <p:attrName>style.visibility</p:attrName>
                                        </p:attrNameLst>
                                      </p:cBhvr>
                                      <p:to>
                                        <p:strVal val="visible"/>
                                      </p:to>
                                    </p:set>
                                    <p:animEffect transition="in" filter="wipe(left)">
                                      <p:cBhvr>
                                        <p:cTn id="25" dur="500"/>
                                        <p:tgtEl>
                                          <p:spTgt spid="3">
                                            <p:graphicEl>
                                              <a:dgm id="{AA9E8DB8-4378-4DE0-90FB-AC51BC38606A}"/>
                                            </p:graphicEl>
                                          </p:spTgt>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3">
                                            <p:graphicEl>
                                              <a:dgm id="{407D673B-FF7A-46E6-A3B0-96E86EB9836E}"/>
                                            </p:graphicEl>
                                          </p:spTgt>
                                        </p:tgtEl>
                                        <p:attrNameLst>
                                          <p:attrName>style.visibility</p:attrName>
                                        </p:attrNameLst>
                                      </p:cBhvr>
                                      <p:to>
                                        <p:strVal val="visible"/>
                                      </p:to>
                                    </p:set>
                                    <p:animEffect transition="in" filter="wipe(left)">
                                      <p:cBhvr>
                                        <p:cTn id="28" dur="500"/>
                                        <p:tgtEl>
                                          <p:spTgt spid="3">
                                            <p:graphicEl>
                                              <a:dgm id="{407D673B-FF7A-46E6-A3B0-96E86EB9836E}"/>
                                            </p:graphicEl>
                                          </p:spTgt>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3">
                                            <p:graphicEl>
                                              <a:dgm id="{441C63B1-962A-4F97-B43B-B2996D9C7D7E}"/>
                                            </p:graphicEl>
                                          </p:spTgt>
                                        </p:tgtEl>
                                        <p:attrNameLst>
                                          <p:attrName>style.visibility</p:attrName>
                                        </p:attrNameLst>
                                      </p:cBhvr>
                                      <p:to>
                                        <p:strVal val="visible"/>
                                      </p:to>
                                    </p:set>
                                    <p:animEffect transition="in" filter="wipe(left)">
                                      <p:cBhvr>
                                        <p:cTn id="31" dur="500"/>
                                        <p:tgtEl>
                                          <p:spTgt spid="3">
                                            <p:graphicEl>
                                              <a:dgm id="{441C63B1-962A-4F97-B43B-B2996D9C7D7E}"/>
                                            </p:graphicEl>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3">
                                            <p:graphicEl>
                                              <a:dgm id="{A93B9E93-AA56-4C1E-8937-EB336D3F3646}"/>
                                            </p:graphicEl>
                                          </p:spTgt>
                                        </p:tgtEl>
                                        <p:attrNameLst>
                                          <p:attrName>style.visibility</p:attrName>
                                        </p:attrNameLst>
                                      </p:cBhvr>
                                      <p:to>
                                        <p:strVal val="visible"/>
                                      </p:to>
                                    </p:set>
                                    <p:animEffect transition="in" filter="wipe(left)">
                                      <p:cBhvr>
                                        <p:cTn id="34" dur="500"/>
                                        <p:tgtEl>
                                          <p:spTgt spid="3">
                                            <p:graphicEl>
                                              <a:dgm id="{A93B9E93-AA56-4C1E-8937-EB336D3F3646}"/>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uiExpand="1">
        <p:bldSub>
          <a:bldDgm bld="one"/>
        </p:bldSub>
      </p:bldGraphic>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116632"/>
            <a:ext cx="7272337" cy="1143000"/>
          </a:xfrm>
        </p:spPr>
        <p:txBody>
          <a:bodyPr vert="horz" lIns="91440" tIns="45720" rIns="91440" bIns="45720" rtlCol="0" anchor="ctr">
            <a:normAutofit/>
          </a:bodyPr>
          <a:lstStyle/>
          <a:p>
            <a:r>
              <a:rPr lang="en-US" altLang="zh-CN" sz="3600" dirty="0"/>
              <a:t>7.3.1  Internet</a:t>
            </a:r>
            <a:r>
              <a:rPr lang="zh-CN" altLang="zh-CN" sz="3600" dirty="0"/>
              <a:t>的起源与发展</a:t>
            </a: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0" name="TextBox 39"/>
          <p:cNvSpPr txBox="1"/>
          <p:nvPr/>
        </p:nvSpPr>
        <p:spPr>
          <a:xfrm>
            <a:off x="1111390" y="1412776"/>
            <a:ext cx="7205026" cy="4893647"/>
          </a:xfrm>
          <a:prstGeom prst="rect">
            <a:avLst/>
          </a:prstGeom>
          <a:noFill/>
        </p:spPr>
        <p:txBody>
          <a:bodyPr wrap="square" rtlCol="0">
            <a:spAutoFit/>
          </a:bodyPr>
          <a:lstStyle/>
          <a:p>
            <a:r>
              <a:rPr lang="en-US" altLang="zh-CN" sz="2400" dirty="0" smtClean="0"/>
              <a:t>         </a:t>
            </a:r>
            <a:r>
              <a:rPr lang="zh-CN" altLang="zh-CN" sz="2400" dirty="0"/>
              <a:t>1969年，出于军事的需要，美国国防部高级研究计划署资助建立了ARPANET，把分散在不同地区</a:t>
            </a:r>
            <a:r>
              <a:rPr lang="en-US" altLang="zh-CN" sz="2400" dirty="0"/>
              <a:t>4</a:t>
            </a:r>
            <a:r>
              <a:rPr lang="zh-CN" altLang="zh-CN" sz="2400" dirty="0"/>
              <a:t>个站点的计算机主机联接起来，这就是Internet的雏形。</a:t>
            </a:r>
          </a:p>
          <a:p>
            <a:r>
              <a:rPr lang="en-US" altLang="zh-CN" sz="2400" dirty="0" smtClean="0"/>
              <a:t>         1985</a:t>
            </a:r>
            <a:r>
              <a:rPr lang="zh-CN" altLang="zh-CN" sz="2400" dirty="0"/>
              <a:t>年，美国国家科学基金会</a:t>
            </a:r>
            <a:r>
              <a:rPr lang="en-US" altLang="zh-CN" sz="2400" dirty="0"/>
              <a:t>NSF</a:t>
            </a:r>
            <a:r>
              <a:rPr lang="zh-CN" altLang="zh-CN" sz="2400" dirty="0"/>
              <a:t>利用</a:t>
            </a:r>
            <a:r>
              <a:rPr lang="en-US" altLang="zh-CN" sz="2400" dirty="0"/>
              <a:t>ARPANET</a:t>
            </a:r>
            <a:r>
              <a:rPr lang="zh-CN" altLang="zh-CN" sz="2400" dirty="0"/>
              <a:t>等遵循的</a:t>
            </a:r>
            <a:r>
              <a:rPr lang="en-US" altLang="zh-CN" sz="2400" dirty="0"/>
              <a:t>TCP/IP</a:t>
            </a:r>
            <a:r>
              <a:rPr lang="zh-CN" altLang="zh-CN" sz="2400" dirty="0"/>
              <a:t>通信协议建立了</a:t>
            </a:r>
            <a:r>
              <a:rPr lang="en-US" altLang="zh-CN" sz="2400" dirty="0"/>
              <a:t>NSFNET</a:t>
            </a:r>
            <a:r>
              <a:rPr lang="zh-CN" altLang="zh-CN" sz="2400" dirty="0"/>
              <a:t>，许多大学、研究机构都把自己的局域网连入</a:t>
            </a:r>
            <a:r>
              <a:rPr lang="en-US" altLang="zh-CN" sz="2400" dirty="0"/>
              <a:t>NSFNET</a:t>
            </a:r>
            <a:r>
              <a:rPr lang="zh-CN" altLang="zh-CN" sz="2400" dirty="0"/>
              <a:t>，</a:t>
            </a:r>
            <a:r>
              <a:rPr lang="en-US" altLang="zh-CN" sz="2400" dirty="0"/>
              <a:t>1986</a:t>
            </a:r>
            <a:r>
              <a:rPr lang="zh-CN" altLang="zh-CN" sz="2400" dirty="0"/>
              <a:t>年</a:t>
            </a:r>
            <a:r>
              <a:rPr lang="en-US" altLang="zh-CN" sz="2400" dirty="0"/>
              <a:t>NSFNET</a:t>
            </a:r>
            <a:r>
              <a:rPr lang="zh-CN" altLang="zh-CN" sz="2400" dirty="0"/>
              <a:t>取代</a:t>
            </a:r>
            <a:r>
              <a:rPr lang="en-US" altLang="zh-CN" sz="2400" dirty="0"/>
              <a:t> ARPANET</a:t>
            </a:r>
            <a:r>
              <a:rPr lang="zh-CN" altLang="zh-CN" sz="2400" dirty="0"/>
              <a:t>成为</a:t>
            </a:r>
            <a:r>
              <a:rPr lang="en-US" altLang="zh-CN" sz="2400" dirty="0"/>
              <a:t>Internet</a:t>
            </a:r>
            <a:r>
              <a:rPr lang="zh-CN" altLang="zh-CN" sz="2400" dirty="0"/>
              <a:t>的主干网。</a:t>
            </a:r>
          </a:p>
          <a:p>
            <a:r>
              <a:rPr lang="en-US" altLang="zh-CN" sz="2400" dirty="0" smtClean="0"/>
              <a:t>         20</a:t>
            </a:r>
            <a:r>
              <a:rPr lang="zh-CN" altLang="zh-CN" sz="2400" dirty="0"/>
              <a:t>世纪</a:t>
            </a:r>
            <a:r>
              <a:rPr lang="en-US" altLang="zh-CN" sz="2400" dirty="0"/>
              <a:t>90</a:t>
            </a:r>
            <a:r>
              <a:rPr lang="zh-CN" altLang="zh-CN" sz="2400" dirty="0"/>
              <a:t>年代，商业机构开始进入</a:t>
            </a:r>
            <a:r>
              <a:rPr lang="en-US" altLang="zh-CN" sz="2400" dirty="0"/>
              <a:t>Internet</a:t>
            </a:r>
            <a:r>
              <a:rPr lang="zh-CN" altLang="zh-CN" sz="2400" dirty="0"/>
              <a:t>，使</a:t>
            </a:r>
            <a:r>
              <a:rPr lang="en-US" altLang="zh-CN" sz="2400" dirty="0"/>
              <a:t>Internet</a:t>
            </a:r>
            <a:r>
              <a:rPr lang="zh-CN" altLang="zh-CN" sz="2400" dirty="0"/>
              <a:t>得以飞速发展，互联网用户数量以每年翻一番的速度增长，成为信息资源丰富的全球性国际互联网络。</a:t>
            </a:r>
          </a:p>
          <a:p>
            <a:r>
              <a:rPr lang="en-US" altLang="zh-CN" sz="2400" dirty="0" smtClean="0"/>
              <a:t>         1994</a:t>
            </a:r>
            <a:r>
              <a:rPr lang="zh-CN" altLang="zh-CN" sz="2400" dirty="0"/>
              <a:t>年</a:t>
            </a:r>
            <a:r>
              <a:rPr lang="en-US" altLang="zh-CN" sz="2400" dirty="0"/>
              <a:t>4</a:t>
            </a:r>
            <a:r>
              <a:rPr lang="zh-CN" altLang="zh-CN" sz="2400" dirty="0"/>
              <a:t>月我国正式接入</a:t>
            </a:r>
            <a:r>
              <a:rPr lang="en-US" altLang="zh-CN" sz="2400" dirty="0"/>
              <a:t>Internet</a:t>
            </a:r>
            <a:r>
              <a:rPr lang="zh-CN" altLang="zh-CN" sz="2400" dirty="0"/>
              <a:t>，从此</a:t>
            </a:r>
            <a:r>
              <a:rPr lang="en-US" altLang="zh-CN" sz="2400" dirty="0"/>
              <a:t>Internet</a:t>
            </a:r>
            <a:r>
              <a:rPr lang="zh-CN" altLang="zh-CN" sz="2400" dirty="0"/>
              <a:t>在中国蓬勃发展起来。</a:t>
            </a:r>
          </a:p>
        </p:txBody>
      </p:sp>
    </p:spTree>
    <p:extLst>
      <p:ext uri="{BB962C8B-B14F-4D97-AF65-F5344CB8AC3E}">
        <p14:creationId xmlns:p14="http://schemas.microsoft.com/office/powerpoint/2010/main" val="105595775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with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barn(outHorizontal)">
                                      <p:cBhvr>
                                        <p:cTn id="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vert="horz" lIns="91440" tIns="45720" rIns="91440" bIns="45720" rtlCol="0" anchor="ctr">
            <a:normAutofit/>
          </a:bodyPr>
          <a:lstStyle/>
          <a:p>
            <a:r>
              <a:rPr lang="en-US" altLang="zh-CN" sz="3600" dirty="0"/>
              <a:t>7.3.2  TCP/IP</a:t>
            </a:r>
            <a:r>
              <a:rPr lang="zh-CN" altLang="zh-CN" sz="3600" dirty="0"/>
              <a:t>协议</a:t>
            </a: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 name="矩形 1"/>
          <p:cNvSpPr/>
          <p:nvPr/>
        </p:nvSpPr>
        <p:spPr>
          <a:xfrm>
            <a:off x="755575" y="980728"/>
            <a:ext cx="8228767" cy="523220"/>
          </a:xfrm>
          <a:prstGeom prst="rect">
            <a:avLst/>
          </a:prstGeom>
          <a:noFill/>
          <a:ln>
            <a:noFill/>
          </a:ln>
        </p:spPr>
        <p:txBody>
          <a:bodyPr wrap="square" rtlCol="0">
            <a:spAutoFit/>
          </a:bodyPr>
          <a:lstStyle/>
          <a:p>
            <a:pPr>
              <a:spcAft>
                <a:spcPts val="1200"/>
              </a:spcAft>
            </a:pPr>
            <a:r>
              <a:rPr lang="zh-CN" altLang="en-US" sz="2800" dirty="0"/>
              <a:t>　</a:t>
            </a:r>
            <a:r>
              <a:rPr lang="en-US" altLang="zh-CN" sz="2800" dirty="0"/>
              <a:t>1</a:t>
            </a:r>
            <a:r>
              <a:rPr lang="zh-CN" altLang="zh-CN" sz="2800" dirty="0"/>
              <a:t>．</a:t>
            </a:r>
            <a:r>
              <a:rPr lang="en-US" altLang="zh-CN" sz="2800" dirty="0"/>
              <a:t>TCP</a:t>
            </a:r>
            <a:r>
              <a:rPr lang="zh-CN" altLang="zh-CN" sz="2800" dirty="0"/>
              <a:t>协议</a:t>
            </a:r>
          </a:p>
        </p:txBody>
      </p:sp>
      <p:sp>
        <p:nvSpPr>
          <p:cNvPr id="8" name="TextBox 7"/>
          <p:cNvSpPr txBox="1"/>
          <p:nvPr/>
        </p:nvSpPr>
        <p:spPr>
          <a:xfrm>
            <a:off x="1111390" y="1412776"/>
            <a:ext cx="7205026" cy="1898853"/>
          </a:xfrm>
          <a:prstGeom prst="rect">
            <a:avLst/>
          </a:prstGeom>
          <a:noFill/>
        </p:spPr>
        <p:txBody>
          <a:bodyPr wrap="square" rtlCol="0">
            <a:spAutoFit/>
          </a:bodyPr>
          <a:lstStyle/>
          <a:p>
            <a:pPr>
              <a:lnSpc>
                <a:spcPct val="125000"/>
              </a:lnSpc>
            </a:pPr>
            <a:r>
              <a:rPr lang="en-US" altLang="zh-CN" sz="2400" dirty="0" smtClean="0"/>
              <a:t>         TCP</a:t>
            </a:r>
            <a:r>
              <a:rPr lang="zh-CN" altLang="zh-CN" sz="2400" dirty="0" smtClean="0"/>
              <a:t>协议</a:t>
            </a:r>
            <a:r>
              <a:rPr lang="zh-CN" altLang="zh-CN" sz="2400" dirty="0"/>
              <a:t>即传输控制协议，负责数据传输过程的安全性。在传输过程中，如果有数据报丢失或损坏，发送端就会由协议控制重新传输这个数据报，从而保证数据完整无误地发送到接收端。</a:t>
            </a:r>
          </a:p>
        </p:txBody>
      </p:sp>
      <p:sp>
        <p:nvSpPr>
          <p:cNvPr id="10" name="矩形 9"/>
          <p:cNvSpPr/>
          <p:nvPr/>
        </p:nvSpPr>
        <p:spPr>
          <a:xfrm>
            <a:off x="755575" y="3409836"/>
            <a:ext cx="8228767" cy="523220"/>
          </a:xfrm>
          <a:prstGeom prst="rect">
            <a:avLst/>
          </a:prstGeom>
          <a:noFill/>
          <a:ln>
            <a:noFill/>
          </a:ln>
        </p:spPr>
        <p:txBody>
          <a:bodyPr wrap="square" rtlCol="0">
            <a:spAutoFit/>
          </a:bodyPr>
          <a:lstStyle/>
          <a:p>
            <a:r>
              <a:rPr lang="zh-CN" altLang="en-US" sz="2800" dirty="0"/>
              <a:t>　</a:t>
            </a:r>
            <a:r>
              <a:rPr lang="en-US" altLang="zh-CN" sz="2800" dirty="0"/>
              <a:t>2</a:t>
            </a:r>
            <a:r>
              <a:rPr lang="zh-CN" altLang="zh-CN" sz="2800" dirty="0"/>
              <a:t>．</a:t>
            </a:r>
            <a:r>
              <a:rPr lang="en-US" altLang="zh-CN" sz="2800" dirty="0"/>
              <a:t>IP</a:t>
            </a:r>
            <a:r>
              <a:rPr lang="zh-CN" altLang="zh-CN" sz="2800" dirty="0"/>
              <a:t>协议</a:t>
            </a:r>
          </a:p>
        </p:txBody>
      </p:sp>
      <p:sp>
        <p:nvSpPr>
          <p:cNvPr id="11" name="TextBox 10"/>
          <p:cNvSpPr txBox="1"/>
          <p:nvPr/>
        </p:nvSpPr>
        <p:spPr>
          <a:xfrm>
            <a:off x="1135188" y="3876794"/>
            <a:ext cx="7205026" cy="2360518"/>
          </a:xfrm>
          <a:prstGeom prst="rect">
            <a:avLst/>
          </a:prstGeom>
          <a:noFill/>
        </p:spPr>
        <p:txBody>
          <a:bodyPr wrap="square" rtlCol="0">
            <a:spAutoFit/>
          </a:bodyPr>
          <a:lstStyle/>
          <a:p>
            <a:pPr>
              <a:lnSpc>
                <a:spcPct val="125000"/>
              </a:lnSpc>
            </a:pPr>
            <a:r>
              <a:rPr lang="en-US" altLang="zh-CN" sz="2400" dirty="0" smtClean="0"/>
              <a:t>          IP</a:t>
            </a:r>
            <a:r>
              <a:rPr lang="zh-CN" altLang="zh-CN" sz="2400" dirty="0" smtClean="0"/>
              <a:t>协议</a:t>
            </a:r>
            <a:r>
              <a:rPr lang="zh-CN" altLang="zh-CN" sz="2400" dirty="0"/>
              <a:t>即网际协议，负责数据的实际传输，规定了计算机在通信过程中要遵循的全部规则。</a:t>
            </a:r>
            <a:r>
              <a:rPr lang="en-US" altLang="zh-CN" sz="2400" dirty="0"/>
              <a:t>IP</a:t>
            </a:r>
            <a:r>
              <a:rPr lang="zh-CN" altLang="zh-CN" sz="2400" dirty="0"/>
              <a:t>协议把不同格式的物理地址转换成统一的</a:t>
            </a:r>
            <a:r>
              <a:rPr lang="en-US" altLang="zh-CN" sz="2400" dirty="0"/>
              <a:t>IP</a:t>
            </a:r>
            <a:r>
              <a:rPr lang="zh-CN" altLang="zh-CN" sz="2400" dirty="0"/>
              <a:t>地址，把物理层传输的不同格式的数据单元（帧）转换成</a:t>
            </a:r>
            <a:r>
              <a:rPr lang="en-US" altLang="zh-CN" sz="2400" dirty="0"/>
              <a:t>IP</a:t>
            </a:r>
            <a:r>
              <a:rPr lang="zh-CN" altLang="zh-CN" sz="2400" dirty="0" smtClean="0"/>
              <a:t>数据报。</a:t>
            </a:r>
            <a:r>
              <a:rPr lang="en-US" altLang="zh-CN" sz="2400" dirty="0" smtClean="0"/>
              <a:t>IP</a:t>
            </a:r>
            <a:r>
              <a:rPr lang="zh-CN" altLang="zh-CN" sz="2400" dirty="0"/>
              <a:t>协议还</a:t>
            </a:r>
            <a:r>
              <a:rPr lang="zh-CN" altLang="zh-CN" sz="2400" dirty="0" smtClean="0"/>
              <a:t>负责传输</a:t>
            </a:r>
            <a:r>
              <a:rPr lang="zh-CN" altLang="zh-CN" sz="2400" dirty="0"/>
              <a:t>路径的选择。</a:t>
            </a:r>
          </a:p>
        </p:txBody>
      </p:sp>
    </p:spTree>
    <p:extLst>
      <p:ext uri="{BB962C8B-B14F-4D97-AF65-F5344CB8AC3E}">
        <p14:creationId xmlns:p14="http://schemas.microsoft.com/office/powerpoint/2010/main" val="352503934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nodeType="clickEffect">
                                  <p:stCondLst>
                                    <p:cond delay="0"/>
                                  </p:stCondLst>
                                  <p:childTnLst>
                                    <p:animRot by="120000">
                                      <p:cBhvr>
                                        <p:cTn id="6" dur="100" fill="hold">
                                          <p:stCondLst>
                                            <p:cond delay="0"/>
                                          </p:stCondLst>
                                        </p:cTn>
                                        <p:tgtEl>
                                          <p:spTgt spid="2">
                                            <p:txEl>
                                              <p:pRg st="0" end="0"/>
                                            </p:txEl>
                                          </p:spTgt>
                                        </p:tgtEl>
                                        <p:attrNameLst>
                                          <p:attrName>r</p:attrName>
                                        </p:attrNameLst>
                                      </p:cBhvr>
                                    </p:animRot>
                                    <p:animRot by="-240000">
                                      <p:cBhvr>
                                        <p:cTn id="7" dur="200" fill="hold">
                                          <p:stCondLst>
                                            <p:cond delay="200"/>
                                          </p:stCondLst>
                                        </p:cTn>
                                        <p:tgtEl>
                                          <p:spTgt spid="2">
                                            <p:txEl>
                                              <p:pRg st="0" end="0"/>
                                            </p:txEl>
                                          </p:spTgt>
                                        </p:tgtEl>
                                        <p:attrNameLst>
                                          <p:attrName>r</p:attrName>
                                        </p:attrNameLst>
                                      </p:cBhvr>
                                    </p:animRot>
                                    <p:animRot by="240000">
                                      <p:cBhvr>
                                        <p:cTn id="8" dur="200" fill="hold">
                                          <p:stCondLst>
                                            <p:cond delay="400"/>
                                          </p:stCondLst>
                                        </p:cTn>
                                        <p:tgtEl>
                                          <p:spTgt spid="2">
                                            <p:txEl>
                                              <p:pRg st="0" end="0"/>
                                            </p:txEl>
                                          </p:spTgt>
                                        </p:tgtEl>
                                        <p:attrNameLst>
                                          <p:attrName>r</p:attrName>
                                        </p:attrNameLst>
                                      </p:cBhvr>
                                    </p:animRot>
                                    <p:animRot by="-240000">
                                      <p:cBhvr>
                                        <p:cTn id="9" dur="200" fill="hold">
                                          <p:stCondLst>
                                            <p:cond delay="600"/>
                                          </p:stCondLst>
                                        </p:cTn>
                                        <p:tgtEl>
                                          <p:spTgt spid="2">
                                            <p:txEl>
                                              <p:pRg st="0" end="0"/>
                                            </p:txEl>
                                          </p:spTgt>
                                        </p:tgtEl>
                                        <p:attrNameLst>
                                          <p:attrName>r</p:attrName>
                                        </p:attrNameLst>
                                      </p:cBhvr>
                                    </p:animRot>
                                    <p:animRot by="120000">
                                      <p:cBhvr>
                                        <p:cTn id="10" dur="200" fill="hold">
                                          <p:stCondLst>
                                            <p:cond delay="800"/>
                                          </p:stCondLst>
                                        </p:cTn>
                                        <p:tgtEl>
                                          <p:spTgt spid="2">
                                            <p:txEl>
                                              <p:pRg st="0" end="0"/>
                                            </p:txEl>
                                          </p:spTgt>
                                        </p:tgtEl>
                                        <p:attrNameLst>
                                          <p:attrName>r</p:attrName>
                                        </p:attrNameLst>
                                      </p:cBhvr>
                                    </p:animRot>
                                  </p:childTnLst>
                                </p:cTn>
                              </p:par>
                              <p:par>
                                <p:cTn id="11" presetID="3" presetClass="emph" presetSubtype="2" fill="hold" grpId="0" nodeType="withEffect">
                                  <p:stCondLst>
                                    <p:cond delay="0"/>
                                  </p:stCondLst>
                                  <p:childTnLst>
                                    <p:animClr clrSpc="rgb" dir="cw">
                                      <p:cBhvr override="childStyle">
                                        <p:cTn id="12" dur="2000" fill="hold"/>
                                        <p:tgtEl>
                                          <p:spTgt spid="2">
                                            <p:txEl>
                                              <p:pRg st="0" end="0"/>
                                            </p:txEl>
                                          </p:spTgt>
                                        </p:tgtEl>
                                        <p:attrNameLst>
                                          <p:attrName>style.color</p:attrName>
                                        </p:attrNameLst>
                                      </p:cBhvr>
                                      <p:to>
                                        <a:schemeClr val="accent2"/>
                                      </p:to>
                                    </p:animClr>
                                  </p:childTnLst>
                                </p:cTn>
                              </p:par>
                              <p:par>
                                <p:cTn id="13" presetID="16" presetClass="entr" presetSubtype="21" fill="hold" nodeType="with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animEffect transition="in" filter="barn(inVertical)">
                                      <p:cBhvr>
                                        <p:cTn id="15" dur="500"/>
                                        <p:tgtEl>
                                          <p:spTgt spid="8">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2" presetClass="emph" presetSubtype="0" fill="hold" nodeType="clickEffect">
                                  <p:stCondLst>
                                    <p:cond delay="0"/>
                                  </p:stCondLst>
                                  <p:childTnLst>
                                    <p:animRot by="120000">
                                      <p:cBhvr>
                                        <p:cTn id="19" dur="100" fill="hold">
                                          <p:stCondLst>
                                            <p:cond delay="0"/>
                                          </p:stCondLst>
                                        </p:cTn>
                                        <p:tgtEl>
                                          <p:spTgt spid="10">
                                            <p:txEl>
                                              <p:pRg st="0" end="0"/>
                                            </p:txEl>
                                          </p:spTgt>
                                        </p:tgtEl>
                                        <p:attrNameLst>
                                          <p:attrName>r</p:attrName>
                                        </p:attrNameLst>
                                      </p:cBhvr>
                                    </p:animRot>
                                    <p:animRot by="-240000">
                                      <p:cBhvr>
                                        <p:cTn id="20" dur="200" fill="hold">
                                          <p:stCondLst>
                                            <p:cond delay="200"/>
                                          </p:stCondLst>
                                        </p:cTn>
                                        <p:tgtEl>
                                          <p:spTgt spid="10">
                                            <p:txEl>
                                              <p:pRg st="0" end="0"/>
                                            </p:txEl>
                                          </p:spTgt>
                                        </p:tgtEl>
                                        <p:attrNameLst>
                                          <p:attrName>r</p:attrName>
                                        </p:attrNameLst>
                                      </p:cBhvr>
                                    </p:animRot>
                                    <p:animRot by="240000">
                                      <p:cBhvr>
                                        <p:cTn id="21" dur="200" fill="hold">
                                          <p:stCondLst>
                                            <p:cond delay="400"/>
                                          </p:stCondLst>
                                        </p:cTn>
                                        <p:tgtEl>
                                          <p:spTgt spid="10">
                                            <p:txEl>
                                              <p:pRg st="0" end="0"/>
                                            </p:txEl>
                                          </p:spTgt>
                                        </p:tgtEl>
                                        <p:attrNameLst>
                                          <p:attrName>r</p:attrName>
                                        </p:attrNameLst>
                                      </p:cBhvr>
                                    </p:animRot>
                                    <p:animRot by="-240000">
                                      <p:cBhvr>
                                        <p:cTn id="22" dur="200" fill="hold">
                                          <p:stCondLst>
                                            <p:cond delay="600"/>
                                          </p:stCondLst>
                                        </p:cTn>
                                        <p:tgtEl>
                                          <p:spTgt spid="10">
                                            <p:txEl>
                                              <p:pRg st="0" end="0"/>
                                            </p:txEl>
                                          </p:spTgt>
                                        </p:tgtEl>
                                        <p:attrNameLst>
                                          <p:attrName>r</p:attrName>
                                        </p:attrNameLst>
                                      </p:cBhvr>
                                    </p:animRot>
                                    <p:animRot by="120000">
                                      <p:cBhvr>
                                        <p:cTn id="23" dur="200" fill="hold">
                                          <p:stCondLst>
                                            <p:cond delay="800"/>
                                          </p:stCondLst>
                                        </p:cTn>
                                        <p:tgtEl>
                                          <p:spTgt spid="10">
                                            <p:txEl>
                                              <p:pRg st="0" end="0"/>
                                            </p:txEl>
                                          </p:spTgt>
                                        </p:tgtEl>
                                        <p:attrNameLst>
                                          <p:attrName>r</p:attrName>
                                        </p:attrNameLst>
                                      </p:cBhvr>
                                    </p:animRot>
                                  </p:childTnLst>
                                </p:cTn>
                              </p:par>
                              <p:par>
                                <p:cTn id="24" presetID="3" presetClass="emph" presetSubtype="2" fill="hold" nodeType="withEffect">
                                  <p:stCondLst>
                                    <p:cond delay="0"/>
                                  </p:stCondLst>
                                  <p:childTnLst>
                                    <p:animClr clrSpc="rgb" dir="cw">
                                      <p:cBhvr override="childStyle">
                                        <p:cTn id="25" dur="2000" fill="hold"/>
                                        <p:tgtEl>
                                          <p:spTgt spid="10">
                                            <p:txEl>
                                              <p:pRg st="0" end="0"/>
                                            </p:txEl>
                                          </p:spTgt>
                                        </p:tgtEl>
                                        <p:attrNameLst>
                                          <p:attrName>style.color</p:attrName>
                                        </p:attrNameLst>
                                      </p:cBhvr>
                                      <p:to>
                                        <a:schemeClr val="accent2"/>
                                      </p:to>
                                    </p:animClr>
                                  </p:childTnLst>
                                </p:cTn>
                              </p:par>
                              <p:par>
                                <p:cTn id="26" presetID="16" presetClass="entr" presetSubtype="21" fill="hold" nodeType="withEffect">
                                  <p:stCondLst>
                                    <p:cond delay="0"/>
                                  </p:stCondLst>
                                  <p:childTnLst>
                                    <p:set>
                                      <p:cBhvr>
                                        <p:cTn id="27" dur="1" fill="hold">
                                          <p:stCondLst>
                                            <p:cond delay="0"/>
                                          </p:stCondLst>
                                        </p:cTn>
                                        <p:tgtEl>
                                          <p:spTgt spid="11">
                                            <p:txEl>
                                              <p:pRg st="0" end="0"/>
                                            </p:txEl>
                                          </p:spTgt>
                                        </p:tgtEl>
                                        <p:attrNameLst>
                                          <p:attrName>style.visibility</p:attrName>
                                        </p:attrNameLst>
                                      </p:cBhvr>
                                      <p:to>
                                        <p:strVal val="visible"/>
                                      </p:to>
                                    </p:set>
                                    <p:animEffect transition="in" filter="barn(inVertical)">
                                      <p:cBhvr>
                                        <p:cTn id="28"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vert="horz" lIns="91440" tIns="45720" rIns="91440" bIns="45720" rtlCol="0" anchor="ctr">
            <a:normAutofit/>
          </a:bodyPr>
          <a:lstStyle/>
          <a:p>
            <a:r>
              <a:rPr lang="en-US" altLang="zh-CN" sz="3600" dirty="0"/>
              <a:t>7.3.3  IP</a:t>
            </a:r>
            <a:r>
              <a:rPr lang="zh-CN" altLang="zh-CN" sz="3600" dirty="0"/>
              <a:t>地址和域名</a:t>
            </a: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3"/>
          <p:cNvSpPr txBox="1">
            <a:spLocks noChangeArrowheads="1"/>
          </p:cNvSpPr>
          <p:nvPr/>
        </p:nvSpPr>
        <p:spPr>
          <a:xfrm>
            <a:off x="899592" y="1052736"/>
            <a:ext cx="7632848" cy="2232248"/>
          </a:xfrm>
          <a:prstGeom prst="rect">
            <a:avLst/>
          </a:prstGeom>
        </p:spPr>
        <p:txBody>
          <a:bodyPr/>
          <a:lstStyle>
            <a:lvl1pPr marL="342900" indent="-342900" algn="l" defTabSz="914400" rtl="0" eaLnBrk="1" latinLnBrk="0" hangingPunct="1">
              <a:spcBef>
                <a:spcPct val="20000"/>
              </a:spcBef>
              <a:buFont typeface="Arial" pitchFamily="34" charset="0"/>
              <a:buChar char="•"/>
              <a:defRPr kumimoji="0" lang="zh-CN"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0" lang="zh-CN"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9pPr>
          </a:lstStyle>
          <a:p>
            <a:pPr marL="0" indent="0">
              <a:lnSpc>
                <a:spcPct val="110000"/>
              </a:lnSpc>
              <a:buNone/>
            </a:pPr>
            <a:r>
              <a:rPr lang="en-US" altLang="zh-CN" dirty="0"/>
              <a:t>1</a:t>
            </a:r>
            <a:r>
              <a:rPr lang="zh-CN" altLang="zh-CN" dirty="0"/>
              <a:t>．</a:t>
            </a:r>
            <a:r>
              <a:rPr lang="en-US" altLang="zh-CN" dirty="0"/>
              <a:t>IP</a:t>
            </a:r>
            <a:r>
              <a:rPr lang="zh-CN" altLang="zh-CN" dirty="0"/>
              <a:t>地址</a:t>
            </a:r>
          </a:p>
          <a:p>
            <a:pPr marL="0" indent="0">
              <a:lnSpc>
                <a:spcPct val="110000"/>
              </a:lnSpc>
              <a:buNone/>
            </a:pPr>
            <a:r>
              <a:rPr lang="zh-CN" altLang="en-US" sz="2400" dirty="0" smtClean="0"/>
              <a:t>    　</a:t>
            </a:r>
            <a:r>
              <a:rPr lang="en-US" altLang="zh-CN" sz="2400" dirty="0"/>
              <a:t>IP</a:t>
            </a:r>
            <a:r>
              <a:rPr lang="zh-CN" altLang="zh-CN" sz="2400" dirty="0"/>
              <a:t>地址是</a:t>
            </a:r>
            <a:r>
              <a:rPr lang="en-US" altLang="zh-CN" sz="2400" dirty="0"/>
              <a:t>IP</a:t>
            </a:r>
            <a:r>
              <a:rPr lang="zh-CN" altLang="zh-CN" sz="2400" dirty="0"/>
              <a:t>协议中所使用的一种统一格式的地址，由它来唯一标识网络中的每一个设备。常用的</a:t>
            </a:r>
            <a:r>
              <a:rPr lang="en-US" altLang="zh-CN" sz="2400" dirty="0"/>
              <a:t>IP</a:t>
            </a:r>
            <a:r>
              <a:rPr lang="zh-CN" altLang="zh-CN" sz="2400" dirty="0"/>
              <a:t>地址有两类：</a:t>
            </a:r>
            <a:r>
              <a:rPr lang="en-US" altLang="zh-CN" sz="2400" dirty="0">
                <a:solidFill>
                  <a:srgbClr val="FF0000"/>
                </a:solidFill>
              </a:rPr>
              <a:t>IPv4</a:t>
            </a:r>
            <a:r>
              <a:rPr lang="en-US" altLang="zh-CN" sz="2400" dirty="0"/>
              <a:t> </a:t>
            </a:r>
            <a:r>
              <a:rPr lang="zh-CN" altLang="zh-CN" sz="2400" dirty="0"/>
              <a:t>和</a:t>
            </a:r>
            <a:r>
              <a:rPr lang="en-US" altLang="zh-CN" sz="2400" dirty="0">
                <a:solidFill>
                  <a:srgbClr val="FF0000"/>
                </a:solidFill>
              </a:rPr>
              <a:t>IPv6</a:t>
            </a:r>
            <a:r>
              <a:rPr lang="zh-CN" altLang="zh-CN" sz="2400" dirty="0"/>
              <a:t>。目前常说的</a:t>
            </a:r>
            <a:r>
              <a:rPr lang="en-US" altLang="zh-CN" sz="2400" dirty="0"/>
              <a:t>IP</a:t>
            </a:r>
            <a:r>
              <a:rPr lang="zh-CN" altLang="zh-CN" sz="2400" dirty="0"/>
              <a:t>地址指的是</a:t>
            </a:r>
            <a:r>
              <a:rPr lang="en-US" altLang="zh-CN" sz="2400" dirty="0"/>
              <a:t>IPv4</a:t>
            </a:r>
            <a:r>
              <a:rPr lang="zh-CN" altLang="zh-CN" sz="2400" dirty="0"/>
              <a:t>地址，即</a:t>
            </a:r>
            <a:r>
              <a:rPr lang="en-US" altLang="zh-CN" sz="2400" dirty="0"/>
              <a:t>IP</a:t>
            </a:r>
            <a:r>
              <a:rPr lang="zh-CN" altLang="zh-CN" sz="2400" dirty="0"/>
              <a:t>地址的第四版本。</a:t>
            </a:r>
          </a:p>
          <a:p>
            <a:pPr>
              <a:lnSpc>
                <a:spcPct val="110000"/>
              </a:lnSpc>
              <a:buFontTx/>
              <a:buNone/>
            </a:pPr>
            <a:r>
              <a:rPr lang="zh-CN" altLang="en-US" sz="2400" dirty="0" smtClean="0"/>
              <a:t>　</a:t>
            </a:r>
            <a:endParaRPr lang="zh-CN" altLang="en-US" sz="2400" dirty="0"/>
          </a:p>
        </p:txBody>
      </p:sp>
      <p:sp>
        <p:nvSpPr>
          <p:cNvPr id="6" name="Rectangle 3"/>
          <p:cNvSpPr txBox="1">
            <a:spLocks noChangeArrowheads="1"/>
          </p:cNvSpPr>
          <p:nvPr/>
        </p:nvSpPr>
        <p:spPr>
          <a:xfrm>
            <a:off x="899592" y="3429000"/>
            <a:ext cx="7632848" cy="2808312"/>
          </a:xfrm>
          <a:prstGeom prst="rect">
            <a:avLst/>
          </a:prstGeom>
        </p:spPr>
        <p:txBody>
          <a:bodyPr/>
          <a:lstStyle>
            <a:lvl1pPr marL="342900" indent="-342900" algn="l" defTabSz="914400" rtl="0" eaLnBrk="1" latinLnBrk="0" hangingPunct="1">
              <a:spcBef>
                <a:spcPct val="20000"/>
              </a:spcBef>
              <a:buFont typeface="Arial" pitchFamily="34" charset="0"/>
              <a:buChar char="•"/>
              <a:defRPr kumimoji="0" lang="zh-CN"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0" lang="zh-CN"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9pPr>
          </a:lstStyle>
          <a:p>
            <a:pPr marL="0" indent="0">
              <a:lnSpc>
                <a:spcPct val="110000"/>
              </a:lnSpc>
              <a:buNone/>
            </a:pPr>
            <a:r>
              <a:rPr lang="zh-CN" altLang="zh-CN" sz="2400" dirty="0"/>
              <a:t>（</a:t>
            </a:r>
            <a:r>
              <a:rPr lang="en-US" altLang="zh-CN" sz="2400" dirty="0"/>
              <a:t>1</a:t>
            </a:r>
            <a:r>
              <a:rPr lang="zh-CN" altLang="zh-CN" sz="2400" dirty="0"/>
              <a:t>）</a:t>
            </a:r>
            <a:r>
              <a:rPr lang="en-US" altLang="zh-CN" sz="2400" dirty="0"/>
              <a:t>IP</a:t>
            </a:r>
            <a:r>
              <a:rPr lang="zh-CN" altLang="zh-CN" sz="2400" dirty="0"/>
              <a:t>地址的表示</a:t>
            </a:r>
            <a:endParaRPr lang="en-US" altLang="zh-CN" sz="2400" dirty="0"/>
          </a:p>
          <a:p>
            <a:pPr marL="0" indent="0">
              <a:lnSpc>
                <a:spcPct val="110000"/>
              </a:lnSpc>
              <a:buNone/>
            </a:pPr>
            <a:r>
              <a:rPr lang="en-US" altLang="zh-CN" sz="2400" dirty="0">
                <a:solidFill>
                  <a:srgbClr val="FF0000"/>
                </a:solidFill>
              </a:rPr>
              <a:t>          IPv4</a:t>
            </a:r>
            <a:r>
              <a:rPr lang="zh-CN" altLang="zh-CN" sz="2400" dirty="0">
                <a:solidFill>
                  <a:srgbClr val="FF0000"/>
                </a:solidFill>
              </a:rPr>
              <a:t>地址由</a:t>
            </a:r>
            <a:r>
              <a:rPr lang="en-US" altLang="zh-CN" sz="2400" dirty="0">
                <a:solidFill>
                  <a:srgbClr val="FF0000"/>
                </a:solidFill>
              </a:rPr>
              <a:t>32</a:t>
            </a:r>
            <a:r>
              <a:rPr lang="zh-CN" altLang="zh-CN" sz="2400" dirty="0">
                <a:solidFill>
                  <a:srgbClr val="FF0000"/>
                </a:solidFill>
              </a:rPr>
              <a:t>位二进制数组成，每</a:t>
            </a:r>
            <a:r>
              <a:rPr lang="en-US" altLang="zh-CN" sz="2400" dirty="0">
                <a:solidFill>
                  <a:srgbClr val="FF0000"/>
                </a:solidFill>
              </a:rPr>
              <a:t>8</a:t>
            </a:r>
            <a:r>
              <a:rPr lang="zh-CN" altLang="zh-CN" sz="2400" dirty="0">
                <a:solidFill>
                  <a:srgbClr val="FF0000"/>
                </a:solidFill>
              </a:rPr>
              <a:t>位为一组，转换成一个十进制数，用“</a:t>
            </a:r>
            <a:r>
              <a:rPr lang="en-US" altLang="zh-CN" sz="2400" dirty="0">
                <a:solidFill>
                  <a:srgbClr val="FF0000"/>
                </a:solidFill>
              </a:rPr>
              <a:t>.</a:t>
            </a:r>
            <a:r>
              <a:rPr lang="zh-CN" altLang="zh-CN" sz="2400" dirty="0">
                <a:solidFill>
                  <a:srgbClr val="FF0000"/>
                </a:solidFill>
              </a:rPr>
              <a:t>”隔开</a:t>
            </a:r>
            <a:r>
              <a:rPr lang="zh-CN" altLang="zh-CN" sz="2400" dirty="0"/>
              <a:t>，即用“点分十进制”来表示</a:t>
            </a:r>
            <a:r>
              <a:rPr lang="zh-CN" altLang="en-US" sz="2400" dirty="0"/>
              <a:t>。</a:t>
            </a:r>
            <a:endParaRPr lang="en-US" altLang="zh-CN" sz="2400" dirty="0"/>
          </a:p>
          <a:p>
            <a:pPr marL="0" indent="0">
              <a:lnSpc>
                <a:spcPct val="110000"/>
              </a:lnSpc>
              <a:buNone/>
            </a:pPr>
            <a:r>
              <a:rPr lang="en-US" altLang="zh-CN" sz="2400" dirty="0"/>
              <a:t>         </a:t>
            </a:r>
            <a:r>
              <a:rPr lang="zh-CN" altLang="zh-CN" sz="2400" dirty="0"/>
              <a:t>一个</a:t>
            </a:r>
            <a:r>
              <a:rPr lang="en-US" altLang="zh-CN" sz="2400" dirty="0"/>
              <a:t>IP</a:t>
            </a:r>
            <a:r>
              <a:rPr lang="zh-CN" altLang="zh-CN" sz="2400" dirty="0"/>
              <a:t>地址分成网络号和主机号两部分，通过</a:t>
            </a:r>
            <a:r>
              <a:rPr lang="en-US" altLang="zh-CN" sz="2400" dirty="0"/>
              <a:t>IP</a:t>
            </a:r>
            <a:r>
              <a:rPr lang="zh-CN" altLang="zh-CN" sz="2400" dirty="0"/>
              <a:t>地址可以标识出是哪个网络的哪台主机。</a:t>
            </a:r>
          </a:p>
        </p:txBody>
      </p:sp>
    </p:spTree>
    <p:extLst>
      <p:ext uri="{BB962C8B-B14F-4D97-AF65-F5344CB8AC3E}">
        <p14:creationId xmlns:p14="http://schemas.microsoft.com/office/powerpoint/2010/main" val="241319587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barn(inVertical)">
                                      <p:cBhvr>
                                        <p:cTn id="7" dur="500"/>
                                        <p:tgtEl>
                                          <p:spTgt spid="11">
                                            <p:txEl>
                                              <p:pRg st="0" end="0"/>
                                            </p:txEl>
                                          </p:spTgt>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11">
                                            <p:txEl>
                                              <p:pRg st="1" end="1"/>
                                            </p:txEl>
                                          </p:spTgt>
                                        </p:tgtEl>
                                        <p:attrNameLst>
                                          <p:attrName>style.visibility</p:attrName>
                                        </p:attrNameLst>
                                      </p:cBhvr>
                                      <p:to>
                                        <p:strVal val="visible"/>
                                      </p:to>
                                    </p:set>
                                    <p:anim calcmode="lin" valueType="num">
                                      <p:cBhvr additive="base">
                                        <p:cTn id="11" dur="500" fill="hold"/>
                                        <p:tgtEl>
                                          <p:spTgt spid="11">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barn(inVertical)">
                                      <p:cBhvr>
                                        <p:cTn id="17" dur="500"/>
                                        <p:tgtEl>
                                          <p:spTgt spid="6">
                                            <p:txEl>
                                              <p:pRg st="0" end="0"/>
                                            </p:txEl>
                                          </p:spTgt>
                                        </p:tgtEl>
                                      </p:cBhvr>
                                    </p:animEffect>
                                  </p:childTnLst>
                                </p:cTn>
                              </p:par>
                            </p:childTnLst>
                          </p:cTn>
                        </p:par>
                        <p:par>
                          <p:cTn id="18" fill="hold">
                            <p:stCondLst>
                              <p:cond delay="500"/>
                            </p:stCondLst>
                            <p:childTnLst>
                              <p:par>
                                <p:cTn id="19" presetID="2" presetClass="entr" presetSubtype="4" fill="hold" nodeType="afterEffect">
                                  <p:stCondLst>
                                    <p:cond delay="0"/>
                                  </p:stCondLst>
                                  <p:childTnLst>
                                    <p:set>
                                      <p:cBhvr>
                                        <p:cTn id="20" dur="1" fill="hold">
                                          <p:stCondLst>
                                            <p:cond delay="0"/>
                                          </p:stCondLst>
                                        </p:cTn>
                                        <p:tgtEl>
                                          <p:spTgt spid="6">
                                            <p:txEl>
                                              <p:pRg st="1" end="1"/>
                                            </p:txEl>
                                          </p:spTgt>
                                        </p:tgtEl>
                                        <p:attrNameLst>
                                          <p:attrName>style.visibility</p:attrName>
                                        </p:attrNameLst>
                                      </p:cBhvr>
                                      <p:to>
                                        <p:strVal val="visible"/>
                                      </p:to>
                                    </p:set>
                                    <p:anim calcmode="lin" valueType="num">
                                      <p:cBhvr additive="base">
                                        <p:cTn id="21"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6">
                                            <p:txEl>
                                              <p:pRg st="1" end="1"/>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6">
                                            <p:txEl>
                                              <p:pRg st="2" end="2"/>
                                            </p:txEl>
                                          </p:spTgt>
                                        </p:tgtEl>
                                        <p:attrNameLst>
                                          <p:attrName>style.visibility</p:attrName>
                                        </p:attrNameLst>
                                      </p:cBhvr>
                                      <p:to>
                                        <p:strVal val="visible"/>
                                      </p:to>
                                    </p:set>
                                    <p:anim calcmode="lin" valueType="num">
                                      <p:cBhvr additive="base">
                                        <p:cTn id="25"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vert="horz" lIns="91440" tIns="45720" rIns="91440" bIns="45720" rtlCol="0" anchor="ctr">
            <a:normAutofit/>
          </a:bodyPr>
          <a:lstStyle/>
          <a:p>
            <a:r>
              <a:rPr lang="en-US" altLang="zh-CN" sz="3600" dirty="0"/>
              <a:t>7.3.3  IP</a:t>
            </a:r>
            <a:r>
              <a:rPr lang="zh-CN" altLang="zh-CN" sz="3600" dirty="0"/>
              <a:t>地址和域名</a:t>
            </a: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3"/>
          <p:cNvSpPr txBox="1">
            <a:spLocks noChangeArrowheads="1"/>
          </p:cNvSpPr>
          <p:nvPr/>
        </p:nvSpPr>
        <p:spPr>
          <a:xfrm>
            <a:off x="899592" y="1097789"/>
            <a:ext cx="7632848" cy="576064"/>
          </a:xfrm>
          <a:prstGeom prst="rect">
            <a:avLst/>
          </a:prstGeom>
        </p:spPr>
        <p:txBody>
          <a:bodyPr/>
          <a:lstStyle>
            <a:lvl1pPr marL="342900" indent="-342900" algn="l" defTabSz="914400" rtl="0" eaLnBrk="1" latinLnBrk="0" hangingPunct="1">
              <a:spcBef>
                <a:spcPct val="20000"/>
              </a:spcBef>
              <a:buFont typeface="Arial" pitchFamily="34" charset="0"/>
              <a:buChar char="•"/>
              <a:defRPr kumimoji="0" lang="zh-CN"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0" lang="zh-CN"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9pPr>
          </a:lstStyle>
          <a:p>
            <a:pPr marL="0" indent="0">
              <a:buNone/>
            </a:pPr>
            <a:r>
              <a:rPr lang="en-US" altLang="zh-CN" dirty="0"/>
              <a:t>1</a:t>
            </a:r>
            <a:r>
              <a:rPr lang="zh-CN" altLang="zh-CN" dirty="0"/>
              <a:t>．</a:t>
            </a:r>
            <a:r>
              <a:rPr lang="en-US" altLang="zh-CN" dirty="0"/>
              <a:t>IP</a:t>
            </a:r>
            <a:r>
              <a:rPr lang="zh-CN" altLang="zh-CN" dirty="0"/>
              <a:t>地址</a:t>
            </a:r>
          </a:p>
          <a:p>
            <a:pPr>
              <a:lnSpc>
                <a:spcPct val="90000"/>
              </a:lnSpc>
              <a:buFontTx/>
              <a:buNone/>
            </a:pPr>
            <a:r>
              <a:rPr lang="zh-CN" altLang="en-US" sz="2400" dirty="0" smtClean="0"/>
              <a:t>　</a:t>
            </a:r>
            <a:endParaRPr lang="zh-CN" altLang="en-US" sz="2400" dirty="0"/>
          </a:p>
        </p:txBody>
      </p:sp>
      <p:sp>
        <p:nvSpPr>
          <p:cNvPr id="6" name="Rectangle 3"/>
          <p:cNvSpPr txBox="1">
            <a:spLocks noChangeArrowheads="1"/>
          </p:cNvSpPr>
          <p:nvPr/>
        </p:nvSpPr>
        <p:spPr>
          <a:xfrm>
            <a:off x="755576" y="1738530"/>
            <a:ext cx="7776864" cy="1755147"/>
          </a:xfrm>
          <a:prstGeom prst="rect">
            <a:avLst/>
          </a:prstGeom>
        </p:spPr>
        <p:txBody>
          <a:bodyPr/>
          <a:lstStyle>
            <a:lvl1pPr marL="342900" indent="-342900" algn="l" defTabSz="914400" rtl="0" eaLnBrk="1" latinLnBrk="0" hangingPunct="1">
              <a:spcBef>
                <a:spcPct val="20000"/>
              </a:spcBef>
              <a:buFont typeface="Arial" pitchFamily="34" charset="0"/>
              <a:buChar char="•"/>
              <a:defRPr kumimoji="0" lang="zh-CN"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0" lang="zh-CN"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9pPr>
          </a:lstStyle>
          <a:p>
            <a:pPr marL="0" indent="0">
              <a:buNone/>
            </a:pPr>
            <a:r>
              <a:rPr lang="zh-CN" altLang="zh-CN" sz="2400" dirty="0"/>
              <a:t>（</a:t>
            </a:r>
            <a:r>
              <a:rPr lang="en-US" altLang="zh-CN" sz="2400" dirty="0"/>
              <a:t>2</a:t>
            </a:r>
            <a:r>
              <a:rPr lang="zh-CN" altLang="zh-CN" sz="2400" dirty="0"/>
              <a:t>）</a:t>
            </a:r>
            <a:r>
              <a:rPr lang="en-US" altLang="zh-CN" sz="2400" dirty="0"/>
              <a:t>IP</a:t>
            </a:r>
            <a:r>
              <a:rPr lang="zh-CN" altLang="zh-CN" sz="2400" dirty="0"/>
              <a:t>地址分类</a:t>
            </a:r>
          </a:p>
          <a:p>
            <a:pPr marL="0" indent="0">
              <a:buNone/>
            </a:pPr>
            <a:r>
              <a:rPr lang="en-US" altLang="zh-CN" sz="2400" dirty="0" smtClean="0"/>
              <a:t>         IP</a:t>
            </a:r>
            <a:r>
              <a:rPr lang="zh-CN" altLang="zh-CN" sz="2400" dirty="0"/>
              <a:t>地址根据网络规模的大小分成五类：</a:t>
            </a:r>
            <a:r>
              <a:rPr lang="en-US" altLang="zh-CN" sz="2400" dirty="0"/>
              <a:t>A</a:t>
            </a:r>
            <a:r>
              <a:rPr lang="zh-CN" altLang="zh-CN" sz="2400" dirty="0"/>
              <a:t>类、</a:t>
            </a:r>
            <a:r>
              <a:rPr lang="en-US" altLang="zh-CN" sz="2400" dirty="0"/>
              <a:t>B</a:t>
            </a:r>
            <a:r>
              <a:rPr lang="zh-CN" altLang="zh-CN" sz="2400" dirty="0"/>
              <a:t>类、</a:t>
            </a:r>
            <a:r>
              <a:rPr lang="en-US" altLang="zh-CN" sz="2400" dirty="0"/>
              <a:t>C</a:t>
            </a:r>
            <a:r>
              <a:rPr lang="zh-CN" altLang="zh-CN" sz="2400" dirty="0"/>
              <a:t>类、</a:t>
            </a:r>
            <a:r>
              <a:rPr lang="en-US" altLang="zh-CN" sz="2400" dirty="0"/>
              <a:t>D</a:t>
            </a:r>
            <a:r>
              <a:rPr lang="zh-CN" altLang="zh-CN" sz="2400" dirty="0"/>
              <a:t>类、</a:t>
            </a:r>
            <a:r>
              <a:rPr lang="en-US" altLang="zh-CN" sz="2400" dirty="0"/>
              <a:t>E</a:t>
            </a:r>
            <a:r>
              <a:rPr lang="zh-CN" altLang="zh-CN" sz="2400" dirty="0"/>
              <a:t>类。</a:t>
            </a:r>
            <a:r>
              <a:rPr lang="en-US" altLang="zh-CN" sz="2400" dirty="0"/>
              <a:t>A</a:t>
            </a:r>
            <a:r>
              <a:rPr lang="zh-CN" altLang="zh-CN" sz="2400" dirty="0"/>
              <a:t>、</a:t>
            </a:r>
            <a:r>
              <a:rPr lang="en-US" altLang="zh-CN" sz="2400" dirty="0"/>
              <a:t>B</a:t>
            </a:r>
            <a:r>
              <a:rPr lang="zh-CN" altLang="zh-CN" sz="2400" dirty="0"/>
              <a:t>、</a:t>
            </a:r>
            <a:r>
              <a:rPr lang="en-US" altLang="zh-CN" sz="2400" dirty="0"/>
              <a:t>C</a:t>
            </a:r>
            <a:r>
              <a:rPr lang="zh-CN" altLang="zh-CN" sz="2400" dirty="0"/>
              <a:t>三类</a:t>
            </a:r>
            <a:r>
              <a:rPr lang="en-US" altLang="zh-CN" sz="2400" dirty="0"/>
              <a:t>IP</a:t>
            </a:r>
            <a:r>
              <a:rPr lang="zh-CN" altLang="zh-CN" sz="2400" dirty="0"/>
              <a:t>地址在全球范围内统一分配，</a:t>
            </a:r>
            <a:r>
              <a:rPr lang="en-US" altLang="zh-CN" sz="2400" dirty="0"/>
              <a:t>D</a:t>
            </a:r>
            <a:r>
              <a:rPr lang="zh-CN" altLang="zh-CN" sz="2400" dirty="0"/>
              <a:t>类和</a:t>
            </a:r>
            <a:r>
              <a:rPr lang="en-US" altLang="zh-CN" sz="2400" dirty="0"/>
              <a:t>E</a:t>
            </a:r>
            <a:r>
              <a:rPr lang="zh-CN" altLang="zh-CN" sz="2400" dirty="0"/>
              <a:t>类为特殊地址。</a:t>
            </a:r>
          </a:p>
        </p:txBody>
      </p:sp>
      <p:sp>
        <p:nvSpPr>
          <p:cNvPr id="9" name="Rectangle 3"/>
          <p:cNvSpPr txBox="1">
            <a:spLocks noChangeArrowheads="1"/>
          </p:cNvSpPr>
          <p:nvPr/>
        </p:nvSpPr>
        <p:spPr>
          <a:xfrm>
            <a:off x="755576" y="3493677"/>
            <a:ext cx="7632848" cy="576064"/>
          </a:xfrm>
          <a:prstGeom prst="rect">
            <a:avLst/>
          </a:prstGeom>
        </p:spPr>
        <p:txBody>
          <a:bodyPr/>
          <a:lstStyle>
            <a:lvl1pPr marL="342900" indent="-342900" algn="l" defTabSz="914400" rtl="0" eaLnBrk="1" latinLnBrk="0" hangingPunct="1">
              <a:spcBef>
                <a:spcPct val="20000"/>
              </a:spcBef>
              <a:buFont typeface="Arial" pitchFamily="34" charset="0"/>
              <a:buChar char="•"/>
              <a:defRPr kumimoji="0" lang="zh-CN"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0" lang="zh-CN"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9pPr>
          </a:lstStyle>
          <a:p>
            <a:pPr marL="0" indent="0">
              <a:buNone/>
            </a:pPr>
            <a:r>
              <a:rPr lang="en-US" altLang="zh-CN" sz="2400" dirty="0"/>
              <a:t>A</a:t>
            </a:r>
            <a:r>
              <a:rPr lang="zh-CN" altLang="zh-CN" sz="2400" dirty="0"/>
              <a:t>、</a:t>
            </a:r>
            <a:r>
              <a:rPr lang="en-US" altLang="zh-CN" sz="2400" dirty="0"/>
              <a:t>B</a:t>
            </a:r>
            <a:r>
              <a:rPr lang="zh-CN" altLang="zh-CN" sz="2400" dirty="0"/>
              <a:t>、</a:t>
            </a:r>
            <a:r>
              <a:rPr lang="en-US" altLang="zh-CN" sz="2400" dirty="0"/>
              <a:t>C</a:t>
            </a:r>
            <a:r>
              <a:rPr lang="zh-CN" altLang="zh-CN" sz="2400" dirty="0"/>
              <a:t>三类</a:t>
            </a:r>
            <a:r>
              <a:rPr lang="en-US" altLang="zh-CN" sz="2400" dirty="0"/>
              <a:t>IP</a:t>
            </a:r>
            <a:r>
              <a:rPr lang="zh-CN" altLang="zh-CN" sz="2400" dirty="0"/>
              <a:t>地址的网络号和主机号</a:t>
            </a:r>
            <a:r>
              <a:rPr lang="zh-CN" altLang="zh-CN" sz="2400" dirty="0" smtClean="0"/>
              <a:t>分配</a:t>
            </a:r>
            <a:r>
              <a:rPr lang="zh-CN" altLang="en-US" sz="2400" dirty="0" smtClean="0"/>
              <a:t>：　</a:t>
            </a:r>
            <a:endParaRPr lang="zh-CN" altLang="en-US" sz="2400" dirty="0"/>
          </a:p>
        </p:txBody>
      </p:sp>
      <p:sp>
        <p:nvSpPr>
          <p:cNvPr id="2" name="Rectangle 2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32" name="组合 31"/>
          <p:cNvGrpSpPr/>
          <p:nvPr/>
        </p:nvGrpSpPr>
        <p:grpSpPr>
          <a:xfrm>
            <a:off x="946548" y="4077072"/>
            <a:ext cx="7250903" cy="2088232"/>
            <a:chOff x="946548" y="4012395"/>
            <a:chExt cx="7250903" cy="2088232"/>
          </a:xfrm>
        </p:grpSpPr>
        <p:grpSp>
          <p:nvGrpSpPr>
            <p:cNvPr id="1030" name="组合 1029"/>
            <p:cNvGrpSpPr/>
            <p:nvPr/>
          </p:nvGrpSpPr>
          <p:grpSpPr>
            <a:xfrm>
              <a:off x="946548" y="4012395"/>
              <a:ext cx="7250903" cy="2088232"/>
              <a:chOff x="1160385" y="4005064"/>
              <a:chExt cx="7250903" cy="2088232"/>
            </a:xfrm>
          </p:grpSpPr>
          <p:grpSp>
            <p:nvGrpSpPr>
              <p:cNvPr id="3" name="Group 1"/>
              <p:cNvGrpSpPr>
                <a:grpSpLocks noChangeAspect="1"/>
              </p:cNvGrpSpPr>
              <p:nvPr/>
            </p:nvGrpSpPr>
            <p:grpSpPr bwMode="auto">
              <a:xfrm>
                <a:off x="1160385" y="4005064"/>
                <a:ext cx="7250903" cy="2088232"/>
                <a:chOff x="3171" y="9731"/>
                <a:chExt cx="6198" cy="1784"/>
              </a:xfrm>
            </p:grpSpPr>
            <p:grpSp>
              <p:nvGrpSpPr>
                <p:cNvPr id="4" name="Group 21"/>
                <p:cNvGrpSpPr>
                  <a:grpSpLocks/>
                </p:cNvGrpSpPr>
                <p:nvPr/>
              </p:nvGrpSpPr>
              <p:grpSpPr bwMode="auto">
                <a:xfrm>
                  <a:off x="3171" y="9731"/>
                  <a:ext cx="6198" cy="380"/>
                  <a:chOff x="3171" y="9643"/>
                  <a:chExt cx="6198" cy="380"/>
                </a:xfrm>
              </p:grpSpPr>
              <p:sp>
                <p:nvSpPr>
                  <p:cNvPr id="30" name="Text Box 28"/>
                  <p:cNvSpPr txBox="1">
                    <a:spLocks noChangeArrowheads="1"/>
                  </p:cNvSpPr>
                  <p:nvPr/>
                </p:nvSpPr>
                <p:spPr bwMode="auto">
                  <a:xfrm>
                    <a:off x="3171" y="9643"/>
                    <a:ext cx="1263" cy="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36000" rIns="0" bIns="3600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类地址：</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grpSp>
                <p:nvGrpSpPr>
                  <p:cNvPr id="31" name="Group 23"/>
                  <p:cNvGrpSpPr>
                    <a:grpSpLocks/>
                  </p:cNvGrpSpPr>
                  <p:nvPr/>
                </p:nvGrpSpPr>
                <p:grpSpPr bwMode="auto">
                  <a:xfrm>
                    <a:off x="4326" y="9643"/>
                    <a:ext cx="5043" cy="380"/>
                    <a:chOff x="4326" y="9331"/>
                    <a:chExt cx="5043" cy="380"/>
                  </a:xfrm>
                </p:grpSpPr>
                <p:sp>
                  <p:nvSpPr>
                    <p:cNvPr id="1025" name="Text Box 27"/>
                    <p:cNvSpPr txBox="1">
                      <a:spLocks noChangeArrowheads="1"/>
                    </p:cNvSpPr>
                    <p:nvPr/>
                  </p:nvSpPr>
                  <p:spPr bwMode="auto">
                    <a:xfrm>
                      <a:off x="4326" y="9331"/>
                      <a:ext cx="1263" cy="380"/>
                    </a:xfrm>
                    <a:prstGeom prst="rect">
                      <a:avLst/>
                    </a:prstGeom>
                    <a:solidFill>
                      <a:srgbClr val="808080"/>
                    </a:solidFill>
                    <a:ln w="9525">
                      <a:solidFill>
                        <a:srgbClr val="000000"/>
                      </a:solidFill>
                      <a:miter lim="800000"/>
                      <a:headEnd/>
                      <a:tailEnd/>
                    </a:ln>
                  </p:spPr>
                  <p:txBody>
                    <a:bodyPr vert="horz" wrap="square" lIns="0" tIns="36000" rIns="0" bIns="3600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400" b="0" i="0" u="none" strike="noStrike" cap="none" normalizeH="0" baseline="0" dirty="0" smtClean="0">
                          <a:ln>
                            <a:noFill/>
                          </a:ln>
                          <a:solidFill>
                            <a:srgbClr val="FFFFFF"/>
                          </a:solidFill>
                          <a:effectLst/>
                          <a:latin typeface="Times New Roman" pitchFamily="18" charset="0"/>
                          <a:ea typeface="宋体" pitchFamily="2" charset="-122"/>
                          <a:cs typeface="Times New Roman" pitchFamily="18" charset="0"/>
                        </a:rPr>
                        <a:t>网络号</a:t>
                      </a:r>
                      <a:endParaRPr kumimoji="0" lang="zh-CN" altLang="zh-CN"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027" name="Text Box 26"/>
                    <p:cNvSpPr txBox="1">
                      <a:spLocks noChangeArrowheads="1"/>
                    </p:cNvSpPr>
                    <p:nvPr/>
                  </p:nvSpPr>
                  <p:spPr bwMode="auto">
                    <a:xfrm>
                      <a:off x="5586" y="9331"/>
                      <a:ext cx="1263" cy="380"/>
                    </a:xfrm>
                    <a:prstGeom prst="rect">
                      <a:avLst/>
                    </a:prstGeom>
                    <a:solidFill>
                      <a:srgbClr val="C0C0C0"/>
                    </a:solidFill>
                    <a:ln w="9525">
                      <a:solidFill>
                        <a:srgbClr val="000000"/>
                      </a:solidFill>
                      <a:miter lim="800000"/>
                      <a:headEnd/>
                      <a:tailEnd/>
                    </a:ln>
                  </p:spPr>
                  <p:txBody>
                    <a:bodyPr vert="horz" wrap="square" lIns="0" tIns="36000" rIns="0" bIns="3600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4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028" name="Text Box 25"/>
                    <p:cNvSpPr txBox="1">
                      <a:spLocks noChangeArrowheads="1"/>
                    </p:cNvSpPr>
                    <p:nvPr/>
                  </p:nvSpPr>
                  <p:spPr bwMode="auto">
                    <a:xfrm>
                      <a:off x="6846" y="9331"/>
                      <a:ext cx="1263" cy="380"/>
                    </a:xfrm>
                    <a:prstGeom prst="rect">
                      <a:avLst/>
                    </a:prstGeom>
                    <a:solidFill>
                      <a:srgbClr val="C0C0C0"/>
                    </a:solidFill>
                    <a:ln w="9525">
                      <a:solidFill>
                        <a:srgbClr val="000000"/>
                      </a:solidFill>
                      <a:miter lim="800000"/>
                      <a:headEnd/>
                      <a:tailEnd/>
                    </a:ln>
                  </p:spPr>
                  <p:txBody>
                    <a:bodyPr vert="horz" wrap="square" lIns="0" tIns="36000" rIns="0" bIns="3600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主机号</a:t>
                      </a:r>
                      <a:endParaRPr kumimoji="0" lang="zh-CN" altLang="zh-CN" sz="14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029" name="Text Box 24"/>
                    <p:cNvSpPr txBox="1">
                      <a:spLocks noChangeArrowheads="1"/>
                    </p:cNvSpPr>
                    <p:nvPr/>
                  </p:nvSpPr>
                  <p:spPr bwMode="auto">
                    <a:xfrm>
                      <a:off x="8106" y="9331"/>
                      <a:ext cx="1263" cy="380"/>
                    </a:xfrm>
                    <a:prstGeom prst="rect">
                      <a:avLst/>
                    </a:prstGeom>
                    <a:solidFill>
                      <a:srgbClr val="C0C0C0"/>
                    </a:solidFill>
                    <a:ln w="9525">
                      <a:solidFill>
                        <a:srgbClr val="000000"/>
                      </a:solidFill>
                      <a:miter lim="800000"/>
                      <a:headEnd/>
                      <a:tailEnd/>
                    </a:ln>
                  </p:spPr>
                  <p:txBody>
                    <a:bodyPr vert="horz" wrap="square" lIns="0" tIns="36000" rIns="0" bIns="3600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4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sp>
                <p:nvSpPr>
                  <p:cNvPr id="1024" name="Text Box 22"/>
                  <p:cNvSpPr txBox="1">
                    <a:spLocks noChangeArrowheads="1"/>
                  </p:cNvSpPr>
                  <p:nvPr/>
                </p:nvSpPr>
                <p:spPr bwMode="auto">
                  <a:xfrm>
                    <a:off x="4362" y="9643"/>
                    <a:ext cx="526" cy="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36000" rIns="0" bIns="36000" numCol="1" anchor="ctr"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rgbClr val="FFFFFF"/>
                        </a:solidFill>
                        <a:effectLst/>
                        <a:latin typeface="Times New Roman" pitchFamily="18" charset="0"/>
                        <a:ea typeface="宋体" pitchFamily="2" charset="-122"/>
                        <a:cs typeface="Times New Roman" pitchFamily="18" charset="0"/>
                      </a:rPr>
                      <a:t>0</a:t>
                    </a:r>
                    <a:endParaRPr kumimoji="0" lang="en-US" altLang="zh-CN" sz="14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grpSp>
              <p:nvGrpSpPr>
                <p:cNvPr id="7" name="Group 11"/>
                <p:cNvGrpSpPr>
                  <a:grpSpLocks/>
                </p:cNvGrpSpPr>
                <p:nvPr/>
              </p:nvGrpSpPr>
              <p:grpSpPr bwMode="auto">
                <a:xfrm>
                  <a:off x="3171" y="10267"/>
                  <a:ext cx="6195" cy="380"/>
                  <a:chOff x="3171" y="10267"/>
                  <a:chExt cx="6195" cy="380"/>
                </a:xfrm>
              </p:grpSpPr>
              <p:sp>
                <p:nvSpPr>
                  <p:cNvPr id="20" name="Text Box 20"/>
                  <p:cNvSpPr txBox="1">
                    <a:spLocks noChangeArrowheads="1"/>
                  </p:cNvSpPr>
                  <p:nvPr/>
                </p:nvSpPr>
                <p:spPr bwMode="auto">
                  <a:xfrm>
                    <a:off x="3171" y="10267"/>
                    <a:ext cx="1260" cy="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36000" rIns="0" bIns="3600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B</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类地址： </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grpSp>
                <p:nvGrpSpPr>
                  <p:cNvPr id="22" name="Group 15"/>
                  <p:cNvGrpSpPr>
                    <a:grpSpLocks/>
                  </p:cNvGrpSpPr>
                  <p:nvPr/>
                </p:nvGrpSpPr>
                <p:grpSpPr bwMode="auto">
                  <a:xfrm>
                    <a:off x="4326" y="10267"/>
                    <a:ext cx="5040" cy="380"/>
                    <a:chOff x="4326" y="9331"/>
                    <a:chExt cx="5040" cy="380"/>
                  </a:xfrm>
                </p:grpSpPr>
                <p:sp>
                  <p:nvSpPr>
                    <p:cNvPr id="26" name="Text Box 19"/>
                    <p:cNvSpPr txBox="1">
                      <a:spLocks noChangeArrowheads="1"/>
                    </p:cNvSpPr>
                    <p:nvPr/>
                  </p:nvSpPr>
                  <p:spPr bwMode="auto">
                    <a:xfrm>
                      <a:off x="4326" y="9331"/>
                      <a:ext cx="1260" cy="380"/>
                    </a:xfrm>
                    <a:prstGeom prst="rect">
                      <a:avLst/>
                    </a:prstGeom>
                    <a:solidFill>
                      <a:srgbClr val="808080"/>
                    </a:solidFill>
                    <a:ln w="9525">
                      <a:solidFill>
                        <a:srgbClr val="000000"/>
                      </a:solidFill>
                      <a:miter lim="800000"/>
                      <a:headEnd/>
                      <a:tailEnd/>
                    </a:ln>
                  </p:spPr>
                  <p:txBody>
                    <a:bodyPr vert="horz" wrap="square" lIns="0" tIns="36000" rIns="0" bIns="3600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4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7" name="Text Box 18"/>
                    <p:cNvSpPr txBox="1">
                      <a:spLocks noChangeArrowheads="1"/>
                    </p:cNvSpPr>
                    <p:nvPr/>
                  </p:nvSpPr>
                  <p:spPr bwMode="auto">
                    <a:xfrm>
                      <a:off x="5586" y="9331"/>
                      <a:ext cx="1260" cy="380"/>
                    </a:xfrm>
                    <a:prstGeom prst="rect">
                      <a:avLst/>
                    </a:prstGeom>
                    <a:solidFill>
                      <a:srgbClr val="808080"/>
                    </a:solidFill>
                    <a:ln w="9525">
                      <a:solidFill>
                        <a:srgbClr val="000000"/>
                      </a:solidFill>
                      <a:miter lim="800000"/>
                      <a:headEnd/>
                      <a:tailEnd/>
                    </a:ln>
                  </p:spPr>
                  <p:txBody>
                    <a:bodyPr vert="horz" wrap="square" lIns="0" tIns="36000" rIns="0" bIns="3600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4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8" name="Text Box 17"/>
                    <p:cNvSpPr txBox="1">
                      <a:spLocks noChangeArrowheads="1"/>
                    </p:cNvSpPr>
                    <p:nvPr/>
                  </p:nvSpPr>
                  <p:spPr bwMode="auto">
                    <a:xfrm>
                      <a:off x="6846" y="9331"/>
                      <a:ext cx="1260" cy="380"/>
                    </a:xfrm>
                    <a:prstGeom prst="rect">
                      <a:avLst/>
                    </a:prstGeom>
                    <a:solidFill>
                      <a:srgbClr val="C0C0C0"/>
                    </a:solidFill>
                    <a:ln w="9525">
                      <a:solidFill>
                        <a:srgbClr val="000000"/>
                      </a:solidFill>
                      <a:miter lim="800000"/>
                      <a:headEnd/>
                      <a:tailEnd/>
                    </a:ln>
                  </p:spPr>
                  <p:txBody>
                    <a:bodyPr vert="horz" wrap="square" lIns="0" tIns="36000" rIns="0" bIns="3600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4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9" name="Text Box 16"/>
                    <p:cNvSpPr txBox="1">
                      <a:spLocks noChangeArrowheads="1"/>
                    </p:cNvSpPr>
                    <p:nvPr/>
                  </p:nvSpPr>
                  <p:spPr bwMode="auto">
                    <a:xfrm>
                      <a:off x="8106" y="9331"/>
                      <a:ext cx="1260" cy="380"/>
                    </a:xfrm>
                    <a:prstGeom prst="rect">
                      <a:avLst/>
                    </a:prstGeom>
                    <a:solidFill>
                      <a:srgbClr val="C0C0C0"/>
                    </a:solidFill>
                    <a:ln w="9525">
                      <a:solidFill>
                        <a:srgbClr val="000000"/>
                      </a:solidFill>
                      <a:miter lim="800000"/>
                      <a:headEnd/>
                      <a:tailEnd/>
                    </a:ln>
                  </p:spPr>
                  <p:txBody>
                    <a:bodyPr vert="horz" wrap="square" lIns="0" tIns="36000" rIns="0" bIns="3600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4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sp>
                <p:nvSpPr>
                  <p:cNvPr id="24" name="Text Box 13"/>
                  <p:cNvSpPr txBox="1">
                    <a:spLocks noChangeArrowheads="1"/>
                  </p:cNvSpPr>
                  <p:nvPr/>
                </p:nvSpPr>
                <p:spPr bwMode="auto">
                  <a:xfrm>
                    <a:off x="7479" y="10339"/>
                    <a:ext cx="1260" cy="224"/>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主机号 </a:t>
                    </a:r>
                    <a:endParaRPr kumimoji="0" lang="zh-CN" altLang="zh-CN"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25" name="Text Box 12"/>
                  <p:cNvSpPr txBox="1">
                    <a:spLocks noChangeArrowheads="1"/>
                  </p:cNvSpPr>
                  <p:nvPr/>
                </p:nvSpPr>
                <p:spPr bwMode="auto">
                  <a:xfrm>
                    <a:off x="4362" y="10267"/>
                    <a:ext cx="525" cy="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36000" rIns="0" bIns="36000" numCol="1" anchor="ctr"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rgbClr val="FFFFFF"/>
                        </a:solidFill>
                        <a:effectLst/>
                        <a:latin typeface="Times New Roman" pitchFamily="18" charset="0"/>
                        <a:ea typeface="宋体" pitchFamily="2" charset="-122"/>
                        <a:cs typeface="Times New Roman" pitchFamily="18" charset="0"/>
                      </a:rPr>
                      <a:t>10</a:t>
                    </a:r>
                    <a:endParaRPr kumimoji="0" lang="en-US" altLang="zh-CN" sz="14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grpSp>
              <p:nvGrpSpPr>
                <p:cNvPr id="8" name="Group 2"/>
                <p:cNvGrpSpPr>
                  <a:grpSpLocks/>
                </p:cNvGrpSpPr>
                <p:nvPr/>
              </p:nvGrpSpPr>
              <p:grpSpPr bwMode="auto">
                <a:xfrm>
                  <a:off x="3171" y="10823"/>
                  <a:ext cx="6195" cy="692"/>
                  <a:chOff x="3171" y="10891"/>
                  <a:chExt cx="6195" cy="692"/>
                </a:xfrm>
              </p:grpSpPr>
              <p:sp>
                <p:nvSpPr>
                  <p:cNvPr id="10" name="Text Box 10"/>
                  <p:cNvSpPr txBox="1">
                    <a:spLocks noChangeArrowheads="1"/>
                  </p:cNvSpPr>
                  <p:nvPr/>
                </p:nvSpPr>
                <p:spPr bwMode="auto">
                  <a:xfrm>
                    <a:off x="3171" y="10891"/>
                    <a:ext cx="1260" cy="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36000" rIns="0" bIns="3600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C</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类地址： </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grpSp>
                <p:nvGrpSpPr>
                  <p:cNvPr id="12" name="Group 5"/>
                  <p:cNvGrpSpPr>
                    <a:grpSpLocks/>
                  </p:cNvGrpSpPr>
                  <p:nvPr/>
                </p:nvGrpSpPr>
                <p:grpSpPr bwMode="auto">
                  <a:xfrm>
                    <a:off x="4326" y="10891"/>
                    <a:ext cx="5040" cy="380"/>
                    <a:chOff x="4326" y="9331"/>
                    <a:chExt cx="5040" cy="380"/>
                  </a:xfrm>
                </p:grpSpPr>
                <p:sp>
                  <p:nvSpPr>
                    <p:cNvPr id="15" name="Text Box 9"/>
                    <p:cNvSpPr txBox="1">
                      <a:spLocks noChangeArrowheads="1"/>
                    </p:cNvSpPr>
                    <p:nvPr/>
                  </p:nvSpPr>
                  <p:spPr bwMode="auto">
                    <a:xfrm>
                      <a:off x="4326" y="9331"/>
                      <a:ext cx="1260" cy="380"/>
                    </a:xfrm>
                    <a:prstGeom prst="rect">
                      <a:avLst/>
                    </a:prstGeom>
                    <a:solidFill>
                      <a:srgbClr val="808080"/>
                    </a:solidFill>
                    <a:ln w="9525">
                      <a:solidFill>
                        <a:srgbClr val="000000"/>
                      </a:solidFill>
                      <a:miter lim="800000"/>
                      <a:headEnd/>
                      <a:tailEnd/>
                    </a:ln>
                  </p:spPr>
                  <p:txBody>
                    <a:bodyPr vert="horz" wrap="square" lIns="0" tIns="36000" rIns="0" bIns="3600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4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6" name="Text Box 8"/>
                    <p:cNvSpPr txBox="1">
                      <a:spLocks noChangeArrowheads="1"/>
                    </p:cNvSpPr>
                    <p:nvPr/>
                  </p:nvSpPr>
                  <p:spPr bwMode="auto">
                    <a:xfrm>
                      <a:off x="5586" y="9331"/>
                      <a:ext cx="1260" cy="380"/>
                    </a:xfrm>
                    <a:prstGeom prst="rect">
                      <a:avLst/>
                    </a:prstGeom>
                    <a:solidFill>
                      <a:srgbClr val="808080"/>
                    </a:solidFill>
                    <a:ln w="9525">
                      <a:solidFill>
                        <a:srgbClr val="000000"/>
                      </a:solidFill>
                      <a:miter lim="800000"/>
                      <a:headEnd/>
                      <a:tailEnd/>
                    </a:ln>
                  </p:spPr>
                  <p:txBody>
                    <a:bodyPr vert="horz" wrap="square" lIns="0" tIns="36000" rIns="0" bIns="3600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400" b="0" i="0" u="none" strike="noStrike" cap="none" normalizeH="0" baseline="0" dirty="0" smtClean="0">
                          <a:ln>
                            <a:noFill/>
                          </a:ln>
                          <a:solidFill>
                            <a:srgbClr val="FFFFFF"/>
                          </a:solidFill>
                          <a:effectLst/>
                          <a:latin typeface="Times New Roman" pitchFamily="18" charset="0"/>
                          <a:ea typeface="宋体" pitchFamily="2" charset="-122"/>
                          <a:cs typeface="Times New Roman" pitchFamily="18" charset="0"/>
                        </a:rPr>
                        <a:t>网络号</a:t>
                      </a:r>
                    </a:p>
                  </p:txBody>
                </p:sp>
                <p:sp>
                  <p:nvSpPr>
                    <p:cNvPr id="17" name="Text Box 7"/>
                    <p:cNvSpPr txBox="1">
                      <a:spLocks noChangeArrowheads="1"/>
                    </p:cNvSpPr>
                    <p:nvPr/>
                  </p:nvSpPr>
                  <p:spPr bwMode="auto">
                    <a:xfrm>
                      <a:off x="6846" y="9331"/>
                      <a:ext cx="1260" cy="380"/>
                    </a:xfrm>
                    <a:prstGeom prst="rect">
                      <a:avLst/>
                    </a:prstGeom>
                    <a:solidFill>
                      <a:srgbClr val="808080"/>
                    </a:solidFill>
                    <a:ln w="9525">
                      <a:solidFill>
                        <a:srgbClr val="000000"/>
                      </a:solidFill>
                      <a:miter lim="800000"/>
                      <a:headEnd/>
                      <a:tailEnd/>
                    </a:ln>
                  </p:spPr>
                  <p:txBody>
                    <a:bodyPr vert="horz" wrap="square" lIns="0" tIns="36000" rIns="0" bIns="3600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4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8" name="Text Box 6"/>
                    <p:cNvSpPr txBox="1">
                      <a:spLocks noChangeArrowheads="1"/>
                    </p:cNvSpPr>
                    <p:nvPr/>
                  </p:nvSpPr>
                  <p:spPr bwMode="auto">
                    <a:xfrm>
                      <a:off x="8106" y="9331"/>
                      <a:ext cx="1260" cy="380"/>
                    </a:xfrm>
                    <a:prstGeom prst="rect">
                      <a:avLst/>
                    </a:prstGeom>
                    <a:solidFill>
                      <a:srgbClr val="C0C0C0"/>
                    </a:solidFill>
                    <a:ln w="9525">
                      <a:solidFill>
                        <a:srgbClr val="000000"/>
                      </a:solidFill>
                      <a:miter lim="800000"/>
                      <a:headEnd/>
                      <a:tailEnd/>
                    </a:ln>
                  </p:spPr>
                  <p:txBody>
                    <a:bodyPr vert="horz" wrap="square" lIns="0" tIns="36000" rIns="0" bIns="3600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主机号</a:t>
                      </a:r>
                      <a:endParaRPr kumimoji="0" lang="zh-CN" altLang="zh-CN" sz="14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sp>
                <p:nvSpPr>
                  <p:cNvPr id="13" name="Text Box 4"/>
                  <p:cNvSpPr txBox="1">
                    <a:spLocks noChangeArrowheads="1"/>
                  </p:cNvSpPr>
                  <p:nvPr/>
                </p:nvSpPr>
                <p:spPr bwMode="auto">
                  <a:xfrm>
                    <a:off x="4362" y="10891"/>
                    <a:ext cx="525" cy="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36000" rIns="0" bIns="36000" numCol="1" anchor="ctr"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rgbClr val="FFFFFF"/>
                        </a:solidFill>
                        <a:effectLst/>
                        <a:latin typeface="Times New Roman" pitchFamily="18" charset="0"/>
                        <a:ea typeface="宋体" pitchFamily="2" charset="-122"/>
                        <a:cs typeface="Times New Roman" pitchFamily="18" charset="0"/>
                      </a:rPr>
                      <a:t>110</a:t>
                    </a:r>
                    <a:endParaRPr kumimoji="0" lang="en-US" altLang="zh-CN" sz="14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4" name="Text Box 3"/>
                  <p:cNvSpPr txBox="1">
                    <a:spLocks noChangeArrowheads="1"/>
                  </p:cNvSpPr>
                  <p:nvPr/>
                </p:nvSpPr>
                <p:spPr bwMode="auto">
                  <a:xfrm>
                    <a:off x="4326" y="11203"/>
                    <a:ext cx="5040" cy="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36000" rIns="0" bIns="36000" numCol="1" anchor="ctr"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              w                                 x                              y                                z</a:t>
                    </a:r>
                    <a:endParaRPr kumimoji="0" lang="en-US" altLang="zh-CN"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grpSp>
          </p:grpSp>
          <p:sp>
            <p:nvSpPr>
              <p:cNvPr id="38" name="Text Box 13"/>
              <p:cNvSpPr txBox="1">
                <a:spLocks noChangeArrowheads="1"/>
              </p:cNvSpPr>
              <p:nvPr/>
            </p:nvSpPr>
            <p:spPr bwMode="auto">
              <a:xfrm>
                <a:off x="3255829" y="4738125"/>
                <a:ext cx="1474046" cy="262200"/>
              </a:xfrm>
              <a:prstGeom prst="rect">
                <a:avLst/>
              </a:prstGeom>
              <a:solidFill>
                <a:schemeClr val="bg1">
                  <a:lumMod val="50000"/>
                </a:schemeClr>
              </a:solidFill>
              <a:ln>
                <a:noFill/>
              </a:ln>
            </p:spPr>
            <p:txBody>
              <a:bodyPr vert="horz" wrap="square" lIns="0" tIns="0" rIns="0" bIns="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bg1"/>
                    </a:solidFill>
                    <a:effectLst/>
                    <a:latin typeface="Times New Roman" pitchFamily="18" charset="0"/>
                    <a:ea typeface="宋体" pitchFamily="2" charset="-122"/>
                    <a:cs typeface="Times New Roman" pitchFamily="18" charset="0"/>
                  </a:rPr>
                  <a:t>网络</a:t>
                </a:r>
                <a:r>
                  <a:rPr kumimoji="0" lang="zh-CN" altLang="zh-CN" sz="1400" b="0" i="0" u="none" strike="noStrike" cap="none" normalizeH="0" baseline="0" dirty="0" smtClean="0">
                    <a:ln>
                      <a:noFill/>
                    </a:ln>
                    <a:solidFill>
                      <a:schemeClr val="bg1"/>
                    </a:solidFill>
                    <a:effectLst/>
                    <a:latin typeface="Times New Roman" pitchFamily="18" charset="0"/>
                    <a:ea typeface="宋体" pitchFamily="2" charset="-122"/>
                    <a:cs typeface="Times New Roman" pitchFamily="18" charset="0"/>
                  </a:rPr>
                  <a:t>号 </a:t>
                </a:r>
                <a:endParaRPr kumimoji="0" lang="zh-CN" altLang="zh-CN" sz="1400" b="0" i="0" u="none" strike="noStrike" cap="none" normalizeH="0" baseline="0" dirty="0" smtClean="0">
                  <a:ln>
                    <a:noFill/>
                  </a:ln>
                  <a:solidFill>
                    <a:schemeClr val="bg1"/>
                  </a:solidFill>
                  <a:effectLst/>
                  <a:latin typeface="Arial" pitchFamily="34" charset="0"/>
                  <a:ea typeface="宋体" pitchFamily="2" charset="-122"/>
                  <a:cs typeface="宋体" pitchFamily="2" charset="-122"/>
                </a:endParaRPr>
              </a:p>
            </p:txBody>
          </p:sp>
        </p:grpSp>
        <p:sp>
          <p:nvSpPr>
            <p:cNvPr id="23" name="矩形 22"/>
            <p:cNvSpPr/>
            <p:nvPr/>
          </p:nvSpPr>
          <p:spPr>
            <a:xfrm>
              <a:off x="3707904" y="5373216"/>
              <a:ext cx="152125" cy="28800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5211963" y="5373216"/>
              <a:ext cx="152125" cy="28800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11850240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 calcmode="lin" valueType="num">
                                      <p:cBhvr additive="base">
                                        <p:cTn id="12"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9">
                                            <p:txEl>
                                              <p:pRg st="0" end="0"/>
                                            </p:txEl>
                                          </p:spTgt>
                                        </p:tgtEl>
                                        <p:attrNameLst>
                                          <p:attrName>style.visibility</p:attrName>
                                        </p:attrNameLst>
                                      </p:cBhvr>
                                      <p:to>
                                        <p:strVal val="visible"/>
                                      </p:to>
                                    </p:set>
                                    <p:animEffect transition="in" filter="barn(inVertical)">
                                      <p:cBhvr>
                                        <p:cTn id="18" dur="500"/>
                                        <p:tgtEl>
                                          <p:spTgt spid="9">
                                            <p:txEl>
                                              <p:pRg st="0" end="0"/>
                                            </p:txEl>
                                          </p:spTgt>
                                        </p:tgtEl>
                                      </p:cBhvr>
                                    </p:animEffect>
                                  </p:childTnLst>
                                </p:cTn>
                              </p:par>
                            </p:childTnLst>
                          </p:cTn>
                        </p:par>
                        <p:par>
                          <p:cTn id="19" fill="hold">
                            <p:stCondLst>
                              <p:cond delay="500"/>
                            </p:stCondLst>
                            <p:childTnLst>
                              <p:par>
                                <p:cTn id="20" presetID="1" presetClass="entr" presetSubtype="0" fill="hold" nodeType="afterEffect">
                                  <p:stCondLst>
                                    <p:cond delay="0"/>
                                  </p:stCondLst>
                                  <p:childTnLst>
                                    <p:set>
                                      <p:cBhvr>
                                        <p:cTn id="21"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85884749"/>
              </p:ext>
            </p:extLst>
          </p:nvPr>
        </p:nvGraphicFramePr>
        <p:xfrm>
          <a:off x="1475656" y="1700808"/>
          <a:ext cx="6696744" cy="417646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标题 4"/>
          <p:cNvSpPr>
            <a:spLocks noGrp="1"/>
          </p:cNvSpPr>
          <p:nvPr>
            <p:ph type="title"/>
          </p:nvPr>
        </p:nvSpPr>
        <p:spPr>
          <a:xfrm>
            <a:off x="755576" y="341784"/>
            <a:ext cx="8077200" cy="1143000"/>
          </a:xfrm>
        </p:spPr>
        <p:txBody>
          <a:bodyPr/>
          <a:lstStyle/>
          <a:p>
            <a:pPr algn="ctr"/>
            <a:r>
              <a:rPr lang="en-US" altLang="zh-CN" dirty="0" smtClean="0"/>
              <a:t>7.1  </a:t>
            </a:r>
            <a:r>
              <a:rPr lang="zh-CN" altLang="en-US" dirty="0" smtClean="0"/>
              <a:t>计算机网络概述</a:t>
            </a:r>
            <a:endParaRPr lang="zh-CN" altLang="en-US" dirty="0"/>
          </a:p>
        </p:txBody>
      </p:sp>
    </p:spTree>
    <p:extLst>
      <p:ext uri="{BB962C8B-B14F-4D97-AF65-F5344CB8AC3E}">
        <p14:creationId xmlns:p14="http://schemas.microsoft.com/office/powerpoint/2010/main" val="139430646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graphicEl>
                                              <a:dgm id="{7E429971-BC57-430F-BB25-C0574E5E39E3}"/>
                                            </p:graphicEl>
                                          </p:spTgt>
                                        </p:tgtEl>
                                        <p:attrNameLst>
                                          <p:attrName>style.visibility</p:attrName>
                                        </p:attrNameLst>
                                      </p:cBhvr>
                                      <p:to>
                                        <p:strVal val="visible"/>
                                      </p:to>
                                    </p:set>
                                    <p:animEffect transition="in" filter="wipe(left)">
                                      <p:cBhvr>
                                        <p:cTn id="7" dur="500"/>
                                        <p:tgtEl>
                                          <p:spTgt spid="3">
                                            <p:graphicEl>
                                              <a:dgm id="{7E429971-BC57-430F-BB25-C0574E5E39E3}"/>
                                            </p:graphicEl>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graphicEl>
                                              <a:dgm id="{D54B1729-BC98-42C1-9C6C-D65DCBA4358F}"/>
                                            </p:graphicEl>
                                          </p:spTgt>
                                        </p:tgtEl>
                                        <p:attrNameLst>
                                          <p:attrName>style.visibility</p:attrName>
                                        </p:attrNameLst>
                                      </p:cBhvr>
                                      <p:to>
                                        <p:strVal val="visible"/>
                                      </p:to>
                                    </p:set>
                                    <p:animEffect transition="in" filter="wipe(left)">
                                      <p:cBhvr>
                                        <p:cTn id="10" dur="500"/>
                                        <p:tgtEl>
                                          <p:spTgt spid="3">
                                            <p:graphicEl>
                                              <a:dgm id="{D54B1729-BC98-42C1-9C6C-D65DCBA4358F}"/>
                                            </p:graphic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3">
                                            <p:graphicEl>
                                              <a:dgm id="{C04276DC-EE64-470A-B8BC-09067B8045FA}"/>
                                            </p:graphicEl>
                                          </p:spTgt>
                                        </p:tgtEl>
                                        <p:attrNameLst>
                                          <p:attrName>style.visibility</p:attrName>
                                        </p:attrNameLst>
                                      </p:cBhvr>
                                      <p:to>
                                        <p:strVal val="visible"/>
                                      </p:to>
                                    </p:set>
                                    <p:animEffect transition="in" filter="wipe(left)">
                                      <p:cBhvr>
                                        <p:cTn id="13" dur="500"/>
                                        <p:tgtEl>
                                          <p:spTgt spid="3">
                                            <p:graphicEl>
                                              <a:dgm id="{C04276DC-EE64-470A-B8BC-09067B8045FA}"/>
                                            </p:graphic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3">
                                            <p:graphicEl>
                                              <a:dgm id="{B37A5355-225B-4C6F-AED7-6C620F99EECC}"/>
                                            </p:graphicEl>
                                          </p:spTgt>
                                        </p:tgtEl>
                                        <p:attrNameLst>
                                          <p:attrName>style.visibility</p:attrName>
                                        </p:attrNameLst>
                                      </p:cBhvr>
                                      <p:to>
                                        <p:strVal val="visible"/>
                                      </p:to>
                                    </p:set>
                                    <p:animEffect transition="in" filter="wipe(left)">
                                      <p:cBhvr>
                                        <p:cTn id="16" dur="500"/>
                                        <p:tgtEl>
                                          <p:spTgt spid="3">
                                            <p:graphicEl>
                                              <a:dgm id="{B37A5355-225B-4C6F-AED7-6C620F99EECC}"/>
                                            </p:graphic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3">
                                            <p:graphicEl>
                                              <a:dgm id="{F5034101-5B7D-4FE7-B47A-5A48CF39606B}"/>
                                            </p:graphicEl>
                                          </p:spTgt>
                                        </p:tgtEl>
                                        <p:attrNameLst>
                                          <p:attrName>style.visibility</p:attrName>
                                        </p:attrNameLst>
                                      </p:cBhvr>
                                      <p:to>
                                        <p:strVal val="visible"/>
                                      </p:to>
                                    </p:set>
                                    <p:animEffect transition="in" filter="wipe(left)">
                                      <p:cBhvr>
                                        <p:cTn id="19" dur="500"/>
                                        <p:tgtEl>
                                          <p:spTgt spid="3">
                                            <p:graphicEl>
                                              <a:dgm id="{F5034101-5B7D-4FE7-B47A-5A48CF39606B}"/>
                                            </p:graphicEl>
                                          </p:spTgt>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3">
                                            <p:graphicEl>
                                              <a:dgm id="{C7C3E6FD-D83F-4BDA-907E-B5EE041DA931}"/>
                                            </p:graphicEl>
                                          </p:spTgt>
                                        </p:tgtEl>
                                        <p:attrNameLst>
                                          <p:attrName>style.visibility</p:attrName>
                                        </p:attrNameLst>
                                      </p:cBhvr>
                                      <p:to>
                                        <p:strVal val="visible"/>
                                      </p:to>
                                    </p:set>
                                    <p:animEffect transition="in" filter="wipe(left)">
                                      <p:cBhvr>
                                        <p:cTn id="22" dur="500"/>
                                        <p:tgtEl>
                                          <p:spTgt spid="3">
                                            <p:graphicEl>
                                              <a:dgm id="{C7C3E6FD-D83F-4BDA-907E-B5EE041DA931}"/>
                                            </p:graphicEl>
                                          </p:spTgt>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3">
                                            <p:graphicEl>
                                              <a:dgm id="{AA9E8DB8-4378-4DE0-90FB-AC51BC38606A}"/>
                                            </p:graphicEl>
                                          </p:spTgt>
                                        </p:tgtEl>
                                        <p:attrNameLst>
                                          <p:attrName>style.visibility</p:attrName>
                                        </p:attrNameLst>
                                      </p:cBhvr>
                                      <p:to>
                                        <p:strVal val="visible"/>
                                      </p:to>
                                    </p:set>
                                    <p:animEffect transition="in" filter="wipe(left)">
                                      <p:cBhvr>
                                        <p:cTn id="25" dur="500"/>
                                        <p:tgtEl>
                                          <p:spTgt spid="3">
                                            <p:graphicEl>
                                              <a:dgm id="{AA9E8DB8-4378-4DE0-90FB-AC51BC38606A}"/>
                                            </p:graphicEl>
                                          </p:spTgt>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3">
                                            <p:graphicEl>
                                              <a:dgm id="{407D673B-FF7A-46E6-A3B0-96E86EB9836E}"/>
                                            </p:graphicEl>
                                          </p:spTgt>
                                        </p:tgtEl>
                                        <p:attrNameLst>
                                          <p:attrName>style.visibility</p:attrName>
                                        </p:attrNameLst>
                                      </p:cBhvr>
                                      <p:to>
                                        <p:strVal val="visible"/>
                                      </p:to>
                                    </p:set>
                                    <p:animEffect transition="in" filter="wipe(left)">
                                      <p:cBhvr>
                                        <p:cTn id="28" dur="500"/>
                                        <p:tgtEl>
                                          <p:spTgt spid="3">
                                            <p:graphicEl>
                                              <a:dgm id="{407D673B-FF7A-46E6-A3B0-96E86EB9836E}"/>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Sub>
          <a:bldDgm bld="one"/>
        </p:bldSub>
      </p:bldGraphic>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743879" y="5088678"/>
            <a:ext cx="7632848" cy="1200329"/>
          </a:xfrm>
          <a:prstGeom prst="rect">
            <a:avLst/>
          </a:prstGeom>
          <a:solidFill>
            <a:schemeClr val="bg1"/>
          </a:solidFill>
        </p:spPr>
        <p:txBody>
          <a:bodyPr wrap="square">
            <a:spAutoFit/>
          </a:bodyPr>
          <a:lstStyle/>
          <a:p>
            <a:r>
              <a:rPr lang="en-US" altLang="zh-CN" dirty="0" smtClean="0"/>
              <a:t>          </a:t>
            </a:r>
            <a:r>
              <a:rPr lang="en-US" altLang="zh-CN" dirty="0"/>
              <a:t>C</a:t>
            </a:r>
            <a:r>
              <a:rPr lang="zh-CN" altLang="zh-CN" dirty="0"/>
              <a:t>类地址的前三位为</a:t>
            </a:r>
            <a:r>
              <a:rPr lang="en-US" altLang="zh-CN" dirty="0"/>
              <a:t>110</a:t>
            </a:r>
            <a:r>
              <a:rPr lang="zh-CN" altLang="zh-CN" dirty="0"/>
              <a:t>，网络号占</a:t>
            </a:r>
            <a:r>
              <a:rPr lang="en-US" altLang="zh-CN" dirty="0"/>
              <a:t>21</a:t>
            </a:r>
            <a:r>
              <a:rPr lang="zh-CN" altLang="zh-CN" dirty="0"/>
              <a:t>位，主机号占</a:t>
            </a:r>
            <a:r>
              <a:rPr lang="en-US" altLang="zh-CN" dirty="0"/>
              <a:t>8</a:t>
            </a:r>
            <a:r>
              <a:rPr lang="zh-CN" altLang="zh-CN" dirty="0"/>
              <a:t>位，地址范围应该从</a:t>
            </a:r>
            <a:r>
              <a:rPr lang="en-US" altLang="zh-CN" dirty="0"/>
              <a:t>192.0.0.0~223.255.255.255</a:t>
            </a:r>
            <a:r>
              <a:rPr lang="zh-CN" altLang="zh-CN" dirty="0"/>
              <a:t>，除去全</a:t>
            </a:r>
            <a:r>
              <a:rPr lang="en-US" altLang="zh-CN" dirty="0"/>
              <a:t>0</a:t>
            </a:r>
            <a:r>
              <a:rPr lang="zh-CN" altLang="zh-CN" dirty="0"/>
              <a:t>和全</a:t>
            </a:r>
            <a:r>
              <a:rPr lang="en-US" altLang="zh-CN" dirty="0"/>
              <a:t>1</a:t>
            </a:r>
            <a:r>
              <a:rPr lang="zh-CN" altLang="zh-CN" dirty="0"/>
              <a:t>的保留地址，</a:t>
            </a:r>
            <a:r>
              <a:rPr lang="en-US" altLang="zh-CN" dirty="0"/>
              <a:t>C</a:t>
            </a:r>
            <a:r>
              <a:rPr lang="zh-CN" altLang="zh-CN" dirty="0"/>
              <a:t>类地址实际的网络数为</a:t>
            </a:r>
            <a:r>
              <a:rPr lang="en-US" altLang="zh-CN" dirty="0"/>
              <a:t>2097150</a:t>
            </a:r>
            <a:r>
              <a:rPr lang="zh-CN" altLang="zh-CN" dirty="0"/>
              <a:t>（</a:t>
            </a:r>
            <a:r>
              <a:rPr lang="en-US" altLang="zh-CN" dirty="0"/>
              <a:t>2</a:t>
            </a:r>
            <a:r>
              <a:rPr lang="en-US" altLang="zh-CN" baseline="30000" dirty="0"/>
              <a:t>21</a:t>
            </a:r>
            <a:r>
              <a:rPr lang="en-US" altLang="zh-CN" dirty="0"/>
              <a:t>-2</a:t>
            </a:r>
            <a:r>
              <a:rPr lang="zh-CN" altLang="zh-CN" dirty="0"/>
              <a:t>）个，主机数为</a:t>
            </a:r>
            <a:r>
              <a:rPr lang="en-US" altLang="zh-CN" dirty="0"/>
              <a:t>254</a:t>
            </a:r>
            <a:r>
              <a:rPr lang="zh-CN" altLang="zh-CN" dirty="0"/>
              <a:t>（</a:t>
            </a:r>
            <a:r>
              <a:rPr lang="en-US" altLang="zh-CN" dirty="0"/>
              <a:t>2</a:t>
            </a:r>
            <a:r>
              <a:rPr lang="en-US" altLang="zh-CN" baseline="30000" dirty="0"/>
              <a:t>8</a:t>
            </a:r>
            <a:r>
              <a:rPr lang="en-US" altLang="zh-CN" dirty="0"/>
              <a:t>-2</a:t>
            </a:r>
            <a:r>
              <a:rPr lang="zh-CN" altLang="zh-CN" dirty="0"/>
              <a:t>）个。适用于小规模的网络。</a:t>
            </a:r>
          </a:p>
        </p:txBody>
      </p:sp>
      <p:sp>
        <p:nvSpPr>
          <p:cNvPr id="12" name="矩形 11"/>
          <p:cNvSpPr/>
          <p:nvPr/>
        </p:nvSpPr>
        <p:spPr>
          <a:xfrm>
            <a:off x="755576" y="5105370"/>
            <a:ext cx="7632848" cy="1200329"/>
          </a:xfrm>
          <a:prstGeom prst="rect">
            <a:avLst/>
          </a:prstGeom>
          <a:solidFill>
            <a:schemeClr val="bg1"/>
          </a:solidFill>
        </p:spPr>
        <p:txBody>
          <a:bodyPr wrap="square">
            <a:spAutoFit/>
          </a:bodyPr>
          <a:lstStyle/>
          <a:p>
            <a:r>
              <a:rPr lang="en-US" altLang="zh-CN" dirty="0" smtClean="0"/>
              <a:t>          </a:t>
            </a:r>
            <a:r>
              <a:rPr lang="en-US" altLang="zh-CN" dirty="0"/>
              <a:t>B</a:t>
            </a:r>
            <a:r>
              <a:rPr lang="zh-CN" altLang="zh-CN" dirty="0"/>
              <a:t>类地址的前两位是</a:t>
            </a:r>
            <a:r>
              <a:rPr lang="en-US" altLang="zh-CN" dirty="0"/>
              <a:t>10</a:t>
            </a:r>
            <a:r>
              <a:rPr lang="zh-CN" altLang="zh-CN" dirty="0"/>
              <a:t>，网络号占</a:t>
            </a:r>
            <a:r>
              <a:rPr lang="en-US" altLang="zh-CN" dirty="0"/>
              <a:t>14</a:t>
            </a:r>
            <a:r>
              <a:rPr lang="zh-CN" altLang="zh-CN" dirty="0"/>
              <a:t>位，主机号占</a:t>
            </a:r>
            <a:r>
              <a:rPr lang="en-US" altLang="zh-CN" dirty="0"/>
              <a:t>16</a:t>
            </a:r>
            <a:r>
              <a:rPr lang="zh-CN" altLang="zh-CN" dirty="0"/>
              <a:t>位，地址范围应该从</a:t>
            </a:r>
            <a:r>
              <a:rPr lang="en-US" altLang="zh-CN" dirty="0"/>
              <a:t>128.0.0.0~191.255.255.255</a:t>
            </a:r>
            <a:r>
              <a:rPr lang="zh-CN" altLang="zh-CN" dirty="0"/>
              <a:t>，除去全</a:t>
            </a:r>
            <a:r>
              <a:rPr lang="en-US" altLang="zh-CN" dirty="0"/>
              <a:t>0</a:t>
            </a:r>
            <a:r>
              <a:rPr lang="zh-CN" altLang="zh-CN" dirty="0"/>
              <a:t>和全</a:t>
            </a:r>
            <a:r>
              <a:rPr lang="en-US" altLang="zh-CN" dirty="0"/>
              <a:t>1</a:t>
            </a:r>
            <a:r>
              <a:rPr lang="zh-CN" altLang="zh-CN" dirty="0"/>
              <a:t>的保留地址，</a:t>
            </a:r>
            <a:r>
              <a:rPr lang="en-US" altLang="zh-CN" dirty="0"/>
              <a:t>B</a:t>
            </a:r>
            <a:r>
              <a:rPr lang="zh-CN" altLang="zh-CN" dirty="0"/>
              <a:t>类地址实际的网络数为</a:t>
            </a:r>
            <a:r>
              <a:rPr lang="en-US" altLang="zh-CN" dirty="0"/>
              <a:t>16382</a:t>
            </a:r>
            <a:r>
              <a:rPr lang="zh-CN" altLang="zh-CN" dirty="0"/>
              <a:t>（</a:t>
            </a:r>
            <a:r>
              <a:rPr lang="en-US" altLang="zh-CN" dirty="0"/>
              <a:t>2</a:t>
            </a:r>
            <a:r>
              <a:rPr lang="en-US" altLang="zh-CN" baseline="30000" dirty="0"/>
              <a:t>14</a:t>
            </a:r>
            <a:r>
              <a:rPr lang="en-US" altLang="zh-CN" dirty="0"/>
              <a:t>-2</a:t>
            </a:r>
            <a:r>
              <a:rPr lang="zh-CN" altLang="zh-CN" dirty="0"/>
              <a:t>）个，主机数为</a:t>
            </a:r>
            <a:r>
              <a:rPr lang="en-US" altLang="zh-CN" dirty="0"/>
              <a:t>65534</a:t>
            </a:r>
            <a:r>
              <a:rPr lang="zh-CN" altLang="zh-CN" dirty="0"/>
              <a:t>（</a:t>
            </a:r>
            <a:r>
              <a:rPr lang="en-US" altLang="zh-CN" dirty="0"/>
              <a:t>2</a:t>
            </a:r>
            <a:r>
              <a:rPr lang="en-US" altLang="zh-CN" baseline="30000" dirty="0"/>
              <a:t>16</a:t>
            </a:r>
            <a:r>
              <a:rPr lang="en-US" altLang="zh-CN" dirty="0"/>
              <a:t>-2</a:t>
            </a:r>
            <a:r>
              <a:rPr lang="zh-CN" altLang="zh-CN" dirty="0"/>
              <a:t>）个。</a:t>
            </a:r>
            <a:r>
              <a:rPr lang="en-US" altLang="zh-CN" dirty="0"/>
              <a:t>B</a:t>
            </a:r>
            <a:r>
              <a:rPr lang="zh-CN" altLang="zh-CN" dirty="0"/>
              <a:t>类地址适用于中等规模的网络。</a:t>
            </a:r>
          </a:p>
        </p:txBody>
      </p:sp>
      <p:sp>
        <p:nvSpPr>
          <p:cNvPr id="5" name="标题 4"/>
          <p:cNvSpPr>
            <a:spLocks noGrp="1"/>
          </p:cNvSpPr>
          <p:nvPr>
            <p:ph type="title" idx="4294967295"/>
          </p:nvPr>
        </p:nvSpPr>
        <p:spPr>
          <a:xfrm>
            <a:off x="1871663" y="0"/>
            <a:ext cx="7272337" cy="1143000"/>
          </a:xfrm>
        </p:spPr>
        <p:txBody>
          <a:bodyPr vert="horz" lIns="91440" tIns="45720" rIns="91440" bIns="45720" rtlCol="0" anchor="ctr">
            <a:normAutofit/>
          </a:bodyPr>
          <a:lstStyle/>
          <a:p>
            <a:r>
              <a:rPr lang="en-US" altLang="zh-CN" sz="3600" dirty="0"/>
              <a:t>7.3.3  IP</a:t>
            </a:r>
            <a:r>
              <a:rPr lang="zh-CN" altLang="zh-CN" sz="3600" dirty="0"/>
              <a:t>地址和域名</a:t>
            </a: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3"/>
          <p:cNvSpPr txBox="1">
            <a:spLocks noChangeArrowheads="1"/>
          </p:cNvSpPr>
          <p:nvPr/>
        </p:nvSpPr>
        <p:spPr>
          <a:xfrm>
            <a:off x="899592" y="1097789"/>
            <a:ext cx="7632848" cy="576064"/>
          </a:xfrm>
          <a:prstGeom prst="rect">
            <a:avLst/>
          </a:prstGeom>
        </p:spPr>
        <p:txBody>
          <a:bodyPr/>
          <a:lstStyle>
            <a:lvl1pPr marL="342900" indent="-342900" algn="l" defTabSz="914400" rtl="0" eaLnBrk="1" latinLnBrk="0" hangingPunct="1">
              <a:spcBef>
                <a:spcPct val="20000"/>
              </a:spcBef>
              <a:buFont typeface="Arial" pitchFamily="34" charset="0"/>
              <a:buChar char="•"/>
              <a:defRPr kumimoji="0" lang="zh-CN"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0" lang="zh-CN"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9pPr>
          </a:lstStyle>
          <a:p>
            <a:pPr marL="0" indent="0">
              <a:buNone/>
            </a:pPr>
            <a:r>
              <a:rPr lang="en-US" altLang="zh-CN" dirty="0"/>
              <a:t>1</a:t>
            </a:r>
            <a:r>
              <a:rPr lang="zh-CN" altLang="zh-CN" dirty="0"/>
              <a:t>．</a:t>
            </a:r>
            <a:r>
              <a:rPr lang="en-US" altLang="zh-CN" dirty="0"/>
              <a:t>IP</a:t>
            </a:r>
            <a:r>
              <a:rPr lang="zh-CN" altLang="zh-CN" dirty="0"/>
              <a:t>地址</a:t>
            </a:r>
          </a:p>
          <a:p>
            <a:pPr>
              <a:lnSpc>
                <a:spcPct val="90000"/>
              </a:lnSpc>
              <a:buFontTx/>
              <a:buNone/>
            </a:pPr>
            <a:r>
              <a:rPr lang="zh-CN" altLang="en-US" sz="2400" dirty="0" smtClean="0"/>
              <a:t>　</a:t>
            </a:r>
            <a:endParaRPr lang="zh-CN" altLang="en-US" sz="2400" dirty="0"/>
          </a:p>
        </p:txBody>
      </p:sp>
      <p:sp>
        <p:nvSpPr>
          <p:cNvPr id="6" name="Rectangle 3"/>
          <p:cNvSpPr txBox="1">
            <a:spLocks noChangeArrowheads="1"/>
          </p:cNvSpPr>
          <p:nvPr/>
        </p:nvSpPr>
        <p:spPr>
          <a:xfrm>
            <a:off x="755576" y="1673853"/>
            <a:ext cx="7632848" cy="517533"/>
          </a:xfrm>
          <a:prstGeom prst="rect">
            <a:avLst/>
          </a:prstGeom>
        </p:spPr>
        <p:txBody>
          <a:bodyPr/>
          <a:lstStyle>
            <a:lvl1pPr marL="342900" indent="-342900" algn="l" defTabSz="914400" rtl="0" eaLnBrk="1" latinLnBrk="0" hangingPunct="1">
              <a:spcBef>
                <a:spcPct val="20000"/>
              </a:spcBef>
              <a:buFont typeface="Arial" pitchFamily="34" charset="0"/>
              <a:buChar char="•"/>
              <a:defRPr kumimoji="0" lang="zh-CN"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0" lang="zh-CN"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9pPr>
          </a:lstStyle>
          <a:p>
            <a:pPr marL="0" indent="0">
              <a:buNone/>
            </a:pPr>
            <a:r>
              <a:rPr lang="zh-CN" altLang="zh-CN" sz="2400" dirty="0"/>
              <a:t>（</a:t>
            </a:r>
            <a:r>
              <a:rPr lang="en-US" altLang="zh-CN" sz="2400" dirty="0"/>
              <a:t>2</a:t>
            </a:r>
            <a:r>
              <a:rPr lang="zh-CN" altLang="zh-CN" sz="2400" dirty="0"/>
              <a:t>）</a:t>
            </a:r>
            <a:r>
              <a:rPr lang="en-US" altLang="zh-CN" sz="2400" dirty="0"/>
              <a:t>IP</a:t>
            </a:r>
            <a:r>
              <a:rPr lang="zh-CN" altLang="zh-CN" sz="2400" dirty="0"/>
              <a:t>地址分类</a:t>
            </a:r>
          </a:p>
          <a:p>
            <a:pPr marL="0" indent="0">
              <a:buNone/>
            </a:pPr>
            <a:r>
              <a:rPr lang="en-US" altLang="zh-CN" sz="2400" dirty="0" smtClean="0"/>
              <a:t>         </a:t>
            </a:r>
            <a:endParaRPr lang="zh-CN" altLang="zh-CN" sz="2400" dirty="0"/>
          </a:p>
        </p:txBody>
      </p:sp>
      <p:sp>
        <p:nvSpPr>
          <p:cNvPr id="9" name="Rectangle 3"/>
          <p:cNvSpPr txBox="1">
            <a:spLocks noChangeArrowheads="1"/>
          </p:cNvSpPr>
          <p:nvPr/>
        </p:nvSpPr>
        <p:spPr>
          <a:xfrm>
            <a:off x="903536" y="2132112"/>
            <a:ext cx="7632848" cy="576064"/>
          </a:xfrm>
          <a:prstGeom prst="rect">
            <a:avLst/>
          </a:prstGeom>
        </p:spPr>
        <p:txBody>
          <a:bodyPr/>
          <a:lstStyle>
            <a:lvl1pPr marL="342900" indent="-342900" algn="l" defTabSz="914400" rtl="0" eaLnBrk="1" latinLnBrk="0" hangingPunct="1">
              <a:spcBef>
                <a:spcPct val="20000"/>
              </a:spcBef>
              <a:buFont typeface="Arial" pitchFamily="34" charset="0"/>
              <a:buChar char="•"/>
              <a:defRPr kumimoji="0" lang="zh-CN"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0" lang="zh-CN"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9pPr>
          </a:lstStyle>
          <a:p>
            <a:pPr marL="0" indent="0">
              <a:buNone/>
            </a:pPr>
            <a:r>
              <a:rPr lang="en-US" altLang="zh-CN" sz="2400" dirty="0"/>
              <a:t>A</a:t>
            </a:r>
            <a:r>
              <a:rPr lang="zh-CN" altLang="zh-CN" sz="2400" dirty="0"/>
              <a:t>、</a:t>
            </a:r>
            <a:r>
              <a:rPr lang="en-US" altLang="zh-CN" sz="2400" dirty="0"/>
              <a:t>B</a:t>
            </a:r>
            <a:r>
              <a:rPr lang="zh-CN" altLang="zh-CN" sz="2400" dirty="0"/>
              <a:t>、</a:t>
            </a:r>
            <a:r>
              <a:rPr lang="en-US" altLang="zh-CN" sz="2400" dirty="0"/>
              <a:t>C</a:t>
            </a:r>
            <a:r>
              <a:rPr lang="zh-CN" altLang="zh-CN" sz="2400" dirty="0"/>
              <a:t>三类</a:t>
            </a:r>
            <a:r>
              <a:rPr lang="en-US" altLang="zh-CN" sz="2400" dirty="0"/>
              <a:t>IP</a:t>
            </a:r>
            <a:r>
              <a:rPr lang="zh-CN" altLang="zh-CN" sz="2400" dirty="0"/>
              <a:t>地址的</a:t>
            </a:r>
            <a:r>
              <a:rPr lang="zh-CN" altLang="zh-CN" sz="2400" dirty="0" smtClean="0"/>
              <a:t>网络</a:t>
            </a:r>
            <a:r>
              <a:rPr lang="zh-CN" altLang="en-US" sz="2400" dirty="0" smtClean="0"/>
              <a:t>数</a:t>
            </a:r>
            <a:r>
              <a:rPr lang="zh-CN" altLang="zh-CN" sz="2400" dirty="0" smtClean="0"/>
              <a:t>和主机</a:t>
            </a:r>
            <a:r>
              <a:rPr lang="zh-CN" altLang="en-US" sz="2400" dirty="0" smtClean="0"/>
              <a:t>数：</a:t>
            </a:r>
            <a:endParaRPr lang="zh-CN" altLang="zh-CN" sz="2400" dirty="0"/>
          </a:p>
          <a:p>
            <a:pPr marL="0" indent="0">
              <a:buNone/>
            </a:pPr>
            <a:r>
              <a:rPr lang="zh-CN" altLang="en-US" sz="2400" dirty="0" smtClean="0"/>
              <a:t>　</a:t>
            </a:r>
            <a:endParaRPr lang="zh-CN" altLang="en-US" sz="2400" dirty="0"/>
          </a:p>
        </p:txBody>
      </p:sp>
      <p:graphicFrame>
        <p:nvGraphicFramePr>
          <p:cNvPr id="3" name="表格 2"/>
          <p:cNvGraphicFramePr>
            <a:graphicFrameLocks noGrp="1"/>
          </p:cNvGraphicFramePr>
          <p:nvPr>
            <p:extLst>
              <p:ext uri="{D42A27DB-BD31-4B8C-83A1-F6EECF244321}">
                <p14:modId xmlns:p14="http://schemas.microsoft.com/office/powerpoint/2010/main" val="3664465852"/>
              </p:ext>
            </p:extLst>
          </p:nvPr>
        </p:nvGraphicFramePr>
        <p:xfrm>
          <a:off x="899592" y="2708176"/>
          <a:ext cx="7453606" cy="2194560"/>
        </p:xfrm>
        <a:graphic>
          <a:graphicData uri="http://schemas.openxmlformats.org/drawingml/2006/table">
            <a:tbl>
              <a:tblPr firstRow="1" firstCol="1" lastRow="1" lastCol="1" bandRow="1" bandCol="1"/>
              <a:tblGrid>
                <a:gridCol w="921113"/>
                <a:gridCol w="2245434"/>
                <a:gridCol w="1939279"/>
                <a:gridCol w="2347780"/>
              </a:tblGrid>
              <a:tr h="360164">
                <a:tc>
                  <a:txBody>
                    <a:bodyPr/>
                    <a:lstStyle/>
                    <a:p>
                      <a:pPr algn="ctr">
                        <a:lnSpc>
                          <a:spcPct val="150000"/>
                        </a:lnSpc>
                        <a:spcBef>
                          <a:spcPts val="250"/>
                        </a:spcBef>
                        <a:spcAft>
                          <a:spcPts val="250"/>
                        </a:spcAft>
                      </a:pPr>
                      <a:r>
                        <a:rPr lang="zh-CN" sz="1600" kern="1050" dirty="0">
                          <a:effectLst/>
                          <a:latin typeface="Arial"/>
                          <a:ea typeface="黑体"/>
                          <a:cs typeface="Times New Roman"/>
                        </a:rPr>
                        <a:t>分类</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Bef>
                          <a:spcPts val="250"/>
                        </a:spcBef>
                        <a:spcAft>
                          <a:spcPts val="250"/>
                        </a:spcAft>
                      </a:pPr>
                      <a:r>
                        <a:rPr lang="en-US" sz="1600" kern="1050">
                          <a:effectLst/>
                          <a:latin typeface="Arial"/>
                          <a:ea typeface="黑体"/>
                          <a:cs typeface="Times New Roman"/>
                        </a:rPr>
                        <a:t>IP</a:t>
                      </a:r>
                      <a:r>
                        <a:rPr lang="zh-CN" sz="1600" kern="1050">
                          <a:effectLst/>
                          <a:latin typeface="Arial"/>
                          <a:ea typeface="黑体"/>
                          <a:cs typeface="Times New Roman"/>
                        </a:rPr>
                        <a:t>地址范围</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Bef>
                          <a:spcPts val="250"/>
                        </a:spcBef>
                        <a:spcAft>
                          <a:spcPts val="250"/>
                        </a:spcAft>
                      </a:pPr>
                      <a:r>
                        <a:rPr lang="zh-CN" sz="1600" kern="1050">
                          <a:effectLst/>
                          <a:latin typeface="Arial"/>
                          <a:ea typeface="黑体"/>
                          <a:cs typeface="Times New Roman"/>
                        </a:rPr>
                        <a:t>可支持的网络数</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Bef>
                          <a:spcPts val="250"/>
                        </a:spcBef>
                        <a:spcAft>
                          <a:spcPts val="250"/>
                        </a:spcAft>
                      </a:pPr>
                      <a:r>
                        <a:rPr lang="zh-CN" sz="1600" kern="1050">
                          <a:effectLst/>
                          <a:latin typeface="Arial"/>
                          <a:ea typeface="黑体"/>
                          <a:cs typeface="Times New Roman"/>
                        </a:rPr>
                        <a:t>每个网络支持的主机数</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0164">
                <a:tc>
                  <a:txBody>
                    <a:bodyPr/>
                    <a:lstStyle/>
                    <a:p>
                      <a:pPr algn="ctr">
                        <a:lnSpc>
                          <a:spcPct val="150000"/>
                        </a:lnSpc>
                        <a:spcBef>
                          <a:spcPts val="200"/>
                        </a:spcBef>
                        <a:spcAft>
                          <a:spcPts val="200"/>
                        </a:spcAft>
                      </a:pPr>
                      <a:r>
                        <a:rPr lang="en-US" sz="1600" kern="900" dirty="0">
                          <a:effectLst/>
                          <a:latin typeface="Times New Roman"/>
                          <a:ea typeface="宋体"/>
                        </a:rPr>
                        <a:t>A</a:t>
                      </a:r>
                      <a:endParaRPr lang="zh-CN" sz="1600" kern="900" dirty="0">
                        <a:effectLst/>
                        <a:latin typeface="Times New Roman"/>
                        <a:ea typeface="宋体"/>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Bef>
                          <a:spcPts val="200"/>
                        </a:spcBef>
                        <a:spcAft>
                          <a:spcPts val="200"/>
                        </a:spcAft>
                      </a:pPr>
                      <a:r>
                        <a:rPr lang="en-US" sz="1600" kern="900" dirty="0">
                          <a:effectLst/>
                          <a:latin typeface="Times New Roman"/>
                          <a:ea typeface="宋体"/>
                        </a:rPr>
                        <a:t>1.x.y.z </a:t>
                      </a:r>
                      <a:r>
                        <a:rPr lang="zh-CN" sz="1600" kern="900" dirty="0">
                          <a:effectLst/>
                          <a:latin typeface="Times New Roman"/>
                          <a:ea typeface="宋体"/>
                        </a:rPr>
                        <a:t>～</a:t>
                      </a:r>
                      <a:r>
                        <a:rPr lang="en-US" sz="1600" kern="900" dirty="0">
                          <a:effectLst/>
                          <a:latin typeface="Times New Roman"/>
                          <a:ea typeface="宋体"/>
                        </a:rPr>
                        <a:t> 126.x.y.z</a:t>
                      </a:r>
                      <a:endParaRPr lang="zh-CN" sz="1600" kern="900" dirty="0">
                        <a:effectLst/>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Bef>
                          <a:spcPts val="200"/>
                        </a:spcBef>
                        <a:spcAft>
                          <a:spcPts val="200"/>
                        </a:spcAft>
                      </a:pPr>
                      <a:r>
                        <a:rPr lang="en-US" sz="1600" kern="900">
                          <a:effectLst/>
                          <a:latin typeface="Times New Roman"/>
                          <a:ea typeface="宋体"/>
                        </a:rPr>
                        <a:t>126</a:t>
                      </a:r>
                      <a:endParaRPr lang="zh-CN" sz="1600" kern="900">
                        <a:effectLst/>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Bef>
                          <a:spcPts val="200"/>
                        </a:spcBef>
                        <a:spcAft>
                          <a:spcPts val="200"/>
                        </a:spcAft>
                      </a:pPr>
                      <a:r>
                        <a:rPr lang="en-US" sz="1600" kern="900" dirty="0">
                          <a:effectLst/>
                          <a:latin typeface="Times New Roman"/>
                          <a:ea typeface="宋体"/>
                        </a:rPr>
                        <a:t>16,777,214</a:t>
                      </a:r>
                      <a:r>
                        <a:rPr lang="zh-CN" sz="1600" kern="900" dirty="0">
                          <a:effectLst/>
                          <a:latin typeface="Times New Roman"/>
                          <a:ea typeface="宋体"/>
                        </a:rPr>
                        <a:t>（大规模）</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0164">
                <a:tc>
                  <a:txBody>
                    <a:bodyPr/>
                    <a:lstStyle/>
                    <a:p>
                      <a:pPr algn="ctr">
                        <a:lnSpc>
                          <a:spcPct val="150000"/>
                        </a:lnSpc>
                        <a:spcBef>
                          <a:spcPts val="200"/>
                        </a:spcBef>
                        <a:spcAft>
                          <a:spcPts val="200"/>
                        </a:spcAft>
                      </a:pPr>
                      <a:r>
                        <a:rPr lang="en-US" sz="1600" kern="900">
                          <a:effectLst/>
                          <a:latin typeface="Times New Roman"/>
                          <a:ea typeface="宋体"/>
                        </a:rPr>
                        <a:t>B</a:t>
                      </a:r>
                      <a:endParaRPr lang="zh-CN" sz="1600" kern="900">
                        <a:effectLst/>
                        <a:latin typeface="Times New Roman"/>
                        <a:ea typeface="宋体"/>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Bef>
                          <a:spcPts val="200"/>
                        </a:spcBef>
                        <a:spcAft>
                          <a:spcPts val="200"/>
                        </a:spcAft>
                      </a:pPr>
                      <a:r>
                        <a:rPr lang="en-US" sz="1600" kern="900" dirty="0">
                          <a:effectLst/>
                          <a:latin typeface="Times New Roman"/>
                          <a:ea typeface="宋体"/>
                        </a:rPr>
                        <a:t>128.x.y.z </a:t>
                      </a:r>
                      <a:r>
                        <a:rPr lang="zh-CN" sz="1600" kern="900" dirty="0">
                          <a:effectLst/>
                          <a:latin typeface="Times New Roman"/>
                          <a:ea typeface="宋体"/>
                        </a:rPr>
                        <a:t>～</a:t>
                      </a:r>
                      <a:r>
                        <a:rPr lang="en-US" sz="1600" kern="900" dirty="0">
                          <a:effectLst/>
                          <a:latin typeface="Times New Roman"/>
                          <a:ea typeface="宋体"/>
                        </a:rPr>
                        <a:t> 191.x.y.z</a:t>
                      </a:r>
                      <a:endParaRPr lang="zh-CN" sz="1600" kern="900" dirty="0">
                        <a:effectLst/>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Bef>
                          <a:spcPts val="200"/>
                        </a:spcBef>
                        <a:spcAft>
                          <a:spcPts val="200"/>
                        </a:spcAft>
                      </a:pPr>
                      <a:r>
                        <a:rPr lang="en-US" sz="1600" kern="900">
                          <a:effectLst/>
                          <a:latin typeface="Times New Roman"/>
                          <a:ea typeface="宋体"/>
                        </a:rPr>
                        <a:t>16,382</a:t>
                      </a:r>
                      <a:endParaRPr lang="zh-CN" sz="1600" kern="900">
                        <a:effectLst/>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Bef>
                          <a:spcPts val="200"/>
                        </a:spcBef>
                        <a:spcAft>
                          <a:spcPts val="200"/>
                        </a:spcAft>
                      </a:pPr>
                      <a:r>
                        <a:rPr lang="en-US" sz="1600" kern="900">
                          <a:effectLst/>
                          <a:latin typeface="Times New Roman"/>
                          <a:ea typeface="宋体"/>
                        </a:rPr>
                        <a:t>65534</a:t>
                      </a:r>
                      <a:r>
                        <a:rPr lang="zh-CN" sz="1600" kern="900">
                          <a:effectLst/>
                          <a:latin typeface="Times New Roman"/>
                          <a:ea typeface="宋体"/>
                        </a:rPr>
                        <a:t>（中等规模）</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0164">
                <a:tc>
                  <a:txBody>
                    <a:bodyPr/>
                    <a:lstStyle/>
                    <a:p>
                      <a:pPr algn="ctr">
                        <a:lnSpc>
                          <a:spcPct val="150000"/>
                        </a:lnSpc>
                        <a:spcBef>
                          <a:spcPts val="200"/>
                        </a:spcBef>
                        <a:spcAft>
                          <a:spcPts val="200"/>
                        </a:spcAft>
                      </a:pPr>
                      <a:r>
                        <a:rPr lang="en-US" sz="1600" kern="900">
                          <a:effectLst/>
                          <a:latin typeface="Times New Roman"/>
                          <a:ea typeface="宋体"/>
                        </a:rPr>
                        <a:t>C</a:t>
                      </a:r>
                      <a:endParaRPr lang="zh-CN" sz="1600" kern="900">
                        <a:effectLst/>
                        <a:latin typeface="Times New Roman"/>
                        <a:ea typeface="宋体"/>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Bef>
                          <a:spcPts val="200"/>
                        </a:spcBef>
                        <a:spcAft>
                          <a:spcPts val="200"/>
                        </a:spcAft>
                      </a:pPr>
                      <a:r>
                        <a:rPr lang="en-US" sz="1600" kern="900" dirty="0">
                          <a:effectLst/>
                          <a:latin typeface="Times New Roman"/>
                          <a:ea typeface="宋体"/>
                        </a:rPr>
                        <a:t>192.x.y.z </a:t>
                      </a:r>
                      <a:r>
                        <a:rPr lang="zh-CN" sz="1600" kern="900" dirty="0">
                          <a:effectLst/>
                          <a:latin typeface="Times New Roman"/>
                          <a:ea typeface="宋体"/>
                        </a:rPr>
                        <a:t>～</a:t>
                      </a:r>
                      <a:r>
                        <a:rPr lang="en-US" sz="1600" kern="900" dirty="0">
                          <a:effectLst/>
                          <a:latin typeface="Times New Roman"/>
                          <a:ea typeface="宋体"/>
                        </a:rPr>
                        <a:t> 223.x.y.z</a:t>
                      </a:r>
                      <a:endParaRPr lang="zh-CN" sz="1600" kern="900" dirty="0">
                        <a:effectLst/>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Bef>
                          <a:spcPts val="200"/>
                        </a:spcBef>
                        <a:spcAft>
                          <a:spcPts val="200"/>
                        </a:spcAft>
                      </a:pPr>
                      <a:r>
                        <a:rPr lang="en-US" sz="1600" kern="900">
                          <a:effectLst/>
                          <a:latin typeface="Times New Roman"/>
                          <a:ea typeface="宋体"/>
                        </a:rPr>
                        <a:t>2,097,150</a:t>
                      </a:r>
                      <a:endParaRPr lang="zh-CN" sz="1600" kern="900">
                        <a:effectLst/>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Bef>
                          <a:spcPts val="200"/>
                        </a:spcBef>
                        <a:spcAft>
                          <a:spcPts val="200"/>
                        </a:spcAft>
                      </a:pPr>
                      <a:r>
                        <a:rPr lang="en-US" sz="1600" kern="900">
                          <a:effectLst/>
                          <a:latin typeface="Times New Roman"/>
                          <a:ea typeface="宋体"/>
                        </a:rPr>
                        <a:t>254</a:t>
                      </a:r>
                      <a:r>
                        <a:rPr lang="zh-CN" sz="1600" kern="900">
                          <a:effectLst/>
                          <a:latin typeface="Times New Roman"/>
                          <a:ea typeface="宋体"/>
                        </a:rPr>
                        <a:t>（小规模）</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0164">
                <a:tc>
                  <a:txBody>
                    <a:bodyPr/>
                    <a:lstStyle/>
                    <a:p>
                      <a:pPr algn="ctr">
                        <a:lnSpc>
                          <a:spcPct val="150000"/>
                        </a:lnSpc>
                        <a:spcBef>
                          <a:spcPts val="200"/>
                        </a:spcBef>
                        <a:spcAft>
                          <a:spcPts val="200"/>
                        </a:spcAft>
                      </a:pPr>
                      <a:r>
                        <a:rPr lang="en-US" sz="1600" kern="900">
                          <a:effectLst/>
                          <a:latin typeface="Times New Roman"/>
                          <a:ea typeface="宋体"/>
                        </a:rPr>
                        <a:t>D</a:t>
                      </a:r>
                      <a:endParaRPr lang="zh-CN" sz="1600" kern="900">
                        <a:effectLst/>
                        <a:latin typeface="Times New Roman"/>
                        <a:ea typeface="宋体"/>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Bef>
                          <a:spcPts val="200"/>
                        </a:spcBef>
                        <a:spcAft>
                          <a:spcPts val="200"/>
                        </a:spcAft>
                      </a:pPr>
                      <a:r>
                        <a:rPr lang="zh-CN" sz="1600" kern="900" dirty="0">
                          <a:effectLst/>
                          <a:latin typeface="Times New Roman"/>
                          <a:ea typeface="宋体"/>
                        </a:rPr>
                        <a:t>组播地址</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Bef>
                          <a:spcPts val="200"/>
                        </a:spcBef>
                        <a:spcAft>
                          <a:spcPts val="200"/>
                        </a:spcAft>
                      </a:pPr>
                      <a:r>
                        <a:rPr lang="en-US" sz="1600" kern="900">
                          <a:effectLst/>
                          <a:latin typeface="Times New Roman"/>
                          <a:ea typeface="宋体"/>
                        </a:rPr>
                        <a:t> </a:t>
                      </a:r>
                      <a:endParaRPr lang="zh-CN" sz="1600" kern="900">
                        <a:effectLst/>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Bef>
                          <a:spcPts val="200"/>
                        </a:spcBef>
                        <a:spcAft>
                          <a:spcPts val="200"/>
                        </a:spcAft>
                      </a:pPr>
                      <a:r>
                        <a:rPr lang="en-US" sz="1600" kern="900">
                          <a:effectLst/>
                          <a:latin typeface="Times New Roman"/>
                          <a:ea typeface="宋体"/>
                        </a:rPr>
                        <a:t> </a:t>
                      </a:r>
                      <a:endParaRPr lang="zh-CN" sz="1600" kern="900">
                        <a:effectLst/>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0164">
                <a:tc>
                  <a:txBody>
                    <a:bodyPr/>
                    <a:lstStyle/>
                    <a:p>
                      <a:pPr algn="ctr">
                        <a:lnSpc>
                          <a:spcPct val="150000"/>
                        </a:lnSpc>
                        <a:spcBef>
                          <a:spcPts val="200"/>
                        </a:spcBef>
                        <a:spcAft>
                          <a:spcPts val="200"/>
                        </a:spcAft>
                      </a:pPr>
                      <a:r>
                        <a:rPr lang="en-US" sz="1600" kern="900">
                          <a:effectLst/>
                          <a:latin typeface="Times New Roman"/>
                          <a:ea typeface="宋体"/>
                        </a:rPr>
                        <a:t>E</a:t>
                      </a:r>
                      <a:endParaRPr lang="zh-CN" sz="1600" kern="900">
                        <a:effectLst/>
                        <a:latin typeface="Times New Roman"/>
                        <a:ea typeface="宋体"/>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Bef>
                          <a:spcPts val="200"/>
                        </a:spcBef>
                        <a:spcAft>
                          <a:spcPts val="200"/>
                        </a:spcAft>
                      </a:pPr>
                      <a:r>
                        <a:rPr lang="zh-CN" sz="1600" kern="900" dirty="0">
                          <a:effectLst/>
                          <a:latin typeface="Times New Roman"/>
                          <a:ea typeface="宋体"/>
                        </a:rPr>
                        <a:t>保留地址</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Bef>
                          <a:spcPts val="200"/>
                        </a:spcBef>
                        <a:spcAft>
                          <a:spcPts val="200"/>
                        </a:spcAft>
                      </a:pPr>
                      <a:r>
                        <a:rPr lang="en-US" sz="1600" kern="900" dirty="0">
                          <a:effectLst/>
                          <a:latin typeface="Times New Roman"/>
                          <a:ea typeface="宋体"/>
                        </a:rPr>
                        <a:t> </a:t>
                      </a:r>
                      <a:endParaRPr lang="zh-CN" sz="1600" kern="900" dirty="0">
                        <a:effectLst/>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Bef>
                          <a:spcPts val="200"/>
                        </a:spcBef>
                        <a:spcAft>
                          <a:spcPts val="200"/>
                        </a:spcAft>
                      </a:pPr>
                      <a:r>
                        <a:rPr lang="en-US" sz="1600" kern="900" dirty="0">
                          <a:effectLst/>
                          <a:latin typeface="Times New Roman"/>
                          <a:ea typeface="宋体"/>
                        </a:rPr>
                        <a:t> </a:t>
                      </a:r>
                      <a:endParaRPr lang="zh-CN" sz="1600" kern="900" dirty="0">
                        <a:effectLst/>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 name="矩形 3"/>
          <p:cNvSpPr/>
          <p:nvPr/>
        </p:nvSpPr>
        <p:spPr>
          <a:xfrm>
            <a:off x="743879" y="5088677"/>
            <a:ext cx="7632848" cy="1200329"/>
          </a:xfrm>
          <a:prstGeom prst="rect">
            <a:avLst/>
          </a:prstGeom>
          <a:solidFill>
            <a:schemeClr val="bg1"/>
          </a:solidFill>
        </p:spPr>
        <p:txBody>
          <a:bodyPr wrap="square">
            <a:spAutoFit/>
          </a:bodyPr>
          <a:lstStyle/>
          <a:p>
            <a:r>
              <a:rPr lang="en-US" altLang="zh-CN" dirty="0" smtClean="0"/>
              <a:t>          A</a:t>
            </a:r>
            <a:r>
              <a:rPr lang="zh-CN" altLang="en-US" dirty="0"/>
              <a:t>类地址的首位是</a:t>
            </a:r>
            <a:r>
              <a:rPr lang="en-US" altLang="zh-CN" dirty="0"/>
              <a:t>0</a:t>
            </a:r>
            <a:r>
              <a:rPr lang="zh-CN" altLang="en-US" dirty="0"/>
              <a:t>，网络号占</a:t>
            </a:r>
            <a:r>
              <a:rPr lang="en-US" altLang="zh-CN" dirty="0"/>
              <a:t>7</a:t>
            </a:r>
            <a:r>
              <a:rPr lang="zh-CN" altLang="en-US" dirty="0"/>
              <a:t>位，主机号占</a:t>
            </a:r>
            <a:r>
              <a:rPr lang="en-US" altLang="zh-CN" dirty="0"/>
              <a:t>24</a:t>
            </a:r>
            <a:r>
              <a:rPr lang="zh-CN" altLang="en-US" dirty="0"/>
              <a:t>位，地址范围应该从</a:t>
            </a:r>
            <a:r>
              <a:rPr lang="en-US" altLang="zh-CN" dirty="0"/>
              <a:t>0.0.0.0~127.255.255.255</a:t>
            </a:r>
            <a:r>
              <a:rPr lang="zh-CN" altLang="en-US" dirty="0"/>
              <a:t>，但是网络号</a:t>
            </a:r>
            <a:r>
              <a:rPr lang="en-US" altLang="zh-CN" dirty="0"/>
              <a:t>0</a:t>
            </a:r>
            <a:r>
              <a:rPr lang="zh-CN" altLang="en-US" dirty="0"/>
              <a:t>和</a:t>
            </a:r>
            <a:r>
              <a:rPr lang="en-US" altLang="zh-CN" dirty="0"/>
              <a:t>127</a:t>
            </a:r>
            <a:r>
              <a:rPr lang="zh-CN" altLang="en-US" dirty="0"/>
              <a:t>有特殊含义，因此，</a:t>
            </a:r>
            <a:r>
              <a:rPr lang="en-US" altLang="zh-CN" dirty="0"/>
              <a:t>A</a:t>
            </a:r>
            <a:r>
              <a:rPr lang="zh-CN" altLang="en-US" dirty="0"/>
              <a:t>类地址实际上只有</a:t>
            </a:r>
            <a:r>
              <a:rPr lang="en-US" altLang="zh-CN" dirty="0"/>
              <a:t>126</a:t>
            </a:r>
            <a:r>
              <a:rPr lang="zh-CN" altLang="en-US" dirty="0"/>
              <a:t>（</a:t>
            </a:r>
            <a:r>
              <a:rPr lang="en-US" altLang="zh-CN" dirty="0"/>
              <a:t>2</a:t>
            </a:r>
            <a:r>
              <a:rPr lang="en-US" altLang="zh-CN" baseline="30000" dirty="0"/>
              <a:t>7</a:t>
            </a:r>
            <a:r>
              <a:rPr lang="en-US" altLang="zh-CN" dirty="0"/>
              <a:t>-2</a:t>
            </a:r>
            <a:r>
              <a:rPr lang="zh-CN" altLang="en-US" dirty="0"/>
              <a:t>）个网络号，主机号不能全为</a:t>
            </a:r>
            <a:r>
              <a:rPr lang="en-US" altLang="zh-CN" dirty="0"/>
              <a:t>0</a:t>
            </a:r>
            <a:r>
              <a:rPr lang="zh-CN" altLang="en-US" dirty="0"/>
              <a:t>或</a:t>
            </a:r>
            <a:r>
              <a:rPr lang="en-US" altLang="zh-CN" dirty="0"/>
              <a:t>1</a:t>
            </a:r>
            <a:r>
              <a:rPr lang="zh-CN" altLang="en-US" dirty="0"/>
              <a:t>，因此</a:t>
            </a:r>
            <a:r>
              <a:rPr lang="en-US" altLang="zh-CN" dirty="0"/>
              <a:t>A</a:t>
            </a:r>
            <a:r>
              <a:rPr lang="zh-CN" altLang="en-US" dirty="0"/>
              <a:t>类网络可以接入的主机数为</a:t>
            </a:r>
            <a:r>
              <a:rPr lang="en-US" altLang="zh-CN" dirty="0"/>
              <a:t>16777214</a:t>
            </a:r>
            <a:r>
              <a:rPr lang="zh-CN" altLang="en-US" dirty="0"/>
              <a:t>（</a:t>
            </a:r>
            <a:r>
              <a:rPr lang="en-US" altLang="zh-CN" dirty="0"/>
              <a:t>2</a:t>
            </a:r>
            <a:r>
              <a:rPr lang="en-US" altLang="zh-CN" baseline="30000" dirty="0"/>
              <a:t>24</a:t>
            </a:r>
            <a:r>
              <a:rPr lang="en-US" altLang="zh-CN" dirty="0"/>
              <a:t>-2</a:t>
            </a:r>
            <a:r>
              <a:rPr lang="zh-CN" altLang="en-US" dirty="0"/>
              <a:t>）个。</a:t>
            </a:r>
            <a:r>
              <a:rPr lang="en-US" altLang="zh-CN" dirty="0"/>
              <a:t>A</a:t>
            </a:r>
            <a:r>
              <a:rPr lang="zh-CN" altLang="en-US" dirty="0"/>
              <a:t>类地址适用于大规模的网络</a:t>
            </a:r>
            <a:r>
              <a:rPr lang="zh-CN" altLang="en-US" dirty="0" smtClean="0"/>
              <a:t>。</a:t>
            </a:r>
            <a:endParaRPr lang="zh-CN" altLang="en-US" dirty="0"/>
          </a:p>
        </p:txBody>
      </p:sp>
    </p:spTree>
    <p:extLst>
      <p:ext uri="{BB962C8B-B14F-4D97-AF65-F5344CB8AC3E}">
        <p14:creationId xmlns:p14="http://schemas.microsoft.com/office/powerpoint/2010/main" val="42899364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6" presetClass="entr" presetSubtype="21"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arn(inVertic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xit" presetSubtype="0" fill="hold" grpId="1" nodeType="clickEffect">
                                  <p:stCondLst>
                                    <p:cond delay="0"/>
                                  </p:stCondLst>
                                  <p:childTnLst>
                                    <p:set>
                                      <p:cBhvr>
                                        <p:cTn id="21" dur="1" fill="hold">
                                          <p:stCondLst>
                                            <p:cond delay="0"/>
                                          </p:stCondLst>
                                        </p:cTn>
                                        <p:tgtEl>
                                          <p:spTgt spid="4"/>
                                        </p:tgtEl>
                                        <p:attrNameLst>
                                          <p:attrName>style.visibility</p:attrName>
                                        </p:attrNameLst>
                                      </p:cBhvr>
                                      <p:to>
                                        <p:strVal val="hidden"/>
                                      </p:to>
                                    </p:set>
                                  </p:childTnLst>
                                </p:cTn>
                              </p:par>
                            </p:childTnLst>
                          </p:cTn>
                        </p:par>
                        <p:par>
                          <p:cTn id="22" fill="hold">
                            <p:stCondLst>
                              <p:cond delay="0"/>
                            </p:stCondLst>
                            <p:childTnLst>
                              <p:par>
                                <p:cTn id="23" presetID="16" presetClass="entr" presetSubtype="21"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arn(inVertical)">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xit" presetSubtype="0" fill="hold" grpId="1" nodeType="clickEffect">
                                  <p:stCondLst>
                                    <p:cond delay="0"/>
                                  </p:stCondLst>
                                  <p:childTnLst>
                                    <p:set>
                                      <p:cBhvr>
                                        <p:cTn id="29" dur="1" fill="hold">
                                          <p:stCondLst>
                                            <p:cond delay="0"/>
                                          </p:stCondLst>
                                        </p:cTn>
                                        <p:tgtEl>
                                          <p:spTgt spid="12"/>
                                        </p:tgtEl>
                                        <p:attrNameLst>
                                          <p:attrName>style.visibility</p:attrName>
                                        </p:attrNameLst>
                                      </p:cBhvr>
                                      <p:to>
                                        <p:strVal val="hidden"/>
                                      </p:to>
                                    </p:set>
                                  </p:childTnLst>
                                </p:cTn>
                              </p:par>
                            </p:childTnLst>
                          </p:cTn>
                        </p:par>
                        <p:par>
                          <p:cTn id="30" fill="hold">
                            <p:stCondLst>
                              <p:cond delay="0"/>
                            </p:stCondLst>
                            <p:childTnLst>
                              <p:par>
                                <p:cTn id="31" presetID="16" presetClass="entr" presetSubtype="21"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barn(inVertical)">
                                      <p:cBhvr>
                                        <p:cTn id="3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2" grpId="0" animBg="1"/>
      <p:bldP spid="12" grpId="1" animBg="1"/>
      <p:bldP spid="4" grpId="0" animBg="1"/>
      <p:bldP spid="4" grpId="1"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vert="horz" lIns="91440" tIns="45720" rIns="91440" bIns="45720" rtlCol="0" anchor="ctr">
            <a:normAutofit/>
          </a:bodyPr>
          <a:lstStyle/>
          <a:p>
            <a:r>
              <a:rPr lang="en-US" altLang="zh-CN" sz="3600" dirty="0"/>
              <a:t>7.3.3  IP</a:t>
            </a:r>
            <a:r>
              <a:rPr lang="zh-CN" altLang="zh-CN" sz="3600" dirty="0"/>
              <a:t>地址和域名</a:t>
            </a: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3"/>
          <p:cNvSpPr txBox="1">
            <a:spLocks noChangeArrowheads="1"/>
          </p:cNvSpPr>
          <p:nvPr/>
        </p:nvSpPr>
        <p:spPr>
          <a:xfrm>
            <a:off x="899592" y="1097789"/>
            <a:ext cx="7632848" cy="576064"/>
          </a:xfrm>
          <a:prstGeom prst="rect">
            <a:avLst/>
          </a:prstGeom>
        </p:spPr>
        <p:txBody>
          <a:bodyPr/>
          <a:lstStyle>
            <a:lvl1pPr marL="342900" indent="-342900" algn="l" defTabSz="914400" rtl="0" eaLnBrk="1" latinLnBrk="0" hangingPunct="1">
              <a:spcBef>
                <a:spcPct val="20000"/>
              </a:spcBef>
              <a:buFont typeface="Arial" pitchFamily="34" charset="0"/>
              <a:buChar char="•"/>
              <a:defRPr kumimoji="0" lang="zh-CN"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0" lang="zh-CN"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9pPr>
          </a:lstStyle>
          <a:p>
            <a:pPr marL="0" indent="0">
              <a:buNone/>
            </a:pPr>
            <a:r>
              <a:rPr lang="en-US" altLang="zh-CN" dirty="0"/>
              <a:t>1</a:t>
            </a:r>
            <a:r>
              <a:rPr lang="zh-CN" altLang="zh-CN" dirty="0"/>
              <a:t>．</a:t>
            </a:r>
            <a:r>
              <a:rPr lang="en-US" altLang="zh-CN" dirty="0"/>
              <a:t>IP</a:t>
            </a:r>
            <a:r>
              <a:rPr lang="zh-CN" altLang="zh-CN" dirty="0"/>
              <a:t>地址</a:t>
            </a:r>
          </a:p>
          <a:p>
            <a:pPr>
              <a:lnSpc>
                <a:spcPct val="90000"/>
              </a:lnSpc>
              <a:buFontTx/>
              <a:buNone/>
            </a:pPr>
            <a:r>
              <a:rPr lang="zh-CN" altLang="en-US" sz="2400" dirty="0" smtClean="0"/>
              <a:t>　</a:t>
            </a:r>
            <a:endParaRPr lang="zh-CN" altLang="en-US" sz="2400" dirty="0"/>
          </a:p>
        </p:txBody>
      </p:sp>
      <p:sp>
        <p:nvSpPr>
          <p:cNvPr id="6" name="Rectangle 3"/>
          <p:cNvSpPr txBox="1">
            <a:spLocks noChangeArrowheads="1"/>
          </p:cNvSpPr>
          <p:nvPr/>
        </p:nvSpPr>
        <p:spPr>
          <a:xfrm>
            <a:off x="755575" y="1673853"/>
            <a:ext cx="7662711" cy="4563459"/>
          </a:xfrm>
          <a:prstGeom prst="rect">
            <a:avLst/>
          </a:prstGeom>
        </p:spPr>
        <p:txBody>
          <a:bodyPr/>
          <a:lstStyle>
            <a:lvl1pPr marL="342900" indent="-342900" algn="l" defTabSz="914400" rtl="0" eaLnBrk="1" latinLnBrk="0" hangingPunct="1">
              <a:spcBef>
                <a:spcPct val="20000"/>
              </a:spcBef>
              <a:buFont typeface="Arial" pitchFamily="34" charset="0"/>
              <a:buChar char="•"/>
              <a:defRPr kumimoji="0" lang="zh-CN"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0" lang="zh-CN"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9pPr>
          </a:lstStyle>
          <a:p>
            <a:pPr marL="0" indent="0">
              <a:lnSpc>
                <a:spcPct val="120000"/>
              </a:lnSpc>
              <a:spcBef>
                <a:spcPts val="600"/>
              </a:spcBef>
              <a:spcAft>
                <a:spcPts val="600"/>
              </a:spcAft>
              <a:buNone/>
            </a:pPr>
            <a:r>
              <a:rPr lang="zh-CN" altLang="zh-CN" sz="2400" dirty="0"/>
              <a:t>（</a:t>
            </a:r>
            <a:r>
              <a:rPr lang="en-US" altLang="zh-CN" sz="2400" dirty="0"/>
              <a:t>3</a:t>
            </a:r>
            <a:r>
              <a:rPr lang="zh-CN" altLang="zh-CN" sz="2400" dirty="0"/>
              <a:t>）</a:t>
            </a:r>
            <a:r>
              <a:rPr lang="en-US" altLang="zh-CN" sz="2400" dirty="0" smtClean="0"/>
              <a:t>IPv6</a:t>
            </a:r>
          </a:p>
          <a:p>
            <a:pPr marL="0" indent="0">
              <a:lnSpc>
                <a:spcPct val="120000"/>
              </a:lnSpc>
              <a:spcBef>
                <a:spcPts val="600"/>
              </a:spcBef>
              <a:spcAft>
                <a:spcPts val="600"/>
              </a:spcAft>
              <a:buNone/>
            </a:pPr>
            <a:r>
              <a:rPr lang="en-US" altLang="zh-CN" sz="2400" dirty="0" smtClean="0"/>
              <a:t>         </a:t>
            </a:r>
            <a:r>
              <a:rPr lang="zh-CN" altLang="zh-CN" sz="2400" dirty="0" smtClean="0"/>
              <a:t>随着</a:t>
            </a:r>
            <a:r>
              <a:rPr lang="en-US" altLang="zh-CN" sz="2400" dirty="0"/>
              <a:t>Internet</a:t>
            </a:r>
            <a:r>
              <a:rPr lang="zh-CN" altLang="zh-CN" sz="2400" dirty="0"/>
              <a:t>的高速发展，连接到</a:t>
            </a:r>
            <a:r>
              <a:rPr lang="en-US" altLang="zh-CN" sz="2400" dirty="0"/>
              <a:t>Internet</a:t>
            </a:r>
            <a:r>
              <a:rPr lang="zh-CN" altLang="zh-CN" sz="2400" dirty="0"/>
              <a:t>上的节点数量越来越多，</a:t>
            </a:r>
            <a:r>
              <a:rPr lang="en-US" altLang="zh-CN" sz="2400" dirty="0"/>
              <a:t>IPv4</a:t>
            </a:r>
            <a:r>
              <a:rPr lang="zh-CN" altLang="zh-CN" sz="2400" dirty="0"/>
              <a:t>定义的地址空间已经耗尽</a:t>
            </a:r>
            <a:r>
              <a:rPr lang="zh-CN" altLang="zh-CN" sz="2400" dirty="0" smtClean="0"/>
              <a:t>，为了解决这</a:t>
            </a:r>
            <a:r>
              <a:rPr lang="zh-CN" altLang="zh-CN" sz="2400" dirty="0"/>
              <a:t>一问题</a:t>
            </a:r>
            <a:r>
              <a:rPr lang="zh-CN" altLang="zh-CN" sz="2400" dirty="0" smtClean="0"/>
              <a:t>，</a:t>
            </a:r>
            <a:r>
              <a:rPr lang="zh-CN" altLang="en-US" sz="2400" dirty="0" smtClean="0"/>
              <a:t>提出了</a:t>
            </a:r>
            <a:r>
              <a:rPr lang="zh-CN" altLang="zh-CN" sz="2400" dirty="0" smtClean="0"/>
              <a:t>新</a:t>
            </a:r>
            <a:r>
              <a:rPr lang="zh-CN" altLang="zh-CN" sz="2400" dirty="0"/>
              <a:t>的协议和</a:t>
            </a:r>
            <a:r>
              <a:rPr lang="zh-CN" altLang="zh-CN" sz="2400" dirty="0" smtClean="0"/>
              <a:t>标准</a:t>
            </a:r>
            <a:r>
              <a:rPr lang="en-US" altLang="zh-CN" sz="2400" dirty="0" smtClean="0"/>
              <a:t>IPv6</a:t>
            </a:r>
            <a:r>
              <a:rPr lang="zh-CN" altLang="zh-CN" sz="2400" dirty="0" smtClean="0"/>
              <a:t>。</a:t>
            </a:r>
            <a:endParaRPr lang="zh-CN" altLang="zh-CN" sz="2400" dirty="0"/>
          </a:p>
          <a:p>
            <a:pPr marL="0" indent="0">
              <a:lnSpc>
                <a:spcPct val="120000"/>
              </a:lnSpc>
              <a:spcBef>
                <a:spcPts val="600"/>
              </a:spcBef>
              <a:spcAft>
                <a:spcPts val="600"/>
              </a:spcAft>
              <a:buNone/>
            </a:pPr>
            <a:r>
              <a:rPr lang="en-US" altLang="zh-CN" sz="2400" dirty="0" smtClean="0"/>
              <a:t>          IPv6</a:t>
            </a:r>
            <a:r>
              <a:rPr lang="zh-CN" altLang="zh-CN" sz="2400" dirty="0"/>
              <a:t>有很多新的特征</a:t>
            </a:r>
            <a:r>
              <a:rPr lang="zh-CN" altLang="zh-CN" sz="2400" dirty="0" smtClean="0"/>
              <a:t>，最</a:t>
            </a:r>
            <a:r>
              <a:rPr lang="zh-CN" altLang="zh-CN" sz="2400" dirty="0"/>
              <a:t>重要的是它的地址长度由</a:t>
            </a:r>
            <a:r>
              <a:rPr lang="en-US" altLang="zh-CN" sz="2400" dirty="0"/>
              <a:t>IPv4</a:t>
            </a:r>
            <a:r>
              <a:rPr lang="zh-CN" altLang="zh-CN" sz="2400" dirty="0"/>
              <a:t>的</a:t>
            </a:r>
            <a:r>
              <a:rPr lang="en-US" altLang="zh-CN" sz="2400" dirty="0"/>
              <a:t>32</a:t>
            </a:r>
            <a:r>
              <a:rPr lang="zh-CN" altLang="zh-CN" sz="2400" dirty="0"/>
              <a:t>位增加到了</a:t>
            </a:r>
            <a:r>
              <a:rPr lang="en-US" altLang="zh-CN" sz="2400" dirty="0">
                <a:solidFill>
                  <a:srgbClr val="FF0000"/>
                </a:solidFill>
              </a:rPr>
              <a:t>128</a:t>
            </a:r>
            <a:r>
              <a:rPr lang="zh-CN" altLang="zh-CN" sz="2400" dirty="0">
                <a:solidFill>
                  <a:srgbClr val="FF0000"/>
                </a:solidFill>
              </a:rPr>
              <a:t>位</a:t>
            </a:r>
            <a:r>
              <a:rPr lang="zh-CN" altLang="zh-CN" sz="2400" dirty="0" smtClean="0"/>
              <a:t>，彻底</a:t>
            </a:r>
            <a:r>
              <a:rPr lang="zh-CN" altLang="zh-CN" sz="2400" dirty="0"/>
              <a:t>解决了地址</a:t>
            </a:r>
            <a:r>
              <a:rPr lang="zh-CN" altLang="zh-CN" sz="2400" dirty="0" smtClean="0"/>
              <a:t>耗尽问题。</a:t>
            </a:r>
          </a:p>
          <a:p>
            <a:pPr marL="0" indent="0">
              <a:lnSpc>
                <a:spcPct val="120000"/>
              </a:lnSpc>
              <a:spcBef>
                <a:spcPts val="600"/>
              </a:spcBef>
              <a:spcAft>
                <a:spcPts val="600"/>
              </a:spcAft>
              <a:buNone/>
            </a:pPr>
            <a:r>
              <a:rPr lang="en-US" altLang="zh-CN" sz="2400" dirty="0" smtClean="0"/>
              <a:t>         </a:t>
            </a:r>
            <a:r>
              <a:rPr lang="zh-CN" altLang="zh-CN" sz="2400" dirty="0" smtClean="0"/>
              <a:t>目前，各国都在积极向</a:t>
            </a:r>
            <a:r>
              <a:rPr lang="en-US" altLang="zh-CN" sz="2400" dirty="0" smtClean="0"/>
              <a:t>IPv6</a:t>
            </a:r>
            <a:r>
              <a:rPr lang="zh-CN" altLang="zh-CN" sz="2400" dirty="0" smtClean="0"/>
              <a:t>网络迁移，以</a:t>
            </a:r>
            <a:r>
              <a:rPr lang="en-US" altLang="zh-CN" sz="2400" dirty="0" smtClean="0"/>
              <a:t>IPv6</a:t>
            </a:r>
            <a:r>
              <a:rPr lang="zh-CN" altLang="zh-CN" sz="2400" dirty="0" smtClean="0"/>
              <a:t>协议为核心的新一代因特网</a:t>
            </a:r>
            <a:r>
              <a:rPr lang="en-US" altLang="zh-CN" sz="2400" dirty="0" smtClean="0"/>
              <a:t>NGI</a:t>
            </a:r>
            <a:r>
              <a:rPr lang="zh-CN" altLang="en-US" sz="2400" dirty="0" smtClean="0"/>
              <a:t>，</a:t>
            </a:r>
            <a:r>
              <a:rPr lang="zh-CN" altLang="zh-CN" sz="2400" dirty="0" smtClean="0"/>
              <a:t>地址空间更大、更安全、更快、更方便。</a:t>
            </a:r>
          </a:p>
          <a:p>
            <a:pPr marL="0" indent="0">
              <a:lnSpc>
                <a:spcPct val="120000"/>
              </a:lnSpc>
              <a:spcBef>
                <a:spcPts val="600"/>
              </a:spcBef>
              <a:spcAft>
                <a:spcPts val="600"/>
              </a:spcAft>
              <a:buNone/>
            </a:pPr>
            <a:endParaRPr lang="zh-CN" altLang="zh-CN" sz="2400" dirty="0"/>
          </a:p>
          <a:p>
            <a:pPr marL="0" indent="0">
              <a:lnSpc>
                <a:spcPct val="120000"/>
              </a:lnSpc>
              <a:spcBef>
                <a:spcPts val="600"/>
              </a:spcBef>
              <a:spcAft>
                <a:spcPts val="600"/>
              </a:spcAft>
              <a:buNone/>
            </a:pPr>
            <a:r>
              <a:rPr lang="en-US" altLang="zh-CN" sz="2400" dirty="0" smtClean="0"/>
              <a:t>         </a:t>
            </a:r>
            <a:endParaRPr lang="zh-CN" altLang="zh-CN" sz="2400" dirty="0"/>
          </a:p>
        </p:txBody>
      </p:sp>
    </p:spTree>
    <p:extLst>
      <p:ext uri="{BB962C8B-B14F-4D97-AF65-F5344CB8AC3E}">
        <p14:creationId xmlns:p14="http://schemas.microsoft.com/office/powerpoint/2010/main" val="238850251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 calcmode="lin" valueType="num">
                                      <p:cBhvr additive="base">
                                        <p:cTn id="12"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 calcmode="lin" valueType="num">
                                      <p:cBhvr additive="base">
                                        <p:cTn id="17"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 calcmode="lin" valueType="num">
                                      <p:cBhvr additive="base">
                                        <p:cTn id="22"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vert="horz" lIns="91440" tIns="45720" rIns="91440" bIns="45720" rtlCol="0" anchor="ctr">
            <a:normAutofit/>
          </a:bodyPr>
          <a:lstStyle/>
          <a:p>
            <a:r>
              <a:rPr lang="en-US" altLang="zh-CN" sz="3600" dirty="0"/>
              <a:t>7.3.3  IP</a:t>
            </a:r>
            <a:r>
              <a:rPr lang="zh-CN" altLang="zh-CN" sz="3600" dirty="0"/>
              <a:t>地址和域名</a:t>
            </a: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3"/>
          <p:cNvSpPr txBox="1">
            <a:spLocks noChangeArrowheads="1"/>
          </p:cNvSpPr>
          <p:nvPr/>
        </p:nvSpPr>
        <p:spPr>
          <a:xfrm>
            <a:off x="899592" y="1052736"/>
            <a:ext cx="7632848" cy="2169472"/>
          </a:xfrm>
          <a:prstGeom prst="rect">
            <a:avLst/>
          </a:prstGeom>
        </p:spPr>
        <p:txBody>
          <a:bodyPr/>
          <a:lstStyle>
            <a:lvl1pPr marL="342900" indent="-342900" algn="l" defTabSz="914400" rtl="0" eaLnBrk="1" latinLnBrk="0" hangingPunct="1">
              <a:spcBef>
                <a:spcPct val="20000"/>
              </a:spcBef>
              <a:buFont typeface="Arial" pitchFamily="34" charset="0"/>
              <a:buChar char="•"/>
              <a:defRPr kumimoji="0" lang="zh-CN"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0" lang="zh-CN"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9pPr>
          </a:lstStyle>
          <a:p>
            <a:pPr marL="0" indent="0">
              <a:lnSpc>
                <a:spcPct val="114000"/>
              </a:lnSpc>
              <a:buNone/>
            </a:pPr>
            <a:r>
              <a:rPr lang="en-US" altLang="zh-CN" dirty="0"/>
              <a:t>2</a:t>
            </a:r>
            <a:r>
              <a:rPr lang="zh-CN" altLang="zh-CN" dirty="0"/>
              <a:t>．域名系统</a:t>
            </a:r>
          </a:p>
          <a:p>
            <a:pPr marL="0" indent="0">
              <a:lnSpc>
                <a:spcPct val="114000"/>
              </a:lnSpc>
              <a:buNone/>
            </a:pPr>
            <a:r>
              <a:rPr lang="zh-CN" altLang="en-US" sz="2400" dirty="0" smtClean="0"/>
              <a:t>    　</a:t>
            </a:r>
            <a:r>
              <a:rPr lang="zh-CN" altLang="zh-CN" sz="2400" dirty="0"/>
              <a:t>对于计算机来说，数字格式的</a:t>
            </a:r>
            <a:r>
              <a:rPr lang="en-US" altLang="zh-CN" sz="2400" dirty="0"/>
              <a:t>IP</a:t>
            </a:r>
            <a:r>
              <a:rPr lang="zh-CN" altLang="zh-CN" sz="2400" dirty="0"/>
              <a:t>地址很方便，但对于用户来说，这些数字非常不容易记忆。</a:t>
            </a:r>
            <a:r>
              <a:rPr lang="en-US" altLang="zh-CN" sz="2400" dirty="0"/>
              <a:t>TCP/IP</a:t>
            </a:r>
            <a:r>
              <a:rPr lang="zh-CN" altLang="zh-CN" sz="2400" dirty="0"/>
              <a:t>引入了一种字符型的主机命名机制，即</a:t>
            </a:r>
            <a:r>
              <a:rPr lang="zh-CN" altLang="zh-CN" sz="2400" dirty="0">
                <a:solidFill>
                  <a:srgbClr val="FF0000"/>
                </a:solidFill>
              </a:rPr>
              <a:t>域名系统</a:t>
            </a:r>
            <a:r>
              <a:rPr lang="en-US" altLang="zh-CN" sz="2400" dirty="0">
                <a:solidFill>
                  <a:srgbClr val="FF0000"/>
                </a:solidFill>
              </a:rPr>
              <a:t>DNS</a:t>
            </a:r>
            <a:r>
              <a:rPr lang="zh-CN" altLang="zh-CN" sz="2400" dirty="0" smtClean="0"/>
              <a:t>。</a:t>
            </a:r>
            <a:endParaRPr lang="zh-CN" altLang="zh-CN" sz="2400" dirty="0"/>
          </a:p>
        </p:txBody>
      </p:sp>
      <p:sp>
        <p:nvSpPr>
          <p:cNvPr id="6" name="Rectangle 3"/>
          <p:cNvSpPr txBox="1">
            <a:spLocks noChangeArrowheads="1"/>
          </p:cNvSpPr>
          <p:nvPr/>
        </p:nvSpPr>
        <p:spPr>
          <a:xfrm>
            <a:off x="755576" y="3097988"/>
            <a:ext cx="7632848" cy="3384376"/>
          </a:xfrm>
          <a:prstGeom prst="rect">
            <a:avLst/>
          </a:prstGeom>
        </p:spPr>
        <p:txBody>
          <a:bodyPr/>
          <a:lstStyle>
            <a:lvl1pPr marL="342900" indent="-342900" algn="l" defTabSz="914400" rtl="0" eaLnBrk="1" latinLnBrk="0" hangingPunct="1">
              <a:spcBef>
                <a:spcPct val="20000"/>
              </a:spcBef>
              <a:buFont typeface="Arial" pitchFamily="34" charset="0"/>
              <a:buChar char="•"/>
              <a:defRPr kumimoji="0" lang="zh-CN"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0" lang="zh-CN"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9pPr>
          </a:lstStyle>
          <a:p>
            <a:pPr marL="0" indent="0">
              <a:lnSpc>
                <a:spcPct val="114000"/>
              </a:lnSpc>
              <a:buNone/>
            </a:pPr>
            <a:r>
              <a:rPr lang="zh-CN" altLang="zh-CN" sz="2400" dirty="0"/>
              <a:t>（</a:t>
            </a:r>
            <a:r>
              <a:rPr lang="en-US" altLang="zh-CN" sz="2400" dirty="0"/>
              <a:t>1</a:t>
            </a:r>
            <a:r>
              <a:rPr lang="zh-CN" altLang="zh-CN" sz="2400" dirty="0"/>
              <a:t>）域名系统的结构</a:t>
            </a:r>
          </a:p>
          <a:p>
            <a:pPr marL="0" indent="0">
              <a:lnSpc>
                <a:spcPct val="114000"/>
              </a:lnSpc>
              <a:buNone/>
            </a:pPr>
            <a:r>
              <a:rPr lang="en-US" altLang="zh-CN" sz="2400" dirty="0" smtClean="0"/>
              <a:t>         </a:t>
            </a:r>
            <a:r>
              <a:rPr lang="zh-CN" altLang="zh-CN" sz="2400" dirty="0" smtClean="0"/>
              <a:t>域名</a:t>
            </a:r>
            <a:r>
              <a:rPr lang="zh-CN" altLang="zh-CN" sz="2400" dirty="0"/>
              <a:t>系统采用分层的命名方法，给网络上的计算机赋予有实际意义的字符型标识名。各层次之间用“</a:t>
            </a:r>
            <a:r>
              <a:rPr lang="en-US" altLang="zh-CN" sz="2400" dirty="0"/>
              <a:t>.</a:t>
            </a:r>
            <a:r>
              <a:rPr lang="zh-CN" altLang="zh-CN" sz="2400" dirty="0"/>
              <a:t>”隔开，层次的顺序从右往左依次称为顶级域名、二级域名、三级域名……这种分层结构可以避免主机名重名。</a:t>
            </a:r>
          </a:p>
          <a:p>
            <a:pPr marL="0" indent="0">
              <a:lnSpc>
                <a:spcPct val="114000"/>
              </a:lnSpc>
              <a:buNone/>
            </a:pPr>
            <a:r>
              <a:rPr lang="en-US" altLang="zh-CN" sz="2400" dirty="0" smtClean="0"/>
              <a:t>         </a:t>
            </a:r>
            <a:r>
              <a:rPr lang="zh-CN" altLang="zh-CN" sz="2400" dirty="0" smtClean="0"/>
              <a:t>主机</a:t>
            </a:r>
            <a:r>
              <a:rPr lang="zh-CN" altLang="zh-CN" sz="2400" dirty="0"/>
              <a:t>域名的一般结构是：</a:t>
            </a:r>
            <a:r>
              <a:rPr lang="zh-CN" altLang="zh-CN" sz="2400" dirty="0">
                <a:solidFill>
                  <a:srgbClr val="FF0000"/>
                </a:solidFill>
              </a:rPr>
              <a:t>主机名</a:t>
            </a:r>
            <a:r>
              <a:rPr lang="en-US" altLang="zh-CN" sz="2400" dirty="0">
                <a:solidFill>
                  <a:srgbClr val="FF0000"/>
                </a:solidFill>
              </a:rPr>
              <a:t>.</a:t>
            </a:r>
            <a:r>
              <a:rPr lang="zh-CN" altLang="zh-CN" sz="2400" dirty="0">
                <a:solidFill>
                  <a:srgbClr val="FF0000"/>
                </a:solidFill>
              </a:rPr>
              <a:t>…</a:t>
            </a:r>
            <a:r>
              <a:rPr lang="en-US" altLang="zh-CN" sz="2400" dirty="0">
                <a:solidFill>
                  <a:srgbClr val="FF0000"/>
                </a:solidFill>
              </a:rPr>
              <a:t>.</a:t>
            </a:r>
            <a:r>
              <a:rPr lang="zh-CN" altLang="zh-CN" sz="2400" dirty="0">
                <a:solidFill>
                  <a:srgbClr val="FF0000"/>
                </a:solidFill>
              </a:rPr>
              <a:t>三级域名</a:t>
            </a:r>
            <a:r>
              <a:rPr lang="en-US" altLang="zh-CN" sz="2400" dirty="0">
                <a:solidFill>
                  <a:srgbClr val="FF0000"/>
                </a:solidFill>
              </a:rPr>
              <a:t>.</a:t>
            </a:r>
            <a:r>
              <a:rPr lang="zh-CN" altLang="zh-CN" sz="2400" dirty="0">
                <a:solidFill>
                  <a:srgbClr val="FF0000"/>
                </a:solidFill>
              </a:rPr>
              <a:t>二级域名</a:t>
            </a:r>
            <a:r>
              <a:rPr lang="en-US" altLang="zh-CN" sz="2400" dirty="0">
                <a:solidFill>
                  <a:srgbClr val="FF0000"/>
                </a:solidFill>
              </a:rPr>
              <a:t>.</a:t>
            </a:r>
            <a:r>
              <a:rPr lang="zh-CN" altLang="zh-CN" sz="2400" dirty="0">
                <a:solidFill>
                  <a:srgbClr val="FF0000"/>
                </a:solidFill>
              </a:rPr>
              <a:t>顶级域名。</a:t>
            </a:r>
          </a:p>
        </p:txBody>
      </p:sp>
    </p:spTree>
    <p:extLst>
      <p:ext uri="{BB962C8B-B14F-4D97-AF65-F5344CB8AC3E}">
        <p14:creationId xmlns:p14="http://schemas.microsoft.com/office/powerpoint/2010/main" val="131726535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 calcmode="lin" valueType="num">
                                      <p:cBhvr additive="base">
                                        <p:cTn id="7"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1">
                                            <p:txEl>
                                              <p:pRg st="1" end="1"/>
                                            </p:txEl>
                                          </p:spTgt>
                                        </p:tgtEl>
                                        <p:attrNameLst>
                                          <p:attrName>style.visibility</p:attrName>
                                        </p:attrNameLst>
                                      </p:cBhvr>
                                      <p:to>
                                        <p:strVal val="visible"/>
                                      </p:to>
                                    </p:set>
                                    <p:anim calcmode="lin" valueType="num">
                                      <p:cBhvr additive="base">
                                        <p:cTn id="12" dur="500" fill="hold"/>
                                        <p:tgtEl>
                                          <p:spTgt spid="11">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 calcmode="lin" valueType="num">
                                      <p:cBhvr additive="base">
                                        <p:cTn id="18"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par>
                          <p:cTn id="20" fill="hold">
                            <p:stCondLst>
                              <p:cond delay="500"/>
                            </p:stCondLst>
                            <p:childTnLst>
                              <p:par>
                                <p:cTn id="21" presetID="2" presetClass="entr" presetSubtype="4" fill="hold" nodeType="afterEffect">
                                  <p:stCondLst>
                                    <p:cond delay="0"/>
                                  </p:stCondLst>
                                  <p:childTnLst>
                                    <p:set>
                                      <p:cBhvr>
                                        <p:cTn id="22" dur="1" fill="hold">
                                          <p:stCondLst>
                                            <p:cond delay="0"/>
                                          </p:stCondLst>
                                        </p:cTn>
                                        <p:tgtEl>
                                          <p:spTgt spid="6">
                                            <p:txEl>
                                              <p:pRg st="1" end="1"/>
                                            </p:txEl>
                                          </p:spTgt>
                                        </p:tgtEl>
                                        <p:attrNameLst>
                                          <p:attrName>style.visibility</p:attrName>
                                        </p:attrNameLst>
                                      </p:cBhvr>
                                      <p:to>
                                        <p:strVal val="visible"/>
                                      </p:to>
                                    </p:set>
                                    <p:anim calcmode="lin" valueType="num">
                                      <p:cBhvr additive="base">
                                        <p:cTn id="2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par>
                          <p:cTn id="25" fill="hold">
                            <p:stCondLst>
                              <p:cond delay="1000"/>
                            </p:stCondLst>
                            <p:childTnLst>
                              <p:par>
                                <p:cTn id="26" presetID="2" presetClass="entr" presetSubtype="4" fill="hold" nodeType="afterEffect">
                                  <p:stCondLst>
                                    <p:cond delay="0"/>
                                  </p:stCondLst>
                                  <p:childTnLst>
                                    <p:set>
                                      <p:cBhvr>
                                        <p:cTn id="27" dur="1" fill="hold">
                                          <p:stCondLst>
                                            <p:cond delay="0"/>
                                          </p:stCondLst>
                                        </p:cTn>
                                        <p:tgtEl>
                                          <p:spTgt spid="6">
                                            <p:txEl>
                                              <p:pRg st="2" end="2"/>
                                            </p:txEl>
                                          </p:spTgt>
                                        </p:tgtEl>
                                        <p:attrNameLst>
                                          <p:attrName>style.visibility</p:attrName>
                                        </p:attrNameLst>
                                      </p:cBhvr>
                                      <p:to>
                                        <p:strVal val="visible"/>
                                      </p:to>
                                    </p:set>
                                    <p:anim calcmode="lin" valueType="num">
                                      <p:cBhvr additive="base">
                                        <p:cTn id="28"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vert="horz" lIns="91440" tIns="45720" rIns="91440" bIns="45720" rtlCol="0" anchor="ctr">
            <a:normAutofit/>
          </a:bodyPr>
          <a:lstStyle/>
          <a:p>
            <a:r>
              <a:rPr lang="en-US" altLang="zh-CN" sz="3600" dirty="0"/>
              <a:t>7.3.3  IP</a:t>
            </a:r>
            <a:r>
              <a:rPr lang="zh-CN" altLang="zh-CN" sz="3600" dirty="0"/>
              <a:t>地址和域名</a:t>
            </a: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3"/>
          <p:cNvSpPr txBox="1">
            <a:spLocks noChangeArrowheads="1"/>
          </p:cNvSpPr>
          <p:nvPr/>
        </p:nvSpPr>
        <p:spPr>
          <a:xfrm>
            <a:off x="899592" y="1052736"/>
            <a:ext cx="7632848" cy="576064"/>
          </a:xfrm>
          <a:prstGeom prst="rect">
            <a:avLst/>
          </a:prstGeom>
        </p:spPr>
        <p:txBody>
          <a:bodyPr/>
          <a:lstStyle>
            <a:lvl1pPr marL="342900" indent="-342900" algn="l" defTabSz="914400" rtl="0" eaLnBrk="1" latinLnBrk="0" hangingPunct="1">
              <a:spcBef>
                <a:spcPct val="20000"/>
              </a:spcBef>
              <a:buFont typeface="Arial" pitchFamily="34" charset="0"/>
              <a:buChar char="•"/>
              <a:defRPr kumimoji="0" lang="zh-CN"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0" lang="zh-CN"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9pPr>
          </a:lstStyle>
          <a:p>
            <a:pPr marL="0" indent="0">
              <a:buNone/>
            </a:pPr>
            <a:r>
              <a:rPr lang="en-US" altLang="zh-CN" dirty="0"/>
              <a:t>2</a:t>
            </a:r>
            <a:r>
              <a:rPr lang="zh-CN" altLang="zh-CN" dirty="0"/>
              <a:t>．域名系统</a:t>
            </a:r>
          </a:p>
        </p:txBody>
      </p:sp>
      <p:sp>
        <p:nvSpPr>
          <p:cNvPr id="6" name="Rectangle 3"/>
          <p:cNvSpPr txBox="1">
            <a:spLocks noChangeArrowheads="1"/>
          </p:cNvSpPr>
          <p:nvPr/>
        </p:nvSpPr>
        <p:spPr>
          <a:xfrm>
            <a:off x="746966" y="1528326"/>
            <a:ext cx="7632848" cy="2808312"/>
          </a:xfrm>
          <a:prstGeom prst="rect">
            <a:avLst/>
          </a:prstGeom>
        </p:spPr>
        <p:txBody>
          <a:bodyPr/>
          <a:lstStyle>
            <a:lvl1pPr marL="342900" indent="-342900" algn="l" defTabSz="914400" rtl="0" eaLnBrk="1" latinLnBrk="0" hangingPunct="1">
              <a:spcBef>
                <a:spcPct val="20000"/>
              </a:spcBef>
              <a:buFont typeface="Arial" pitchFamily="34" charset="0"/>
              <a:buChar char="•"/>
              <a:defRPr kumimoji="0" lang="zh-CN"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0" lang="zh-CN"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9pPr>
          </a:lstStyle>
          <a:p>
            <a:pPr marL="0" indent="0">
              <a:buNone/>
            </a:pPr>
            <a:r>
              <a:rPr lang="zh-CN" altLang="zh-CN" sz="2400" dirty="0"/>
              <a:t>（</a:t>
            </a:r>
            <a:r>
              <a:rPr lang="en-US" altLang="zh-CN" sz="2400" dirty="0"/>
              <a:t>1</a:t>
            </a:r>
            <a:r>
              <a:rPr lang="zh-CN" altLang="zh-CN" sz="2400" dirty="0"/>
              <a:t>）域名系统的结构</a:t>
            </a:r>
          </a:p>
          <a:p>
            <a:pPr marL="0" indent="0">
              <a:buNone/>
            </a:pPr>
            <a:r>
              <a:rPr lang="en-US" altLang="zh-CN" sz="2400" dirty="0" smtClean="0"/>
              <a:t>         </a:t>
            </a:r>
            <a:r>
              <a:rPr lang="zh-CN" altLang="zh-CN" sz="2400" dirty="0" smtClean="0"/>
              <a:t>顶级</a:t>
            </a:r>
            <a:r>
              <a:rPr lang="zh-CN" altLang="zh-CN" sz="2400" dirty="0"/>
              <a:t>域名可分为</a:t>
            </a:r>
            <a:r>
              <a:rPr lang="zh-CN" altLang="zh-CN" sz="2400" dirty="0">
                <a:solidFill>
                  <a:srgbClr val="FF0000"/>
                </a:solidFill>
              </a:rPr>
              <a:t>组织机构域名</a:t>
            </a:r>
            <a:r>
              <a:rPr lang="zh-CN" altLang="zh-CN" sz="2400" dirty="0"/>
              <a:t>和</a:t>
            </a:r>
            <a:r>
              <a:rPr lang="zh-CN" altLang="zh-CN" sz="2400" dirty="0">
                <a:solidFill>
                  <a:srgbClr val="FF0000"/>
                </a:solidFill>
              </a:rPr>
              <a:t>地理模式域名</a:t>
            </a:r>
            <a:r>
              <a:rPr lang="zh-CN" altLang="zh-CN" sz="2400" dirty="0"/>
              <a:t>两类。组织机构域名一般代表建立网络的部门、机构类型；地理模式域名一般表示网络所属国家或地区。因为</a:t>
            </a:r>
            <a:r>
              <a:rPr lang="en-US" altLang="zh-CN" sz="2400" dirty="0"/>
              <a:t>Internet</a:t>
            </a:r>
            <a:r>
              <a:rPr lang="zh-CN" altLang="zh-CN" sz="2400" dirty="0"/>
              <a:t>诞生于美国，所以美国的国家域名</a:t>
            </a:r>
            <a:r>
              <a:rPr lang="en-US" altLang="zh-CN" sz="2400" dirty="0"/>
              <a:t>us</a:t>
            </a:r>
            <a:r>
              <a:rPr lang="zh-CN" altLang="zh-CN" sz="2400" dirty="0"/>
              <a:t>可以省略，它的顶级域名是组织机构域名；其它国家的主机顶级域名是该国家的域名代码，然后是组织机构域名。</a:t>
            </a:r>
          </a:p>
        </p:txBody>
      </p:sp>
      <p:sp>
        <p:nvSpPr>
          <p:cNvPr id="7" name="Rectangle 3"/>
          <p:cNvSpPr txBox="1">
            <a:spLocks noChangeArrowheads="1"/>
          </p:cNvSpPr>
          <p:nvPr/>
        </p:nvSpPr>
        <p:spPr>
          <a:xfrm>
            <a:off x="746966" y="4293096"/>
            <a:ext cx="7632848" cy="576064"/>
          </a:xfrm>
          <a:prstGeom prst="rect">
            <a:avLst/>
          </a:prstGeom>
        </p:spPr>
        <p:txBody>
          <a:bodyPr/>
          <a:lstStyle>
            <a:lvl1pPr marL="342900" indent="-342900" algn="l" defTabSz="914400" rtl="0" eaLnBrk="1" latinLnBrk="0" hangingPunct="1">
              <a:spcBef>
                <a:spcPct val="20000"/>
              </a:spcBef>
              <a:buFont typeface="Arial" pitchFamily="34" charset="0"/>
              <a:buChar char="•"/>
              <a:defRPr kumimoji="0" lang="zh-CN"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0" lang="zh-CN"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9pPr>
          </a:lstStyle>
          <a:p>
            <a:pPr marL="0" indent="0">
              <a:buNone/>
            </a:pPr>
            <a:r>
              <a:rPr lang="zh-CN" altLang="zh-CN" sz="2400" dirty="0"/>
              <a:t>常用组织机构</a:t>
            </a:r>
            <a:r>
              <a:rPr lang="zh-CN" altLang="zh-CN" sz="2400" dirty="0" smtClean="0"/>
              <a:t>域名</a:t>
            </a:r>
            <a:r>
              <a:rPr lang="zh-CN" altLang="en-US" sz="2400" dirty="0" smtClean="0"/>
              <a:t>：</a:t>
            </a:r>
            <a:endParaRPr lang="zh-CN" altLang="zh-CN" sz="2400" dirty="0"/>
          </a:p>
        </p:txBody>
      </p:sp>
      <p:graphicFrame>
        <p:nvGraphicFramePr>
          <p:cNvPr id="2" name="表格 1"/>
          <p:cNvGraphicFramePr>
            <a:graphicFrameLocks noGrp="1"/>
          </p:cNvGraphicFramePr>
          <p:nvPr>
            <p:extLst>
              <p:ext uri="{D42A27DB-BD31-4B8C-83A1-F6EECF244321}">
                <p14:modId xmlns:p14="http://schemas.microsoft.com/office/powerpoint/2010/main" val="3110569646"/>
              </p:ext>
            </p:extLst>
          </p:nvPr>
        </p:nvGraphicFramePr>
        <p:xfrm>
          <a:off x="697872" y="4869162"/>
          <a:ext cx="7330512" cy="1584174"/>
        </p:xfrm>
        <a:graphic>
          <a:graphicData uri="http://schemas.openxmlformats.org/drawingml/2006/table">
            <a:tbl>
              <a:tblPr firstRow="1" firstCol="1" lastRow="1" lastCol="1" bandRow="1" bandCol="1"/>
              <a:tblGrid>
                <a:gridCol w="1306216"/>
                <a:gridCol w="2235318"/>
                <a:gridCol w="1249114"/>
                <a:gridCol w="2539864"/>
              </a:tblGrid>
              <a:tr h="264029">
                <a:tc>
                  <a:txBody>
                    <a:bodyPr/>
                    <a:lstStyle/>
                    <a:p>
                      <a:pPr algn="ctr">
                        <a:lnSpc>
                          <a:spcPts val="1200"/>
                        </a:lnSpc>
                        <a:spcBef>
                          <a:spcPts val="250"/>
                        </a:spcBef>
                        <a:spcAft>
                          <a:spcPts val="250"/>
                        </a:spcAft>
                      </a:pPr>
                      <a:r>
                        <a:rPr lang="zh-CN" sz="1400" kern="1050" dirty="0">
                          <a:effectLst/>
                          <a:latin typeface="Arial"/>
                          <a:ea typeface="黑体"/>
                          <a:cs typeface="Times New Roman"/>
                        </a:rPr>
                        <a:t>域名代码</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Bef>
                          <a:spcPts val="250"/>
                        </a:spcBef>
                        <a:spcAft>
                          <a:spcPts val="250"/>
                        </a:spcAft>
                      </a:pPr>
                      <a:r>
                        <a:rPr lang="zh-CN" sz="1400" kern="1050">
                          <a:effectLst/>
                          <a:latin typeface="Arial"/>
                          <a:ea typeface="黑体"/>
                          <a:cs typeface="Times New Roman"/>
                        </a:rPr>
                        <a:t>机构类型</a:t>
                      </a:r>
                    </a:p>
                  </a:txBody>
                  <a:tcPr marL="68580" marR="6858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Bef>
                          <a:spcPts val="250"/>
                        </a:spcBef>
                        <a:spcAft>
                          <a:spcPts val="250"/>
                        </a:spcAft>
                      </a:pPr>
                      <a:r>
                        <a:rPr lang="zh-CN" sz="1400" kern="1050">
                          <a:effectLst/>
                          <a:latin typeface="Arial"/>
                          <a:ea typeface="黑体"/>
                          <a:cs typeface="Times New Roman"/>
                        </a:rPr>
                        <a:t>域名代码</a:t>
                      </a: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Bef>
                          <a:spcPts val="250"/>
                        </a:spcBef>
                        <a:spcAft>
                          <a:spcPts val="250"/>
                        </a:spcAft>
                      </a:pPr>
                      <a:r>
                        <a:rPr lang="zh-CN" sz="1400" kern="1050">
                          <a:effectLst/>
                          <a:latin typeface="Arial"/>
                          <a:ea typeface="黑体"/>
                          <a:cs typeface="Times New Roman"/>
                        </a:rPr>
                        <a:t>机构类型</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4029">
                <a:tc>
                  <a:txBody>
                    <a:bodyPr/>
                    <a:lstStyle/>
                    <a:p>
                      <a:pPr algn="ctr">
                        <a:lnSpc>
                          <a:spcPts val="1200"/>
                        </a:lnSpc>
                        <a:spcBef>
                          <a:spcPts val="200"/>
                        </a:spcBef>
                        <a:spcAft>
                          <a:spcPts val="200"/>
                        </a:spcAft>
                      </a:pPr>
                      <a:r>
                        <a:rPr lang="zh-CN" sz="1400" kern="100" dirty="0">
                          <a:effectLst/>
                          <a:latin typeface="Times New Roman"/>
                          <a:ea typeface="宋体"/>
                        </a:rPr>
                        <a:t>com</a:t>
                      </a:r>
                      <a:endParaRPr lang="zh-CN" sz="1400" kern="900" dirty="0">
                        <a:effectLst/>
                        <a:latin typeface="Times New Roman"/>
                        <a:ea typeface="宋体"/>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Bef>
                          <a:spcPts val="200"/>
                        </a:spcBef>
                        <a:spcAft>
                          <a:spcPts val="200"/>
                        </a:spcAft>
                      </a:pPr>
                      <a:r>
                        <a:rPr lang="zh-CN" sz="1400" kern="100" dirty="0">
                          <a:effectLst/>
                          <a:latin typeface="Times New Roman"/>
                          <a:ea typeface="宋体"/>
                        </a:rPr>
                        <a:t>商业组织</a:t>
                      </a:r>
                      <a:endParaRPr lang="zh-CN" sz="1400" kern="9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Bef>
                          <a:spcPts val="200"/>
                        </a:spcBef>
                        <a:spcAft>
                          <a:spcPts val="200"/>
                        </a:spcAft>
                      </a:pPr>
                      <a:r>
                        <a:rPr lang="zh-CN" sz="1400" kern="100">
                          <a:effectLst/>
                          <a:latin typeface="Times New Roman"/>
                          <a:ea typeface="宋体"/>
                        </a:rPr>
                        <a:t>info</a:t>
                      </a:r>
                      <a:endParaRPr lang="zh-CN" sz="1400" kern="900">
                        <a:effectLst/>
                        <a:latin typeface="Times New Roman"/>
                        <a:ea typeface="宋体"/>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Bef>
                          <a:spcPts val="200"/>
                        </a:spcBef>
                        <a:spcAft>
                          <a:spcPts val="200"/>
                        </a:spcAft>
                      </a:pPr>
                      <a:r>
                        <a:rPr lang="zh-CN" sz="1400" kern="100">
                          <a:effectLst/>
                          <a:latin typeface="Times New Roman"/>
                          <a:ea typeface="宋体"/>
                        </a:rPr>
                        <a:t>信息服务</a:t>
                      </a:r>
                      <a:endParaRPr lang="zh-CN" sz="1400" kern="9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4029">
                <a:tc>
                  <a:txBody>
                    <a:bodyPr/>
                    <a:lstStyle/>
                    <a:p>
                      <a:pPr algn="ctr">
                        <a:lnSpc>
                          <a:spcPts val="1200"/>
                        </a:lnSpc>
                        <a:spcBef>
                          <a:spcPts val="200"/>
                        </a:spcBef>
                        <a:spcAft>
                          <a:spcPts val="200"/>
                        </a:spcAft>
                      </a:pPr>
                      <a:r>
                        <a:rPr lang="zh-CN" sz="1400" kern="100" dirty="0">
                          <a:effectLst/>
                          <a:latin typeface="Times New Roman"/>
                          <a:ea typeface="宋体"/>
                        </a:rPr>
                        <a:t>edu</a:t>
                      </a:r>
                      <a:endParaRPr lang="zh-CN" sz="1400" kern="900" dirty="0">
                        <a:effectLst/>
                        <a:latin typeface="Times New Roman"/>
                        <a:ea typeface="宋体"/>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Bef>
                          <a:spcPts val="200"/>
                        </a:spcBef>
                        <a:spcAft>
                          <a:spcPts val="200"/>
                        </a:spcAft>
                      </a:pPr>
                      <a:r>
                        <a:rPr lang="zh-CN" sz="1400" kern="100" dirty="0">
                          <a:effectLst/>
                          <a:latin typeface="Times New Roman"/>
                          <a:ea typeface="宋体"/>
                        </a:rPr>
                        <a:t>教育机构</a:t>
                      </a:r>
                      <a:endParaRPr lang="zh-CN" sz="1400" kern="9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Bef>
                          <a:spcPts val="200"/>
                        </a:spcBef>
                        <a:spcAft>
                          <a:spcPts val="200"/>
                        </a:spcAft>
                      </a:pPr>
                      <a:r>
                        <a:rPr lang="zh-CN" sz="1400" kern="100">
                          <a:effectLst/>
                          <a:latin typeface="Times New Roman"/>
                          <a:ea typeface="宋体"/>
                        </a:rPr>
                        <a:t>ac</a:t>
                      </a:r>
                      <a:endParaRPr lang="zh-CN" sz="1400" kern="900">
                        <a:effectLst/>
                        <a:latin typeface="Times New Roman"/>
                        <a:ea typeface="宋体"/>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Bef>
                          <a:spcPts val="200"/>
                        </a:spcBef>
                        <a:spcAft>
                          <a:spcPts val="200"/>
                        </a:spcAft>
                      </a:pPr>
                      <a:r>
                        <a:rPr lang="zh-CN" sz="1400" kern="100">
                          <a:effectLst/>
                          <a:latin typeface="Times New Roman"/>
                          <a:ea typeface="宋体"/>
                        </a:rPr>
                        <a:t>科研机构</a:t>
                      </a:r>
                      <a:endParaRPr lang="zh-CN" sz="1400" kern="9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4029">
                <a:tc>
                  <a:txBody>
                    <a:bodyPr/>
                    <a:lstStyle/>
                    <a:p>
                      <a:pPr algn="ctr">
                        <a:lnSpc>
                          <a:spcPts val="1200"/>
                        </a:lnSpc>
                        <a:spcBef>
                          <a:spcPts val="200"/>
                        </a:spcBef>
                        <a:spcAft>
                          <a:spcPts val="200"/>
                        </a:spcAft>
                      </a:pPr>
                      <a:r>
                        <a:rPr lang="zh-CN" sz="1400" kern="100">
                          <a:effectLst/>
                          <a:latin typeface="Times New Roman"/>
                          <a:ea typeface="宋体"/>
                        </a:rPr>
                        <a:t>gov</a:t>
                      </a:r>
                      <a:endParaRPr lang="zh-CN" sz="1400" kern="900">
                        <a:effectLst/>
                        <a:latin typeface="Times New Roman"/>
                        <a:ea typeface="宋体"/>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Bef>
                          <a:spcPts val="200"/>
                        </a:spcBef>
                        <a:spcAft>
                          <a:spcPts val="200"/>
                        </a:spcAft>
                      </a:pPr>
                      <a:r>
                        <a:rPr lang="zh-CN" sz="1400" kern="100" dirty="0">
                          <a:effectLst/>
                          <a:latin typeface="Times New Roman"/>
                          <a:ea typeface="宋体"/>
                        </a:rPr>
                        <a:t>政府部门</a:t>
                      </a:r>
                      <a:endParaRPr lang="zh-CN" sz="1400" kern="9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Bef>
                          <a:spcPts val="200"/>
                        </a:spcBef>
                        <a:spcAft>
                          <a:spcPts val="200"/>
                        </a:spcAft>
                      </a:pPr>
                      <a:r>
                        <a:rPr lang="zh-CN" sz="1400" kern="100">
                          <a:effectLst/>
                          <a:latin typeface="Times New Roman"/>
                          <a:ea typeface="宋体"/>
                        </a:rPr>
                        <a:t>int</a:t>
                      </a:r>
                      <a:endParaRPr lang="zh-CN" sz="1400" kern="900">
                        <a:effectLst/>
                        <a:latin typeface="Times New Roman"/>
                        <a:ea typeface="宋体"/>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Bef>
                          <a:spcPts val="200"/>
                        </a:spcBef>
                        <a:spcAft>
                          <a:spcPts val="200"/>
                        </a:spcAft>
                      </a:pPr>
                      <a:r>
                        <a:rPr lang="zh-CN" sz="1400" kern="100">
                          <a:effectLst/>
                          <a:latin typeface="Times New Roman"/>
                          <a:ea typeface="宋体"/>
                        </a:rPr>
                        <a:t>国际组织</a:t>
                      </a:r>
                      <a:endParaRPr lang="zh-CN" sz="1400" kern="9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4029">
                <a:tc>
                  <a:txBody>
                    <a:bodyPr/>
                    <a:lstStyle/>
                    <a:p>
                      <a:pPr algn="ctr">
                        <a:lnSpc>
                          <a:spcPts val="1200"/>
                        </a:lnSpc>
                        <a:spcBef>
                          <a:spcPts val="200"/>
                        </a:spcBef>
                        <a:spcAft>
                          <a:spcPts val="200"/>
                        </a:spcAft>
                      </a:pPr>
                      <a:r>
                        <a:rPr lang="zh-CN" sz="1400" kern="100">
                          <a:effectLst/>
                          <a:latin typeface="Times New Roman"/>
                          <a:ea typeface="宋体"/>
                        </a:rPr>
                        <a:t>mil</a:t>
                      </a:r>
                      <a:endParaRPr lang="zh-CN" sz="1400" kern="900">
                        <a:effectLst/>
                        <a:latin typeface="Times New Roman"/>
                        <a:ea typeface="宋体"/>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Bef>
                          <a:spcPts val="200"/>
                        </a:spcBef>
                        <a:spcAft>
                          <a:spcPts val="200"/>
                        </a:spcAft>
                      </a:pPr>
                      <a:r>
                        <a:rPr lang="zh-CN" sz="1400" kern="100" dirty="0">
                          <a:effectLst/>
                          <a:latin typeface="Times New Roman"/>
                          <a:ea typeface="宋体"/>
                        </a:rPr>
                        <a:t>军事部门</a:t>
                      </a:r>
                      <a:endParaRPr lang="zh-CN" sz="1400" kern="9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Bef>
                          <a:spcPts val="200"/>
                        </a:spcBef>
                        <a:spcAft>
                          <a:spcPts val="200"/>
                        </a:spcAft>
                      </a:pPr>
                      <a:r>
                        <a:rPr lang="zh-CN" sz="1400" kern="100">
                          <a:effectLst/>
                          <a:latin typeface="Times New Roman"/>
                          <a:ea typeface="宋体"/>
                        </a:rPr>
                        <a:t>arts</a:t>
                      </a:r>
                      <a:endParaRPr lang="zh-CN" sz="1400" kern="900">
                        <a:effectLst/>
                        <a:latin typeface="Times New Roman"/>
                        <a:ea typeface="宋体"/>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Bef>
                          <a:spcPts val="200"/>
                        </a:spcBef>
                        <a:spcAft>
                          <a:spcPts val="200"/>
                        </a:spcAft>
                      </a:pPr>
                      <a:r>
                        <a:rPr lang="zh-CN" sz="1400" kern="100">
                          <a:effectLst/>
                          <a:latin typeface="Times New Roman"/>
                          <a:ea typeface="宋体"/>
                        </a:rPr>
                        <a:t>文化娱乐</a:t>
                      </a:r>
                      <a:endParaRPr lang="zh-CN" sz="1400" kern="9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4029">
                <a:tc>
                  <a:txBody>
                    <a:bodyPr/>
                    <a:lstStyle/>
                    <a:p>
                      <a:pPr algn="ctr">
                        <a:lnSpc>
                          <a:spcPts val="1200"/>
                        </a:lnSpc>
                        <a:spcBef>
                          <a:spcPts val="200"/>
                        </a:spcBef>
                        <a:spcAft>
                          <a:spcPts val="200"/>
                        </a:spcAft>
                      </a:pPr>
                      <a:r>
                        <a:rPr lang="zh-CN" sz="1400" kern="100">
                          <a:effectLst/>
                          <a:latin typeface="Times New Roman"/>
                          <a:ea typeface="宋体"/>
                        </a:rPr>
                        <a:t>net</a:t>
                      </a:r>
                      <a:endParaRPr lang="zh-CN" sz="1400" kern="900">
                        <a:effectLst/>
                        <a:latin typeface="Times New Roman"/>
                        <a:ea typeface="宋体"/>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Bef>
                          <a:spcPts val="200"/>
                        </a:spcBef>
                        <a:spcAft>
                          <a:spcPts val="200"/>
                        </a:spcAft>
                      </a:pPr>
                      <a:r>
                        <a:rPr lang="zh-CN" sz="1400" kern="100" dirty="0">
                          <a:effectLst/>
                          <a:latin typeface="Times New Roman"/>
                          <a:ea typeface="宋体"/>
                        </a:rPr>
                        <a:t>网络机构</a:t>
                      </a:r>
                      <a:endParaRPr lang="zh-CN" sz="1400" kern="9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Bef>
                          <a:spcPts val="200"/>
                        </a:spcBef>
                        <a:spcAft>
                          <a:spcPts val="200"/>
                        </a:spcAft>
                      </a:pPr>
                      <a:r>
                        <a:rPr lang="zh-CN" sz="1400" kern="100" dirty="0">
                          <a:effectLst/>
                          <a:latin typeface="Times New Roman"/>
                          <a:ea typeface="宋体"/>
                        </a:rPr>
                        <a:t>org</a:t>
                      </a:r>
                      <a:endParaRPr lang="zh-CN" sz="1400" kern="900" dirty="0">
                        <a:effectLst/>
                        <a:latin typeface="Times New Roman"/>
                        <a:ea typeface="宋体"/>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Bef>
                          <a:spcPts val="200"/>
                        </a:spcBef>
                        <a:spcAft>
                          <a:spcPts val="200"/>
                        </a:spcAft>
                      </a:pPr>
                      <a:r>
                        <a:rPr lang="zh-CN" sz="1400" kern="100" dirty="0">
                          <a:effectLst/>
                          <a:latin typeface="Times New Roman"/>
                          <a:ea typeface="宋体"/>
                        </a:rPr>
                        <a:t>非盈利组织</a:t>
                      </a:r>
                      <a:endParaRPr lang="zh-CN" sz="1400" kern="9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419415566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 calcmode="lin" valueType="num">
                                      <p:cBhvr additive="base">
                                        <p:cTn id="7"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additive="base">
                                        <p:cTn id="13"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par>
                          <p:cTn id="15" fill="hold">
                            <p:stCondLst>
                              <p:cond delay="500"/>
                            </p:stCondLst>
                            <p:childTnLst>
                              <p:par>
                                <p:cTn id="16" presetID="2" presetClass="entr" presetSubtype="4"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ppt_x"/>
                                          </p:val>
                                        </p:tav>
                                        <p:tav tm="100000">
                                          <p:val>
                                            <p:strVal val="#ppt_x"/>
                                          </p:val>
                                        </p:tav>
                                      </p:tavLst>
                                    </p:anim>
                                    <p:anim calcmode="lin" valueType="num">
                                      <p:cBhvr additive="base">
                                        <p:cTn id="19"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vert="horz" lIns="91440" tIns="45720" rIns="91440" bIns="45720" rtlCol="0" anchor="ctr">
            <a:normAutofit/>
          </a:bodyPr>
          <a:lstStyle/>
          <a:p>
            <a:r>
              <a:rPr lang="en-US" altLang="zh-CN" sz="3600" dirty="0"/>
              <a:t>7.3.3  IP</a:t>
            </a:r>
            <a:r>
              <a:rPr lang="zh-CN" altLang="zh-CN" sz="3600" dirty="0"/>
              <a:t>地址和域名</a:t>
            </a: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3"/>
          <p:cNvSpPr txBox="1">
            <a:spLocks noChangeArrowheads="1"/>
          </p:cNvSpPr>
          <p:nvPr/>
        </p:nvSpPr>
        <p:spPr>
          <a:xfrm>
            <a:off x="899592" y="1052736"/>
            <a:ext cx="7632848" cy="576064"/>
          </a:xfrm>
          <a:prstGeom prst="rect">
            <a:avLst/>
          </a:prstGeom>
        </p:spPr>
        <p:txBody>
          <a:bodyPr/>
          <a:lstStyle>
            <a:lvl1pPr marL="342900" indent="-342900" algn="l" defTabSz="914400" rtl="0" eaLnBrk="1" latinLnBrk="0" hangingPunct="1">
              <a:spcBef>
                <a:spcPct val="20000"/>
              </a:spcBef>
              <a:buFont typeface="Arial" pitchFamily="34" charset="0"/>
              <a:buChar char="•"/>
              <a:defRPr kumimoji="0" lang="zh-CN"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0" lang="zh-CN"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9pPr>
          </a:lstStyle>
          <a:p>
            <a:pPr marL="0" indent="0">
              <a:buNone/>
            </a:pPr>
            <a:r>
              <a:rPr lang="en-US" altLang="zh-CN" dirty="0"/>
              <a:t>2</a:t>
            </a:r>
            <a:r>
              <a:rPr lang="zh-CN" altLang="zh-CN" dirty="0"/>
              <a:t>．域名系统</a:t>
            </a:r>
          </a:p>
        </p:txBody>
      </p:sp>
      <p:sp>
        <p:nvSpPr>
          <p:cNvPr id="6" name="Rectangle 3"/>
          <p:cNvSpPr txBox="1">
            <a:spLocks noChangeArrowheads="1"/>
          </p:cNvSpPr>
          <p:nvPr/>
        </p:nvSpPr>
        <p:spPr>
          <a:xfrm>
            <a:off x="746966" y="1528326"/>
            <a:ext cx="7632848" cy="576064"/>
          </a:xfrm>
          <a:prstGeom prst="rect">
            <a:avLst/>
          </a:prstGeom>
        </p:spPr>
        <p:txBody>
          <a:bodyPr/>
          <a:lstStyle>
            <a:lvl1pPr marL="342900" indent="-342900" algn="l" defTabSz="914400" rtl="0" eaLnBrk="1" latinLnBrk="0" hangingPunct="1">
              <a:spcBef>
                <a:spcPct val="20000"/>
              </a:spcBef>
              <a:buFont typeface="Arial" pitchFamily="34" charset="0"/>
              <a:buChar char="•"/>
              <a:defRPr kumimoji="0" lang="zh-CN"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0" lang="zh-CN"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9pPr>
          </a:lstStyle>
          <a:p>
            <a:pPr marL="0" indent="0">
              <a:buNone/>
            </a:pPr>
            <a:r>
              <a:rPr lang="zh-CN" altLang="zh-CN" sz="2400" dirty="0"/>
              <a:t>（</a:t>
            </a:r>
            <a:r>
              <a:rPr lang="en-US" altLang="zh-CN" sz="2400" dirty="0"/>
              <a:t>1</a:t>
            </a:r>
            <a:r>
              <a:rPr lang="zh-CN" altLang="zh-CN" sz="2400" dirty="0"/>
              <a:t>）域名系统的</a:t>
            </a:r>
            <a:r>
              <a:rPr lang="zh-CN" altLang="zh-CN" sz="2400" dirty="0" smtClean="0"/>
              <a:t>结构</a:t>
            </a:r>
            <a:endParaRPr lang="zh-CN" altLang="zh-CN" sz="2400" dirty="0"/>
          </a:p>
        </p:txBody>
      </p:sp>
      <p:sp>
        <p:nvSpPr>
          <p:cNvPr id="7" name="Rectangle 3"/>
          <p:cNvSpPr txBox="1">
            <a:spLocks noChangeArrowheads="1"/>
          </p:cNvSpPr>
          <p:nvPr/>
        </p:nvSpPr>
        <p:spPr>
          <a:xfrm>
            <a:off x="899592" y="2039888"/>
            <a:ext cx="7632848" cy="576064"/>
          </a:xfrm>
          <a:prstGeom prst="rect">
            <a:avLst/>
          </a:prstGeom>
        </p:spPr>
        <p:txBody>
          <a:bodyPr/>
          <a:lstStyle>
            <a:lvl1pPr marL="342900" indent="-342900" algn="l" defTabSz="914400" rtl="0" eaLnBrk="1" latinLnBrk="0" hangingPunct="1">
              <a:spcBef>
                <a:spcPct val="20000"/>
              </a:spcBef>
              <a:buFont typeface="Arial" pitchFamily="34" charset="0"/>
              <a:buChar char="•"/>
              <a:defRPr kumimoji="0" lang="zh-CN"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0" lang="zh-CN"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9pPr>
          </a:lstStyle>
          <a:p>
            <a:pPr marL="0" indent="0">
              <a:buNone/>
            </a:pPr>
            <a:r>
              <a:rPr lang="zh-CN" altLang="zh-CN" sz="2400" dirty="0"/>
              <a:t>部分国家或地区域名代码</a:t>
            </a:r>
            <a:r>
              <a:rPr lang="zh-CN" altLang="en-US" sz="2400" dirty="0" smtClean="0"/>
              <a:t>：</a:t>
            </a:r>
            <a:endParaRPr lang="zh-CN" altLang="zh-CN" sz="2400" dirty="0"/>
          </a:p>
        </p:txBody>
      </p:sp>
      <p:graphicFrame>
        <p:nvGraphicFramePr>
          <p:cNvPr id="8" name="表格 7"/>
          <p:cNvGraphicFramePr>
            <a:graphicFrameLocks noGrp="1"/>
          </p:cNvGraphicFramePr>
          <p:nvPr>
            <p:extLst>
              <p:ext uri="{D42A27DB-BD31-4B8C-83A1-F6EECF244321}">
                <p14:modId xmlns:p14="http://schemas.microsoft.com/office/powerpoint/2010/main" val="2727388262"/>
              </p:ext>
            </p:extLst>
          </p:nvPr>
        </p:nvGraphicFramePr>
        <p:xfrm>
          <a:off x="719628" y="2780929"/>
          <a:ext cx="7812813" cy="2736305"/>
        </p:xfrm>
        <a:graphic>
          <a:graphicData uri="http://schemas.openxmlformats.org/drawingml/2006/table">
            <a:tbl>
              <a:tblPr firstRow="1" firstCol="1" lastRow="1" lastCol="1" bandRow="1" bandCol="1"/>
              <a:tblGrid>
                <a:gridCol w="1207889"/>
                <a:gridCol w="1349632"/>
                <a:gridCol w="1068112"/>
                <a:gridCol w="1594569"/>
                <a:gridCol w="1121129"/>
                <a:gridCol w="1471482"/>
              </a:tblGrid>
              <a:tr h="547261">
                <a:tc>
                  <a:txBody>
                    <a:bodyPr/>
                    <a:lstStyle/>
                    <a:p>
                      <a:pPr algn="ctr">
                        <a:lnSpc>
                          <a:spcPts val="1200"/>
                        </a:lnSpc>
                        <a:spcBef>
                          <a:spcPts val="250"/>
                        </a:spcBef>
                        <a:spcAft>
                          <a:spcPts val="250"/>
                        </a:spcAft>
                      </a:pPr>
                      <a:r>
                        <a:rPr lang="zh-CN" dirty="0"/>
                        <a:t>域名代码</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Bef>
                          <a:spcPts val="250"/>
                        </a:spcBef>
                        <a:spcAft>
                          <a:spcPts val="250"/>
                        </a:spcAft>
                      </a:pPr>
                      <a:r>
                        <a:rPr lang="zh-CN"/>
                        <a:t>国家或地区</a:t>
                      </a:r>
                    </a:p>
                  </a:txBody>
                  <a:tcPr marL="68580" marR="6858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Bef>
                          <a:spcPts val="250"/>
                        </a:spcBef>
                        <a:spcAft>
                          <a:spcPts val="250"/>
                        </a:spcAft>
                      </a:pPr>
                      <a:r>
                        <a:rPr lang="zh-CN"/>
                        <a:t>域名代码</a:t>
                      </a: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Bef>
                          <a:spcPts val="250"/>
                        </a:spcBef>
                        <a:spcAft>
                          <a:spcPts val="250"/>
                        </a:spcAft>
                      </a:pPr>
                      <a:r>
                        <a:rPr lang="zh-CN" dirty="0"/>
                        <a:t>国家</a:t>
                      </a:r>
                      <a:r>
                        <a:rPr lang="zh-CN" dirty="0" smtClean="0"/>
                        <a:t>或</a:t>
                      </a:r>
                      <a:r>
                        <a:rPr lang="zh-CN" altLang="en-US" dirty="0" smtClean="0"/>
                        <a:t>地区</a:t>
                      </a:r>
                      <a:endParaRPr lang="zh-CN" dirty="0"/>
                    </a:p>
                  </a:txBody>
                  <a:tcPr marL="68580" marR="6858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Bef>
                          <a:spcPts val="250"/>
                        </a:spcBef>
                        <a:spcAft>
                          <a:spcPts val="250"/>
                        </a:spcAft>
                      </a:pPr>
                      <a:endParaRPr lang="en-US" altLang="zh-CN" dirty="0" smtClean="0"/>
                    </a:p>
                    <a:p>
                      <a:pPr algn="ctr">
                        <a:lnSpc>
                          <a:spcPts val="1200"/>
                        </a:lnSpc>
                        <a:spcBef>
                          <a:spcPts val="250"/>
                        </a:spcBef>
                        <a:spcAft>
                          <a:spcPts val="250"/>
                        </a:spcAft>
                      </a:pPr>
                      <a:r>
                        <a:rPr lang="zh-CN" altLang="en-US" dirty="0" smtClean="0"/>
                        <a:t>域名代码</a:t>
                      </a:r>
                      <a:endParaRPr lang="zh-CN" dirty="0"/>
                    </a:p>
                  </a:txBody>
                  <a:tcPr marL="68580" marR="68580" marT="0" marB="0">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Bef>
                          <a:spcPts val="250"/>
                        </a:spcBef>
                        <a:spcAft>
                          <a:spcPts val="250"/>
                        </a:spcAft>
                      </a:pPr>
                      <a:endParaRPr lang="en-US" altLang="zh-CN" dirty="0" smtClean="0"/>
                    </a:p>
                    <a:p>
                      <a:pPr algn="ctr">
                        <a:lnSpc>
                          <a:spcPts val="1200"/>
                        </a:lnSpc>
                        <a:spcBef>
                          <a:spcPts val="250"/>
                        </a:spcBef>
                        <a:spcAft>
                          <a:spcPts val="250"/>
                        </a:spcAft>
                      </a:pPr>
                      <a:r>
                        <a:rPr lang="zh-CN" dirty="0" smtClean="0"/>
                        <a:t>国家</a:t>
                      </a:r>
                      <a:r>
                        <a:rPr lang="zh-CN" dirty="0"/>
                        <a:t>或地区</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47261">
                <a:tc>
                  <a:txBody>
                    <a:bodyPr/>
                    <a:lstStyle/>
                    <a:p>
                      <a:pPr algn="ctr">
                        <a:lnSpc>
                          <a:spcPts val="1200"/>
                        </a:lnSpc>
                        <a:spcBef>
                          <a:spcPts val="200"/>
                        </a:spcBef>
                        <a:spcAft>
                          <a:spcPts val="200"/>
                        </a:spcAft>
                      </a:pPr>
                      <a:r>
                        <a:rPr lang="zh-CN" dirty="0"/>
                        <a:t>au</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Bef>
                          <a:spcPts val="200"/>
                        </a:spcBef>
                        <a:spcAft>
                          <a:spcPts val="200"/>
                        </a:spcAft>
                      </a:pPr>
                      <a:r>
                        <a:rPr lang="zh-CN" dirty="0"/>
                        <a:t>澳大利亚</a:t>
                      </a:r>
                    </a:p>
                  </a:txBody>
                  <a:tcPr marL="68580" marR="6858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Bef>
                          <a:spcPts val="200"/>
                        </a:spcBef>
                        <a:spcAft>
                          <a:spcPts val="200"/>
                        </a:spcAft>
                      </a:pPr>
                      <a:r>
                        <a:rPr lang="zh-CN"/>
                        <a:t>de</a:t>
                      </a: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Bef>
                          <a:spcPts val="200"/>
                        </a:spcBef>
                        <a:spcAft>
                          <a:spcPts val="200"/>
                        </a:spcAft>
                      </a:pPr>
                      <a:r>
                        <a:rPr lang="zh-CN"/>
                        <a:t>德国</a:t>
                      </a:r>
                    </a:p>
                  </a:txBody>
                  <a:tcPr marL="68580" marR="6858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Bef>
                          <a:spcPts val="200"/>
                        </a:spcBef>
                        <a:spcAft>
                          <a:spcPts val="200"/>
                        </a:spcAft>
                      </a:pPr>
                      <a:endParaRPr lang="en-US" altLang="zh-CN" dirty="0" smtClean="0"/>
                    </a:p>
                    <a:p>
                      <a:pPr algn="ctr">
                        <a:lnSpc>
                          <a:spcPts val="1200"/>
                        </a:lnSpc>
                        <a:spcBef>
                          <a:spcPts val="200"/>
                        </a:spcBef>
                        <a:spcAft>
                          <a:spcPts val="200"/>
                        </a:spcAft>
                      </a:pPr>
                      <a:r>
                        <a:rPr lang="zh-CN" dirty="0" smtClean="0"/>
                        <a:t>jp</a:t>
                      </a:r>
                      <a:endParaRPr lang="zh-CN" dirty="0"/>
                    </a:p>
                  </a:txBody>
                  <a:tcPr marL="68580" marR="68580" marT="0" marB="0">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Bef>
                          <a:spcPts val="200"/>
                        </a:spcBef>
                        <a:spcAft>
                          <a:spcPts val="200"/>
                        </a:spcAft>
                      </a:pPr>
                      <a:endParaRPr lang="en-US" altLang="zh-CN" dirty="0" smtClean="0"/>
                    </a:p>
                    <a:p>
                      <a:pPr algn="ctr">
                        <a:lnSpc>
                          <a:spcPts val="1200"/>
                        </a:lnSpc>
                        <a:spcBef>
                          <a:spcPts val="200"/>
                        </a:spcBef>
                        <a:spcAft>
                          <a:spcPts val="200"/>
                        </a:spcAft>
                      </a:pPr>
                      <a:r>
                        <a:rPr lang="zh-CN" dirty="0" smtClean="0"/>
                        <a:t>日本</a:t>
                      </a:r>
                      <a:endParaRPr lang="zh-CN" dirty="0"/>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47261">
                <a:tc>
                  <a:txBody>
                    <a:bodyPr/>
                    <a:lstStyle/>
                    <a:p>
                      <a:pPr algn="ctr">
                        <a:lnSpc>
                          <a:spcPts val="1200"/>
                        </a:lnSpc>
                        <a:spcBef>
                          <a:spcPts val="200"/>
                        </a:spcBef>
                        <a:spcAft>
                          <a:spcPts val="200"/>
                        </a:spcAft>
                      </a:pPr>
                      <a:r>
                        <a:rPr lang="zh-CN"/>
                        <a:t>br</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Bef>
                          <a:spcPts val="200"/>
                        </a:spcBef>
                        <a:spcAft>
                          <a:spcPts val="200"/>
                        </a:spcAft>
                      </a:pPr>
                      <a:r>
                        <a:rPr lang="zh-CN" dirty="0"/>
                        <a:t>巴西</a:t>
                      </a:r>
                    </a:p>
                  </a:txBody>
                  <a:tcPr marL="68580" marR="6858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Bef>
                          <a:spcPts val="200"/>
                        </a:spcBef>
                        <a:spcAft>
                          <a:spcPts val="200"/>
                        </a:spcAft>
                      </a:pPr>
                      <a:r>
                        <a:rPr lang="zh-CN" dirty="0"/>
                        <a:t>fr</a:t>
                      </a: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Bef>
                          <a:spcPts val="200"/>
                        </a:spcBef>
                        <a:spcAft>
                          <a:spcPts val="200"/>
                        </a:spcAft>
                      </a:pPr>
                      <a:r>
                        <a:rPr lang="zh-CN"/>
                        <a:t>法国</a:t>
                      </a:r>
                    </a:p>
                  </a:txBody>
                  <a:tcPr marL="68580" marR="6858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Bef>
                          <a:spcPts val="200"/>
                        </a:spcBef>
                        <a:spcAft>
                          <a:spcPts val="200"/>
                        </a:spcAft>
                      </a:pPr>
                      <a:endParaRPr lang="en-US" altLang="zh-CN" dirty="0" smtClean="0"/>
                    </a:p>
                    <a:p>
                      <a:pPr algn="ctr">
                        <a:lnSpc>
                          <a:spcPts val="1200"/>
                        </a:lnSpc>
                        <a:spcBef>
                          <a:spcPts val="200"/>
                        </a:spcBef>
                        <a:spcAft>
                          <a:spcPts val="200"/>
                        </a:spcAft>
                      </a:pPr>
                      <a:r>
                        <a:rPr lang="zh-CN" dirty="0" smtClean="0"/>
                        <a:t>tw</a:t>
                      </a:r>
                      <a:endParaRPr lang="zh-CN" dirty="0"/>
                    </a:p>
                  </a:txBody>
                  <a:tcPr marL="68580" marR="68580" marT="0" marB="0">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Bef>
                          <a:spcPts val="200"/>
                        </a:spcBef>
                        <a:spcAft>
                          <a:spcPts val="200"/>
                        </a:spcAft>
                      </a:pPr>
                      <a:endParaRPr lang="en-US" altLang="zh-CN" dirty="0" smtClean="0"/>
                    </a:p>
                    <a:p>
                      <a:pPr algn="ctr">
                        <a:lnSpc>
                          <a:spcPts val="1200"/>
                        </a:lnSpc>
                        <a:spcBef>
                          <a:spcPts val="200"/>
                        </a:spcBef>
                        <a:spcAft>
                          <a:spcPts val="200"/>
                        </a:spcAft>
                      </a:pPr>
                      <a:r>
                        <a:rPr lang="zh-CN" dirty="0" smtClean="0"/>
                        <a:t>台湾</a:t>
                      </a:r>
                      <a:endParaRPr lang="zh-CN" dirty="0"/>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47261">
                <a:tc>
                  <a:txBody>
                    <a:bodyPr/>
                    <a:lstStyle/>
                    <a:p>
                      <a:pPr algn="ctr">
                        <a:lnSpc>
                          <a:spcPts val="1200"/>
                        </a:lnSpc>
                        <a:spcBef>
                          <a:spcPts val="200"/>
                        </a:spcBef>
                        <a:spcAft>
                          <a:spcPts val="200"/>
                        </a:spcAft>
                      </a:pPr>
                      <a:r>
                        <a:rPr lang="zh-CN"/>
                        <a:t>ca</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Bef>
                          <a:spcPts val="200"/>
                        </a:spcBef>
                        <a:spcAft>
                          <a:spcPts val="200"/>
                        </a:spcAft>
                      </a:pPr>
                      <a:r>
                        <a:rPr lang="zh-CN"/>
                        <a:t>加拿大</a:t>
                      </a:r>
                    </a:p>
                  </a:txBody>
                  <a:tcPr marL="68580" marR="6858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Bef>
                          <a:spcPts val="200"/>
                        </a:spcBef>
                        <a:spcAft>
                          <a:spcPts val="200"/>
                        </a:spcAft>
                      </a:pPr>
                      <a:r>
                        <a:rPr lang="zh-CN" dirty="0"/>
                        <a:t>hk</a:t>
                      </a: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Bef>
                          <a:spcPts val="200"/>
                        </a:spcBef>
                        <a:spcAft>
                          <a:spcPts val="200"/>
                        </a:spcAft>
                      </a:pPr>
                      <a:r>
                        <a:rPr lang="zh-CN" dirty="0"/>
                        <a:t>香港</a:t>
                      </a:r>
                    </a:p>
                  </a:txBody>
                  <a:tcPr marL="68580" marR="6858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Bef>
                          <a:spcPts val="200"/>
                        </a:spcBef>
                        <a:spcAft>
                          <a:spcPts val="200"/>
                        </a:spcAft>
                      </a:pPr>
                      <a:endParaRPr lang="en-US" altLang="zh-CN" dirty="0" smtClean="0"/>
                    </a:p>
                    <a:p>
                      <a:pPr algn="ctr">
                        <a:lnSpc>
                          <a:spcPts val="1200"/>
                        </a:lnSpc>
                        <a:spcBef>
                          <a:spcPts val="200"/>
                        </a:spcBef>
                        <a:spcAft>
                          <a:spcPts val="200"/>
                        </a:spcAft>
                      </a:pPr>
                      <a:r>
                        <a:rPr lang="zh-CN" dirty="0" smtClean="0"/>
                        <a:t>uk</a:t>
                      </a:r>
                      <a:endParaRPr lang="zh-CN" dirty="0"/>
                    </a:p>
                  </a:txBody>
                  <a:tcPr marL="68580" marR="68580" marT="0" marB="0">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Bef>
                          <a:spcPts val="200"/>
                        </a:spcBef>
                        <a:spcAft>
                          <a:spcPts val="200"/>
                        </a:spcAft>
                      </a:pPr>
                      <a:endParaRPr lang="en-US" altLang="zh-CN" dirty="0" smtClean="0"/>
                    </a:p>
                    <a:p>
                      <a:pPr algn="ctr">
                        <a:lnSpc>
                          <a:spcPts val="1200"/>
                        </a:lnSpc>
                        <a:spcBef>
                          <a:spcPts val="200"/>
                        </a:spcBef>
                        <a:spcAft>
                          <a:spcPts val="200"/>
                        </a:spcAft>
                      </a:pPr>
                      <a:r>
                        <a:rPr lang="zh-CN" dirty="0" smtClean="0"/>
                        <a:t>英国</a:t>
                      </a:r>
                      <a:endParaRPr lang="zh-CN" dirty="0"/>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47261">
                <a:tc>
                  <a:txBody>
                    <a:bodyPr/>
                    <a:lstStyle/>
                    <a:p>
                      <a:pPr algn="ctr">
                        <a:lnSpc>
                          <a:spcPts val="1200"/>
                        </a:lnSpc>
                        <a:spcBef>
                          <a:spcPts val="200"/>
                        </a:spcBef>
                        <a:spcAft>
                          <a:spcPts val="200"/>
                        </a:spcAft>
                      </a:pPr>
                      <a:r>
                        <a:rPr lang="zh-CN"/>
                        <a:t>cn</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Bef>
                          <a:spcPts val="200"/>
                        </a:spcBef>
                        <a:spcAft>
                          <a:spcPts val="200"/>
                        </a:spcAft>
                      </a:pPr>
                      <a:r>
                        <a:rPr lang="zh-CN"/>
                        <a:t>中国</a:t>
                      </a:r>
                    </a:p>
                  </a:txBody>
                  <a:tcPr marL="68580" marR="6858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Bef>
                          <a:spcPts val="200"/>
                        </a:spcBef>
                        <a:spcAft>
                          <a:spcPts val="200"/>
                        </a:spcAft>
                      </a:pPr>
                      <a:r>
                        <a:rPr lang="zh-CN"/>
                        <a:t>in</a:t>
                      </a: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Bef>
                          <a:spcPts val="200"/>
                        </a:spcBef>
                        <a:spcAft>
                          <a:spcPts val="200"/>
                        </a:spcAft>
                      </a:pPr>
                      <a:r>
                        <a:rPr lang="zh-CN" dirty="0"/>
                        <a:t>印度</a:t>
                      </a:r>
                    </a:p>
                  </a:txBody>
                  <a:tcPr marL="68580" marR="6858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Bef>
                          <a:spcPts val="200"/>
                        </a:spcBef>
                        <a:spcAft>
                          <a:spcPts val="200"/>
                        </a:spcAft>
                      </a:pPr>
                      <a:endParaRPr lang="en-US" altLang="zh-CN" dirty="0" smtClean="0"/>
                    </a:p>
                    <a:p>
                      <a:pPr algn="ctr">
                        <a:lnSpc>
                          <a:spcPts val="1200"/>
                        </a:lnSpc>
                        <a:spcBef>
                          <a:spcPts val="200"/>
                        </a:spcBef>
                        <a:spcAft>
                          <a:spcPts val="200"/>
                        </a:spcAft>
                      </a:pPr>
                      <a:r>
                        <a:rPr lang="zh-CN" dirty="0" smtClean="0"/>
                        <a:t>us</a:t>
                      </a:r>
                      <a:endParaRPr lang="zh-CN" dirty="0"/>
                    </a:p>
                  </a:txBody>
                  <a:tcPr marL="68580" marR="68580" marT="0" marB="0">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Bef>
                          <a:spcPts val="200"/>
                        </a:spcBef>
                        <a:spcAft>
                          <a:spcPts val="200"/>
                        </a:spcAft>
                      </a:pPr>
                      <a:endParaRPr lang="en-US" altLang="zh-CN" dirty="0" smtClean="0"/>
                    </a:p>
                    <a:p>
                      <a:pPr algn="ctr">
                        <a:lnSpc>
                          <a:spcPts val="1200"/>
                        </a:lnSpc>
                        <a:spcBef>
                          <a:spcPts val="200"/>
                        </a:spcBef>
                        <a:spcAft>
                          <a:spcPts val="200"/>
                        </a:spcAft>
                      </a:pPr>
                      <a:r>
                        <a:rPr lang="zh-CN" dirty="0" smtClean="0"/>
                        <a:t>美国</a:t>
                      </a:r>
                      <a:endParaRPr lang="zh-CN" dirty="0"/>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26738552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vert="horz" lIns="91440" tIns="45720" rIns="91440" bIns="45720" rtlCol="0" anchor="ctr">
            <a:normAutofit/>
          </a:bodyPr>
          <a:lstStyle/>
          <a:p>
            <a:r>
              <a:rPr lang="en-US" altLang="zh-CN" sz="3600" dirty="0"/>
              <a:t>7.3.3  IP</a:t>
            </a:r>
            <a:r>
              <a:rPr lang="zh-CN" altLang="zh-CN" sz="3600" dirty="0"/>
              <a:t>地址和域名</a:t>
            </a: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3"/>
          <p:cNvSpPr txBox="1">
            <a:spLocks noChangeArrowheads="1"/>
          </p:cNvSpPr>
          <p:nvPr/>
        </p:nvSpPr>
        <p:spPr>
          <a:xfrm>
            <a:off x="899592" y="1052736"/>
            <a:ext cx="7632848" cy="576064"/>
          </a:xfrm>
          <a:prstGeom prst="rect">
            <a:avLst/>
          </a:prstGeom>
        </p:spPr>
        <p:txBody>
          <a:bodyPr/>
          <a:lstStyle>
            <a:lvl1pPr marL="342900" indent="-342900" algn="l" defTabSz="914400" rtl="0" eaLnBrk="1" latinLnBrk="0" hangingPunct="1">
              <a:spcBef>
                <a:spcPct val="20000"/>
              </a:spcBef>
              <a:buFont typeface="Arial" pitchFamily="34" charset="0"/>
              <a:buChar char="•"/>
              <a:defRPr kumimoji="0" lang="zh-CN"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0" lang="zh-CN"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9pPr>
          </a:lstStyle>
          <a:p>
            <a:pPr marL="0" indent="0">
              <a:buNone/>
            </a:pPr>
            <a:r>
              <a:rPr lang="en-US" altLang="zh-CN" dirty="0"/>
              <a:t>2</a:t>
            </a:r>
            <a:r>
              <a:rPr lang="zh-CN" altLang="zh-CN" dirty="0"/>
              <a:t>．域名系统</a:t>
            </a:r>
          </a:p>
        </p:txBody>
      </p:sp>
      <p:sp>
        <p:nvSpPr>
          <p:cNvPr id="6" name="Rectangle 3"/>
          <p:cNvSpPr txBox="1">
            <a:spLocks noChangeArrowheads="1"/>
          </p:cNvSpPr>
          <p:nvPr/>
        </p:nvSpPr>
        <p:spPr>
          <a:xfrm>
            <a:off x="746966" y="1556792"/>
            <a:ext cx="7632848" cy="576064"/>
          </a:xfrm>
          <a:prstGeom prst="rect">
            <a:avLst/>
          </a:prstGeom>
        </p:spPr>
        <p:txBody>
          <a:bodyPr/>
          <a:lstStyle>
            <a:lvl1pPr marL="342900" indent="-342900" algn="l" defTabSz="914400" rtl="0" eaLnBrk="1" latinLnBrk="0" hangingPunct="1">
              <a:spcBef>
                <a:spcPct val="20000"/>
              </a:spcBef>
              <a:buFont typeface="Arial" pitchFamily="34" charset="0"/>
              <a:buChar char="•"/>
              <a:defRPr kumimoji="0" lang="zh-CN"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0" lang="zh-CN"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9pPr>
          </a:lstStyle>
          <a:p>
            <a:pPr marL="0" indent="0">
              <a:buNone/>
            </a:pPr>
            <a:r>
              <a:rPr lang="zh-CN" altLang="zh-CN" sz="2400" dirty="0"/>
              <a:t>（</a:t>
            </a:r>
            <a:r>
              <a:rPr lang="en-US" altLang="zh-CN" sz="2400" dirty="0"/>
              <a:t>2</a:t>
            </a:r>
            <a:r>
              <a:rPr lang="zh-CN" altLang="zh-CN" sz="2400" dirty="0"/>
              <a:t>）域名解析</a:t>
            </a:r>
          </a:p>
        </p:txBody>
      </p:sp>
      <p:sp>
        <p:nvSpPr>
          <p:cNvPr id="7" name="Rectangle 3"/>
          <p:cNvSpPr txBox="1">
            <a:spLocks noChangeArrowheads="1"/>
          </p:cNvSpPr>
          <p:nvPr/>
        </p:nvSpPr>
        <p:spPr>
          <a:xfrm>
            <a:off x="899592" y="1988840"/>
            <a:ext cx="7632848" cy="4125416"/>
          </a:xfrm>
          <a:prstGeom prst="rect">
            <a:avLst/>
          </a:prstGeom>
        </p:spPr>
        <p:txBody>
          <a:bodyPr/>
          <a:lstStyle>
            <a:lvl1pPr marL="342900" indent="-342900" algn="l" defTabSz="914400" rtl="0" eaLnBrk="1" latinLnBrk="0" hangingPunct="1">
              <a:spcBef>
                <a:spcPct val="20000"/>
              </a:spcBef>
              <a:buFont typeface="Arial" pitchFamily="34" charset="0"/>
              <a:buChar char="•"/>
              <a:defRPr kumimoji="0" lang="zh-CN"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0" lang="zh-CN"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9pPr>
          </a:lstStyle>
          <a:p>
            <a:pPr marL="0" indent="0">
              <a:lnSpc>
                <a:spcPct val="130000"/>
              </a:lnSpc>
              <a:spcBef>
                <a:spcPts val="600"/>
              </a:spcBef>
              <a:spcAft>
                <a:spcPts val="600"/>
              </a:spcAft>
              <a:buNone/>
            </a:pPr>
            <a:r>
              <a:rPr lang="en-US" altLang="zh-CN" sz="2400" dirty="0" smtClean="0"/>
              <a:t>          </a:t>
            </a:r>
            <a:r>
              <a:rPr lang="zh-CN" altLang="zh-CN" sz="2400" dirty="0" smtClean="0"/>
              <a:t>域名系统是为了方便用户记忆才建立的，要想访问</a:t>
            </a:r>
            <a:r>
              <a:rPr lang="en-US" altLang="zh-CN" sz="2400" dirty="0" smtClean="0"/>
              <a:t>Internet</a:t>
            </a:r>
            <a:r>
              <a:rPr lang="zh-CN" altLang="zh-CN" sz="2400" dirty="0" smtClean="0"/>
              <a:t>上的资源地址，还得通过</a:t>
            </a:r>
            <a:r>
              <a:rPr lang="en-US" altLang="zh-CN" sz="2400" dirty="0" smtClean="0"/>
              <a:t>IP</a:t>
            </a:r>
            <a:r>
              <a:rPr lang="zh-CN" altLang="zh-CN" sz="2400" dirty="0" smtClean="0"/>
              <a:t>地址来实现。</a:t>
            </a:r>
            <a:r>
              <a:rPr lang="zh-CN" altLang="zh-CN" sz="2400" dirty="0" smtClean="0">
                <a:solidFill>
                  <a:srgbClr val="FF0000"/>
                </a:solidFill>
              </a:rPr>
              <a:t>域名解析就是将域名重新转换为</a:t>
            </a:r>
            <a:r>
              <a:rPr lang="en-US" altLang="zh-CN" sz="2400" dirty="0" smtClean="0">
                <a:solidFill>
                  <a:srgbClr val="FF0000"/>
                </a:solidFill>
              </a:rPr>
              <a:t>IP</a:t>
            </a:r>
            <a:r>
              <a:rPr lang="zh-CN" altLang="zh-CN" sz="2400" dirty="0" smtClean="0">
                <a:solidFill>
                  <a:srgbClr val="FF0000"/>
                </a:solidFill>
              </a:rPr>
              <a:t>地址的过程</a:t>
            </a:r>
            <a:r>
              <a:rPr lang="zh-CN" altLang="zh-CN" sz="2400" dirty="0" smtClean="0"/>
              <a:t>，需要由专门的域名解析服务器</a:t>
            </a:r>
            <a:r>
              <a:rPr lang="zh-CN" altLang="en-US" sz="2400" dirty="0" smtClean="0"/>
              <a:t>（</a:t>
            </a:r>
            <a:r>
              <a:rPr lang="en-US" altLang="zh-CN" sz="2400" dirty="0"/>
              <a:t> DNS</a:t>
            </a:r>
            <a:r>
              <a:rPr lang="zh-CN" altLang="zh-CN" sz="2400" dirty="0"/>
              <a:t>服务器</a:t>
            </a:r>
            <a:r>
              <a:rPr lang="zh-CN" altLang="en-US" sz="2400" dirty="0" smtClean="0"/>
              <a:t>）</a:t>
            </a:r>
            <a:r>
              <a:rPr lang="zh-CN" altLang="zh-CN" sz="2400" dirty="0" smtClean="0"/>
              <a:t>来完成。</a:t>
            </a:r>
            <a:endParaRPr lang="en-US" altLang="zh-CN" sz="2400" dirty="0" smtClean="0"/>
          </a:p>
          <a:p>
            <a:pPr marL="0" indent="0">
              <a:lnSpc>
                <a:spcPct val="130000"/>
              </a:lnSpc>
              <a:spcBef>
                <a:spcPts val="600"/>
              </a:spcBef>
              <a:spcAft>
                <a:spcPts val="600"/>
              </a:spcAft>
              <a:buNone/>
            </a:pPr>
            <a:r>
              <a:rPr lang="en-US" altLang="zh-CN" sz="2400" dirty="0" smtClean="0"/>
              <a:t>         </a:t>
            </a:r>
            <a:r>
              <a:rPr lang="zh-CN" altLang="zh-CN" sz="2400" dirty="0" smtClean="0"/>
              <a:t>用户</a:t>
            </a:r>
            <a:r>
              <a:rPr lang="zh-CN" altLang="zh-CN" sz="2400" dirty="0"/>
              <a:t>要访问一个域名，计算机将请求信息发送</a:t>
            </a:r>
            <a:r>
              <a:rPr lang="zh-CN" altLang="zh-CN" sz="2400" dirty="0" smtClean="0"/>
              <a:t>给</a:t>
            </a:r>
            <a:r>
              <a:rPr lang="en-US" altLang="zh-CN" sz="2400" dirty="0"/>
              <a:t>DNS</a:t>
            </a:r>
            <a:r>
              <a:rPr lang="zh-CN" altLang="zh-CN" sz="2400" dirty="0" smtClean="0"/>
              <a:t>服务器，</a:t>
            </a:r>
            <a:r>
              <a:rPr lang="en-US" altLang="zh-CN" sz="2400" dirty="0" smtClean="0"/>
              <a:t>DNS</a:t>
            </a:r>
            <a:r>
              <a:rPr lang="zh-CN" altLang="en-US" sz="2400" dirty="0" smtClean="0"/>
              <a:t>服务器</a:t>
            </a:r>
            <a:r>
              <a:rPr lang="zh-CN" altLang="zh-CN" sz="2400" dirty="0" smtClean="0"/>
              <a:t>将</a:t>
            </a:r>
            <a:r>
              <a:rPr lang="zh-CN" altLang="zh-CN" sz="2400" dirty="0"/>
              <a:t>域名转换成对应的</a:t>
            </a:r>
            <a:r>
              <a:rPr lang="en-US" altLang="zh-CN" sz="2400" dirty="0"/>
              <a:t>IP</a:t>
            </a:r>
            <a:r>
              <a:rPr lang="zh-CN" altLang="zh-CN" sz="2400" dirty="0"/>
              <a:t>地址，然后在应答信息中将</a:t>
            </a:r>
            <a:r>
              <a:rPr lang="en-US" altLang="zh-CN" sz="2400" dirty="0"/>
              <a:t>IP</a:t>
            </a:r>
            <a:r>
              <a:rPr lang="zh-CN" altLang="zh-CN" sz="2400" dirty="0"/>
              <a:t>地址返回给用户；用户计算机再根据返回的</a:t>
            </a:r>
            <a:r>
              <a:rPr lang="en-US" altLang="zh-CN" sz="2400" dirty="0"/>
              <a:t>IP</a:t>
            </a:r>
            <a:r>
              <a:rPr lang="zh-CN" altLang="zh-CN" sz="2400" dirty="0"/>
              <a:t>地址在</a:t>
            </a:r>
            <a:r>
              <a:rPr lang="en-US" altLang="zh-CN" sz="2400" dirty="0"/>
              <a:t>Internet</a:t>
            </a:r>
            <a:r>
              <a:rPr lang="zh-CN" altLang="zh-CN" sz="2400" dirty="0"/>
              <a:t>上访问所需的信息服务器。</a:t>
            </a:r>
            <a:endParaRPr lang="en-US" altLang="zh-CN" sz="2400" dirty="0" smtClean="0"/>
          </a:p>
          <a:p>
            <a:pPr marL="0" indent="0">
              <a:lnSpc>
                <a:spcPct val="130000"/>
              </a:lnSpc>
              <a:spcBef>
                <a:spcPts val="600"/>
              </a:spcBef>
              <a:spcAft>
                <a:spcPts val="600"/>
              </a:spcAft>
              <a:buNone/>
            </a:pPr>
            <a:endParaRPr lang="zh-CN" altLang="zh-CN" sz="2400" dirty="0"/>
          </a:p>
        </p:txBody>
      </p:sp>
    </p:spTree>
    <p:extLst>
      <p:ext uri="{BB962C8B-B14F-4D97-AF65-F5344CB8AC3E}">
        <p14:creationId xmlns:p14="http://schemas.microsoft.com/office/powerpoint/2010/main" val="302193416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anim calcmode="lin" valueType="num">
                                      <p:cBhvr additive="base">
                                        <p:cTn id="13"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vert="horz" lIns="91440" tIns="45720" rIns="91440" bIns="45720" rtlCol="0" anchor="ctr">
            <a:normAutofit/>
          </a:bodyPr>
          <a:lstStyle/>
          <a:p>
            <a:r>
              <a:rPr lang="en-US" altLang="zh-CN" sz="3600" dirty="0"/>
              <a:t>7.3.4  Internet</a:t>
            </a:r>
            <a:r>
              <a:rPr lang="zh-CN" altLang="zh-CN" sz="3600" dirty="0"/>
              <a:t>提供的基本服务</a:t>
            </a: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3"/>
          <p:cNvSpPr txBox="1">
            <a:spLocks noChangeArrowheads="1"/>
          </p:cNvSpPr>
          <p:nvPr/>
        </p:nvSpPr>
        <p:spPr>
          <a:xfrm>
            <a:off x="899592" y="1052736"/>
            <a:ext cx="7632848" cy="576064"/>
          </a:xfrm>
          <a:prstGeom prst="rect">
            <a:avLst/>
          </a:prstGeom>
        </p:spPr>
        <p:txBody>
          <a:bodyPr/>
          <a:lstStyle>
            <a:lvl1pPr marL="342900" indent="-342900" algn="l" defTabSz="914400" rtl="0" eaLnBrk="1" latinLnBrk="0" hangingPunct="1">
              <a:spcBef>
                <a:spcPct val="20000"/>
              </a:spcBef>
              <a:buFont typeface="Arial" pitchFamily="34" charset="0"/>
              <a:buChar char="•"/>
              <a:defRPr kumimoji="0" lang="zh-CN"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0" lang="zh-CN"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9pPr>
          </a:lstStyle>
          <a:p>
            <a:pPr marL="0" lvl="0" indent="0">
              <a:buNone/>
            </a:pPr>
            <a:r>
              <a:rPr lang="en-US" altLang="zh-CN" dirty="0"/>
              <a:t>1</a:t>
            </a:r>
            <a:r>
              <a:rPr lang="zh-CN" altLang="zh-CN" dirty="0"/>
              <a:t>．</a:t>
            </a:r>
            <a:r>
              <a:rPr lang="en-US" altLang="zh-CN" dirty="0"/>
              <a:t>WWW</a:t>
            </a:r>
            <a:r>
              <a:rPr lang="zh-CN" altLang="zh-CN" dirty="0"/>
              <a:t>服务</a:t>
            </a:r>
          </a:p>
        </p:txBody>
      </p:sp>
      <p:sp>
        <p:nvSpPr>
          <p:cNvPr id="6" name="Rectangle 3"/>
          <p:cNvSpPr txBox="1">
            <a:spLocks noChangeArrowheads="1"/>
          </p:cNvSpPr>
          <p:nvPr/>
        </p:nvSpPr>
        <p:spPr>
          <a:xfrm>
            <a:off x="739641" y="1585820"/>
            <a:ext cx="7632848" cy="576064"/>
          </a:xfrm>
          <a:prstGeom prst="rect">
            <a:avLst/>
          </a:prstGeom>
        </p:spPr>
        <p:txBody>
          <a:bodyPr/>
          <a:lstStyle>
            <a:lvl1pPr marL="342900" indent="-342900" algn="l" defTabSz="914400" rtl="0" eaLnBrk="1" latinLnBrk="0" hangingPunct="1">
              <a:spcBef>
                <a:spcPct val="20000"/>
              </a:spcBef>
              <a:buFont typeface="Arial" pitchFamily="34" charset="0"/>
              <a:buChar char="•"/>
              <a:defRPr kumimoji="0" lang="zh-CN"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0" lang="zh-CN"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9pPr>
          </a:lstStyle>
          <a:p>
            <a:pPr marL="0" lvl="0" indent="0">
              <a:buNone/>
            </a:pPr>
            <a:r>
              <a:rPr lang="zh-CN" altLang="zh-CN" sz="2400" dirty="0"/>
              <a:t>（</a:t>
            </a:r>
            <a:r>
              <a:rPr lang="en-US" altLang="zh-CN" sz="2400" dirty="0"/>
              <a:t>1</a:t>
            </a:r>
            <a:r>
              <a:rPr lang="zh-CN" altLang="zh-CN" sz="2400" dirty="0" smtClean="0"/>
              <a:t>）</a:t>
            </a:r>
            <a:r>
              <a:rPr lang="zh-CN" altLang="zh-CN" sz="2400" dirty="0"/>
              <a:t>万维网</a:t>
            </a:r>
            <a:r>
              <a:rPr lang="en-US" altLang="zh-CN" sz="2400" dirty="0"/>
              <a:t>WWW</a:t>
            </a:r>
            <a:endParaRPr lang="zh-CN" altLang="zh-CN" sz="2400" dirty="0"/>
          </a:p>
        </p:txBody>
      </p:sp>
      <p:sp>
        <p:nvSpPr>
          <p:cNvPr id="7" name="Rectangle 3"/>
          <p:cNvSpPr txBox="1">
            <a:spLocks noChangeArrowheads="1"/>
          </p:cNvSpPr>
          <p:nvPr/>
        </p:nvSpPr>
        <p:spPr>
          <a:xfrm>
            <a:off x="899592" y="2020954"/>
            <a:ext cx="7848872" cy="4346422"/>
          </a:xfrm>
          <a:prstGeom prst="rect">
            <a:avLst/>
          </a:prstGeom>
        </p:spPr>
        <p:txBody>
          <a:bodyPr/>
          <a:lstStyle>
            <a:lvl1pPr marL="342900" indent="-342900" algn="l" defTabSz="914400" rtl="0" eaLnBrk="1" latinLnBrk="0" hangingPunct="1">
              <a:spcBef>
                <a:spcPct val="20000"/>
              </a:spcBef>
              <a:buFont typeface="Arial" pitchFamily="34" charset="0"/>
              <a:buChar char="•"/>
              <a:defRPr kumimoji="0" lang="zh-CN"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0" lang="zh-CN"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9pPr>
          </a:lstStyle>
          <a:p>
            <a:pPr marL="0" indent="0">
              <a:buNone/>
            </a:pPr>
            <a:r>
              <a:rPr lang="en-US" altLang="zh-CN" sz="2400" dirty="0" smtClean="0"/>
              <a:t>         WWW</a:t>
            </a:r>
            <a:r>
              <a:rPr lang="zh-CN" altLang="zh-CN" sz="2400" dirty="0"/>
              <a:t>也称万维网、全球信息网、</a:t>
            </a:r>
            <a:r>
              <a:rPr lang="en-US" altLang="zh-CN" sz="2400" dirty="0"/>
              <a:t>Web</a:t>
            </a:r>
            <a:r>
              <a:rPr lang="zh-CN" altLang="zh-CN" sz="2400" dirty="0"/>
              <a:t>等</a:t>
            </a:r>
            <a:r>
              <a:rPr lang="zh-CN" altLang="zh-CN" sz="2400" dirty="0" smtClean="0"/>
              <a:t>。是</a:t>
            </a:r>
            <a:r>
              <a:rPr lang="zh-CN" altLang="zh-CN" sz="2400" dirty="0"/>
              <a:t>一种建立在</a:t>
            </a:r>
            <a:r>
              <a:rPr lang="en-US" altLang="zh-CN" sz="2400" dirty="0"/>
              <a:t>Internet</a:t>
            </a:r>
            <a:r>
              <a:rPr lang="zh-CN" altLang="zh-CN" sz="2400" dirty="0"/>
              <a:t>上的超文本信息</a:t>
            </a:r>
            <a:r>
              <a:rPr lang="zh-CN" altLang="zh-CN" sz="2400" dirty="0" smtClean="0"/>
              <a:t>服务系统。</a:t>
            </a:r>
            <a:endParaRPr lang="zh-CN" altLang="zh-CN" sz="2400" dirty="0"/>
          </a:p>
          <a:p>
            <a:pPr marL="0" indent="0">
              <a:buNone/>
            </a:pPr>
            <a:r>
              <a:rPr lang="en-US" altLang="zh-CN" sz="2400" dirty="0" smtClean="0"/>
              <a:t>         WWW</a:t>
            </a:r>
            <a:r>
              <a:rPr lang="zh-CN" altLang="zh-CN" sz="2400" dirty="0"/>
              <a:t>采用客户机</a:t>
            </a:r>
            <a:r>
              <a:rPr lang="en-US" altLang="zh-CN" sz="2400" dirty="0"/>
              <a:t>/</a:t>
            </a:r>
            <a:r>
              <a:rPr lang="zh-CN" altLang="zh-CN" sz="2400" dirty="0"/>
              <a:t>服务器（</a:t>
            </a:r>
            <a:r>
              <a:rPr lang="en-US" altLang="zh-CN" sz="2400" dirty="0"/>
              <a:t>C/S</a:t>
            </a:r>
            <a:r>
              <a:rPr lang="zh-CN" altLang="zh-CN" sz="2400" dirty="0"/>
              <a:t>）工作方式，客户机向服务器发出服务请求，服务器响应客户机的请求，提供客户机所需要的网络服务。</a:t>
            </a:r>
            <a:r>
              <a:rPr lang="en-US" altLang="zh-CN" sz="2400" dirty="0"/>
              <a:t>C/S</a:t>
            </a:r>
            <a:r>
              <a:rPr lang="zh-CN" altLang="zh-CN" sz="2400" dirty="0"/>
              <a:t>强调的不是硬件设备，而是应用程序。</a:t>
            </a:r>
          </a:p>
          <a:p>
            <a:pPr marL="0" indent="0">
              <a:buNone/>
            </a:pPr>
            <a:r>
              <a:rPr lang="en-US" altLang="zh-CN" sz="2400" dirty="0" smtClean="0"/>
              <a:t>         </a:t>
            </a:r>
            <a:r>
              <a:rPr lang="zh-CN" altLang="zh-CN" sz="2400" dirty="0" smtClean="0"/>
              <a:t>放置</a:t>
            </a:r>
            <a:r>
              <a:rPr lang="en-US" altLang="zh-CN" sz="2400" dirty="0"/>
              <a:t>Web</a:t>
            </a:r>
            <a:r>
              <a:rPr lang="zh-CN" altLang="zh-CN" sz="2400" dirty="0"/>
              <a:t>站点的计算机称为</a:t>
            </a:r>
            <a:r>
              <a:rPr lang="en-US" altLang="zh-CN" sz="2400" dirty="0"/>
              <a:t>Web</a:t>
            </a:r>
            <a:r>
              <a:rPr lang="zh-CN" altLang="zh-CN" sz="2400" dirty="0"/>
              <a:t>服务器，一个</a:t>
            </a:r>
            <a:r>
              <a:rPr lang="en-US" altLang="zh-CN" sz="2400" dirty="0"/>
              <a:t>Web</a:t>
            </a:r>
            <a:r>
              <a:rPr lang="zh-CN" altLang="zh-CN" sz="2400" dirty="0"/>
              <a:t>站点由多个</a:t>
            </a:r>
            <a:r>
              <a:rPr lang="en-US" altLang="zh-CN" sz="2400" dirty="0">
                <a:solidFill>
                  <a:srgbClr val="FF0000"/>
                </a:solidFill>
              </a:rPr>
              <a:t>Web</a:t>
            </a:r>
            <a:r>
              <a:rPr lang="zh-CN" altLang="zh-CN" sz="2400" dirty="0">
                <a:solidFill>
                  <a:srgbClr val="FF0000"/>
                </a:solidFill>
              </a:rPr>
              <a:t>页（网页）</a:t>
            </a:r>
            <a:r>
              <a:rPr lang="zh-CN" altLang="zh-CN" sz="2400" dirty="0"/>
              <a:t>组成，一个网站的第一个网页称为主页或首页，体现这个网站的特点和服务。每一个网页都由一个唯一的地址（</a:t>
            </a:r>
            <a:r>
              <a:rPr lang="en-US" altLang="zh-CN" sz="2400" dirty="0"/>
              <a:t>URL</a:t>
            </a:r>
            <a:r>
              <a:rPr lang="zh-CN" altLang="zh-CN" sz="2400" dirty="0"/>
              <a:t>）来表示。连接到</a:t>
            </a:r>
            <a:r>
              <a:rPr lang="en-US" altLang="zh-CN" sz="2400" dirty="0"/>
              <a:t>Internet</a:t>
            </a:r>
            <a:r>
              <a:rPr lang="zh-CN" altLang="zh-CN" sz="2400" dirty="0"/>
              <a:t>上的计算机即客户机，</a:t>
            </a:r>
            <a:r>
              <a:rPr lang="zh-CN" altLang="zh-CN" sz="2400" dirty="0" smtClean="0"/>
              <a:t>使用</a:t>
            </a:r>
            <a:r>
              <a:rPr lang="en-US" altLang="zh-CN" sz="2400" dirty="0" smtClean="0"/>
              <a:t>Web</a:t>
            </a:r>
            <a:r>
              <a:rPr lang="zh-CN" altLang="zh-CN" sz="2400" dirty="0" smtClean="0"/>
              <a:t>浏览器浏览</a:t>
            </a:r>
            <a:r>
              <a:rPr lang="zh-CN" altLang="zh-CN" sz="2400" dirty="0"/>
              <a:t>网页</a:t>
            </a:r>
            <a:r>
              <a:rPr lang="zh-CN" altLang="zh-CN" sz="2400" dirty="0" smtClean="0"/>
              <a:t>。</a:t>
            </a:r>
            <a:endParaRPr lang="zh-CN" altLang="zh-CN" sz="2400" dirty="0"/>
          </a:p>
        </p:txBody>
      </p:sp>
    </p:spTree>
    <p:extLst>
      <p:ext uri="{BB962C8B-B14F-4D97-AF65-F5344CB8AC3E}">
        <p14:creationId xmlns:p14="http://schemas.microsoft.com/office/powerpoint/2010/main" val="302193416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anim calcmode="lin" valueType="num">
                                      <p:cBhvr additive="base">
                                        <p:cTn id="13"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anim calcmode="lin" valueType="num">
                                      <p:cBhvr additive="base">
                                        <p:cTn id="19"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vert="horz" lIns="91440" tIns="45720" rIns="91440" bIns="45720" rtlCol="0" anchor="ctr">
            <a:normAutofit/>
          </a:bodyPr>
          <a:lstStyle/>
          <a:p>
            <a:r>
              <a:rPr lang="en-US" altLang="zh-CN" sz="3600" dirty="0"/>
              <a:t>7.3.4  Internet</a:t>
            </a:r>
            <a:r>
              <a:rPr lang="zh-CN" altLang="zh-CN" sz="3600" dirty="0"/>
              <a:t>提供的基本服务</a:t>
            </a: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3"/>
          <p:cNvSpPr txBox="1">
            <a:spLocks noChangeArrowheads="1"/>
          </p:cNvSpPr>
          <p:nvPr/>
        </p:nvSpPr>
        <p:spPr>
          <a:xfrm>
            <a:off x="899592" y="1052736"/>
            <a:ext cx="7632848" cy="576064"/>
          </a:xfrm>
          <a:prstGeom prst="rect">
            <a:avLst/>
          </a:prstGeom>
        </p:spPr>
        <p:txBody>
          <a:bodyPr/>
          <a:lstStyle>
            <a:lvl1pPr marL="342900" indent="-342900" algn="l" defTabSz="914400" rtl="0" eaLnBrk="1" latinLnBrk="0" hangingPunct="1">
              <a:spcBef>
                <a:spcPct val="20000"/>
              </a:spcBef>
              <a:buFont typeface="Arial" pitchFamily="34" charset="0"/>
              <a:buChar char="•"/>
              <a:defRPr kumimoji="0" lang="zh-CN"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0" lang="zh-CN"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9pPr>
          </a:lstStyle>
          <a:p>
            <a:pPr marL="0" lvl="0" indent="0">
              <a:buNone/>
            </a:pPr>
            <a:r>
              <a:rPr lang="en-US" altLang="zh-CN" dirty="0"/>
              <a:t>1</a:t>
            </a:r>
            <a:r>
              <a:rPr lang="zh-CN" altLang="zh-CN" dirty="0"/>
              <a:t>．</a:t>
            </a:r>
            <a:r>
              <a:rPr lang="en-US" altLang="zh-CN" dirty="0"/>
              <a:t>WWW</a:t>
            </a:r>
            <a:r>
              <a:rPr lang="zh-CN" altLang="zh-CN" dirty="0"/>
              <a:t>服务</a:t>
            </a:r>
          </a:p>
        </p:txBody>
      </p:sp>
      <p:sp>
        <p:nvSpPr>
          <p:cNvPr id="6" name="Rectangle 3"/>
          <p:cNvSpPr txBox="1">
            <a:spLocks noChangeArrowheads="1"/>
          </p:cNvSpPr>
          <p:nvPr/>
        </p:nvSpPr>
        <p:spPr>
          <a:xfrm>
            <a:off x="739641" y="1585820"/>
            <a:ext cx="7632848" cy="576064"/>
          </a:xfrm>
          <a:prstGeom prst="rect">
            <a:avLst/>
          </a:prstGeom>
        </p:spPr>
        <p:txBody>
          <a:bodyPr/>
          <a:lstStyle>
            <a:lvl1pPr marL="342900" indent="-342900" algn="l" defTabSz="914400" rtl="0" eaLnBrk="1" latinLnBrk="0" hangingPunct="1">
              <a:spcBef>
                <a:spcPct val="20000"/>
              </a:spcBef>
              <a:buFont typeface="Arial" pitchFamily="34" charset="0"/>
              <a:buChar char="•"/>
              <a:defRPr kumimoji="0" lang="zh-CN"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0" lang="zh-CN"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9pPr>
          </a:lstStyle>
          <a:p>
            <a:pPr marL="0" lvl="0" indent="0">
              <a:buNone/>
            </a:pPr>
            <a:r>
              <a:rPr lang="zh-CN" altLang="en-US" sz="2400" dirty="0" smtClean="0"/>
              <a:t>（</a:t>
            </a:r>
            <a:r>
              <a:rPr lang="en-US" altLang="zh-CN" sz="2400" dirty="0" smtClean="0"/>
              <a:t>2</a:t>
            </a:r>
            <a:r>
              <a:rPr lang="zh-CN" altLang="zh-CN" sz="2400" dirty="0" smtClean="0"/>
              <a:t>）</a:t>
            </a:r>
            <a:r>
              <a:rPr lang="zh-CN" altLang="zh-CN" sz="2400" dirty="0"/>
              <a:t>超文本和超链接</a:t>
            </a:r>
          </a:p>
        </p:txBody>
      </p:sp>
      <p:sp>
        <p:nvSpPr>
          <p:cNvPr id="7" name="Rectangle 3"/>
          <p:cNvSpPr txBox="1">
            <a:spLocks noChangeArrowheads="1"/>
          </p:cNvSpPr>
          <p:nvPr/>
        </p:nvSpPr>
        <p:spPr>
          <a:xfrm>
            <a:off x="899592" y="2020954"/>
            <a:ext cx="7848872" cy="3640294"/>
          </a:xfrm>
          <a:prstGeom prst="rect">
            <a:avLst/>
          </a:prstGeom>
        </p:spPr>
        <p:txBody>
          <a:bodyPr/>
          <a:lstStyle>
            <a:lvl1pPr marL="342900" indent="-342900" algn="l" defTabSz="914400" rtl="0" eaLnBrk="1" latinLnBrk="0" hangingPunct="1">
              <a:spcBef>
                <a:spcPct val="20000"/>
              </a:spcBef>
              <a:buFont typeface="Arial" pitchFamily="34" charset="0"/>
              <a:buChar char="•"/>
              <a:defRPr kumimoji="0" lang="zh-CN"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0" lang="zh-CN"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9pPr>
          </a:lstStyle>
          <a:p>
            <a:pPr marL="0" indent="0">
              <a:lnSpc>
                <a:spcPct val="150000"/>
              </a:lnSpc>
              <a:buNone/>
            </a:pPr>
            <a:r>
              <a:rPr lang="en-US" altLang="zh-CN" sz="2400" dirty="0" smtClean="0"/>
              <a:t>          WWW</a:t>
            </a:r>
            <a:r>
              <a:rPr lang="zh-CN" altLang="zh-CN" sz="2400" dirty="0"/>
              <a:t>是</a:t>
            </a:r>
            <a:r>
              <a:rPr lang="en-US" altLang="zh-CN" sz="2400" dirty="0"/>
              <a:t>Internet</a:t>
            </a:r>
            <a:r>
              <a:rPr lang="zh-CN" altLang="zh-CN" sz="2400" dirty="0"/>
              <a:t>上的网络服务，遵循</a:t>
            </a:r>
            <a:r>
              <a:rPr lang="zh-CN" altLang="zh-CN" sz="2400" dirty="0">
                <a:solidFill>
                  <a:srgbClr val="FF0000"/>
                </a:solidFill>
              </a:rPr>
              <a:t>超文本传输协议</a:t>
            </a:r>
            <a:r>
              <a:rPr lang="en-US" altLang="zh-CN" sz="2400" dirty="0" smtClean="0">
                <a:solidFill>
                  <a:srgbClr val="FF0000"/>
                </a:solidFill>
              </a:rPr>
              <a:t>HTTP</a:t>
            </a:r>
            <a:r>
              <a:rPr lang="zh-CN" altLang="en-US" sz="2400" dirty="0" smtClean="0"/>
              <a:t>。</a:t>
            </a:r>
            <a:r>
              <a:rPr lang="en-US" altLang="zh-CN" sz="2400" dirty="0"/>
              <a:t>Web</a:t>
            </a:r>
            <a:r>
              <a:rPr lang="zh-CN" altLang="zh-CN" sz="2400" dirty="0"/>
              <a:t>页是用超文本标记语言</a:t>
            </a:r>
            <a:r>
              <a:rPr lang="en-US" altLang="zh-CN" sz="2400" dirty="0"/>
              <a:t>HTML</a:t>
            </a:r>
            <a:r>
              <a:rPr lang="zh-CN" altLang="zh-CN" sz="2400" dirty="0"/>
              <a:t>编写的，叫超文本，包括文字、图形、声音、图像、视频等。超文本包含指向其他网页的链接，这种链接叫超链接。鼠标指向含有超链接的文字时，指针变成一个手</a:t>
            </a:r>
            <a:r>
              <a:rPr lang="zh-CN" altLang="zh-CN" sz="2400" dirty="0" smtClean="0"/>
              <a:t>形</a:t>
            </a:r>
            <a:r>
              <a:rPr lang="en-US" altLang="zh-CN" sz="2400" dirty="0" smtClean="0"/>
              <a:t>      </a:t>
            </a:r>
            <a:r>
              <a:rPr lang="zh-CN" altLang="zh-CN" sz="2400" dirty="0"/>
              <a:t>，单击可以从一个网页跳转到另一个网页。</a:t>
            </a:r>
          </a:p>
          <a:p>
            <a:pPr marL="0" indent="0">
              <a:lnSpc>
                <a:spcPct val="150000"/>
              </a:lnSpc>
              <a:buNone/>
            </a:pPr>
            <a:endParaRPr lang="zh-CN" altLang="zh-CN" sz="2400"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99718" y="4408686"/>
            <a:ext cx="360000" cy="36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54020847"/>
      </p:ext>
    </p:extLst>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vert="horz" lIns="91440" tIns="45720" rIns="91440" bIns="45720" rtlCol="0" anchor="ctr">
            <a:normAutofit/>
          </a:bodyPr>
          <a:lstStyle/>
          <a:p>
            <a:r>
              <a:rPr lang="en-US" altLang="zh-CN" sz="3600" dirty="0"/>
              <a:t>7.3.4  Internet</a:t>
            </a:r>
            <a:r>
              <a:rPr lang="zh-CN" altLang="zh-CN" sz="3600" dirty="0"/>
              <a:t>提供的基本服务</a:t>
            </a: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3"/>
          <p:cNvSpPr txBox="1">
            <a:spLocks noChangeArrowheads="1"/>
          </p:cNvSpPr>
          <p:nvPr/>
        </p:nvSpPr>
        <p:spPr>
          <a:xfrm>
            <a:off x="899592" y="1052736"/>
            <a:ext cx="7632848" cy="576064"/>
          </a:xfrm>
          <a:prstGeom prst="rect">
            <a:avLst/>
          </a:prstGeom>
        </p:spPr>
        <p:txBody>
          <a:bodyPr/>
          <a:lstStyle>
            <a:lvl1pPr marL="342900" indent="-342900" algn="l" defTabSz="914400" rtl="0" eaLnBrk="1" latinLnBrk="0" hangingPunct="1">
              <a:spcBef>
                <a:spcPct val="20000"/>
              </a:spcBef>
              <a:buFont typeface="Arial" pitchFamily="34" charset="0"/>
              <a:buChar char="•"/>
              <a:defRPr kumimoji="0" lang="zh-CN"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0" lang="zh-CN"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9pPr>
          </a:lstStyle>
          <a:p>
            <a:pPr marL="0" lvl="0" indent="0">
              <a:buNone/>
            </a:pPr>
            <a:r>
              <a:rPr lang="en-US" altLang="zh-CN" dirty="0"/>
              <a:t>1</a:t>
            </a:r>
            <a:r>
              <a:rPr lang="zh-CN" altLang="zh-CN" dirty="0"/>
              <a:t>．</a:t>
            </a:r>
            <a:r>
              <a:rPr lang="en-US" altLang="zh-CN" dirty="0"/>
              <a:t>WWW</a:t>
            </a:r>
            <a:r>
              <a:rPr lang="zh-CN" altLang="zh-CN" dirty="0"/>
              <a:t>服务</a:t>
            </a:r>
          </a:p>
        </p:txBody>
      </p:sp>
      <p:sp>
        <p:nvSpPr>
          <p:cNvPr id="6" name="Rectangle 3"/>
          <p:cNvSpPr txBox="1">
            <a:spLocks noChangeArrowheads="1"/>
          </p:cNvSpPr>
          <p:nvPr/>
        </p:nvSpPr>
        <p:spPr>
          <a:xfrm>
            <a:off x="739641" y="1585820"/>
            <a:ext cx="7632848" cy="576064"/>
          </a:xfrm>
          <a:prstGeom prst="rect">
            <a:avLst/>
          </a:prstGeom>
        </p:spPr>
        <p:txBody>
          <a:bodyPr/>
          <a:lstStyle>
            <a:lvl1pPr marL="342900" indent="-342900" algn="l" defTabSz="914400" rtl="0" eaLnBrk="1" latinLnBrk="0" hangingPunct="1">
              <a:spcBef>
                <a:spcPct val="20000"/>
              </a:spcBef>
              <a:buFont typeface="Arial" pitchFamily="34" charset="0"/>
              <a:buChar char="•"/>
              <a:defRPr kumimoji="0" lang="zh-CN"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0" lang="zh-CN"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9pPr>
          </a:lstStyle>
          <a:p>
            <a:pPr marL="0" lvl="0" indent="0">
              <a:buNone/>
            </a:pPr>
            <a:r>
              <a:rPr lang="zh-CN" altLang="zh-CN" sz="2400" dirty="0" smtClean="0"/>
              <a:t>（</a:t>
            </a:r>
            <a:r>
              <a:rPr lang="en-US" altLang="zh-CN" sz="2400" dirty="0" smtClean="0"/>
              <a:t>3</a:t>
            </a:r>
            <a:r>
              <a:rPr lang="zh-CN" altLang="zh-CN" sz="2400" dirty="0" smtClean="0"/>
              <a:t>）</a:t>
            </a:r>
            <a:r>
              <a:rPr lang="zh-CN" altLang="zh-CN" sz="2400" dirty="0"/>
              <a:t>统一资源定位器</a:t>
            </a:r>
          </a:p>
        </p:txBody>
      </p:sp>
      <p:sp>
        <p:nvSpPr>
          <p:cNvPr id="7" name="Rectangle 3"/>
          <p:cNvSpPr txBox="1">
            <a:spLocks noChangeArrowheads="1"/>
          </p:cNvSpPr>
          <p:nvPr/>
        </p:nvSpPr>
        <p:spPr>
          <a:xfrm>
            <a:off x="899592" y="2034906"/>
            <a:ext cx="7848872" cy="4346422"/>
          </a:xfrm>
          <a:prstGeom prst="rect">
            <a:avLst/>
          </a:prstGeom>
        </p:spPr>
        <p:txBody>
          <a:bodyPr/>
          <a:lstStyle>
            <a:lvl1pPr marL="342900" indent="-342900" algn="l" defTabSz="914400" rtl="0" eaLnBrk="1" latinLnBrk="0" hangingPunct="1">
              <a:spcBef>
                <a:spcPct val="20000"/>
              </a:spcBef>
              <a:buFont typeface="Arial" pitchFamily="34" charset="0"/>
              <a:buChar char="•"/>
              <a:defRPr kumimoji="0" lang="zh-CN"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0" lang="zh-CN"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9pPr>
          </a:lstStyle>
          <a:p>
            <a:pPr marL="0" indent="0">
              <a:lnSpc>
                <a:spcPct val="110000"/>
              </a:lnSpc>
              <a:buNone/>
            </a:pPr>
            <a:r>
              <a:rPr lang="en-US" altLang="zh-CN" sz="2400" dirty="0" smtClean="0"/>
              <a:t>         WWW</a:t>
            </a:r>
            <a:r>
              <a:rPr lang="zh-CN" altLang="zh-CN" sz="2400" dirty="0"/>
              <a:t>用统一资源定位符</a:t>
            </a:r>
            <a:r>
              <a:rPr lang="en-US" altLang="zh-CN" sz="2400" dirty="0" smtClean="0"/>
              <a:t>URL</a:t>
            </a:r>
            <a:r>
              <a:rPr lang="zh-CN" altLang="zh-CN" sz="2400" dirty="0" smtClean="0"/>
              <a:t>来</a:t>
            </a:r>
            <a:r>
              <a:rPr lang="zh-CN" altLang="zh-CN" sz="2400" dirty="0"/>
              <a:t>标识网页地址</a:t>
            </a:r>
            <a:r>
              <a:rPr lang="zh-CN" altLang="zh-CN" sz="2400" dirty="0" smtClean="0"/>
              <a:t>。</a:t>
            </a:r>
            <a:endParaRPr lang="en-US" altLang="zh-CN" sz="2400" dirty="0" smtClean="0"/>
          </a:p>
          <a:p>
            <a:pPr marL="0" indent="0">
              <a:lnSpc>
                <a:spcPct val="110000"/>
              </a:lnSpc>
              <a:buNone/>
            </a:pPr>
            <a:r>
              <a:rPr lang="en-US" altLang="zh-CN" sz="2400" dirty="0" smtClean="0"/>
              <a:t>         </a:t>
            </a:r>
            <a:r>
              <a:rPr lang="en-US" altLang="zh-CN" sz="2400" dirty="0" smtClean="0">
                <a:solidFill>
                  <a:srgbClr val="FF0000"/>
                </a:solidFill>
              </a:rPr>
              <a:t>URL</a:t>
            </a:r>
            <a:r>
              <a:rPr lang="zh-CN" altLang="zh-CN" sz="2400" dirty="0">
                <a:solidFill>
                  <a:srgbClr val="FF0000"/>
                </a:solidFill>
              </a:rPr>
              <a:t>的格式：协议</a:t>
            </a:r>
            <a:r>
              <a:rPr lang="en-US" altLang="zh-CN" sz="2400" dirty="0">
                <a:solidFill>
                  <a:srgbClr val="FF0000"/>
                </a:solidFill>
              </a:rPr>
              <a:t>://</a:t>
            </a:r>
            <a:r>
              <a:rPr lang="zh-CN" altLang="zh-CN" sz="2400" dirty="0">
                <a:solidFill>
                  <a:srgbClr val="FF0000"/>
                </a:solidFill>
              </a:rPr>
              <a:t>存放资源的主机域名或</a:t>
            </a:r>
            <a:r>
              <a:rPr lang="en-US" altLang="zh-CN" sz="2400" dirty="0">
                <a:solidFill>
                  <a:srgbClr val="FF0000"/>
                </a:solidFill>
              </a:rPr>
              <a:t>IP</a:t>
            </a:r>
            <a:r>
              <a:rPr lang="zh-CN" altLang="zh-CN" sz="2400" dirty="0">
                <a:solidFill>
                  <a:srgbClr val="FF0000"/>
                </a:solidFill>
              </a:rPr>
              <a:t>地址</a:t>
            </a:r>
            <a:r>
              <a:rPr lang="en-US" altLang="zh-CN" sz="2400" dirty="0">
                <a:solidFill>
                  <a:srgbClr val="FF0000"/>
                </a:solidFill>
              </a:rPr>
              <a:t>/</a:t>
            </a:r>
            <a:r>
              <a:rPr lang="zh-CN" altLang="zh-CN" sz="2400" dirty="0">
                <a:solidFill>
                  <a:srgbClr val="FF0000"/>
                </a:solidFill>
              </a:rPr>
              <a:t>资源路径</a:t>
            </a:r>
            <a:r>
              <a:rPr lang="en-US" altLang="zh-CN" sz="2400" dirty="0">
                <a:solidFill>
                  <a:srgbClr val="FF0000"/>
                </a:solidFill>
              </a:rPr>
              <a:t>/</a:t>
            </a:r>
            <a:r>
              <a:rPr lang="zh-CN" altLang="zh-CN" sz="2400" dirty="0">
                <a:solidFill>
                  <a:srgbClr val="FF0000"/>
                </a:solidFill>
              </a:rPr>
              <a:t>资源文件</a:t>
            </a:r>
            <a:r>
              <a:rPr lang="zh-CN" altLang="zh-CN" sz="2400" dirty="0" smtClean="0">
                <a:solidFill>
                  <a:srgbClr val="FF0000"/>
                </a:solidFill>
              </a:rPr>
              <a:t>名</a:t>
            </a:r>
            <a:endParaRPr lang="en-US" altLang="zh-CN" sz="2400" dirty="0" smtClean="0">
              <a:solidFill>
                <a:srgbClr val="FF0000"/>
              </a:solidFill>
            </a:endParaRPr>
          </a:p>
          <a:p>
            <a:pPr marL="0" indent="0">
              <a:lnSpc>
                <a:spcPct val="110000"/>
              </a:lnSpc>
              <a:buNone/>
            </a:pPr>
            <a:r>
              <a:rPr lang="en-US" altLang="zh-CN" sz="2400" dirty="0" smtClean="0"/>
              <a:t>         </a:t>
            </a:r>
            <a:r>
              <a:rPr lang="zh-CN" altLang="zh-CN" sz="2400" dirty="0" smtClean="0"/>
              <a:t>协议</a:t>
            </a:r>
            <a:r>
              <a:rPr lang="zh-CN" altLang="zh-CN" sz="2400" dirty="0"/>
              <a:t>是服务方式，如</a:t>
            </a:r>
            <a:r>
              <a:rPr lang="en-US" altLang="zh-CN" sz="2400" dirty="0"/>
              <a:t>HTTP</a:t>
            </a:r>
            <a:r>
              <a:rPr lang="zh-CN" altLang="zh-CN" sz="2400" dirty="0"/>
              <a:t>协议、</a:t>
            </a:r>
            <a:r>
              <a:rPr lang="en-US" altLang="zh-CN" sz="2400" dirty="0"/>
              <a:t>FTP</a:t>
            </a:r>
            <a:r>
              <a:rPr lang="zh-CN" altLang="zh-CN" sz="2400" dirty="0"/>
              <a:t>协议等，路径和文件名是资源所在网页在主机中的具体位置</a:t>
            </a:r>
            <a:r>
              <a:rPr lang="zh-CN" altLang="zh-CN" sz="2400" dirty="0" smtClean="0"/>
              <a:t>。</a:t>
            </a:r>
            <a:endParaRPr lang="en-US" altLang="zh-CN" sz="2400" dirty="0" smtClean="0"/>
          </a:p>
          <a:p>
            <a:pPr marL="0" indent="0">
              <a:lnSpc>
                <a:spcPct val="110000"/>
              </a:lnSpc>
              <a:buNone/>
            </a:pPr>
            <a:r>
              <a:rPr lang="en-US" altLang="zh-CN" sz="2400" dirty="0" smtClean="0"/>
              <a:t>         </a:t>
            </a:r>
            <a:r>
              <a:rPr lang="zh-CN" altLang="zh-CN" sz="2400" dirty="0" smtClean="0"/>
              <a:t>例</a:t>
            </a:r>
            <a:r>
              <a:rPr lang="zh-CN" altLang="en-US" sz="2400" dirty="0" smtClean="0"/>
              <a:t>如：</a:t>
            </a:r>
            <a:r>
              <a:rPr lang="zh-CN" altLang="zh-CN" sz="2400" dirty="0" smtClean="0"/>
              <a:t>一</a:t>
            </a:r>
            <a:r>
              <a:rPr lang="zh-CN" altLang="zh-CN" sz="2400" dirty="0"/>
              <a:t>个网页的</a:t>
            </a:r>
            <a:r>
              <a:rPr lang="en-US" altLang="zh-CN" sz="2400" dirty="0"/>
              <a:t>URL</a:t>
            </a:r>
            <a:r>
              <a:rPr lang="zh-CN" altLang="zh-CN" sz="2400" dirty="0" smtClean="0"/>
              <a:t>是</a:t>
            </a:r>
            <a:r>
              <a:rPr lang="en-US" altLang="zh-CN" sz="2400" dirty="0" smtClean="0"/>
              <a:t>  </a:t>
            </a:r>
          </a:p>
          <a:p>
            <a:pPr marL="0" indent="0">
              <a:lnSpc>
                <a:spcPct val="110000"/>
              </a:lnSpc>
              <a:buNone/>
            </a:pPr>
            <a:r>
              <a:rPr lang="en-US" altLang="zh-CN" sz="2400" dirty="0"/>
              <a:t> </a:t>
            </a:r>
            <a:r>
              <a:rPr lang="en-US" altLang="zh-CN" sz="2400" dirty="0" smtClean="0"/>
              <a:t>        http</a:t>
            </a:r>
            <a:r>
              <a:rPr lang="en-US" altLang="zh-CN" sz="2400" dirty="0"/>
              <a:t>://digi.it.sohu.com/20140504/n399094084.shtml</a:t>
            </a:r>
            <a:r>
              <a:rPr lang="zh-CN" altLang="zh-CN" sz="2400" dirty="0" smtClean="0"/>
              <a:t>，</a:t>
            </a:r>
            <a:r>
              <a:rPr lang="zh-CN" altLang="zh-CN" sz="2400" dirty="0"/>
              <a:t>其中的</a:t>
            </a:r>
            <a:r>
              <a:rPr lang="en-US" altLang="zh-CN" sz="2400" dirty="0"/>
              <a:t>http</a:t>
            </a:r>
            <a:r>
              <a:rPr lang="zh-CN" altLang="zh-CN" sz="2400" dirty="0"/>
              <a:t>是指使用超文本传输协议，资源所在的主机域名</a:t>
            </a:r>
            <a:r>
              <a:rPr lang="zh-CN" altLang="zh-CN" sz="2400" dirty="0" smtClean="0"/>
              <a:t>是</a:t>
            </a:r>
            <a:r>
              <a:rPr lang="en-US" altLang="zh-CN" sz="2400" dirty="0"/>
              <a:t>digi.it.sohu.com</a:t>
            </a:r>
            <a:r>
              <a:rPr lang="zh-CN" altLang="zh-CN" sz="2400" dirty="0" smtClean="0"/>
              <a:t>，</a:t>
            </a:r>
            <a:r>
              <a:rPr lang="zh-CN" altLang="zh-CN" sz="2400" dirty="0"/>
              <a:t>资源的路径</a:t>
            </a:r>
            <a:r>
              <a:rPr lang="zh-CN" altLang="zh-CN" sz="2400" dirty="0" smtClean="0"/>
              <a:t>是</a:t>
            </a:r>
            <a:r>
              <a:rPr lang="en-US" altLang="zh-CN" sz="2400" dirty="0"/>
              <a:t>20140504</a:t>
            </a:r>
            <a:r>
              <a:rPr lang="zh-CN" altLang="zh-CN" sz="2400" dirty="0" smtClean="0"/>
              <a:t>，</a:t>
            </a:r>
            <a:r>
              <a:rPr lang="zh-CN" altLang="zh-CN" sz="2400" dirty="0"/>
              <a:t>文件名</a:t>
            </a:r>
            <a:r>
              <a:rPr lang="zh-CN" altLang="zh-CN" sz="2400" dirty="0" smtClean="0"/>
              <a:t>为</a:t>
            </a:r>
            <a:r>
              <a:rPr lang="en-US" altLang="zh-CN" sz="2400" dirty="0"/>
              <a:t>n399094084.shtml</a:t>
            </a:r>
            <a:r>
              <a:rPr lang="zh-CN" altLang="zh-CN" sz="2400" dirty="0" smtClean="0"/>
              <a:t>。</a:t>
            </a:r>
            <a:endParaRPr lang="zh-CN" altLang="zh-CN" sz="2400" dirty="0"/>
          </a:p>
          <a:p>
            <a:pPr marL="0" indent="0">
              <a:lnSpc>
                <a:spcPct val="110000"/>
              </a:lnSpc>
              <a:buNone/>
            </a:pPr>
            <a:endParaRPr lang="zh-CN" altLang="zh-CN" sz="2400" dirty="0"/>
          </a:p>
          <a:p>
            <a:pPr marL="0" indent="0">
              <a:lnSpc>
                <a:spcPct val="110000"/>
              </a:lnSpc>
              <a:buNone/>
            </a:pPr>
            <a:endParaRPr lang="zh-CN" altLang="zh-CN" sz="2400" dirty="0"/>
          </a:p>
          <a:p>
            <a:pPr marL="0" indent="0">
              <a:lnSpc>
                <a:spcPct val="110000"/>
              </a:lnSpc>
              <a:buNone/>
            </a:pPr>
            <a:endParaRPr lang="zh-CN" altLang="zh-CN" sz="2400" dirty="0"/>
          </a:p>
        </p:txBody>
      </p:sp>
    </p:spTree>
    <p:extLst>
      <p:ext uri="{BB962C8B-B14F-4D97-AF65-F5344CB8AC3E}">
        <p14:creationId xmlns:p14="http://schemas.microsoft.com/office/powerpoint/2010/main" val="205402084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anim calcmode="lin" valueType="num">
                                      <p:cBhvr additive="base">
                                        <p:cTn id="13"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anim calcmode="lin" valueType="num">
                                      <p:cBhvr additive="base">
                                        <p:cTn id="19"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7">
                                            <p:txEl>
                                              <p:pRg st="3" end="3"/>
                                            </p:txEl>
                                          </p:spTgt>
                                        </p:tgtEl>
                                        <p:attrNameLst>
                                          <p:attrName>style.visibility</p:attrName>
                                        </p:attrNameLst>
                                      </p:cBhvr>
                                      <p:to>
                                        <p:strVal val="visible"/>
                                      </p:to>
                                    </p:set>
                                    <p:anim calcmode="lin" valueType="num">
                                      <p:cBhvr additive="base">
                                        <p:cTn id="25" dur="500" fill="hold"/>
                                        <p:tgtEl>
                                          <p:spTgt spid="7">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7">
                                            <p:txEl>
                                              <p:pRg st="4" end="4"/>
                                            </p:txEl>
                                          </p:spTgt>
                                        </p:tgtEl>
                                        <p:attrNameLst>
                                          <p:attrName>style.visibility</p:attrName>
                                        </p:attrNameLst>
                                      </p:cBhvr>
                                      <p:to>
                                        <p:strVal val="visible"/>
                                      </p:to>
                                    </p:set>
                                    <p:anim calcmode="lin" valueType="num">
                                      <p:cBhvr additive="base">
                                        <p:cTn id="31" dur="500" fill="hold"/>
                                        <p:tgtEl>
                                          <p:spTgt spid="7">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7">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vert="horz" lIns="91440" tIns="45720" rIns="91440" bIns="45720" rtlCol="0" anchor="ctr">
            <a:normAutofit/>
          </a:bodyPr>
          <a:lstStyle/>
          <a:p>
            <a:r>
              <a:rPr lang="en-US" altLang="zh-CN" sz="3600" dirty="0"/>
              <a:t>7.3.4  Internet</a:t>
            </a:r>
            <a:r>
              <a:rPr lang="zh-CN" altLang="zh-CN" sz="3600" dirty="0"/>
              <a:t>提供的基本服务</a:t>
            </a: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3"/>
          <p:cNvSpPr txBox="1">
            <a:spLocks noChangeArrowheads="1"/>
          </p:cNvSpPr>
          <p:nvPr/>
        </p:nvSpPr>
        <p:spPr>
          <a:xfrm>
            <a:off x="899592" y="1052736"/>
            <a:ext cx="7632848" cy="576064"/>
          </a:xfrm>
          <a:prstGeom prst="rect">
            <a:avLst/>
          </a:prstGeom>
        </p:spPr>
        <p:txBody>
          <a:bodyPr/>
          <a:lstStyle>
            <a:lvl1pPr marL="342900" indent="-342900" algn="l" defTabSz="914400" rtl="0" eaLnBrk="1" latinLnBrk="0" hangingPunct="1">
              <a:spcBef>
                <a:spcPct val="20000"/>
              </a:spcBef>
              <a:buFont typeface="Arial" pitchFamily="34" charset="0"/>
              <a:buChar char="•"/>
              <a:defRPr kumimoji="0" lang="zh-CN"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0" lang="zh-CN"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9pPr>
          </a:lstStyle>
          <a:p>
            <a:pPr marL="0" indent="0">
              <a:buNone/>
            </a:pPr>
            <a:r>
              <a:rPr lang="en-US" altLang="zh-CN" dirty="0"/>
              <a:t>2</a:t>
            </a:r>
            <a:r>
              <a:rPr lang="zh-CN" altLang="zh-CN" dirty="0"/>
              <a:t>．文件传输服务</a:t>
            </a:r>
          </a:p>
        </p:txBody>
      </p:sp>
      <p:sp>
        <p:nvSpPr>
          <p:cNvPr id="7" name="Rectangle 3"/>
          <p:cNvSpPr txBox="1">
            <a:spLocks noChangeArrowheads="1"/>
          </p:cNvSpPr>
          <p:nvPr/>
        </p:nvSpPr>
        <p:spPr>
          <a:xfrm>
            <a:off x="899592" y="1628800"/>
            <a:ext cx="7848872" cy="1944216"/>
          </a:xfrm>
          <a:prstGeom prst="rect">
            <a:avLst/>
          </a:prstGeom>
        </p:spPr>
        <p:txBody>
          <a:bodyPr/>
          <a:lstStyle>
            <a:lvl1pPr marL="342900" indent="-342900" algn="l" defTabSz="914400" rtl="0" eaLnBrk="1" latinLnBrk="0" hangingPunct="1">
              <a:spcBef>
                <a:spcPct val="20000"/>
              </a:spcBef>
              <a:buFont typeface="Arial" pitchFamily="34" charset="0"/>
              <a:buChar char="•"/>
              <a:defRPr kumimoji="0" lang="zh-CN"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0" lang="zh-CN"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9pPr>
          </a:lstStyle>
          <a:p>
            <a:pPr marL="0" indent="0">
              <a:lnSpc>
                <a:spcPct val="130000"/>
              </a:lnSpc>
              <a:buNone/>
            </a:pPr>
            <a:r>
              <a:rPr lang="en-US" altLang="zh-CN" sz="2400" dirty="0" smtClean="0"/>
              <a:t>         </a:t>
            </a:r>
            <a:r>
              <a:rPr lang="zh-CN" altLang="zh-CN" sz="2400" dirty="0" smtClean="0"/>
              <a:t>文件</a:t>
            </a:r>
            <a:r>
              <a:rPr lang="zh-CN" altLang="zh-CN" sz="2400" dirty="0"/>
              <a:t>传输协议</a:t>
            </a:r>
            <a:r>
              <a:rPr lang="en-US" altLang="zh-CN" sz="2400" dirty="0" smtClean="0"/>
              <a:t>FTP </a:t>
            </a:r>
            <a:r>
              <a:rPr lang="zh-CN" altLang="zh-CN" sz="2400" dirty="0" smtClean="0"/>
              <a:t>使</a:t>
            </a:r>
            <a:r>
              <a:rPr lang="en-US" altLang="zh-CN" sz="2400" dirty="0"/>
              <a:t>Internet</a:t>
            </a:r>
            <a:r>
              <a:rPr lang="zh-CN" altLang="zh-CN" sz="2400" dirty="0"/>
              <a:t>上的主机之间可以共享文件，它支持将一台计算机上的文件传输到另一台计算机上</a:t>
            </a:r>
            <a:r>
              <a:rPr lang="zh-CN" altLang="zh-CN" sz="2400" dirty="0" smtClean="0"/>
              <a:t>。</a:t>
            </a:r>
            <a:r>
              <a:rPr lang="zh-CN" altLang="en-US" sz="2400" dirty="0" smtClean="0"/>
              <a:t>文件传输分为上传和下载：</a:t>
            </a:r>
            <a:r>
              <a:rPr lang="zh-CN" altLang="zh-CN" sz="2400" dirty="0" smtClean="0"/>
              <a:t>上</a:t>
            </a:r>
            <a:r>
              <a:rPr lang="zh-CN" altLang="zh-CN" sz="2400" dirty="0"/>
              <a:t>传文件就是将文件从自己的计算机拷贝至远程主机上；下载文件就是将文件从远程主机拷贝到自己的计算机上</a:t>
            </a:r>
            <a:r>
              <a:rPr lang="zh-CN" altLang="zh-CN" sz="2400" dirty="0" smtClean="0"/>
              <a:t>。</a:t>
            </a:r>
            <a:endParaRPr lang="zh-CN" altLang="zh-CN" sz="2400" dirty="0"/>
          </a:p>
        </p:txBody>
      </p:sp>
      <p:sp>
        <p:nvSpPr>
          <p:cNvPr id="8" name="Rectangle 3"/>
          <p:cNvSpPr txBox="1">
            <a:spLocks noChangeArrowheads="1"/>
          </p:cNvSpPr>
          <p:nvPr/>
        </p:nvSpPr>
        <p:spPr>
          <a:xfrm>
            <a:off x="899592" y="4156157"/>
            <a:ext cx="7632848" cy="576064"/>
          </a:xfrm>
          <a:prstGeom prst="rect">
            <a:avLst/>
          </a:prstGeom>
        </p:spPr>
        <p:txBody>
          <a:bodyPr/>
          <a:lstStyle>
            <a:lvl1pPr marL="342900" indent="-342900" algn="l" defTabSz="914400" rtl="0" eaLnBrk="1" latinLnBrk="0" hangingPunct="1">
              <a:spcBef>
                <a:spcPct val="20000"/>
              </a:spcBef>
              <a:buFont typeface="Arial" pitchFamily="34" charset="0"/>
              <a:buChar char="•"/>
              <a:defRPr kumimoji="0" lang="zh-CN"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0" lang="zh-CN"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9pPr>
          </a:lstStyle>
          <a:p>
            <a:pPr marL="0" indent="0">
              <a:buNone/>
            </a:pPr>
            <a:r>
              <a:rPr lang="en-US" altLang="zh-CN" dirty="0"/>
              <a:t>3</a:t>
            </a:r>
            <a:r>
              <a:rPr lang="zh-CN" altLang="zh-CN" dirty="0"/>
              <a:t>．远程登录</a:t>
            </a:r>
            <a:r>
              <a:rPr lang="zh-CN" altLang="zh-CN" dirty="0" smtClean="0"/>
              <a:t>服务</a:t>
            </a:r>
            <a:endParaRPr lang="zh-CN" altLang="zh-CN" dirty="0"/>
          </a:p>
        </p:txBody>
      </p:sp>
      <p:sp>
        <p:nvSpPr>
          <p:cNvPr id="9" name="Rectangle 3"/>
          <p:cNvSpPr txBox="1">
            <a:spLocks noChangeArrowheads="1"/>
          </p:cNvSpPr>
          <p:nvPr/>
        </p:nvSpPr>
        <p:spPr>
          <a:xfrm>
            <a:off x="874642" y="4725144"/>
            <a:ext cx="7848872" cy="1656184"/>
          </a:xfrm>
          <a:prstGeom prst="rect">
            <a:avLst/>
          </a:prstGeom>
        </p:spPr>
        <p:txBody>
          <a:bodyPr/>
          <a:lstStyle>
            <a:lvl1pPr marL="342900" indent="-342900" algn="l" defTabSz="914400" rtl="0" eaLnBrk="1" latinLnBrk="0" hangingPunct="1">
              <a:spcBef>
                <a:spcPct val="20000"/>
              </a:spcBef>
              <a:buFont typeface="Arial" pitchFamily="34" charset="0"/>
              <a:buChar char="•"/>
              <a:defRPr kumimoji="0" lang="zh-CN"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0" lang="zh-CN"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9pPr>
          </a:lstStyle>
          <a:p>
            <a:pPr marL="0" indent="0">
              <a:lnSpc>
                <a:spcPct val="130000"/>
              </a:lnSpc>
              <a:buNone/>
            </a:pPr>
            <a:r>
              <a:rPr lang="en-US" altLang="zh-CN" sz="2400" dirty="0" smtClean="0"/>
              <a:t>         </a:t>
            </a:r>
            <a:r>
              <a:rPr lang="zh-CN" altLang="zh-CN" sz="2400" dirty="0" smtClean="0"/>
              <a:t>远程登录协议</a:t>
            </a:r>
            <a:r>
              <a:rPr lang="en-US" altLang="zh-CN" sz="2400" dirty="0"/>
              <a:t>Telnet</a:t>
            </a:r>
            <a:r>
              <a:rPr lang="zh-CN" altLang="zh-CN" sz="2400" dirty="0"/>
              <a:t>是远程登录服务的标准协议，</a:t>
            </a:r>
            <a:r>
              <a:rPr lang="zh-CN" altLang="zh-CN" sz="2400" dirty="0" smtClean="0"/>
              <a:t>当</a:t>
            </a:r>
            <a:r>
              <a:rPr lang="zh-CN" altLang="zh-CN" sz="2400" dirty="0"/>
              <a:t>用户使用</a:t>
            </a:r>
            <a:r>
              <a:rPr lang="en-US" altLang="zh-CN" sz="2400" dirty="0"/>
              <a:t>Telnet</a:t>
            </a:r>
            <a:r>
              <a:rPr lang="zh-CN" altLang="zh-CN" sz="2400" dirty="0"/>
              <a:t>与远程主机建立连接后，该用户就可以使用远程主机的各种资源和应用程序。</a:t>
            </a:r>
          </a:p>
        </p:txBody>
      </p:sp>
    </p:spTree>
    <p:extLst>
      <p:ext uri="{BB962C8B-B14F-4D97-AF65-F5344CB8AC3E}">
        <p14:creationId xmlns:p14="http://schemas.microsoft.com/office/powerpoint/2010/main" val="205402084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9">
                                            <p:txEl>
                                              <p:pRg st="0" end="0"/>
                                            </p:txEl>
                                          </p:spTgt>
                                        </p:tgtEl>
                                        <p:attrNameLst>
                                          <p:attrName>style.visibility</p:attrName>
                                        </p:attrNameLst>
                                      </p:cBhvr>
                                      <p:to>
                                        <p:strVal val="visible"/>
                                      </p:to>
                                    </p:set>
                                    <p:anim calcmode="lin" valueType="num">
                                      <p:cBhvr additive="base">
                                        <p:cTn id="1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115616" y="12778"/>
            <a:ext cx="7272337" cy="1143000"/>
          </a:xfrm>
        </p:spPr>
        <p:txBody>
          <a:bodyPr>
            <a:normAutofit/>
          </a:bodyPr>
          <a:lstStyle/>
          <a:p>
            <a:pPr algn="ctr"/>
            <a:r>
              <a:rPr lang="en-US" altLang="zh-CN" sz="3600" dirty="0" smtClean="0"/>
              <a:t>7.1.1  </a:t>
            </a:r>
            <a:r>
              <a:rPr lang="zh-CN" altLang="zh-CN" sz="3600" dirty="0" smtClean="0"/>
              <a:t>计算机</a:t>
            </a:r>
            <a:r>
              <a:rPr lang="zh-CN" altLang="en-US" sz="3600" dirty="0" smtClean="0"/>
              <a:t>网络的定义和功能</a:t>
            </a:r>
            <a:endParaRPr lang="zh-CN" altLang="zh-CN" sz="3600" dirty="0"/>
          </a:p>
        </p:txBody>
      </p:sp>
      <p:sp>
        <p:nvSpPr>
          <p:cNvPr id="8" name="TextBox 7"/>
          <p:cNvSpPr txBox="1"/>
          <p:nvPr/>
        </p:nvSpPr>
        <p:spPr>
          <a:xfrm>
            <a:off x="1063598" y="1031415"/>
            <a:ext cx="6489172" cy="523220"/>
          </a:xfrm>
          <a:prstGeom prst="rect">
            <a:avLst/>
          </a:prstGeom>
          <a:noFill/>
        </p:spPr>
        <p:txBody>
          <a:bodyPr wrap="square" rtlCol="0">
            <a:spAutoFit/>
          </a:bodyPr>
          <a:lstStyle/>
          <a:p>
            <a:r>
              <a:rPr lang="en-US" altLang="zh-CN" sz="2800" dirty="0"/>
              <a:t>1</a:t>
            </a:r>
            <a:r>
              <a:rPr lang="zh-CN" altLang="zh-CN" sz="2800" dirty="0"/>
              <a:t>．</a:t>
            </a:r>
            <a:r>
              <a:rPr lang="zh-CN" altLang="zh-CN" sz="2800" dirty="0" smtClean="0"/>
              <a:t>计算机</a:t>
            </a:r>
            <a:r>
              <a:rPr lang="zh-CN" altLang="en-US" sz="2800" dirty="0" smtClean="0"/>
              <a:t>网络的定义</a:t>
            </a:r>
            <a:endParaRPr lang="zh-CN" altLang="en-US" sz="2800" dirty="0"/>
          </a:p>
        </p:txBody>
      </p:sp>
      <p:sp>
        <p:nvSpPr>
          <p:cNvPr id="10" name="TextBox 9"/>
          <p:cNvSpPr txBox="1"/>
          <p:nvPr/>
        </p:nvSpPr>
        <p:spPr>
          <a:xfrm>
            <a:off x="4499992" y="1772816"/>
            <a:ext cx="4104456" cy="4488793"/>
          </a:xfrm>
          <a:prstGeom prst="rect">
            <a:avLst/>
          </a:prstGeom>
          <a:noFill/>
          <a:ln>
            <a:solidFill>
              <a:srgbClr val="FF0000"/>
            </a:solidFill>
          </a:ln>
        </p:spPr>
        <p:txBody>
          <a:bodyPr wrap="square" rtlCol="0">
            <a:spAutoFit/>
          </a:bodyPr>
          <a:lstStyle/>
          <a:p>
            <a:pPr>
              <a:lnSpc>
                <a:spcPct val="120000"/>
              </a:lnSpc>
            </a:pPr>
            <a:r>
              <a:rPr lang="zh-CN" altLang="en-US" sz="2400" dirty="0" smtClean="0"/>
              <a:t>　　</a:t>
            </a:r>
            <a:r>
              <a:rPr lang="zh-CN" altLang="zh-CN" sz="2400" dirty="0"/>
              <a:t>计算机网络是指分布在不同地理位置上的具有独立功能的计算机，通过通信设备和通信线路连接起来，在网络软件的管理下，按照网络协议进行通信，实现资源共享和信息交换的计算机系统，即以资源共享的方式互连起来的自治计算机系统的集合。</a:t>
            </a:r>
            <a:endParaRPr lang="zh-CN" altLang="en-US" sz="2400" dirty="0"/>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8210" y="2268632"/>
            <a:ext cx="3333750" cy="28885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9114972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fade">
                                      <p:cBhvr>
                                        <p:cTn id="7" dur="500"/>
                                        <p:tgtEl>
                                          <p:spTgt spid="819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vert="horz" lIns="91440" tIns="45720" rIns="91440" bIns="45720" rtlCol="0" anchor="ctr">
            <a:normAutofit/>
          </a:bodyPr>
          <a:lstStyle/>
          <a:p>
            <a:r>
              <a:rPr lang="en-US" altLang="zh-CN" sz="3600" dirty="0"/>
              <a:t>7.3.4  Internet</a:t>
            </a:r>
            <a:r>
              <a:rPr lang="zh-CN" altLang="zh-CN" sz="3600" dirty="0"/>
              <a:t>提供的基本服务</a:t>
            </a: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3"/>
          <p:cNvSpPr txBox="1">
            <a:spLocks noChangeArrowheads="1"/>
          </p:cNvSpPr>
          <p:nvPr/>
        </p:nvSpPr>
        <p:spPr>
          <a:xfrm>
            <a:off x="899592" y="1052736"/>
            <a:ext cx="7632848" cy="576064"/>
          </a:xfrm>
          <a:prstGeom prst="rect">
            <a:avLst/>
          </a:prstGeom>
        </p:spPr>
        <p:txBody>
          <a:bodyPr/>
          <a:lstStyle>
            <a:lvl1pPr marL="342900" indent="-342900" algn="l" defTabSz="914400" rtl="0" eaLnBrk="1" latinLnBrk="0" hangingPunct="1">
              <a:spcBef>
                <a:spcPct val="20000"/>
              </a:spcBef>
              <a:buFont typeface="Arial" pitchFamily="34" charset="0"/>
              <a:buChar char="•"/>
              <a:defRPr kumimoji="0" lang="zh-CN"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0" lang="zh-CN"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9pPr>
          </a:lstStyle>
          <a:p>
            <a:pPr marL="0" indent="0">
              <a:buNone/>
            </a:pPr>
            <a:r>
              <a:rPr lang="en-US" altLang="zh-CN" dirty="0"/>
              <a:t>4</a:t>
            </a:r>
            <a:r>
              <a:rPr lang="zh-CN" altLang="zh-CN" dirty="0"/>
              <a:t>．电子邮件服务</a:t>
            </a:r>
          </a:p>
        </p:txBody>
      </p:sp>
      <p:sp>
        <p:nvSpPr>
          <p:cNvPr id="7" name="Rectangle 3"/>
          <p:cNvSpPr txBox="1">
            <a:spLocks noChangeArrowheads="1"/>
          </p:cNvSpPr>
          <p:nvPr/>
        </p:nvSpPr>
        <p:spPr>
          <a:xfrm>
            <a:off x="899592" y="1628800"/>
            <a:ext cx="7848872" cy="1944216"/>
          </a:xfrm>
          <a:prstGeom prst="rect">
            <a:avLst/>
          </a:prstGeom>
        </p:spPr>
        <p:txBody>
          <a:bodyPr/>
          <a:lstStyle>
            <a:lvl1pPr marL="342900" indent="-342900" algn="l" defTabSz="914400" rtl="0" eaLnBrk="1" latinLnBrk="0" hangingPunct="1">
              <a:spcBef>
                <a:spcPct val="20000"/>
              </a:spcBef>
              <a:buFont typeface="Arial" pitchFamily="34" charset="0"/>
              <a:buChar char="•"/>
              <a:defRPr kumimoji="0" lang="zh-CN"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0" lang="zh-CN"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9pPr>
          </a:lstStyle>
          <a:p>
            <a:pPr marL="0" indent="0">
              <a:lnSpc>
                <a:spcPct val="130000"/>
              </a:lnSpc>
              <a:buNone/>
            </a:pPr>
            <a:r>
              <a:rPr lang="en-US" altLang="zh-CN" sz="2400" dirty="0" smtClean="0"/>
              <a:t>         </a:t>
            </a:r>
            <a:r>
              <a:rPr lang="zh-CN" altLang="zh-CN" sz="2400" dirty="0" smtClean="0"/>
              <a:t>电子邮件</a:t>
            </a:r>
            <a:r>
              <a:rPr lang="zh-CN" altLang="zh-CN" sz="2400" dirty="0"/>
              <a:t>（</a:t>
            </a:r>
            <a:r>
              <a:rPr lang="en-US" altLang="zh-CN" sz="2400" dirty="0"/>
              <a:t>E-mail</a:t>
            </a:r>
            <a:r>
              <a:rPr lang="zh-CN" altLang="zh-CN" sz="2400" dirty="0"/>
              <a:t>）也是</a:t>
            </a:r>
            <a:r>
              <a:rPr lang="en-US" altLang="zh-CN" sz="2400" dirty="0"/>
              <a:t>Internet</a:t>
            </a:r>
            <a:r>
              <a:rPr lang="zh-CN" altLang="zh-CN" sz="2400" dirty="0"/>
              <a:t>的一项基本服务，通过电子邮件，可以与</a:t>
            </a:r>
            <a:r>
              <a:rPr lang="en-US" altLang="zh-CN" sz="2400" dirty="0"/>
              <a:t>Internet</a:t>
            </a:r>
            <a:r>
              <a:rPr lang="zh-CN" altLang="zh-CN" sz="2400" dirty="0"/>
              <a:t>上的任何人交换信息。电子邮件速度快、效率高、使用方便且廉价，也是Internet上传输信息的重要手段之一。</a:t>
            </a:r>
          </a:p>
        </p:txBody>
      </p:sp>
      <p:sp>
        <p:nvSpPr>
          <p:cNvPr id="8" name="Rectangle 3"/>
          <p:cNvSpPr txBox="1">
            <a:spLocks noChangeArrowheads="1"/>
          </p:cNvSpPr>
          <p:nvPr/>
        </p:nvSpPr>
        <p:spPr>
          <a:xfrm>
            <a:off x="899592" y="3781961"/>
            <a:ext cx="7632848" cy="576064"/>
          </a:xfrm>
          <a:prstGeom prst="rect">
            <a:avLst/>
          </a:prstGeom>
        </p:spPr>
        <p:txBody>
          <a:bodyPr/>
          <a:lstStyle>
            <a:lvl1pPr marL="342900" indent="-342900" algn="l" defTabSz="914400" rtl="0" eaLnBrk="1" latinLnBrk="0" hangingPunct="1">
              <a:spcBef>
                <a:spcPct val="20000"/>
              </a:spcBef>
              <a:buFont typeface="Arial" pitchFamily="34" charset="0"/>
              <a:buChar char="•"/>
              <a:defRPr kumimoji="0" lang="zh-CN"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0" lang="zh-CN"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9pPr>
          </a:lstStyle>
          <a:p>
            <a:pPr marL="0" indent="0">
              <a:buNone/>
            </a:pPr>
            <a:r>
              <a:rPr lang="en-US" altLang="zh-CN" dirty="0"/>
              <a:t>5</a:t>
            </a:r>
            <a:r>
              <a:rPr lang="zh-CN" altLang="zh-CN" dirty="0"/>
              <a:t>．电子公告服务</a:t>
            </a:r>
          </a:p>
        </p:txBody>
      </p:sp>
      <p:sp>
        <p:nvSpPr>
          <p:cNvPr id="9" name="Rectangle 3"/>
          <p:cNvSpPr txBox="1">
            <a:spLocks noChangeArrowheads="1"/>
          </p:cNvSpPr>
          <p:nvPr/>
        </p:nvSpPr>
        <p:spPr>
          <a:xfrm>
            <a:off x="874642" y="4358026"/>
            <a:ext cx="7848872" cy="1591254"/>
          </a:xfrm>
          <a:prstGeom prst="rect">
            <a:avLst/>
          </a:prstGeom>
        </p:spPr>
        <p:txBody>
          <a:bodyPr/>
          <a:lstStyle>
            <a:lvl1pPr marL="342900" indent="-342900" algn="l" defTabSz="914400" rtl="0" eaLnBrk="1" latinLnBrk="0" hangingPunct="1">
              <a:spcBef>
                <a:spcPct val="20000"/>
              </a:spcBef>
              <a:buFont typeface="Arial" pitchFamily="34" charset="0"/>
              <a:buChar char="•"/>
              <a:defRPr kumimoji="0" lang="zh-CN"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0" lang="zh-CN"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9pPr>
          </a:lstStyle>
          <a:p>
            <a:pPr marL="0" indent="0">
              <a:lnSpc>
                <a:spcPct val="130000"/>
              </a:lnSpc>
              <a:buNone/>
            </a:pPr>
            <a:r>
              <a:rPr lang="en-US" altLang="zh-CN" sz="2400" dirty="0" smtClean="0"/>
              <a:t>         </a:t>
            </a:r>
            <a:r>
              <a:rPr lang="zh-CN" altLang="zh-CN" sz="2400" dirty="0" smtClean="0"/>
              <a:t>电子</a:t>
            </a:r>
            <a:r>
              <a:rPr lang="zh-CN" altLang="zh-CN" sz="2400" dirty="0"/>
              <a:t>公告服务简称</a:t>
            </a:r>
            <a:r>
              <a:rPr lang="en-US" altLang="zh-CN" sz="2400" dirty="0"/>
              <a:t>BBS</a:t>
            </a:r>
            <a:r>
              <a:rPr lang="zh-CN" altLang="zh-CN" sz="2400" dirty="0" smtClean="0"/>
              <a:t>，</a:t>
            </a:r>
            <a:r>
              <a:rPr lang="zh-CN" altLang="en-US" sz="2400" dirty="0" smtClean="0"/>
              <a:t>是</a:t>
            </a:r>
            <a:r>
              <a:rPr lang="zh-CN" altLang="en-US" sz="2400" dirty="0"/>
              <a:t>指在互联网上以电子公告牌、电子白板、电子论坛、网络聊天室、留言板等交互形式为上网用户提供信息发布条件的服务。</a:t>
            </a:r>
            <a:endParaRPr lang="zh-CN" altLang="zh-CN" sz="2400" dirty="0"/>
          </a:p>
          <a:p>
            <a:pPr marL="0" indent="0">
              <a:lnSpc>
                <a:spcPct val="130000"/>
              </a:lnSpc>
              <a:buNone/>
            </a:pPr>
            <a:endParaRPr lang="zh-CN" altLang="zh-CN" sz="2400" dirty="0"/>
          </a:p>
        </p:txBody>
      </p:sp>
    </p:spTree>
    <p:extLst>
      <p:ext uri="{BB962C8B-B14F-4D97-AF65-F5344CB8AC3E}">
        <p14:creationId xmlns:p14="http://schemas.microsoft.com/office/powerpoint/2010/main" val="52898955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9">
                                            <p:txEl>
                                              <p:pRg st="0" end="0"/>
                                            </p:txEl>
                                          </p:spTgt>
                                        </p:tgtEl>
                                        <p:attrNameLst>
                                          <p:attrName>style.visibility</p:attrName>
                                        </p:attrNameLst>
                                      </p:cBhvr>
                                      <p:to>
                                        <p:strVal val="visible"/>
                                      </p:to>
                                    </p:set>
                                    <p:anim calcmode="lin" valueType="num">
                                      <p:cBhvr additive="base">
                                        <p:cTn id="1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3"/>
          <p:cNvSpPr txBox="1">
            <a:spLocks noChangeArrowheads="1"/>
          </p:cNvSpPr>
          <p:nvPr/>
        </p:nvSpPr>
        <p:spPr>
          <a:xfrm>
            <a:off x="3635896" y="2636912"/>
            <a:ext cx="4993501" cy="3087710"/>
          </a:xfrm>
          <a:prstGeom prst="rect">
            <a:avLst/>
          </a:prstGeom>
          <a:solidFill>
            <a:schemeClr val="bg1"/>
          </a:solidFill>
          <a:ln>
            <a:solidFill>
              <a:srgbClr val="0070C0"/>
            </a:solidFill>
          </a:ln>
        </p:spPr>
        <p:txBody>
          <a:bodyPr/>
          <a:lstStyle>
            <a:lvl1pPr marL="342900" indent="-342900" algn="l" defTabSz="914400" rtl="0" eaLnBrk="1" latinLnBrk="0" hangingPunct="1">
              <a:spcBef>
                <a:spcPct val="20000"/>
              </a:spcBef>
              <a:buFont typeface="Arial" pitchFamily="34" charset="0"/>
              <a:buChar char="•"/>
              <a:defRPr kumimoji="0" lang="zh-CN"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0" lang="zh-CN"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9pPr>
          </a:lstStyle>
          <a:p>
            <a:pPr marL="0" indent="0">
              <a:lnSpc>
                <a:spcPct val="150000"/>
              </a:lnSpc>
              <a:buNone/>
            </a:pPr>
            <a:r>
              <a:rPr lang="en-US" altLang="zh-CN" sz="2400" dirty="0" smtClean="0"/>
              <a:t>         </a:t>
            </a:r>
            <a:r>
              <a:rPr lang="zh-CN" altLang="zh-CN" sz="2400" dirty="0" smtClean="0"/>
              <a:t>如果</a:t>
            </a:r>
            <a:r>
              <a:rPr lang="zh-CN" altLang="zh-CN" sz="2400" dirty="0"/>
              <a:t>有无线AP，那么装有无线网卡的计算机或支持WiFi功能的笔记本电脑、手机等就可以无线连接到Internet。当然，无线AP也是要通过有线接入技术连接到Internet上的。</a:t>
            </a:r>
          </a:p>
        </p:txBody>
      </p:sp>
      <p:sp>
        <p:nvSpPr>
          <p:cNvPr id="16" name="Rectangle 3"/>
          <p:cNvSpPr txBox="1">
            <a:spLocks noChangeArrowheads="1"/>
          </p:cNvSpPr>
          <p:nvPr/>
        </p:nvSpPr>
        <p:spPr>
          <a:xfrm>
            <a:off x="4008410" y="2420887"/>
            <a:ext cx="4248472" cy="3303735"/>
          </a:xfrm>
          <a:prstGeom prst="rect">
            <a:avLst/>
          </a:prstGeom>
          <a:solidFill>
            <a:schemeClr val="bg1"/>
          </a:solidFill>
          <a:ln>
            <a:solidFill>
              <a:srgbClr val="D816C1"/>
            </a:solidFill>
          </a:ln>
        </p:spPr>
        <p:txBody>
          <a:bodyPr/>
          <a:lstStyle>
            <a:lvl1pPr marL="342900" indent="-342900" algn="l" defTabSz="914400" rtl="0" eaLnBrk="1" latinLnBrk="0" hangingPunct="1">
              <a:spcBef>
                <a:spcPct val="20000"/>
              </a:spcBef>
              <a:buFont typeface="Arial" pitchFamily="34" charset="0"/>
              <a:buChar char="•"/>
              <a:defRPr kumimoji="0" lang="zh-CN"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0" lang="zh-CN"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9pPr>
          </a:lstStyle>
          <a:p>
            <a:pPr marL="0" indent="0">
              <a:lnSpc>
                <a:spcPct val="150000"/>
              </a:lnSpc>
              <a:buNone/>
            </a:pPr>
            <a:r>
              <a:rPr lang="zh-CN" altLang="en-US" sz="2400" dirty="0" smtClean="0"/>
              <a:t>         如果</a:t>
            </a:r>
            <a:r>
              <a:rPr lang="zh-CN" altLang="zh-CN" sz="2400" dirty="0" smtClean="0"/>
              <a:t>通过</a:t>
            </a:r>
            <a:r>
              <a:rPr lang="zh-CN" altLang="zh-CN" sz="2400" dirty="0"/>
              <a:t>路由器、代理服务器、网关等网络设备把一个局域网接入Internet，这样，局域网中的计算机就可以接入Internet了</a:t>
            </a:r>
            <a:r>
              <a:rPr lang="zh-CN" altLang="zh-CN" sz="2400" dirty="0" smtClean="0"/>
              <a:t>。</a:t>
            </a:r>
            <a:r>
              <a:rPr lang="en-US" altLang="zh-CN" sz="2400" dirty="0" smtClean="0"/>
              <a:t> </a:t>
            </a:r>
            <a:endParaRPr lang="zh-CN" altLang="zh-CN" sz="2400" dirty="0"/>
          </a:p>
        </p:txBody>
      </p:sp>
      <p:sp>
        <p:nvSpPr>
          <p:cNvPr id="14" name="Rectangle 3"/>
          <p:cNvSpPr txBox="1">
            <a:spLocks noChangeArrowheads="1"/>
          </p:cNvSpPr>
          <p:nvPr/>
        </p:nvSpPr>
        <p:spPr>
          <a:xfrm>
            <a:off x="3555718" y="2060921"/>
            <a:ext cx="5153856" cy="4310850"/>
          </a:xfrm>
          <a:prstGeom prst="rect">
            <a:avLst/>
          </a:prstGeom>
          <a:solidFill>
            <a:schemeClr val="bg1"/>
          </a:solidFill>
          <a:ln>
            <a:solidFill>
              <a:srgbClr val="00B050"/>
            </a:solidFill>
          </a:ln>
        </p:spPr>
        <p:txBody>
          <a:bodyPr/>
          <a:lstStyle>
            <a:lvl1pPr marL="342900" indent="-342900" algn="l" defTabSz="914400" rtl="0" eaLnBrk="1" latinLnBrk="0" hangingPunct="1">
              <a:spcBef>
                <a:spcPct val="20000"/>
              </a:spcBef>
              <a:buFont typeface="Arial" pitchFamily="34" charset="0"/>
              <a:buChar char="•"/>
              <a:defRPr kumimoji="0" lang="zh-CN"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0" lang="zh-CN"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9pPr>
          </a:lstStyle>
          <a:p>
            <a:pPr marL="0" indent="0">
              <a:lnSpc>
                <a:spcPct val="125000"/>
              </a:lnSpc>
              <a:buNone/>
            </a:pPr>
            <a:r>
              <a:rPr lang="en-US" altLang="zh-CN" sz="2400" dirty="0" smtClean="0"/>
              <a:t>        </a:t>
            </a:r>
            <a:r>
              <a:rPr lang="zh-CN" altLang="zh-CN" sz="2400" dirty="0" smtClean="0"/>
              <a:t>专线</a:t>
            </a:r>
            <a:r>
              <a:rPr lang="zh-CN" altLang="zh-CN" sz="2400" dirty="0"/>
              <a:t>接入</a:t>
            </a:r>
            <a:r>
              <a:rPr lang="en-US" altLang="zh-CN" sz="2400" dirty="0"/>
              <a:t>Internet</a:t>
            </a:r>
            <a:r>
              <a:rPr lang="zh-CN" altLang="zh-CN" sz="2400" dirty="0"/>
              <a:t>的方式主要有</a:t>
            </a:r>
            <a:r>
              <a:rPr lang="en-US" altLang="zh-CN" sz="2400" dirty="0"/>
              <a:t>Cable Modem</a:t>
            </a:r>
            <a:r>
              <a:rPr lang="zh-CN" altLang="zh-CN" sz="2400" dirty="0"/>
              <a:t>接入方式、</a:t>
            </a:r>
            <a:r>
              <a:rPr lang="en-US" altLang="zh-CN" sz="2400" dirty="0"/>
              <a:t>DDN</a:t>
            </a:r>
            <a:r>
              <a:rPr lang="zh-CN" altLang="zh-CN" sz="2400" dirty="0"/>
              <a:t>专线接入方式、光纤接入方式 。</a:t>
            </a:r>
            <a:r>
              <a:rPr lang="en-US" altLang="zh-CN" sz="2400" dirty="0"/>
              <a:t>Cable Modem</a:t>
            </a:r>
            <a:r>
              <a:rPr lang="zh-CN" altLang="zh-CN" sz="2400" dirty="0"/>
              <a:t>接入主要是利用有线电视网进行数据传输。</a:t>
            </a:r>
            <a:r>
              <a:rPr lang="en-US" altLang="zh-CN" sz="2400" dirty="0"/>
              <a:t>DDN</a:t>
            </a:r>
            <a:r>
              <a:rPr lang="zh-CN" altLang="zh-CN" sz="2400" dirty="0"/>
              <a:t>专线接入是利用数字信道提供永久性连接</a:t>
            </a:r>
            <a:r>
              <a:rPr lang="zh-CN" altLang="zh-CN" sz="2400" dirty="0" smtClean="0"/>
              <a:t>电路来</a:t>
            </a:r>
            <a:r>
              <a:rPr lang="zh-CN" altLang="zh-CN" sz="2400" dirty="0"/>
              <a:t>传输数据信号的数字传输网络</a:t>
            </a:r>
            <a:r>
              <a:rPr lang="zh-CN" altLang="zh-CN" sz="2400" dirty="0" smtClean="0"/>
              <a:t>。</a:t>
            </a:r>
            <a:endParaRPr lang="en-US" altLang="zh-CN" sz="2400" dirty="0" smtClean="0"/>
          </a:p>
          <a:p>
            <a:pPr marL="0" indent="0">
              <a:lnSpc>
                <a:spcPct val="125000"/>
              </a:lnSpc>
              <a:buNone/>
            </a:pPr>
            <a:r>
              <a:rPr lang="en-US" altLang="zh-CN" sz="2400" dirty="0" smtClean="0"/>
              <a:t>         </a:t>
            </a:r>
            <a:r>
              <a:rPr lang="zh-CN" altLang="zh-CN" sz="2400" dirty="0" smtClean="0"/>
              <a:t>这种方式不用</a:t>
            </a:r>
            <a:r>
              <a:rPr lang="zh-CN" altLang="zh-CN" sz="2400" dirty="0"/>
              <a:t>电话线，带宽扩充方便，上下行速率对称，网速高。</a:t>
            </a:r>
          </a:p>
          <a:p>
            <a:pPr marL="0" indent="0">
              <a:lnSpc>
                <a:spcPct val="125000"/>
              </a:lnSpc>
              <a:buNone/>
            </a:pPr>
            <a:endParaRPr lang="zh-CN" altLang="zh-CN" sz="2400" dirty="0"/>
          </a:p>
        </p:txBody>
      </p:sp>
      <p:sp>
        <p:nvSpPr>
          <p:cNvPr id="9" name="Rectangle 3"/>
          <p:cNvSpPr txBox="1">
            <a:spLocks noChangeArrowheads="1"/>
          </p:cNvSpPr>
          <p:nvPr/>
        </p:nvSpPr>
        <p:spPr>
          <a:xfrm>
            <a:off x="3419872" y="2032000"/>
            <a:ext cx="5372136" cy="4349328"/>
          </a:xfrm>
          <a:prstGeom prst="rect">
            <a:avLst/>
          </a:prstGeom>
          <a:solidFill>
            <a:schemeClr val="bg1"/>
          </a:solidFill>
          <a:ln>
            <a:solidFill>
              <a:srgbClr val="FF0000"/>
            </a:solidFill>
          </a:ln>
        </p:spPr>
        <p:txBody>
          <a:bodyPr/>
          <a:lstStyle>
            <a:lvl1pPr marL="342900" indent="-342900" algn="l" defTabSz="914400" rtl="0" eaLnBrk="1" latinLnBrk="0" hangingPunct="1">
              <a:spcBef>
                <a:spcPct val="20000"/>
              </a:spcBef>
              <a:buFont typeface="Arial" pitchFamily="34" charset="0"/>
              <a:buChar char="•"/>
              <a:defRPr kumimoji="0" lang="zh-CN"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0" lang="zh-CN"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9pPr>
          </a:lstStyle>
          <a:p>
            <a:pPr marL="0" indent="0">
              <a:lnSpc>
                <a:spcPct val="110000"/>
              </a:lnSpc>
              <a:buNone/>
            </a:pPr>
            <a:r>
              <a:rPr lang="en-US" altLang="zh-CN" sz="2400" dirty="0" smtClean="0"/>
              <a:t>         </a:t>
            </a:r>
            <a:r>
              <a:rPr lang="zh-CN" altLang="zh-CN" sz="2400" dirty="0" smtClean="0"/>
              <a:t>电话</a:t>
            </a:r>
            <a:r>
              <a:rPr lang="zh-CN" altLang="zh-CN" sz="2400" dirty="0"/>
              <a:t>拨号接入Internet有普通Modem拨号接入方式、ADSL虚拟拨号接入方式等多种。目前常用的是ADSL，即非对称数字用户线路</a:t>
            </a:r>
            <a:r>
              <a:rPr lang="zh-CN" altLang="zh-CN" sz="2400" dirty="0" smtClean="0"/>
              <a:t>。</a:t>
            </a:r>
            <a:endParaRPr lang="en-US" altLang="zh-CN" sz="2400" dirty="0" smtClean="0"/>
          </a:p>
          <a:p>
            <a:pPr marL="0" indent="0">
              <a:lnSpc>
                <a:spcPct val="110000"/>
              </a:lnSpc>
              <a:buNone/>
            </a:pPr>
            <a:r>
              <a:rPr lang="en-US" altLang="zh-CN" sz="2400" dirty="0" smtClean="0"/>
              <a:t>         </a:t>
            </a:r>
            <a:r>
              <a:rPr lang="zh-CN" altLang="zh-CN" sz="2400" dirty="0" smtClean="0"/>
              <a:t>计算机</a:t>
            </a:r>
            <a:r>
              <a:rPr lang="zh-CN" altLang="zh-CN" sz="2400" dirty="0"/>
              <a:t>中产生的是数字信号，普通传输介质中传输的是模拟信号。把发送端产生的数字信号转换成模拟信号称为</a:t>
            </a:r>
            <a:r>
              <a:rPr lang="zh-CN" altLang="zh-CN" sz="2400" b="1" dirty="0">
                <a:solidFill>
                  <a:srgbClr val="FF0000"/>
                </a:solidFill>
              </a:rPr>
              <a:t>调制</a:t>
            </a:r>
            <a:r>
              <a:rPr lang="zh-CN" altLang="zh-CN" sz="2400" dirty="0"/>
              <a:t>，把接收端接收的模拟信号还原成数字信号称为</a:t>
            </a:r>
            <a:r>
              <a:rPr lang="zh-CN" altLang="zh-CN" sz="2400" b="1" dirty="0">
                <a:solidFill>
                  <a:srgbClr val="FF0000"/>
                </a:solidFill>
              </a:rPr>
              <a:t>解调</a:t>
            </a:r>
            <a:r>
              <a:rPr lang="zh-CN" altLang="zh-CN" sz="2400" dirty="0"/>
              <a:t>。具有调制和解调功能的设备称为</a:t>
            </a:r>
            <a:r>
              <a:rPr lang="zh-CN" altLang="zh-CN" sz="2400" b="1" dirty="0"/>
              <a:t>调制解调器（</a:t>
            </a:r>
            <a:r>
              <a:rPr lang="en-US" altLang="zh-CN" sz="2400" b="1" dirty="0"/>
              <a:t>Modem</a:t>
            </a:r>
            <a:r>
              <a:rPr lang="zh-CN" altLang="zh-CN" sz="2400" dirty="0"/>
              <a:t>）。</a:t>
            </a:r>
          </a:p>
        </p:txBody>
      </p:sp>
      <p:sp>
        <p:nvSpPr>
          <p:cNvPr id="5" name="标题 4"/>
          <p:cNvSpPr>
            <a:spLocks noGrp="1"/>
          </p:cNvSpPr>
          <p:nvPr>
            <p:ph type="title" idx="4294967295"/>
          </p:nvPr>
        </p:nvSpPr>
        <p:spPr>
          <a:xfrm>
            <a:off x="1871663" y="0"/>
            <a:ext cx="7272337" cy="1143000"/>
          </a:xfrm>
        </p:spPr>
        <p:txBody>
          <a:bodyPr vert="horz" lIns="91440" tIns="45720" rIns="91440" bIns="45720" rtlCol="0" anchor="ctr">
            <a:normAutofit/>
          </a:bodyPr>
          <a:lstStyle/>
          <a:p>
            <a:r>
              <a:rPr lang="en-US" altLang="zh-CN" sz="3600" dirty="0"/>
              <a:t>7.3.5  </a:t>
            </a:r>
            <a:r>
              <a:rPr lang="zh-CN" altLang="zh-CN" sz="3600" dirty="0"/>
              <a:t>接入</a:t>
            </a:r>
            <a:r>
              <a:rPr lang="en-US" altLang="zh-CN" sz="3600" dirty="0"/>
              <a:t>Internet</a:t>
            </a:r>
            <a:endParaRPr lang="zh-CN" altLang="zh-CN" sz="3600" dirty="0"/>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3"/>
          <p:cNvSpPr txBox="1">
            <a:spLocks noChangeArrowheads="1"/>
          </p:cNvSpPr>
          <p:nvPr/>
        </p:nvSpPr>
        <p:spPr>
          <a:xfrm>
            <a:off x="893100" y="1160460"/>
            <a:ext cx="7848872" cy="972108"/>
          </a:xfrm>
          <a:prstGeom prst="rect">
            <a:avLst/>
          </a:prstGeom>
        </p:spPr>
        <p:txBody>
          <a:bodyPr/>
          <a:lstStyle>
            <a:lvl1pPr marL="342900" indent="-342900" algn="l" defTabSz="914400" rtl="0" eaLnBrk="1" latinLnBrk="0" hangingPunct="1">
              <a:spcBef>
                <a:spcPct val="20000"/>
              </a:spcBef>
              <a:buFont typeface="Arial" pitchFamily="34" charset="0"/>
              <a:buChar char="•"/>
              <a:defRPr kumimoji="0" lang="zh-CN"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0" lang="zh-CN"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9pPr>
          </a:lstStyle>
          <a:p>
            <a:pPr marL="0" indent="0">
              <a:buNone/>
            </a:pPr>
            <a:r>
              <a:rPr lang="en-US" altLang="zh-CN" sz="2400" dirty="0" smtClean="0"/>
              <a:t>        </a:t>
            </a:r>
            <a:r>
              <a:rPr lang="zh-CN" altLang="zh-CN" sz="2400" dirty="0" smtClean="0"/>
              <a:t>接入</a:t>
            </a:r>
            <a:r>
              <a:rPr lang="zh-CN" altLang="zh-CN" sz="2400" dirty="0"/>
              <a:t>Internet通常有电话拨号连接、专线连接、局域网连接、无线连接4种方式。</a:t>
            </a:r>
          </a:p>
        </p:txBody>
      </p:sp>
      <p:sp>
        <p:nvSpPr>
          <p:cNvPr id="8" name="Rectangle 3"/>
          <p:cNvSpPr txBox="1">
            <a:spLocks noChangeArrowheads="1"/>
          </p:cNvSpPr>
          <p:nvPr/>
        </p:nvSpPr>
        <p:spPr>
          <a:xfrm>
            <a:off x="950594" y="4005064"/>
            <a:ext cx="7632848" cy="576064"/>
          </a:xfrm>
          <a:prstGeom prst="rect">
            <a:avLst/>
          </a:prstGeom>
        </p:spPr>
        <p:txBody>
          <a:bodyPr/>
          <a:lstStyle>
            <a:lvl1pPr marL="342900" indent="-342900" algn="l" defTabSz="914400" rtl="0" eaLnBrk="1" latinLnBrk="0" hangingPunct="1">
              <a:spcBef>
                <a:spcPct val="20000"/>
              </a:spcBef>
              <a:buFont typeface="Arial" pitchFamily="34" charset="0"/>
              <a:buChar char="•"/>
              <a:defRPr kumimoji="0" lang="zh-CN"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0" lang="zh-CN"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9pPr>
          </a:lstStyle>
          <a:p>
            <a:pPr marL="0" indent="0">
              <a:buNone/>
            </a:pPr>
            <a:r>
              <a:rPr lang="zh-CN" altLang="zh-CN" sz="2400" dirty="0"/>
              <a:t>3．局域网连接</a:t>
            </a:r>
          </a:p>
        </p:txBody>
      </p:sp>
      <p:sp>
        <p:nvSpPr>
          <p:cNvPr id="10" name="Rectangle 3"/>
          <p:cNvSpPr txBox="1">
            <a:spLocks noChangeArrowheads="1"/>
          </p:cNvSpPr>
          <p:nvPr/>
        </p:nvSpPr>
        <p:spPr>
          <a:xfrm>
            <a:off x="971600" y="5165827"/>
            <a:ext cx="7632848" cy="576064"/>
          </a:xfrm>
          <a:prstGeom prst="rect">
            <a:avLst/>
          </a:prstGeom>
        </p:spPr>
        <p:txBody>
          <a:bodyPr/>
          <a:lstStyle>
            <a:lvl1pPr marL="342900" indent="-342900" algn="l" defTabSz="914400" rtl="0" eaLnBrk="1" latinLnBrk="0" hangingPunct="1">
              <a:spcBef>
                <a:spcPct val="20000"/>
              </a:spcBef>
              <a:buFont typeface="Arial" pitchFamily="34" charset="0"/>
              <a:buChar char="•"/>
              <a:defRPr kumimoji="0" lang="zh-CN"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0" lang="zh-CN"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9pPr>
          </a:lstStyle>
          <a:p>
            <a:pPr marL="0" indent="0">
              <a:buNone/>
            </a:pPr>
            <a:r>
              <a:rPr lang="zh-CN" altLang="zh-CN" sz="2400" dirty="0"/>
              <a:t>4．无线连接</a:t>
            </a:r>
          </a:p>
        </p:txBody>
      </p:sp>
      <p:sp>
        <p:nvSpPr>
          <p:cNvPr id="12" name="Rectangle 3"/>
          <p:cNvSpPr txBox="1">
            <a:spLocks noChangeArrowheads="1"/>
          </p:cNvSpPr>
          <p:nvPr/>
        </p:nvSpPr>
        <p:spPr>
          <a:xfrm>
            <a:off x="950594" y="3013723"/>
            <a:ext cx="7632848" cy="576064"/>
          </a:xfrm>
          <a:prstGeom prst="rect">
            <a:avLst/>
          </a:prstGeom>
        </p:spPr>
        <p:txBody>
          <a:bodyPr/>
          <a:lstStyle>
            <a:lvl1pPr marL="342900" indent="-342900" algn="l" defTabSz="914400" rtl="0" eaLnBrk="1" latinLnBrk="0" hangingPunct="1">
              <a:spcBef>
                <a:spcPct val="20000"/>
              </a:spcBef>
              <a:buFont typeface="Arial" pitchFamily="34" charset="0"/>
              <a:buChar char="•"/>
              <a:defRPr kumimoji="0" lang="zh-CN"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0" lang="zh-CN"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9pPr>
          </a:lstStyle>
          <a:p>
            <a:pPr marL="0" indent="0">
              <a:buNone/>
            </a:pPr>
            <a:r>
              <a:rPr lang="zh-CN" altLang="zh-CN" sz="2400" dirty="0"/>
              <a:t>2．专线连接</a:t>
            </a:r>
          </a:p>
        </p:txBody>
      </p:sp>
      <p:sp>
        <p:nvSpPr>
          <p:cNvPr id="13" name="Rectangle 3"/>
          <p:cNvSpPr txBox="1">
            <a:spLocks noChangeArrowheads="1"/>
          </p:cNvSpPr>
          <p:nvPr/>
        </p:nvSpPr>
        <p:spPr>
          <a:xfrm>
            <a:off x="971600" y="2141491"/>
            <a:ext cx="7632848" cy="576064"/>
          </a:xfrm>
          <a:prstGeom prst="rect">
            <a:avLst/>
          </a:prstGeom>
        </p:spPr>
        <p:txBody>
          <a:bodyPr/>
          <a:lstStyle>
            <a:lvl1pPr marL="342900" indent="-342900" algn="l" defTabSz="914400" rtl="0" eaLnBrk="1" latinLnBrk="0" hangingPunct="1">
              <a:spcBef>
                <a:spcPct val="20000"/>
              </a:spcBef>
              <a:buFont typeface="Arial" pitchFamily="34" charset="0"/>
              <a:buChar char="•"/>
              <a:defRPr kumimoji="0" lang="zh-CN"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0" lang="zh-CN"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9pPr>
          </a:lstStyle>
          <a:p>
            <a:pPr marL="0" indent="0">
              <a:buNone/>
            </a:pPr>
            <a:r>
              <a:rPr lang="zh-CN" altLang="zh-CN" sz="2400" dirty="0"/>
              <a:t>1．电话拨号连接</a:t>
            </a:r>
          </a:p>
        </p:txBody>
      </p:sp>
    </p:spTree>
    <p:extLst>
      <p:ext uri="{BB962C8B-B14F-4D97-AF65-F5344CB8AC3E}">
        <p14:creationId xmlns:p14="http://schemas.microsoft.com/office/powerpoint/2010/main" val="216799128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par>
                                <p:cTn id="8" presetID="34" presetClass="emph" presetSubtype="0" fill="hold" nodeType="withEffect">
                                  <p:stCondLst>
                                    <p:cond delay="0"/>
                                  </p:stCondLst>
                                  <p:iterate type="lt">
                                    <p:tmPct val="10000"/>
                                  </p:iterate>
                                  <p:childTnLst>
                                    <p:animMotion origin="layout" path="M 0.0 0.0 L 0.0 -0.07213" pathEditMode="relative" ptsTypes="">
                                      <p:cBhvr>
                                        <p:cTn id="9" dur="250" accel="50000" decel="50000" autoRev="1" fill="hold">
                                          <p:stCondLst>
                                            <p:cond delay="0"/>
                                          </p:stCondLst>
                                        </p:cTn>
                                        <p:tgtEl>
                                          <p:spTgt spid="13">
                                            <p:txEl>
                                              <p:pRg st="0" end="0"/>
                                            </p:txEl>
                                          </p:spTgt>
                                        </p:tgtEl>
                                        <p:attrNameLst>
                                          <p:attrName>ppt_x</p:attrName>
                                          <p:attrName>ppt_y</p:attrName>
                                        </p:attrNameLst>
                                      </p:cBhvr>
                                    </p:animMotion>
                                    <p:animRot by="1500000">
                                      <p:cBhvr>
                                        <p:cTn id="10" dur="125" fill="hold">
                                          <p:stCondLst>
                                            <p:cond delay="0"/>
                                          </p:stCondLst>
                                        </p:cTn>
                                        <p:tgtEl>
                                          <p:spTgt spid="13">
                                            <p:txEl>
                                              <p:pRg st="0" end="0"/>
                                            </p:txEl>
                                          </p:spTgt>
                                        </p:tgtEl>
                                        <p:attrNameLst>
                                          <p:attrName>r</p:attrName>
                                        </p:attrNameLst>
                                      </p:cBhvr>
                                    </p:animRot>
                                    <p:animRot by="-1500000">
                                      <p:cBhvr>
                                        <p:cTn id="11" dur="125" fill="hold">
                                          <p:stCondLst>
                                            <p:cond delay="125"/>
                                          </p:stCondLst>
                                        </p:cTn>
                                        <p:tgtEl>
                                          <p:spTgt spid="13">
                                            <p:txEl>
                                              <p:pRg st="0" end="0"/>
                                            </p:txEl>
                                          </p:spTgt>
                                        </p:tgtEl>
                                        <p:attrNameLst>
                                          <p:attrName>r</p:attrName>
                                        </p:attrNameLst>
                                      </p:cBhvr>
                                    </p:animRot>
                                    <p:animRot by="-1500000">
                                      <p:cBhvr>
                                        <p:cTn id="12" dur="125" fill="hold">
                                          <p:stCondLst>
                                            <p:cond delay="250"/>
                                          </p:stCondLst>
                                        </p:cTn>
                                        <p:tgtEl>
                                          <p:spTgt spid="13">
                                            <p:txEl>
                                              <p:pRg st="0" end="0"/>
                                            </p:txEl>
                                          </p:spTgt>
                                        </p:tgtEl>
                                        <p:attrNameLst>
                                          <p:attrName>r</p:attrName>
                                        </p:attrNameLst>
                                      </p:cBhvr>
                                    </p:animRot>
                                    <p:animRot by="1500000">
                                      <p:cBhvr>
                                        <p:cTn id="13" dur="125" fill="hold">
                                          <p:stCondLst>
                                            <p:cond delay="375"/>
                                          </p:stCondLst>
                                        </p:cTn>
                                        <p:tgtEl>
                                          <p:spTgt spid="13">
                                            <p:txEl>
                                              <p:pRg st="0" end="0"/>
                                            </p:txEl>
                                          </p:spTgt>
                                        </p:tgtEl>
                                        <p:attrNameLst>
                                          <p:attrName>r</p:attrName>
                                        </p:attrNameLst>
                                      </p:cBhvr>
                                    </p:animRot>
                                  </p:childTnLst>
                                </p:cTn>
                              </p:par>
                              <p:par>
                                <p:cTn id="14" presetID="3" presetClass="emph" presetSubtype="2" fill="hold" grpId="0" nodeType="withEffect">
                                  <p:stCondLst>
                                    <p:cond delay="0"/>
                                  </p:stCondLst>
                                  <p:iterate type="lt">
                                    <p:tmPct val="0"/>
                                  </p:iterate>
                                  <p:childTnLst>
                                    <p:animClr clrSpc="rgb" dir="cw">
                                      <p:cBhvr override="childStyle">
                                        <p:cTn id="15" dur="2000" fill="hold"/>
                                        <p:tgtEl>
                                          <p:spTgt spid="13">
                                            <p:txEl>
                                              <p:pRg st="0" end="0"/>
                                            </p:txEl>
                                          </p:spTgt>
                                        </p:tgtEl>
                                        <p:attrNameLst>
                                          <p:attrName>style.color</p:attrName>
                                        </p:attrNameLst>
                                      </p:cBhvr>
                                      <p:to>
                                        <a:srgbClr val="FF0000"/>
                                      </p:to>
                                    </p:animClr>
                                  </p:childTnLst>
                                </p:cTn>
                              </p:par>
                            </p:childTnLst>
                          </p:cTn>
                        </p:par>
                      </p:childTnLst>
                    </p:cTn>
                  </p:par>
                  <p:par>
                    <p:cTn id="16" fill="hold">
                      <p:stCondLst>
                        <p:cond delay="indefinite"/>
                      </p:stCondLst>
                      <p:childTnLst>
                        <p:par>
                          <p:cTn id="17" fill="hold">
                            <p:stCondLst>
                              <p:cond delay="0"/>
                            </p:stCondLst>
                            <p:childTnLst>
                              <p:par>
                                <p:cTn id="18" presetID="1" presetClass="exit" presetSubtype="0" fill="hold" grpId="1" nodeType="clickEffect">
                                  <p:stCondLst>
                                    <p:cond delay="0"/>
                                  </p:stCondLst>
                                  <p:childTnLst>
                                    <p:set>
                                      <p:cBhvr>
                                        <p:cTn id="19" dur="1" fill="hold">
                                          <p:stCondLst>
                                            <p:cond delay="0"/>
                                          </p:stCondLst>
                                        </p:cTn>
                                        <p:tgtEl>
                                          <p:spTgt spid="9"/>
                                        </p:tgtEl>
                                        <p:attrNameLst>
                                          <p:attrName>style.visibility</p:attrName>
                                        </p:attrNameLst>
                                      </p:cBhvr>
                                      <p:to>
                                        <p:strVal val="hidden"/>
                                      </p:to>
                                    </p:set>
                                  </p:childTnLst>
                                </p:cTn>
                              </p:par>
                            </p:childTnLst>
                          </p:cTn>
                        </p:par>
                        <p:par>
                          <p:cTn id="20" fill="hold">
                            <p:stCondLst>
                              <p:cond delay="0"/>
                            </p:stCondLst>
                            <p:childTnLst>
                              <p:par>
                                <p:cTn id="21" presetID="16" presetClass="entr" presetSubtype="21"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barn(inVertical)">
                                      <p:cBhvr>
                                        <p:cTn id="23" dur="500"/>
                                        <p:tgtEl>
                                          <p:spTgt spid="14"/>
                                        </p:tgtEl>
                                      </p:cBhvr>
                                    </p:animEffect>
                                  </p:childTnLst>
                                </p:cTn>
                              </p:par>
                              <p:par>
                                <p:cTn id="24" presetID="34" presetClass="emph" presetSubtype="0" fill="hold" nodeType="withEffect">
                                  <p:stCondLst>
                                    <p:cond delay="0"/>
                                  </p:stCondLst>
                                  <p:iterate type="lt">
                                    <p:tmPct val="10000"/>
                                  </p:iterate>
                                  <p:childTnLst>
                                    <p:animMotion origin="layout" path="M 0.0 0.0 L 0.0 -0.07213" pathEditMode="relative" ptsTypes="">
                                      <p:cBhvr>
                                        <p:cTn id="25" dur="250" accel="50000" decel="50000" autoRev="1" fill="hold">
                                          <p:stCondLst>
                                            <p:cond delay="0"/>
                                          </p:stCondLst>
                                        </p:cTn>
                                        <p:tgtEl>
                                          <p:spTgt spid="12">
                                            <p:txEl>
                                              <p:pRg st="0" end="0"/>
                                            </p:txEl>
                                          </p:spTgt>
                                        </p:tgtEl>
                                        <p:attrNameLst>
                                          <p:attrName>ppt_x</p:attrName>
                                          <p:attrName>ppt_y</p:attrName>
                                        </p:attrNameLst>
                                      </p:cBhvr>
                                    </p:animMotion>
                                    <p:animRot by="1500000">
                                      <p:cBhvr>
                                        <p:cTn id="26" dur="125" fill="hold">
                                          <p:stCondLst>
                                            <p:cond delay="0"/>
                                          </p:stCondLst>
                                        </p:cTn>
                                        <p:tgtEl>
                                          <p:spTgt spid="12">
                                            <p:txEl>
                                              <p:pRg st="0" end="0"/>
                                            </p:txEl>
                                          </p:spTgt>
                                        </p:tgtEl>
                                        <p:attrNameLst>
                                          <p:attrName>r</p:attrName>
                                        </p:attrNameLst>
                                      </p:cBhvr>
                                    </p:animRot>
                                    <p:animRot by="-1500000">
                                      <p:cBhvr>
                                        <p:cTn id="27" dur="125" fill="hold">
                                          <p:stCondLst>
                                            <p:cond delay="125"/>
                                          </p:stCondLst>
                                        </p:cTn>
                                        <p:tgtEl>
                                          <p:spTgt spid="12">
                                            <p:txEl>
                                              <p:pRg st="0" end="0"/>
                                            </p:txEl>
                                          </p:spTgt>
                                        </p:tgtEl>
                                        <p:attrNameLst>
                                          <p:attrName>r</p:attrName>
                                        </p:attrNameLst>
                                      </p:cBhvr>
                                    </p:animRot>
                                    <p:animRot by="-1500000">
                                      <p:cBhvr>
                                        <p:cTn id="28" dur="125" fill="hold">
                                          <p:stCondLst>
                                            <p:cond delay="250"/>
                                          </p:stCondLst>
                                        </p:cTn>
                                        <p:tgtEl>
                                          <p:spTgt spid="12">
                                            <p:txEl>
                                              <p:pRg st="0" end="0"/>
                                            </p:txEl>
                                          </p:spTgt>
                                        </p:tgtEl>
                                        <p:attrNameLst>
                                          <p:attrName>r</p:attrName>
                                        </p:attrNameLst>
                                      </p:cBhvr>
                                    </p:animRot>
                                    <p:animRot by="1500000">
                                      <p:cBhvr>
                                        <p:cTn id="29" dur="125" fill="hold">
                                          <p:stCondLst>
                                            <p:cond delay="375"/>
                                          </p:stCondLst>
                                        </p:cTn>
                                        <p:tgtEl>
                                          <p:spTgt spid="12">
                                            <p:txEl>
                                              <p:pRg st="0" end="0"/>
                                            </p:txEl>
                                          </p:spTgt>
                                        </p:tgtEl>
                                        <p:attrNameLst>
                                          <p:attrName>r</p:attrName>
                                        </p:attrNameLst>
                                      </p:cBhvr>
                                    </p:animRot>
                                  </p:childTnLst>
                                </p:cTn>
                              </p:par>
                              <p:par>
                                <p:cTn id="30" presetID="3" presetClass="emph" presetSubtype="2" fill="hold" grpId="0" nodeType="withEffect">
                                  <p:stCondLst>
                                    <p:cond delay="0"/>
                                  </p:stCondLst>
                                  <p:iterate type="lt">
                                    <p:tmPct val="0"/>
                                  </p:iterate>
                                  <p:childTnLst>
                                    <p:animClr clrSpc="rgb" dir="cw">
                                      <p:cBhvr override="childStyle">
                                        <p:cTn id="31" dur="2000" fill="hold"/>
                                        <p:tgtEl>
                                          <p:spTgt spid="12">
                                            <p:txEl>
                                              <p:pRg st="0" end="0"/>
                                            </p:txEl>
                                          </p:spTgt>
                                        </p:tgtEl>
                                        <p:attrNameLst>
                                          <p:attrName>style.color</p:attrName>
                                        </p:attrNameLst>
                                      </p:cBhvr>
                                      <p:to>
                                        <a:srgbClr val="009900"/>
                                      </p:to>
                                    </p:animClr>
                                  </p:childTnLst>
                                </p:cTn>
                              </p:par>
                            </p:childTnLst>
                          </p:cTn>
                        </p:par>
                      </p:childTnLst>
                    </p:cTn>
                  </p:par>
                  <p:par>
                    <p:cTn id="32" fill="hold">
                      <p:stCondLst>
                        <p:cond delay="indefinite"/>
                      </p:stCondLst>
                      <p:childTnLst>
                        <p:par>
                          <p:cTn id="33" fill="hold">
                            <p:stCondLst>
                              <p:cond delay="0"/>
                            </p:stCondLst>
                            <p:childTnLst>
                              <p:par>
                                <p:cTn id="34" presetID="1" presetClass="exit" presetSubtype="0" fill="hold" grpId="1" nodeType="clickEffect">
                                  <p:stCondLst>
                                    <p:cond delay="0"/>
                                  </p:stCondLst>
                                  <p:childTnLst>
                                    <p:set>
                                      <p:cBhvr>
                                        <p:cTn id="35" dur="1" fill="hold">
                                          <p:stCondLst>
                                            <p:cond delay="0"/>
                                          </p:stCondLst>
                                        </p:cTn>
                                        <p:tgtEl>
                                          <p:spTgt spid="14"/>
                                        </p:tgtEl>
                                        <p:attrNameLst>
                                          <p:attrName>style.visibility</p:attrName>
                                        </p:attrNameLst>
                                      </p:cBhvr>
                                      <p:to>
                                        <p:strVal val="hidden"/>
                                      </p:to>
                                    </p:set>
                                  </p:childTnLst>
                                </p:cTn>
                              </p:par>
                            </p:childTnLst>
                          </p:cTn>
                        </p:par>
                        <p:par>
                          <p:cTn id="36" fill="hold">
                            <p:stCondLst>
                              <p:cond delay="0"/>
                            </p:stCondLst>
                            <p:childTnLst>
                              <p:par>
                                <p:cTn id="37" presetID="16" presetClass="entr" presetSubtype="21" fill="hold" grpId="0"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barn(inVertical)">
                                      <p:cBhvr>
                                        <p:cTn id="39" dur="500"/>
                                        <p:tgtEl>
                                          <p:spTgt spid="16"/>
                                        </p:tgtEl>
                                      </p:cBhvr>
                                    </p:animEffect>
                                  </p:childTnLst>
                                </p:cTn>
                              </p:par>
                              <p:par>
                                <p:cTn id="40" presetID="34" presetClass="emph" presetSubtype="0" fill="hold" nodeType="withEffect">
                                  <p:stCondLst>
                                    <p:cond delay="0"/>
                                  </p:stCondLst>
                                  <p:iterate type="lt">
                                    <p:tmPct val="10000"/>
                                  </p:iterate>
                                  <p:childTnLst>
                                    <p:animMotion origin="layout" path="M 0.0 0.0 L 0.0 -0.07213" pathEditMode="relative" ptsTypes="">
                                      <p:cBhvr>
                                        <p:cTn id="41" dur="250" accel="50000" decel="50000" autoRev="1" fill="hold">
                                          <p:stCondLst>
                                            <p:cond delay="0"/>
                                          </p:stCondLst>
                                        </p:cTn>
                                        <p:tgtEl>
                                          <p:spTgt spid="8">
                                            <p:txEl>
                                              <p:pRg st="0" end="0"/>
                                            </p:txEl>
                                          </p:spTgt>
                                        </p:tgtEl>
                                        <p:attrNameLst>
                                          <p:attrName>ppt_x</p:attrName>
                                          <p:attrName>ppt_y</p:attrName>
                                        </p:attrNameLst>
                                      </p:cBhvr>
                                    </p:animMotion>
                                    <p:animRot by="1500000">
                                      <p:cBhvr>
                                        <p:cTn id="42" dur="125" fill="hold">
                                          <p:stCondLst>
                                            <p:cond delay="0"/>
                                          </p:stCondLst>
                                        </p:cTn>
                                        <p:tgtEl>
                                          <p:spTgt spid="8">
                                            <p:txEl>
                                              <p:pRg st="0" end="0"/>
                                            </p:txEl>
                                          </p:spTgt>
                                        </p:tgtEl>
                                        <p:attrNameLst>
                                          <p:attrName>r</p:attrName>
                                        </p:attrNameLst>
                                      </p:cBhvr>
                                    </p:animRot>
                                    <p:animRot by="-1500000">
                                      <p:cBhvr>
                                        <p:cTn id="43" dur="125" fill="hold">
                                          <p:stCondLst>
                                            <p:cond delay="125"/>
                                          </p:stCondLst>
                                        </p:cTn>
                                        <p:tgtEl>
                                          <p:spTgt spid="8">
                                            <p:txEl>
                                              <p:pRg st="0" end="0"/>
                                            </p:txEl>
                                          </p:spTgt>
                                        </p:tgtEl>
                                        <p:attrNameLst>
                                          <p:attrName>r</p:attrName>
                                        </p:attrNameLst>
                                      </p:cBhvr>
                                    </p:animRot>
                                    <p:animRot by="-1500000">
                                      <p:cBhvr>
                                        <p:cTn id="44" dur="125" fill="hold">
                                          <p:stCondLst>
                                            <p:cond delay="250"/>
                                          </p:stCondLst>
                                        </p:cTn>
                                        <p:tgtEl>
                                          <p:spTgt spid="8">
                                            <p:txEl>
                                              <p:pRg st="0" end="0"/>
                                            </p:txEl>
                                          </p:spTgt>
                                        </p:tgtEl>
                                        <p:attrNameLst>
                                          <p:attrName>r</p:attrName>
                                        </p:attrNameLst>
                                      </p:cBhvr>
                                    </p:animRot>
                                    <p:animRot by="1500000">
                                      <p:cBhvr>
                                        <p:cTn id="45" dur="125" fill="hold">
                                          <p:stCondLst>
                                            <p:cond delay="375"/>
                                          </p:stCondLst>
                                        </p:cTn>
                                        <p:tgtEl>
                                          <p:spTgt spid="8">
                                            <p:txEl>
                                              <p:pRg st="0" end="0"/>
                                            </p:txEl>
                                          </p:spTgt>
                                        </p:tgtEl>
                                        <p:attrNameLst>
                                          <p:attrName>r</p:attrName>
                                        </p:attrNameLst>
                                      </p:cBhvr>
                                    </p:animRot>
                                  </p:childTnLst>
                                </p:cTn>
                              </p:par>
                              <p:par>
                                <p:cTn id="46" presetID="3" presetClass="emph" presetSubtype="2" fill="hold" nodeType="withEffect">
                                  <p:stCondLst>
                                    <p:cond delay="0"/>
                                  </p:stCondLst>
                                  <p:iterate type="lt">
                                    <p:tmPct val="0"/>
                                  </p:iterate>
                                  <p:childTnLst>
                                    <p:animClr clrSpc="rgb" dir="cw">
                                      <p:cBhvr override="childStyle">
                                        <p:cTn id="47" dur="2000" fill="hold"/>
                                        <p:tgtEl>
                                          <p:spTgt spid="8">
                                            <p:txEl>
                                              <p:pRg st="0" end="0"/>
                                            </p:txEl>
                                          </p:spTgt>
                                        </p:tgtEl>
                                        <p:attrNameLst>
                                          <p:attrName>style.color</p:attrName>
                                        </p:attrNameLst>
                                      </p:cBhvr>
                                      <p:to>
                                        <a:srgbClr val="CC0099"/>
                                      </p:to>
                                    </p:animClr>
                                  </p:childTnLst>
                                </p:cTn>
                              </p:par>
                            </p:childTnLst>
                          </p:cTn>
                        </p:par>
                      </p:childTnLst>
                    </p:cTn>
                  </p:par>
                  <p:par>
                    <p:cTn id="48" fill="hold">
                      <p:stCondLst>
                        <p:cond delay="indefinite"/>
                      </p:stCondLst>
                      <p:childTnLst>
                        <p:par>
                          <p:cTn id="49" fill="hold">
                            <p:stCondLst>
                              <p:cond delay="0"/>
                            </p:stCondLst>
                            <p:childTnLst>
                              <p:par>
                                <p:cTn id="50" presetID="1" presetClass="exit" presetSubtype="0" fill="hold" grpId="1" nodeType="clickEffect">
                                  <p:stCondLst>
                                    <p:cond delay="0"/>
                                  </p:stCondLst>
                                  <p:childTnLst>
                                    <p:set>
                                      <p:cBhvr>
                                        <p:cTn id="51" dur="1" fill="hold">
                                          <p:stCondLst>
                                            <p:cond delay="0"/>
                                          </p:stCondLst>
                                        </p:cTn>
                                        <p:tgtEl>
                                          <p:spTgt spid="16"/>
                                        </p:tgtEl>
                                        <p:attrNameLst>
                                          <p:attrName>style.visibility</p:attrName>
                                        </p:attrNameLst>
                                      </p:cBhvr>
                                      <p:to>
                                        <p:strVal val="hidden"/>
                                      </p:to>
                                    </p:set>
                                  </p:childTnLst>
                                </p:cTn>
                              </p:par>
                            </p:childTnLst>
                          </p:cTn>
                        </p:par>
                        <p:par>
                          <p:cTn id="52" fill="hold">
                            <p:stCondLst>
                              <p:cond delay="0"/>
                            </p:stCondLst>
                            <p:childTnLst>
                              <p:par>
                                <p:cTn id="53" presetID="16" presetClass="entr" presetSubtype="21"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barn(inVertical)">
                                      <p:cBhvr>
                                        <p:cTn id="55" dur="500"/>
                                        <p:tgtEl>
                                          <p:spTgt spid="15"/>
                                        </p:tgtEl>
                                      </p:cBhvr>
                                    </p:animEffect>
                                  </p:childTnLst>
                                </p:cTn>
                              </p:par>
                              <p:par>
                                <p:cTn id="56" presetID="34" presetClass="emph" presetSubtype="0" fill="hold" nodeType="withEffect">
                                  <p:stCondLst>
                                    <p:cond delay="0"/>
                                  </p:stCondLst>
                                  <p:iterate type="lt">
                                    <p:tmPct val="10000"/>
                                  </p:iterate>
                                  <p:childTnLst>
                                    <p:animMotion origin="layout" path="M 0.0 0.0 L 0.0 -0.07213" pathEditMode="relative" ptsTypes="">
                                      <p:cBhvr>
                                        <p:cTn id="57" dur="250" accel="50000" decel="50000" autoRev="1" fill="hold">
                                          <p:stCondLst>
                                            <p:cond delay="0"/>
                                          </p:stCondLst>
                                        </p:cTn>
                                        <p:tgtEl>
                                          <p:spTgt spid="10">
                                            <p:txEl>
                                              <p:pRg st="0" end="0"/>
                                            </p:txEl>
                                          </p:spTgt>
                                        </p:tgtEl>
                                        <p:attrNameLst>
                                          <p:attrName>ppt_x</p:attrName>
                                          <p:attrName>ppt_y</p:attrName>
                                        </p:attrNameLst>
                                      </p:cBhvr>
                                    </p:animMotion>
                                    <p:animRot by="1500000">
                                      <p:cBhvr>
                                        <p:cTn id="58" dur="125" fill="hold">
                                          <p:stCondLst>
                                            <p:cond delay="0"/>
                                          </p:stCondLst>
                                        </p:cTn>
                                        <p:tgtEl>
                                          <p:spTgt spid="10">
                                            <p:txEl>
                                              <p:pRg st="0" end="0"/>
                                            </p:txEl>
                                          </p:spTgt>
                                        </p:tgtEl>
                                        <p:attrNameLst>
                                          <p:attrName>r</p:attrName>
                                        </p:attrNameLst>
                                      </p:cBhvr>
                                    </p:animRot>
                                    <p:animRot by="-1500000">
                                      <p:cBhvr>
                                        <p:cTn id="59" dur="125" fill="hold">
                                          <p:stCondLst>
                                            <p:cond delay="125"/>
                                          </p:stCondLst>
                                        </p:cTn>
                                        <p:tgtEl>
                                          <p:spTgt spid="10">
                                            <p:txEl>
                                              <p:pRg st="0" end="0"/>
                                            </p:txEl>
                                          </p:spTgt>
                                        </p:tgtEl>
                                        <p:attrNameLst>
                                          <p:attrName>r</p:attrName>
                                        </p:attrNameLst>
                                      </p:cBhvr>
                                    </p:animRot>
                                    <p:animRot by="-1500000">
                                      <p:cBhvr>
                                        <p:cTn id="60" dur="125" fill="hold">
                                          <p:stCondLst>
                                            <p:cond delay="250"/>
                                          </p:stCondLst>
                                        </p:cTn>
                                        <p:tgtEl>
                                          <p:spTgt spid="10">
                                            <p:txEl>
                                              <p:pRg st="0" end="0"/>
                                            </p:txEl>
                                          </p:spTgt>
                                        </p:tgtEl>
                                        <p:attrNameLst>
                                          <p:attrName>r</p:attrName>
                                        </p:attrNameLst>
                                      </p:cBhvr>
                                    </p:animRot>
                                    <p:animRot by="1500000">
                                      <p:cBhvr>
                                        <p:cTn id="61" dur="125" fill="hold">
                                          <p:stCondLst>
                                            <p:cond delay="375"/>
                                          </p:stCondLst>
                                        </p:cTn>
                                        <p:tgtEl>
                                          <p:spTgt spid="10">
                                            <p:txEl>
                                              <p:pRg st="0" end="0"/>
                                            </p:txEl>
                                          </p:spTgt>
                                        </p:tgtEl>
                                        <p:attrNameLst>
                                          <p:attrName>r</p:attrName>
                                        </p:attrNameLst>
                                      </p:cBhvr>
                                    </p:animRot>
                                  </p:childTnLst>
                                </p:cTn>
                              </p:par>
                              <p:par>
                                <p:cTn id="62" presetID="3" presetClass="emph" presetSubtype="2" fill="hold" nodeType="withEffect">
                                  <p:stCondLst>
                                    <p:cond delay="0"/>
                                  </p:stCondLst>
                                  <p:iterate type="lt">
                                    <p:tmPct val="0"/>
                                  </p:iterate>
                                  <p:childTnLst>
                                    <p:animClr clrSpc="rgb" dir="cw">
                                      <p:cBhvr override="childStyle">
                                        <p:cTn id="63" dur="2000" fill="hold"/>
                                        <p:tgtEl>
                                          <p:spTgt spid="10">
                                            <p:txEl>
                                              <p:pRg st="0" end="0"/>
                                            </p:txEl>
                                          </p:spTgt>
                                        </p:tgtEl>
                                        <p:attrNameLst>
                                          <p:attrName>style.color</p:attrName>
                                        </p:attrNameLst>
                                      </p:cBhvr>
                                      <p:to>
                                        <a:schemeClr val="accent1"/>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6" grpId="1" animBg="1"/>
      <p:bldP spid="14" grpId="0" animBg="1"/>
      <p:bldP spid="14" grpId="1" animBg="1"/>
      <p:bldP spid="9" grpId="0" animBg="1"/>
      <p:bldP spid="9" grpId="1" animBg="1"/>
      <p:bldP spid="12" grpId="0" build="allAtOnce"/>
      <p:bldP spid="13" grpId="0" build="allAtOnce"/>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059832" y="3068960"/>
            <a:ext cx="4536504" cy="1028700"/>
          </a:xfrm>
        </p:spPr>
        <p:txBody>
          <a:bodyPr/>
          <a:lstStyle/>
          <a:p>
            <a:r>
              <a:rPr lang="en-US" altLang="zh-CN" dirty="0"/>
              <a:t>7.4  IE</a:t>
            </a:r>
            <a:r>
              <a:rPr lang="zh-CN" altLang="zh-CN" dirty="0"/>
              <a:t>浏览器</a:t>
            </a:r>
          </a:p>
        </p:txBody>
      </p:sp>
    </p:spTree>
    <p:extLst>
      <p:ext uri="{BB962C8B-B14F-4D97-AF65-F5344CB8AC3E}">
        <p14:creationId xmlns:p14="http://schemas.microsoft.com/office/powerpoint/2010/main" val="2384549956"/>
      </p:ext>
    </p:extLst>
  </p:cSld>
  <p:clrMapOvr>
    <a:masterClrMapping/>
  </p:clrMapOvr>
  <p:transition spd="slow">
    <p:wipe dir="d"/>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4122736726"/>
              </p:ext>
            </p:extLst>
          </p:nvPr>
        </p:nvGraphicFramePr>
        <p:xfrm>
          <a:off x="1691680" y="2132856"/>
          <a:ext cx="6264696" cy="331236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标题 4"/>
          <p:cNvSpPr>
            <a:spLocks noGrp="1"/>
          </p:cNvSpPr>
          <p:nvPr>
            <p:ph type="title"/>
          </p:nvPr>
        </p:nvSpPr>
        <p:spPr>
          <a:xfrm>
            <a:off x="762000" y="413792"/>
            <a:ext cx="8077200" cy="1143000"/>
          </a:xfrm>
        </p:spPr>
        <p:txBody>
          <a:bodyPr>
            <a:normAutofit/>
          </a:bodyPr>
          <a:lstStyle/>
          <a:p>
            <a:pPr algn="ctr"/>
            <a:r>
              <a:rPr lang="en-US" altLang="zh-CN" dirty="0"/>
              <a:t>7.4  IE</a:t>
            </a:r>
            <a:r>
              <a:rPr lang="zh-CN" altLang="zh-CN" dirty="0"/>
              <a:t>浏览器</a:t>
            </a:r>
          </a:p>
        </p:txBody>
      </p:sp>
    </p:spTree>
    <p:extLst>
      <p:ext uri="{BB962C8B-B14F-4D97-AF65-F5344CB8AC3E}">
        <p14:creationId xmlns:p14="http://schemas.microsoft.com/office/powerpoint/2010/main" val="120650514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37" name="组合 1036"/>
          <p:cNvGrpSpPr/>
          <p:nvPr/>
        </p:nvGrpSpPr>
        <p:grpSpPr>
          <a:xfrm>
            <a:off x="1212780" y="2434239"/>
            <a:ext cx="7164924" cy="3926603"/>
            <a:chOff x="1212780" y="2434239"/>
            <a:chExt cx="7164924" cy="3926603"/>
          </a:xfrm>
        </p:grpSpPr>
        <p:grpSp>
          <p:nvGrpSpPr>
            <p:cNvPr id="18" name="Group 15"/>
            <p:cNvGrpSpPr>
              <a:grpSpLocks/>
            </p:cNvGrpSpPr>
            <p:nvPr/>
          </p:nvGrpSpPr>
          <p:grpSpPr bwMode="auto">
            <a:xfrm>
              <a:off x="1347116" y="2434239"/>
              <a:ext cx="6142254" cy="3821416"/>
              <a:chOff x="1886" y="2723"/>
              <a:chExt cx="7600" cy="4531"/>
            </a:xfrm>
          </p:grpSpPr>
          <p:grpSp>
            <p:nvGrpSpPr>
              <p:cNvPr id="20" name="Group 16"/>
              <p:cNvGrpSpPr>
                <a:grpSpLocks/>
              </p:cNvGrpSpPr>
              <p:nvPr/>
            </p:nvGrpSpPr>
            <p:grpSpPr bwMode="auto">
              <a:xfrm>
                <a:off x="1886" y="2723"/>
                <a:ext cx="7600" cy="4531"/>
                <a:chOff x="1886" y="2723"/>
                <a:chExt cx="7600" cy="4531"/>
              </a:xfrm>
            </p:grpSpPr>
            <p:grpSp>
              <p:nvGrpSpPr>
                <p:cNvPr id="22" name="Group 17"/>
                <p:cNvGrpSpPr>
                  <a:grpSpLocks/>
                </p:cNvGrpSpPr>
                <p:nvPr/>
              </p:nvGrpSpPr>
              <p:grpSpPr bwMode="auto">
                <a:xfrm>
                  <a:off x="1910" y="2723"/>
                  <a:ext cx="7576" cy="4531"/>
                  <a:chOff x="1910" y="2723"/>
                  <a:chExt cx="7576" cy="4531"/>
                </a:xfrm>
              </p:grpSpPr>
              <p:pic>
                <p:nvPicPr>
                  <p:cNvPr id="12306" name="图片 1"/>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2961" y="2949"/>
                    <a:ext cx="6525" cy="4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0" name="Group 19"/>
                  <p:cNvGrpSpPr>
                    <a:grpSpLocks/>
                  </p:cNvGrpSpPr>
                  <p:nvPr/>
                </p:nvGrpSpPr>
                <p:grpSpPr bwMode="auto">
                  <a:xfrm>
                    <a:off x="1910" y="2723"/>
                    <a:ext cx="2617" cy="588"/>
                    <a:chOff x="1851" y="2371"/>
                    <a:chExt cx="2617" cy="588"/>
                  </a:xfrm>
                </p:grpSpPr>
                <p:sp>
                  <p:nvSpPr>
                    <p:cNvPr id="31" name="Text Box 20"/>
                    <p:cNvSpPr txBox="1">
                      <a:spLocks noChangeArrowheads="1"/>
                    </p:cNvSpPr>
                    <p:nvPr/>
                  </p:nvSpPr>
                  <p:spPr bwMode="auto">
                    <a:xfrm>
                      <a:off x="1851" y="2371"/>
                      <a:ext cx="787" cy="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r" defTabSz="914400" rtl="0" eaLnBrk="1" fontAlgn="base" latinLnBrk="0" hangingPunct="1">
                        <a:lnSpc>
                          <a:spcPct val="80000"/>
                        </a:lnSpc>
                        <a:spcBef>
                          <a:spcPct val="0"/>
                        </a:spcBef>
                        <a:spcAft>
                          <a:spcPct val="0"/>
                        </a:spcAft>
                        <a:buClrTx/>
                        <a:buSzTx/>
                        <a:buFontTx/>
                        <a:buNone/>
                        <a:tabLst/>
                      </a:pPr>
                      <a:r>
                        <a:rPr kumimoji="0" lang="zh-CN" altLang="en-US" sz="10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地址栏</a:t>
                      </a:r>
                      <a:endParaRPr kumimoji="0" lang="zh-CN" altLang="zh-CN" sz="10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33" name="Line 21"/>
                    <p:cNvSpPr>
                      <a:spLocks noChangeShapeType="1"/>
                    </p:cNvSpPr>
                    <p:nvPr/>
                  </p:nvSpPr>
                  <p:spPr bwMode="auto">
                    <a:xfrm flipH="1">
                      <a:off x="2699" y="2458"/>
                      <a:ext cx="1325"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Line 22"/>
                    <p:cNvSpPr>
                      <a:spLocks noChangeShapeType="1"/>
                    </p:cNvSpPr>
                    <p:nvPr/>
                  </p:nvSpPr>
                  <p:spPr bwMode="auto">
                    <a:xfrm>
                      <a:off x="4023" y="2453"/>
                      <a:ext cx="445" cy="50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3" name="Group 23"/>
                <p:cNvGrpSpPr>
                  <a:grpSpLocks/>
                </p:cNvGrpSpPr>
                <p:nvPr/>
              </p:nvGrpSpPr>
              <p:grpSpPr bwMode="auto">
                <a:xfrm>
                  <a:off x="1886" y="3027"/>
                  <a:ext cx="1167" cy="789"/>
                  <a:chOff x="1820" y="2442"/>
                  <a:chExt cx="1167" cy="789"/>
                </a:xfrm>
              </p:grpSpPr>
              <p:grpSp>
                <p:nvGrpSpPr>
                  <p:cNvPr id="24" name="Group 24"/>
                  <p:cNvGrpSpPr>
                    <a:grpSpLocks/>
                  </p:cNvGrpSpPr>
                  <p:nvPr/>
                </p:nvGrpSpPr>
                <p:grpSpPr bwMode="auto">
                  <a:xfrm>
                    <a:off x="1820" y="2442"/>
                    <a:ext cx="1167" cy="789"/>
                    <a:chOff x="1820" y="2442"/>
                    <a:chExt cx="1167" cy="789"/>
                  </a:xfrm>
                </p:grpSpPr>
                <p:grpSp>
                  <p:nvGrpSpPr>
                    <p:cNvPr id="25" name="Group 25"/>
                    <p:cNvGrpSpPr>
                      <a:grpSpLocks/>
                    </p:cNvGrpSpPr>
                    <p:nvPr/>
                  </p:nvGrpSpPr>
                  <p:grpSpPr bwMode="auto">
                    <a:xfrm>
                      <a:off x="1852" y="2442"/>
                      <a:ext cx="1135" cy="276"/>
                      <a:chOff x="2331" y="3261"/>
                      <a:chExt cx="1135" cy="276"/>
                    </a:xfrm>
                  </p:grpSpPr>
                  <p:sp>
                    <p:nvSpPr>
                      <p:cNvPr id="28" name="Text Box 26"/>
                      <p:cNvSpPr txBox="1">
                        <a:spLocks noChangeArrowheads="1"/>
                      </p:cNvSpPr>
                      <p:nvPr/>
                    </p:nvSpPr>
                    <p:spPr bwMode="auto">
                      <a:xfrm>
                        <a:off x="2331" y="3261"/>
                        <a:ext cx="794" cy="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r" defTabSz="914400" rtl="0" eaLnBrk="1" fontAlgn="base" latinLnBrk="0" hangingPunct="1">
                          <a:lnSpc>
                            <a:spcPct val="80000"/>
                          </a:lnSpc>
                          <a:spcBef>
                            <a:spcPct val="0"/>
                          </a:spcBef>
                          <a:spcAft>
                            <a:spcPct val="0"/>
                          </a:spcAft>
                          <a:buClrTx/>
                          <a:buSzTx/>
                          <a:buFontTx/>
                          <a:buNone/>
                          <a:tabLst/>
                        </a:pPr>
                        <a:r>
                          <a:rPr kumimoji="0" lang="zh-CN" altLang="en-US" sz="10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标题栏 </a:t>
                        </a:r>
                        <a:endParaRPr kumimoji="0" lang="zh-CN" altLang="zh-CN" sz="10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29" name="Line 27"/>
                      <p:cNvSpPr>
                        <a:spLocks noChangeShapeType="1"/>
                      </p:cNvSpPr>
                      <p:nvPr/>
                    </p:nvSpPr>
                    <p:spPr bwMode="auto">
                      <a:xfrm>
                        <a:off x="3198" y="3284"/>
                        <a:ext cx="268"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6" name="Group 28"/>
                    <p:cNvGrpSpPr>
                      <a:grpSpLocks/>
                    </p:cNvGrpSpPr>
                    <p:nvPr/>
                  </p:nvGrpSpPr>
                  <p:grpSpPr bwMode="auto">
                    <a:xfrm>
                      <a:off x="1820" y="2955"/>
                      <a:ext cx="861" cy="276"/>
                      <a:chOff x="2347" y="3278"/>
                      <a:chExt cx="794" cy="276"/>
                    </a:xfrm>
                  </p:grpSpPr>
                  <p:sp>
                    <p:nvSpPr>
                      <p:cNvPr id="27" name="Text Box 29"/>
                      <p:cNvSpPr txBox="1">
                        <a:spLocks noChangeArrowheads="1"/>
                      </p:cNvSpPr>
                      <p:nvPr/>
                    </p:nvSpPr>
                    <p:spPr bwMode="auto">
                      <a:xfrm>
                        <a:off x="2347" y="3278"/>
                        <a:ext cx="794" cy="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r" defTabSz="914400" rtl="0" eaLnBrk="1" fontAlgn="base" latinLnBrk="0" hangingPunct="1">
                          <a:lnSpc>
                            <a:spcPct val="80000"/>
                          </a:lnSpc>
                          <a:spcBef>
                            <a:spcPct val="0"/>
                          </a:spcBef>
                          <a:spcAft>
                            <a:spcPct val="0"/>
                          </a:spcAft>
                          <a:buClrTx/>
                          <a:buSzTx/>
                          <a:buFontTx/>
                          <a:buNone/>
                          <a:tabLst/>
                        </a:pPr>
                        <a:r>
                          <a:rPr kumimoji="0" lang="zh-CN" altLang="en-US" sz="10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菜单栏 </a:t>
                        </a:r>
                        <a:endParaRPr kumimoji="0" lang="zh-CN" altLang="zh-CN" sz="10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grpSp>
              </p:grpSp>
            </p:grpSp>
          </p:grpSp>
        </p:grpSp>
        <p:sp>
          <p:nvSpPr>
            <p:cNvPr id="53" name="Line 27"/>
            <p:cNvSpPr>
              <a:spLocks noChangeShapeType="1"/>
            </p:cNvSpPr>
            <p:nvPr/>
          </p:nvSpPr>
          <p:spPr bwMode="auto">
            <a:xfrm>
              <a:off x="2073680" y="3177120"/>
              <a:ext cx="216595"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036" name="组合 1035"/>
            <p:cNvGrpSpPr/>
            <p:nvPr/>
          </p:nvGrpSpPr>
          <p:grpSpPr>
            <a:xfrm>
              <a:off x="6386510" y="2833687"/>
              <a:ext cx="1991194" cy="920790"/>
              <a:chOff x="6386510" y="2833687"/>
              <a:chExt cx="1991194" cy="920790"/>
            </a:xfrm>
          </p:grpSpPr>
          <p:grpSp>
            <p:nvGrpSpPr>
              <p:cNvPr id="44" name="Group 31"/>
              <p:cNvGrpSpPr>
                <a:grpSpLocks/>
              </p:cNvGrpSpPr>
              <p:nvPr/>
            </p:nvGrpSpPr>
            <p:grpSpPr bwMode="auto">
              <a:xfrm>
                <a:off x="7290103" y="2833687"/>
                <a:ext cx="947722" cy="228438"/>
                <a:chOff x="9152" y="9489"/>
                <a:chExt cx="1356" cy="260"/>
              </a:xfrm>
            </p:grpSpPr>
            <p:sp>
              <p:nvSpPr>
                <p:cNvPr id="59" name="Line 32"/>
                <p:cNvSpPr>
                  <a:spLocks noChangeShapeType="1"/>
                </p:cNvSpPr>
                <p:nvPr/>
              </p:nvSpPr>
              <p:spPr bwMode="auto">
                <a:xfrm flipH="1">
                  <a:off x="9152" y="9644"/>
                  <a:ext cx="437" cy="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zh-CN" altLang="en-US" sz="1000"/>
                </a:p>
              </p:txBody>
            </p:sp>
            <p:sp>
              <p:nvSpPr>
                <p:cNvPr id="60" name="Text Box 33"/>
                <p:cNvSpPr txBox="1">
                  <a:spLocks noChangeArrowheads="1"/>
                </p:cNvSpPr>
                <p:nvPr/>
              </p:nvSpPr>
              <p:spPr bwMode="auto">
                <a:xfrm>
                  <a:off x="9707" y="9489"/>
                  <a:ext cx="801" cy="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0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搜索框</a:t>
                  </a:r>
                  <a:endParaRPr kumimoji="0" lang="zh-CN" altLang="zh-CN" sz="10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grpSp>
          <p:grpSp>
            <p:nvGrpSpPr>
              <p:cNvPr id="52" name="Group 34"/>
              <p:cNvGrpSpPr>
                <a:grpSpLocks/>
              </p:cNvGrpSpPr>
              <p:nvPr/>
            </p:nvGrpSpPr>
            <p:grpSpPr bwMode="auto">
              <a:xfrm>
                <a:off x="7290104" y="3511981"/>
                <a:ext cx="1060946" cy="242496"/>
                <a:chOff x="9137" y="10240"/>
                <a:chExt cx="1518" cy="276"/>
              </a:xfrm>
            </p:grpSpPr>
            <p:sp>
              <p:nvSpPr>
                <p:cNvPr id="57" name="Line 35"/>
                <p:cNvSpPr>
                  <a:spLocks noChangeShapeType="1"/>
                </p:cNvSpPr>
                <p:nvPr/>
              </p:nvSpPr>
              <p:spPr bwMode="auto">
                <a:xfrm flipV="1">
                  <a:off x="9137" y="10371"/>
                  <a:ext cx="426"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zh-CN" altLang="en-US" sz="1000"/>
                </a:p>
              </p:txBody>
            </p:sp>
            <p:sp>
              <p:nvSpPr>
                <p:cNvPr id="58" name="Text Box 36"/>
                <p:cNvSpPr txBox="1">
                  <a:spLocks noChangeArrowheads="1"/>
                </p:cNvSpPr>
                <p:nvPr/>
              </p:nvSpPr>
              <p:spPr bwMode="auto">
                <a:xfrm>
                  <a:off x="9698" y="10240"/>
                  <a:ext cx="957" cy="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0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命令栏</a:t>
                  </a:r>
                  <a:endParaRPr kumimoji="0" lang="zh-CN" altLang="zh-CN" sz="10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grpSp>
          <p:grpSp>
            <p:nvGrpSpPr>
              <p:cNvPr id="54" name="Group 37"/>
              <p:cNvGrpSpPr>
                <a:grpSpLocks/>
              </p:cNvGrpSpPr>
              <p:nvPr/>
            </p:nvGrpSpPr>
            <p:grpSpPr bwMode="auto">
              <a:xfrm>
                <a:off x="6386510" y="3216284"/>
                <a:ext cx="1991194" cy="274125"/>
                <a:chOff x="7894" y="3687"/>
                <a:chExt cx="2849" cy="312"/>
              </a:xfrm>
            </p:grpSpPr>
            <p:sp>
              <p:nvSpPr>
                <p:cNvPr id="55" name="Line 38"/>
                <p:cNvSpPr>
                  <a:spLocks noChangeShapeType="1"/>
                </p:cNvSpPr>
                <p:nvPr/>
              </p:nvSpPr>
              <p:spPr bwMode="auto">
                <a:xfrm>
                  <a:off x="7894" y="3875"/>
                  <a:ext cx="1752" cy="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zh-CN" altLang="en-US" sz="1000"/>
                </a:p>
              </p:txBody>
            </p:sp>
            <p:sp>
              <p:nvSpPr>
                <p:cNvPr id="56" name="Text Box 39"/>
                <p:cNvSpPr txBox="1">
                  <a:spLocks noChangeArrowheads="1"/>
                </p:cNvSpPr>
                <p:nvPr/>
              </p:nvSpPr>
              <p:spPr bwMode="auto">
                <a:xfrm>
                  <a:off x="9699" y="3687"/>
                  <a:ext cx="1044" cy="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0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收藏夹栏</a:t>
                  </a:r>
                  <a:endParaRPr kumimoji="0" lang="zh-CN" altLang="zh-CN" sz="10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grpSp>
        </p:grpSp>
        <p:grpSp>
          <p:nvGrpSpPr>
            <p:cNvPr id="61" name="Group 40"/>
            <p:cNvGrpSpPr>
              <a:grpSpLocks/>
            </p:cNvGrpSpPr>
            <p:nvPr/>
          </p:nvGrpSpPr>
          <p:grpSpPr bwMode="auto">
            <a:xfrm>
              <a:off x="1212780" y="6082784"/>
              <a:ext cx="1196126" cy="278058"/>
              <a:chOff x="1980" y="7041"/>
              <a:chExt cx="1028" cy="186"/>
            </a:xfrm>
          </p:grpSpPr>
          <p:sp>
            <p:nvSpPr>
              <p:cNvPr id="62" name="Text Box 41"/>
              <p:cNvSpPr txBox="1">
                <a:spLocks noChangeArrowheads="1"/>
              </p:cNvSpPr>
              <p:nvPr/>
            </p:nvSpPr>
            <p:spPr bwMode="auto">
              <a:xfrm>
                <a:off x="1980" y="7041"/>
                <a:ext cx="679" cy="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r" defTabSz="914400" rtl="0" eaLnBrk="1" fontAlgn="base" latinLnBrk="0" hangingPunct="1">
                  <a:lnSpc>
                    <a:spcPct val="80000"/>
                  </a:lnSpc>
                  <a:spcBef>
                    <a:spcPct val="0"/>
                  </a:spcBef>
                  <a:spcAft>
                    <a:spcPct val="0"/>
                  </a:spcAft>
                  <a:buClrTx/>
                  <a:buSzTx/>
                  <a:buFontTx/>
                  <a:buNone/>
                  <a:tabLst/>
                </a:pPr>
                <a:r>
                  <a:rPr kumimoji="0" lang="zh-CN" altLang="en-US" sz="10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状态栏</a:t>
                </a:r>
                <a:endParaRPr kumimoji="0" lang="zh-CN" altLang="zh-CN" sz="10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63" name="Line 42"/>
              <p:cNvSpPr>
                <a:spLocks noChangeShapeType="1"/>
              </p:cNvSpPr>
              <p:nvPr/>
            </p:nvSpPr>
            <p:spPr bwMode="auto">
              <a:xfrm flipH="1" flipV="1">
                <a:off x="2693" y="7055"/>
                <a:ext cx="315"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26" name="Group 51"/>
            <p:cNvGrpSpPr>
              <a:grpSpLocks/>
            </p:cNvGrpSpPr>
            <p:nvPr/>
          </p:nvGrpSpPr>
          <p:grpSpPr bwMode="auto">
            <a:xfrm>
              <a:off x="1381190" y="3754241"/>
              <a:ext cx="800411" cy="2142943"/>
              <a:chOff x="1685" y="3128"/>
              <a:chExt cx="1260" cy="3376"/>
            </a:xfrm>
          </p:grpSpPr>
          <p:sp>
            <p:nvSpPr>
              <p:cNvPr id="1027" name="AutoShape 52"/>
              <p:cNvSpPr>
                <a:spLocks/>
              </p:cNvSpPr>
              <p:nvPr/>
            </p:nvSpPr>
            <p:spPr bwMode="auto">
              <a:xfrm>
                <a:off x="2751" y="3128"/>
                <a:ext cx="194" cy="3376"/>
              </a:xfrm>
              <a:prstGeom prst="leftBrace">
                <a:avLst>
                  <a:gd name="adj1" fmla="val 111429"/>
                  <a:gd name="adj2" fmla="val 46227"/>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28" name="Text Box 53"/>
              <p:cNvSpPr txBox="1">
                <a:spLocks noChangeArrowheads="1"/>
              </p:cNvSpPr>
              <p:nvPr/>
            </p:nvSpPr>
            <p:spPr bwMode="auto">
              <a:xfrm>
                <a:off x="1685" y="4528"/>
                <a:ext cx="1077" cy="439"/>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0" bIns="45720" numCol="1" anchor="t" anchorCtr="0" compatLnSpc="1">
                <a:prstTxWarp prst="textNoShape">
                  <a:avLst/>
                </a:prstTxWarp>
              </a:bodyPr>
              <a:lstStyle/>
              <a:p>
                <a:pPr marL="0" marR="0" lvl="0" indent="0" algn="ctr" defTabSz="914400" rtl="0" eaLnBrk="1" fontAlgn="base" latinLnBrk="0" hangingPunct="1">
                  <a:lnSpc>
                    <a:spcPct val="80000"/>
                  </a:lnSpc>
                  <a:spcBef>
                    <a:spcPct val="0"/>
                  </a:spcBef>
                  <a:spcAft>
                    <a:spcPct val="0"/>
                  </a:spcAft>
                  <a:buClrTx/>
                  <a:buSzTx/>
                  <a:buFontTx/>
                  <a:buNone/>
                  <a:tabLst/>
                </a:pPr>
                <a:r>
                  <a:rPr kumimoji="0" lang="en-US" altLang="zh-CN" sz="10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     </a:t>
                </a:r>
                <a:r>
                  <a:rPr kumimoji="0" lang="zh-CN" altLang="en-US" sz="10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网页</a:t>
                </a:r>
                <a:endParaRPr kumimoji="0" lang="zh-CN" altLang="zh-CN" sz="10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grpSp>
      </p:grpSp>
      <p:sp>
        <p:nvSpPr>
          <p:cNvPr id="49" name="矩形 48"/>
          <p:cNvSpPr/>
          <p:nvPr/>
        </p:nvSpPr>
        <p:spPr>
          <a:xfrm>
            <a:off x="2880000" y="3958414"/>
            <a:ext cx="3960000" cy="1080000"/>
          </a:xfrm>
          <a:prstGeom prst="rect">
            <a:avLst/>
          </a:prstGeom>
          <a:solidFill>
            <a:schemeClr val="tx2">
              <a:lumMod val="40000"/>
              <a:lumOff val="60000"/>
            </a:schemeClr>
          </a:solidFill>
        </p:spPr>
        <p:txBody>
          <a:bodyPr wrap="square">
            <a:spAutoFit/>
          </a:bodyPr>
          <a:lstStyle/>
          <a:p>
            <a:r>
              <a:rPr lang="zh-CN" altLang="en-US" sz="2400" dirty="0" smtClean="0"/>
              <a:t>　　</a:t>
            </a:r>
            <a:r>
              <a:rPr lang="zh-CN" altLang="zh-CN" sz="2400" dirty="0"/>
              <a:t>主窗口显示当前网页的信息。</a:t>
            </a:r>
          </a:p>
        </p:txBody>
      </p:sp>
      <p:sp>
        <p:nvSpPr>
          <p:cNvPr id="48" name="矩形 47"/>
          <p:cNvSpPr/>
          <p:nvPr/>
        </p:nvSpPr>
        <p:spPr>
          <a:xfrm>
            <a:off x="2880000" y="3958414"/>
            <a:ext cx="3960000" cy="2160000"/>
          </a:xfrm>
          <a:prstGeom prst="rect">
            <a:avLst/>
          </a:prstGeom>
          <a:solidFill>
            <a:schemeClr val="tx2">
              <a:lumMod val="40000"/>
              <a:lumOff val="60000"/>
            </a:schemeClr>
          </a:solidFill>
        </p:spPr>
        <p:txBody>
          <a:bodyPr wrap="square">
            <a:spAutoFit/>
          </a:bodyPr>
          <a:lstStyle/>
          <a:p>
            <a:r>
              <a:rPr lang="zh-CN" altLang="en-US" sz="2400" dirty="0" smtClean="0"/>
              <a:t>　　</a:t>
            </a:r>
            <a:r>
              <a:rPr lang="zh-CN" altLang="zh-CN" sz="2400" dirty="0"/>
              <a:t>状态栏用于显示当前网页的下载进度和当前网页的相关信息。</a:t>
            </a:r>
          </a:p>
        </p:txBody>
      </p:sp>
      <p:sp>
        <p:nvSpPr>
          <p:cNvPr id="50" name="矩形 49"/>
          <p:cNvSpPr/>
          <p:nvPr/>
        </p:nvSpPr>
        <p:spPr>
          <a:xfrm>
            <a:off x="2880000" y="3958414"/>
            <a:ext cx="3960000" cy="1938992"/>
          </a:xfrm>
          <a:prstGeom prst="rect">
            <a:avLst/>
          </a:prstGeom>
          <a:solidFill>
            <a:schemeClr val="tx2">
              <a:lumMod val="40000"/>
              <a:lumOff val="60000"/>
            </a:schemeClr>
          </a:solidFill>
        </p:spPr>
        <p:txBody>
          <a:bodyPr wrap="square">
            <a:spAutoFit/>
          </a:bodyPr>
          <a:lstStyle/>
          <a:p>
            <a:r>
              <a:rPr lang="zh-CN" altLang="en-US" sz="2400" dirty="0" smtClean="0"/>
              <a:t>　　</a:t>
            </a:r>
            <a:r>
              <a:rPr lang="zh-CN" altLang="zh-CN" sz="2400" dirty="0"/>
              <a:t>命令栏</a:t>
            </a:r>
            <a:r>
              <a:rPr lang="zh-CN" altLang="zh-CN" sz="2400" dirty="0" smtClean="0"/>
              <a:t>包含 “主页”</a:t>
            </a:r>
            <a:r>
              <a:rPr lang="en-US" altLang="zh-CN" sz="2400" dirty="0" smtClean="0"/>
              <a:t> </a:t>
            </a:r>
            <a:r>
              <a:rPr lang="zh-CN" altLang="zh-CN" sz="2400" dirty="0"/>
              <a:t>、“源”</a:t>
            </a:r>
            <a:r>
              <a:rPr lang="en-US" altLang="zh-CN" sz="2400" dirty="0"/>
              <a:t> </a:t>
            </a:r>
            <a:r>
              <a:rPr lang="zh-CN" altLang="zh-CN" sz="2400" dirty="0"/>
              <a:t>、“阅读邮件”</a:t>
            </a:r>
            <a:r>
              <a:rPr lang="en-US" altLang="zh-CN" sz="2400" dirty="0"/>
              <a:t> </a:t>
            </a:r>
            <a:r>
              <a:rPr lang="zh-CN" altLang="zh-CN" sz="2400" dirty="0"/>
              <a:t>、“打印”</a:t>
            </a:r>
            <a:r>
              <a:rPr lang="en-US" altLang="zh-CN" sz="2400" dirty="0"/>
              <a:t> </a:t>
            </a:r>
            <a:r>
              <a:rPr lang="zh-CN" altLang="zh-CN" sz="2400" dirty="0"/>
              <a:t>、“页面”、“安全”、“工具”、“帮助”等</a:t>
            </a:r>
            <a:r>
              <a:rPr lang="zh-CN" altLang="zh-CN" sz="2400" dirty="0" smtClean="0"/>
              <a:t>。</a:t>
            </a:r>
            <a:endParaRPr lang="zh-CN" altLang="zh-CN" sz="2400" dirty="0"/>
          </a:p>
        </p:txBody>
      </p:sp>
      <p:sp>
        <p:nvSpPr>
          <p:cNvPr id="51" name="矩形 50"/>
          <p:cNvSpPr/>
          <p:nvPr/>
        </p:nvSpPr>
        <p:spPr>
          <a:xfrm>
            <a:off x="2880000" y="3958414"/>
            <a:ext cx="3960000" cy="2232000"/>
          </a:xfrm>
          <a:prstGeom prst="rect">
            <a:avLst/>
          </a:prstGeom>
          <a:solidFill>
            <a:schemeClr val="tx2">
              <a:lumMod val="40000"/>
              <a:lumOff val="60000"/>
            </a:schemeClr>
          </a:solidFill>
        </p:spPr>
        <p:txBody>
          <a:bodyPr wrap="square">
            <a:spAutoFit/>
          </a:bodyPr>
          <a:lstStyle/>
          <a:p>
            <a:r>
              <a:rPr lang="zh-CN" altLang="en-US" sz="2400" dirty="0" smtClean="0"/>
              <a:t>　　</a:t>
            </a:r>
            <a:r>
              <a:rPr lang="zh-CN" altLang="zh-CN" sz="2400" dirty="0" smtClean="0"/>
              <a:t>收藏夹栏用于收藏用户常用或喜欢的网页地址。无需输入网址，直接单击该栏中收藏的网址，即可快速打开网页。</a:t>
            </a:r>
            <a:endParaRPr lang="zh-CN" altLang="zh-CN" sz="2400" dirty="0"/>
          </a:p>
        </p:txBody>
      </p:sp>
      <p:sp>
        <p:nvSpPr>
          <p:cNvPr id="47" name="矩形 46"/>
          <p:cNvSpPr/>
          <p:nvPr/>
        </p:nvSpPr>
        <p:spPr>
          <a:xfrm>
            <a:off x="2880000" y="3958414"/>
            <a:ext cx="3960000" cy="1569660"/>
          </a:xfrm>
          <a:prstGeom prst="rect">
            <a:avLst/>
          </a:prstGeom>
          <a:solidFill>
            <a:schemeClr val="tx2">
              <a:lumMod val="40000"/>
              <a:lumOff val="60000"/>
            </a:schemeClr>
          </a:solidFill>
        </p:spPr>
        <p:txBody>
          <a:bodyPr wrap="square">
            <a:spAutoFit/>
          </a:bodyPr>
          <a:lstStyle/>
          <a:p>
            <a:r>
              <a:rPr lang="zh-CN" altLang="en-US" sz="2400" dirty="0" smtClean="0"/>
              <a:t>　　</a:t>
            </a:r>
            <a:r>
              <a:rPr lang="zh-CN" altLang="zh-CN" sz="2400" dirty="0"/>
              <a:t>用户可以在搜索框中输入要查找的内容，按</a:t>
            </a:r>
            <a:r>
              <a:rPr lang="en-US" altLang="zh-CN" sz="2400" dirty="0"/>
              <a:t>Enter</a:t>
            </a:r>
            <a:r>
              <a:rPr lang="zh-CN" altLang="zh-CN" sz="2400" dirty="0"/>
              <a:t>键或</a:t>
            </a:r>
            <a:r>
              <a:rPr lang="zh-CN" altLang="zh-CN" sz="2400" dirty="0" smtClean="0"/>
              <a:t>单击</a:t>
            </a:r>
            <a:r>
              <a:rPr lang="en-US" altLang="zh-CN" sz="2400" dirty="0" smtClean="0"/>
              <a:t> </a:t>
            </a:r>
            <a:r>
              <a:rPr lang="zh-CN" altLang="en-US" sz="2400" dirty="0" smtClean="0"/>
              <a:t>搜索</a:t>
            </a:r>
            <a:r>
              <a:rPr lang="zh-CN" altLang="zh-CN" sz="2400" dirty="0" smtClean="0"/>
              <a:t>按钮</a:t>
            </a:r>
            <a:r>
              <a:rPr lang="zh-CN" altLang="zh-CN" sz="2400" dirty="0"/>
              <a:t>，即可搜索相关内容。</a:t>
            </a:r>
          </a:p>
        </p:txBody>
      </p:sp>
      <p:sp>
        <p:nvSpPr>
          <p:cNvPr id="46" name="矩形 45"/>
          <p:cNvSpPr/>
          <p:nvPr/>
        </p:nvSpPr>
        <p:spPr>
          <a:xfrm>
            <a:off x="2880000" y="3958414"/>
            <a:ext cx="3960000" cy="2232000"/>
          </a:xfrm>
          <a:prstGeom prst="rect">
            <a:avLst/>
          </a:prstGeom>
          <a:solidFill>
            <a:schemeClr val="tx2">
              <a:lumMod val="40000"/>
              <a:lumOff val="60000"/>
            </a:schemeClr>
          </a:solidFill>
        </p:spPr>
        <p:txBody>
          <a:bodyPr wrap="square">
            <a:spAutoFit/>
          </a:bodyPr>
          <a:lstStyle/>
          <a:p>
            <a:r>
              <a:rPr lang="zh-CN" altLang="en-US" sz="2400" dirty="0" smtClean="0"/>
              <a:t>　　</a:t>
            </a:r>
            <a:r>
              <a:rPr lang="zh-CN" altLang="zh-CN" sz="2400" dirty="0"/>
              <a:t>菜单栏有“文件”、“编辑”、“查看”、“收藏夹”、“工具”及“帮助”菜单项，集合了对</a:t>
            </a:r>
            <a:r>
              <a:rPr lang="en-US" altLang="zh-CN" sz="2400" dirty="0"/>
              <a:t>IE</a:t>
            </a:r>
            <a:r>
              <a:rPr lang="zh-CN" altLang="zh-CN" sz="2400" dirty="0"/>
              <a:t>浏览器窗口及窗口内各对象的操作命令。</a:t>
            </a:r>
          </a:p>
        </p:txBody>
      </p:sp>
      <p:sp>
        <p:nvSpPr>
          <p:cNvPr id="45" name="矩形 44"/>
          <p:cNvSpPr/>
          <p:nvPr/>
        </p:nvSpPr>
        <p:spPr>
          <a:xfrm>
            <a:off x="2880000" y="3958414"/>
            <a:ext cx="3960000" cy="1938992"/>
          </a:xfrm>
          <a:prstGeom prst="rect">
            <a:avLst/>
          </a:prstGeom>
          <a:solidFill>
            <a:schemeClr val="tx2">
              <a:lumMod val="40000"/>
              <a:lumOff val="60000"/>
            </a:schemeClr>
          </a:solidFill>
        </p:spPr>
        <p:txBody>
          <a:bodyPr wrap="square">
            <a:spAutoFit/>
          </a:bodyPr>
          <a:lstStyle/>
          <a:p>
            <a:r>
              <a:rPr lang="zh-CN" altLang="en-US" sz="2400" dirty="0" smtClean="0"/>
              <a:t>　　</a:t>
            </a:r>
            <a:r>
              <a:rPr lang="zh-CN" altLang="zh-CN" sz="2400" dirty="0"/>
              <a:t>标题栏用于显示当前网页的名称，右边有窗口的控制</a:t>
            </a:r>
            <a:r>
              <a:rPr lang="zh-CN" altLang="zh-CN" sz="2400" dirty="0" smtClean="0"/>
              <a:t>按钮</a:t>
            </a:r>
            <a:r>
              <a:rPr lang="zh-CN" altLang="en-US" sz="2400" dirty="0" smtClean="0"/>
              <a:t>：“最小化”</a:t>
            </a:r>
            <a:r>
              <a:rPr lang="en-US" altLang="zh-CN" sz="2400" dirty="0" smtClean="0"/>
              <a:t> </a:t>
            </a:r>
            <a:r>
              <a:rPr lang="zh-CN" altLang="zh-CN" sz="2400" dirty="0" smtClean="0"/>
              <a:t>、</a:t>
            </a:r>
            <a:r>
              <a:rPr lang="zh-CN" altLang="en-US" sz="2400" dirty="0" smtClean="0"/>
              <a:t>“关闭” </a:t>
            </a:r>
            <a:r>
              <a:rPr lang="zh-CN" altLang="zh-CN" sz="2400" dirty="0" smtClean="0"/>
              <a:t>、</a:t>
            </a:r>
            <a:r>
              <a:rPr lang="zh-CN" altLang="en-US" sz="2400" dirty="0" smtClean="0"/>
              <a:t>“还原”</a:t>
            </a:r>
            <a:r>
              <a:rPr lang="zh-CN" altLang="zh-CN" sz="2400" dirty="0" smtClean="0"/>
              <a:t>或</a:t>
            </a:r>
            <a:r>
              <a:rPr lang="zh-CN" altLang="en-US" sz="2400" dirty="0" smtClean="0"/>
              <a:t>“最大化”</a:t>
            </a:r>
            <a:r>
              <a:rPr lang="en-US" altLang="zh-CN" sz="2400" dirty="0" smtClean="0"/>
              <a:t> </a:t>
            </a:r>
            <a:r>
              <a:rPr lang="zh-CN" altLang="zh-CN" sz="2400" dirty="0"/>
              <a:t>。</a:t>
            </a:r>
          </a:p>
        </p:txBody>
      </p:sp>
      <p:sp>
        <p:nvSpPr>
          <p:cNvPr id="43" name="矩形 42"/>
          <p:cNvSpPr/>
          <p:nvPr/>
        </p:nvSpPr>
        <p:spPr>
          <a:xfrm>
            <a:off x="2880000" y="3958414"/>
            <a:ext cx="3960000" cy="2160000"/>
          </a:xfrm>
          <a:prstGeom prst="rect">
            <a:avLst/>
          </a:prstGeom>
          <a:solidFill>
            <a:schemeClr val="tx2">
              <a:lumMod val="40000"/>
              <a:lumOff val="60000"/>
            </a:schemeClr>
          </a:solidFill>
        </p:spPr>
        <p:txBody>
          <a:bodyPr wrap="square">
            <a:spAutoFit/>
          </a:bodyPr>
          <a:lstStyle/>
          <a:p>
            <a:r>
              <a:rPr lang="zh-CN" altLang="en-US" sz="2400" dirty="0" smtClean="0"/>
              <a:t>　　</a:t>
            </a:r>
            <a:r>
              <a:rPr lang="zh-CN" altLang="zh-CN" sz="2400" dirty="0"/>
              <a:t>地址栏用于输入网页的</a:t>
            </a:r>
            <a:r>
              <a:rPr lang="zh-CN" altLang="zh-CN" sz="2400" dirty="0" smtClean="0"/>
              <a:t>地址</a:t>
            </a:r>
            <a:r>
              <a:rPr lang="zh-CN" altLang="en-US" sz="2400" dirty="0" smtClean="0"/>
              <a:t>。</a:t>
            </a:r>
            <a:endParaRPr lang="zh-CN" altLang="en-US" sz="2400" dirty="0"/>
          </a:p>
        </p:txBody>
      </p:sp>
      <p:sp>
        <p:nvSpPr>
          <p:cNvPr id="5" name="标题 4"/>
          <p:cNvSpPr>
            <a:spLocks noGrp="1"/>
          </p:cNvSpPr>
          <p:nvPr>
            <p:ph type="title" idx="4294967295"/>
          </p:nvPr>
        </p:nvSpPr>
        <p:spPr>
          <a:xfrm>
            <a:off x="1079500" y="0"/>
            <a:ext cx="8064500" cy="1143000"/>
          </a:xfrm>
        </p:spPr>
        <p:txBody>
          <a:bodyPr vert="horz" lIns="91440" tIns="45720" rIns="91440" bIns="45720" rtlCol="0" anchor="ctr">
            <a:noAutofit/>
          </a:bodyPr>
          <a:lstStyle/>
          <a:p>
            <a:r>
              <a:rPr lang="en-US" altLang="zh-CN" sz="3600" dirty="0" smtClean="0"/>
              <a:t>7.4.1  IE</a:t>
            </a:r>
            <a:r>
              <a:rPr lang="zh-CN" altLang="zh-CN" sz="3600" dirty="0"/>
              <a:t>浏览器窗口组成与设置</a:t>
            </a: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 name="矩形 1"/>
          <p:cNvSpPr/>
          <p:nvPr/>
        </p:nvSpPr>
        <p:spPr>
          <a:xfrm>
            <a:off x="1020777" y="1545373"/>
            <a:ext cx="7931126" cy="830997"/>
          </a:xfrm>
          <a:prstGeom prst="rect">
            <a:avLst/>
          </a:prstGeom>
        </p:spPr>
        <p:txBody>
          <a:bodyPr wrap="square">
            <a:spAutoFit/>
          </a:bodyPr>
          <a:lstStyle/>
          <a:p>
            <a:r>
              <a:rPr lang="zh-CN" altLang="en-US" sz="2400" dirty="0" smtClean="0"/>
              <a:t>　　</a:t>
            </a:r>
            <a:r>
              <a:rPr lang="en-US" altLang="zh-CN" sz="2400" dirty="0"/>
              <a:t>IE</a:t>
            </a:r>
            <a:r>
              <a:rPr lang="zh-CN" altLang="zh-CN" sz="2400" dirty="0"/>
              <a:t>浏览器窗口有标题栏、地址栏、搜索框、菜单栏、收藏夹栏、命令栏、主窗口、状态栏</a:t>
            </a:r>
            <a:endParaRPr lang="zh-CN" altLang="en-US" sz="2400" dirty="0"/>
          </a:p>
        </p:txBody>
      </p:sp>
      <p:sp>
        <p:nvSpPr>
          <p:cNvPr id="32" name="TextBox 31"/>
          <p:cNvSpPr txBox="1"/>
          <p:nvPr/>
        </p:nvSpPr>
        <p:spPr>
          <a:xfrm>
            <a:off x="899592" y="1033572"/>
            <a:ext cx="6849212" cy="523220"/>
          </a:xfrm>
          <a:prstGeom prst="rect">
            <a:avLst/>
          </a:prstGeom>
          <a:noFill/>
        </p:spPr>
        <p:txBody>
          <a:bodyPr wrap="square" rtlCol="0">
            <a:spAutoFit/>
          </a:bodyPr>
          <a:lstStyle>
            <a:defPPr>
              <a:defRPr lang="zh-CN"/>
            </a:defPPr>
            <a:lvl1pPr>
              <a:defRPr sz="2800"/>
            </a:lvl1pPr>
          </a:lstStyle>
          <a:p>
            <a:r>
              <a:rPr lang="en-US" altLang="zh-CN" dirty="0"/>
              <a:t>1</a:t>
            </a:r>
            <a:r>
              <a:rPr lang="zh-CN" altLang="zh-CN" dirty="0"/>
              <a:t>．</a:t>
            </a:r>
            <a:r>
              <a:rPr lang="en-US" altLang="zh-CN" dirty="0"/>
              <a:t>IE</a:t>
            </a:r>
            <a:r>
              <a:rPr lang="zh-CN" altLang="zh-CN" dirty="0"/>
              <a:t>浏览器窗口组成</a:t>
            </a:r>
          </a:p>
        </p:txBody>
      </p:sp>
      <p:sp>
        <p:nvSpPr>
          <p:cNvPr id="3" name="矩形 2"/>
          <p:cNvSpPr/>
          <p:nvPr/>
        </p:nvSpPr>
        <p:spPr>
          <a:xfrm>
            <a:off x="1381189" y="2376370"/>
            <a:ext cx="805703" cy="22599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1381190" y="2637712"/>
            <a:ext cx="810295" cy="19597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66819" y="3062125"/>
            <a:ext cx="819930" cy="19504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381189" y="4645722"/>
            <a:ext cx="800411" cy="19504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7489860" y="2838051"/>
            <a:ext cx="747966" cy="21251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41" name="矩形 40"/>
          <p:cNvSpPr/>
          <p:nvPr/>
        </p:nvSpPr>
        <p:spPr>
          <a:xfrm>
            <a:off x="7489370" y="3530169"/>
            <a:ext cx="748456" cy="19528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42" name="矩形 41"/>
          <p:cNvSpPr/>
          <p:nvPr/>
        </p:nvSpPr>
        <p:spPr>
          <a:xfrm>
            <a:off x="7493277" y="3251200"/>
            <a:ext cx="744549" cy="21706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39" name="矩形 38"/>
          <p:cNvSpPr/>
          <p:nvPr/>
        </p:nvSpPr>
        <p:spPr>
          <a:xfrm>
            <a:off x="1366513" y="6026895"/>
            <a:ext cx="799200" cy="19491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799350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mph" presetSubtype="0" repeatCount="3000" fill="hold" grpId="0" nodeType="clickEffect">
                                  <p:stCondLst>
                                    <p:cond delay="0"/>
                                  </p:stCondLst>
                                  <p:childTnLst>
                                    <p:anim calcmode="discrete" valueType="str">
                                      <p:cBhvr>
                                        <p:cTn id="6" dur="1000" fill="hold"/>
                                        <p:tgtEl>
                                          <p:spTgt spid="3"/>
                                        </p:tgtEl>
                                        <p:attrNameLst>
                                          <p:attrName>style.visibility</p:attrName>
                                        </p:attrNameLst>
                                      </p:cBhvr>
                                      <p:tavLst>
                                        <p:tav tm="0">
                                          <p:val>
                                            <p:strVal val="hidden"/>
                                          </p:val>
                                        </p:tav>
                                        <p:tav tm="50000">
                                          <p:val>
                                            <p:strVal val="visible"/>
                                          </p:val>
                                        </p:tav>
                                      </p:tavLst>
                                    </p:anim>
                                  </p:childTnLst>
                                </p:cTn>
                              </p:par>
                              <p:par>
                                <p:cTn id="7" presetID="1" presetClass="entr" presetSubtype="0" fill="hold" grpId="0" nodeType="withEffect">
                                  <p:stCondLst>
                                    <p:cond delay="0"/>
                                  </p:stCondLst>
                                  <p:childTnLst>
                                    <p:set>
                                      <p:cBhvr>
                                        <p:cTn id="8" dur="1" fill="hold">
                                          <p:stCondLst>
                                            <p:cond delay="0"/>
                                          </p:stCondLst>
                                        </p:cTn>
                                        <p:tgtEl>
                                          <p:spTgt spid="4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35" presetClass="emph" presetSubtype="0" repeatCount="3000" fill="hold" grpId="0" nodeType="clickEffect">
                                  <p:stCondLst>
                                    <p:cond delay="0"/>
                                  </p:stCondLst>
                                  <p:childTnLst>
                                    <p:anim calcmode="discrete" valueType="str">
                                      <p:cBhvr>
                                        <p:cTn id="12" dur="1000" fill="hold"/>
                                        <p:tgtEl>
                                          <p:spTgt spid="36"/>
                                        </p:tgtEl>
                                        <p:attrNameLst>
                                          <p:attrName>style.visibility</p:attrName>
                                        </p:attrNameLst>
                                      </p:cBhvr>
                                      <p:tavLst>
                                        <p:tav tm="0">
                                          <p:val>
                                            <p:strVal val="hidden"/>
                                          </p:val>
                                        </p:tav>
                                        <p:tav tm="50000">
                                          <p:val>
                                            <p:strVal val="visible"/>
                                          </p:val>
                                        </p:tav>
                                      </p:tavLst>
                                    </p:anim>
                                  </p:childTnLst>
                                </p:cTn>
                              </p:par>
                              <p:par>
                                <p:cTn id="13" presetID="1" presetClass="exit" presetSubtype="0" fill="hold" grpId="1" nodeType="withEffect">
                                  <p:stCondLst>
                                    <p:cond delay="0"/>
                                  </p:stCondLst>
                                  <p:childTnLst>
                                    <p:set>
                                      <p:cBhvr>
                                        <p:cTn id="14" dur="1" fill="hold">
                                          <p:stCondLst>
                                            <p:cond delay="0"/>
                                          </p:stCondLst>
                                        </p:cTn>
                                        <p:tgtEl>
                                          <p:spTgt spid="43"/>
                                        </p:tgtEl>
                                        <p:attrNameLst>
                                          <p:attrName>style.visibility</p:attrName>
                                        </p:attrNameLst>
                                      </p:cBhvr>
                                      <p:to>
                                        <p:strVal val="hidden"/>
                                      </p:to>
                                    </p:set>
                                  </p:childTnLst>
                                </p:cTn>
                              </p:par>
                              <p:par>
                                <p:cTn id="15" presetID="1" presetClass="entr" presetSubtype="0" fill="hold" grpId="0" nodeType="withEffect">
                                  <p:stCondLst>
                                    <p:cond delay="0"/>
                                  </p:stCondLst>
                                  <p:childTnLst>
                                    <p:set>
                                      <p:cBhvr>
                                        <p:cTn id="16" dur="1" fill="hold">
                                          <p:stCondLst>
                                            <p:cond delay="0"/>
                                          </p:stCondLst>
                                        </p:cTn>
                                        <p:tgtEl>
                                          <p:spTgt spid="4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35" presetClass="emph" presetSubtype="0" repeatCount="3000" fill="hold" grpId="0" nodeType="clickEffect">
                                  <p:stCondLst>
                                    <p:cond delay="0"/>
                                  </p:stCondLst>
                                  <p:childTnLst>
                                    <p:anim calcmode="discrete" valueType="str">
                                      <p:cBhvr>
                                        <p:cTn id="20" dur="1000" fill="hold"/>
                                        <p:tgtEl>
                                          <p:spTgt spid="37"/>
                                        </p:tgtEl>
                                        <p:attrNameLst>
                                          <p:attrName>style.visibility</p:attrName>
                                        </p:attrNameLst>
                                      </p:cBhvr>
                                      <p:tavLst>
                                        <p:tav tm="0">
                                          <p:val>
                                            <p:strVal val="hidden"/>
                                          </p:val>
                                        </p:tav>
                                        <p:tav tm="50000">
                                          <p:val>
                                            <p:strVal val="visible"/>
                                          </p:val>
                                        </p:tav>
                                      </p:tavLst>
                                    </p:anim>
                                  </p:childTnLst>
                                </p:cTn>
                              </p:par>
                              <p:par>
                                <p:cTn id="21" presetID="1" presetClass="exit" presetSubtype="0" fill="hold" grpId="1" nodeType="withEffect">
                                  <p:stCondLst>
                                    <p:cond delay="0"/>
                                  </p:stCondLst>
                                  <p:childTnLst>
                                    <p:set>
                                      <p:cBhvr>
                                        <p:cTn id="22" dur="1" fill="hold">
                                          <p:stCondLst>
                                            <p:cond delay="0"/>
                                          </p:stCondLst>
                                        </p:cTn>
                                        <p:tgtEl>
                                          <p:spTgt spid="45"/>
                                        </p:tgtEl>
                                        <p:attrNameLst>
                                          <p:attrName>style.visibility</p:attrName>
                                        </p:attrNameLst>
                                      </p:cBhvr>
                                      <p:to>
                                        <p:strVal val="hidden"/>
                                      </p:to>
                                    </p:set>
                                  </p:childTnLst>
                                </p:cTn>
                              </p:par>
                              <p:par>
                                <p:cTn id="23" presetID="1" presetClass="entr" presetSubtype="0" fill="hold" grpId="0" nodeType="withEffect">
                                  <p:stCondLst>
                                    <p:cond delay="0"/>
                                  </p:stCondLst>
                                  <p:childTnLst>
                                    <p:set>
                                      <p:cBhvr>
                                        <p:cTn id="24" dur="1" fill="hold">
                                          <p:stCondLst>
                                            <p:cond delay="0"/>
                                          </p:stCondLst>
                                        </p:cTn>
                                        <p:tgtEl>
                                          <p:spTgt spid="4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35" presetClass="emph" presetSubtype="0" repeatCount="3000" fill="hold" grpId="0" nodeType="clickEffect">
                                  <p:stCondLst>
                                    <p:cond delay="0"/>
                                  </p:stCondLst>
                                  <p:childTnLst>
                                    <p:anim calcmode="discrete" valueType="str">
                                      <p:cBhvr>
                                        <p:cTn id="28" dur="1000" fill="hold"/>
                                        <p:tgtEl>
                                          <p:spTgt spid="40"/>
                                        </p:tgtEl>
                                        <p:attrNameLst>
                                          <p:attrName>style.visibility</p:attrName>
                                        </p:attrNameLst>
                                      </p:cBhvr>
                                      <p:tavLst>
                                        <p:tav tm="0">
                                          <p:val>
                                            <p:strVal val="hidden"/>
                                          </p:val>
                                        </p:tav>
                                        <p:tav tm="50000">
                                          <p:val>
                                            <p:strVal val="visible"/>
                                          </p:val>
                                        </p:tav>
                                      </p:tavLst>
                                    </p:anim>
                                  </p:childTnLst>
                                </p:cTn>
                              </p:par>
                              <p:par>
                                <p:cTn id="29" presetID="1" presetClass="exit" presetSubtype="0" fill="hold" grpId="1" nodeType="withEffect">
                                  <p:stCondLst>
                                    <p:cond delay="0"/>
                                  </p:stCondLst>
                                  <p:childTnLst>
                                    <p:set>
                                      <p:cBhvr>
                                        <p:cTn id="30" dur="1" fill="hold">
                                          <p:stCondLst>
                                            <p:cond delay="0"/>
                                          </p:stCondLst>
                                        </p:cTn>
                                        <p:tgtEl>
                                          <p:spTgt spid="46"/>
                                        </p:tgtEl>
                                        <p:attrNameLst>
                                          <p:attrName>style.visibility</p:attrName>
                                        </p:attrNameLst>
                                      </p:cBhvr>
                                      <p:to>
                                        <p:strVal val="hidden"/>
                                      </p:to>
                                    </p:set>
                                  </p:childTnLst>
                                </p:cTn>
                              </p:par>
                              <p:par>
                                <p:cTn id="31" presetID="1" presetClass="entr" presetSubtype="0" fill="hold" grpId="0" nodeType="withEffect">
                                  <p:stCondLst>
                                    <p:cond delay="0"/>
                                  </p:stCondLst>
                                  <p:childTnLst>
                                    <p:set>
                                      <p:cBhvr>
                                        <p:cTn id="32" dur="1" fill="hold">
                                          <p:stCondLst>
                                            <p:cond delay="0"/>
                                          </p:stCondLst>
                                        </p:cTn>
                                        <p:tgtEl>
                                          <p:spTgt spid="47"/>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35" presetClass="emph" presetSubtype="0" repeatCount="3000" fill="hold" grpId="0" nodeType="clickEffect">
                                  <p:stCondLst>
                                    <p:cond delay="0"/>
                                  </p:stCondLst>
                                  <p:childTnLst>
                                    <p:anim calcmode="discrete" valueType="str">
                                      <p:cBhvr>
                                        <p:cTn id="36" dur="1000" fill="hold"/>
                                        <p:tgtEl>
                                          <p:spTgt spid="42"/>
                                        </p:tgtEl>
                                        <p:attrNameLst>
                                          <p:attrName>style.visibility</p:attrName>
                                        </p:attrNameLst>
                                      </p:cBhvr>
                                      <p:tavLst>
                                        <p:tav tm="0">
                                          <p:val>
                                            <p:strVal val="hidden"/>
                                          </p:val>
                                        </p:tav>
                                        <p:tav tm="50000">
                                          <p:val>
                                            <p:strVal val="visible"/>
                                          </p:val>
                                        </p:tav>
                                      </p:tavLst>
                                    </p:anim>
                                  </p:childTnLst>
                                </p:cTn>
                              </p:par>
                              <p:par>
                                <p:cTn id="37" presetID="1" presetClass="exit" presetSubtype="0" fill="hold" grpId="1" nodeType="withEffect">
                                  <p:stCondLst>
                                    <p:cond delay="0"/>
                                  </p:stCondLst>
                                  <p:childTnLst>
                                    <p:set>
                                      <p:cBhvr>
                                        <p:cTn id="38" dur="1" fill="hold">
                                          <p:stCondLst>
                                            <p:cond delay="0"/>
                                          </p:stCondLst>
                                        </p:cTn>
                                        <p:tgtEl>
                                          <p:spTgt spid="47"/>
                                        </p:tgtEl>
                                        <p:attrNameLst>
                                          <p:attrName>style.visibility</p:attrName>
                                        </p:attrNameLst>
                                      </p:cBhvr>
                                      <p:to>
                                        <p:strVal val="hidden"/>
                                      </p:to>
                                    </p:set>
                                  </p:childTnLst>
                                </p:cTn>
                              </p:par>
                              <p:par>
                                <p:cTn id="39" presetID="1" presetClass="entr" presetSubtype="0" fill="hold" grpId="0" nodeType="withEffect">
                                  <p:stCondLst>
                                    <p:cond delay="0"/>
                                  </p:stCondLst>
                                  <p:childTnLst>
                                    <p:set>
                                      <p:cBhvr>
                                        <p:cTn id="40" dur="1" fill="hold">
                                          <p:stCondLst>
                                            <p:cond delay="0"/>
                                          </p:stCondLst>
                                        </p:cTn>
                                        <p:tgtEl>
                                          <p:spTgt spid="51"/>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35" presetClass="emph" presetSubtype="0" repeatCount="3000" fill="hold" grpId="0" nodeType="clickEffect">
                                  <p:stCondLst>
                                    <p:cond delay="0"/>
                                  </p:stCondLst>
                                  <p:childTnLst>
                                    <p:anim calcmode="discrete" valueType="str">
                                      <p:cBhvr>
                                        <p:cTn id="44" dur="1000" fill="hold"/>
                                        <p:tgtEl>
                                          <p:spTgt spid="41"/>
                                        </p:tgtEl>
                                        <p:attrNameLst>
                                          <p:attrName>style.visibility</p:attrName>
                                        </p:attrNameLst>
                                      </p:cBhvr>
                                      <p:tavLst>
                                        <p:tav tm="0">
                                          <p:val>
                                            <p:strVal val="hidden"/>
                                          </p:val>
                                        </p:tav>
                                        <p:tav tm="50000">
                                          <p:val>
                                            <p:strVal val="visible"/>
                                          </p:val>
                                        </p:tav>
                                      </p:tavLst>
                                    </p:anim>
                                  </p:childTnLst>
                                </p:cTn>
                              </p:par>
                              <p:par>
                                <p:cTn id="45" presetID="1" presetClass="exit" presetSubtype="0" fill="hold" grpId="1" nodeType="withEffect">
                                  <p:stCondLst>
                                    <p:cond delay="0"/>
                                  </p:stCondLst>
                                  <p:childTnLst>
                                    <p:set>
                                      <p:cBhvr>
                                        <p:cTn id="46" dur="1" fill="hold">
                                          <p:stCondLst>
                                            <p:cond delay="0"/>
                                          </p:stCondLst>
                                        </p:cTn>
                                        <p:tgtEl>
                                          <p:spTgt spid="51"/>
                                        </p:tgtEl>
                                        <p:attrNameLst>
                                          <p:attrName>style.visibility</p:attrName>
                                        </p:attrNameLst>
                                      </p:cBhvr>
                                      <p:to>
                                        <p:strVal val="hidden"/>
                                      </p:to>
                                    </p:set>
                                  </p:childTnLst>
                                </p:cTn>
                              </p:par>
                              <p:par>
                                <p:cTn id="47" presetID="1" presetClass="entr" presetSubtype="0" fill="hold" grpId="0" nodeType="withEffect">
                                  <p:stCondLst>
                                    <p:cond delay="0"/>
                                  </p:stCondLst>
                                  <p:childTnLst>
                                    <p:set>
                                      <p:cBhvr>
                                        <p:cTn id="48" dur="1" fill="hold">
                                          <p:stCondLst>
                                            <p:cond delay="0"/>
                                          </p:stCondLst>
                                        </p:cTn>
                                        <p:tgtEl>
                                          <p:spTgt spid="50"/>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35" presetClass="emph" presetSubtype="0" repeatCount="3000" fill="hold" grpId="0" nodeType="clickEffect">
                                  <p:stCondLst>
                                    <p:cond delay="0"/>
                                  </p:stCondLst>
                                  <p:childTnLst>
                                    <p:anim calcmode="discrete" valueType="str">
                                      <p:cBhvr>
                                        <p:cTn id="52" dur="1000" fill="hold"/>
                                        <p:tgtEl>
                                          <p:spTgt spid="39"/>
                                        </p:tgtEl>
                                        <p:attrNameLst>
                                          <p:attrName>style.visibility</p:attrName>
                                        </p:attrNameLst>
                                      </p:cBhvr>
                                      <p:tavLst>
                                        <p:tav tm="0">
                                          <p:val>
                                            <p:strVal val="hidden"/>
                                          </p:val>
                                        </p:tav>
                                        <p:tav tm="50000">
                                          <p:val>
                                            <p:strVal val="visible"/>
                                          </p:val>
                                        </p:tav>
                                      </p:tavLst>
                                    </p:anim>
                                  </p:childTnLst>
                                </p:cTn>
                              </p:par>
                              <p:par>
                                <p:cTn id="53" presetID="1" presetClass="exit" presetSubtype="0" fill="hold" grpId="1" nodeType="withEffect">
                                  <p:stCondLst>
                                    <p:cond delay="0"/>
                                  </p:stCondLst>
                                  <p:childTnLst>
                                    <p:set>
                                      <p:cBhvr>
                                        <p:cTn id="54" dur="1" fill="hold">
                                          <p:stCondLst>
                                            <p:cond delay="0"/>
                                          </p:stCondLst>
                                        </p:cTn>
                                        <p:tgtEl>
                                          <p:spTgt spid="50"/>
                                        </p:tgtEl>
                                        <p:attrNameLst>
                                          <p:attrName>style.visibility</p:attrName>
                                        </p:attrNameLst>
                                      </p:cBhvr>
                                      <p:to>
                                        <p:strVal val="hidden"/>
                                      </p:to>
                                    </p:set>
                                  </p:childTnLst>
                                </p:cTn>
                              </p:par>
                              <p:par>
                                <p:cTn id="55" presetID="1" presetClass="entr" presetSubtype="0" fill="hold" grpId="0" nodeType="withEffect">
                                  <p:stCondLst>
                                    <p:cond delay="0"/>
                                  </p:stCondLst>
                                  <p:childTnLst>
                                    <p:set>
                                      <p:cBhvr>
                                        <p:cTn id="56" dur="1" fill="hold">
                                          <p:stCondLst>
                                            <p:cond delay="0"/>
                                          </p:stCondLst>
                                        </p:cTn>
                                        <p:tgtEl>
                                          <p:spTgt spid="48"/>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35" presetClass="emph" presetSubtype="0" repeatCount="3000" fill="hold" grpId="0" nodeType="clickEffect">
                                  <p:stCondLst>
                                    <p:cond delay="0"/>
                                  </p:stCondLst>
                                  <p:childTnLst>
                                    <p:anim calcmode="discrete" valueType="str">
                                      <p:cBhvr>
                                        <p:cTn id="60" dur="1000" fill="hold"/>
                                        <p:tgtEl>
                                          <p:spTgt spid="38"/>
                                        </p:tgtEl>
                                        <p:attrNameLst>
                                          <p:attrName>style.visibility</p:attrName>
                                        </p:attrNameLst>
                                      </p:cBhvr>
                                      <p:tavLst>
                                        <p:tav tm="0">
                                          <p:val>
                                            <p:strVal val="hidden"/>
                                          </p:val>
                                        </p:tav>
                                        <p:tav tm="50000">
                                          <p:val>
                                            <p:strVal val="visible"/>
                                          </p:val>
                                        </p:tav>
                                      </p:tavLst>
                                    </p:anim>
                                  </p:childTnLst>
                                </p:cTn>
                              </p:par>
                              <p:par>
                                <p:cTn id="61" presetID="1" presetClass="exit" presetSubtype="0" fill="hold" grpId="1" nodeType="withEffect">
                                  <p:stCondLst>
                                    <p:cond delay="0"/>
                                  </p:stCondLst>
                                  <p:childTnLst>
                                    <p:set>
                                      <p:cBhvr>
                                        <p:cTn id="62" dur="1" fill="hold">
                                          <p:stCondLst>
                                            <p:cond delay="0"/>
                                          </p:stCondLst>
                                        </p:cTn>
                                        <p:tgtEl>
                                          <p:spTgt spid="48"/>
                                        </p:tgtEl>
                                        <p:attrNameLst>
                                          <p:attrName>style.visibility</p:attrName>
                                        </p:attrNameLst>
                                      </p:cBhvr>
                                      <p:to>
                                        <p:strVal val="hidden"/>
                                      </p:to>
                                    </p:set>
                                  </p:childTnLst>
                                </p:cTn>
                              </p:par>
                              <p:par>
                                <p:cTn id="63" presetID="1" presetClass="entr" presetSubtype="0" fill="hold" grpId="0" nodeType="withEffect">
                                  <p:stCondLst>
                                    <p:cond delay="0"/>
                                  </p:stCondLst>
                                  <p:childTnLst>
                                    <p:set>
                                      <p:cBhvr>
                                        <p:cTn id="64" dur="1" fill="hold">
                                          <p:stCondLst>
                                            <p:cond delay="0"/>
                                          </p:stCondLst>
                                        </p:cTn>
                                        <p:tgtEl>
                                          <p:spTgt spid="4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48" grpId="0" animBg="1"/>
      <p:bldP spid="48" grpId="1" animBg="1"/>
      <p:bldP spid="50" grpId="0" animBg="1"/>
      <p:bldP spid="50" grpId="1" animBg="1"/>
      <p:bldP spid="51" grpId="0" animBg="1"/>
      <p:bldP spid="51" grpId="1" animBg="1"/>
      <p:bldP spid="47" grpId="0" animBg="1"/>
      <p:bldP spid="47" grpId="1" animBg="1"/>
      <p:bldP spid="46" grpId="0" animBg="1"/>
      <p:bldP spid="46" grpId="1" animBg="1"/>
      <p:bldP spid="45" grpId="0" animBg="1"/>
      <p:bldP spid="45" grpId="1" animBg="1"/>
      <p:bldP spid="43" grpId="0" animBg="1"/>
      <p:bldP spid="43" grpId="1" animBg="1"/>
      <p:bldP spid="3" grpId="0" animBg="1"/>
      <p:bldP spid="36" grpId="0" animBg="1"/>
      <p:bldP spid="37" grpId="0" animBg="1"/>
      <p:bldP spid="38" grpId="0" animBg="1"/>
      <p:bldP spid="40" grpId="0" animBg="1"/>
      <p:bldP spid="41" grpId="0" animBg="1"/>
      <p:bldP spid="42" grpId="0" animBg="1"/>
      <p:bldP spid="39"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079500" y="0"/>
            <a:ext cx="8064500" cy="1143000"/>
          </a:xfrm>
        </p:spPr>
        <p:txBody>
          <a:bodyPr vert="horz" lIns="91440" tIns="45720" rIns="91440" bIns="45720" rtlCol="0" anchor="ctr">
            <a:noAutofit/>
          </a:bodyPr>
          <a:lstStyle/>
          <a:p>
            <a:r>
              <a:rPr lang="en-US" altLang="zh-CN" sz="3600" dirty="0" smtClean="0"/>
              <a:t>7.4.1  IE</a:t>
            </a:r>
            <a:r>
              <a:rPr lang="zh-CN" altLang="zh-CN" sz="3600" dirty="0"/>
              <a:t>浏览器窗口组成与设置</a:t>
            </a: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 name="矩形 1"/>
          <p:cNvSpPr/>
          <p:nvPr/>
        </p:nvSpPr>
        <p:spPr>
          <a:xfrm>
            <a:off x="1013979" y="2756807"/>
            <a:ext cx="3414005" cy="3408497"/>
          </a:xfrm>
          <a:prstGeom prst="rect">
            <a:avLst/>
          </a:prstGeom>
        </p:spPr>
        <p:txBody>
          <a:bodyPr wrap="square">
            <a:spAutoFit/>
          </a:bodyPr>
          <a:lstStyle/>
          <a:p>
            <a:pPr>
              <a:lnSpc>
                <a:spcPct val="130000"/>
              </a:lnSpc>
            </a:pPr>
            <a:r>
              <a:rPr lang="zh-CN" altLang="zh-CN" sz="2400" dirty="0" smtClean="0"/>
              <a:t>在</a:t>
            </a:r>
            <a:r>
              <a:rPr lang="zh-CN" altLang="zh-CN" sz="2400" dirty="0"/>
              <a:t>菜单栏中，选择“查看”→“工具栏”命令，可以在弹出的子菜单中</a:t>
            </a:r>
            <a:r>
              <a:rPr lang="zh-CN" altLang="zh-CN" sz="2400" dirty="0" smtClean="0"/>
              <a:t>设置；</a:t>
            </a:r>
            <a:r>
              <a:rPr lang="zh-CN" altLang="zh-CN" sz="2400" dirty="0"/>
              <a:t>也可以在命令栏中，选择“工具”</a:t>
            </a:r>
            <a:r>
              <a:rPr lang="zh-CN" altLang="zh-CN" sz="2400" dirty="0" smtClean="0"/>
              <a:t>→</a:t>
            </a:r>
            <a:r>
              <a:rPr lang="en-US" altLang="zh-CN" sz="2400" dirty="0" smtClean="0"/>
              <a:t> </a:t>
            </a:r>
            <a:r>
              <a:rPr lang="zh-CN" altLang="zh-CN" sz="2400" dirty="0" smtClean="0"/>
              <a:t>“工具栏”</a:t>
            </a:r>
            <a:r>
              <a:rPr lang="zh-CN" altLang="zh-CN" sz="2400" dirty="0"/>
              <a:t>命令，在弹出的子菜单中进行设置。</a:t>
            </a:r>
          </a:p>
        </p:txBody>
      </p:sp>
      <p:sp>
        <p:nvSpPr>
          <p:cNvPr id="32" name="TextBox 31"/>
          <p:cNvSpPr txBox="1"/>
          <p:nvPr/>
        </p:nvSpPr>
        <p:spPr>
          <a:xfrm>
            <a:off x="899592" y="1033572"/>
            <a:ext cx="6849212" cy="523220"/>
          </a:xfrm>
          <a:prstGeom prst="rect">
            <a:avLst/>
          </a:prstGeom>
          <a:noFill/>
        </p:spPr>
        <p:txBody>
          <a:bodyPr wrap="square" rtlCol="0">
            <a:spAutoFit/>
          </a:bodyPr>
          <a:lstStyle>
            <a:defPPr>
              <a:defRPr lang="zh-CN"/>
            </a:defPPr>
            <a:lvl1pPr>
              <a:defRPr sz="2800"/>
            </a:lvl1pPr>
          </a:lstStyle>
          <a:p>
            <a:r>
              <a:rPr lang="en-US" altLang="zh-CN" dirty="0"/>
              <a:t>1</a:t>
            </a:r>
            <a:r>
              <a:rPr lang="zh-CN" altLang="zh-CN" dirty="0"/>
              <a:t>．</a:t>
            </a:r>
            <a:r>
              <a:rPr lang="en-US" altLang="zh-CN" dirty="0"/>
              <a:t>IE</a:t>
            </a:r>
            <a:r>
              <a:rPr lang="zh-CN" altLang="zh-CN" dirty="0"/>
              <a:t>浏览器窗口组成</a:t>
            </a:r>
          </a:p>
        </p:txBody>
      </p:sp>
      <p:pic>
        <p:nvPicPr>
          <p:cNvPr id="3074"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92847" y="2464814"/>
            <a:ext cx="4067869" cy="3988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7"/>
          <p:cNvSpPr/>
          <p:nvPr/>
        </p:nvSpPr>
        <p:spPr>
          <a:xfrm>
            <a:off x="899592" y="1586175"/>
            <a:ext cx="7920880" cy="978729"/>
          </a:xfrm>
          <a:prstGeom prst="rect">
            <a:avLst/>
          </a:prstGeom>
        </p:spPr>
        <p:txBody>
          <a:bodyPr wrap="square">
            <a:spAutoFit/>
          </a:bodyPr>
          <a:lstStyle/>
          <a:p>
            <a:pPr>
              <a:lnSpc>
                <a:spcPct val="120000"/>
              </a:lnSpc>
            </a:pPr>
            <a:r>
              <a:rPr lang="zh-CN" altLang="en-US" sz="2400" dirty="0" smtClean="0"/>
              <a:t>　　</a:t>
            </a:r>
            <a:r>
              <a:rPr lang="zh-CN" altLang="zh-CN" sz="2400" dirty="0"/>
              <a:t>窗口中的</a:t>
            </a:r>
            <a:r>
              <a:rPr lang="zh-CN" altLang="zh-CN" sz="2400" dirty="0">
                <a:solidFill>
                  <a:srgbClr val="FF0000"/>
                </a:solidFill>
              </a:rPr>
              <a:t>菜单栏、收藏夹栏、命令栏、状态栏</a:t>
            </a:r>
            <a:r>
              <a:rPr lang="zh-CN" altLang="zh-CN" sz="2400" dirty="0"/>
              <a:t>可以设置为</a:t>
            </a:r>
            <a:r>
              <a:rPr lang="zh-CN" altLang="zh-CN" sz="2400" dirty="0">
                <a:solidFill>
                  <a:srgbClr val="FF0000"/>
                </a:solidFill>
              </a:rPr>
              <a:t>显示</a:t>
            </a:r>
            <a:r>
              <a:rPr lang="zh-CN" altLang="zh-CN" sz="2400" dirty="0"/>
              <a:t>或</a:t>
            </a:r>
            <a:r>
              <a:rPr lang="zh-CN" altLang="zh-CN" sz="2400" dirty="0">
                <a:solidFill>
                  <a:srgbClr val="FF0000"/>
                </a:solidFill>
              </a:rPr>
              <a:t>隐藏</a:t>
            </a:r>
            <a:r>
              <a:rPr lang="zh-CN" altLang="zh-CN" sz="2400" dirty="0" smtClean="0">
                <a:solidFill>
                  <a:srgbClr val="FF0000"/>
                </a:solidFill>
              </a:rPr>
              <a:t>。</a:t>
            </a:r>
            <a:endParaRPr lang="zh-CN" altLang="zh-CN" sz="2400" dirty="0"/>
          </a:p>
        </p:txBody>
      </p:sp>
    </p:spTree>
    <p:extLst>
      <p:ext uri="{BB962C8B-B14F-4D97-AF65-F5344CB8AC3E}">
        <p14:creationId xmlns:p14="http://schemas.microsoft.com/office/powerpoint/2010/main" val="2879048778"/>
      </p:ext>
    </p:extLst>
  </p:cSld>
  <p:clrMapOvr>
    <a:masterClrMapping/>
  </p:clrMapOvr>
  <p:transition>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079500" y="0"/>
            <a:ext cx="8064500" cy="1143000"/>
          </a:xfrm>
        </p:spPr>
        <p:txBody>
          <a:bodyPr vert="horz" lIns="91440" tIns="45720" rIns="91440" bIns="45720" rtlCol="0" anchor="ctr">
            <a:noAutofit/>
          </a:bodyPr>
          <a:lstStyle/>
          <a:p>
            <a:r>
              <a:rPr lang="en-US" altLang="zh-CN" sz="3600" dirty="0" smtClean="0"/>
              <a:t>7.4.1  IE</a:t>
            </a:r>
            <a:r>
              <a:rPr lang="zh-CN" altLang="zh-CN" sz="3600" dirty="0"/>
              <a:t>浏览器窗口组成与设置</a:t>
            </a: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 name="矩形 1"/>
          <p:cNvSpPr/>
          <p:nvPr/>
        </p:nvSpPr>
        <p:spPr>
          <a:xfrm>
            <a:off x="1115615" y="1916832"/>
            <a:ext cx="3093527" cy="4104456"/>
          </a:xfrm>
          <a:prstGeom prst="rect">
            <a:avLst/>
          </a:prstGeom>
        </p:spPr>
        <p:txBody>
          <a:bodyPr wrap="square">
            <a:noAutofit/>
          </a:bodyPr>
          <a:lstStyle/>
          <a:p>
            <a:pPr>
              <a:lnSpc>
                <a:spcPct val="140000"/>
              </a:lnSpc>
            </a:pPr>
            <a:r>
              <a:rPr lang="zh-CN" altLang="en-US" sz="2400" dirty="0" smtClean="0"/>
              <a:t>　　</a:t>
            </a:r>
            <a:r>
              <a:rPr lang="zh-CN" altLang="zh-CN" sz="2400" dirty="0"/>
              <a:t>在</a:t>
            </a:r>
            <a:r>
              <a:rPr lang="en-US" altLang="zh-CN" sz="2400" dirty="0"/>
              <a:t>IE</a:t>
            </a:r>
            <a:r>
              <a:rPr lang="zh-CN" altLang="zh-CN" sz="2400" dirty="0"/>
              <a:t>浏览器窗口中，选择</a:t>
            </a:r>
            <a:r>
              <a:rPr lang="zh-CN" altLang="zh-CN" sz="2400" dirty="0">
                <a:solidFill>
                  <a:srgbClr val="FF0000"/>
                </a:solidFill>
              </a:rPr>
              <a:t>菜单栏</a:t>
            </a:r>
            <a:r>
              <a:rPr lang="zh-CN" altLang="zh-CN" sz="2400" dirty="0"/>
              <a:t>中</a:t>
            </a:r>
            <a:r>
              <a:rPr lang="zh-CN" altLang="zh-CN" sz="2400" dirty="0" smtClean="0"/>
              <a:t>“工具”</a:t>
            </a:r>
            <a:r>
              <a:rPr lang="en-US" altLang="zh-CN" sz="2400" dirty="0" smtClean="0"/>
              <a:t> </a:t>
            </a:r>
            <a:r>
              <a:rPr lang="zh-CN" altLang="zh-CN" sz="2400" dirty="0" smtClean="0"/>
              <a:t>→“</a:t>
            </a:r>
            <a:r>
              <a:rPr lang="en-US" altLang="zh-CN" sz="2400" dirty="0"/>
              <a:t>Internet</a:t>
            </a:r>
            <a:r>
              <a:rPr lang="zh-CN" altLang="zh-CN" sz="2400" dirty="0"/>
              <a:t>选项”命令，或</a:t>
            </a:r>
            <a:r>
              <a:rPr lang="zh-CN" altLang="zh-CN" sz="2400" dirty="0">
                <a:solidFill>
                  <a:srgbClr val="FF0000"/>
                </a:solidFill>
              </a:rPr>
              <a:t>命令栏</a:t>
            </a:r>
            <a:r>
              <a:rPr lang="zh-CN" altLang="zh-CN" sz="2400" dirty="0"/>
              <a:t>中“工具”</a:t>
            </a:r>
            <a:r>
              <a:rPr lang="zh-CN" altLang="zh-CN" sz="2400" dirty="0" smtClean="0"/>
              <a:t>→</a:t>
            </a:r>
            <a:r>
              <a:rPr lang="en-US" altLang="zh-CN" sz="2400" dirty="0" smtClean="0"/>
              <a:t> </a:t>
            </a:r>
            <a:r>
              <a:rPr lang="zh-CN" altLang="zh-CN" sz="2400" dirty="0" smtClean="0"/>
              <a:t>“</a:t>
            </a:r>
            <a:r>
              <a:rPr lang="en-US" altLang="zh-CN" sz="2400" dirty="0"/>
              <a:t>Internet</a:t>
            </a:r>
            <a:r>
              <a:rPr lang="zh-CN" altLang="zh-CN" sz="2400" dirty="0"/>
              <a:t>选项”命令，弹出“</a:t>
            </a:r>
            <a:r>
              <a:rPr lang="en-US" altLang="zh-CN" sz="2400" dirty="0"/>
              <a:t>Internet</a:t>
            </a:r>
            <a:r>
              <a:rPr lang="zh-CN" altLang="zh-CN" sz="2400" dirty="0"/>
              <a:t>选项”</a:t>
            </a:r>
            <a:r>
              <a:rPr lang="zh-CN" altLang="zh-CN" sz="2400" dirty="0" smtClean="0"/>
              <a:t>对话框</a:t>
            </a:r>
            <a:r>
              <a:rPr lang="zh-CN" altLang="en-US" sz="2400" dirty="0" smtClean="0"/>
              <a:t>。</a:t>
            </a:r>
            <a:endParaRPr lang="zh-CN" altLang="zh-CN" sz="2400" dirty="0"/>
          </a:p>
        </p:txBody>
      </p:sp>
      <p:sp>
        <p:nvSpPr>
          <p:cNvPr id="32" name="TextBox 31"/>
          <p:cNvSpPr txBox="1"/>
          <p:nvPr/>
        </p:nvSpPr>
        <p:spPr>
          <a:xfrm>
            <a:off x="899592" y="1033572"/>
            <a:ext cx="6849212" cy="523220"/>
          </a:xfrm>
          <a:prstGeom prst="rect">
            <a:avLst/>
          </a:prstGeom>
          <a:noFill/>
        </p:spPr>
        <p:txBody>
          <a:bodyPr wrap="square" rtlCol="0">
            <a:spAutoFit/>
          </a:bodyPr>
          <a:lstStyle>
            <a:defPPr>
              <a:defRPr lang="zh-CN"/>
            </a:defPPr>
            <a:lvl1pPr>
              <a:defRPr sz="2800"/>
            </a:lvl1pPr>
          </a:lstStyle>
          <a:p>
            <a:r>
              <a:rPr lang="en-US" altLang="zh-CN" dirty="0"/>
              <a:t>2</a:t>
            </a:r>
            <a:r>
              <a:rPr lang="zh-CN" altLang="zh-CN" dirty="0"/>
              <a:t>．</a:t>
            </a:r>
            <a:r>
              <a:rPr lang="en-US" altLang="zh-CN" dirty="0"/>
              <a:t>Internet</a:t>
            </a:r>
            <a:r>
              <a:rPr lang="zh-CN" altLang="zh-CN" dirty="0"/>
              <a:t>选项设置</a:t>
            </a:r>
          </a:p>
        </p:txBody>
      </p:sp>
      <p:pic>
        <p:nvPicPr>
          <p:cNvPr id="4098" name="Picture 2" descr=")]MAZB3YZU42BMPED_L5SYC"/>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499992" y="1710437"/>
            <a:ext cx="3960440" cy="46708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0886541"/>
      </p:ext>
    </p:extLst>
  </p:cSld>
  <p:clrMapOvr>
    <a:masterClrMapping/>
  </p:clrMapOvr>
  <p:transition>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MAZB3YZU42BMPED_L5SYC"/>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635556" y="1713387"/>
            <a:ext cx="3896884" cy="4595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标题 4"/>
          <p:cNvSpPr>
            <a:spLocks noGrp="1"/>
          </p:cNvSpPr>
          <p:nvPr>
            <p:ph type="title" idx="4294967295"/>
          </p:nvPr>
        </p:nvSpPr>
        <p:spPr>
          <a:xfrm>
            <a:off x="1079500" y="0"/>
            <a:ext cx="8064500" cy="1143000"/>
          </a:xfrm>
        </p:spPr>
        <p:txBody>
          <a:bodyPr vert="horz" lIns="91440" tIns="45720" rIns="91440" bIns="45720" rtlCol="0" anchor="ctr">
            <a:noAutofit/>
          </a:bodyPr>
          <a:lstStyle/>
          <a:p>
            <a:r>
              <a:rPr lang="en-US" altLang="zh-CN" sz="3600" dirty="0" smtClean="0"/>
              <a:t>7.4.1  IE</a:t>
            </a:r>
            <a:r>
              <a:rPr lang="zh-CN" altLang="zh-CN" sz="3600" dirty="0"/>
              <a:t>浏览器窗口组成与设置</a:t>
            </a: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2" name="TextBox 31"/>
          <p:cNvSpPr txBox="1"/>
          <p:nvPr/>
        </p:nvSpPr>
        <p:spPr>
          <a:xfrm>
            <a:off x="899592" y="1033572"/>
            <a:ext cx="6849212" cy="523220"/>
          </a:xfrm>
          <a:prstGeom prst="rect">
            <a:avLst/>
          </a:prstGeom>
          <a:noFill/>
        </p:spPr>
        <p:txBody>
          <a:bodyPr wrap="square" rtlCol="0">
            <a:spAutoFit/>
          </a:bodyPr>
          <a:lstStyle>
            <a:defPPr>
              <a:defRPr lang="zh-CN"/>
            </a:defPPr>
            <a:lvl1pPr>
              <a:defRPr sz="2800"/>
            </a:lvl1pPr>
          </a:lstStyle>
          <a:p>
            <a:r>
              <a:rPr lang="en-US" altLang="zh-CN" dirty="0"/>
              <a:t>2</a:t>
            </a:r>
            <a:r>
              <a:rPr lang="zh-CN" altLang="zh-CN" dirty="0"/>
              <a:t>．</a:t>
            </a:r>
            <a:r>
              <a:rPr lang="en-US" altLang="zh-CN" dirty="0"/>
              <a:t>Internet</a:t>
            </a:r>
            <a:r>
              <a:rPr lang="zh-CN" altLang="zh-CN" dirty="0"/>
              <a:t>选项设置</a:t>
            </a:r>
          </a:p>
        </p:txBody>
      </p:sp>
      <p:sp>
        <p:nvSpPr>
          <p:cNvPr id="8" name="TextBox 7"/>
          <p:cNvSpPr txBox="1"/>
          <p:nvPr/>
        </p:nvSpPr>
        <p:spPr>
          <a:xfrm>
            <a:off x="899592" y="1546041"/>
            <a:ext cx="6849212" cy="461665"/>
          </a:xfrm>
          <a:prstGeom prst="rect">
            <a:avLst/>
          </a:prstGeom>
          <a:noFill/>
        </p:spPr>
        <p:txBody>
          <a:bodyPr wrap="square" rtlCol="0">
            <a:spAutoFit/>
          </a:bodyPr>
          <a:lstStyle>
            <a:defPPr>
              <a:defRPr lang="zh-CN"/>
            </a:defPPr>
            <a:lvl1pPr>
              <a:defRPr sz="2800"/>
            </a:lvl1pPr>
          </a:lstStyle>
          <a:p>
            <a:r>
              <a:rPr lang="zh-CN" altLang="zh-CN" sz="2400" dirty="0"/>
              <a:t>（</a:t>
            </a:r>
            <a:r>
              <a:rPr lang="en-US" altLang="zh-CN" sz="2400" dirty="0"/>
              <a:t>1</a:t>
            </a:r>
            <a:r>
              <a:rPr lang="zh-CN" altLang="zh-CN" sz="2400" dirty="0"/>
              <a:t>）设置主页</a:t>
            </a:r>
          </a:p>
        </p:txBody>
      </p:sp>
      <p:sp>
        <p:nvSpPr>
          <p:cNvPr id="9" name="矩形 8"/>
          <p:cNvSpPr/>
          <p:nvPr/>
        </p:nvSpPr>
        <p:spPr>
          <a:xfrm>
            <a:off x="1049940" y="2144263"/>
            <a:ext cx="3274258" cy="4093049"/>
          </a:xfrm>
          <a:prstGeom prst="rect">
            <a:avLst/>
          </a:prstGeom>
        </p:spPr>
        <p:txBody>
          <a:bodyPr wrap="square">
            <a:noAutofit/>
          </a:bodyPr>
          <a:lstStyle/>
          <a:p>
            <a:pPr>
              <a:lnSpc>
                <a:spcPct val="120000"/>
              </a:lnSpc>
            </a:pPr>
            <a:r>
              <a:rPr lang="zh-CN" altLang="en-US" sz="2400" dirty="0" smtClean="0"/>
              <a:t>① 在</a:t>
            </a:r>
            <a:r>
              <a:rPr lang="zh-CN" altLang="zh-CN" sz="2400" dirty="0" smtClean="0"/>
              <a:t>“</a:t>
            </a:r>
            <a:r>
              <a:rPr lang="en-US" altLang="zh-CN" sz="2400" dirty="0" smtClean="0"/>
              <a:t>Internet</a:t>
            </a:r>
            <a:r>
              <a:rPr lang="zh-CN" altLang="zh-CN" sz="2400" dirty="0" smtClean="0"/>
              <a:t>选项”对话框</a:t>
            </a:r>
            <a:r>
              <a:rPr lang="zh-CN" altLang="en-US" sz="2400" dirty="0" smtClean="0"/>
              <a:t>中</a:t>
            </a:r>
            <a:r>
              <a:rPr lang="zh-CN" altLang="zh-CN" sz="2400" dirty="0" smtClean="0"/>
              <a:t>，选择“常规”选项卡。</a:t>
            </a:r>
            <a:r>
              <a:rPr lang="en-US" altLang="zh-CN" sz="2400" dirty="0" smtClean="0"/>
              <a:t> </a:t>
            </a:r>
          </a:p>
          <a:p>
            <a:pPr>
              <a:lnSpc>
                <a:spcPct val="120000"/>
              </a:lnSpc>
            </a:pPr>
            <a:r>
              <a:rPr lang="en-US" altLang="zh-CN" sz="2400" dirty="0" smtClean="0"/>
              <a:t> </a:t>
            </a:r>
            <a:r>
              <a:rPr lang="zh-CN" altLang="en-US" sz="2400" dirty="0" smtClean="0"/>
              <a:t>② </a:t>
            </a:r>
            <a:r>
              <a:rPr lang="zh-CN" altLang="zh-CN" sz="2400" dirty="0" smtClean="0"/>
              <a:t>在</a:t>
            </a:r>
            <a:r>
              <a:rPr lang="zh-CN" altLang="zh-CN" sz="2400" dirty="0"/>
              <a:t>“主页”一栏的文本框中输入想设为主页的网页地址</a:t>
            </a:r>
            <a:r>
              <a:rPr lang="zh-CN" altLang="zh-CN" sz="2400" dirty="0" smtClean="0"/>
              <a:t>。</a:t>
            </a:r>
            <a:r>
              <a:rPr lang="zh-CN" altLang="en-US" sz="2400" dirty="0" smtClean="0"/>
              <a:t>如果要设多个主页，只需换行输入其它网址。</a:t>
            </a:r>
            <a:endParaRPr lang="en-US" altLang="zh-CN" sz="2400" dirty="0"/>
          </a:p>
          <a:p>
            <a:pPr>
              <a:lnSpc>
                <a:spcPct val="120000"/>
              </a:lnSpc>
            </a:pPr>
            <a:r>
              <a:rPr lang="zh-CN" altLang="en-US" sz="2400" dirty="0" smtClean="0"/>
              <a:t> ③ 单击“确定”。</a:t>
            </a:r>
            <a:endParaRPr lang="en-US" altLang="zh-CN" sz="2400" dirty="0" smtClean="0"/>
          </a:p>
        </p:txBody>
      </p:sp>
      <p:sp>
        <p:nvSpPr>
          <p:cNvPr id="10" name="矩形 9"/>
          <p:cNvSpPr/>
          <p:nvPr/>
        </p:nvSpPr>
        <p:spPr>
          <a:xfrm>
            <a:off x="5382276" y="2665940"/>
            <a:ext cx="2732630" cy="43204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6668990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mph" presetSubtype="0" repeatCount="3000" fill="hold" grpId="0" nodeType="clickEffect">
                                  <p:stCondLst>
                                    <p:cond delay="0"/>
                                  </p:stCondLst>
                                  <p:childTnLst>
                                    <p:anim calcmode="discrete" valueType="str">
                                      <p:cBhvr>
                                        <p:cTn id="6" dur="1000" fill="hold"/>
                                        <p:tgtEl>
                                          <p:spTgt spid="10"/>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MAZB3YZU42BMPED_L5SYC"/>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646831" y="1726684"/>
            <a:ext cx="3885609" cy="45826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标题 4"/>
          <p:cNvSpPr>
            <a:spLocks noGrp="1"/>
          </p:cNvSpPr>
          <p:nvPr>
            <p:ph type="title" idx="4294967295"/>
          </p:nvPr>
        </p:nvSpPr>
        <p:spPr>
          <a:xfrm>
            <a:off x="1079500" y="0"/>
            <a:ext cx="8064500" cy="1143000"/>
          </a:xfrm>
        </p:spPr>
        <p:txBody>
          <a:bodyPr vert="horz" lIns="91440" tIns="45720" rIns="91440" bIns="45720" rtlCol="0" anchor="ctr">
            <a:noAutofit/>
          </a:bodyPr>
          <a:lstStyle/>
          <a:p>
            <a:r>
              <a:rPr lang="en-US" altLang="zh-CN" sz="3600" dirty="0" smtClean="0"/>
              <a:t>7.4.1  IE</a:t>
            </a:r>
            <a:r>
              <a:rPr lang="zh-CN" altLang="zh-CN" sz="3600" dirty="0"/>
              <a:t>浏览器窗口组成与设置</a:t>
            </a: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 name="矩形 1"/>
          <p:cNvSpPr/>
          <p:nvPr/>
        </p:nvSpPr>
        <p:spPr>
          <a:xfrm>
            <a:off x="755576" y="2216271"/>
            <a:ext cx="3568622" cy="4093049"/>
          </a:xfrm>
          <a:prstGeom prst="rect">
            <a:avLst/>
          </a:prstGeom>
        </p:spPr>
        <p:txBody>
          <a:bodyPr wrap="square">
            <a:noAutofit/>
          </a:bodyPr>
          <a:lstStyle/>
          <a:p>
            <a:pPr marL="342900" lvl="0" indent="-342900">
              <a:buFont typeface="Arial" panose="020B0604020202020204" pitchFamily="34" charset="0"/>
              <a:buChar char="•"/>
            </a:pPr>
            <a:r>
              <a:rPr lang="zh-CN" altLang="en-US" sz="2400" dirty="0" smtClean="0"/>
              <a:t> </a:t>
            </a:r>
            <a:r>
              <a:rPr lang="zh-CN" altLang="zh-CN" sz="2400" dirty="0" smtClean="0"/>
              <a:t>单击</a:t>
            </a:r>
            <a:r>
              <a:rPr lang="zh-CN" altLang="zh-CN" sz="2400" dirty="0"/>
              <a:t>“使用当前页”按钮，把</a:t>
            </a:r>
            <a:r>
              <a:rPr lang="en-US" altLang="zh-CN" sz="2400" dirty="0"/>
              <a:t>IE</a:t>
            </a:r>
            <a:r>
              <a:rPr lang="zh-CN" altLang="zh-CN" sz="2400" dirty="0"/>
              <a:t>当前打开的网页设为主页。</a:t>
            </a:r>
          </a:p>
          <a:p>
            <a:pPr marL="342900" lvl="0" indent="-342900">
              <a:lnSpc>
                <a:spcPct val="120000"/>
              </a:lnSpc>
              <a:buFont typeface="Arial" panose="020B0604020202020204" pitchFamily="34" charset="0"/>
              <a:buChar char="•"/>
            </a:pPr>
            <a:r>
              <a:rPr lang="en-US" altLang="zh-CN" sz="2400" dirty="0" smtClean="0"/>
              <a:t> </a:t>
            </a:r>
            <a:r>
              <a:rPr lang="zh-CN" altLang="zh-CN" sz="2400" dirty="0" smtClean="0"/>
              <a:t>单击</a:t>
            </a:r>
            <a:r>
              <a:rPr lang="zh-CN" altLang="zh-CN" sz="2400" dirty="0"/>
              <a:t>“使用空白页”按钮，打开</a:t>
            </a:r>
            <a:r>
              <a:rPr lang="en-US" altLang="zh-CN" sz="2400" dirty="0"/>
              <a:t>IE</a:t>
            </a:r>
            <a:r>
              <a:rPr lang="zh-CN" altLang="zh-CN" sz="2400" dirty="0"/>
              <a:t>时不显示任何网页。</a:t>
            </a:r>
          </a:p>
          <a:p>
            <a:pPr marL="342900" lvl="0" indent="-342900">
              <a:buFont typeface="Arial" panose="020B0604020202020204" pitchFamily="34" charset="0"/>
              <a:buChar char="•"/>
            </a:pPr>
            <a:r>
              <a:rPr lang="en-US" altLang="zh-CN" sz="2400" dirty="0" smtClean="0"/>
              <a:t> </a:t>
            </a:r>
            <a:r>
              <a:rPr lang="zh-CN" altLang="zh-CN" sz="2400" dirty="0" smtClean="0"/>
              <a:t>单击“使用默认</a:t>
            </a:r>
            <a:r>
              <a:rPr lang="zh-CN" altLang="en-US" sz="2400" dirty="0" smtClean="0"/>
              <a:t>值</a:t>
            </a:r>
            <a:r>
              <a:rPr lang="zh-CN" altLang="zh-CN" sz="2400" dirty="0" smtClean="0"/>
              <a:t>”</a:t>
            </a:r>
            <a:r>
              <a:rPr lang="zh-CN" altLang="zh-CN" sz="2400" dirty="0"/>
              <a:t>按钮，把操作系统为</a:t>
            </a:r>
            <a:r>
              <a:rPr lang="en-US" altLang="zh-CN" sz="2400" dirty="0"/>
              <a:t>IE</a:t>
            </a:r>
            <a:r>
              <a:rPr lang="zh-CN" altLang="zh-CN" sz="2400" dirty="0"/>
              <a:t>设置的一个默认页面设为主页。</a:t>
            </a:r>
          </a:p>
        </p:txBody>
      </p:sp>
      <p:sp>
        <p:nvSpPr>
          <p:cNvPr id="32" name="TextBox 31"/>
          <p:cNvSpPr txBox="1"/>
          <p:nvPr/>
        </p:nvSpPr>
        <p:spPr>
          <a:xfrm>
            <a:off x="899592" y="1546041"/>
            <a:ext cx="6849212" cy="461665"/>
          </a:xfrm>
          <a:prstGeom prst="rect">
            <a:avLst/>
          </a:prstGeom>
          <a:noFill/>
        </p:spPr>
        <p:txBody>
          <a:bodyPr wrap="square" rtlCol="0">
            <a:spAutoFit/>
          </a:bodyPr>
          <a:lstStyle>
            <a:defPPr>
              <a:defRPr lang="zh-CN"/>
            </a:defPPr>
            <a:lvl1pPr>
              <a:defRPr sz="2800"/>
            </a:lvl1pPr>
          </a:lstStyle>
          <a:p>
            <a:r>
              <a:rPr lang="zh-CN" altLang="zh-CN" sz="2400" dirty="0"/>
              <a:t>（</a:t>
            </a:r>
            <a:r>
              <a:rPr lang="en-US" altLang="zh-CN" sz="2400" dirty="0"/>
              <a:t>1</a:t>
            </a:r>
            <a:r>
              <a:rPr lang="zh-CN" altLang="zh-CN" sz="2400" dirty="0"/>
              <a:t>）设置主页</a:t>
            </a:r>
          </a:p>
        </p:txBody>
      </p:sp>
      <p:sp>
        <p:nvSpPr>
          <p:cNvPr id="9" name="TextBox 8"/>
          <p:cNvSpPr txBox="1"/>
          <p:nvPr/>
        </p:nvSpPr>
        <p:spPr>
          <a:xfrm>
            <a:off x="1147394" y="1033572"/>
            <a:ext cx="6849212" cy="523220"/>
          </a:xfrm>
          <a:prstGeom prst="rect">
            <a:avLst/>
          </a:prstGeom>
          <a:noFill/>
        </p:spPr>
        <p:txBody>
          <a:bodyPr wrap="square" rtlCol="0">
            <a:spAutoFit/>
          </a:bodyPr>
          <a:lstStyle>
            <a:defPPr>
              <a:defRPr lang="zh-CN"/>
            </a:defPPr>
            <a:lvl1pPr>
              <a:defRPr sz="2800"/>
            </a:lvl1pPr>
          </a:lstStyle>
          <a:p>
            <a:r>
              <a:rPr lang="en-US" altLang="zh-CN" dirty="0"/>
              <a:t>2</a:t>
            </a:r>
            <a:r>
              <a:rPr lang="zh-CN" altLang="zh-CN" dirty="0"/>
              <a:t>．</a:t>
            </a:r>
            <a:r>
              <a:rPr lang="en-US" altLang="zh-CN" dirty="0"/>
              <a:t>Internet</a:t>
            </a:r>
            <a:r>
              <a:rPr lang="zh-CN" altLang="zh-CN" dirty="0"/>
              <a:t>选项设置</a:t>
            </a:r>
          </a:p>
        </p:txBody>
      </p:sp>
      <p:sp>
        <p:nvSpPr>
          <p:cNvPr id="4" name="矩形 3"/>
          <p:cNvSpPr/>
          <p:nvPr/>
        </p:nvSpPr>
        <p:spPr>
          <a:xfrm>
            <a:off x="5684260" y="3166889"/>
            <a:ext cx="789969" cy="19619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340444" y="3166889"/>
            <a:ext cx="802928" cy="19619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534620" y="3166889"/>
            <a:ext cx="747632" cy="19619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9478395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mph" presetSubtype="0" repeatCount="2000" fill="hold" grpId="0" nodeType="clickEffect">
                                  <p:stCondLst>
                                    <p:cond delay="0"/>
                                  </p:stCondLst>
                                  <p:childTnLst>
                                    <p:anim calcmode="discrete" valueType="str">
                                      <p:cBhvr>
                                        <p:cTn id="6" dur="1000" fill="hold"/>
                                        <p:tgtEl>
                                          <p:spTgt spid="4"/>
                                        </p:tgtEl>
                                        <p:attrNameLst>
                                          <p:attrName>style.visibility</p:attrName>
                                        </p:attrNameLst>
                                      </p:cBhvr>
                                      <p:tavLst>
                                        <p:tav tm="0">
                                          <p:val>
                                            <p:strVal val="hidden"/>
                                          </p:val>
                                        </p:tav>
                                        <p:tav tm="50000">
                                          <p:val>
                                            <p:strVal val="visible"/>
                                          </p:val>
                                        </p:tav>
                                      </p:tavLst>
                                    </p:anim>
                                  </p:childTnLst>
                                </p:cTn>
                              </p:par>
                            </p:childTnLst>
                          </p:cTn>
                        </p:par>
                      </p:childTnLst>
                    </p:cTn>
                  </p:par>
                  <p:par>
                    <p:cTn id="7" fill="hold">
                      <p:stCondLst>
                        <p:cond delay="indefinite"/>
                      </p:stCondLst>
                      <p:childTnLst>
                        <p:par>
                          <p:cTn id="8" fill="hold">
                            <p:stCondLst>
                              <p:cond delay="0"/>
                            </p:stCondLst>
                            <p:childTnLst>
                              <p:par>
                                <p:cTn id="9" presetID="35" presetClass="emph" presetSubtype="0" repeatCount="2000" fill="hold" grpId="0" nodeType="clickEffect">
                                  <p:stCondLst>
                                    <p:cond delay="0"/>
                                  </p:stCondLst>
                                  <p:childTnLst>
                                    <p:anim calcmode="discrete" valueType="str">
                                      <p:cBhvr>
                                        <p:cTn id="10" dur="1000" fill="hold"/>
                                        <p:tgtEl>
                                          <p:spTgt spid="6"/>
                                        </p:tgtEl>
                                        <p:attrNameLst>
                                          <p:attrName>style.visibility</p:attrName>
                                        </p:attrNameLst>
                                      </p:cBhvr>
                                      <p:tavLst>
                                        <p:tav tm="0">
                                          <p:val>
                                            <p:strVal val="hidden"/>
                                          </p:val>
                                        </p:tav>
                                        <p:tav tm="50000">
                                          <p:val>
                                            <p:strVal val="visible"/>
                                          </p:val>
                                        </p:tav>
                                      </p:tavLst>
                                    </p:anim>
                                  </p:childTnLst>
                                </p:cTn>
                              </p:par>
                            </p:childTnLst>
                          </p:cTn>
                        </p:par>
                      </p:childTnLst>
                    </p:cTn>
                  </p:par>
                  <p:par>
                    <p:cTn id="11" fill="hold">
                      <p:stCondLst>
                        <p:cond delay="indefinite"/>
                      </p:stCondLst>
                      <p:childTnLst>
                        <p:par>
                          <p:cTn id="12" fill="hold">
                            <p:stCondLst>
                              <p:cond delay="0"/>
                            </p:stCondLst>
                            <p:childTnLst>
                              <p:par>
                                <p:cTn id="13" presetID="35" presetClass="emph" presetSubtype="0" repeatCount="2000" fill="hold" grpId="0" nodeType="clickEffect">
                                  <p:stCondLst>
                                    <p:cond delay="0"/>
                                  </p:stCondLst>
                                  <p:childTnLst>
                                    <p:anim calcmode="discrete" valueType="str">
                                      <p:cBhvr>
                                        <p:cTn id="14" dur="1000" fill="hold"/>
                                        <p:tgtEl>
                                          <p:spTgt spid="7"/>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52120" y="2140555"/>
            <a:ext cx="3096344" cy="4199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标题 4"/>
          <p:cNvSpPr>
            <a:spLocks noGrp="1"/>
          </p:cNvSpPr>
          <p:nvPr>
            <p:ph type="title" idx="4294967295"/>
          </p:nvPr>
        </p:nvSpPr>
        <p:spPr>
          <a:xfrm>
            <a:off x="1079500" y="0"/>
            <a:ext cx="8064500" cy="1143000"/>
          </a:xfrm>
        </p:spPr>
        <p:txBody>
          <a:bodyPr vert="horz" lIns="91440" tIns="45720" rIns="91440" bIns="45720" rtlCol="0" anchor="ctr">
            <a:noAutofit/>
          </a:bodyPr>
          <a:lstStyle/>
          <a:p>
            <a:r>
              <a:rPr lang="en-US" altLang="zh-CN" sz="3600" dirty="0" smtClean="0"/>
              <a:t>7.4.1  IE</a:t>
            </a:r>
            <a:r>
              <a:rPr lang="zh-CN" altLang="zh-CN" sz="3600" dirty="0"/>
              <a:t>浏览器窗口组成与设置</a:t>
            </a: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 name="矩形 1"/>
          <p:cNvSpPr/>
          <p:nvPr/>
        </p:nvSpPr>
        <p:spPr>
          <a:xfrm>
            <a:off x="1049940" y="2060847"/>
            <a:ext cx="4314148" cy="4093049"/>
          </a:xfrm>
          <a:prstGeom prst="rect">
            <a:avLst/>
          </a:prstGeom>
        </p:spPr>
        <p:txBody>
          <a:bodyPr wrap="square">
            <a:noAutofit/>
          </a:bodyPr>
          <a:lstStyle/>
          <a:p>
            <a:pPr>
              <a:spcAft>
                <a:spcPts val="600"/>
              </a:spcAft>
            </a:pPr>
            <a:r>
              <a:rPr lang="en-US" altLang="zh-CN" sz="2400" dirty="0" smtClean="0"/>
              <a:t>         </a:t>
            </a:r>
            <a:r>
              <a:rPr lang="zh-CN" altLang="zh-CN" sz="2400" dirty="0" smtClean="0"/>
              <a:t>打开</a:t>
            </a:r>
            <a:r>
              <a:rPr lang="zh-CN" altLang="zh-CN" sz="2400" dirty="0"/>
              <a:t>历史记录的常用方法有下面几种：</a:t>
            </a:r>
          </a:p>
          <a:p>
            <a:pPr marL="457200" lvl="0" indent="-457200">
              <a:buFont typeface="+mj-lt"/>
              <a:buAutoNum type="arabicPeriod"/>
            </a:pPr>
            <a:r>
              <a:rPr lang="zh-CN" altLang="zh-CN" sz="2400" dirty="0"/>
              <a:t>选择菜单栏上的“查看”</a:t>
            </a:r>
            <a:r>
              <a:rPr lang="zh-CN" altLang="zh-CN" sz="2400" dirty="0" smtClean="0"/>
              <a:t>→</a:t>
            </a:r>
            <a:r>
              <a:rPr lang="en-US" altLang="zh-CN" sz="2400" dirty="0" smtClean="0"/>
              <a:t> </a:t>
            </a:r>
            <a:r>
              <a:rPr lang="zh-CN" altLang="zh-CN" sz="2400" dirty="0" smtClean="0"/>
              <a:t>“浏览器栏”</a:t>
            </a:r>
            <a:r>
              <a:rPr lang="zh-CN" altLang="zh-CN" sz="2400" dirty="0"/>
              <a:t>→“历史记录”命令。</a:t>
            </a:r>
          </a:p>
          <a:p>
            <a:pPr marL="457200" lvl="0" indent="-457200">
              <a:buFont typeface="+mj-lt"/>
              <a:buAutoNum type="arabicPeriod"/>
            </a:pPr>
            <a:r>
              <a:rPr lang="zh-CN" altLang="zh-CN" sz="2400" dirty="0"/>
              <a:t>选择命令栏上的“工具”</a:t>
            </a:r>
            <a:r>
              <a:rPr lang="zh-CN" altLang="zh-CN" sz="2400" dirty="0" smtClean="0"/>
              <a:t>→</a:t>
            </a:r>
            <a:r>
              <a:rPr lang="en-US" altLang="zh-CN" sz="2400" dirty="0" smtClean="0"/>
              <a:t> </a:t>
            </a:r>
            <a:r>
              <a:rPr lang="zh-CN" altLang="zh-CN" sz="2400" dirty="0" smtClean="0"/>
              <a:t>“浏览器栏”</a:t>
            </a:r>
            <a:r>
              <a:rPr lang="zh-CN" altLang="zh-CN" sz="2400" dirty="0"/>
              <a:t>→“历史记录”命令。</a:t>
            </a:r>
          </a:p>
          <a:p>
            <a:pPr marL="457200" indent="-457200">
              <a:buFont typeface="+mj-lt"/>
              <a:buAutoNum type="arabicPeriod"/>
            </a:pPr>
            <a:r>
              <a:rPr lang="zh-CN" altLang="zh-CN" sz="2400" dirty="0"/>
              <a:t>单击</a:t>
            </a:r>
            <a:r>
              <a:rPr lang="zh-CN" altLang="zh-CN" sz="2400" dirty="0" smtClean="0"/>
              <a:t>“</a:t>
            </a:r>
            <a:r>
              <a:rPr lang="en-US" altLang="zh-CN" sz="2400" dirty="0" smtClean="0"/>
              <a:t>                </a:t>
            </a:r>
            <a:r>
              <a:rPr lang="zh-CN" altLang="zh-CN" sz="2400" dirty="0" smtClean="0"/>
              <a:t>”</a:t>
            </a:r>
            <a:r>
              <a:rPr lang="zh-CN" altLang="zh-CN" sz="2400" dirty="0"/>
              <a:t>按钮，在打开的“收藏中心”面板中选择“历史记录”选项</a:t>
            </a:r>
            <a:r>
              <a:rPr lang="zh-CN" altLang="zh-CN" sz="2400" dirty="0" smtClean="0"/>
              <a:t>卡</a:t>
            </a:r>
            <a:r>
              <a:rPr lang="zh-CN" altLang="en-US" sz="2400" dirty="0" smtClean="0"/>
              <a:t>。</a:t>
            </a:r>
            <a:endParaRPr lang="zh-CN" altLang="zh-CN" sz="2400" dirty="0"/>
          </a:p>
        </p:txBody>
      </p:sp>
      <p:sp>
        <p:nvSpPr>
          <p:cNvPr id="32" name="TextBox 31"/>
          <p:cNvSpPr txBox="1"/>
          <p:nvPr/>
        </p:nvSpPr>
        <p:spPr>
          <a:xfrm>
            <a:off x="899592" y="1546041"/>
            <a:ext cx="6849212" cy="461665"/>
          </a:xfrm>
          <a:prstGeom prst="rect">
            <a:avLst/>
          </a:prstGeom>
          <a:noFill/>
        </p:spPr>
        <p:txBody>
          <a:bodyPr wrap="square" rtlCol="0">
            <a:spAutoFit/>
          </a:bodyPr>
          <a:lstStyle>
            <a:defPPr>
              <a:defRPr lang="zh-CN"/>
            </a:defPPr>
            <a:lvl1pPr>
              <a:defRPr sz="2800"/>
            </a:lvl1pPr>
          </a:lstStyle>
          <a:p>
            <a:r>
              <a:rPr lang="zh-CN" altLang="zh-CN" sz="2400" dirty="0"/>
              <a:t>（</a:t>
            </a:r>
            <a:r>
              <a:rPr lang="en-US" altLang="zh-CN" sz="2400" dirty="0"/>
              <a:t>2</a:t>
            </a:r>
            <a:r>
              <a:rPr lang="zh-CN" altLang="zh-CN" sz="2400" dirty="0"/>
              <a:t>）历史记录</a:t>
            </a:r>
          </a:p>
        </p:txBody>
      </p:sp>
      <p:sp>
        <p:nvSpPr>
          <p:cNvPr id="9" name="TextBox 8"/>
          <p:cNvSpPr txBox="1"/>
          <p:nvPr/>
        </p:nvSpPr>
        <p:spPr>
          <a:xfrm>
            <a:off x="1147394" y="1033572"/>
            <a:ext cx="6849212" cy="523220"/>
          </a:xfrm>
          <a:prstGeom prst="rect">
            <a:avLst/>
          </a:prstGeom>
          <a:noFill/>
        </p:spPr>
        <p:txBody>
          <a:bodyPr wrap="square" rtlCol="0">
            <a:spAutoFit/>
          </a:bodyPr>
          <a:lstStyle>
            <a:defPPr>
              <a:defRPr lang="zh-CN"/>
            </a:defPPr>
            <a:lvl1pPr>
              <a:defRPr sz="2800"/>
            </a:lvl1pPr>
          </a:lstStyle>
          <a:p>
            <a:r>
              <a:rPr lang="en-US" altLang="zh-CN" dirty="0"/>
              <a:t>2</a:t>
            </a:r>
            <a:r>
              <a:rPr lang="zh-CN" altLang="zh-CN" dirty="0"/>
              <a:t>．</a:t>
            </a:r>
            <a:r>
              <a:rPr lang="en-US" altLang="zh-CN" dirty="0"/>
              <a:t>Internet</a:t>
            </a:r>
            <a:r>
              <a:rPr lang="zh-CN" altLang="zh-CN" dirty="0"/>
              <a:t>选项设置</a:t>
            </a:r>
          </a:p>
        </p:txBody>
      </p:sp>
      <p:pic>
        <p:nvPicPr>
          <p:cNvPr id="7171" name="Picture 3" descr="W)T}2SDKZHD$E@XS{}N{FZC"/>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2555776" y="5042204"/>
            <a:ext cx="1008112" cy="322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82822438"/>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4703316" y="2455280"/>
            <a:ext cx="4032448" cy="3359061"/>
          </a:xfrm>
          <a:prstGeom prst="rect">
            <a:avLst/>
          </a:prstGeom>
          <a:solidFill>
            <a:schemeClr val="bg1"/>
          </a:solidFill>
          <a:ln>
            <a:solidFill>
              <a:srgbClr val="FF0000"/>
            </a:solidFill>
          </a:ln>
        </p:spPr>
        <p:txBody>
          <a:bodyPr wrap="square" rtlCol="0">
            <a:spAutoFit/>
          </a:bodyPr>
          <a:lstStyle/>
          <a:p>
            <a:pPr>
              <a:lnSpc>
                <a:spcPct val="150000"/>
              </a:lnSpc>
            </a:pPr>
            <a:r>
              <a:rPr lang="zh-CN" altLang="en-US" sz="2400" dirty="0" smtClean="0"/>
              <a:t>　　</a:t>
            </a:r>
            <a:r>
              <a:rPr lang="zh-CN" altLang="zh-CN" sz="2400" dirty="0"/>
              <a:t>计算机网络技术可以通过管理信息系统（MIS）、办公自动化系统（OA）等实现日常工作的集中管理，从而提高工作效率</a:t>
            </a:r>
            <a:r>
              <a:rPr lang="zh-CN" altLang="zh-CN" sz="2400" dirty="0" smtClean="0"/>
              <a:t>。</a:t>
            </a:r>
            <a:endParaRPr lang="en-US" altLang="zh-CN" sz="2400" dirty="0" smtClean="0"/>
          </a:p>
          <a:p>
            <a:pPr>
              <a:lnSpc>
                <a:spcPct val="150000"/>
              </a:lnSpc>
            </a:pPr>
            <a:endParaRPr lang="zh-CN" altLang="zh-CN" sz="2400" dirty="0"/>
          </a:p>
        </p:txBody>
      </p:sp>
      <p:sp>
        <p:nvSpPr>
          <p:cNvPr id="16" name="TextBox 15"/>
          <p:cNvSpPr txBox="1"/>
          <p:nvPr/>
        </p:nvSpPr>
        <p:spPr>
          <a:xfrm>
            <a:off x="4716506" y="2276872"/>
            <a:ext cx="3999780" cy="3970318"/>
          </a:xfrm>
          <a:prstGeom prst="rect">
            <a:avLst/>
          </a:prstGeom>
          <a:solidFill>
            <a:schemeClr val="bg1"/>
          </a:solidFill>
          <a:ln>
            <a:solidFill>
              <a:srgbClr val="FF0000"/>
            </a:solidFill>
          </a:ln>
        </p:spPr>
        <p:txBody>
          <a:bodyPr wrap="square" rtlCol="0">
            <a:spAutoFit/>
          </a:bodyPr>
          <a:lstStyle/>
          <a:p>
            <a:pPr>
              <a:lnSpc>
                <a:spcPct val="150000"/>
              </a:lnSpc>
            </a:pPr>
            <a:r>
              <a:rPr lang="zh-CN" altLang="en-US" sz="2400" dirty="0" smtClean="0"/>
              <a:t>　    </a:t>
            </a:r>
            <a:r>
              <a:rPr lang="zh-CN" altLang="zh-CN" sz="2400" dirty="0" smtClean="0"/>
              <a:t>分布式处理</a:t>
            </a:r>
            <a:r>
              <a:rPr lang="zh-CN" altLang="zh-CN" sz="2400" dirty="0"/>
              <a:t>是指把一个复杂的任务划分成若干部分，由计算机网络中的若干台计算机相互协作共同完成。这样，可以增强系统性能，提高系统的可靠性</a:t>
            </a:r>
            <a:r>
              <a:rPr lang="zh-CN" altLang="zh-CN" sz="2400" dirty="0" smtClean="0"/>
              <a:t>。</a:t>
            </a:r>
            <a:endParaRPr lang="en-US" altLang="zh-CN" sz="2400" dirty="0" smtClean="0"/>
          </a:p>
          <a:p>
            <a:pPr>
              <a:lnSpc>
                <a:spcPct val="150000"/>
              </a:lnSpc>
            </a:pPr>
            <a:endParaRPr lang="zh-CN" altLang="zh-CN" sz="2400" dirty="0"/>
          </a:p>
        </p:txBody>
      </p:sp>
      <p:sp>
        <p:nvSpPr>
          <p:cNvPr id="15" name="TextBox 14"/>
          <p:cNvSpPr txBox="1"/>
          <p:nvPr/>
        </p:nvSpPr>
        <p:spPr>
          <a:xfrm>
            <a:off x="4695242" y="2636912"/>
            <a:ext cx="4032448" cy="3416320"/>
          </a:xfrm>
          <a:prstGeom prst="rect">
            <a:avLst/>
          </a:prstGeom>
          <a:solidFill>
            <a:schemeClr val="bg1"/>
          </a:solidFill>
          <a:ln>
            <a:solidFill>
              <a:srgbClr val="FF0000"/>
            </a:solidFill>
          </a:ln>
        </p:spPr>
        <p:txBody>
          <a:bodyPr wrap="square" rtlCol="0">
            <a:spAutoFit/>
          </a:bodyPr>
          <a:lstStyle/>
          <a:p>
            <a:pPr>
              <a:lnSpc>
                <a:spcPct val="150000"/>
              </a:lnSpc>
            </a:pPr>
            <a:r>
              <a:rPr lang="zh-CN" altLang="en-US" sz="2400" dirty="0" smtClean="0"/>
              <a:t>         资源共享</a:t>
            </a:r>
            <a:r>
              <a:rPr lang="zh-CN" altLang="en-US" sz="2400" dirty="0"/>
              <a:t>是指在计算机网络中硬件、软件、数据的共享，通过网络可以最大程度地利用网络资源，提高资源利用率</a:t>
            </a:r>
            <a:r>
              <a:rPr lang="zh-CN" altLang="en-US" sz="2400" dirty="0" smtClean="0"/>
              <a:t>。</a:t>
            </a:r>
            <a:endParaRPr lang="en-US" altLang="zh-CN" sz="2400" dirty="0" smtClean="0"/>
          </a:p>
          <a:p>
            <a:pPr>
              <a:lnSpc>
                <a:spcPct val="150000"/>
              </a:lnSpc>
            </a:pPr>
            <a:endParaRPr lang="zh-CN" altLang="en-US" sz="2400" dirty="0"/>
          </a:p>
        </p:txBody>
      </p:sp>
      <p:sp>
        <p:nvSpPr>
          <p:cNvPr id="13" name="TextBox 12"/>
          <p:cNvSpPr txBox="1"/>
          <p:nvPr/>
        </p:nvSpPr>
        <p:spPr>
          <a:xfrm>
            <a:off x="4684170" y="1950986"/>
            <a:ext cx="4043520" cy="3831818"/>
          </a:xfrm>
          <a:prstGeom prst="rect">
            <a:avLst/>
          </a:prstGeom>
          <a:solidFill>
            <a:schemeClr val="accent4">
              <a:lumMod val="20000"/>
              <a:lumOff val="80000"/>
            </a:schemeClr>
          </a:solidFill>
          <a:ln w="9525">
            <a:solidFill>
              <a:schemeClr val="accent6"/>
            </a:solidFill>
          </a:ln>
        </p:spPr>
        <p:txBody>
          <a:bodyPr wrap="square" rtlCol="0">
            <a:spAutoFit/>
          </a:bodyPr>
          <a:lstStyle/>
          <a:p>
            <a:pPr>
              <a:lnSpc>
                <a:spcPct val="150000"/>
              </a:lnSpc>
            </a:pPr>
            <a:r>
              <a:rPr lang="zh-CN" altLang="en-US" dirty="0" smtClean="0"/>
              <a:t>数字信号与模拟信号：</a:t>
            </a:r>
            <a:endParaRPr lang="en-US" altLang="zh-CN" dirty="0" smtClean="0"/>
          </a:p>
          <a:p>
            <a:pPr>
              <a:lnSpc>
                <a:spcPct val="150000"/>
              </a:lnSpc>
            </a:pPr>
            <a:r>
              <a:rPr lang="en-US" altLang="zh-CN" dirty="0" smtClean="0"/>
              <a:t>          </a:t>
            </a:r>
            <a:r>
              <a:rPr lang="zh-CN" altLang="zh-CN" dirty="0" smtClean="0"/>
              <a:t>数据</a:t>
            </a:r>
            <a:r>
              <a:rPr lang="zh-CN" altLang="zh-CN" dirty="0"/>
              <a:t>的基本表现形式是信号，可以分为数字信号和模拟信号两类。数字信号是一种离散的脉冲序列，计算机产生的表示</a:t>
            </a:r>
            <a:r>
              <a:rPr lang="en-US" altLang="zh-CN" dirty="0"/>
              <a:t>0</a:t>
            </a:r>
            <a:r>
              <a:rPr lang="zh-CN" altLang="zh-CN" dirty="0"/>
              <a:t>和</a:t>
            </a:r>
            <a:r>
              <a:rPr lang="en-US" altLang="zh-CN" dirty="0"/>
              <a:t>1</a:t>
            </a:r>
            <a:r>
              <a:rPr lang="zh-CN" altLang="zh-CN" dirty="0"/>
              <a:t>的电信号是数字信号。模拟信号是一种连续的信号，电话线上传输的按照声音强弱幅度连续变化所产生的电信号就是一种模拟信号。</a:t>
            </a:r>
          </a:p>
        </p:txBody>
      </p:sp>
      <p:sp>
        <p:nvSpPr>
          <p:cNvPr id="14" name="TextBox 13"/>
          <p:cNvSpPr txBox="1"/>
          <p:nvPr/>
        </p:nvSpPr>
        <p:spPr>
          <a:xfrm>
            <a:off x="4692244" y="1721197"/>
            <a:ext cx="4043520" cy="4893647"/>
          </a:xfrm>
          <a:prstGeom prst="rect">
            <a:avLst/>
          </a:prstGeom>
          <a:solidFill>
            <a:schemeClr val="bg1"/>
          </a:solidFill>
          <a:ln>
            <a:solidFill>
              <a:srgbClr val="FF0000"/>
            </a:solidFill>
          </a:ln>
        </p:spPr>
        <p:txBody>
          <a:bodyPr wrap="square" rtlCol="0">
            <a:spAutoFit/>
          </a:bodyPr>
          <a:lstStyle/>
          <a:p>
            <a:pPr>
              <a:lnSpc>
                <a:spcPct val="150000"/>
              </a:lnSpc>
            </a:pPr>
            <a:r>
              <a:rPr lang="zh-CN" altLang="en-US" sz="2400" dirty="0" smtClean="0"/>
              <a:t>　　</a:t>
            </a:r>
            <a:r>
              <a:rPr lang="zh-CN" altLang="zh-CN" sz="2400" dirty="0"/>
              <a:t>数据通信是计算机网络的基本功能，主要完成网络上各节点之间的数据传输，即实现网络上的各个计算机之间、计算机与终端之间传递数据信息</a:t>
            </a:r>
            <a:r>
              <a:rPr lang="zh-CN" altLang="zh-CN" sz="2400" dirty="0" smtClean="0"/>
              <a:t>。</a:t>
            </a:r>
            <a:endParaRPr lang="en-US" altLang="zh-CN" sz="2400" dirty="0" smtClean="0"/>
          </a:p>
          <a:p>
            <a:endParaRPr lang="en-US" altLang="zh-CN" sz="2400" dirty="0" smtClean="0"/>
          </a:p>
          <a:p>
            <a:endParaRPr lang="en-US" altLang="zh-CN" sz="2400" dirty="0" smtClean="0"/>
          </a:p>
          <a:p>
            <a:endParaRPr lang="en-US" altLang="zh-CN" sz="2400" dirty="0" smtClean="0"/>
          </a:p>
          <a:p>
            <a:endParaRPr lang="zh-CN" altLang="en-US" sz="2400" dirty="0"/>
          </a:p>
        </p:txBody>
      </p:sp>
      <p:sp>
        <p:nvSpPr>
          <p:cNvPr id="5" name="标题 4"/>
          <p:cNvSpPr>
            <a:spLocks noGrp="1"/>
          </p:cNvSpPr>
          <p:nvPr>
            <p:ph type="title" idx="4294967295"/>
          </p:nvPr>
        </p:nvSpPr>
        <p:spPr>
          <a:xfrm>
            <a:off x="1115616" y="12778"/>
            <a:ext cx="7272337" cy="1143000"/>
          </a:xfrm>
        </p:spPr>
        <p:txBody>
          <a:bodyPr>
            <a:normAutofit/>
          </a:bodyPr>
          <a:lstStyle/>
          <a:p>
            <a:pPr algn="ctr"/>
            <a:r>
              <a:rPr lang="en-US" altLang="zh-CN" sz="3600" dirty="0" smtClean="0"/>
              <a:t>7.1.1  </a:t>
            </a:r>
            <a:r>
              <a:rPr lang="zh-CN" altLang="zh-CN" sz="3600" dirty="0" smtClean="0"/>
              <a:t>计算机</a:t>
            </a:r>
            <a:r>
              <a:rPr lang="zh-CN" altLang="en-US" sz="3600" dirty="0" smtClean="0"/>
              <a:t>网络的定义和功能</a:t>
            </a:r>
            <a:endParaRPr lang="zh-CN" altLang="zh-CN" sz="3600" dirty="0"/>
          </a:p>
        </p:txBody>
      </p:sp>
      <p:sp>
        <p:nvSpPr>
          <p:cNvPr id="9" name="TextBox 8"/>
          <p:cNvSpPr txBox="1"/>
          <p:nvPr/>
        </p:nvSpPr>
        <p:spPr>
          <a:xfrm>
            <a:off x="899592" y="1052736"/>
            <a:ext cx="6489172" cy="523220"/>
          </a:xfrm>
          <a:prstGeom prst="rect">
            <a:avLst/>
          </a:prstGeom>
          <a:noFill/>
        </p:spPr>
        <p:txBody>
          <a:bodyPr wrap="square" rtlCol="0">
            <a:spAutoFit/>
          </a:bodyPr>
          <a:lstStyle/>
          <a:p>
            <a:r>
              <a:rPr lang="en-US" altLang="zh-CN" sz="2800" dirty="0" smtClean="0"/>
              <a:t>2</a:t>
            </a:r>
            <a:r>
              <a:rPr lang="zh-CN" altLang="zh-CN" sz="2800" dirty="0" smtClean="0"/>
              <a:t>．计算机</a:t>
            </a:r>
            <a:r>
              <a:rPr lang="zh-CN" altLang="en-US" sz="2800" dirty="0" smtClean="0"/>
              <a:t>网络的功能</a:t>
            </a:r>
            <a:endParaRPr lang="zh-CN" altLang="en-US" sz="2800" dirty="0"/>
          </a:p>
        </p:txBody>
      </p:sp>
      <p:sp>
        <p:nvSpPr>
          <p:cNvPr id="2" name="矩形 1"/>
          <p:cNvSpPr/>
          <p:nvPr/>
        </p:nvSpPr>
        <p:spPr>
          <a:xfrm>
            <a:off x="1243281" y="1789403"/>
            <a:ext cx="2880320" cy="4154984"/>
          </a:xfrm>
          <a:prstGeom prst="rect">
            <a:avLst/>
          </a:prstGeom>
          <a:noFill/>
        </p:spPr>
        <p:txBody>
          <a:bodyPr wrap="square">
            <a:spAutoFit/>
          </a:bodyPr>
          <a:lstStyle/>
          <a:p>
            <a:r>
              <a:rPr lang="zh-CN" altLang="en-US" sz="2400" dirty="0"/>
              <a:t>（</a:t>
            </a:r>
            <a:r>
              <a:rPr lang="en-US" altLang="zh-CN" sz="2400" dirty="0"/>
              <a:t>1</a:t>
            </a:r>
            <a:r>
              <a:rPr lang="zh-CN" altLang="en-US" sz="2400" dirty="0"/>
              <a:t>）</a:t>
            </a:r>
            <a:r>
              <a:rPr lang="zh-CN" altLang="en-US" sz="2400" dirty="0" smtClean="0"/>
              <a:t>数据通信</a:t>
            </a:r>
            <a:endParaRPr lang="en-US" altLang="zh-CN" sz="2400" dirty="0" smtClean="0"/>
          </a:p>
          <a:p>
            <a:endParaRPr lang="en-US" altLang="zh-CN" sz="2400" dirty="0" smtClean="0"/>
          </a:p>
          <a:p>
            <a:endParaRPr lang="en-US" altLang="zh-CN" sz="2400" dirty="0" smtClean="0"/>
          </a:p>
          <a:p>
            <a:r>
              <a:rPr lang="zh-CN" altLang="en-US" sz="2400" dirty="0" smtClean="0"/>
              <a:t>（</a:t>
            </a:r>
            <a:r>
              <a:rPr lang="en-US" altLang="zh-CN" sz="2400" dirty="0"/>
              <a:t>2</a:t>
            </a:r>
            <a:r>
              <a:rPr lang="zh-CN" altLang="en-US" sz="2400" dirty="0"/>
              <a:t>）</a:t>
            </a:r>
            <a:r>
              <a:rPr lang="zh-CN" altLang="en-US" sz="2400" dirty="0" smtClean="0"/>
              <a:t>资源共享</a:t>
            </a:r>
            <a:endParaRPr lang="en-US" altLang="zh-CN" sz="2400" dirty="0" smtClean="0"/>
          </a:p>
          <a:p>
            <a:endParaRPr lang="en-US" altLang="zh-CN" sz="2400" dirty="0" smtClean="0"/>
          </a:p>
          <a:p>
            <a:endParaRPr lang="zh-CN" altLang="en-US" sz="2400" dirty="0"/>
          </a:p>
          <a:p>
            <a:r>
              <a:rPr lang="zh-CN" altLang="en-US" sz="2400" dirty="0"/>
              <a:t>（</a:t>
            </a:r>
            <a:r>
              <a:rPr lang="en-US" altLang="zh-CN" sz="2400" dirty="0"/>
              <a:t>3</a:t>
            </a:r>
            <a:r>
              <a:rPr lang="zh-CN" altLang="en-US" sz="2400" dirty="0"/>
              <a:t>）</a:t>
            </a:r>
            <a:r>
              <a:rPr lang="zh-CN" altLang="en-US" sz="2400" dirty="0" smtClean="0"/>
              <a:t>分布式处理</a:t>
            </a:r>
            <a:endParaRPr lang="en-US" altLang="zh-CN" sz="2400" dirty="0" smtClean="0"/>
          </a:p>
          <a:p>
            <a:endParaRPr lang="en-US" altLang="zh-CN" sz="2400" dirty="0" smtClean="0"/>
          </a:p>
          <a:p>
            <a:endParaRPr lang="zh-CN" altLang="en-US" sz="2400" dirty="0"/>
          </a:p>
          <a:p>
            <a:r>
              <a:rPr lang="zh-CN" altLang="en-US" sz="2400" dirty="0"/>
              <a:t>（</a:t>
            </a:r>
            <a:r>
              <a:rPr lang="en-US" altLang="zh-CN" sz="2400" dirty="0"/>
              <a:t>4</a:t>
            </a:r>
            <a:r>
              <a:rPr lang="zh-CN" altLang="en-US" sz="2400" dirty="0"/>
              <a:t>）集中管理</a:t>
            </a:r>
          </a:p>
          <a:p>
            <a:endParaRPr lang="zh-CN" altLang="en-US" sz="2400" dirty="0"/>
          </a:p>
        </p:txBody>
      </p:sp>
    </p:spTree>
    <p:extLst>
      <p:ext uri="{BB962C8B-B14F-4D97-AF65-F5344CB8AC3E}">
        <p14:creationId xmlns:p14="http://schemas.microsoft.com/office/powerpoint/2010/main" val="127523086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par>
                                <p:cTn id="9" presetID="34" presetClass="emph" presetSubtype="0" fill="hold" nodeType="withEffect">
                                  <p:stCondLst>
                                    <p:cond delay="0"/>
                                  </p:stCondLst>
                                  <p:iterate type="lt">
                                    <p:tmPct val="10000"/>
                                  </p:iterate>
                                  <p:childTnLst>
                                    <p:animMotion origin="layout" path="M 0.0 0.0 L 0.0 -0.07213" pathEditMode="relative" ptsTypes="">
                                      <p:cBhvr>
                                        <p:cTn id="10" dur="250" accel="50000" decel="50000" autoRev="1" fill="hold">
                                          <p:stCondLst>
                                            <p:cond delay="0"/>
                                          </p:stCondLst>
                                        </p:cTn>
                                        <p:tgtEl>
                                          <p:spTgt spid="2">
                                            <p:txEl>
                                              <p:pRg st="0" end="0"/>
                                            </p:txEl>
                                          </p:spTgt>
                                        </p:tgtEl>
                                        <p:attrNameLst>
                                          <p:attrName>ppt_x</p:attrName>
                                          <p:attrName>ppt_y</p:attrName>
                                        </p:attrNameLst>
                                      </p:cBhvr>
                                    </p:animMotion>
                                    <p:animRot by="1500000">
                                      <p:cBhvr>
                                        <p:cTn id="11" dur="125" fill="hold">
                                          <p:stCondLst>
                                            <p:cond delay="0"/>
                                          </p:stCondLst>
                                        </p:cTn>
                                        <p:tgtEl>
                                          <p:spTgt spid="2">
                                            <p:txEl>
                                              <p:pRg st="0" end="0"/>
                                            </p:txEl>
                                          </p:spTgt>
                                        </p:tgtEl>
                                        <p:attrNameLst>
                                          <p:attrName>r</p:attrName>
                                        </p:attrNameLst>
                                      </p:cBhvr>
                                    </p:animRot>
                                    <p:animRot by="-1500000">
                                      <p:cBhvr>
                                        <p:cTn id="12" dur="125" fill="hold">
                                          <p:stCondLst>
                                            <p:cond delay="125"/>
                                          </p:stCondLst>
                                        </p:cTn>
                                        <p:tgtEl>
                                          <p:spTgt spid="2">
                                            <p:txEl>
                                              <p:pRg st="0" end="0"/>
                                            </p:txEl>
                                          </p:spTgt>
                                        </p:tgtEl>
                                        <p:attrNameLst>
                                          <p:attrName>r</p:attrName>
                                        </p:attrNameLst>
                                      </p:cBhvr>
                                    </p:animRot>
                                    <p:animRot by="-1500000">
                                      <p:cBhvr>
                                        <p:cTn id="13" dur="125" fill="hold">
                                          <p:stCondLst>
                                            <p:cond delay="250"/>
                                          </p:stCondLst>
                                        </p:cTn>
                                        <p:tgtEl>
                                          <p:spTgt spid="2">
                                            <p:txEl>
                                              <p:pRg st="0" end="0"/>
                                            </p:txEl>
                                          </p:spTgt>
                                        </p:tgtEl>
                                        <p:attrNameLst>
                                          <p:attrName>r</p:attrName>
                                        </p:attrNameLst>
                                      </p:cBhvr>
                                    </p:animRot>
                                    <p:animRot by="1500000">
                                      <p:cBhvr>
                                        <p:cTn id="14" dur="125" fill="hold">
                                          <p:stCondLst>
                                            <p:cond delay="375"/>
                                          </p:stCondLst>
                                        </p:cTn>
                                        <p:tgtEl>
                                          <p:spTgt spid="2">
                                            <p:txEl>
                                              <p:pRg st="0" end="0"/>
                                            </p:txEl>
                                          </p:spTgt>
                                        </p:tgtEl>
                                        <p:attrNameLst>
                                          <p:attrName>r</p:attrName>
                                        </p:attrNameLst>
                                      </p:cBhvr>
                                    </p:animRot>
                                  </p:childTnLst>
                                </p:cTn>
                              </p:par>
                              <p:par>
                                <p:cTn id="15" presetID="3" presetClass="emph" presetSubtype="2" fill="hold" nodeType="withEffect">
                                  <p:stCondLst>
                                    <p:cond delay="0"/>
                                  </p:stCondLst>
                                  <p:iterate type="lt">
                                    <p:tmPct val="0"/>
                                  </p:iterate>
                                  <p:childTnLst>
                                    <p:animClr clrSpc="rgb" dir="cw">
                                      <p:cBhvr override="childStyle">
                                        <p:cTn id="16" dur="1000" fill="hold"/>
                                        <p:tgtEl>
                                          <p:spTgt spid="2">
                                            <p:txEl>
                                              <p:pRg st="0" end="0"/>
                                            </p:txEl>
                                          </p:spTgt>
                                        </p:tgtEl>
                                        <p:attrNameLst>
                                          <p:attrName>style.color</p:attrName>
                                        </p:attrNameLst>
                                      </p:cBhvr>
                                      <p:to>
                                        <a:srgbClr val="FF0000"/>
                                      </p:to>
                                    </p:animClr>
                                  </p:childTnLst>
                                </p:cTn>
                              </p:par>
                            </p:childTnLst>
                          </p:cTn>
                        </p:par>
                      </p:childTnLst>
                    </p:cTn>
                  </p:par>
                  <p:par>
                    <p:cTn id="17" fill="hold">
                      <p:stCondLst>
                        <p:cond delay="indefinite"/>
                      </p:stCondLst>
                      <p:childTnLst>
                        <p:par>
                          <p:cTn id="18" fill="hold">
                            <p:stCondLst>
                              <p:cond delay="0"/>
                            </p:stCondLst>
                            <p:childTnLst>
                              <p:par>
                                <p:cTn id="19" presetID="9" presetClass="exit" presetSubtype="0" fill="hold" grpId="1" nodeType="clickEffect">
                                  <p:stCondLst>
                                    <p:cond delay="100"/>
                                  </p:stCondLst>
                                  <p:childTnLst>
                                    <p:animEffect transition="out" filter="dissolve">
                                      <p:cBhvr>
                                        <p:cTn id="20" dur="500"/>
                                        <p:tgtEl>
                                          <p:spTgt spid="14"/>
                                        </p:tgtEl>
                                      </p:cBhvr>
                                    </p:animEffect>
                                    <p:set>
                                      <p:cBhvr>
                                        <p:cTn id="21" dur="1" fill="hold">
                                          <p:stCondLst>
                                            <p:cond delay="499"/>
                                          </p:stCondLst>
                                        </p:cTn>
                                        <p:tgtEl>
                                          <p:spTgt spid="14"/>
                                        </p:tgtEl>
                                        <p:attrNameLst>
                                          <p:attrName>style.visibility</p:attrName>
                                        </p:attrNameLst>
                                      </p:cBhvr>
                                      <p:to>
                                        <p:strVal val="hidden"/>
                                      </p:to>
                                    </p:set>
                                  </p:childTnLst>
                                </p:cTn>
                              </p:par>
                            </p:childTnLst>
                          </p:cTn>
                        </p:par>
                        <p:par>
                          <p:cTn id="22" fill="hold">
                            <p:stCondLst>
                              <p:cond delay="600"/>
                            </p:stCondLst>
                            <p:childTnLst>
                              <p:par>
                                <p:cTn id="23" presetID="31" presetClass="entr" presetSubtype="0" fill="hold" grpId="0" nodeType="afterEffect">
                                  <p:stCondLst>
                                    <p:cond delay="0"/>
                                  </p:stCondLst>
                                  <p:iterate type="lt">
                                    <p:tmPct val="0"/>
                                  </p:iterate>
                                  <p:childTnLst>
                                    <p:set>
                                      <p:cBhvr>
                                        <p:cTn id="24" dur="1" fill="hold">
                                          <p:stCondLst>
                                            <p:cond delay="0"/>
                                          </p:stCondLst>
                                        </p:cTn>
                                        <p:tgtEl>
                                          <p:spTgt spid="13"/>
                                        </p:tgtEl>
                                        <p:attrNameLst>
                                          <p:attrName>style.visibility</p:attrName>
                                        </p:attrNameLst>
                                      </p:cBhvr>
                                      <p:to>
                                        <p:strVal val="visible"/>
                                      </p:to>
                                    </p:set>
                                    <p:anim calcmode="lin" valueType="num">
                                      <p:cBhvr>
                                        <p:cTn id="25" dur="1000" fill="hold"/>
                                        <p:tgtEl>
                                          <p:spTgt spid="13"/>
                                        </p:tgtEl>
                                        <p:attrNameLst>
                                          <p:attrName>ppt_w</p:attrName>
                                        </p:attrNameLst>
                                      </p:cBhvr>
                                      <p:tavLst>
                                        <p:tav tm="0">
                                          <p:val>
                                            <p:fltVal val="0"/>
                                          </p:val>
                                        </p:tav>
                                        <p:tav tm="100000">
                                          <p:val>
                                            <p:strVal val="#ppt_w"/>
                                          </p:val>
                                        </p:tav>
                                      </p:tavLst>
                                    </p:anim>
                                    <p:anim calcmode="lin" valueType="num">
                                      <p:cBhvr>
                                        <p:cTn id="26" dur="1000" fill="hold"/>
                                        <p:tgtEl>
                                          <p:spTgt spid="13"/>
                                        </p:tgtEl>
                                        <p:attrNameLst>
                                          <p:attrName>ppt_h</p:attrName>
                                        </p:attrNameLst>
                                      </p:cBhvr>
                                      <p:tavLst>
                                        <p:tav tm="0">
                                          <p:val>
                                            <p:fltVal val="0"/>
                                          </p:val>
                                        </p:tav>
                                        <p:tav tm="100000">
                                          <p:val>
                                            <p:strVal val="#ppt_h"/>
                                          </p:val>
                                        </p:tav>
                                      </p:tavLst>
                                    </p:anim>
                                    <p:anim calcmode="lin" valueType="num">
                                      <p:cBhvr>
                                        <p:cTn id="27" dur="1000" fill="hold"/>
                                        <p:tgtEl>
                                          <p:spTgt spid="13"/>
                                        </p:tgtEl>
                                        <p:attrNameLst>
                                          <p:attrName>style.rotation</p:attrName>
                                        </p:attrNameLst>
                                      </p:cBhvr>
                                      <p:tavLst>
                                        <p:tav tm="0">
                                          <p:val>
                                            <p:fltVal val="90"/>
                                          </p:val>
                                        </p:tav>
                                        <p:tav tm="100000">
                                          <p:val>
                                            <p:fltVal val="0"/>
                                          </p:val>
                                        </p:tav>
                                      </p:tavLst>
                                    </p:anim>
                                    <p:animEffect transition="in" filter="fade">
                                      <p:cBhvr>
                                        <p:cTn id="28" dur="1000"/>
                                        <p:tgtEl>
                                          <p:spTgt spid="13"/>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xit" presetSubtype="4" fill="hold" grpId="2" nodeType="clickEffect">
                                  <p:stCondLst>
                                    <p:cond delay="0"/>
                                  </p:stCondLst>
                                  <p:iterate type="lt">
                                    <p:tmPct val="0"/>
                                  </p:iterate>
                                  <p:childTnLst>
                                    <p:anim calcmode="lin" valueType="num">
                                      <p:cBhvr additive="base">
                                        <p:cTn id="32" dur="500"/>
                                        <p:tgtEl>
                                          <p:spTgt spid="13"/>
                                        </p:tgtEl>
                                        <p:attrNameLst>
                                          <p:attrName>ppt_x</p:attrName>
                                        </p:attrNameLst>
                                      </p:cBhvr>
                                      <p:tavLst>
                                        <p:tav tm="0">
                                          <p:val>
                                            <p:strVal val="ppt_x"/>
                                          </p:val>
                                        </p:tav>
                                        <p:tav tm="100000">
                                          <p:val>
                                            <p:strVal val="ppt_x"/>
                                          </p:val>
                                        </p:tav>
                                      </p:tavLst>
                                    </p:anim>
                                    <p:anim calcmode="lin" valueType="num">
                                      <p:cBhvr additive="base">
                                        <p:cTn id="33" dur="500"/>
                                        <p:tgtEl>
                                          <p:spTgt spid="13"/>
                                        </p:tgtEl>
                                        <p:attrNameLst>
                                          <p:attrName>ppt_y</p:attrName>
                                        </p:attrNameLst>
                                      </p:cBhvr>
                                      <p:tavLst>
                                        <p:tav tm="0">
                                          <p:val>
                                            <p:strVal val="ppt_y"/>
                                          </p:val>
                                        </p:tav>
                                        <p:tav tm="100000">
                                          <p:val>
                                            <p:strVal val="1+ppt_h/2"/>
                                          </p:val>
                                        </p:tav>
                                      </p:tavLst>
                                    </p:anim>
                                    <p:set>
                                      <p:cBhvr>
                                        <p:cTn id="34" dur="1" fill="hold">
                                          <p:stCondLst>
                                            <p:cond delay="499"/>
                                          </p:stCondLst>
                                        </p:cTn>
                                        <p:tgtEl>
                                          <p:spTgt spid="13"/>
                                        </p:tgtEl>
                                        <p:attrNameLst>
                                          <p:attrName>style.visibility</p:attrName>
                                        </p:attrNameLst>
                                      </p:cBhvr>
                                      <p:to>
                                        <p:strVal val="hidden"/>
                                      </p:to>
                                    </p:set>
                                  </p:childTnLst>
                                </p:cTn>
                              </p:par>
                            </p:childTnLst>
                          </p:cTn>
                        </p:par>
                        <p:par>
                          <p:cTn id="35" fill="hold">
                            <p:stCondLst>
                              <p:cond delay="500"/>
                            </p:stCondLst>
                            <p:childTnLst>
                              <p:par>
                                <p:cTn id="36" presetID="2" presetClass="entr" presetSubtype="4"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 calcmode="lin" valueType="num">
                                      <p:cBhvr additive="base">
                                        <p:cTn id="38" dur="500" fill="hold"/>
                                        <p:tgtEl>
                                          <p:spTgt spid="15"/>
                                        </p:tgtEl>
                                        <p:attrNameLst>
                                          <p:attrName>ppt_x</p:attrName>
                                        </p:attrNameLst>
                                      </p:cBhvr>
                                      <p:tavLst>
                                        <p:tav tm="0">
                                          <p:val>
                                            <p:strVal val="#ppt_x"/>
                                          </p:val>
                                        </p:tav>
                                        <p:tav tm="100000">
                                          <p:val>
                                            <p:strVal val="#ppt_x"/>
                                          </p:val>
                                        </p:tav>
                                      </p:tavLst>
                                    </p:anim>
                                    <p:anim calcmode="lin" valueType="num">
                                      <p:cBhvr additive="base">
                                        <p:cTn id="39" dur="500" fill="hold"/>
                                        <p:tgtEl>
                                          <p:spTgt spid="15"/>
                                        </p:tgtEl>
                                        <p:attrNameLst>
                                          <p:attrName>ppt_y</p:attrName>
                                        </p:attrNameLst>
                                      </p:cBhvr>
                                      <p:tavLst>
                                        <p:tav tm="0">
                                          <p:val>
                                            <p:strVal val="1+#ppt_h/2"/>
                                          </p:val>
                                        </p:tav>
                                        <p:tav tm="100000">
                                          <p:val>
                                            <p:strVal val="#ppt_y"/>
                                          </p:val>
                                        </p:tav>
                                      </p:tavLst>
                                    </p:anim>
                                  </p:childTnLst>
                                </p:cTn>
                              </p:par>
                              <p:par>
                                <p:cTn id="40" presetID="34" presetClass="emph" presetSubtype="0" fill="hold" nodeType="withEffect">
                                  <p:stCondLst>
                                    <p:cond delay="0"/>
                                  </p:stCondLst>
                                  <p:iterate type="lt">
                                    <p:tmPct val="10000"/>
                                  </p:iterate>
                                  <p:childTnLst>
                                    <p:animMotion origin="layout" path="M 0.0 0.0 L 0.0 -0.07213" pathEditMode="relative" ptsTypes="">
                                      <p:cBhvr>
                                        <p:cTn id="41" dur="250" accel="50000" decel="50000" autoRev="1" fill="hold">
                                          <p:stCondLst>
                                            <p:cond delay="0"/>
                                          </p:stCondLst>
                                        </p:cTn>
                                        <p:tgtEl>
                                          <p:spTgt spid="2">
                                            <p:txEl>
                                              <p:pRg st="3" end="3"/>
                                            </p:txEl>
                                          </p:spTgt>
                                        </p:tgtEl>
                                        <p:attrNameLst>
                                          <p:attrName>ppt_x</p:attrName>
                                          <p:attrName>ppt_y</p:attrName>
                                        </p:attrNameLst>
                                      </p:cBhvr>
                                    </p:animMotion>
                                    <p:animRot by="1500000">
                                      <p:cBhvr>
                                        <p:cTn id="42" dur="125" fill="hold">
                                          <p:stCondLst>
                                            <p:cond delay="0"/>
                                          </p:stCondLst>
                                        </p:cTn>
                                        <p:tgtEl>
                                          <p:spTgt spid="2">
                                            <p:txEl>
                                              <p:pRg st="3" end="3"/>
                                            </p:txEl>
                                          </p:spTgt>
                                        </p:tgtEl>
                                        <p:attrNameLst>
                                          <p:attrName>r</p:attrName>
                                        </p:attrNameLst>
                                      </p:cBhvr>
                                    </p:animRot>
                                    <p:animRot by="-1500000">
                                      <p:cBhvr>
                                        <p:cTn id="43" dur="125" fill="hold">
                                          <p:stCondLst>
                                            <p:cond delay="125"/>
                                          </p:stCondLst>
                                        </p:cTn>
                                        <p:tgtEl>
                                          <p:spTgt spid="2">
                                            <p:txEl>
                                              <p:pRg st="3" end="3"/>
                                            </p:txEl>
                                          </p:spTgt>
                                        </p:tgtEl>
                                        <p:attrNameLst>
                                          <p:attrName>r</p:attrName>
                                        </p:attrNameLst>
                                      </p:cBhvr>
                                    </p:animRot>
                                    <p:animRot by="-1500000">
                                      <p:cBhvr>
                                        <p:cTn id="44" dur="125" fill="hold">
                                          <p:stCondLst>
                                            <p:cond delay="250"/>
                                          </p:stCondLst>
                                        </p:cTn>
                                        <p:tgtEl>
                                          <p:spTgt spid="2">
                                            <p:txEl>
                                              <p:pRg st="3" end="3"/>
                                            </p:txEl>
                                          </p:spTgt>
                                        </p:tgtEl>
                                        <p:attrNameLst>
                                          <p:attrName>r</p:attrName>
                                        </p:attrNameLst>
                                      </p:cBhvr>
                                    </p:animRot>
                                    <p:animRot by="1500000">
                                      <p:cBhvr>
                                        <p:cTn id="45" dur="125" fill="hold">
                                          <p:stCondLst>
                                            <p:cond delay="375"/>
                                          </p:stCondLst>
                                        </p:cTn>
                                        <p:tgtEl>
                                          <p:spTgt spid="2">
                                            <p:txEl>
                                              <p:pRg st="3" end="3"/>
                                            </p:txEl>
                                          </p:spTgt>
                                        </p:tgtEl>
                                        <p:attrNameLst>
                                          <p:attrName>r</p:attrName>
                                        </p:attrNameLst>
                                      </p:cBhvr>
                                    </p:animRot>
                                  </p:childTnLst>
                                </p:cTn>
                              </p:par>
                              <p:par>
                                <p:cTn id="46" presetID="3" presetClass="emph" presetSubtype="2" fill="hold" nodeType="withEffect">
                                  <p:stCondLst>
                                    <p:cond delay="0"/>
                                  </p:stCondLst>
                                  <p:iterate type="lt">
                                    <p:tmPct val="0"/>
                                  </p:iterate>
                                  <p:childTnLst>
                                    <p:animClr clrSpc="rgb" dir="cw">
                                      <p:cBhvr override="childStyle">
                                        <p:cTn id="47" dur="2000" fill="hold"/>
                                        <p:tgtEl>
                                          <p:spTgt spid="2">
                                            <p:txEl>
                                              <p:pRg st="3" end="3"/>
                                            </p:txEl>
                                          </p:spTgt>
                                        </p:tgtEl>
                                        <p:attrNameLst>
                                          <p:attrName>style.color</p:attrName>
                                        </p:attrNameLst>
                                      </p:cBhvr>
                                      <p:to>
                                        <a:srgbClr val="FF0000"/>
                                      </p:to>
                                    </p:animClr>
                                  </p:childTnLst>
                                </p:cTn>
                              </p:par>
                            </p:childTnLst>
                          </p:cTn>
                        </p:par>
                      </p:childTnLst>
                    </p:cTn>
                  </p:par>
                  <p:par>
                    <p:cTn id="48" fill="hold">
                      <p:stCondLst>
                        <p:cond delay="indefinite"/>
                      </p:stCondLst>
                      <p:childTnLst>
                        <p:par>
                          <p:cTn id="49" fill="hold">
                            <p:stCondLst>
                              <p:cond delay="0"/>
                            </p:stCondLst>
                            <p:childTnLst>
                              <p:par>
                                <p:cTn id="50" presetID="9" presetClass="exit" presetSubtype="0" fill="hold" grpId="1" nodeType="clickEffect">
                                  <p:stCondLst>
                                    <p:cond delay="0"/>
                                  </p:stCondLst>
                                  <p:childTnLst>
                                    <p:animEffect transition="out" filter="dissolve">
                                      <p:cBhvr>
                                        <p:cTn id="51" dur="500"/>
                                        <p:tgtEl>
                                          <p:spTgt spid="15"/>
                                        </p:tgtEl>
                                      </p:cBhvr>
                                    </p:animEffect>
                                    <p:set>
                                      <p:cBhvr>
                                        <p:cTn id="52" dur="1" fill="hold">
                                          <p:stCondLst>
                                            <p:cond delay="499"/>
                                          </p:stCondLst>
                                        </p:cTn>
                                        <p:tgtEl>
                                          <p:spTgt spid="15"/>
                                        </p:tgtEl>
                                        <p:attrNameLst>
                                          <p:attrName>style.visibility</p:attrName>
                                        </p:attrNameLst>
                                      </p:cBhvr>
                                      <p:to>
                                        <p:strVal val="hidden"/>
                                      </p:to>
                                    </p:set>
                                  </p:childTnLst>
                                </p:cTn>
                              </p:par>
                            </p:childTnLst>
                          </p:cTn>
                        </p:par>
                        <p:par>
                          <p:cTn id="53" fill="hold">
                            <p:stCondLst>
                              <p:cond delay="500"/>
                            </p:stCondLst>
                            <p:childTnLst>
                              <p:par>
                                <p:cTn id="54" presetID="10" presetClass="entr" presetSubtype="0" fill="hold" grpId="0" nodeType="after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fade">
                                      <p:cBhvr>
                                        <p:cTn id="56" dur="500"/>
                                        <p:tgtEl>
                                          <p:spTgt spid="16"/>
                                        </p:tgtEl>
                                      </p:cBhvr>
                                    </p:animEffect>
                                  </p:childTnLst>
                                </p:cTn>
                              </p:par>
                              <p:par>
                                <p:cTn id="57" presetID="34" presetClass="emph" presetSubtype="0" fill="hold" nodeType="withEffect">
                                  <p:stCondLst>
                                    <p:cond delay="0"/>
                                  </p:stCondLst>
                                  <p:iterate type="lt">
                                    <p:tmPct val="10000"/>
                                  </p:iterate>
                                  <p:childTnLst>
                                    <p:animMotion origin="layout" path="M 0.0 0.0 L 0.0 -0.07213" pathEditMode="relative" ptsTypes="">
                                      <p:cBhvr>
                                        <p:cTn id="58" dur="250" accel="50000" decel="50000" autoRev="1" fill="hold">
                                          <p:stCondLst>
                                            <p:cond delay="0"/>
                                          </p:stCondLst>
                                        </p:cTn>
                                        <p:tgtEl>
                                          <p:spTgt spid="2">
                                            <p:txEl>
                                              <p:pRg st="6" end="6"/>
                                            </p:txEl>
                                          </p:spTgt>
                                        </p:tgtEl>
                                        <p:attrNameLst>
                                          <p:attrName>ppt_x</p:attrName>
                                          <p:attrName>ppt_y</p:attrName>
                                        </p:attrNameLst>
                                      </p:cBhvr>
                                    </p:animMotion>
                                    <p:animRot by="1500000">
                                      <p:cBhvr>
                                        <p:cTn id="59" dur="125" fill="hold">
                                          <p:stCondLst>
                                            <p:cond delay="0"/>
                                          </p:stCondLst>
                                        </p:cTn>
                                        <p:tgtEl>
                                          <p:spTgt spid="2">
                                            <p:txEl>
                                              <p:pRg st="6" end="6"/>
                                            </p:txEl>
                                          </p:spTgt>
                                        </p:tgtEl>
                                        <p:attrNameLst>
                                          <p:attrName>r</p:attrName>
                                        </p:attrNameLst>
                                      </p:cBhvr>
                                    </p:animRot>
                                    <p:animRot by="-1500000">
                                      <p:cBhvr>
                                        <p:cTn id="60" dur="125" fill="hold">
                                          <p:stCondLst>
                                            <p:cond delay="125"/>
                                          </p:stCondLst>
                                        </p:cTn>
                                        <p:tgtEl>
                                          <p:spTgt spid="2">
                                            <p:txEl>
                                              <p:pRg st="6" end="6"/>
                                            </p:txEl>
                                          </p:spTgt>
                                        </p:tgtEl>
                                        <p:attrNameLst>
                                          <p:attrName>r</p:attrName>
                                        </p:attrNameLst>
                                      </p:cBhvr>
                                    </p:animRot>
                                    <p:animRot by="-1500000">
                                      <p:cBhvr>
                                        <p:cTn id="61" dur="125" fill="hold">
                                          <p:stCondLst>
                                            <p:cond delay="250"/>
                                          </p:stCondLst>
                                        </p:cTn>
                                        <p:tgtEl>
                                          <p:spTgt spid="2">
                                            <p:txEl>
                                              <p:pRg st="6" end="6"/>
                                            </p:txEl>
                                          </p:spTgt>
                                        </p:tgtEl>
                                        <p:attrNameLst>
                                          <p:attrName>r</p:attrName>
                                        </p:attrNameLst>
                                      </p:cBhvr>
                                    </p:animRot>
                                    <p:animRot by="1500000">
                                      <p:cBhvr>
                                        <p:cTn id="62" dur="125" fill="hold">
                                          <p:stCondLst>
                                            <p:cond delay="375"/>
                                          </p:stCondLst>
                                        </p:cTn>
                                        <p:tgtEl>
                                          <p:spTgt spid="2">
                                            <p:txEl>
                                              <p:pRg st="6" end="6"/>
                                            </p:txEl>
                                          </p:spTgt>
                                        </p:tgtEl>
                                        <p:attrNameLst>
                                          <p:attrName>r</p:attrName>
                                        </p:attrNameLst>
                                      </p:cBhvr>
                                    </p:animRot>
                                  </p:childTnLst>
                                </p:cTn>
                              </p:par>
                              <p:par>
                                <p:cTn id="63" presetID="3" presetClass="emph" presetSubtype="2" fill="hold" nodeType="withEffect">
                                  <p:stCondLst>
                                    <p:cond delay="0"/>
                                  </p:stCondLst>
                                  <p:iterate type="lt">
                                    <p:tmPct val="0"/>
                                  </p:iterate>
                                  <p:childTnLst>
                                    <p:animClr clrSpc="rgb" dir="cw">
                                      <p:cBhvr override="childStyle">
                                        <p:cTn id="64" dur="2000" fill="hold"/>
                                        <p:tgtEl>
                                          <p:spTgt spid="2">
                                            <p:txEl>
                                              <p:pRg st="6" end="6"/>
                                            </p:txEl>
                                          </p:spTgt>
                                        </p:tgtEl>
                                        <p:attrNameLst>
                                          <p:attrName>style.color</p:attrName>
                                        </p:attrNameLst>
                                      </p:cBhvr>
                                      <p:to>
                                        <a:srgbClr val="FF0000"/>
                                      </p:to>
                                    </p:animClr>
                                  </p:childTnLst>
                                </p:cTn>
                              </p:par>
                            </p:childTnLst>
                          </p:cTn>
                        </p:par>
                      </p:childTnLst>
                    </p:cTn>
                  </p:par>
                  <p:par>
                    <p:cTn id="65" fill="hold">
                      <p:stCondLst>
                        <p:cond delay="indefinite"/>
                      </p:stCondLst>
                      <p:childTnLst>
                        <p:par>
                          <p:cTn id="66" fill="hold">
                            <p:stCondLst>
                              <p:cond delay="0"/>
                            </p:stCondLst>
                            <p:childTnLst>
                              <p:par>
                                <p:cTn id="67" presetID="9" presetClass="exit" presetSubtype="0" fill="hold" grpId="1" nodeType="clickEffect">
                                  <p:stCondLst>
                                    <p:cond delay="0"/>
                                  </p:stCondLst>
                                  <p:childTnLst>
                                    <p:animEffect transition="out" filter="dissolve">
                                      <p:cBhvr>
                                        <p:cTn id="68" dur="500"/>
                                        <p:tgtEl>
                                          <p:spTgt spid="16"/>
                                        </p:tgtEl>
                                      </p:cBhvr>
                                    </p:animEffect>
                                    <p:set>
                                      <p:cBhvr>
                                        <p:cTn id="69" dur="1" fill="hold">
                                          <p:stCondLst>
                                            <p:cond delay="499"/>
                                          </p:stCondLst>
                                        </p:cTn>
                                        <p:tgtEl>
                                          <p:spTgt spid="16"/>
                                        </p:tgtEl>
                                        <p:attrNameLst>
                                          <p:attrName>style.visibility</p:attrName>
                                        </p:attrNameLst>
                                      </p:cBhvr>
                                      <p:to>
                                        <p:strVal val="hidden"/>
                                      </p:to>
                                    </p:set>
                                  </p:childTnLst>
                                </p:cTn>
                              </p:par>
                            </p:childTnLst>
                          </p:cTn>
                        </p:par>
                        <p:par>
                          <p:cTn id="70" fill="hold">
                            <p:stCondLst>
                              <p:cond delay="500"/>
                            </p:stCondLst>
                            <p:childTnLst>
                              <p:par>
                                <p:cTn id="71" presetID="2" presetClass="entr" presetSubtype="4" fill="hold" grpId="0" nodeType="afterEffect">
                                  <p:stCondLst>
                                    <p:cond delay="0"/>
                                  </p:stCondLst>
                                  <p:childTnLst>
                                    <p:set>
                                      <p:cBhvr>
                                        <p:cTn id="72" dur="1" fill="hold">
                                          <p:stCondLst>
                                            <p:cond delay="0"/>
                                          </p:stCondLst>
                                        </p:cTn>
                                        <p:tgtEl>
                                          <p:spTgt spid="17"/>
                                        </p:tgtEl>
                                        <p:attrNameLst>
                                          <p:attrName>style.visibility</p:attrName>
                                        </p:attrNameLst>
                                      </p:cBhvr>
                                      <p:to>
                                        <p:strVal val="visible"/>
                                      </p:to>
                                    </p:set>
                                    <p:anim calcmode="lin" valueType="num">
                                      <p:cBhvr additive="base">
                                        <p:cTn id="73" dur="500" fill="hold"/>
                                        <p:tgtEl>
                                          <p:spTgt spid="17"/>
                                        </p:tgtEl>
                                        <p:attrNameLst>
                                          <p:attrName>ppt_x</p:attrName>
                                        </p:attrNameLst>
                                      </p:cBhvr>
                                      <p:tavLst>
                                        <p:tav tm="0">
                                          <p:val>
                                            <p:strVal val="#ppt_x"/>
                                          </p:val>
                                        </p:tav>
                                        <p:tav tm="100000">
                                          <p:val>
                                            <p:strVal val="#ppt_x"/>
                                          </p:val>
                                        </p:tav>
                                      </p:tavLst>
                                    </p:anim>
                                    <p:anim calcmode="lin" valueType="num">
                                      <p:cBhvr additive="base">
                                        <p:cTn id="74" dur="500" fill="hold"/>
                                        <p:tgtEl>
                                          <p:spTgt spid="17"/>
                                        </p:tgtEl>
                                        <p:attrNameLst>
                                          <p:attrName>ppt_y</p:attrName>
                                        </p:attrNameLst>
                                      </p:cBhvr>
                                      <p:tavLst>
                                        <p:tav tm="0">
                                          <p:val>
                                            <p:strVal val="1+#ppt_h/2"/>
                                          </p:val>
                                        </p:tav>
                                        <p:tav tm="100000">
                                          <p:val>
                                            <p:strVal val="#ppt_y"/>
                                          </p:val>
                                        </p:tav>
                                      </p:tavLst>
                                    </p:anim>
                                  </p:childTnLst>
                                </p:cTn>
                              </p:par>
                              <p:par>
                                <p:cTn id="75" presetID="34" presetClass="emph" presetSubtype="0" fill="hold" nodeType="withEffect">
                                  <p:stCondLst>
                                    <p:cond delay="0"/>
                                  </p:stCondLst>
                                  <p:iterate type="lt">
                                    <p:tmPct val="10000"/>
                                  </p:iterate>
                                  <p:childTnLst>
                                    <p:animMotion origin="layout" path="M 0.0 0.0 L 0.0 -0.07213" pathEditMode="relative" ptsTypes="">
                                      <p:cBhvr>
                                        <p:cTn id="76" dur="250" accel="50000" decel="50000" autoRev="1" fill="hold">
                                          <p:stCondLst>
                                            <p:cond delay="0"/>
                                          </p:stCondLst>
                                        </p:cTn>
                                        <p:tgtEl>
                                          <p:spTgt spid="2">
                                            <p:txEl>
                                              <p:pRg st="9" end="9"/>
                                            </p:txEl>
                                          </p:spTgt>
                                        </p:tgtEl>
                                        <p:attrNameLst>
                                          <p:attrName>ppt_x</p:attrName>
                                          <p:attrName>ppt_y</p:attrName>
                                        </p:attrNameLst>
                                      </p:cBhvr>
                                    </p:animMotion>
                                    <p:animRot by="1500000">
                                      <p:cBhvr>
                                        <p:cTn id="77" dur="125" fill="hold">
                                          <p:stCondLst>
                                            <p:cond delay="0"/>
                                          </p:stCondLst>
                                        </p:cTn>
                                        <p:tgtEl>
                                          <p:spTgt spid="2">
                                            <p:txEl>
                                              <p:pRg st="9" end="9"/>
                                            </p:txEl>
                                          </p:spTgt>
                                        </p:tgtEl>
                                        <p:attrNameLst>
                                          <p:attrName>r</p:attrName>
                                        </p:attrNameLst>
                                      </p:cBhvr>
                                    </p:animRot>
                                    <p:animRot by="-1500000">
                                      <p:cBhvr>
                                        <p:cTn id="78" dur="125" fill="hold">
                                          <p:stCondLst>
                                            <p:cond delay="125"/>
                                          </p:stCondLst>
                                        </p:cTn>
                                        <p:tgtEl>
                                          <p:spTgt spid="2">
                                            <p:txEl>
                                              <p:pRg st="9" end="9"/>
                                            </p:txEl>
                                          </p:spTgt>
                                        </p:tgtEl>
                                        <p:attrNameLst>
                                          <p:attrName>r</p:attrName>
                                        </p:attrNameLst>
                                      </p:cBhvr>
                                    </p:animRot>
                                    <p:animRot by="-1500000">
                                      <p:cBhvr>
                                        <p:cTn id="79" dur="125" fill="hold">
                                          <p:stCondLst>
                                            <p:cond delay="250"/>
                                          </p:stCondLst>
                                        </p:cTn>
                                        <p:tgtEl>
                                          <p:spTgt spid="2">
                                            <p:txEl>
                                              <p:pRg st="9" end="9"/>
                                            </p:txEl>
                                          </p:spTgt>
                                        </p:tgtEl>
                                        <p:attrNameLst>
                                          <p:attrName>r</p:attrName>
                                        </p:attrNameLst>
                                      </p:cBhvr>
                                    </p:animRot>
                                    <p:animRot by="1500000">
                                      <p:cBhvr>
                                        <p:cTn id="80" dur="125" fill="hold">
                                          <p:stCondLst>
                                            <p:cond delay="375"/>
                                          </p:stCondLst>
                                        </p:cTn>
                                        <p:tgtEl>
                                          <p:spTgt spid="2">
                                            <p:txEl>
                                              <p:pRg st="9" end="9"/>
                                            </p:txEl>
                                          </p:spTgt>
                                        </p:tgtEl>
                                        <p:attrNameLst>
                                          <p:attrName>r</p:attrName>
                                        </p:attrNameLst>
                                      </p:cBhvr>
                                    </p:animRot>
                                  </p:childTnLst>
                                </p:cTn>
                              </p:par>
                              <p:par>
                                <p:cTn id="81" presetID="3" presetClass="emph" presetSubtype="2" fill="hold" nodeType="withEffect">
                                  <p:stCondLst>
                                    <p:cond delay="0"/>
                                  </p:stCondLst>
                                  <p:iterate type="lt">
                                    <p:tmPct val="0"/>
                                  </p:iterate>
                                  <p:childTnLst>
                                    <p:animClr clrSpc="rgb" dir="cw">
                                      <p:cBhvr override="childStyle">
                                        <p:cTn id="82" dur="2000" fill="hold"/>
                                        <p:tgtEl>
                                          <p:spTgt spid="2">
                                            <p:txEl>
                                              <p:pRg st="9" end="9"/>
                                            </p:txEl>
                                          </p:spTgt>
                                        </p:tgtEl>
                                        <p:attrNameLst>
                                          <p:attrName>style.color</p:attrName>
                                        </p:attrNameLst>
                                      </p:cBhvr>
                                      <p:to>
                                        <a:srgbClr val="FF0000"/>
                                      </p:to>
                                    </p:animClr>
                                  </p:childTnLst>
                                </p:cTn>
                              </p:par>
                            </p:childTnLst>
                          </p:cTn>
                        </p:par>
                      </p:childTnLst>
                    </p:cTn>
                  </p:par>
                  <p:par>
                    <p:cTn id="83" fill="hold">
                      <p:stCondLst>
                        <p:cond delay="indefinite"/>
                      </p:stCondLst>
                      <p:childTnLst>
                        <p:par>
                          <p:cTn id="84" fill="hold">
                            <p:stCondLst>
                              <p:cond delay="0"/>
                            </p:stCondLst>
                            <p:childTnLst>
                              <p:par>
                                <p:cTn id="85" presetID="9" presetClass="exit" presetSubtype="0" fill="hold" grpId="1" nodeType="clickEffect">
                                  <p:stCondLst>
                                    <p:cond delay="0"/>
                                  </p:stCondLst>
                                  <p:childTnLst>
                                    <p:animEffect transition="out" filter="dissolve">
                                      <p:cBhvr>
                                        <p:cTn id="86" dur="500"/>
                                        <p:tgtEl>
                                          <p:spTgt spid="17"/>
                                        </p:tgtEl>
                                      </p:cBhvr>
                                    </p:animEffect>
                                    <p:set>
                                      <p:cBhvr>
                                        <p:cTn id="87"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7" grpId="1" animBg="1"/>
      <p:bldP spid="16" grpId="0" animBg="1"/>
      <p:bldP spid="16" grpId="1" animBg="1"/>
      <p:bldP spid="15" grpId="0" animBg="1"/>
      <p:bldP spid="15" grpId="1" animBg="1"/>
      <p:bldP spid="13" grpId="0" animBg="1"/>
      <p:bldP spid="13" grpId="2" animBg="1"/>
      <p:bldP spid="14" grpId="0" animBg="1"/>
      <p:bldP spid="14" grpId="1"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MAZB3YZU42BMPED_L5SYC"/>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716016" y="1557309"/>
            <a:ext cx="3896884" cy="4595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标题 4"/>
          <p:cNvSpPr>
            <a:spLocks noGrp="1"/>
          </p:cNvSpPr>
          <p:nvPr>
            <p:ph type="title" idx="4294967295"/>
          </p:nvPr>
        </p:nvSpPr>
        <p:spPr>
          <a:xfrm>
            <a:off x="1079500" y="0"/>
            <a:ext cx="8064500" cy="1143000"/>
          </a:xfrm>
        </p:spPr>
        <p:txBody>
          <a:bodyPr vert="horz" lIns="91440" tIns="45720" rIns="91440" bIns="45720" rtlCol="0" anchor="ctr">
            <a:noAutofit/>
          </a:bodyPr>
          <a:lstStyle/>
          <a:p>
            <a:r>
              <a:rPr lang="en-US" altLang="zh-CN" sz="3600" dirty="0" smtClean="0"/>
              <a:t>7.4.1  IE</a:t>
            </a:r>
            <a:r>
              <a:rPr lang="zh-CN" altLang="zh-CN" sz="3600" dirty="0"/>
              <a:t>浏览器窗口组成与设置</a:t>
            </a: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 name="矩形 1"/>
          <p:cNvSpPr/>
          <p:nvPr/>
        </p:nvSpPr>
        <p:spPr>
          <a:xfrm>
            <a:off x="1049940" y="2060847"/>
            <a:ext cx="3522060" cy="4093049"/>
          </a:xfrm>
          <a:prstGeom prst="rect">
            <a:avLst/>
          </a:prstGeom>
        </p:spPr>
        <p:txBody>
          <a:bodyPr wrap="square">
            <a:noAutofit/>
          </a:bodyPr>
          <a:lstStyle/>
          <a:p>
            <a:pPr>
              <a:lnSpc>
                <a:spcPct val="110000"/>
              </a:lnSpc>
            </a:pPr>
            <a:r>
              <a:rPr lang="en-US" altLang="zh-CN" sz="2400" dirty="0" smtClean="0"/>
              <a:t>         </a:t>
            </a:r>
            <a:r>
              <a:rPr lang="zh-CN" altLang="zh-CN" sz="2400" dirty="0" smtClean="0"/>
              <a:t>设置</a:t>
            </a:r>
            <a:r>
              <a:rPr lang="zh-CN" altLang="zh-CN" sz="2400" dirty="0"/>
              <a:t>历史记录的保留日期或删除历史记录的操作步骤</a:t>
            </a:r>
            <a:r>
              <a:rPr lang="zh-CN" altLang="zh-CN" sz="2400" dirty="0" smtClean="0"/>
              <a:t>如下</a:t>
            </a:r>
            <a:r>
              <a:rPr lang="zh-CN" altLang="en-US" sz="2400" dirty="0" smtClean="0"/>
              <a:t>：</a:t>
            </a:r>
            <a:endParaRPr lang="zh-CN" altLang="zh-CN" sz="2400" dirty="0"/>
          </a:p>
          <a:p>
            <a:pPr lvl="0">
              <a:lnSpc>
                <a:spcPct val="110000"/>
              </a:lnSpc>
            </a:pPr>
            <a:r>
              <a:rPr lang="en-US" altLang="zh-CN" sz="2400" dirty="0" smtClean="0"/>
              <a:t>         </a:t>
            </a:r>
            <a:r>
              <a:rPr lang="zh-CN" altLang="zh-CN" sz="2400" dirty="0" smtClean="0"/>
              <a:t>打开</a:t>
            </a:r>
            <a:r>
              <a:rPr lang="zh-CN" altLang="zh-CN" sz="2400" dirty="0"/>
              <a:t>“</a:t>
            </a:r>
            <a:r>
              <a:rPr lang="en-US" altLang="zh-CN" sz="2400" dirty="0"/>
              <a:t>Internet</a:t>
            </a:r>
            <a:r>
              <a:rPr lang="zh-CN" altLang="zh-CN" sz="2400" dirty="0"/>
              <a:t>选项”对话框，选择“常规”选项卡</a:t>
            </a:r>
            <a:r>
              <a:rPr lang="zh-CN" altLang="zh-CN" sz="2400" dirty="0" smtClean="0"/>
              <a:t>。使用</a:t>
            </a:r>
            <a:r>
              <a:rPr lang="zh-CN" altLang="zh-CN" sz="2400" dirty="0"/>
              <a:t>“浏览历史记录”栏中的“设置”</a:t>
            </a:r>
            <a:r>
              <a:rPr lang="zh-CN" altLang="zh-CN" sz="2400" dirty="0" smtClean="0"/>
              <a:t>按钮可以</a:t>
            </a:r>
            <a:r>
              <a:rPr lang="zh-CN" altLang="zh-CN" sz="2400" dirty="0"/>
              <a:t>设置历史记录保留的天数，系统默认为</a:t>
            </a:r>
            <a:r>
              <a:rPr lang="en-US" altLang="zh-CN" sz="2400" dirty="0"/>
              <a:t>20</a:t>
            </a:r>
            <a:r>
              <a:rPr lang="zh-CN" altLang="zh-CN" sz="2400" dirty="0"/>
              <a:t>天</a:t>
            </a:r>
            <a:r>
              <a:rPr lang="zh-CN" altLang="zh-CN" sz="2400" dirty="0" smtClean="0"/>
              <a:t>。</a:t>
            </a:r>
            <a:endParaRPr lang="zh-CN" altLang="zh-CN" sz="2400" dirty="0"/>
          </a:p>
        </p:txBody>
      </p:sp>
      <p:sp>
        <p:nvSpPr>
          <p:cNvPr id="32" name="TextBox 31"/>
          <p:cNvSpPr txBox="1"/>
          <p:nvPr/>
        </p:nvSpPr>
        <p:spPr>
          <a:xfrm>
            <a:off x="899592" y="1546041"/>
            <a:ext cx="6849212" cy="461665"/>
          </a:xfrm>
          <a:prstGeom prst="rect">
            <a:avLst/>
          </a:prstGeom>
          <a:noFill/>
        </p:spPr>
        <p:txBody>
          <a:bodyPr wrap="square" rtlCol="0">
            <a:spAutoFit/>
          </a:bodyPr>
          <a:lstStyle>
            <a:defPPr>
              <a:defRPr lang="zh-CN"/>
            </a:defPPr>
            <a:lvl1pPr>
              <a:defRPr sz="2800"/>
            </a:lvl1pPr>
          </a:lstStyle>
          <a:p>
            <a:r>
              <a:rPr lang="zh-CN" altLang="zh-CN" sz="2400" dirty="0"/>
              <a:t>（</a:t>
            </a:r>
            <a:r>
              <a:rPr lang="en-US" altLang="zh-CN" sz="2400" dirty="0"/>
              <a:t>2</a:t>
            </a:r>
            <a:r>
              <a:rPr lang="zh-CN" altLang="zh-CN" sz="2400" dirty="0"/>
              <a:t>）历史记录</a:t>
            </a:r>
          </a:p>
        </p:txBody>
      </p:sp>
      <p:sp>
        <p:nvSpPr>
          <p:cNvPr id="9" name="TextBox 8"/>
          <p:cNvSpPr txBox="1"/>
          <p:nvPr/>
        </p:nvSpPr>
        <p:spPr>
          <a:xfrm>
            <a:off x="1147394" y="1033572"/>
            <a:ext cx="6849212" cy="523220"/>
          </a:xfrm>
          <a:prstGeom prst="rect">
            <a:avLst/>
          </a:prstGeom>
          <a:noFill/>
        </p:spPr>
        <p:txBody>
          <a:bodyPr wrap="square" rtlCol="0">
            <a:spAutoFit/>
          </a:bodyPr>
          <a:lstStyle>
            <a:defPPr>
              <a:defRPr lang="zh-CN"/>
            </a:defPPr>
            <a:lvl1pPr>
              <a:defRPr sz="2800"/>
            </a:lvl1pPr>
          </a:lstStyle>
          <a:p>
            <a:r>
              <a:rPr lang="en-US" altLang="zh-CN" dirty="0"/>
              <a:t>2</a:t>
            </a:r>
            <a:r>
              <a:rPr lang="zh-CN" altLang="zh-CN" dirty="0"/>
              <a:t>．</a:t>
            </a:r>
            <a:r>
              <a:rPr lang="en-US" altLang="zh-CN" dirty="0"/>
              <a:t>Internet</a:t>
            </a:r>
            <a:r>
              <a:rPr lang="zh-CN" altLang="zh-CN" dirty="0"/>
              <a:t>选项设置</a:t>
            </a:r>
          </a:p>
        </p:txBody>
      </p:sp>
      <p:sp>
        <p:nvSpPr>
          <p:cNvPr id="3" name="矩形 2"/>
          <p:cNvSpPr/>
          <p:nvPr/>
        </p:nvSpPr>
        <p:spPr>
          <a:xfrm>
            <a:off x="7452320" y="3904343"/>
            <a:ext cx="792088" cy="20302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5505604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mph" presetSubtype="0" repeatCount="2000" fill="hold" grpId="0" nodeType="clickEffect">
                                  <p:stCondLst>
                                    <p:cond delay="0"/>
                                  </p:stCondLst>
                                  <p:childTnLst>
                                    <p:anim calcmode="discrete" valueType="str">
                                      <p:cBhvr>
                                        <p:cTn id="6" dur="1000" fill="hold"/>
                                        <p:tgtEl>
                                          <p:spTgt spid="3"/>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079500" y="0"/>
            <a:ext cx="8064500" cy="1143000"/>
          </a:xfrm>
        </p:spPr>
        <p:txBody>
          <a:bodyPr vert="horz" lIns="91440" tIns="45720" rIns="91440" bIns="45720" rtlCol="0" anchor="ctr">
            <a:noAutofit/>
          </a:bodyPr>
          <a:lstStyle/>
          <a:p>
            <a:r>
              <a:rPr lang="en-US" altLang="zh-CN" sz="3600" dirty="0" smtClean="0"/>
              <a:t>7.4.1  IE</a:t>
            </a:r>
            <a:r>
              <a:rPr lang="zh-CN" altLang="zh-CN" sz="3600" dirty="0"/>
              <a:t>浏览器窗口组成与设置</a:t>
            </a: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 name="矩形 1"/>
          <p:cNvSpPr/>
          <p:nvPr/>
        </p:nvSpPr>
        <p:spPr>
          <a:xfrm>
            <a:off x="1049940" y="1916833"/>
            <a:ext cx="7554508" cy="2736304"/>
          </a:xfrm>
          <a:prstGeom prst="rect">
            <a:avLst/>
          </a:prstGeom>
        </p:spPr>
        <p:txBody>
          <a:bodyPr wrap="square">
            <a:noAutofit/>
          </a:bodyPr>
          <a:lstStyle/>
          <a:p>
            <a:r>
              <a:rPr lang="en-US" altLang="zh-CN" sz="2400" dirty="0" smtClean="0"/>
              <a:t>         </a:t>
            </a:r>
            <a:r>
              <a:rPr lang="zh-CN" altLang="zh-CN" sz="2400" dirty="0" smtClean="0"/>
              <a:t>向</a:t>
            </a:r>
            <a:r>
              <a:rPr lang="zh-CN" altLang="zh-CN" sz="2400" dirty="0"/>
              <a:t>收藏夹添加网页地址的方法很多，下面是一种方法的操作步骤：</a:t>
            </a:r>
          </a:p>
          <a:p>
            <a:pPr marL="457200" lvl="0" indent="-457200">
              <a:buFont typeface="Arial" panose="020B0604020202020204" pitchFamily="34" charset="0"/>
              <a:buChar char="•"/>
            </a:pPr>
            <a:r>
              <a:rPr lang="zh-CN" altLang="zh-CN" sz="2400" dirty="0" smtClean="0"/>
              <a:t>打开</a:t>
            </a:r>
            <a:r>
              <a:rPr lang="zh-CN" altLang="zh-CN" sz="2400" dirty="0"/>
              <a:t>要收藏的网页。</a:t>
            </a:r>
          </a:p>
          <a:p>
            <a:pPr marL="457200" lvl="0" indent="-457200">
              <a:buFont typeface="Arial" panose="020B0604020202020204" pitchFamily="34" charset="0"/>
              <a:buChar char="•"/>
            </a:pPr>
            <a:r>
              <a:rPr lang="zh-CN" altLang="zh-CN" sz="2400" dirty="0"/>
              <a:t>选择“收藏夹”→“添加到收藏夹”命令，弹出“添加收藏”对话框</a:t>
            </a:r>
            <a:r>
              <a:rPr lang="zh-CN" altLang="zh-CN" sz="2400" dirty="0" smtClean="0"/>
              <a:t>，</a:t>
            </a:r>
            <a:endParaRPr lang="zh-CN" altLang="zh-CN" sz="2400" dirty="0"/>
          </a:p>
          <a:p>
            <a:pPr marL="457200" lvl="0" indent="-457200">
              <a:buFont typeface="Arial" panose="020B0604020202020204" pitchFamily="34" charset="0"/>
              <a:buChar char="•"/>
            </a:pPr>
            <a:r>
              <a:rPr lang="zh-CN" altLang="zh-CN" sz="2400" dirty="0"/>
              <a:t>在“名称”文本框中，输入当前打开的网页在收藏夹中保存的名称</a:t>
            </a:r>
            <a:r>
              <a:rPr lang="zh-CN" altLang="zh-CN" sz="2400" dirty="0" smtClean="0"/>
              <a:t>。单击</a:t>
            </a:r>
            <a:r>
              <a:rPr lang="zh-CN" altLang="zh-CN" sz="2400" dirty="0"/>
              <a:t>“添加”按钮 。</a:t>
            </a:r>
          </a:p>
        </p:txBody>
      </p:sp>
      <p:sp>
        <p:nvSpPr>
          <p:cNvPr id="32" name="TextBox 31"/>
          <p:cNvSpPr txBox="1"/>
          <p:nvPr/>
        </p:nvSpPr>
        <p:spPr>
          <a:xfrm>
            <a:off x="899592" y="1546041"/>
            <a:ext cx="6849212" cy="461665"/>
          </a:xfrm>
          <a:prstGeom prst="rect">
            <a:avLst/>
          </a:prstGeom>
          <a:noFill/>
        </p:spPr>
        <p:txBody>
          <a:bodyPr wrap="square" rtlCol="0">
            <a:spAutoFit/>
          </a:bodyPr>
          <a:lstStyle>
            <a:defPPr>
              <a:defRPr lang="zh-CN"/>
            </a:defPPr>
            <a:lvl1pPr>
              <a:defRPr sz="2800"/>
            </a:lvl1pPr>
          </a:lstStyle>
          <a:p>
            <a:r>
              <a:rPr lang="zh-CN" altLang="zh-CN" sz="2400" dirty="0"/>
              <a:t>（</a:t>
            </a:r>
            <a:r>
              <a:rPr lang="en-US" altLang="zh-CN" sz="2400" dirty="0"/>
              <a:t>1</a:t>
            </a:r>
            <a:r>
              <a:rPr lang="zh-CN" altLang="zh-CN" sz="2400" dirty="0"/>
              <a:t>）向收藏夹添加网址</a:t>
            </a:r>
          </a:p>
        </p:txBody>
      </p:sp>
      <p:sp>
        <p:nvSpPr>
          <p:cNvPr id="9" name="TextBox 8"/>
          <p:cNvSpPr txBox="1"/>
          <p:nvPr/>
        </p:nvSpPr>
        <p:spPr>
          <a:xfrm>
            <a:off x="1147394" y="1033572"/>
            <a:ext cx="6849212" cy="523220"/>
          </a:xfrm>
          <a:prstGeom prst="rect">
            <a:avLst/>
          </a:prstGeom>
          <a:noFill/>
        </p:spPr>
        <p:txBody>
          <a:bodyPr wrap="square" rtlCol="0">
            <a:spAutoFit/>
          </a:bodyPr>
          <a:lstStyle>
            <a:defPPr>
              <a:defRPr lang="zh-CN"/>
            </a:defPPr>
            <a:lvl1pPr>
              <a:defRPr sz="2800"/>
            </a:lvl1pPr>
          </a:lstStyle>
          <a:p>
            <a:r>
              <a:rPr lang="en-US" altLang="zh-CN" dirty="0"/>
              <a:t>3</a:t>
            </a:r>
            <a:r>
              <a:rPr lang="zh-CN" altLang="zh-CN" dirty="0"/>
              <a:t>．收藏夹设置</a:t>
            </a:r>
          </a:p>
        </p:txBody>
      </p:sp>
      <p:pic>
        <p:nvPicPr>
          <p:cNvPr id="3075"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26611" y="4613262"/>
            <a:ext cx="4781693" cy="2056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8538275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mph" presetSubtype="0" fill="hold" nodeType="after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32">
                                            <p:txEl>
                                              <p:pRg st="0" end="0"/>
                                            </p:txEl>
                                          </p:spTgt>
                                        </p:tgtEl>
                                        <p:attrNameLst>
                                          <p:attrName>ppt_x</p:attrName>
                                          <p:attrName>ppt_y</p:attrName>
                                        </p:attrNameLst>
                                      </p:cBhvr>
                                    </p:animMotion>
                                    <p:animRot by="1500000">
                                      <p:cBhvr>
                                        <p:cTn id="7" dur="125" fill="hold">
                                          <p:stCondLst>
                                            <p:cond delay="0"/>
                                          </p:stCondLst>
                                        </p:cTn>
                                        <p:tgtEl>
                                          <p:spTgt spid="32">
                                            <p:txEl>
                                              <p:pRg st="0" end="0"/>
                                            </p:txEl>
                                          </p:spTgt>
                                        </p:tgtEl>
                                        <p:attrNameLst>
                                          <p:attrName>r</p:attrName>
                                        </p:attrNameLst>
                                      </p:cBhvr>
                                    </p:animRot>
                                    <p:animRot by="-1500000">
                                      <p:cBhvr>
                                        <p:cTn id="8" dur="125" fill="hold">
                                          <p:stCondLst>
                                            <p:cond delay="125"/>
                                          </p:stCondLst>
                                        </p:cTn>
                                        <p:tgtEl>
                                          <p:spTgt spid="32">
                                            <p:txEl>
                                              <p:pRg st="0" end="0"/>
                                            </p:txEl>
                                          </p:spTgt>
                                        </p:tgtEl>
                                        <p:attrNameLst>
                                          <p:attrName>r</p:attrName>
                                        </p:attrNameLst>
                                      </p:cBhvr>
                                    </p:animRot>
                                    <p:animRot by="-1500000">
                                      <p:cBhvr>
                                        <p:cTn id="9" dur="125" fill="hold">
                                          <p:stCondLst>
                                            <p:cond delay="250"/>
                                          </p:stCondLst>
                                        </p:cTn>
                                        <p:tgtEl>
                                          <p:spTgt spid="32">
                                            <p:txEl>
                                              <p:pRg st="0" end="0"/>
                                            </p:txEl>
                                          </p:spTgt>
                                        </p:tgtEl>
                                        <p:attrNameLst>
                                          <p:attrName>r</p:attrName>
                                        </p:attrNameLst>
                                      </p:cBhvr>
                                    </p:animRot>
                                    <p:animRot by="1500000">
                                      <p:cBhvr>
                                        <p:cTn id="10" dur="125" fill="hold">
                                          <p:stCondLst>
                                            <p:cond delay="375"/>
                                          </p:stCondLst>
                                        </p:cTn>
                                        <p:tgtEl>
                                          <p:spTgt spid="32">
                                            <p:txEl>
                                              <p:pRg st="0" end="0"/>
                                            </p:txEl>
                                          </p:spTgt>
                                        </p:tgtEl>
                                        <p:attrNameLst>
                                          <p:attrName>r</p:attrName>
                                        </p:attrNameLst>
                                      </p:cBhvr>
                                    </p:animRot>
                                  </p:childTnLst>
                                </p:cTn>
                              </p:par>
                            </p:childTnLst>
                          </p:cTn>
                        </p:par>
                        <p:par>
                          <p:cTn id="11" fill="hold">
                            <p:stCondLst>
                              <p:cond delay="1000"/>
                            </p:stCondLst>
                            <p:childTnLst>
                              <p:par>
                                <p:cTn id="12" presetID="3" presetClass="emph" presetSubtype="2" fill="hold" grpId="0" nodeType="afterEffect">
                                  <p:stCondLst>
                                    <p:cond delay="0"/>
                                  </p:stCondLst>
                                  <p:iterate type="lt">
                                    <p:tmPct val="0"/>
                                  </p:iterate>
                                  <p:childTnLst>
                                    <p:animClr clrSpc="rgb" dir="cw">
                                      <p:cBhvr override="childStyle">
                                        <p:cTn id="13" dur="2000" fill="hold"/>
                                        <p:tgtEl>
                                          <p:spTgt spid="32">
                                            <p:txEl>
                                              <p:pRg st="0" end="0"/>
                                            </p:txEl>
                                          </p:spTgt>
                                        </p:tgtEl>
                                        <p:attrNameLst>
                                          <p:attrName>style.color</p:attrName>
                                        </p:attrNameLst>
                                      </p:cBhvr>
                                      <p:to>
                                        <a:schemeClr val="accent2"/>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uild="allAtOnce"/>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079500" y="0"/>
            <a:ext cx="8064500" cy="1143000"/>
          </a:xfrm>
        </p:spPr>
        <p:txBody>
          <a:bodyPr vert="horz" lIns="91440" tIns="45720" rIns="91440" bIns="45720" rtlCol="0" anchor="ctr">
            <a:noAutofit/>
          </a:bodyPr>
          <a:lstStyle/>
          <a:p>
            <a:r>
              <a:rPr lang="en-US" altLang="zh-CN" sz="3600" dirty="0" smtClean="0"/>
              <a:t>7.4.1  IE</a:t>
            </a:r>
            <a:r>
              <a:rPr lang="zh-CN" altLang="zh-CN" sz="3600" dirty="0"/>
              <a:t>浏览器窗口组成与设置</a:t>
            </a: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 name="矩形 1"/>
          <p:cNvSpPr/>
          <p:nvPr/>
        </p:nvSpPr>
        <p:spPr>
          <a:xfrm>
            <a:off x="1047258" y="2132856"/>
            <a:ext cx="2948678" cy="3960440"/>
          </a:xfrm>
          <a:prstGeom prst="rect">
            <a:avLst/>
          </a:prstGeom>
        </p:spPr>
        <p:txBody>
          <a:bodyPr wrap="square">
            <a:noAutofit/>
          </a:bodyPr>
          <a:lstStyle/>
          <a:p>
            <a:pPr>
              <a:lnSpc>
                <a:spcPct val="130000"/>
              </a:lnSpc>
            </a:pPr>
            <a:r>
              <a:rPr lang="en-US" altLang="zh-CN" sz="2400" dirty="0" smtClean="0"/>
              <a:t>         </a:t>
            </a:r>
            <a:r>
              <a:rPr lang="zh-CN" altLang="zh-CN" sz="2400" dirty="0" smtClean="0"/>
              <a:t>选择“收藏夹”</a:t>
            </a:r>
            <a:r>
              <a:rPr lang="zh-CN" altLang="en-US" sz="2400" dirty="0" smtClean="0"/>
              <a:t>　</a:t>
            </a:r>
            <a:r>
              <a:rPr lang="zh-CN" altLang="zh-CN" sz="2400" dirty="0" smtClean="0"/>
              <a:t>→“整理收藏夹”</a:t>
            </a:r>
            <a:r>
              <a:rPr lang="zh-CN" altLang="zh-CN" sz="2400" dirty="0"/>
              <a:t>命令，弹出“整理收藏夹”对话框</a:t>
            </a:r>
            <a:r>
              <a:rPr lang="zh-CN" altLang="zh-CN" sz="2400" dirty="0" smtClean="0"/>
              <a:t>，在此</a:t>
            </a:r>
            <a:r>
              <a:rPr lang="zh-CN" altLang="zh-CN" sz="2400" dirty="0"/>
              <a:t>对话框中，像资源管理器一样，可以做新建文件夹、移动、重命名、删除等操作。</a:t>
            </a:r>
          </a:p>
        </p:txBody>
      </p:sp>
      <p:sp>
        <p:nvSpPr>
          <p:cNvPr id="32" name="TextBox 31"/>
          <p:cNvSpPr txBox="1"/>
          <p:nvPr/>
        </p:nvSpPr>
        <p:spPr>
          <a:xfrm>
            <a:off x="899592" y="1599183"/>
            <a:ext cx="6849212" cy="461665"/>
          </a:xfrm>
          <a:prstGeom prst="rect">
            <a:avLst/>
          </a:prstGeom>
          <a:noFill/>
        </p:spPr>
        <p:txBody>
          <a:bodyPr wrap="square" rtlCol="0">
            <a:spAutoFit/>
          </a:bodyPr>
          <a:lstStyle>
            <a:defPPr>
              <a:defRPr lang="zh-CN"/>
            </a:defPPr>
            <a:lvl1pPr>
              <a:defRPr sz="2800"/>
            </a:lvl1pPr>
          </a:lstStyle>
          <a:p>
            <a:r>
              <a:rPr lang="zh-CN" altLang="zh-CN" sz="2400" dirty="0"/>
              <a:t>（</a:t>
            </a:r>
            <a:r>
              <a:rPr lang="en-US" altLang="zh-CN" sz="2400" dirty="0"/>
              <a:t>2</a:t>
            </a:r>
            <a:r>
              <a:rPr lang="zh-CN" altLang="zh-CN" sz="2400" dirty="0"/>
              <a:t>）整理收藏夹</a:t>
            </a:r>
          </a:p>
        </p:txBody>
      </p:sp>
      <p:sp>
        <p:nvSpPr>
          <p:cNvPr id="9" name="TextBox 8"/>
          <p:cNvSpPr txBox="1"/>
          <p:nvPr/>
        </p:nvSpPr>
        <p:spPr>
          <a:xfrm>
            <a:off x="1147394" y="1033572"/>
            <a:ext cx="6849212" cy="523220"/>
          </a:xfrm>
          <a:prstGeom prst="rect">
            <a:avLst/>
          </a:prstGeom>
          <a:noFill/>
        </p:spPr>
        <p:txBody>
          <a:bodyPr wrap="square" rtlCol="0">
            <a:spAutoFit/>
          </a:bodyPr>
          <a:lstStyle>
            <a:defPPr>
              <a:defRPr lang="zh-CN"/>
            </a:defPPr>
            <a:lvl1pPr>
              <a:defRPr sz="2800"/>
            </a:lvl1pPr>
          </a:lstStyle>
          <a:p>
            <a:r>
              <a:rPr lang="en-US" altLang="zh-CN" dirty="0"/>
              <a:t>3</a:t>
            </a:r>
            <a:r>
              <a:rPr lang="zh-CN" altLang="zh-CN" dirty="0"/>
              <a:t>．收藏夹设置</a:t>
            </a:r>
          </a:p>
        </p:txBody>
      </p:sp>
      <p:pic>
        <p:nvPicPr>
          <p:cNvPr id="4098" name="图片 1"/>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232296" y="1556792"/>
            <a:ext cx="4156128" cy="475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9801691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mph" presetSubtype="0" fill="hold" nodeType="after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32">
                                            <p:txEl>
                                              <p:pRg st="0" end="0"/>
                                            </p:txEl>
                                          </p:spTgt>
                                        </p:tgtEl>
                                        <p:attrNameLst>
                                          <p:attrName>ppt_x</p:attrName>
                                          <p:attrName>ppt_y</p:attrName>
                                        </p:attrNameLst>
                                      </p:cBhvr>
                                    </p:animMotion>
                                    <p:animRot by="1500000">
                                      <p:cBhvr>
                                        <p:cTn id="7" dur="125" fill="hold">
                                          <p:stCondLst>
                                            <p:cond delay="0"/>
                                          </p:stCondLst>
                                        </p:cTn>
                                        <p:tgtEl>
                                          <p:spTgt spid="32">
                                            <p:txEl>
                                              <p:pRg st="0" end="0"/>
                                            </p:txEl>
                                          </p:spTgt>
                                        </p:tgtEl>
                                        <p:attrNameLst>
                                          <p:attrName>r</p:attrName>
                                        </p:attrNameLst>
                                      </p:cBhvr>
                                    </p:animRot>
                                    <p:animRot by="-1500000">
                                      <p:cBhvr>
                                        <p:cTn id="8" dur="125" fill="hold">
                                          <p:stCondLst>
                                            <p:cond delay="125"/>
                                          </p:stCondLst>
                                        </p:cTn>
                                        <p:tgtEl>
                                          <p:spTgt spid="32">
                                            <p:txEl>
                                              <p:pRg st="0" end="0"/>
                                            </p:txEl>
                                          </p:spTgt>
                                        </p:tgtEl>
                                        <p:attrNameLst>
                                          <p:attrName>r</p:attrName>
                                        </p:attrNameLst>
                                      </p:cBhvr>
                                    </p:animRot>
                                    <p:animRot by="-1500000">
                                      <p:cBhvr>
                                        <p:cTn id="9" dur="125" fill="hold">
                                          <p:stCondLst>
                                            <p:cond delay="250"/>
                                          </p:stCondLst>
                                        </p:cTn>
                                        <p:tgtEl>
                                          <p:spTgt spid="32">
                                            <p:txEl>
                                              <p:pRg st="0" end="0"/>
                                            </p:txEl>
                                          </p:spTgt>
                                        </p:tgtEl>
                                        <p:attrNameLst>
                                          <p:attrName>r</p:attrName>
                                        </p:attrNameLst>
                                      </p:cBhvr>
                                    </p:animRot>
                                    <p:animRot by="1500000">
                                      <p:cBhvr>
                                        <p:cTn id="10" dur="125" fill="hold">
                                          <p:stCondLst>
                                            <p:cond delay="375"/>
                                          </p:stCondLst>
                                        </p:cTn>
                                        <p:tgtEl>
                                          <p:spTgt spid="32">
                                            <p:txEl>
                                              <p:pRg st="0" end="0"/>
                                            </p:txEl>
                                          </p:spTgt>
                                        </p:tgtEl>
                                        <p:attrNameLst>
                                          <p:attrName>r</p:attrName>
                                        </p:attrNameLst>
                                      </p:cBhvr>
                                    </p:animRot>
                                  </p:childTnLst>
                                </p:cTn>
                              </p:par>
                            </p:childTnLst>
                          </p:cTn>
                        </p:par>
                        <p:par>
                          <p:cTn id="11" fill="hold">
                            <p:stCondLst>
                              <p:cond delay="850"/>
                            </p:stCondLst>
                            <p:childTnLst>
                              <p:par>
                                <p:cTn id="12" presetID="3" presetClass="emph" presetSubtype="2" fill="hold" grpId="0" nodeType="afterEffect">
                                  <p:stCondLst>
                                    <p:cond delay="0"/>
                                  </p:stCondLst>
                                  <p:iterate type="lt">
                                    <p:tmPct val="0"/>
                                  </p:iterate>
                                  <p:childTnLst>
                                    <p:animClr clrSpc="rgb" dir="cw">
                                      <p:cBhvr override="childStyle">
                                        <p:cTn id="13" dur="2000" fill="hold"/>
                                        <p:tgtEl>
                                          <p:spTgt spid="32">
                                            <p:txEl>
                                              <p:pRg st="0" end="0"/>
                                            </p:txEl>
                                          </p:spTgt>
                                        </p:tgtEl>
                                        <p:attrNameLst>
                                          <p:attrName>style.color</p:attrName>
                                        </p:attrNameLst>
                                      </p:cBhvr>
                                      <p:to>
                                        <a:schemeClr val="accent2"/>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uild="allAtOnce"/>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图片 2"/>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191010" y="2045769"/>
            <a:ext cx="4708525" cy="294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标题 4"/>
          <p:cNvSpPr>
            <a:spLocks noGrp="1"/>
          </p:cNvSpPr>
          <p:nvPr>
            <p:ph type="title" idx="4294967295"/>
          </p:nvPr>
        </p:nvSpPr>
        <p:spPr>
          <a:xfrm>
            <a:off x="1079500" y="0"/>
            <a:ext cx="8064500" cy="1143000"/>
          </a:xfrm>
        </p:spPr>
        <p:txBody>
          <a:bodyPr vert="horz" lIns="91440" tIns="45720" rIns="91440" bIns="45720" rtlCol="0" anchor="ctr">
            <a:noAutofit/>
          </a:bodyPr>
          <a:lstStyle/>
          <a:p>
            <a:r>
              <a:rPr lang="en-US" altLang="zh-CN" sz="3600" dirty="0"/>
              <a:t>7.4.2  </a:t>
            </a:r>
            <a:r>
              <a:rPr lang="zh-CN" altLang="en-US" sz="3600" dirty="0" smtClean="0"/>
              <a:t>使用</a:t>
            </a:r>
            <a:r>
              <a:rPr lang="en-US" altLang="zh-CN" sz="3600" dirty="0" smtClean="0"/>
              <a:t>IE</a:t>
            </a:r>
            <a:r>
              <a:rPr lang="zh-CN" altLang="zh-CN" sz="3600" dirty="0"/>
              <a:t>浏览器浏览网页</a:t>
            </a: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 name="矩形 1"/>
          <p:cNvSpPr/>
          <p:nvPr/>
        </p:nvSpPr>
        <p:spPr>
          <a:xfrm>
            <a:off x="827584" y="1556792"/>
            <a:ext cx="3240360" cy="3816424"/>
          </a:xfrm>
          <a:prstGeom prst="rect">
            <a:avLst/>
          </a:prstGeom>
        </p:spPr>
        <p:txBody>
          <a:bodyPr wrap="square">
            <a:noAutofit/>
          </a:bodyPr>
          <a:lstStyle/>
          <a:p>
            <a:r>
              <a:rPr lang="en-US" altLang="zh-CN" sz="2400" dirty="0" smtClean="0"/>
              <a:t>         </a:t>
            </a:r>
            <a:r>
              <a:rPr lang="zh-CN" altLang="zh-CN" sz="2400" dirty="0" smtClean="0"/>
              <a:t>在</a:t>
            </a:r>
            <a:r>
              <a:rPr lang="zh-CN" altLang="zh-CN" sz="2400" dirty="0"/>
              <a:t>网页上有很多超链接的文本和图片，单击某个超链接就可以在新窗口中打开另一个网页</a:t>
            </a:r>
            <a:r>
              <a:rPr lang="zh-CN" altLang="zh-CN" sz="2400" dirty="0" smtClean="0"/>
              <a:t>。</a:t>
            </a:r>
            <a:r>
              <a:rPr lang="en-US" altLang="zh-CN" sz="2400" dirty="0" smtClean="0"/>
              <a:t>   </a:t>
            </a:r>
          </a:p>
          <a:p>
            <a:pPr eaLnBrk="0" hangingPunct="0"/>
            <a:r>
              <a:rPr lang="en-US" altLang="zh-CN" sz="2400" dirty="0"/>
              <a:t> </a:t>
            </a:r>
            <a:r>
              <a:rPr lang="en-US" altLang="zh-CN" sz="2400" dirty="0" smtClean="0"/>
              <a:t>        </a:t>
            </a:r>
            <a:r>
              <a:rPr lang="zh-CN" altLang="zh-CN" sz="2400" dirty="0" smtClean="0"/>
              <a:t>如果</a:t>
            </a:r>
            <a:r>
              <a:rPr lang="zh-CN" altLang="zh-CN" sz="2400" dirty="0"/>
              <a:t>右击超链接，在快捷菜单中选择</a:t>
            </a:r>
            <a:r>
              <a:rPr lang="zh-CN" altLang="zh-CN" sz="2400" dirty="0" smtClean="0"/>
              <a:t>“</a:t>
            </a:r>
            <a:r>
              <a:rPr lang="zh-CN" altLang="en-US" sz="2400" dirty="0" smtClean="0">
                <a:solidFill>
                  <a:srgbClr val="FF0000"/>
                </a:solidFill>
              </a:rPr>
              <a:t>在</a:t>
            </a:r>
            <a:r>
              <a:rPr lang="zh-CN" altLang="zh-CN" sz="2400" dirty="0" smtClean="0">
                <a:solidFill>
                  <a:srgbClr val="FF0000"/>
                </a:solidFill>
              </a:rPr>
              <a:t>新选项卡中打开</a:t>
            </a:r>
            <a:r>
              <a:rPr lang="zh-CN" altLang="zh-CN" sz="2400" dirty="0" smtClean="0"/>
              <a:t>”，</a:t>
            </a:r>
            <a:r>
              <a:rPr lang="en-US" altLang="zh-CN" sz="2400" dirty="0"/>
              <a:t> </a:t>
            </a:r>
            <a:r>
              <a:rPr lang="zh-CN" altLang="zh-CN" sz="2400" dirty="0"/>
              <a:t>则会在原窗口中打开一个新的选项</a:t>
            </a:r>
            <a:r>
              <a:rPr lang="zh-CN" altLang="zh-CN" sz="2400" dirty="0" smtClean="0"/>
              <a:t>卡。</a:t>
            </a:r>
            <a:endParaRPr lang="zh-CN" altLang="zh-CN" sz="2400" dirty="0"/>
          </a:p>
        </p:txBody>
      </p:sp>
      <p:sp>
        <p:nvSpPr>
          <p:cNvPr id="9" name="TextBox 8"/>
          <p:cNvSpPr txBox="1"/>
          <p:nvPr/>
        </p:nvSpPr>
        <p:spPr>
          <a:xfrm>
            <a:off x="1147394" y="1033572"/>
            <a:ext cx="6849212" cy="523220"/>
          </a:xfrm>
          <a:prstGeom prst="rect">
            <a:avLst/>
          </a:prstGeom>
          <a:noFill/>
        </p:spPr>
        <p:txBody>
          <a:bodyPr wrap="square" rtlCol="0">
            <a:spAutoFit/>
          </a:bodyPr>
          <a:lstStyle>
            <a:defPPr>
              <a:defRPr lang="zh-CN"/>
            </a:defPPr>
            <a:lvl1pPr>
              <a:defRPr sz="2800"/>
            </a:lvl1pPr>
          </a:lstStyle>
          <a:p>
            <a:r>
              <a:rPr lang="zh-CN" altLang="zh-CN" dirty="0"/>
              <a:t>1．浏览网页</a:t>
            </a:r>
          </a:p>
        </p:txBody>
      </p:sp>
      <p:sp>
        <p:nvSpPr>
          <p:cNvPr id="3" name="矩形 2"/>
          <p:cNvSpPr/>
          <p:nvPr/>
        </p:nvSpPr>
        <p:spPr>
          <a:xfrm>
            <a:off x="5297714" y="2304191"/>
            <a:ext cx="1378857" cy="16323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914240" y="5373215"/>
            <a:ext cx="7932649" cy="830997"/>
          </a:xfrm>
          <a:prstGeom prst="rect">
            <a:avLst/>
          </a:prstGeom>
          <a:noFill/>
        </p:spPr>
        <p:txBody>
          <a:bodyPr wrap="square" rtlCol="0">
            <a:spAutoFit/>
          </a:bodyPr>
          <a:lstStyle>
            <a:defPPr>
              <a:defRPr lang="zh-CN"/>
            </a:defPPr>
            <a:lvl1pPr>
              <a:defRPr sz="2800"/>
            </a:lvl1pPr>
          </a:lstStyle>
          <a:p>
            <a:r>
              <a:rPr lang="en-US" altLang="zh-CN" sz="2400" dirty="0" smtClean="0"/>
              <a:t>        </a:t>
            </a:r>
            <a:r>
              <a:rPr lang="zh-CN" altLang="zh-CN" sz="2400" dirty="0" smtClean="0"/>
              <a:t>浏览</a:t>
            </a:r>
            <a:r>
              <a:rPr lang="zh-CN" altLang="zh-CN" sz="2400" dirty="0"/>
              <a:t>网页时，可以利用</a:t>
            </a:r>
            <a:r>
              <a:rPr lang="zh-CN" altLang="zh-CN" sz="2400" dirty="0" smtClean="0"/>
              <a:t>主页</a:t>
            </a:r>
            <a:r>
              <a:rPr lang="en-US" altLang="zh-CN" sz="2400" dirty="0" smtClean="0"/>
              <a:t>          </a:t>
            </a:r>
            <a:r>
              <a:rPr lang="zh-CN" altLang="zh-CN" sz="2400" dirty="0"/>
              <a:t>、</a:t>
            </a:r>
            <a:r>
              <a:rPr lang="zh-CN" altLang="zh-CN" sz="2400" dirty="0" smtClean="0"/>
              <a:t>返回</a:t>
            </a:r>
            <a:r>
              <a:rPr lang="en-US" altLang="zh-CN" sz="2400" dirty="0" smtClean="0"/>
              <a:t>        </a:t>
            </a:r>
            <a:r>
              <a:rPr lang="zh-CN" altLang="zh-CN" sz="2400" dirty="0"/>
              <a:t>、</a:t>
            </a:r>
            <a:r>
              <a:rPr lang="zh-CN" altLang="zh-CN" sz="2400" dirty="0" smtClean="0"/>
              <a:t>前进</a:t>
            </a:r>
            <a:r>
              <a:rPr lang="en-US" altLang="zh-CN" sz="2400" dirty="0" smtClean="0"/>
              <a:t>       </a:t>
            </a:r>
            <a:r>
              <a:rPr lang="zh-CN" altLang="zh-CN" sz="2400" dirty="0"/>
              <a:t>、</a:t>
            </a:r>
            <a:r>
              <a:rPr lang="zh-CN" altLang="zh-CN" sz="2400" dirty="0" smtClean="0"/>
              <a:t>刷新</a:t>
            </a:r>
            <a:r>
              <a:rPr lang="en-US" altLang="zh-CN" sz="2400" dirty="0" smtClean="0"/>
              <a:t>      </a:t>
            </a:r>
            <a:r>
              <a:rPr lang="zh-CN" altLang="zh-CN" sz="2400" dirty="0"/>
              <a:t>、</a:t>
            </a:r>
            <a:r>
              <a:rPr lang="zh-CN" altLang="zh-CN" sz="2400" dirty="0" smtClean="0"/>
              <a:t>停止</a:t>
            </a:r>
            <a:r>
              <a:rPr lang="en-US" altLang="zh-CN" sz="2400" dirty="0" smtClean="0"/>
              <a:t>       </a:t>
            </a:r>
            <a:r>
              <a:rPr lang="zh-CN" altLang="zh-CN" sz="2400" dirty="0"/>
              <a:t>等按钮切换页面。</a:t>
            </a:r>
          </a:p>
        </p:txBody>
      </p:sp>
      <p:pic>
        <p:nvPicPr>
          <p:cNvPr id="614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06278" y="5445568"/>
            <a:ext cx="533400" cy="285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93151" y="5458145"/>
            <a:ext cx="343145" cy="3431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8"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330930" y="5443631"/>
            <a:ext cx="351532" cy="3515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9"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648700" y="5816215"/>
            <a:ext cx="368994" cy="3038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0" name="Picture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06385" y="5841487"/>
            <a:ext cx="283985" cy="2839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2560834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mph" presetSubtype="0" repeatCount="3000" fill="hold" grpId="0" nodeType="clickEffect">
                                  <p:stCondLst>
                                    <p:cond delay="0"/>
                                  </p:stCondLst>
                                  <p:childTnLst>
                                    <p:anim calcmode="discrete" valueType="str">
                                      <p:cBhvr>
                                        <p:cTn id="6" dur="1000" fill="hold"/>
                                        <p:tgtEl>
                                          <p:spTgt spid="3"/>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079500" y="0"/>
            <a:ext cx="8064500" cy="1143000"/>
          </a:xfrm>
        </p:spPr>
        <p:txBody>
          <a:bodyPr vert="horz" lIns="91440" tIns="45720" rIns="91440" bIns="45720" rtlCol="0" anchor="ctr">
            <a:noAutofit/>
          </a:bodyPr>
          <a:lstStyle/>
          <a:p>
            <a:r>
              <a:rPr lang="en-US" altLang="zh-CN" sz="3600" dirty="0"/>
              <a:t>7.4.2  </a:t>
            </a:r>
            <a:r>
              <a:rPr lang="zh-CN" altLang="en-US" sz="3600" dirty="0" smtClean="0"/>
              <a:t>使用</a:t>
            </a:r>
            <a:r>
              <a:rPr lang="en-US" altLang="zh-CN" sz="3600" dirty="0" smtClean="0"/>
              <a:t>IE</a:t>
            </a:r>
            <a:r>
              <a:rPr lang="zh-CN" altLang="zh-CN" sz="3600" dirty="0"/>
              <a:t>浏览器浏览网页</a:t>
            </a: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 name="矩形 1"/>
          <p:cNvSpPr/>
          <p:nvPr/>
        </p:nvSpPr>
        <p:spPr>
          <a:xfrm>
            <a:off x="827584" y="2164865"/>
            <a:ext cx="3024336" cy="3928431"/>
          </a:xfrm>
          <a:prstGeom prst="rect">
            <a:avLst/>
          </a:prstGeom>
        </p:spPr>
        <p:txBody>
          <a:bodyPr wrap="square">
            <a:noAutofit/>
          </a:bodyPr>
          <a:lstStyle/>
          <a:p>
            <a:pPr marL="342900" lvl="0" indent="-342900">
              <a:lnSpc>
                <a:spcPct val="110000"/>
              </a:lnSpc>
              <a:buFont typeface="Arial" panose="020B0604020202020204" pitchFamily="34" charset="0"/>
              <a:buChar char="•"/>
            </a:pPr>
            <a:r>
              <a:rPr lang="zh-CN" altLang="zh-CN" sz="2400" dirty="0" smtClean="0"/>
              <a:t>打开</a:t>
            </a:r>
            <a:r>
              <a:rPr lang="zh-CN" altLang="zh-CN" sz="2400" dirty="0"/>
              <a:t>要保存的网页。</a:t>
            </a:r>
          </a:p>
          <a:p>
            <a:pPr marL="342900" lvl="0" indent="-342900">
              <a:lnSpc>
                <a:spcPct val="110000"/>
              </a:lnSpc>
              <a:buFont typeface="Arial" panose="020B0604020202020204" pitchFamily="34" charset="0"/>
              <a:buChar char="•"/>
            </a:pPr>
            <a:r>
              <a:rPr lang="zh-CN" altLang="zh-CN" sz="2400" dirty="0"/>
              <a:t>选择“文件”</a:t>
            </a:r>
            <a:r>
              <a:rPr lang="zh-CN" altLang="zh-CN" sz="2400" dirty="0" smtClean="0"/>
              <a:t>→</a:t>
            </a:r>
            <a:r>
              <a:rPr lang="en-US" altLang="zh-CN" sz="2400" dirty="0" smtClean="0"/>
              <a:t> </a:t>
            </a:r>
            <a:r>
              <a:rPr lang="zh-CN" altLang="zh-CN" sz="2400" dirty="0" smtClean="0"/>
              <a:t>“另存为”</a:t>
            </a:r>
            <a:r>
              <a:rPr lang="zh-CN" altLang="zh-CN" sz="2400" dirty="0"/>
              <a:t>命令，弹出“保存网页”对话框。</a:t>
            </a:r>
          </a:p>
          <a:p>
            <a:pPr marL="342900" lvl="0" indent="-342900">
              <a:lnSpc>
                <a:spcPct val="110000"/>
              </a:lnSpc>
              <a:buFont typeface="Arial" panose="020B0604020202020204" pitchFamily="34" charset="0"/>
              <a:buChar char="•"/>
            </a:pPr>
            <a:r>
              <a:rPr lang="zh-CN" altLang="zh-CN" sz="2400" dirty="0"/>
              <a:t>输入文件名，选择保存位置、类型。</a:t>
            </a:r>
          </a:p>
          <a:p>
            <a:pPr marL="342900" lvl="0" indent="-342900">
              <a:lnSpc>
                <a:spcPct val="110000"/>
              </a:lnSpc>
              <a:buFont typeface="Arial" panose="020B0604020202020204" pitchFamily="34" charset="0"/>
              <a:buChar char="•"/>
            </a:pPr>
            <a:r>
              <a:rPr lang="zh-CN" altLang="en-US" sz="2400" dirty="0" smtClean="0"/>
              <a:t>单</a:t>
            </a:r>
            <a:r>
              <a:rPr lang="zh-CN" altLang="zh-CN" sz="2400" dirty="0" smtClean="0"/>
              <a:t>击</a:t>
            </a:r>
            <a:r>
              <a:rPr lang="zh-CN" altLang="zh-CN" sz="2400" dirty="0"/>
              <a:t>“保存”按钮，完成网页的</a:t>
            </a:r>
            <a:r>
              <a:rPr lang="zh-CN" altLang="zh-CN" sz="2400" dirty="0" smtClean="0"/>
              <a:t>保存。</a:t>
            </a:r>
          </a:p>
        </p:txBody>
      </p:sp>
      <p:sp>
        <p:nvSpPr>
          <p:cNvPr id="9" name="TextBox 8"/>
          <p:cNvSpPr txBox="1"/>
          <p:nvPr/>
        </p:nvSpPr>
        <p:spPr>
          <a:xfrm>
            <a:off x="1147394" y="1033572"/>
            <a:ext cx="6849212" cy="523220"/>
          </a:xfrm>
          <a:prstGeom prst="rect">
            <a:avLst/>
          </a:prstGeom>
          <a:noFill/>
        </p:spPr>
        <p:txBody>
          <a:bodyPr wrap="square" rtlCol="0">
            <a:spAutoFit/>
          </a:bodyPr>
          <a:lstStyle>
            <a:defPPr>
              <a:defRPr lang="zh-CN"/>
            </a:defPPr>
            <a:lvl1pPr>
              <a:defRPr sz="2800"/>
            </a:lvl1pPr>
          </a:lstStyle>
          <a:p>
            <a:r>
              <a:rPr lang="zh-CN" altLang="zh-CN" dirty="0"/>
              <a:t>2．保存网页内容</a:t>
            </a:r>
          </a:p>
        </p:txBody>
      </p:sp>
      <p:sp>
        <p:nvSpPr>
          <p:cNvPr id="15" name="TextBox 14"/>
          <p:cNvSpPr txBox="1"/>
          <p:nvPr/>
        </p:nvSpPr>
        <p:spPr>
          <a:xfrm>
            <a:off x="899592" y="1599183"/>
            <a:ext cx="6849212" cy="461665"/>
          </a:xfrm>
          <a:prstGeom prst="rect">
            <a:avLst/>
          </a:prstGeom>
          <a:noFill/>
        </p:spPr>
        <p:txBody>
          <a:bodyPr wrap="square" rtlCol="0">
            <a:spAutoFit/>
          </a:bodyPr>
          <a:lstStyle>
            <a:defPPr>
              <a:defRPr lang="zh-CN"/>
            </a:defPPr>
            <a:lvl1pPr>
              <a:defRPr sz="2800"/>
            </a:lvl1pPr>
          </a:lstStyle>
          <a:p>
            <a:r>
              <a:rPr lang="zh-CN" altLang="zh-CN" sz="2400" dirty="0"/>
              <a:t>（1）保存网页</a:t>
            </a:r>
          </a:p>
        </p:txBody>
      </p:sp>
      <p:pic>
        <p:nvPicPr>
          <p:cNvPr id="12290" name="图片 1"/>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995935" y="2348880"/>
            <a:ext cx="4850141" cy="3240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15819642"/>
      </p:ext>
    </p:extLst>
  </p:cSld>
  <p:clrMapOvr>
    <a:masterClrMapping/>
  </p:clrMapOvr>
  <p:transition>
    <p:fad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图片 1"/>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139952" y="2492896"/>
            <a:ext cx="4742360" cy="3168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标题 4"/>
          <p:cNvSpPr>
            <a:spLocks noGrp="1"/>
          </p:cNvSpPr>
          <p:nvPr>
            <p:ph type="title" idx="4294967295"/>
          </p:nvPr>
        </p:nvSpPr>
        <p:spPr>
          <a:xfrm>
            <a:off x="1079500" y="0"/>
            <a:ext cx="8064500" cy="1143000"/>
          </a:xfrm>
        </p:spPr>
        <p:txBody>
          <a:bodyPr vert="horz" lIns="91440" tIns="45720" rIns="91440" bIns="45720" rtlCol="0" anchor="ctr">
            <a:noAutofit/>
          </a:bodyPr>
          <a:lstStyle/>
          <a:p>
            <a:r>
              <a:rPr lang="en-US" altLang="zh-CN" sz="3600" dirty="0"/>
              <a:t>7.4.2  </a:t>
            </a:r>
            <a:r>
              <a:rPr lang="zh-CN" altLang="en-US" sz="3600" dirty="0" smtClean="0"/>
              <a:t>使用</a:t>
            </a:r>
            <a:r>
              <a:rPr lang="en-US" altLang="zh-CN" sz="3600" dirty="0" smtClean="0"/>
              <a:t>IE</a:t>
            </a:r>
            <a:r>
              <a:rPr lang="zh-CN" altLang="zh-CN" sz="3600" dirty="0"/>
              <a:t>浏览器浏览网页</a:t>
            </a: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 name="矩形 1"/>
          <p:cNvSpPr/>
          <p:nvPr/>
        </p:nvSpPr>
        <p:spPr>
          <a:xfrm>
            <a:off x="715346" y="2132856"/>
            <a:ext cx="3352598" cy="4209437"/>
          </a:xfrm>
          <a:prstGeom prst="rect">
            <a:avLst/>
          </a:prstGeom>
        </p:spPr>
        <p:txBody>
          <a:bodyPr wrap="square">
            <a:noAutofit/>
          </a:bodyPr>
          <a:lstStyle/>
          <a:p>
            <a:pPr marL="349250" lvl="1" indent="-342900">
              <a:lnSpc>
                <a:spcPct val="110000"/>
              </a:lnSpc>
              <a:buFont typeface="Arial" panose="020B0604020202020204" pitchFamily="34" charset="0"/>
              <a:buChar char="•"/>
            </a:pPr>
            <a:r>
              <a:rPr lang="zh-CN" altLang="zh-CN" sz="2400" dirty="0"/>
              <a:t>打开图片所在网页，找到要保存的图片。</a:t>
            </a:r>
          </a:p>
          <a:p>
            <a:pPr marL="349250" lvl="1" indent="-342900">
              <a:lnSpc>
                <a:spcPct val="110000"/>
              </a:lnSpc>
              <a:buFont typeface="Arial" panose="020B0604020202020204" pitchFamily="34" charset="0"/>
              <a:buChar char="•"/>
            </a:pPr>
            <a:r>
              <a:rPr lang="zh-CN" altLang="zh-CN" sz="2400" dirty="0"/>
              <a:t>右击图片，在快捷菜单中选择“图片另存为”命令，弹出“保存图片”对话框。</a:t>
            </a:r>
          </a:p>
          <a:p>
            <a:pPr marL="349250" lvl="1" indent="-342900">
              <a:lnSpc>
                <a:spcPct val="110000"/>
              </a:lnSpc>
              <a:buFont typeface="Arial" panose="020B0604020202020204" pitchFamily="34" charset="0"/>
              <a:buChar char="•"/>
            </a:pPr>
            <a:r>
              <a:rPr lang="zh-CN" altLang="zh-CN" sz="2400" dirty="0"/>
              <a:t>输入文件名，选择保存位置、类型。</a:t>
            </a:r>
          </a:p>
          <a:p>
            <a:pPr marL="349250" lvl="1" indent="-342900">
              <a:lnSpc>
                <a:spcPct val="110000"/>
              </a:lnSpc>
              <a:buFont typeface="Arial" panose="020B0604020202020204" pitchFamily="34" charset="0"/>
              <a:buChar char="•"/>
            </a:pPr>
            <a:r>
              <a:rPr lang="zh-CN" altLang="zh-CN" sz="2400" dirty="0"/>
              <a:t>单击“保存”按钮，完成图片的保存。</a:t>
            </a:r>
          </a:p>
        </p:txBody>
      </p:sp>
      <p:sp>
        <p:nvSpPr>
          <p:cNvPr id="9" name="TextBox 8"/>
          <p:cNvSpPr txBox="1"/>
          <p:nvPr/>
        </p:nvSpPr>
        <p:spPr>
          <a:xfrm>
            <a:off x="1147394" y="1033572"/>
            <a:ext cx="6849212" cy="523220"/>
          </a:xfrm>
          <a:prstGeom prst="rect">
            <a:avLst/>
          </a:prstGeom>
          <a:noFill/>
        </p:spPr>
        <p:txBody>
          <a:bodyPr wrap="square" rtlCol="0">
            <a:spAutoFit/>
          </a:bodyPr>
          <a:lstStyle>
            <a:defPPr>
              <a:defRPr lang="zh-CN"/>
            </a:defPPr>
            <a:lvl1pPr>
              <a:defRPr sz="2800"/>
            </a:lvl1pPr>
          </a:lstStyle>
          <a:p>
            <a:r>
              <a:rPr lang="zh-CN" altLang="zh-CN" dirty="0"/>
              <a:t>2．保存网页内容</a:t>
            </a:r>
          </a:p>
        </p:txBody>
      </p:sp>
      <p:sp>
        <p:nvSpPr>
          <p:cNvPr id="15" name="TextBox 14"/>
          <p:cNvSpPr txBox="1"/>
          <p:nvPr/>
        </p:nvSpPr>
        <p:spPr>
          <a:xfrm>
            <a:off x="899592" y="1599183"/>
            <a:ext cx="6849212" cy="461665"/>
          </a:xfrm>
          <a:prstGeom prst="rect">
            <a:avLst/>
          </a:prstGeom>
          <a:noFill/>
        </p:spPr>
        <p:txBody>
          <a:bodyPr wrap="square" rtlCol="0">
            <a:spAutoFit/>
          </a:bodyPr>
          <a:lstStyle>
            <a:defPPr>
              <a:defRPr lang="zh-CN"/>
            </a:defPPr>
            <a:lvl1pPr>
              <a:defRPr sz="2800"/>
            </a:lvl1pPr>
          </a:lstStyle>
          <a:p>
            <a:r>
              <a:rPr lang="zh-CN" altLang="zh-CN" sz="2400" dirty="0" smtClean="0"/>
              <a:t>（</a:t>
            </a:r>
            <a:r>
              <a:rPr lang="en-US" altLang="zh-CN" sz="2400" dirty="0" smtClean="0"/>
              <a:t>2</a:t>
            </a:r>
            <a:r>
              <a:rPr lang="zh-CN" altLang="zh-CN" sz="2400" dirty="0" smtClean="0"/>
              <a:t>）</a:t>
            </a:r>
            <a:r>
              <a:rPr lang="zh-CN" altLang="zh-CN" sz="2400" dirty="0"/>
              <a:t>保存图片</a:t>
            </a:r>
          </a:p>
        </p:txBody>
      </p:sp>
    </p:spTree>
    <p:extLst>
      <p:ext uri="{BB962C8B-B14F-4D97-AF65-F5344CB8AC3E}">
        <p14:creationId xmlns:p14="http://schemas.microsoft.com/office/powerpoint/2010/main" val="1931627185"/>
      </p:ext>
    </p:extLst>
  </p:cSld>
  <p:clrMapOvr>
    <a:masterClrMapping/>
  </p:clrMapOvr>
  <p:transition>
    <p:fad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079500" y="0"/>
            <a:ext cx="8064500" cy="1143000"/>
          </a:xfrm>
        </p:spPr>
        <p:txBody>
          <a:bodyPr vert="horz" lIns="91440" tIns="45720" rIns="91440" bIns="45720" rtlCol="0" anchor="ctr">
            <a:noAutofit/>
          </a:bodyPr>
          <a:lstStyle/>
          <a:p>
            <a:r>
              <a:rPr lang="en-US" altLang="zh-CN" sz="3600" dirty="0"/>
              <a:t>7.4.2  </a:t>
            </a:r>
            <a:r>
              <a:rPr lang="zh-CN" altLang="en-US" sz="3600" dirty="0" smtClean="0"/>
              <a:t>使用</a:t>
            </a:r>
            <a:r>
              <a:rPr lang="en-US" altLang="zh-CN" sz="3600" dirty="0" smtClean="0"/>
              <a:t>IE</a:t>
            </a:r>
            <a:r>
              <a:rPr lang="zh-CN" altLang="zh-CN" sz="3600" dirty="0"/>
              <a:t>浏览器浏览网页</a:t>
            </a: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 name="矩形 1"/>
          <p:cNvSpPr/>
          <p:nvPr/>
        </p:nvSpPr>
        <p:spPr>
          <a:xfrm>
            <a:off x="1147394" y="2164866"/>
            <a:ext cx="7385046" cy="1696184"/>
          </a:xfrm>
          <a:prstGeom prst="rect">
            <a:avLst/>
          </a:prstGeom>
        </p:spPr>
        <p:txBody>
          <a:bodyPr wrap="square">
            <a:noAutofit/>
          </a:bodyPr>
          <a:lstStyle/>
          <a:p>
            <a:pPr marL="342900" lvl="0" indent="-342900">
              <a:buFont typeface="Arial" panose="020B0604020202020204" pitchFamily="34" charset="0"/>
              <a:buChar char="•"/>
            </a:pPr>
            <a:r>
              <a:rPr lang="zh-CN" altLang="zh-CN" sz="2400" dirty="0"/>
              <a:t>在打开的网页中，选定要保存的文字。</a:t>
            </a:r>
          </a:p>
          <a:p>
            <a:pPr marL="342900" lvl="0" indent="-342900">
              <a:buFont typeface="Arial" panose="020B0604020202020204" pitchFamily="34" charset="0"/>
              <a:buChar char="•"/>
            </a:pPr>
            <a:r>
              <a:rPr lang="zh-CN" altLang="zh-CN" sz="2400" dirty="0"/>
              <a:t>右击选定的文字，在快捷菜单中选择“复制”命令。</a:t>
            </a:r>
          </a:p>
          <a:p>
            <a:pPr marL="342900" lvl="0" indent="-342900">
              <a:buFont typeface="Arial" panose="020B0604020202020204" pitchFamily="34" charset="0"/>
              <a:buChar char="•"/>
            </a:pPr>
            <a:r>
              <a:rPr lang="zh-CN" altLang="zh-CN" sz="2400" dirty="0"/>
              <a:t>在需要保存文字的文档编辑区定位插入点并右击，在快捷菜单中选择“粘贴”命令。</a:t>
            </a:r>
          </a:p>
          <a:p>
            <a:pPr lvl="0"/>
            <a:endParaRPr lang="zh-CN" altLang="zh-CN" sz="2400" dirty="0" smtClean="0"/>
          </a:p>
        </p:txBody>
      </p:sp>
      <p:sp>
        <p:nvSpPr>
          <p:cNvPr id="9" name="TextBox 8"/>
          <p:cNvSpPr txBox="1"/>
          <p:nvPr/>
        </p:nvSpPr>
        <p:spPr>
          <a:xfrm>
            <a:off x="1147394" y="1033572"/>
            <a:ext cx="6849212" cy="523220"/>
          </a:xfrm>
          <a:prstGeom prst="rect">
            <a:avLst/>
          </a:prstGeom>
          <a:noFill/>
        </p:spPr>
        <p:txBody>
          <a:bodyPr wrap="square" rtlCol="0">
            <a:spAutoFit/>
          </a:bodyPr>
          <a:lstStyle>
            <a:defPPr>
              <a:defRPr lang="zh-CN"/>
            </a:defPPr>
            <a:lvl1pPr>
              <a:defRPr sz="2800"/>
            </a:lvl1pPr>
          </a:lstStyle>
          <a:p>
            <a:r>
              <a:rPr lang="zh-CN" altLang="zh-CN" dirty="0"/>
              <a:t>2．保存网页内容</a:t>
            </a:r>
          </a:p>
        </p:txBody>
      </p:sp>
      <p:sp>
        <p:nvSpPr>
          <p:cNvPr id="15" name="TextBox 14"/>
          <p:cNvSpPr txBox="1"/>
          <p:nvPr/>
        </p:nvSpPr>
        <p:spPr>
          <a:xfrm>
            <a:off x="899592" y="1638219"/>
            <a:ext cx="6849212" cy="461665"/>
          </a:xfrm>
          <a:prstGeom prst="rect">
            <a:avLst/>
          </a:prstGeom>
          <a:noFill/>
        </p:spPr>
        <p:txBody>
          <a:bodyPr wrap="square" rtlCol="0">
            <a:spAutoFit/>
          </a:bodyPr>
          <a:lstStyle>
            <a:defPPr>
              <a:defRPr lang="zh-CN"/>
            </a:defPPr>
            <a:lvl1pPr>
              <a:defRPr sz="2800"/>
            </a:lvl1pPr>
          </a:lstStyle>
          <a:p>
            <a:r>
              <a:rPr lang="zh-CN" altLang="zh-CN" sz="2400" dirty="0" smtClean="0"/>
              <a:t>（</a:t>
            </a:r>
            <a:r>
              <a:rPr lang="en-US" altLang="zh-CN" sz="2400" dirty="0" smtClean="0"/>
              <a:t>3</a:t>
            </a:r>
            <a:r>
              <a:rPr lang="zh-CN" altLang="zh-CN" sz="2400" dirty="0" smtClean="0"/>
              <a:t>）</a:t>
            </a:r>
            <a:r>
              <a:rPr lang="zh-CN" altLang="zh-CN" sz="2400" dirty="0"/>
              <a:t>保存网页中的部分文字</a:t>
            </a:r>
          </a:p>
        </p:txBody>
      </p:sp>
      <p:sp>
        <p:nvSpPr>
          <p:cNvPr id="10" name="TextBox 9"/>
          <p:cNvSpPr txBox="1"/>
          <p:nvPr/>
        </p:nvSpPr>
        <p:spPr>
          <a:xfrm>
            <a:off x="971600" y="3861050"/>
            <a:ext cx="6849212" cy="461665"/>
          </a:xfrm>
          <a:prstGeom prst="rect">
            <a:avLst/>
          </a:prstGeom>
          <a:noFill/>
        </p:spPr>
        <p:txBody>
          <a:bodyPr wrap="square" rtlCol="0">
            <a:spAutoFit/>
          </a:bodyPr>
          <a:lstStyle>
            <a:defPPr>
              <a:defRPr lang="zh-CN"/>
            </a:defPPr>
            <a:lvl1pPr>
              <a:defRPr sz="2800"/>
            </a:lvl1pPr>
          </a:lstStyle>
          <a:p>
            <a:r>
              <a:rPr lang="zh-CN" altLang="zh-CN" sz="2400" dirty="0"/>
              <a:t>（4）保存超链接的音频（或视频）</a:t>
            </a:r>
          </a:p>
        </p:txBody>
      </p:sp>
      <p:sp>
        <p:nvSpPr>
          <p:cNvPr id="11" name="矩形 10"/>
          <p:cNvSpPr/>
          <p:nvPr/>
        </p:nvSpPr>
        <p:spPr>
          <a:xfrm>
            <a:off x="1175724" y="4362363"/>
            <a:ext cx="7385046" cy="2018965"/>
          </a:xfrm>
          <a:prstGeom prst="rect">
            <a:avLst/>
          </a:prstGeom>
        </p:spPr>
        <p:txBody>
          <a:bodyPr wrap="square">
            <a:noAutofit/>
          </a:bodyPr>
          <a:lstStyle/>
          <a:p>
            <a:pPr marL="342900" lvl="0" indent="-342900">
              <a:buFont typeface="Arial" panose="020B0604020202020204" pitchFamily="34" charset="0"/>
              <a:buChar char="•"/>
            </a:pPr>
            <a:r>
              <a:rPr lang="zh-CN" altLang="zh-CN" sz="2400" dirty="0"/>
              <a:t>打开网页，找到要保存的音频（或视频）超链接。</a:t>
            </a:r>
          </a:p>
          <a:p>
            <a:pPr marL="342900" lvl="0" indent="-342900">
              <a:buFont typeface="Arial" panose="020B0604020202020204" pitchFamily="34" charset="0"/>
              <a:buChar char="•"/>
            </a:pPr>
            <a:r>
              <a:rPr lang="zh-CN" altLang="zh-CN" sz="2400" dirty="0"/>
              <a:t>右击超链接，在快捷菜单中选择“目标另存为”，弹出“另存为”对话框。</a:t>
            </a:r>
          </a:p>
          <a:p>
            <a:pPr marL="342900" lvl="0" indent="-342900">
              <a:buFont typeface="Arial" panose="020B0604020202020204" pitchFamily="34" charset="0"/>
              <a:buChar char="•"/>
            </a:pPr>
            <a:r>
              <a:rPr lang="zh-CN" altLang="zh-CN" sz="2400" dirty="0"/>
              <a:t>输入文件名，选择保存位置、类型。</a:t>
            </a:r>
          </a:p>
          <a:p>
            <a:pPr marL="342900" lvl="0" indent="-342900">
              <a:buFont typeface="Arial" panose="020B0604020202020204" pitchFamily="34" charset="0"/>
              <a:buChar char="•"/>
            </a:pPr>
            <a:r>
              <a:rPr lang="zh-CN" altLang="zh-CN" sz="2400" dirty="0"/>
              <a:t>单击“保存”按钮，完成音频（或视频）的保存。</a:t>
            </a:r>
          </a:p>
          <a:p>
            <a:pPr lvl="0"/>
            <a:endParaRPr lang="zh-CN" altLang="zh-CN" sz="2400" dirty="0" smtClean="0"/>
          </a:p>
        </p:txBody>
      </p:sp>
    </p:spTree>
    <p:extLst>
      <p:ext uri="{BB962C8B-B14F-4D97-AF65-F5344CB8AC3E}">
        <p14:creationId xmlns:p14="http://schemas.microsoft.com/office/powerpoint/2010/main" val="429486407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barn(inVertical)">
                                      <p:cBhvr>
                                        <p:cTn id="7" dur="500"/>
                                        <p:tgtEl>
                                          <p:spTgt spid="15">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barn(inVertical)">
                                      <p:cBhvr>
                                        <p:cTn id="10" dur="500"/>
                                        <p:tgtEl>
                                          <p:spTgt spid="2">
                                            <p:txEl>
                                              <p:pRg st="0" end="0"/>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barn(inVertical)">
                                      <p:cBhvr>
                                        <p:cTn id="13" dur="500"/>
                                        <p:tgtEl>
                                          <p:spTgt spid="2">
                                            <p:txEl>
                                              <p:pRg st="1" end="1"/>
                                            </p:txEl>
                                          </p:spTgt>
                                        </p:tgtEl>
                                      </p:cBhvr>
                                    </p:animEffect>
                                  </p:childTnLst>
                                </p:cTn>
                              </p:par>
                              <p:par>
                                <p:cTn id="14" presetID="16" presetClass="entr" presetSubtype="21" fill="hold"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barn(inVertical)">
                                      <p:cBhvr>
                                        <p:cTn id="16" dur="500"/>
                                        <p:tgtEl>
                                          <p:spTgt spid="2">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nodeType="clickEffect">
                                  <p:stCondLst>
                                    <p:cond delay="0"/>
                                  </p:stCondLst>
                                  <p:childTnLst>
                                    <p:set>
                                      <p:cBhvr>
                                        <p:cTn id="20" dur="1" fill="hold">
                                          <p:stCondLst>
                                            <p:cond delay="0"/>
                                          </p:stCondLst>
                                        </p:cTn>
                                        <p:tgtEl>
                                          <p:spTgt spid="10">
                                            <p:txEl>
                                              <p:pRg st="0" end="0"/>
                                            </p:txEl>
                                          </p:spTgt>
                                        </p:tgtEl>
                                        <p:attrNameLst>
                                          <p:attrName>style.visibility</p:attrName>
                                        </p:attrNameLst>
                                      </p:cBhvr>
                                      <p:to>
                                        <p:strVal val="visible"/>
                                      </p:to>
                                    </p:set>
                                    <p:animEffect transition="in" filter="barn(inVertical)">
                                      <p:cBhvr>
                                        <p:cTn id="21" dur="500"/>
                                        <p:tgtEl>
                                          <p:spTgt spid="10">
                                            <p:txEl>
                                              <p:pRg st="0" end="0"/>
                                            </p:txEl>
                                          </p:spTgt>
                                        </p:tgtEl>
                                      </p:cBhvr>
                                    </p:animEffect>
                                  </p:childTnLst>
                                </p:cTn>
                              </p:par>
                              <p:par>
                                <p:cTn id="22" presetID="16" presetClass="entr" presetSubtype="21" fill="hold" nodeType="withEffect">
                                  <p:stCondLst>
                                    <p:cond delay="0"/>
                                  </p:stCondLst>
                                  <p:childTnLst>
                                    <p:set>
                                      <p:cBhvr>
                                        <p:cTn id="23" dur="1" fill="hold">
                                          <p:stCondLst>
                                            <p:cond delay="0"/>
                                          </p:stCondLst>
                                        </p:cTn>
                                        <p:tgtEl>
                                          <p:spTgt spid="11">
                                            <p:txEl>
                                              <p:pRg st="0" end="0"/>
                                            </p:txEl>
                                          </p:spTgt>
                                        </p:tgtEl>
                                        <p:attrNameLst>
                                          <p:attrName>style.visibility</p:attrName>
                                        </p:attrNameLst>
                                      </p:cBhvr>
                                      <p:to>
                                        <p:strVal val="visible"/>
                                      </p:to>
                                    </p:set>
                                    <p:animEffect transition="in" filter="barn(inVertical)">
                                      <p:cBhvr>
                                        <p:cTn id="24" dur="500"/>
                                        <p:tgtEl>
                                          <p:spTgt spid="11">
                                            <p:txEl>
                                              <p:pRg st="0" end="0"/>
                                            </p:txEl>
                                          </p:spTgt>
                                        </p:tgtEl>
                                      </p:cBhvr>
                                    </p:animEffect>
                                  </p:childTnLst>
                                </p:cTn>
                              </p:par>
                              <p:par>
                                <p:cTn id="25" presetID="16" presetClass="entr" presetSubtype="21" fill="hold" nodeType="withEffect">
                                  <p:stCondLst>
                                    <p:cond delay="0"/>
                                  </p:stCondLst>
                                  <p:childTnLst>
                                    <p:set>
                                      <p:cBhvr>
                                        <p:cTn id="26" dur="1" fill="hold">
                                          <p:stCondLst>
                                            <p:cond delay="0"/>
                                          </p:stCondLst>
                                        </p:cTn>
                                        <p:tgtEl>
                                          <p:spTgt spid="11">
                                            <p:txEl>
                                              <p:pRg st="1" end="1"/>
                                            </p:txEl>
                                          </p:spTgt>
                                        </p:tgtEl>
                                        <p:attrNameLst>
                                          <p:attrName>style.visibility</p:attrName>
                                        </p:attrNameLst>
                                      </p:cBhvr>
                                      <p:to>
                                        <p:strVal val="visible"/>
                                      </p:to>
                                    </p:set>
                                    <p:animEffect transition="in" filter="barn(inVertical)">
                                      <p:cBhvr>
                                        <p:cTn id="27" dur="500"/>
                                        <p:tgtEl>
                                          <p:spTgt spid="11">
                                            <p:txEl>
                                              <p:pRg st="1" end="1"/>
                                            </p:txEl>
                                          </p:spTgt>
                                        </p:tgtEl>
                                      </p:cBhvr>
                                    </p:animEffect>
                                  </p:childTnLst>
                                </p:cTn>
                              </p:par>
                              <p:par>
                                <p:cTn id="28" presetID="16" presetClass="entr" presetSubtype="21" fill="hold" nodeType="withEffect">
                                  <p:stCondLst>
                                    <p:cond delay="0"/>
                                  </p:stCondLst>
                                  <p:childTnLst>
                                    <p:set>
                                      <p:cBhvr>
                                        <p:cTn id="29" dur="1" fill="hold">
                                          <p:stCondLst>
                                            <p:cond delay="0"/>
                                          </p:stCondLst>
                                        </p:cTn>
                                        <p:tgtEl>
                                          <p:spTgt spid="11">
                                            <p:txEl>
                                              <p:pRg st="2" end="2"/>
                                            </p:txEl>
                                          </p:spTgt>
                                        </p:tgtEl>
                                        <p:attrNameLst>
                                          <p:attrName>style.visibility</p:attrName>
                                        </p:attrNameLst>
                                      </p:cBhvr>
                                      <p:to>
                                        <p:strVal val="visible"/>
                                      </p:to>
                                    </p:set>
                                    <p:animEffect transition="in" filter="barn(inVertical)">
                                      <p:cBhvr>
                                        <p:cTn id="30" dur="500"/>
                                        <p:tgtEl>
                                          <p:spTgt spid="11">
                                            <p:txEl>
                                              <p:pRg st="2" end="2"/>
                                            </p:txEl>
                                          </p:spTgt>
                                        </p:tgtEl>
                                      </p:cBhvr>
                                    </p:animEffect>
                                  </p:childTnLst>
                                </p:cTn>
                              </p:par>
                              <p:par>
                                <p:cTn id="31" presetID="16" presetClass="entr" presetSubtype="21" fill="hold" nodeType="withEffect">
                                  <p:stCondLst>
                                    <p:cond delay="0"/>
                                  </p:stCondLst>
                                  <p:childTnLst>
                                    <p:set>
                                      <p:cBhvr>
                                        <p:cTn id="32" dur="1" fill="hold">
                                          <p:stCondLst>
                                            <p:cond delay="0"/>
                                          </p:stCondLst>
                                        </p:cTn>
                                        <p:tgtEl>
                                          <p:spTgt spid="11">
                                            <p:txEl>
                                              <p:pRg st="3" end="3"/>
                                            </p:txEl>
                                          </p:spTgt>
                                        </p:tgtEl>
                                        <p:attrNameLst>
                                          <p:attrName>style.visibility</p:attrName>
                                        </p:attrNameLst>
                                      </p:cBhvr>
                                      <p:to>
                                        <p:strVal val="visible"/>
                                      </p:to>
                                    </p:set>
                                    <p:animEffect transition="in" filter="barn(inVertical)">
                                      <p:cBhvr>
                                        <p:cTn id="33" dur="500"/>
                                        <p:tgtEl>
                                          <p:spTgt spid="1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079500" y="0"/>
            <a:ext cx="8064500" cy="1143000"/>
          </a:xfrm>
        </p:spPr>
        <p:txBody>
          <a:bodyPr vert="horz" lIns="91440" tIns="45720" rIns="91440" bIns="45720" rtlCol="0" anchor="ctr">
            <a:noAutofit/>
          </a:bodyPr>
          <a:lstStyle/>
          <a:p>
            <a:r>
              <a:rPr lang="en-US" altLang="zh-CN" sz="3600" dirty="0"/>
              <a:t>7.4.2  </a:t>
            </a:r>
            <a:r>
              <a:rPr lang="zh-CN" altLang="en-US" sz="3600" dirty="0" smtClean="0"/>
              <a:t>使用</a:t>
            </a:r>
            <a:r>
              <a:rPr lang="en-US" altLang="zh-CN" sz="3600" dirty="0" smtClean="0"/>
              <a:t>IE</a:t>
            </a:r>
            <a:r>
              <a:rPr lang="zh-CN" altLang="zh-CN" sz="3600" dirty="0"/>
              <a:t>浏览器浏览网页</a:t>
            </a: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 name="矩形 1"/>
          <p:cNvSpPr/>
          <p:nvPr/>
        </p:nvSpPr>
        <p:spPr>
          <a:xfrm>
            <a:off x="541242" y="2892038"/>
            <a:ext cx="3814734" cy="3489290"/>
          </a:xfrm>
          <a:prstGeom prst="rect">
            <a:avLst/>
          </a:prstGeom>
        </p:spPr>
        <p:txBody>
          <a:bodyPr wrap="square">
            <a:noAutofit/>
          </a:bodyPr>
          <a:lstStyle/>
          <a:p>
            <a:pPr marL="342900" lvl="0" indent="-342900">
              <a:buFont typeface="Arial" panose="020B0604020202020204" pitchFamily="34" charset="0"/>
              <a:buChar char="•"/>
            </a:pPr>
            <a:r>
              <a:rPr lang="zh-CN" altLang="zh-CN" sz="2400" dirty="0" smtClean="0"/>
              <a:t>在</a:t>
            </a:r>
            <a:r>
              <a:rPr lang="en-US" altLang="zh-CN" sz="2400" dirty="0"/>
              <a:t>IE</a:t>
            </a:r>
            <a:r>
              <a:rPr lang="zh-CN" altLang="zh-CN" sz="2400" dirty="0"/>
              <a:t>地址栏输入</a:t>
            </a:r>
            <a:r>
              <a:rPr lang="en-US" altLang="zh-CN" sz="2400" dirty="0"/>
              <a:t>http://www.baidu.com</a:t>
            </a:r>
            <a:r>
              <a:rPr lang="zh-CN" altLang="zh-CN" sz="2400" dirty="0"/>
              <a:t>，打开百度搜索引擎</a:t>
            </a:r>
            <a:r>
              <a:rPr lang="zh-CN" altLang="zh-CN" sz="2400" dirty="0" smtClean="0"/>
              <a:t>首页。</a:t>
            </a:r>
            <a:endParaRPr lang="zh-CN" altLang="zh-CN" sz="2400" dirty="0"/>
          </a:p>
          <a:p>
            <a:pPr marL="342900" lvl="0" indent="-342900">
              <a:buFont typeface="Arial" panose="020B0604020202020204" pitchFamily="34" charset="0"/>
              <a:buChar char="•"/>
            </a:pPr>
            <a:r>
              <a:rPr lang="zh-CN" altLang="en-US" sz="2400" dirty="0" smtClean="0"/>
              <a:t>在</a:t>
            </a:r>
            <a:r>
              <a:rPr lang="zh-CN" altLang="zh-CN" sz="2400" dirty="0" smtClean="0"/>
              <a:t>文本框</a:t>
            </a:r>
            <a:r>
              <a:rPr lang="zh-CN" altLang="zh-CN" sz="2400" dirty="0"/>
              <a:t>中输入要搜索的内容，按</a:t>
            </a:r>
            <a:r>
              <a:rPr lang="en-US" altLang="zh-CN" sz="2400" dirty="0"/>
              <a:t>Enter</a:t>
            </a:r>
            <a:r>
              <a:rPr lang="zh-CN" altLang="zh-CN" sz="2400" dirty="0"/>
              <a:t>键，或单击“百度一下”按钮。</a:t>
            </a:r>
          </a:p>
          <a:p>
            <a:pPr marL="342900" indent="-342900">
              <a:buFont typeface="Arial" panose="020B0604020202020204" pitchFamily="34" charset="0"/>
              <a:buChar char="•"/>
            </a:pPr>
            <a:r>
              <a:rPr lang="zh-CN" altLang="zh-CN" sz="2400" dirty="0"/>
              <a:t>在页面中列出很多包含要搜索信息的网页条目，选择其中一项</a:t>
            </a:r>
            <a:r>
              <a:rPr lang="zh-CN" altLang="zh-CN" sz="2400" dirty="0" smtClean="0"/>
              <a:t>打开</a:t>
            </a:r>
            <a:r>
              <a:rPr lang="zh-CN" altLang="en-US" sz="2400" dirty="0" smtClean="0"/>
              <a:t>。</a:t>
            </a:r>
            <a:endParaRPr lang="zh-CN" altLang="zh-CN" sz="2400" dirty="0" smtClean="0"/>
          </a:p>
        </p:txBody>
      </p:sp>
      <p:sp>
        <p:nvSpPr>
          <p:cNvPr id="9" name="TextBox 8"/>
          <p:cNvSpPr txBox="1"/>
          <p:nvPr/>
        </p:nvSpPr>
        <p:spPr>
          <a:xfrm>
            <a:off x="1147394" y="1033572"/>
            <a:ext cx="6849212" cy="523220"/>
          </a:xfrm>
          <a:prstGeom prst="rect">
            <a:avLst/>
          </a:prstGeom>
          <a:noFill/>
        </p:spPr>
        <p:txBody>
          <a:bodyPr wrap="square" rtlCol="0">
            <a:spAutoFit/>
          </a:bodyPr>
          <a:lstStyle>
            <a:defPPr>
              <a:defRPr lang="zh-CN"/>
            </a:defPPr>
            <a:lvl1pPr>
              <a:defRPr sz="2800"/>
            </a:lvl1pPr>
          </a:lstStyle>
          <a:p>
            <a:r>
              <a:rPr lang="en-US" altLang="zh-CN" dirty="0"/>
              <a:t>3</a:t>
            </a:r>
            <a:r>
              <a:rPr lang="zh-CN" altLang="zh-CN" dirty="0"/>
              <a:t>．搜索信息</a:t>
            </a:r>
          </a:p>
        </p:txBody>
      </p:sp>
      <p:sp>
        <p:nvSpPr>
          <p:cNvPr id="12" name="矩形 11"/>
          <p:cNvSpPr/>
          <p:nvPr/>
        </p:nvSpPr>
        <p:spPr>
          <a:xfrm>
            <a:off x="850979" y="1556792"/>
            <a:ext cx="7668369" cy="1191230"/>
          </a:xfrm>
          <a:prstGeom prst="rect">
            <a:avLst/>
          </a:prstGeom>
        </p:spPr>
        <p:txBody>
          <a:bodyPr wrap="square">
            <a:noAutofit/>
          </a:bodyPr>
          <a:lstStyle/>
          <a:p>
            <a:pPr lvl="0"/>
            <a:r>
              <a:rPr lang="zh-CN" altLang="en-US" sz="2400" dirty="0"/>
              <a:t>　</a:t>
            </a:r>
            <a:r>
              <a:rPr lang="zh-CN" altLang="en-US" sz="2400" dirty="0" smtClean="0"/>
              <a:t>　</a:t>
            </a:r>
            <a:r>
              <a:rPr lang="zh-CN" altLang="zh-CN" sz="2400" dirty="0" smtClean="0"/>
              <a:t>利用</a:t>
            </a:r>
            <a:r>
              <a:rPr lang="zh-CN" altLang="zh-CN" sz="2400" dirty="0"/>
              <a:t>各大网站上的分类站点</a:t>
            </a:r>
            <a:r>
              <a:rPr lang="zh-CN" altLang="zh-CN" sz="2400" dirty="0" smtClean="0"/>
              <a:t>导航</a:t>
            </a:r>
            <a:r>
              <a:rPr lang="zh-CN" altLang="en-US" sz="2400" dirty="0" smtClean="0"/>
              <a:t>，或者</a:t>
            </a:r>
            <a:r>
              <a:rPr lang="zh-CN" altLang="zh-CN" sz="2400" dirty="0" smtClean="0"/>
              <a:t>利用搜索引擎</a:t>
            </a:r>
            <a:r>
              <a:rPr lang="zh-CN" altLang="en-US" sz="2400" dirty="0" smtClean="0"/>
              <a:t>可以在</a:t>
            </a:r>
            <a:r>
              <a:rPr lang="en-US" altLang="zh-CN" sz="2400" dirty="0" smtClean="0">
                <a:latin typeface="Ebrima" panose="02000000000000000000" pitchFamily="2" charset="0"/>
                <a:ea typeface="Ebrima" panose="02000000000000000000" pitchFamily="2" charset="0"/>
                <a:cs typeface="Ebrima" panose="02000000000000000000" pitchFamily="2" charset="0"/>
              </a:rPr>
              <a:t>I</a:t>
            </a:r>
            <a:r>
              <a:rPr lang="en-US" altLang="zh-CN" sz="2400" dirty="0" smtClean="0"/>
              <a:t>nternet</a:t>
            </a:r>
            <a:r>
              <a:rPr lang="zh-CN" altLang="en-US" sz="2400" dirty="0" smtClean="0"/>
              <a:t>上搜索各种信息。</a:t>
            </a:r>
            <a:endParaRPr lang="en-US" altLang="zh-CN" sz="2400" dirty="0" smtClean="0"/>
          </a:p>
          <a:p>
            <a:pPr>
              <a:spcBef>
                <a:spcPts val="600"/>
              </a:spcBef>
            </a:pPr>
            <a:r>
              <a:rPr lang="zh-CN" altLang="en-US" sz="2400" dirty="0" smtClean="0"/>
              <a:t>　　</a:t>
            </a:r>
            <a:r>
              <a:rPr lang="zh-CN" altLang="zh-CN" sz="2400" dirty="0" smtClean="0"/>
              <a:t>以</a:t>
            </a:r>
            <a:r>
              <a:rPr lang="zh-CN" altLang="zh-CN" sz="2400" dirty="0"/>
              <a:t>百度</a:t>
            </a:r>
            <a:r>
              <a:rPr lang="zh-CN" altLang="en-US" sz="2400" dirty="0"/>
              <a:t>搜索引擎</a:t>
            </a:r>
            <a:r>
              <a:rPr lang="zh-CN" altLang="zh-CN" sz="2400" dirty="0"/>
              <a:t>为例：</a:t>
            </a:r>
          </a:p>
          <a:p>
            <a:pPr lvl="0"/>
            <a:endParaRPr lang="en-US" altLang="zh-CN" sz="2400" dirty="0" smtClean="0"/>
          </a:p>
        </p:txBody>
      </p:sp>
      <p:pic>
        <p:nvPicPr>
          <p:cNvPr id="14339" name="图片 1"/>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283968" y="3116813"/>
            <a:ext cx="4628577" cy="290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7950497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inVertical)">
                                      <p:cBhvr>
                                        <p:cTn id="7" dur="500"/>
                                        <p:tgtEl>
                                          <p:spTgt spid="2">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barn(inVertical)">
                                      <p:cBhvr>
                                        <p:cTn id="10" dur="500"/>
                                        <p:tgtEl>
                                          <p:spTgt spid="2">
                                            <p:txEl>
                                              <p:pRg st="1" end="1"/>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Effect transition="in" filter="barn(inVertical)">
                                      <p:cBhvr>
                                        <p:cTn id="13" dur="500"/>
                                        <p:tgtEl>
                                          <p:spTgt spid="2">
                                            <p:txEl>
                                              <p:pRg st="2" end="2"/>
                                            </p:txEl>
                                          </p:spTgt>
                                        </p:tgtEl>
                                      </p:cBhvr>
                                    </p:animEffect>
                                  </p:childTnLst>
                                </p:cTn>
                              </p:par>
                            </p:childTnLst>
                          </p:cTn>
                        </p:par>
                        <p:par>
                          <p:cTn id="14" fill="hold">
                            <p:stCondLst>
                              <p:cond delay="500"/>
                            </p:stCondLst>
                            <p:childTnLst>
                              <p:par>
                                <p:cTn id="15" presetID="1" presetClass="entr" presetSubtype="0" fill="hold" nodeType="afterEffect">
                                  <p:stCondLst>
                                    <p:cond delay="0"/>
                                  </p:stCondLst>
                                  <p:childTnLst>
                                    <p:set>
                                      <p:cBhvr>
                                        <p:cTn id="16" dur="1" fill="hold">
                                          <p:stCondLst>
                                            <p:cond delay="0"/>
                                          </p:stCondLst>
                                        </p:cTn>
                                        <p:tgtEl>
                                          <p:spTgt spid="143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987824" y="3068960"/>
            <a:ext cx="4176464" cy="1028700"/>
          </a:xfrm>
        </p:spPr>
        <p:txBody>
          <a:bodyPr>
            <a:normAutofit/>
          </a:bodyPr>
          <a:lstStyle/>
          <a:p>
            <a:r>
              <a:rPr lang="zh-CN" altLang="zh-CN" dirty="0"/>
              <a:t>7.5  </a:t>
            </a:r>
            <a:r>
              <a:rPr lang="zh-CN" altLang="zh-CN" dirty="0" smtClean="0"/>
              <a:t>电子邮件</a:t>
            </a:r>
            <a:endParaRPr lang="zh-CN" altLang="en-US" dirty="0"/>
          </a:p>
        </p:txBody>
      </p:sp>
    </p:spTree>
    <p:extLst>
      <p:ext uri="{BB962C8B-B14F-4D97-AF65-F5344CB8AC3E}">
        <p14:creationId xmlns:p14="http://schemas.microsoft.com/office/powerpoint/2010/main" val="3772563243"/>
      </p:ext>
    </p:extLst>
  </p:cSld>
  <p:clrMapOvr>
    <a:masterClrMapping/>
  </p:clrMapOvr>
  <p:transition spd="slow">
    <p:wipe dir="d"/>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1079776675"/>
              </p:ext>
            </p:extLst>
          </p:nvPr>
        </p:nvGraphicFramePr>
        <p:xfrm>
          <a:off x="2051720" y="2492896"/>
          <a:ext cx="5616624" cy="32403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标题 4"/>
          <p:cNvSpPr>
            <a:spLocks noGrp="1"/>
          </p:cNvSpPr>
          <p:nvPr>
            <p:ph type="title"/>
          </p:nvPr>
        </p:nvSpPr>
        <p:spPr>
          <a:xfrm>
            <a:off x="762000" y="701824"/>
            <a:ext cx="8077200" cy="1143000"/>
          </a:xfrm>
        </p:spPr>
        <p:txBody>
          <a:bodyPr>
            <a:normAutofit/>
          </a:bodyPr>
          <a:lstStyle/>
          <a:p>
            <a:pPr algn="ctr"/>
            <a:r>
              <a:rPr lang="zh-CN" altLang="zh-CN" dirty="0"/>
              <a:t>7.5  电子邮件</a:t>
            </a:r>
          </a:p>
        </p:txBody>
      </p:sp>
    </p:spTree>
    <p:extLst>
      <p:ext uri="{BB962C8B-B14F-4D97-AF65-F5344CB8AC3E}">
        <p14:creationId xmlns:p14="http://schemas.microsoft.com/office/powerpoint/2010/main" val="67737885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a:normAutofit/>
          </a:bodyPr>
          <a:lstStyle/>
          <a:p>
            <a:r>
              <a:rPr lang="en-US" altLang="zh-CN" sz="3600" dirty="0" smtClean="0"/>
              <a:t>7.1.2 </a:t>
            </a:r>
            <a:r>
              <a:rPr lang="zh-CN" altLang="zh-CN" sz="3600" dirty="0" smtClean="0"/>
              <a:t>计算机网络</a:t>
            </a:r>
            <a:r>
              <a:rPr lang="zh-CN" altLang="zh-CN" sz="3600" dirty="0"/>
              <a:t>的形成和发展</a:t>
            </a:r>
          </a:p>
        </p:txBody>
      </p:sp>
      <p:sp>
        <p:nvSpPr>
          <p:cNvPr id="8" name="TextBox 7"/>
          <p:cNvSpPr txBox="1"/>
          <p:nvPr/>
        </p:nvSpPr>
        <p:spPr>
          <a:xfrm>
            <a:off x="683568" y="1031415"/>
            <a:ext cx="7641299" cy="830997"/>
          </a:xfrm>
          <a:prstGeom prst="rect">
            <a:avLst/>
          </a:prstGeom>
          <a:noFill/>
        </p:spPr>
        <p:txBody>
          <a:bodyPr wrap="square" rtlCol="0">
            <a:spAutoFit/>
          </a:bodyPr>
          <a:lstStyle/>
          <a:p>
            <a:r>
              <a:rPr lang="en-US" altLang="zh-CN" sz="2400" dirty="0" smtClean="0"/>
              <a:t>         </a:t>
            </a:r>
            <a:r>
              <a:rPr lang="zh-CN" altLang="zh-CN" sz="2400" dirty="0" smtClean="0"/>
              <a:t>计算机网络经历</a:t>
            </a:r>
            <a:r>
              <a:rPr lang="zh-CN" altLang="zh-CN" sz="2400" dirty="0"/>
              <a:t>了从简单到复杂，从单机到多机的发展过程。其发展可分为</a:t>
            </a:r>
            <a:r>
              <a:rPr lang="en-US" altLang="zh-CN" sz="2400" dirty="0"/>
              <a:t>4</a:t>
            </a:r>
            <a:r>
              <a:rPr lang="zh-CN" altLang="zh-CN" sz="2400" dirty="0"/>
              <a:t>个</a:t>
            </a:r>
            <a:r>
              <a:rPr lang="zh-CN" altLang="zh-CN" sz="2400" dirty="0" smtClean="0"/>
              <a:t>阶段</a:t>
            </a:r>
            <a:r>
              <a:rPr lang="zh-CN" altLang="en-US" sz="2400" dirty="0" smtClean="0"/>
              <a:t>：</a:t>
            </a:r>
            <a:endParaRPr lang="zh-CN" altLang="zh-CN" sz="2400" dirty="0"/>
          </a:p>
        </p:txBody>
      </p:sp>
      <p:sp>
        <p:nvSpPr>
          <p:cNvPr id="10" name="TextBox 9"/>
          <p:cNvSpPr txBox="1"/>
          <p:nvPr/>
        </p:nvSpPr>
        <p:spPr>
          <a:xfrm>
            <a:off x="1115615" y="2489335"/>
            <a:ext cx="7209251" cy="1569660"/>
          </a:xfrm>
          <a:prstGeom prst="rect">
            <a:avLst/>
          </a:prstGeom>
          <a:noFill/>
          <a:ln>
            <a:solidFill>
              <a:srgbClr val="FF0000"/>
            </a:solidFill>
          </a:ln>
        </p:spPr>
        <p:txBody>
          <a:bodyPr wrap="square" rtlCol="0">
            <a:spAutoFit/>
          </a:bodyPr>
          <a:lstStyle/>
          <a:p>
            <a:r>
              <a:rPr lang="en-US" altLang="zh-CN" sz="2400" dirty="0" smtClean="0"/>
              <a:t>         20</a:t>
            </a:r>
            <a:r>
              <a:rPr lang="zh-CN" altLang="zh-CN" sz="2400" dirty="0" smtClean="0"/>
              <a:t>世纪</a:t>
            </a:r>
            <a:r>
              <a:rPr lang="en-US" altLang="zh-CN" sz="2400" dirty="0"/>
              <a:t>50</a:t>
            </a:r>
            <a:r>
              <a:rPr lang="zh-CN" altLang="zh-CN" sz="2400" dirty="0"/>
              <a:t>年代，计算机网络是以单个计算机主机为中心、面向终端设备提供资源共享服务。这虽然还不能算是真正的计算机网络系统，但它是计算机与通信系统结合的最初尝试</a:t>
            </a:r>
            <a:r>
              <a:rPr lang="zh-CN" altLang="zh-CN" sz="2400" dirty="0" smtClean="0"/>
              <a:t>。</a:t>
            </a:r>
            <a:endParaRPr lang="zh-CN" altLang="zh-CN" sz="2400" dirty="0"/>
          </a:p>
        </p:txBody>
      </p:sp>
      <p:sp>
        <p:nvSpPr>
          <p:cNvPr id="2" name="矩形 1"/>
          <p:cNvSpPr/>
          <p:nvPr/>
        </p:nvSpPr>
        <p:spPr>
          <a:xfrm>
            <a:off x="998375" y="1905896"/>
            <a:ext cx="5572359" cy="461665"/>
          </a:xfrm>
          <a:prstGeom prst="rect">
            <a:avLst/>
          </a:prstGeom>
        </p:spPr>
        <p:txBody>
          <a:bodyPr wrap="none">
            <a:spAutoFit/>
          </a:bodyPr>
          <a:lstStyle/>
          <a:p>
            <a:r>
              <a:rPr lang="en-US" altLang="zh-CN" sz="2400" dirty="0"/>
              <a:t>1</a:t>
            </a:r>
            <a:r>
              <a:rPr lang="zh-CN" altLang="en-US" sz="2400" dirty="0"/>
              <a:t>．以单个计算机为中心的远程终端系统</a:t>
            </a:r>
          </a:p>
        </p:txBody>
      </p:sp>
      <p:sp>
        <p:nvSpPr>
          <p:cNvPr id="3" name="矩形 2"/>
          <p:cNvSpPr/>
          <p:nvPr/>
        </p:nvSpPr>
        <p:spPr>
          <a:xfrm>
            <a:off x="998375" y="4308307"/>
            <a:ext cx="4956806" cy="461665"/>
          </a:xfrm>
          <a:prstGeom prst="rect">
            <a:avLst/>
          </a:prstGeom>
        </p:spPr>
        <p:txBody>
          <a:bodyPr wrap="none">
            <a:spAutoFit/>
          </a:bodyPr>
          <a:lstStyle/>
          <a:p>
            <a:r>
              <a:rPr lang="en-US" altLang="zh-CN" sz="2400" dirty="0"/>
              <a:t>2</a:t>
            </a:r>
            <a:r>
              <a:rPr lang="zh-CN" altLang="en-US" sz="2400" dirty="0"/>
              <a:t>．以通信子网为中心的计算机网络</a:t>
            </a:r>
          </a:p>
        </p:txBody>
      </p:sp>
      <p:sp>
        <p:nvSpPr>
          <p:cNvPr id="9" name="TextBox 8"/>
          <p:cNvSpPr txBox="1"/>
          <p:nvPr/>
        </p:nvSpPr>
        <p:spPr>
          <a:xfrm>
            <a:off x="1115616" y="4769972"/>
            <a:ext cx="7209251" cy="1200329"/>
          </a:xfrm>
          <a:prstGeom prst="rect">
            <a:avLst/>
          </a:prstGeom>
          <a:noFill/>
          <a:ln>
            <a:solidFill>
              <a:srgbClr val="FF0000"/>
            </a:solidFill>
          </a:ln>
        </p:spPr>
        <p:txBody>
          <a:bodyPr wrap="square" rtlCol="0">
            <a:spAutoFit/>
          </a:bodyPr>
          <a:lstStyle/>
          <a:p>
            <a:r>
              <a:rPr lang="en-US" altLang="zh-CN" sz="2400" dirty="0" smtClean="0"/>
              <a:t>         20</a:t>
            </a:r>
            <a:r>
              <a:rPr lang="zh-CN" altLang="zh-CN" sz="2400" dirty="0"/>
              <a:t>世纪</a:t>
            </a:r>
            <a:r>
              <a:rPr lang="en-US" altLang="zh-CN" sz="2400" dirty="0"/>
              <a:t>60</a:t>
            </a:r>
            <a:r>
              <a:rPr lang="zh-CN" altLang="zh-CN" sz="2400" dirty="0"/>
              <a:t>年代中期，计算机网络出现了计算机之间互连的系统，这些计算机不但可以相互通信，还可以与其他计算机之间相互共享资源。</a:t>
            </a:r>
          </a:p>
        </p:txBody>
      </p:sp>
    </p:spTree>
    <p:extLst>
      <p:ext uri="{BB962C8B-B14F-4D97-AF65-F5344CB8AC3E}">
        <p14:creationId xmlns:p14="http://schemas.microsoft.com/office/powerpoint/2010/main" val="2602335034"/>
      </p:ext>
    </p:extLst>
  </p:cSld>
  <p:clrMapOvr>
    <a:masterClrMapping/>
  </p:clrMapOvr>
  <p:transition>
    <p:fade/>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71599" y="1052736"/>
            <a:ext cx="2880917" cy="523220"/>
          </a:xfrm>
          <a:prstGeom prst="rect">
            <a:avLst/>
          </a:prstGeom>
        </p:spPr>
        <p:txBody>
          <a:bodyPr wrap="none">
            <a:spAutoFit/>
          </a:bodyPr>
          <a:lstStyle/>
          <a:p>
            <a:r>
              <a:rPr lang="en-US" altLang="zh-CN" sz="2800" dirty="0"/>
              <a:t>1</a:t>
            </a:r>
            <a:r>
              <a:rPr lang="zh-CN" altLang="en-US" sz="2800" dirty="0"/>
              <a:t>．电子邮件地址</a:t>
            </a:r>
          </a:p>
        </p:txBody>
      </p:sp>
      <p:sp>
        <p:nvSpPr>
          <p:cNvPr id="3" name="矩形 2"/>
          <p:cNvSpPr/>
          <p:nvPr/>
        </p:nvSpPr>
        <p:spPr>
          <a:xfrm>
            <a:off x="929532" y="1575956"/>
            <a:ext cx="7818931" cy="923330"/>
          </a:xfrm>
          <a:prstGeom prst="rect">
            <a:avLst/>
          </a:prstGeom>
          <a:ln>
            <a:solidFill>
              <a:srgbClr val="C00000"/>
            </a:solidFill>
          </a:ln>
        </p:spPr>
        <p:txBody>
          <a:bodyPr wrap="square">
            <a:spAutoFit/>
          </a:bodyPr>
          <a:lstStyle/>
          <a:p>
            <a:r>
              <a:rPr lang="zh-CN" altLang="en-US" dirty="0" smtClean="0"/>
              <a:t>　　电子邮件</a:t>
            </a:r>
            <a:r>
              <a:rPr lang="zh-CN" altLang="en-US" dirty="0"/>
              <a:t>地址的格式是：</a:t>
            </a:r>
            <a:r>
              <a:rPr lang="zh-CN" altLang="en-US" dirty="0">
                <a:solidFill>
                  <a:srgbClr val="FF0000"/>
                </a:solidFill>
              </a:rPr>
              <a:t>用户名</a:t>
            </a:r>
            <a:r>
              <a:rPr lang="en-US" altLang="zh-CN" dirty="0">
                <a:solidFill>
                  <a:srgbClr val="FF0000"/>
                </a:solidFill>
              </a:rPr>
              <a:t>@</a:t>
            </a:r>
            <a:r>
              <a:rPr lang="zh-CN" altLang="en-US" dirty="0">
                <a:solidFill>
                  <a:srgbClr val="FF0000"/>
                </a:solidFill>
              </a:rPr>
              <a:t>主机域名</a:t>
            </a:r>
            <a:r>
              <a:rPr lang="zh-CN" altLang="en-US" dirty="0" smtClean="0"/>
              <a:t>。</a:t>
            </a:r>
            <a:endParaRPr lang="en-US" altLang="zh-CN" dirty="0" smtClean="0"/>
          </a:p>
          <a:p>
            <a:r>
              <a:rPr lang="en-US" altLang="zh-CN" dirty="0" smtClean="0"/>
              <a:t>　　 </a:t>
            </a:r>
            <a:r>
              <a:rPr lang="zh-CN" altLang="en-US" dirty="0" smtClean="0"/>
              <a:t>例如</a:t>
            </a:r>
            <a:r>
              <a:rPr lang="en-US" altLang="zh-CN" dirty="0"/>
              <a:t>ksyx@163.com</a:t>
            </a:r>
            <a:r>
              <a:rPr lang="zh-CN" altLang="en-US" dirty="0"/>
              <a:t>是一个电子邮件地址，表示在“</a:t>
            </a:r>
            <a:r>
              <a:rPr lang="en-US" altLang="zh-CN" dirty="0"/>
              <a:t>163.com”</a:t>
            </a:r>
            <a:r>
              <a:rPr lang="zh-CN" altLang="en-US" dirty="0"/>
              <a:t>电子邮件服务器上的名为“</a:t>
            </a:r>
            <a:r>
              <a:rPr lang="en-US" altLang="zh-CN" dirty="0" err="1"/>
              <a:t>ksyx</a:t>
            </a:r>
            <a:r>
              <a:rPr lang="en-US" altLang="zh-CN" dirty="0"/>
              <a:t>”</a:t>
            </a:r>
            <a:r>
              <a:rPr lang="zh-CN" altLang="en-US" dirty="0"/>
              <a:t>的电子邮件用户。</a:t>
            </a:r>
          </a:p>
        </p:txBody>
      </p:sp>
      <p:sp>
        <p:nvSpPr>
          <p:cNvPr id="5" name="矩形 4"/>
          <p:cNvSpPr/>
          <p:nvPr/>
        </p:nvSpPr>
        <p:spPr>
          <a:xfrm>
            <a:off x="971599" y="2572158"/>
            <a:ext cx="2880917" cy="523220"/>
          </a:xfrm>
          <a:prstGeom prst="rect">
            <a:avLst/>
          </a:prstGeom>
        </p:spPr>
        <p:txBody>
          <a:bodyPr wrap="none">
            <a:spAutoFit/>
          </a:bodyPr>
          <a:lstStyle/>
          <a:p>
            <a:r>
              <a:rPr lang="en-US" altLang="zh-CN" sz="2800" dirty="0"/>
              <a:t>2</a:t>
            </a:r>
            <a:r>
              <a:rPr lang="zh-CN" altLang="en-US" sz="2800" dirty="0"/>
              <a:t>．申请免费邮箱</a:t>
            </a:r>
          </a:p>
        </p:txBody>
      </p:sp>
      <p:sp>
        <p:nvSpPr>
          <p:cNvPr id="6" name="矩形 5"/>
          <p:cNvSpPr/>
          <p:nvPr/>
        </p:nvSpPr>
        <p:spPr>
          <a:xfrm>
            <a:off x="827584" y="3114773"/>
            <a:ext cx="3201821" cy="3424271"/>
          </a:xfrm>
          <a:prstGeom prst="rect">
            <a:avLst/>
          </a:prstGeom>
        </p:spPr>
        <p:txBody>
          <a:bodyPr wrap="square">
            <a:spAutoFit/>
          </a:bodyPr>
          <a:lstStyle/>
          <a:p>
            <a:pPr>
              <a:lnSpc>
                <a:spcPct val="110000"/>
              </a:lnSpc>
            </a:pPr>
            <a:r>
              <a:rPr lang="zh-CN" altLang="en-US" dirty="0" smtClean="0"/>
              <a:t>          以</a:t>
            </a:r>
            <a:r>
              <a:rPr lang="zh-CN" altLang="en-US" dirty="0"/>
              <a:t>在网易网站上注册免费邮箱为例</a:t>
            </a:r>
            <a:r>
              <a:rPr lang="zh-CN" altLang="en-US" dirty="0" smtClean="0"/>
              <a:t>，说明申请</a:t>
            </a:r>
            <a:r>
              <a:rPr lang="zh-CN" altLang="en-US" dirty="0"/>
              <a:t>免费邮箱</a:t>
            </a:r>
            <a:r>
              <a:rPr lang="zh-CN" altLang="en-US" dirty="0" smtClean="0"/>
              <a:t>的步骤：</a:t>
            </a:r>
            <a:endParaRPr lang="zh-CN" altLang="en-US" dirty="0"/>
          </a:p>
          <a:p>
            <a:pPr>
              <a:lnSpc>
                <a:spcPct val="110000"/>
              </a:lnSpc>
            </a:pPr>
            <a:r>
              <a:rPr lang="zh-CN" altLang="en-US" dirty="0" smtClean="0"/>
              <a:t>①打开</a:t>
            </a:r>
            <a:r>
              <a:rPr lang="zh-CN" altLang="en-US" dirty="0"/>
              <a:t>网易首页，在</a:t>
            </a:r>
            <a:r>
              <a:rPr lang="en-US" altLang="zh-CN" dirty="0"/>
              <a:t>IE</a:t>
            </a:r>
            <a:r>
              <a:rPr lang="zh-CN" altLang="en-US" dirty="0"/>
              <a:t>浏览器窗口的右上方找到“注册免费邮箱”超链接。</a:t>
            </a:r>
          </a:p>
          <a:p>
            <a:pPr>
              <a:lnSpc>
                <a:spcPct val="110000"/>
              </a:lnSpc>
            </a:pPr>
            <a:r>
              <a:rPr lang="zh-CN" altLang="en-US" dirty="0" smtClean="0"/>
              <a:t>②单击</a:t>
            </a:r>
            <a:r>
              <a:rPr lang="zh-CN" altLang="en-US" dirty="0"/>
              <a:t>“注册免费邮箱”，进入注册网易免费邮箱</a:t>
            </a:r>
            <a:r>
              <a:rPr lang="zh-CN" altLang="en-US" dirty="0" smtClean="0"/>
              <a:t>页面。</a:t>
            </a:r>
            <a:endParaRPr lang="zh-CN" altLang="en-US" dirty="0"/>
          </a:p>
          <a:p>
            <a:pPr>
              <a:lnSpc>
                <a:spcPct val="110000"/>
              </a:lnSpc>
            </a:pPr>
            <a:r>
              <a:rPr lang="zh-CN" altLang="en-US" dirty="0" smtClean="0"/>
              <a:t>③填写</a:t>
            </a:r>
            <a:r>
              <a:rPr lang="zh-CN" altLang="en-US" dirty="0"/>
              <a:t>邮件地址、密码、验证码。</a:t>
            </a:r>
          </a:p>
          <a:p>
            <a:pPr>
              <a:lnSpc>
                <a:spcPct val="110000"/>
              </a:lnSpc>
            </a:pPr>
            <a:r>
              <a:rPr lang="zh-CN" altLang="en-US" dirty="0" smtClean="0"/>
              <a:t>④单击</a:t>
            </a:r>
            <a:r>
              <a:rPr lang="zh-CN" altLang="en-US" dirty="0"/>
              <a:t>“立即注册”按钮。</a:t>
            </a:r>
          </a:p>
        </p:txBody>
      </p:sp>
      <p:sp>
        <p:nvSpPr>
          <p:cNvPr id="4" name="标题 3"/>
          <p:cNvSpPr>
            <a:spLocks noGrp="1"/>
          </p:cNvSpPr>
          <p:nvPr>
            <p:ph type="title" idx="4294967295"/>
          </p:nvPr>
        </p:nvSpPr>
        <p:spPr>
          <a:xfrm>
            <a:off x="2462645" y="28983"/>
            <a:ext cx="4218709" cy="1143000"/>
          </a:xfrm>
        </p:spPr>
        <p:txBody>
          <a:bodyPr/>
          <a:lstStyle/>
          <a:p>
            <a:pPr rtl="0" eaLnBrk="1" latinLnBrk="0" hangingPunct="1"/>
            <a:r>
              <a:rPr lang="en-US" altLang="zh-CN" sz="3600" kern="1200" dirty="0" smtClean="0">
                <a:solidFill>
                  <a:srgbClr val="000000"/>
                </a:solidFill>
                <a:effectLst/>
                <a:latin typeface="Calibri"/>
                <a:ea typeface="宋体"/>
              </a:rPr>
              <a:t>7.5.1  </a:t>
            </a:r>
            <a:r>
              <a:rPr lang="zh-CN" altLang="zh-CN" sz="3600" kern="1200" dirty="0" smtClean="0">
                <a:solidFill>
                  <a:srgbClr val="000000"/>
                </a:solidFill>
                <a:effectLst/>
                <a:latin typeface="Calibri"/>
                <a:ea typeface="宋体"/>
              </a:rPr>
              <a:t>电子邮件概述</a:t>
            </a:r>
            <a:endParaRPr lang="zh-CN" altLang="zh-CN" dirty="0" smtClean="0">
              <a:effectLst/>
            </a:endParaRPr>
          </a:p>
        </p:txBody>
      </p:sp>
      <p:pic>
        <p:nvPicPr>
          <p:cNvPr id="1026" name="Picture 2" descr="V@NGA9]73K@8J$3Q98UQO`3"/>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4003622" y="2648564"/>
            <a:ext cx="4857750" cy="3705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84621785"/>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par>
                          <p:cTn id="13" fill="hold">
                            <p:stCondLst>
                              <p:cond delay="500"/>
                            </p:stCondLst>
                            <p:childTnLst>
                              <p:par>
                                <p:cTn id="14" presetID="16" presetClass="entr" presetSubtype="21"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arn(inVertical)">
                                      <p:cBhvr>
                                        <p:cTn id="16" dur="500"/>
                                        <p:tgtEl>
                                          <p:spTgt spid="6"/>
                                        </p:tgtEl>
                                      </p:cBhvr>
                                    </p:animEffect>
                                  </p:childTnLst>
                                </p:cTn>
                              </p:par>
                            </p:childTnLst>
                          </p:cTn>
                        </p:par>
                        <p:par>
                          <p:cTn id="17" fill="hold">
                            <p:stCondLst>
                              <p:cond delay="1000"/>
                            </p:stCondLst>
                            <p:childTnLst>
                              <p:par>
                                <p:cTn id="18" presetID="1" presetClass="entr" presetSubtype="0" fill="hold" nodeType="afterEffect">
                                  <p:stCondLst>
                                    <p:cond delay="0"/>
                                  </p:stCondLst>
                                  <p:childTnLst>
                                    <p:set>
                                      <p:cBhvr>
                                        <p:cTn id="19" dur="1" fill="hold">
                                          <p:stCondLst>
                                            <p:cond delay="0"/>
                                          </p:stCondLst>
                                        </p:cTn>
                                        <p:tgtEl>
                                          <p:spTgt spid="10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6"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71599" y="1052735"/>
            <a:ext cx="3613490" cy="523220"/>
          </a:xfrm>
          <a:prstGeom prst="rect">
            <a:avLst/>
          </a:prstGeom>
        </p:spPr>
        <p:txBody>
          <a:bodyPr wrap="none">
            <a:spAutoFit/>
          </a:bodyPr>
          <a:lstStyle/>
          <a:p>
            <a:r>
              <a:rPr lang="en-US" altLang="zh-CN" sz="2800" dirty="0"/>
              <a:t>1</a:t>
            </a:r>
            <a:r>
              <a:rPr lang="zh-CN" altLang="zh-CN" sz="2800" dirty="0"/>
              <a:t>．在网页上收发邮件</a:t>
            </a:r>
          </a:p>
        </p:txBody>
      </p:sp>
      <p:sp>
        <p:nvSpPr>
          <p:cNvPr id="4" name="矩形 3"/>
          <p:cNvSpPr/>
          <p:nvPr/>
        </p:nvSpPr>
        <p:spPr>
          <a:xfrm>
            <a:off x="727724" y="1658099"/>
            <a:ext cx="2802370" cy="461665"/>
          </a:xfrm>
          <a:prstGeom prst="rect">
            <a:avLst/>
          </a:prstGeom>
        </p:spPr>
        <p:txBody>
          <a:bodyPr wrap="none">
            <a:spAutoFit/>
          </a:bodyPr>
          <a:lstStyle/>
          <a:p>
            <a:r>
              <a:rPr lang="zh-CN" altLang="en-US" sz="2400" dirty="0"/>
              <a:t>（</a:t>
            </a:r>
            <a:r>
              <a:rPr lang="en-US" altLang="zh-CN" sz="2400" dirty="0"/>
              <a:t>1</a:t>
            </a:r>
            <a:r>
              <a:rPr lang="zh-CN" altLang="en-US" sz="2400" dirty="0"/>
              <a:t>）登录电子</a:t>
            </a:r>
            <a:r>
              <a:rPr lang="zh-CN" altLang="en-US" sz="2400" dirty="0" smtClean="0"/>
              <a:t>邮箱</a:t>
            </a:r>
            <a:endParaRPr lang="zh-CN" altLang="en-US" sz="2400" dirty="0"/>
          </a:p>
        </p:txBody>
      </p:sp>
      <p:sp>
        <p:nvSpPr>
          <p:cNvPr id="7" name="矩形 6"/>
          <p:cNvSpPr/>
          <p:nvPr/>
        </p:nvSpPr>
        <p:spPr>
          <a:xfrm>
            <a:off x="1005135" y="2244928"/>
            <a:ext cx="2702769" cy="3416320"/>
          </a:xfrm>
          <a:prstGeom prst="rect">
            <a:avLst/>
          </a:prstGeom>
          <a:ln>
            <a:solidFill>
              <a:srgbClr val="C00000"/>
            </a:solidFill>
          </a:ln>
        </p:spPr>
        <p:txBody>
          <a:bodyPr wrap="square">
            <a:spAutoFit/>
          </a:bodyPr>
          <a:lstStyle/>
          <a:p>
            <a:r>
              <a:rPr lang="zh-CN" altLang="en-US" dirty="0" smtClean="0"/>
              <a:t>         以</a:t>
            </a:r>
            <a:r>
              <a:rPr lang="zh-CN" altLang="en-US" dirty="0"/>
              <a:t>网易免费邮箱为例，说明登录电子</a:t>
            </a:r>
            <a:r>
              <a:rPr lang="zh-CN" altLang="en-US" dirty="0" smtClean="0"/>
              <a:t>邮箱的</a:t>
            </a:r>
            <a:r>
              <a:rPr lang="zh-CN" altLang="en-US" dirty="0"/>
              <a:t>步骤</a:t>
            </a:r>
            <a:r>
              <a:rPr lang="zh-CN" altLang="en-US" dirty="0" smtClean="0"/>
              <a:t>：</a:t>
            </a:r>
            <a:endParaRPr lang="en-US" altLang="zh-CN" dirty="0" smtClean="0"/>
          </a:p>
          <a:p>
            <a:pPr marL="342900" lvl="0" indent="-342900">
              <a:buFont typeface="+mj-ea"/>
              <a:buAutoNum type="circleNumDbPlain"/>
            </a:pPr>
            <a:r>
              <a:rPr lang="zh-CN" altLang="zh-CN" dirty="0" smtClean="0"/>
              <a:t>打开网易首页，在</a:t>
            </a:r>
            <a:r>
              <a:rPr lang="en-US" altLang="zh-CN" dirty="0" smtClean="0"/>
              <a:t>IE</a:t>
            </a:r>
            <a:r>
              <a:rPr lang="zh-CN" altLang="zh-CN" dirty="0" smtClean="0"/>
              <a:t>浏览器窗口的右上方找到电子邮箱图标</a:t>
            </a:r>
            <a:r>
              <a:rPr lang="en-US" altLang="zh-CN" dirty="0" smtClean="0"/>
              <a:t>         </a:t>
            </a:r>
            <a:r>
              <a:rPr lang="zh-CN" altLang="zh-CN" dirty="0" smtClean="0"/>
              <a:t>。</a:t>
            </a:r>
          </a:p>
          <a:p>
            <a:pPr marL="342900" lvl="0" indent="-342900">
              <a:buFont typeface="+mj-ea"/>
              <a:buAutoNum type="circleNumDbPlain"/>
            </a:pPr>
            <a:r>
              <a:rPr lang="zh-CN" altLang="zh-CN" dirty="0" smtClean="0"/>
              <a:t>单击</a:t>
            </a:r>
            <a:r>
              <a:rPr lang="en-US" altLang="zh-CN" dirty="0" smtClean="0"/>
              <a:t>         </a:t>
            </a:r>
            <a:r>
              <a:rPr lang="zh-CN" altLang="zh-CN" dirty="0"/>
              <a:t>，打开登录</a:t>
            </a:r>
            <a:r>
              <a:rPr lang="en-US" altLang="zh-CN" dirty="0"/>
              <a:t>163</a:t>
            </a:r>
            <a:r>
              <a:rPr lang="zh-CN" altLang="zh-CN" dirty="0"/>
              <a:t>免费邮箱的</a:t>
            </a:r>
            <a:r>
              <a:rPr lang="zh-CN" altLang="zh-CN" dirty="0" smtClean="0"/>
              <a:t>页面。 </a:t>
            </a:r>
            <a:endParaRPr lang="zh-CN" altLang="zh-CN" dirty="0"/>
          </a:p>
          <a:p>
            <a:pPr marL="342900" lvl="0" indent="-342900">
              <a:buFont typeface="+mj-ea"/>
              <a:buAutoNum type="circleNumDbPlain"/>
            </a:pPr>
            <a:r>
              <a:rPr lang="zh-CN" altLang="zh-CN" dirty="0"/>
              <a:t>输入邮箱地址和密码，单击“登录”按钮，打开邮箱页面</a:t>
            </a:r>
            <a:r>
              <a:rPr lang="zh-CN" altLang="zh-CN" dirty="0" smtClean="0"/>
              <a:t>。</a:t>
            </a:r>
            <a:endParaRPr lang="zh-CN" altLang="zh-CN" dirty="0"/>
          </a:p>
        </p:txBody>
      </p:sp>
      <p:pic>
        <p:nvPicPr>
          <p:cNvPr id="2050" name="Picture 2"/>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1981271" y="4243264"/>
            <a:ext cx="267840" cy="21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2"/>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1758566" y="3962402"/>
            <a:ext cx="267840" cy="21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标题 2"/>
          <p:cNvSpPr>
            <a:spLocks noGrp="1"/>
          </p:cNvSpPr>
          <p:nvPr>
            <p:ph type="title" idx="4294967295"/>
          </p:nvPr>
        </p:nvSpPr>
        <p:spPr>
          <a:xfrm>
            <a:off x="742369" y="171345"/>
            <a:ext cx="8077200" cy="1143000"/>
          </a:xfrm>
        </p:spPr>
        <p:txBody>
          <a:bodyPr/>
          <a:lstStyle/>
          <a:p>
            <a:pPr algn="ctr" rtl="0" eaLnBrk="1" latinLnBrk="0" hangingPunct="1"/>
            <a:r>
              <a:rPr lang="en-US" altLang="zh-CN" sz="3600" kern="1200" dirty="0" smtClean="0">
                <a:solidFill>
                  <a:srgbClr val="000000"/>
                </a:solidFill>
                <a:effectLst/>
                <a:latin typeface="Calibri"/>
                <a:ea typeface="宋体"/>
              </a:rPr>
              <a:t>7.5.2  </a:t>
            </a:r>
            <a:r>
              <a:rPr lang="zh-CN" altLang="zh-CN" sz="3600" kern="1200" dirty="0" smtClean="0">
                <a:solidFill>
                  <a:srgbClr val="000000"/>
                </a:solidFill>
                <a:effectLst/>
                <a:latin typeface="Calibri"/>
                <a:ea typeface="宋体"/>
              </a:rPr>
              <a:t>收发电子邮件</a:t>
            </a:r>
            <a:endParaRPr lang="zh-CN" altLang="zh-CN" dirty="0" smtClean="0">
              <a:effectLst/>
            </a:endParaRPr>
          </a:p>
        </p:txBody>
      </p:sp>
      <p:pic>
        <p:nvPicPr>
          <p:cNvPr id="5" name="图片 1"/>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851920" y="2367175"/>
            <a:ext cx="4595813" cy="317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88400226"/>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par>
                          <p:cTn id="8" fill="hold">
                            <p:stCondLst>
                              <p:cond delay="500"/>
                            </p:stCondLst>
                            <p:childTnLst>
                              <p:par>
                                <p:cTn id="9" presetID="34" presetClass="emph" presetSubtype="0" fill="hold" nodeType="afterEffect">
                                  <p:stCondLst>
                                    <p:cond delay="0"/>
                                  </p:stCondLst>
                                  <p:iterate type="lt">
                                    <p:tmPct val="10000"/>
                                  </p:iterate>
                                  <p:childTnLst>
                                    <p:animMotion origin="layout" path="M 0.0 0.0 L 0.0 -0.07213" pathEditMode="relative" ptsTypes="">
                                      <p:cBhvr>
                                        <p:cTn id="10" dur="250" accel="50000" decel="50000" autoRev="1" fill="hold">
                                          <p:stCondLst>
                                            <p:cond delay="0"/>
                                          </p:stCondLst>
                                        </p:cTn>
                                        <p:tgtEl>
                                          <p:spTgt spid="4">
                                            <p:txEl>
                                              <p:pRg st="0" end="0"/>
                                            </p:txEl>
                                          </p:spTgt>
                                        </p:tgtEl>
                                        <p:attrNameLst>
                                          <p:attrName>ppt_x</p:attrName>
                                          <p:attrName>ppt_y</p:attrName>
                                        </p:attrNameLst>
                                      </p:cBhvr>
                                    </p:animMotion>
                                    <p:animRot by="1500000">
                                      <p:cBhvr>
                                        <p:cTn id="11" dur="125" fill="hold">
                                          <p:stCondLst>
                                            <p:cond delay="0"/>
                                          </p:stCondLst>
                                        </p:cTn>
                                        <p:tgtEl>
                                          <p:spTgt spid="4">
                                            <p:txEl>
                                              <p:pRg st="0" end="0"/>
                                            </p:txEl>
                                          </p:spTgt>
                                        </p:tgtEl>
                                        <p:attrNameLst>
                                          <p:attrName>r</p:attrName>
                                        </p:attrNameLst>
                                      </p:cBhvr>
                                    </p:animRot>
                                    <p:animRot by="-1500000">
                                      <p:cBhvr>
                                        <p:cTn id="12" dur="125" fill="hold">
                                          <p:stCondLst>
                                            <p:cond delay="125"/>
                                          </p:stCondLst>
                                        </p:cTn>
                                        <p:tgtEl>
                                          <p:spTgt spid="4">
                                            <p:txEl>
                                              <p:pRg st="0" end="0"/>
                                            </p:txEl>
                                          </p:spTgt>
                                        </p:tgtEl>
                                        <p:attrNameLst>
                                          <p:attrName>r</p:attrName>
                                        </p:attrNameLst>
                                      </p:cBhvr>
                                    </p:animRot>
                                    <p:animRot by="-1500000">
                                      <p:cBhvr>
                                        <p:cTn id="13" dur="125" fill="hold">
                                          <p:stCondLst>
                                            <p:cond delay="250"/>
                                          </p:stCondLst>
                                        </p:cTn>
                                        <p:tgtEl>
                                          <p:spTgt spid="4">
                                            <p:txEl>
                                              <p:pRg st="0" end="0"/>
                                            </p:txEl>
                                          </p:spTgt>
                                        </p:tgtEl>
                                        <p:attrNameLst>
                                          <p:attrName>r</p:attrName>
                                        </p:attrNameLst>
                                      </p:cBhvr>
                                    </p:animRot>
                                    <p:animRot by="1500000">
                                      <p:cBhvr>
                                        <p:cTn id="14" dur="125" fill="hold">
                                          <p:stCondLst>
                                            <p:cond delay="375"/>
                                          </p:stCondLst>
                                        </p:cTn>
                                        <p:tgtEl>
                                          <p:spTgt spid="4">
                                            <p:txEl>
                                              <p:pRg st="0" end="0"/>
                                            </p:txEl>
                                          </p:spTgt>
                                        </p:tgtEl>
                                        <p:attrNameLst>
                                          <p:attrName>r</p:attrName>
                                        </p:attrNameLst>
                                      </p:cBhvr>
                                    </p:animRot>
                                  </p:childTnLst>
                                </p:cTn>
                              </p:par>
                              <p:par>
                                <p:cTn id="15" presetID="3" presetClass="emph" presetSubtype="2" fill="hold" nodeType="withEffect">
                                  <p:stCondLst>
                                    <p:cond delay="0"/>
                                  </p:stCondLst>
                                  <p:iterate type="lt">
                                    <p:tmPct val="0"/>
                                  </p:iterate>
                                  <p:childTnLst>
                                    <p:animClr clrSpc="rgb" dir="cw">
                                      <p:cBhvr override="childStyle">
                                        <p:cTn id="16" dur="2000" fill="hold"/>
                                        <p:tgtEl>
                                          <p:spTgt spid="4">
                                            <p:txEl>
                                              <p:pRg st="0" end="0"/>
                                            </p:txEl>
                                          </p:spTgt>
                                        </p:tgtEl>
                                        <p:attrNameLst>
                                          <p:attrName>style.color</p:attrName>
                                        </p:attrNameLst>
                                      </p:cBhvr>
                                      <p:to>
                                        <a:schemeClr val="accent2"/>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51159" y="921304"/>
            <a:ext cx="3613490" cy="523220"/>
          </a:xfrm>
          <a:prstGeom prst="rect">
            <a:avLst/>
          </a:prstGeom>
        </p:spPr>
        <p:txBody>
          <a:bodyPr wrap="none">
            <a:spAutoFit/>
          </a:bodyPr>
          <a:lstStyle/>
          <a:p>
            <a:r>
              <a:rPr lang="en-US" altLang="zh-CN" sz="2800" dirty="0"/>
              <a:t>1</a:t>
            </a:r>
            <a:r>
              <a:rPr lang="zh-CN" altLang="zh-CN" sz="2800" dirty="0"/>
              <a:t>．在网页上收发邮件</a:t>
            </a:r>
          </a:p>
        </p:txBody>
      </p:sp>
      <p:sp>
        <p:nvSpPr>
          <p:cNvPr id="4" name="矩形 3"/>
          <p:cNvSpPr/>
          <p:nvPr/>
        </p:nvSpPr>
        <p:spPr>
          <a:xfrm>
            <a:off x="727724" y="1444524"/>
            <a:ext cx="3725700" cy="461665"/>
          </a:xfrm>
          <a:prstGeom prst="rect">
            <a:avLst/>
          </a:prstGeom>
        </p:spPr>
        <p:txBody>
          <a:bodyPr wrap="none">
            <a:spAutoFit/>
          </a:bodyPr>
          <a:lstStyle/>
          <a:p>
            <a:r>
              <a:rPr lang="zh-CN" altLang="zh-CN" sz="2400" dirty="0"/>
              <a:t>（</a:t>
            </a:r>
            <a:r>
              <a:rPr lang="en-US" altLang="zh-CN" sz="2400" dirty="0"/>
              <a:t>2</a:t>
            </a:r>
            <a:r>
              <a:rPr lang="zh-CN" altLang="zh-CN" sz="2400" dirty="0"/>
              <a:t>）撰写和发送电子邮件</a:t>
            </a:r>
            <a:endParaRPr lang="zh-CN" altLang="en-US" sz="2400" dirty="0"/>
          </a:p>
        </p:txBody>
      </p:sp>
      <p:sp>
        <p:nvSpPr>
          <p:cNvPr id="7" name="矩形 6"/>
          <p:cNvSpPr/>
          <p:nvPr/>
        </p:nvSpPr>
        <p:spPr>
          <a:xfrm>
            <a:off x="727724" y="1906189"/>
            <a:ext cx="2915790" cy="3970318"/>
          </a:xfrm>
          <a:prstGeom prst="rect">
            <a:avLst/>
          </a:prstGeom>
          <a:ln>
            <a:noFill/>
          </a:ln>
        </p:spPr>
        <p:txBody>
          <a:bodyPr wrap="square">
            <a:spAutoFit/>
          </a:bodyPr>
          <a:lstStyle/>
          <a:p>
            <a:pPr lvl="0"/>
            <a:r>
              <a:rPr lang="zh-CN" altLang="en-US" dirty="0"/>
              <a:t> </a:t>
            </a:r>
            <a:r>
              <a:rPr lang="zh-CN" altLang="en-US" dirty="0" smtClean="0"/>
              <a:t>       以</a:t>
            </a:r>
            <a:r>
              <a:rPr lang="zh-CN" altLang="en-US" dirty="0"/>
              <a:t>网易免费邮箱为例，</a:t>
            </a:r>
            <a:r>
              <a:rPr lang="zh-CN" altLang="en-US" dirty="0" smtClean="0"/>
              <a:t>说明</a:t>
            </a:r>
            <a:r>
              <a:rPr lang="zh-CN" altLang="zh-CN" dirty="0"/>
              <a:t>撰写和发送电子邮件</a:t>
            </a:r>
            <a:r>
              <a:rPr lang="zh-CN" altLang="en-US" dirty="0" smtClean="0"/>
              <a:t>的</a:t>
            </a:r>
            <a:r>
              <a:rPr lang="zh-CN" altLang="en-US" dirty="0"/>
              <a:t>步骤：</a:t>
            </a:r>
            <a:endParaRPr lang="en-US" altLang="zh-CN" dirty="0" smtClean="0"/>
          </a:p>
          <a:p>
            <a:pPr marL="342900" lvl="0" indent="-342900">
              <a:buFont typeface="+mj-ea"/>
              <a:buAutoNum type="circleNumDbPlain"/>
            </a:pPr>
            <a:r>
              <a:rPr lang="zh-CN" altLang="zh-CN" dirty="0" smtClean="0"/>
              <a:t>登录</a:t>
            </a:r>
            <a:r>
              <a:rPr lang="zh-CN" altLang="zh-CN" dirty="0"/>
              <a:t>电子邮箱后，在邮箱页面单击“写信”按钮，打开撰写邮件的</a:t>
            </a:r>
            <a:r>
              <a:rPr lang="zh-CN" altLang="zh-CN" dirty="0" smtClean="0"/>
              <a:t>页面。</a:t>
            </a:r>
            <a:endParaRPr lang="zh-CN" altLang="zh-CN" dirty="0"/>
          </a:p>
          <a:p>
            <a:pPr marL="342900" lvl="0" indent="-342900">
              <a:buFont typeface="+mj-ea"/>
              <a:buAutoNum type="circleNumDbPlain"/>
            </a:pPr>
            <a:r>
              <a:rPr lang="zh-CN" altLang="zh-CN" dirty="0" smtClean="0"/>
              <a:t>在</a:t>
            </a:r>
            <a:r>
              <a:rPr lang="zh-CN" altLang="zh-CN" dirty="0"/>
              <a:t>“收件人”文本框中输入收件人的电子邮箱地址。</a:t>
            </a:r>
          </a:p>
          <a:p>
            <a:pPr marL="342900" lvl="0" indent="-342900">
              <a:buFont typeface="+mj-ea"/>
              <a:buAutoNum type="circleNumDbPlain"/>
            </a:pPr>
            <a:r>
              <a:rPr lang="zh-CN" altLang="zh-CN" dirty="0"/>
              <a:t>在“主题”文本框中输入邮件的主题。</a:t>
            </a:r>
          </a:p>
          <a:p>
            <a:pPr marL="342900" lvl="0" indent="-342900">
              <a:buFont typeface="+mj-ea"/>
              <a:buAutoNum type="circleNumDbPlain"/>
            </a:pPr>
            <a:r>
              <a:rPr lang="zh-CN" altLang="zh-CN" dirty="0"/>
              <a:t>在正文编辑区中输入邮件的内容</a:t>
            </a:r>
            <a:r>
              <a:rPr lang="zh-CN" altLang="zh-CN" dirty="0" smtClean="0"/>
              <a:t>。</a:t>
            </a:r>
            <a:endParaRPr lang="zh-CN" altLang="zh-CN" dirty="0"/>
          </a:p>
        </p:txBody>
      </p:sp>
      <p:sp>
        <p:nvSpPr>
          <p:cNvPr id="3" name="矩形 2"/>
          <p:cNvSpPr/>
          <p:nvPr/>
        </p:nvSpPr>
        <p:spPr>
          <a:xfrm>
            <a:off x="716590" y="5733256"/>
            <a:ext cx="7959866" cy="923330"/>
          </a:xfrm>
          <a:prstGeom prst="rect">
            <a:avLst/>
          </a:prstGeom>
          <a:ln>
            <a:noFill/>
          </a:ln>
        </p:spPr>
        <p:txBody>
          <a:bodyPr wrap="square">
            <a:spAutoFit/>
          </a:bodyPr>
          <a:lstStyle/>
          <a:p>
            <a:pPr marL="342900" indent="-342900">
              <a:buFont typeface="+mj-ea"/>
              <a:buAutoNum type="circleNumDbPlain" startAt="5"/>
            </a:pPr>
            <a:r>
              <a:rPr lang="zh-CN" altLang="en-US" dirty="0"/>
              <a:t>如果需要发送已编辑好的本地文件，应单击“添加附件”按钮，通过弹出的“选择要加载的文件”对话框，找到要发送的文件，双击添加。</a:t>
            </a:r>
          </a:p>
          <a:p>
            <a:pPr marL="342900" indent="-342900">
              <a:buFont typeface="+mj-ea"/>
              <a:buAutoNum type="circleNumDbPlain" startAt="5"/>
            </a:pPr>
            <a:r>
              <a:rPr lang="zh-CN" altLang="en-US" dirty="0"/>
              <a:t>在撰写邮件页面，单击“发送”按钮，完成邮件的发送。</a:t>
            </a:r>
          </a:p>
        </p:txBody>
      </p:sp>
      <p:sp>
        <p:nvSpPr>
          <p:cNvPr id="5" name="L 形 4"/>
          <p:cNvSpPr/>
          <p:nvPr/>
        </p:nvSpPr>
        <p:spPr>
          <a:xfrm>
            <a:off x="727724" y="1906189"/>
            <a:ext cx="7948732" cy="4750397"/>
          </a:xfrm>
          <a:prstGeom prst="corner">
            <a:avLst>
              <a:gd name="adj1" fmla="val 20318"/>
              <a:gd name="adj2" fmla="val 58717"/>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标题 5"/>
          <p:cNvSpPr>
            <a:spLocks noGrp="1"/>
          </p:cNvSpPr>
          <p:nvPr>
            <p:ph type="title" idx="4294967295"/>
          </p:nvPr>
        </p:nvSpPr>
        <p:spPr>
          <a:xfrm>
            <a:off x="716590" y="-7257"/>
            <a:ext cx="8077200" cy="1143000"/>
          </a:xfrm>
        </p:spPr>
        <p:txBody>
          <a:bodyPr/>
          <a:lstStyle/>
          <a:p>
            <a:pPr algn="ctr" rtl="0" eaLnBrk="1" latinLnBrk="0" hangingPunct="1"/>
            <a:r>
              <a:rPr lang="en-US" altLang="zh-CN" sz="3600" kern="1200" dirty="0" smtClean="0">
                <a:solidFill>
                  <a:srgbClr val="000000"/>
                </a:solidFill>
                <a:effectLst/>
                <a:latin typeface="Calibri"/>
                <a:ea typeface="宋体"/>
              </a:rPr>
              <a:t>7.5.2  </a:t>
            </a:r>
            <a:r>
              <a:rPr lang="zh-CN" altLang="zh-CN" sz="3600" kern="1200" dirty="0" smtClean="0">
                <a:solidFill>
                  <a:srgbClr val="000000"/>
                </a:solidFill>
                <a:effectLst/>
                <a:latin typeface="Calibri"/>
                <a:ea typeface="宋体"/>
              </a:rPr>
              <a:t>收发电子邮件</a:t>
            </a:r>
            <a:endParaRPr lang="zh-CN" altLang="zh-CN" dirty="0" smtClean="0">
              <a:effectLst/>
            </a:endParaRPr>
          </a:p>
        </p:txBody>
      </p:sp>
      <p:pic>
        <p:nvPicPr>
          <p:cNvPr id="3074" name="图片 1"/>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3627738" y="2060848"/>
            <a:ext cx="5149291" cy="3367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25724744"/>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mph" presetSubtype="0" fill="hold" nodeType="after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4">
                                            <p:txEl>
                                              <p:pRg st="0" end="0"/>
                                            </p:txEl>
                                          </p:spTgt>
                                        </p:tgtEl>
                                        <p:attrNameLst>
                                          <p:attrName>ppt_x</p:attrName>
                                          <p:attrName>ppt_y</p:attrName>
                                        </p:attrNameLst>
                                      </p:cBhvr>
                                    </p:animMotion>
                                    <p:animRot by="1500000">
                                      <p:cBhvr>
                                        <p:cTn id="7" dur="125" fill="hold">
                                          <p:stCondLst>
                                            <p:cond delay="0"/>
                                          </p:stCondLst>
                                        </p:cTn>
                                        <p:tgtEl>
                                          <p:spTgt spid="4">
                                            <p:txEl>
                                              <p:pRg st="0" end="0"/>
                                            </p:txEl>
                                          </p:spTgt>
                                        </p:tgtEl>
                                        <p:attrNameLst>
                                          <p:attrName>r</p:attrName>
                                        </p:attrNameLst>
                                      </p:cBhvr>
                                    </p:animRot>
                                    <p:animRot by="-1500000">
                                      <p:cBhvr>
                                        <p:cTn id="8" dur="125" fill="hold">
                                          <p:stCondLst>
                                            <p:cond delay="125"/>
                                          </p:stCondLst>
                                        </p:cTn>
                                        <p:tgtEl>
                                          <p:spTgt spid="4">
                                            <p:txEl>
                                              <p:pRg st="0" end="0"/>
                                            </p:txEl>
                                          </p:spTgt>
                                        </p:tgtEl>
                                        <p:attrNameLst>
                                          <p:attrName>r</p:attrName>
                                        </p:attrNameLst>
                                      </p:cBhvr>
                                    </p:animRot>
                                    <p:animRot by="-1500000">
                                      <p:cBhvr>
                                        <p:cTn id="9" dur="125" fill="hold">
                                          <p:stCondLst>
                                            <p:cond delay="250"/>
                                          </p:stCondLst>
                                        </p:cTn>
                                        <p:tgtEl>
                                          <p:spTgt spid="4">
                                            <p:txEl>
                                              <p:pRg st="0" end="0"/>
                                            </p:txEl>
                                          </p:spTgt>
                                        </p:tgtEl>
                                        <p:attrNameLst>
                                          <p:attrName>r</p:attrName>
                                        </p:attrNameLst>
                                      </p:cBhvr>
                                    </p:animRot>
                                    <p:animRot by="1500000">
                                      <p:cBhvr>
                                        <p:cTn id="10" dur="125" fill="hold">
                                          <p:stCondLst>
                                            <p:cond delay="375"/>
                                          </p:stCondLst>
                                        </p:cTn>
                                        <p:tgtEl>
                                          <p:spTgt spid="4">
                                            <p:txEl>
                                              <p:pRg st="0" end="0"/>
                                            </p:txEl>
                                          </p:spTgt>
                                        </p:tgtEl>
                                        <p:attrNameLst>
                                          <p:attrName>r</p:attrName>
                                        </p:attrNameLst>
                                      </p:cBhvr>
                                    </p:animRot>
                                  </p:childTnLst>
                                </p:cTn>
                              </p:par>
                              <p:par>
                                <p:cTn id="11" presetID="3" presetClass="emph" presetSubtype="2" fill="hold" grpId="0" nodeType="withEffect">
                                  <p:stCondLst>
                                    <p:cond delay="0"/>
                                  </p:stCondLst>
                                  <p:iterate type="lt">
                                    <p:tmPct val="0"/>
                                  </p:iterate>
                                  <p:childTnLst>
                                    <p:animClr clrSpc="rgb" dir="cw">
                                      <p:cBhvr override="childStyle">
                                        <p:cTn id="12" dur="2000" fill="hold"/>
                                        <p:tgtEl>
                                          <p:spTgt spid="4">
                                            <p:txEl>
                                              <p:pRg st="0" end="0"/>
                                            </p:txEl>
                                          </p:spTgt>
                                        </p:tgtEl>
                                        <p:attrNameLst>
                                          <p:attrName>style.color</p:attrName>
                                        </p:attrNameLst>
                                      </p:cBhvr>
                                      <p:to>
                                        <a:schemeClr val="accent2"/>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图片 1"/>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3347864" y="2461566"/>
            <a:ext cx="5501705" cy="336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971599" y="1052735"/>
            <a:ext cx="3613490" cy="523220"/>
          </a:xfrm>
          <a:prstGeom prst="rect">
            <a:avLst/>
          </a:prstGeom>
        </p:spPr>
        <p:txBody>
          <a:bodyPr wrap="none">
            <a:spAutoFit/>
          </a:bodyPr>
          <a:lstStyle/>
          <a:p>
            <a:r>
              <a:rPr lang="en-US" altLang="zh-CN" sz="2800" dirty="0"/>
              <a:t>1</a:t>
            </a:r>
            <a:r>
              <a:rPr lang="zh-CN" altLang="zh-CN" sz="2800" dirty="0"/>
              <a:t>．在网页上收发邮件</a:t>
            </a:r>
          </a:p>
        </p:txBody>
      </p:sp>
      <p:sp>
        <p:nvSpPr>
          <p:cNvPr id="4" name="矩形 3"/>
          <p:cNvSpPr/>
          <p:nvPr/>
        </p:nvSpPr>
        <p:spPr>
          <a:xfrm>
            <a:off x="727724" y="1569853"/>
            <a:ext cx="2802370" cy="461665"/>
          </a:xfrm>
          <a:prstGeom prst="rect">
            <a:avLst/>
          </a:prstGeom>
        </p:spPr>
        <p:txBody>
          <a:bodyPr wrap="none">
            <a:spAutoFit/>
          </a:bodyPr>
          <a:lstStyle/>
          <a:p>
            <a:r>
              <a:rPr lang="zh-CN" altLang="zh-CN" sz="2400" dirty="0" smtClean="0"/>
              <a:t>（</a:t>
            </a:r>
            <a:r>
              <a:rPr lang="en-US" altLang="zh-CN" sz="2400" dirty="0"/>
              <a:t>3</a:t>
            </a:r>
            <a:r>
              <a:rPr lang="zh-CN" altLang="zh-CN" sz="2400" dirty="0"/>
              <a:t>）接收电子邮件</a:t>
            </a:r>
            <a:endParaRPr lang="zh-CN" altLang="en-US" sz="2400" dirty="0"/>
          </a:p>
        </p:txBody>
      </p:sp>
      <p:sp>
        <p:nvSpPr>
          <p:cNvPr id="7" name="矩形 6"/>
          <p:cNvSpPr/>
          <p:nvPr/>
        </p:nvSpPr>
        <p:spPr>
          <a:xfrm>
            <a:off x="1005135" y="2156682"/>
            <a:ext cx="2198713" cy="3970318"/>
          </a:xfrm>
          <a:prstGeom prst="rect">
            <a:avLst/>
          </a:prstGeom>
          <a:ln>
            <a:solidFill>
              <a:srgbClr val="C00000"/>
            </a:solidFill>
          </a:ln>
        </p:spPr>
        <p:txBody>
          <a:bodyPr wrap="square">
            <a:spAutoFit/>
          </a:bodyPr>
          <a:lstStyle/>
          <a:p>
            <a:r>
              <a:rPr lang="en-US" altLang="zh-CN" dirty="0" smtClean="0"/>
              <a:t>         </a:t>
            </a:r>
            <a:r>
              <a:rPr lang="zh-CN" altLang="zh-CN" dirty="0" smtClean="0"/>
              <a:t>登录</a:t>
            </a:r>
            <a:r>
              <a:rPr lang="zh-CN" altLang="zh-CN" dirty="0"/>
              <a:t>电子邮箱后，在邮箱页面单击“收件箱”或“收信”按钮，打开接收邮件页面</a:t>
            </a:r>
            <a:r>
              <a:rPr lang="zh-CN" altLang="zh-CN" dirty="0" smtClean="0"/>
              <a:t>，单击</a:t>
            </a:r>
            <a:r>
              <a:rPr lang="zh-CN" altLang="zh-CN" dirty="0"/>
              <a:t>要阅读的邮件，可打开该邮件并查看邮件内容，如有附件，可以查看附件并下载。</a:t>
            </a:r>
          </a:p>
          <a:p>
            <a:r>
              <a:rPr lang="en-US" altLang="zh-CN" dirty="0" smtClean="0"/>
              <a:t>         </a:t>
            </a:r>
            <a:r>
              <a:rPr lang="zh-CN" altLang="zh-CN" dirty="0" smtClean="0"/>
              <a:t>对于</a:t>
            </a:r>
            <a:r>
              <a:rPr lang="zh-CN" altLang="zh-CN" dirty="0"/>
              <a:t>收到的电子邮件，还可以进行回复、转发、删除等操作。</a:t>
            </a:r>
          </a:p>
        </p:txBody>
      </p:sp>
      <p:sp>
        <p:nvSpPr>
          <p:cNvPr id="3" name="标题 2"/>
          <p:cNvSpPr>
            <a:spLocks noGrp="1"/>
          </p:cNvSpPr>
          <p:nvPr>
            <p:ph type="title" idx="4294967295"/>
          </p:nvPr>
        </p:nvSpPr>
        <p:spPr>
          <a:xfrm>
            <a:off x="2411760" y="0"/>
            <a:ext cx="4962128" cy="1143000"/>
          </a:xfrm>
        </p:spPr>
        <p:txBody>
          <a:bodyPr/>
          <a:lstStyle/>
          <a:p>
            <a:pPr rtl="0" eaLnBrk="1" latinLnBrk="0" hangingPunct="1"/>
            <a:r>
              <a:rPr lang="en-US" altLang="zh-CN" sz="3600" kern="1200" dirty="0" smtClean="0">
                <a:solidFill>
                  <a:srgbClr val="000000"/>
                </a:solidFill>
                <a:effectLst/>
                <a:latin typeface="Calibri"/>
                <a:ea typeface="宋体"/>
              </a:rPr>
              <a:t>7.5.2  </a:t>
            </a:r>
            <a:r>
              <a:rPr lang="zh-CN" altLang="zh-CN" sz="3600" kern="1200" dirty="0" smtClean="0">
                <a:solidFill>
                  <a:srgbClr val="000000"/>
                </a:solidFill>
                <a:effectLst/>
                <a:latin typeface="Calibri"/>
                <a:ea typeface="宋体"/>
              </a:rPr>
              <a:t>收发电子邮件</a:t>
            </a:r>
            <a:endParaRPr lang="zh-CN" altLang="zh-CN" dirty="0" smtClean="0">
              <a:effectLst/>
            </a:endParaRPr>
          </a:p>
        </p:txBody>
      </p:sp>
    </p:spTree>
    <p:extLst>
      <p:ext uri="{BB962C8B-B14F-4D97-AF65-F5344CB8AC3E}">
        <p14:creationId xmlns:p14="http://schemas.microsoft.com/office/powerpoint/2010/main" val="2525724744"/>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mph" presetSubtype="0" fill="hold" nodeType="after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4">
                                            <p:txEl>
                                              <p:pRg st="0" end="0"/>
                                            </p:txEl>
                                          </p:spTgt>
                                        </p:tgtEl>
                                        <p:attrNameLst>
                                          <p:attrName>ppt_x</p:attrName>
                                          <p:attrName>ppt_y</p:attrName>
                                        </p:attrNameLst>
                                      </p:cBhvr>
                                    </p:animMotion>
                                    <p:animRot by="1500000">
                                      <p:cBhvr>
                                        <p:cTn id="7" dur="125" fill="hold">
                                          <p:stCondLst>
                                            <p:cond delay="0"/>
                                          </p:stCondLst>
                                        </p:cTn>
                                        <p:tgtEl>
                                          <p:spTgt spid="4">
                                            <p:txEl>
                                              <p:pRg st="0" end="0"/>
                                            </p:txEl>
                                          </p:spTgt>
                                        </p:tgtEl>
                                        <p:attrNameLst>
                                          <p:attrName>r</p:attrName>
                                        </p:attrNameLst>
                                      </p:cBhvr>
                                    </p:animRot>
                                    <p:animRot by="-1500000">
                                      <p:cBhvr>
                                        <p:cTn id="8" dur="125" fill="hold">
                                          <p:stCondLst>
                                            <p:cond delay="125"/>
                                          </p:stCondLst>
                                        </p:cTn>
                                        <p:tgtEl>
                                          <p:spTgt spid="4">
                                            <p:txEl>
                                              <p:pRg st="0" end="0"/>
                                            </p:txEl>
                                          </p:spTgt>
                                        </p:tgtEl>
                                        <p:attrNameLst>
                                          <p:attrName>r</p:attrName>
                                        </p:attrNameLst>
                                      </p:cBhvr>
                                    </p:animRot>
                                    <p:animRot by="-1500000">
                                      <p:cBhvr>
                                        <p:cTn id="9" dur="125" fill="hold">
                                          <p:stCondLst>
                                            <p:cond delay="250"/>
                                          </p:stCondLst>
                                        </p:cTn>
                                        <p:tgtEl>
                                          <p:spTgt spid="4">
                                            <p:txEl>
                                              <p:pRg st="0" end="0"/>
                                            </p:txEl>
                                          </p:spTgt>
                                        </p:tgtEl>
                                        <p:attrNameLst>
                                          <p:attrName>r</p:attrName>
                                        </p:attrNameLst>
                                      </p:cBhvr>
                                    </p:animRot>
                                    <p:animRot by="1500000">
                                      <p:cBhvr>
                                        <p:cTn id="10" dur="125" fill="hold">
                                          <p:stCondLst>
                                            <p:cond delay="375"/>
                                          </p:stCondLst>
                                        </p:cTn>
                                        <p:tgtEl>
                                          <p:spTgt spid="4">
                                            <p:txEl>
                                              <p:pRg st="0" end="0"/>
                                            </p:txEl>
                                          </p:spTgt>
                                        </p:tgtEl>
                                        <p:attrNameLst>
                                          <p:attrName>r</p:attrName>
                                        </p:attrNameLst>
                                      </p:cBhvr>
                                    </p:animRot>
                                  </p:childTnLst>
                                </p:cTn>
                              </p:par>
                            </p:childTnLst>
                          </p:cTn>
                        </p:par>
                        <p:par>
                          <p:cTn id="11" fill="hold">
                            <p:stCondLst>
                              <p:cond delay="900"/>
                            </p:stCondLst>
                            <p:childTnLst>
                              <p:par>
                                <p:cTn id="12" presetID="3" presetClass="emph" presetSubtype="2" fill="hold" nodeType="afterEffect">
                                  <p:stCondLst>
                                    <p:cond delay="0"/>
                                  </p:stCondLst>
                                  <p:iterate type="lt">
                                    <p:tmPct val="0"/>
                                  </p:iterate>
                                  <p:childTnLst>
                                    <p:animClr clrSpc="rgb" dir="cw">
                                      <p:cBhvr override="childStyle">
                                        <p:cTn id="13" dur="2000" fill="hold"/>
                                        <p:tgtEl>
                                          <p:spTgt spid="4">
                                            <p:txEl>
                                              <p:pRg st="0" end="0"/>
                                            </p:txEl>
                                          </p:spTgt>
                                        </p:tgtEl>
                                        <p:attrNameLst>
                                          <p:attrName>style.color</p:attrName>
                                        </p:attrNameLst>
                                      </p:cBhvr>
                                      <p:to>
                                        <a:schemeClr val="accent2"/>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71599" y="1052735"/>
            <a:ext cx="4818948" cy="523220"/>
          </a:xfrm>
          <a:prstGeom prst="rect">
            <a:avLst/>
          </a:prstGeom>
        </p:spPr>
        <p:txBody>
          <a:bodyPr wrap="none">
            <a:spAutoFit/>
          </a:bodyPr>
          <a:lstStyle/>
          <a:p>
            <a:r>
              <a:rPr lang="en-US" altLang="zh-CN" sz="2800" dirty="0"/>
              <a:t>2</a:t>
            </a:r>
            <a:r>
              <a:rPr lang="zh-CN" altLang="zh-CN" sz="2800" dirty="0"/>
              <a:t>．利用</a:t>
            </a:r>
            <a:r>
              <a:rPr lang="en-US" altLang="zh-CN" sz="2800" dirty="0"/>
              <a:t>Outlook</a:t>
            </a:r>
            <a:r>
              <a:rPr lang="zh-CN" altLang="zh-CN" sz="2800" dirty="0"/>
              <a:t>收发电子邮件</a:t>
            </a:r>
          </a:p>
        </p:txBody>
      </p:sp>
      <p:sp>
        <p:nvSpPr>
          <p:cNvPr id="7" name="矩形 6"/>
          <p:cNvSpPr/>
          <p:nvPr/>
        </p:nvSpPr>
        <p:spPr>
          <a:xfrm>
            <a:off x="870669" y="1700808"/>
            <a:ext cx="7599313" cy="1421928"/>
          </a:xfrm>
          <a:prstGeom prst="rect">
            <a:avLst/>
          </a:prstGeom>
          <a:ln>
            <a:solidFill>
              <a:srgbClr val="C00000"/>
            </a:solidFill>
          </a:ln>
        </p:spPr>
        <p:txBody>
          <a:bodyPr wrap="square">
            <a:spAutoFit/>
          </a:bodyPr>
          <a:lstStyle/>
          <a:p>
            <a:pPr>
              <a:lnSpc>
                <a:spcPct val="120000"/>
              </a:lnSpc>
            </a:pPr>
            <a:r>
              <a:rPr lang="zh-CN" altLang="en-US" dirty="0" smtClean="0"/>
              <a:t>　　</a:t>
            </a:r>
            <a:r>
              <a:rPr lang="zh-CN" altLang="zh-CN" dirty="0" smtClean="0"/>
              <a:t>使用</a:t>
            </a:r>
            <a:r>
              <a:rPr lang="en-US" altLang="zh-CN" dirty="0"/>
              <a:t>Outlook</a:t>
            </a:r>
            <a:r>
              <a:rPr lang="zh-CN" altLang="zh-CN" dirty="0"/>
              <a:t>收发电子邮件之前，要先进行帐户设置，把自己的电子邮箱添加到</a:t>
            </a:r>
            <a:r>
              <a:rPr lang="en-US" altLang="zh-CN" dirty="0"/>
              <a:t>Outlook</a:t>
            </a:r>
            <a:r>
              <a:rPr lang="zh-CN" altLang="zh-CN" dirty="0"/>
              <a:t>帐户中</a:t>
            </a:r>
            <a:r>
              <a:rPr lang="zh-CN" altLang="zh-CN" dirty="0" smtClean="0"/>
              <a:t>。</a:t>
            </a:r>
            <a:r>
              <a:rPr lang="zh-CN" altLang="en-US" dirty="0" smtClean="0"/>
              <a:t>打开</a:t>
            </a:r>
            <a:r>
              <a:rPr lang="en-US" altLang="zh-CN" dirty="0" smtClean="0"/>
              <a:t>Outlook</a:t>
            </a:r>
            <a:r>
              <a:rPr lang="zh-CN" altLang="en-US" dirty="0" smtClean="0"/>
              <a:t>，</a:t>
            </a:r>
            <a:r>
              <a:rPr lang="zh-CN" altLang="zh-CN" dirty="0" smtClean="0"/>
              <a:t>选择</a:t>
            </a:r>
            <a:r>
              <a:rPr lang="zh-CN" altLang="zh-CN" dirty="0"/>
              <a:t>“文件”→“信息”→“添加帐户”命令，在“添加新帐户”对话框中选择“电子邮件帐户”，正确填写电子邮件地址和密码，</a:t>
            </a:r>
            <a:r>
              <a:rPr lang="en-US" altLang="zh-CN" dirty="0"/>
              <a:t>Outlook</a:t>
            </a:r>
            <a:r>
              <a:rPr lang="zh-CN" altLang="zh-CN" dirty="0"/>
              <a:t>会自动联系电子邮件服务器进行帐户设置。</a:t>
            </a:r>
          </a:p>
        </p:txBody>
      </p:sp>
      <p:sp>
        <p:nvSpPr>
          <p:cNvPr id="3" name="标题 2"/>
          <p:cNvSpPr>
            <a:spLocks noGrp="1"/>
          </p:cNvSpPr>
          <p:nvPr>
            <p:ph type="title" idx="4294967295"/>
          </p:nvPr>
        </p:nvSpPr>
        <p:spPr>
          <a:xfrm>
            <a:off x="688357" y="-56910"/>
            <a:ext cx="8077200" cy="1143000"/>
          </a:xfrm>
        </p:spPr>
        <p:txBody>
          <a:bodyPr/>
          <a:lstStyle/>
          <a:p>
            <a:pPr algn="ctr" rtl="0" eaLnBrk="1" latinLnBrk="0" hangingPunct="1"/>
            <a:r>
              <a:rPr lang="en-US" altLang="zh-CN" sz="3600" kern="1200" dirty="0" smtClean="0">
                <a:solidFill>
                  <a:srgbClr val="000000"/>
                </a:solidFill>
                <a:effectLst/>
                <a:latin typeface="Calibri"/>
                <a:ea typeface="宋体"/>
              </a:rPr>
              <a:t>7.5.2  </a:t>
            </a:r>
            <a:r>
              <a:rPr lang="zh-CN" altLang="zh-CN" sz="3600" kern="1200" dirty="0" smtClean="0">
                <a:solidFill>
                  <a:srgbClr val="000000"/>
                </a:solidFill>
                <a:effectLst/>
                <a:latin typeface="Calibri"/>
                <a:ea typeface="宋体"/>
              </a:rPr>
              <a:t>收发电子邮件</a:t>
            </a:r>
            <a:endParaRPr lang="zh-CN" altLang="zh-CN" dirty="0" smtClean="0">
              <a:effectLst/>
            </a:endParaRPr>
          </a:p>
        </p:txBody>
      </p:sp>
      <p:pic>
        <p:nvPicPr>
          <p:cNvPr id="1026" name="图片 1"/>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740369" y="3365128"/>
            <a:ext cx="4119663" cy="2679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图片 1"/>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932040" y="3365128"/>
            <a:ext cx="3810000" cy="2679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53316373"/>
      </p:ext>
    </p:extLst>
  </p:cSld>
  <p:clrMapOvr>
    <a:masterClrMapping/>
  </p:clrMapOvr>
  <p:transition spd="slow">
    <p:wipe dir="d"/>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009471" y="2031518"/>
            <a:ext cx="7128793" cy="923330"/>
          </a:xfrm>
          <a:prstGeom prst="rect">
            <a:avLst/>
          </a:prstGeom>
          <a:solidFill>
            <a:schemeClr val="bg1"/>
          </a:solidFill>
          <a:ln>
            <a:solidFill>
              <a:srgbClr val="C00000"/>
            </a:solidFill>
          </a:ln>
        </p:spPr>
        <p:txBody>
          <a:bodyPr wrap="square">
            <a:spAutoFit/>
          </a:bodyPr>
          <a:lstStyle/>
          <a:p>
            <a:pPr marL="342900" lvl="1" indent="-342900">
              <a:buFont typeface="+mj-ea"/>
              <a:buAutoNum type="circleNumDbPlain" startAt="2"/>
            </a:pPr>
            <a:r>
              <a:rPr lang="zh-CN" altLang="en-US" dirty="0" smtClean="0"/>
              <a:t>在</a:t>
            </a:r>
            <a:r>
              <a:rPr lang="en-US" altLang="zh-CN" dirty="0"/>
              <a:t>Outlook </a:t>
            </a:r>
            <a:r>
              <a:rPr lang="zh-CN" altLang="en-US" dirty="0" smtClean="0"/>
              <a:t>窗口中，</a:t>
            </a:r>
            <a:r>
              <a:rPr lang="zh-CN" altLang="zh-CN" dirty="0" smtClean="0"/>
              <a:t>选择</a:t>
            </a:r>
            <a:r>
              <a:rPr lang="zh-CN" altLang="zh-CN" dirty="0"/>
              <a:t>“开始”选项卡→“新建”组→“新建电子邮件”，打开撰写邮件窗口</a:t>
            </a:r>
            <a:r>
              <a:rPr lang="zh-CN" altLang="zh-CN" dirty="0" smtClean="0"/>
              <a:t>，撰写</a:t>
            </a:r>
            <a:r>
              <a:rPr lang="zh-CN" altLang="zh-CN" dirty="0"/>
              <a:t>新邮件</a:t>
            </a:r>
            <a:r>
              <a:rPr lang="zh-CN" altLang="zh-CN" dirty="0" smtClean="0"/>
              <a:t>。</a:t>
            </a:r>
            <a:endParaRPr lang="en-US" altLang="zh-CN" dirty="0" smtClean="0"/>
          </a:p>
          <a:p>
            <a:pPr marL="342900" lvl="1" indent="-342900">
              <a:buFont typeface="+mj-ea"/>
              <a:buAutoNum type="circleNumDbPlain" startAt="2"/>
            </a:pPr>
            <a:endParaRPr lang="zh-CN" altLang="zh-CN" dirty="0"/>
          </a:p>
        </p:txBody>
      </p:sp>
      <p:sp>
        <p:nvSpPr>
          <p:cNvPr id="7" name="矩形 6"/>
          <p:cNvSpPr/>
          <p:nvPr/>
        </p:nvSpPr>
        <p:spPr>
          <a:xfrm>
            <a:off x="1009471" y="2031518"/>
            <a:ext cx="7128793" cy="923330"/>
          </a:xfrm>
          <a:prstGeom prst="rect">
            <a:avLst/>
          </a:prstGeom>
          <a:solidFill>
            <a:schemeClr val="bg1"/>
          </a:solidFill>
          <a:ln>
            <a:solidFill>
              <a:srgbClr val="C00000"/>
            </a:solidFill>
          </a:ln>
        </p:spPr>
        <p:txBody>
          <a:bodyPr wrap="square">
            <a:spAutoFit/>
          </a:bodyPr>
          <a:lstStyle/>
          <a:p>
            <a:pPr marL="365125" lvl="1" indent="-342900">
              <a:buFont typeface="+mj-ea"/>
              <a:buAutoNum type="circleNumDbPlain"/>
            </a:pPr>
            <a:r>
              <a:rPr lang="zh-CN" altLang="zh-CN" dirty="0" smtClean="0"/>
              <a:t>选择</a:t>
            </a:r>
            <a:r>
              <a:rPr lang="zh-CN" altLang="zh-CN" dirty="0"/>
              <a:t>“开始”菜单→“所有程序”→“</a:t>
            </a:r>
            <a:r>
              <a:rPr lang="en-US" altLang="zh-CN" dirty="0" smtClean="0"/>
              <a:t>Microsoft Office</a:t>
            </a:r>
            <a:r>
              <a:rPr lang="zh-CN" altLang="zh-CN" dirty="0"/>
              <a:t>”→“</a:t>
            </a:r>
            <a:r>
              <a:rPr lang="en-US" altLang="zh-CN" dirty="0"/>
              <a:t>Microsoft Outlook 2010”</a:t>
            </a:r>
            <a:r>
              <a:rPr lang="zh-CN" altLang="zh-CN" dirty="0"/>
              <a:t>命令，启动</a:t>
            </a:r>
            <a:r>
              <a:rPr lang="en-US" altLang="zh-CN" dirty="0" smtClean="0"/>
              <a:t>Outlook</a:t>
            </a:r>
            <a:r>
              <a:rPr lang="zh-CN" altLang="zh-CN" dirty="0" smtClean="0"/>
              <a:t>。</a:t>
            </a:r>
            <a:endParaRPr lang="en-US" altLang="zh-CN" dirty="0"/>
          </a:p>
          <a:p>
            <a:pPr marL="22225" lvl="1"/>
            <a:endParaRPr lang="zh-CN" altLang="zh-CN" dirty="0"/>
          </a:p>
        </p:txBody>
      </p:sp>
      <p:sp>
        <p:nvSpPr>
          <p:cNvPr id="2" name="矩形 1"/>
          <p:cNvSpPr/>
          <p:nvPr/>
        </p:nvSpPr>
        <p:spPr>
          <a:xfrm>
            <a:off x="971599" y="1052735"/>
            <a:ext cx="4818948" cy="523220"/>
          </a:xfrm>
          <a:prstGeom prst="rect">
            <a:avLst/>
          </a:prstGeom>
        </p:spPr>
        <p:txBody>
          <a:bodyPr wrap="none">
            <a:spAutoFit/>
          </a:bodyPr>
          <a:lstStyle/>
          <a:p>
            <a:r>
              <a:rPr lang="en-US" altLang="zh-CN" sz="2800" dirty="0"/>
              <a:t>2</a:t>
            </a:r>
            <a:r>
              <a:rPr lang="zh-CN" altLang="zh-CN" sz="2800" dirty="0"/>
              <a:t>．利用</a:t>
            </a:r>
            <a:r>
              <a:rPr lang="en-US" altLang="zh-CN" sz="2800" dirty="0"/>
              <a:t>Outlook</a:t>
            </a:r>
            <a:r>
              <a:rPr lang="zh-CN" altLang="zh-CN" sz="2800" dirty="0"/>
              <a:t>收发电子邮件</a:t>
            </a:r>
          </a:p>
        </p:txBody>
      </p:sp>
      <p:sp>
        <p:nvSpPr>
          <p:cNvPr id="4" name="矩形 3"/>
          <p:cNvSpPr/>
          <p:nvPr/>
        </p:nvSpPr>
        <p:spPr>
          <a:xfrm>
            <a:off x="727724" y="1569853"/>
            <a:ext cx="3725700" cy="461665"/>
          </a:xfrm>
          <a:prstGeom prst="rect">
            <a:avLst/>
          </a:prstGeom>
        </p:spPr>
        <p:txBody>
          <a:bodyPr wrap="none">
            <a:spAutoFit/>
          </a:bodyPr>
          <a:lstStyle/>
          <a:p>
            <a:r>
              <a:rPr lang="zh-CN" altLang="zh-CN" sz="2400" dirty="0"/>
              <a:t>（</a:t>
            </a:r>
            <a:r>
              <a:rPr lang="en-US" altLang="zh-CN" sz="2400" dirty="0"/>
              <a:t>1</a:t>
            </a:r>
            <a:r>
              <a:rPr lang="zh-CN" altLang="zh-CN" sz="2400" dirty="0"/>
              <a:t>）撰写和发送电子邮件</a:t>
            </a:r>
          </a:p>
        </p:txBody>
      </p:sp>
      <p:sp>
        <p:nvSpPr>
          <p:cNvPr id="3" name="标题 2"/>
          <p:cNvSpPr>
            <a:spLocks noGrp="1"/>
          </p:cNvSpPr>
          <p:nvPr>
            <p:ph type="title" idx="4294967295"/>
          </p:nvPr>
        </p:nvSpPr>
        <p:spPr>
          <a:xfrm>
            <a:off x="727724" y="0"/>
            <a:ext cx="8077200" cy="1143000"/>
          </a:xfrm>
        </p:spPr>
        <p:txBody>
          <a:bodyPr/>
          <a:lstStyle/>
          <a:p>
            <a:pPr algn="ctr" rtl="0" eaLnBrk="1" latinLnBrk="0" hangingPunct="1"/>
            <a:r>
              <a:rPr lang="en-US" altLang="zh-CN" sz="3600" kern="1200" dirty="0" smtClean="0">
                <a:solidFill>
                  <a:srgbClr val="000000"/>
                </a:solidFill>
                <a:effectLst/>
                <a:latin typeface="Calibri"/>
                <a:ea typeface="宋体"/>
              </a:rPr>
              <a:t>7.5.2  </a:t>
            </a:r>
            <a:r>
              <a:rPr lang="zh-CN" altLang="zh-CN" sz="3600" kern="1200" dirty="0" smtClean="0">
                <a:solidFill>
                  <a:srgbClr val="000000"/>
                </a:solidFill>
                <a:effectLst/>
                <a:latin typeface="Calibri"/>
                <a:ea typeface="宋体"/>
              </a:rPr>
              <a:t>收发电子邮件</a:t>
            </a:r>
            <a:endParaRPr lang="zh-CN" altLang="zh-CN" dirty="0" smtClean="0">
              <a:effectLst/>
            </a:endParaRPr>
          </a:p>
        </p:txBody>
      </p:sp>
      <p:pic>
        <p:nvPicPr>
          <p:cNvPr id="2050" name="图片 1"/>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1945575" y="3115191"/>
            <a:ext cx="5256584" cy="3359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53316373"/>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mph" presetSubtype="0" fill="hold" nodeType="after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4">
                                            <p:txEl>
                                              <p:pRg st="0" end="0"/>
                                            </p:txEl>
                                          </p:spTgt>
                                        </p:tgtEl>
                                        <p:attrNameLst>
                                          <p:attrName>ppt_x</p:attrName>
                                          <p:attrName>ppt_y</p:attrName>
                                        </p:attrNameLst>
                                      </p:cBhvr>
                                    </p:animMotion>
                                    <p:animRot by="1500000">
                                      <p:cBhvr>
                                        <p:cTn id="7" dur="125" fill="hold">
                                          <p:stCondLst>
                                            <p:cond delay="0"/>
                                          </p:stCondLst>
                                        </p:cTn>
                                        <p:tgtEl>
                                          <p:spTgt spid="4">
                                            <p:txEl>
                                              <p:pRg st="0" end="0"/>
                                            </p:txEl>
                                          </p:spTgt>
                                        </p:tgtEl>
                                        <p:attrNameLst>
                                          <p:attrName>r</p:attrName>
                                        </p:attrNameLst>
                                      </p:cBhvr>
                                    </p:animRot>
                                    <p:animRot by="-1500000">
                                      <p:cBhvr>
                                        <p:cTn id="8" dur="125" fill="hold">
                                          <p:stCondLst>
                                            <p:cond delay="125"/>
                                          </p:stCondLst>
                                        </p:cTn>
                                        <p:tgtEl>
                                          <p:spTgt spid="4">
                                            <p:txEl>
                                              <p:pRg st="0" end="0"/>
                                            </p:txEl>
                                          </p:spTgt>
                                        </p:tgtEl>
                                        <p:attrNameLst>
                                          <p:attrName>r</p:attrName>
                                        </p:attrNameLst>
                                      </p:cBhvr>
                                    </p:animRot>
                                    <p:animRot by="-1500000">
                                      <p:cBhvr>
                                        <p:cTn id="9" dur="125" fill="hold">
                                          <p:stCondLst>
                                            <p:cond delay="250"/>
                                          </p:stCondLst>
                                        </p:cTn>
                                        <p:tgtEl>
                                          <p:spTgt spid="4">
                                            <p:txEl>
                                              <p:pRg st="0" end="0"/>
                                            </p:txEl>
                                          </p:spTgt>
                                        </p:tgtEl>
                                        <p:attrNameLst>
                                          <p:attrName>r</p:attrName>
                                        </p:attrNameLst>
                                      </p:cBhvr>
                                    </p:animRot>
                                    <p:animRot by="1500000">
                                      <p:cBhvr>
                                        <p:cTn id="10" dur="125" fill="hold">
                                          <p:stCondLst>
                                            <p:cond delay="375"/>
                                          </p:stCondLst>
                                        </p:cTn>
                                        <p:tgtEl>
                                          <p:spTgt spid="4">
                                            <p:txEl>
                                              <p:pRg st="0" end="0"/>
                                            </p:txEl>
                                          </p:spTgt>
                                        </p:tgtEl>
                                        <p:attrNameLst>
                                          <p:attrName>r</p:attrName>
                                        </p:attrNameLst>
                                      </p:cBhvr>
                                    </p:animRot>
                                  </p:childTnLst>
                                </p:cTn>
                              </p:par>
                            </p:childTnLst>
                          </p:cTn>
                        </p:par>
                        <p:par>
                          <p:cTn id="11" fill="hold">
                            <p:stCondLst>
                              <p:cond delay="1050"/>
                            </p:stCondLst>
                            <p:childTnLst>
                              <p:par>
                                <p:cTn id="12" presetID="3" presetClass="emph" presetSubtype="2" fill="hold" nodeType="afterEffect">
                                  <p:stCondLst>
                                    <p:cond delay="0"/>
                                  </p:stCondLst>
                                  <p:iterate type="lt">
                                    <p:tmPct val="0"/>
                                  </p:iterate>
                                  <p:childTnLst>
                                    <p:animClr clrSpc="rgb" dir="cw">
                                      <p:cBhvr override="childStyle">
                                        <p:cTn id="13" dur="2000" fill="hold"/>
                                        <p:tgtEl>
                                          <p:spTgt spid="4">
                                            <p:txEl>
                                              <p:pRg st="0" end="0"/>
                                            </p:txEl>
                                          </p:spTgt>
                                        </p:tgtEl>
                                        <p:attrNameLst>
                                          <p:attrName>style.color</p:attrName>
                                        </p:attrNameLst>
                                      </p:cBhvr>
                                      <p:to>
                                        <a:schemeClr val="accent2"/>
                                      </p:to>
                                    </p:animClr>
                                  </p:childTnLst>
                                </p:cTn>
                              </p:par>
                            </p:childTnLst>
                          </p:cTn>
                        </p:par>
                        <p:par>
                          <p:cTn id="14" fill="hold">
                            <p:stCondLst>
                              <p:cond delay="3050"/>
                            </p:stCondLst>
                            <p:childTnLst>
                              <p:par>
                                <p:cTn id="15" presetID="26" presetClass="emph" presetSubtype="0" fill="hold" grpId="0" nodeType="afterEffect">
                                  <p:stCondLst>
                                    <p:cond delay="0"/>
                                  </p:stCondLst>
                                  <p:childTnLst>
                                    <p:animEffect transition="out" filter="fade">
                                      <p:cBhvr>
                                        <p:cTn id="16" dur="500" tmFilter="0, 0; .2, .5; .8, .5; 1, 0"/>
                                        <p:tgtEl>
                                          <p:spTgt spid="7"/>
                                        </p:tgtEl>
                                      </p:cBhvr>
                                    </p:animEffect>
                                    <p:animScale>
                                      <p:cBhvr>
                                        <p:cTn id="17" dur="250" autoRev="1" fill="hold"/>
                                        <p:tgtEl>
                                          <p:spTgt spid="7"/>
                                        </p:tgtEl>
                                      </p:cBhvr>
                                      <p:by x="105000" y="105000"/>
                                    </p:animScale>
                                  </p:childTnLst>
                                </p:cTn>
                              </p:par>
                            </p:childTnLst>
                          </p:cTn>
                        </p:par>
                        <p:par>
                          <p:cTn id="18" fill="hold">
                            <p:stCondLst>
                              <p:cond delay="3550"/>
                            </p:stCondLst>
                            <p:childTnLst>
                              <p:par>
                                <p:cTn id="19" presetID="1" presetClass="entr" presetSubtype="0" fill="hold" grpId="1" nodeType="afterEffect">
                                  <p:stCondLst>
                                    <p:cond delay="0"/>
                                  </p:stCondLst>
                                  <p:childTnLst>
                                    <p:set>
                                      <p:cBhvr>
                                        <p:cTn id="20" dur="1" fill="hold">
                                          <p:stCondLst>
                                            <p:cond delay="0"/>
                                          </p:stCondLst>
                                        </p:cTn>
                                        <p:tgtEl>
                                          <p:spTgt spid="7"/>
                                        </p:tgtEl>
                                        <p:attrNameLst>
                                          <p:attrName>style.visibility</p:attrName>
                                        </p:attrNameLst>
                                      </p:cBhvr>
                                      <p:to>
                                        <p:strVal val="visible"/>
                                      </p:to>
                                    </p:set>
                                  </p:childTnLst>
                                </p:cTn>
                              </p:par>
                            </p:childTnLst>
                          </p:cTn>
                        </p:par>
                        <p:par>
                          <p:cTn id="21" fill="hold">
                            <p:stCondLst>
                              <p:cond delay="3550"/>
                            </p:stCondLst>
                            <p:childTnLst>
                              <p:par>
                                <p:cTn id="22" presetID="26" presetClass="emph" presetSubtype="0" fill="hold" grpId="2" nodeType="afterEffect">
                                  <p:stCondLst>
                                    <p:cond delay="0"/>
                                  </p:stCondLst>
                                  <p:childTnLst>
                                    <p:animEffect transition="out" filter="fade">
                                      <p:cBhvr>
                                        <p:cTn id="23" dur="500" tmFilter="0, 0; .2, .5; .8, .5; 1, 0"/>
                                        <p:tgtEl>
                                          <p:spTgt spid="7"/>
                                        </p:tgtEl>
                                      </p:cBhvr>
                                    </p:animEffect>
                                    <p:animScale>
                                      <p:cBhvr>
                                        <p:cTn id="24" dur="250" autoRev="1" fill="hold"/>
                                        <p:tgtEl>
                                          <p:spTgt spid="7"/>
                                        </p:tgtEl>
                                      </p:cBhvr>
                                      <p:by x="105000" y="105000"/>
                                    </p:animScale>
                                  </p:childTnLst>
                                </p:cTn>
                              </p:par>
                            </p:childTnLst>
                          </p:cTn>
                        </p:par>
                      </p:childTnLst>
                    </p:cTn>
                  </p:par>
                  <p:par>
                    <p:cTn id="25" fill="hold">
                      <p:stCondLst>
                        <p:cond delay="indefinite"/>
                      </p:stCondLst>
                      <p:childTnLst>
                        <p:par>
                          <p:cTn id="26" fill="hold">
                            <p:stCondLst>
                              <p:cond delay="0"/>
                            </p:stCondLst>
                            <p:childTnLst>
                              <p:par>
                                <p:cTn id="27" presetID="1" presetClass="exit" presetSubtype="0" fill="hold" grpId="3" nodeType="clickEffect">
                                  <p:stCondLst>
                                    <p:cond delay="0"/>
                                  </p:stCondLst>
                                  <p:childTnLst>
                                    <p:set>
                                      <p:cBhvr>
                                        <p:cTn id="28" dur="1" fill="hold">
                                          <p:stCondLst>
                                            <p:cond delay="0"/>
                                          </p:stCondLst>
                                        </p:cTn>
                                        <p:tgtEl>
                                          <p:spTgt spid="7"/>
                                        </p:tgtEl>
                                        <p:attrNameLst>
                                          <p:attrName>style.visibility</p:attrName>
                                        </p:attrNameLst>
                                      </p:cBhvr>
                                      <p:to>
                                        <p:strVal val="hidden"/>
                                      </p:to>
                                    </p:set>
                                  </p:childTnLst>
                                </p:cTn>
                              </p:par>
                              <p:par>
                                <p:cTn id="29" presetID="1" presetClass="entr" presetSubtype="0"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par>
                          <p:cTn id="31" fill="hold">
                            <p:stCondLst>
                              <p:cond delay="0"/>
                            </p:stCondLst>
                            <p:childTnLst>
                              <p:par>
                                <p:cTn id="32" presetID="26" presetClass="emph" presetSubtype="0" fill="hold" grpId="1" nodeType="afterEffect">
                                  <p:stCondLst>
                                    <p:cond delay="0"/>
                                  </p:stCondLst>
                                  <p:childTnLst>
                                    <p:animEffect transition="out" filter="fade">
                                      <p:cBhvr>
                                        <p:cTn id="33" dur="500" tmFilter="0, 0; .2, .5; .8, .5; 1, 0"/>
                                        <p:tgtEl>
                                          <p:spTgt spid="8"/>
                                        </p:tgtEl>
                                      </p:cBhvr>
                                    </p:animEffect>
                                    <p:animScale>
                                      <p:cBhvr>
                                        <p:cTn id="34" dur="25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7" grpId="0" animBg="1"/>
      <p:bldP spid="7" grpId="1" animBg="1"/>
      <p:bldP spid="7" grpId="2" animBg="1"/>
      <p:bldP spid="7" grpId="3"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1009472" y="1959511"/>
            <a:ext cx="7128793" cy="1477328"/>
          </a:xfrm>
          <a:prstGeom prst="rect">
            <a:avLst/>
          </a:prstGeom>
          <a:solidFill>
            <a:schemeClr val="bg1"/>
          </a:solidFill>
          <a:ln>
            <a:solidFill>
              <a:srgbClr val="C00000"/>
            </a:solidFill>
          </a:ln>
        </p:spPr>
        <p:txBody>
          <a:bodyPr wrap="square">
            <a:spAutoFit/>
          </a:bodyPr>
          <a:lstStyle/>
          <a:p>
            <a:pPr marL="342900" lvl="1" indent="-342900">
              <a:buFont typeface="+mj-ea"/>
              <a:buAutoNum type="circleNumDbPlain" startAt="8"/>
            </a:pPr>
            <a:r>
              <a:rPr lang="zh-CN" altLang="zh-CN" dirty="0"/>
              <a:t>新邮件撰写完成后，单击“发送”按钮，邮件发送成功</a:t>
            </a:r>
            <a:r>
              <a:rPr lang="zh-CN" altLang="zh-CN" dirty="0" smtClean="0"/>
              <a:t>。</a:t>
            </a:r>
            <a:endParaRPr lang="en-US" altLang="zh-CN" dirty="0" smtClean="0"/>
          </a:p>
          <a:p>
            <a:pPr marL="342900" lvl="1" indent="-342900">
              <a:buFont typeface="+mj-ea"/>
              <a:buAutoNum type="circleNumDbPlain" startAt="8"/>
            </a:pPr>
            <a:endParaRPr lang="en-US" altLang="zh-CN" b="1" dirty="0"/>
          </a:p>
          <a:p>
            <a:pPr marL="342900" lvl="1" indent="-342900">
              <a:buFont typeface="+mj-ea"/>
              <a:buAutoNum type="circleNumDbPlain" startAt="8"/>
            </a:pPr>
            <a:endParaRPr lang="en-US" altLang="zh-CN" b="1" dirty="0" smtClean="0"/>
          </a:p>
          <a:p>
            <a:pPr marL="342900" lvl="1" indent="-342900">
              <a:buFont typeface="+mj-ea"/>
              <a:buAutoNum type="circleNumDbPlain" startAt="8"/>
            </a:pPr>
            <a:endParaRPr lang="en-US" altLang="zh-CN" b="1" dirty="0"/>
          </a:p>
          <a:p>
            <a:pPr marL="0" lvl="1"/>
            <a:endParaRPr lang="zh-CN" altLang="zh-CN" b="1" dirty="0"/>
          </a:p>
        </p:txBody>
      </p:sp>
      <p:sp>
        <p:nvSpPr>
          <p:cNvPr id="13" name="矩形 12"/>
          <p:cNvSpPr/>
          <p:nvPr/>
        </p:nvSpPr>
        <p:spPr>
          <a:xfrm>
            <a:off x="1009472" y="1959511"/>
            <a:ext cx="7128793" cy="1477328"/>
          </a:xfrm>
          <a:prstGeom prst="rect">
            <a:avLst/>
          </a:prstGeom>
          <a:solidFill>
            <a:schemeClr val="bg1"/>
          </a:solidFill>
          <a:ln>
            <a:solidFill>
              <a:srgbClr val="C00000"/>
            </a:solidFill>
          </a:ln>
        </p:spPr>
        <p:txBody>
          <a:bodyPr wrap="square">
            <a:spAutoFit/>
          </a:bodyPr>
          <a:lstStyle/>
          <a:p>
            <a:pPr marL="342900" lvl="1" indent="-342900">
              <a:buFont typeface="+mj-ea"/>
              <a:buAutoNum type="circleNumDbPlain" startAt="7"/>
            </a:pPr>
            <a:r>
              <a:rPr lang="zh-CN" altLang="zh-CN" dirty="0"/>
              <a:t>添加附件。如果还要发送已经编辑好的文件，可以附件的形式一起发送。添加附件的方法：选择“邮件”选项卡→“添加”组→“附加文件”，弹出“插入文件”对话框，在对话框中，双击要添加的文件。也可以直接拖动文件到撰写邮件窗口，文件会自动添加为附件。</a:t>
            </a:r>
          </a:p>
        </p:txBody>
      </p:sp>
      <p:sp>
        <p:nvSpPr>
          <p:cNvPr id="12" name="矩形 11"/>
          <p:cNvSpPr/>
          <p:nvPr/>
        </p:nvSpPr>
        <p:spPr>
          <a:xfrm>
            <a:off x="1009472" y="1959511"/>
            <a:ext cx="7128793" cy="1477328"/>
          </a:xfrm>
          <a:prstGeom prst="rect">
            <a:avLst/>
          </a:prstGeom>
          <a:solidFill>
            <a:schemeClr val="bg1"/>
          </a:solidFill>
          <a:ln>
            <a:solidFill>
              <a:srgbClr val="C00000"/>
            </a:solidFill>
          </a:ln>
        </p:spPr>
        <p:txBody>
          <a:bodyPr wrap="square">
            <a:spAutoFit/>
          </a:bodyPr>
          <a:lstStyle/>
          <a:p>
            <a:pPr marL="342900" lvl="1" indent="-342900">
              <a:buFont typeface="+mj-ea"/>
              <a:buAutoNum type="circleNumDbPlain" startAt="6"/>
            </a:pPr>
            <a:r>
              <a:rPr lang="zh-CN" altLang="zh-CN" dirty="0"/>
              <a:t>在正文编辑区输入信件内容，如“发给你一份练习题。”，在输入邮件正文时，可以使用窗口功能区中“邮件”选项卡下的“普通文本”组的工具按钮，设置信件内容的文字格式</a:t>
            </a:r>
            <a:r>
              <a:rPr lang="zh-CN" altLang="zh-CN" dirty="0" smtClean="0"/>
              <a:t>。</a:t>
            </a:r>
            <a:endParaRPr lang="en-US" altLang="zh-CN" dirty="0" smtClean="0"/>
          </a:p>
          <a:p>
            <a:pPr marL="342900" lvl="1" indent="-342900">
              <a:buFont typeface="+mj-ea"/>
              <a:buAutoNum type="circleNumDbPlain" startAt="6"/>
            </a:pPr>
            <a:endParaRPr lang="en-US" altLang="zh-CN" dirty="0"/>
          </a:p>
          <a:p>
            <a:pPr marL="0" lvl="1"/>
            <a:endParaRPr lang="zh-CN" altLang="zh-CN" dirty="0"/>
          </a:p>
        </p:txBody>
      </p:sp>
      <p:sp>
        <p:nvSpPr>
          <p:cNvPr id="10" name="矩形 9"/>
          <p:cNvSpPr/>
          <p:nvPr/>
        </p:nvSpPr>
        <p:spPr>
          <a:xfrm>
            <a:off x="1009472" y="1959511"/>
            <a:ext cx="7128793" cy="1477328"/>
          </a:xfrm>
          <a:prstGeom prst="rect">
            <a:avLst/>
          </a:prstGeom>
          <a:solidFill>
            <a:schemeClr val="bg1"/>
          </a:solidFill>
          <a:ln>
            <a:solidFill>
              <a:srgbClr val="C00000"/>
            </a:solidFill>
          </a:ln>
        </p:spPr>
        <p:txBody>
          <a:bodyPr wrap="square">
            <a:spAutoFit/>
          </a:bodyPr>
          <a:lstStyle/>
          <a:p>
            <a:pPr marL="342900" lvl="1" indent="-342900">
              <a:buFont typeface="+mj-ea"/>
              <a:buAutoNum type="circleNumDbPlain" startAt="5"/>
            </a:pPr>
            <a:r>
              <a:rPr lang="zh-CN" altLang="zh-CN" dirty="0"/>
              <a:t>在“主题”文本框中填写本邮件的主题</a:t>
            </a:r>
            <a:r>
              <a:rPr lang="zh-CN" altLang="zh-CN" dirty="0" smtClean="0"/>
              <a:t>。</a:t>
            </a:r>
            <a:endParaRPr lang="en-US" altLang="zh-CN" dirty="0" smtClean="0"/>
          </a:p>
          <a:p>
            <a:pPr marL="342900" lvl="1" indent="-342900">
              <a:buFont typeface="+mj-ea"/>
              <a:buAutoNum type="circleNumDbPlain" startAt="5"/>
            </a:pPr>
            <a:endParaRPr lang="en-US" altLang="zh-CN" dirty="0" smtClean="0"/>
          </a:p>
          <a:p>
            <a:pPr marL="342900" lvl="1" indent="-342900">
              <a:buFont typeface="+mj-ea"/>
              <a:buAutoNum type="circleNumDbPlain" startAt="5"/>
            </a:pPr>
            <a:endParaRPr lang="en-US" altLang="zh-CN" dirty="0"/>
          </a:p>
          <a:p>
            <a:pPr marL="342900" lvl="1" indent="-342900">
              <a:buFont typeface="+mj-ea"/>
              <a:buAutoNum type="circleNumDbPlain" startAt="5"/>
            </a:pPr>
            <a:endParaRPr lang="en-US" altLang="zh-CN" dirty="0" smtClean="0"/>
          </a:p>
          <a:p>
            <a:pPr marL="0" lvl="1"/>
            <a:endParaRPr lang="zh-CN" altLang="zh-CN" dirty="0"/>
          </a:p>
        </p:txBody>
      </p:sp>
      <p:sp>
        <p:nvSpPr>
          <p:cNvPr id="9" name="矩形 8"/>
          <p:cNvSpPr/>
          <p:nvPr/>
        </p:nvSpPr>
        <p:spPr>
          <a:xfrm>
            <a:off x="1009472" y="1959511"/>
            <a:ext cx="7128793" cy="1477328"/>
          </a:xfrm>
          <a:prstGeom prst="rect">
            <a:avLst/>
          </a:prstGeom>
          <a:solidFill>
            <a:schemeClr val="bg1"/>
          </a:solidFill>
          <a:ln>
            <a:solidFill>
              <a:srgbClr val="C00000"/>
            </a:solidFill>
          </a:ln>
        </p:spPr>
        <p:txBody>
          <a:bodyPr wrap="square">
            <a:spAutoFit/>
          </a:bodyPr>
          <a:lstStyle/>
          <a:p>
            <a:pPr marL="342900" lvl="1" indent="-342900">
              <a:buFont typeface="+mj-ea"/>
              <a:buAutoNum type="circleNumDbPlain" startAt="4"/>
            </a:pPr>
            <a:r>
              <a:rPr lang="zh-CN" altLang="zh-CN" dirty="0"/>
              <a:t>在“抄送”文本框中填写抄送的邮件地址，多个邮件地址时，地址之间用分号隔开</a:t>
            </a:r>
            <a:r>
              <a:rPr lang="zh-CN" altLang="zh-CN" dirty="0" smtClean="0"/>
              <a:t>。</a:t>
            </a:r>
            <a:endParaRPr lang="en-US" altLang="zh-CN" dirty="0" smtClean="0"/>
          </a:p>
          <a:p>
            <a:pPr marL="342900" lvl="1" indent="-342900">
              <a:buFont typeface="+mj-ea"/>
              <a:buAutoNum type="circleNumDbPlain" startAt="4"/>
            </a:pPr>
            <a:endParaRPr lang="en-US" altLang="zh-CN" dirty="0"/>
          </a:p>
          <a:p>
            <a:pPr marL="342900" lvl="1" indent="-342900">
              <a:buFont typeface="+mj-ea"/>
              <a:buAutoNum type="circleNumDbPlain" startAt="4"/>
            </a:pPr>
            <a:endParaRPr lang="en-US" altLang="zh-CN" dirty="0" smtClean="0"/>
          </a:p>
          <a:p>
            <a:pPr marL="0" lvl="1"/>
            <a:endParaRPr lang="zh-CN" altLang="zh-CN" dirty="0"/>
          </a:p>
        </p:txBody>
      </p:sp>
      <p:sp>
        <p:nvSpPr>
          <p:cNvPr id="8" name="矩形 7"/>
          <p:cNvSpPr/>
          <p:nvPr/>
        </p:nvSpPr>
        <p:spPr>
          <a:xfrm>
            <a:off x="1009472" y="1959511"/>
            <a:ext cx="7128793" cy="1477328"/>
          </a:xfrm>
          <a:prstGeom prst="rect">
            <a:avLst/>
          </a:prstGeom>
          <a:solidFill>
            <a:schemeClr val="bg1"/>
          </a:solidFill>
          <a:ln>
            <a:solidFill>
              <a:srgbClr val="C00000"/>
            </a:solidFill>
          </a:ln>
        </p:spPr>
        <p:txBody>
          <a:bodyPr wrap="square">
            <a:spAutoFit/>
          </a:bodyPr>
          <a:lstStyle/>
          <a:p>
            <a:pPr marL="342900" lvl="1" indent="-342900">
              <a:buFont typeface="+mj-ea"/>
              <a:buAutoNum type="circleNumDbPlain" startAt="3"/>
            </a:pPr>
            <a:r>
              <a:rPr lang="zh-CN" altLang="zh-CN" dirty="0"/>
              <a:t>在“收件人”文本框中填写收件人的邮件地址，多个邮件地址时，地址之间用分号隔开</a:t>
            </a:r>
            <a:r>
              <a:rPr lang="zh-CN" altLang="zh-CN" dirty="0" smtClean="0"/>
              <a:t>。</a:t>
            </a:r>
            <a:endParaRPr lang="en-US" altLang="zh-CN" dirty="0" smtClean="0"/>
          </a:p>
          <a:p>
            <a:pPr marL="0" lvl="1"/>
            <a:endParaRPr lang="en-US" altLang="zh-CN" dirty="0" smtClean="0"/>
          </a:p>
          <a:p>
            <a:pPr marL="342900" lvl="1" indent="-342900">
              <a:buFont typeface="+mj-ea"/>
              <a:buAutoNum type="circleNumDbPlain" startAt="3"/>
            </a:pPr>
            <a:endParaRPr lang="en-US" altLang="zh-CN" dirty="0"/>
          </a:p>
          <a:p>
            <a:pPr marL="342900" lvl="1" indent="-342900">
              <a:buFont typeface="+mj-ea"/>
              <a:buAutoNum type="circleNumDbPlain" startAt="3"/>
            </a:pPr>
            <a:endParaRPr lang="zh-CN" altLang="zh-CN" dirty="0"/>
          </a:p>
        </p:txBody>
      </p:sp>
      <p:sp>
        <p:nvSpPr>
          <p:cNvPr id="2" name="矩形 1"/>
          <p:cNvSpPr/>
          <p:nvPr/>
        </p:nvSpPr>
        <p:spPr>
          <a:xfrm>
            <a:off x="971599" y="980728"/>
            <a:ext cx="4818948" cy="523220"/>
          </a:xfrm>
          <a:prstGeom prst="rect">
            <a:avLst/>
          </a:prstGeom>
        </p:spPr>
        <p:txBody>
          <a:bodyPr wrap="none">
            <a:spAutoFit/>
          </a:bodyPr>
          <a:lstStyle/>
          <a:p>
            <a:r>
              <a:rPr lang="en-US" altLang="zh-CN" sz="2800" dirty="0"/>
              <a:t>2</a:t>
            </a:r>
            <a:r>
              <a:rPr lang="zh-CN" altLang="zh-CN" sz="2800" dirty="0"/>
              <a:t>．利用</a:t>
            </a:r>
            <a:r>
              <a:rPr lang="en-US" altLang="zh-CN" sz="2800" dirty="0"/>
              <a:t>Outlook</a:t>
            </a:r>
            <a:r>
              <a:rPr lang="zh-CN" altLang="zh-CN" sz="2800" dirty="0"/>
              <a:t>收发电子邮件</a:t>
            </a:r>
          </a:p>
        </p:txBody>
      </p:sp>
      <p:sp>
        <p:nvSpPr>
          <p:cNvPr id="4" name="矩形 3"/>
          <p:cNvSpPr/>
          <p:nvPr/>
        </p:nvSpPr>
        <p:spPr>
          <a:xfrm>
            <a:off x="727724" y="1497846"/>
            <a:ext cx="3725700" cy="461665"/>
          </a:xfrm>
          <a:prstGeom prst="rect">
            <a:avLst/>
          </a:prstGeom>
        </p:spPr>
        <p:txBody>
          <a:bodyPr wrap="none">
            <a:spAutoFit/>
          </a:bodyPr>
          <a:lstStyle/>
          <a:p>
            <a:r>
              <a:rPr lang="zh-CN" altLang="zh-CN" sz="2400" dirty="0">
                <a:solidFill>
                  <a:srgbClr val="C00000"/>
                </a:solidFill>
              </a:rPr>
              <a:t>（</a:t>
            </a:r>
            <a:r>
              <a:rPr lang="en-US" altLang="zh-CN" sz="2400" dirty="0">
                <a:solidFill>
                  <a:srgbClr val="C00000"/>
                </a:solidFill>
              </a:rPr>
              <a:t>1</a:t>
            </a:r>
            <a:r>
              <a:rPr lang="zh-CN" altLang="zh-CN" sz="2400" dirty="0">
                <a:solidFill>
                  <a:srgbClr val="C00000"/>
                </a:solidFill>
              </a:rPr>
              <a:t>）撰写和发送电子邮件</a:t>
            </a:r>
          </a:p>
        </p:txBody>
      </p:sp>
      <p:pic>
        <p:nvPicPr>
          <p:cNvPr id="4099" name="图片 1"/>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1956215" y="3508846"/>
            <a:ext cx="5235303" cy="323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标题 2"/>
          <p:cNvSpPr>
            <a:spLocks noGrp="1"/>
          </p:cNvSpPr>
          <p:nvPr>
            <p:ph type="title" idx="4294967295"/>
          </p:nvPr>
        </p:nvSpPr>
        <p:spPr>
          <a:xfrm>
            <a:off x="727724" y="-56910"/>
            <a:ext cx="8077200" cy="1143000"/>
          </a:xfrm>
        </p:spPr>
        <p:txBody>
          <a:bodyPr/>
          <a:lstStyle/>
          <a:p>
            <a:pPr algn="ctr" rtl="0" eaLnBrk="1" latinLnBrk="0" hangingPunct="1"/>
            <a:r>
              <a:rPr lang="en-US" altLang="zh-CN" sz="3600" kern="1200" dirty="0" smtClean="0">
                <a:solidFill>
                  <a:srgbClr val="000000"/>
                </a:solidFill>
                <a:effectLst/>
                <a:latin typeface="Calibri"/>
                <a:ea typeface="宋体"/>
              </a:rPr>
              <a:t>7.5.2  </a:t>
            </a:r>
            <a:r>
              <a:rPr lang="zh-CN" altLang="zh-CN" sz="3600" kern="1200" dirty="0" smtClean="0">
                <a:solidFill>
                  <a:srgbClr val="000000"/>
                </a:solidFill>
                <a:effectLst/>
                <a:latin typeface="Calibri"/>
                <a:ea typeface="宋体"/>
              </a:rPr>
              <a:t>收发电子邮件</a:t>
            </a:r>
            <a:endParaRPr lang="zh-CN" altLang="zh-CN" dirty="0" smtClean="0">
              <a:effectLst/>
            </a:endParaRPr>
          </a:p>
        </p:txBody>
      </p:sp>
    </p:spTree>
    <p:extLst>
      <p:ext uri="{BB962C8B-B14F-4D97-AF65-F5344CB8AC3E}">
        <p14:creationId xmlns:p14="http://schemas.microsoft.com/office/powerpoint/2010/main" val="1450728826"/>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par>
                          <p:cTn id="7" fill="hold">
                            <p:stCondLst>
                              <p:cond delay="0"/>
                            </p:stCondLst>
                            <p:childTnLst>
                              <p:par>
                                <p:cTn id="8" presetID="26" presetClass="emph" presetSubtype="0" fill="hold" grpId="1" nodeType="afterEffect">
                                  <p:stCondLst>
                                    <p:cond delay="0"/>
                                  </p:stCondLst>
                                  <p:childTnLst>
                                    <p:animEffect transition="out" filter="fade">
                                      <p:cBhvr>
                                        <p:cTn id="9" dur="500" tmFilter="0, 0; .2, .5; .8, .5; 1, 0"/>
                                        <p:tgtEl>
                                          <p:spTgt spid="8"/>
                                        </p:tgtEl>
                                      </p:cBhvr>
                                    </p:animEffect>
                                    <p:animScale>
                                      <p:cBhvr>
                                        <p:cTn id="10" dur="250" autoRev="1" fill="hold"/>
                                        <p:tgtEl>
                                          <p:spTgt spid="8"/>
                                        </p:tgtEl>
                                      </p:cBhvr>
                                      <p:by x="105000" y="105000"/>
                                    </p:animScale>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2" nodeType="clickEffect">
                                  <p:stCondLst>
                                    <p:cond delay="0"/>
                                  </p:stCondLst>
                                  <p:childTnLst>
                                    <p:set>
                                      <p:cBhvr>
                                        <p:cTn id="14" dur="1" fill="hold">
                                          <p:stCondLst>
                                            <p:cond delay="0"/>
                                          </p:stCondLst>
                                        </p:cTn>
                                        <p:tgtEl>
                                          <p:spTgt spid="8"/>
                                        </p:tgtEl>
                                        <p:attrNameLst>
                                          <p:attrName>style.visibility</p:attrName>
                                        </p:attrNameLst>
                                      </p:cBhvr>
                                      <p:to>
                                        <p:strVal val="hidden"/>
                                      </p:to>
                                    </p:set>
                                  </p:childTnLst>
                                </p:cTn>
                              </p:par>
                              <p:par>
                                <p:cTn id="15" presetID="1"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childTnLst>
                          </p:cTn>
                        </p:par>
                        <p:par>
                          <p:cTn id="17" fill="hold">
                            <p:stCondLst>
                              <p:cond delay="0"/>
                            </p:stCondLst>
                            <p:childTnLst>
                              <p:par>
                                <p:cTn id="18" presetID="26" presetClass="emph" presetSubtype="0" fill="hold" grpId="1" nodeType="afterEffect">
                                  <p:stCondLst>
                                    <p:cond delay="0"/>
                                  </p:stCondLst>
                                  <p:childTnLst>
                                    <p:animEffect transition="out" filter="fade">
                                      <p:cBhvr>
                                        <p:cTn id="19" dur="500" tmFilter="0, 0; .2, .5; .8, .5; 1, 0"/>
                                        <p:tgtEl>
                                          <p:spTgt spid="9"/>
                                        </p:tgtEl>
                                      </p:cBhvr>
                                    </p:animEffect>
                                    <p:animScale>
                                      <p:cBhvr>
                                        <p:cTn id="20" dur="250" autoRev="1" fill="hold"/>
                                        <p:tgtEl>
                                          <p:spTgt spid="9"/>
                                        </p:tgtEl>
                                      </p:cBhvr>
                                      <p:by x="105000" y="105000"/>
                                    </p:animScale>
                                  </p:childTnLst>
                                </p:cTn>
                              </p:par>
                            </p:childTnLst>
                          </p:cTn>
                        </p:par>
                      </p:childTnLst>
                    </p:cTn>
                  </p:par>
                  <p:par>
                    <p:cTn id="21" fill="hold">
                      <p:stCondLst>
                        <p:cond delay="indefinite"/>
                      </p:stCondLst>
                      <p:childTnLst>
                        <p:par>
                          <p:cTn id="22" fill="hold">
                            <p:stCondLst>
                              <p:cond delay="0"/>
                            </p:stCondLst>
                            <p:childTnLst>
                              <p:par>
                                <p:cTn id="23" presetID="1" presetClass="exit" presetSubtype="0" fill="hold" grpId="2" nodeType="clickEffect">
                                  <p:stCondLst>
                                    <p:cond delay="0"/>
                                  </p:stCondLst>
                                  <p:childTnLst>
                                    <p:set>
                                      <p:cBhvr>
                                        <p:cTn id="24" dur="1" fill="hold">
                                          <p:stCondLst>
                                            <p:cond delay="0"/>
                                          </p:stCondLst>
                                        </p:cTn>
                                        <p:tgtEl>
                                          <p:spTgt spid="9"/>
                                        </p:tgtEl>
                                        <p:attrNameLst>
                                          <p:attrName>style.visibility</p:attrName>
                                        </p:attrNameLst>
                                      </p:cBhvr>
                                      <p:to>
                                        <p:strVal val="hidden"/>
                                      </p:to>
                                    </p:set>
                                  </p:childTnLst>
                                </p:cTn>
                              </p:par>
                              <p:par>
                                <p:cTn id="25" presetID="1" presetClass="entr" presetSubtype="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par>
                          <p:cTn id="27" fill="hold">
                            <p:stCondLst>
                              <p:cond delay="0"/>
                            </p:stCondLst>
                            <p:childTnLst>
                              <p:par>
                                <p:cTn id="28" presetID="26" presetClass="emph" presetSubtype="0" fill="hold" grpId="1" nodeType="afterEffect">
                                  <p:stCondLst>
                                    <p:cond delay="0"/>
                                  </p:stCondLst>
                                  <p:childTnLst>
                                    <p:animEffect transition="out" filter="fade">
                                      <p:cBhvr>
                                        <p:cTn id="29" dur="500" tmFilter="0, 0; .2, .5; .8, .5; 1, 0"/>
                                        <p:tgtEl>
                                          <p:spTgt spid="10"/>
                                        </p:tgtEl>
                                      </p:cBhvr>
                                    </p:animEffect>
                                    <p:animScale>
                                      <p:cBhvr>
                                        <p:cTn id="30" dur="250" autoRev="1" fill="hold"/>
                                        <p:tgtEl>
                                          <p:spTgt spid="10"/>
                                        </p:tgtEl>
                                      </p:cBhvr>
                                      <p:by x="105000" y="105000"/>
                                    </p:animScale>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grpId="2" nodeType="clickEffect">
                                  <p:stCondLst>
                                    <p:cond delay="0"/>
                                  </p:stCondLst>
                                  <p:childTnLst>
                                    <p:set>
                                      <p:cBhvr>
                                        <p:cTn id="34" dur="1" fill="hold">
                                          <p:stCondLst>
                                            <p:cond delay="0"/>
                                          </p:stCondLst>
                                        </p:cTn>
                                        <p:tgtEl>
                                          <p:spTgt spid="10"/>
                                        </p:tgtEl>
                                        <p:attrNameLst>
                                          <p:attrName>style.visibility</p:attrName>
                                        </p:attrNameLst>
                                      </p:cBhvr>
                                      <p:to>
                                        <p:strVal val="hidden"/>
                                      </p:to>
                                    </p:set>
                                  </p:childTnLst>
                                </p:cTn>
                              </p:par>
                              <p:par>
                                <p:cTn id="35" presetID="1" presetClass="entr" presetSubtype="0"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childTnLst>
                                </p:cTn>
                              </p:par>
                            </p:childTnLst>
                          </p:cTn>
                        </p:par>
                        <p:par>
                          <p:cTn id="37" fill="hold">
                            <p:stCondLst>
                              <p:cond delay="0"/>
                            </p:stCondLst>
                            <p:childTnLst>
                              <p:par>
                                <p:cTn id="38" presetID="26" presetClass="emph" presetSubtype="0" fill="hold" grpId="1" nodeType="afterEffect">
                                  <p:stCondLst>
                                    <p:cond delay="0"/>
                                  </p:stCondLst>
                                  <p:childTnLst>
                                    <p:animEffect transition="out" filter="fade">
                                      <p:cBhvr>
                                        <p:cTn id="39" dur="500" tmFilter="0, 0; .2, .5; .8, .5; 1, 0"/>
                                        <p:tgtEl>
                                          <p:spTgt spid="12"/>
                                        </p:tgtEl>
                                      </p:cBhvr>
                                    </p:animEffect>
                                    <p:animScale>
                                      <p:cBhvr>
                                        <p:cTn id="40" dur="250" autoRev="1" fill="hold"/>
                                        <p:tgtEl>
                                          <p:spTgt spid="12"/>
                                        </p:tgtEl>
                                      </p:cBhvr>
                                      <p:by x="105000" y="105000"/>
                                    </p:animScale>
                                  </p:childTnLst>
                                </p:cTn>
                              </p:par>
                            </p:childTnLst>
                          </p:cTn>
                        </p:par>
                      </p:childTnLst>
                    </p:cTn>
                  </p:par>
                  <p:par>
                    <p:cTn id="41" fill="hold">
                      <p:stCondLst>
                        <p:cond delay="indefinite"/>
                      </p:stCondLst>
                      <p:childTnLst>
                        <p:par>
                          <p:cTn id="42" fill="hold">
                            <p:stCondLst>
                              <p:cond delay="0"/>
                            </p:stCondLst>
                            <p:childTnLst>
                              <p:par>
                                <p:cTn id="43" presetID="1" presetClass="exit" presetSubtype="0" fill="hold" grpId="2" nodeType="clickEffect">
                                  <p:stCondLst>
                                    <p:cond delay="0"/>
                                  </p:stCondLst>
                                  <p:childTnLst>
                                    <p:set>
                                      <p:cBhvr>
                                        <p:cTn id="44" dur="1" fill="hold">
                                          <p:stCondLst>
                                            <p:cond delay="0"/>
                                          </p:stCondLst>
                                        </p:cTn>
                                        <p:tgtEl>
                                          <p:spTgt spid="12"/>
                                        </p:tgtEl>
                                        <p:attrNameLst>
                                          <p:attrName>style.visibility</p:attrName>
                                        </p:attrNameLst>
                                      </p:cBhvr>
                                      <p:to>
                                        <p:strVal val="hidden"/>
                                      </p:to>
                                    </p:set>
                                  </p:childTnLst>
                                </p:cTn>
                              </p:par>
                              <p:par>
                                <p:cTn id="45" presetID="1" presetClass="entr" presetSubtype="0" fill="hold" grpId="0" nodeType="withEffect">
                                  <p:stCondLst>
                                    <p:cond delay="0"/>
                                  </p:stCondLst>
                                  <p:childTnLst>
                                    <p:set>
                                      <p:cBhvr>
                                        <p:cTn id="46" dur="1" fill="hold">
                                          <p:stCondLst>
                                            <p:cond delay="0"/>
                                          </p:stCondLst>
                                        </p:cTn>
                                        <p:tgtEl>
                                          <p:spTgt spid="13"/>
                                        </p:tgtEl>
                                        <p:attrNameLst>
                                          <p:attrName>style.visibility</p:attrName>
                                        </p:attrNameLst>
                                      </p:cBhvr>
                                      <p:to>
                                        <p:strVal val="visible"/>
                                      </p:to>
                                    </p:set>
                                  </p:childTnLst>
                                </p:cTn>
                              </p:par>
                            </p:childTnLst>
                          </p:cTn>
                        </p:par>
                        <p:par>
                          <p:cTn id="47" fill="hold">
                            <p:stCondLst>
                              <p:cond delay="0"/>
                            </p:stCondLst>
                            <p:childTnLst>
                              <p:par>
                                <p:cTn id="48" presetID="26" presetClass="emph" presetSubtype="0" fill="hold" grpId="1" nodeType="afterEffect">
                                  <p:stCondLst>
                                    <p:cond delay="0"/>
                                  </p:stCondLst>
                                  <p:childTnLst>
                                    <p:animEffect transition="out" filter="fade">
                                      <p:cBhvr>
                                        <p:cTn id="49" dur="500" tmFilter="0, 0; .2, .5; .8, .5; 1, 0"/>
                                        <p:tgtEl>
                                          <p:spTgt spid="13"/>
                                        </p:tgtEl>
                                      </p:cBhvr>
                                    </p:animEffect>
                                    <p:animScale>
                                      <p:cBhvr>
                                        <p:cTn id="50" dur="250" autoRev="1" fill="hold"/>
                                        <p:tgtEl>
                                          <p:spTgt spid="13"/>
                                        </p:tgtEl>
                                      </p:cBhvr>
                                      <p:by x="105000" y="105000"/>
                                    </p:animScale>
                                  </p:childTnLst>
                                </p:cTn>
                              </p:par>
                            </p:childTnLst>
                          </p:cTn>
                        </p:par>
                      </p:childTnLst>
                    </p:cTn>
                  </p:par>
                  <p:par>
                    <p:cTn id="51" fill="hold">
                      <p:stCondLst>
                        <p:cond delay="indefinite"/>
                      </p:stCondLst>
                      <p:childTnLst>
                        <p:par>
                          <p:cTn id="52" fill="hold">
                            <p:stCondLst>
                              <p:cond delay="0"/>
                            </p:stCondLst>
                            <p:childTnLst>
                              <p:par>
                                <p:cTn id="53" presetID="1" presetClass="exit" presetSubtype="0" fill="hold" grpId="2" nodeType="clickEffect">
                                  <p:stCondLst>
                                    <p:cond delay="0"/>
                                  </p:stCondLst>
                                  <p:childTnLst>
                                    <p:set>
                                      <p:cBhvr>
                                        <p:cTn id="54" dur="1" fill="hold">
                                          <p:stCondLst>
                                            <p:cond delay="0"/>
                                          </p:stCondLst>
                                        </p:cTn>
                                        <p:tgtEl>
                                          <p:spTgt spid="13"/>
                                        </p:tgtEl>
                                        <p:attrNameLst>
                                          <p:attrName>style.visibility</p:attrName>
                                        </p:attrNameLst>
                                      </p:cBhvr>
                                      <p:to>
                                        <p:strVal val="hidden"/>
                                      </p:to>
                                    </p:set>
                                  </p:childTnLst>
                                </p:cTn>
                              </p:par>
                              <p:par>
                                <p:cTn id="55" presetID="1" presetClass="entr" presetSubtype="0" fill="hold" grpId="0" nodeType="withEffect">
                                  <p:stCondLst>
                                    <p:cond delay="0"/>
                                  </p:stCondLst>
                                  <p:childTnLst>
                                    <p:set>
                                      <p:cBhvr>
                                        <p:cTn id="56" dur="1" fill="hold">
                                          <p:stCondLst>
                                            <p:cond delay="0"/>
                                          </p:stCondLst>
                                        </p:cTn>
                                        <p:tgtEl>
                                          <p:spTgt spid="14"/>
                                        </p:tgtEl>
                                        <p:attrNameLst>
                                          <p:attrName>style.visibility</p:attrName>
                                        </p:attrNameLst>
                                      </p:cBhvr>
                                      <p:to>
                                        <p:strVal val="visible"/>
                                      </p:to>
                                    </p:set>
                                  </p:childTnLst>
                                </p:cTn>
                              </p:par>
                            </p:childTnLst>
                          </p:cTn>
                        </p:par>
                        <p:par>
                          <p:cTn id="57" fill="hold">
                            <p:stCondLst>
                              <p:cond delay="0"/>
                            </p:stCondLst>
                            <p:childTnLst>
                              <p:par>
                                <p:cTn id="58" presetID="26" presetClass="emph" presetSubtype="0" fill="hold" grpId="1" nodeType="afterEffect">
                                  <p:stCondLst>
                                    <p:cond delay="0"/>
                                  </p:stCondLst>
                                  <p:childTnLst>
                                    <p:animEffect transition="out" filter="fade">
                                      <p:cBhvr>
                                        <p:cTn id="59" dur="500" tmFilter="0, 0; .2, .5; .8, .5; 1, 0"/>
                                        <p:tgtEl>
                                          <p:spTgt spid="14"/>
                                        </p:tgtEl>
                                      </p:cBhvr>
                                    </p:animEffect>
                                    <p:animScale>
                                      <p:cBhvr>
                                        <p:cTn id="60" dur="250" autoRev="1" fill="hold"/>
                                        <p:tgtEl>
                                          <p:spTgt spid="1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P spid="13" grpId="0" animBg="1"/>
      <p:bldP spid="13" grpId="1" animBg="1"/>
      <p:bldP spid="13" grpId="2" animBg="1"/>
      <p:bldP spid="12" grpId="0" animBg="1"/>
      <p:bldP spid="12" grpId="1" animBg="1"/>
      <p:bldP spid="12" grpId="2" animBg="1"/>
      <p:bldP spid="10" grpId="0" animBg="1"/>
      <p:bldP spid="10" grpId="1" animBg="1"/>
      <p:bldP spid="10" grpId="2" animBg="1"/>
      <p:bldP spid="9" grpId="0" animBg="1"/>
      <p:bldP spid="9" grpId="1" animBg="1"/>
      <p:bldP spid="9" grpId="2" animBg="1"/>
      <p:bldP spid="8" grpId="0" animBg="1"/>
      <p:bldP spid="8" grpId="1" animBg="1"/>
      <p:bldP spid="8" grpId="2"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图片 1"/>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1933621" y="3247314"/>
            <a:ext cx="5274929" cy="3371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矩形 17"/>
          <p:cNvSpPr/>
          <p:nvPr/>
        </p:nvSpPr>
        <p:spPr>
          <a:xfrm>
            <a:off x="971599" y="1965448"/>
            <a:ext cx="7128793" cy="1200329"/>
          </a:xfrm>
          <a:prstGeom prst="rect">
            <a:avLst/>
          </a:prstGeom>
          <a:solidFill>
            <a:schemeClr val="bg1"/>
          </a:solidFill>
          <a:ln>
            <a:solidFill>
              <a:srgbClr val="C00000"/>
            </a:solidFill>
          </a:ln>
        </p:spPr>
        <p:txBody>
          <a:bodyPr wrap="square">
            <a:spAutoFit/>
          </a:bodyPr>
          <a:lstStyle/>
          <a:p>
            <a:pPr marL="342900" lvl="0" indent="-342900">
              <a:buFont typeface="+mj-ea"/>
              <a:buAutoNum type="circleNumDbPlain" startAt="5"/>
            </a:pPr>
            <a:r>
              <a:rPr lang="zh-CN" altLang="zh-CN" dirty="0"/>
              <a:t>转发</a:t>
            </a:r>
            <a:r>
              <a:rPr lang="zh-CN" altLang="zh-CN" dirty="0" smtClean="0"/>
              <a:t>：对</a:t>
            </a:r>
            <a:r>
              <a:rPr lang="zh-CN" altLang="zh-CN" dirty="0"/>
              <a:t>正在阅读的邮件，选择“邮件”选项卡→“响应”组→“转发”；对邮件列表中的邮件，先选中要转发的邮件，选择“开始”选项卡→“响应”组→“转发”</a:t>
            </a:r>
            <a:r>
              <a:rPr lang="zh-CN" altLang="zh-CN" dirty="0" smtClean="0"/>
              <a:t>。在</a:t>
            </a:r>
            <a:r>
              <a:rPr lang="zh-CN" altLang="zh-CN" dirty="0"/>
              <a:t>打开的转发窗口中，填写收件人</a:t>
            </a:r>
            <a:r>
              <a:rPr lang="zh-CN" altLang="zh-CN" dirty="0" smtClean="0"/>
              <a:t>地址</a:t>
            </a:r>
            <a:r>
              <a:rPr lang="zh-CN" altLang="en-US" dirty="0" smtClean="0"/>
              <a:t>、</a:t>
            </a:r>
            <a:r>
              <a:rPr lang="zh-CN" altLang="zh-CN" dirty="0" smtClean="0"/>
              <a:t>信件</a:t>
            </a:r>
            <a:r>
              <a:rPr lang="zh-CN" altLang="zh-CN" dirty="0"/>
              <a:t>内容或附件等信息</a:t>
            </a:r>
            <a:r>
              <a:rPr lang="zh-CN" altLang="zh-CN" dirty="0" smtClean="0"/>
              <a:t>。单击</a:t>
            </a:r>
            <a:r>
              <a:rPr lang="zh-CN" altLang="zh-CN" dirty="0"/>
              <a:t>“发送”按钮</a:t>
            </a:r>
            <a:r>
              <a:rPr lang="zh-CN" altLang="zh-CN" dirty="0" smtClean="0"/>
              <a:t>，</a:t>
            </a:r>
            <a:r>
              <a:rPr lang="zh-CN" altLang="en-US" dirty="0" smtClean="0"/>
              <a:t>。</a:t>
            </a:r>
            <a:endParaRPr lang="zh-CN" altLang="zh-CN" dirty="0"/>
          </a:p>
        </p:txBody>
      </p:sp>
      <p:sp>
        <p:nvSpPr>
          <p:cNvPr id="15" name="矩形 14"/>
          <p:cNvSpPr/>
          <p:nvPr/>
        </p:nvSpPr>
        <p:spPr>
          <a:xfrm>
            <a:off x="971599" y="1946285"/>
            <a:ext cx="7128793" cy="1200329"/>
          </a:xfrm>
          <a:prstGeom prst="rect">
            <a:avLst/>
          </a:prstGeom>
          <a:solidFill>
            <a:schemeClr val="bg1"/>
          </a:solidFill>
          <a:ln>
            <a:solidFill>
              <a:srgbClr val="C00000"/>
            </a:solidFill>
          </a:ln>
        </p:spPr>
        <p:txBody>
          <a:bodyPr wrap="square">
            <a:spAutoFit/>
          </a:bodyPr>
          <a:lstStyle/>
          <a:p>
            <a:pPr marL="342900" lvl="0" indent="-342900">
              <a:buFont typeface="+mj-ea"/>
              <a:buAutoNum type="circleNumDbPlain" startAt="4"/>
            </a:pPr>
            <a:r>
              <a:rPr lang="zh-CN" altLang="zh-CN" dirty="0"/>
              <a:t>答复：</a:t>
            </a:r>
            <a:r>
              <a:rPr lang="zh-CN" altLang="zh-CN" dirty="0" smtClean="0"/>
              <a:t>在阅读</a:t>
            </a:r>
            <a:r>
              <a:rPr lang="zh-CN" altLang="zh-CN" dirty="0"/>
              <a:t>邮件窗口中，选择“邮件”选项卡→“响应”组→“答复”或“全部答复”，打开答复邮件窗口</a:t>
            </a:r>
            <a:r>
              <a:rPr lang="zh-CN" altLang="zh-CN" dirty="0" smtClean="0"/>
              <a:t>，收件人</a:t>
            </a:r>
            <a:r>
              <a:rPr lang="zh-CN" altLang="zh-CN" dirty="0"/>
              <a:t>、主题等内容系统自动填写，邮件原文也会显示，填写回信内容后，单击“发送”按钮。</a:t>
            </a:r>
          </a:p>
        </p:txBody>
      </p:sp>
      <p:sp>
        <p:nvSpPr>
          <p:cNvPr id="13" name="矩形 12"/>
          <p:cNvSpPr/>
          <p:nvPr/>
        </p:nvSpPr>
        <p:spPr>
          <a:xfrm>
            <a:off x="971599" y="1942735"/>
            <a:ext cx="7128793" cy="1200329"/>
          </a:xfrm>
          <a:prstGeom prst="rect">
            <a:avLst/>
          </a:prstGeom>
          <a:solidFill>
            <a:schemeClr val="bg1"/>
          </a:solidFill>
          <a:ln>
            <a:solidFill>
              <a:srgbClr val="C00000"/>
            </a:solidFill>
          </a:ln>
        </p:spPr>
        <p:txBody>
          <a:bodyPr wrap="square">
            <a:spAutoFit/>
          </a:bodyPr>
          <a:lstStyle/>
          <a:p>
            <a:pPr marL="342900" lvl="0" indent="-342900">
              <a:buFont typeface="+mj-ea"/>
              <a:buAutoNum type="circleNumDbPlain" startAt="3"/>
            </a:pPr>
            <a:r>
              <a:rPr lang="zh-CN" altLang="zh-CN" dirty="0"/>
              <a:t>阅读和保存附件</a:t>
            </a:r>
            <a:r>
              <a:rPr lang="zh-CN" altLang="zh-CN" dirty="0" smtClean="0"/>
              <a:t>：如果</a:t>
            </a:r>
            <a:r>
              <a:rPr lang="zh-CN" altLang="zh-CN" dirty="0"/>
              <a:t>邮件有附件，会在窗口中出现附件的</a:t>
            </a:r>
            <a:r>
              <a:rPr lang="zh-CN" altLang="zh-CN" dirty="0" smtClean="0"/>
              <a:t>名字</a:t>
            </a:r>
            <a:r>
              <a:rPr lang="zh-CN" altLang="en-US" dirty="0" smtClean="0"/>
              <a:t>，</a:t>
            </a:r>
            <a:endParaRPr lang="en-US" altLang="zh-CN" dirty="0" smtClean="0"/>
          </a:p>
          <a:p>
            <a:pPr lvl="0"/>
            <a:r>
              <a:rPr lang="zh-CN" altLang="zh-CN" dirty="0" smtClean="0"/>
              <a:t>单击</a:t>
            </a:r>
            <a:r>
              <a:rPr lang="zh-CN" altLang="zh-CN" dirty="0"/>
              <a:t>附件可以预览附件</a:t>
            </a:r>
            <a:r>
              <a:rPr lang="zh-CN" altLang="zh-CN" dirty="0" smtClean="0"/>
              <a:t>内容</a:t>
            </a:r>
            <a:r>
              <a:rPr lang="zh-CN" altLang="en-US" dirty="0" smtClean="0"/>
              <a:t>；</a:t>
            </a:r>
            <a:r>
              <a:rPr lang="zh-CN" altLang="zh-CN" dirty="0" smtClean="0"/>
              <a:t>双击</a:t>
            </a:r>
            <a:r>
              <a:rPr lang="zh-CN" altLang="zh-CN" dirty="0"/>
              <a:t>附件可以打开附件并</a:t>
            </a:r>
            <a:r>
              <a:rPr lang="zh-CN" altLang="zh-CN" dirty="0" smtClean="0"/>
              <a:t>阅读</a:t>
            </a:r>
            <a:r>
              <a:rPr lang="zh-CN" altLang="en-US" dirty="0" smtClean="0"/>
              <a:t>；</a:t>
            </a:r>
            <a:r>
              <a:rPr lang="zh-CN" altLang="zh-CN" dirty="0" smtClean="0"/>
              <a:t>如果</a:t>
            </a:r>
            <a:r>
              <a:rPr lang="zh-CN" altLang="zh-CN" dirty="0"/>
              <a:t>要保存附件，可以右击附件文件名字，在快捷菜单中选择“另存为”，打开“保存附件”对话框，指定保存路径，单击“保存”按钮。</a:t>
            </a:r>
          </a:p>
        </p:txBody>
      </p:sp>
      <p:sp>
        <p:nvSpPr>
          <p:cNvPr id="9" name="矩形 8"/>
          <p:cNvSpPr/>
          <p:nvPr/>
        </p:nvSpPr>
        <p:spPr>
          <a:xfrm>
            <a:off x="971599" y="1959511"/>
            <a:ext cx="7128793" cy="1200329"/>
          </a:xfrm>
          <a:prstGeom prst="rect">
            <a:avLst/>
          </a:prstGeom>
          <a:solidFill>
            <a:schemeClr val="bg1"/>
          </a:solidFill>
          <a:ln>
            <a:solidFill>
              <a:srgbClr val="C00000"/>
            </a:solidFill>
          </a:ln>
        </p:spPr>
        <p:txBody>
          <a:bodyPr wrap="square">
            <a:spAutoFit/>
          </a:bodyPr>
          <a:lstStyle/>
          <a:p>
            <a:pPr marL="342900" lvl="0" indent="-342900">
              <a:buFont typeface="+mj-ea"/>
              <a:buAutoNum type="circleNumDbPlain" startAt="2"/>
            </a:pPr>
            <a:r>
              <a:rPr lang="zh-CN" altLang="zh-CN" dirty="0"/>
              <a:t>阅读邮件：单击邮件列表中的邮件，可以在邮件预览区显示其内容。双击邮件列表中的邮件，可以打开阅读邮件</a:t>
            </a:r>
            <a:r>
              <a:rPr lang="zh-CN" altLang="zh-CN" dirty="0" smtClean="0"/>
              <a:t>窗口（以</a:t>
            </a:r>
            <a:r>
              <a:rPr lang="zh-CN" altLang="zh-CN" dirty="0"/>
              <a:t>双击主题为“练习题”的邮件为例）</a:t>
            </a:r>
            <a:r>
              <a:rPr lang="zh-CN" altLang="zh-CN" dirty="0" smtClean="0"/>
              <a:t>。</a:t>
            </a:r>
            <a:endParaRPr lang="en-US" altLang="zh-CN" dirty="0" smtClean="0"/>
          </a:p>
          <a:p>
            <a:pPr marL="342900" lvl="0" indent="-342900">
              <a:buFont typeface="+mj-ea"/>
              <a:buAutoNum type="circleNumDbPlain" startAt="2"/>
            </a:pPr>
            <a:endParaRPr lang="zh-CN" altLang="zh-CN" dirty="0"/>
          </a:p>
        </p:txBody>
      </p:sp>
      <p:sp>
        <p:nvSpPr>
          <p:cNvPr id="7" name="矩形 6"/>
          <p:cNvSpPr/>
          <p:nvPr/>
        </p:nvSpPr>
        <p:spPr>
          <a:xfrm>
            <a:off x="971598" y="1959511"/>
            <a:ext cx="7128793" cy="1200329"/>
          </a:xfrm>
          <a:prstGeom prst="rect">
            <a:avLst/>
          </a:prstGeom>
          <a:solidFill>
            <a:schemeClr val="bg1"/>
          </a:solidFill>
          <a:ln>
            <a:solidFill>
              <a:srgbClr val="C00000"/>
            </a:solidFill>
          </a:ln>
        </p:spPr>
        <p:txBody>
          <a:bodyPr wrap="square">
            <a:spAutoFit/>
          </a:bodyPr>
          <a:lstStyle/>
          <a:p>
            <a:pPr marL="342900" lvl="0" indent="-342900">
              <a:buFont typeface="+mj-ea"/>
              <a:buAutoNum type="circleNumDbPlain"/>
            </a:pPr>
            <a:r>
              <a:rPr lang="zh-CN" altLang="zh-CN" dirty="0" smtClean="0"/>
              <a:t>启动</a:t>
            </a:r>
            <a:r>
              <a:rPr lang="en-US" altLang="zh-CN" dirty="0" smtClean="0"/>
              <a:t>Outlook</a:t>
            </a:r>
            <a:r>
              <a:rPr lang="zh-CN" altLang="en-US" dirty="0" smtClean="0"/>
              <a:t>，</a:t>
            </a:r>
            <a:r>
              <a:rPr lang="zh-CN" altLang="zh-CN" dirty="0" smtClean="0"/>
              <a:t>选择</a:t>
            </a:r>
            <a:r>
              <a:rPr lang="zh-CN" altLang="zh-CN" dirty="0"/>
              <a:t>“开始”选项卡→</a:t>
            </a:r>
            <a:r>
              <a:rPr lang="zh-CN" altLang="zh-CN" dirty="0">
                <a:solidFill>
                  <a:srgbClr val="FF0000"/>
                </a:solidFill>
              </a:rPr>
              <a:t>“发送</a:t>
            </a:r>
            <a:r>
              <a:rPr lang="en-US" altLang="zh-CN" dirty="0">
                <a:solidFill>
                  <a:srgbClr val="FF0000"/>
                </a:solidFill>
              </a:rPr>
              <a:t>/</a:t>
            </a:r>
            <a:r>
              <a:rPr lang="zh-CN" altLang="zh-CN" dirty="0">
                <a:solidFill>
                  <a:srgbClr val="FF0000"/>
                </a:solidFill>
              </a:rPr>
              <a:t>接收”组→“发送</a:t>
            </a:r>
            <a:r>
              <a:rPr lang="en-US" altLang="zh-CN" dirty="0">
                <a:solidFill>
                  <a:srgbClr val="FF0000"/>
                </a:solidFill>
              </a:rPr>
              <a:t>/</a:t>
            </a:r>
            <a:r>
              <a:rPr lang="zh-CN" altLang="zh-CN" dirty="0">
                <a:solidFill>
                  <a:srgbClr val="FF0000"/>
                </a:solidFill>
              </a:rPr>
              <a:t>接收所有文件夹”</a:t>
            </a:r>
            <a:r>
              <a:rPr lang="zh-CN" altLang="zh-CN" dirty="0"/>
              <a:t>，弹出“</a:t>
            </a:r>
            <a:r>
              <a:rPr lang="en-US" altLang="zh-CN" dirty="0"/>
              <a:t>Outlook</a:t>
            </a:r>
            <a:r>
              <a:rPr lang="zh-CN" altLang="zh-CN" dirty="0"/>
              <a:t>发送</a:t>
            </a:r>
            <a:r>
              <a:rPr lang="en-US" altLang="zh-CN" dirty="0"/>
              <a:t>/</a:t>
            </a:r>
            <a:r>
              <a:rPr lang="zh-CN" altLang="zh-CN" dirty="0"/>
              <a:t>接收进度”对话框，下载完成后，打开预览邮件</a:t>
            </a:r>
            <a:r>
              <a:rPr lang="zh-CN" altLang="zh-CN" dirty="0" smtClean="0"/>
              <a:t>窗口</a:t>
            </a:r>
            <a:r>
              <a:rPr lang="en-US" altLang="zh-CN" dirty="0" smtClean="0"/>
              <a:t> </a:t>
            </a:r>
            <a:r>
              <a:rPr lang="zh-CN" altLang="en-US" dirty="0" smtClean="0"/>
              <a:t>。</a:t>
            </a:r>
            <a:r>
              <a:rPr lang="en-US" altLang="zh-CN" dirty="0" smtClean="0"/>
              <a:t> </a:t>
            </a:r>
          </a:p>
          <a:p>
            <a:pPr marL="342900" lvl="0" indent="-342900">
              <a:buFont typeface="+mj-ea"/>
              <a:buAutoNum type="circleNumDbPlain"/>
            </a:pPr>
            <a:endParaRPr lang="zh-CN" altLang="zh-CN" dirty="0"/>
          </a:p>
        </p:txBody>
      </p:sp>
      <p:pic>
        <p:nvPicPr>
          <p:cNvPr id="1028" name="图片 1"/>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915963" y="3253801"/>
            <a:ext cx="5292587" cy="3384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971599" y="980728"/>
            <a:ext cx="4818948" cy="523220"/>
          </a:xfrm>
          <a:prstGeom prst="rect">
            <a:avLst/>
          </a:prstGeom>
        </p:spPr>
        <p:txBody>
          <a:bodyPr wrap="none">
            <a:spAutoFit/>
          </a:bodyPr>
          <a:lstStyle/>
          <a:p>
            <a:r>
              <a:rPr lang="en-US" altLang="zh-CN" sz="2800" dirty="0"/>
              <a:t>2</a:t>
            </a:r>
            <a:r>
              <a:rPr lang="zh-CN" altLang="zh-CN" sz="2800" dirty="0"/>
              <a:t>．利用</a:t>
            </a:r>
            <a:r>
              <a:rPr lang="en-US" altLang="zh-CN" sz="2800" dirty="0"/>
              <a:t>Outlook</a:t>
            </a:r>
            <a:r>
              <a:rPr lang="zh-CN" altLang="zh-CN" sz="2800" dirty="0"/>
              <a:t>收发电子邮件</a:t>
            </a:r>
          </a:p>
        </p:txBody>
      </p:sp>
      <p:sp>
        <p:nvSpPr>
          <p:cNvPr id="4" name="矩形 3"/>
          <p:cNvSpPr/>
          <p:nvPr/>
        </p:nvSpPr>
        <p:spPr>
          <a:xfrm>
            <a:off x="727724" y="1497846"/>
            <a:ext cx="4649030" cy="461665"/>
          </a:xfrm>
          <a:prstGeom prst="rect">
            <a:avLst/>
          </a:prstGeom>
        </p:spPr>
        <p:txBody>
          <a:bodyPr wrap="none">
            <a:spAutoFit/>
          </a:bodyPr>
          <a:lstStyle/>
          <a:p>
            <a:r>
              <a:rPr lang="zh-CN" altLang="zh-CN" sz="2400" dirty="0"/>
              <a:t>（</a:t>
            </a:r>
            <a:r>
              <a:rPr lang="en-US" altLang="zh-CN" sz="2400" dirty="0"/>
              <a:t>2</a:t>
            </a:r>
            <a:r>
              <a:rPr lang="zh-CN" altLang="zh-CN" sz="2400" dirty="0"/>
              <a:t>）接收、阅读、答复电子邮件</a:t>
            </a:r>
          </a:p>
        </p:txBody>
      </p:sp>
      <p:sp>
        <p:nvSpPr>
          <p:cNvPr id="3" name="矩形 2"/>
          <p:cNvSpPr/>
          <p:nvPr/>
        </p:nvSpPr>
        <p:spPr>
          <a:xfrm>
            <a:off x="6577919" y="3573016"/>
            <a:ext cx="576064" cy="64807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135086" y="4437112"/>
            <a:ext cx="2394856" cy="197820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9" name="图片 1"/>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1905258" y="3256616"/>
            <a:ext cx="5313996" cy="3381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矩形 16"/>
          <p:cNvSpPr/>
          <p:nvPr/>
        </p:nvSpPr>
        <p:spPr>
          <a:xfrm>
            <a:off x="2584804" y="3657532"/>
            <a:ext cx="825297" cy="75481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5"/>
          <p:cNvSpPr>
            <a:spLocks noGrp="1"/>
          </p:cNvSpPr>
          <p:nvPr>
            <p:ph type="title" idx="4294967295"/>
          </p:nvPr>
        </p:nvSpPr>
        <p:spPr>
          <a:xfrm>
            <a:off x="727724" y="0"/>
            <a:ext cx="8077200" cy="1143000"/>
          </a:xfrm>
        </p:spPr>
        <p:txBody>
          <a:bodyPr/>
          <a:lstStyle/>
          <a:p>
            <a:pPr algn="ctr" rtl="0" eaLnBrk="1" latinLnBrk="0" hangingPunct="1"/>
            <a:r>
              <a:rPr lang="en-US" altLang="zh-CN" sz="3600" kern="1200" dirty="0" smtClean="0">
                <a:solidFill>
                  <a:srgbClr val="000000"/>
                </a:solidFill>
                <a:effectLst/>
                <a:latin typeface="Calibri"/>
                <a:ea typeface="宋体"/>
              </a:rPr>
              <a:t>7.5.2  </a:t>
            </a:r>
            <a:r>
              <a:rPr lang="zh-CN" altLang="zh-CN" sz="3600" kern="1200" dirty="0" smtClean="0">
                <a:solidFill>
                  <a:srgbClr val="000000"/>
                </a:solidFill>
                <a:effectLst/>
                <a:latin typeface="Calibri"/>
                <a:ea typeface="宋体"/>
              </a:rPr>
              <a:t>收发电子邮件</a:t>
            </a:r>
            <a:endParaRPr lang="zh-CN" altLang="zh-CN" dirty="0" smtClean="0">
              <a:effectLst/>
            </a:endParaRPr>
          </a:p>
        </p:txBody>
      </p:sp>
    </p:spTree>
    <p:extLst>
      <p:ext uri="{BB962C8B-B14F-4D97-AF65-F5344CB8AC3E}">
        <p14:creationId xmlns:p14="http://schemas.microsoft.com/office/powerpoint/2010/main" val="3832179854"/>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mph" presetSubtype="0" fill="hold" nodeType="after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4">
                                            <p:txEl>
                                              <p:pRg st="0" end="0"/>
                                            </p:txEl>
                                          </p:spTgt>
                                        </p:tgtEl>
                                        <p:attrNameLst>
                                          <p:attrName>ppt_x</p:attrName>
                                          <p:attrName>ppt_y</p:attrName>
                                        </p:attrNameLst>
                                      </p:cBhvr>
                                    </p:animMotion>
                                    <p:animRot by="1500000">
                                      <p:cBhvr>
                                        <p:cTn id="7" dur="125" fill="hold">
                                          <p:stCondLst>
                                            <p:cond delay="0"/>
                                          </p:stCondLst>
                                        </p:cTn>
                                        <p:tgtEl>
                                          <p:spTgt spid="4">
                                            <p:txEl>
                                              <p:pRg st="0" end="0"/>
                                            </p:txEl>
                                          </p:spTgt>
                                        </p:tgtEl>
                                        <p:attrNameLst>
                                          <p:attrName>r</p:attrName>
                                        </p:attrNameLst>
                                      </p:cBhvr>
                                    </p:animRot>
                                    <p:animRot by="-1500000">
                                      <p:cBhvr>
                                        <p:cTn id="8" dur="125" fill="hold">
                                          <p:stCondLst>
                                            <p:cond delay="125"/>
                                          </p:stCondLst>
                                        </p:cTn>
                                        <p:tgtEl>
                                          <p:spTgt spid="4">
                                            <p:txEl>
                                              <p:pRg st="0" end="0"/>
                                            </p:txEl>
                                          </p:spTgt>
                                        </p:tgtEl>
                                        <p:attrNameLst>
                                          <p:attrName>r</p:attrName>
                                        </p:attrNameLst>
                                      </p:cBhvr>
                                    </p:animRot>
                                    <p:animRot by="-1500000">
                                      <p:cBhvr>
                                        <p:cTn id="9" dur="125" fill="hold">
                                          <p:stCondLst>
                                            <p:cond delay="250"/>
                                          </p:stCondLst>
                                        </p:cTn>
                                        <p:tgtEl>
                                          <p:spTgt spid="4">
                                            <p:txEl>
                                              <p:pRg st="0" end="0"/>
                                            </p:txEl>
                                          </p:spTgt>
                                        </p:tgtEl>
                                        <p:attrNameLst>
                                          <p:attrName>r</p:attrName>
                                        </p:attrNameLst>
                                      </p:cBhvr>
                                    </p:animRot>
                                    <p:animRot by="1500000">
                                      <p:cBhvr>
                                        <p:cTn id="10" dur="125" fill="hold">
                                          <p:stCondLst>
                                            <p:cond delay="375"/>
                                          </p:stCondLst>
                                        </p:cTn>
                                        <p:tgtEl>
                                          <p:spTgt spid="4">
                                            <p:txEl>
                                              <p:pRg st="0" end="0"/>
                                            </p:txEl>
                                          </p:spTgt>
                                        </p:tgtEl>
                                        <p:attrNameLst>
                                          <p:attrName>r</p:attrName>
                                        </p:attrNameLst>
                                      </p:cBhvr>
                                    </p:animRot>
                                  </p:childTnLst>
                                </p:cTn>
                              </p:par>
                              <p:par>
                                <p:cTn id="11" presetID="3" presetClass="emph" presetSubtype="2" fill="hold" nodeType="withEffect">
                                  <p:stCondLst>
                                    <p:cond delay="0"/>
                                  </p:stCondLst>
                                  <p:iterate type="lt">
                                    <p:tmPct val="0"/>
                                  </p:iterate>
                                  <p:childTnLst>
                                    <p:animClr clrSpc="rgb" dir="cw">
                                      <p:cBhvr override="childStyle">
                                        <p:cTn id="12" dur="2000" fill="hold"/>
                                        <p:tgtEl>
                                          <p:spTgt spid="4">
                                            <p:txEl>
                                              <p:pRg st="0" end="0"/>
                                            </p:txEl>
                                          </p:spTgt>
                                        </p:tgtEl>
                                        <p:attrNameLst>
                                          <p:attrName>style.color</p:attrName>
                                        </p:attrNameLst>
                                      </p:cBhvr>
                                      <p:to>
                                        <a:schemeClr val="accent2"/>
                                      </p:to>
                                    </p:animClr>
                                  </p:childTnLst>
                                </p:cTn>
                              </p:par>
                            </p:childTnLst>
                          </p:cTn>
                        </p:par>
                        <p:par>
                          <p:cTn id="13" fill="hold">
                            <p:stCondLst>
                              <p:cond delay="2000"/>
                            </p:stCondLst>
                            <p:childTnLst>
                              <p:par>
                                <p:cTn id="14" presetID="1" presetClass="entr" presetSubtype="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childTnLst>
                                </p:cTn>
                              </p:par>
                              <p:par>
                                <p:cTn id="16" presetID="26" presetClass="emph" presetSubtype="0" fill="hold" grpId="1" nodeType="withEffect">
                                  <p:stCondLst>
                                    <p:cond delay="0"/>
                                  </p:stCondLst>
                                  <p:childTnLst>
                                    <p:animEffect transition="out" filter="fade">
                                      <p:cBhvr>
                                        <p:cTn id="17" dur="500" tmFilter="0, 0; .2, .5; .8, .5; 1, 0"/>
                                        <p:tgtEl>
                                          <p:spTgt spid="7"/>
                                        </p:tgtEl>
                                      </p:cBhvr>
                                    </p:animEffect>
                                    <p:animScale>
                                      <p:cBhvr>
                                        <p:cTn id="18" dur="250" autoRev="1" fill="hold"/>
                                        <p:tgtEl>
                                          <p:spTgt spid="7"/>
                                        </p:tgtEl>
                                      </p:cBhvr>
                                      <p:by x="105000" y="105000"/>
                                    </p:animScale>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2" nodeType="clickEffect">
                                  <p:stCondLst>
                                    <p:cond delay="0"/>
                                  </p:stCondLst>
                                  <p:childTnLst>
                                    <p:set>
                                      <p:cBhvr>
                                        <p:cTn id="22" dur="1" fill="hold">
                                          <p:stCondLst>
                                            <p:cond delay="0"/>
                                          </p:stCondLst>
                                        </p:cTn>
                                        <p:tgtEl>
                                          <p:spTgt spid="7"/>
                                        </p:tgtEl>
                                        <p:attrNameLst>
                                          <p:attrName>style.visibility</p:attrName>
                                        </p:attrNameLst>
                                      </p:cBhvr>
                                      <p:to>
                                        <p:strVal val="hidden"/>
                                      </p:to>
                                    </p:set>
                                  </p:childTnLst>
                                </p:cTn>
                              </p:par>
                              <p:par>
                                <p:cTn id="23" presetID="1" presetClass="exit" presetSubtype="0" fill="hold" grpId="0" nodeType="withEffect">
                                  <p:stCondLst>
                                    <p:cond delay="0"/>
                                  </p:stCondLst>
                                  <p:childTnLst>
                                    <p:set>
                                      <p:cBhvr>
                                        <p:cTn id="24" dur="1" fill="hold">
                                          <p:stCondLst>
                                            <p:cond delay="0"/>
                                          </p:stCondLst>
                                        </p:cTn>
                                        <p:tgtEl>
                                          <p:spTgt spid="3"/>
                                        </p:tgtEl>
                                        <p:attrNameLst>
                                          <p:attrName>style.visibility</p:attrName>
                                        </p:attrNameLst>
                                      </p:cBhvr>
                                      <p:to>
                                        <p:strVal val="hidden"/>
                                      </p:to>
                                    </p:set>
                                  </p:childTnLst>
                                </p:cTn>
                              </p:par>
                              <p:par>
                                <p:cTn id="25" presetID="1" presetClass="entr" presetSubtype="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par>
                          <p:cTn id="27" fill="hold">
                            <p:stCondLst>
                              <p:cond delay="0"/>
                            </p:stCondLst>
                            <p:childTnLst>
                              <p:par>
                                <p:cTn id="28" presetID="26" presetClass="emph" presetSubtype="0" fill="hold" grpId="1" nodeType="afterEffect">
                                  <p:stCondLst>
                                    <p:cond delay="0"/>
                                  </p:stCondLst>
                                  <p:childTnLst>
                                    <p:animEffect transition="out" filter="fade">
                                      <p:cBhvr>
                                        <p:cTn id="29" dur="500" tmFilter="0, 0; .2, .5; .8, .5; 1, 0"/>
                                        <p:tgtEl>
                                          <p:spTgt spid="9"/>
                                        </p:tgtEl>
                                      </p:cBhvr>
                                    </p:animEffect>
                                    <p:animScale>
                                      <p:cBhvr>
                                        <p:cTn id="30" dur="250" autoRev="1" fill="hold"/>
                                        <p:tgtEl>
                                          <p:spTgt spid="9"/>
                                        </p:tgtEl>
                                      </p:cBhvr>
                                      <p:by x="105000" y="105000"/>
                                    </p:animScale>
                                  </p:childTnLst>
                                </p:cTn>
                              </p:par>
                              <p:par>
                                <p:cTn id="31" presetID="1" presetClass="entr" presetSubtype="0" fill="hold" grpId="0" nodeType="withEffect">
                                  <p:stCondLst>
                                    <p:cond delay="0"/>
                                  </p:stCondLst>
                                  <p:childTnLst>
                                    <p:set>
                                      <p:cBhvr>
                                        <p:cTn id="32" dur="1" fill="hold">
                                          <p:stCondLst>
                                            <p:cond delay="0"/>
                                          </p:stCondLst>
                                        </p:cTn>
                                        <p:tgtEl>
                                          <p:spTgt spid="5"/>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xit" presetSubtype="0" fill="hold" nodeType="clickEffect">
                                  <p:stCondLst>
                                    <p:cond delay="0"/>
                                  </p:stCondLst>
                                  <p:childTnLst>
                                    <p:set>
                                      <p:cBhvr>
                                        <p:cTn id="36" dur="1" fill="hold">
                                          <p:stCondLst>
                                            <p:cond delay="0"/>
                                          </p:stCondLst>
                                        </p:cTn>
                                        <p:tgtEl>
                                          <p:spTgt spid="3074"/>
                                        </p:tgtEl>
                                        <p:attrNameLst>
                                          <p:attrName>style.visibility</p:attrName>
                                        </p:attrNameLst>
                                      </p:cBhvr>
                                      <p:to>
                                        <p:strVal val="hidden"/>
                                      </p:to>
                                    </p:set>
                                  </p:childTnLst>
                                </p:cTn>
                              </p:par>
                              <p:par>
                                <p:cTn id="37" presetID="1" presetClass="exit" presetSubtype="0" fill="hold" grpId="1" nodeType="withEffect">
                                  <p:stCondLst>
                                    <p:cond delay="0"/>
                                  </p:stCondLst>
                                  <p:childTnLst>
                                    <p:set>
                                      <p:cBhvr>
                                        <p:cTn id="38" dur="1" fill="hold">
                                          <p:stCondLst>
                                            <p:cond delay="0"/>
                                          </p:stCondLst>
                                        </p:cTn>
                                        <p:tgtEl>
                                          <p:spTgt spid="5"/>
                                        </p:tgtEl>
                                        <p:attrNameLst>
                                          <p:attrName>style.visibility</p:attrName>
                                        </p:attrNameLst>
                                      </p:cBhvr>
                                      <p:to>
                                        <p:strVal val="hidden"/>
                                      </p:to>
                                    </p:set>
                                  </p:childTnLst>
                                </p:cTn>
                              </p:par>
                              <p:par>
                                <p:cTn id="39" presetID="1" presetClass="entr" presetSubtype="0" fill="hold" nodeType="withEffect">
                                  <p:stCondLst>
                                    <p:cond delay="0"/>
                                  </p:stCondLst>
                                  <p:childTnLst>
                                    <p:set>
                                      <p:cBhvr>
                                        <p:cTn id="40" dur="1" fill="hold">
                                          <p:stCondLst>
                                            <p:cond delay="0"/>
                                          </p:stCondLst>
                                        </p:cTn>
                                        <p:tgtEl>
                                          <p:spTgt spid="1028"/>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xit" presetSubtype="0" fill="hold" grpId="2" nodeType="clickEffect">
                                  <p:stCondLst>
                                    <p:cond delay="0"/>
                                  </p:stCondLst>
                                  <p:childTnLst>
                                    <p:set>
                                      <p:cBhvr>
                                        <p:cTn id="44" dur="1" fill="hold">
                                          <p:stCondLst>
                                            <p:cond delay="0"/>
                                          </p:stCondLst>
                                        </p:cTn>
                                        <p:tgtEl>
                                          <p:spTgt spid="9"/>
                                        </p:tgtEl>
                                        <p:attrNameLst>
                                          <p:attrName>style.visibility</p:attrName>
                                        </p:attrNameLst>
                                      </p:cBhvr>
                                      <p:to>
                                        <p:strVal val="hidden"/>
                                      </p:to>
                                    </p:set>
                                  </p:childTnLst>
                                </p:cTn>
                              </p:par>
                              <p:par>
                                <p:cTn id="45" presetID="1" presetClass="entr" presetSubtype="0" fill="hold" grpId="0" nodeType="withEffect">
                                  <p:stCondLst>
                                    <p:cond delay="0"/>
                                  </p:stCondLst>
                                  <p:childTnLst>
                                    <p:set>
                                      <p:cBhvr>
                                        <p:cTn id="46" dur="1" fill="hold">
                                          <p:stCondLst>
                                            <p:cond delay="0"/>
                                          </p:stCondLst>
                                        </p:cTn>
                                        <p:tgtEl>
                                          <p:spTgt spid="13"/>
                                        </p:tgtEl>
                                        <p:attrNameLst>
                                          <p:attrName>style.visibility</p:attrName>
                                        </p:attrNameLst>
                                      </p:cBhvr>
                                      <p:to>
                                        <p:strVal val="visible"/>
                                      </p:to>
                                    </p:set>
                                  </p:childTnLst>
                                </p:cTn>
                              </p:par>
                            </p:childTnLst>
                          </p:cTn>
                        </p:par>
                        <p:par>
                          <p:cTn id="47" fill="hold">
                            <p:stCondLst>
                              <p:cond delay="0"/>
                            </p:stCondLst>
                            <p:childTnLst>
                              <p:par>
                                <p:cTn id="48" presetID="26" presetClass="emph" presetSubtype="0" fill="hold" grpId="1" nodeType="afterEffect">
                                  <p:stCondLst>
                                    <p:cond delay="0"/>
                                  </p:stCondLst>
                                  <p:childTnLst>
                                    <p:animEffect transition="out" filter="fade">
                                      <p:cBhvr>
                                        <p:cTn id="49" dur="500" tmFilter="0, 0; .2, .5; .8, .5; 1, 0"/>
                                        <p:tgtEl>
                                          <p:spTgt spid="13"/>
                                        </p:tgtEl>
                                      </p:cBhvr>
                                    </p:animEffect>
                                    <p:animScale>
                                      <p:cBhvr>
                                        <p:cTn id="50" dur="250" autoRev="1" fill="hold"/>
                                        <p:tgtEl>
                                          <p:spTgt spid="13"/>
                                        </p:tgtEl>
                                      </p:cBhvr>
                                      <p:by x="105000" y="105000"/>
                                    </p:animScale>
                                  </p:childTnLst>
                                </p:cTn>
                              </p:par>
                            </p:childTnLst>
                          </p:cTn>
                        </p:par>
                      </p:childTnLst>
                    </p:cTn>
                  </p:par>
                  <p:par>
                    <p:cTn id="51" fill="hold">
                      <p:stCondLst>
                        <p:cond delay="indefinite"/>
                      </p:stCondLst>
                      <p:childTnLst>
                        <p:par>
                          <p:cTn id="52" fill="hold">
                            <p:stCondLst>
                              <p:cond delay="0"/>
                            </p:stCondLst>
                            <p:childTnLst>
                              <p:par>
                                <p:cTn id="53" presetID="1" presetClass="exit" presetSubtype="0" fill="hold" grpId="2" nodeType="clickEffect">
                                  <p:stCondLst>
                                    <p:cond delay="0"/>
                                  </p:stCondLst>
                                  <p:childTnLst>
                                    <p:set>
                                      <p:cBhvr>
                                        <p:cTn id="54" dur="1" fill="hold">
                                          <p:stCondLst>
                                            <p:cond delay="0"/>
                                          </p:stCondLst>
                                        </p:cTn>
                                        <p:tgtEl>
                                          <p:spTgt spid="13"/>
                                        </p:tgtEl>
                                        <p:attrNameLst>
                                          <p:attrName>style.visibility</p:attrName>
                                        </p:attrNameLst>
                                      </p:cBhvr>
                                      <p:to>
                                        <p:strVal val="hidden"/>
                                      </p:to>
                                    </p:set>
                                  </p:childTnLst>
                                </p:cTn>
                              </p:par>
                              <p:par>
                                <p:cTn id="55" presetID="1" presetClass="entr" presetSubtype="0" fill="hold" grpId="0" nodeType="withEffect">
                                  <p:stCondLst>
                                    <p:cond delay="0"/>
                                  </p:stCondLst>
                                  <p:childTnLst>
                                    <p:set>
                                      <p:cBhvr>
                                        <p:cTn id="56" dur="1" fill="hold">
                                          <p:stCondLst>
                                            <p:cond delay="0"/>
                                          </p:stCondLst>
                                        </p:cTn>
                                        <p:tgtEl>
                                          <p:spTgt spid="15"/>
                                        </p:tgtEl>
                                        <p:attrNameLst>
                                          <p:attrName>style.visibility</p:attrName>
                                        </p:attrNameLst>
                                      </p:cBhvr>
                                      <p:to>
                                        <p:strVal val="visible"/>
                                      </p:to>
                                    </p:set>
                                  </p:childTnLst>
                                </p:cTn>
                              </p:par>
                            </p:childTnLst>
                          </p:cTn>
                        </p:par>
                        <p:par>
                          <p:cTn id="57" fill="hold">
                            <p:stCondLst>
                              <p:cond delay="0"/>
                            </p:stCondLst>
                            <p:childTnLst>
                              <p:par>
                                <p:cTn id="58" presetID="26" presetClass="emph" presetSubtype="0" fill="hold" grpId="1" nodeType="afterEffect">
                                  <p:stCondLst>
                                    <p:cond delay="0"/>
                                  </p:stCondLst>
                                  <p:childTnLst>
                                    <p:animEffect transition="out" filter="fade">
                                      <p:cBhvr>
                                        <p:cTn id="59" dur="500" tmFilter="0, 0; .2, .5; .8, .5; 1, 0"/>
                                        <p:tgtEl>
                                          <p:spTgt spid="15"/>
                                        </p:tgtEl>
                                      </p:cBhvr>
                                    </p:animEffect>
                                    <p:animScale>
                                      <p:cBhvr>
                                        <p:cTn id="60" dur="250" autoRev="1" fill="hold"/>
                                        <p:tgtEl>
                                          <p:spTgt spid="15"/>
                                        </p:tgtEl>
                                      </p:cBhvr>
                                      <p:by x="105000" y="105000"/>
                                    </p:animScale>
                                  </p:childTnLst>
                                </p:cTn>
                              </p:par>
                              <p:par>
                                <p:cTn id="61" presetID="1" presetClass="entr" presetSubtype="0" fill="hold" grpId="1" nodeType="withEffect">
                                  <p:stCondLst>
                                    <p:cond delay="0"/>
                                  </p:stCondLst>
                                  <p:childTnLst>
                                    <p:set>
                                      <p:cBhvr>
                                        <p:cTn id="62" dur="1" fill="hold">
                                          <p:stCondLst>
                                            <p:cond delay="0"/>
                                          </p:stCondLst>
                                        </p:cTn>
                                        <p:tgtEl>
                                          <p:spTgt spid="17"/>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1029"/>
                                        </p:tgtEl>
                                        <p:attrNameLst>
                                          <p:attrName>style.visibility</p:attrName>
                                        </p:attrNameLst>
                                      </p:cBhvr>
                                      <p:to>
                                        <p:strVal val="visible"/>
                                      </p:to>
                                    </p:set>
                                  </p:childTnLst>
                                </p:cTn>
                              </p:par>
                              <p:par>
                                <p:cTn id="67" presetID="1" presetClass="exit" presetSubtype="0" fill="hold" nodeType="withEffect">
                                  <p:stCondLst>
                                    <p:cond delay="0"/>
                                  </p:stCondLst>
                                  <p:childTnLst>
                                    <p:set>
                                      <p:cBhvr>
                                        <p:cTn id="68" dur="1" fill="hold">
                                          <p:stCondLst>
                                            <p:cond delay="0"/>
                                          </p:stCondLst>
                                        </p:cTn>
                                        <p:tgtEl>
                                          <p:spTgt spid="1028"/>
                                        </p:tgtEl>
                                        <p:attrNameLst>
                                          <p:attrName>style.visibility</p:attrName>
                                        </p:attrNameLst>
                                      </p:cBhvr>
                                      <p:to>
                                        <p:strVal val="hidden"/>
                                      </p:to>
                                    </p:set>
                                  </p:childTnLst>
                                </p:cTn>
                              </p:par>
                            </p:childTnLst>
                          </p:cTn>
                        </p:par>
                        <p:par>
                          <p:cTn id="69" fill="hold">
                            <p:stCondLst>
                              <p:cond delay="0"/>
                            </p:stCondLst>
                            <p:childTnLst>
                              <p:par>
                                <p:cTn id="70" presetID="1" presetClass="exit" presetSubtype="0" fill="hold" grpId="2" nodeType="afterEffect">
                                  <p:stCondLst>
                                    <p:cond delay="0"/>
                                  </p:stCondLst>
                                  <p:childTnLst>
                                    <p:set>
                                      <p:cBhvr>
                                        <p:cTn id="71" dur="1" fill="hold">
                                          <p:stCondLst>
                                            <p:cond delay="0"/>
                                          </p:stCondLst>
                                        </p:cTn>
                                        <p:tgtEl>
                                          <p:spTgt spid="17"/>
                                        </p:tgtEl>
                                        <p:attrNameLst>
                                          <p:attrName>style.visibility</p:attrName>
                                        </p:attrNameLst>
                                      </p:cBhvr>
                                      <p:to>
                                        <p:strVal val="hidden"/>
                                      </p:to>
                                    </p:set>
                                  </p:childTnLst>
                                </p:cTn>
                              </p:par>
                            </p:childTnLst>
                          </p:cTn>
                        </p:par>
                      </p:childTnLst>
                    </p:cTn>
                  </p:par>
                  <p:par>
                    <p:cTn id="72" fill="hold">
                      <p:stCondLst>
                        <p:cond delay="indefinite"/>
                      </p:stCondLst>
                      <p:childTnLst>
                        <p:par>
                          <p:cTn id="73" fill="hold">
                            <p:stCondLst>
                              <p:cond delay="0"/>
                            </p:stCondLst>
                            <p:childTnLst>
                              <p:par>
                                <p:cTn id="74" presetID="1" presetClass="exit" presetSubtype="0" fill="hold" grpId="2" nodeType="clickEffect">
                                  <p:stCondLst>
                                    <p:cond delay="0"/>
                                  </p:stCondLst>
                                  <p:childTnLst>
                                    <p:set>
                                      <p:cBhvr>
                                        <p:cTn id="75" dur="1" fill="hold">
                                          <p:stCondLst>
                                            <p:cond delay="0"/>
                                          </p:stCondLst>
                                        </p:cTn>
                                        <p:tgtEl>
                                          <p:spTgt spid="15"/>
                                        </p:tgtEl>
                                        <p:attrNameLst>
                                          <p:attrName>style.visibility</p:attrName>
                                        </p:attrNameLst>
                                      </p:cBhvr>
                                      <p:to>
                                        <p:strVal val="hidden"/>
                                      </p:to>
                                    </p:set>
                                  </p:childTnLst>
                                </p:cTn>
                              </p:par>
                              <p:par>
                                <p:cTn id="76" presetID="1" presetClass="exit" presetSubtype="0" fill="hold" nodeType="withEffect">
                                  <p:stCondLst>
                                    <p:cond delay="0"/>
                                  </p:stCondLst>
                                  <p:childTnLst>
                                    <p:set>
                                      <p:cBhvr>
                                        <p:cTn id="77" dur="1" fill="hold">
                                          <p:stCondLst>
                                            <p:cond delay="0"/>
                                          </p:stCondLst>
                                        </p:cTn>
                                        <p:tgtEl>
                                          <p:spTgt spid="1029"/>
                                        </p:tgtEl>
                                        <p:attrNameLst>
                                          <p:attrName>style.visibility</p:attrName>
                                        </p:attrNameLst>
                                      </p:cBhvr>
                                      <p:to>
                                        <p:strVal val="hidden"/>
                                      </p:to>
                                    </p:set>
                                  </p:childTnLst>
                                </p:cTn>
                              </p:par>
                              <p:par>
                                <p:cTn id="78" presetID="1" presetClass="entr" presetSubtype="0" fill="hold" grpId="0" nodeType="withEffect">
                                  <p:stCondLst>
                                    <p:cond delay="0"/>
                                  </p:stCondLst>
                                  <p:childTnLst>
                                    <p:set>
                                      <p:cBhvr>
                                        <p:cTn id="79" dur="1" fill="hold">
                                          <p:stCondLst>
                                            <p:cond delay="0"/>
                                          </p:stCondLst>
                                        </p:cTn>
                                        <p:tgtEl>
                                          <p:spTgt spid="18"/>
                                        </p:tgtEl>
                                        <p:attrNameLst>
                                          <p:attrName>style.visibility</p:attrName>
                                        </p:attrNameLst>
                                      </p:cBhvr>
                                      <p:to>
                                        <p:strVal val="visible"/>
                                      </p:to>
                                    </p:set>
                                  </p:childTnLst>
                                </p:cTn>
                              </p:par>
                            </p:childTnLst>
                          </p:cTn>
                        </p:par>
                        <p:par>
                          <p:cTn id="80" fill="hold">
                            <p:stCondLst>
                              <p:cond delay="0"/>
                            </p:stCondLst>
                            <p:childTnLst>
                              <p:par>
                                <p:cTn id="81" presetID="26" presetClass="emph" presetSubtype="0" fill="hold" grpId="1" nodeType="afterEffect">
                                  <p:stCondLst>
                                    <p:cond delay="0"/>
                                  </p:stCondLst>
                                  <p:childTnLst>
                                    <p:animEffect transition="out" filter="fade">
                                      <p:cBhvr>
                                        <p:cTn id="82" dur="500" tmFilter="0, 0; .2, .5; .8, .5; 1, 0"/>
                                        <p:tgtEl>
                                          <p:spTgt spid="18"/>
                                        </p:tgtEl>
                                      </p:cBhvr>
                                    </p:animEffect>
                                    <p:animScale>
                                      <p:cBhvr>
                                        <p:cTn id="83" dur="250" autoRev="1" fill="hold"/>
                                        <p:tgtEl>
                                          <p:spTgt spid="18"/>
                                        </p:tgtEl>
                                      </p:cBhvr>
                                      <p:by x="105000" y="105000"/>
                                    </p:animScale>
                                  </p:childTnLst>
                                </p:cTn>
                              </p:par>
                              <p:par>
                                <p:cTn id="84" presetID="1" presetClass="entr" presetSubtype="0" fill="hold" nodeType="withEffect">
                                  <p:stCondLst>
                                    <p:cond delay="0"/>
                                  </p:stCondLst>
                                  <p:childTnLst>
                                    <p:set>
                                      <p:cBhvr>
                                        <p:cTn id="85" dur="1" fill="hold">
                                          <p:stCondLst>
                                            <p:cond delay="0"/>
                                          </p:stCondLst>
                                        </p:cTn>
                                        <p:tgtEl>
                                          <p:spTgt spid="1028"/>
                                        </p:tgtEl>
                                        <p:attrNameLst>
                                          <p:attrName>style.visibility</p:attrName>
                                        </p:attrNameLst>
                                      </p:cBhvr>
                                      <p:to>
                                        <p:strVal val="visible"/>
                                      </p:to>
                                    </p:set>
                                  </p:childTnLst>
                                </p:cTn>
                              </p:par>
                              <p:par>
                                <p:cTn id="86" presetID="1" presetClass="entr" presetSubtype="0" fill="hold" grpId="3" nodeType="withEffect">
                                  <p:stCondLst>
                                    <p:cond delay="0"/>
                                  </p:stCondLst>
                                  <p:childTnLst>
                                    <p:set>
                                      <p:cBhvr>
                                        <p:cTn id="87"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8" grpId="1" animBg="1"/>
      <p:bldP spid="15" grpId="0" animBg="1"/>
      <p:bldP spid="15" grpId="1" animBg="1"/>
      <p:bldP spid="15" grpId="2" animBg="1"/>
      <p:bldP spid="13" grpId="0" animBg="1"/>
      <p:bldP spid="13" grpId="1" animBg="1"/>
      <p:bldP spid="13" grpId="2" animBg="1"/>
      <p:bldP spid="9" grpId="0" animBg="1"/>
      <p:bldP spid="9" grpId="1" animBg="1"/>
      <p:bldP spid="9" grpId="2" animBg="1"/>
      <p:bldP spid="7" grpId="0" animBg="1"/>
      <p:bldP spid="7" grpId="1" animBg="1"/>
      <p:bldP spid="7" grpId="2" animBg="1"/>
      <p:bldP spid="3" grpId="0" animBg="1"/>
      <p:bldP spid="5" grpId="0" animBg="1"/>
      <p:bldP spid="5" grpId="1" animBg="1"/>
      <p:bldP spid="17" grpId="1" animBg="1"/>
      <p:bldP spid="17" grpId="2" animBg="1"/>
      <p:bldP spid="17" grpId="3"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059832" y="3068960"/>
            <a:ext cx="3960440" cy="1028700"/>
          </a:xfrm>
        </p:spPr>
        <p:txBody>
          <a:bodyPr>
            <a:normAutofit/>
          </a:bodyPr>
          <a:lstStyle/>
          <a:p>
            <a:r>
              <a:rPr lang="en-US" altLang="zh-CN" dirty="0"/>
              <a:t>7.6  </a:t>
            </a:r>
            <a:r>
              <a:rPr lang="zh-CN" altLang="zh-CN" dirty="0"/>
              <a:t>网络</a:t>
            </a:r>
            <a:r>
              <a:rPr lang="zh-CN" altLang="zh-CN" dirty="0" smtClean="0"/>
              <a:t>安全</a:t>
            </a:r>
            <a:endParaRPr lang="zh-CN" altLang="en-US" dirty="0"/>
          </a:p>
        </p:txBody>
      </p:sp>
    </p:spTree>
    <p:extLst>
      <p:ext uri="{BB962C8B-B14F-4D97-AF65-F5344CB8AC3E}">
        <p14:creationId xmlns:p14="http://schemas.microsoft.com/office/powerpoint/2010/main" val="2357753684"/>
      </p:ext>
    </p:extLst>
  </p:cSld>
  <p:clrMapOvr>
    <a:masterClrMapping/>
  </p:clrMapOvr>
  <p:transition spd="slow">
    <p:wipe dir="d"/>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2113153963"/>
              </p:ext>
            </p:extLst>
          </p:nvPr>
        </p:nvGraphicFramePr>
        <p:xfrm>
          <a:off x="1907704" y="2276872"/>
          <a:ext cx="5904656" cy="3600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标题 4"/>
          <p:cNvSpPr>
            <a:spLocks noGrp="1"/>
          </p:cNvSpPr>
          <p:nvPr>
            <p:ph type="title"/>
          </p:nvPr>
        </p:nvSpPr>
        <p:spPr>
          <a:xfrm>
            <a:off x="2525486" y="701824"/>
            <a:ext cx="4710810" cy="1143000"/>
          </a:xfrm>
        </p:spPr>
        <p:txBody>
          <a:bodyPr>
            <a:noAutofit/>
          </a:bodyPr>
          <a:lstStyle/>
          <a:p>
            <a:pPr algn="ctr"/>
            <a:r>
              <a:rPr lang="en-US" altLang="zh-CN" dirty="0"/>
              <a:t>7.6  </a:t>
            </a:r>
            <a:r>
              <a:rPr lang="zh-CN" altLang="zh-CN" dirty="0"/>
              <a:t>网络安全</a:t>
            </a:r>
            <a:endParaRPr lang="zh-CN" altLang="zh-CN" b="1" dirty="0"/>
          </a:p>
        </p:txBody>
      </p:sp>
    </p:spTree>
    <p:extLst>
      <p:ext uri="{BB962C8B-B14F-4D97-AF65-F5344CB8AC3E}">
        <p14:creationId xmlns:p14="http://schemas.microsoft.com/office/powerpoint/2010/main" val="34890756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a:normAutofit/>
          </a:bodyPr>
          <a:lstStyle/>
          <a:p>
            <a:r>
              <a:rPr lang="en-US" altLang="zh-CN" sz="3600" dirty="0" smtClean="0"/>
              <a:t>7.1.2</a:t>
            </a:r>
            <a:r>
              <a:rPr lang="zh-CN" altLang="zh-CN" sz="3600" dirty="0"/>
              <a:t>计算机网络的形成和发展</a:t>
            </a:r>
          </a:p>
        </p:txBody>
      </p:sp>
      <p:sp>
        <p:nvSpPr>
          <p:cNvPr id="10" name="TextBox 9"/>
          <p:cNvSpPr txBox="1"/>
          <p:nvPr/>
        </p:nvSpPr>
        <p:spPr>
          <a:xfrm>
            <a:off x="1029792" y="1628800"/>
            <a:ext cx="7209251" cy="2716000"/>
          </a:xfrm>
          <a:prstGeom prst="rect">
            <a:avLst/>
          </a:prstGeom>
          <a:noFill/>
          <a:ln>
            <a:solidFill>
              <a:srgbClr val="FF0000"/>
            </a:solidFill>
          </a:ln>
        </p:spPr>
        <p:txBody>
          <a:bodyPr wrap="square" rtlCol="0">
            <a:spAutoFit/>
          </a:bodyPr>
          <a:lstStyle/>
          <a:p>
            <a:pPr>
              <a:lnSpc>
                <a:spcPct val="120000"/>
              </a:lnSpc>
            </a:pPr>
            <a:r>
              <a:rPr lang="en-US" altLang="zh-CN" sz="2400" dirty="0" smtClean="0"/>
              <a:t>         </a:t>
            </a:r>
            <a:r>
              <a:rPr lang="en-US" altLang="zh-CN" sz="2400" dirty="0"/>
              <a:t>20</a:t>
            </a:r>
            <a:r>
              <a:rPr lang="zh-CN" altLang="zh-CN" sz="2400" dirty="0"/>
              <a:t>世纪</a:t>
            </a:r>
            <a:r>
              <a:rPr lang="en-US" altLang="zh-CN" sz="2400" dirty="0"/>
              <a:t>70</a:t>
            </a:r>
            <a:r>
              <a:rPr lang="zh-CN" altLang="zh-CN" sz="2400" dirty="0"/>
              <a:t>年代到</a:t>
            </a:r>
            <a:r>
              <a:rPr lang="en-US" altLang="zh-CN" sz="2400" dirty="0"/>
              <a:t>80</a:t>
            </a:r>
            <a:r>
              <a:rPr lang="zh-CN" altLang="zh-CN" sz="2400" dirty="0"/>
              <a:t>年代初期，各种不同体系结构的计算机网络相继出现。但是这些不同体系结构的网络很难实现互联，为了解决这一问题，国际标准化组织</a:t>
            </a:r>
            <a:r>
              <a:rPr lang="en-US" altLang="zh-CN" sz="2400" dirty="0" smtClean="0"/>
              <a:t>ISO</a:t>
            </a:r>
            <a:r>
              <a:rPr lang="zh-CN" altLang="zh-CN" sz="2400" dirty="0" smtClean="0"/>
              <a:t>提出</a:t>
            </a:r>
            <a:r>
              <a:rPr lang="zh-CN" altLang="zh-CN" sz="2400" dirty="0"/>
              <a:t>了</a:t>
            </a:r>
            <a:r>
              <a:rPr lang="zh-CN" altLang="zh-CN" sz="2400" dirty="0" smtClean="0"/>
              <a:t>开放</a:t>
            </a:r>
            <a:r>
              <a:rPr lang="zh-CN" altLang="en-US" sz="2400" dirty="0" smtClean="0"/>
              <a:t>式</a:t>
            </a:r>
            <a:r>
              <a:rPr lang="zh-CN" altLang="zh-CN" sz="2400" dirty="0" smtClean="0"/>
              <a:t>系统</a:t>
            </a:r>
            <a:r>
              <a:rPr lang="zh-CN" altLang="zh-CN" sz="2400" dirty="0"/>
              <a:t>互联参考模型</a:t>
            </a:r>
            <a:r>
              <a:rPr lang="en-US" altLang="zh-CN" sz="2400" dirty="0" smtClean="0"/>
              <a:t>OSI</a:t>
            </a:r>
            <a:r>
              <a:rPr lang="zh-CN" altLang="zh-CN" sz="2400" dirty="0" smtClean="0"/>
              <a:t>，</a:t>
            </a:r>
            <a:r>
              <a:rPr lang="zh-CN" altLang="zh-CN" sz="2400" dirty="0"/>
              <a:t>给计算机网络发展提供了一个统一的标准，使之更好地连接，形成体系结构标准化的计算机网络</a:t>
            </a:r>
            <a:r>
              <a:rPr lang="zh-CN" altLang="zh-CN" sz="2400" dirty="0" smtClean="0"/>
              <a:t>。</a:t>
            </a:r>
            <a:endParaRPr lang="zh-CN" altLang="zh-CN" sz="2400" dirty="0"/>
          </a:p>
        </p:txBody>
      </p:sp>
      <p:sp>
        <p:nvSpPr>
          <p:cNvPr id="2" name="矩形 1"/>
          <p:cNvSpPr/>
          <p:nvPr/>
        </p:nvSpPr>
        <p:spPr>
          <a:xfrm>
            <a:off x="971173" y="1052736"/>
            <a:ext cx="7326491" cy="461665"/>
          </a:xfrm>
          <a:prstGeom prst="rect">
            <a:avLst/>
          </a:prstGeom>
        </p:spPr>
        <p:txBody>
          <a:bodyPr wrap="square">
            <a:spAutoFit/>
          </a:bodyPr>
          <a:lstStyle/>
          <a:p>
            <a:r>
              <a:rPr lang="en-US" altLang="zh-CN" sz="2400" dirty="0"/>
              <a:t>3</a:t>
            </a:r>
            <a:r>
              <a:rPr lang="zh-CN" altLang="zh-CN" sz="2400" dirty="0"/>
              <a:t>．体系结构标准化的</a:t>
            </a:r>
            <a:r>
              <a:rPr lang="zh-CN" altLang="zh-CN" sz="2400" dirty="0" smtClean="0"/>
              <a:t>计算机网络</a:t>
            </a:r>
            <a:endParaRPr lang="zh-CN" altLang="zh-CN" sz="2400" dirty="0"/>
          </a:p>
        </p:txBody>
      </p:sp>
      <p:sp>
        <p:nvSpPr>
          <p:cNvPr id="11" name="矩形 10"/>
          <p:cNvSpPr/>
          <p:nvPr/>
        </p:nvSpPr>
        <p:spPr>
          <a:xfrm>
            <a:off x="975252" y="4473344"/>
            <a:ext cx="7326491" cy="461665"/>
          </a:xfrm>
          <a:prstGeom prst="rect">
            <a:avLst/>
          </a:prstGeom>
        </p:spPr>
        <p:txBody>
          <a:bodyPr wrap="square">
            <a:spAutoFit/>
          </a:bodyPr>
          <a:lstStyle/>
          <a:p>
            <a:r>
              <a:rPr lang="en-US" altLang="zh-CN" sz="2400" dirty="0"/>
              <a:t>4</a:t>
            </a:r>
            <a:r>
              <a:rPr lang="zh-CN" altLang="zh-CN" sz="2400" dirty="0"/>
              <a:t>．网络互连和高速</a:t>
            </a:r>
            <a:r>
              <a:rPr lang="zh-CN" altLang="zh-CN" sz="2400" dirty="0" smtClean="0"/>
              <a:t>计算机网络</a:t>
            </a:r>
            <a:endParaRPr lang="zh-CN" altLang="zh-CN" sz="2400" dirty="0"/>
          </a:p>
        </p:txBody>
      </p:sp>
      <p:sp>
        <p:nvSpPr>
          <p:cNvPr id="12" name="TextBox 11"/>
          <p:cNvSpPr txBox="1"/>
          <p:nvPr/>
        </p:nvSpPr>
        <p:spPr>
          <a:xfrm>
            <a:off x="1059654" y="5066931"/>
            <a:ext cx="7209251" cy="1386405"/>
          </a:xfrm>
          <a:prstGeom prst="rect">
            <a:avLst/>
          </a:prstGeom>
          <a:noFill/>
          <a:ln>
            <a:solidFill>
              <a:srgbClr val="FF0000"/>
            </a:solidFill>
          </a:ln>
        </p:spPr>
        <p:txBody>
          <a:bodyPr wrap="square" rtlCol="0">
            <a:spAutoFit/>
          </a:bodyPr>
          <a:lstStyle/>
          <a:p>
            <a:pPr>
              <a:lnSpc>
                <a:spcPct val="120000"/>
              </a:lnSpc>
            </a:pPr>
            <a:r>
              <a:rPr lang="en-US" altLang="zh-CN" sz="2400" dirty="0" smtClean="0"/>
              <a:t>         20</a:t>
            </a:r>
            <a:r>
              <a:rPr lang="zh-CN" altLang="zh-CN" sz="2400" dirty="0"/>
              <a:t>世纪</a:t>
            </a:r>
            <a:r>
              <a:rPr lang="en-US" altLang="zh-CN" sz="2400" dirty="0"/>
              <a:t>90</a:t>
            </a:r>
            <a:r>
              <a:rPr lang="zh-CN" altLang="zh-CN" sz="2400" dirty="0"/>
              <a:t>年代，局域网技术、高速网络技术逐渐成熟，发展为以</a:t>
            </a:r>
            <a:r>
              <a:rPr lang="en-US" altLang="zh-CN" sz="2400" dirty="0"/>
              <a:t>Internet</a:t>
            </a:r>
            <a:r>
              <a:rPr lang="zh-CN" altLang="zh-CN" sz="2400" dirty="0"/>
              <a:t>为代表的互联网，它把分散的网络连接起来，形成覆盖全球的</a:t>
            </a:r>
            <a:r>
              <a:rPr lang="zh-CN" altLang="zh-CN" sz="2400" dirty="0" smtClean="0"/>
              <a:t>计算机网络</a:t>
            </a:r>
            <a:r>
              <a:rPr lang="zh-CN" altLang="en-US" sz="2400" dirty="0"/>
              <a:t>。</a:t>
            </a:r>
            <a:endParaRPr lang="zh-CN" altLang="zh-CN" sz="2400" dirty="0"/>
          </a:p>
        </p:txBody>
      </p:sp>
    </p:spTree>
    <p:extLst>
      <p:ext uri="{BB962C8B-B14F-4D97-AF65-F5344CB8AC3E}">
        <p14:creationId xmlns:p14="http://schemas.microsoft.com/office/powerpoint/2010/main" val="2463319596"/>
      </p:ext>
    </p:extLst>
  </p:cSld>
  <p:clrMapOvr>
    <a:masterClrMapping/>
  </p:clrMapOvr>
  <p:transition>
    <p:fade/>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99592" y="1052736"/>
            <a:ext cx="3239990" cy="523220"/>
          </a:xfrm>
          <a:prstGeom prst="rect">
            <a:avLst/>
          </a:prstGeom>
        </p:spPr>
        <p:txBody>
          <a:bodyPr wrap="none">
            <a:spAutoFit/>
          </a:bodyPr>
          <a:lstStyle/>
          <a:p>
            <a:r>
              <a:rPr lang="en-US" altLang="zh-CN" sz="2800" dirty="0"/>
              <a:t>1</a:t>
            </a:r>
            <a:r>
              <a:rPr lang="zh-CN" altLang="en-US" sz="2800" dirty="0"/>
              <a:t>．计算机病毒概述</a:t>
            </a:r>
          </a:p>
        </p:txBody>
      </p:sp>
      <p:sp>
        <p:nvSpPr>
          <p:cNvPr id="4" name="矩形 3"/>
          <p:cNvSpPr/>
          <p:nvPr/>
        </p:nvSpPr>
        <p:spPr>
          <a:xfrm>
            <a:off x="810624" y="1772816"/>
            <a:ext cx="3417923" cy="461665"/>
          </a:xfrm>
          <a:prstGeom prst="rect">
            <a:avLst/>
          </a:prstGeom>
        </p:spPr>
        <p:txBody>
          <a:bodyPr wrap="none">
            <a:spAutoFit/>
          </a:bodyPr>
          <a:lstStyle/>
          <a:p>
            <a:r>
              <a:rPr lang="zh-CN" altLang="en-US" sz="2400" dirty="0"/>
              <a:t>（</a:t>
            </a:r>
            <a:r>
              <a:rPr lang="en-US" altLang="zh-CN" sz="2400" dirty="0"/>
              <a:t>1</a:t>
            </a:r>
            <a:r>
              <a:rPr lang="zh-CN" altLang="en-US" sz="2400" dirty="0"/>
              <a:t>）计算机病毒的定义</a:t>
            </a:r>
          </a:p>
        </p:txBody>
      </p:sp>
      <p:sp>
        <p:nvSpPr>
          <p:cNvPr id="5" name="矩形 4"/>
          <p:cNvSpPr/>
          <p:nvPr/>
        </p:nvSpPr>
        <p:spPr>
          <a:xfrm>
            <a:off x="810623" y="3284984"/>
            <a:ext cx="3417923" cy="461665"/>
          </a:xfrm>
          <a:prstGeom prst="rect">
            <a:avLst/>
          </a:prstGeom>
        </p:spPr>
        <p:txBody>
          <a:bodyPr wrap="none">
            <a:spAutoFit/>
          </a:bodyPr>
          <a:lstStyle/>
          <a:p>
            <a:r>
              <a:rPr lang="zh-CN" altLang="en-US" sz="2400" dirty="0"/>
              <a:t>（</a:t>
            </a:r>
            <a:r>
              <a:rPr lang="en-US" altLang="zh-CN" sz="2400" dirty="0"/>
              <a:t>2</a:t>
            </a:r>
            <a:r>
              <a:rPr lang="zh-CN" altLang="en-US" sz="2400" dirty="0"/>
              <a:t>）计算机病毒的特征</a:t>
            </a:r>
          </a:p>
        </p:txBody>
      </p:sp>
      <p:sp>
        <p:nvSpPr>
          <p:cNvPr id="6" name="矩形 5"/>
          <p:cNvSpPr/>
          <p:nvPr/>
        </p:nvSpPr>
        <p:spPr>
          <a:xfrm>
            <a:off x="843167" y="4880003"/>
            <a:ext cx="3417923" cy="461665"/>
          </a:xfrm>
          <a:prstGeom prst="rect">
            <a:avLst/>
          </a:prstGeom>
        </p:spPr>
        <p:txBody>
          <a:bodyPr wrap="none">
            <a:spAutoFit/>
          </a:bodyPr>
          <a:lstStyle/>
          <a:p>
            <a:r>
              <a:rPr lang="zh-CN" altLang="en-US" sz="2400" dirty="0"/>
              <a:t>（</a:t>
            </a:r>
            <a:r>
              <a:rPr lang="en-US" altLang="zh-CN" sz="2400" dirty="0"/>
              <a:t>3</a:t>
            </a:r>
            <a:r>
              <a:rPr lang="zh-CN" altLang="en-US" sz="2400" dirty="0"/>
              <a:t>）计算机病毒的分类</a:t>
            </a:r>
          </a:p>
        </p:txBody>
      </p:sp>
      <p:sp>
        <p:nvSpPr>
          <p:cNvPr id="7" name="矩形 6"/>
          <p:cNvSpPr/>
          <p:nvPr/>
        </p:nvSpPr>
        <p:spPr>
          <a:xfrm>
            <a:off x="4541818" y="1772816"/>
            <a:ext cx="4085889" cy="1200329"/>
          </a:xfrm>
          <a:prstGeom prst="rect">
            <a:avLst/>
          </a:prstGeom>
          <a:ln>
            <a:solidFill>
              <a:srgbClr val="C00000"/>
            </a:solidFill>
          </a:ln>
        </p:spPr>
        <p:txBody>
          <a:bodyPr wrap="square">
            <a:spAutoFit/>
          </a:bodyPr>
          <a:lstStyle/>
          <a:p>
            <a:r>
              <a:rPr lang="zh-CN" altLang="en-US" dirty="0" smtClean="0"/>
              <a:t>         计算机病毒</a:t>
            </a:r>
            <a:r>
              <a:rPr lang="zh-CN" altLang="en-US" dirty="0"/>
              <a:t>实际上是一种特殊的计算机程序代码，它能够自我复制，非法入侵并隐藏在计算机中，对原有程序和数据进行影响或破坏。</a:t>
            </a:r>
          </a:p>
        </p:txBody>
      </p:sp>
      <p:sp>
        <p:nvSpPr>
          <p:cNvPr id="8" name="标题 7"/>
          <p:cNvSpPr>
            <a:spLocks noGrp="1"/>
          </p:cNvSpPr>
          <p:nvPr>
            <p:ph type="title" idx="4294967295"/>
          </p:nvPr>
        </p:nvSpPr>
        <p:spPr>
          <a:xfrm>
            <a:off x="584472" y="0"/>
            <a:ext cx="8077200" cy="1143000"/>
          </a:xfrm>
        </p:spPr>
        <p:txBody>
          <a:bodyPr/>
          <a:lstStyle/>
          <a:p>
            <a:pPr algn="ctr" rtl="0" eaLnBrk="1" latinLnBrk="0" hangingPunct="1"/>
            <a:r>
              <a:rPr lang="en-US" altLang="zh-CN" sz="3600" kern="1200" dirty="0" smtClean="0">
                <a:solidFill>
                  <a:srgbClr val="000000"/>
                </a:solidFill>
                <a:effectLst/>
                <a:latin typeface="Calibri"/>
                <a:ea typeface="宋体"/>
              </a:rPr>
              <a:t>7.6.1  </a:t>
            </a:r>
            <a:r>
              <a:rPr lang="zh-CN" altLang="zh-CN" sz="3600" kern="1200" dirty="0" smtClean="0">
                <a:solidFill>
                  <a:srgbClr val="000000"/>
                </a:solidFill>
                <a:effectLst/>
                <a:latin typeface="Calibri"/>
                <a:ea typeface="宋体"/>
              </a:rPr>
              <a:t>计算机病毒</a:t>
            </a:r>
            <a:endParaRPr lang="zh-CN" altLang="zh-CN" dirty="0" smtClean="0">
              <a:effectLst/>
            </a:endParaRPr>
          </a:p>
        </p:txBody>
      </p:sp>
    </p:spTree>
    <p:extLst>
      <p:ext uri="{BB962C8B-B14F-4D97-AF65-F5344CB8AC3E}">
        <p14:creationId xmlns:p14="http://schemas.microsoft.com/office/powerpoint/2010/main" val="3541486021"/>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mph" presetSubtype="0" fill="hold" nodeType="click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4">
                                            <p:txEl>
                                              <p:pRg st="0" end="0"/>
                                            </p:txEl>
                                          </p:spTgt>
                                        </p:tgtEl>
                                        <p:attrNameLst>
                                          <p:attrName>ppt_x</p:attrName>
                                          <p:attrName>ppt_y</p:attrName>
                                        </p:attrNameLst>
                                      </p:cBhvr>
                                    </p:animMotion>
                                    <p:animRot by="1500000">
                                      <p:cBhvr>
                                        <p:cTn id="7" dur="125" fill="hold">
                                          <p:stCondLst>
                                            <p:cond delay="0"/>
                                          </p:stCondLst>
                                        </p:cTn>
                                        <p:tgtEl>
                                          <p:spTgt spid="4">
                                            <p:txEl>
                                              <p:pRg st="0" end="0"/>
                                            </p:txEl>
                                          </p:spTgt>
                                        </p:tgtEl>
                                        <p:attrNameLst>
                                          <p:attrName>r</p:attrName>
                                        </p:attrNameLst>
                                      </p:cBhvr>
                                    </p:animRot>
                                    <p:animRot by="-1500000">
                                      <p:cBhvr>
                                        <p:cTn id="8" dur="125" fill="hold">
                                          <p:stCondLst>
                                            <p:cond delay="125"/>
                                          </p:stCondLst>
                                        </p:cTn>
                                        <p:tgtEl>
                                          <p:spTgt spid="4">
                                            <p:txEl>
                                              <p:pRg st="0" end="0"/>
                                            </p:txEl>
                                          </p:spTgt>
                                        </p:tgtEl>
                                        <p:attrNameLst>
                                          <p:attrName>r</p:attrName>
                                        </p:attrNameLst>
                                      </p:cBhvr>
                                    </p:animRot>
                                    <p:animRot by="-1500000">
                                      <p:cBhvr>
                                        <p:cTn id="9" dur="125" fill="hold">
                                          <p:stCondLst>
                                            <p:cond delay="250"/>
                                          </p:stCondLst>
                                        </p:cTn>
                                        <p:tgtEl>
                                          <p:spTgt spid="4">
                                            <p:txEl>
                                              <p:pRg st="0" end="0"/>
                                            </p:txEl>
                                          </p:spTgt>
                                        </p:tgtEl>
                                        <p:attrNameLst>
                                          <p:attrName>r</p:attrName>
                                        </p:attrNameLst>
                                      </p:cBhvr>
                                    </p:animRot>
                                    <p:animRot by="1500000">
                                      <p:cBhvr>
                                        <p:cTn id="10" dur="125" fill="hold">
                                          <p:stCondLst>
                                            <p:cond delay="375"/>
                                          </p:stCondLst>
                                        </p:cTn>
                                        <p:tgtEl>
                                          <p:spTgt spid="4">
                                            <p:txEl>
                                              <p:pRg st="0" end="0"/>
                                            </p:txEl>
                                          </p:spTgt>
                                        </p:tgtEl>
                                        <p:attrNameLst>
                                          <p:attrName>r</p:attrName>
                                        </p:attrNameLst>
                                      </p:cBhvr>
                                    </p:animRot>
                                  </p:childTnLst>
                                </p:cTn>
                              </p:par>
                            </p:childTnLst>
                          </p:cTn>
                        </p:par>
                        <p:par>
                          <p:cTn id="11" fill="hold">
                            <p:stCondLst>
                              <p:cond delay="1000"/>
                            </p:stCondLst>
                            <p:childTnLst>
                              <p:par>
                                <p:cTn id="12" presetID="3" presetClass="emph" presetSubtype="2" fill="hold" nodeType="afterEffect">
                                  <p:stCondLst>
                                    <p:cond delay="0"/>
                                  </p:stCondLst>
                                  <p:iterate type="lt">
                                    <p:tmPct val="0"/>
                                  </p:iterate>
                                  <p:childTnLst>
                                    <p:animClr clrSpc="rgb" dir="cw">
                                      <p:cBhvr override="childStyle">
                                        <p:cTn id="13" dur="2000" fill="hold"/>
                                        <p:tgtEl>
                                          <p:spTgt spid="4">
                                            <p:txEl>
                                              <p:pRg st="0" end="0"/>
                                            </p:txEl>
                                          </p:spTgt>
                                        </p:tgtEl>
                                        <p:attrNameLst>
                                          <p:attrName>style.color</p:attrName>
                                        </p:attrNameLst>
                                      </p:cBhvr>
                                      <p:to>
                                        <a:schemeClr val="accent2"/>
                                      </p:to>
                                    </p:animClr>
                                  </p:childTnLst>
                                </p:cTn>
                              </p:par>
                              <p:par>
                                <p:cTn id="14" presetID="16" presetClass="entr" presetSubtype="21"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arn(inVertical)">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99592" y="1052736"/>
            <a:ext cx="3239990" cy="523220"/>
          </a:xfrm>
          <a:prstGeom prst="rect">
            <a:avLst/>
          </a:prstGeom>
        </p:spPr>
        <p:txBody>
          <a:bodyPr wrap="none">
            <a:spAutoFit/>
          </a:bodyPr>
          <a:lstStyle/>
          <a:p>
            <a:r>
              <a:rPr lang="en-US" altLang="zh-CN" sz="2800" dirty="0"/>
              <a:t>1</a:t>
            </a:r>
            <a:r>
              <a:rPr lang="zh-CN" altLang="en-US" sz="2800" dirty="0"/>
              <a:t>．计算机病毒概述</a:t>
            </a:r>
          </a:p>
        </p:txBody>
      </p:sp>
      <p:sp>
        <p:nvSpPr>
          <p:cNvPr id="4" name="矩形 3"/>
          <p:cNvSpPr/>
          <p:nvPr/>
        </p:nvSpPr>
        <p:spPr>
          <a:xfrm>
            <a:off x="539552" y="1772815"/>
            <a:ext cx="3417923" cy="461665"/>
          </a:xfrm>
          <a:prstGeom prst="rect">
            <a:avLst/>
          </a:prstGeom>
        </p:spPr>
        <p:txBody>
          <a:bodyPr wrap="none">
            <a:spAutoFit/>
          </a:bodyPr>
          <a:lstStyle/>
          <a:p>
            <a:r>
              <a:rPr lang="zh-CN" altLang="en-US" sz="2400" dirty="0"/>
              <a:t>（</a:t>
            </a:r>
            <a:r>
              <a:rPr lang="en-US" altLang="zh-CN" sz="2400" dirty="0"/>
              <a:t>1</a:t>
            </a:r>
            <a:r>
              <a:rPr lang="zh-CN" altLang="en-US" sz="2400" dirty="0"/>
              <a:t>）计算机病毒的定义</a:t>
            </a:r>
          </a:p>
        </p:txBody>
      </p:sp>
      <p:sp>
        <p:nvSpPr>
          <p:cNvPr id="5" name="矩形 4"/>
          <p:cNvSpPr/>
          <p:nvPr/>
        </p:nvSpPr>
        <p:spPr>
          <a:xfrm>
            <a:off x="539552" y="3054150"/>
            <a:ext cx="3417923" cy="461665"/>
          </a:xfrm>
          <a:prstGeom prst="rect">
            <a:avLst/>
          </a:prstGeom>
        </p:spPr>
        <p:txBody>
          <a:bodyPr wrap="none">
            <a:spAutoFit/>
          </a:bodyPr>
          <a:lstStyle/>
          <a:p>
            <a:r>
              <a:rPr lang="zh-CN" altLang="en-US" sz="2400" dirty="0"/>
              <a:t>（</a:t>
            </a:r>
            <a:r>
              <a:rPr lang="en-US" altLang="zh-CN" sz="2400" dirty="0"/>
              <a:t>2</a:t>
            </a:r>
            <a:r>
              <a:rPr lang="zh-CN" altLang="en-US" sz="2400" dirty="0"/>
              <a:t>）计算机病毒的特征</a:t>
            </a:r>
          </a:p>
        </p:txBody>
      </p:sp>
      <p:sp>
        <p:nvSpPr>
          <p:cNvPr id="6" name="矩形 5"/>
          <p:cNvSpPr/>
          <p:nvPr/>
        </p:nvSpPr>
        <p:spPr>
          <a:xfrm>
            <a:off x="559272" y="4418338"/>
            <a:ext cx="3417923" cy="461665"/>
          </a:xfrm>
          <a:prstGeom prst="rect">
            <a:avLst/>
          </a:prstGeom>
        </p:spPr>
        <p:txBody>
          <a:bodyPr wrap="none">
            <a:spAutoFit/>
          </a:bodyPr>
          <a:lstStyle/>
          <a:p>
            <a:r>
              <a:rPr lang="zh-CN" altLang="en-US" sz="2400" dirty="0"/>
              <a:t>（</a:t>
            </a:r>
            <a:r>
              <a:rPr lang="en-US" altLang="zh-CN" sz="2400" dirty="0"/>
              <a:t>3</a:t>
            </a:r>
            <a:r>
              <a:rPr lang="zh-CN" altLang="en-US" sz="2400" dirty="0"/>
              <a:t>）计算机病毒的分类</a:t>
            </a:r>
          </a:p>
        </p:txBody>
      </p:sp>
      <p:sp>
        <p:nvSpPr>
          <p:cNvPr id="8" name="矩形 7"/>
          <p:cNvSpPr/>
          <p:nvPr/>
        </p:nvSpPr>
        <p:spPr>
          <a:xfrm>
            <a:off x="3977194" y="1816101"/>
            <a:ext cx="4784903" cy="2585323"/>
          </a:xfrm>
          <a:prstGeom prst="rect">
            <a:avLst/>
          </a:prstGeom>
          <a:solidFill>
            <a:schemeClr val="bg1"/>
          </a:solidFill>
          <a:ln>
            <a:solidFill>
              <a:srgbClr val="C00000"/>
            </a:solidFill>
          </a:ln>
        </p:spPr>
        <p:txBody>
          <a:bodyPr wrap="square">
            <a:spAutoFit/>
          </a:bodyPr>
          <a:lstStyle/>
          <a:p>
            <a:r>
              <a:rPr lang="zh-CN" altLang="en-US" dirty="0" smtClean="0"/>
              <a:t>④     潜伏性</a:t>
            </a:r>
            <a:endParaRPr lang="zh-CN" altLang="en-US" dirty="0"/>
          </a:p>
          <a:p>
            <a:r>
              <a:rPr lang="zh-CN" altLang="en-US" dirty="0" smtClean="0"/>
              <a:t>         病毒</a:t>
            </a:r>
            <a:r>
              <a:rPr lang="zh-CN" altLang="en-US" dirty="0"/>
              <a:t>感染计算机后，通常不会马上发作，会在计算机中潜伏、传播，遇到触发条件才会开始破坏活动。</a:t>
            </a:r>
          </a:p>
          <a:p>
            <a:r>
              <a:rPr lang="zh-CN" altLang="en-US" dirty="0" smtClean="0"/>
              <a:t>⑤     隐蔽性</a:t>
            </a:r>
            <a:endParaRPr lang="zh-CN" altLang="en-US" dirty="0"/>
          </a:p>
          <a:p>
            <a:r>
              <a:rPr lang="zh-CN" altLang="en-US" dirty="0" smtClean="0"/>
              <a:t>         计算机病毒</a:t>
            </a:r>
            <a:r>
              <a:rPr lang="zh-CN" altLang="en-US" dirty="0"/>
              <a:t>一般会寄生在其他可执行程序中，或以隐藏文件形式存在，具有很强的隐蔽性。其目的是不被用户发现，从而借机大量传播。</a:t>
            </a:r>
          </a:p>
        </p:txBody>
      </p:sp>
      <p:sp>
        <p:nvSpPr>
          <p:cNvPr id="9" name="矩形 8"/>
          <p:cNvSpPr/>
          <p:nvPr/>
        </p:nvSpPr>
        <p:spPr>
          <a:xfrm>
            <a:off x="3977195" y="1772815"/>
            <a:ext cx="4784903" cy="4801314"/>
          </a:xfrm>
          <a:prstGeom prst="rect">
            <a:avLst/>
          </a:prstGeom>
          <a:solidFill>
            <a:schemeClr val="bg1"/>
          </a:solidFill>
          <a:ln>
            <a:solidFill>
              <a:srgbClr val="C00000"/>
            </a:solidFill>
          </a:ln>
        </p:spPr>
        <p:txBody>
          <a:bodyPr wrap="square">
            <a:spAutoFit/>
          </a:bodyPr>
          <a:lstStyle/>
          <a:p>
            <a:r>
              <a:rPr lang="zh-CN" altLang="en-US" dirty="0" smtClean="0"/>
              <a:t>         计算机病毒具有寄生性</a:t>
            </a:r>
            <a:r>
              <a:rPr lang="zh-CN" altLang="en-US" dirty="0"/>
              <a:t>、破坏性、传染性、潜伏性、隐蔽性的特征。</a:t>
            </a:r>
          </a:p>
          <a:p>
            <a:r>
              <a:rPr lang="zh-CN" altLang="en-US" dirty="0" smtClean="0"/>
              <a:t>①    寄生性</a:t>
            </a:r>
            <a:endParaRPr lang="en-US" altLang="zh-CN" dirty="0"/>
          </a:p>
          <a:p>
            <a:r>
              <a:rPr lang="zh-CN" altLang="en-US" dirty="0" smtClean="0"/>
              <a:t>         计算机病毒</a:t>
            </a:r>
            <a:r>
              <a:rPr lang="zh-CN" altLang="en-US" dirty="0"/>
              <a:t>通常寄生在其他可执行程序中，不易被察觉，它能享有被寄生程序所能得到的一切权利。</a:t>
            </a:r>
          </a:p>
          <a:p>
            <a:r>
              <a:rPr lang="zh-CN" altLang="en-US" dirty="0" smtClean="0"/>
              <a:t>②     破坏性</a:t>
            </a:r>
            <a:endParaRPr lang="en-US" altLang="zh-CN" dirty="0" smtClean="0"/>
          </a:p>
          <a:p>
            <a:r>
              <a:rPr lang="zh-CN" altLang="en-US" dirty="0" smtClean="0"/>
              <a:t>         计算机病毒</a:t>
            </a:r>
            <a:r>
              <a:rPr lang="zh-CN" altLang="en-US" dirty="0"/>
              <a:t>都会对计算机系统造成不同程度的破坏，一旦感染病毒，就会影响系统正常运行，浪费系统资源，破坏数据，甚至导致系统瘫痪，造成极大损失。</a:t>
            </a:r>
          </a:p>
          <a:p>
            <a:r>
              <a:rPr lang="zh-CN" altLang="en-US" dirty="0" smtClean="0"/>
              <a:t>③     传染性</a:t>
            </a:r>
            <a:endParaRPr lang="zh-CN" altLang="en-US" dirty="0"/>
          </a:p>
          <a:p>
            <a:r>
              <a:rPr lang="zh-CN" altLang="en-US" dirty="0" smtClean="0"/>
              <a:t>         计算机病毒</a:t>
            </a:r>
            <a:r>
              <a:rPr lang="zh-CN" altLang="en-US" dirty="0"/>
              <a:t>能将自身的复制品或变种迅速传播出去。计算机病毒在运行时会寻找符合传染条件的程序或文件，然后将病毒代码嵌入其中，达到传染的目的。这是计算机病毒最基本的特性</a:t>
            </a:r>
            <a:r>
              <a:rPr lang="zh-CN" altLang="en-US" dirty="0" smtClean="0"/>
              <a:t>。</a:t>
            </a:r>
            <a:endParaRPr lang="zh-CN" altLang="en-US" dirty="0"/>
          </a:p>
        </p:txBody>
      </p:sp>
      <p:sp>
        <p:nvSpPr>
          <p:cNvPr id="7" name="标题 6"/>
          <p:cNvSpPr>
            <a:spLocks noGrp="1"/>
          </p:cNvSpPr>
          <p:nvPr>
            <p:ph type="title" idx="4294967295"/>
          </p:nvPr>
        </p:nvSpPr>
        <p:spPr>
          <a:xfrm>
            <a:off x="676446" y="0"/>
            <a:ext cx="8077200" cy="1143000"/>
          </a:xfrm>
        </p:spPr>
        <p:txBody>
          <a:bodyPr/>
          <a:lstStyle/>
          <a:p>
            <a:pPr algn="ctr" rtl="0" eaLnBrk="1" latinLnBrk="0" hangingPunct="1"/>
            <a:r>
              <a:rPr lang="en-US" altLang="zh-CN" sz="3600" kern="1200" dirty="0" smtClean="0">
                <a:solidFill>
                  <a:srgbClr val="000000"/>
                </a:solidFill>
                <a:effectLst/>
                <a:latin typeface="Calibri"/>
                <a:ea typeface="宋体"/>
              </a:rPr>
              <a:t>7.6.1  </a:t>
            </a:r>
            <a:r>
              <a:rPr lang="zh-CN" altLang="zh-CN" sz="3600" kern="1200" dirty="0" smtClean="0">
                <a:solidFill>
                  <a:srgbClr val="000000"/>
                </a:solidFill>
                <a:effectLst/>
                <a:latin typeface="Calibri"/>
                <a:ea typeface="宋体"/>
              </a:rPr>
              <a:t>计算机病毒</a:t>
            </a:r>
            <a:endParaRPr lang="zh-CN" altLang="zh-CN" dirty="0" smtClean="0">
              <a:effectLst/>
            </a:endParaRPr>
          </a:p>
        </p:txBody>
      </p:sp>
    </p:spTree>
    <p:extLst>
      <p:ext uri="{BB962C8B-B14F-4D97-AF65-F5344CB8AC3E}">
        <p14:creationId xmlns:p14="http://schemas.microsoft.com/office/powerpoint/2010/main" val="406658891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mph" presetSubtype="0" fill="hold" nodeType="with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5">
                                            <p:txEl>
                                              <p:pRg st="0" end="0"/>
                                            </p:txEl>
                                          </p:spTgt>
                                        </p:tgtEl>
                                        <p:attrNameLst>
                                          <p:attrName>ppt_x</p:attrName>
                                          <p:attrName>ppt_y</p:attrName>
                                        </p:attrNameLst>
                                      </p:cBhvr>
                                    </p:animMotion>
                                    <p:animRot by="1500000">
                                      <p:cBhvr>
                                        <p:cTn id="7" dur="125" fill="hold">
                                          <p:stCondLst>
                                            <p:cond delay="0"/>
                                          </p:stCondLst>
                                        </p:cTn>
                                        <p:tgtEl>
                                          <p:spTgt spid="5">
                                            <p:txEl>
                                              <p:pRg st="0" end="0"/>
                                            </p:txEl>
                                          </p:spTgt>
                                        </p:tgtEl>
                                        <p:attrNameLst>
                                          <p:attrName>r</p:attrName>
                                        </p:attrNameLst>
                                      </p:cBhvr>
                                    </p:animRot>
                                    <p:animRot by="-1500000">
                                      <p:cBhvr>
                                        <p:cTn id="8" dur="125" fill="hold">
                                          <p:stCondLst>
                                            <p:cond delay="125"/>
                                          </p:stCondLst>
                                        </p:cTn>
                                        <p:tgtEl>
                                          <p:spTgt spid="5">
                                            <p:txEl>
                                              <p:pRg st="0" end="0"/>
                                            </p:txEl>
                                          </p:spTgt>
                                        </p:tgtEl>
                                        <p:attrNameLst>
                                          <p:attrName>r</p:attrName>
                                        </p:attrNameLst>
                                      </p:cBhvr>
                                    </p:animRot>
                                    <p:animRot by="-1500000">
                                      <p:cBhvr>
                                        <p:cTn id="9" dur="125" fill="hold">
                                          <p:stCondLst>
                                            <p:cond delay="250"/>
                                          </p:stCondLst>
                                        </p:cTn>
                                        <p:tgtEl>
                                          <p:spTgt spid="5">
                                            <p:txEl>
                                              <p:pRg st="0" end="0"/>
                                            </p:txEl>
                                          </p:spTgt>
                                        </p:tgtEl>
                                        <p:attrNameLst>
                                          <p:attrName>r</p:attrName>
                                        </p:attrNameLst>
                                      </p:cBhvr>
                                    </p:animRot>
                                    <p:animRot by="1500000">
                                      <p:cBhvr>
                                        <p:cTn id="10" dur="125" fill="hold">
                                          <p:stCondLst>
                                            <p:cond delay="375"/>
                                          </p:stCondLst>
                                        </p:cTn>
                                        <p:tgtEl>
                                          <p:spTgt spid="5">
                                            <p:txEl>
                                              <p:pRg st="0" end="0"/>
                                            </p:txEl>
                                          </p:spTgt>
                                        </p:tgtEl>
                                        <p:attrNameLst>
                                          <p:attrName>r</p:attrName>
                                        </p:attrNameLst>
                                      </p:cBhvr>
                                    </p:animRot>
                                  </p:childTnLst>
                                </p:cTn>
                              </p:par>
                            </p:childTnLst>
                          </p:cTn>
                        </p:par>
                        <p:par>
                          <p:cTn id="11" fill="hold">
                            <p:stCondLst>
                              <p:cond delay="1000"/>
                            </p:stCondLst>
                            <p:childTnLst>
                              <p:par>
                                <p:cTn id="12" presetID="3" presetClass="emph" presetSubtype="2" fill="hold" nodeType="afterEffect">
                                  <p:stCondLst>
                                    <p:cond delay="0"/>
                                  </p:stCondLst>
                                  <p:iterate type="lt">
                                    <p:tmPct val="0"/>
                                  </p:iterate>
                                  <p:childTnLst>
                                    <p:animClr clrSpc="rgb" dir="cw">
                                      <p:cBhvr override="childStyle">
                                        <p:cTn id="13" dur="2000" fill="hold"/>
                                        <p:tgtEl>
                                          <p:spTgt spid="5">
                                            <p:txEl>
                                              <p:pRg st="0" end="0"/>
                                            </p:txEl>
                                          </p:spTgt>
                                        </p:tgtEl>
                                        <p:attrNameLst>
                                          <p:attrName>style.color</p:attrName>
                                        </p:attrNameLst>
                                      </p:cBhvr>
                                      <p:to>
                                        <a:schemeClr val="accent2"/>
                                      </p:to>
                                    </p:animClr>
                                  </p:childTnLst>
                                </p:cTn>
                              </p:par>
                              <p:par>
                                <p:cTn id="14" presetID="16" presetClass="entr" presetSubtype="21"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arn(inVertical)">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xit" presetSubtype="0" fill="hold" grpId="1" nodeType="clickEffect">
                                  <p:stCondLst>
                                    <p:cond delay="0"/>
                                  </p:stCondLst>
                                  <p:childTnLst>
                                    <p:set>
                                      <p:cBhvr>
                                        <p:cTn id="20" dur="1" fill="hold">
                                          <p:stCondLst>
                                            <p:cond delay="0"/>
                                          </p:stCondLst>
                                        </p:cTn>
                                        <p:tgtEl>
                                          <p:spTgt spid="9"/>
                                        </p:tgtEl>
                                        <p:attrNameLst>
                                          <p:attrName>style.visibility</p:attrName>
                                        </p:attrNameLst>
                                      </p:cBhvr>
                                      <p:to>
                                        <p:strVal val="hidden"/>
                                      </p:to>
                                    </p:set>
                                  </p:childTnLst>
                                </p:cTn>
                              </p:par>
                              <p:par>
                                <p:cTn id="21" presetID="16" presetClass="entr" presetSubtype="21"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barn(inVertical)">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9" grpId="1"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427984" y="2582221"/>
            <a:ext cx="4361243" cy="3693319"/>
          </a:xfrm>
          <a:prstGeom prst="rect">
            <a:avLst/>
          </a:prstGeom>
          <a:solidFill>
            <a:schemeClr val="bg1"/>
          </a:solidFill>
          <a:ln>
            <a:solidFill>
              <a:srgbClr val="C00000"/>
            </a:solidFill>
          </a:ln>
        </p:spPr>
        <p:txBody>
          <a:bodyPr wrap="square">
            <a:spAutoFit/>
          </a:bodyPr>
          <a:lstStyle/>
          <a:p>
            <a:r>
              <a:rPr lang="zh-CN" altLang="en-US" dirty="0"/>
              <a:t>③  混合型病毒。</a:t>
            </a:r>
          </a:p>
          <a:p>
            <a:r>
              <a:rPr lang="zh-CN" altLang="en-US" dirty="0" smtClean="0"/>
              <a:t>         混合型</a:t>
            </a:r>
            <a:r>
              <a:rPr lang="zh-CN" altLang="en-US" dirty="0"/>
              <a:t>病毒既可以感染磁盘引导区又可以感染可执行文件，从而扩大了传染途径。常见的有新世纪病毒、</a:t>
            </a:r>
            <a:r>
              <a:rPr lang="en-US" altLang="zh-CN" dirty="0"/>
              <a:t>Flip</a:t>
            </a:r>
            <a:r>
              <a:rPr lang="zh-CN" altLang="en-US" dirty="0"/>
              <a:t>病毒、</a:t>
            </a:r>
            <a:r>
              <a:rPr lang="en-US" altLang="zh-CN" dirty="0"/>
              <a:t>One half</a:t>
            </a:r>
            <a:r>
              <a:rPr lang="zh-CN" altLang="en-US" dirty="0"/>
              <a:t>病毒等。</a:t>
            </a:r>
          </a:p>
          <a:p>
            <a:r>
              <a:rPr lang="zh-CN" altLang="en-US" dirty="0"/>
              <a:t>④  宏病毒。</a:t>
            </a:r>
          </a:p>
          <a:p>
            <a:r>
              <a:rPr lang="zh-CN" altLang="en-US" dirty="0" smtClean="0"/>
              <a:t>         宏</a:t>
            </a:r>
            <a:r>
              <a:rPr lang="zh-CN" altLang="en-US" dirty="0"/>
              <a:t>病毒是一种寄存在</a:t>
            </a:r>
            <a:r>
              <a:rPr lang="en-US" altLang="zh-CN" dirty="0"/>
              <a:t>Microsoft Office</a:t>
            </a:r>
            <a:r>
              <a:rPr lang="zh-CN" altLang="en-US" dirty="0"/>
              <a:t>文档或模板的宏中的计算机病毒。带有病毒的文档被操作时，其中的宏病毒就被激活，进行破坏和传播。宏病毒可以使文档不能打印、封闭或改变文件名或存储路径、删除或复制文件、无法正常编辑文件等。如台湾</a:t>
            </a:r>
            <a:r>
              <a:rPr lang="en-US" altLang="zh-CN" dirty="0"/>
              <a:t>1</a:t>
            </a:r>
            <a:r>
              <a:rPr lang="zh-CN" altLang="en-US" dirty="0"/>
              <a:t>号病毒就是宏病毒。</a:t>
            </a:r>
          </a:p>
        </p:txBody>
      </p:sp>
      <p:sp>
        <p:nvSpPr>
          <p:cNvPr id="11" name="矩形 10"/>
          <p:cNvSpPr/>
          <p:nvPr/>
        </p:nvSpPr>
        <p:spPr>
          <a:xfrm>
            <a:off x="4427984" y="1194097"/>
            <a:ext cx="4362236" cy="5078313"/>
          </a:xfrm>
          <a:prstGeom prst="rect">
            <a:avLst/>
          </a:prstGeom>
          <a:solidFill>
            <a:schemeClr val="bg1"/>
          </a:solidFill>
          <a:ln>
            <a:solidFill>
              <a:srgbClr val="C00000"/>
            </a:solidFill>
          </a:ln>
        </p:spPr>
        <p:txBody>
          <a:bodyPr wrap="square">
            <a:spAutoFit/>
          </a:bodyPr>
          <a:lstStyle/>
          <a:p>
            <a:r>
              <a:rPr lang="zh-CN" altLang="en-US" dirty="0"/>
              <a:t>⑤  网络病毒。</a:t>
            </a:r>
          </a:p>
          <a:p>
            <a:r>
              <a:rPr lang="zh-CN" altLang="en-US" dirty="0" smtClean="0"/>
              <a:t>         网络</a:t>
            </a:r>
            <a:r>
              <a:rPr lang="zh-CN" altLang="en-US" dirty="0"/>
              <a:t>病毒是在网络中传播的计算机病毒。它具有传播速度快、传播面广、破坏性强、清除难度大等</a:t>
            </a:r>
            <a:r>
              <a:rPr lang="zh-CN" altLang="en-US" dirty="0" smtClean="0"/>
              <a:t>特点，</a:t>
            </a:r>
            <a:r>
              <a:rPr lang="zh-CN" altLang="en-US" dirty="0"/>
              <a:t>一般分为两大类：蠕虫病毒和木马病毒。</a:t>
            </a:r>
          </a:p>
          <a:p>
            <a:r>
              <a:rPr lang="zh-CN" altLang="en-US" dirty="0" smtClean="0"/>
              <a:t>         蠕虫</a:t>
            </a:r>
            <a:r>
              <a:rPr lang="zh-CN" altLang="en-US" dirty="0"/>
              <a:t>病毒能将自身功能的拷贝或自身的某些部分，通过网络传播到其他的计算机系统中。网络的发展使得蠕虫病毒可以在短时间内蔓延整个网络，造成网络瘫痪。例如，熊猫烧香病毒就是一种蠕虫病毒的变种。</a:t>
            </a:r>
          </a:p>
          <a:p>
            <a:r>
              <a:rPr lang="zh-CN" altLang="en-US" dirty="0" smtClean="0"/>
              <a:t>         木马</a:t>
            </a:r>
            <a:r>
              <a:rPr lang="zh-CN" altLang="en-US" dirty="0"/>
              <a:t>病毒是目前比较流行的病毒文件。与一般的病毒不同，它不会自我繁殖，也并不“刻意”地去感染其他文件，而是通过将自身伪装，吸引用户下载执行，向施种木马者提供打开被种者计算机的门户，使施种者可以任意毁坏、窃取被种者的文件，甚至远程操控被种者的计算机。</a:t>
            </a:r>
          </a:p>
        </p:txBody>
      </p:sp>
      <p:sp>
        <p:nvSpPr>
          <p:cNvPr id="3" name="矩形 2"/>
          <p:cNvSpPr/>
          <p:nvPr/>
        </p:nvSpPr>
        <p:spPr>
          <a:xfrm>
            <a:off x="899592" y="1052736"/>
            <a:ext cx="3239990" cy="523220"/>
          </a:xfrm>
          <a:prstGeom prst="rect">
            <a:avLst/>
          </a:prstGeom>
        </p:spPr>
        <p:txBody>
          <a:bodyPr wrap="none">
            <a:spAutoFit/>
          </a:bodyPr>
          <a:lstStyle/>
          <a:p>
            <a:r>
              <a:rPr lang="en-US" altLang="zh-CN" sz="2800" dirty="0"/>
              <a:t>1</a:t>
            </a:r>
            <a:r>
              <a:rPr lang="zh-CN" altLang="en-US" sz="2800" dirty="0"/>
              <a:t>．计算机病毒概述</a:t>
            </a:r>
          </a:p>
        </p:txBody>
      </p:sp>
      <p:sp>
        <p:nvSpPr>
          <p:cNvPr id="4" name="矩形 3"/>
          <p:cNvSpPr/>
          <p:nvPr/>
        </p:nvSpPr>
        <p:spPr>
          <a:xfrm>
            <a:off x="810624" y="1772816"/>
            <a:ext cx="3417923" cy="461665"/>
          </a:xfrm>
          <a:prstGeom prst="rect">
            <a:avLst/>
          </a:prstGeom>
        </p:spPr>
        <p:txBody>
          <a:bodyPr wrap="none">
            <a:spAutoFit/>
          </a:bodyPr>
          <a:lstStyle/>
          <a:p>
            <a:r>
              <a:rPr lang="zh-CN" altLang="en-US" sz="2400" dirty="0"/>
              <a:t>（</a:t>
            </a:r>
            <a:r>
              <a:rPr lang="en-US" altLang="zh-CN" sz="2400" dirty="0"/>
              <a:t>1</a:t>
            </a:r>
            <a:r>
              <a:rPr lang="zh-CN" altLang="en-US" sz="2400" dirty="0"/>
              <a:t>）计算机病毒的定义</a:t>
            </a:r>
          </a:p>
        </p:txBody>
      </p:sp>
      <p:sp>
        <p:nvSpPr>
          <p:cNvPr id="5" name="矩形 4"/>
          <p:cNvSpPr/>
          <p:nvPr/>
        </p:nvSpPr>
        <p:spPr>
          <a:xfrm>
            <a:off x="810623" y="3284984"/>
            <a:ext cx="3417923" cy="461665"/>
          </a:xfrm>
          <a:prstGeom prst="rect">
            <a:avLst/>
          </a:prstGeom>
        </p:spPr>
        <p:txBody>
          <a:bodyPr wrap="none">
            <a:spAutoFit/>
          </a:bodyPr>
          <a:lstStyle/>
          <a:p>
            <a:r>
              <a:rPr lang="zh-CN" altLang="en-US" sz="2400" dirty="0"/>
              <a:t>（</a:t>
            </a:r>
            <a:r>
              <a:rPr lang="en-US" altLang="zh-CN" sz="2400" dirty="0"/>
              <a:t>2</a:t>
            </a:r>
            <a:r>
              <a:rPr lang="zh-CN" altLang="en-US" sz="2400" dirty="0"/>
              <a:t>）计算机病毒的特征</a:t>
            </a:r>
          </a:p>
        </p:txBody>
      </p:sp>
      <p:sp>
        <p:nvSpPr>
          <p:cNvPr id="6" name="矩形 5"/>
          <p:cNvSpPr/>
          <p:nvPr/>
        </p:nvSpPr>
        <p:spPr>
          <a:xfrm>
            <a:off x="843167" y="4880003"/>
            <a:ext cx="3417923" cy="461665"/>
          </a:xfrm>
          <a:prstGeom prst="rect">
            <a:avLst/>
          </a:prstGeom>
        </p:spPr>
        <p:txBody>
          <a:bodyPr wrap="none">
            <a:spAutoFit/>
          </a:bodyPr>
          <a:lstStyle/>
          <a:p>
            <a:r>
              <a:rPr lang="zh-CN" altLang="en-US" sz="2400" dirty="0"/>
              <a:t>（</a:t>
            </a:r>
            <a:r>
              <a:rPr lang="en-US" altLang="zh-CN" sz="2400" dirty="0"/>
              <a:t>3</a:t>
            </a:r>
            <a:r>
              <a:rPr lang="zh-CN" altLang="en-US" sz="2400" dirty="0"/>
              <a:t>）计算机病毒的分类</a:t>
            </a:r>
          </a:p>
        </p:txBody>
      </p:sp>
      <p:sp>
        <p:nvSpPr>
          <p:cNvPr id="9" name="矩形 8"/>
          <p:cNvSpPr/>
          <p:nvPr/>
        </p:nvSpPr>
        <p:spPr>
          <a:xfrm>
            <a:off x="4426991" y="1471096"/>
            <a:ext cx="4362236" cy="4801314"/>
          </a:xfrm>
          <a:prstGeom prst="rect">
            <a:avLst/>
          </a:prstGeom>
          <a:solidFill>
            <a:schemeClr val="bg1"/>
          </a:solidFill>
          <a:ln>
            <a:solidFill>
              <a:srgbClr val="C00000"/>
            </a:solidFill>
          </a:ln>
        </p:spPr>
        <p:txBody>
          <a:bodyPr wrap="square">
            <a:spAutoFit/>
          </a:bodyPr>
          <a:lstStyle/>
          <a:p>
            <a:r>
              <a:rPr lang="zh-CN" altLang="en-US" dirty="0" smtClean="0"/>
              <a:t>         计算机病毒</a:t>
            </a:r>
            <a:r>
              <a:rPr lang="zh-CN" altLang="en-US" dirty="0"/>
              <a:t>按破坏程度，可分为良性病毒和恶性病毒。按感染的方式，可分为引导型病毒、文件型病毒、混合型病毒、宏病毒及网络病毒。</a:t>
            </a:r>
          </a:p>
          <a:p>
            <a:r>
              <a:rPr lang="zh-CN" altLang="en-US" dirty="0"/>
              <a:t>①  引导型病毒。</a:t>
            </a:r>
          </a:p>
          <a:p>
            <a:r>
              <a:rPr lang="zh-CN" altLang="en-US" dirty="0" smtClean="0"/>
              <a:t>         引导型</a:t>
            </a:r>
            <a:r>
              <a:rPr lang="zh-CN" altLang="en-US" dirty="0"/>
              <a:t>病毒主要是感染磁盘引导区或主引导区，取代正常的引导记录，在引导系统文件时驻留内存，监视系统运行，进行传染、破坏。这类病毒会在系统文件之前进入内存，获得控制权。常见的有大麻病毒、小球病毒、</a:t>
            </a:r>
            <a:r>
              <a:rPr lang="en-US" altLang="zh-CN" dirty="0"/>
              <a:t>2708</a:t>
            </a:r>
            <a:r>
              <a:rPr lang="zh-CN" altLang="en-US" dirty="0"/>
              <a:t>病毒等。</a:t>
            </a:r>
          </a:p>
          <a:p>
            <a:r>
              <a:rPr lang="zh-CN" altLang="en-US" dirty="0"/>
              <a:t>②  文件型病毒。</a:t>
            </a:r>
          </a:p>
          <a:p>
            <a:r>
              <a:rPr lang="zh-CN" altLang="en-US" dirty="0" smtClean="0"/>
              <a:t>         文件型</a:t>
            </a:r>
            <a:r>
              <a:rPr lang="zh-CN" altLang="en-US" dirty="0"/>
              <a:t>病毒大多以可执行文件和命令文件为感染对象，寄生在这些文件的首部或尾部，一旦执行了感染病毒的文件，病毒就会驻留内存，从而达到传播的目的，如黑色星期五病毒、</a:t>
            </a:r>
            <a:r>
              <a:rPr lang="en-US" altLang="zh-CN" dirty="0"/>
              <a:t>CIH</a:t>
            </a:r>
            <a:r>
              <a:rPr lang="zh-CN" altLang="en-US" dirty="0"/>
              <a:t>病毒等。</a:t>
            </a:r>
          </a:p>
        </p:txBody>
      </p:sp>
      <p:sp>
        <p:nvSpPr>
          <p:cNvPr id="7" name="标题 6"/>
          <p:cNvSpPr>
            <a:spLocks noGrp="1"/>
          </p:cNvSpPr>
          <p:nvPr>
            <p:ph type="title" idx="4294967295"/>
          </p:nvPr>
        </p:nvSpPr>
        <p:spPr>
          <a:xfrm>
            <a:off x="712027" y="-15123"/>
            <a:ext cx="8077200" cy="1143000"/>
          </a:xfrm>
        </p:spPr>
        <p:txBody>
          <a:bodyPr/>
          <a:lstStyle/>
          <a:p>
            <a:pPr algn="ctr" rtl="0" eaLnBrk="1" latinLnBrk="0" hangingPunct="1"/>
            <a:r>
              <a:rPr lang="en-US" altLang="zh-CN" sz="3600" kern="1200" dirty="0" smtClean="0">
                <a:solidFill>
                  <a:srgbClr val="000000"/>
                </a:solidFill>
                <a:effectLst/>
                <a:latin typeface="Calibri"/>
                <a:ea typeface="宋体"/>
              </a:rPr>
              <a:t>7.6.1  </a:t>
            </a:r>
            <a:r>
              <a:rPr lang="zh-CN" altLang="zh-CN" sz="3600" kern="1200" dirty="0" smtClean="0">
                <a:solidFill>
                  <a:srgbClr val="000000"/>
                </a:solidFill>
                <a:effectLst/>
                <a:latin typeface="Calibri"/>
                <a:ea typeface="宋体"/>
              </a:rPr>
              <a:t>计算机病毒</a:t>
            </a:r>
            <a:endParaRPr lang="zh-CN" altLang="zh-CN" dirty="0" smtClean="0">
              <a:effectLst/>
            </a:endParaRPr>
          </a:p>
        </p:txBody>
      </p:sp>
    </p:spTree>
    <p:extLst>
      <p:ext uri="{BB962C8B-B14F-4D97-AF65-F5344CB8AC3E}">
        <p14:creationId xmlns:p14="http://schemas.microsoft.com/office/powerpoint/2010/main" val="354148602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mph" presetSubtype="0" fill="hold" nodeType="with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6">
                                            <p:txEl>
                                              <p:pRg st="0" end="0"/>
                                            </p:txEl>
                                          </p:spTgt>
                                        </p:tgtEl>
                                        <p:attrNameLst>
                                          <p:attrName>ppt_x</p:attrName>
                                          <p:attrName>ppt_y</p:attrName>
                                        </p:attrNameLst>
                                      </p:cBhvr>
                                    </p:animMotion>
                                    <p:animRot by="1500000">
                                      <p:cBhvr>
                                        <p:cTn id="7" dur="125" fill="hold">
                                          <p:stCondLst>
                                            <p:cond delay="0"/>
                                          </p:stCondLst>
                                        </p:cTn>
                                        <p:tgtEl>
                                          <p:spTgt spid="6">
                                            <p:txEl>
                                              <p:pRg st="0" end="0"/>
                                            </p:txEl>
                                          </p:spTgt>
                                        </p:tgtEl>
                                        <p:attrNameLst>
                                          <p:attrName>r</p:attrName>
                                        </p:attrNameLst>
                                      </p:cBhvr>
                                    </p:animRot>
                                    <p:animRot by="-1500000">
                                      <p:cBhvr>
                                        <p:cTn id="8" dur="125" fill="hold">
                                          <p:stCondLst>
                                            <p:cond delay="125"/>
                                          </p:stCondLst>
                                        </p:cTn>
                                        <p:tgtEl>
                                          <p:spTgt spid="6">
                                            <p:txEl>
                                              <p:pRg st="0" end="0"/>
                                            </p:txEl>
                                          </p:spTgt>
                                        </p:tgtEl>
                                        <p:attrNameLst>
                                          <p:attrName>r</p:attrName>
                                        </p:attrNameLst>
                                      </p:cBhvr>
                                    </p:animRot>
                                    <p:animRot by="-1500000">
                                      <p:cBhvr>
                                        <p:cTn id="9" dur="125" fill="hold">
                                          <p:stCondLst>
                                            <p:cond delay="250"/>
                                          </p:stCondLst>
                                        </p:cTn>
                                        <p:tgtEl>
                                          <p:spTgt spid="6">
                                            <p:txEl>
                                              <p:pRg st="0" end="0"/>
                                            </p:txEl>
                                          </p:spTgt>
                                        </p:tgtEl>
                                        <p:attrNameLst>
                                          <p:attrName>r</p:attrName>
                                        </p:attrNameLst>
                                      </p:cBhvr>
                                    </p:animRot>
                                    <p:animRot by="1500000">
                                      <p:cBhvr>
                                        <p:cTn id="10" dur="125" fill="hold">
                                          <p:stCondLst>
                                            <p:cond delay="375"/>
                                          </p:stCondLst>
                                        </p:cTn>
                                        <p:tgtEl>
                                          <p:spTgt spid="6">
                                            <p:txEl>
                                              <p:pRg st="0" end="0"/>
                                            </p:txEl>
                                          </p:spTgt>
                                        </p:tgtEl>
                                        <p:attrNameLst>
                                          <p:attrName>r</p:attrName>
                                        </p:attrNameLst>
                                      </p:cBhvr>
                                    </p:animRot>
                                  </p:childTnLst>
                                </p:cTn>
                              </p:par>
                            </p:childTnLst>
                          </p:cTn>
                        </p:par>
                        <p:par>
                          <p:cTn id="11" fill="hold">
                            <p:stCondLst>
                              <p:cond delay="1000"/>
                            </p:stCondLst>
                            <p:childTnLst>
                              <p:par>
                                <p:cTn id="12" presetID="3" presetClass="emph" presetSubtype="2" fill="hold" nodeType="afterEffect">
                                  <p:stCondLst>
                                    <p:cond delay="0"/>
                                  </p:stCondLst>
                                  <p:iterate type="lt">
                                    <p:tmPct val="0"/>
                                  </p:iterate>
                                  <p:childTnLst>
                                    <p:animClr clrSpc="rgb" dir="cw">
                                      <p:cBhvr override="childStyle">
                                        <p:cTn id="13" dur="2000" fill="hold"/>
                                        <p:tgtEl>
                                          <p:spTgt spid="6">
                                            <p:txEl>
                                              <p:pRg st="0" end="0"/>
                                            </p:txEl>
                                          </p:spTgt>
                                        </p:tgtEl>
                                        <p:attrNameLst>
                                          <p:attrName>style.color</p:attrName>
                                        </p:attrNameLst>
                                      </p:cBhvr>
                                      <p:to>
                                        <a:schemeClr val="accent2"/>
                                      </p:to>
                                    </p:animClr>
                                  </p:childTnLst>
                                </p:cTn>
                              </p:par>
                              <p:par>
                                <p:cTn id="14" presetID="16" presetClass="entr" presetSubtype="21"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arn(inVertical)">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xit" presetSubtype="0" fill="hold" grpId="1" nodeType="clickEffect">
                                  <p:stCondLst>
                                    <p:cond delay="0"/>
                                  </p:stCondLst>
                                  <p:childTnLst>
                                    <p:set>
                                      <p:cBhvr>
                                        <p:cTn id="20" dur="1" fill="hold">
                                          <p:stCondLst>
                                            <p:cond delay="0"/>
                                          </p:stCondLst>
                                        </p:cTn>
                                        <p:tgtEl>
                                          <p:spTgt spid="9"/>
                                        </p:tgtEl>
                                        <p:attrNameLst>
                                          <p:attrName>style.visibility</p:attrName>
                                        </p:attrNameLst>
                                      </p:cBhvr>
                                      <p:to>
                                        <p:strVal val="hidden"/>
                                      </p:to>
                                    </p:set>
                                  </p:childTnLst>
                                </p:cTn>
                              </p:par>
                              <p:par>
                                <p:cTn id="21" presetID="16" presetClass="entr" presetSubtype="21"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barn(inVertical)">
                                      <p:cBhvr>
                                        <p:cTn id="23" dur="5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xit" presetSubtype="0" fill="hold" grpId="1" nodeType="clickEffect">
                                  <p:stCondLst>
                                    <p:cond delay="0"/>
                                  </p:stCondLst>
                                  <p:childTnLst>
                                    <p:set>
                                      <p:cBhvr>
                                        <p:cTn id="27" dur="1" fill="hold">
                                          <p:stCondLst>
                                            <p:cond delay="0"/>
                                          </p:stCondLst>
                                        </p:cTn>
                                        <p:tgtEl>
                                          <p:spTgt spid="10"/>
                                        </p:tgtEl>
                                        <p:attrNameLst>
                                          <p:attrName>style.visibility</p:attrName>
                                        </p:attrNameLst>
                                      </p:cBhvr>
                                      <p:to>
                                        <p:strVal val="hidden"/>
                                      </p:to>
                                    </p:set>
                                  </p:childTnLst>
                                </p:cTn>
                              </p:par>
                              <p:par>
                                <p:cTn id="28" presetID="16" presetClass="entr" presetSubtype="21"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barn(inVertical)">
                                      <p:cBhvr>
                                        <p:cTn id="3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P spid="11" grpId="0" animBg="1"/>
      <p:bldP spid="9" grpId="0" animBg="1"/>
      <p:bldP spid="9" grpId="1"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4427984" y="2960950"/>
            <a:ext cx="4405105" cy="3139321"/>
          </a:xfrm>
          <a:prstGeom prst="rect">
            <a:avLst/>
          </a:prstGeom>
          <a:solidFill>
            <a:schemeClr val="bg1"/>
          </a:solidFill>
          <a:ln>
            <a:solidFill>
              <a:srgbClr val="C00000"/>
            </a:solidFill>
          </a:ln>
        </p:spPr>
        <p:txBody>
          <a:bodyPr wrap="square">
            <a:spAutoFit/>
          </a:bodyPr>
          <a:lstStyle/>
          <a:p>
            <a:r>
              <a:rPr lang="zh-CN" altLang="en-US" dirty="0" smtClean="0"/>
              <a:t>         若</a:t>
            </a:r>
            <a:r>
              <a:rPr lang="zh-CN" altLang="en-US" dirty="0"/>
              <a:t>计算机感染病毒要及时处理，一般用杀毒软件进行清除或删除。清除是从原文件中清除掉病毒，恢复原文件；删除是把整个文件删掉</a:t>
            </a:r>
            <a:r>
              <a:rPr lang="zh-CN" altLang="en-US" dirty="0" smtClean="0"/>
              <a:t>。</a:t>
            </a:r>
            <a:endParaRPr lang="en-US" altLang="zh-CN" dirty="0" smtClean="0"/>
          </a:p>
          <a:p>
            <a:r>
              <a:rPr lang="zh-CN" altLang="en-US" dirty="0" smtClean="0"/>
              <a:t>        在</a:t>
            </a:r>
            <a:r>
              <a:rPr lang="zh-CN" altLang="en-US" dirty="0"/>
              <a:t>计算机中安装杀毒软件是有效的消除病毒的方法，利用杀毒软件可以实时检测是否有病毒入侵，但是杀毒软件只能检测出已知的病毒，对新病毒或病毒变种不能检测，所以要对杀毒软件及时升级。</a:t>
            </a:r>
          </a:p>
          <a:p>
            <a:r>
              <a:rPr lang="zh-CN" altLang="en-US" dirty="0" smtClean="0"/>
              <a:t>         如果</a:t>
            </a:r>
            <a:r>
              <a:rPr lang="zh-CN" altLang="en-US" dirty="0"/>
              <a:t>磁盘上的数据在感染病毒前已经备份，格式化是彻底清除病毒的一种方法。</a:t>
            </a:r>
          </a:p>
        </p:txBody>
      </p:sp>
      <p:sp>
        <p:nvSpPr>
          <p:cNvPr id="10" name="矩形 9"/>
          <p:cNvSpPr/>
          <p:nvPr/>
        </p:nvSpPr>
        <p:spPr>
          <a:xfrm>
            <a:off x="4427984" y="1991453"/>
            <a:ext cx="4405106" cy="3693319"/>
          </a:xfrm>
          <a:prstGeom prst="rect">
            <a:avLst/>
          </a:prstGeom>
          <a:solidFill>
            <a:schemeClr val="bg1"/>
          </a:solidFill>
          <a:ln>
            <a:solidFill>
              <a:srgbClr val="C00000"/>
            </a:solidFill>
          </a:ln>
        </p:spPr>
        <p:txBody>
          <a:bodyPr wrap="square">
            <a:spAutoFit/>
          </a:bodyPr>
          <a:lstStyle/>
          <a:p>
            <a:r>
              <a:rPr lang="zh-CN" altLang="en-US" dirty="0" smtClean="0"/>
              <a:t>         当</a:t>
            </a:r>
            <a:r>
              <a:rPr lang="zh-CN" altLang="en-US" dirty="0"/>
              <a:t>计算机感染病毒时，可能会有下列一种或几种情况：</a:t>
            </a:r>
          </a:p>
          <a:p>
            <a:r>
              <a:rPr lang="zh-CN" altLang="en-US" dirty="0"/>
              <a:t>①  计算机运行速度比平时慢。</a:t>
            </a:r>
          </a:p>
          <a:p>
            <a:r>
              <a:rPr lang="zh-CN" altLang="en-US" dirty="0"/>
              <a:t>②  磁盘文件数目无故增加。</a:t>
            </a:r>
          </a:p>
          <a:p>
            <a:r>
              <a:rPr lang="zh-CN" altLang="en-US" dirty="0"/>
              <a:t>③  内存空间明显变小。</a:t>
            </a:r>
          </a:p>
          <a:p>
            <a:r>
              <a:rPr lang="zh-CN" altLang="en-US" dirty="0"/>
              <a:t>④  文件的日期时间值被修改。</a:t>
            </a:r>
          </a:p>
          <a:p>
            <a:r>
              <a:rPr lang="zh-CN" altLang="en-US" dirty="0"/>
              <a:t>⑤  可执行文件的长度明显增加。</a:t>
            </a:r>
          </a:p>
          <a:p>
            <a:r>
              <a:rPr lang="zh-CN" altLang="en-US" dirty="0"/>
              <a:t>⑥  计算机经常出现死机或不能正常启动现象。</a:t>
            </a:r>
          </a:p>
          <a:p>
            <a:r>
              <a:rPr lang="zh-CN" altLang="en-US" dirty="0"/>
              <a:t>⑦  显示器上经常出现异常信息。</a:t>
            </a:r>
          </a:p>
          <a:p>
            <a:r>
              <a:rPr lang="zh-CN" altLang="en-US" dirty="0"/>
              <a:t>⑧  </a:t>
            </a:r>
            <a:r>
              <a:rPr lang="en-US" altLang="zh-CN" dirty="0"/>
              <a:t>Word</a:t>
            </a:r>
            <a:r>
              <a:rPr lang="zh-CN" altLang="en-US" dirty="0"/>
              <a:t>文档另存时只能以模板方式保存。</a:t>
            </a:r>
          </a:p>
          <a:p>
            <a:r>
              <a:rPr lang="zh-CN" altLang="en-US" dirty="0"/>
              <a:t>⑨  有陌生的电子邮件。</a:t>
            </a:r>
          </a:p>
          <a:p>
            <a:r>
              <a:rPr lang="zh-CN" altLang="en-US" dirty="0"/>
              <a:t>⑩  常用的帐户、密码出现异常。</a:t>
            </a:r>
          </a:p>
        </p:txBody>
      </p:sp>
      <p:sp>
        <p:nvSpPr>
          <p:cNvPr id="9" name="矩形 8"/>
          <p:cNvSpPr/>
          <p:nvPr/>
        </p:nvSpPr>
        <p:spPr>
          <a:xfrm>
            <a:off x="4427984" y="1575956"/>
            <a:ext cx="4405106" cy="4524315"/>
          </a:xfrm>
          <a:prstGeom prst="rect">
            <a:avLst/>
          </a:prstGeom>
          <a:solidFill>
            <a:schemeClr val="bg1"/>
          </a:solidFill>
          <a:ln>
            <a:solidFill>
              <a:srgbClr val="C00000"/>
            </a:solidFill>
          </a:ln>
        </p:spPr>
        <p:txBody>
          <a:bodyPr wrap="square">
            <a:spAutoFit/>
          </a:bodyPr>
          <a:lstStyle/>
          <a:p>
            <a:r>
              <a:rPr lang="zh-CN" altLang="en-US" dirty="0" smtClean="0"/>
              <a:t>          下列</a:t>
            </a:r>
            <a:r>
              <a:rPr lang="zh-CN" altLang="en-US" dirty="0"/>
              <a:t>措施对预防计算机病毒有一定作用：</a:t>
            </a:r>
          </a:p>
          <a:p>
            <a:r>
              <a:rPr lang="zh-CN" altLang="en-US" dirty="0"/>
              <a:t>①  对各类程序、数据、文档定期备份。</a:t>
            </a:r>
          </a:p>
          <a:p>
            <a:r>
              <a:rPr lang="zh-CN" altLang="en-US" dirty="0"/>
              <a:t>②  安装有效的杀毒软件、防火墙软件，定期升级，实时监控；了解当前流行病毒的相关知识，做好防范。</a:t>
            </a:r>
          </a:p>
          <a:p>
            <a:r>
              <a:rPr lang="zh-CN" altLang="en-US" dirty="0"/>
              <a:t>③  定期扫描系统漏洞，及时更新系统补丁；注意修改</a:t>
            </a:r>
            <a:r>
              <a:rPr lang="en-US" altLang="zh-CN" dirty="0"/>
              <a:t>IE</a:t>
            </a:r>
            <a:r>
              <a:rPr lang="zh-CN" altLang="en-US" dirty="0"/>
              <a:t>浏览器的安全设置；关闭或删除系统中不需要的服务，如 </a:t>
            </a:r>
            <a:r>
              <a:rPr lang="en-US" altLang="zh-CN" dirty="0"/>
              <a:t>FTP </a:t>
            </a:r>
            <a:r>
              <a:rPr lang="zh-CN" altLang="en-US" dirty="0"/>
              <a:t>客户端、</a:t>
            </a:r>
            <a:r>
              <a:rPr lang="en-US" altLang="zh-CN" dirty="0"/>
              <a:t>Telnet</a:t>
            </a:r>
            <a:r>
              <a:rPr lang="zh-CN" altLang="en-US" dirty="0"/>
              <a:t>服务器等。</a:t>
            </a:r>
          </a:p>
          <a:p>
            <a:r>
              <a:rPr lang="zh-CN" altLang="en-US" dirty="0"/>
              <a:t>④  使用移动存储设备前，先用杀毒软件进行检查。</a:t>
            </a:r>
          </a:p>
          <a:p>
            <a:r>
              <a:rPr lang="zh-CN" altLang="en-US" dirty="0"/>
              <a:t>⑤  不在不了解的网站浏览网页、下载文件；不打开陌生可疑的电子邮件。</a:t>
            </a:r>
          </a:p>
          <a:p>
            <a:r>
              <a:rPr lang="zh-CN" altLang="en-US" dirty="0"/>
              <a:t>⑥  有效管理系统内的帐户、密码，增加密码复杂度。</a:t>
            </a:r>
          </a:p>
        </p:txBody>
      </p:sp>
      <p:sp>
        <p:nvSpPr>
          <p:cNvPr id="3" name="矩形 2"/>
          <p:cNvSpPr/>
          <p:nvPr/>
        </p:nvSpPr>
        <p:spPr>
          <a:xfrm>
            <a:off x="899592" y="1052736"/>
            <a:ext cx="4676280" cy="523220"/>
          </a:xfrm>
          <a:prstGeom prst="rect">
            <a:avLst/>
          </a:prstGeom>
        </p:spPr>
        <p:txBody>
          <a:bodyPr wrap="none">
            <a:spAutoFit/>
          </a:bodyPr>
          <a:lstStyle/>
          <a:p>
            <a:r>
              <a:rPr lang="en-US" altLang="zh-CN" sz="2800" dirty="0"/>
              <a:t>2</a:t>
            </a:r>
            <a:r>
              <a:rPr lang="zh-CN" altLang="zh-CN" sz="2800" dirty="0"/>
              <a:t>．计算机病毒的预防与清除</a:t>
            </a:r>
          </a:p>
        </p:txBody>
      </p:sp>
      <p:sp>
        <p:nvSpPr>
          <p:cNvPr id="4" name="矩形 3"/>
          <p:cNvSpPr/>
          <p:nvPr/>
        </p:nvSpPr>
        <p:spPr>
          <a:xfrm>
            <a:off x="810624" y="1772816"/>
            <a:ext cx="3417923" cy="461665"/>
          </a:xfrm>
          <a:prstGeom prst="rect">
            <a:avLst/>
          </a:prstGeom>
        </p:spPr>
        <p:txBody>
          <a:bodyPr wrap="none">
            <a:spAutoFit/>
          </a:bodyPr>
          <a:lstStyle/>
          <a:p>
            <a:r>
              <a:rPr lang="zh-CN" altLang="zh-CN" sz="2400" dirty="0"/>
              <a:t>（</a:t>
            </a:r>
            <a:r>
              <a:rPr lang="en-US" altLang="zh-CN" sz="2400" dirty="0"/>
              <a:t>1</a:t>
            </a:r>
            <a:r>
              <a:rPr lang="zh-CN" altLang="zh-CN" sz="2400" dirty="0"/>
              <a:t>）计算机病毒的预防</a:t>
            </a:r>
          </a:p>
        </p:txBody>
      </p:sp>
      <p:sp>
        <p:nvSpPr>
          <p:cNvPr id="5" name="矩形 4"/>
          <p:cNvSpPr/>
          <p:nvPr/>
        </p:nvSpPr>
        <p:spPr>
          <a:xfrm>
            <a:off x="810623" y="3284984"/>
            <a:ext cx="3110147" cy="830997"/>
          </a:xfrm>
          <a:prstGeom prst="rect">
            <a:avLst/>
          </a:prstGeom>
        </p:spPr>
        <p:txBody>
          <a:bodyPr wrap="none">
            <a:spAutoFit/>
          </a:bodyPr>
          <a:lstStyle/>
          <a:p>
            <a:r>
              <a:rPr lang="zh-CN" altLang="zh-CN" sz="2400" dirty="0"/>
              <a:t>（</a:t>
            </a:r>
            <a:r>
              <a:rPr lang="en-US" altLang="zh-CN" sz="2400" dirty="0"/>
              <a:t>2</a:t>
            </a:r>
            <a:r>
              <a:rPr lang="zh-CN" altLang="zh-CN" sz="2400" dirty="0"/>
              <a:t>）计算机感染</a:t>
            </a:r>
            <a:r>
              <a:rPr lang="zh-CN" altLang="zh-CN" sz="2400" dirty="0" smtClean="0"/>
              <a:t>病毒</a:t>
            </a:r>
            <a:endParaRPr lang="en-US" altLang="zh-CN" sz="2400" dirty="0" smtClean="0"/>
          </a:p>
          <a:p>
            <a:r>
              <a:rPr lang="en-US" altLang="zh-CN" sz="2400" dirty="0"/>
              <a:t> </a:t>
            </a:r>
            <a:r>
              <a:rPr lang="en-US" altLang="zh-CN" sz="2400" dirty="0" smtClean="0"/>
              <a:t>          </a:t>
            </a:r>
            <a:r>
              <a:rPr lang="zh-CN" altLang="zh-CN" sz="2400" dirty="0" smtClean="0"/>
              <a:t>的</a:t>
            </a:r>
            <a:r>
              <a:rPr lang="zh-CN" altLang="zh-CN" sz="2400" dirty="0"/>
              <a:t>常见症状</a:t>
            </a:r>
          </a:p>
        </p:txBody>
      </p:sp>
      <p:sp>
        <p:nvSpPr>
          <p:cNvPr id="6" name="矩形 5"/>
          <p:cNvSpPr/>
          <p:nvPr/>
        </p:nvSpPr>
        <p:spPr>
          <a:xfrm>
            <a:off x="843167" y="4880003"/>
            <a:ext cx="3417923" cy="461665"/>
          </a:xfrm>
          <a:prstGeom prst="rect">
            <a:avLst/>
          </a:prstGeom>
        </p:spPr>
        <p:txBody>
          <a:bodyPr wrap="none">
            <a:spAutoFit/>
          </a:bodyPr>
          <a:lstStyle/>
          <a:p>
            <a:r>
              <a:rPr lang="zh-CN" altLang="zh-CN" sz="2400" dirty="0"/>
              <a:t>（</a:t>
            </a:r>
            <a:r>
              <a:rPr lang="en-US" altLang="zh-CN" sz="2400" dirty="0"/>
              <a:t>3</a:t>
            </a:r>
            <a:r>
              <a:rPr lang="zh-CN" altLang="zh-CN" sz="2400" dirty="0"/>
              <a:t>）计算机病毒的清除</a:t>
            </a:r>
          </a:p>
        </p:txBody>
      </p:sp>
      <p:sp>
        <p:nvSpPr>
          <p:cNvPr id="7" name="标题 6"/>
          <p:cNvSpPr>
            <a:spLocks noGrp="1"/>
          </p:cNvSpPr>
          <p:nvPr>
            <p:ph type="title" idx="4294967295"/>
          </p:nvPr>
        </p:nvSpPr>
        <p:spPr>
          <a:xfrm>
            <a:off x="751945" y="0"/>
            <a:ext cx="8077200" cy="1143000"/>
          </a:xfrm>
        </p:spPr>
        <p:txBody>
          <a:bodyPr/>
          <a:lstStyle/>
          <a:p>
            <a:pPr algn="ctr" rtl="0" eaLnBrk="1" latinLnBrk="0" hangingPunct="1"/>
            <a:r>
              <a:rPr lang="en-US" altLang="zh-CN" sz="3600" kern="1200" dirty="0" smtClean="0">
                <a:solidFill>
                  <a:srgbClr val="000000"/>
                </a:solidFill>
                <a:effectLst/>
                <a:latin typeface="Calibri"/>
                <a:ea typeface="宋体"/>
              </a:rPr>
              <a:t>7.6.1  </a:t>
            </a:r>
            <a:r>
              <a:rPr lang="zh-CN" altLang="zh-CN" sz="3600" kern="1200" dirty="0" smtClean="0">
                <a:solidFill>
                  <a:srgbClr val="000000"/>
                </a:solidFill>
                <a:effectLst/>
                <a:latin typeface="Calibri"/>
                <a:ea typeface="宋体"/>
              </a:rPr>
              <a:t>计算机病毒</a:t>
            </a:r>
            <a:endParaRPr lang="zh-CN" altLang="zh-CN" dirty="0" smtClean="0">
              <a:effectLst/>
            </a:endParaRPr>
          </a:p>
        </p:txBody>
      </p:sp>
    </p:spTree>
    <p:extLst>
      <p:ext uri="{BB962C8B-B14F-4D97-AF65-F5344CB8AC3E}">
        <p14:creationId xmlns:p14="http://schemas.microsoft.com/office/powerpoint/2010/main" val="3541486021"/>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mph" presetSubtype="0" fill="hold" nodeType="click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4">
                                            <p:txEl>
                                              <p:pRg st="0" end="0"/>
                                            </p:txEl>
                                          </p:spTgt>
                                        </p:tgtEl>
                                        <p:attrNameLst>
                                          <p:attrName>ppt_x</p:attrName>
                                          <p:attrName>ppt_y</p:attrName>
                                        </p:attrNameLst>
                                      </p:cBhvr>
                                    </p:animMotion>
                                    <p:animRot by="1500000">
                                      <p:cBhvr>
                                        <p:cTn id="7" dur="125" fill="hold">
                                          <p:stCondLst>
                                            <p:cond delay="0"/>
                                          </p:stCondLst>
                                        </p:cTn>
                                        <p:tgtEl>
                                          <p:spTgt spid="4">
                                            <p:txEl>
                                              <p:pRg st="0" end="0"/>
                                            </p:txEl>
                                          </p:spTgt>
                                        </p:tgtEl>
                                        <p:attrNameLst>
                                          <p:attrName>r</p:attrName>
                                        </p:attrNameLst>
                                      </p:cBhvr>
                                    </p:animRot>
                                    <p:animRot by="-1500000">
                                      <p:cBhvr>
                                        <p:cTn id="8" dur="125" fill="hold">
                                          <p:stCondLst>
                                            <p:cond delay="125"/>
                                          </p:stCondLst>
                                        </p:cTn>
                                        <p:tgtEl>
                                          <p:spTgt spid="4">
                                            <p:txEl>
                                              <p:pRg st="0" end="0"/>
                                            </p:txEl>
                                          </p:spTgt>
                                        </p:tgtEl>
                                        <p:attrNameLst>
                                          <p:attrName>r</p:attrName>
                                        </p:attrNameLst>
                                      </p:cBhvr>
                                    </p:animRot>
                                    <p:animRot by="-1500000">
                                      <p:cBhvr>
                                        <p:cTn id="9" dur="125" fill="hold">
                                          <p:stCondLst>
                                            <p:cond delay="250"/>
                                          </p:stCondLst>
                                        </p:cTn>
                                        <p:tgtEl>
                                          <p:spTgt spid="4">
                                            <p:txEl>
                                              <p:pRg st="0" end="0"/>
                                            </p:txEl>
                                          </p:spTgt>
                                        </p:tgtEl>
                                        <p:attrNameLst>
                                          <p:attrName>r</p:attrName>
                                        </p:attrNameLst>
                                      </p:cBhvr>
                                    </p:animRot>
                                    <p:animRot by="1500000">
                                      <p:cBhvr>
                                        <p:cTn id="10" dur="125" fill="hold">
                                          <p:stCondLst>
                                            <p:cond delay="375"/>
                                          </p:stCondLst>
                                        </p:cTn>
                                        <p:tgtEl>
                                          <p:spTgt spid="4">
                                            <p:txEl>
                                              <p:pRg st="0" end="0"/>
                                            </p:txEl>
                                          </p:spTgt>
                                        </p:tgtEl>
                                        <p:attrNameLst>
                                          <p:attrName>r</p:attrName>
                                        </p:attrNameLst>
                                      </p:cBhvr>
                                    </p:animRot>
                                  </p:childTnLst>
                                </p:cTn>
                              </p:par>
                            </p:childTnLst>
                          </p:cTn>
                        </p:par>
                        <p:par>
                          <p:cTn id="11" fill="hold">
                            <p:stCondLst>
                              <p:cond delay="1000"/>
                            </p:stCondLst>
                            <p:childTnLst>
                              <p:par>
                                <p:cTn id="12" presetID="3" presetClass="emph" presetSubtype="2" fill="hold" nodeType="afterEffect">
                                  <p:stCondLst>
                                    <p:cond delay="0"/>
                                  </p:stCondLst>
                                  <p:iterate type="lt">
                                    <p:tmPct val="0"/>
                                  </p:iterate>
                                  <p:childTnLst>
                                    <p:animClr clrSpc="rgb" dir="cw">
                                      <p:cBhvr override="childStyle">
                                        <p:cTn id="13" dur="2000" fill="hold"/>
                                        <p:tgtEl>
                                          <p:spTgt spid="4">
                                            <p:txEl>
                                              <p:pRg st="0" end="0"/>
                                            </p:txEl>
                                          </p:spTgt>
                                        </p:tgtEl>
                                        <p:attrNameLst>
                                          <p:attrName>style.color</p:attrName>
                                        </p:attrNameLst>
                                      </p:cBhvr>
                                      <p:to>
                                        <a:schemeClr val="accent2"/>
                                      </p:to>
                                    </p:animClr>
                                  </p:childTnLst>
                                </p:cTn>
                              </p:par>
                              <p:par>
                                <p:cTn id="14" presetID="16" presetClass="entr" presetSubtype="21"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arn(inVertical)">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xit" presetSubtype="0" fill="hold" grpId="1" nodeType="clickEffect">
                                  <p:stCondLst>
                                    <p:cond delay="0"/>
                                  </p:stCondLst>
                                  <p:childTnLst>
                                    <p:set>
                                      <p:cBhvr>
                                        <p:cTn id="20" dur="1" fill="hold">
                                          <p:stCondLst>
                                            <p:cond delay="0"/>
                                          </p:stCondLst>
                                        </p:cTn>
                                        <p:tgtEl>
                                          <p:spTgt spid="9"/>
                                        </p:tgtEl>
                                        <p:attrNameLst>
                                          <p:attrName>style.visibility</p:attrName>
                                        </p:attrNameLst>
                                      </p:cBhvr>
                                      <p:to>
                                        <p:strVal val="hidden"/>
                                      </p:to>
                                    </p:set>
                                  </p:childTnLst>
                                </p:cTn>
                              </p:par>
                              <p:par>
                                <p:cTn id="21" presetID="34" presetClass="emph" presetSubtype="0" fill="hold" nodeType="withEffect">
                                  <p:stCondLst>
                                    <p:cond delay="0"/>
                                  </p:stCondLst>
                                  <p:iterate type="lt">
                                    <p:tmPct val="10000"/>
                                  </p:iterate>
                                  <p:childTnLst>
                                    <p:animMotion origin="layout" path="M 0.0 0.0 L 0.0 -0.07213" pathEditMode="relative" ptsTypes="">
                                      <p:cBhvr>
                                        <p:cTn id="22" dur="250" accel="50000" decel="50000" autoRev="1" fill="hold">
                                          <p:stCondLst>
                                            <p:cond delay="0"/>
                                          </p:stCondLst>
                                        </p:cTn>
                                        <p:tgtEl>
                                          <p:spTgt spid="5">
                                            <p:txEl>
                                              <p:pRg st="0" end="0"/>
                                            </p:txEl>
                                          </p:spTgt>
                                        </p:tgtEl>
                                        <p:attrNameLst>
                                          <p:attrName>ppt_x</p:attrName>
                                          <p:attrName>ppt_y</p:attrName>
                                        </p:attrNameLst>
                                      </p:cBhvr>
                                    </p:animMotion>
                                    <p:animRot by="1500000">
                                      <p:cBhvr>
                                        <p:cTn id="23" dur="125" fill="hold">
                                          <p:stCondLst>
                                            <p:cond delay="0"/>
                                          </p:stCondLst>
                                        </p:cTn>
                                        <p:tgtEl>
                                          <p:spTgt spid="5">
                                            <p:txEl>
                                              <p:pRg st="0" end="0"/>
                                            </p:txEl>
                                          </p:spTgt>
                                        </p:tgtEl>
                                        <p:attrNameLst>
                                          <p:attrName>r</p:attrName>
                                        </p:attrNameLst>
                                      </p:cBhvr>
                                    </p:animRot>
                                    <p:animRot by="-1500000">
                                      <p:cBhvr>
                                        <p:cTn id="24" dur="125" fill="hold">
                                          <p:stCondLst>
                                            <p:cond delay="125"/>
                                          </p:stCondLst>
                                        </p:cTn>
                                        <p:tgtEl>
                                          <p:spTgt spid="5">
                                            <p:txEl>
                                              <p:pRg st="0" end="0"/>
                                            </p:txEl>
                                          </p:spTgt>
                                        </p:tgtEl>
                                        <p:attrNameLst>
                                          <p:attrName>r</p:attrName>
                                        </p:attrNameLst>
                                      </p:cBhvr>
                                    </p:animRot>
                                    <p:animRot by="-1500000">
                                      <p:cBhvr>
                                        <p:cTn id="25" dur="125" fill="hold">
                                          <p:stCondLst>
                                            <p:cond delay="250"/>
                                          </p:stCondLst>
                                        </p:cTn>
                                        <p:tgtEl>
                                          <p:spTgt spid="5">
                                            <p:txEl>
                                              <p:pRg st="0" end="0"/>
                                            </p:txEl>
                                          </p:spTgt>
                                        </p:tgtEl>
                                        <p:attrNameLst>
                                          <p:attrName>r</p:attrName>
                                        </p:attrNameLst>
                                      </p:cBhvr>
                                    </p:animRot>
                                    <p:animRot by="1500000">
                                      <p:cBhvr>
                                        <p:cTn id="26" dur="125" fill="hold">
                                          <p:stCondLst>
                                            <p:cond delay="375"/>
                                          </p:stCondLst>
                                        </p:cTn>
                                        <p:tgtEl>
                                          <p:spTgt spid="5">
                                            <p:txEl>
                                              <p:pRg st="0" end="0"/>
                                            </p:txEl>
                                          </p:spTgt>
                                        </p:tgtEl>
                                        <p:attrNameLst>
                                          <p:attrName>r</p:attrName>
                                        </p:attrNameLst>
                                      </p:cBhvr>
                                    </p:animRot>
                                  </p:childTnLst>
                                </p:cTn>
                              </p:par>
                              <p:par>
                                <p:cTn id="27" presetID="34" presetClass="emph" presetSubtype="0" fill="hold" nodeType="withEffect">
                                  <p:stCondLst>
                                    <p:cond delay="0"/>
                                  </p:stCondLst>
                                  <p:iterate type="lt">
                                    <p:tmPct val="10000"/>
                                  </p:iterate>
                                  <p:childTnLst>
                                    <p:animMotion origin="layout" path="M 0.0 0.0 L 0.0 -0.07213" pathEditMode="relative" ptsTypes="">
                                      <p:cBhvr>
                                        <p:cTn id="28" dur="250" accel="50000" decel="50000" autoRev="1" fill="hold">
                                          <p:stCondLst>
                                            <p:cond delay="0"/>
                                          </p:stCondLst>
                                        </p:cTn>
                                        <p:tgtEl>
                                          <p:spTgt spid="5">
                                            <p:txEl>
                                              <p:pRg st="1" end="1"/>
                                            </p:txEl>
                                          </p:spTgt>
                                        </p:tgtEl>
                                        <p:attrNameLst>
                                          <p:attrName>ppt_x</p:attrName>
                                          <p:attrName>ppt_y</p:attrName>
                                        </p:attrNameLst>
                                      </p:cBhvr>
                                    </p:animMotion>
                                    <p:animRot by="1500000">
                                      <p:cBhvr>
                                        <p:cTn id="29" dur="125" fill="hold">
                                          <p:stCondLst>
                                            <p:cond delay="0"/>
                                          </p:stCondLst>
                                        </p:cTn>
                                        <p:tgtEl>
                                          <p:spTgt spid="5">
                                            <p:txEl>
                                              <p:pRg st="1" end="1"/>
                                            </p:txEl>
                                          </p:spTgt>
                                        </p:tgtEl>
                                        <p:attrNameLst>
                                          <p:attrName>r</p:attrName>
                                        </p:attrNameLst>
                                      </p:cBhvr>
                                    </p:animRot>
                                    <p:animRot by="-1500000">
                                      <p:cBhvr>
                                        <p:cTn id="30" dur="125" fill="hold">
                                          <p:stCondLst>
                                            <p:cond delay="125"/>
                                          </p:stCondLst>
                                        </p:cTn>
                                        <p:tgtEl>
                                          <p:spTgt spid="5">
                                            <p:txEl>
                                              <p:pRg st="1" end="1"/>
                                            </p:txEl>
                                          </p:spTgt>
                                        </p:tgtEl>
                                        <p:attrNameLst>
                                          <p:attrName>r</p:attrName>
                                        </p:attrNameLst>
                                      </p:cBhvr>
                                    </p:animRot>
                                    <p:animRot by="-1500000">
                                      <p:cBhvr>
                                        <p:cTn id="31" dur="125" fill="hold">
                                          <p:stCondLst>
                                            <p:cond delay="250"/>
                                          </p:stCondLst>
                                        </p:cTn>
                                        <p:tgtEl>
                                          <p:spTgt spid="5">
                                            <p:txEl>
                                              <p:pRg st="1" end="1"/>
                                            </p:txEl>
                                          </p:spTgt>
                                        </p:tgtEl>
                                        <p:attrNameLst>
                                          <p:attrName>r</p:attrName>
                                        </p:attrNameLst>
                                      </p:cBhvr>
                                    </p:animRot>
                                    <p:animRot by="1500000">
                                      <p:cBhvr>
                                        <p:cTn id="32" dur="125" fill="hold">
                                          <p:stCondLst>
                                            <p:cond delay="375"/>
                                          </p:stCondLst>
                                        </p:cTn>
                                        <p:tgtEl>
                                          <p:spTgt spid="5">
                                            <p:txEl>
                                              <p:pRg st="1" end="1"/>
                                            </p:txEl>
                                          </p:spTgt>
                                        </p:tgtEl>
                                        <p:attrNameLst>
                                          <p:attrName>r</p:attrName>
                                        </p:attrNameLst>
                                      </p:cBhvr>
                                    </p:animRot>
                                  </p:childTnLst>
                                </p:cTn>
                              </p:par>
                            </p:childTnLst>
                          </p:cTn>
                        </p:par>
                        <p:par>
                          <p:cTn id="33" fill="hold">
                            <p:stCondLst>
                              <p:cond delay="950"/>
                            </p:stCondLst>
                            <p:childTnLst>
                              <p:par>
                                <p:cTn id="34" presetID="3" presetClass="emph" presetSubtype="2" fill="hold" nodeType="afterEffect">
                                  <p:stCondLst>
                                    <p:cond delay="0"/>
                                  </p:stCondLst>
                                  <p:iterate type="lt">
                                    <p:tmPct val="0"/>
                                  </p:iterate>
                                  <p:childTnLst>
                                    <p:animClr clrSpc="rgb" dir="cw">
                                      <p:cBhvr override="childStyle">
                                        <p:cTn id="35" dur="2000" fill="hold"/>
                                        <p:tgtEl>
                                          <p:spTgt spid="5">
                                            <p:txEl>
                                              <p:pRg st="0" end="0"/>
                                            </p:txEl>
                                          </p:spTgt>
                                        </p:tgtEl>
                                        <p:attrNameLst>
                                          <p:attrName>style.color</p:attrName>
                                        </p:attrNameLst>
                                      </p:cBhvr>
                                      <p:to>
                                        <a:schemeClr val="accent2"/>
                                      </p:to>
                                    </p:animClr>
                                  </p:childTnLst>
                                </p:cTn>
                              </p:par>
                              <p:par>
                                <p:cTn id="36" presetID="3" presetClass="emph" presetSubtype="2" fill="hold" nodeType="withEffect">
                                  <p:stCondLst>
                                    <p:cond delay="50"/>
                                  </p:stCondLst>
                                  <p:iterate type="lt">
                                    <p:tmPct val="0"/>
                                  </p:iterate>
                                  <p:childTnLst>
                                    <p:animClr clrSpc="rgb" dir="cw">
                                      <p:cBhvr override="childStyle">
                                        <p:cTn id="37" dur="2000" fill="hold"/>
                                        <p:tgtEl>
                                          <p:spTgt spid="5">
                                            <p:txEl>
                                              <p:pRg st="1" end="1"/>
                                            </p:txEl>
                                          </p:spTgt>
                                        </p:tgtEl>
                                        <p:attrNameLst>
                                          <p:attrName>style.color</p:attrName>
                                        </p:attrNameLst>
                                      </p:cBhvr>
                                      <p:to>
                                        <a:schemeClr val="accent2"/>
                                      </p:to>
                                    </p:animClr>
                                  </p:childTnLst>
                                </p:cTn>
                              </p:par>
                              <p:par>
                                <p:cTn id="38" presetID="16" presetClass="entr" presetSubtype="21"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barn(inVertical)">
                                      <p:cBhvr>
                                        <p:cTn id="40" dur="500"/>
                                        <p:tgtEl>
                                          <p:spTgt spid="10"/>
                                        </p:tgtEl>
                                      </p:cBhvr>
                                    </p:animEffect>
                                  </p:childTnLst>
                                </p:cTn>
                              </p:par>
                            </p:childTnLst>
                          </p:cTn>
                        </p:par>
                      </p:childTnLst>
                    </p:cTn>
                  </p:par>
                  <p:par>
                    <p:cTn id="41" fill="hold">
                      <p:stCondLst>
                        <p:cond delay="indefinite"/>
                      </p:stCondLst>
                      <p:childTnLst>
                        <p:par>
                          <p:cTn id="42" fill="hold">
                            <p:stCondLst>
                              <p:cond delay="0"/>
                            </p:stCondLst>
                            <p:childTnLst>
                              <p:par>
                                <p:cTn id="43" presetID="1" presetClass="exit" presetSubtype="0" fill="hold" grpId="1" nodeType="clickEffect">
                                  <p:stCondLst>
                                    <p:cond delay="0"/>
                                  </p:stCondLst>
                                  <p:childTnLst>
                                    <p:set>
                                      <p:cBhvr>
                                        <p:cTn id="44" dur="1" fill="hold">
                                          <p:stCondLst>
                                            <p:cond delay="0"/>
                                          </p:stCondLst>
                                        </p:cTn>
                                        <p:tgtEl>
                                          <p:spTgt spid="10"/>
                                        </p:tgtEl>
                                        <p:attrNameLst>
                                          <p:attrName>style.visibility</p:attrName>
                                        </p:attrNameLst>
                                      </p:cBhvr>
                                      <p:to>
                                        <p:strVal val="hidden"/>
                                      </p:to>
                                    </p:set>
                                  </p:childTnLst>
                                </p:cTn>
                              </p:par>
                              <p:par>
                                <p:cTn id="45" presetID="34" presetClass="emph" presetSubtype="0" fill="hold" nodeType="withEffect">
                                  <p:stCondLst>
                                    <p:cond delay="0"/>
                                  </p:stCondLst>
                                  <p:iterate type="lt">
                                    <p:tmPct val="10000"/>
                                  </p:iterate>
                                  <p:childTnLst>
                                    <p:animMotion origin="layout" path="M 0.0 0.0 L 0.0 -0.07213" pathEditMode="relative" ptsTypes="">
                                      <p:cBhvr>
                                        <p:cTn id="46" dur="250" accel="50000" decel="50000" autoRev="1" fill="hold">
                                          <p:stCondLst>
                                            <p:cond delay="0"/>
                                          </p:stCondLst>
                                        </p:cTn>
                                        <p:tgtEl>
                                          <p:spTgt spid="6">
                                            <p:txEl>
                                              <p:pRg st="0" end="0"/>
                                            </p:txEl>
                                          </p:spTgt>
                                        </p:tgtEl>
                                        <p:attrNameLst>
                                          <p:attrName>ppt_x</p:attrName>
                                          <p:attrName>ppt_y</p:attrName>
                                        </p:attrNameLst>
                                      </p:cBhvr>
                                    </p:animMotion>
                                    <p:animRot by="1500000">
                                      <p:cBhvr>
                                        <p:cTn id="47" dur="125" fill="hold">
                                          <p:stCondLst>
                                            <p:cond delay="0"/>
                                          </p:stCondLst>
                                        </p:cTn>
                                        <p:tgtEl>
                                          <p:spTgt spid="6">
                                            <p:txEl>
                                              <p:pRg st="0" end="0"/>
                                            </p:txEl>
                                          </p:spTgt>
                                        </p:tgtEl>
                                        <p:attrNameLst>
                                          <p:attrName>r</p:attrName>
                                        </p:attrNameLst>
                                      </p:cBhvr>
                                    </p:animRot>
                                    <p:animRot by="-1500000">
                                      <p:cBhvr>
                                        <p:cTn id="48" dur="125" fill="hold">
                                          <p:stCondLst>
                                            <p:cond delay="125"/>
                                          </p:stCondLst>
                                        </p:cTn>
                                        <p:tgtEl>
                                          <p:spTgt spid="6">
                                            <p:txEl>
                                              <p:pRg st="0" end="0"/>
                                            </p:txEl>
                                          </p:spTgt>
                                        </p:tgtEl>
                                        <p:attrNameLst>
                                          <p:attrName>r</p:attrName>
                                        </p:attrNameLst>
                                      </p:cBhvr>
                                    </p:animRot>
                                    <p:animRot by="-1500000">
                                      <p:cBhvr>
                                        <p:cTn id="49" dur="125" fill="hold">
                                          <p:stCondLst>
                                            <p:cond delay="250"/>
                                          </p:stCondLst>
                                        </p:cTn>
                                        <p:tgtEl>
                                          <p:spTgt spid="6">
                                            <p:txEl>
                                              <p:pRg st="0" end="0"/>
                                            </p:txEl>
                                          </p:spTgt>
                                        </p:tgtEl>
                                        <p:attrNameLst>
                                          <p:attrName>r</p:attrName>
                                        </p:attrNameLst>
                                      </p:cBhvr>
                                    </p:animRot>
                                    <p:animRot by="1500000">
                                      <p:cBhvr>
                                        <p:cTn id="50" dur="125" fill="hold">
                                          <p:stCondLst>
                                            <p:cond delay="375"/>
                                          </p:stCondLst>
                                        </p:cTn>
                                        <p:tgtEl>
                                          <p:spTgt spid="6">
                                            <p:txEl>
                                              <p:pRg st="0" end="0"/>
                                            </p:txEl>
                                          </p:spTgt>
                                        </p:tgtEl>
                                        <p:attrNameLst>
                                          <p:attrName>r</p:attrName>
                                        </p:attrNameLst>
                                      </p:cBhvr>
                                    </p:animRot>
                                  </p:childTnLst>
                                </p:cTn>
                              </p:par>
                            </p:childTnLst>
                          </p:cTn>
                        </p:par>
                        <p:par>
                          <p:cTn id="51" fill="hold">
                            <p:stCondLst>
                              <p:cond delay="1000"/>
                            </p:stCondLst>
                            <p:childTnLst>
                              <p:par>
                                <p:cTn id="52" presetID="3" presetClass="emph" presetSubtype="2" fill="hold" nodeType="afterEffect">
                                  <p:stCondLst>
                                    <p:cond delay="0"/>
                                  </p:stCondLst>
                                  <p:iterate type="lt">
                                    <p:tmPct val="0"/>
                                  </p:iterate>
                                  <p:childTnLst>
                                    <p:animClr clrSpc="rgb" dir="cw">
                                      <p:cBhvr override="childStyle">
                                        <p:cTn id="53" dur="2000" fill="hold"/>
                                        <p:tgtEl>
                                          <p:spTgt spid="6">
                                            <p:txEl>
                                              <p:pRg st="0" end="0"/>
                                            </p:txEl>
                                          </p:spTgt>
                                        </p:tgtEl>
                                        <p:attrNameLst>
                                          <p:attrName>style.color</p:attrName>
                                        </p:attrNameLst>
                                      </p:cBhvr>
                                      <p:to>
                                        <a:schemeClr val="accent2"/>
                                      </p:to>
                                    </p:animClr>
                                  </p:childTnLst>
                                </p:cTn>
                              </p:par>
                              <p:par>
                                <p:cTn id="54" presetID="16" presetClass="entr" presetSubtype="21" fill="hold" grpId="0" nodeType="with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barn(inVertical)">
                                      <p:cBhvr>
                                        <p:cTn id="5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0" grpId="0" animBg="1"/>
      <p:bldP spid="10" grpId="1" animBg="1"/>
      <p:bldP spid="9" grpId="0" animBg="1"/>
      <p:bldP spid="9" grpId="1"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102363" y="1182762"/>
            <a:ext cx="2162772" cy="523220"/>
          </a:xfrm>
          <a:prstGeom prst="rect">
            <a:avLst/>
          </a:prstGeom>
        </p:spPr>
        <p:txBody>
          <a:bodyPr wrap="none">
            <a:spAutoFit/>
          </a:bodyPr>
          <a:lstStyle/>
          <a:p>
            <a:r>
              <a:rPr lang="en-US" altLang="zh-CN" sz="2800" dirty="0"/>
              <a:t>1</a:t>
            </a:r>
            <a:r>
              <a:rPr lang="zh-CN" altLang="en-US" sz="2800" dirty="0"/>
              <a:t>．黑客概述</a:t>
            </a:r>
          </a:p>
        </p:txBody>
      </p:sp>
      <p:sp>
        <p:nvSpPr>
          <p:cNvPr id="4" name="矩形 3"/>
          <p:cNvSpPr/>
          <p:nvPr/>
        </p:nvSpPr>
        <p:spPr>
          <a:xfrm>
            <a:off x="1187624" y="1906954"/>
            <a:ext cx="7128792" cy="3970318"/>
          </a:xfrm>
          <a:prstGeom prst="rect">
            <a:avLst/>
          </a:prstGeom>
          <a:ln>
            <a:solidFill>
              <a:srgbClr val="C00000"/>
            </a:solidFill>
          </a:ln>
        </p:spPr>
        <p:txBody>
          <a:bodyPr wrap="square">
            <a:spAutoFit/>
          </a:bodyPr>
          <a:lstStyle/>
          <a:p>
            <a:pPr>
              <a:lnSpc>
                <a:spcPct val="150000"/>
              </a:lnSpc>
            </a:pPr>
            <a:r>
              <a:rPr lang="zh-CN" altLang="en-US" sz="2400" dirty="0" smtClean="0"/>
              <a:t>         黑客</a:t>
            </a:r>
            <a:r>
              <a:rPr lang="zh-CN" altLang="en-US" sz="2400" dirty="0"/>
              <a:t>最早源自英文</a:t>
            </a:r>
            <a:r>
              <a:rPr lang="en-US" altLang="zh-CN" sz="2400" dirty="0">
                <a:latin typeface="+mn-ea"/>
              </a:rPr>
              <a:t>hacker</a:t>
            </a:r>
            <a:r>
              <a:rPr lang="zh-CN" altLang="en-US" sz="2400" dirty="0">
                <a:latin typeface="+mn-ea"/>
              </a:rPr>
              <a:t>，</a:t>
            </a:r>
            <a:r>
              <a:rPr lang="zh-CN" altLang="en-US" sz="2400" dirty="0"/>
              <a:t>早期在美国的电脑界是带有褒义的，指拥有熟练电脑技术的人，指水平高超的电脑专家，尤其是程序设计人员。但现在大部分媒体将“黑客”用于指专门利用电脑网络搞破坏或恶作剧的电脑入侵者。黑客通过网络非法入侵他人计算机系统，截获或篡改计算机的数据，危害网络安全。</a:t>
            </a:r>
          </a:p>
        </p:txBody>
      </p:sp>
      <p:sp>
        <p:nvSpPr>
          <p:cNvPr id="5" name="标题 4"/>
          <p:cNvSpPr>
            <a:spLocks noGrp="1"/>
          </p:cNvSpPr>
          <p:nvPr>
            <p:ph type="title" idx="4294967295"/>
          </p:nvPr>
        </p:nvSpPr>
        <p:spPr>
          <a:xfrm>
            <a:off x="762000" y="-27384"/>
            <a:ext cx="8077200" cy="1143000"/>
          </a:xfrm>
        </p:spPr>
        <p:txBody>
          <a:bodyPr/>
          <a:lstStyle/>
          <a:p>
            <a:pPr algn="ctr" rtl="0" eaLnBrk="1" latinLnBrk="0" hangingPunct="1"/>
            <a:r>
              <a:rPr lang="en-US" altLang="zh-CN" sz="3600" kern="1200" dirty="0" smtClean="0">
                <a:solidFill>
                  <a:srgbClr val="000000"/>
                </a:solidFill>
                <a:effectLst/>
                <a:latin typeface="Calibri"/>
                <a:ea typeface="宋体"/>
              </a:rPr>
              <a:t>7.6.2  </a:t>
            </a:r>
            <a:r>
              <a:rPr lang="zh-CN" altLang="zh-CN" sz="3600" kern="1200" dirty="0" smtClean="0">
                <a:solidFill>
                  <a:srgbClr val="000000"/>
                </a:solidFill>
                <a:effectLst/>
                <a:latin typeface="Calibri"/>
                <a:ea typeface="宋体"/>
              </a:rPr>
              <a:t>黑客攻击手段及防范</a:t>
            </a:r>
            <a:endParaRPr lang="zh-CN" altLang="zh-CN" dirty="0" smtClean="0">
              <a:effectLst/>
            </a:endParaRPr>
          </a:p>
        </p:txBody>
      </p:sp>
    </p:spTree>
    <p:extLst>
      <p:ext uri="{BB962C8B-B14F-4D97-AF65-F5344CB8AC3E}">
        <p14:creationId xmlns:p14="http://schemas.microsoft.com/office/powerpoint/2010/main" val="1552167947"/>
      </p:ext>
    </p:extLst>
  </p:cSld>
  <p:clrMapOvr>
    <a:masterClrMapping/>
  </p:clrMapOvr>
  <p:transition spd="slow">
    <p:wipe dir="d"/>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4645822" y="4870901"/>
            <a:ext cx="3784678" cy="646331"/>
          </a:xfrm>
          <a:prstGeom prst="rect">
            <a:avLst/>
          </a:prstGeom>
          <a:solidFill>
            <a:schemeClr val="bg1"/>
          </a:solidFill>
          <a:ln>
            <a:solidFill>
              <a:srgbClr val="C00000"/>
            </a:solidFill>
          </a:ln>
        </p:spPr>
        <p:txBody>
          <a:bodyPr wrap="square">
            <a:spAutoFit/>
          </a:bodyPr>
          <a:lstStyle/>
          <a:p>
            <a:r>
              <a:rPr lang="en-US" altLang="zh-CN" dirty="0" smtClean="0"/>
              <a:t>        </a:t>
            </a:r>
            <a:r>
              <a:rPr lang="zh-CN" altLang="zh-CN" dirty="0" smtClean="0"/>
              <a:t>密码</a:t>
            </a:r>
            <a:r>
              <a:rPr lang="zh-CN" altLang="zh-CN" dirty="0"/>
              <a:t>破解也是黑客常用的攻击手段之一。</a:t>
            </a:r>
          </a:p>
        </p:txBody>
      </p:sp>
      <p:sp>
        <p:nvSpPr>
          <p:cNvPr id="12" name="矩形 11"/>
          <p:cNvSpPr/>
          <p:nvPr/>
        </p:nvSpPr>
        <p:spPr>
          <a:xfrm>
            <a:off x="4648345" y="3524006"/>
            <a:ext cx="3784678" cy="1754326"/>
          </a:xfrm>
          <a:prstGeom prst="rect">
            <a:avLst/>
          </a:prstGeom>
          <a:solidFill>
            <a:schemeClr val="bg1"/>
          </a:solidFill>
          <a:ln>
            <a:solidFill>
              <a:srgbClr val="C00000"/>
            </a:solidFill>
          </a:ln>
        </p:spPr>
        <p:txBody>
          <a:bodyPr wrap="square">
            <a:spAutoFit/>
          </a:bodyPr>
          <a:lstStyle/>
          <a:p>
            <a:r>
              <a:rPr lang="en-US" altLang="zh-CN" dirty="0" smtClean="0"/>
              <a:t>        </a:t>
            </a:r>
            <a:r>
              <a:rPr lang="zh-CN" altLang="zh-CN" dirty="0" smtClean="0"/>
              <a:t>扫描器</a:t>
            </a:r>
            <a:r>
              <a:rPr lang="zh-CN" altLang="zh-CN" dirty="0"/>
              <a:t>是一种特殊的程序，可以自动检测远程或本地计算机的安全性弱点，黑客通过扫描器在</a:t>
            </a:r>
            <a:r>
              <a:rPr lang="en-US" altLang="zh-CN" dirty="0"/>
              <a:t>Internet</a:t>
            </a:r>
            <a:r>
              <a:rPr lang="zh-CN" altLang="zh-CN" dirty="0"/>
              <a:t>上查找攻击目标，对目标服务器或主机进行分析，发现其潜在漏洞。</a:t>
            </a:r>
          </a:p>
        </p:txBody>
      </p:sp>
      <p:sp>
        <p:nvSpPr>
          <p:cNvPr id="13" name="矩形 12"/>
          <p:cNvSpPr/>
          <p:nvPr/>
        </p:nvSpPr>
        <p:spPr>
          <a:xfrm>
            <a:off x="4664369" y="3369926"/>
            <a:ext cx="3784678" cy="923330"/>
          </a:xfrm>
          <a:prstGeom prst="rect">
            <a:avLst/>
          </a:prstGeom>
          <a:solidFill>
            <a:schemeClr val="bg1"/>
          </a:solidFill>
          <a:ln>
            <a:solidFill>
              <a:srgbClr val="C00000"/>
            </a:solidFill>
          </a:ln>
        </p:spPr>
        <p:txBody>
          <a:bodyPr wrap="square">
            <a:spAutoFit/>
          </a:bodyPr>
          <a:lstStyle/>
          <a:p>
            <a:r>
              <a:rPr lang="en-US" altLang="zh-CN" dirty="0" smtClean="0"/>
              <a:t>         </a:t>
            </a:r>
            <a:r>
              <a:rPr lang="zh-CN" altLang="zh-CN" dirty="0" smtClean="0"/>
              <a:t>网络</a:t>
            </a:r>
            <a:r>
              <a:rPr lang="zh-CN" altLang="zh-CN" dirty="0"/>
              <a:t>监听是将网络接口设置为监听模式，监视网络状态、数据流等，从而截获网上传输的信息。</a:t>
            </a:r>
          </a:p>
        </p:txBody>
      </p:sp>
      <p:sp>
        <p:nvSpPr>
          <p:cNvPr id="14" name="矩形 13"/>
          <p:cNvSpPr/>
          <p:nvPr/>
        </p:nvSpPr>
        <p:spPr>
          <a:xfrm>
            <a:off x="4648345" y="2217575"/>
            <a:ext cx="3784678" cy="2585323"/>
          </a:xfrm>
          <a:prstGeom prst="rect">
            <a:avLst/>
          </a:prstGeom>
          <a:solidFill>
            <a:schemeClr val="bg1"/>
          </a:solidFill>
          <a:ln>
            <a:solidFill>
              <a:srgbClr val="C00000"/>
            </a:solidFill>
          </a:ln>
        </p:spPr>
        <p:txBody>
          <a:bodyPr wrap="square">
            <a:spAutoFit/>
          </a:bodyPr>
          <a:lstStyle/>
          <a:p>
            <a:r>
              <a:rPr lang="en-US" altLang="zh-CN" dirty="0" smtClean="0"/>
              <a:t>         </a:t>
            </a:r>
            <a:r>
              <a:rPr lang="zh-CN" altLang="zh-CN" dirty="0" smtClean="0"/>
              <a:t>拒绝</a:t>
            </a:r>
            <a:r>
              <a:rPr lang="zh-CN" altLang="zh-CN" dirty="0"/>
              <a:t>服务攻击即攻击者想办法让目标</a:t>
            </a:r>
            <a:r>
              <a:rPr lang="en-US" altLang="zh-CN" dirty="0"/>
              <a:t>机器</a:t>
            </a:r>
            <a:r>
              <a:rPr lang="zh-CN" altLang="zh-CN" dirty="0"/>
              <a:t>停止提供服务，这是</a:t>
            </a:r>
            <a:r>
              <a:rPr lang="en-US" altLang="zh-CN" dirty="0"/>
              <a:t>黑客</a:t>
            </a:r>
            <a:r>
              <a:rPr lang="zh-CN" altLang="zh-CN" dirty="0"/>
              <a:t>常用的攻击手段之一。它使用超出被攻击目标处理能力的大量数据包消耗带宽资源，最后致使网络服务瘫痪。黑客能使用这种攻击手段是因为网络协议本身有安全缺陷。</a:t>
            </a:r>
          </a:p>
          <a:p>
            <a:r>
              <a:rPr lang="zh-CN" altLang="zh-CN" dirty="0"/>
              <a:t>信息炸弹攻击是最简单的一种拒绝服务攻击。</a:t>
            </a:r>
          </a:p>
        </p:txBody>
      </p:sp>
      <p:sp>
        <p:nvSpPr>
          <p:cNvPr id="4" name="矩形 3"/>
          <p:cNvSpPr/>
          <p:nvPr/>
        </p:nvSpPr>
        <p:spPr>
          <a:xfrm>
            <a:off x="4649801" y="1853377"/>
            <a:ext cx="3784678" cy="2862322"/>
          </a:xfrm>
          <a:prstGeom prst="rect">
            <a:avLst/>
          </a:prstGeom>
          <a:solidFill>
            <a:schemeClr val="bg1"/>
          </a:solidFill>
          <a:ln>
            <a:solidFill>
              <a:srgbClr val="C00000"/>
            </a:solidFill>
          </a:ln>
        </p:spPr>
        <p:txBody>
          <a:bodyPr wrap="square">
            <a:spAutoFit/>
          </a:bodyPr>
          <a:lstStyle/>
          <a:p>
            <a:r>
              <a:rPr lang="en-US" altLang="zh-CN" dirty="0" smtClean="0"/>
              <a:t>        </a:t>
            </a:r>
            <a:r>
              <a:rPr lang="zh-CN" altLang="zh-CN" dirty="0" smtClean="0"/>
              <a:t>程序员</a:t>
            </a:r>
            <a:r>
              <a:rPr lang="zh-CN" altLang="zh-CN" dirty="0"/>
              <a:t>在设计功能复杂的程序时，一般将整个项目分割为多个功能模块，分别进行设计、调试。后门就是一个模块的秘密入口。在程序开发阶段，开后门是为了测试、更改和增强模块功能，完成设计之后需要去掉各个模块的后门。但由于各种原因，有时也会保留后门，黑客就会利用这些后门，进入系统并发动攻击。</a:t>
            </a:r>
          </a:p>
        </p:txBody>
      </p:sp>
      <p:sp>
        <p:nvSpPr>
          <p:cNvPr id="5" name="矩形 4"/>
          <p:cNvSpPr/>
          <p:nvPr/>
        </p:nvSpPr>
        <p:spPr>
          <a:xfrm>
            <a:off x="1005651" y="1061223"/>
            <a:ext cx="3958135" cy="523220"/>
          </a:xfrm>
          <a:prstGeom prst="rect">
            <a:avLst/>
          </a:prstGeom>
        </p:spPr>
        <p:txBody>
          <a:bodyPr wrap="none">
            <a:spAutoFit/>
          </a:bodyPr>
          <a:lstStyle/>
          <a:p>
            <a:r>
              <a:rPr lang="en-US" altLang="zh-CN" sz="2800" dirty="0"/>
              <a:t>2</a:t>
            </a:r>
            <a:r>
              <a:rPr lang="zh-CN" altLang="en-US" sz="2800" dirty="0"/>
              <a:t>．黑客常用的攻击手段</a:t>
            </a:r>
          </a:p>
        </p:txBody>
      </p:sp>
      <p:sp>
        <p:nvSpPr>
          <p:cNvPr id="6" name="矩形 5"/>
          <p:cNvSpPr/>
          <p:nvPr/>
        </p:nvSpPr>
        <p:spPr>
          <a:xfrm>
            <a:off x="1078318" y="1830834"/>
            <a:ext cx="2186817" cy="461665"/>
          </a:xfrm>
          <a:prstGeom prst="rect">
            <a:avLst/>
          </a:prstGeom>
        </p:spPr>
        <p:txBody>
          <a:bodyPr wrap="none">
            <a:spAutoFit/>
          </a:bodyPr>
          <a:lstStyle/>
          <a:p>
            <a:r>
              <a:rPr lang="zh-CN" altLang="en-US" sz="2400" dirty="0"/>
              <a:t>（</a:t>
            </a:r>
            <a:r>
              <a:rPr lang="en-US" altLang="zh-CN" sz="2400" dirty="0"/>
              <a:t>1</a:t>
            </a:r>
            <a:r>
              <a:rPr lang="zh-CN" altLang="en-US" sz="2400" dirty="0"/>
              <a:t>）后门程序</a:t>
            </a:r>
          </a:p>
        </p:txBody>
      </p:sp>
      <p:sp>
        <p:nvSpPr>
          <p:cNvPr id="7" name="矩形 6"/>
          <p:cNvSpPr/>
          <p:nvPr/>
        </p:nvSpPr>
        <p:spPr>
          <a:xfrm>
            <a:off x="1071621" y="2493420"/>
            <a:ext cx="2186817" cy="461665"/>
          </a:xfrm>
          <a:prstGeom prst="rect">
            <a:avLst/>
          </a:prstGeom>
        </p:spPr>
        <p:txBody>
          <a:bodyPr wrap="none">
            <a:spAutoFit/>
          </a:bodyPr>
          <a:lstStyle/>
          <a:p>
            <a:r>
              <a:rPr lang="zh-CN" altLang="en-US" sz="2400" dirty="0"/>
              <a:t>（</a:t>
            </a:r>
            <a:r>
              <a:rPr lang="en-US" altLang="zh-CN" sz="2400" dirty="0"/>
              <a:t>2</a:t>
            </a:r>
            <a:r>
              <a:rPr lang="zh-CN" altLang="en-US" sz="2400" dirty="0"/>
              <a:t>）拒绝服务</a:t>
            </a:r>
          </a:p>
        </p:txBody>
      </p:sp>
      <p:sp>
        <p:nvSpPr>
          <p:cNvPr id="8" name="矩形 7"/>
          <p:cNvSpPr/>
          <p:nvPr/>
        </p:nvSpPr>
        <p:spPr>
          <a:xfrm>
            <a:off x="1116156" y="3239163"/>
            <a:ext cx="2186817" cy="461665"/>
          </a:xfrm>
          <a:prstGeom prst="rect">
            <a:avLst/>
          </a:prstGeom>
        </p:spPr>
        <p:txBody>
          <a:bodyPr wrap="none">
            <a:spAutoFit/>
          </a:bodyPr>
          <a:lstStyle/>
          <a:p>
            <a:r>
              <a:rPr lang="zh-CN" altLang="zh-CN" sz="2400" dirty="0"/>
              <a:t>（</a:t>
            </a:r>
            <a:r>
              <a:rPr lang="en-US" altLang="zh-CN" sz="2400" dirty="0"/>
              <a:t>3</a:t>
            </a:r>
            <a:r>
              <a:rPr lang="zh-CN" altLang="zh-CN" sz="2400" dirty="0"/>
              <a:t>）网络监听</a:t>
            </a:r>
          </a:p>
        </p:txBody>
      </p:sp>
      <p:sp>
        <p:nvSpPr>
          <p:cNvPr id="9" name="矩形 8"/>
          <p:cNvSpPr/>
          <p:nvPr/>
        </p:nvSpPr>
        <p:spPr>
          <a:xfrm>
            <a:off x="1116156" y="3963903"/>
            <a:ext cx="2494594" cy="461665"/>
          </a:xfrm>
          <a:prstGeom prst="rect">
            <a:avLst/>
          </a:prstGeom>
        </p:spPr>
        <p:txBody>
          <a:bodyPr wrap="none">
            <a:spAutoFit/>
          </a:bodyPr>
          <a:lstStyle/>
          <a:p>
            <a:r>
              <a:rPr lang="zh-CN" altLang="zh-CN" sz="2400" dirty="0"/>
              <a:t>（</a:t>
            </a:r>
            <a:r>
              <a:rPr lang="en-US" altLang="zh-CN" sz="2400" dirty="0"/>
              <a:t>4</a:t>
            </a:r>
            <a:r>
              <a:rPr lang="zh-CN" altLang="zh-CN" sz="2400" dirty="0"/>
              <a:t>）利用扫描器</a:t>
            </a:r>
          </a:p>
        </p:txBody>
      </p:sp>
      <p:sp>
        <p:nvSpPr>
          <p:cNvPr id="10" name="矩形 9"/>
          <p:cNvSpPr/>
          <p:nvPr/>
        </p:nvSpPr>
        <p:spPr>
          <a:xfrm>
            <a:off x="1129678" y="4639146"/>
            <a:ext cx="2186817" cy="461665"/>
          </a:xfrm>
          <a:prstGeom prst="rect">
            <a:avLst/>
          </a:prstGeom>
        </p:spPr>
        <p:txBody>
          <a:bodyPr wrap="none">
            <a:spAutoFit/>
          </a:bodyPr>
          <a:lstStyle/>
          <a:p>
            <a:r>
              <a:rPr lang="zh-CN" altLang="zh-CN" sz="2400" dirty="0"/>
              <a:t>（</a:t>
            </a:r>
            <a:r>
              <a:rPr lang="en-US" altLang="zh-CN" sz="2400" dirty="0"/>
              <a:t>5</a:t>
            </a:r>
            <a:r>
              <a:rPr lang="zh-CN" altLang="zh-CN" sz="2400" dirty="0"/>
              <a:t>）口令攻击</a:t>
            </a:r>
          </a:p>
        </p:txBody>
      </p:sp>
      <p:sp>
        <p:nvSpPr>
          <p:cNvPr id="3" name="标题 2"/>
          <p:cNvSpPr>
            <a:spLocks noGrp="1"/>
          </p:cNvSpPr>
          <p:nvPr>
            <p:ph type="title" idx="4294967295"/>
          </p:nvPr>
        </p:nvSpPr>
        <p:spPr>
          <a:xfrm>
            <a:off x="762000" y="-27384"/>
            <a:ext cx="8077200" cy="1143000"/>
          </a:xfrm>
        </p:spPr>
        <p:txBody>
          <a:bodyPr/>
          <a:lstStyle/>
          <a:p>
            <a:pPr algn="ctr" rtl="0" eaLnBrk="1" latinLnBrk="0" hangingPunct="1"/>
            <a:r>
              <a:rPr lang="en-US" altLang="zh-CN" sz="3600" kern="1200" dirty="0" smtClean="0">
                <a:solidFill>
                  <a:srgbClr val="000000"/>
                </a:solidFill>
                <a:effectLst/>
                <a:latin typeface="Calibri"/>
                <a:ea typeface="宋体"/>
              </a:rPr>
              <a:t>7.6.2  </a:t>
            </a:r>
            <a:r>
              <a:rPr lang="zh-CN" altLang="zh-CN" sz="3600" kern="1200" dirty="0" smtClean="0">
                <a:solidFill>
                  <a:srgbClr val="000000"/>
                </a:solidFill>
                <a:effectLst/>
                <a:latin typeface="Calibri"/>
                <a:ea typeface="宋体"/>
              </a:rPr>
              <a:t>黑客攻击手段及防范</a:t>
            </a:r>
            <a:endParaRPr lang="zh-CN" altLang="zh-CN" dirty="0" smtClean="0">
              <a:effectLst/>
            </a:endParaRPr>
          </a:p>
        </p:txBody>
      </p:sp>
    </p:spTree>
    <p:extLst>
      <p:ext uri="{BB962C8B-B14F-4D97-AF65-F5344CB8AC3E}">
        <p14:creationId xmlns:p14="http://schemas.microsoft.com/office/powerpoint/2010/main" val="128486220"/>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mph" presetSubtype="0" fill="hold" nodeType="click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6">
                                            <p:txEl>
                                              <p:pRg st="0" end="0"/>
                                            </p:txEl>
                                          </p:spTgt>
                                        </p:tgtEl>
                                        <p:attrNameLst>
                                          <p:attrName>ppt_x</p:attrName>
                                          <p:attrName>ppt_y</p:attrName>
                                        </p:attrNameLst>
                                      </p:cBhvr>
                                    </p:animMotion>
                                    <p:animRot by="1500000">
                                      <p:cBhvr>
                                        <p:cTn id="7" dur="125" fill="hold">
                                          <p:stCondLst>
                                            <p:cond delay="0"/>
                                          </p:stCondLst>
                                        </p:cTn>
                                        <p:tgtEl>
                                          <p:spTgt spid="6">
                                            <p:txEl>
                                              <p:pRg st="0" end="0"/>
                                            </p:txEl>
                                          </p:spTgt>
                                        </p:tgtEl>
                                        <p:attrNameLst>
                                          <p:attrName>r</p:attrName>
                                        </p:attrNameLst>
                                      </p:cBhvr>
                                    </p:animRot>
                                    <p:animRot by="-1500000">
                                      <p:cBhvr>
                                        <p:cTn id="8" dur="125" fill="hold">
                                          <p:stCondLst>
                                            <p:cond delay="125"/>
                                          </p:stCondLst>
                                        </p:cTn>
                                        <p:tgtEl>
                                          <p:spTgt spid="6">
                                            <p:txEl>
                                              <p:pRg st="0" end="0"/>
                                            </p:txEl>
                                          </p:spTgt>
                                        </p:tgtEl>
                                        <p:attrNameLst>
                                          <p:attrName>r</p:attrName>
                                        </p:attrNameLst>
                                      </p:cBhvr>
                                    </p:animRot>
                                    <p:animRot by="-1500000">
                                      <p:cBhvr>
                                        <p:cTn id="9" dur="125" fill="hold">
                                          <p:stCondLst>
                                            <p:cond delay="250"/>
                                          </p:stCondLst>
                                        </p:cTn>
                                        <p:tgtEl>
                                          <p:spTgt spid="6">
                                            <p:txEl>
                                              <p:pRg st="0" end="0"/>
                                            </p:txEl>
                                          </p:spTgt>
                                        </p:tgtEl>
                                        <p:attrNameLst>
                                          <p:attrName>r</p:attrName>
                                        </p:attrNameLst>
                                      </p:cBhvr>
                                    </p:animRot>
                                    <p:animRot by="1500000">
                                      <p:cBhvr>
                                        <p:cTn id="10" dur="125" fill="hold">
                                          <p:stCondLst>
                                            <p:cond delay="375"/>
                                          </p:stCondLst>
                                        </p:cTn>
                                        <p:tgtEl>
                                          <p:spTgt spid="6">
                                            <p:txEl>
                                              <p:pRg st="0" end="0"/>
                                            </p:txEl>
                                          </p:spTgt>
                                        </p:tgtEl>
                                        <p:attrNameLst>
                                          <p:attrName>r</p:attrName>
                                        </p:attrNameLst>
                                      </p:cBhvr>
                                    </p:animRot>
                                  </p:childTnLst>
                                </p:cTn>
                              </p:par>
                              <p:par>
                                <p:cTn id="11" presetID="3" presetClass="emph" presetSubtype="2" fill="hold" nodeType="withEffect">
                                  <p:stCondLst>
                                    <p:cond delay="0"/>
                                  </p:stCondLst>
                                  <p:iterate type="lt">
                                    <p:tmPct val="0"/>
                                  </p:iterate>
                                  <p:childTnLst>
                                    <p:animClr clrSpc="rgb" dir="cw">
                                      <p:cBhvr override="childStyle">
                                        <p:cTn id="12" dur="2000" fill="hold"/>
                                        <p:tgtEl>
                                          <p:spTgt spid="6">
                                            <p:txEl>
                                              <p:pRg st="0" end="0"/>
                                            </p:txEl>
                                          </p:spTgt>
                                        </p:tgtEl>
                                        <p:attrNameLst>
                                          <p:attrName>style.color</p:attrName>
                                        </p:attrNameLst>
                                      </p:cBhvr>
                                      <p:to>
                                        <a:schemeClr val="accent2"/>
                                      </p:to>
                                    </p:animClr>
                                  </p:childTnLst>
                                </p:cTn>
                              </p:par>
                              <p:par>
                                <p:cTn id="13" presetID="16" presetClass="entr" presetSubtype="21"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arn(inVertical)">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34" presetClass="emph" presetSubtype="0" fill="hold" nodeType="clickEffect">
                                  <p:stCondLst>
                                    <p:cond delay="0"/>
                                  </p:stCondLst>
                                  <p:iterate type="lt">
                                    <p:tmPct val="10000"/>
                                  </p:iterate>
                                  <p:childTnLst>
                                    <p:animMotion origin="layout" path="M 0.0 0.0 L 0.0 -0.07213" pathEditMode="relative" ptsTypes="">
                                      <p:cBhvr>
                                        <p:cTn id="19" dur="250" accel="50000" decel="50000" autoRev="1" fill="hold">
                                          <p:stCondLst>
                                            <p:cond delay="0"/>
                                          </p:stCondLst>
                                        </p:cTn>
                                        <p:tgtEl>
                                          <p:spTgt spid="7">
                                            <p:txEl>
                                              <p:pRg st="0" end="0"/>
                                            </p:txEl>
                                          </p:spTgt>
                                        </p:tgtEl>
                                        <p:attrNameLst>
                                          <p:attrName>ppt_x</p:attrName>
                                          <p:attrName>ppt_y</p:attrName>
                                        </p:attrNameLst>
                                      </p:cBhvr>
                                    </p:animMotion>
                                    <p:animRot by="1500000">
                                      <p:cBhvr>
                                        <p:cTn id="20" dur="125" fill="hold">
                                          <p:stCondLst>
                                            <p:cond delay="0"/>
                                          </p:stCondLst>
                                        </p:cTn>
                                        <p:tgtEl>
                                          <p:spTgt spid="7">
                                            <p:txEl>
                                              <p:pRg st="0" end="0"/>
                                            </p:txEl>
                                          </p:spTgt>
                                        </p:tgtEl>
                                        <p:attrNameLst>
                                          <p:attrName>r</p:attrName>
                                        </p:attrNameLst>
                                      </p:cBhvr>
                                    </p:animRot>
                                    <p:animRot by="-1500000">
                                      <p:cBhvr>
                                        <p:cTn id="21" dur="125" fill="hold">
                                          <p:stCondLst>
                                            <p:cond delay="125"/>
                                          </p:stCondLst>
                                        </p:cTn>
                                        <p:tgtEl>
                                          <p:spTgt spid="7">
                                            <p:txEl>
                                              <p:pRg st="0" end="0"/>
                                            </p:txEl>
                                          </p:spTgt>
                                        </p:tgtEl>
                                        <p:attrNameLst>
                                          <p:attrName>r</p:attrName>
                                        </p:attrNameLst>
                                      </p:cBhvr>
                                    </p:animRot>
                                    <p:animRot by="-1500000">
                                      <p:cBhvr>
                                        <p:cTn id="22" dur="125" fill="hold">
                                          <p:stCondLst>
                                            <p:cond delay="250"/>
                                          </p:stCondLst>
                                        </p:cTn>
                                        <p:tgtEl>
                                          <p:spTgt spid="7">
                                            <p:txEl>
                                              <p:pRg st="0" end="0"/>
                                            </p:txEl>
                                          </p:spTgt>
                                        </p:tgtEl>
                                        <p:attrNameLst>
                                          <p:attrName>r</p:attrName>
                                        </p:attrNameLst>
                                      </p:cBhvr>
                                    </p:animRot>
                                    <p:animRot by="1500000">
                                      <p:cBhvr>
                                        <p:cTn id="23" dur="125" fill="hold">
                                          <p:stCondLst>
                                            <p:cond delay="375"/>
                                          </p:stCondLst>
                                        </p:cTn>
                                        <p:tgtEl>
                                          <p:spTgt spid="7">
                                            <p:txEl>
                                              <p:pRg st="0" end="0"/>
                                            </p:txEl>
                                          </p:spTgt>
                                        </p:tgtEl>
                                        <p:attrNameLst>
                                          <p:attrName>r</p:attrName>
                                        </p:attrNameLst>
                                      </p:cBhvr>
                                    </p:animRot>
                                  </p:childTnLst>
                                </p:cTn>
                              </p:par>
                              <p:par>
                                <p:cTn id="24" presetID="3" presetClass="emph" presetSubtype="2" fill="hold" grpId="0" nodeType="withEffect">
                                  <p:stCondLst>
                                    <p:cond delay="0"/>
                                  </p:stCondLst>
                                  <p:iterate type="lt">
                                    <p:tmPct val="0"/>
                                  </p:iterate>
                                  <p:childTnLst>
                                    <p:animClr clrSpc="rgb" dir="cw">
                                      <p:cBhvr override="childStyle">
                                        <p:cTn id="25" dur="2000" fill="hold"/>
                                        <p:tgtEl>
                                          <p:spTgt spid="7">
                                            <p:txEl>
                                              <p:pRg st="0" end="0"/>
                                            </p:txEl>
                                          </p:spTgt>
                                        </p:tgtEl>
                                        <p:attrNameLst>
                                          <p:attrName>style.color</p:attrName>
                                        </p:attrNameLst>
                                      </p:cBhvr>
                                      <p:to>
                                        <a:schemeClr val="accent2"/>
                                      </p:to>
                                    </p:animClr>
                                  </p:childTnLst>
                                </p:cTn>
                              </p:par>
                              <p:par>
                                <p:cTn id="26" presetID="1" presetClass="exit" presetSubtype="0" fill="hold" grpId="1" nodeType="withEffect">
                                  <p:stCondLst>
                                    <p:cond delay="0"/>
                                  </p:stCondLst>
                                  <p:childTnLst>
                                    <p:set>
                                      <p:cBhvr>
                                        <p:cTn id="27" dur="1" fill="hold">
                                          <p:stCondLst>
                                            <p:cond delay="0"/>
                                          </p:stCondLst>
                                        </p:cTn>
                                        <p:tgtEl>
                                          <p:spTgt spid="4"/>
                                        </p:tgtEl>
                                        <p:attrNameLst>
                                          <p:attrName>style.visibility</p:attrName>
                                        </p:attrNameLst>
                                      </p:cBhvr>
                                      <p:to>
                                        <p:strVal val="hidden"/>
                                      </p:to>
                                    </p:set>
                                  </p:childTnLst>
                                </p:cTn>
                              </p:par>
                              <p:par>
                                <p:cTn id="28" presetID="16" presetClass="entr" presetSubtype="21" fill="hold" grpId="0" nodeType="with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barn(inVertical)">
                                      <p:cBhvr>
                                        <p:cTn id="30" dur="500"/>
                                        <p:tgtEl>
                                          <p:spTgt spid="14"/>
                                        </p:tgtEl>
                                      </p:cBhvr>
                                    </p:animEffect>
                                  </p:childTnLst>
                                </p:cTn>
                              </p:par>
                            </p:childTnLst>
                          </p:cTn>
                        </p:par>
                      </p:childTnLst>
                    </p:cTn>
                  </p:par>
                  <p:par>
                    <p:cTn id="31" fill="hold">
                      <p:stCondLst>
                        <p:cond delay="indefinite"/>
                      </p:stCondLst>
                      <p:childTnLst>
                        <p:par>
                          <p:cTn id="32" fill="hold">
                            <p:stCondLst>
                              <p:cond delay="0"/>
                            </p:stCondLst>
                            <p:childTnLst>
                              <p:par>
                                <p:cTn id="33" presetID="34" presetClass="emph" presetSubtype="0" fill="hold" nodeType="clickEffect">
                                  <p:stCondLst>
                                    <p:cond delay="0"/>
                                  </p:stCondLst>
                                  <p:iterate type="lt">
                                    <p:tmPct val="10000"/>
                                  </p:iterate>
                                  <p:childTnLst>
                                    <p:animMotion origin="layout" path="M 0.0 0.0 L 0.0 -0.07213" pathEditMode="relative" ptsTypes="">
                                      <p:cBhvr>
                                        <p:cTn id="34" dur="250" accel="50000" decel="50000" autoRev="1" fill="hold">
                                          <p:stCondLst>
                                            <p:cond delay="0"/>
                                          </p:stCondLst>
                                        </p:cTn>
                                        <p:tgtEl>
                                          <p:spTgt spid="8">
                                            <p:txEl>
                                              <p:pRg st="0" end="0"/>
                                            </p:txEl>
                                          </p:spTgt>
                                        </p:tgtEl>
                                        <p:attrNameLst>
                                          <p:attrName>ppt_x</p:attrName>
                                          <p:attrName>ppt_y</p:attrName>
                                        </p:attrNameLst>
                                      </p:cBhvr>
                                    </p:animMotion>
                                    <p:animRot by="1500000">
                                      <p:cBhvr>
                                        <p:cTn id="35" dur="125" fill="hold">
                                          <p:stCondLst>
                                            <p:cond delay="0"/>
                                          </p:stCondLst>
                                        </p:cTn>
                                        <p:tgtEl>
                                          <p:spTgt spid="8">
                                            <p:txEl>
                                              <p:pRg st="0" end="0"/>
                                            </p:txEl>
                                          </p:spTgt>
                                        </p:tgtEl>
                                        <p:attrNameLst>
                                          <p:attrName>r</p:attrName>
                                        </p:attrNameLst>
                                      </p:cBhvr>
                                    </p:animRot>
                                    <p:animRot by="-1500000">
                                      <p:cBhvr>
                                        <p:cTn id="36" dur="125" fill="hold">
                                          <p:stCondLst>
                                            <p:cond delay="125"/>
                                          </p:stCondLst>
                                        </p:cTn>
                                        <p:tgtEl>
                                          <p:spTgt spid="8">
                                            <p:txEl>
                                              <p:pRg st="0" end="0"/>
                                            </p:txEl>
                                          </p:spTgt>
                                        </p:tgtEl>
                                        <p:attrNameLst>
                                          <p:attrName>r</p:attrName>
                                        </p:attrNameLst>
                                      </p:cBhvr>
                                    </p:animRot>
                                    <p:animRot by="-1500000">
                                      <p:cBhvr>
                                        <p:cTn id="37" dur="125" fill="hold">
                                          <p:stCondLst>
                                            <p:cond delay="250"/>
                                          </p:stCondLst>
                                        </p:cTn>
                                        <p:tgtEl>
                                          <p:spTgt spid="8">
                                            <p:txEl>
                                              <p:pRg st="0" end="0"/>
                                            </p:txEl>
                                          </p:spTgt>
                                        </p:tgtEl>
                                        <p:attrNameLst>
                                          <p:attrName>r</p:attrName>
                                        </p:attrNameLst>
                                      </p:cBhvr>
                                    </p:animRot>
                                    <p:animRot by="1500000">
                                      <p:cBhvr>
                                        <p:cTn id="38" dur="125" fill="hold">
                                          <p:stCondLst>
                                            <p:cond delay="375"/>
                                          </p:stCondLst>
                                        </p:cTn>
                                        <p:tgtEl>
                                          <p:spTgt spid="8">
                                            <p:txEl>
                                              <p:pRg st="0" end="0"/>
                                            </p:txEl>
                                          </p:spTgt>
                                        </p:tgtEl>
                                        <p:attrNameLst>
                                          <p:attrName>r</p:attrName>
                                        </p:attrNameLst>
                                      </p:cBhvr>
                                    </p:animRot>
                                  </p:childTnLst>
                                </p:cTn>
                              </p:par>
                              <p:par>
                                <p:cTn id="39" presetID="3" presetClass="emph" presetSubtype="2" fill="hold" nodeType="withEffect">
                                  <p:stCondLst>
                                    <p:cond delay="0"/>
                                  </p:stCondLst>
                                  <p:iterate type="lt">
                                    <p:tmPct val="0"/>
                                  </p:iterate>
                                  <p:childTnLst>
                                    <p:animClr clrSpc="rgb" dir="cw">
                                      <p:cBhvr override="childStyle">
                                        <p:cTn id="40" dur="2000" fill="hold"/>
                                        <p:tgtEl>
                                          <p:spTgt spid="8">
                                            <p:txEl>
                                              <p:pRg st="0" end="0"/>
                                            </p:txEl>
                                          </p:spTgt>
                                        </p:tgtEl>
                                        <p:attrNameLst>
                                          <p:attrName>style.color</p:attrName>
                                        </p:attrNameLst>
                                      </p:cBhvr>
                                      <p:to>
                                        <a:schemeClr val="accent2"/>
                                      </p:to>
                                    </p:animClr>
                                  </p:childTnLst>
                                </p:cTn>
                              </p:par>
                              <p:par>
                                <p:cTn id="41" presetID="1" presetClass="exit" presetSubtype="0" fill="hold" grpId="1" nodeType="withEffect">
                                  <p:stCondLst>
                                    <p:cond delay="0"/>
                                  </p:stCondLst>
                                  <p:childTnLst>
                                    <p:set>
                                      <p:cBhvr>
                                        <p:cTn id="42" dur="1" fill="hold">
                                          <p:stCondLst>
                                            <p:cond delay="0"/>
                                          </p:stCondLst>
                                        </p:cTn>
                                        <p:tgtEl>
                                          <p:spTgt spid="14"/>
                                        </p:tgtEl>
                                        <p:attrNameLst>
                                          <p:attrName>style.visibility</p:attrName>
                                        </p:attrNameLst>
                                      </p:cBhvr>
                                      <p:to>
                                        <p:strVal val="hidden"/>
                                      </p:to>
                                    </p:set>
                                  </p:childTnLst>
                                </p:cTn>
                              </p:par>
                              <p:par>
                                <p:cTn id="43" presetID="16" presetClass="entr" presetSubtype="21" fill="hold" grpId="0" nodeType="with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barn(inVertical)">
                                      <p:cBhvr>
                                        <p:cTn id="45" dur="500"/>
                                        <p:tgtEl>
                                          <p:spTgt spid="13"/>
                                        </p:tgtEl>
                                      </p:cBhvr>
                                    </p:animEffect>
                                  </p:childTnLst>
                                </p:cTn>
                              </p:par>
                            </p:childTnLst>
                          </p:cTn>
                        </p:par>
                      </p:childTnLst>
                    </p:cTn>
                  </p:par>
                  <p:par>
                    <p:cTn id="46" fill="hold">
                      <p:stCondLst>
                        <p:cond delay="indefinite"/>
                      </p:stCondLst>
                      <p:childTnLst>
                        <p:par>
                          <p:cTn id="47" fill="hold">
                            <p:stCondLst>
                              <p:cond delay="0"/>
                            </p:stCondLst>
                            <p:childTnLst>
                              <p:par>
                                <p:cTn id="48" presetID="34" presetClass="emph" presetSubtype="0" fill="hold" nodeType="clickEffect">
                                  <p:stCondLst>
                                    <p:cond delay="0"/>
                                  </p:stCondLst>
                                  <p:iterate type="lt">
                                    <p:tmPct val="10000"/>
                                  </p:iterate>
                                  <p:childTnLst>
                                    <p:animMotion origin="layout" path="M 0.0 0.0 L 0.0 -0.07213" pathEditMode="relative" ptsTypes="">
                                      <p:cBhvr>
                                        <p:cTn id="49" dur="250" accel="50000" decel="50000" autoRev="1" fill="hold">
                                          <p:stCondLst>
                                            <p:cond delay="0"/>
                                          </p:stCondLst>
                                        </p:cTn>
                                        <p:tgtEl>
                                          <p:spTgt spid="9">
                                            <p:txEl>
                                              <p:pRg st="0" end="0"/>
                                            </p:txEl>
                                          </p:spTgt>
                                        </p:tgtEl>
                                        <p:attrNameLst>
                                          <p:attrName>ppt_x</p:attrName>
                                          <p:attrName>ppt_y</p:attrName>
                                        </p:attrNameLst>
                                      </p:cBhvr>
                                    </p:animMotion>
                                    <p:animRot by="1500000">
                                      <p:cBhvr>
                                        <p:cTn id="50" dur="125" fill="hold">
                                          <p:stCondLst>
                                            <p:cond delay="0"/>
                                          </p:stCondLst>
                                        </p:cTn>
                                        <p:tgtEl>
                                          <p:spTgt spid="9">
                                            <p:txEl>
                                              <p:pRg st="0" end="0"/>
                                            </p:txEl>
                                          </p:spTgt>
                                        </p:tgtEl>
                                        <p:attrNameLst>
                                          <p:attrName>r</p:attrName>
                                        </p:attrNameLst>
                                      </p:cBhvr>
                                    </p:animRot>
                                    <p:animRot by="-1500000">
                                      <p:cBhvr>
                                        <p:cTn id="51" dur="125" fill="hold">
                                          <p:stCondLst>
                                            <p:cond delay="125"/>
                                          </p:stCondLst>
                                        </p:cTn>
                                        <p:tgtEl>
                                          <p:spTgt spid="9">
                                            <p:txEl>
                                              <p:pRg st="0" end="0"/>
                                            </p:txEl>
                                          </p:spTgt>
                                        </p:tgtEl>
                                        <p:attrNameLst>
                                          <p:attrName>r</p:attrName>
                                        </p:attrNameLst>
                                      </p:cBhvr>
                                    </p:animRot>
                                    <p:animRot by="-1500000">
                                      <p:cBhvr>
                                        <p:cTn id="52" dur="125" fill="hold">
                                          <p:stCondLst>
                                            <p:cond delay="250"/>
                                          </p:stCondLst>
                                        </p:cTn>
                                        <p:tgtEl>
                                          <p:spTgt spid="9">
                                            <p:txEl>
                                              <p:pRg st="0" end="0"/>
                                            </p:txEl>
                                          </p:spTgt>
                                        </p:tgtEl>
                                        <p:attrNameLst>
                                          <p:attrName>r</p:attrName>
                                        </p:attrNameLst>
                                      </p:cBhvr>
                                    </p:animRot>
                                    <p:animRot by="1500000">
                                      <p:cBhvr>
                                        <p:cTn id="53" dur="125" fill="hold">
                                          <p:stCondLst>
                                            <p:cond delay="375"/>
                                          </p:stCondLst>
                                        </p:cTn>
                                        <p:tgtEl>
                                          <p:spTgt spid="9">
                                            <p:txEl>
                                              <p:pRg st="0" end="0"/>
                                            </p:txEl>
                                          </p:spTgt>
                                        </p:tgtEl>
                                        <p:attrNameLst>
                                          <p:attrName>r</p:attrName>
                                        </p:attrNameLst>
                                      </p:cBhvr>
                                    </p:animRot>
                                  </p:childTnLst>
                                </p:cTn>
                              </p:par>
                              <p:par>
                                <p:cTn id="54" presetID="3" presetClass="emph" presetSubtype="2" fill="hold" grpId="0" nodeType="withEffect">
                                  <p:stCondLst>
                                    <p:cond delay="0"/>
                                  </p:stCondLst>
                                  <p:iterate type="lt">
                                    <p:tmPct val="0"/>
                                  </p:iterate>
                                  <p:childTnLst>
                                    <p:animClr clrSpc="rgb" dir="cw">
                                      <p:cBhvr override="childStyle">
                                        <p:cTn id="55" dur="2000" fill="hold"/>
                                        <p:tgtEl>
                                          <p:spTgt spid="9">
                                            <p:txEl>
                                              <p:pRg st="0" end="0"/>
                                            </p:txEl>
                                          </p:spTgt>
                                        </p:tgtEl>
                                        <p:attrNameLst>
                                          <p:attrName>style.color</p:attrName>
                                        </p:attrNameLst>
                                      </p:cBhvr>
                                      <p:to>
                                        <a:schemeClr val="accent2"/>
                                      </p:to>
                                    </p:animClr>
                                  </p:childTnLst>
                                </p:cTn>
                              </p:par>
                              <p:par>
                                <p:cTn id="56" presetID="1" presetClass="exit" presetSubtype="0" fill="hold" grpId="1" nodeType="withEffect">
                                  <p:stCondLst>
                                    <p:cond delay="0"/>
                                  </p:stCondLst>
                                  <p:childTnLst>
                                    <p:set>
                                      <p:cBhvr>
                                        <p:cTn id="57" dur="1" fill="hold">
                                          <p:stCondLst>
                                            <p:cond delay="0"/>
                                          </p:stCondLst>
                                        </p:cTn>
                                        <p:tgtEl>
                                          <p:spTgt spid="13"/>
                                        </p:tgtEl>
                                        <p:attrNameLst>
                                          <p:attrName>style.visibility</p:attrName>
                                        </p:attrNameLst>
                                      </p:cBhvr>
                                      <p:to>
                                        <p:strVal val="hidden"/>
                                      </p:to>
                                    </p:set>
                                  </p:childTnLst>
                                </p:cTn>
                              </p:par>
                              <p:par>
                                <p:cTn id="58" presetID="16" presetClass="entr" presetSubtype="21" fill="hold" grpId="0" nodeType="with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barn(inVertical)">
                                      <p:cBhvr>
                                        <p:cTn id="60" dur="500"/>
                                        <p:tgtEl>
                                          <p:spTgt spid="12"/>
                                        </p:tgtEl>
                                      </p:cBhvr>
                                    </p:animEffect>
                                  </p:childTnLst>
                                </p:cTn>
                              </p:par>
                            </p:childTnLst>
                          </p:cTn>
                        </p:par>
                      </p:childTnLst>
                    </p:cTn>
                  </p:par>
                  <p:par>
                    <p:cTn id="61" fill="hold">
                      <p:stCondLst>
                        <p:cond delay="indefinite"/>
                      </p:stCondLst>
                      <p:childTnLst>
                        <p:par>
                          <p:cTn id="62" fill="hold">
                            <p:stCondLst>
                              <p:cond delay="0"/>
                            </p:stCondLst>
                            <p:childTnLst>
                              <p:par>
                                <p:cTn id="63" presetID="34" presetClass="emph" presetSubtype="0" fill="hold" nodeType="clickEffect">
                                  <p:stCondLst>
                                    <p:cond delay="0"/>
                                  </p:stCondLst>
                                  <p:iterate type="lt">
                                    <p:tmPct val="10000"/>
                                  </p:iterate>
                                  <p:childTnLst>
                                    <p:animMotion origin="layout" path="M 0.0 0.0 L 0.0 -0.07213" pathEditMode="relative" ptsTypes="">
                                      <p:cBhvr>
                                        <p:cTn id="64" dur="250" accel="50000" decel="50000" autoRev="1" fill="hold">
                                          <p:stCondLst>
                                            <p:cond delay="0"/>
                                          </p:stCondLst>
                                        </p:cTn>
                                        <p:tgtEl>
                                          <p:spTgt spid="10">
                                            <p:txEl>
                                              <p:pRg st="0" end="0"/>
                                            </p:txEl>
                                          </p:spTgt>
                                        </p:tgtEl>
                                        <p:attrNameLst>
                                          <p:attrName>ppt_x</p:attrName>
                                          <p:attrName>ppt_y</p:attrName>
                                        </p:attrNameLst>
                                      </p:cBhvr>
                                    </p:animMotion>
                                    <p:animRot by="1500000">
                                      <p:cBhvr>
                                        <p:cTn id="65" dur="125" fill="hold">
                                          <p:stCondLst>
                                            <p:cond delay="0"/>
                                          </p:stCondLst>
                                        </p:cTn>
                                        <p:tgtEl>
                                          <p:spTgt spid="10">
                                            <p:txEl>
                                              <p:pRg st="0" end="0"/>
                                            </p:txEl>
                                          </p:spTgt>
                                        </p:tgtEl>
                                        <p:attrNameLst>
                                          <p:attrName>r</p:attrName>
                                        </p:attrNameLst>
                                      </p:cBhvr>
                                    </p:animRot>
                                    <p:animRot by="-1500000">
                                      <p:cBhvr>
                                        <p:cTn id="66" dur="125" fill="hold">
                                          <p:stCondLst>
                                            <p:cond delay="125"/>
                                          </p:stCondLst>
                                        </p:cTn>
                                        <p:tgtEl>
                                          <p:spTgt spid="10">
                                            <p:txEl>
                                              <p:pRg st="0" end="0"/>
                                            </p:txEl>
                                          </p:spTgt>
                                        </p:tgtEl>
                                        <p:attrNameLst>
                                          <p:attrName>r</p:attrName>
                                        </p:attrNameLst>
                                      </p:cBhvr>
                                    </p:animRot>
                                    <p:animRot by="-1500000">
                                      <p:cBhvr>
                                        <p:cTn id="67" dur="125" fill="hold">
                                          <p:stCondLst>
                                            <p:cond delay="250"/>
                                          </p:stCondLst>
                                        </p:cTn>
                                        <p:tgtEl>
                                          <p:spTgt spid="10">
                                            <p:txEl>
                                              <p:pRg st="0" end="0"/>
                                            </p:txEl>
                                          </p:spTgt>
                                        </p:tgtEl>
                                        <p:attrNameLst>
                                          <p:attrName>r</p:attrName>
                                        </p:attrNameLst>
                                      </p:cBhvr>
                                    </p:animRot>
                                    <p:animRot by="1500000">
                                      <p:cBhvr>
                                        <p:cTn id="68" dur="125" fill="hold">
                                          <p:stCondLst>
                                            <p:cond delay="375"/>
                                          </p:stCondLst>
                                        </p:cTn>
                                        <p:tgtEl>
                                          <p:spTgt spid="10">
                                            <p:txEl>
                                              <p:pRg st="0" end="0"/>
                                            </p:txEl>
                                          </p:spTgt>
                                        </p:tgtEl>
                                        <p:attrNameLst>
                                          <p:attrName>r</p:attrName>
                                        </p:attrNameLst>
                                      </p:cBhvr>
                                    </p:animRot>
                                  </p:childTnLst>
                                </p:cTn>
                              </p:par>
                              <p:par>
                                <p:cTn id="69" presetID="3" presetClass="emph" presetSubtype="2" fill="hold" nodeType="withEffect">
                                  <p:stCondLst>
                                    <p:cond delay="0"/>
                                  </p:stCondLst>
                                  <p:iterate type="lt">
                                    <p:tmPct val="0"/>
                                  </p:iterate>
                                  <p:childTnLst>
                                    <p:animClr clrSpc="rgb" dir="cw">
                                      <p:cBhvr override="childStyle">
                                        <p:cTn id="70" dur="2000" fill="hold"/>
                                        <p:tgtEl>
                                          <p:spTgt spid="10">
                                            <p:txEl>
                                              <p:pRg st="0" end="0"/>
                                            </p:txEl>
                                          </p:spTgt>
                                        </p:tgtEl>
                                        <p:attrNameLst>
                                          <p:attrName>style.color</p:attrName>
                                        </p:attrNameLst>
                                      </p:cBhvr>
                                      <p:to>
                                        <a:schemeClr val="accent2"/>
                                      </p:to>
                                    </p:animClr>
                                  </p:childTnLst>
                                </p:cTn>
                              </p:par>
                              <p:par>
                                <p:cTn id="71" presetID="1" presetClass="exit" presetSubtype="0" fill="hold" grpId="1" nodeType="withEffect">
                                  <p:stCondLst>
                                    <p:cond delay="0"/>
                                  </p:stCondLst>
                                  <p:childTnLst>
                                    <p:set>
                                      <p:cBhvr>
                                        <p:cTn id="72" dur="1" fill="hold">
                                          <p:stCondLst>
                                            <p:cond delay="0"/>
                                          </p:stCondLst>
                                        </p:cTn>
                                        <p:tgtEl>
                                          <p:spTgt spid="12"/>
                                        </p:tgtEl>
                                        <p:attrNameLst>
                                          <p:attrName>style.visibility</p:attrName>
                                        </p:attrNameLst>
                                      </p:cBhvr>
                                      <p:to>
                                        <p:strVal val="hidden"/>
                                      </p:to>
                                    </p:set>
                                  </p:childTnLst>
                                </p:cTn>
                              </p:par>
                              <p:par>
                                <p:cTn id="73" presetID="16" presetClass="entr" presetSubtype="21" fill="hold" grpId="0" nodeType="withEffect">
                                  <p:stCondLst>
                                    <p:cond delay="0"/>
                                  </p:stCondLst>
                                  <p:childTnLst>
                                    <p:set>
                                      <p:cBhvr>
                                        <p:cTn id="74" dur="1" fill="hold">
                                          <p:stCondLst>
                                            <p:cond delay="0"/>
                                          </p:stCondLst>
                                        </p:cTn>
                                        <p:tgtEl>
                                          <p:spTgt spid="11"/>
                                        </p:tgtEl>
                                        <p:attrNameLst>
                                          <p:attrName>style.visibility</p:attrName>
                                        </p:attrNameLst>
                                      </p:cBhvr>
                                      <p:to>
                                        <p:strVal val="visible"/>
                                      </p:to>
                                    </p:set>
                                    <p:animEffect transition="in" filter="barn(inVertical)">
                                      <p:cBhvr>
                                        <p:cTn id="7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2" grpId="1" animBg="1"/>
      <p:bldP spid="13" grpId="0" animBg="1"/>
      <p:bldP spid="13" grpId="1" animBg="1"/>
      <p:bldP spid="14" grpId="0" animBg="1"/>
      <p:bldP spid="14" grpId="1" animBg="1"/>
      <p:bldP spid="4" grpId="0" animBg="1"/>
      <p:bldP spid="4" grpId="1" animBg="1"/>
      <p:bldP spid="7" grpId="0" build="allAtOnce"/>
      <p:bldP spid="9" grpId="0" build="allAtOnce"/>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05651" y="1061223"/>
            <a:ext cx="2531462" cy="523220"/>
          </a:xfrm>
          <a:prstGeom prst="rect">
            <a:avLst/>
          </a:prstGeom>
        </p:spPr>
        <p:txBody>
          <a:bodyPr wrap="none">
            <a:spAutoFit/>
          </a:bodyPr>
          <a:lstStyle/>
          <a:p>
            <a:r>
              <a:rPr lang="en-US" altLang="zh-CN" sz="2800" dirty="0"/>
              <a:t>3</a:t>
            </a:r>
            <a:r>
              <a:rPr lang="zh-CN" altLang="zh-CN" sz="2800" dirty="0"/>
              <a:t>．黑客的防范</a:t>
            </a:r>
          </a:p>
        </p:txBody>
      </p:sp>
      <p:sp>
        <p:nvSpPr>
          <p:cNvPr id="3" name="矩形 2"/>
          <p:cNvSpPr/>
          <p:nvPr/>
        </p:nvSpPr>
        <p:spPr>
          <a:xfrm>
            <a:off x="1005651" y="2213249"/>
            <a:ext cx="7230440" cy="646331"/>
          </a:xfrm>
          <a:prstGeom prst="rect">
            <a:avLst/>
          </a:prstGeom>
          <a:ln>
            <a:solidFill>
              <a:srgbClr val="C00000"/>
            </a:solidFill>
          </a:ln>
        </p:spPr>
        <p:txBody>
          <a:bodyPr wrap="square">
            <a:spAutoFit/>
          </a:bodyPr>
          <a:lstStyle/>
          <a:p>
            <a:r>
              <a:rPr lang="zh-CN" altLang="en-US" dirty="0" smtClean="0"/>
              <a:t>         这</a:t>
            </a:r>
            <a:r>
              <a:rPr lang="zh-CN" altLang="en-US" dirty="0"/>
              <a:t>是防止黑客攻击见效最快的方式，当发现可疑的</a:t>
            </a:r>
            <a:r>
              <a:rPr lang="en-US" altLang="zh-CN" dirty="0"/>
              <a:t>IP</a:t>
            </a:r>
            <a:r>
              <a:rPr lang="zh-CN" altLang="en-US" dirty="0"/>
              <a:t>地址申请，可以通过防火墙屏蔽相对应的</a:t>
            </a:r>
            <a:r>
              <a:rPr lang="en-US" altLang="zh-CN" dirty="0"/>
              <a:t>IP</a:t>
            </a:r>
            <a:r>
              <a:rPr lang="zh-CN" altLang="en-US" dirty="0"/>
              <a:t>地址，黑客就无法连接到服务器上。</a:t>
            </a:r>
          </a:p>
        </p:txBody>
      </p:sp>
      <p:sp>
        <p:nvSpPr>
          <p:cNvPr id="15" name="矩形 14"/>
          <p:cNvSpPr/>
          <p:nvPr/>
        </p:nvSpPr>
        <p:spPr>
          <a:xfrm>
            <a:off x="752376" y="1635667"/>
            <a:ext cx="3038011" cy="461665"/>
          </a:xfrm>
          <a:prstGeom prst="rect">
            <a:avLst/>
          </a:prstGeom>
        </p:spPr>
        <p:txBody>
          <a:bodyPr wrap="none">
            <a:spAutoFit/>
          </a:bodyPr>
          <a:lstStyle/>
          <a:p>
            <a:r>
              <a:rPr lang="zh-CN" altLang="en-US" sz="2400" dirty="0"/>
              <a:t>（</a:t>
            </a:r>
            <a:r>
              <a:rPr lang="en-US" altLang="zh-CN" sz="2400" dirty="0"/>
              <a:t>1</a:t>
            </a:r>
            <a:r>
              <a:rPr lang="zh-CN" altLang="en-US" sz="2400" dirty="0"/>
              <a:t>）屏蔽可疑</a:t>
            </a:r>
            <a:r>
              <a:rPr lang="en-US" altLang="zh-CN" sz="2400" dirty="0"/>
              <a:t>IP</a:t>
            </a:r>
            <a:r>
              <a:rPr lang="zh-CN" altLang="en-US" sz="2400" dirty="0"/>
              <a:t>地址</a:t>
            </a:r>
          </a:p>
        </p:txBody>
      </p:sp>
      <p:sp>
        <p:nvSpPr>
          <p:cNvPr id="16" name="矩形 15"/>
          <p:cNvSpPr/>
          <p:nvPr/>
        </p:nvSpPr>
        <p:spPr>
          <a:xfrm>
            <a:off x="820575" y="3043977"/>
            <a:ext cx="3417923" cy="461665"/>
          </a:xfrm>
          <a:prstGeom prst="rect">
            <a:avLst/>
          </a:prstGeom>
        </p:spPr>
        <p:txBody>
          <a:bodyPr wrap="none">
            <a:spAutoFit/>
          </a:bodyPr>
          <a:lstStyle/>
          <a:p>
            <a:r>
              <a:rPr lang="zh-CN" altLang="en-US" sz="2400" dirty="0"/>
              <a:t>（</a:t>
            </a:r>
            <a:r>
              <a:rPr lang="en-US" altLang="zh-CN" sz="2400" dirty="0"/>
              <a:t>2</a:t>
            </a:r>
            <a:r>
              <a:rPr lang="zh-CN" altLang="en-US" sz="2400" dirty="0"/>
              <a:t>）经常升级系统版本</a:t>
            </a:r>
          </a:p>
        </p:txBody>
      </p:sp>
      <p:sp>
        <p:nvSpPr>
          <p:cNvPr id="17" name="矩形 16"/>
          <p:cNvSpPr/>
          <p:nvPr/>
        </p:nvSpPr>
        <p:spPr>
          <a:xfrm>
            <a:off x="1005651" y="3577650"/>
            <a:ext cx="7263413" cy="1200329"/>
          </a:xfrm>
          <a:prstGeom prst="rect">
            <a:avLst/>
          </a:prstGeom>
          <a:ln>
            <a:solidFill>
              <a:srgbClr val="C00000"/>
            </a:solidFill>
          </a:ln>
        </p:spPr>
        <p:txBody>
          <a:bodyPr wrap="square">
            <a:spAutoFit/>
          </a:bodyPr>
          <a:lstStyle/>
          <a:p>
            <a:r>
              <a:rPr lang="zh-CN" altLang="en-US" dirty="0" smtClean="0"/>
              <a:t>         任何</a:t>
            </a:r>
            <a:r>
              <a:rPr lang="zh-CN" altLang="en-US" dirty="0"/>
              <a:t>一个版本的系统刚发布时，一般不会受到攻击，一旦暴露出问题，才容易被黑客攻击。因此在维护系统时，可以经常找到系统的新版本或者补丁程序进行安装，这样系统的漏洞在没有被黑客发现之前，就已经修补上了，从而保证了服务器的安全。</a:t>
            </a:r>
          </a:p>
        </p:txBody>
      </p:sp>
      <p:sp>
        <p:nvSpPr>
          <p:cNvPr id="18" name="矩形 17"/>
          <p:cNvSpPr/>
          <p:nvPr/>
        </p:nvSpPr>
        <p:spPr>
          <a:xfrm>
            <a:off x="870196" y="4934385"/>
            <a:ext cx="2802370" cy="461665"/>
          </a:xfrm>
          <a:prstGeom prst="rect">
            <a:avLst/>
          </a:prstGeom>
        </p:spPr>
        <p:txBody>
          <a:bodyPr wrap="none">
            <a:spAutoFit/>
          </a:bodyPr>
          <a:lstStyle/>
          <a:p>
            <a:r>
              <a:rPr lang="zh-CN" altLang="en-US" sz="2400" dirty="0"/>
              <a:t>（</a:t>
            </a:r>
            <a:r>
              <a:rPr lang="en-US" altLang="zh-CN" sz="2400" dirty="0"/>
              <a:t>3</a:t>
            </a:r>
            <a:r>
              <a:rPr lang="zh-CN" altLang="en-US" sz="2400" dirty="0"/>
              <a:t>）修改系统协议</a:t>
            </a:r>
          </a:p>
        </p:txBody>
      </p:sp>
      <p:sp>
        <p:nvSpPr>
          <p:cNvPr id="19" name="矩形 18"/>
          <p:cNvSpPr/>
          <p:nvPr/>
        </p:nvSpPr>
        <p:spPr>
          <a:xfrm>
            <a:off x="1003826" y="5446965"/>
            <a:ext cx="7265238" cy="646331"/>
          </a:xfrm>
          <a:prstGeom prst="rect">
            <a:avLst/>
          </a:prstGeom>
          <a:ln>
            <a:solidFill>
              <a:srgbClr val="C00000"/>
            </a:solidFill>
          </a:ln>
        </p:spPr>
        <p:txBody>
          <a:bodyPr wrap="square">
            <a:spAutoFit/>
          </a:bodyPr>
          <a:lstStyle/>
          <a:p>
            <a:r>
              <a:rPr lang="zh-CN" altLang="en-US" dirty="0" smtClean="0"/>
              <a:t>        作为</a:t>
            </a:r>
            <a:r>
              <a:rPr lang="zh-CN" altLang="en-US" dirty="0"/>
              <a:t>系统管理员可以修改服务器的相应协议，以防止黑客进行漏洞扫描。</a:t>
            </a:r>
          </a:p>
        </p:txBody>
      </p:sp>
      <p:sp>
        <p:nvSpPr>
          <p:cNvPr id="4" name="标题 3"/>
          <p:cNvSpPr>
            <a:spLocks noGrp="1"/>
          </p:cNvSpPr>
          <p:nvPr>
            <p:ph type="title" idx="4294967295"/>
          </p:nvPr>
        </p:nvSpPr>
        <p:spPr>
          <a:xfrm>
            <a:off x="762000" y="-27384"/>
            <a:ext cx="8077200" cy="1143000"/>
          </a:xfrm>
        </p:spPr>
        <p:txBody>
          <a:bodyPr/>
          <a:lstStyle/>
          <a:p>
            <a:pPr algn="ctr" rtl="0" eaLnBrk="1" latinLnBrk="0" hangingPunct="1"/>
            <a:r>
              <a:rPr lang="en-US" altLang="zh-CN" sz="3600" kern="1200" dirty="0" smtClean="0">
                <a:solidFill>
                  <a:srgbClr val="000000"/>
                </a:solidFill>
                <a:effectLst/>
                <a:latin typeface="Calibri"/>
                <a:ea typeface="宋体"/>
              </a:rPr>
              <a:t>7.6.2  </a:t>
            </a:r>
            <a:r>
              <a:rPr lang="zh-CN" altLang="zh-CN" sz="3600" kern="1200" dirty="0" smtClean="0">
                <a:solidFill>
                  <a:srgbClr val="000000"/>
                </a:solidFill>
                <a:effectLst/>
                <a:latin typeface="Calibri"/>
                <a:ea typeface="宋体"/>
              </a:rPr>
              <a:t>黑客攻击手段及防范</a:t>
            </a:r>
            <a:endParaRPr lang="zh-CN" altLang="zh-CN" dirty="0" smtClean="0">
              <a:effectLst/>
            </a:endParaRPr>
          </a:p>
        </p:txBody>
      </p:sp>
    </p:spTree>
    <p:extLst>
      <p:ext uri="{BB962C8B-B14F-4D97-AF65-F5344CB8AC3E}">
        <p14:creationId xmlns:p14="http://schemas.microsoft.com/office/powerpoint/2010/main" val="30964222"/>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iterate type="lt">
                                    <p:tmPct val="0"/>
                                  </p:iterate>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par>
                                <p:cTn id="8" presetID="34" presetClass="emph" presetSubtype="0" fill="hold" grpId="1" nodeType="withEffect">
                                  <p:stCondLst>
                                    <p:cond delay="0"/>
                                  </p:stCondLst>
                                  <p:iterate type="lt">
                                    <p:tmPct val="10000"/>
                                  </p:iterate>
                                  <p:childTnLst>
                                    <p:animMotion origin="layout" path="M 0.0 0.0 L 0.0 -0.07213" pathEditMode="relative" ptsTypes="">
                                      <p:cBhvr>
                                        <p:cTn id="9" dur="250" accel="50000" decel="50000" autoRev="1" fill="hold">
                                          <p:stCondLst>
                                            <p:cond delay="0"/>
                                          </p:stCondLst>
                                        </p:cTn>
                                        <p:tgtEl>
                                          <p:spTgt spid="15"/>
                                        </p:tgtEl>
                                        <p:attrNameLst>
                                          <p:attrName>ppt_x</p:attrName>
                                          <p:attrName>ppt_y</p:attrName>
                                        </p:attrNameLst>
                                      </p:cBhvr>
                                    </p:animMotion>
                                    <p:animRot by="1500000">
                                      <p:cBhvr>
                                        <p:cTn id="10" dur="125" fill="hold">
                                          <p:stCondLst>
                                            <p:cond delay="0"/>
                                          </p:stCondLst>
                                        </p:cTn>
                                        <p:tgtEl>
                                          <p:spTgt spid="15"/>
                                        </p:tgtEl>
                                        <p:attrNameLst>
                                          <p:attrName>r</p:attrName>
                                        </p:attrNameLst>
                                      </p:cBhvr>
                                    </p:animRot>
                                    <p:animRot by="-1500000">
                                      <p:cBhvr>
                                        <p:cTn id="11" dur="125" fill="hold">
                                          <p:stCondLst>
                                            <p:cond delay="125"/>
                                          </p:stCondLst>
                                        </p:cTn>
                                        <p:tgtEl>
                                          <p:spTgt spid="15"/>
                                        </p:tgtEl>
                                        <p:attrNameLst>
                                          <p:attrName>r</p:attrName>
                                        </p:attrNameLst>
                                      </p:cBhvr>
                                    </p:animRot>
                                    <p:animRot by="-1500000">
                                      <p:cBhvr>
                                        <p:cTn id="12" dur="125" fill="hold">
                                          <p:stCondLst>
                                            <p:cond delay="250"/>
                                          </p:stCondLst>
                                        </p:cTn>
                                        <p:tgtEl>
                                          <p:spTgt spid="15"/>
                                        </p:tgtEl>
                                        <p:attrNameLst>
                                          <p:attrName>r</p:attrName>
                                        </p:attrNameLst>
                                      </p:cBhvr>
                                    </p:animRot>
                                    <p:animRot by="1500000">
                                      <p:cBhvr>
                                        <p:cTn id="13" dur="125" fill="hold">
                                          <p:stCondLst>
                                            <p:cond delay="375"/>
                                          </p:stCondLst>
                                        </p:cTn>
                                        <p:tgtEl>
                                          <p:spTgt spid="15"/>
                                        </p:tgtEl>
                                        <p:attrNameLst>
                                          <p:attrName>r</p:attrName>
                                        </p:attrNameLst>
                                      </p:cBhvr>
                                    </p:animRot>
                                  </p:childTnLst>
                                </p:cTn>
                              </p:par>
                              <p:par>
                                <p:cTn id="14" presetID="3" presetClass="emph" presetSubtype="2" fill="hold" grpId="2" nodeType="withEffect">
                                  <p:stCondLst>
                                    <p:cond delay="0"/>
                                  </p:stCondLst>
                                  <p:iterate type="lt">
                                    <p:tmPct val="0"/>
                                  </p:iterate>
                                  <p:childTnLst>
                                    <p:animClr clrSpc="rgb" dir="cw">
                                      <p:cBhvr override="childStyle">
                                        <p:cTn id="15" dur="2000" fill="hold"/>
                                        <p:tgtEl>
                                          <p:spTgt spid="15"/>
                                        </p:tgtEl>
                                        <p:attrNameLst>
                                          <p:attrName>style.color</p:attrName>
                                        </p:attrNameLst>
                                      </p:cBhvr>
                                      <p:to>
                                        <a:schemeClr val="accent2"/>
                                      </p:to>
                                    </p:animClr>
                                  </p:childTnLst>
                                </p:cTn>
                              </p:par>
                            </p:childTnLst>
                          </p:cTn>
                        </p:par>
                        <p:par>
                          <p:cTn id="16" fill="hold">
                            <p:stCondLst>
                              <p:cond delay="2000"/>
                            </p:stCondLst>
                            <p:childTnLst>
                              <p:par>
                                <p:cTn id="17" presetID="16" presetClass="entr" presetSubtype="21"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barn(inVertical)">
                                      <p:cBhvr>
                                        <p:cTn id="19" dur="500"/>
                                        <p:tgtEl>
                                          <p:spTgt spid="3"/>
                                        </p:tgtEl>
                                      </p:cBhvr>
                                    </p:animEffect>
                                  </p:childTnLst>
                                </p:cTn>
                              </p:par>
                              <p:par>
                                <p:cTn id="20" presetID="3" presetClass="emph" presetSubtype="2" fill="hold" grpId="1" nodeType="withEffect">
                                  <p:stCondLst>
                                    <p:cond delay="0"/>
                                  </p:stCondLst>
                                  <p:childTnLst>
                                    <p:animClr clrSpc="rgb" dir="cw">
                                      <p:cBhvr override="childStyle">
                                        <p:cTn id="21" dur="2000" fill="hold"/>
                                        <p:tgtEl>
                                          <p:spTgt spid="3"/>
                                        </p:tgtEl>
                                        <p:attrNameLst>
                                          <p:attrName>style.color</p:attrName>
                                        </p:attrNameLst>
                                      </p:cBhvr>
                                      <p:to>
                                        <a:schemeClr val="accent2"/>
                                      </p:to>
                                    </p:animClr>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iterate type="lt">
                                    <p:tmPct val="0"/>
                                  </p:iterate>
                                  <p:childTnLst>
                                    <p:set>
                                      <p:cBhvr>
                                        <p:cTn id="25" dur="1" fill="hold">
                                          <p:stCondLst>
                                            <p:cond delay="0"/>
                                          </p:stCondLst>
                                        </p:cTn>
                                        <p:tgtEl>
                                          <p:spTgt spid="16"/>
                                        </p:tgtEl>
                                        <p:attrNameLst>
                                          <p:attrName>style.visibility</p:attrName>
                                        </p:attrNameLst>
                                      </p:cBhvr>
                                      <p:to>
                                        <p:strVal val="visible"/>
                                      </p:to>
                                    </p:set>
                                    <p:animEffect transition="in" filter="barn(inVertical)">
                                      <p:cBhvr>
                                        <p:cTn id="26" dur="500"/>
                                        <p:tgtEl>
                                          <p:spTgt spid="16"/>
                                        </p:tgtEl>
                                      </p:cBhvr>
                                    </p:animEffect>
                                  </p:childTnLst>
                                </p:cTn>
                              </p:par>
                              <p:par>
                                <p:cTn id="27" presetID="34" presetClass="emph" presetSubtype="0" fill="hold" grpId="1" nodeType="withEffect">
                                  <p:stCondLst>
                                    <p:cond delay="0"/>
                                  </p:stCondLst>
                                  <p:iterate type="lt">
                                    <p:tmPct val="10000"/>
                                  </p:iterate>
                                  <p:childTnLst>
                                    <p:animMotion origin="layout" path="M 0.0 0.0 L 0.0 -0.07213" pathEditMode="relative" ptsTypes="">
                                      <p:cBhvr>
                                        <p:cTn id="28" dur="250" accel="50000" decel="50000" autoRev="1" fill="hold">
                                          <p:stCondLst>
                                            <p:cond delay="0"/>
                                          </p:stCondLst>
                                        </p:cTn>
                                        <p:tgtEl>
                                          <p:spTgt spid="16"/>
                                        </p:tgtEl>
                                        <p:attrNameLst>
                                          <p:attrName>ppt_x</p:attrName>
                                          <p:attrName>ppt_y</p:attrName>
                                        </p:attrNameLst>
                                      </p:cBhvr>
                                    </p:animMotion>
                                    <p:animRot by="1500000">
                                      <p:cBhvr>
                                        <p:cTn id="29" dur="125" fill="hold">
                                          <p:stCondLst>
                                            <p:cond delay="0"/>
                                          </p:stCondLst>
                                        </p:cTn>
                                        <p:tgtEl>
                                          <p:spTgt spid="16"/>
                                        </p:tgtEl>
                                        <p:attrNameLst>
                                          <p:attrName>r</p:attrName>
                                        </p:attrNameLst>
                                      </p:cBhvr>
                                    </p:animRot>
                                    <p:animRot by="-1500000">
                                      <p:cBhvr>
                                        <p:cTn id="30" dur="125" fill="hold">
                                          <p:stCondLst>
                                            <p:cond delay="125"/>
                                          </p:stCondLst>
                                        </p:cTn>
                                        <p:tgtEl>
                                          <p:spTgt spid="16"/>
                                        </p:tgtEl>
                                        <p:attrNameLst>
                                          <p:attrName>r</p:attrName>
                                        </p:attrNameLst>
                                      </p:cBhvr>
                                    </p:animRot>
                                    <p:animRot by="-1500000">
                                      <p:cBhvr>
                                        <p:cTn id="31" dur="125" fill="hold">
                                          <p:stCondLst>
                                            <p:cond delay="250"/>
                                          </p:stCondLst>
                                        </p:cTn>
                                        <p:tgtEl>
                                          <p:spTgt spid="16"/>
                                        </p:tgtEl>
                                        <p:attrNameLst>
                                          <p:attrName>r</p:attrName>
                                        </p:attrNameLst>
                                      </p:cBhvr>
                                    </p:animRot>
                                    <p:animRot by="1500000">
                                      <p:cBhvr>
                                        <p:cTn id="32" dur="125" fill="hold">
                                          <p:stCondLst>
                                            <p:cond delay="375"/>
                                          </p:stCondLst>
                                        </p:cTn>
                                        <p:tgtEl>
                                          <p:spTgt spid="16"/>
                                        </p:tgtEl>
                                        <p:attrNameLst>
                                          <p:attrName>r</p:attrName>
                                        </p:attrNameLst>
                                      </p:cBhvr>
                                    </p:animRot>
                                  </p:childTnLst>
                                </p:cTn>
                              </p:par>
                              <p:par>
                                <p:cTn id="33" presetID="3" presetClass="emph" presetSubtype="2" fill="hold" grpId="2" nodeType="withEffect">
                                  <p:stCondLst>
                                    <p:cond delay="0"/>
                                  </p:stCondLst>
                                  <p:iterate type="lt">
                                    <p:tmPct val="0"/>
                                  </p:iterate>
                                  <p:childTnLst>
                                    <p:animClr clrSpc="rgb" dir="cw">
                                      <p:cBhvr override="childStyle">
                                        <p:cTn id="34" dur="2000" fill="hold"/>
                                        <p:tgtEl>
                                          <p:spTgt spid="16"/>
                                        </p:tgtEl>
                                        <p:attrNameLst>
                                          <p:attrName>style.color</p:attrName>
                                        </p:attrNameLst>
                                      </p:cBhvr>
                                      <p:to>
                                        <a:schemeClr val="hlink"/>
                                      </p:to>
                                    </p:animClr>
                                  </p:childTnLst>
                                </p:cTn>
                              </p:par>
                            </p:childTnLst>
                          </p:cTn>
                        </p:par>
                        <p:par>
                          <p:cTn id="35" fill="hold">
                            <p:stCondLst>
                              <p:cond delay="2000"/>
                            </p:stCondLst>
                            <p:childTnLst>
                              <p:par>
                                <p:cTn id="36" presetID="16" presetClass="entr" presetSubtype="21"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barn(inVertical)">
                                      <p:cBhvr>
                                        <p:cTn id="38" dur="500"/>
                                        <p:tgtEl>
                                          <p:spTgt spid="17"/>
                                        </p:tgtEl>
                                      </p:cBhvr>
                                    </p:animEffect>
                                  </p:childTnLst>
                                </p:cTn>
                              </p:par>
                              <p:par>
                                <p:cTn id="39" presetID="3" presetClass="emph" presetSubtype="2" fill="hold" grpId="1" nodeType="withEffect">
                                  <p:stCondLst>
                                    <p:cond delay="0"/>
                                  </p:stCondLst>
                                  <p:childTnLst>
                                    <p:animClr clrSpc="rgb" dir="cw">
                                      <p:cBhvr override="childStyle">
                                        <p:cTn id="40" dur="2000" fill="hold"/>
                                        <p:tgtEl>
                                          <p:spTgt spid="17"/>
                                        </p:tgtEl>
                                        <p:attrNameLst>
                                          <p:attrName>style.color</p:attrName>
                                        </p:attrNameLst>
                                      </p:cBhvr>
                                      <p:to>
                                        <a:schemeClr val="hlink"/>
                                      </p:to>
                                    </p:animClr>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grpId="0" nodeType="clickEffect">
                                  <p:stCondLst>
                                    <p:cond delay="0"/>
                                  </p:stCondLst>
                                  <p:iterate type="lt">
                                    <p:tmPct val="0"/>
                                  </p:iterate>
                                  <p:childTnLst>
                                    <p:set>
                                      <p:cBhvr>
                                        <p:cTn id="44" dur="1" fill="hold">
                                          <p:stCondLst>
                                            <p:cond delay="0"/>
                                          </p:stCondLst>
                                        </p:cTn>
                                        <p:tgtEl>
                                          <p:spTgt spid="18"/>
                                        </p:tgtEl>
                                        <p:attrNameLst>
                                          <p:attrName>style.visibility</p:attrName>
                                        </p:attrNameLst>
                                      </p:cBhvr>
                                      <p:to>
                                        <p:strVal val="visible"/>
                                      </p:to>
                                    </p:set>
                                    <p:animEffect transition="in" filter="barn(inVertical)">
                                      <p:cBhvr>
                                        <p:cTn id="45" dur="500"/>
                                        <p:tgtEl>
                                          <p:spTgt spid="18"/>
                                        </p:tgtEl>
                                      </p:cBhvr>
                                    </p:animEffect>
                                  </p:childTnLst>
                                </p:cTn>
                              </p:par>
                              <p:par>
                                <p:cTn id="46" presetID="34" presetClass="emph" presetSubtype="0" fill="hold" grpId="1" nodeType="withEffect">
                                  <p:stCondLst>
                                    <p:cond delay="0"/>
                                  </p:stCondLst>
                                  <p:iterate type="lt">
                                    <p:tmPct val="10000"/>
                                  </p:iterate>
                                  <p:childTnLst>
                                    <p:animMotion origin="layout" path="M 0.0 0.0 L 0.0 -0.07213" pathEditMode="relative" ptsTypes="">
                                      <p:cBhvr>
                                        <p:cTn id="47" dur="250" accel="50000" decel="50000" autoRev="1" fill="hold">
                                          <p:stCondLst>
                                            <p:cond delay="0"/>
                                          </p:stCondLst>
                                        </p:cTn>
                                        <p:tgtEl>
                                          <p:spTgt spid="18"/>
                                        </p:tgtEl>
                                        <p:attrNameLst>
                                          <p:attrName>ppt_x</p:attrName>
                                          <p:attrName>ppt_y</p:attrName>
                                        </p:attrNameLst>
                                      </p:cBhvr>
                                    </p:animMotion>
                                    <p:animRot by="1500000">
                                      <p:cBhvr>
                                        <p:cTn id="48" dur="125" fill="hold">
                                          <p:stCondLst>
                                            <p:cond delay="0"/>
                                          </p:stCondLst>
                                        </p:cTn>
                                        <p:tgtEl>
                                          <p:spTgt spid="18"/>
                                        </p:tgtEl>
                                        <p:attrNameLst>
                                          <p:attrName>r</p:attrName>
                                        </p:attrNameLst>
                                      </p:cBhvr>
                                    </p:animRot>
                                    <p:animRot by="-1500000">
                                      <p:cBhvr>
                                        <p:cTn id="49" dur="125" fill="hold">
                                          <p:stCondLst>
                                            <p:cond delay="125"/>
                                          </p:stCondLst>
                                        </p:cTn>
                                        <p:tgtEl>
                                          <p:spTgt spid="18"/>
                                        </p:tgtEl>
                                        <p:attrNameLst>
                                          <p:attrName>r</p:attrName>
                                        </p:attrNameLst>
                                      </p:cBhvr>
                                    </p:animRot>
                                    <p:animRot by="-1500000">
                                      <p:cBhvr>
                                        <p:cTn id="50" dur="125" fill="hold">
                                          <p:stCondLst>
                                            <p:cond delay="250"/>
                                          </p:stCondLst>
                                        </p:cTn>
                                        <p:tgtEl>
                                          <p:spTgt spid="18"/>
                                        </p:tgtEl>
                                        <p:attrNameLst>
                                          <p:attrName>r</p:attrName>
                                        </p:attrNameLst>
                                      </p:cBhvr>
                                    </p:animRot>
                                    <p:animRot by="1500000">
                                      <p:cBhvr>
                                        <p:cTn id="51" dur="125" fill="hold">
                                          <p:stCondLst>
                                            <p:cond delay="375"/>
                                          </p:stCondLst>
                                        </p:cTn>
                                        <p:tgtEl>
                                          <p:spTgt spid="18"/>
                                        </p:tgtEl>
                                        <p:attrNameLst>
                                          <p:attrName>r</p:attrName>
                                        </p:attrNameLst>
                                      </p:cBhvr>
                                    </p:animRot>
                                  </p:childTnLst>
                                </p:cTn>
                              </p:par>
                              <p:par>
                                <p:cTn id="52" presetID="3" presetClass="emph" presetSubtype="2" fill="hold" grpId="2" nodeType="withEffect">
                                  <p:stCondLst>
                                    <p:cond delay="0"/>
                                  </p:stCondLst>
                                  <p:iterate type="lt">
                                    <p:tmPct val="0"/>
                                  </p:iterate>
                                  <p:childTnLst>
                                    <p:animClr clrSpc="rgb" dir="cw">
                                      <p:cBhvr override="childStyle">
                                        <p:cTn id="53" dur="2000" fill="hold"/>
                                        <p:tgtEl>
                                          <p:spTgt spid="18"/>
                                        </p:tgtEl>
                                        <p:attrNameLst>
                                          <p:attrName>style.color</p:attrName>
                                        </p:attrNameLst>
                                      </p:cBhvr>
                                      <p:to>
                                        <a:srgbClr val="33CC33"/>
                                      </p:to>
                                    </p:animClr>
                                  </p:childTnLst>
                                </p:cTn>
                              </p:par>
                            </p:childTnLst>
                          </p:cTn>
                        </p:par>
                        <p:par>
                          <p:cTn id="54" fill="hold">
                            <p:stCondLst>
                              <p:cond delay="2000"/>
                            </p:stCondLst>
                            <p:childTnLst>
                              <p:par>
                                <p:cTn id="55" presetID="16" presetClass="entr" presetSubtype="21" fill="hold" grpId="0" nodeType="after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barn(inVertical)">
                                      <p:cBhvr>
                                        <p:cTn id="57" dur="500"/>
                                        <p:tgtEl>
                                          <p:spTgt spid="19"/>
                                        </p:tgtEl>
                                      </p:cBhvr>
                                    </p:animEffect>
                                  </p:childTnLst>
                                </p:cTn>
                              </p:par>
                              <p:par>
                                <p:cTn id="58" presetID="3" presetClass="emph" presetSubtype="2" fill="hold" grpId="1" nodeType="withEffect">
                                  <p:stCondLst>
                                    <p:cond delay="0"/>
                                  </p:stCondLst>
                                  <p:childTnLst>
                                    <p:animClr clrSpc="rgb" dir="cw">
                                      <p:cBhvr override="childStyle">
                                        <p:cTn id="59" dur="2000" fill="hold"/>
                                        <p:tgtEl>
                                          <p:spTgt spid="19"/>
                                        </p:tgtEl>
                                        <p:attrNameLst>
                                          <p:attrName>style.color</p:attrName>
                                        </p:attrNameLst>
                                      </p:cBhvr>
                                      <p:to>
                                        <a:srgbClr val="33CC33"/>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15" grpId="0"/>
      <p:bldP spid="15" grpId="1"/>
      <p:bldP spid="15" grpId="2"/>
      <p:bldP spid="16" grpId="0"/>
      <p:bldP spid="16" grpId="1"/>
      <p:bldP spid="16" grpId="2"/>
      <p:bldP spid="17" grpId="0" animBg="1"/>
      <p:bldP spid="17" grpId="1" animBg="1"/>
      <p:bldP spid="18" grpId="0"/>
      <p:bldP spid="18" grpId="1"/>
      <p:bldP spid="18" grpId="2"/>
      <p:bldP spid="19" grpId="0" animBg="1"/>
      <p:bldP spid="19" grpId="1"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05651" y="1061223"/>
            <a:ext cx="2531462" cy="523220"/>
          </a:xfrm>
          <a:prstGeom prst="rect">
            <a:avLst/>
          </a:prstGeom>
        </p:spPr>
        <p:txBody>
          <a:bodyPr wrap="none">
            <a:spAutoFit/>
          </a:bodyPr>
          <a:lstStyle/>
          <a:p>
            <a:r>
              <a:rPr lang="en-US" altLang="zh-CN" sz="2800" dirty="0"/>
              <a:t>3</a:t>
            </a:r>
            <a:r>
              <a:rPr lang="zh-CN" altLang="zh-CN" sz="2800" dirty="0"/>
              <a:t>．黑客的防范</a:t>
            </a:r>
          </a:p>
        </p:txBody>
      </p:sp>
      <p:sp>
        <p:nvSpPr>
          <p:cNvPr id="3" name="矩形 2"/>
          <p:cNvSpPr/>
          <p:nvPr/>
        </p:nvSpPr>
        <p:spPr>
          <a:xfrm>
            <a:off x="1005651" y="2212118"/>
            <a:ext cx="7230440" cy="1200329"/>
          </a:xfrm>
          <a:prstGeom prst="rect">
            <a:avLst/>
          </a:prstGeom>
          <a:ln>
            <a:solidFill>
              <a:srgbClr val="C00000"/>
            </a:solidFill>
          </a:ln>
        </p:spPr>
        <p:txBody>
          <a:bodyPr wrap="square">
            <a:spAutoFit/>
          </a:bodyPr>
          <a:lstStyle/>
          <a:p>
            <a:r>
              <a:rPr lang="en-US" altLang="zh-CN" dirty="0" smtClean="0"/>
              <a:t>         </a:t>
            </a:r>
            <a:r>
              <a:rPr lang="zh-CN" altLang="zh-CN" dirty="0" smtClean="0"/>
              <a:t>如果</a:t>
            </a:r>
            <a:r>
              <a:rPr lang="zh-CN" altLang="zh-CN" dirty="0"/>
              <a:t>数据备份及时，即便系统遭到黑客进攻，也可以在短时间内修复，挽回不必要的经济损失。数据的备份最好放在其他电脑或者驱动器上，这样黑客进入服务器之后，破坏的数据只是一部分，因为无法找到数据的备份，对于服务器的损失也不会太严重</a:t>
            </a:r>
            <a:r>
              <a:rPr lang="zh-CN" altLang="zh-CN" dirty="0" smtClean="0"/>
              <a:t>。</a:t>
            </a:r>
            <a:endParaRPr lang="zh-CN" altLang="zh-CN" dirty="0"/>
          </a:p>
        </p:txBody>
      </p:sp>
      <p:sp>
        <p:nvSpPr>
          <p:cNvPr id="15" name="矩形 14"/>
          <p:cNvSpPr/>
          <p:nvPr/>
        </p:nvSpPr>
        <p:spPr>
          <a:xfrm>
            <a:off x="752376" y="1648526"/>
            <a:ext cx="3725700" cy="461665"/>
          </a:xfrm>
          <a:prstGeom prst="rect">
            <a:avLst/>
          </a:prstGeom>
        </p:spPr>
        <p:txBody>
          <a:bodyPr wrap="none">
            <a:spAutoFit/>
          </a:bodyPr>
          <a:lstStyle/>
          <a:p>
            <a:r>
              <a:rPr lang="zh-CN" altLang="zh-CN" sz="2400" dirty="0"/>
              <a:t>（</a:t>
            </a:r>
            <a:r>
              <a:rPr lang="en-US" altLang="zh-CN" sz="2400" dirty="0"/>
              <a:t>4</a:t>
            </a:r>
            <a:r>
              <a:rPr lang="zh-CN" altLang="zh-CN" sz="2400" dirty="0"/>
              <a:t>）对重要数据及时备份</a:t>
            </a:r>
          </a:p>
        </p:txBody>
      </p:sp>
      <p:sp>
        <p:nvSpPr>
          <p:cNvPr id="16" name="矩形 15"/>
          <p:cNvSpPr/>
          <p:nvPr/>
        </p:nvSpPr>
        <p:spPr>
          <a:xfrm>
            <a:off x="752376" y="3573016"/>
            <a:ext cx="4033476" cy="461665"/>
          </a:xfrm>
          <a:prstGeom prst="rect">
            <a:avLst/>
          </a:prstGeom>
        </p:spPr>
        <p:txBody>
          <a:bodyPr wrap="none">
            <a:spAutoFit/>
          </a:bodyPr>
          <a:lstStyle/>
          <a:p>
            <a:r>
              <a:rPr lang="zh-CN" altLang="zh-CN" sz="2400" dirty="0"/>
              <a:t>（</a:t>
            </a:r>
            <a:r>
              <a:rPr lang="en-US" altLang="zh-CN" sz="2400" dirty="0"/>
              <a:t>5</a:t>
            </a:r>
            <a:r>
              <a:rPr lang="zh-CN" altLang="zh-CN" sz="2400" dirty="0"/>
              <a:t>）使用加密机制传输数据</a:t>
            </a:r>
          </a:p>
        </p:txBody>
      </p:sp>
      <p:sp>
        <p:nvSpPr>
          <p:cNvPr id="17" name="矩形 16"/>
          <p:cNvSpPr/>
          <p:nvPr/>
        </p:nvSpPr>
        <p:spPr>
          <a:xfrm>
            <a:off x="1005651" y="3998608"/>
            <a:ext cx="7230440" cy="646331"/>
          </a:xfrm>
          <a:prstGeom prst="rect">
            <a:avLst/>
          </a:prstGeom>
          <a:ln>
            <a:solidFill>
              <a:srgbClr val="C00000"/>
            </a:solidFill>
          </a:ln>
        </p:spPr>
        <p:txBody>
          <a:bodyPr wrap="square">
            <a:spAutoFit/>
          </a:bodyPr>
          <a:lstStyle/>
          <a:p>
            <a:r>
              <a:rPr lang="en-US" altLang="zh-CN" dirty="0" smtClean="0"/>
              <a:t>         </a:t>
            </a:r>
            <a:r>
              <a:rPr lang="zh-CN" altLang="zh-CN" dirty="0" smtClean="0"/>
              <a:t>对于</a:t>
            </a:r>
            <a:r>
              <a:rPr lang="zh-CN" altLang="zh-CN" dirty="0"/>
              <a:t>重要数据，应该经过加密处理再进行发送，这样可以防止黑客监听、截获。</a:t>
            </a:r>
          </a:p>
        </p:txBody>
      </p:sp>
      <p:sp>
        <p:nvSpPr>
          <p:cNvPr id="18" name="矩形 17"/>
          <p:cNvSpPr/>
          <p:nvPr/>
        </p:nvSpPr>
        <p:spPr>
          <a:xfrm>
            <a:off x="752376" y="4823731"/>
            <a:ext cx="3725700" cy="461665"/>
          </a:xfrm>
          <a:prstGeom prst="rect">
            <a:avLst/>
          </a:prstGeom>
        </p:spPr>
        <p:txBody>
          <a:bodyPr wrap="none">
            <a:spAutoFit/>
          </a:bodyPr>
          <a:lstStyle/>
          <a:p>
            <a:r>
              <a:rPr lang="zh-CN" altLang="zh-CN" sz="2400" dirty="0"/>
              <a:t>（</a:t>
            </a:r>
            <a:r>
              <a:rPr lang="en-US" altLang="zh-CN" sz="2400" dirty="0"/>
              <a:t>6</a:t>
            </a:r>
            <a:r>
              <a:rPr lang="zh-CN" altLang="zh-CN" sz="2400" dirty="0"/>
              <a:t>）使用防火墙过滤信息</a:t>
            </a:r>
          </a:p>
        </p:txBody>
      </p:sp>
      <p:sp>
        <p:nvSpPr>
          <p:cNvPr id="19" name="矩形 18"/>
          <p:cNvSpPr/>
          <p:nvPr/>
        </p:nvSpPr>
        <p:spPr>
          <a:xfrm>
            <a:off x="1003826" y="5279514"/>
            <a:ext cx="7265238" cy="923330"/>
          </a:xfrm>
          <a:prstGeom prst="rect">
            <a:avLst/>
          </a:prstGeom>
          <a:ln>
            <a:solidFill>
              <a:srgbClr val="C00000"/>
            </a:solidFill>
          </a:ln>
        </p:spPr>
        <p:txBody>
          <a:bodyPr wrap="square">
            <a:spAutoFit/>
          </a:bodyPr>
          <a:lstStyle/>
          <a:p>
            <a:r>
              <a:rPr lang="en-US" altLang="zh-CN" dirty="0" smtClean="0"/>
              <a:t>         </a:t>
            </a:r>
            <a:r>
              <a:rPr lang="zh-CN" altLang="zh-CN" dirty="0" smtClean="0"/>
              <a:t>通过</a:t>
            </a:r>
            <a:r>
              <a:rPr lang="zh-CN" altLang="zh-CN" dirty="0"/>
              <a:t>防火墙设置，可以让系统知道什么样的信息包可以进入、什么样的应该放弃，这样当黑客发送有攻击性信息包的时候，经过防火墙时，信息就会被丢弃掉，从而防止了黑客的进攻。</a:t>
            </a:r>
            <a:r>
              <a:rPr lang="en-US" altLang="zh-CN" dirty="0"/>
              <a:t>   </a:t>
            </a:r>
            <a:endParaRPr lang="zh-CN" altLang="zh-CN" dirty="0"/>
          </a:p>
        </p:txBody>
      </p:sp>
      <p:sp>
        <p:nvSpPr>
          <p:cNvPr id="4" name="标题 3"/>
          <p:cNvSpPr>
            <a:spLocks noGrp="1"/>
          </p:cNvSpPr>
          <p:nvPr>
            <p:ph type="title" idx="4294967295"/>
          </p:nvPr>
        </p:nvSpPr>
        <p:spPr>
          <a:xfrm>
            <a:off x="762000" y="-27384"/>
            <a:ext cx="8077200" cy="1143000"/>
          </a:xfrm>
        </p:spPr>
        <p:txBody>
          <a:bodyPr/>
          <a:lstStyle/>
          <a:p>
            <a:pPr algn="ctr" rtl="0" eaLnBrk="1" latinLnBrk="0" hangingPunct="1"/>
            <a:r>
              <a:rPr lang="en-US" altLang="zh-CN" sz="3600" kern="1200" dirty="0" smtClean="0">
                <a:solidFill>
                  <a:srgbClr val="000000"/>
                </a:solidFill>
                <a:effectLst/>
                <a:latin typeface="Calibri"/>
                <a:ea typeface="宋体"/>
              </a:rPr>
              <a:t>7.6.2  </a:t>
            </a:r>
            <a:r>
              <a:rPr lang="zh-CN" altLang="zh-CN" sz="3600" kern="1200" dirty="0" smtClean="0">
                <a:solidFill>
                  <a:srgbClr val="000000"/>
                </a:solidFill>
                <a:effectLst/>
                <a:latin typeface="Calibri"/>
                <a:ea typeface="宋体"/>
              </a:rPr>
              <a:t>黑客攻击手段及防范</a:t>
            </a:r>
            <a:endParaRPr lang="zh-CN" altLang="zh-CN" dirty="0" smtClean="0">
              <a:effectLst/>
            </a:endParaRPr>
          </a:p>
        </p:txBody>
      </p:sp>
    </p:spTree>
    <p:extLst>
      <p:ext uri="{BB962C8B-B14F-4D97-AF65-F5344CB8AC3E}">
        <p14:creationId xmlns:p14="http://schemas.microsoft.com/office/powerpoint/2010/main" val="2948942802"/>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iterate type="lt">
                                    <p:tmPct val="0"/>
                                  </p:iterate>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par>
                                <p:cTn id="8" presetID="34" presetClass="emph" presetSubtype="0" fill="hold" grpId="1" nodeType="withEffect">
                                  <p:stCondLst>
                                    <p:cond delay="0"/>
                                  </p:stCondLst>
                                  <p:iterate type="lt">
                                    <p:tmPct val="10000"/>
                                  </p:iterate>
                                  <p:childTnLst>
                                    <p:animMotion origin="layout" path="M 0.0 0.0 L 0.0 -0.07213" pathEditMode="relative" ptsTypes="">
                                      <p:cBhvr>
                                        <p:cTn id="9" dur="250" accel="50000" decel="50000" autoRev="1" fill="hold">
                                          <p:stCondLst>
                                            <p:cond delay="0"/>
                                          </p:stCondLst>
                                        </p:cTn>
                                        <p:tgtEl>
                                          <p:spTgt spid="15"/>
                                        </p:tgtEl>
                                        <p:attrNameLst>
                                          <p:attrName>ppt_x</p:attrName>
                                          <p:attrName>ppt_y</p:attrName>
                                        </p:attrNameLst>
                                      </p:cBhvr>
                                    </p:animMotion>
                                    <p:animRot by="1500000">
                                      <p:cBhvr>
                                        <p:cTn id="10" dur="125" fill="hold">
                                          <p:stCondLst>
                                            <p:cond delay="0"/>
                                          </p:stCondLst>
                                        </p:cTn>
                                        <p:tgtEl>
                                          <p:spTgt spid="15"/>
                                        </p:tgtEl>
                                        <p:attrNameLst>
                                          <p:attrName>r</p:attrName>
                                        </p:attrNameLst>
                                      </p:cBhvr>
                                    </p:animRot>
                                    <p:animRot by="-1500000">
                                      <p:cBhvr>
                                        <p:cTn id="11" dur="125" fill="hold">
                                          <p:stCondLst>
                                            <p:cond delay="125"/>
                                          </p:stCondLst>
                                        </p:cTn>
                                        <p:tgtEl>
                                          <p:spTgt spid="15"/>
                                        </p:tgtEl>
                                        <p:attrNameLst>
                                          <p:attrName>r</p:attrName>
                                        </p:attrNameLst>
                                      </p:cBhvr>
                                    </p:animRot>
                                    <p:animRot by="-1500000">
                                      <p:cBhvr>
                                        <p:cTn id="12" dur="125" fill="hold">
                                          <p:stCondLst>
                                            <p:cond delay="250"/>
                                          </p:stCondLst>
                                        </p:cTn>
                                        <p:tgtEl>
                                          <p:spTgt spid="15"/>
                                        </p:tgtEl>
                                        <p:attrNameLst>
                                          <p:attrName>r</p:attrName>
                                        </p:attrNameLst>
                                      </p:cBhvr>
                                    </p:animRot>
                                    <p:animRot by="1500000">
                                      <p:cBhvr>
                                        <p:cTn id="13" dur="125" fill="hold">
                                          <p:stCondLst>
                                            <p:cond delay="375"/>
                                          </p:stCondLst>
                                        </p:cTn>
                                        <p:tgtEl>
                                          <p:spTgt spid="15"/>
                                        </p:tgtEl>
                                        <p:attrNameLst>
                                          <p:attrName>r</p:attrName>
                                        </p:attrNameLst>
                                      </p:cBhvr>
                                    </p:animRot>
                                  </p:childTnLst>
                                </p:cTn>
                              </p:par>
                              <p:par>
                                <p:cTn id="14" presetID="3" presetClass="emph" presetSubtype="2" fill="hold" grpId="2" nodeType="withEffect">
                                  <p:stCondLst>
                                    <p:cond delay="0"/>
                                  </p:stCondLst>
                                  <p:iterate type="lt">
                                    <p:tmPct val="0"/>
                                  </p:iterate>
                                  <p:childTnLst>
                                    <p:animClr clrSpc="rgb" dir="cw">
                                      <p:cBhvr override="childStyle">
                                        <p:cTn id="15" dur="2000" fill="hold"/>
                                        <p:tgtEl>
                                          <p:spTgt spid="15"/>
                                        </p:tgtEl>
                                        <p:attrNameLst>
                                          <p:attrName>style.color</p:attrName>
                                        </p:attrNameLst>
                                      </p:cBhvr>
                                      <p:to>
                                        <a:srgbClr val="FF3399"/>
                                      </p:to>
                                    </p:animClr>
                                  </p:childTnLst>
                                </p:cTn>
                              </p:par>
                            </p:childTnLst>
                          </p:cTn>
                        </p:par>
                        <p:par>
                          <p:cTn id="16" fill="hold">
                            <p:stCondLst>
                              <p:cond delay="2000"/>
                            </p:stCondLst>
                            <p:childTnLst>
                              <p:par>
                                <p:cTn id="17" presetID="16" presetClass="entr" presetSubtype="21"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barn(inVertical)">
                                      <p:cBhvr>
                                        <p:cTn id="19" dur="500"/>
                                        <p:tgtEl>
                                          <p:spTgt spid="3"/>
                                        </p:tgtEl>
                                      </p:cBhvr>
                                    </p:animEffect>
                                  </p:childTnLst>
                                </p:cTn>
                              </p:par>
                              <p:par>
                                <p:cTn id="20" presetID="3" presetClass="emph" presetSubtype="2" fill="hold" grpId="1" nodeType="withEffect">
                                  <p:stCondLst>
                                    <p:cond delay="400"/>
                                  </p:stCondLst>
                                  <p:childTnLst>
                                    <p:animClr clrSpc="rgb" dir="cw">
                                      <p:cBhvr override="childStyle">
                                        <p:cTn id="21" dur="2000" fill="hold"/>
                                        <p:tgtEl>
                                          <p:spTgt spid="3"/>
                                        </p:tgtEl>
                                        <p:attrNameLst>
                                          <p:attrName>style.color</p:attrName>
                                        </p:attrNameLst>
                                      </p:cBhvr>
                                      <p:to>
                                        <a:srgbClr val="FF3399"/>
                                      </p:to>
                                    </p:animClr>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iterate type="lt">
                                    <p:tmPct val="0"/>
                                  </p:iterate>
                                  <p:childTnLst>
                                    <p:set>
                                      <p:cBhvr>
                                        <p:cTn id="25" dur="1" fill="hold">
                                          <p:stCondLst>
                                            <p:cond delay="0"/>
                                          </p:stCondLst>
                                        </p:cTn>
                                        <p:tgtEl>
                                          <p:spTgt spid="16"/>
                                        </p:tgtEl>
                                        <p:attrNameLst>
                                          <p:attrName>style.visibility</p:attrName>
                                        </p:attrNameLst>
                                      </p:cBhvr>
                                      <p:to>
                                        <p:strVal val="visible"/>
                                      </p:to>
                                    </p:set>
                                    <p:animEffect transition="in" filter="barn(inVertical)">
                                      <p:cBhvr>
                                        <p:cTn id="26" dur="500"/>
                                        <p:tgtEl>
                                          <p:spTgt spid="16"/>
                                        </p:tgtEl>
                                      </p:cBhvr>
                                    </p:animEffect>
                                  </p:childTnLst>
                                </p:cTn>
                              </p:par>
                              <p:par>
                                <p:cTn id="27" presetID="34" presetClass="emph" presetSubtype="0" fill="hold" grpId="1" nodeType="withEffect">
                                  <p:stCondLst>
                                    <p:cond delay="0"/>
                                  </p:stCondLst>
                                  <p:iterate type="lt">
                                    <p:tmPct val="10000"/>
                                  </p:iterate>
                                  <p:childTnLst>
                                    <p:animMotion origin="layout" path="M 0.0 0.0 L 0.0 -0.07213" pathEditMode="relative" ptsTypes="">
                                      <p:cBhvr>
                                        <p:cTn id="28" dur="250" accel="50000" decel="50000" autoRev="1" fill="hold">
                                          <p:stCondLst>
                                            <p:cond delay="0"/>
                                          </p:stCondLst>
                                        </p:cTn>
                                        <p:tgtEl>
                                          <p:spTgt spid="16"/>
                                        </p:tgtEl>
                                        <p:attrNameLst>
                                          <p:attrName>ppt_x</p:attrName>
                                          <p:attrName>ppt_y</p:attrName>
                                        </p:attrNameLst>
                                      </p:cBhvr>
                                    </p:animMotion>
                                    <p:animRot by="1500000">
                                      <p:cBhvr>
                                        <p:cTn id="29" dur="125" fill="hold">
                                          <p:stCondLst>
                                            <p:cond delay="0"/>
                                          </p:stCondLst>
                                        </p:cTn>
                                        <p:tgtEl>
                                          <p:spTgt spid="16"/>
                                        </p:tgtEl>
                                        <p:attrNameLst>
                                          <p:attrName>r</p:attrName>
                                        </p:attrNameLst>
                                      </p:cBhvr>
                                    </p:animRot>
                                    <p:animRot by="-1500000">
                                      <p:cBhvr>
                                        <p:cTn id="30" dur="125" fill="hold">
                                          <p:stCondLst>
                                            <p:cond delay="125"/>
                                          </p:stCondLst>
                                        </p:cTn>
                                        <p:tgtEl>
                                          <p:spTgt spid="16"/>
                                        </p:tgtEl>
                                        <p:attrNameLst>
                                          <p:attrName>r</p:attrName>
                                        </p:attrNameLst>
                                      </p:cBhvr>
                                    </p:animRot>
                                    <p:animRot by="-1500000">
                                      <p:cBhvr>
                                        <p:cTn id="31" dur="125" fill="hold">
                                          <p:stCondLst>
                                            <p:cond delay="250"/>
                                          </p:stCondLst>
                                        </p:cTn>
                                        <p:tgtEl>
                                          <p:spTgt spid="16"/>
                                        </p:tgtEl>
                                        <p:attrNameLst>
                                          <p:attrName>r</p:attrName>
                                        </p:attrNameLst>
                                      </p:cBhvr>
                                    </p:animRot>
                                    <p:animRot by="1500000">
                                      <p:cBhvr>
                                        <p:cTn id="32" dur="125" fill="hold">
                                          <p:stCondLst>
                                            <p:cond delay="375"/>
                                          </p:stCondLst>
                                        </p:cTn>
                                        <p:tgtEl>
                                          <p:spTgt spid="16"/>
                                        </p:tgtEl>
                                        <p:attrNameLst>
                                          <p:attrName>r</p:attrName>
                                        </p:attrNameLst>
                                      </p:cBhvr>
                                    </p:animRot>
                                  </p:childTnLst>
                                </p:cTn>
                              </p:par>
                              <p:par>
                                <p:cTn id="33" presetID="3" presetClass="emph" presetSubtype="2" fill="hold" grpId="2" nodeType="withEffect">
                                  <p:stCondLst>
                                    <p:cond delay="0"/>
                                  </p:stCondLst>
                                  <p:iterate type="lt">
                                    <p:tmPct val="0"/>
                                  </p:iterate>
                                  <p:childTnLst>
                                    <p:animClr clrSpc="rgb" dir="cw">
                                      <p:cBhvr override="childStyle">
                                        <p:cTn id="34" dur="2000" fill="hold"/>
                                        <p:tgtEl>
                                          <p:spTgt spid="16"/>
                                        </p:tgtEl>
                                        <p:attrNameLst>
                                          <p:attrName>style.color</p:attrName>
                                        </p:attrNameLst>
                                      </p:cBhvr>
                                      <p:to>
                                        <a:srgbClr val="996633"/>
                                      </p:to>
                                    </p:animClr>
                                  </p:childTnLst>
                                </p:cTn>
                              </p:par>
                            </p:childTnLst>
                          </p:cTn>
                        </p:par>
                        <p:par>
                          <p:cTn id="35" fill="hold">
                            <p:stCondLst>
                              <p:cond delay="2000"/>
                            </p:stCondLst>
                            <p:childTnLst>
                              <p:par>
                                <p:cTn id="36" presetID="16" presetClass="entr" presetSubtype="21"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barn(inVertical)">
                                      <p:cBhvr>
                                        <p:cTn id="38" dur="500"/>
                                        <p:tgtEl>
                                          <p:spTgt spid="17"/>
                                        </p:tgtEl>
                                      </p:cBhvr>
                                    </p:animEffect>
                                  </p:childTnLst>
                                </p:cTn>
                              </p:par>
                              <p:par>
                                <p:cTn id="39" presetID="3" presetClass="emph" presetSubtype="2" fill="hold" grpId="1" nodeType="withEffect">
                                  <p:stCondLst>
                                    <p:cond delay="0"/>
                                  </p:stCondLst>
                                  <p:childTnLst>
                                    <p:animClr clrSpc="rgb" dir="cw">
                                      <p:cBhvr override="childStyle">
                                        <p:cTn id="40" dur="2000" fill="hold"/>
                                        <p:tgtEl>
                                          <p:spTgt spid="17"/>
                                        </p:tgtEl>
                                        <p:attrNameLst>
                                          <p:attrName>style.color</p:attrName>
                                        </p:attrNameLst>
                                      </p:cBhvr>
                                      <p:to>
                                        <a:srgbClr val="996633"/>
                                      </p:to>
                                    </p:animClr>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grpId="0" nodeType="clickEffect">
                                  <p:stCondLst>
                                    <p:cond delay="0"/>
                                  </p:stCondLst>
                                  <p:iterate type="lt">
                                    <p:tmPct val="0"/>
                                  </p:iterate>
                                  <p:childTnLst>
                                    <p:set>
                                      <p:cBhvr>
                                        <p:cTn id="44" dur="1" fill="hold">
                                          <p:stCondLst>
                                            <p:cond delay="0"/>
                                          </p:stCondLst>
                                        </p:cTn>
                                        <p:tgtEl>
                                          <p:spTgt spid="18"/>
                                        </p:tgtEl>
                                        <p:attrNameLst>
                                          <p:attrName>style.visibility</p:attrName>
                                        </p:attrNameLst>
                                      </p:cBhvr>
                                      <p:to>
                                        <p:strVal val="visible"/>
                                      </p:to>
                                    </p:set>
                                    <p:animEffect transition="in" filter="barn(inVertical)">
                                      <p:cBhvr>
                                        <p:cTn id="45" dur="500"/>
                                        <p:tgtEl>
                                          <p:spTgt spid="18"/>
                                        </p:tgtEl>
                                      </p:cBhvr>
                                    </p:animEffect>
                                  </p:childTnLst>
                                </p:cTn>
                              </p:par>
                              <p:par>
                                <p:cTn id="46" presetID="34" presetClass="emph" presetSubtype="0" fill="hold" grpId="1" nodeType="withEffect">
                                  <p:stCondLst>
                                    <p:cond delay="0"/>
                                  </p:stCondLst>
                                  <p:iterate type="lt">
                                    <p:tmPct val="10000"/>
                                  </p:iterate>
                                  <p:childTnLst>
                                    <p:animMotion origin="layout" path="M 0.0 0.0 L 0.0 -0.07213" pathEditMode="relative" ptsTypes="">
                                      <p:cBhvr>
                                        <p:cTn id="47" dur="250" accel="50000" decel="50000" autoRev="1" fill="hold">
                                          <p:stCondLst>
                                            <p:cond delay="0"/>
                                          </p:stCondLst>
                                        </p:cTn>
                                        <p:tgtEl>
                                          <p:spTgt spid="18"/>
                                        </p:tgtEl>
                                        <p:attrNameLst>
                                          <p:attrName>ppt_x</p:attrName>
                                          <p:attrName>ppt_y</p:attrName>
                                        </p:attrNameLst>
                                      </p:cBhvr>
                                    </p:animMotion>
                                    <p:animRot by="1500000">
                                      <p:cBhvr>
                                        <p:cTn id="48" dur="125" fill="hold">
                                          <p:stCondLst>
                                            <p:cond delay="0"/>
                                          </p:stCondLst>
                                        </p:cTn>
                                        <p:tgtEl>
                                          <p:spTgt spid="18"/>
                                        </p:tgtEl>
                                        <p:attrNameLst>
                                          <p:attrName>r</p:attrName>
                                        </p:attrNameLst>
                                      </p:cBhvr>
                                    </p:animRot>
                                    <p:animRot by="-1500000">
                                      <p:cBhvr>
                                        <p:cTn id="49" dur="125" fill="hold">
                                          <p:stCondLst>
                                            <p:cond delay="125"/>
                                          </p:stCondLst>
                                        </p:cTn>
                                        <p:tgtEl>
                                          <p:spTgt spid="18"/>
                                        </p:tgtEl>
                                        <p:attrNameLst>
                                          <p:attrName>r</p:attrName>
                                        </p:attrNameLst>
                                      </p:cBhvr>
                                    </p:animRot>
                                    <p:animRot by="-1500000">
                                      <p:cBhvr>
                                        <p:cTn id="50" dur="125" fill="hold">
                                          <p:stCondLst>
                                            <p:cond delay="250"/>
                                          </p:stCondLst>
                                        </p:cTn>
                                        <p:tgtEl>
                                          <p:spTgt spid="18"/>
                                        </p:tgtEl>
                                        <p:attrNameLst>
                                          <p:attrName>r</p:attrName>
                                        </p:attrNameLst>
                                      </p:cBhvr>
                                    </p:animRot>
                                    <p:animRot by="1500000">
                                      <p:cBhvr>
                                        <p:cTn id="51" dur="125" fill="hold">
                                          <p:stCondLst>
                                            <p:cond delay="375"/>
                                          </p:stCondLst>
                                        </p:cTn>
                                        <p:tgtEl>
                                          <p:spTgt spid="18"/>
                                        </p:tgtEl>
                                        <p:attrNameLst>
                                          <p:attrName>r</p:attrName>
                                        </p:attrNameLst>
                                      </p:cBhvr>
                                    </p:animRot>
                                  </p:childTnLst>
                                </p:cTn>
                              </p:par>
                              <p:par>
                                <p:cTn id="52" presetID="3" presetClass="emph" presetSubtype="2" fill="hold" grpId="2" nodeType="withEffect">
                                  <p:stCondLst>
                                    <p:cond delay="0"/>
                                  </p:stCondLst>
                                  <p:iterate type="lt">
                                    <p:tmPct val="0"/>
                                  </p:iterate>
                                  <p:childTnLst>
                                    <p:animClr clrSpc="rgb" dir="cw">
                                      <p:cBhvr override="childStyle">
                                        <p:cTn id="53" dur="2000" fill="hold"/>
                                        <p:tgtEl>
                                          <p:spTgt spid="18"/>
                                        </p:tgtEl>
                                        <p:attrNameLst>
                                          <p:attrName>style.color</p:attrName>
                                        </p:attrNameLst>
                                      </p:cBhvr>
                                      <p:to>
                                        <a:srgbClr val="9900CC"/>
                                      </p:to>
                                    </p:animClr>
                                  </p:childTnLst>
                                </p:cTn>
                              </p:par>
                            </p:childTnLst>
                          </p:cTn>
                        </p:par>
                        <p:par>
                          <p:cTn id="54" fill="hold">
                            <p:stCondLst>
                              <p:cond delay="2000"/>
                            </p:stCondLst>
                            <p:childTnLst>
                              <p:par>
                                <p:cTn id="55" presetID="16" presetClass="entr" presetSubtype="21" fill="hold" grpId="0" nodeType="after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barn(inVertical)">
                                      <p:cBhvr>
                                        <p:cTn id="57" dur="500"/>
                                        <p:tgtEl>
                                          <p:spTgt spid="19"/>
                                        </p:tgtEl>
                                      </p:cBhvr>
                                    </p:animEffect>
                                  </p:childTnLst>
                                </p:cTn>
                              </p:par>
                              <p:par>
                                <p:cTn id="58" presetID="3" presetClass="emph" presetSubtype="2" fill="hold" grpId="1" nodeType="withEffect">
                                  <p:stCondLst>
                                    <p:cond delay="0"/>
                                  </p:stCondLst>
                                  <p:childTnLst>
                                    <p:animClr clrSpc="rgb" dir="cw">
                                      <p:cBhvr override="childStyle">
                                        <p:cTn id="59" dur="2000" fill="hold"/>
                                        <p:tgtEl>
                                          <p:spTgt spid="19"/>
                                        </p:tgtEl>
                                        <p:attrNameLst>
                                          <p:attrName>style.color</p:attrName>
                                        </p:attrNameLst>
                                      </p:cBhvr>
                                      <p:to>
                                        <a:srgbClr val="9900CC"/>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15" grpId="0"/>
      <p:bldP spid="15" grpId="1"/>
      <p:bldP spid="15" grpId="2"/>
      <p:bldP spid="16" grpId="0"/>
      <p:bldP spid="16" grpId="1"/>
      <p:bldP spid="16" grpId="2"/>
      <p:bldP spid="17" grpId="0" animBg="1"/>
      <p:bldP spid="17" grpId="1" animBg="1"/>
      <p:bldP spid="18" grpId="0"/>
      <p:bldP spid="18" grpId="1"/>
      <p:bldP spid="18" grpId="2"/>
      <p:bldP spid="19" grpId="0" animBg="1"/>
      <p:bldP spid="19" grpId="1"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05651" y="1061223"/>
            <a:ext cx="2531462" cy="523220"/>
          </a:xfrm>
          <a:prstGeom prst="rect">
            <a:avLst/>
          </a:prstGeom>
        </p:spPr>
        <p:txBody>
          <a:bodyPr wrap="none">
            <a:spAutoFit/>
          </a:bodyPr>
          <a:lstStyle/>
          <a:p>
            <a:r>
              <a:rPr lang="en-US" altLang="zh-CN" sz="2800" dirty="0"/>
              <a:t>3</a:t>
            </a:r>
            <a:r>
              <a:rPr lang="zh-CN" altLang="zh-CN" sz="2800" dirty="0"/>
              <a:t>．黑客的防范</a:t>
            </a:r>
          </a:p>
        </p:txBody>
      </p:sp>
      <p:sp>
        <p:nvSpPr>
          <p:cNvPr id="3" name="矩形 2"/>
          <p:cNvSpPr/>
          <p:nvPr/>
        </p:nvSpPr>
        <p:spPr>
          <a:xfrm>
            <a:off x="1187623" y="2206605"/>
            <a:ext cx="7048467" cy="646331"/>
          </a:xfrm>
          <a:prstGeom prst="rect">
            <a:avLst/>
          </a:prstGeom>
          <a:ln>
            <a:solidFill>
              <a:srgbClr val="C00000"/>
            </a:solidFill>
          </a:ln>
        </p:spPr>
        <p:txBody>
          <a:bodyPr wrap="square">
            <a:spAutoFit/>
          </a:bodyPr>
          <a:lstStyle/>
          <a:p>
            <a:r>
              <a:rPr lang="en-US" altLang="zh-CN" dirty="0" smtClean="0"/>
              <a:t>         </a:t>
            </a:r>
            <a:r>
              <a:rPr lang="zh-CN" altLang="zh-CN" dirty="0" smtClean="0"/>
              <a:t>安装</a:t>
            </a:r>
            <a:r>
              <a:rPr lang="zh-CN" altLang="zh-CN" dirty="0"/>
              <a:t>反间谍软件，经常检查系统中是否被黑客安装了木马、蠕虫或者被黑客开放了某些管理员账号，及时处理，终止黑客的攻击。</a:t>
            </a:r>
          </a:p>
        </p:txBody>
      </p:sp>
      <p:sp>
        <p:nvSpPr>
          <p:cNvPr id="15" name="矩形 14"/>
          <p:cNvSpPr/>
          <p:nvPr/>
        </p:nvSpPr>
        <p:spPr>
          <a:xfrm>
            <a:off x="752376" y="1628800"/>
            <a:ext cx="3110147" cy="461665"/>
          </a:xfrm>
          <a:prstGeom prst="rect">
            <a:avLst/>
          </a:prstGeom>
        </p:spPr>
        <p:txBody>
          <a:bodyPr wrap="none">
            <a:spAutoFit/>
          </a:bodyPr>
          <a:lstStyle/>
          <a:p>
            <a:r>
              <a:rPr lang="zh-CN" altLang="zh-CN" sz="2400" dirty="0"/>
              <a:t>（</a:t>
            </a:r>
            <a:r>
              <a:rPr lang="en-US" altLang="zh-CN" sz="2400" dirty="0"/>
              <a:t>7</a:t>
            </a:r>
            <a:r>
              <a:rPr lang="zh-CN" altLang="zh-CN" sz="2400" dirty="0"/>
              <a:t>）安装反间谍软件</a:t>
            </a:r>
          </a:p>
        </p:txBody>
      </p:sp>
      <p:sp>
        <p:nvSpPr>
          <p:cNvPr id="4" name="标题 3"/>
          <p:cNvSpPr>
            <a:spLocks noGrp="1"/>
          </p:cNvSpPr>
          <p:nvPr>
            <p:ph type="title" idx="4294967295"/>
          </p:nvPr>
        </p:nvSpPr>
        <p:spPr>
          <a:xfrm>
            <a:off x="762000" y="-27384"/>
            <a:ext cx="8077200" cy="1143000"/>
          </a:xfrm>
        </p:spPr>
        <p:txBody>
          <a:bodyPr/>
          <a:lstStyle/>
          <a:p>
            <a:pPr algn="ctr" rtl="0" eaLnBrk="1" latinLnBrk="0" hangingPunct="1"/>
            <a:r>
              <a:rPr lang="en-US" altLang="zh-CN" sz="3600" kern="1200" dirty="0" smtClean="0">
                <a:solidFill>
                  <a:srgbClr val="000000"/>
                </a:solidFill>
                <a:effectLst/>
                <a:latin typeface="Calibri"/>
                <a:ea typeface="宋体"/>
              </a:rPr>
              <a:t>7.6.2  </a:t>
            </a:r>
            <a:r>
              <a:rPr lang="zh-CN" altLang="zh-CN" sz="3600" kern="1200" dirty="0" smtClean="0">
                <a:solidFill>
                  <a:srgbClr val="000000"/>
                </a:solidFill>
                <a:effectLst/>
                <a:latin typeface="Calibri"/>
                <a:ea typeface="宋体"/>
              </a:rPr>
              <a:t>黑客攻击手段及防范</a:t>
            </a:r>
            <a:endParaRPr lang="zh-CN" altLang="zh-CN" dirty="0" smtClean="0">
              <a:effectLst/>
            </a:endParaRPr>
          </a:p>
        </p:txBody>
      </p:sp>
    </p:spTree>
    <p:extLst>
      <p:ext uri="{BB962C8B-B14F-4D97-AF65-F5344CB8AC3E}">
        <p14:creationId xmlns:p14="http://schemas.microsoft.com/office/powerpoint/2010/main" val="654317007"/>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iterate type="lt">
                                    <p:tmPct val="0"/>
                                  </p:iterate>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par>
                                <p:cTn id="8" presetID="34" presetClass="emph" presetSubtype="0" fill="hold" grpId="1" nodeType="withEffect">
                                  <p:stCondLst>
                                    <p:cond delay="0"/>
                                  </p:stCondLst>
                                  <p:iterate type="lt">
                                    <p:tmPct val="10000"/>
                                  </p:iterate>
                                  <p:childTnLst>
                                    <p:animMotion origin="layout" path="M 0.0 0.0 L 0.0 -0.07213" pathEditMode="relative" ptsTypes="">
                                      <p:cBhvr>
                                        <p:cTn id="9" dur="250" accel="50000" decel="50000" autoRev="1" fill="hold">
                                          <p:stCondLst>
                                            <p:cond delay="0"/>
                                          </p:stCondLst>
                                        </p:cTn>
                                        <p:tgtEl>
                                          <p:spTgt spid="15"/>
                                        </p:tgtEl>
                                        <p:attrNameLst>
                                          <p:attrName>ppt_x</p:attrName>
                                          <p:attrName>ppt_y</p:attrName>
                                        </p:attrNameLst>
                                      </p:cBhvr>
                                    </p:animMotion>
                                    <p:animRot by="1500000">
                                      <p:cBhvr>
                                        <p:cTn id="10" dur="125" fill="hold">
                                          <p:stCondLst>
                                            <p:cond delay="0"/>
                                          </p:stCondLst>
                                        </p:cTn>
                                        <p:tgtEl>
                                          <p:spTgt spid="15"/>
                                        </p:tgtEl>
                                        <p:attrNameLst>
                                          <p:attrName>r</p:attrName>
                                        </p:attrNameLst>
                                      </p:cBhvr>
                                    </p:animRot>
                                    <p:animRot by="-1500000">
                                      <p:cBhvr>
                                        <p:cTn id="11" dur="125" fill="hold">
                                          <p:stCondLst>
                                            <p:cond delay="125"/>
                                          </p:stCondLst>
                                        </p:cTn>
                                        <p:tgtEl>
                                          <p:spTgt spid="15"/>
                                        </p:tgtEl>
                                        <p:attrNameLst>
                                          <p:attrName>r</p:attrName>
                                        </p:attrNameLst>
                                      </p:cBhvr>
                                    </p:animRot>
                                    <p:animRot by="-1500000">
                                      <p:cBhvr>
                                        <p:cTn id="12" dur="125" fill="hold">
                                          <p:stCondLst>
                                            <p:cond delay="250"/>
                                          </p:stCondLst>
                                        </p:cTn>
                                        <p:tgtEl>
                                          <p:spTgt spid="15"/>
                                        </p:tgtEl>
                                        <p:attrNameLst>
                                          <p:attrName>r</p:attrName>
                                        </p:attrNameLst>
                                      </p:cBhvr>
                                    </p:animRot>
                                    <p:animRot by="1500000">
                                      <p:cBhvr>
                                        <p:cTn id="13" dur="125" fill="hold">
                                          <p:stCondLst>
                                            <p:cond delay="375"/>
                                          </p:stCondLst>
                                        </p:cTn>
                                        <p:tgtEl>
                                          <p:spTgt spid="15"/>
                                        </p:tgtEl>
                                        <p:attrNameLst>
                                          <p:attrName>r</p:attrName>
                                        </p:attrNameLst>
                                      </p:cBhvr>
                                    </p:animRot>
                                  </p:childTnLst>
                                </p:cTn>
                              </p:par>
                              <p:par>
                                <p:cTn id="14" presetID="3" presetClass="emph" presetSubtype="2" fill="hold" grpId="2" nodeType="withEffect">
                                  <p:stCondLst>
                                    <p:cond delay="0"/>
                                  </p:stCondLst>
                                  <p:iterate type="lt">
                                    <p:tmPct val="0"/>
                                  </p:iterate>
                                  <p:childTnLst>
                                    <p:animClr clrSpc="rgb" dir="cw">
                                      <p:cBhvr override="childStyle">
                                        <p:cTn id="15" dur="2000" fill="hold"/>
                                        <p:tgtEl>
                                          <p:spTgt spid="15"/>
                                        </p:tgtEl>
                                        <p:attrNameLst>
                                          <p:attrName>style.color</p:attrName>
                                        </p:attrNameLst>
                                      </p:cBhvr>
                                      <p:to>
                                        <a:srgbClr val="FF9933"/>
                                      </p:to>
                                    </p:animClr>
                                  </p:childTnLst>
                                </p:cTn>
                              </p:par>
                            </p:childTnLst>
                          </p:cTn>
                        </p:par>
                        <p:par>
                          <p:cTn id="16" fill="hold">
                            <p:stCondLst>
                              <p:cond delay="2000"/>
                            </p:stCondLst>
                            <p:childTnLst>
                              <p:par>
                                <p:cTn id="17" presetID="16" presetClass="entr" presetSubtype="21"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barn(inVertical)">
                                      <p:cBhvr>
                                        <p:cTn id="19" dur="500"/>
                                        <p:tgtEl>
                                          <p:spTgt spid="3"/>
                                        </p:tgtEl>
                                      </p:cBhvr>
                                    </p:animEffect>
                                  </p:childTnLst>
                                </p:cTn>
                              </p:par>
                              <p:par>
                                <p:cTn id="20" presetID="3" presetClass="emph" presetSubtype="2" fill="hold" grpId="1" nodeType="withEffect">
                                  <p:stCondLst>
                                    <p:cond delay="0"/>
                                  </p:stCondLst>
                                  <p:childTnLst>
                                    <p:animClr clrSpc="rgb" dir="cw">
                                      <p:cBhvr override="childStyle">
                                        <p:cTn id="21" dur="2000" fill="hold"/>
                                        <p:tgtEl>
                                          <p:spTgt spid="3"/>
                                        </p:tgtEl>
                                        <p:attrNameLst>
                                          <p:attrName>style.color</p:attrName>
                                        </p:attrNameLst>
                                      </p:cBhvr>
                                      <p:to>
                                        <a:srgbClr val="FF9933"/>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15" grpId="0"/>
      <p:bldP spid="15" grpId="1"/>
      <p:bldP spid="15" grpId="2"/>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05651" y="1061223"/>
            <a:ext cx="2892138" cy="523220"/>
          </a:xfrm>
          <a:prstGeom prst="rect">
            <a:avLst/>
          </a:prstGeom>
        </p:spPr>
        <p:txBody>
          <a:bodyPr wrap="none">
            <a:spAutoFit/>
          </a:bodyPr>
          <a:lstStyle/>
          <a:p>
            <a:r>
              <a:rPr lang="en-US" altLang="zh-CN" sz="2800" dirty="0"/>
              <a:t>1</a:t>
            </a:r>
            <a:r>
              <a:rPr lang="zh-CN" altLang="zh-CN" sz="2800" dirty="0"/>
              <a:t>．防火墙的功能</a:t>
            </a:r>
          </a:p>
        </p:txBody>
      </p:sp>
      <p:sp>
        <p:nvSpPr>
          <p:cNvPr id="3" name="矩形 2"/>
          <p:cNvSpPr/>
          <p:nvPr/>
        </p:nvSpPr>
        <p:spPr>
          <a:xfrm>
            <a:off x="1187622" y="1686818"/>
            <a:ext cx="7048467" cy="4488793"/>
          </a:xfrm>
          <a:prstGeom prst="rect">
            <a:avLst/>
          </a:prstGeom>
          <a:ln>
            <a:solidFill>
              <a:srgbClr val="C00000"/>
            </a:solidFill>
          </a:ln>
        </p:spPr>
        <p:txBody>
          <a:bodyPr wrap="square">
            <a:spAutoFit/>
          </a:bodyPr>
          <a:lstStyle/>
          <a:p>
            <a:pPr marL="536575">
              <a:lnSpc>
                <a:spcPct val="120000"/>
              </a:lnSpc>
            </a:pPr>
            <a:r>
              <a:rPr lang="zh-CN" altLang="zh-CN" sz="2400" dirty="0" smtClean="0"/>
              <a:t>防火墙</a:t>
            </a:r>
            <a:r>
              <a:rPr lang="zh-CN" altLang="zh-CN" sz="2400" dirty="0"/>
              <a:t>通常具有下列功能：</a:t>
            </a:r>
          </a:p>
          <a:p>
            <a:pPr indent="449263">
              <a:lnSpc>
                <a:spcPct val="120000"/>
              </a:lnSpc>
            </a:pPr>
            <a:r>
              <a:rPr lang="zh-CN" altLang="zh-CN" sz="2400" dirty="0"/>
              <a:t>（</a:t>
            </a:r>
            <a:r>
              <a:rPr lang="en-US" altLang="zh-CN" sz="2400" dirty="0"/>
              <a:t>1</a:t>
            </a:r>
            <a:r>
              <a:rPr lang="zh-CN" altLang="zh-CN" sz="2400" dirty="0"/>
              <a:t>）防火墙通过对流经它的网络</a:t>
            </a:r>
            <a:r>
              <a:rPr lang="en-US" altLang="zh-CN" sz="2400" dirty="0"/>
              <a:t>通信</a:t>
            </a:r>
            <a:r>
              <a:rPr lang="zh-CN" altLang="zh-CN" sz="2400" dirty="0"/>
              <a:t>进行</a:t>
            </a:r>
            <a:r>
              <a:rPr lang="en-US" altLang="zh-CN" sz="2400" dirty="0"/>
              <a:t>扫描</a:t>
            </a:r>
            <a:r>
              <a:rPr lang="zh-CN" altLang="zh-CN" sz="2400" dirty="0"/>
              <a:t>， </a:t>
            </a:r>
            <a:r>
              <a:rPr lang="en-US" altLang="zh-CN" sz="2400" dirty="0"/>
              <a:t>过滤</a:t>
            </a:r>
            <a:r>
              <a:rPr lang="zh-CN" altLang="zh-CN" sz="2400" dirty="0"/>
              <a:t>掉外部攻击，以免其在目标</a:t>
            </a:r>
            <a:r>
              <a:rPr lang="en-US" altLang="zh-CN" sz="2400" dirty="0"/>
              <a:t>计算机</a:t>
            </a:r>
            <a:r>
              <a:rPr lang="zh-CN" altLang="zh-CN" sz="2400" dirty="0"/>
              <a:t>上被执行。</a:t>
            </a:r>
          </a:p>
          <a:p>
            <a:pPr indent="449263">
              <a:lnSpc>
                <a:spcPct val="120000"/>
              </a:lnSpc>
            </a:pPr>
            <a:r>
              <a:rPr lang="zh-CN" altLang="zh-CN" sz="2400" dirty="0"/>
              <a:t>（</a:t>
            </a:r>
            <a:r>
              <a:rPr lang="en-US" altLang="zh-CN" sz="2400" dirty="0"/>
              <a:t>2</a:t>
            </a:r>
            <a:r>
              <a:rPr lang="zh-CN" altLang="zh-CN" sz="2400" dirty="0"/>
              <a:t>）</a:t>
            </a:r>
            <a:r>
              <a:rPr lang="en-US" altLang="zh-CN" sz="2400" dirty="0"/>
              <a:t>防火墙</a:t>
            </a:r>
            <a:r>
              <a:rPr lang="zh-CN" altLang="zh-CN" sz="2400" dirty="0"/>
              <a:t>可以关闭不使用的端口。</a:t>
            </a:r>
          </a:p>
          <a:p>
            <a:pPr indent="449263">
              <a:lnSpc>
                <a:spcPct val="120000"/>
              </a:lnSpc>
            </a:pPr>
            <a:r>
              <a:rPr lang="zh-CN" altLang="zh-CN" sz="2400" dirty="0"/>
              <a:t>（</a:t>
            </a:r>
            <a:r>
              <a:rPr lang="en-US" altLang="zh-CN" sz="2400" dirty="0"/>
              <a:t>3</a:t>
            </a:r>
            <a:r>
              <a:rPr lang="zh-CN" altLang="zh-CN" sz="2400" dirty="0"/>
              <a:t>）防火墙能禁止特定端口的流出</a:t>
            </a:r>
            <a:r>
              <a:rPr lang="en-US" altLang="zh-CN" sz="2400" dirty="0"/>
              <a:t>通信</a:t>
            </a:r>
            <a:r>
              <a:rPr lang="zh-CN" altLang="zh-CN" sz="2400" dirty="0"/>
              <a:t>，封锁</a:t>
            </a:r>
            <a:r>
              <a:rPr lang="en-US" altLang="zh-CN" sz="2400" dirty="0"/>
              <a:t>特洛伊木马</a:t>
            </a:r>
            <a:r>
              <a:rPr lang="zh-CN" altLang="zh-CN" sz="2400" dirty="0"/>
              <a:t>，防止内部信息外泄。</a:t>
            </a:r>
          </a:p>
          <a:p>
            <a:pPr indent="449263">
              <a:lnSpc>
                <a:spcPct val="120000"/>
              </a:lnSpc>
            </a:pPr>
            <a:r>
              <a:rPr lang="zh-CN" altLang="zh-CN" sz="2400" dirty="0"/>
              <a:t>（</a:t>
            </a:r>
            <a:r>
              <a:rPr lang="en-US" altLang="zh-CN" sz="2400" dirty="0"/>
              <a:t>4</a:t>
            </a:r>
            <a:r>
              <a:rPr lang="zh-CN" altLang="zh-CN" sz="2400" dirty="0"/>
              <a:t>）防火墙可以禁止来自特殊站点的访问，从而禁止来自不明入侵者的所有</a:t>
            </a:r>
            <a:r>
              <a:rPr lang="en-US" altLang="zh-CN" sz="2400" dirty="0"/>
              <a:t>通信</a:t>
            </a:r>
            <a:r>
              <a:rPr lang="zh-CN" altLang="zh-CN" sz="2400" dirty="0"/>
              <a:t>。</a:t>
            </a:r>
          </a:p>
          <a:p>
            <a:pPr indent="449263">
              <a:lnSpc>
                <a:spcPct val="120000"/>
              </a:lnSpc>
            </a:pPr>
            <a:r>
              <a:rPr lang="zh-CN" altLang="zh-CN" sz="2400" dirty="0"/>
              <a:t>（</a:t>
            </a:r>
            <a:r>
              <a:rPr lang="en-US" altLang="zh-CN" sz="2400" dirty="0"/>
              <a:t>5</a:t>
            </a:r>
            <a:r>
              <a:rPr lang="zh-CN" altLang="zh-CN" sz="2400" dirty="0"/>
              <a:t>）防火墙能记录下经过它的所有访问并作出日志记录，当发现可疑动作时，</a:t>
            </a:r>
            <a:r>
              <a:rPr lang="en-US" altLang="zh-CN" sz="2400" dirty="0"/>
              <a:t>防火墙</a:t>
            </a:r>
            <a:r>
              <a:rPr lang="zh-CN" altLang="zh-CN" sz="2400" dirty="0"/>
              <a:t>能及时</a:t>
            </a:r>
            <a:r>
              <a:rPr lang="en-US" altLang="zh-CN" sz="2400" dirty="0"/>
              <a:t>报警</a:t>
            </a:r>
            <a:r>
              <a:rPr lang="zh-CN" altLang="zh-CN" sz="2400" dirty="0"/>
              <a:t>。</a:t>
            </a:r>
          </a:p>
        </p:txBody>
      </p:sp>
      <p:sp>
        <p:nvSpPr>
          <p:cNvPr id="4" name="标题 3"/>
          <p:cNvSpPr>
            <a:spLocks noGrp="1"/>
          </p:cNvSpPr>
          <p:nvPr>
            <p:ph type="title" idx="4294967295"/>
          </p:nvPr>
        </p:nvSpPr>
        <p:spPr>
          <a:xfrm>
            <a:off x="762000" y="-27384"/>
            <a:ext cx="8077200" cy="1143000"/>
          </a:xfrm>
        </p:spPr>
        <p:txBody>
          <a:bodyPr/>
          <a:lstStyle/>
          <a:p>
            <a:pPr algn="ctr" rtl="0" eaLnBrk="1" latinLnBrk="0" hangingPunct="1"/>
            <a:r>
              <a:rPr lang="en-US" altLang="zh-CN" sz="3600" kern="1200" dirty="0" smtClean="0">
                <a:solidFill>
                  <a:srgbClr val="000000"/>
                </a:solidFill>
                <a:effectLst/>
                <a:latin typeface="Calibri"/>
                <a:ea typeface="宋体"/>
              </a:rPr>
              <a:t>7.6.3  </a:t>
            </a:r>
            <a:r>
              <a:rPr lang="zh-CN" altLang="zh-CN" sz="3600" kern="1200" dirty="0" smtClean="0">
                <a:solidFill>
                  <a:srgbClr val="000000"/>
                </a:solidFill>
                <a:effectLst/>
                <a:latin typeface="Calibri"/>
                <a:ea typeface="宋体"/>
              </a:rPr>
              <a:t>防火墙技术</a:t>
            </a:r>
            <a:endParaRPr lang="zh-CN" altLang="zh-CN" dirty="0" smtClean="0">
              <a:effectLst/>
            </a:endParaRPr>
          </a:p>
        </p:txBody>
      </p:sp>
    </p:spTree>
    <p:extLst>
      <p:ext uri="{BB962C8B-B14F-4D97-AF65-F5344CB8AC3E}">
        <p14:creationId xmlns:p14="http://schemas.microsoft.com/office/powerpoint/2010/main" val="1353112210"/>
      </p:ext>
    </p:extLst>
  </p:cSld>
  <p:clrMapOvr>
    <a:masterClrMapping/>
  </p:clrMapOvr>
  <p:transition spd="slow">
    <p:wipe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3419872" y="1700808"/>
            <a:ext cx="4896544" cy="4524315"/>
          </a:xfrm>
          <a:prstGeom prst="rect">
            <a:avLst/>
          </a:prstGeom>
          <a:solidFill>
            <a:schemeClr val="bg1"/>
          </a:solidFill>
          <a:ln>
            <a:solidFill>
              <a:srgbClr val="FF0000"/>
            </a:solidFill>
          </a:ln>
        </p:spPr>
        <p:txBody>
          <a:bodyPr wrap="square" rtlCol="0">
            <a:spAutoFit/>
          </a:bodyPr>
          <a:lstStyle/>
          <a:p>
            <a:r>
              <a:rPr lang="en-US" altLang="zh-CN" sz="2400" dirty="0" smtClean="0"/>
              <a:t>         </a:t>
            </a:r>
            <a:r>
              <a:rPr lang="zh-CN" altLang="zh-CN" sz="2400" dirty="0" smtClean="0"/>
              <a:t>广域网</a:t>
            </a:r>
            <a:r>
              <a:rPr lang="zh-CN" altLang="zh-CN" sz="2400" dirty="0"/>
              <a:t>覆盖范围从几百公里到几千公里或更远，可以覆盖一个城市、一个国家甚至全球。广域网通常是由各种网络互联形成国际性的远程计算机网络。国际互联网</a:t>
            </a:r>
            <a:r>
              <a:rPr lang="en-US" altLang="zh-CN" sz="2400" dirty="0"/>
              <a:t>Internet</a:t>
            </a:r>
            <a:r>
              <a:rPr lang="zh-CN" altLang="zh-CN" sz="2400" dirty="0"/>
              <a:t>就是广域网的一种。</a:t>
            </a:r>
          </a:p>
          <a:p>
            <a:r>
              <a:rPr lang="en-US" altLang="zh-CN" sz="2400" dirty="0" smtClean="0"/>
              <a:t>         </a:t>
            </a:r>
            <a:r>
              <a:rPr lang="zh-CN" altLang="zh-CN" sz="2400" dirty="0" smtClean="0"/>
              <a:t>广域网</a:t>
            </a:r>
            <a:r>
              <a:rPr lang="zh-CN" altLang="zh-CN" sz="2400" dirty="0"/>
              <a:t>传输速率较低，但随着通信技术的发展，其传输速率也有较大提高。广域网可以使用电话交换网、微波、卫星通信网或它们的组合信道进行通信。</a:t>
            </a:r>
          </a:p>
          <a:p>
            <a:endParaRPr lang="zh-CN" altLang="zh-CN" sz="2400" dirty="0"/>
          </a:p>
        </p:txBody>
      </p:sp>
      <p:sp>
        <p:nvSpPr>
          <p:cNvPr id="5" name="标题 4"/>
          <p:cNvSpPr>
            <a:spLocks noGrp="1"/>
          </p:cNvSpPr>
          <p:nvPr>
            <p:ph type="title" idx="4294967295"/>
          </p:nvPr>
        </p:nvSpPr>
        <p:spPr>
          <a:xfrm>
            <a:off x="1871663" y="0"/>
            <a:ext cx="7272337" cy="1143000"/>
          </a:xfrm>
        </p:spPr>
        <p:txBody>
          <a:bodyPr>
            <a:normAutofit/>
          </a:bodyPr>
          <a:lstStyle/>
          <a:p>
            <a:r>
              <a:rPr lang="en-US" altLang="zh-CN" sz="3600" dirty="0" smtClean="0"/>
              <a:t>7.1.3 </a:t>
            </a:r>
            <a:r>
              <a:rPr lang="zh-CN" altLang="zh-CN" sz="3600" dirty="0" smtClean="0"/>
              <a:t>计算机网络</a:t>
            </a:r>
            <a:r>
              <a:rPr lang="zh-CN" altLang="zh-CN" sz="3600" dirty="0"/>
              <a:t>的分类</a:t>
            </a:r>
          </a:p>
        </p:txBody>
      </p:sp>
      <p:sp>
        <p:nvSpPr>
          <p:cNvPr id="6" name="TextBox 5"/>
          <p:cNvSpPr txBox="1"/>
          <p:nvPr/>
        </p:nvSpPr>
        <p:spPr>
          <a:xfrm>
            <a:off x="963149" y="1052736"/>
            <a:ext cx="6489172" cy="523220"/>
          </a:xfrm>
          <a:prstGeom prst="rect">
            <a:avLst/>
          </a:prstGeom>
          <a:noFill/>
        </p:spPr>
        <p:txBody>
          <a:bodyPr wrap="square" rtlCol="0">
            <a:spAutoFit/>
          </a:bodyPr>
          <a:lstStyle/>
          <a:p>
            <a:r>
              <a:rPr lang="en-US" altLang="zh-CN" sz="2800" dirty="0"/>
              <a:t>1</a:t>
            </a:r>
            <a:r>
              <a:rPr lang="zh-CN" altLang="zh-CN" sz="2800" dirty="0"/>
              <a:t>．按网络覆盖的地理范围进行</a:t>
            </a:r>
            <a:r>
              <a:rPr lang="zh-CN" altLang="zh-CN" sz="2800" dirty="0" smtClean="0"/>
              <a:t>分类</a:t>
            </a:r>
            <a:endParaRPr lang="zh-CN" altLang="zh-CN" sz="2800" dirty="0"/>
          </a:p>
        </p:txBody>
      </p:sp>
      <p:sp>
        <p:nvSpPr>
          <p:cNvPr id="3" name="矩形 2"/>
          <p:cNvSpPr/>
          <p:nvPr/>
        </p:nvSpPr>
        <p:spPr>
          <a:xfrm>
            <a:off x="963149" y="1916832"/>
            <a:ext cx="2031325" cy="3416320"/>
          </a:xfrm>
          <a:prstGeom prst="rect">
            <a:avLst/>
          </a:prstGeom>
        </p:spPr>
        <p:txBody>
          <a:bodyPr wrap="none">
            <a:spAutoFit/>
          </a:bodyPr>
          <a:lstStyle/>
          <a:p>
            <a:r>
              <a:rPr lang="zh-CN" altLang="en-US" sz="2400" dirty="0"/>
              <a:t>（</a:t>
            </a:r>
            <a:r>
              <a:rPr lang="en-US" altLang="zh-CN" sz="2400" dirty="0"/>
              <a:t>1</a:t>
            </a:r>
            <a:r>
              <a:rPr lang="zh-CN" altLang="en-US" sz="2400" dirty="0"/>
              <a:t>）	</a:t>
            </a:r>
            <a:r>
              <a:rPr lang="zh-CN" altLang="en-US" sz="2400" dirty="0" smtClean="0"/>
              <a:t>局域网</a:t>
            </a:r>
            <a:endParaRPr lang="en-US" altLang="zh-CN" sz="2400" dirty="0" smtClean="0"/>
          </a:p>
          <a:p>
            <a:endParaRPr lang="en-US" altLang="zh-CN" sz="2400" dirty="0"/>
          </a:p>
          <a:p>
            <a:endParaRPr lang="en-US" altLang="zh-CN" sz="2400" dirty="0" smtClean="0"/>
          </a:p>
          <a:p>
            <a:endParaRPr lang="en-US" altLang="zh-CN" sz="2400" dirty="0" smtClean="0"/>
          </a:p>
          <a:p>
            <a:r>
              <a:rPr lang="zh-CN" altLang="en-US" sz="2400" dirty="0"/>
              <a:t>（</a:t>
            </a:r>
            <a:r>
              <a:rPr lang="en-US" altLang="zh-CN" sz="2400" dirty="0"/>
              <a:t>2</a:t>
            </a:r>
            <a:r>
              <a:rPr lang="zh-CN" altLang="en-US" sz="2400" dirty="0"/>
              <a:t>）	</a:t>
            </a:r>
            <a:r>
              <a:rPr lang="zh-CN" altLang="en-US" sz="2400" dirty="0" smtClean="0"/>
              <a:t>城域网</a:t>
            </a:r>
            <a:endParaRPr lang="en-US" altLang="zh-CN" sz="2400" dirty="0" smtClean="0"/>
          </a:p>
          <a:p>
            <a:endParaRPr lang="en-US" altLang="zh-CN" sz="2400" dirty="0"/>
          </a:p>
          <a:p>
            <a:endParaRPr lang="en-US" altLang="zh-CN" sz="2400" dirty="0" smtClean="0"/>
          </a:p>
          <a:p>
            <a:endParaRPr lang="en-US" altLang="zh-CN" sz="2400" dirty="0" smtClean="0"/>
          </a:p>
          <a:p>
            <a:r>
              <a:rPr lang="zh-CN" altLang="en-US" sz="2400" dirty="0"/>
              <a:t>（</a:t>
            </a:r>
            <a:r>
              <a:rPr lang="en-US" altLang="zh-CN" sz="2400" dirty="0"/>
              <a:t>3</a:t>
            </a:r>
            <a:r>
              <a:rPr lang="zh-CN" altLang="en-US" sz="2400" dirty="0"/>
              <a:t>）	广域网</a:t>
            </a:r>
          </a:p>
        </p:txBody>
      </p:sp>
      <p:sp>
        <p:nvSpPr>
          <p:cNvPr id="9" name="TextBox 8"/>
          <p:cNvSpPr txBox="1"/>
          <p:nvPr/>
        </p:nvSpPr>
        <p:spPr>
          <a:xfrm>
            <a:off x="3419872" y="1700808"/>
            <a:ext cx="4896544" cy="4154984"/>
          </a:xfrm>
          <a:prstGeom prst="rect">
            <a:avLst/>
          </a:prstGeom>
          <a:solidFill>
            <a:schemeClr val="bg1"/>
          </a:solidFill>
          <a:ln>
            <a:solidFill>
              <a:srgbClr val="FF0000"/>
            </a:solidFill>
          </a:ln>
        </p:spPr>
        <p:txBody>
          <a:bodyPr wrap="square" rtlCol="0">
            <a:spAutoFit/>
          </a:bodyPr>
          <a:lstStyle/>
          <a:p>
            <a:r>
              <a:rPr lang="en-US" altLang="zh-CN" sz="2400" dirty="0" smtClean="0"/>
              <a:t>         </a:t>
            </a:r>
            <a:r>
              <a:rPr lang="zh-CN" altLang="zh-CN" sz="2400" dirty="0" smtClean="0"/>
              <a:t>将</a:t>
            </a:r>
            <a:r>
              <a:rPr lang="zh-CN" altLang="zh-CN" sz="2400" dirty="0"/>
              <a:t>不同的局域网通过网间连接，构成覆盖范围从几十公里到上百公里的计算机网络。常用于一个城市的多个局域网互联，以实现大量用户之间的资源共享、信息传输。</a:t>
            </a:r>
          </a:p>
          <a:p>
            <a:r>
              <a:rPr lang="en-US" altLang="zh-CN" sz="2400" dirty="0" smtClean="0"/>
              <a:t>         </a:t>
            </a:r>
            <a:r>
              <a:rPr lang="zh-CN" altLang="zh-CN" sz="2400" dirty="0" smtClean="0"/>
              <a:t>城域网</a:t>
            </a:r>
            <a:r>
              <a:rPr lang="zh-CN" altLang="zh-CN" sz="2400" dirty="0"/>
              <a:t>的特点是传输速率高、技术先进、安全、用户接入简单，普通用户只需将网线适当连接，配置网卡或路由器参数就可以接入宽带城域网。</a:t>
            </a:r>
          </a:p>
          <a:p>
            <a:endParaRPr lang="zh-CN" altLang="zh-CN" sz="2400" dirty="0"/>
          </a:p>
        </p:txBody>
      </p:sp>
      <p:sp>
        <p:nvSpPr>
          <p:cNvPr id="8" name="TextBox 7"/>
          <p:cNvSpPr txBox="1"/>
          <p:nvPr/>
        </p:nvSpPr>
        <p:spPr>
          <a:xfrm>
            <a:off x="3419872" y="1700807"/>
            <a:ext cx="4896544" cy="4524315"/>
          </a:xfrm>
          <a:prstGeom prst="rect">
            <a:avLst/>
          </a:prstGeom>
          <a:solidFill>
            <a:schemeClr val="bg1"/>
          </a:solidFill>
          <a:ln>
            <a:solidFill>
              <a:srgbClr val="FF0000"/>
            </a:solidFill>
          </a:ln>
        </p:spPr>
        <p:txBody>
          <a:bodyPr wrap="square" rtlCol="0">
            <a:spAutoFit/>
          </a:bodyPr>
          <a:lstStyle/>
          <a:p>
            <a:r>
              <a:rPr lang="en-US" altLang="zh-CN" sz="2400" dirty="0" smtClean="0"/>
              <a:t>         </a:t>
            </a:r>
            <a:r>
              <a:rPr lang="zh-CN" altLang="zh-CN" sz="2400" dirty="0" smtClean="0"/>
              <a:t>局域网</a:t>
            </a:r>
            <a:r>
              <a:rPr lang="zh-CN" altLang="zh-CN" sz="2400" dirty="0"/>
              <a:t>覆盖范围一般在几百米到几公里范围之内，是将较小地理区域内的计算机或数据终端设备连接在一起的通信网络。常用于组建一个办公室、一栋楼、一个单位的小型计算机网络。</a:t>
            </a:r>
          </a:p>
          <a:p>
            <a:r>
              <a:rPr lang="en-US" altLang="zh-CN" sz="2400" dirty="0" smtClean="0"/>
              <a:t>         </a:t>
            </a:r>
            <a:r>
              <a:rPr lang="zh-CN" altLang="zh-CN" sz="2400" dirty="0" smtClean="0"/>
              <a:t>局域网</a:t>
            </a:r>
            <a:r>
              <a:rPr lang="zh-CN" altLang="zh-CN" sz="2400" dirty="0"/>
              <a:t>具有传输速率较高、误码率低，结构简单、易组网、易维护、成本低等优点。在局域网中，一个节点发出的信息可以被多个节点接收，所以局域网为广播通信方式</a:t>
            </a:r>
            <a:r>
              <a:rPr lang="zh-CN" altLang="zh-CN" sz="2400" dirty="0" smtClean="0"/>
              <a:t>。</a:t>
            </a:r>
            <a:endParaRPr lang="zh-CN" altLang="zh-CN" sz="2400" dirty="0"/>
          </a:p>
        </p:txBody>
      </p:sp>
    </p:spTree>
    <p:extLst>
      <p:ext uri="{BB962C8B-B14F-4D97-AF65-F5344CB8AC3E}">
        <p14:creationId xmlns:p14="http://schemas.microsoft.com/office/powerpoint/2010/main" val="409622650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2"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par>
                                <p:cTn id="8" presetID="34" presetClass="emph" presetSubtype="0" fill="hold" nodeType="withEffect">
                                  <p:stCondLst>
                                    <p:cond delay="0"/>
                                  </p:stCondLst>
                                  <p:iterate type="lt">
                                    <p:tmPct val="10000"/>
                                  </p:iterate>
                                  <p:childTnLst>
                                    <p:animMotion origin="layout" path="M 0.0 0.0 L 0.0 -0.07213" pathEditMode="relative" ptsTypes="">
                                      <p:cBhvr>
                                        <p:cTn id="9" dur="250" accel="50000" decel="50000" autoRev="1" fill="hold">
                                          <p:stCondLst>
                                            <p:cond delay="0"/>
                                          </p:stCondLst>
                                        </p:cTn>
                                        <p:tgtEl>
                                          <p:spTgt spid="3">
                                            <p:txEl>
                                              <p:pRg st="0" end="0"/>
                                            </p:txEl>
                                          </p:spTgt>
                                        </p:tgtEl>
                                        <p:attrNameLst>
                                          <p:attrName>ppt_x</p:attrName>
                                          <p:attrName>ppt_y</p:attrName>
                                        </p:attrNameLst>
                                      </p:cBhvr>
                                    </p:animMotion>
                                    <p:animRot by="1500000">
                                      <p:cBhvr>
                                        <p:cTn id="10" dur="125" fill="hold">
                                          <p:stCondLst>
                                            <p:cond delay="0"/>
                                          </p:stCondLst>
                                        </p:cTn>
                                        <p:tgtEl>
                                          <p:spTgt spid="3">
                                            <p:txEl>
                                              <p:pRg st="0" end="0"/>
                                            </p:txEl>
                                          </p:spTgt>
                                        </p:tgtEl>
                                        <p:attrNameLst>
                                          <p:attrName>r</p:attrName>
                                        </p:attrNameLst>
                                      </p:cBhvr>
                                    </p:animRot>
                                    <p:animRot by="-1500000">
                                      <p:cBhvr>
                                        <p:cTn id="11" dur="125" fill="hold">
                                          <p:stCondLst>
                                            <p:cond delay="125"/>
                                          </p:stCondLst>
                                        </p:cTn>
                                        <p:tgtEl>
                                          <p:spTgt spid="3">
                                            <p:txEl>
                                              <p:pRg st="0" end="0"/>
                                            </p:txEl>
                                          </p:spTgt>
                                        </p:tgtEl>
                                        <p:attrNameLst>
                                          <p:attrName>r</p:attrName>
                                        </p:attrNameLst>
                                      </p:cBhvr>
                                    </p:animRot>
                                    <p:animRot by="-1500000">
                                      <p:cBhvr>
                                        <p:cTn id="12" dur="125" fill="hold">
                                          <p:stCondLst>
                                            <p:cond delay="250"/>
                                          </p:stCondLst>
                                        </p:cTn>
                                        <p:tgtEl>
                                          <p:spTgt spid="3">
                                            <p:txEl>
                                              <p:pRg st="0" end="0"/>
                                            </p:txEl>
                                          </p:spTgt>
                                        </p:tgtEl>
                                        <p:attrNameLst>
                                          <p:attrName>r</p:attrName>
                                        </p:attrNameLst>
                                      </p:cBhvr>
                                    </p:animRot>
                                    <p:animRot by="1500000">
                                      <p:cBhvr>
                                        <p:cTn id="13" dur="125" fill="hold">
                                          <p:stCondLst>
                                            <p:cond delay="375"/>
                                          </p:stCondLst>
                                        </p:cTn>
                                        <p:tgtEl>
                                          <p:spTgt spid="3">
                                            <p:txEl>
                                              <p:pRg st="0" end="0"/>
                                            </p:txEl>
                                          </p:spTgt>
                                        </p:tgtEl>
                                        <p:attrNameLst>
                                          <p:attrName>r</p:attrName>
                                        </p:attrNameLst>
                                      </p:cBhvr>
                                    </p:animRot>
                                  </p:childTnLst>
                                </p:cTn>
                              </p:par>
                              <p:par>
                                <p:cTn id="14" presetID="3" presetClass="emph" presetSubtype="2" fill="hold" nodeType="withEffect">
                                  <p:stCondLst>
                                    <p:cond delay="0"/>
                                  </p:stCondLst>
                                  <p:iterate type="lt">
                                    <p:tmPct val="0"/>
                                  </p:iterate>
                                  <p:childTnLst>
                                    <p:animClr clrSpc="rgb" dir="cw">
                                      <p:cBhvr override="childStyle">
                                        <p:cTn id="15" dur="1000" fill="hold"/>
                                        <p:tgtEl>
                                          <p:spTgt spid="3">
                                            <p:txEl>
                                              <p:pRg st="0" end="0"/>
                                            </p:txEl>
                                          </p:spTgt>
                                        </p:tgtEl>
                                        <p:attrNameLst>
                                          <p:attrName>style.color</p:attrName>
                                        </p:attrNameLst>
                                      </p:cBhvr>
                                      <p:to>
                                        <a:schemeClr val="accent2"/>
                                      </p:to>
                                    </p:animClr>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grpId="1" nodeType="clickEffect">
                                  <p:stCondLst>
                                    <p:cond delay="0"/>
                                  </p:stCondLst>
                                  <p:childTnLst>
                                    <p:animEffect transition="out" filter="fade">
                                      <p:cBhvr>
                                        <p:cTn id="19" dur="500"/>
                                        <p:tgtEl>
                                          <p:spTgt spid="8"/>
                                        </p:tgtEl>
                                      </p:cBhvr>
                                    </p:animEffect>
                                    <p:set>
                                      <p:cBhvr>
                                        <p:cTn id="20" dur="1" fill="hold">
                                          <p:stCondLst>
                                            <p:cond delay="499"/>
                                          </p:stCondLst>
                                        </p:cTn>
                                        <p:tgtEl>
                                          <p:spTgt spid="8"/>
                                        </p:tgtEl>
                                        <p:attrNameLst>
                                          <p:attrName>style.visibility</p:attrName>
                                        </p:attrNameLst>
                                      </p:cBhvr>
                                      <p:to>
                                        <p:strVal val="hidden"/>
                                      </p:to>
                                    </p:set>
                                  </p:childTnLst>
                                </p:cTn>
                              </p:par>
                            </p:childTnLst>
                          </p:cTn>
                        </p:par>
                        <p:par>
                          <p:cTn id="21" fill="hold">
                            <p:stCondLst>
                              <p:cond delay="500"/>
                            </p:stCondLst>
                            <p:childTnLst>
                              <p:par>
                                <p:cTn id="22" presetID="16" presetClass="entr" presetSubtype="21"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barn(inVertical)">
                                      <p:cBhvr>
                                        <p:cTn id="24" dur="500"/>
                                        <p:tgtEl>
                                          <p:spTgt spid="9"/>
                                        </p:tgtEl>
                                      </p:cBhvr>
                                    </p:animEffect>
                                  </p:childTnLst>
                                </p:cTn>
                              </p:par>
                              <p:par>
                                <p:cTn id="25" presetID="34" presetClass="emph" presetSubtype="0" fill="hold" nodeType="withEffect">
                                  <p:stCondLst>
                                    <p:cond delay="0"/>
                                  </p:stCondLst>
                                  <p:iterate type="lt">
                                    <p:tmPct val="10000"/>
                                  </p:iterate>
                                  <p:childTnLst>
                                    <p:animMotion origin="layout" path="M 0.0 0.0 L 0.0 -0.07213" pathEditMode="relative" ptsTypes="">
                                      <p:cBhvr>
                                        <p:cTn id="26" dur="250" accel="50000" decel="50000" autoRev="1" fill="hold">
                                          <p:stCondLst>
                                            <p:cond delay="0"/>
                                          </p:stCondLst>
                                        </p:cTn>
                                        <p:tgtEl>
                                          <p:spTgt spid="3">
                                            <p:txEl>
                                              <p:pRg st="4" end="4"/>
                                            </p:txEl>
                                          </p:spTgt>
                                        </p:tgtEl>
                                        <p:attrNameLst>
                                          <p:attrName>ppt_x</p:attrName>
                                          <p:attrName>ppt_y</p:attrName>
                                        </p:attrNameLst>
                                      </p:cBhvr>
                                    </p:animMotion>
                                    <p:animRot by="1500000">
                                      <p:cBhvr>
                                        <p:cTn id="27" dur="125" fill="hold">
                                          <p:stCondLst>
                                            <p:cond delay="0"/>
                                          </p:stCondLst>
                                        </p:cTn>
                                        <p:tgtEl>
                                          <p:spTgt spid="3">
                                            <p:txEl>
                                              <p:pRg st="4" end="4"/>
                                            </p:txEl>
                                          </p:spTgt>
                                        </p:tgtEl>
                                        <p:attrNameLst>
                                          <p:attrName>r</p:attrName>
                                        </p:attrNameLst>
                                      </p:cBhvr>
                                    </p:animRot>
                                    <p:animRot by="-1500000">
                                      <p:cBhvr>
                                        <p:cTn id="28" dur="125" fill="hold">
                                          <p:stCondLst>
                                            <p:cond delay="125"/>
                                          </p:stCondLst>
                                        </p:cTn>
                                        <p:tgtEl>
                                          <p:spTgt spid="3">
                                            <p:txEl>
                                              <p:pRg st="4" end="4"/>
                                            </p:txEl>
                                          </p:spTgt>
                                        </p:tgtEl>
                                        <p:attrNameLst>
                                          <p:attrName>r</p:attrName>
                                        </p:attrNameLst>
                                      </p:cBhvr>
                                    </p:animRot>
                                    <p:animRot by="-1500000">
                                      <p:cBhvr>
                                        <p:cTn id="29" dur="125" fill="hold">
                                          <p:stCondLst>
                                            <p:cond delay="250"/>
                                          </p:stCondLst>
                                        </p:cTn>
                                        <p:tgtEl>
                                          <p:spTgt spid="3">
                                            <p:txEl>
                                              <p:pRg st="4" end="4"/>
                                            </p:txEl>
                                          </p:spTgt>
                                        </p:tgtEl>
                                        <p:attrNameLst>
                                          <p:attrName>r</p:attrName>
                                        </p:attrNameLst>
                                      </p:cBhvr>
                                    </p:animRot>
                                    <p:animRot by="1500000">
                                      <p:cBhvr>
                                        <p:cTn id="30" dur="125" fill="hold">
                                          <p:stCondLst>
                                            <p:cond delay="375"/>
                                          </p:stCondLst>
                                        </p:cTn>
                                        <p:tgtEl>
                                          <p:spTgt spid="3">
                                            <p:txEl>
                                              <p:pRg st="4" end="4"/>
                                            </p:txEl>
                                          </p:spTgt>
                                        </p:tgtEl>
                                        <p:attrNameLst>
                                          <p:attrName>r</p:attrName>
                                        </p:attrNameLst>
                                      </p:cBhvr>
                                    </p:animRot>
                                  </p:childTnLst>
                                </p:cTn>
                              </p:par>
                              <p:par>
                                <p:cTn id="31" presetID="3" presetClass="emph" presetSubtype="2" fill="hold" nodeType="withEffect">
                                  <p:stCondLst>
                                    <p:cond delay="0"/>
                                  </p:stCondLst>
                                  <p:iterate type="lt">
                                    <p:tmPct val="0"/>
                                  </p:iterate>
                                  <p:childTnLst>
                                    <p:animClr clrSpc="rgb" dir="cw">
                                      <p:cBhvr override="childStyle">
                                        <p:cTn id="32" dur="1000" fill="hold"/>
                                        <p:tgtEl>
                                          <p:spTgt spid="3">
                                            <p:txEl>
                                              <p:pRg st="4" end="4"/>
                                            </p:txEl>
                                          </p:spTgt>
                                        </p:tgtEl>
                                        <p:attrNameLst>
                                          <p:attrName>style.color</p:attrName>
                                        </p:attrNameLst>
                                      </p:cBhvr>
                                      <p:to>
                                        <a:schemeClr val="accent2"/>
                                      </p:to>
                                    </p:animClr>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1" nodeType="clickEffect">
                                  <p:stCondLst>
                                    <p:cond delay="0"/>
                                  </p:stCondLst>
                                  <p:childTnLst>
                                    <p:animEffect transition="out" filter="fade">
                                      <p:cBhvr>
                                        <p:cTn id="36" dur="500"/>
                                        <p:tgtEl>
                                          <p:spTgt spid="9"/>
                                        </p:tgtEl>
                                      </p:cBhvr>
                                    </p:animEffect>
                                    <p:set>
                                      <p:cBhvr>
                                        <p:cTn id="37" dur="1" fill="hold">
                                          <p:stCondLst>
                                            <p:cond delay="499"/>
                                          </p:stCondLst>
                                        </p:cTn>
                                        <p:tgtEl>
                                          <p:spTgt spid="9"/>
                                        </p:tgtEl>
                                        <p:attrNameLst>
                                          <p:attrName>style.visibility</p:attrName>
                                        </p:attrNameLst>
                                      </p:cBhvr>
                                      <p:to>
                                        <p:strVal val="hidden"/>
                                      </p:to>
                                    </p:set>
                                  </p:childTnLst>
                                </p:cTn>
                              </p:par>
                            </p:childTnLst>
                          </p:cTn>
                        </p:par>
                        <p:par>
                          <p:cTn id="38" fill="hold">
                            <p:stCondLst>
                              <p:cond delay="500"/>
                            </p:stCondLst>
                            <p:childTnLst>
                              <p:par>
                                <p:cTn id="39" presetID="16" presetClass="entr" presetSubtype="21"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barn(inVertical)">
                                      <p:cBhvr>
                                        <p:cTn id="41" dur="500"/>
                                        <p:tgtEl>
                                          <p:spTgt spid="10"/>
                                        </p:tgtEl>
                                      </p:cBhvr>
                                    </p:animEffect>
                                  </p:childTnLst>
                                </p:cTn>
                              </p:par>
                              <p:par>
                                <p:cTn id="42" presetID="34" presetClass="emph" presetSubtype="0" fill="hold" nodeType="withEffect">
                                  <p:stCondLst>
                                    <p:cond delay="0"/>
                                  </p:stCondLst>
                                  <p:iterate type="lt">
                                    <p:tmPct val="10000"/>
                                  </p:iterate>
                                  <p:childTnLst>
                                    <p:animMotion origin="layout" path="M 0.0 0.0 L 0.0 -0.07213" pathEditMode="relative" ptsTypes="">
                                      <p:cBhvr>
                                        <p:cTn id="43" dur="250" accel="50000" decel="50000" autoRev="1" fill="hold">
                                          <p:stCondLst>
                                            <p:cond delay="0"/>
                                          </p:stCondLst>
                                        </p:cTn>
                                        <p:tgtEl>
                                          <p:spTgt spid="3">
                                            <p:txEl>
                                              <p:pRg st="8" end="8"/>
                                            </p:txEl>
                                          </p:spTgt>
                                        </p:tgtEl>
                                        <p:attrNameLst>
                                          <p:attrName>ppt_x</p:attrName>
                                          <p:attrName>ppt_y</p:attrName>
                                        </p:attrNameLst>
                                      </p:cBhvr>
                                    </p:animMotion>
                                    <p:animRot by="1500000">
                                      <p:cBhvr>
                                        <p:cTn id="44" dur="125" fill="hold">
                                          <p:stCondLst>
                                            <p:cond delay="0"/>
                                          </p:stCondLst>
                                        </p:cTn>
                                        <p:tgtEl>
                                          <p:spTgt spid="3">
                                            <p:txEl>
                                              <p:pRg st="8" end="8"/>
                                            </p:txEl>
                                          </p:spTgt>
                                        </p:tgtEl>
                                        <p:attrNameLst>
                                          <p:attrName>r</p:attrName>
                                        </p:attrNameLst>
                                      </p:cBhvr>
                                    </p:animRot>
                                    <p:animRot by="-1500000">
                                      <p:cBhvr>
                                        <p:cTn id="45" dur="125" fill="hold">
                                          <p:stCondLst>
                                            <p:cond delay="125"/>
                                          </p:stCondLst>
                                        </p:cTn>
                                        <p:tgtEl>
                                          <p:spTgt spid="3">
                                            <p:txEl>
                                              <p:pRg st="8" end="8"/>
                                            </p:txEl>
                                          </p:spTgt>
                                        </p:tgtEl>
                                        <p:attrNameLst>
                                          <p:attrName>r</p:attrName>
                                        </p:attrNameLst>
                                      </p:cBhvr>
                                    </p:animRot>
                                    <p:animRot by="-1500000">
                                      <p:cBhvr>
                                        <p:cTn id="46" dur="125" fill="hold">
                                          <p:stCondLst>
                                            <p:cond delay="250"/>
                                          </p:stCondLst>
                                        </p:cTn>
                                        <p:tgtEl>
                                          <p:spTgt spid="3">
                                            <p:txEl>
                                              <p:pRg st="8" end="8"/>
                                            </p:txEl>
                                          </p:spTgt>
                                        </p:tgtEl>
                                        <p:attrNameLst>
                                          <p:attrName>r</p:attrName>
                                        </p:attrNameLst>
                                      </p:cBhvr>
                                    </p:animRot>
                                    <p:animRot by="1500000">
                                      <p:cBhvr>
                                        <p:cTn id="47" dur="125" fill="hold">
                                          <p:stCondLst>
                                            <p:cond delay="375"/>
                                          </p:stCondLst>
                                        </p:cTn>
                                        <p:tgtEl>
                                          <p:spTgt spid="3">
                                            <p:txEl>
                                              <p:pRg st="8" end="8"/>
                                            </p:txEl>
                                          </p:spTgt>
                                        </p:tgtEl>
                                        <p:attrNameLst>
                                          <p:attrName>r</p:attrName>
                                        </p:attrNameLst>
                                      </p:cBhvr>
                                    </p:animRot>
                                  </p:childTnLst>
                                </p:cTn>
                              </p:par>
                              <p:par>
                                <p:cTn id="48" presetID="3" presetClass="emph" presetSubtype="2" fill="hold" nodeType="withEffect">
                                  <p:stCondLst>
                                    <p:cond delay="0"/>
                                  </p:stCondLst>
                                  <p:iterate type="lt">
                                    <p:tmPct val="0"/>
                                  </p:iterate>
                                  <p:childTnLst>
                                    <p:animClr clrSpc="rgb" dir="cw">
                                      <p:cBhvr override="childStyle">
                                        <p:cTn id="49" dur="1000" fill="hold"/>
                                        <p:tgtEl>
                                          <p:spTgt spid="3">
                                            <p:txEl>
                                              <p:pRg st="8" end="8"/>
                                            </p:txEl>
                                          </p:spTgt>
                                        </p:tgtEl>
                                        <p:attrNameLst>
                                          <p:attrName>style.color</p:attrName>
                                        </p:attrNameLst>
                                      </p:cBhvr>
                                      <p:to>
                                        <a:schemeClr val="accent2"/>
                                      </p:to>
                                    </p:animClr>
                                  </p:childTnLst>
                                </p:cTn>
                              </p:par>
                            </p:childTnLst>
                          </p:cTn>
                        </p:par>
                      </p:childTnLst>
                    </p:cTn>
                  </p:par>
                  <p:par>
                    <p:cTn id="50" fill="hold">
                      <p:stCondLst>
                        <p:cond delay="indefinite"/>
                      </p:stCondLst>
                      <p:childTnLst>
                        <p:par>
                          <p:cTn id="51" fill="hold">
                            <p:stCondLst>
                              <p:cond delay="0"/>
                            </p:stCondLst>
                            <p:childTnLst>
                              <p:par>
                                <p:cTn id="52" presetID="10" presetClass="exit" presetSubtype="0" fill="hold" grpId="1" nodeType="clickEffect">
                                  <p:stCondLst>
                                    <p:cond delay="0"/>
                                  </p:stCondLst>
                                  <p:childTnLst>
                                    <p:animEffect transition="out" filter="fade">
                                      <p:cBhvr>
                                        <p:cTn id="53" dur="500"/>
                                        <p:tgtEl>
                                          <p:spTgt spid="10"/>
                                        </p:tgtEl>
                                      </p:cBhvr>
                                    </p:animEffect>
                                    <p:set>
                                      <p:cBhvr>
                                        <p:cTn id="54"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P spid="9" grpId="0" animBg="1"/>
      <p:bldP spid="9" grpId="1" animBg="1"/>
      <p:bldP spid="8" grpId="1" animBg="1"/>
      <p:bldP spid="8" grpId="2" animBg="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05651" y="1061223"/>
            <a:ext cx="3208122" cy="523220"/>
          </a:xfrm>
          <a:prstGeom prst="rect">
            <a:avLst/>
          </a:prstGeom>
        </p:spPr>
        <p:txBody>
          <a:bodyPr wrap="none">
            <a:spAutoFit/>
          </a:bodyPr>
          <a:lstStyle/>
          <a:p>
            <a:r>
              <a:rPr lang="en-US" altLang="zh-CN" sz="2800" dirty="0"/>
              <a:t>2</a:t>
            </a:r>
            <a:r>
              <a:rPr lang="zh-CN" altLang="zh-CN" sz="2800" dirty="0"/>
              <a:t>．</a:t>
            </a:r>
            <a:r>
              <a:rPr lang="en-US" altLang="zh-CN" sz="2800" dirty="0"/>
              <a:t>Windows</a:t>
            </a:r>
            <a:r>
              <a:rPr lang="zh-CN" altLang="zh-CN" sz="2800" dirty="0"/>
              <a:t>防火墙</a:t>
            </a:r>
          </a:p>
        </p:txBody>
      </p:sp>
      <p:sp>
        <p:nvSpPr>
          <p:cNvPr id="3" name="矩形 2"/>
          <p:cNvSpPr/>
          <p:nvPr/>
        </p:nvSpPr>
        <p:spPr>
          <a:xfrm>
            <a:off x="1192693" y="2132856"/>
            <a:ext cx="7123723" cy="2677656"/>
          </a:xfrm>
          <a:prstGeom prst="rect">
            <a:avLst/>
          </a:prstGeom>
          <a:ln>
            <a:solidFill>
              <a:srgbClr val="C00000"/>
            </a:solidFill>
          </a:ln>
        </p:spPr>
        <p:txBody>
          <a:bodyPr wrap="square">
            <a:spAutoFit/>
          </a:bodyPr>
          <a:lstStyle/>
          <a:p>
            <a:r>
              <a:rPr lang="en-US" altLang="zh-CN" sz="2400" dirty="0" smtClean="0"/>
              <a:t>         </a:t>
            </a:r>
            <a:r>
              <a:rPr lang="zh-CN" altLang="zh-CN" sz="2400" dirty="0" smtClean="0"/>
              <a:t>微软</a:t>
            </a:r>
            <a:r>
              <a:rPr lang="zh-CN" altLang="zh-CN" sz="2400" dirty="0"/>
              <a:t>在</a:t>
            </a:r>
            <a:r>
              <a:rPr lang="en-US" altLang="zh-CN" sz="2400" dirty="0"/>
              <a:t>Windows XP</a:t>
            </a:r>
            <a:r>
              <a:rPr lang="zh-CN" altLang="zh-CN" sz="2400" dirty="0"/>
              <a:t>系统及后续版本中集成了防火墙，并一直在改善其后推出的系统的防火墙功能。</a:t>
            </a:r>
            <a:r>
              <a:rPr lang="en-US" altLang="zh-CN" sz="2400" dirty="0"/>
              <a:t>Windows 7</a:t>
            </a:r>
            <a:r>
              <a:rPr lang="zh-CN" altLang="zh-CN" sz="2400" dirty="0"/>
              <a:t>操作系统中的防火墙，更加便于用户使用，在移动设备的防火墙方面有明显的改善，并且能够支持多重防火墙策略。</a:t>
            </a:r>
          </a:p>
          <a:p>
            <a:r>
              <a:rPr lang="en-US" altLang="zh-CN" sz="2400" dirty="0" smtClean="0"/>
              <a:t>         Windows </a:t>
            </a:r>
            <a:r>
              <a:rPr lang="en-US" altLang="zh-CN" sz="2400" dirty="0"/>
              <a:t>7</a:t>
            </a:r>
            <a:r>
              <a:rPr lang="zh-CN" altLang="zh-CN" sz="2400" dirty="0"/>
              <a:t>防火墙不仅对由外向内的入站通信进行限制，还可以过滤出站信息。</a:t>
            </a:r>
          </a:p>
        </p:txBody>
      </p:sp>
      <p:sp>
        <p:nvSpPr>
          <p:cNvPr id="4" name="矩形 3"/>
          <p:cNvSpPr/>
          <p:nvPr/>
        </p:nvSpPr>
        <p:spPr>
          <a:xfrm>
            <a:off x="777720" y="1656451"/>
            <a:ext cx="3660874" cy="461665"/>
          </a:xfrm>
          <a:prstGeom prst="rect">
            <a:avLst/>
          </a:prstGeom>
        </p:spPr>
        <p:txBody>
          <a:bodyPr wrap="none">
            <a:spAutoFit/>
          </a:bodyPr>
          <a:lstStyle/>
          <a:p>
            <a:r>
              <a:rPr lang="zh-CN" altLang="en-US" sz="2400" dirty="0"/>
              <a:t>（</a:t>
            </a:r>
            <a:r>
              <a:rPr lang="en-US" altLang="zh-CN" sz="2400" dirty="0"/>
              <a:t>1</a:t>
            </a:r>
            <a:r>
              <a:rPr lang="zh-CN" altLang="en-US" sz="2400" dirty="0"/>
              <a:t>）</a:t>
            </a:r>
            <a:r>
              <a:rPr lang="en-US" altLang="zh-CN" sz="2400" dirty="0"/>
              <a:t>Windows</a:t>
            </a:r>
            <a:r>
              <a:rPr lang="zh-CN" altLang="en-US" sz="2400" dirty="0"/>
              <a:t>防火墙简介</a:t>
            </a:r>
          </a:p>
        </p:txBody>
      </p:sp>
      <p:sp>
        <p:nvSpPr>
          <p:cNvPr id="6" name="矩形 5"/>
          <p:cNvSpPr/>
          <p:nvPr/>
        </p:nvSpPr>
        <p:spPr>
          <a:xfrm>
            <a:off x="777720" y="4970387"/>
            <a:ext cx="3968651" cy="461665"/>
          </a:xfrm>
          <a:prstGeom prst="rect">
            <a:avLst/>
          </a:prstGeom>
        </p:spPr>
        <p:txBody>
          <a:bodyPr wrap="none">
            <a:spAutoFit/>
          </a:bodyPr>
          <a:lstStyle/>
          <a:p>
            <a:r>
              <a:rPr lang="zh-CN" altLang="en-US" sz="2400" dirty="0"/>
              <a:t>（</a:t>
            </a:r>
            <a:r>
              <a:rPr lang="en-US" altLang="zh-CN" sz="2400" dirty="0"/>
              <a:t>2</a:t>
            </a:r>
            <a:r>
              <a:rPr lang="zh-CN" altLang="en-US" sz="2400" dirty="0"/>
              <a:t>）</a:t>
            </a:r>
            <a:r>
              <a:rPr lang="en-US" altLang="zh-CN" sz="2400" dirty="0"/>
              <a:t>Windows</a:t>
            </a:r>
            <a:r>
              <a:rPr lang="zh-CN" altLang="en-US" sz="2400" dirty="0"/>
              <a:t>防火墙的设置</a:t>
            </a:r>
          </a:p>
        </p:txBody>
      </p:sp>
      <p:sp>
        <p:nvSpPr>
          <p:cNvPr id="7" name="矩形 6"/>
          <p:cNvSpPr/>
          <p:nvPr/>
        </p:nvSpPr>
        <p:spPr>
          <a:xfrm>
            <a:off x="1192693" y="5478323"/>
            <a:ext cx="7123723" cy="830997"/>
          </a:xfrm>
          <a:prstGeom prst="rect">
            <a:avLst/>
          </a:prstGeom>
          <a:ln>
            <a:solidFill>
              <a:srgbClr val="C00000"/>
            </a:solidFill>
          </a:ln>
        </p:spPr>
        <p:txBody>
          <a:bodyPr wrap="square">
            <a:spAutoFit/>
          </a:bodyPr>
          <a:lstStyle/>
          <a:p>
            <a:r>
              <a:rPr lang="zh-CN" altLang="en-US" sz="2400" dirty="0" smtClean="0"/>
              <a:t>         选择</a:t>
            </a:r>
            <a:r>
              <a:rPr lang="zh-CN" altLang="en-US" sz="2400" dirty="0"/>
              <a:t>“开始”→“控制面板”→“</a:t>
            </a:r>
            <a:r>
              <a:rPr lang="en-US" altLang="zh-CN" sz="2400" dirty="0"/>
              <a:t>Windows</a:t>
            </a:r>
            <a:r>
              <a:rPr lang="zh-CN" altLang="en-US" sz="2400" dirty="0"/>
              <a:t>防火墙”命令，启动</a:t>
            </a:r>
            <a:r>
              <a:rPr lang="en-US" altLang="zh-CN" sz="2400" dirty="0"/>
              <a:t>Windows </a:t>
            </a:r>
            <a:r>
              <a:rPr lang="zh-CN" altLang="en-US" sz="2400" dirty="0" smtClean="0"/>
              <a:t>防火墙。</a:t>
            </a:r>
            <a:endParaRPr lang="zh-CN" altLang="en-US" sz="2400" dirty="0"/>
          </a:p>
        </p:txBody>
      </p:sp>
      <p:sp>
        <p:nvSpPr>
          <p:cNvPr id="8" name="标题 7"/>
          <p:cNvSpPr>
            <a:spLocks noGrp="1"/>
          </p:cNvSpPr>
          <p:nvPr>
            <p:ph type="title" idx="4294967295"/>
          </p:nvPr>
        </p:nvSpPr>
        <p:spPr>
          <a:xfrm>
            <a:off x="762000" y="-27384"/>
            <a:ext cx="8077200" cy="1143000"/>
          </a:xfrm>
        </p:spPr>
        <p:txBody>
          <a:bodyPr/>
          <a:lstStyle/>
          <a:p>
            <a:pPr algn="ctr" rtl="0" eaLnBrk="1" latinLnBrk="0" hangingPunct="1"/>
            <a:r>
              <a:rPr lang="en-US" altLang="zh-CN" sz="3600" kern="1200" dirty="0" smtClean="0">
                <a:solidFill>
                  <a:srgbClr val="000000"/>
                </a:solidFill>
                <a:effectLst/>
                <a:latin typeface="Calibri"/>
                <a:ea typeface="宋体"/>
              </a:rPr>
              <a:t>7.6.3  </a:t>
            </a:r>
            <a:r>
              <a:rPr lang="zh-CN" altLang="zh-CN" sz="3600" kern="1200" dirty="0" smtClean="0">
                <a:solidFill>
                  <a:srgbClr val="000000"/>
                </a:solidFill>
                <a:effectLst/>
                <a:latin typeface="Calibri"/>
                <a:ea typeface="宋体"/>
              </a:rPr>
              <a:t>防火墙技术</a:t>
            </a:r>
            <a:endParaRPr lang="zh-CN" altLang="zh-CN" dirty="0" smtClean="0">
              <a:effectLst/>
            </a:endParaRPr>
          </a:p>
        </p:txBody>
      </p:sp>
    </p:spTree>
    <p:extLst>
      <p:ext uri="{BB962C8B-B14F-4D97-AF65-F5344CB8AC3E}">
        <p14:creationId xmlns:p14="http://schemas.microsoft.com/office/powerpoint/2010/main" val="271224144"/>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Vertical)">
                                      <p:cBhvr>
                                        <p:cTn id="7" dur="500"/>
                                        <p:tgtEl>
                                          <p:spTgt spid="4">
                                            <p:txEl>
                                              <p:pRg st="0" end="0"/>
                                            </p:txEl>
                                          </p:spTgt>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arn(inVertical)">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arn(inVertical)">
                                      <p:cBhvr>
                                        <p:cTn id="16" dur="500"/>
                                        <p:tgtEl>
                                          <p:spTgt spid="6"/>
                                        </p:tgtEl>
                                      </p:cBhvr>
                                    </p:animEffect>
                                  </p:childTnLst>
                                </p:cTn>
                              </p:par>
                            </p:childTnLst>
                          </p:cTn>
                        </p:par>
                        <p:par>
                          <p:cTn id="17" fill="hold">
                            <p:stCondLst>
                              <p:cond delay="500"/>
                            </p:stCondLst>
                            <p:childTnLst>
                              <p:par>
                                <p:cTn id="18" presetID="16" presetClass="entr" presetSubtype="21"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barn(inVertical)">
                                      <p:cBhvr>
                                        <p:cTn id="2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p:bldP spid="7" grpId="0" animBg="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05651" y="1061223"/>
            <a:ext cx="3208122" cy="523220"/>
          </a:xfrm>
          <a:prstGeom prst="rect">
            <a:avLst/>
          </a:prstGeom>
        </p:spPr>
        <p:txBody>
          <a:bodyPr wrap="none">
            <a:spAutoFit/>
          </a:bodyPr>
          <a:lstStyle/>
          <a:p>
            <a:r>
              <a:rPr lang="en-US" altLang="zh-CN" sz="2800" dirty="0"/>
              <a:t>2</a:t>
            </a:r>
            <a:r>
              <a:rPr lang="zh-CN" altLang="zh-CN" sz="2800" dirty="0"/>
              <a:t>．</a:t>
            </a:r>
            <a:r>
              <a:rPr lang="en-US" altLang="zh-CN" sz="2800" dirty="0"/>
              <a:t>Windows</a:t>
            </a:r>
            <a:r>
              <a:rPr lang="zh-CN" altLang="zh-CN" sz="2800" dirty="0"/>
              <a:t>防火墙</a:t>
            </a:r>
          </a:p>
        </p:txBody>
      </p:sp>
      <p:sp>
        <p:nvSpPr>
          <p:cNvPr id="6" name="矩形 5"/>
          <p:cNvSpPr/>
          <p:nvPr/>
        </p:nvSpPr>
        <p:spPr>
          <a:xfrm>
            <a:off x="807358" y="1584443"/>
            <a:ext cx="3968651" cy="461665"/>
          </a:xfrm>
          <a:prstGeom prst="rect">
            <a:avLst/>
          </a:prstGeom>
        </p:spPr>
        <p:txBody>
          <a:bodyPr wrap="none">
            <a:spAutoFit/>
          </a:bodyPr>
          <a:lstStyle/>
          <a:p>
            <a:r>
              <a:rPr lang="zh-CN" altLang="en-US" sz="2400" dirty="0"/>
              <a:t>（</a:t>
            </a:r>
            <a:r>
              <a:rPr lang="en-US" altLang="zh-CN" sz="2400" dirty="0"/>
              <a:t>2</a:t>
            </a:r>
            <a:r>
              <a:rPr lang="zh-CN" altLang="en-US" sz="2400" dirty="0"/>
              <a:t>）</a:t>
            </a:r>
            <a:r>
              <a:rPr lang="en-US" altLang="zh-CN" sz="2400" dirty="0"/>
              <a:t>Windows</a:t>
            </a:r>
            <a:r>
              <a:rPr lang="zh-CN" altLang="en-US" sz="2400" dirty="0"/>
              <a:t>防火墙的设置</a:t>
            </a:r>
          </a:p>
        </p:txBody>
      </p:sp>
      <p:sp>
        <p:nvSpPr>
          <p:cNvPr id="7" name="矩形 6"/>
          <p:cNvSpPr/>
          <p:nvPr/>
        </p:nvSpPr>
        <p:spPr>
          <a:xfrm>
            <a:off x="1251775" y="2091117"/>
            <a:ext cx="7048467" cy="1062855"/>
          </a:xfrm>
          <a:prstGeom prst="rect">
            <a:avLst/>
          </a:prstGeom>
          <a:ln>
            <a:solidFill>
              <a:srgbClr val="C00000"/>
            </a:solidFill>
          </a:ln>
        </p:spPr>
        <p:txBody>
          <a:bodyPr wrap="square">
            <a:spAutoFit/>
          </a:bodyPr>
          <a:lstStyle/>
          <a:p>
            <a:pPr>
              <a:lnSpc>
                <a:spcPct val="120000"/>
              </a:lnSpc>
            </a:pPr>
            <a:r>
              <a:rPr lang="zh-CN" altLang="en-US" dirty="0" smtClean="0"/>
              <a:t>         </a:t>
            </a:r>
            <a:r>
              <a:rPr lang="en-US" altLang="zh-CN" dirty="0"/>
              <a:t>Windows</a:t>
            </a:r>
            <a:r>
              <a:rPr lang="zh-CN" altLang="zh-CN" dirty="0"/>
              <a:t>防火墙可以选择家庭网络、工作网络和公用网络，家庭网络和工作网络属于私有网络，又叫专用网络。</a:t>
            </a:r>
            <a:r>
              <a:rPr lang="en-US" altLang="zh-CN" dirty="0"/>
              <a:t>Windows</a:t>
            </a:r>
            <a:r>
              <a:rPr lang="zh-CN" altLang="zh-CN" dirty="0"/>
              <a:t>防火墙支持对不同网络类型独立配置，而互不影响。</a:t>
            </a:r>
          </a:p>
        </p:txBody>
      </p:sp>
      <p:pic>
        <p:nvPicPr>
          <p:cNvPr id="1026" name="图片 1"/>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2028583" y="3307525"/>
            <a:ext cx="5184576" cy="3217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标题 7"/>
          <p:cNvSpPr>
            <a:spLocks noGrp="1"/>
          </p:cNvSpPr>
          <p:nvPr>
            <p:ph type="title" idx="4294967295"/>
          </p:nvPr>
        </p:nvSpPr>
        <p:spPr>
          <a:xfrm>
            <a:off x="762000" y="-27384"/>
            <a:ext cx="8077200" cy="1143000"/>
          </a:xfrm>
        </p:spPr>
        <p:txBody>
          <a:bodyPr/>
          <a:lstStyle/>
          <a:p>
            <a:pPr algn="ctr" rtl="0" eaLnBrk="1" latinLnBrk="0" hangingPunct="1"/>
            <a:r>
              <a:rPr lang="en-US" altLang="zh-CN" sz="3600" kern="1200" dirty="0" smtClean="0">
                <a:solidFill>
                  <a:srgbClr val="000000"/>
                </a:solidFill>
                <a:effectLst/>
                <a:latin typeface="Calibri"/>
                <a:ea typeface="宋体"/>
              </a:rPr>
              <a:t>7.6.3  </a:t>
            </a:r>
            <a:r>
              <a:rPr lang="zh-CN" altLang="zh-CN" sz="3600" kern="1200" dirty="0" smtClean="0">
                <a:solidFill>
                  <a:srgbClr val="000000"/>
                </a:solidFill>
                <a:effectLst/>
                <a:latin typeface="Calibri"/>
                <a:ea typeface="宋体"/>
              </a:rPr>
              <a:t>防火墙技术</a:t>
            </a:r>
            <a:endParaRPr lang="zh-CN" altLang="zh-CN" dirty="0" smtClean="0">
              <a:effectLst/>
            </a:endParaRPr>
          </a:p>
        </p:txBody>
      </p:sp>
    </p:spTree>
    <p:extLst>
      <p:ext uri="{BB962C8B-B14F-4D97-AF65-F5344CB8AC3E}">
        <p14:creationId xmlns:p14="http://schemas.microsoft.com/office/powerpoint/2010/main" val="633173249"/>
      </p:ext>
    </p:extLst>
  </p:cSld>
  <p:clrMapOvr>
    <a:masterClrMapping/>
  </p:clrMapOvr>
  <p:transition spd="slow">
    <p:wipe dir="d"/>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61679" y="1067981"/>
            <a:ext cx="3208122" cy="523220"/>
          </a:xfrm>
          <a:prstGeom prst="rect">
            <a:avLst/>
          </a:prstGeom>
        </p:spPr>
        <p:txBody>
          <a:bodyPr wrap="none">
            <a:spAutoFit/>
          </a:bodyPr>
          <a:lstStyle/>
          <a:p>
            <a:r>
              <a:rPr lang="en-US" altLang="zh-CN" sz="2800" dirty="0"/>
              <a:t>2</a:t>
            </a:r>
            <a:r>
              <a:rPr lang="zh-CN" altLang="zh-CN" sz="2800" dirty="0"/>
              <a:t>．</a:t>
            </a:r>
            <a:r>
              <a:rPr lang="en-US" altLang="zh-CN" sz="2800" dirty="0"/>
              <a:t>Windows</a:t>
            </a:r>
            <a:r>
              <a:rPr lang="zh-CN" altLang="zh-CN" sz="2800" dirty="0"/>
              <a:t>防火墙</a:t>
            </a:r>
          </a:p>
        </p:txBody>
      </p:sp>
      <p:sp>
        <p:nvSpPr>
          <p:cNvPr id="6" name="矩形 5"/>
          <p:cNvSpPr/>
          <p:nvPr/>
        </p:nvSpPr>
        <p:spPr>
          <a:xfrm>
            <a:off x="802421" y="1591201"/>
            <a:ext cx="3968651" cy="461665"/>
          </a:xfrm>
          <a:prstGeom prst="rect">
            <a:avLst/>
          </a:prstGeom>
        </p:spPr>
        <p:txBody>
          <a:bodyPr wrap="none">
            <a:spAutoFit/>
          </a:bodyPr>
          <a:lstStyle/>
          <a:p>
            <a:r>
              <a:rPr lang="zh-CN" altLang="en-US" sz="2400" dirty="0"/>
              <a:t>（</a:t>
            </a:r>
            <a:r>
              <a:rPr lang="en-US" altLang="zh-CN" sz="2400" dirty="0"/>
              <a:t>2</a:t>
            </a:r>
            <a:r>
              <a:rPr lang="zh-CN" altLang="en-US" sz="2400" dirty="0"/>
              <a:t>）</a:t>
            </a:r>
            <a:r>
              <a:rPr lang="en-US" altLang="zh-CN" sz="2400" dirty="0"/>
              <a:t>Windows</a:t>
            </a:r>
            <a:r>
              <a:rPr lang="zh-CN" altLang="en-US" sz="2400" dirty="0"/>
              <a:t>防火墙的设置</a:t>
            </a:r>
          </a:p>
        </p:txBody>
      </p:sp>
      <p:sp>
        <p:nvSpPr>
          <p:cNvPr id="7" name="矩形 6"/>
          <p:cNvSpPr/>
          <p:nvPr/>
        </p:nvSpPr>
        <p:spPr>
          <a:xfrm>
            <a:off x="1251775" y="2052866"/>
            <a:ext cx="7048467" cy="1477328"/>
          </a:xfrm>
          <a:prstGeom prst="rect">
            <a:avLst/>
          </a:prstGeom>
          <a:ln>
            <a:solidFill>
              <a:srgbClr val="C00000"/>
            </a:solidFill>
          </a:ln>
        </p:spPr>
        <p:txBody>
          <a:bodyPr wrap="square">
            <a:spAutoFit/>
          </a:bodyPr>
          <a:lstStyle/>
          <a:p>
            <a:pPr marL="342900" lvl="0" indent="-342900">
              <a:buFont typeface="+mj-ea"/>
              <a:buAutoNum type="circleNumDbPlain"/>
            </a:pPr>
            <a:r>
              <a:rPr lang="zh-CN" altLang="zh-CN" dirty="0"/>
              <a:t>打开或关闭</a:t>
            </a:r>
            <a:r>
              <a:rPr lang="en-US" altLang="zh-CN" dirty="0"/>
              <a:t>Windows</a:t>
            </a:r>
            <a:r>
              <a:rPr lang="zh-CN" altLang="zh-CN" dirty="0" smtClean="0"/>
              <a:t>防火墙</a:t>
            </a:r>
            <a:endParaRPr lang="en-US" altLang="zh-CN" dirty="0" smtClean="0"/>
          </a:p>
          <a:p>
            <a:pPr lvl="0"/>
            <a:r>
              <a:rPr lang="en-US" altLang="zh-CN" dirty="0" smtClean="0"/>
              <a:t>         Windows</a:t>
            </a:r>
            <a:r>
              <a:rPr lang="zh-CN" altLang="zh-CN" dirty="0"/>
              <a:t>防火墙窗口下，单击左窗格中的“打开或关闭</a:t>
            </a:r>
            <a:r>
              <a:rPr lang="en-US" altLang="zh-CN" dirty="0"/>
              <a:t>Windows</a:t>
            </a:r>
            <a:r>
              <a:rPr lang="zh-CN" altLang="zh-CN" dirty="0"/>
              <a:t>防火墙”或 “更改通知设置”链接，切换至“自定义设置”</a:t>
            </a:r>
            <a:r>
              <a:rPr lang="zh-CN" altLang="zh-CN" dirty="0" smtClean="0"/>
              <a:t>窗口。可以</a:t>
            </a:r>
            <a:r>
              <a:rPr lang="zh-CN" altLang="zh-CN" dirty="0"/>
              <a:t>分别对专用网络和公用网络设置“启用</a:t>
            </a:r>
            <a:r>
              <a:rPr lang="en-US" altLang="zh-CN" dirty="0"/>
              <a:t>Windows</a:t>
            </a:r>
            <a:r>
              <a:rPr lang="zh-CN" altLang="zh-CN" dirty="0"/>
              <a:t>防火墙”或 “关闭</a:t>
            </a:r>
            <a:r>
              <a:rPr lang="en-US" altLang="zh-CN" dirty="0"/>
              <a:t>Windows</a:t>
            </a:r>
            <a:r>
              <a:rPr lang="zh-CN" altLang="zh-CN" dirty="0"/>
              <a:t>防火墙”。</a:t>
            </a:r>
          </a:p>
        </p:txBody>
      </p:sp>
      <p:pic>
        <p:nvPicPr>
          <p:cNvPr id="1026" name="图片 1"/>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2244607" y="3655244"/>
            <a:ext cx="4847673" cy="3008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2244607" y="4925774"/>
            <a:ext cx="1294846" cy="14401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244607" y="4781758"/>
            <a:ext cx="1294846" cy="14401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50" name="图片 1"/>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2244606" y="3655244"/>
            <a:ext cx="4847673" cy="3086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标题 3"/>
          <p:cNvSpPr>
            <a:spLocks noGrp="1"/>
          </p:cNvSpPr>
          <p:nvPr>
            <p:ph type="title" idx="4294967295"/>
          </p:nvPr>
        </p:nvSpPr>
        <p:spPr>
          <a:xfrm>
            <a:off x="737408" y="-27384"/>
            <a:ext cx="8077200" cy="1143000"/>
          </a:xfrm>
        </p:spPr>
        <p:txBody>
          <a:bodyPr/>
          <a:lstStyle/>
          <a:p>
            <a:pPr algn="ctr" rtl="0" eaLnBrk="1" latinLnBrk="0" hangingPunct="1"/>
            <a:r>
              <a:rPr lang="en-US" altLang="zh-CN" sz="3600" kern="1200" dirty="0" smtClean="0">
                <a:solidFill>
                  <a:srgbClr val="000000"/>
                </a:solidFill>
                <a:effectLst/>
                <a:latin typeface="Calibri"/>
                <a:ea typeface="宋体"/>
              </a:rPr>
              <a:t>7.6.3  </a:t>
            </a:r>
            <a:r>
              <a:rPr lang="zh-CN" altLang="zh-CN" sz="3600" kern="1200" dirty="0" smtClean="0">
                <a:solidFill>
                  <a:srgbClr val="000000"/>
                </a:solidFill>
                <a:effectLst/>
                <a:latin typeface="Calibri"/>
                <a:ea typeface="宋体"/>
              </a:rPr>
              <a:t>防火墙技术</a:t>
            </a:r>
            <a:endParaRPr lang="zh-CN" altLang="zh-CN" dirty="0" smtClean="0">
              <a:effectLst/>
            </a:endParaRPr>
          </a:p>
        </p:txBody>
      </p:sp>
    </p:spTree>
    <p:extLst>
      <p:ext uri="{BB962C8B-B14F-4D97-AF65-F5344CB8AC3E}">
        <p14:creationId xmlns:p14="http://schemas.microsoft.com/office/powerpoint/2010/main" val="2624213987"/>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nodeType="clickEffect">
                                  <p:stCondLst>
                                    <p:cond delay="0"/>
                                  </p:stCondLst>
                                  <p:childTnLst>
                                    <p:animRot by="120000">
                                      <p:cBhvr>
                                        <p:cTn id="6" dur="100" fill="hold">
                                          <p:stCondLst>
                                            <p:cond delay="0"/>
                                          </p:stCondLst>
                                        </p:cTn>
                                        <p:tgtEl>
                                          <p:spTgt spid="7">
                                            <p:txEl>
                                              <p:pRg st="0" end="0"/>
                                            </p:txEl>
                                          </p:spTgt>
                                        </p:tgtEl>
                                        <p:attrNameLst>
                                          <p:attrName>r</p:attrName>
                                        </p:attrNameLst>
                                      </p:cBhvr>
                                    </p:animRot>
                                    <p:animRot by="-240000">
                                      <p:cBhvr>
                                        <p:cTn id="7" dur="200" fill="hold">
                                          <p:stCondLst>
                                            <p:cond delay="200"/>
                                          </p:stCondLst>
                                        </p:cTn>
                                        <p:tgtEl>
                                          <p:spTgt spid="7">
                                            <p:txEl>
                                              <p:pRg st="0" end="0"/>
                                            </p:txEl>
                                          </p:spTgt>
                                        </p:tgtEl>
                                        <p:attrNameLst>
                                          <p:attrName>r</p:attrName>
                                        </p:attrNameLst>
                                      </p:cBhvr>
                                    </p:animRot>
                                    <p:animRot by="240000">
                                      <p:cBhvr>
                                        <p:cTn id="8" dur="200" fill="hold">
                                          <p:stCondLst>
                                            <p:cond delay="400"/>
                                          </p:stCondLst>
                                        </p:cTn>
                                        <p:tgtEl>
                                          <p:spTgt spid="7">
                                            <p:txEl>
                                              <p:pRg st="0" end="0"/>
                                            </p:txEl>
                                          </p:spTgt>
                                        </p:tgtEl>
                                        <p:attrNameLst>
                                          <p:attrName>r</p:attrName>
                                        </p:attrNameLst>
                                      </p:cBhvr>
                                    </p:animRot>
                                    <p:animRot by="-240000">
                                      <p:cBhvr>
                                        <p:cTn id="9" dur="200" fill="hold">
                                          <p:stCondLst>
                                            <p:cond delay="600"/>
                                          </p:stCondLst>
                                        </p:cTn>
                                        <p:tgtEl>
                                          <p:spTgt spid="7">
                                            <p:txEl>
                                              <p:pRg st="0" end="0"/>
                                            </p:txEl>
                                          </p:spTgt>
                                        </p:tgtEl>
                                        <p:attrNameLst>
                                          <p:attrName>r</p:attrName>
                                        </p:attrNameLst>
                                      </p:cBhvr>
                                    </p:animRot>
                                    <p:animRot by="120000">
                                      <p:cBhvr>
                                        <p:cTn id="10" dur="200" fill="hold">
                                          <p:stCondLst>
                                            <p:cond delay="800"/>
                                          </p:stCondLst>
                                        </p:cTn>
                                        <p:tgtEl>
                                          <p:spTgt spid="7">
                                            <p:txEl>
                                              <p:pRg st="0" end="0"/>
                                            </p:txEl>
                                          </p:spTgt>
                                        </p:tgtEl>
                                        <p:attrNameLst>
                                          <p:attrName>r</p:attrName>
                                        </p:attrNameLst>
                                      </p:cBhvr>
                                    </p:animRot>
                                  </p:childTnLst>
                                </p:cTn>
                              </p:par>
                            </p:childTnLst>
                          </p:cTn>
                        </p:par>
                        <p:par>
                          <p:cTn id="11" fill="hold">
                            <p:stCondLst>
                              <p:cond delay="1000"/>
                            </p:stCondLst>
                            <p:childTnLst>
                              <p:par>
                                <p:cTn id="12" presetID="26" presetClass="emph" presetSubtype="0" repeatCount="2000" fill="hold" grpId="0" nodeType="afterEffect">
                                  <p:stCondLst>
                                    <p:cond delay="0"/>
                                  </p:stCondLst>
                                  <p:childTnLst>
                                    <p:animEffect transition="out" filter="fade">
                                      <p:cBhvr>
                                        <p:cTn id="13" dur="1000" tmFilter="0, 0; .2, .5; .8, .5; 1, 0"/>
                                        <p:tgtEl>
                                          <p:spTgt spid="3"/>
                                        </p:tgtEl>
                                      </p:cBhvr>
                                    </p:animEffect>
                                    <p:animScale>
                                      <p:cBhvr>
                                        <p:cTn id="14" dur="500" autoRev="1" fill="hold"/>
                                        <p:tgtEl>
                                          <p:spTgt spid="3"/>
                                        </p:tgtEl>
                                      </p:cBhvr>
                                      <p:by x="105000" y="105000"/>
                                    </p:animScale>
                                  </p:childTnLst>
                                </p:cTn>
                              </p:par>
                            </p:childTnLst>
                          </p:cTn>
                        </p:par>
                        <p:par>
                          <p:cTn id="15" fill="hold">
                            <p:stCondLst>
                              <p:cond delay="3000"/>
                            </p:stCondLst>
                            <p:childTnLst>
                              <p:par>
                                <p:cTn id="16" presetID="26" presetClass="emph" presetSubtype="0" repeatCount="2000" fill="hold" grpId="0" nodeType="afterEffect">
                                  <p:stCondLst>
                                    <p:cond delay="0"/>
                                  </p:stCondLst>
                                  <p:childTnLst>
                                    <p:animEffect transition="out" filter="fade">
                                      <p:cBhvr>
                                        <p:cTn id="17" dur="1200" tmFilter="0, 0; .2, .5; .8, .5; 1, 0"/>
                                        <p:tgtEl>
                                          <p:spTgt spid="9"/>
                                        </p:tgtEl>
                                      </p:cBhvr>
                                    </p:animEffect>
                                    <p:animScale>
                                      <p:cBhvr>
                                        <p:cTn id="18" dur="600" autoRev="1" fill="hold"/>
                                        <p:tgtEl>
                                          <p:spTgt spid="9"/>
                                        </p:tgtEl>
                                      </p:cBhvr>
                                      <p:by x="105000" y="105000"/>
                                    </p:animScale>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nodeType="clickEffect">
                                  <p:stCondLst>
                                    <p:cond delay="0"/>
                                  </p:stCondLst>
                                  <p:childTnLst>
                                    <p:set>
                                      <p:cBhvr>
                                        <p:cTn id="22" dur="1" fill="hold">
                                          <p:stCondLst>
                                            <p:cond delay="0"/>
                                          </p:stCondLst>
                                        </p:cTn>
                                        <p:tgtEl>
                                          <p:spTgt spid="1026"/>
                                        </p:tgtEl>
                                        <p:attrNameLst>
                                          <p:attrName>style.visibility</p:attrName>
                                        </p:attrNameLst>
                                      </p:cBhvr>
                                      <p:to>
                                        <p:strVal val="hidden"/>
                                      </p:to>
                                    </p:set>
                                  </p:childTnLst>
                                </p:cTn>
                              </p:par>
                              <p:par>
                                <p:cTn id="23" presetID="1" presetClass="exit" presetSubtype="0" fill="hold" grpId="1" nodeType="withEffect">
                                  <p:stCondLst>
                                    <p:cond delay="0"/>
                                  </p:stCondLst>
                                  <p:childTnLst>
                                    <p:set>
                                      <p:cBhvr>
                                        <p:cTn id="24" dur="1" fill="hold">
                                          <p:stCondLst>
                                            <p:cond delay="0"/>
                                          </p:stCondLst>
                                        </p:cTn>
                                        <p:tgtEl>
                                          <p:spTgt spid="9"/>
                                        </p:tgtEl>
                                        <p:attrNameLst>
                                          <p:attrName>style.visibility</p:attrName>
                                        </p:attrNameLst>
                                      </p:cBhvr>
                                      <p:to>
                                        <p:strVal val="hidden"/>
                                      </p:to>
                                    </p:set>
                                  </p:childTnLst>
                                </p:cTn>
                              </p:par>
                              <p:par>
                                <p:cTn id="25" presetID="1" presetClass="exit" presetSubtype="0" fill="hold" grpId="1" nodeType="withEffect">
                                  <p:stCondLst>
                                    <p:cond delay="0"/>
                                  </p:stCondLst>
                                  <p:childTnLst>
                                    <p:set>
                                      <p:cBhvr>
                                        <p:cTn id="26" dur="1" fill="hold">
                                          <p:stCondLst>
                                            <p:cond delay="0"/>
                                          </p:stCondLst>
                                        </p:cTn>
                                        <p:tgtEl>
                                          <p:spTgt spid="3"/>
                                        </p:tgtEl>
                                        <p:attrNameLst>
                                          <p:attrName>style.visibility</p:attrName>
                                        </p:attrNameLst>
                                      </p:cBhvr>
                                      <p:to>
                                        <p:strVal val="hidden"/>
                                      </p:to>
                                    </p:set>
                                  </p:childTnLst>
                                </p:cTn>
                              </p:par>
                              <p:par>
                                <p:cTn id="27" presetID="1" presetClass="entr" presetSubtype="0" fill="hold" nodeType="withEffect">
                                  <p:stCondLst>
                                    <p:cond delay="0"/>
                                  </p:stCondLst>
                                  <p:childTnLst>
                                    <p:set>
                                      <p:cBhvr>
                                        <p:cTn id="28" dur="1" fill="hold">
                                          <p:stCondLst>
                                            <p:cond delay="0"/>
                                          </p:stCondLst>
                                        </p:cTn>
                                        <p:tgtEl>
                                          <p:spTgt spid="20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9" grpId="0" animBg="1"/>
      <p:bldP spid="9" grpId="1" animBg="1"/>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61679" y="1097010"/>
            <a:ext cx="3208122" cy="523220"/>
          </a:xfrm>
          <a:prstGeom prst="rect">
            <a:avLst/>
          </a:prstGeom>
        </p:spPr>
        <p:txBody>
          <a:bodyPr wrap="none">
            <a:spAutoFit/>
          </a:bodyPr>
          <a:lstStyle/>
          <a:p>
            <a:r>
              <a:rPr lang="en-US" altLang="zh-CN" sz="2800" dirty="0"/>
              <a:t>2</a:t>
            </a:r>
            <a:r>
              <a:rPr lang="zh-CN" altLang="zh-CN" sz="2800" dirty="0"/>
              <a:t>．</a:t>
            </a:r>
            <a:r>
              <a:rPr lang="en-US" altLang="zh-CN" sz="2800" dirty="0"/>
              <a:t>Windows</a:t>
            </a:r>
            <a:r>
              <a:rPr lang="zh-CN" altLang="zh-CN" sz="2800" dirty="0"/>
              <a:t>防火墙</a:t>
            </a:r>
          </a:p>
        </p:txBody>
      </p:sp>
      <p:sp>
        <p:nvSpPr>
          <p:cNvPr id="6" name="矩形 5"/>
          <p:cNvSpPr/>
          <p:nvPr/>
        </p:nvSpPr>
        <p:spPr>
          <a:xfrm>
            <a:off x="802421" y="1620230"/>
            <a:ext cx="3968651" cy="461665"/>
          </a:xfrm>
          <a:prstGeom prst="rect">
            <a:avLst/>
          </a:prstGeom>
        </p:spPr>
        <p:txBody>
          <a:bodyPr wrap="none">
            <a:spAutoFit/>
          </a:bodyPr>
          <a:lstStyle/>
          <a:p>
            <a:r>
              <a:rPr lang="zh-CN" altLang="en-US" sz="2400" dirty="0"/>
              <a:t>（</a:t>
            </a:r>
            <a:r>
              <a:rPr lang="en-US" altLang="zh-CN" sz="2400" dirty="0"/>
              <a:t>2</a:t>
            </a:r>
            <a:r>
              <a:rPr lang="zh-CN" altLang="en-US" sz="2400" dirty="0"/>
              <a:t>）</a:t>
            </a:r>
            <a:r>
              <a:rPr lang="en-US" altLang="zh-CN" sz="2400" dirty="0"/>
              <a:t>Windows</a:t>
            </a:r>
            <a:r>
              <a:rPr lang="zh-CN" altLang="en-US" sz="2400" dirty="0"/>
              <a:t>防火墙的设置</a:t>
            </a:r>
          </a:p>
        </p:txBody>
      </p:sp>
      <p:sp>
        <p:nvSpPr>
          <p:cNvPr id="7" name="矩形 6"/>
          <p:cNvSpPr/>
          <p:nvPr/>
        </p:nvSpPr>
        <p:spPr>
          <a:xfrm>
            <a:off x="1251775" y="2081895"/>
            <a:ext cx="7048467" cy="1477328"/>
          </a:xfrm>
          <a:prstGeom prst="rect">
            <a:avLst/>
          </a:prstGeom>
          <a:ln>
            <a:solidFill>
              <a:srgbClr val="C00000"/>
            </a:solidFill>
          </a:ln>
        </p:spPr>
        <p:txBody>
          <a:bodyPr wrap="square">
            <a:spAutoFit/>
          </a:bodyPr>
          <a:lstStyle/>
          <a:p>
            <a:pPr marL="342900" lvl="0" indent="-342900">
              <a:buFont typeface="+mj-ea"/>
              <a:buAutoNum type="circleNumDbPlain" startAt="2"/>
            </a:pPr>
            <a:r>
              <a:rPr lang="zh-CN" altLang="zh-CN" dirty="0"/>
              <a:t>还原默认设置</a:t>
            </a:r>
          </a:p>
          <a:p>
            <a:r>
              <a:rPr lang="en-US" altLang="zh-CN" dirty="0" smtClean="0"/>
              <a:t>        </a:t>
            </a:r>
            <a:r>
              <a:rPr lang="zh-CN" altLang="zh-CN" dirty="0" smtClean="0"/>
              <a:t>当</a:t>
            </a:r>
            <a:r>
              <a:rPr lang="zh-CN" altLang="zh-CN" dirty="0"/>
              <a:t>用户对防火墙做出不当的设置时，可能会造成无法访问网络的状况。单击</a:t>
            </a:r>
            <a:r>
              <a:rPr lang="en-US" altLang="zh-CN" dirty="0"/>
              <a:t>Windows</a:t>
            </a:r>
            <a:r>
              <a:rPr lang="zh-CN" altLang="zh-CN" dirty="0"/>
              <a:t>防火墙窗口左窗格中的“还原默认设置”</a:t>
            </a:r>
            <a:r>
              <a:rPr lang="zh-CN" altLang="zh-CN" dirty="0" smtClean="0"/>
              <a:t>链接</a:t>
            </a:r>
            <a:r>
              <a:rPr lang="zh-CN" altLang="en-US" dirty="0" smtClean="0"/>
              <a:t>，</a:t>
            </a:r>
            <a:r>
              <a:rPr lang="zh-CN" altLang="zh-CN" dirty="0" smtClean="0"/>
              <a:t>切换</a:t>
            </a:r>
            <a:r>
              <a:rPr lang="zh-CN" altLang="zh-CN" dirty="0"/>
              <a:t>至“还原默认设置”窗口，单击“还原默认设置”按钮，将防火墙配置恢复到</a:t>
            </a:r>
            <a:r>
              <a:rPr lang="en-US" altLang="zh-CN" dirty="0"/>
              <a:t>Windows 7</a:t>
            </a:r>
            <a:r>
              <a:rPr lang="zh-CN" altLang="zh-CN" dirty="0"/>
              <a:t>的默认状态。</a:t>
            </a:r>
          </a:p>
        </p:txBody>
      </p:sp>
      <p:pic>
        <p:nvPicPr>
          <p:cNvPr id="1026" name="图片 1"/>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2197034" y="3660640"/>
            <a:ext cx="4847673" cy="3008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2197034" y="5092992"/>
            <a:ext cx="1294846" cy="14401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3"/>
          <p:cNvSpPr>
            <a:spLocks noGrp="1"/>
          </p:cNvSpPr>
          <p:nvPr>
            <p:ph type="title" idx="4294967295"/>
          </p:nvPr>
        </p:nvSpPr>
        <p:spPr>
          <a:xfrm>
            <a:off x="732472" y="-27384"/>
            <a:ext cx="8077200" cy="1143000"/>
          </a:xfrm>
        </p:spPr>
        <p:txBody>
          <a:bodyPr/>
          <a:lstStyle/>
          <a:p>
            <a:pPr algn="ctr" rtl="0" eaLnBrk="1" latinLnBrk="0" hangingPunct="1"/>
            <a:r>
              <a:rPr lang="en-US" altLang="zh-CN" sz="3600" kern="1200" dirty="0" smtClean="0">
                <a:solidFill>
                  <a:srgbClr val="000000"/>
                </a:solidFill>
                <a:effectLst/>
                <a:latin typeface="Calibri"/>
                <a:ea typeface="宋体"/>
              </a:rPr>
              <a:t>7.6.3  </a:t>
            </a:r>
            <a:r>
              <a:rPr lang="zh-CN" altLang="zh-CN" sz="3600" kern="1200" dirty="0" smtClean="0">
                <a:solidFill>
                  <a:srgbClr val="000000"/>
                </a:solidFill>
                <a:effectLst/>
                <a:latin typeface="Calibri"/>
                <a:ea typeface="宋体"/>
              </a:rPr>
              <a:t>防火墙技术</a:t>
            </a:r>
            <a:endParaRPr lang="zh-CN" altLang="zh-CN" dirty="0" smtClean="0">
              <a:effectLst/>
            </a:endParaRPr>
          </a:p>
        </p:txBody>
      </p:sp>
    </p:spTree>
    <p:extLst>
      <p:ext uri="{BB962C8B-B14F-4D97-AF65-F5344CB8AC3E}">
        <p14:creationId xmlns:p14="http://schemas.microsoft.com/office/powerpoint/2010/main" val="3309325824"/>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nodeType="clickEffect">
                                  <p:stCondLst>
                                    <p:cond delay="0"/>
                                  </p:stCondLst>
                                  <p:childTnLst>
                                    <p:animRot by="120000">
                                      <p:cBhvr>
                                        <p:cTn id="6" dur="100" fill="hold">
                                          <p:stCondLst>
                                            <p:cond delay="0"/>
                                          </p:stCondLst>
                                        </p:cTn>
                                        <p:tgtEl>
                                          <p:spTgt spid="7">
                                            <p:txEl>
                                              <p:pRg st="0" end="0"/>
                                            </p:txEl>
                                          </p:spTgt>
                                        </p:tgtEl>
                                        <p:attrNameLst>
                                          <p:attrName>r</p:attrName>
                                        </p:attrNameLst>
                                      </p:cBhvr>
                                    </p:animRot>
                                    <p:animRot by="-240000">
                                      <p:cBhvr>
                                        <p:cTn id="7" dur="200" fill="hold">
                                          <p:stCondLst>
                                            <p:cond delay="200"/>
                                          </p:stCondLst>
                                        </p:cTn>
                                        <p:tgtEl>
                                          <p:spTgt spid="7">
                                            <p:txEl>
                                              <p:pRg st="0" end="0"/>
                                            </p:txEl>
                                          </p:spTgt>
                                        </p:tgtEl>
                                        <p:attrNameLst>
                                          <p:attrName>r</p:attrName>
                                        </p:attrNameLst>
                                      </p:cBhvr>
                                    </p:animRot>
                                    <p:animRot by="240000">
                                      <p:cBhvr>
                                        <p:cTn id="8" dur="200" fill="hold">
                                          <p:stCondLst>
                                            <p:cond delay="400"/>
                                          </p:stCondLst>
                                        </p:cTn>
                                        <p:tgtEl>
                                          <p:spTgt spid="7">
                                            <p:txEl>
                                              <p:pRg st="0" end="0"/>
                                            </p:txEl>
                                          </p:spTgt>
                                        </p:tgtEl>
                                        <p:attrNameLst>
                                          <p:attrName>r</p:attrName>
                                        </p:attrNameLst>
                                      </p:cBhvr>
                                    </p:animRot>
                                    <p:animRot by="-240000">
                                      <p:cBhvr>
                                        <p:cTn id="9" dur="200" fill="hold">
                                          <p:stCondLst>
                                            <p:cond delay="600"/>
                                          </p:stCondLst>
                                        </p:cTn>
                                        <p:tgtEl>
                                          <p:spTgt spid="7">
                                            <p:txEl>
                                              <p:pRg st="0" end="0"/>
                                            </p:txEl>
                                          </p:spTgt>
                                        </p:tgtEl>
                                        <p:attrNameLst>
                                          <p:attrName>r</p:attrName>
                                        </p:attrNameLst>
                                      </p:cBhvr>
                                    </p:animRot>
                                    <p:animRot by="120000">
                                      <p:cBhvr>
                                        <p:cTn id="10" dur="200" fill="hold">
                                          <p:stCondLst>
                                            <p:cond delay="800"/>
                                          </p:stCondLst>
                                        </p:cTn>
                                        <p:tgtEl>
                                          <p:spTgt spid="7">
                                            <p:txEl>
                                              <p:pRg st="0" end="0"/>
                                            </p:txEl>
                                          </p:spTgt>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26" presetClass="emph" presetSubtype="0" repeatCount="2000" fill="hold" grpId="0" nodeType="clickEffect">
                                  <p:stCondLst>
                                    <p:cond delay="0"/>
                                  </p:stCondLst>
                                  <p:childTnLst>
                                    <p:animEffect transition="out" filter="fade">
                                      <p:cBhvr>
                                        <p:cTn id="14" dur="500" tmFilter="0, 0; .2, .5; .8, .5; 1, 0"/>
                                        <p:tgtEl>
                                          <p:spTgt spid="3"/>
                                        </p:tgtEl>
                                      </p:cBhvr>
                                    </p:animEffect>
                                    <p:animScale>
                                      <p:cBhvr>
                                        <p:cTn id="15" dur="250" autoRev="1"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9"/>
          <p:cNvSpPr>
            <a:spLocks noChangeArrowheads="1"/>
          </p:cNvSpPr>
          <p:nvPr/>
        </p:nvSpPr>
        <p:spPr bwMode="auto">
          <a:xfrm>
            <a:off x="2355009" y="654979"/>
            <a:ext cx="685800" cy="685800"/>
          </a:xfrm>
          <a:prstGeom prst="star4">
            <a:avLst>
              <a:gd name="adj" fmla="val 8267"/>
            </a:avLst>
          </a:prstGeom>
          <a:solidFill>
            <a:srgbClr val="FFCC00"/>
          </a:solidFill>
          <a:ln w="6350">
            <a:solidFill>
              <a:srgbClr val="CCFF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sp>
        <p:nvSpPr>
          <p:cNvPr id="8" name="WordArt 82">
            <a:hlinkClick r:id="" action="ppaction://hlinkshowjump?jump=endshow">
              <a:snd r:embed="rId3" name="chimes.wav"/>
            </a:hlinkClick>
          </p:cNvPr>
          <p:cNvSpPr>
            <a:spLocks noChangeArrowheads="1" noChangeShapeType="1" noTextEdit="1"/>
          </p:cNvSpPr>
          <p:nvPr/>
        </p:nvSpPr>
        <p:spPr bwMode="auto">
          <a:xfrm>
            <a:off x="2293943" y="2492896"/>
            <a:ext cx="5302393" cy="1529250"/>
          </a:xfrm>
          <a:prstGeom prst="rect">
            <a:avLst/>
          </a:prstGeom>
          <a:effectLst>
            <a:outerShdw blurRad="50800" dist="38100" algn="l" rotWithShape="0">
              <a:prstClr val="black">
                <a:alpha val="40000"/>
              </a:prstClr>
            </a:outerShdw>
          </a:effectLst>
        </p:spPr>
        <p:txBody>
          <a:bodyPr wrap="none" fromWordArt="1">
            <a:prstTxWarp prst="textPlain">
              <a:avLst>
                <a:gd name="adj" fmla="val 50000"/>
              </a:avLst>
            </a:prstTxWarp>
          </a:bodyPr>
          <a:lstStyle/>
          <a:p>
            <a:pPr algn="ctr"/>
            <a:r>
              <a:rPr lang="zh-CN" altLang="en-US" sz="3600" kern="10" dirty="0" smtClean="0">
                <a:ln w="9525">
                  <a:solidFill>
                    <a:srgbClr val="E99C03"/>
                  </a:solidFill>
                  <a:round/>
                  <a:headEnd/>
                  <a:tailEnd/>
                </a:ln>
                <a:gradFill rotWithShape="0">
                  <a:gsLst>
                    <a:gs pos="0">
                      <a:srgbClr val="FFFF00"/>
                    </a:gs>
                    <a:gs pos="100000">
                      <a:srgbClr val="FF9933"/>
                    </a:gs>
                  </a:gsLst>
                  <a:path path="rect">
                    <a:fillToRect r="100000" b="100000"/>
                  </a:path>
                </a:gradFill>
                <a:effectLst>
                  <a:outerShdw dist="35921" dir="2700000" algn="ctr" rotWithShape="0">
                    <a:srgbClr val="C0C0C0"/>
                  </a:outerShdw>
                </a:effectLst>
                <a:latin typeface="华文行楷"/>
                <a:ea typeface="华文行楷"/>
              </a:rPr>
              <a:t>第</a:t>
            </a:r>
            <a:r>
              <a:rPr lang="en-US" altLang="zh-CN" sz="3600" kern="10" dirty="0" smtClean="0">
                <a:ln w="9525">
                  <a:solidFill>
                    <a:srgbClr val="E99C03"/>
                  </a:solidFill>
                  <a:round/>
                  <a:headEnd/>
                  <a:tailEnd/>
                </a:ln>
                <a:gradFill rotWithShape="0">
                  <a:gsLst>
                    <a:gs pos="0">
                      <a:srgbClr val="FFFF00"/>
                    </a:gs>
                    <a:gs pos="100000">
                      <a:srgbClr val="FF9933"/>
                    </a:gs>
                  </a:gsLst>
                  <a:path path="rect">
                    <a:fillToRect r="100000" b="100000"/>
                  </a:path>
                </a:gradFill>
                <a:effectLst>
                  <a:outerShdw dist="35921" dir="2700000" algn="ctr" rotWithShape="0">
                    <a:srgbClr val="C0C0C0"/>
                  </a:outerShdw>
                </a:effectLst>
                <a:latin typeface="华文行楷"/>
                <a:ea typeface="华文行楷"/>
              </a:rPr>
              <a:t>7</a:t>
            </a:r>
            <a:r>
              <a:rPr lang="zh-CN" altLang="en-US" sz="3600" kern="10" dirty="0" smtClean="0">
                <a:ln w="9525">
                  <a:solidFill>
                    <a:srgbClr val="E99C03"/>
                  </a:solidFill>
                  <a:round/>
                  <a:headEnd/>
                  <a:tailEnd/>
                </a:ln>
                <a:gradFill rotWithShape="0">
                  <a:gsLst>
                    <a:gs pos="0">
                      <a:srgbClr val="FFFF00"/>
                    </a:gs>
                    <a:gs pos="100000">
                      <a:srgbClr val="FF9933"/>
                    </a:gs>
                  </a:gsLst>
                  <a:path path="rect">
                    <a:fillToRect r="100000" b="100000"/>
                  </a:path>
                </a:gradFill>
                <a:effectLst>
                  <a:outerShdw dist="35921" dir="2700000" algn="ctr" rotWithShape="0">
                    <a:srgbClr val="C0C0C0"/>
                  </a:outerShdw>
                </a:effectLst>
                <a:latin typeface="华文行楷"/>
                <a:ea typeface="华文行楷"/>
              </a:rPr>
              <a:t>章</a:t>
            </a:r>
            <a:r>
              <a:rPr lang="zh-CN" altLang="en-US" sz="3600" kern="10" dirty="0">
                <a:ln w="9525">
                  <a:solidFill>
                    <a:srgbClr val="E99C03"/>
                  </a:solidFill>
                  <a:round/>
                  <a:headEnd/>
                  <a:tailEnd/>
                </a:ln>
                <a:gradFill rotWithShape="0">
                  <a:gsLst>
                    <a:gs pos="0">
                      <a:srgbClr val="FFFF00"/>
                    </a:gs>
                    <a:gs pos="100000">
                      <a:srgbClr val="FF9933"/>
                    </a:gs>
                  </a:gsLst>
                  <a:path path="rect">
                    <a:fillToRect r="100000" b="100000"/>
                  </a:path>
                </a:gradFill>
                <a:effectLst>
                  <a:outerShdw dist="35921" dir="2700000" algn="ctr" rotWithShape="0">
                    <a:srgbClr val="C0C0C0"/>
                  </a:outerShdw>
                </a:effectLst>
                <a:latin typeface="华文行楷"/>
                <a:ea typeface="华文行楷"/>
              </a:rPr>
              <a:t>结束</a:t>
            </a:r>
          </a:p>
        </p:txBody>
      </p:sp>
      <p:sp>
        <p:nvSpPr>
          <p:cNvPr id="13" name="AutoShape 29"/>
          <p:cNvSpPr>
            <a:spLocks noChangeArrowheads="1"/>
          </p:cNvSpPr>
          <p:nvPr/>
        </p:nvSpPr>
        <p:spPr bwMode="auto">
          <a:xfrm>
            <a:off x="6923789" y="4701671"/>
            <a:ext cx="685800" cy="685800"/>
          </a:xfrm>
          <a:prstGeom prst="star4">
            <a:avLst>
              <a:gd name="adj" fmla="val 8267"/>
            </a:avLst>
          </a:prstGeom>
          <a:solidFill>
            <a:schemeClr val="tx2">
              <a:lumMod val="60000"/>
              <a:lumOff val="40000"/>
            </a:schemeClr>
          </a:solidFill>
          <a:ln w="6350">
            <a:solidFill>
              <a:srgbClr val="CCFFCC"/>
            </a:solidFill>
            <a:miter lim="800000"/>
            <a:headEnd/>
            <a:tailEnd/>
          </a:ln>
          <a:effectLst/>
        </p:spPr>
        <p:txBody>
          <a:bodyPr lIns="90000" tIns="46800" rIns="90000" bIns="46800" anchor="ctr">
            <a:spAutoFit/>
          </a:bodyPr>
          <a:lstStyle/>
          <a:p>
            <a:endParaRPr lang="zh-CN" altLang="en-US"/>
          </a:p>
        </p:txBody>
      </p:sp>
      <p:sp>
        <p:nvSpPr>
          <p:cNvPr id="14" name="AutoShape 83"/>
          <p:cNvSpPr>
            <a:spLocks noChangeArrowheads="1"/>
          </p:cNvSpPr>
          <p:nvPr/>
        </p:nvSpPr>
        <p:spPr bwMode="auto">
          <a:xfrm>
            <a:off x="5416772" y="1340768"/>
            <a:ext cx="685800" cy="685800"/>
          </a:xfrm>
          <a:prstGeom prst="star4">
            <a:avLst>
              <a:gd name="adj" fmla="val 12500"/>
            </a:avLst>
          </a:prstGeom>
          <a:solidFill>
            <a:schemeClr val="accent6">
              <a:lumMod val="60000"/>
              <a:lumOff val="40000"/>
            </a:schemeClr>
          </a:solidFill>
          <a:ln w="6350">
            <a:solidFill>
              <a:srgbClr val="CCFFCC"/>
            </a:solidFill>
            <a:miter lim="800000"/>
            <a:headEnd/>
            <a:tailEnd/>
          </a:ln>
          <a:effectLst/>
        </p:spPr>
        <p:txBody>
          <a:bodyPr lIns="90000" tIns="46800" rIns="90000" bIns="46800" anchor="ctr">
            <a:spAutoFit/>
          </a:bodyPr>
          <a:lstStyle/>
          <a:p>
            <a:endParaRPr lang="zh-CN" altLang="en-US"/>
          </a:p>
        </p:txBody>
      </p:sp>
      <p:sp>
        <p:nvSpPr>
          <p:cNvPr id="15" name="AutoShape 29"/>
          <p:cNvSpPr>
            <a:spLocks noChangeArrowheads="1"/>
          </p:cNvSpPr>
          <p:nvPr/>
        </p:nvSpPr>
        <p:spPr bwMode="auto">
          <a:xfrm>
            <a:off x="6036277" y="5133719"/>
            <a:ext cx="685800" cy="685800"/>
          </a:xfrm>
          <a:prstGeom prst="star4">
            <a:avLst>
              <a:gd name="adj" fmla="val 8267"/>
            </a:avLst>
          </a:prstGeom>
          <a:solidFill>
            <a:schemeClr val="tx2">
              <a:lumMod val="60000"/>
              <a:lumOff val="40000"/>
            </a:schemeClr>
          </a:solidFill>
          <a:ln w="6350">
            <a:solidFill>
              <a:srgbClr val="CCFFCC"/>
            </a:solidFill>
            <a:miter lim="800000"/>
            <a:headEnd/>
            <a:tailEnd/>
          </a:ln>
          <a:effectLst/>
        </p:spPr>
        <p:txBody>
          <a:bodyPr lIns="90000" tIns="46800" rIns="90000" bIns="46800" anchor="ctr">
            <a:spAutoFit/>
          </a:bodyPr>
          <a:lstStyle/>
          <a:p>
            <a:endParaRPr lang="zh-CN" altLang="en-US"/>
          </a:p>
        </p:txBody>
      </p:sp>
    </p:spTree>
    <p:extLst>
      <p:ext uri="{BB962C8B-B14F-4D97-AF65-F5344CB8AC3E}">
        <p14:creationId xmlns:p14="http://schemas.microsoft.com/office/powerpoint/2010/main" val="18506393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8"/>
                                        </p:tgtEl>
                                        <p:attrNameLst>
                                          <p:attrName>ppt_y</p:attrName>
                                        </p:attrNameLst>
                                      </p:cBhvr>
                                      <p:tavLst>
                                        <p:tav tm="0" fmla="#ppt_y+(sin(-2*pi*(1-$))*-#ppt_x+cos(-2*pi*(1-$))*(1-#ppt_y))*(1-$)">
                                          <p:val>
                                            <p:fltVal val="0"/>
                                          </p:val>
                                        </p:tav>
                                        <p:tav tm="100000">
                                          <p:val>
                                            <p:fltVal val="1"/>
                                          </p:val>
                                        </p:tav>
                                      </p:tavLst>
                                    </p:anim>
                                  </p:childTnLst>
                                  <p:subTnLst>
                                    <p:audio>
                                      <p:cMediaNode>
                                        <p:cTn display="0" masterRel="sameClick">
                                          <p:stCondLst>
                                            <p:cond evt="begin" delay="0">
                                              <p:tn val="5"/>
                                            </p:cond>
                                          </p:stCondLst>
                                          <p:endCondLst>
                                            <p:cond evt="onStopAudio" delay="0">
                                              <p:tgtEl>
                                                <p:sldTgt/>
                                              </p:tgtEl>
                                            </p:cond>
                                          </p:endCondLst>
                                        </p:cTn>
                                        <p:tgtEl>
                                          <p:sndTgt r:embed="rId3" name="chimes.wav"/>
                                        </p:tgtEl>
                                      </p:cMediaNode>
                                    </p:audio>
                                  </p:subTnLst>
                                </p:cTn>
                              </p:par>
                            </p:childTnLst>
                          </p:cTn>
                        </p:par>
                        <p:par>
                          <p:cTn id="11" fill="hold">
                            <p:stCondLst>
                              <p:cond delay="1000"/>
                            </p:stCondLst>
                            <p:childTnLst>
                              <p:par>
                                <p:cTn id="12" presetID="1" presetClass="entr" presetSubtype="0" fill="hold" grpId="0" nodeType="afterEffect">
                                  <p:stCondLst>
                                    <p:cond delay="1000"/>
                                  </p:stCondLst>
                                  <p:childTnLst>
                                    <p:set>
                                      <p:cBhvr>
                                        <p:cTn id="13" dur="1" fill="hold">
                                          <p:stCondLst>
                                            <p:cond delay="499"/>
                                          </p:stCondLst>
                                        </p:cTn>
                                        <p:tgtEl>
                                          <p:spTgt spid="4"/>
                                        </p:tgtEl>
                                        <p:attrNameLst>
                                          <p:attrName>style.visibility</p:attrName>
                                        </p:attrNameLst>
                                      </p:cBhvr>
                                      <p:to>
                                        <p:strVal val="visible"/>
                                      </p:to>
                                    </p:set>
                                  </p:childTnLst>
                                </p:cTn>
                              </p:par>
                            </p:childTnLst>
                          </p:cTn>
                        </p:par>
                        <p:par>
                          <p:cTn id="14" fill="hold">
                            <p:stCondLst>
                              <p:cond delay="2500"/>
                            </p:stCondLst>
                            <p:childTnLst>
                              <p:par>
                                <p:cTn id="15" presetID="1" presetClass="entr" presetSubtype="0" fill="hold" grpId="0" nodeType="afterEffect">
                                  <p:stCondLst>
                                    <p:cond delay="1000"/>
                                  </p:stCondLst>
                                  <p:childTnLst>
                                    <p:set>
                                      <p:cBhvr>
                                        <p:cTn id="16" dur="1" fill="hold">
                                          <p:stCondLst>
                                            <p:cond delay="499"/>
                                          </p:stCondLst>
                                        </p:cTn>
                                        <p:tgtEl>
                                          <p:spTgt spid="13"/>
                                        </p:tgtEl>
                                        <p:attrNameLst>
                                          <p:attrName>style.visibility</p:attrName>
                                        </p:attrNameLst>
                                      </p:cBhvr>
                                      <p:to>
                                        <p:strVal val="visible"/>
                                      </p:to>
                                    </p:set>
                                  </p:childTnLst>
                                </p:cTn>
                              </p:par>
                            </p:childTnLst>
                          </p:cTn>
                        </p:par>
                        <p:par>
                          <p:cTn id="17" fill="hold">
                            <p:stCondLst>
                              <p:cond delay="4000"/>
                            </p:stCondLst>
                            <p:childTnLst>
                              <p:par>
                                <p:cTn id="18" presetID="11" presetClass="entr" presetSubtype="0" fill="hold" grpId="0" nodeType="afterEffect">
                                  <p:stCondLst>
                                    <p:cond delay="0"/>
                                  </p:stCondLst>
                                  <p:childTnLst>
                                    <p:set>
                                      <p:cBhvr>
                                        <p:cTn id="19" dur="75">
                                          <p:stCondLst>
                                            <p:cond delay="0"/>
                                          </p:stCondLst>
                                        </p:cTn>
                                        <p:tgtEl>
                                          <p:spTgt spid="14"/>
                                        </p:tgtEl>
                                        <p:attrNameLst>
                                          <p:attrName>style.visibility</p:attrName>
                                        </p:attrNameLst>
                                      </p:cBhvr>
                                      <p:to>
                                        <p:strVal val="visible"/>
                                      </p:to>
                                    </p:set>
                                  </p:childTnLst>
                                </p:cTn>
                              </p:par>
                            </p:childTnLst>
                          </p:cTn>
                        </p:par>
                        <p:par>
                          <p:cTn id="20" fill="hold">
                            <p:stCondLst>
                              <p:cond delay="4075"/>
                            </p:stCondLst>
                            <p:childTnLst>
                              <p:par>
                                <p:cTn id="21" presetID="1" presetClass="entr" presetSubtype="0" fill="hold" grpId="1" nodeType="after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par>
                          <p:cTn id="23" fill="hold">
                            <p:stCondLst>
                              <p:cond delay="4075"/>
                            </p:stCondLst>
                            <p:childTnLst>
                              <p:par>
                                <p:cTn id="24" presetID="1" presetClass="entr" presetSubtype="0" fill="hold" grpId="0" nodeType="afterEffect">
                                  <p:stCondLst>
                                    <p:cond delay="1000"/>
                                  </p:stCondLst>
                                  <p:childTnLst>
                                    <p:set>
                                      <p:cBhvr>
                                        <p:cTn id="25" dur="1" fill="hold">
                                          <p:stCondLst>
                                            <p:cond delay="499"/>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13" grpId="0" animBg="1"/>
      <p:bldP spid="14" grpId="0" animBg="1"/>
      <p:bldP spid="14" grpId="1" animBg="1"/>
      <p:bldP spid="15"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DVSECTIONID" val="yI2DOt6RzRcU51QxdhNewL"/>
</p:tagLst>
</file>

<file path=ppt/tags/tag2.xml><?xml version="1.0" encoding="utf-8"?>
<p:tagLst xmlns:a="http://schemas.openxmlformats.org/drawingml/2006/main" xmlns:r="http://schemas.openxmlformats.org/officeDocument/2006/relationships" xmlns:p="http://schemas.openxmlformats.org/presentationml/2006/main">
  <p:tag name="DVSHAPEID" val="HAGzTPKJNXuuOK4v20iPS7"/>
</p:tagLst>
</file>

<file path=ppt/tags/tag3.xml><?xml version="1.0" encoding="utf-8"?>
<p:tagLst xmlns:a="http://schemas.openxmlformats.org/drawingml/2006/main" xmlns:r="http://schemas.openxmlformats.org/officeDocument/2006/relationships" xmlns:p="http://schemas.openxmlformats.org/presentationml/2006/main">
  <p:tag name="DVSHAPEID" val="HAGzTPKJNXuuOK4v20iPS7"/>
</p:tagLst>
</file>

<file path=ppt/theme/theme1.xml><?xml version="1.0" encoding="utf-8"?>
<a:theme xmlns:a="http://schemas.openxmlformats.org/drawingml/2006/main" name="培训">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Training</Template>
  <TotalTime>0</TotalTime>
  <Words>9235</Words>
  <Application>Microsoft Office PowerPoint</Application>
  <PresentationFormat>全屏显示(4:3)</PresentationFormat>
  <Paragraphs>782</Paragraphs>
  <Slides>94</Slides>
  <Notes>67</Notes>
  <HiddenSlides>0</HiddenSlides>
  <MMClips>0</MMClips>
  <ScaleCrop>false</ScaleCrop>
  <HeadingPairs>
    <vt:vector size="4" baseType="variant">
      <vt:variant>
        <vt:lpstr>主题</vt:lpstr>
      </vt:variant>
      <vt:variant>
        <vt:i4>1</vt:i4>
      </vt:variant>
      <vt:variant>
        <vt:lpstr>幻灯片标题</vt:lpstr>
      </vt:variant>
      <vt:variant>
        <vt:i4>94</vt:i4>
      </vt:variant>
    </vt:vector>
  </HeadingPairs>
  <TitlesOfParts>
    <vt:vector size="95" baseType="lpstr">
      <vt:lpstr>培训</vt:lpstr>
      <vt:lpstr>计算机网络与安全</vt:lpstr>
      <vt:lpstr>本章导航</vt:lpstr>
      <vt:lpstr>7.1  计算机网络概述</vt:lpstr>
      <vt:lpstr>7.1  计算机网络概述</vt:lpstr>
      <vt:lpstr>7.1.1  计算机网络的定义和功能</vt:lpstr>
      <vt:lpstr>7.1.1  计算机网络的定义和功能</vt:lpstr>
      <vt:lpstr>7.1.2 计算机网络的形成和发展</vt:lpstr>
      <vt:lpstr>7.1.2计算机网络的形成和发展</vt:lpstr>
      <vt:lpstr>7.1.3 计算机网络的分类</vt:lpstr>
      <vt:lpstr>7.1.3 计算机网络的分类</vt:lpstr>
      <vt:lpstr>7.1.3 计算机网络的分类</vt:lpstr>
      <vt:lpstr>7.1.3 计算机网络的分类</vt:lpstr>
      <vt:lpstr>7.1.3 计算机网络的分类</vt:lpstr>
      <vt:lpstr>7.1.3 计算机网络的分类</vt:lpstr>
      <vt:lpstr>7.1.3 计算机网络的分类</vt:lpstr>
      <vt:lpstr>7.1.3 计算机网络的分类</vt:lpstr>
      <vt:lpstr>7.1.4计算机网络的体系结构</vt:lpstr>
      <vt:lpstr>7.1.4计算机网络的体系结构</vt:lpstr>
      <vt:lpstr>7.1.4计算机网络的体系结构</vt:lpstr>
      <vt:lpstr>7.1.4计算机网络的体系结构</vt:lpstr>
      <vt:lpstr>7.1.4计算机网络的体系结构</vt:lpstr>
      <vt:lpstr>7.2  计算机网络的组成</vt:lpstr>
      <vt:lpstr>7.2  计算机网络的组成</vt:lpstr>
      <vt:lpstr>7.2.1  传输介质</vt:lpstr>
      <vt:lpstr>7.2.1  传输介质</vt:lpstr>
      <vt:lpstr>7.2.1  传输介质</vt:lpstr>
      <vt:lpstr>7.2.1  传输介质</vt:lpstr>
      <vt:lpstr>7.2.2  网络设备</vt:lpstr>
      <vt:lpstr>7.2.2  网络设备</vt:lpstr>
      <vt:lpstr>7.2.2  网络设备</vt:lpstr>
      <vt:lpstr>7.2.2  网络设备</vt:lpstr>
      <vt:lpstr>7.2.2  网络设备</vt:lpstr>
      <vt:lpstr>7.2.3  网络软件</vt:lpstr>
      <vt:lpstr>7.3  INTERNET应用基础</vt:lpstr>
      <vt:lpstr>7.3  Internet 应用基础</vt:lpstr>
      <vt:lpstr>7.3.1  Internet的起源与发展</vt:lpstr>
      <vt:lpstr>7.3.2  TCP/IP协议</vt:lpstr>
      <vt:lpstr>7.3.3  IP地址和域名</vt:lpstr>
      <vt:lpstr>7.3.3  IP地址和域名</vt:lpstr>
      <vt:lpstr>7.3.3  IP地址和域名</vt:lpstr>
      <vt:lpstr>7.3.3  IP地址和域名</vt:lpstr>
      <vt:lpstr>7.3.3  IP地址和域名</vt:lpstr>
      <vt:lpstr>7.3.3  IP地址和域名</vt:lpstr>
      <vt:lpstr>7.3.3  IP地址和域名</vt:lpstr>
      <vt:lpstr>7.3.3  IP地址和域名</vt:lpstr>
      <vt:lpstr>7.3.4  Internet提供的基本服务</vt:lpstr>
      <vt:lpstr>7.3.4  Internet提供的基本服务</vt:lpstr>
      <vt:lpstr>7.3.4  Internet提供的基本服务</vt:lpstr>
      <vt:lpstr>7.3.4  Internet提供的基本服务</vt:lpstr>
      <vt:lpstr>7.3.4  Internet提供的基本服务</vt:lpstr>
      <vt:lpstr>7.3.5  接入Internet</vt:lpstr>
      <vt:lpstr>7.4  IE浏览器</vt:lpstr>
      <vt:lpstr>7.4  IE浏览器</vt:lpstr>
      <vt:lpstr>7.4.1  IE浏览器窗口组成与设置</vt:lpstr>
      <vt:lpstr>7.4.1  IE浏览器窗口组成与设置</vt:lpstr>
      <vt:lpstr>7.4.1  IE浏览器窗口组成与设置</vt:lpstr>
      <vt:lpstr>7.4.1  IE浏览器窗口组成与设置</vt:lpstr>
      <vt:lpstr>7.4.1  IE浏览器窗口组成与设置</vt:lpstr>
      <vt:lpstr>7.4.1  IE浏览器窗口组成与设置</vt:lpstr>
      <vt:lpstr>7.4.1  IE浏览器窗口组成与设置</vt:lpstr>
      <vt:lpstr>7.4.1  IE浏览器窗口组成与设置</vt:lpstr>
      <vt:lpstr>7.4.1  IE浏览器窗口组成与设置</vt:lpstr>
      <vt:lpstr>7.4.2  使用IE浏览器浏览网页</vt:lpstr>
      <vt:lpstr>7.4.2  使用IE浏览器浏览网页</vt:lpstr>
      <vt:lpstr>7.4.2  使用IE浏览器浏览网页</vt:lpstr>
      <vt:lpstr>7.4.2  使用IE浏览器浏览网页</vt:lpstr>
      <vt:lpstr>7.4.2  使用IE浏览器浏览网页</vt:lpstr>
      <vt:lpstr>7.5  电子邮件</vt:lpstr>
      <vt:lpstr>7.5  电子邮件</vt:lpstr>
      <vt:lpstr>7.5.1  电子邮件概述</vt:lpstr>
      <vt:lpstr>7.5.2  收发电子邮件</vt:lpstr>
      <vt:lpstr>7.5.2  收发电子邮件</vt:lpstr>
      <vt:lpstr>7.5.2  收发电子邮件</vt:lpstr>
      <vt:lpstr>7.5.2  收发电子邮件</vt:lpstr>
      <vt:lpstr>7.5.2  收发电子邮件</vt:lpstr>
      <vt:lpstr>7.5.2  收发电子邮件</vt:lpstr>
      <vt:lpstr>7.5.2  收发电子邮件</vt:lpstr>
      <vt:lpstr>7.6  网络安全</vt:lpstr>
      <vt:lpstr>7.6  网络安全</vt:lpstr>
      <vt:lpstr>7.6.1  计算机病毒</vt:lpstr>
      <vt:lpstr>7.6.1  计算机病毒</vt:lpstr>
      <vt:lpstr>7.6.1  计算机病毒</vt:lpstr>
      <vt:lpstr>7.6.1  计算机病毒</vt:lpstr>
      <vt:lpstr>7.6.2  黑客攻击手段及防范</vt:lpstr>
      <vt:lpstr>7.6.2  黑客攻击手段及防范</vt:lpstr>
      <vt:lpstr>7.6.2  黑客攻击手段及防范</vt:lpstr>
      <vt:lpstr>7.6.2  黑客攻击手段及防范</vt:lpstr>
      <vt:lpstr>7.6.2  黑客攻击手段及防范</vt:lpstr>
      <vt:lpstr>7.6.3  防火墙技术</vt:lpstr>
      <vt:lpstr>7.6.3  防火墙技术</vt:lpstr>
      <vt:lpstr>7.6.3  防火墙技术</vt:lpstr>
      <vt:lpstr>7.6.3  防火墙技术</vt:lpstr>
      <vt:lpstr>7.6.3  防火墙技术</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2013-12-31T22:24:50Z</dcterms:created>
  <dcterms:modified xsi:type="dcterms:W3CDTF">2014-05-31T07:42:04Z</dcterms:modified>
</cp:coreProperties>
</file>