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0"/>
  </p:notesMasterIdLst>
  <p:sldIdLst>
    <p:sldId id="300" r:id="rId2"/>
    <p:sldId id="277" r:id="rId3"/>
    <p:sldId id="302" r:id="rId4"/>
    <p:sldId id="303" r:id="rId5"/>
    <p:sldId id="386" r:id="rId6"/>
    <p:sldId id="384" r:id="rId7"/>
    <p:sldId id="385" r:id="rId8"/>
    <p:sldId id="387" r:id="rId9"/>
    <p:sldId id="393" r:id="rId10"/>
    <p:sldId id="394" r:id="rId11"/>
    <p:sldId id="388" r:id="rId12"/>
    <p:sldId id="389" r:id="rId13"/>
    <p:sldId id="392" r:id="rId14"/>
    <p:sldId id="379" r:id="rId15"/>
    <p:sldId id="390" r:id="rId16"/>
    <p:sldId id="378" r:id="rId17"/>
    <p:sldId id="391" r:id="rId18"/>
    <p:sldId id="383" r:id="rId19"/>
    <p:sldId id="395" r:id="rId20"/>
    <p:sldId id="397" r:id="rId21"/>
    <p:sldId id="398" r:id="rId22"/>
    <p:sldId id="399" r:id="rId23"/>
    <p:sldId id="400" r:id="rId24"/>
    <p:sldId id="401" r:id="rId25"/>
    <p:sldId id="402" r:id="rId26"/>
    <p:sldId id="404" r:id="rId27"/>
    <p:sldId id="403" r:id="rId28"/>
    <p:sldId id="405" r:id="rId29"/>
    <p:sldId id="406" r:id="rId30"/>
    <p:sldId id="407" r:id="rId31"/>
    <p:sldId id="408" r:id="rId32"/>
    <p:sldId id="409" r:id="rId33"/>
    <p:sldId id="410" r:id="rId34"/>
    <p:sldId id="411" r:id="rId35"/>
    <p:sldId id="412" r:id="rId36"/>
    <p:sldId id="413" r:id="rId37"/>
    <p:sldId id="414" r:id="rId38"/>
    <p:sldId id="301" r:id="rId39"/>
  </p:sldIdLst>
  <p:sldSz cx="9144000" cy="6858000" type="screen4x3"/>
  <p:notesSz cx="6858000" cy="9144000"/>
  <p:defaultTextStyle>
    <a:defPPr>
      <a:defRPr lang="zh-CN"/>
    </a:defPPr>
    <a:lvl1pPr algn="l" rtl="0" fontAlgn="base">
      <a:spcBef>
        <a:spcPct val="0"/>
      </a:spcBef>
      <a:spcAft>
        <a:spcPct val="0"/>
      </a:spcAft>
      <a:defRPr sz="2000" b="1" kern="1200">
        <a:solidFill>
          <a:schemeClr val="tx1"/>
        </a:solidFill>
        <a:latin typeface="Arial" charset="0"/>
        <a:ea typeface="楷体_GB2312" pitchFamily="49" charset="-122"/>
        <a:cs typeface="+mn-cs"/>
      </a:defRPr>
    </a:lvl1pPr>
    <a:lvl2pPr marL="457200" algn="l" rtl="0" fontAlgn="base">
      <a:spcBef>
        <a:spcPct val="0"/>
      </a:spcBef>
      <a:spcAft>
        <a:spcPct val="0"/>
      </a:spcAft>
      <a:defRPr sz="2000" b="1" kern="1200">
        <a:solidFill>
          <a:schemeClr val="tx1"/>
        </a:solidFill>
        <a:latin typeface="Arial" charset="0"/>
        <a:ea typeface="楷体_GB2312" pitchFamily="49" charset="-122"/>
        <a:cs typeface="+mn-cs"/>
      </a:defRPr>
    </a:lvl2pPr>
    <a:lvl3pPr marL="914400" algn="l" rtl="0" fontAlgn="base">
      <a:spcBef>
        <a:spcPct val="0"/>
      </a:spcBef>
      <a:spcAft>
        <a:spcPct val="0"/>
      </a:spcAft>
      <a:defRPr sz="2000" b="1" kern="1200">
        <a:solidFill>
          <a:schemeClr val="tx1"/>
        </a:solidFill>
        <a:latin typeface="Arial" charset="0"/>
        <a:ea typeface="楷体_GB2312" pitchFamily="49" charset="-122"/>
        <a:cs typeface="+mn-cs"/>
      </a:defRPr>
    </a:lvl3pPr>
    <a:lvl4pPr marL="1371600" algn="l" rtl="0" fontAlgn="base">
      <a:spcBef>
        <a:spcPct val="0"/>
      </a:spcBef>
      <a:spcAft>
        <a:spcPct val="0"/>
      </a:spcAft>
      <a:defRPr sz="2000" b="1" kern="1200">
        <a:solidFill>
          <a:schemeClr val="tx1"/>
        </a:solidFill>
        <a:latin typeface="Arial" charset="0"/>
        <a:ea typeface="楷体_GB2312" pitchFamily="49" charset="-122"/>
        <a:cs typeface="+mn-cs"/>
      </a:defRPr>
    </a:lvl4pPr>
    <a:lvl5pPr marL="1828800" algn="l" rtl="0" fontAlgn="base">
      <a:spcBef>
        <a:spcPct val="0"/>
      </a:spcBef>
      <a:spcAft>
        <a:spcPct val="0"/>
      </a:spcAft>
      <a:defRPr sz="2000" b="1" kern="1200">
        <a:solidFill>
          <a:schemeClr val="tx1"/>
        </a:solidFill>
        <a:latin typeface="Arial" charset="0"/>
        <a:ea typeface="楷体_GB2312" pitchFamily="49" charset="-122"/>
        <a:cs typeface="+mn-cs"/>
      </a:defRPr>
    </a:lvl5pPr>
    <a:lvl6pPr marL="2286000" algn="l" defTabSz="914400" rtl="0" eaLnBrk="1" latinLnBrk="0" hangingPunct="1">
      <a:defRPr sz="2000" b="1" kern="1200">
        <a:solidFill>
          <a:schemeClr val="tx1"/>
        </a:solidFill>
        <a:latin typeface="Arial" charset="0"/>
        <a:ea typeface="楷体_GB2312" pitchFamily="49" charset="-122"/>
        <a:cs typeface="+mn-cs"/>
      </a:defRPr>
    </a:lvl6pPr>
    <a:lvl7pPr marL="2743200" algn="l" defTabSz="914400" rtl="0" eaLnBrk="1" latinLnBrk="0" hangingPunct="1">
      <a:defRPr sz="2000" b="1" kern="1200">
        <a:solidFill>
          <a:schemeClr val="tx1"/>
        </a:solidFill>
        <a:latin typeface="Arial" charset="0"/>
        <a:ea typeface="楷体_GB2312" pitchFamily="49" charset="-122"/>
        <a:cs typeface="+mn-cs"/>
      </a:defRPr>
    </a:lvl7pPr>
    <a:lvl8pPr marL="3200400" algn="l" defTabSz="914400" rtl="0" eaLnBrk="1" latinLnBrk="0" hangingPunct="1">
      <a:defRPr sz="2000" b="1" kern="1200">
        <a:solidFill>
          <a:schemeClr val="tx1"/>
        </a:solidFill>
        <a:latin typeface="Arial" charset="0"/>
        <a:ea typeface="楷体_GB2312" pitchFamily="49" charset="-122"/>
        <a:cs typeface="+mn-cs"/>
      </a:defRPr>
    </a:lvl8pPr>
    <a:lvl9pPr marL="3657600" algn="l" defTabSz="914400" rtl="0" eaLnBrk="1" latinLnBrk="0" hangingPunct="1">
      <a:defRPr sz="2000" b="1" kern="1200">
        <a:solidFill>
          <a:schemeClr val="tx1"/>
        </a:solidFill>
        <a:latin typeface="Arial" charset="0"/>
        <a:ea typeface="楷体_GB2312"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E5D"/>
    <a:srgbClr val="FFD28F"/>
    <a:srgbClr val="743A00"/>
    <a:srgbClr val="5F5F5F"/>
    <a:srgbClr val="EAEAEA"/>
    <a:srgbClr val="B2B2B2"/>
    <a:srgbClr val="DE8400"/>
    <a:srgbClr val="D40A2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00" autoAdjust="0"/>
    <p:restoredTop sz="94660"/>
  </p:normalViewPr>
  <p:slideViewPr>
    <p:cSldViewPr>
      <p:cViewPr varScale="1">
        <p:scale>
          <a:sx n="65" d="100"/>
          <a:sy n="65" d="100"/>
        </p:scale>
        <p:origin x="-1704" y="-114"/>
      </p:cViewPr>
      <p:guideLst>
        <p:guide orient="horz" pos="2069"/>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smtClean="0">
                <a:ea typeface="宋体" charset="-122"/>
              </a:defRPr>
            </a:lvl1pPr>
          </a:lstStyle>
          <a:p>
            <a:pPr>
              <a:defRPr/>
            </a:pPr>
            <a:endParaRPr lang="en-US" altLang="zh-CN"/>
          </a:p>
        </p:txBody>
      </p:sp>
      <p:sp>
        <p:nvSpPr>
          <p:cNvPr id="16387"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smtClean="0">
                <a:ea typeface="宋体" charset="-122"/>
              </a:defRPr>
            </a:lvl1pPr>
          </a:lstStyle>
          <a:p>
            <a:pPr>
              <a:defRPr/>
            </a:pPr>
            <a:endParaRPr lang="en-US" altLang="zh-CN"/>
          </a:p>
        </p:txBody>
      </p:sp>
      <p:sp>
        <p:nvSpPr>
          <p:cNvPr id="27652" name="矩形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6389"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6390"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smtClean="0">
                <a:ea typeface="宋体" charset="-122"/>
              </a:defRPr>
            </a:lvl1pPr>
          </a:lstStyle>
          <a:p>
            <a:pPr>
              <a:defRPr/>
            </a:pPr>
            <a:endParaRPr lang="en-US" altLang="zh-CN"/>
          </a:p>
        </p:txBody>
      </p:sp>
      <p:sp>
        <p:nvSpPr>
          <p:cNvPr id="16391"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smtClean="0">
                <a:ea typeface="宋体" charset="-122"/>
              </a:defRPr>
            </a:lvl1pPr>
          </a:lstStyle>
          <a:p>
            <a:pPr>
              <a:defRPr/>
            </a:pPr>
            <a:fld id="{736AED5F-78EF-48B1-97F3-3483E2053D2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67DF7AA7-0B7B-412E-9AA6-35A39F4846CD}"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674C00BD-1400-487A-90AB-C797022633D3}"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5A9F0FE3-5D66-4CA9-91A7-EF2C45D22E1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F22A3241-131F-4A36-96C9-6EAB40CF4E62}"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ADE0E268-D602-4D54-9FAF-F256A5ECE66E}"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A667BED9-150C-40C4-9FB5-C6699D0D8BA9}"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pPr>
              <a:defRPr/>
            </a:pPr>
            <a:fld id="{25693455-B37B-406D-8810-D898FA26478F}"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pPr>
              <a:defRPr/>
            </a:pPr>
            <a:fld id="{47F29220-14F0-4D00-9145-5B0915B7F240}"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8D9F55A3-B346-4902-9BEC-0CD9B26B6FA9}"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8EDAD7CE-ED6E-43FF-8EDB-676D8DC585CF}"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6DED581A-5BE0-4FC5-8742-F11FF2E0AB6C}"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smtClean="0">
                <a:solidFill>
                  <a:schemeClr val="tx1">
                    <a:tint val="75000"/>
                  </a:schemeClr>
                </a:solidFill>
              </a:defRPr>
            </a:lvl1pPr>
          </a:lstStyle>
          <a:p>
            <a:pPr>
              <a:defRPr/>
            </a:pP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65B09EFD-8A51-4EA4-A064-9CFC100BEF23}" type="slidenum">
              <a:rPr lang="en-US" altLang="zh-CN"/>
              <a:pPr>
                <a:defRPr/>
              </a:pPr>
              <a:t>‹#›</a:t>
            </a:fld>
            <a:endParaRPr lang="en-US" altLang="zh-CN"/>
          </a:p>
        </p:txBody>
      </p:sp>
      <p:sp>
        <p:nvSpPr>
          <p:cNvPr id="1031" name="文本框 7"/>
          <p:cNvSpPr txBox="1">
            <a:spLocks noChangeArrowheads="1"/>
          </p:cNvSpPr>
          <p:nvPr userDrawn="1"/>
        </p:nvSpPr>
        <p:spPr bwMode="auto">
          <a:xfrm>
            <a:off x="5580063" y="188913"/>
            <a:ext cx="3382962" cy="396875"/>
          </a:xfrm>
          <a:prstGeom prst="rect">
            <a:avLst/>
          </a:prstGeom>
          <a:noFill/>
          <a:ln w="9525">
            <a:noFill/>
            <a:miter lim="800000"/>
            <a:headEnd/>
            <a:tailEnd/>
          </a:ln>
          <a:effectLst/>
        </p:spPr>
        <p:txBody>
          <a:bodyPr>
            <a:spAutoFit/>
          </a:bodyPr>
          <a:lstStyle/>
          <a:p>
            <a:pPr algn="ctr">
              <a:spcBef>
                <a:spcPct val="50000"/>
              </a:spcBef>
            </a:pPr>
            <a:r>
              <a:rPr lang="zh-CN" altLang="en-US">
                <a:solidFill>
                  <a:schemeClr val="bg1"/>
                </a:solidFill>
                <a:latin typeface="楷体_GB2312" pitchFamily="49" charset="-122"/>
              </a:rPr>
              <a:t>第八章  汽车与经济</a:t>
            </a:r>
          </a:p>
        </p:txBody>
      </p:sp>
      <p:sp>
        <p:nvSpPr>
          <p:cNvPr id="1032" name="文本框 8"/>
          <p:cNvSpPr txBox="1">
            <a:spLocks noChangeArrowheads="1"/>
          </p:cNvSpPr>
          <p:nvPr userDrawn="1"/>
        </p:nvSpPr>
        <p:spPr bwMode="auto">
          <a:xfrm>
            <a:off x="755650" y="1052513"/>
            <a:ext cx="6985000" cy="396875"/>
          </a:xfrm>
          <a:prstGeom prst="rect">
            <a:avLst/>
          </a:prstGeom>
          <a:noFill/>
          <a:ln w="9525">
            <a:noFill/>
            <a:miter lim="800000"/>
            <a:headEnd/>
            <a:tailEnd/>
          </a:ln>
          <a:effectLst/>
        </p:spPr>
        <p:txBody>
          <a:bodyPr lIns="90000" tIns="46800" rIns="90000" bIns="46800">
            <a:spAutoFit/>
          </a:bodyPr>
          <a:lstStyle/>
          <a:p>
            <a:pPr>
              <a:spcBef>
                <a:spcPct val="50000"/>
              </a:spcBef>
            </a:pPr>
            <a:endParaRPr lang="zh-CN"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jpeg"/></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www.google.com.hk/url?sa=i&amp;rct=j&amp;q=%E7%AC%AC%E4%B8%80%E6%B1%BD%E8%BD%A6&amp;source=images&amp;cd=&amp;cad=rja&amp;docid=bHiBP6twbCwrGM&amp;tbnid=5f_3Qe6ZodZc8M:&amp;ved=0CAUQjRw&amp;url=%68%74%74%70%3a%2f%2f%61%75%74%6f%2e%70%65%6f%70%6c%65%2e%63%6f%6d%2e%63%6e%2f%47%42%2f%32%35%39%35%39%2f%31%33%33%32%32%30%2f%31%33%33%32%35%34%2f%37%39%34%31%34%37%34%2e%68%74%6d%6c&amp;ei=-h4TUrbSJKmiiAeawYD4Bg&amp;psig=AFQjCNGGpDBoK4qFSyAn6p7Zz2ERJUpChg&amp;ust=1377071030430828" TargetMode="External"/><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30.jpeg"/><Relationship Id="rId7" Type="http://schemas.openxmlformats.org/officeDocument/2006/relationships/hyperlink" Target="http://www.google.com.hk/url?sa=i&amp;rct=j&amp;q=%E7%AC%AC%E4%B8%80%E6%B1%BD%E8%BD%A6&amp;source=images&amp;cd=&amp;cad=rja&amp;docid=5EOwbGZKBfM2lM&amp;tbnid=sXFMqYCMvqjC_M:&amp;ved=0CAUQjRw&amp;url=%68%74%74%70%3a%2f%2f%77%77%77%2e%67%75%61%6e%63%68%61%2e%63%6e%2f%49%6e%64%75%73%74%72%79%2f%32%30%31%33%5f%30%37%5f%31%35%5f%31%35%38%33%38%32%2e%73%68%74%6d%6c&amp;ei=NSATUoWFD6idiAeT_IHABg&amp;psig=AFQjCNGGpDBoK4qFSyAn6p7Zz2ERJUpChg&amp;ust=1377071030430828" TargetMode="External"/><Relationship Id="rId2" Type="http://schemas.openxmlformats.org/officeDocument/2006/relationships/hyperlink" Target="http://www.google.com.hk/url?sa=i&amp;rct=j&amp;q=%E4%B8%80%E6%B1%BD%E6%B1%BD%E8%BD%A6&amp;source=images&amp;cd=&amp;cad=rja&amp;docid=G39DUq8CZ7CRnM&amp;tbnid=nfDh2i0hgJDQmM:&amp;ved=0CAUQjRw&amp;url=%68%74%74%70%3a%2f%2f%77%77%77%2e%63%61%72%31%33%36%2e%63%6f%6d%2f%6e%65%77%73%2f%32%34%2f%32%30%30%39%30%32%32%35%2f%37%36%35%37%33%5f%70%31%2e%68%74%6d%6c&amp;ei=HiETUtO5E6v1iQeg14CoCg&amp;psig=AFQjCNFkY8w7zKH60FMCHD6looZF6TC9KA&amp;ust=1377071766523555" TargetMode="Externa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hyperlink" Target="http://www.google.com.hk/url?sa=i&amp;rct=j&amp;q=%E7%AC%AC%E4%B8%80%E6%B1%BD%E8%BD%A6&amp;source=images&amp;cd=&amp;cad=rja&amp;docid=XSGVM1Xt0kBOvM&amp;tbnid=pTLn-fE03wZt-M:&amp;ved=0CAUQjRw&amp;url=%68%74%74%70%3a%2f%2f%61%75%74%6f%2e%32%31%63%6e%2e%63%6f%6d%2f%62%62%73%2f%35%2f%32%30%30%39%2f%30%34%2f%32%37%2f%36%32%30%31%35%36%33%2e%73%68%74%6d%6c&amp;ei=Oh4TUqCYPK2ciAfTyoDIDg&amp;psig=AFQjCNGGpDBoK4qFSyAn6p7Zz2ERJUpChg&amp;ust=1377071030430828"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2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 Id="rId5" Type="http://schemas.openxmlformats.org/officeDocument/2006/relationships/image" Target="../media/image42.jpeg"/><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2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hyperlink" Target="&#19996;&#39118;&#38634;&#38081;&#40857;&#27773;&#36710;&#24191;&#21578;-320x240.Flv" TargetMode="External"/><Relationship Id="rId2" Type="http://schemas.openxmlformats.org/officeDocument/2006/relationships/image" Target="../media/image53.jpeg"/><Relationship Id="rId1" Type="http://schemas.openxmlformats.org/officeDocument/2006/relationships/slideLayout" Target="../slideLayouts/slideLayout7.xml"/><Relationship Id="rId4" Type="http://schemas.openxmlformats.org/officeDocument/2006/relationships/image" Target="../media/image54.jpeg"/></Relationships>
</file>

<file path=ppt/slides/_rels/slide2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 Id="rId4" Type="http://schemas.openxmlformats.org/officeDocument/2006/relationships/image" Target="../media/image57.jpe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image" Target="../media/image58.jpe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3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gi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2" descr="CollageGlobalT"/>
          <p:cNvPicPr>
            <a:picLocks noChangeAspect="1" noChangeArrowheads="1"/>
          </p:cNvPicPr>
          <p:nvPr/>
        </p:nvPicPr>
        <p:blipFill>
          <a:blip r:embed="rId2" cstate="print"/>
          <a:srcRect/>
          <a:stretch>
            <a:fillRect/>
          </a:stretch>
        </p:blipFill>
        <p:spPr bwMode="auto">
          <a:xfrm>
            <a:off x="22225" y="2819400"/>
            <a:ext cx="4349750" cy="3616325"/>
          </a:xfrm>
          <a:prstGeom prst="rect">
            <a:avLst/>
          </a:prstGeom>
          <a:noFill/>
          <a:ln w="9525">
            <a:noFill/>
            <a:miter lim="800000"/>
            <a:headEnd/>
            <a:tailEnd/>
          </a:ln>
        </p:spPr>
      </p:pic>
      <p:sp>
        <p:nvSpPr>
          <p:cNvPr id="4" name="矩形​​ 3"/>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 name="内容占位符 2"/>
          <p:cNvSpPr>
            <a:spLocks noGrp="1"/>
          </p:cNvSpPr>
          <p:nvPr>
            <p:ph idx="1"/>
          </p:nvPr>
        </p:nvSpPr>
        <p:spPr>
          <a:xfrm>
            <a:off x="838200" y="1524000"/>
            <a:ext cx="7315200" cy="2438400"/>
          </a:xfrm>
        </p:spPr>
        <p:txBody>
          <a:bodyPr rtlCol="0">
            <a:normAutofit/>
          </a:bodyPr>
          <a:lstStyle/>
          <a:p>
            <a:pPr marL="0" indent="0" algn="ctr" fontAlgn="auto">
              <a:spcAft>
                <a:spcPts val="0"/>
              </a:spcAft>
              <a:buFont typeface="Arial" pitchFamily="34" charset="0"/>
              <a:buNone/>
              <a:defRPr/>
            </a:pPr>
            <a:r>
              <a:rPr lang="zh-CN" altLang="en-US" sz="4800" b="1" dirty="0" smtClean="0">
                <a:solidFill>
                  <a:schemeClr val="accent1">
                    <a:lumMod val="50000"/>
                  </a:schemeClr>
                </a:solidFill>
                <a:effectLst>
                  <a:outerShdw blurRad="38100" dist="38100" dir="2700000" algn="tl">
                    <a:srgbClr val="000000">
                      <a:alpha val="43137"/>
                    </a:srgbClr>
                  </a:outerShdw>
                </a:effectLst>
              </a:rPr>
              <a:t>汽车文化</a:t>
            </a:r>
            <a:endParaRPr lang="en-US" altLang="zh-CN" sz="4800" b="1" dirty="0" smtClean="0">
              <a:solidFill>
                <a:schemeClr val="accent1">
                  <a:lumMod val="50000"/>
                </a:schemeClr>
              </a:solidFill>
              <a:effectLst>
                <a:outerShdw blurRad="38100" dist="38100" dir="2700000" algn="tl">
                  <a:srgbClr val="000000">
                    <a:alpha val="43137"/>
                  </a:srgbClr>
                </a:outerShdw>
              </a:effectLst>
            </a:endParaRPr>
          </a:p>
          <a:p>
            <a:pPr marL="0" indent="0" algn="r" fontAlgn="auto">
              <a:spcAft>
                <a:spcPts val="0"/>
              </a:spcAft>
              <a:buFont typeface="Arial" pitchFamily="34" charset="0"/>
              <a:buNone/>
              <a:defRPr/>
            </a:pPr>
            <a:r>
              <a:rPr lang="en-US" altLang="zh-CN" sz="3600" b="1" dirty="0" smtClean="0">
                <a:solidFill>
                  <a:schemeClr val="accent1">
                    <a:lumMod val="50000"/>
                  </a:schemeClr>
                </a:solidFill>
                <a:effectLst>
                  <a:outerShdw blurRad="38100" dist="38100" dir="2700000" algn="tl">
                    <a:srgbClr val="000000">
                      <a:alpha val="43137"/>
                    </a:srgbClr>
                  </a:outerShdw>
                </a:effectLst>
              </a:rPr>
              <a:t>——</a:t>
            </a:r>
            <a:r>
              <a:rPr lang="zh-CN" altLang="en-US" sz="3600" b="1" dirty="0" smtClean="0">
                <a:solidFill>
                  <a:schemeClr val="accent1">
                    <a:lumMod val="50000"/>
                  </a:schemeClr>
                </a:solidFill>
                <a:effectLst>
                  <a:outerShdw blurRad="38100" dist="38100" dir="2700000" algn="tl">
                    <a:srgbClr val="000000">
                      <a:alpha val="43137"/>
                    </a:srgbClr>
                  </a:outerShdw>
                </a:effectLst>
              </a:rPr>
              <a:t>中国车</a:t>
            </a:r>
            <a:r>
              <a:rPr lang="zh-CN" altLang="en-US" sz="3600" b="1" dirty="0" smtClean="0">
                <a:solidFill>
                  <a:schemeClr val="accent1">
                    <a:lumMod val="50000"/>
                  </a:schemeClr>
                </a:solidFill>
                <a:effectLst>
                  <a:outerShdw blurRad="38100" dist="38100" dir="2700000" algn="tl">
                    <a:srgbClr val="000000">
                      <a:alpha val="43137"/>
                    </a:srgbClr>
                  </a:outerShdw>
                </a:effectLst>
              </a:rPr>
              <a:t>系</a:t>
            </a:r>
            <a:endParaRPr lang="zh-CN" altLang="en-US" sz="3600" b="1" dirty="0">
              <a:solidFill>
                <a:schemeClr val="accent1">
                  <a:lumMod val="50000"/>
                </a:schemeClr>
              </a:solidFill>
              <a:effectLst>
                <a:outerShdw blurRad="38100" dist="38100" dir="2700000" algn="tl">
                  <a:srgbClr val="000000">
                    <a:alpha val="43137"/>
                  </a:srgbClr>
                </a:outerShdw>
              </a:effectLst>
            </a:endParaRPr>
          </a:p>
        </p:txBody>
      </p:sp>
      <p:sp>
        <p:nvSpPr>
          <p:cNvPr id="6" name="矩形​​ 5"/>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2058" name="矩形​​ 8"/>
          <p:cNvSpPr>
            <a:spLocks noChangeArrowheads="1"/>
          </p:cNvSpPr>
          <p:nvPr/>
        </p:nvSpPr>
        <p:spPr bwMode="auto">
          <a:xfrm>
            <a:off x="3276600" y="3429000"/>
            <a:ext cx="3048000" cy="1323975"/>
          </a:xfrm>
          <a:prstGeom prst="rect">
            <a:avLst/>
          </a:prstGeom>
          <a:noFill/>
          <a:ln w="9525">
            <a:noFill/>
            <a:miter lim="800000"/>
            <a:headEnd/>
            <a:tailEnd/>
          </a:ln>
        </p:spPr>
        <p:txBody>
          <a:bodyPr>
            <a:spAutoFit/>
          </a:bodyPr>
          <a:lstStyle/>
          <a:p>
            <a:pPr algn="ctr"/>
            <a:r>
              <a:rPr lang="zh-CN" altLang="en-US" sz="2800" dirty="0">
                <a:latin typeface="华文楷体" pitchFamily="2" charset="-122"/>
                <a:ea typeface="华文楷体" pitchFamily="2" charset="-122"/>
              </a:rPr>
              <a:t>主讲：方晓汾</a:t>
            </a:r>
            <a:endParaRPr lang="en-US" altLang="zh-CN" sz="2800" dirty="0">
              <a:latin typeface="华文楷体" pitchFamily="2" charset="-122"/>
              <a:ea typeface="华文楷体" pitchFamily="2" charset="-122"/>
            </a:endParaRPr>
          </a:p>
          <a:p>
            <a:endParaRPr lang="en-US" altLang="zh-CN" sz="2800" dirty="0">
              <a:latin typeface="华文楷体" pitchFamily="2" charset="-122"/>
              <a:ea typeface="华文楷体" pitchFamily="2" charset="-122"/>
            </a:endParaRPr>
          </a:p>
          <a:p>
            <a:pPr algn="ctr"/>
            <a:r>
              <a:rPr lang="en-US" altLang="zh-CN" sz="2400" dirty="0" smtClean="0">
                <a:latin typeface="Times New Roman" pitchFamily="18" charset="0"/>
                <a:ea typeface="华文楷体" pitchFamily="2" charset="-122"/>
                <a:cs typeface="Times New Roman" pitchFamily="18" charset="0"/>
              </a:rPr>
              <a:t>2013</a:t>
            </a:r>
            <a:r>
              <a:rPr lang="zh-CN" altLang="en-US" sz="2400" dirty="0" smtClean="0">
                <a:latin typeface="Times New Roman" pitchFamily="18" charset="0"/>
                <a:ea typeface="华文楷体" pitchFamily="2" charset="-122"/>
                <a:cs typeface="Times New Roman" pitchFamily="18" charset="0"/>
              </a:rPr>
              <a:t>年</a:t>
            </a:r>
            <a:r>
              <a:rPr lang="en-US" altLang="zh-CN" sz="2400" dirty="0">
                <a:latin typeface="Times New Roman" pitchFamily="18" charset="0"/>
                <a:ea typeface="华文楷体" pitchFamily="2" charset="-122"/>
                <a:cs typeface="Times New Roman" pitchFamily="18" charset="0"/>
              </a:rPr>
              <a:t>12</a:t>
            </a:r>
            <a:r>
              <a:rPr lang="zh-CN" altLang="en-US" sz="2400" dirty="0">
                <a:latin typeface="Times New Roman" pitchFamily="18" charset="0"/>
                <a:ea typeface="华文楷体" pitchFamily="2" charset="-122"/>
                <a:cs typeface="Times New Roman" pitchFamily="18" charset="0"/>
              </a:rPr>
              <a:t>月</a:t>
            </a:r>
          </a:p>
        </p:txBody>
      </p:sp>
      <p:pic>
        <p:nvPicPr>
          <p:cNvPr id="2059" name="图片 6" descr="http://www.72sc.com/png/UploadFiles_4404/200810/2008100412164178.png"/>
          <p:cNvPicPr>
            <a:picLocks noChangeAspect="1" noChangeArrowheads="1"/>
          </p:cNvPicPr>
          <p:nvPr/>
        </p:nvPicPr>
        <p:blipFill>
          <a:blip r:embed="rId3" cstate="print"/>
          <a:srcRect/>
          <a:stretch>
            <a:fillRect/>
          </a:stretch>
        </p:blipFill>
        <p:spPr bwMode="auto">
          <a:xfrm>
            <a:off x="5867400" y="3878263"/>
            <a:ext cx="2971800"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一中国汽车工业发展历程</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34145" name="Picture 1" descr="红旗CA-770定型前做了7个1：5的汽车模型，最后选定的模型是贾延良设计的"/>
          <p:cNvPicPr>
            <a:picLocks noChangeAspect="1" noChangeArrowheads="1"/>
          </p:cNvPicPr>
          <p:nvPr/>
        </p:nvPicPr>
        <p:blipFill>
          <a:blip r:embed="rId2" cstate="print"/>
          <a:srcRect/>
          <a:stretch>
            <a:fillRect/>
          </a:stretch>
        </p:blipFill>
        <p:spPr bwMode="auto">
          <a:xfrm>
            <a:off x="755576" y="808549"/>
            <a:ext cx="7056784" cy="5284747"/>
          </a:xfrm>
          <a:prstGeom prst="rect">
            <a:avLst/>
          </a:prstGeom>
          <a:noFill/>
          <a:ln w="9525">
            <a:noFill/>
            <a:miter lim="800000"/>
            <a:headEnd/>
            <a:tailEnd/>
          </a:ln>
        </p:spPr>
      </p:pic>
      <p:sp>
        <p:nvSpPr>
          <p:cNvPr id="9" name="矩形 8"/>
          <p:cNvSpPr/>
          <p:nvPr/>
        </p:nvSpPr>
        <p:spPr>
          <a:xfrm>
            <a:off x="2987824" y="6053226"/>
            <a:ext cx="2675732" cy="400110"/>
          </a:xfrm>
          <a:prstGeom prst="rect">
            <a:avLst/>
          </a:prstGeom>
        </p:spPr>
        <p:txBody>
          <a:bodyPr wrap="none">
            <a:spAutoFit/>
          </a:bodyPr>
          <a:lstStyle/>
          <a:p>
            <a:r>
              <a:rPr lang="zh-CN" altLang="en-US" dirty="0" smtClean="0">
                <a:latin typeface="Adobe 仿宋 Std R" pitchFamily="18" charset="-122"/>
                <a:ea typeface="Adobe 仿宋 Std R" pitchFamily="18" charset="-122"/>
              </a:rPr>
              <a:t>贾延良与红旗</a:t>
            </a:r>
            <a:r>
              <a:rPr lang="en-US" altLang="zh-CN" dirty="0" smtClean="0">
                <a:latin typeface="Adobe 仿宋 Std R" pitchFamily="18" charset="-122"/>
                <a:ea typeface="Adobe 仿宋 Std R" pitchFamily="18" charset="-122"/>
              </a:rPr>
              <a:t>CA-770</a:t>
            </a:r>
            <a:endParaRPr lang="zh-CN" altLang="en-US" dirty="0">
              <a:latin typeface="Adobe 仿宋 Std R" pitchFamily="18" charset="-122"/>
              <a:ea typeface="Adobe 仿宋 Std R" pitchFamily="18" charset="-122"/>
            </a:endParaRPr>
          </a:p>
        </p:txBody>
      </p:sp>
      <p:sp>
        <p:nvSpPr>
          <p:cNvPr id="134146" name="Rectangle 2"/>
          <p:cNvSpPr>
            <a:spLocks noChangeArrowheads="1"/>
          </p:cNvSpPr>
          <p:nvPr/>
        </p:nvSpPr>
        <p:spPr bwMode="auto">
          <a:xfrm>
            <a:off x="360040" y="1120097"/>
            <a:ext cx="493204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扩展阅读：</a:t>
            </a:r>
            <a:r>
              <a:rPr kumimoji="0" lang="zh-CN" sz="1800" b="1"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贾延良</a:t>
            </a:r>
            <a:r>
              <a:rPr kumimoji="0" lang="zh-CN" altLang="en-US" sz="1800" b="1"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a:t>
            </a:r>
            <a:r>
              <a:rPr kumimoji="0" lang="zh-CN" sz="1800" b="1"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被遗忘的红旗设计师</a:t>
            </a:r>
            <a:endParaRPr kumimoji="0" lang="zh-CN" sz="1800" b="0" i="0" u="none" strike="noStrike" cap="none" normalizeH="0" baseline="0" dirty="0" smtClean="0">
              <a:ln>
                <a:noFill/>
              </a:ln>
              <a:solidFill>
                <a:srgbClr val="FF0000"/>
              </a:solidFill>
              <a:effectLst/>
              <a:latin typeface="Adobe 仿宋 Std R" pitchFamily="18" charset="-122"/>
              <a:ea typeface="Adobe 仿宋 Std R" pitchFamily="18" charset="-122"/>
              <a:cs typeface="宋体"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一中国汽车工业发展历程</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9" name="矩形 8"/>
          <p:cNvSpPr/>
          <p:nvPr/>
        </p:nvSpPr>
        <p:spPr>
          <a:xfrm>
            <a:off x="117365" y="868650"/>
            <a:ext cx="3624710" cy="430887"/>
          </a:xfrm>
          <a:prstGeom prst="rect">
            <a:avLst/>
          </a:prstGeom>
          <a:noFill/>
        </p:spPr>
        <p:txBody>
          <a:bodyPr wrap="none">
            <a:spAutoFit/>
          </a:bodyPr>
          <a:lstStyle/>
          <a:p>
            <a:r>
              <a:rPr lang="en-US" altLang="zh-CN" sz="2200" dirty="0" smtClean="0">
                <a:solidFill>
                  <a:srgbClr val="0070C0"/>
                </a:solidFill>
                <a:latin typeface="Adobe 仿宋 Std R" pitchFamily="18" charset="-122"/>
                <a:ea typeface="Adobe 仿宋 Std R" pitchFamily="18" charset="-122"/>
              </a:rPr>
              <a:t>2.</a:t>
            </a:r>
            <a:r>
              <a:rPr lang="zh-CN" altLang="zh-CN" sz="2200" dirty="0" smtClean="0">
                <a:solidFill>
                  <a:srgbClr val="0070C0"/>
                </a:solidFill>
                <a:latin typeface="Adobe 仿宋 Std R" pitchFamily="18" charset="-122"/>
                <a:ea typeface="Adobe 仿宋 Std R" pitchFamily="18" charset="-122"/>
              </a:rPr>
              <a:t>新中国时期汽车工业发展</a:t>
            </a:r>
            <a:endParaRPr lang="zh-CN" altLang="en-US" sz="2200" dirty="0">
              <a:solidFill>
                <a:srgbClr val="0070C0"/>
              </a:solidFill>
              <a:latin typeface="Adobe 仿宋 Std R" pitchFamily="18" charset="-122"/>
              <a:ea typeface="Adobe 仿宋 Std R" pitchFamily="18" charset="-122"/>
            </a:endParaRPr>
          </a:p>
        </p:txBody>
      </p:sp>
      <p:sp>
        <p:nvSpPr>
          <p:cNvPr id="11" name="矩形 10"/>
          <p:cNvSpPr/>
          <p:nvPr/>
        </p:nvSpPr>
        <p:spPr>
          <a:xfrm>
            <a:off x="395536" y="1412776"/>
            <a:ext cx="5634314" cy="430887"/>
          </a:xfrm>
          <a:prstGeom prst="rect">
            <a:avLst/>
          </a:prstGeom>
        </p:spPr>
        <p:txBody>
          <a:bodyPr wrap="square">
            <a:spAutoFit/>
          </a:bodyPr>
          <a:lstStyle/>
          <a:p>
            <a:r>
              <a:rPr lang="en-US" altLang="zh-CN" sz="2200" dirty="0" smtClean="0">
                <a:latin typeface="Adobe 仿宋 Std R" pitchFamily="18" charset="-122"/>
                <a:ea typeface="Adobe 仿宋 Std R" pitchFamily="18" charset="-122"/>
              </a:rPr>
              <a:t>(2)</a:t>
            </a:r>
            <a:r>
              <a:rPr lang="zh-CN" altLang="en-US" sz="2200" dirty="0" smtClean="0">
                <a:latin typeface="Adobe 仿宋 Std R" pitchFamily="18" charset="-122"/>
                <a:ea typeface="Adobe 仿宋 Std R" pitchFamily="18" charset="-122"/>
              </a:rPr>
              <a:t>借船出海</a:t>
            </a:r>
            <a:r>
              <a:rPr lang="en-US" altLang="zh-CN" sz="2200" dirty="0" smtClean="0">
                <a:latin typeface="Adobe 仿宋 Std R" pitchFamily="18" charset="-122"/>
                <a:ea typeface="Adobe 仿宋 Std R" pitchFamily="18" charset="-122"/>
              </a:rPr>
              <a:t>(1984-1997)</a:t>
            </a:r>
            <a:endParaRPr lang="zh-CN" altLang="en-US" sz="2200" dirty="0">
              <a:latin typeface="Adobe 仿宋 Std R" pitchFamily="18" charset="-122"/>
              <a:ea typeface="Adobe 仿宋 Std R" pitchFamily="18" charset="-122"/>
            </a:endParaRPr>
          </a:p>
        </p:txBody>
      </p:sp>
      <p:sp>
        <p:nvSpPr>
          <p:cNvPr id="12" name="矩形 11"/>
          <p:cNvSpPr/>
          <p:nvPr/>
        </p:nvSpPr>
        <p:spPr>
          <a:xfrm>
            <a:off x="467544" y="1916832"/>
            <a:ext cx="8424936" cy="4493538"/>
          </a:xfrm>
          <a:prstGeom prst="rect">
            <a:avLst/>
          </a:prstGeom>
          <a:solidFill>
            <a:schemeClr val="accent1">
              <a:lumMod val="40000"/>
              <a:lumOff val="60000"/>
            </a:schemeClr>
          </a:solidFill>
        </p:spPr>
        <p:txBody>
          <a:bodyPr wrap="square">
            <a:spAutoFit/>
          </a:bodyPr>
          <a:lstStyle/>
          <a:p>
            <a:r>
              <a:rPr lang="en-US" altLang="zh-CN" sz="2200" dirty="0" smtClean="0">
                <a:latin typeface="Adobe 仿宋 Std R" pitchFamily="18" charset="-122"/>
                <a:ea typeface="Adobe 仿宋 Std R" pitchFamily="18" charset="-122"/>
              </a:rPr>
              <a:t>1984</a:t>
            </a:r>
            <a:r>
              <a:rPr lang="zh-CN" altLang="zh-CN" sz="2200" dirty="0" smtClean="0">
                <a:latin typeface="Adobe 仿宋 Std R" pitchFamily="18" charset="-122"/>
                <a:ea typeface="Adobe 仿宋 Std R" pitchFamily="18" charset="-122"/>
              </a:rPr>
              <a:t>年以前，</a:t>
            </a:r>
            <a:r>
              <a:rPr lang="zh-CN" altLang="zh-CN" sz="2200" dirty="0" smtClean="0">
                <a:solidFill>
                  <a:srgbClr val="FF0000"/>
                </a:solidFill>
                <a:latin typeface="Adobe 仿宋 Std R" pitchFamily="18" charset="-122"/>
                <a:ea typeface="Adobe 仿宋 Std R" pitchFamily="18" charset="-122"/>
              </a:rPr>
              <a:t>技术、资金、人才</a:t>
            </a:r>
            <a:r>
              <a:rPr lang="zh-CN" altLang="zh-CN" sz="2200" dirty="0" smtClean="0">
                <a:latin typeface="Adobe 仿宋 Std R" pitchFamily="18" charset="-122"/>
                <a:ea typeface="Adobe 仿宋 Std R" pitchFamily="18" charset="-122"/>
              </a:rPr>
              <a:t>等很多发展的瓶颈毫无疑问制约了中国汽车工业的发展，利用</a:t>
            </a:r>
            <a:r>
              <a:rPr lang="zh-CN" altLang="zh-CN" sz="2200" dirty="0" smtClean="0">
                <a:solidFill>
                  <a:srgbClr val="FF0000"/>
                </a:solidFill>
                <a:latin typeface="Adobe 仿宋 Std R" pitchFamily="18" charset="-122"/>
                <a:ea typeface="Adobe 仿宋 Std R" pitchFamily="18" charset="-122"/>
              </a:rPr>
              <a:t>外资</a:t>
            </a:r>
            <a:r>
              <a:rPr lang="zh-CN" altLang="zh-CN" sz="2200" dirty="0" smtClean="0">
                <a:latin typeface="Adobe 仿宋 Std R" pitchFamily="18" charset="-122"/>
                <a:ea typeface="Adobe 仿宋 Std R" pitchFamily="18" charset="-122"/>
              </a:rPr>
              <a:t>来发展我国的汽车工业在此时被推到了历史的前台</a:t>
            </a:r>
            <a:r>
              <a:rPr lang="zh-CN" altLang="zh-CN" sz="2200" dirty="0" smtClean="0">
                <a:latin typeface="Adobe 仿宋 Std R" pitchFamily="18" charset="-122"/>
                <a:ea typeface="Adobe 仿宋 Std R" pitchFamily="18" charset="-122"/>
              </a:rPr>
              <a:t>。</a:t>
            </a:r>
            <a:endParaRPr lang="en-US" altLang="zh-CN" sz="2200" dirty="0" smtClean="0">
              <a:latin typeface="Adobe 仿宋 Std R" pitchFamily="18" charset="-122"/>
              <a:ea typeface="Adobe 仿宋 Std R" pitchFamily="18" charset="-122"/>
            </a:endParaRPr>
          </a:p>
          <a:p>
            <a:r>
              <a:rPr lang="en-US" altLang="zh-CN" sz="2200" dirty="0" smtClean="0">
                <a:latin typeface="Adobe 仿宋 Std R" pitchFamily="18" charset="-122"/>
                <a:ea typeface="Adobe 仿宋 Std R" pitchFamily="18" charset="-122"/>
              </a:rPr>
              <a:t>1984</a:t>
            </a:r>
            <a:r>
              <a:rPr lang="zh-CN" altLang="zh-CN" sz="2200" dirty="0" smtClean="0">
                <a:latin typeface="Adobe 仿宋 Std R" pitchFamily="18" charset="-122"/>
                <a:ea typeface="Adobe 仿宋 Std R" pitchFamily="18" charset="-122"/>
              </a:rPr>
              <a:t>年</a:t>
            </a:r>
            <a:r>
              <a:rPr lang="en-US" altLang="zh-CN" sz="2200" dirty="0" smtClean="0">
                <a:latin typeface="Adobe 仿宋 Std R" pitchFamily="18" charset="-122"/>
                <a:ea typeface="Adobe 仿宋 Std R" pitchFamily="18" charset="-122"/>
              </a:rPr>
              <a:t>1</a:t>
            </a:r>
            <a:r>
              <a:rPr lang="zh-CN" altLang="zh-CN" sz="2200" dirty="0" smtClean="0">
                <a:latin typeface="Adobe 仿宋 Std R" pitchFamily="18" charset="-122"/>
                <a:ea typeface="Adobe 仿宋 Std R" pitchFamily="18" charset="-122"/>
              </a:rPr>
              <a:t>月，中国汽车的第一个中外合资企业——</a:t>
            </a:r>
            <a:r>
              <a:rPr lang="zh-CN" altLang="zh-CN" sz="2200" dirty="0" smtClean="0">
                <a:solidFill>
                  <a:srgbClr val="FF0000"/>
                </a:solidFill>
                <a:latin typeface="Adobe 仿宋 Std R" pitchFamily="18" charset="-122"/>
                <a:ea typeface="Adobe 仿宋 Std R" pitchFamily="18" charset="-122"/>
              </a:rPr>
              <a:t>北京吉普诞生</a:t>
            </a:r>
            <a:r>
              <a:rPr lang="zh-CN" altLang="zh-CN" sz="2200" dirty="0" smtClean="0">
                <a:latin typeface="Adobe 仿宋 Std R" pitchFamily="18" charset="-122"/>
                <a:ea typeface="Adobe 仿宋 Std R" pitchFamily="18" charset="-122"/>
              </a:rPr>
              <a:t>。有了先行者，中国汽车工业很快就进入了第一轮的合资</a:t>
            </a:r>
            <a:r>
              <a:rPr lang="zh-CN" altLang="zh-CN" sz="2200" dirty="0" smtClean="0">
                <a:latin typeface="Adobe 仿宋 Std R" pitchFamily="18" charset="-122"/>
                <a:ea typeface="Adobe 仿宋 Std R" pitchFamily="18" charset="-122"/>
              </a:rPr>
              <a:t>高潮</a:t>
            </a:r>
            <a:r>
              <a:rPr lang="zh-CN" altLang="en-US" sz="2200" dirty="0" smtClean="0">
                <a:latin typeface="Adobe 仿宋 Std R" pitchFamily="18" charset="-122"/>
                <a:ea typeface="Adobe 仿宋 Std R" pitchFamily="18" charset="-122"/>
              </a:rPr>
              <a:t>。</a:t>
            </a:r>
            <a:endParaRPr lang="en-US" altLang="zh-CN" sz="2200" dirty="0" smtClean="0">
              <a:latin typeface="Adobe 仿宋 Std R" pitchFamily="18" charset="-122"/>
              <a:ea typeface="Adobe 仿宋 Std R" pitchFamily="18" charset="-122"/>
            </a:endParaRPr>
          </a:p>
          <a:p>
            <a:r>
              <a:rPr lang="en-US" altLang="zh-CN" sz="2200" dirty="0" smtClean="0">
                <a:latin typeface="Adobe 仿宋 Std R" pitchFamily="18" charset="-122"/>
                <a:ea typeface="Adobe 仿宋 Std R" pitchFamily="18" charset="-122"/>
              </a:rPr>
              <a:t>1985</a:t>
            </a:r>
            <a:r>
              <a:rPr lang="zh-CN" altLang="zh-CN" sz="2200" dirty="0" smtClean="0">
                <a:latin typeface="Adobe 仿宋 Std R" pitchFamily="18" charset="-122"/>
                <a:ea typeface="Adobe 仿宋 Std R" pitchFamily="18" charset="-122"/>
              </a:rPr>
              <a:t>年</a:t>
            </a:r>
            <a:r>
              <a:rPr lang="en-US" altLang="zh-CN" sz="2200" dirty="0" smtClean="0">
                <a:latin typeface="Adobe 仿宋 Std R" pitchFamily="18" charset="-122"/>
                <a:ea typeface="Adobe 仿宋 Std R" pitchFamily="18" charset="-122"/>
              </a:rPr>
              <a:t>3</a:t>
            </a:r>
            <a:r>
              <a:rPr lang="zh-CN" altLang="zh-CN" sz="2200" dirty="0" smtClean="0">
                <a:latin typeface="Adobe 仿宋 Std R" pitchFamily="18" charset="-122"/>
                <a:ea typeface="Adobe 仿宋 Std R" pitchFamily="18" charset="-122"/>
              </a:rPr>
              <a:t>月，中德合资轿车生产企业——</a:t>
            </a:r>
            <a:r>
              <a:rPr lang="zh-CN" altLang="zh-CN" sz="2200" dirty="0" smtClean="0">
                <a:solidFill>
                  <a:srgbClr val="FF0000"/>
                </a:solidFill>
                <a:latin typeface="Adobe 仿宋 Std R" pitchFamily="18" charset="-122"/>
                <a:ea typeface="Adobe 仿宋 Std R" pitchFamily="18" charset="-122"/>
              </a:rPr>
              <a:t>上海大众汽车有限公司</a:t>
            </a:r>
            <a:r>
              <a:rPr lang="zh-CN" altLang="zh-CN" sz="2200" dirty="0" smtClean="0">
                <a:latin typeface="Adobe 仿宋 Std R" pitchFamily="18" charset="-122"/>
                <a:ea typeface="Adobe 仿宋 Std R" pitchFamily="18" charset="-122"/>
              </a:rPr>
              <a:t>成立，上海大众的成立意味着真正意义的现代汽车工业的开始。同年，</a:t>
            </a:r>
            <a:r>
              <a:rPr lang="zh-CN" altLang="zh-CN" sz="2200" dirty="0" smtClean="0">
                <a:solidFill>
                  <a:srgbClr val="FF0000"/>
                </a:solidFill>
                <a:latin typeface="Adobe 仿宋 Std R" pitchFamily="18" charset="-122"/>
                <a:ea typeface="Adobe 仿宋 Std R" pitchFamily="18" charset="-122"/>
              </a:rPr>
              <a:t>南京汽车引入意大利菲亚特的依维柯汽车</a:t>
            </a:r>
            <a:r>
              <a:rPr lang="zh-CN" altLang="zh-CN" sz="2200" dirty="0" smtClean="0">
                <a:latin typeface="Adobe 仿宋 Std R" pitchFamily="18" charset="-122"/>
                <a:ea typeface="Adobe 仿宋 Std R" pitchFamily="18" charset="-122"/>
              </a:rPr>
              <a:t>，</a:t>
            </a:r>
            <a:r>
              <a:rPr lang="zh-CN" altLang="zh-CN" sz="2200" dirty="0" smtClean="0">
                <a:solidFill>
                  <a:srgbClr val="FF0000"/>
                </a:solidFill>
                <a:latin typeface="Adobe 仿宋 Std R" pitchFamily="18" charset="-122"/>
                <a:ea typeface="Adobe 仿宋 Std R" pitchFamily="18" charset="-122"/>
              </a:rPr>
              <a:t>广州和法国标志</a:t>
            </a:r>
            <a:r>
              <a:rPr lang="zh-CN" altLang="zh-CN" sz="2200" dirty="0" smtClean="0">
                <a:latin typeface="Adobe 仿宋 Std R" pitchFamily="18" charset="-122"/>
                <a:ea typeface="Adobe 仿宋 Std R" pitchFamily="18" charset="-122"/>
              </a:rPr>
              <a:t>合资项目也成立，桎梏了几十年的轿车工业的能量开始井喷</a:t>
            </a:r>
            <a:r>
              <a:rPr lang="zh-CN" altLang="zh-CN" sz="2200" dirty="0" smtClean="0">
                <a:latin typeface="Adobe 仿宋 Std R" pitchFamily="18" charset="-122"/>
                <a:ea typeface="Adobe 仿宋 Std R" pitchFamily="18" charset="-122"/>
              </a:rPr>
              <a:t>。</a:t>
            </a:r>
            <a:endParaRPr lang="en-US" altLang="zh-CN" sz="2200" dirty="0" smtClean="0">
              <a:latin typeface="Adobe 仿宋 Std R" pitchFamily="18" charset="-122"/>
              <a:ea typeface="Adobe 仿宋 Std R" pitchFamily="18" charset="-122"/>
            </a:endParaRPr>
          </a:p>
          <a:p>
            <a:r>
              <a:rPr lang="zh-CN" altLang="en-US" sz="2200" dirty="0" smtClean="0">
                <a:latin typeface="Adobe 仿宋 Std R" pitchFamily="18" charset="-122"/>
                <a:ea typeface="Adobe 仿宋 Std R" pitchFamily="18" charset="-122"/>
              </a:rPr>
              <a:t>在</a:t>
            </a:r>
            <a:r>
              <a:rPr lang="en-US" altLang="zh-CN" sz="2200" dirty="0" smtClean="0">
                <a:latin typeface="Adobe 仿宋 Std R" pitchFamily="18" charset="-122"/>
                <a:ea typeface="Adobe 仿宋 Std R" pitchFamily="18" charset="-122"/>
              </a:rPr>
              <a:t>1986</a:t>
            </a:r>
            <a:r>
              <a:rPr lang="zh-CN" altLang="en-US" sz="2200" dirty="0" smtClean="0">
                <a:latin typeface="Adobe 仿宋 Std R" pitchFamily="18" charset="-122"/>
                <a:ea typeface="Adobe 仿宋 Std R" pitchFamily="18" charset="-122"/>
              </a:rPr>
              <a:t>年的</a:t>
            </a:r>
            <a:r>
              <a:rPr lang="zh-CN" altLang="en-US" sz="2200" dirty="0" smtClean="0">
                <a:solidFill>
                  <a:srgbClr val="FF0000"/>
                </a:solidFill>
                <a:latin typeface="Adobe 仿宋 Std R" pitchFamily="18" charset="-122"/>
                <a:ea typeface="Adobe 仿宋 Std R" pitchFamily="18" charset="-122"/>
              </a:rPr>
              <a:t>六届四次人大</a:t>
            </a:r>
            <a:r>
              <a:rPr lang="zh-CN" altLang="en-US" sz="2200" dirty="0" smtClean="0">
                <a:latin typeface="Adobe 仿宋 Std R" pitchFamily="18" charset="-122"/>
                <a:ea typeface="Adobe 仿宋 Std R" pitchFamily="18" charset="-122"/>
              </a:rPr>
              <a:t>会议上，汽车工业作为国家重要的支柱产业被写进了“</a:t>
            </a:r>
            <a:r>
              <a:rPr lang="zh-CN" altLang="en-US" sz="2200" dirty="0" smtClean="0">
                <a:solidFill>
                  <a:srgbClr val="FF0000"/>
                </a:solidFill>
                <a:latin typeface="Adobe 仿宋 Std R" pitchFamily="18" charset="-122"/>
                <a:ea typeface="Adobe 仿宋 Std R" pitchFamily="18" charset="-122"/>
              </a:rPr>
              <a:t>七五计划</a:t>
            </a:r>
            <a:r>
              <a:rPr lang="zh-CN" altLang="en-US" sz="2200" dirty="0" smtClean="0">
                <a:latin typeface="Adobe 仿宋 Std R" pitchFamily="18" charset="-122"/>
                <a:ea typeface="Adobe 仿宋 Std R" pitchFamily="18" charset="-122"/>
              </a:rPr>
              <a:t>”。到</a:t>
            </a:r>
            <a:r>
              <a:rPr lang="en-US" altLang="zh-CN" sz="2200" dirty="0" smtClean="0">
                <a:solidFill>
                  <a:srgbClr val="FF0000"/>
                </a:solidFill>
                <a:latin typeface="Adobe 仿宋 Std R" pitchFamily="18" charset="-122"/>
                <a:ea typeface="Adobe 仿宋 Std R" pitchFamily="18" charset="-122"/>
              </a:rPr>
              <a:t>1994</a:t>
            </a:r>
            <a:r>
              <a:rPr lang="zh-CN" altLang="en-US" sz="2200" dirty="0" smtClean="0">
                <a:solidFill>
                  <a:srgbClr val="FF0000"/>
                </a:solidFill>
                <a:latin typeface="Adobe 仿宋 Std R" pitchFamily="18" charset="-122"/>
                <a:ea typeface="Adobe 仿宋 Std R" pitchFamily="18" charset="-122"/>
              </a:rPr>
              <a:t>年</a:t>
            </a:r>
            <a:r>
              <a:rPr lang="zh-CN" altLang="en-US" sz="2200" dirty="0" smtClean="0">
                <a:latin typeface="Adobe 仿宋 Std R" pitchFamily="18" charset="-122"/>
                <a:ea typeface="Adobe 仿宋 Std R" pitchFamily="18" charset="-122"/>
              </a:rPr>
              <a:t>，轿车产量已经超过</a:t>
            </a:r>
            <a:r>
              <a:rPr lang="en-US" altLang="zh-CN" sz="2200" dirty="0" smtClean="0">
                <a:solidFill>
                  <a:srgbClr val="FF0000"/>
                </a:solidFill>
                <a:latin typeface="Adobe 仿宋 Std R" pitchFamily="18" charset="-122"/>
                <a:ea typeface="Adobe 仿宋 Std R" pitchFamily="18" charset="-122"/>
              </a:rPr>
              <a:t>25</a:t>
            </a:r>
            <a:r>
              <a:rPr lang="zh-CN" altLang="en-US" sz="2200" dirty="0" smtClean="0">
                <a:solidFill>
                  <a:srgbClr val="FF0000"/>
                </a:solidFill>
                <a:latin typeface="Adobe 仿宋 Std R" pitchFamily="18" charset="-122"/>
                <a:ea typeface="Adobe 仿宋 Std R" pitchFamily="18" charset="-122"/>
              </a:rPr>
              <a:t>万辆</a:t>
            </a:r>
            <a:r>
              <a:rPr lang="zh-CN" altLang="en-US" sz="2200" dirty="0" smtClean="0">
                <a:latin typeface="Adobe 仿宋 Std R" pitchFamily="18" charset="-122"/>
                <a:ea typeface="Adobe 仿宋 Std R" pitchFamily="18" charset="-122"/>
              </a:rPr>
              <a:t>，</a:t>
            </a:r>
            <a:r>
              <a:rPr lang="zh-CN" altLang="en-US" sz="2200" dirty="0" smtClean="0">
                <a:solidFill>
                  <a:srgbClr val="FF0000"/>
                </a:solidFill>
                <a:latin typeface="Adobe 仿宋 Std R" pitchFamily="18" charset="-122"/>
                <a:ea typeface="Adobe 仿宋 Std R" pitchFamily="18" charset="-122"/>
              </a:rPr>
              <a:t>上海大众这个单一轿车</a:t>
            </a:r>
            <a:r>
              <a:rPr lang="zh-CN" altLang="en-US" sz="2200" dirty="0" smtClean="0">
                <a:latin typeface="Adobe 仿宋 Std R" pitchFamily="18" charset="-122"/>
                <a:ea typeface="Adobe 仿宋 Std R" pitchFamily="18" charset="-122"/>
              </a:rPr>
              <a:t>生产企业逐渐超越了一汽、二汽，成为中国轿车企业的领头羊。</a:t>
            </a:r>
            <a:endParaRPr lang="zh-CN" altLang="en-US" sz="2200" dirty="0">
              <a:latin typeface="Adobe 仿宋 Std R" pitchFamily="18" charset="-122"/>
              <a:ea typeface="Adobe 仿宋 Std R" pitchFamily="18" charset="-122"/>
            </a:endParaRPr>
          </a:p>
        </p:txBody>
      </p:sp>
      <p:sp>
        <p:nvSpPr>
          <p:cNvPr id="13" name="TextBox 12"/>
          <p:cNvSpPr txBox="1"/>
          <p:nvPr/>
        </p:nvSpPr>
        <p:spPr>
          <a:xfrm>
            <a:off x="4932040" y="1340768"/>
            <a:ext cx="3888432" cy="43088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r"/>
            <a:r>
              <a:rPr lang="zh-CN" altLang="en-US" sz="2200" dirty="0" smtClean="0">
                <a:latin typeface="Adobe 仿宋 Std R" pitchFamily="18" charset="-122"/>
                <a:ea typeface="Adobe 仿宋 Std R" pitchFamily="18" charset="-122"/>
              </a:rPr>
              <a:t>师夷长技以制夷</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9" name="Picture 5"/>
          <p:cNvPicPr>
            <a:picLocks noChangeAspect="1" noChangeArrowheads="1"/>
          </p:cNvPicPr>
          <p:nvPr/>
        </p:nvPicPr>
        <p:blipFill>
          <a:blip r:embed="rId2" cstate="print"/>
          <a:srcRect t="3430"/>
          <a:stretch>
            <a:fillRect/>
          </a:stretch>
        </p:blipFill>
        <p:spPr bwMode="auto">
          <a:xfrm>
            <a:off x="107504" y="3501008"/>
            <a:ext cx="4062191" cy="2027551"/>
          </a:xfrm>
          <a:prstGeom prst="rect">
            <a:avLst/>
          </a:prstGeom>
          <a:noFill/>
          <a:ln w="9525">
            <a:noFill/>
            <a:miter lim="800000"/>
            <a:headEnd/>
            <a:tailEnd/>
          </a:ln>
        </p:spPr>
      </p:pic>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一中国汽车工业发展历程</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9" name="矩形 8"/>
          <p:cNvSpPr/>
          <p:nvPr/>
        </p:nvSpPr>
        <p:spPr>
          <a:xfrm>
            <a:off x="117365" y="868650"/>
            <a:ext cx="3624710" cy="430887"/>
          </a:xfrm>
          <a:prstGeom prst="rect">
            <a:avLst/>
          </a:prstGeom>
          <a:noFill/>
        </p:spPr>
        <p:txBody>
          <a:bodyPr wrap="none">
            <a:spAutoFit/>
          </a:bodyPr>
          <a:lstStyle/>
          <a:p>
            <a:r>
              <a:rPr lang="en-US" altLang="zh-CN" sz="2200" dirty="0" smtClean="0">
                <a:solidFill>
                  <a:srgbClr val="0070C0"/>
                </a:solidFill>
                <a:latin typeface="Adobe 仿宋 Std R" pitchFamily="18" charset="-122"/>
                <a:ea typeface="Adobe 仿宋 Std R" pitchFamily="18" charset="-122"/>
              </a:rPr>
              <a:t>2.</a:t>
            </a:r>
            <a:r>
              <a:rPr lang="zh-CN" altLang="zh-CN" sz="2200" dirty="0" smtClean="0">
                <a:solidFill>
                  <a:srgbClr val="0070C0"/>
                </a:solidFill>
                <a:latin typeface="Adobe 仿宋 Std R" pitchFamily="18" charset="-122"/>
                <a:ea typeface="Adobe 仿宋 Std R" pitchFamily="18" charset="-122"/>
              </a:rPr>
              <a:t>新中国时期汽车工业发展</a:t>
            </a:r>
            <a:endParaRPr lang="zh-CN" altLang="en-US" sz="2200" dirty="0">
              <a:solidFill>
                <a:srgbClr val="0070C0"/>
              </a:solidFill>
              <a:latin typeface="Adobe 仿宋 Std R" pitchFamily="18" charset="-122"/>
              <a:ea typeface="Adobe 仿宋 Std R" pitchFamily="18" charset="-122"/>
            </a:endParaRPr>
          </a:p>
        </p:txBody>
      </p:sp>
      <p:sp>
        <p:nvSpPr>
          <p:cNvPr id="11" name="矩形 10"/>
          <p:cNvSpPr/>
          <p:nvPr/>
        </p:nvSpPr>
        <p:spPr>
          <a:xfrm>
            <a:off x="395536" y="1412776"/>
            <a:ext cx="5634314" cy="430887"/>
          </a:xfrm>
          <a:prstGeom prst="rect">
            <a:avLst/>
          </a:prstGeom>
        </p:spPr>
        <p:txBody>
          <a:bodyPr wrap="square">
            <a:spAutoFit/>
          </a:bodyPr>
          <a:lstStyle/>
          <a:p>
            <a:r>
              <a:rPr lang="en-US" altLang="zh-CN" sz="2200" dirty="0" smtClean="0">
                <a:latin typeface="Adobe 仿宋 Std R" pitchFamily="18" charset="-122"/>
                <a:ea typeface="Adobe 仿宋 Std R" pitchFamily="18" charset="-122"/>
              </a:rPr>
              <a:t>(2)</a:t>
            </a:r>
            <a:r>
              <a:rPr lang="zh-CN" altLang="en-US" sz="2200" dirty="0" smtClean="0">
                <a:latin typeface="Adobe 仿宋 Std R" pitchFamily="18" charset="-122"/>
                <a:ea typeface="Adobe 仿宋 Std R" pitchFamily="18" charset="-122"/>
              </a:rPr>
              <a:t>借船出海</a:t>
            </a:r>
            <a:r>
              <a:rPr lang="en-US" altLang="zh-CN" sz="2200" dirty="0" smtClean="0">
                <a:latin typeface="Adobe 仿宋 Std R" pitchFamily="18" charset="-122"/>
                <a:ea typeface="Adobe 仿宋 Std R" pitchFamily="18" charset="-122"/>
              </a:rPr>
              <a:t>(1984-1997)</a:t>
            </a:r>
            <a:endParaRPr lang="zh-CN" altLang="en-US" sz="2200" dirty="0">
              <a:latin typeface="Adobe 仿宋 Std R" pitchFamily="18" charset="-122"/>
              <a:ea typeface="Adobe 仿宋 Std R" pitchFamily="18" charset="-122"/>
            </a:endParaRPr>
          </a:p>
        </p:txBody>
      </p:sp>
      <p:pic>
        <p:nvPicPr>
          <p:cNvPr id="139266" name="Picture 2" descr="xinsrc_3810011911444521639743"/>
          <p:cNvPicPr>
            <a:picLocks noChangeAspect="1" noChangeArrowheads="1"/>
          </p:cNvPicPr>
          <p:nvPr/>
        </p:nvPicPr>
        <p:blipFill>
          <a:blip r:embed="rId3" cstate="print"/>
          <a:srcRect/>
          <a:stretch>
            <a:fillRect/>
          </a:stretch>
        </p:blipFill>
        <p:spPr bwMode="auto">
          <a:xfrm>
            <a:off x="3635896" y="2204864"/>
            <a:ext cx="5508104" cy="3337911"/>
          </a:xfrm>
          <a:prstGeom prst="rect">
            <a:avLst/>
          </a:prstGeom>
          <a:noFill/>
          <a:ln w="9525">
            <a:noFill/>
            <a:miter lim="800000"/>
            <a:headEnd/>
            <a:tailEnd/>
          </a:ln>
        </p:spPr>
      </p:pic>
      <p:sp>
        <p:nvSpPr>
          <p:cNvPr id="14" name="矩形 13"/>
          <p:cNvSpPr/>
          <p:nvPr/>
        </p:nvSpPr>
        <p:spPr>
          <a:xfrm>
            <a:off x="4572000" y="5949280"/>
            <a:ext cx="3789820" cy="400110"/>
          </a:xfrm>
          <a:prstGeom prst="rect">
            <a:avLst/>
          </a:prstGeom>
        </p:spPr>
        <p:txBody>
          <a:bodyPr wrap="none">
            <a:spAutoFit/>
          </a:bodyPr>
          <a:lstStyle/>
          <a:p>
            <a:r>
              <a:rPr lang="zh-CN" altLang="en-US" dirty="0" smtClean="0">
                <a:latin typeface="Adobe 仿宋 Std R" pitchFamily="18" charset="-122"/>
                <a:ea typeface="Adobe 仿宋 Std R" pitchFamily="18" charset="-122"/>
              </a:rPr>
              <a:t>北京吉普</a:t>
            </a:r>
            <a:r>
              <a:rPr lang="en-US" altLang="zh-CN" dirty="0" smtClean="0">
                <a:latin typeface="Adobe 仿宋 Std R" pitchFamily="18" charset="-122"/>
                <a:ea typeface="Adobe 仿宋 Std R" pitchFamily="18" charset="-122"/>
              </a:rPr>
              <a:t>Jeep4700</a:t>
            </a:r>
            <a:r>
              <a:rPr lang="zh-CN" altLang="en-US" dirty="0" smtClean="0">
                <a:latin typeface="Adobe 仿宋 Std R" pitchFamily="18" charset="-122"/>
                <a:ea typeface="Adobe 仿宋 Std R" pitchFamily="18" charset="-122"/>
              </a:rPr>
              <a:t>征途</a:t>
            </a:r>
            <a:r>
              <a:rPr lang="en-US" altLang="zh-CN" dirty="0" smtClean="0">
                <a:latin typeface="Adobe 仿宋 Std R" pitchFamily="18" charset="-122"/>
                <a:ea typeface="Adobe 仿宋 Std R" pitchFamily="18" charset="-122"/>
              </a:rPr>
              <a:t>(2004)</a:t>
            </a:r>
            <a:endParaRPr lang="zh-CN" altLang="en-US" dirty="0">
              <a:latin typeface="Adobe 仿宋 Std R" pitchFamily="18" charset="-122"/>
              <a:ea typeface="Adobe 仿宋 Std R" pitchFamily="18" charset="-122"/>
            </a:endParaRPr>
          </a:p>
        </p:txBody>
      </p:sp>
      <p:sp>
        <p:nvSpPr>
          <p:cNvPr id="15" name="TextBox 14"/>
          <p:cNvSpPr txBox="1"/>
          <p:nvPr/>
        </p:nvSpPr>
        <p:spPr>
          <a:xfrm>
            <a:off x="395536" y="2276872"/>
            <a:ext cx="3024336" cy="707886"/>
          </a:xfrm>
          <a:prstGeom prst="rect">
            <a:avLst/>
          </a:prstGeom>
          <a:solidFill>
            <a:schemeClr val="accent1">
              <a:lumMod val="40000"/>
              <a:lumOff val="60000"/>
            </a:schemeClr>
          </a:solidFill>
        </p:spPr>
        <p:txBody>
          <a:bodyPr wrap="square" rtlCol="0">
            <a:spAutoFit/>
          </a:bodyPr>
          <a:lstStyle/>
          <a:p>
            <a:r>
              <a:rPr lang="en-US" altLang="zh-CN" dirty="0" smtClean="0">
                <a:latin typeface="Adobe 仿宋 Std R" pitchFamily="18" charset="-122"/>
                <a:ea typeface="Adobe 仿宋 Std R" pitchFamily="18" charset="-122"/>
              </a:rPr>
              <a:t>1994</a:t>
            </a:r>
            <a:r>
              <a:rPr lang="zh-CN" altLang="en-US" dirty="0" smtClean="0">
                <a:latin typeface="Adobe 仿宋 Std R" pitchFamily="18" charset="-122"/>
                <a:ea typeface="Adobe 仿宋 Std R" pitchFamily="18" charset="-122"/>
              </a:rPr>
              <a:t>年</a:t>
            </a:r>
            <a:r>
              <a:rPr lang="zh-CN" altLang="en-US" dirty="0" smtClean="0">
                <a:latin typeface="Adobe 仿宋 Std R" pitchFamily="18" charset="-122"/>
                <a:ea typeface="Adobe 仿宋 Std R" pitchFamily="18" charset="-122"/>
              </a:rPr>
              <a:t>，国家</a:t>
            </a:r>
            <a:r>
              <a:rPr lang="zh-CN" altLang="en-US" dirty="0" smtClean="0">
                <a:latin typeface="Adobe 仿宋 Std R" pitchFamily="18" charset="-122"/>
                <a:ea typeface="Adobe 仿宋 Std R" pitchFamily="18" charset="-122"/>
              </a:rPr>
              <a:t>出台了</a:t>
            </a:r>
            <a:r>
              <a:rPr lang="en-US" altLang="zh-CN" dirty="0" smtClean="0">
                <a:latin typeface="Adobe 仿宋 Std R" pitchFamily="18" charset="-122"/>
                <a:ea typeface="Adobe 仿宋 Std R" pitchFamily="18" charset="-122"/>
              </a:rPr>
              <a:t>《</a:t>
            </a:r>
            <a:r>
              <a:rPr lang="zh-CN" altLang="en-US" dirty="0" smtClean="0">
                <a:solidFill>
                  <a:srgbClr val="FF0000"/>
                </a:solidFill>
                <a:latin typeface="Adobe 仿宋 Std R" pitchFamily="18" charset="-122"/>
                <a:ea typeface="Adobe 仿宋 Std R" pitchFamily="18" charset="-122"/>
              </a:rPr>
              <a:t>汽车产业发展政策</a:t>
            </a:r>
            <a:r>
              <a:rPr lang="en-US" altLang="zh-CN" dirty="0" smtClean="0">
                <a:latin typeface="Adobe 仿宋 Std R" pitchFamily="18" charset="-122"/>
                <a:ea typeface="Adobe 仿宋 Std R" pitchFamily="18" charset="-122"/>
              </a:rPr>
              <a:t>》</a:t>
            </a:r>
            <a:endParaRPr lang="zh-CN" altLang="en-US" dirty="0" smtClean="0">
              <a:latin typeface="Adobe 仿宋 Std R" pitchFamily="18" charset="-122"/>
              <a:ea typeface="Adobe 仿宋 Std R" pitchFamily="18"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一中国汽车工业发展历程</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9" name="矩形 8"/>
          <p:cNvSpPr/>
          <p:nvPr/>
        </p:nvSpPr>
        <p:spPr>
          <a:xfrm>
            <a:off x="117365" y="868650"/>
            <a:ext cx="3624710" cy="430887"/>
          </a:xfrm>
          <a:prstGeom prst="rect">
            <a:avLst/>
          </a:prstGeom>
          <a:noFill/>
        </p:spPr>
        <p:txBody>
          <a:bodyPr wrap="none">
            <a:spAutoFit/>
          </a:bodyPr>
          <a:lstStyle/>
          <a:p>
            <a:r>
              <a:rPr lang="en-US" altLang="zh-CN" sz="2200" dirty="0" smtClean="0">
                <a:solidFill>
                  <a:srgbClr val="0070C0"/>
                </a:solidFill>
                <a:latin typeface="Adobe 仿宋 Std R" pitchFamily="18" charset="-122"/>
                <a:ea typeface="Adobe 仿宋 Std R" pitchFamily="18" charset="-122"/>
              </a:rPr>
              <a:t>2.</a:t>
            </a:r>
            <a:r>
              <a:rPr lang="zh-CN" altLang="zh-CN" sz="2200" dirty="0" smtClean="0">
                <a:solidFill>
                  <a:srgbClr val="0070C0"/>
                </a:solidFill>
                <a:latin typeface="Adobe 仿宋 Std R" pitchFamily="18" charset="-122"/>
                <a:ea typeface="Adobe 仿宋 Std R" pitchFamily="18" charset="-122"/>
              </a:rPr>
              <a:t>新中国时期汽车工业发展</a:t>
            </a:r>
            <a:endParaRPr lang="zh-CN" altLang="en-US" sz="2200" dirty="0">
              <a:solidFill>
                <a:srgbClr val="0070C0"/>
              </a:solidFill>
              <a:latin typeface="Adobe 仿宋 Std R" pitchFamily="18" charset="-122"/>
              <a:ea typeface="Adobe 仿宋 Std R" pitchFamily="18" charset="-122"/>
            </a:endParaRPr>
          </a:p>
        </p:txBody>
      </p:sp>
      <p:sp>
        <p:nvSpPr>
          <p:cNvPr id="11" name="矩形 10"/>
          <p:cNvSpPr/>
          <p:nvPr/>
        </p:nvSpPr>
        <p:spPr>
          <a:xfrm>
            <a:off x="395536" y="1412776"/>
            <a:ext cx="5634314" cy="430887"/>
          </a:xfrm>
          <a:prstGeom prst="rect">
            <a:avLst/>
          </a:prstGeom>
        </p:spPr>
        <p:txBody>
          <a:bodyPr wrap="square">
            <a:spAutoFit/>
          </a:bodyPr>
          <a:lstStyle/>
          <a:p>
            <a:r>
              <a:rPr lang="en-US" altLang="zh-CN" sz="2200" dirty="0" smtClean="0">
                <a:latin typeface="Adobe 仿宋 Std R" pitchFamily="18" charset="-122"/>
                <a:ea typeface="Adobe 仿宋 Std R" pitchFamily="18" charset="-122"/>
              </a:rPr>
              <a:t>(3)</a:t>
            </a:r>
            <a:r>
              <a:rPr lang="zh-CN" altLang="en-US" sz="2200" dirty="0" smtClean="0">
                <a:latin typeface="Adobe 仿宋 Std R" pitchFamily="18" charset="-122"/>
                <a:ea typeface="Adobe 仿宋 Std R" pitchFamily="18" charset="-122"/>
              </a:rPr>
              <a:t>自主品牌</a:t>
            </a:r>
            <a:r>
              <a:rPr lang="en-US" altLang="zh-CN" sz="2200" dirty="0" smtClean="0">
                <a:latin typeface="Adobe 仿宋 Std R" pitchFamily="18" charset="-122"/>
                <a:ea typeface="Adobe 仿宋 Std R" pitchFamily="18" charset="-122"/>
              </a:rPr>
              <a:t>(1997-</a:t>
            </a:r>
            <a:r>
              <a:rPr lang="zh-CN" altLang="en-US" sz="2200" dirty="0" smtClean="0">
                <a:latin typeface="Adobe 仿宋 Std R" pitchFamily="18" charset="-122"/>
                <a:ea typeface="Adobe 仿宋 Std R" pitchFamily="18" charset="-122"/>
              </a:rPr>
              <a:t>至今</a:t>
            </a:r>
            <a:r>
              <a:rPr lang="en-US" altLang="zh-CN" sz="2200" dirty="0" smtClean="0">
                <a:latin typeface="Adobe 仿宋 Std R" pitchFamily="18" charset="-122"/>
                <a:ea typeface="Adobe 仿宋 Std R" pitchFamily="18" charset="-122"/>
              </a:rPr>
              <a:t>)</a:t>
            </a:r>
            <a:endParaRPr lang="zh-CN" altLang="en-US" sz="2200" dirty="0">
              <a:latin typeface="Adobe 仿宋 Std R" pitchFamily="18" charset="-122"/>
              <a:ea typeface="Adobe 仿宋 Std R" pitchFamily="18" charset="-122"/>
            </a:endParaRPr>
          </a:p>
        </p:txBody>
      </p:sp>
      <p:sp>
        <p:nvSpPr>
          <p:cNvPr id="16" name="矩形 15"/>
          <p:cNvSpPr/>
          <p:nvPr/>
        </p:nvSpPr>
        <p:spPr>
          <a:xfrm>
            <a:off x="395536" y="1843951"/>
            <a:ext cx="3960440" cy="4493538"/>
          </a:xfrm>
          <a:prstGeom prst="rect">
            <a:avLst/>
          </a:prstGeom>
          <a:solidFill>
            <a:schemeClr val="accent1">
              <a:lumMod val="40000"/>
              <a:lumOff val="60000"/>
            </a:schemeClr>
          </a:solidFill>
        </p:spPr>
        <p:txBody>
          <a:bodyPr wrap="square">
            <a:spAutoFit/>
          </a:bodyPr>
          <a:lstStyle/>
          <a:p>
            <a:r>
              <a:rPr lang="zh-CN" altLang="zh-CN" sz="2200" dirty="0" smtClean="0">
                <a:latin typeface="Adobe 仿宋 Std R" pitchFamily="18" charset="-122"/>
                <a:ea typeface="Adobe 仿宋 Std R" pitchFamily="18" charset="-122"/>
              </a:rPr>
              <a:t>国外汽车巨头在中国取得成功的背后是中国汽车工业自身的巨大牺牲。在中国，还没有哪一个行业像汽车工业一样</a:t>
            </a:r>
            <a:r>
              <a:rPr lang="zh-CN" altLang="zh-CN" sz="2200" dirty="0" smtClean="0">
                <a:solidFill>
                  <a:srgbClr val="FF0000"/>
                </a:solidFill>
                <a:latin typeface="Adobe 仿宋 Std R" pitchFamily="18" charset="-122"/>
                <a:ea typeface="Adobe 仿宋 Std R" pitchFamily="18" charset="-122"/>
              </a:rPr>
              <a:t>依赖于合资模式</a:t>
            </a:r>
            <a:r>
              <a:rPr lang="zh-CN" altLang="zh-CN" sz="2200" dirty="0" smtClean="0">
                <a:latin typeface="Adobe 仿宋 Std R" pitchFamily="18" charset="-122"/>
                <a:ea typeface="Adobe 仿宋 Std R" pitchFamily="18" charset="-122"/>
              </a:rPr>
              <a:t>，中国汽车工业的飞速发展并没有如期望的那样带来汽车产业竞争力的提升。由于</a:t>
            </a:r>
            <a:r>
              <a:rPr lang="zh-CN" altLang="zh-CN" sz="2200" dirty="0" smtClean="0">
                <a:solidFill>
                  <a:srgbClr val="FF0000"/>
                </a:solidFill>
                <a:latin typeface="Adobe 仿宋 Std R" pitchFamily="18" charset="-122"/>
                <a:ea typeface="Adobe 仿宋 Std R" pitchFamily="18" charset="-122"/>
              </a:rPr>
              <a:t>缺乏自主的品牌和关键技术</a:t>
            </a:r>
            <a:r>
              <a:rPr lang="zh-CN" altLang="zh-CN" sz="2200" dirty="0" smtClean="0">
                <a:latin typeface="Adobe 仿宋 Std R" pitchFamily="18" charset="-122"/>
                <a:ea typeface="Adobe 仿宋 Std R" pitchFamily="18" charset="-122"/>
              </a:rPr>
              <a:t>，</a:t>
            </a:r>
            <a:r>
              <a:rPr lang="zh-CN" altLang="zh-CN" sz="2200" dirty="0" smtClean="0">
                <a:solidFill>
                  <a:srgbClr val="FF0000"/>
                </a:solidFill>
                <a:latin typeface="Adobe 仿宋 Std R" pitchFamily="18" charset="-122"/>
                <a:ea typeface="Adobe 仿宋 Std R" pitchFamily="18" charset="-122"/>
              </a:rPr>
              <a:t>研发能力低</a:t>
            </a:r>
            <a:r>
              <a:rPr lang="zh-CN" altLang="zh-CN" sz="2200" dirty="0" smtClean="0">
                <a:latin typeface="Adobe 仿宋 Std R" pitchFamily="18" charset="-122"/>
                <a:ea typeface="Adobe 仿宋 Std R" pitchFamily="18" charset="-122"/>
              </a:rPr>
              <a:t>，国内汽车产品的核心技术大多数掌握在合资企业手中，没有话语权。“</a:t>
            </a:r>
            <a:r>
              <a:rPr lang="zh-CN" altLang="zh-CN" sz="2200" dirty="0" smtClean="0">
                <a:solidFill>
                  <a:srgbClr val="FF0000"/>
                </a:solidFill>
                <a:latin typeface="Adobe 仿宋 Std R" pitchFamily="18" charset="-122"/>
                <a:ea typeface="Adobe 仿宋 Std R" pitchFamily="18" charset="-122"/>
              </a:rPr>
              <a:t>拿市场换技术</a:t>
            </a:r>
            <a:r>
              <a:rPr lang="zh-CN" altLang="zh-CN" sz="2200" dirty="0" smtClean="0">
                <a:latin typeface="Adobe 仿宋 Std R" pitchFamily="18" charset="-122"/>
                <a:ea typeface="Adobe 仿宋 Std R" pitchFamily="18" charset="-122"/>
              </a:rPr>
              <a:t>”的传统合资模式开始受到质疑。</a:t>
            </a:r>
            <a:endParaRPr lang="zh-CN" altLang="en-US" sz="2200" dirty="0">
              <a:latin typeface="Adobe 仿宋 Std R" pitchFamily="18" charset="-122"/>
              <a:ea typeface="Adobe 仿宋 Std R" pitchFamily="18" charset="-122"/>
            </a:endParaRPr>
          </a:p>
        </p:txBody>
      </p:sp>
      <p:pic>
        <p:nvPicPr>
          <p:cNvPr id="142338" name="Picture 2" descr="ACTECO"/>
          <p:cNvPicPr>
            <a:picLocks noChangeAspect="1" noChangeArrowheads="1"/>
          </p:cNvPicPr>
          <p:nvPr/>
        </p:nvPicPr>
        <p:blipFill>
          <a:blip r:embed="rId2" cstate="print"/>
          <a:srcRect/>
          <a:stretch>
            <a:fillRect/>
          </a:stretch>
        </p:blipFill>
        <p:spPr bwMode="auto">
          <a:xfrm>
            <a:off x="4499992" y="836712"/>
            <a:ext cx="4392488" cy="5268822"/>
          </a:xfrm>
          <a:prstGeom prst="rect">
            <a:avLst/>
          </a:prstGeom>
          <a:noFill/>
          <a:ln w="9525">
            <a:noFill/>
            <a:miter lim="800000"/>
            <a:headEnd/>
            <a:tailEnd/>
          </a:ln>
        </p:spPr>
      </p:pic>
      <p:sp>
        <p:nvSpPr>
          <p:cNvPr id="17" name="矩形 16"/>
          <p:cNvSpPr/>
          <p:nvPr/>
        </p:nvSpPr>
        <p:spPr>
          <a:xfrm>
            <a:off x="5076056" y="6093296"/>
            <a:ext cx="3592650" cy="400110"/>
          </a:xfrm>
          <a:prstGeom prst="rect">
            <a:avLst/>
          </a:prstGeom>
        </p:spPr>
        <p:txBody>
          <a:bodyPr wrap="none">
            <a:spAutoFit/>
          </a:bodyPr>
          <a:lstStyle/>
          <a:p>
            <a:r>
              <a:rPr lang="zh-CN" altLang="zh-CN" dirty="0" smtClean="0">
                <a:latin typeface="Adobe 仿宋 Std R" pitchFamily="18" charset="-122"/>
                <a:ea typeface="Adobe 仿宋 Std R" pitchFamily="18" charset="-122"/>
              </a:rPr>
              <a:t>奇瑞自主研发</a:t>
            </a:r>
            <a:r>
              <a:rPr lang="en-US" altLang="zh-CN" dirty="0" smtClean="0">
                <a:solidFill>
                  <a:srgbClr val="FF0000"/>
                </a:solidFill>
                <a:latin typeface="Adobe 仿宋 Std R" pitchFamily="18" charset="-122"/>
                <a:ea typeface="Adobe 仿宋 Std R" pitchFamily="18" charset="-122"/>
              </a:rPr>
              <a:t>ACTECO</a:t>
            </a:r>
            <a:r>
              <a:rPr lang="zh-CN" altLang="zh-CN" dirty="0" smtClean="0">
                <a:latin typeface="Adobe 仿宋 Std R" pitchFamily="18" charset="-122"/>
                <a:ea typeface="Adobe 仿宋 Std R" pitchFamily="18" charset="-122"/>
              </a:rPr>
              <a:t>发动机</a:t>
            </a:r>
            <a:endParaRPr lang="zh-CN" altLang="en-US" dirty="0">
              <a:latin typeface="Adobe 仿宋 Std R" pitchFamily="18" charset="-122"/>
              <a:ea typeface="Adobe 仿宋 Std R" pitchFamily="18"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一中国汽车工业发展历程</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30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52"/>
          <p:cNvSpPr>
            <a:spLocks noChangeArrowheads="1"/>
          </p:cNvSpPr>
          <p:nvPr/>
        </p:nvSpPr>
        <p:spPr bwMode="black">
          <a:xfrm>
            <a:off x="468313" y="1125538"/>
            <a:ext cx="4786312" cy="469900"/>
          </a:xfrm>
          <a:prstGeom prst="rect">
            <a:avLst/>
          </a:prstGeom>
          <a:noFill/>
          <a:ln w="9525" algn="ctr">
            <a:noFill/>
            <a:miter lim="800000"/>
            <a:headEnd/>
            <a:tailEnd/>
          </a:ln>
        </p:spPr>
        <p:txBody>
          <a:bodyPr wrap="none" anchor="ctr"/>
          <a:lstStyle/>
          <a:p>
            <a:pPr eaLnBrk="0" hangingPunct="0">
              <a:lnSpc>
                <a:spcPct val="110000"/>
              </a:lnSpc>
              <a:buFont typeface="Wingdings" pitchFamily="2" charset="2"/>
              <a:buChar char="l"/>
            </a:pPr>
            <a:r>
              <a:rPr lang="zh-CN" altLang="en-US">
                <a:solidFill>
                  <a:srgbClr val="0000FF"/>
                </a:solidFill>
                <a:latin typeface="微软雅黑" pitchFamily="34" charset="-122"/>
                <a:ea typeface="微软雅黑" pitchFamily="34" charset="-122"/>
              </a:rPr>
              <a:t>中国汽车第一阵营企业成员</a:t>
            </a:r>
          </a:p>
        </p:txBody>
      </p:sp>
      <p:sp>
        <p:nvSpPr>
          <p:cNvPr id="12" name="Rectangle 4"/>
          <p:cNvSpPr txBox="1">
            <a:spLocks noChangeArrowheads="1"/>
          </p:cNvSpPr>
          <p:nvPr/>
        </p:nvSpPr>
        <p:spPr>
          <a:xfrm>
            <a:off x="714375" y="5354638"/>
            <a:ext cx="8215313" cy="644525"/>
          </a:xfrm>
          <a:prstGeom prst="rect">
            <a:avLst/>
          </a:prstGeom>
          <a:solidFill>
            <a:schemeClr val="accent6">
              <a:lumMod val="50000"/>
            </a:schemeClr>
          </a:solidFill>
        </p:spPr>
        <p:txBody>
          <a:bodyPr/>
          <a:lstStyle/>
          <a:p>
            <a:pPr marL="342900" indent="-342900" eaLnBrk="0" fontAlgn="auto" hangingPunct="0">
              <a:lnSpc>
                <a:spcPct val="140000"/>
              </a:lnSpc>
              <a:spcBef>
                <a:spcPct val="20000"/>
              </a:spcBef>
              <a:spcAft>
                <a:spcPts val="0"/>
              </a:spcAft>
              <a:defRPr/>
            </a:pPr>
            <a:r>
              <a:rPr kumimoji="1" lang="en-US" altLang="zh-CN" sz="2400" dirty="0">
                <a:solidFill>
                  <a:schemeClr val="bg1"/>
                </a:solidFill>
                <a:latin typeface="方正大标宋简体" pitchFamily="65" charset="-122"/>
                <a:ea typeface="方正大标宋简体" pitchFamily="65" charset="-122"/>
              </a:rPr>
              <a:t>《</a:t>
            </a:r>
            <a:r>
              <a:rPr kumimoji="1" lang="zh-CN" altLang="en-US" sz="2400" dirty="0">
                <a:solidFill>
                  <a:schemeClr val="bg1"/>
                </a:solidFill>
                <a:latin typeface="方正大标宋简体" pitchFamily="65" charset="-122"/>
                <a:ea typeface="方正大标宋简体" pitchFamily="65" charset="-122"/>
              </a:rPr>
              <a:t>汽车产业调整振兴规划</a:t>
            </a:r>
            <a:r>
              <a:rPr kumimoji="1" lang="en-US" altLang="zh-CN" sz="2400" dirty="0">
                <a:solidFill>
                  <a:schemeClr val="bg1"/>
                </a:solidFill>
                <a:latin typeface="方正大标宋简体" pitchFamily="65" charset="-122"/>
                <a:ea typeface="方正大标宋简体" pitchFamily="65" charset="-122"/>
              </a:rPr>
              <a:t>》</a:t>
            </a:r>
            <a:r>
              <a:rPr kumimoji="1" lang="zh-CN" altLang="en-US" dirty="0">
                <a:solidFill>
                  <a:schemeClr val="bg1"/>
                </a:solidFill>
                <a:latin typeface="方正大标宋简体" pitchFamily="65" charset="-122"/>
                <a:ea typeface="方正大标宋简体" pitchFamily="65" charset="-122"/>
              </a:rPr>
              <a:t>（国发</a:t>
            </a:r>
            <a:r>
              <a:rPr kumimoji="1" lang="en-US" altLang="zh-CN" dirty="0">
                <a:solidFill>
                  <a:schemeClr val="bg1"/>
                </a:solidFill>
                <a:latin typeface="方正大标宋简体" pitchFamily="65" charset="-122"/>
                <a:ea typeface="方正大标宋简体" pitchFamily="65" charset="-122"/>
              </a:rPr>
              <a:t>5</a:t>
            </a:r>
            <a:r>
              <a:rPr kumimoji="1" lang="zh-CN" altLang="en-US" dirty="0">
                <a:solidFill>
                  <a:schemeClr val="bg1"/>
                </a:solidFill>
                <a:latin typeface="方正大标宋简体" pitchFamily="65" charset="-122"/>
                <a:ea typeface="方正大标宋简体" pitchFamily="65" charset="-122"/>
              </a:rPr>
              <a:t>号，</a:t>
            </a:r>
            <a:r>
              <a:rPr kumimoji="1" lang="en-US" altLang="zh-CN" dirty="0">
                <a:solidFill>
                  <a:schemeClr val="bg1"/>
                </a:solidFill>
                <a:latin typeface="方正大标宋简体" pitchFamily="65" charset="-122"/>
                <a:ea typeface="方正大标宋简体" pitchFamily="65" charset="-122"/>
              </a:rPr>
              <a:t>2009</a:t>
            </a:r>
            <a:r>
              <a:rPr kumimoji="1" lang="zh-CN" altLang="en-US" dirty="0">
                <a:solidFill>
                  <a:schemeClr val="bg1"/>
                </a:solidFill>
                <a:latin typeface="方正大标宋简体" pitchFamily="65" charset="-122"/>
                <a:ea typeface="方正大标宋简体" pitchFamily="65" charset="-122"/>
              </a:rPr>
              <a:t>年</a:t>
            </a:r>
            <a:r>
              <a:rPr kumimoji="1" lang="en-US" altLang="zh-CN" dirty="0">
                <a:solidFill>
                  <a:schemeClr val="bg1"/>
                </a:solidFill>
                <a:latin typeface="方正大标宋简体" pitchFamily="65" charset="-122"/>
                <a:ea typeface="方正大标宋简体" pitchFamily="65" charset="-122"/>
              </a:rPr>
              <a:t>2</a:t>
            </a:r>
            <a:r>
              <a:rPr kumimoji="1" lang="zh-CN" altLang="en-US" dirty="0">
                <a:solidFill>
                  <a:schemeClr val="bg1"/>
                </a:solidFill>
                <a:latin typeface="方正大标宋简体" pitchFamily="65" charset="-122"/>
                <a:ea typeface="方正大标宋简体" pitchFamily="65" charset="-122"/>
              </a:rPr>
              <a:t>月</a:t>
            </a:r>
            <a:r>
              <a:rPr kumimoji="1" lang="en-US" altLang="zh-CN" dirty="0">
                <a:solidFill>
                  <a:schemeClr val="bg1"/>
                </a:solidFill>
                <a:latin typeface="方正大标宋简体" pitchFamily="65" charset="-122"/>
                <a:ea typeface="方正大标宋简体" pitchFamily="65" charset="-122"/>
              </a:rPr>
              <a:t>9</a:t>
            </a:r>
            <a:r>
              <a:rPr kumimoji="1" lang="zh-CN" altLang="en-US" dirty="0">
                <a:solidFill>
                  <a:schemeClr val="bg1"/>
                </a:solidFill>
                <a:latin typeface="方正大标宋简体" pitchFamily="65" charset="-122"/>
                <a:ea typeface="方正大标宋简体" pitchFamily="65" charset="-122"/>
              </a:rPr>
              <a:t>日）</a:t>
            </a:r>
          </a:p>
        </p:txBody>
      </p:sp>
      <p:pic>
        <p:nvPicPr>
          <p:cNvPr id="13" name="Picture 6" descr="一汽"/>
          <p:cNvPicPr>
            <a:picLocks noChangeAspect="1" noChangeArrowheads="1"/>
          </p:cNvPicPr>
          <p:nvPr/>
        </p:nvPicPr>
        <p:blipFill>
          <a:blip r:embed="rId2" cstate="print"/>
          <a:srcRect/>
          <a:stretch>
            <a:fillRect/>
          </a:stretch>
        </p:blipFill>
        <p:spPr bwMode="auto">
          <a:xfrm>
            <a:off x="2212975" y="1824038"/>
            <a:ext cx="1749425" cy="1416050"/>
          </a:xfrm>
          <a:prstGeom prst="rect">
            <a:avLst/>
          </a:prstGeom>
          <a:noFill/>
          <a:ln w="9525">
            <a:noFill/>
            <a:miter lim="800000"/>
            <a:headEnd/>
            <a:tailEnd/>
          </a:ln>
        </p:spPr>
      </p:pic>
      <p:pic>
        <p:nvPicPr>
          <p:cNvPr id="15" name="Picture 8" descr="上汽"/>
          <p:cNvPicPr>
            <a:picLocks noChangeAspect="1" noChangeArrowheads="1"/>
          </p:cNvPicPr>
          <p:nvPr/>
        </p:nvPicPr>
        <p:blipFill>
          <a:blip r:embed="rId3" cstate="print"/>
          <a:srcRect/>
          <a:stretch>
            <a:fillRect/>
          </a:stretch>
        </p:blipFill>
        <p:spPr bwMode="auto">
          <a:xfrm>
            <a:off x="792163" y="1814513"/>
            <a:ext cx="1712912" cy="1425575"/>
          </a:xfrm>
          <a:prstGeom prst="rect">
            <a:avLst/>
          </a:prstGeom>
          <a:noFill/>
          <a:ln w="9525">
            <a:noFill/>
            <a:miter lim="800000"/>
            <a:headEnd/>
            <a:tailEnd/>
          </a:ln>
        </p:spPr>
      </p:pic>
      <p:pic>
        <p:nvPicPr>
          <p:cNvPr id="16" name="Picture 11" descr="东风"/>
          <p:cNvPicPr>
            <a:picLocks noChangeAspect="1" noChangeArrowheads="1"/>
          </p:cNvPicPr>
          <p:nvPr/>
        </p:nvPicPr>
        <p:blipFill>
          <a:blip r:embed="rId4" cstate="print"/>
          <a:srcRect/>
          <a:stretch>
            <a:fillRect/>
          </a:stretch>
        </p:blipFill>
        <p:spPr bwMode="auto">
          <a:xfrm>
            <a:off x="3663950" y="1735138"/>
            <a:ext cx="1651000" cy="1517650"/>
          </a:xfrm>
          <a:prstGeom prst="rect">
            <a:avLst/>
          </a:prstGeom>
          <a:noFill/>
          <a:ln w="9525">
            <a:noFill/>
            <a:miter lim="800000"/>
            <a:headEnd/>
            <a:tailEnd/>
          </a:ln>
        </p:spPr>
      </p:pic>
      <p:pic>
        <p:nvPicPr>
          <p:cNvPr id="17" name="Picture 14" descr="长安"/>
          <p:cNvPicPr>
            <a:picLocks noChangeAspect="1" noChangeArrowheads="1"/>
          </p:cNvPicPr>
          <p:nvPr/>
        </p:nvPicPr>
        <p:blipFill>
          <a:blip r:embed="rId5" cstate="print"/>
          <a:srcRect/>
          <a:stretch>
            <a:fillRect/>
          </a:stretch>
        </p:blipFill>
        <p:spPr bwMode="auto">
          <a:xfrm>
            <a:off x="5224463" y="1830388"/>
            <a:ext cx="1670050" cy="2359025"/>
          </a:xfrm>
          <a:prstGeom prst="rect">
            <a:avLst/>
          </a:prstGeom>
          <a:noFill/>
          <a:ln w="9525">
            <a:noFill/>
            <a:miter lim="800000"/>
            <a:headEnd/>
            <a:tailEnd/>
          </a:ln>
        </p:spPr>
      </p:pic>
      <p:pic>
        <p:nvPicPr>
          <p:cNvPr id="18" name="Picture 21" descr="北汽"/>
          <p:cNvPicPr>
            <a:picLocks noChangeAspect="1" noChangeArrowheads="1"/>
          </p:cNvPicPr>
          <p:nvPr/>
        </p:nvPicPr>
        <p:blipFill>
          <a:blip r:embed="rId6" cstate="print"/>
          <a:srcRect/>
          <a:stretch>
            <a:fillRect/>
          </a:stretch>
        </p:blipFill>
        <p:spPr bwMode="auto">
          <a:xfrm>
            <a:off x="1214438" y="4306888"/>
            <a:ext cx="827087" cy="454025"/>
          </a:xfrm>
          <a:prstGeom prst="rect">
            <a:avLst/>
          </a:prstGeom>
          <a:noFill/>
          <a:ln w="9525">
            <a:noFill/>
            <a:miter lim="800000"/>
            <a:headEnd/>
            <a:tailEnd/>
          </a:ln>
        </p:spPr>
      </p:pic>
      <p:sp>
        <p:nvSpPr>
          <p:cNvPr id="19" name="Rectangle 22"/>
          <p:cNvSpPr>
            <a:spLocks noChangeArrowheads="1"/>
          </p:cNvSpPr>
          <p:nvPr/>
        </p:nvSpPr>
        <p:spPr bwMode="auto">
          <a:xfrm>
            <a:off x="1214438" y="4856163"/>
            <a:ext cx="1285875" cy="295275"/>
          </a:xfrm>
          <a:prstGeom prst="rect">
            <a:avLst/>
          </a:prstGeom>
          <a:noFill/>
          <a:ln w="9525" algn="ctr">
            <a:noFill/>
            <a:miter lim="800000"/>
            <a:headEnd/>
            <a:tailEnd/>
          </a:ln>
          <a:effectLst/>
        </p:spPr>
        <p:txBody>
          <a:bodyPr wrap="none" anchor="ctr"/>
          <a:lstStyle/>
          <a:p>
            <a:pPr fontAlgn="auto">
              <a:lnSpc>
                <a:spcPct val="115000"/>
              </a:lnSpc>
              <a:spcBef>
                <a:spcPts val="0"/>
              </a:spcBef>
              <a:spcAft>
                <a:spcPts val="0"/>
              </a:spcAft>
              <a:defRPr/>
            </a:pPr>
            <a:r>
              <a:rPr kumimoji="1" lang="zh-CN" altLang="en-US" sz="1600" dirty="0">
                <a:solidFill>
                  <a:schemeClr val="tx1">
                    <a:lumMod val="95000"/>
                    <a:lumOff val="5000"/>
                  </a:schemeClr>
                </a:solidFill>
                <a:latin typeface="方正综艺简体" pitchFamily="65" charset="-122"/>
                <a:ea typeface="方正综艺简体" pitchFamily="65" charset="-122"/>
              </a:rPr>
              <a:t>北京汽车</a:t>
            </a:r>
          </a:p>
        </p:txBody>
      </p:sp>
      <p:sp>
        <p:nvSpPr>
          <p:cNvPr id="20" name="Rectangle 23"/>
          <p:cNvSpPr>
            <a:spLocks noChangeArrowheads="1"/>
          </p:cNvSpPr>
          <p:nvPr/>
        </p:nvSpPr>
        <p:spPr bwMode="auto">
          <a:xfrm>
            <a:off x="2359025" y="4824413"/>
            <a:ext cx="1641475" cy="368300"/>
          </a:xfrm>
          <a:prstGeom prst="rect">
            <a:avLst/>
          </a:prstGeom>
          <a:noFill/>
          <a:ln w="9525" algn="ctr">
            <a:noFill/>
            <a:miter lim="800000"/>
            <a:headEnd/>
            <a:tailEnd/>
          </a:ln>
          <a:effectLst/>
        </p:spPr>
        <p:txBody>
          <a:bodyPr wrap="none" anchor="ctr"/>
          <a:lstStyle/>
          <a:p>
            <a:pPr fontAlgn="auto">
              <a:lnSpc>
                <a:spcPct val="115000"/>
              </a:lnSpc>
              <a:spcBef>
                <a:spcPts val="0"/>
              </a:spcBef>
              <a:spcAft>
                <a:spcPts val="0"/>
              </a:spcAft>
              <a:defRPr/>
            </a:pPr>
            <a:r>
              <a:rPr kumimoji="1" lang="zh-CN" altLang="en-US" sz="1600" dirty="0">
                <a:solidFill>
                  <a:schemeClr val="tx1">
                    <a:lumMod val="95000"/>
                    <a:lumOff val="5000"/>
                  </a:schemeClr>
                </a:solidFill>
                <a:latin typeface="方正综艺简体" pitchFamily="65" charset="-122"/>
                <a:ea typeface="方正综艺简体" pitchFamily="65" charset="-122"/>
              </a:rPr>
              <a:t>广州汽车</a:t>
            </a:r>
          </a:p>
        </p:txBody>
      </p:sp>
      <p:pic>
        <p:nvPicPr>
          <p:cNvPr id="21" name="Picture 24" descr="奇瑞"/>
          <p:cNvPicPr>
            <a:picLocks noChangeAspect="1" noChangeArrowheads="1"/>
          </p:cNvPicPr>
          <p:nvPr/>
        </p:nvPicPr>
        <p:blipFill>
          <a:blip r:embed="rId7" cstate="print"/>
          <a:srcRect l="-13036"/>
          <a:stretch>
            <a:fillRect/>
          </a:stretch>
        </p:blipFill>
        <p:spPr bwMode="auto">
          <a:xfrm>
            <a:off x="3400425" y="4090988"/>
            <a:ext cx="1027113" cy="692150"/>
          </a:xfrm>
          <a:prstGeom prst="rect">
            <a:avLst/>
          </a:prstGeom>
          <a:noFill/>
          <a:ln w="9525">
            <a:noFill/>
            <a:miter lim="800000"/>
            <a:headEnd/>
            <a:tailEnd/>
          </a:ln>
        </p:spPr>
      </p:pic>
      <p:sp>
        <p:nvSpPr>
          <p:cNvPr id="22" name="Rectangle 25"/>
          <p:cNvSpPr>
            <a:spLocks noChangeArrowheads="1"/>
          </p:cNvSpPr>
          <p:nvPr/>
        </p:nvSpPr>
        <p:spPr bwMode="auto">
          <a:xfrm>
            <a:off x="4573588" y="4818063"/>
            <a:ext cx="1141412" cy="393700"/>
          </a:xfrm>
          <a:prstGeom prst="rect">
            <a:avLst/>
          </a:prstGeom>
          <a:noFill/>
          <a:ln w="9525" algn="ctr">
            <a:noFill/>
            <a:miter lim="800000"/>
            <a:headEnd/>
            <a:tailEnd/>
          </a:ln>
          <a:effectLst/>
        </p:spPr>
        <p:txBody>
          <a:bodyPr wrap="none" anchor="ctr"/>
          <a:lstStyle/>
          <a:p>
            <a:pPr fontAlgn="auto">
              <a:lnSpc>
                <a:spcPct val="115000"/>
              </a:lnSpc>
              <a:spcBef>
                <a:spcPts val="0"/>
              </a:spcBef>
              <a:spcAft>
                <a:spcPts val="0"/>
              </a:spcAft>
              <a:defRPr/>
            </a:pPr>
            <a:r>
              <a:rPr kumimoji="1" lang="zh-CN" altLang="en-US" sz="1600" dirty="0">
                <a:solidFill>
                  <a:schemeClr val="tx1">
                    <a:lumMod val="95000"/>
                    <a:lumOff val="5000"/>
                  </a:schemeClr>
                </a:solidFill>
                <a:latin typeface="方正综艺简体" pitchFamily="65" charset="-122"/>
                <a:ea typeface="方正综艺简体" pitchFamily="65" charset="-122"/>
              </a:rPr>
              <a:t>中国重汽</a:t>
            </a:r>
          </a:p>
        </p:txBody>
      </p:sp>
      <p:pic>
        <p:nvPicPr>
          <p:cNvPr id="23" name="Picture 26" descr="重汽"/>
          <p:cNvPicPr>
            <a:picLocks noChangeAspect="1" noChangeArrowheads="1"/>
          </p:cNvPicPr>
          <p:nvPr/>
        </p:nvPicPr>
        <p:blipFill>
          <a:blip r:embed="rId8" cstate="print"/>
          <a:srcRect/>
          <a:stretch>
            <a:fillRect/>
          </a:stretch>
        </p:blipFill>
        <p:spPr bwMode="auto">
          <a:xfrm>
            <a:off x="4745038" y="4214813"/>
            <a:ext cx="539750" cy="498475"/>
          </a:xfrm>
          <a:prstGeom prst="rect">
            <a:avLst/>
          </a:prstGeom>
          <a:noFill/>
          <a:ln w="9525">
            <a:noFill/>
            <a:miter lim="800000"/>
            <a:headEnd/>
            <a:tailEnd/>
          </a:ln>
        </p:spPr>
      </p:pic>
      <p:pic>
        <p:nvPicPr>
          <p:cNvPr id="24" name="Picture 27" descr="广汽"/>
          <p:cNvPicPr>
            <a:picLocks noChangeAspect="1" noChangeArrowheads="1"/>
          </p:cNvPicPr>
          <p:nvPr/>
        </p:nvPicPr>
        <p:blipFill>
          <a:blip r:embed="rId9" cstate="print"/>
          <a:srcRect/>
          <a:stretch>
            <a:fillRect/>
          </a:stretch>
        </p:blipFill>
        <p:spPr bwMode="auto">
          <a:xfrm>
            <a:off x="2557463" y="4195763"/>
            <a:ext cx="663575" cy="574675"/>
          </a:xfrm>
          <a:prstGeom prst="rect">
            <a:avLst/>
          </a:prstGeom>
          <a:noFill/>
          <a:ln w="9525">
            <a:noFill/>
            <a:miter lim="800000"/>
            <a:headEnd/>
            <a:tailEnd/>
          </a:ln>
        </p:spPr>
      </p:pic>
      <p:sp>
        <p:nvSpPr>
          <p:cNvPr id="25" name="矩形 24"/>
          <p:cNvSpPr/>
          <p:nvPr/>
        </p:nvSpPr>
        <p:spPr>
          <a:xfrm>
            <a:off x="3465513" y="4856163"/>
            <a:ext cx="1392237" cy="355600"/>
          </a:xfrm>
          <a:prstGeom prst="rect">
            <a:avLst/>
          </a:prstGeom>
        </p:spPr>
        <p:txBody>
          <a:bodyPr>
            <a:spAutoFit/>
          </a:bodyPr>
          <a:lstStyle/>
          <a:p>
            <a:pPr fontAlgn="auto">
              <a:lnSpc>
                <a:spcPct val="115000"/>
              </a:lnSpc>
              <a:spcBef>
                <a:spcPts val="0"/>
              </a:spcBef>
              <a:spcAft>
                <a:spcPts val="0"/>
              </a:spcAft>
              <a:defRPr/>
            </a:pPr>
            <a:r>
              <a:rPr kumimoji="1" lang="zh-CN" altLang="en-US" sz="1600" dirty="0">
                <a:solidFill>
                  <a:schemeClr val="tx1">
                    <a:lumMod val="95000"/>
                    <a:lumOff val="5000"/>
                  </a:schemeClr>
                </a:solidFill>
                <a:latin typeface="方正综艺简体" pitchFamily="65" charset="-122"/>
                <a:ea typeface="方正综艺简体" pitchFamily="65" charset="-122"/>
              </a:rPr>
              <a:t>奇瑞汽车</a:t>
            </a:r>
          </a:p>
        </p:txBody>
      </p:sp>
      <p:sp>
        <p:nvSpPr>
          <p:cNvPr id="26" name="矩形 31"/>
          <p:cNvSpPr>
            <a:spLocks noChangeArrowheads="1"/>
          </p:cNvSpPr>
          <p:nvPr/>
        </p:nvSpPr>
        <p:spPr bwMode="auto">
          <a:xfrm>
            <a:off x="1000125" y="3230563"/>
            <a:ext cx="5786438" cy="406400"/>
          </a:xfrm>
          <a:prstGeom prst="rect">
            <a:avLst/>
          </a:prstGeom>
          <a:noFill/>
          <a:ln w="9525">
            <a:noFill/>
            <a:miter lim="800000"/>
            <a:headEnd/>
            <a:tailEnd/>
          </a:ln>
        </p:spPr>
        <p:txBody>
          <a:bodyPr>
            <a:spAutoFit/>
          </a:bodyPr>
          <a:lstStyle/>
          <a:p>
            <a:pPr>
              <a:lnSpc>
                <a:spcPct val="115000"/>
              </a:lnSpc>
            </a:pPr>
            <a:r>
              <a:rPr kumimoji="1" lang="zh-CN" altLang="en-US">
                <a:solidFill>
                  <a:srgbClr val="0D0D0D"/>
                </a:solidFill>
                <a:latin typeface="方正综艺简体" pitchFamily="65" charset="-122"/>
                <a:ea typeface="方正综艺简体" pitchFamily="65" charset="-122"/>
              </a:rPr>
              <a:t>上海汽车    第一汽车     东风汽车       长安汽车</a:t>
            </a:r>
          </a:p>
        </p:txBody>
      </p:sp>
      <p:sp>
        <p:nvSpPr>
          <p:cNvPr id="27" name="虚尾箭头 26"/>
          <p:cNvSpPr/>
          <p:nvPr/>
        </p:nvSpPr>
        <p:spPr>
          <a:xfrm>
            <a:off x="785813" y="3713163"/>
            <a:ext cx="6643687" cy="5715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一中国汽车工业发展历程</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39268" name="Picture 4" descr="http://images.qianlong.com/mmsource/images/2005/03/10/auto20050310jj001.jpg"/>
          <p:cNvPicPr>
            <a:picLocks noChangeAspect="1" noChangeArrowheads="1"/>
          </p:cNvPicPr>
          <p:nvPr/>
        </p:nvPicPr>
        <p:blipFill>
          <a:blip r:embed="rId2" cstate="print"/>
          <a:srcRect/>
          <a:stretch>
            <a:fillRect/>
          </a:stretch>
        </p:blipFill>
        <p:spPr bwMode="auto">
          <a:xfrm>
            <a:off x="755576" y="764704"/>
            <a:ext cx="7920880" cy="5689834"/>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一中国汽车工业发展历程</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4" name="TextBox 13"/>
          <p:cNvSpPr txBox="1"/>
          <p:nvPr/>
        </p:nvSpPr>
        <p:spPr>
          <a:xfrm>
            <a:off x="1691680" y="5837202"/>
            <a:ext cx="6048672" cy="400110"/>
          </a:xfrm>
          <a:prstGeom prst="rect">
            <a:avLst/>
          </a:prstGeom>
          <a:noFill/>
        </p:spPr>
        <p:txBody>
          <a:bodyPr wrap="square" rtlCol="0">
            <a:spAutoFit/>
          </a:bodyPr>
          <a:lstStyle/>
          <a:p>
            <a:pPr algn="ctr"/>
            <a:r>
              <a:rPr lang="zh-CN" altLang="en-US" dirty="0" smtClean="0">
                <a:latin typeface="Adobe 仿宋 Std R" pitchFamily="18" charset="-122"/>
                <a:ea typeface="Adobe 仿宋 Std R" pitchFamily="18" charset="-122"/>
              </a:rPr>
              <a:t>吉利汽车收购</a:t>
            </a:r>
            <a:r>
              <a:rPr lang="en-US" altLang="zh-CN" dirty="0" smtClean="0">
                <a:latin typeface="Adobe 仿宋 Std R" pitchFamily="18" charset="-122"/>
                <a:ea typeface="Adobe 仿宋 Std R" pitchFamily="18" charset="-122"/>
              </a:rPr>
              <a:t>VOLVO(2009)</a:t>
            </a:r>
            <a:endParaRPr lang="zh-CN" altLang="en-US" dirty="0">
              <a:latin typeface="Adobe 仿宋 Std R" pitchFamily="18" charset="-122"/>
              <a:ea typeface="Adobe 仿宋 Std R" pitchFamily="18" charset="-122"/>
            </a:endParaRPr>
          </a:p>
        </p:txBody>
      </p:sp>
      <p:pic>
        <p:nvPicPr>
          <p:cNvPr id="131074" name="Picture 2" descr="http://cafai.org/zhuanti/lib/templet/jlyqwew-images/index_35.gif"/>
          <p:cNvPicPr>
            <a:picLocks noChangeAspect="1" noChangeArrowheads="1"/>
          </p:cNvPicPr>
          <p:nvPr/>
        </p:nvPicPr>
        <p:blipFill>
          <a:blip r:embed="rId2" cstate="print"/>
          <a:srcRect/>
          <a:stretch>
            <a:fillRect/>
          </a:stretch>
        </p:blipFill>
        <p:spPr bwMode="auto">
          <a:xfrm>
            <a:off x="-1" y="1412776"/>
            <a:ext cx="9144001" cy="3699997"/>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一中国汽车工业发展历程</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41314" name="Picture 2" descr="http://www.chinaequip.gov.cn/xnykjzb/2010-09/15/13512976_11n.jpg"/>
          <p:cNvPicPr>
            <a:picLocks noChangeAspect="1" noChangeArrowheads="1"/>
          </p:cNvPicPr>
          <p:nvPr/>
        </p:nvPicPr>
        <p:blipFill>
          <a:blip r:embed="rId2" cstate="print"/>
          <a:srcRect/>
          <a:stretch>
            <a:fillRect/>
          </a:stretch>
        </p:blipFill>
        <p:spPr bwMode="auto">
          <a:xfrm>
            <a:off x="971600" y="1375606"/>
            <a:ext cx="6876256" cy="4933714"/>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9" name="Picture 3" descr="http://img.cool80.com/i/logo/other/diyiqiche.jpg"/>
          <p:cNvPicPr>
            <a:picLocks noChangeAspect="1" noChangeArrowheads="1"/>
          </p:cNvPicPr>
          <p:nvPr/>
        </p:nvPicPr>
        <p:blipFill>
          <a:blip r:embed="rId2" cstate="print"/>
          <a:srcRect/>
          <a:stretch>
            <a:fillRect/>
          </a:stretch>
        </p:blipFill>
        <p:spPr bwMode="auto">
          <a:xfrm>
            <a:off x="4716016" y="404664"/>
            <a:ext cx="3429000" cy="3429001"/>
          </a:xfrm>
          <a:prstGeom prst="rect">
            <a:avLst/>
          </a:prstGeom>
          <a:noFill/>
        </p:spPr>
      </p:pic>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活动二一汽汽车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32097" name="Rectangle 1"/>
          <p:cNvSpPr>
            <a:spLocks noChangeArrowheads="1"/>
          </p:cNvSpPr>
          <p:nvPr/>
        </p:nvSpPr>
        <p:spPr bwMode="auto">
          <a:xfrm>
            <a:off x="144016" y="872128"/>
            <a:ext cx="3923928" cy="5509200"/>
          </a:xfrm>
          <a:prstGeom prst="rect">
            <a:avLst/>
          </a:prstGeom>
          <a:solidFill>
            <a:schemeClr val="accent1">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中国第一汽车集团公司</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原第一汽车制造厂</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简称“</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第一汽车</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en-US" altLang="zh-CN"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1953</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年</a:t>
            </a:r>
            <a:r>
              <a:rPr kumimoji="0" lang="en-US" altLang="zh-CN"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7</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月</a:t>
            </a:r>
            <a:r>
              <a:rPr kumimoji="0" lang="en-US" altLang="zh-CN"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15</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日</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破土动工，中国汽车工业从这里起步。</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50</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多年来，第一汽车肩负中国汽车工业发展重任，经历了</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建厂创业</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产品换型</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和</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工厂改造</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上轻型车和轿车</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三次大规模发展阶段，产品生产由</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单一卡车</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向</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轻型车和轿车</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方面发展。</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1991</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年，与德国大众汽车公司合资建立</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15</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万辆轿车基地</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一汽大众</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lang="en-US" altLang="zh-CN" sz="2200" dirty="0" smtClean="0">
                <a:solidFill>
                  <a:srgbClr val="FF0000"/>
                </a:solidFill>
                <a:latin typeface="Adobe 仿宋 Std R" pitchFamily="18" charset="-122"/>
                <a:ea typeface="Adobe 仿宋 Std R" pitchFamily="18" charset="-122"/>
                <a:cs typeface="Times New Roman" pitchFamily="18" charset="0"/>
              </a:rPr>
              <a:t>2002</a:t>
            </a:r>
            <a:r>
              <a:rPr lang="zh-CN" altLang="en-US" sz="2200" dirty="0" smtClean="0">
                <a:solidFill>
                  <a:srgbClr val="FF0000"/>
                </a:solidFill>
                <a:latin typeface="Adobe 仿宋 Std R" pitchFamily="18" charset="-122"/>
                <a:ea typeface="Adobe 仿宋 Std R" pitchFamily="18" charset="-122"/>
                <a:cs typeface="Times New Roman" pitchFamily="18" charset="0"/>
              </a:rPr>
              <a:t>年</a:t>
            </a:r>
            <a:r>
              <a:rPr lang="zh-CN" altLang="en-US" sz="2200" dirty="0" smtClean="0">
                <a:latin typeface="Adobe 仿宋 Std R" pitchFamily="18" charset="-122"/>
                <a:ea typeface="Adobe 仿宋 Std R" pitchFamily="18" charset="-122"/>
                <a:cs typeface="Times New Roman" pitchFamily="18" charset="0"/>
              </a:rPr>
              <a:t>，与天津汽车工业</a:t>
            </a:r>
            <a:r>
              <a:rPr lang="en-US" altLang="zh-CN" sz="2200" dirty="0" smtClean="0">
                <a:latin typeface="Adobe 仿宋 Std R" pitchFamily="18" charset="-122"/>
                <a:ea typeface="Adobe 仿宋 Std R" pitchFamily="18" charset="-122"/>
                <a:cs typeface="Times New Roman" pitchFamily="18" charset="0"/>
              </a:rPr>
              <a:t>(</a:t>
            </a:r>
            <a:r>
              <a:rPr lang="zh-CN" altLang="en-US" sz="2200" dirty="0" smtClean="0">
                <a:latin typeface="Adobe 仿宋 Std R" pitchFamily="18" charset="-122"/>
                <a:ea typeface="Adobe 仿宋 Std R" pitchFamily="18" charset="-122"/>
                <a:cs typeface="Times New Roman" pitchFamily="18" charset="0"/>
              </a:rPr>
              <a:t>集团</a:t>
            </a:r>
            <a:r>
              <a:rPr lang="en-US" altLang="zh-CN" sz="2200" dirty="0" smtClean="0">
                <a:latin typeface="Adobe 仿宋 Std R" pitchFamily="18" charset="-122"/>
                <a:ea typeface="Adobe 仿宋 Std R" pitchFamily="18" charset="-122"/>
                <a:cs typeface="Times New Roman" pitchFamily="18" charset="0"/>
              </a:rPr>
              <a:t>)</a:t>
            </a:r>
            <a:r>
              <a:rPr lang="zh-CN" altLang="en-US" sz="2200" dirty="0" smtClean="0">
                <a:latin typeface="Adobe 仿宋 Std R" pitchFamily="18" charset="-122"/>
                <a:ea typeface="Adobe 仿宋 Std R" pitchFamily="18" charset="-122"/>
                <a:cs typeface="Times New Roman" pitchFamily="18" charset="0"/>
              </a:rPr>
              <a:t>有限公司联合</a:t>
            </a:r>
            <a:r>
              <a:rPr lang="zh-CN" altLang="en-US" sz="2200" dirty="0" smtClean="0">
                <a:latin typeface="Adobe 仿宋 Std R" pitchFamily="18" charset="-122"/>
                <a:ea typeface="Adobe 仿宋 Std R" pitchFamily="18" charset="-122"/>
                <a:cs typeface="Times New Roman" pitchFamily="18" charset="0"/>
              </a:rPr>
              <a:t>重组，与</a:t>
            </a:r>
            <a:r>
              <a:rPr lang="zh-CN" altLang="en-US" sz="2200" dirty="0" smtClean="0">
                <a:solidFill>
                  <a:srgbClr val="FF0000"/>
                </a:solidFill>
                <a:latin typeface="Adobe 仿宋 Std R" pitchFamily="18" charset="-122"/>
                <a:ea typeface="Adobe 仿宋 Std R" pitchFamily="18" charset="-122"/>
                <a:cs typeface="Times New Roman" pitchFamily="18" charset="0"/>
              </a:rPr>
              <a:t>日本丰田</a:t>
            </a:r>
            <a:r>
              <a:rPr lang="zh-CN" altLang="en-US" sz="2200" dirty="0" smtClean="0">
                <a:latin typeface="Adobe 仿宋 Std R" pitchFamily="18" charset="-122"/>
                <a:ea typeface="Adobe 仿宋 Std R" pitchFamily="18" charset="-122"/>
                <a:cs typeface="Times New Roman" pitchFamily="18" charset="0"/>
              </a:rPr>
              <a:t>汽车公司实现</a:t>
            </a:r>
            <a:r>
              <a:rPr lang="zh-CN" altLang="en-US" sz="2200" dirty="0" smtClean="0">
                <a:latin typeface="Adobe 仿宋 Std R" pitchFamily="18" charset="-122"/>
                <a:ea typeface="Adobe 仿宋 Std R" pitchFamily="18" charset="-122"/>
                <a:cs typeface="Times New Roman" pitchFamily="18" charset="0"/>
              </a:rPr>
              <a:t>合作。</a:t>
            </a:r>
            <a:endPar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pic>
        <p:nvPicPr>
          <p:cNvPr id="132101" name="Picture 5" descr="http://auto.people.com.cn/mediafile/200809/11/F200809111657102928310694.jpg">
            <a:hlinkClick r:id="rId3"/>
          </p:cNvPr>
          <p:cNvPicPr>
            <a:picLocks noChangeAspect="1" noChangeArrowheads="1"/>
          </p:cNvPicPr>
          <p:nvPr/>
        </p:nvPicPr>
        <p:blipFill>
          <a:blip r:embed="rId4" cstate="print"/>
          <a:srcRect/>
          <a:stretch>
            <a:fillRect/>
          </a:stretch>
        </p:blipFill>
        <p:spPr bwMode="auto">
          <a:xfrm>
            <a:off x="4139952" y="3356992"/>
            <a:ext cx="4762500" cy="3000376"/>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91" name="Picture 7" descr="http://photo.car136.com/200902-09/25-am/090225103846_527381088.jpg">
            <a:hlinkClick r:id="rId2"/>
          </p:cNvPr>
          <p:cNvPicPr>
            <a:picLocks noChangeAspect="1" noChangeArrowheads="1"/>
          </p:cNvPicPr>
          <p:nvPr/>
        </p:nvPicPr>
        <p:blipFill>
          <a:blip r:embed="rId3" cstate="print"/>
          <a:srcRect/>
          <a:stretch>
            <a:fillRect/>
          </a:stretch>
        </p:blipFill>
        <p:spPr bwMode="auto">
          <a:xfrm>
            <a:off x="25524" y="3385144"/>
            <a:ext cx="4762500" cy="2924176"/>
          </a:xfrm>
          <a:prstGeom prst="rect">
            <a:avLst/>
          </a:prstGeom>
          <a:noFill/>
        </p:spPr>
      </p:pic>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活动二一汽汽车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grpSp>
        <p:nvGrpSpPr>
          <p:cNvPr id="11" name="组合 10"/>
          <p:cNvGrpSpPr/>
          <p:nvPr/>
        </p:nvGrpSpPr>
        <p:grpSpPr>
          <a:xfrm>
            <a:off x="4425186" y="764704"/>
            <a:ext cx="4718814" cy="5688632"/>
            <a:chOff x="4425186" y="764704"/>
            <a:chExt cx="4718814" cy="5688632"/>
          </a:xfrm>
        </p:grpSpPr>
        <p:pic>
          <p:nvPicPr>
            <p:cNvPr id="144386" name="Picture 2" descr="http://img001.photo.21cn.com/photos/album/20090427/o/B5377B2F68256CC446C18A4465AD3A80.jpg">
              <a:hlinkClick r:id="rId4"/>
            </p:cNvPr>
            <p:cNvPicPr>
              <a:picLocks noChangeAspect="1" noChangeArrowheads="1"/>
            </p:cNvPicPr>
            <p:nvPr/>
          </p:nvPicPr>
          <p:blipFill>
            <a:blip r:embed="rId5" cstate="print"/>
            <a:srcRect/>
            <a:stretch>
              <a:fillRect/>
            </a:stretch>
          </p:blipFill>
          <p:spPr bwMode="auto">
            <a:xfrm>
              <a:off x="4425186" y="764704"/>
              <a:ext cx="4718814" cy="5688632"/>
            </a:xfrm>
            <a:prstGeom prst="rect">
              <a:avLst/>
            </a:prstGeom>
            <a:noFill/>
          </p:spPr>
        </p:pic>
        <p:pic>
          <p:nvPicPr>
            <p:cNvPr id="144387" name="Picture 3"/>
            <p:cNvPicPr>
              <a:picLocks noChangeAspect="1" noChangeArrowheads="1"/>
            </p:cNvPicPr>
            <p:nvPr/>
          </p:nvPicPr>
          <p:blipFill>
            <a:blip r:embed="rId6" cstate="print"/>
            <a:srcRect/>
            <a:stretch>
              <a:fillRect/>
            </a:stretch>
          </p:blipFill>
          <p:spPr bwMode="auto">
            <a:xfrm>
              <a:off x="4572000" y="5589240"/>
              <a:ext cx="1224136" cy="432048"/>
            </a:xfrm>
            <a:prstGeom prst="rect">
              <a:avLst/>
            </a:prstGeom>
            <a:noFill/>
            <a:ln w="9525">
              <a:noFill/>
              <a:miter lim="800000"/>
              <a:headEnd/>
              <a:tailEnd/>
            </a:ln>
          </p:spPr>
        </p:pic>
      </p:grpSp>
      <p:pic>
        <p:nvPicPr>
          <p:cNvPr id="144389" name="Picture 5" descr="http://www.guancha.cn/pic/2013/7/15/6350952583678799774.jpg">
            <a:hlinkClick r:id="rId7"/>
          </p:cNvPr>
          <p:cNvPicPr>
            <a:picLocks noChangeAspect="1" noChangeArrowheads="1"/>
          </p:cNvPicPr>
          <p:nvPr/>
        </p:nvPicPr>
        <p:blipFill>
          <a:blip r:embed="rId8" cstate="print"/>
          <a:srcRect/>
          <a:stretch>
            <a:fillRect/>
          </a:stretch>
        </p:blipFill>
        <p:spPr bwMode="auto">
          <a:xfrm>
            <a:off x="0" y="836712"/>
            <a:ext cx="4355976" cy="2110974"/>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3081"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Line 2"/>
          <p:cNvSpPr>
            <a:spLocks noChangeShapeType="1"/>
          </p:cNvSpPr>
          <p:nvPr/>
        </p:nvSpPr>
        <p:spPr bwMode="black">
          <a:xfrm>
            <a:off x="2914130" y="510237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3" name="Rectangle 3"/>
          <p:cNvSpPr>
            <a:spLocks noChangeArrowheads="1"/>
          </p:cNvSpPr>
          <p:nvPr/>
        </p:nvSpPr>
        <p:spPr bwMode="black">
          <a:xfrm>
            <a:off x="3491880" y="468507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总结</a:t>
            </a:r>
            <a:r>
              <a:rPr lang="zh-CN" altLang="en-US" dirty="0" smtClean="0">
                <a:latin typeface="Adobe 仿宋 Std R" pitchFamily="18" charset="-122"/>
                <a:ea typeface="Adobe 仿宋 Std R" pitchFamily="18" charset="-122"/>
              </a:rPr>
              <a:t>提升</a:t>
            </a:r>
            <a:endParaRPr lang="en-US" altLang="zh-CN" dirty="0">
              <a:latin typeface="Adobe 仿宋 Std R" pitchFamily="18" charset="-122"/>
              <a:ea typeface="Adobe 仿宋 Std R" pitchFamily="18" charset="-122"/>
            </a:endParaRPr>
          </a:p>
        </p:txBody>
      </p:sp>
      <p:sp>
        <p:nvSpPr>
          <p:cNvPr id="14" name="Line 4"/>
          <p:cNvSpPr>
            <a:spLocks noChangeShapeType="1"/>
          </p:cNvSpPr>
          <p:nvPr/>
        </p:nvSpPr>
        <p:spPr bwMode="black">
          <a:xfrm>
            <a:off x="2956992" y="23020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5" name="Rectangle 8"/>
          <p:cNvSpPr>
            <a:spLocks noChangeArrowheads="1"/>
          </p:cNvSpPr>
          <p:nvPr/>
        </p:nvSpPr>
        <p:spPr bwMode="black">
          <a:xfrm>
            <a:off x="3642792" y="19210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引言：案例一 </a:t>
            </a:r>
            <a:endParaRPr lang="en-US" altLang="zh-CN" dirty="0">
              <a:latin typeface="Adobe 仿宋 Std R" pitchFamily="18" charset="-122"/>
              <a:ea typeface="Adobe 仿宋 Std R" pitchFamily="18" charset="-122"/>
            </a:endParaRPr>
          </a:p>
        </p:txBody>
      </p:sp>
      <p:sp>
        <p:nvSpPr>
          <p:cNvPr id="16" name="Line 9"/>
          <p:cNvSpPr>
            <a:spLocks noChangeShapeType="1"/>
          </p:cNvSpPr>
          <p:nvPr/>
        </p:nvSpPr>
        <p:spPr bwMode="black">
          <a:xfrm>
            <a:off x="3447530" y="29878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7" name="Rectangle 10"/>
          <p:cNvSpPr>
            <a:spLocks noChangeArrowheads="1"/>
          </p:cNvSpPr>
          <p:nvPr/>
        </p:nvSpPr>
        <p:spPr bwMode="black">
          <a:xfrm>
            <a:off x="4099992" y="2606824"/>
            <a:ext cx="4072408" cy="400110"/>
          </a:xfrm>
          <a:prstGeom prst="rect">
            <a:avLst/>
          </a:prstGeom>
          <a:noFill/>
          <a:ln w="9525">
            <a:noFill/>
            <a:miter lim="800000"/>
            <a:headEnd/>
            <a:tailEnd/>
          </a:ln>
          <a:effectLst/>
        </p:spPr>
        <p:txBody>
          <a:bodyPr wrap="square">
            <a:spAutoFit/>
          </a:bodyPr>
          <a:lstStyle/>
          <a:p>
            <a:pPr eaLnBrk="0" hangingPunct="0"/>
            <a:r>
              <a:rPr lang="zh-CN" altLang="en-US" dirty="0" smtClean="0">
                <a:latin typeface="Adobe 仿宋 Std R" pitchFamily="18" charset="-122"/>
                <a:ea typeface="Adobe 仿宋 Std R" pitchFamily="18" charset="-122"/>
              </a:rPr>
              <a:t>活动一 </a:t>
            </a:r>
            <a:r>
              <a:rPr lang="zh-CN" altLang="en-US" dirty="0" smtClean="0">
                <a:latin typeface="Adobe 仿宋 Std R" pitchFamily="18" charset="-122"/>
                <a:ea typeface="Adobe 仿宋 Std R" pitchFamily="18" charset="-122"/>
              </a:rPr>
              <a:t>中国汽车工业发展</a:t>
            </a:r>
            <a:r>
              <a:rPr lang="zh-CN" altLang="en-US" dirty="0" smtClean="0">
                <a:latin typeface="Adobe 仿宋 Std R" pitchFamily="18" charset="-122"/>
                <a:ea typeface="Adobe 仿宋 Std R" pitchFamily="18" charset="-122"/>
              </a:rPr>
              <a:t>历程</a:t>
            </a:r>
            <a:endParaRPr lang="en-US" altLang="zh-CN" dirty="0">
              <a:latin typeface="Adobe 仿宋 Std R" pitchFamily="18" charset="-122"/>
              <a:ea typeface="Adobe 仿宋 Std R" pitchFamily="18" charset="-122"/>
            </a:endParaRPr>
          </a:p>
        </p:txBody>
      </p:sp>
      <p:sp>
        <p:nvSpPr>
          <p:cNvPr id="18" name="Line 11"/>
          <p:cNvSpPr>
            <a:spLocks noChangeShapeType="1"/>
          </p:cNvSpPr>
          <p:nvPr/>
        </p:nvSpPr>
        <p:spPr bwMode="black">
          <a:xfrm>
            <a:off x="3642792" y="3713312"/>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9" name="Rectangle 12"/>
          <p:cNvSpPr>
            <a:spLocks noChangeArrowheads="1"/>
          </p:cNvSpPr>
          <p:nvPr/>
        </p:nvSpPr>
        <p:spPr bwMode="black">
          <a:xfrm>
            <a:off x="4328592" y="3332312"/>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活动二 </a:t>
            </a:r>
            <a:r>
              <a:rPr lang="zh-CN" altLang="en-US" dirty="0" smtClean="0">
                <a:latin typeface="Adobe 仿宋 Std R" pitchFamily="18" charset="-122"/>
                <a:ea typeface="Adobe 仿宋 Std R" pitchFamily="18" charset="-122"/>
              </a:rPr>
              <a:t>一汽汽车</a:t>
            </a:r>
            <a:endParaRPr lang="en-US" altLang="zh-CN" dirty="0">
              <a:latin typeface="Adobe 仿宋 Std R" pitchFamily="18" charset="-122"/>
              <a:ea typeface="Adobe 仿宋 Std R" pitchFamily="18" charset="-122"/>
            </a:endParaRPr>
          </a:p>
        </p:txBody>
      </p:sp>
      <p:sp>
        <p:nvSpPr>
          <p:cNvPr id="20" name="Line 13"/>
          <p:cNvSpPr>
            <a:spLocks noChangeShapeType="1"/>
          </p:cNvSpPr>
          <p:nvPr/>
        </p:nvSpPr>
        <p:spPr bwMode="black">
          <a:xfrm>
            <a:off x="3447530" y="44356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21" name="Rectangle 14"/>
          <p:cNvSpPr>
            <a:spLocks noChangeArrowheads="1"/>
          </p:cNvSpPr>
          <p:nvPr/>
        </p:nvSpPr>
        <p:spPr bwMode="black">
          <a:xfrm>
            <a:off x="4099992" y="40546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活动三 </a:t>
            </a:r>
            <a:r>
              <a:rPr lang="zh-CN" altLang="en-US" dirty="0" smtClean="0">
                <a:latin typeface="Adobe 仿宋 Std R" pitchFamily="18" charset="-122"/>
                <a:ea typeface="Adobe 仿宋 Std R" pitchFamily="18" charset="-122"/>
              </a:rPr>
              <a:t>东风汽车</a:t>
            </a:r>
            <a:endParaRPr lang="en-US" altLang="zh-CN" dirty="0">
              <a:latin typeface="Adobe 仿宋 Std R" pitchFamily="18" charset="-122"/>
              <a:ea typeface="Adobe 仿宋 Std R" pitchFamily="18" charset="-122"/>
            </a:endParaRPr>
          </a:p>
        </p:txBody>
      </p:sp>
      <p:grpSp>
        <p:nvGrpSpPr>
          <p:cNvPr id="22" name="Group 94"/>
          <p:cNvGrpSpPr>
            <a:grpSpLocks/>
          </p:cNvGrpSpPr>
          <p:nvPr/>
        </p:nvGrpSpPr>
        <p:grpSpPr bwMode="auto">
          <a:xfrm>
            <a:off x="2776017" y="1921024"/>
            <a:ext cx="393700" cy="393700"/>
            <a:chOff x="2543" y="1006"/>
            <a:chExt cx="416" cy="416"/>
          </a:xfrm>
        </p:grpSpPr>
        <p:sp>
          <p:nvSpPr>
            <p:cNvPr id="23" name="Oval 52"/>
            <p:cNvSpPr>
              <a:spLocks noChangeArrowheads="1"/>
            </p:cNvSpPr>
            <p:nvPr/>
          </p:nvSpPr>
          <p:spPr bwMode="gray">
            <a:xfrm>
              <a:off x="254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24" name="Group 53"/>
            <p:cNvGrpSpPr>
              <a:grpSpLocks/>
            </p:cNvGrpSpPr>
            <p:nvPr/>
          </p:nvGrpSpPr>
          <p:grpSpPr bwMode="auto">
            <a:xfrm rot="-2288454">
              <a:off x="2578" y="1034"/>
              <a:ext cx="348" cy="356"/>
              <a:chOff x="887" y="2040"/>
              <a:chExt cx="433" cy="422"/>
            </a:xfrm>
          </p:grpSpPr>
          <p:pic>
            <p:nvPicPr>
              <p:cNvPr id="26" name="Picture 5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27" name="Oval 55"/>
              <p:cNvSpPr>
                <a:spLocks noChangeArrowheads="1"/>
              </p:cNvSpPr>
              <p:nvPr/>
            </p:nvSpPr>
            <p:spPr bwMode="gray">
              <a:xfrm>
                <a:off x="887" y="2040"/>
                <a:ext cx="433" cy="422"/>
              </a:xfrm>
              <a:prstGeom prst="ellipse">
                <a:avLst/>
              </a:prstGeom>
              <a:gradFill rotWithShape="1">
                <a:gsLst>
                  <a:gs pos="0">
                    <a:schemeClr val="accent1">
                      <a:gamma/>
                      <a:shade val="34902"/>
                      <a:invGamma/>
                      <a:alpha val="89999"/>
                    </a:schemeClr>
                  </a:gs>
                  <a:gs pos="50000">
                    <a:schemeClr val="accent1">
                      <a:alpha val="75000"/>
                    </a:schemeClr>
                  </a:gs>
                  <a:gs pos="100000">
                    <a:schemeClr val="accent1">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28" name="Picture 5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25" name="Picture 57"/>
            <p:cNvPicPr>
              <a:picLocks noChangeAspect="1" noChangeArrowheads="1"/>
            </p:cNvPicPr>
            <p:nvPr/>
          </p:nvPicPr>
          <p:blipFill>
            <a:blip r:embed="rId4" cstate="print"/>
            <a:srcRect l="12015" t="9302" r="12404" b="12598"/>
            <a:stretch>
              <a:fillRect/>
            </a:stretch>
          </p:blipFill>
          <p:spPr bwMode="gray">
            <a:xfrm>
              <a:off x="2570" y="1020"/>
              <a:ext cx="359" cy="370"/>
            </a:xfrm>
            <a:prstGeom prst="rect">
              <a:avLst/>
            </a:prstGeom>
            <a:noFill/>
            <a:ln w="9525">
              <a:noFill/>
              <a:miter lim="800000"/>
              <a:headEnd/>
              <a:tailEnd/>
            </a:ln>
            <a:effectLst/>
          </p:spPr>
        </p:pic>
      </p:grpSp>
      <p:grpSp>
        <p:nvGrpSpPr>
          <p:cNvPr id="29" name="Group 93"/>
          <p:cNvGrpSpPr>
            <a:grpSpLocks/>
          </p:cNvGrpSpPr>
          <p:nvPr/>
        </p:nvGrpSpPr>
        <p:grpSpPr bwMode="auto">
          <a:xfrm>
            <a:off x="3311005" y="2608412"/>
            <a:ext cx="393700" cy="393700"/>
            <a:chOff x="3071" y="1006"/>
            <a:chExt cx="416" cy="416"/>
          </a:xfrm>
        </p:grpSpPr>
        <p:sp>
          <p:nvSpPr>
            <p:cNvPr id="30" name="Oval 62"/>
            <p:cNvSpPr>
              <a:spLocks noChangeArrowheads="1"/>
            </p:cNvSpPr>
            <p:nvPr/>
          </p:nvSpPr>
          <p:spPr bwMode="gray">
            <a:xfrm>
              <a:off x="3071"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31" name="Group 63"/>
            <p:cNvGrpSpPr>
              <a:grpSpLocks/>
            </p:cNvGrpSpPr>
            <p:nvPr/>
          </p:nvGrpSpPr>
          <p:grpSpPr bwMode="auto">
            <a:xfrm rot="-2288454">
              <a:off x="3106" y="1034"/>
              <a:ext cx="348" cy="356"/>
              <a:chOff x="887" y="2040"/>
              <a:chExt cx="433" cy="422"/>
            </a:xfrm>
          </p:grpSpPr>
          <p:pic>
            <p:nvPicPr>
              <p:cNvPr id="33" name="Picture 6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34" name="Oval 65"/>
              <p:cNvSpPr>
                <a:spLocks noChangeArrowheads="1"/>
              </p:cNvSpPr>
              <p:nvPr/>
            </p:nvSpPr>
            <p:spPr bwMode="gray">
              <a:xfrm>
                <a:off x="887" y="2040"/>
                <a:ext cx="433" cy="422"/>
              </a:xfrm>
              <a:prstGeom prst="ellipse">
                <a:avLst/>
              </a:prstGeom>
              <a:gradFill rotWithShape="1">
                <a:gsLst>
                  <a:gs pos="0">
                    <a:schemeClr val="accent2">
                      <a:gamma/>
                      <a:shade val="34902"/>
                      <a:invGamma/>
                      <a:alpha val="89999"/>
                    </a:schemeClr>
                  </a:gs>
                  <a:gs pos="50000">
                    <a:schemeClr val="accent2">
                      <a:alpha val="75000"/>
                    </a:schemeClr>
                  </a:gs>
                  <a:gs pos="100000">
                    <a:schemeClr val="accent2">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35" name="Picture 6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32" name="Picture 86"/>
            <p:cNvPicPr>
              <a:picLocks noChangeAspect="1" noChangeArrowheads="1"/>
            </p:cNvPicPr>
            <p:nvPr/>
          </p:nvPicPr>
          <p:blipFill>
            <a:blip r:embed="rId4" cstate="print"/>
            <a:srcRect l="12015" t="9302" r="12404" b="12598"/>
            <a:stretch>
              <a:fillRect/>
            </a:stretch>
          </p:blipFill>
          <p:spPr bwMode="gray">
            <a:xfrm>
              <a:off x="3098" y="1020"/>
              <a:ext cx="359" cy="370"/>
            </a:xfrm>
            <a:prstGeom prst="rect">
              <a:avLst/>
            </a:prstGeom>
            <a:noFill/>
            <a:ln w="9525">
              <a:noFill/>
              <a:miter lim="800000"/>
              <a:headEnd/>
              <a:tailEnd/>
            </a:ln>
            <a:effectLst/>
          </p:spPr>
        </p:pic>
      </p:grpSp>
      <p:grpSp>
        <p:nvGrpSpPr>
          <p:cNvPr id="36" name="Group 92"/>
          <p:cNvGrpSpPr>
            <a:grpSpLocks/>
          </p:cNvGrpSpPr>
          <p:nvPr/>
        </p:nvGrpSpPr>
        <p:grpSpPr bwMode="auto">
          <a:xfrm>
            <a:off x="3479280" y="3330724"/>
            <a:ext cx="393700" cy="393700"/>
            <a:chOff x="3647" y="1006"/>
            <a:chExt cx="416" cy="416"/>
          </a:xfrm>
        </p:grpSpPr>
        <p:sp>
          <p:nvSpPr>
            <p:cNvPr id="37" name="Oval 67"/>
            <p:cNvSpPr>
              <a:spLocks noChangeArrowheads="1"/>
            </p:cNvSpPr>
            <p:nvPr/>
          </p:nvSpPr>
          <p:spPr bwMode="gray">
            <a:xfrm>
              <a:off x="3647"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38" name="Group 68"/>
            <p:cNvGrpSpPr>
              <a:grpSpLocks/>
            </p:cNvGrpSpPr>
            <p:nvPr/>
          </p:nvGrpSpPr>
          <p:grpSpPr bwMode="auto">
            <a:xfrm rot="-2288454">
              <a:off x="3682" y="1034"/>
              <a:ext cx="348" cy="356"/>
              <a:chOff x="887" y="2040"/>
              <a:chExt cx="433" cy="422"/>
            </a:xfrm>
          </p:grpSpPr>
          <p:pic>
            <p:nvPicPr>
              <p:cNvPr id="40" name="Picture 69"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41" name="Oval 70"/>
              <p:cNvSpPr>
                <a:spLocks noChangeArrowheads="1"/>
              </p:cNvSpPr>
              <p:nvPr/>
            </p:nvSpPr>
            <p:spPr bwMode="gray">
              <a:xfrm>
                <a:off x="887" y="2040"/>
                <a:ext cx="433" cy="422"/>
              </a:xfrm>
              <a:prstGeom prst="ellipse">
                <a:avLst/>
              </a:prstGeom>
              <a:gradFill rotWithShape="1">
                <a:gsLst>
                  <a:gs pos="0">
                    <a:schemeClr val="hlink">
                      <a:gamma/>
                      <a:shade val="34902"/>
                      <a:invGamma/>
                      <a:alpha val="89999"/>
                    </a:schemeClr>
                  </a:gs>
                  <a:gs pos="50000">
                    <a:schemeClr val="hlink">
                      <a:alpha val="75000"/>
                    </a:schemeClr>
                  </a:gs>
                  <a:gs pos="100000">
                    <a:schemeClr val="hlink">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42" name="Picture 71"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39" name="Picture 87"/>
            <p:cNvPicPr>
              <a:picLocks noChangeAspect="1" noChangeArrowheads="1"/>
            </p:cNvPicPr>
            <p:nvPr/>
          </p:nvPicPr>
          <p:blipFill>
            <a:blip r:embed="rId4" cstate="print"/>
            <a:srcRect l="12015" t="9302" r="12404" b="12598"/>
            <a:stretch>
              <a:fillRect/>
            </a:stretch>
          </p:blipFill>
          <p:spPr bwMode="gray">
            <a:xfrm>
              <a:off x="3676" y="1020"/>
              <a:ext cx="359" cy="370"/>
            </a:xfrm>
            <a:prstGeom prst="rect">
              <a:avLst/>
            </a:prstGeom>
            <a:noFill/>
            <a:ln w="9525">
              <a:noFill/>
              <a:miter lim="800000"/>
              <a:headEnd/>
              <a:tailEnd/>
            </a:ln>
            <a:effectLst/>
          </p:spPr>
        </p:pic>
      </p:grpSp>
      <p:grpSp>
        <p:nvGrpSpPr>
          <p:cNvPr id="43" name="Group 91"/>
          <p:cNvGrpSpPr>
            <a:grpSpLocks/>
          </p:cNvGrpSpPr>
          <p:nvPr/>
        </p:nvGrpSpPr>
        <p:grpSpPr bwMode="auto">
          <a:xfrm>
            <a:off x="3261792" y="4043512"/>
            <a:ext cx="393700" cy="393700"/>
            <a:chOff x="4213" y="1006"/>
            <a:chExt cx="416" cy="416"/>
          </a:xfrm>
        </p:grpSpPr>
        <p:sp>
          <p:nvSpPr>
            <p:cNvPr id="44" name="Oval 72"/>
            <p:cNvSpPr>
              <a:spLocks noChangeArrowheads="1"/>
            </p:cNvSpPr>
            <p:nvPr/>
          </p:nvSpPr>
          <p:spPr bwMode="gray">
            <a:xfrm>
              <a:off x="421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45" name="Group 73"/>
            <p:cNvGrpSpPr>
              <a:grpSpLocks/>
            </p:cNvGrpSpPr>
            <p:nvPr/>
          </p:nvGrpSpPr>
          <p:grpSpPr bwMode="auto">
            <a:xfrm rot="-2288454">
              <a:off x="4248" y="1034"/>
              <a:ext cx="348" cy="356"/>
              <a:chOff x="887" y="2040"/>
              <a:chExt cx="433" cy="422"/>
            </a:xfrm>
          </p:grpSpPr>
          <p:pic>
            <p:nvPicPr>
              <p:cNvPr id="47" name="Picture 7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48" name="Oval 75"/>
              <p:cNvSpPr>
                <a:spLocks noChangeArrowheads="1"/>
              </p:cNvSpPr>
              <p:nvPr/>
            </p:nvSpPr>
            <p:spPr bwMode="gray">
              <a:xfrm>
                <a:off x="887" y="2040"/>
                <a:ext cx="433" cy="422"/>
              </a:xfrm>
              <a:prstGeom prst="ellipse">
                <a:avLst/>
              </a:prstGeom>
              <a:gradFill rotWithShape="1">
                <a:gsLst>
                  <a:gs pos="0">
                    <a:schemeClr val="folHlink">
                      <a:gamma/>
                      <a:shade val="34902"/>
                      <a:invGamma/>
                      <a:alpha val="89999"/>
                    </a:schemeClr>
                  </a:gs>
                  <a:gs pos="50000">
                    <a:schemeClr val="folHlink">
                      <a:alpha val="75000"/>
                    </a:schemeClr>
                  </a:gs>
                  <a:gs pos="100000">
                    <a:schemeClr val="folHlink">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49" name="Picture 7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46" name="Picture 88"/>
            <p:cNvPicPr>
              <a:picLocks noChangeAspect="1" noChangeArrowheads="1"/>
            </p:cNvPicPr>
            <p:nvPr/>
          </p:nvPicPr>
          <p:blipFill>
            <a:blip r:embed="rId4" cstate="print"/>
            <a:srcRect l="12015" t="9302" r="12404" b="12598"/>
            <a:stretch>
              <a:fillRect/>
            </a:stretch>
          </p:blipFill>
          <p:spPr bwMode="gray">
            <a:xfrm>
              <a:off x="4240" y="1020"/>
              <a:ext cx="359" cy="370"/>
            </a:xfrm>
            <a:prstGeom prst="rect">
              <a:avLst/>
            </a:prstGeom>
            <a:noFill/>
            <a:ln w="9525">
              <a:noFill/>
              <a:miter lim="800000"/>
              <a:headEnd/>
              <a:tailEnd/>
            </a:ln>
            <a:effectLst/>
          </p:spPr>
        </p:pic>
      </p:grpSp>
      <p:grpSp>
        <p:nvGrpSpPr>
          <p:cNvPr id="50" name="Group 90"/>
          <p:cNvGrpSpPr>
            <a:grpSpLocks/>
          </p:cNvGrpSpPr>
          <p:nvPr/>
        </p:nvGrpSpPr>
        <p:grpSpPr bwMode="auto">
          <a:xfrm>
            <a:off x="2717280" y="4707087"/>
            <a:ext cx="393700" cy="393700"/>
            <a:chOff x="4803" y="1006"/>
            <a:chExt cx="416" cy="416"/>
          </a:xfrm>
        </p:grpSpPr>
        <p:sp>
          <p:nvSpPr>
            <p:cNvPr id="51" name="Oval 81"/>
            <p:cNvSpPr>
              <a:spLocks noChangeArrowheads="1"/>
            </p:cNvSpPr>
            <p:nvPr/>
          </p:nvSpPr>
          <p:spPr bwMode="gray">
            <a:xfrm>
              <a:off x="480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52" name="Group 82"/>
            <p:cNvGrpSpPr>
              <a:grpSpLocks/>
            </p:cNvGrpSpPr>
            <p:nvPr/>
          </p:nvGrpSpPr>
          <p:grpSpPr bwMode="auto">
            <a:xfrm rot="-2288454">
              <a:off x="4838" y="1034"/>
              <a:ext cx="348" cy="356"/>
              <a:chOff x="887" y="2040"/>
              <a:chExt cx="433" cy="422"/>
            </a:xfrm>
          </p:grpSpPr>
          <p:pic>
            <p:nvPicPr>
              <p:cNvPr id="54" name="Picture 83"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55" name="Oval 84"/>
              <p:cNvSpPr>
                <a:spLocks noChangeArrowheads="1"/>
              </p:cNvSpPr>
              <p:nvPr/>
            </p:nvSpPr>
            <p:spPr bwMode="gray">
              <a:xfrm>
                <a:off x="887" y="2040"/>
                <a:ext cx="433" cy="422"/>
              </a:xfrm>
              <a:prstGeom prst="ellipse">
                <a:avLst/>
              </a:prstGeom>
              <a:solidFill>
                <a:srgbClr val="FB4F2D">
                  <a:alpha val="75000"/>
                </a:srgbClr>
              </a:soli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56" name="Picture 85"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53" name="Picture 89"/>
            <p:cNvPicPr>
              <a:picLocks noChangeAspect="1" noChangeArrowheads="1"/>
            </p:cNvPicPr>
            <p:nvPr/>
          </p:nvPicPr>
          <p:blipFill>
            <a:blip r:embed="rId4" cstate="print"/>
            <a:srcRect l="12015" t="9302" r="12404" b="12598"/>
            <a:stretch>
              <a:fillRect/>
            </a:stretch>
          </p:blipFill>
          <p:spPr bwMode="gray">
            <a:xfrm>
              <a:off x="4830" y="1020"/>
              <a:ext cx="359" cy="370"/>
            </a:xfrm>
            <a:prstGeom prst="rect">
              <a:avLst/>
            </a:prstGeom>
            <a:noFill/>
            <a:ln w="9525">
              <a:noFill/>
              <a:miter lim="800000"/>
              <a:headEnd/>
              <a:tailEnd/>
            </a:ln>
            <a:effectLst/>
          </p:spPr>
        </p:pic>
      </p:grpSp>
      <p:pic>
        <p:nvPicPr>
          <p:cNvPr id="3090" name="Picture 18" descr="http://www.52design.com/pic/20096/200969165254234.png"/>
          <p:cNvPicPr>
            <a:picLocks noChangeAspect="1" noChangeArrowheads="1"/>
          </p:cNvPicPr>
          <p:nvPr/>
        </p:nvPicPr>
        <p:blipFill>
          <a:blip r:embed="rId5" cstate="print"/>
          <a:srcRect/>
          <a:stretch>
            <a:fillRect/>
          </a:stretch>
        </p:blipFill>
        <p:spPr bwMode="auto">
          <a:xfrm>
            <a:off x="0" y="2132856"/>
            <a:ext cx="3436640" cy="3436640"/>
          </a:xfrm>
          <a:prstGeom prst="rect">
            <a:avLst/>
          </a:prstGeom>
          <a:noFill/>
        </p:spPr>
      </p:pic>
      <p:sp>
        <p:nvSpPr>
          <p:cNvPr id="59" name="TextBox 58"/>
          <p:cNvSpPr txBox="1"/>
          <p:nvPr/>
        </p:nvSpPr>
        <p:spPr>
          <a:xfrm>
            <a:off x="2339752" y="0"/>
            <a:ext cx="4464496" cy="769441"/>
          </a:xfrm>
          <a:prstGeom prst="rect">
            <a:avLst/>
          </a:prstGeom>
          <a:noFill/>
        </p:spPr>
        <p:txBody>
          <a:bodyPr wrap="square" rtlCol="0">
            <a:spAutoFit/>
          </a:bodyPr>
          <a:lstStyle/>
          <a:p>
            <a:pPr algn="ctr"/>
            <a:r>
              <a:rPr lang="en-US" altLang="zh-CN" sz="4400" dirty="0" smtClean="0">
                <a:latin typeface="Adobe Gothic Std B" pitchFamily="34" charset="-128"/>
                <a:ea typeface="Adobe Gothic Std B" pitchFamily="34" charset="-128"/>
              </a:rPr>
              <a:t>Contents</a:t>
            </a:r>
            <a:endParaRPr lang="zh-CN" altLang="en-US" sz="4400" dirty="0">
              <a:latin typeface="Adobe Gothic Std B" pitchFamily="34"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活动二一汽汽车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1" name="Picture 2" descr="http://i1.ce.cn/travel/subject/2009/hslvpx/jqtj/200907/09/W020090806631138913521.jpg"/>
          <p:cNvPicPr>
            <a:picLocks noChangeAspect="1" noChangeArrowheads="1"/>
          </p:cNvPicPr>
          <p:nvPr/>
        </p:nvPicPr>
        <p:blipFill>
          <a:blip r:embed="rId2" cstate="print"/>
          <a:srcRect/>
          <a:stretch>
            <a:fillRect/>
          </a:stretch>
        </p:blipFill>
        <p:spPr bwMode="auto">
          <a:xfrm>
            <a:off x="611560" y="754334"/>
            <a:ext cx="7992888" cy="5626994"/>
          </a:xfrm>
          <a:prstGeom prst="rect">
            <a:avLst/>
          </a:prstGeom>
          <a:noFill/>
        </p:spPr>
      </p:pic>
      <p:sp>
        <p:nvSpPr>
          <p:cNvPr id="12" name="TextBox 11"/>
          <p:cNvSpPr txBox="1"/>
          <p:nvPr/>
        </p:nvSpPr>
        <p:spPr>
          <a:xfrm>
            <a:off x="6156176" y="5805264"/>
            <a:ext cx="2304256" cy="400110"/>
          </a:xfrm>
          <a:prstGeom prst="rect">
            <a:avLst/>
          </a:prstGeom>
          <a:noFill/>
        </p:spPr>
        <p:txBody>
          <a:bodyPr wrap="square" rtlCol="0">
            <a:spAutoFit/>
          </a:bodyPr>
          <a:lstStyle/>
          <a:p>
            <a:pPr algn="ctr"/>
            <a:r>
              <a:rPr lang="zh-CN" altLang="en-US" dirty="0" smtClean="0">
                <a:solidFill>
                  <a:srgbClr val="FF0000"/>
                </a:solidFill>
                <a:latin typeface="Adobe 仿宋 Std R" pitchFamily="18" charset="-122"/>
                <a:ea typeface="Adobe 仿宋 Std R" pitchFamily="18" charset="-122"/>
              </a:rPr>
              <a:t>解放牌汽车</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第一汽车雕塑"/>
          <p:cNvPicPr>
            <a:picLocks noChangeAspect="1" noChangeArrowheads="1"/>
          </p:cNvPicPr>
          <p:nvPr/>
        </p:nvPicPr>
        <p:blipFill>
          <a:blip r:embed="rId2" cstate="print">
            <a:lum bright="22000" contrast="100000"/>
            <a:grayscl/>
          </a:blip>
          <a:srcRect/>
          <a:stretch>
            <a:fillRect/>
          </a:stretch>
        </p:blipFill>
        <p:spPr bwMode="auto">
          <a:xfrm>
            <a:off x="107950" y="2814638"/>
            <a:ext cx="4679950" cy="3373437"/>
          </a:xfrm>
          <a:prstGeom prst="rect">
            <a:avLst/>
          </a:prstGeom>
          <a:noFill/>
        </p:spPr>
      </p:pic>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活动二一汽汽车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2" name="Picture 8" descr="11"/>
          <p:cNvPicPr>
            <a:picLocks noChangeAspect="1" noChangeArrowheads="1"/>
          </p:cNvPicPr>
          <p:nvPr/>
        </p:nvPicPr>
        <p:blipFill>
          <a:blip r:embed="rId3" cstate="print">
            <a:lum contrast="26000"/>
            <a:grayscl/>
          </a:blip>
          <a:srcRect b="12654"/>
          <a:stretch>
            <a:fillRect/>
          </a:stretch>
        </p:blipFill>
        <p:spPr bwMode="auto">
          <a:xfrm>
            <a:off x="6979096" y="3212976"/>
            <a:ext cx="2057400" cy="2484438"/>
          </a:xfrm>
          <a:prstGeom prst="rect">
            <a:avLst/>
          </a:prstGeom>
          <a:noFill/>
          <a:ln w="28575" algn="ctr">
            <a:solidFill>
              <a:schemeClr val="bg1"/>
            </a:solidFill>
            <a:miter lim="800000"/>
            <a:headEnd/>
            <a:tailEnd/>
          </a:ln>
          <a:effectLst/>
        </p:spPr>
      </p:pic>
      <p:sp>
        <p:nvSpPr>
          <p:cNvPr id="13" name="矩形 12"/>
          <p:cNvSpPr/>
          <p:nvPr/>
        </p:nvSpPr>
        <p:spPr>
          <a:xfrm>
            <a:off x="251520" y="908720"/>
            <a:ext cx="8568952" cy="2246769"/>
          </a:xfrm>
          <a:prstGeom prst="rect">
            <a:avLst/>
          </a:prstGeom>
        </p:spPr>
        <p:txBody>
          <a:bodyPr wrap="square">
            <a:spAutoFit/>
          </a:bodyPr>
          <a:lstStyle/>
          <a:p>
            <a:r>
              <a:rPr kumimoji="1" lang="en-US" altLang="zh-CN" dirty="0" smtClean="0">
                <a:latin typeface="Adobe 仿宋 Std R" pitchFamily="18" charset="-122"/>
                <a:ea typeface="Adobe 仿宋 Std R" pitchFamily="18" charset="-122"/>
              </a:rPr>
              <a:t>1950</a:t>
            </a:r>
            <a:r>
              <a:rPr kumimoji="1" lang="zh-CN" altLang="en-US" dirty="0" smtClean="0">
                <a:latin typeface="Adobe 仿宋 Std R" pitchFamily="18" charset="-122"/>
                <a:ea typeface="Adobe 仿宋 Std R" pitchFamily="18" charset="-122"/>
              </a:rPr>
              <a:t>年</a:t>
            </a:r>
            <a:r>
              <a:rPr kumimoji="1" lang="en-US" altLang="zh-CN" dirty="0" smtClean="0">
                <a:latin typeface="Adobe 仿宋 Std R" pitchFamily="18" charset="-122"/>
                <a:ea typeface="Adobe 仿宋 Std R" pitchFamily="18" charset="-122"/>
              </a:rPr>
              <a:t>3</a:t>
            </a:r>
            <a:r>
              <a:rPr kumimoji="1" lang="zh-CN" altLang="en-US" dirty="0" smtClean="0">
                <a:latin typeface="Adobe 仿宋 Std R" pitchFamily="18" charset="-122"/>
                <a:ea typeface="Adobe 仿宋 Std R" pitchFamily="18" charset="-122"/>
              </a:rPr>
              <a:t>月，重工业部设立了</a:t>
            </a:r>
            <a:r>
              <a:rPr kumimoji="1" lang="zh-CN" altLang="en-US" dirty="0" smtClean="0">
                <a:solidFill>
                  <a:srgbClr val="FF0000"/>
                </a:solidFill>
                <a:latin typeface="Adobe 仿宋 Std R" pitchFamily="18" charset="-122"/>
                <a:ea typeface="Adobe 仿宋 Std R" pitchFamily="18" charset="-122"/>
              </a:rPr>
              <a:t>汽车工业筹备组</a:t>
            </a:r>
            <a:r>
              <a:rPr kumimoji="1" lang="zh-CN" altLang="en-US" dirty="0" smtClean="0">
                <a:latin typeface="Adobe 仿宋 Std R" pitchFamily="18" charset="-122"/>
                <a:ea typeface="Adobe 仿宋 Std R" pitchFamily="18" charset="-122"/>
              </a:rPr>
              <a:t>，任命郭力为筹备组主任，开始筹建一汽的工作。</a:t>
            </a:r>
            <a:r>
              <a:rPr kumimoji="1" lang="en-US" altLang="zh-CN" dirty="0" smtClean="0">
                <a:latin typeface="Adobe 仿宋 Std R" pitchFamily="18" charset="-122"/>
                <a:ea typeface="Adobe 仿宋 Std R" pitchFamily="18" charset="-122"/>
              </a:rPr>
              <a:t>1952</a:t>
            </a:r>
            <a:r>
              <a:rPr kumimoji="1" lang="zh-CN" altLang="en-US" dirty="0" smtClean="0">
                <a:latin typeface="Adobe 仿宋 Std R" pitchFamily="18" charset="-122"/>
                <a:ea typeface="Adobe 仿宋 Std R" pitchFamily="18" charset="-122"/>
              </a:rPr>
              <a:t>年 </a:t>
            </a:r>
            <a:r>
              <a:rPr kumimoji="1" lang="en-US" altLang="zh-CN" dirty="0" smtClean="0">
                <a:latin typeface="Adobe 仿宋 Std R" pitchFamily="18" charset="-122"/>
                <a:ea typeface="Adobe 仿宋 Std R" pitchFamily="18" charset="-122"/>
              </a:rPr>
              <a:t>4 </a:t>
            </a:r>
            <a:r>
              <a:rPr kumimoji="1" lang="zh-CN" altLang="en-US" dirty="0" smtClean="0">
                <a:latin typeface="Adobe 仿宋 Std R" pitchFamily="18" charset="-122"/>
                <a:ea typeface="Adobe 仿宋 Std R" pitchFamily="18" charset="-122"/>
              </a:rPr>
              <a:t>月，他被任命为长春汽车厂厂长。 </a:t>
            </a:r>
            <a:r>
              <a:rPr kumimoji="1" lang="zh-CN" altLang="en-US" dirty="0" smtClean="0">
                <a:solidFill>
                  <a:srgbClr val="FF0000"/>
                </a:solidFill>
                <a:latin typeface="Adobe 仿宋 Std R" pitchFamily="18" charset="-122"/>
                <a:ea typeface="Adobe 仿宋 Std R" pitchFamily="18" charset="-122"/>
              </a:rPr>
              <a:t>郭力</a:t>
            </a:r>
            <a:r>
              <a:rPr kumimoji="1" lang="zh-CN" altLang="en-US" dirty="0" smtClean="0">
                <a:latin typeface="Adobe 仿宋 Std R" pitchFamily="18" charset="-122"/>
                <a:ea typeface="Adobe 仿宋 Std R" pitchFamily="18" charset="-122"/>
              </a:rPr>
              <a:t>到长春上任后，做了许多工作，三年建厂，责任重大，郭力唯恐自己能力有限，辜负中央的重托，就以大局为重，以对革命事业高度负责的精神，多次向东北局和中央提出申请，请求派一名有魄力、能力强、熟悉东北情况的干部来当厂长，自己当副手。最后经请示毛主席，于同年</a:t>
            </a:r>
            <a:r>
              <a:rPr kumimoji="1" lang="en-US" altLang="zh-CN" dirty="0" smtClean="0">
                <a:latin typeface="Adobe 仿宋 Std R" pitchFamily="18" charset="-122"/>
                <a:ea typeface="Adobe 仿宋 Std R" pitchFamily="18" charset="-122"/>
              </a:rPr>
              <a:t>12</a:t>
            </a:r>
            <a:r>
              <a:rPr kumimoji="1" lang="zh-CN" altLang="en-US" dirty="0" smtClean="0">
                <a:latin typeface="Adobe 仿宋 Std R" pitchFamily="18" charset="-122"/>
                <a:ea typeface="Adobe 仿宋 Std R" pitchFamily="18" charset="-122"/>
              </a:rPr>
              <a:t>月，任命</a:t>
            </a:r>
            <a:r>
              <a:rPr kumimoji="1" lang="zh-CN" altLang="en-US" dirty="0" smtClean="0">
                <a:solidFill>
                  <a:srgbClr val="FF0000"/>
                </a:solidFill>
                <a:latin typeface="Adobe 仿宋 Std R" pitchFamily="18" charset="-122"/>
                <a:ea typeface="Adobe 仿宋 Std R" pitchFamily="18" charset="-122"/>
              </a:rPr>
              <a:t>饶斌</a:t>
            </a:r>
            <a:r>
              <a:rPr kumimoji="1" lang="zh-CN" altLang="en-US" dirty="0" smtClean="0">
                <a:latin typeface="Adobe 仿宋 Std R" pitchFamily="18" charset="-122"/>
                <a:ea typeface="Adobe 仿宋 Std R" pitchFamily="18" charset="-122"/>
              </a:rPr>
              <a:t>为第一汽车制造厂厂长。</a:t>
            </a:r>
            <a:endParaRPr lang="zh-CN" altLang="en-US" dirty="0">
              <a:latin typeface="Adobe 仿宋 Std R" pitchFamily="18" charset="-122"/>
              <a:ea typeface="Adobe 仿宋 Std R" pitchFamily="18" charset="-122"/>
            </a:endParaRPr>
          </a:p>
        </p:txBody>
      </p:sp>
      <p:pic>
        <p:nvPicPr>
          <p:cNvPr id="14" name="Picture 10" descr="08"/>
          <p:cNvPicPr>
            <a:picLocks noChangeAspect="1" noChangeArrowheads="1"/>
          </p:cNvPicPr>
          <p:nvPr/>
        </p:nvPicPr>
        <p:blipFill>
          <a:blip r:embed="rId4" cstate="print">
            <a:lum contrast="26000"/>
            <a:grayscl/>
          </a:blip>
          <a:srcRect b="11665"/>
          <a:stretch>
            <a:fillRect/>
          </a:stretch>
        </p:blipFill>
        <p:spPr bwMode="auto">
          <a:xfrm>
            <a:off x="4779168" y="3132312"/>
            <a:ext cx="2169096" cy="2600944"/>
          </a:xfrm>
          <a:prstGeom prst="rect">
            <a:avLst/>
          </a:prstGeom>
          <a:noFill/>
          <a:ln w="28575" algn="ctr">
            <a:solidFill>
              <a:schemeClr val="bg1"/>
            </a:solidFill>
            <a:miter lim="800000"/>
            <a:headEnd/>
            <a:tailEnd/>
          </a:ln>
          <a:effectLst/>
        </p:spPr>
      </p:pic>
      <p:sp>
        <p:nvSpPr>
          <p:cNvPr id="15" name="矩形 14"/>
          <p:cNvSpPr/>
          <p:nvPr/>
        </p:nvSpPr>
        <p:spPr>
          <a:xfrm>
            <a:off x="5445725" y="5805264"/>
            <a:ext cx="710451" cy="400110"/>
          </a:xfrm>
          <a:prstGeom prst="rect">
            <a:avLst/>
          </a:prstGeom>
        </p:spPr>
        <p:txBody>
          <a:bodyPr wrap="none">
            <a:spAutoFit/>
          </a:bodyPr>
          <a:lstStyle/>
          <a:p>
            <a:r>
              <a:rPr lang="zh-CN" altLang="en-US" dirty="0" smtClean="0">
                <a:latin typeface="Adobe 仿宋 Std R" pitchFamily="18" charset="-122"/>
                <a:ea typeface="Adobe 仿宋 Std R" pitchFamily="18" charset="-122"/>
              </a:rPr>
              <a:t>郭力</a:t>
            </a:r>
            <a:endParaRPr lang="zh-CN" altLang="en-US" dirty="0">
              <a:latin typeface="Adobe 仿宋 Std R" pitchFamily="18" charset="-122"/>
              <a:ea typeface="Adobe 仿宋 Std R" pitchFamily="18" charset="-122"/>
            </a:endParaRPr>
          </a:p>
        </p:txBody>
      </p:sp>
      <p:sp>
        <p:nvSpPr>
          <p:cNvPr id="16" name="矩形 15"/>
          <p:cNvSpPr/>
          <p:nvPr/>
        </p:nvSpPr>
        <p:spPr>
          <a:xfrm>
            <a:off x="7668344" y="5805264"/>
            <a:ext cx="710451" cy="400110"/>
          </a:xfrm>
          <a:prstGeom prst="rect">
            <a:avLst/>
          </a:prstGeom>
        </p:spPr>
        <p:txBody>
          <a:bodyPr wrap="none">
            <a:spAutoFit/>
          </a:bodyPr>
          <a:lstStyle/>
          <a:p>
            <a:r>
              <a:rPr lang="zh-CN" altLang="en-US" dirty="0" smtClean="0">
                <a:latin typeface="Adobe 仿宋 Std R" pitchFamily="18" charset="-122"/>
                <a:ea typeface="Adobe 仿宋 Std R" pitchFamily="18" charset="-122"/>
              </a:rPr>
              <a:t>饶斌</a:t>
            </a:r>
            <a:endParaRPr lang="zh-CN" altLang="en-US" dirty="0">
              <a:latin typeface="Adobe 仿宋 Std R" pitchFamily="18" charset="-122"/>
              <a:ea typeface="Adobe 仿宋 Std R" pitchFamily="18"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活动二一汽汽车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9" name="Picture 4" descr="40 (2)"/>
          <p:cNvPicPr>
            <a:picLocks noChangeAspect="1" noChangeArrowheads="1"/>
          </p:cNvPicPr>
          <p:nvPr/>
        </p:nvPicPr>
        <p:blipFill>
          <a:blip r:embed="rId2" cstate="print">
            <a:lum contrast="26000"/>
            <a:grayscl/>
          </a:blip>
          <a:srcRect/>
          <a:stretch>
            <a:fillRect/>
          </a:stretch>
        </p:blipFill>
        <p:spPr bwMode="auto">
          <a:xfrm>
            <a:off x="5004048" y="980728"/>
            <a:ext cx="3744416" cy="5285738"/>
          </a:xfrm>
          <a:prstGeom prst="rect">
            <a:avLst/>
          </a:prstGeom>
          <a:noFill/>
          <a:ln w="28575" algn="ctr">
            <a:solidFill>
              <a:schemeClr val="bg1"/>
            </a:solidFill>
            <a:miter lim="800000"/>
            <a:headEnd/>
            <a:tailEnd/>
          </a:ln>
          <a:effectLst/>
        </p:spPr>
      </p:pic>
      <p:sp>
        <p:nvSpPr>
          <p:cNvPr id="12" name="矩形 11"/>
          <p:cNvSpPr/>
          <p:nvPr/>
        </p:nvSpPr>
        <p:spPr>
          <a:xfrm>
            <a:off x="251520" y="1117188"/>
            <a:ext cx="4572000" cy="4832092"/>
          </a:xfrm>
          <a:prstGeom prst="rect">
            <a:avLst/>
          </a:prstGeom>
        </p:spPr>
        <p:txBody>
          <a:bodyPr>
            <a:spAutoFit/>
          </a:bodyPr>
          <a:lstStyle/>
          <a:p>
            <a:r>
              <a:rPr lang="en-US" altLang="zh-CN" sz="2200" dirty="0" smtClean="0">
                <a:latin typeface="Adobe 仿宋 Std R" pitchFamily="18" charset="-122"/>
                <a:ea typeface="Adobe 仿宋 Std R" pitchFamily="18" charset="-122"/>
              </a:rPr>
              <a:t>1953</a:t>
            </a:r>
            <a:r>
              <a:rPr lang="zh-CN" altLang="en-US" sz="2200" dirty="0" smtClean="0">
                <a:latin typeface="Adobe 仿宋 Std R" pitchFamily="18" charset="-122"/>
                <a:ea typeface="Adobe 仿宋 Std R" pitchFamily="18" charset="-122"/>
              </a:rPr>
              <a:t>年</a:t>
            </a:r>
            <a:r>
              <a:rPr lang="en-US" altLang="zh-CN" sz="2200" dirty="0" smtClean="0">
                <a:latin typeface="Adobe 仿宋 Std R" pitchFamily="18" charset="-122"/>
                <a:ea typeface="Adobe 仿宋 Std R" pitchFamily="18" charset="-122"/>
              </a:rPr>
              <a:t>6</a:t>
            </a:r>
            <a:r>
              <a:rPr lang="zh-CN" altLang="en-US" sz="2200" dirty="0" smtClean="0">
                <a:latin typeface="Adobe 仿宋 Std R" pitchFamily="18" charset="-122"/>
                <a:ea typeface="Adobe 仿宋 Std R" pitchFamily="18" charset="-122"/>
              </a:rPr>
              <a:t>月</a:t>
            </a:r>
            <a:r>
              <a:rPr lang="en-US" altLang="zh-CN" sz="2200" dirty="0" smtClean="0">
                <a:latin typeface="Adobe 仿宋 Std R" pitchFamily="18" charset="-122"/>
                <a:ea typeface="Adobe 仿宋 Std R" pitchFamily="18" charset="-122"/>
              </a:rPr>
              <a:t>9</a:t>
            </a:r>
            <a:r>
              <a:rPr lang="zh-CN" altLang="en-US" sz="2200" dirty="0" smtClean="0">
                <a:latin typeface="Adobe 仿宋 Std R" pitchFamily="18" charset="-122"/>
                <a:ea typeface="Adobe 仿宋 Std R" pitchFamily="18" charset="-122"/>
              </a:rPr>
              <a:t>日，毛泽东主席签发了</a:t>
            </a:r>
            <a:r>
              <a:rPr lang="en-US" altLang="zh-CN" sz="2200" dirty="0" smtClean="0">
                <a:latin typeface="Adobe 仿宋 Std R" pitchFamily="18" charset="-122"/>
                <a:ea typeface="Adobe 仿宋 Std R" pitchFamily="18" charset="-122"/>
              </a:rPr>
              <a:t>《</a:t>
            </a:r>
            <a:r>
              <a:rPr lang="zh-CN" altLang="en-US" sz="2200" dirty="0" smtClean="0">
                <a:solidFill>
                  <a:srgbClr val="FF0000"/>
                </a:solidFill>
                <a:latin typeface="Adobe 仿宋 Std R" pitchFamily="18" charset="-122"/>
                <a:ea typeface="Adobe 仿宋 Std R" pitchFamily="18" charset="-122"/>
              </a:rPr>
              <a:t>中共中央关于力争三年建设长春汽车厂的指示</a:t>
            </a:r>
            <a:r>
              <a:rPr lang="en-US" altLang="zh-CN" sz="2200" dirty="0" smtClean="0">
                <a:latin typeface="Adobe 仿宋 Std R" pitchFamily="18" charset="-122"/>
                <a:ea typeface="Adobe 仿宋 Std R" pitchFamily="18" charset="-122"/>
              </a:rPr>
              <a:t>》</a:t>
            </a:r>
            <a:r>
              <a:rPr lang="zh-CN" altLang="en-US" sz="2200" dirty="0" smtClean="0">
                <a:latin typeface="Adobe 仿宋 Std R" pitchFamily="18" charset="-122"/>
                <a:ea typeface="Adobe 仿宋 Std R" pitchFamily="18" charset="-122"/>
              </a:rPr>
              <a:t>。</a:t>
            </a:r>
          </a:p>
          <a:p>
            <a:r>
              <a:rPr lang="zh-CN" altLang="en-US" sz="2200" dirty="0" smtClean="0">
                <a:latin typeface="Adobe 仿宋 Std R" pitchFamily="18" charset="-122"/>
                <a:ea typeface="Adobe 仿宋 Std R" pitchFamily="18" charset="-122"/>
              </a:rPr>
              <a:t>    三年建厂指示指出：“由于我们技术落后和没有经验，要在三年内建成这样一个大规模的工程，不论在施工力量上的组织、施工的技术、国内设备的供应以及生产准备等方面，都将会有很大的困难。因此，中央认为有必要通报全国，责成各有关部门对长春汽车厂的建设予以最大的支持，力争三年建成。”</a:t>
            </a:r>
          </a:p>
          <a:p>
            <a:r>
              <a:rPr lang="zh-CN" altLang="en-US" sz="2200" dirty="0" smtClean="0">
                <a:latin typeface="Adobe 仿宋 Std R" pitchFamily="18" charset="-122"/>
                <a:ea typeface="Adobe 仿宋 Std R" pitchFamily="18" charset="-122"/>
              </a:rPr>
              <a:t>    </a:t>
            </a:r>
            <a:r>
              <a:rPr lang="zh-CN" altLang="en-US" sz="1600" dirty="0" smtClean="0">
                <a:solidFill>
                  <a:srgbClr val="FF0000"/>
                </a:solidFill>
                <a:latin typeface="Adobe 仿宋 Std R" pitchFamily="18" charset="-122"/>
                <a:ea typeface="Adobe 仿宋 Std R" pitchFamily="18" charset="-122"/>
              </a:rPr>
              <a:t>（这是中共中央专门为一个工厂建设发出的文件，在党的历史上还是第一次）</a:t>
            </a:r>
            <a:endParaRPr lang="zh-CN" altLang="en-US" sz="1600" dirty="0">
              <a:solidFill>
                <a:srgbClr val="FF0000"/>
              </a:solidFill>
              <a:latin typeface="Adobe 仿宋 Std R" pitchFamily="18" charset="-122"/>
              <a:ea typeface="Adobe 仿宋 Std R" pitchFamily="18"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活动二一汽汽车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9" name="Rectangle 3"/>
          <p:cNvSpPr>
            <a:spLocks noChangeArrowheads="1"/>
          </p:cNvSpPr>
          <p:nvPr/>
        </p:nvSpPr>
        <p:spPr bwMode="auto">
          <a:xfrm>
            <a:off x="323850" y="981075"/>
            <a:ext cx="3754438" cy="5102225"/>
          </a:xfrm>
          <a:prstGeom prst="rect">
            <a:avLst/>
          </a:prstGeom>
          <a:solidFill>
            <a:schemeClr val="bg1">
              <a:alpha val="50000"/>
            </a:schemeClr>
          </a:solidFill>
          <a:ln w="9525">
            <a:solidFill>
              <a:schemeClr val="tx1"/>
            </a:solidFill>
            <a:miter lim="800000"/>
            <a:headEnd/>
            <a:tailEnd/>
          </a:ln>
          <a:effectLst/>
        </p:spPr>
        <p:txBody>
          <a:bodyPr wrap="none" anchor="ctr"/>
          <a:lstStyle/>
          <a:p>
            <a:endParaRPr lang="zh-CN" altLang="en-US" sz="1600">
              <a:latin typeface="Adobe 仿宋 Std R" pitchFamily="18" charset="-122"/>
              <a:ea typeface="Adobe 仿宋 Std R" pitchFamily="18" charset="-122"/>
            </a:endParaRPr>
          </a:p>
        </p:txBody>
      </p:sp>
      <p:pic>
        <p:nvPicPr>
          <p:cNvPr id="12" name="Picture 4" descr="89"/>
          <p:cNvPicPr>
            <a:picLocks noChangeAspect="1" noChangeArrowheads="1"/>
          </p:cNvPicPr>
          <p:nvPr/>
        </p:nvPicPr>
        <p:blipFill>
          <a:blip r:embed="rId2" cstate="print">
            <a:lum contrast="26000"/>
            <a:grayscl/>
          </a:blip>
          <a:srcRect l="16481" t="18935" r="4120" b="44553"/>
          <a:stretch>
            <a:fillRect/>
          </a:stretch>
        </p:blipFill>
        <p:spPr bwMode="auto">
          <a:xfrm>
            <a:off x="406400" y="1042988"/>
            <a:ext cx="3627438" cy="2468562"/>
          </a:xfrm>
          <a:prstGeom prst="rect">
            <a:avLst/>
          </a:prstGeom>
          <a:noFill/>
          <a:ln w="28575" algn="ctr">
            <a:solidFill>
              <a:schemeClr val="bg1"/>
            </a:solidFill>
            <a:miter lim="800000"/>
            <a:headEnd/>
            <a:tailEnd/>
          </a:ln>
          <a:effectLst/>
        </p:spPr>
      </p:pic>
      <p:sp>
        <p:nvSpPr>
          <p:cNvPr id="13" name="Rectangle 5"/>
          <p:cNvSpPr>
            <a:spLocks noChangeArrowheads="1"/>
          </p:cNvSpPr>
          <p:nvPr/>
        </p:nvSpPr>
        <p:spPr bwMode="auto">
          <a:xfrm>
            <a:off x="4067175" y="981075"/>
            <a:ext cx="4826000" cy="1943100"/>
          </a:xfrm>
          <a:prstGeom prst="rect">
            <a:avLst/>
          </a:prstGeom>
          <a:solidFill>
            <a:schemeClr val="bg1">
              <a:alpha val="50000"/>
            </a:schemeClr>
          </a:solidFill>
          <a:ln w="9525">
            <a:solidFill>
              <a:schemeClr val="tx1"/>
            </a:solidFill>
            <a:miter lim="800000"/>
            <a:headEnd/>
            <a:tailEnd/>
          </a:ln>
          <a:effectLst/>
        </p:spPr>
        <p:txBody>
          <a:bodyPr wrap="none" anchor="ctr"/>
          <a:lstStyle/>
          <a:p>
            <a:endParaRPr lang="zh-CN" altLang="en-US" sz="1600">
              <a:latin typeface="Adobe 仿宋 Std R" pitchFamily="18" charset="-122"/>
              <a:ea typeface="Adobe 仿宋 Std R" pitchFamily="18" charset="-122"/>
            </a:endParaRPr>
          </a:p>
        </p:txBody>
      </p:sp>
      <p:pic>
        <p:nvPicPr>
          <p:cNvPr id="14" name="Picture 7" descr="L邓小平"/>
          <p:cNvPicPr>
            <a:picLocks noChangeAspect="1" noChangeArrowheads="1"/>
          </p:cNvPicPr>
          <p:nvPr/>
        </p:nvPicPr>
        <p:blipFill>
          <a:blip r:embed="rId3" cstate="print">
            <a:lum contrast="26000"/>
            <a:grayscl/>
          </a:blip>
          <a:srcRect l="20018" t="14856" b="9285"/>
          <a:stretch>
            <a:fillRect/>
          </a:stretch>
        </p:blipFill>
        <p:spPr bwMode="auto">
          <a:xfrm>
            <a:off x="406400" y="3563938"/>
            <a:ext cx="3600450" cy="2393950"/>
          </a:xfrm>
          <a:prstGeom prst="rect">
            <a:avLst/>
          </a:prstGeom>
          <a:noFill/>
          <a:ln w="28575" algn="ctr">
            <a:solidFill>
              <a:schemeClr val="bg1"/>
            </a:solidFill>
            <a:miter lim="800000"/>
            <a:headEnd/>
            <a:tailEnd/>
          </a:ln>
          <a:effectLst/>
        </p:spPr>
      </p:pic>
      <p:sp>
        <p:nvSpPr>
          <p:cNvPr id="15" name="Rectangle 8"/>
          <p:cNvSpPr>
            <a:spLocks noChangeArrowheads="1"/>
          </p:cNvSpPr>
          <p:nvPr/>
        </p:nvSpPr>
        <p:spPr bwMode="auto">
          <a:xfrm>
            <a:off x="4464051" y="3475038"/>
            <a:ext cx="4679950" cy="683264"/>
          </a:xfrm>
          <a:prstGeom prst="rect">
            <a:avLst/>
          </a:prstGeom>
          <a:noFill/>
          <a:ln w="9525" algn="ctr">
            <a:noFill/>
            <a:miter lim="800000"/>
            <a:headEnd/>
            <a:tailEnd/>
          </a:ln>
          <a:effectLst/>
        </p:spPr>
        <p:txBody>
          <a:bodyPr wrap="square">
            <a:spAutoFit/>
          </a:bodyPr>
          <a:lstStyle/>
          <a:p>
            <a:pPr>
              <a:lnSpc>
                <a:spcPct val="95000"/>
              </a:lnSpc>
              <a:spcBef>
                <a:spcPct val="50000"/>
              </a:spcBef>
            </a:pPr>
            <a:r>
              <a:rPr kumimoji="1" lang="zh-CN" altLang="en-US" sz="1600" dirty="0">
                <a:latin typeface="Adobe 仿宋 Std R" pitchFamily="18" charset="-122"/>
                <a:ea typeface="Adobe 仿宋 Std R" pitchFamily="18" charset="-122"/>
              </a:rPr>
              <a:t>毛泽东主席：</a:t>
            </a:r>
            <a:r>
              <a:rPr kumimoji="1" lang="zh-CN" altLang="en-US" sz="1600" dirty="0">
                <a:solidFill>
                  <a:srgbClr val="FF0000"/>
                </a:solidFill>
                <a:latin typeface="Adobe 仿宋 Std R" pitchFamily="18" charset="-122"/>
                <a:ea typeface="Adobe 仿宋 Std R" pitchFamily="18" charset="-122"/>
              </a:rPr>
              <a:t>什么时候坐上自己制造的小汽车？</a:t>
            </a:r>
          </a:p>
          <a:p>
            <a:pPr>
              <a:lnSpc>
                <a:spcPct val="95000"/>
              </a:lnSpc>
              <a:spcBef>
                <a:spcPct val="50000"/>
              </a:spcBef>
            </a:pPr>
            <a:r>
              <a:rPr kumimoji="1" lang="zh-CN" altLang="en-US" sz="1600" dirty="0">
                <a:solidFill>
                  <a:srgbClr val="FF0000"/>
                </a:solidFill>
                <a:latin typeface="Adobe 仿宋 Std R" pitchFamily="18" charset="-122"/>
                <a:ea typeface="Adobe 仿宋 Std R" pitchFamily="18" charset="-122"/>
              </a:rPr>
              <a:t>            鼓励一汽工人“好好干”</a:t>
            </a:r>
            <a:r>
              <a:rPr kumimoji="1" lang="zh-CN" altLang="en-US" sz="1600" dirty="0">
                <a:latin typeface="Adobe 仿宋 Std R" pitchFamily="18" charset="-122"/>
                <a:ea typeface="Adobe 仿宋 Std R" pitchFamily="18" charset="-122"/>
              </a:rPr>
              <a:t>。</a:t>
            </a:r>
          </a:p>
        </p:txBody>
      </p:sp>
      <p:sp>
        <p:nvSpPr>
          <p:cNvPr id="16" name="Rectangle 9"/>
          <p:cNvSpPr>
            <a:spLocks noChangeArrowheads="1"/>
          </p:cNvSpPr>
          <p:nvPr/>
        </p:nvSpPr>
        <p:spPr bwMode="auto">
          <a:xfrm>
            <a:off x="4465638" y="4627563"/>
            <a:ext cx="4678362" cy="683264"/>
          </a:xfrm>
          <a:prstGeom prst="rect">
            <a:avLst/>
          </a:prstGeom>
          <a:noFill/>
          <a:ln w="9525" algn="ctr">
            <a:noFill/>
            <a:miter lim="800000"/>
            <a:headEnd/>
            <a:tailEnd/>
          </a:ln>
          <a:effectLst/>
        </p:spPr>
        <p:txBody>
          <a:bodyPr wrap="square">
            <a:spAutoFit/>
          </a:bodyPr>
          <a:lstStyle/>
          <a:p>
            <a:pPr>
              <a:lnSpc>
                <a:spcPct val="95000"/>
              </a:lnSpc>
              <a:spcBef>
                <a:spcPct val="50000"/>
              </a:spcBef>
            </a:pPr>
            <a:r>
              <a:rPr kumimoji="1" lang="zh-CN" altLang="en-US" sz="1600" dirty="0">
                <a:latin typeface="Adobe 仿宋 Std R" pitchFamily="18" charset="-122"/>
                <a:ea typeface="Adobe 仿宋 Std R" pitchFamily="18" charset="-122"/>
              </a:rPr>
              <a:t>邓小平总书记：</a:t>
            </a:r>
            <a:r>
              <a:rPr kumimoji="1" lang="zh-CN" altLang="en-US" sz="1600" dirty="0">
                <a:solidFill>
                  <a:srgbClr val="FF0000"/>
                </a:solidFill>
                <a:latin typeface="Adobe 仿宋 Std R" pitchFamily="18" charset="-122"/>
                <a:ea typeface="Adobe 仿宋 Std R" pitchFamily="18" charset="-122"/>
              </a:rPr>
              <a:t>全厂干部、职工再接再厉，为支</a:t>
            </a:r>
          </a:p>
          <a:p>
            <a:pPr>
              <a:lnSpc>
                <a:spcPct val="95000"/>
              </a:lnSpc>
              <a:spcBef>
                <a:spcPct val="50000"/>
              </a:spcBef>
            </a:pPr>
            <a:r>
              <a:rPr kumimoji="1" lang="zh-CN" altLang="en-US" sz="1600" dirty="0">
                <a:solidFill>
                  <a:srgbClr val="FF0000"/>
                </a:solidFill>
                <a:latin typeface="Adobe 仿宋 Std R" pitchFamily="18" charset="-122"/>
                <a:ea typeface="Adobe 仿宋 Std R" pitchFamily="18" charset="-122"/>
              </a:rPr>
              <a:t>            援全国建设作出新的贡献</a:t>
            </a:r>
            <a:r>
              <a:rPr kumimoji="1" lang="zh-CN" altLang="en-US" sz="1600" dirty="0">
                <a:latin typeface="Adobe 仿宋 Std R" pitchFamily="18" charset="-122"/>
                <a:ea typeface="Adobe 仿宋 Std R" pitchFamily="18" charset="-122"/>
              </a:rPr>
              <a:t>。</a:t>
            </a:r>
          </a:p>
        </p:txBody>
      </p:sp>
      <p:pic>
        <p:nvPicPr>
          <p:cNvPr id="17" name="Picture 10"/>
          <p:cNvPicPr>
            <a:picLocks noChangeAspect="1" noChangeArrowheads="1"/>
          </p:cNvPicPr>
          <p:nvPr/>
        </p:nvPicPr>
        <p:blipFill>
          <a:blip r:embed="rId4" cstate="print">
            <a:lum contrast="26000"/>
            <a:grayscl/>
          </a:blip>
          <a:srcRect l="20370" t="40605" r="56390" b="36914"/>
          <a:stretch>
            <a:fillRect/>
          </a:stretch>
        </p:blipFill>
        <p:spPr bwMode="auto">
          <a:xfrm>
            <a:off x="6659563" y="1052513"/>
            <a:ext cx="2160587" cy="1800225"/>
          </a:xfrm>
          <a:prstGeom prst="rect">
            <a:avLst/>
          </a:prstGeom>
          <a:noFill/>
          <a:ln w="28575" algn="ctr">
            <a:solidFill>
              <a:schemeClr val="bg1"/>
            </a:solidFill>
            <a:miter lim="800000"/>
            <a:headEnd/>
            <a:tailEnd/>
          </a:ln>
          <a:effectLst/>
        </p:spPr>
      </p:pic>
      <p:sp>
        <p:nvSpPr>
          <p:cNvPr id="18" name="Rectangle 11"/>
          <p:cNvSpPr>
            <a:spLocks noChangeArrowheads="1"/>
          </p:cNvSpPr>
          <p:nvPr/>
        </p:nvSpPr>
        <p:spPr bwMode="auto">
          <a:xfrm>
            <a:off x="6552728" y="2924175"/>
            <a:ext cx="2699792" cy="297004"/>
          </a:xfrm>
          <a:prstGeom prst="rect">
            <a:avLst/>
          </a:prstGeom>
          <a:noFill/>
          <a:ln w="9525" algn="ctr">
            <a:noFill/>
            <a:miter lim="800000"/>
            <a:headEnd/>
            <a:tailEnd/>
          </a:ln>
          <a:effectLst/>
        </p:spPr>
        <p:txBody>
          <a:bodyPr wrap="square">
            <a:spAutoFit/>
          </a:bodyPr>
          <a:lstStyle/>
          <a:p>
            <a:pPr>
              <a:lnSpc>
                <a:spcPct val="95000"/>
              </a:lnSpc>
              <a:spcBef>
                <a:spcPct val="50000"/>
              </a:spcBef>
            </a:pPr>
            <a:r>
              <a:rPr kumimoji="1" lang="en-US" altLang="zh-CN" sz="1400" dirty="0">
                <a:latin typeface="Adobe 仿宋 Std R" pitchFamily="18" charset="-122"/>
                <a:ea typeface="Adobe 仿宋 Std R" pitchFamily="18" charset="-122"/>
              </a:rPr>
              <a:t> 1957</a:t>
            </a:r>
            <a:r>
              <a:rPr kumimoji="1" lang="zh-CN" altLang="en-US" sz="1400" dirty="0">
                <a:latin typeface="Adobe 仿宋 Std R" pitchFamily="18" charset="-122"/>
                <a:ea typeface="Adobe 仿宋 Std R" pitchFamily="18" charset="-122"/>
              </a:rPr>
              <a:t>年</a:t>
            </a:r>
            <a:r>
              <a:rPr kumimoji="1" lang="en-US" altLang="zh-CN" sz="1400" dirty="0">
                <a:latin typeface="Adobe 仿宋 Std R" pitchFamily="18" charset="-122"/>
                <a:ea typeface="Adobe 仿宋 Std R" pitchFamily="18" charset="-122"/>
              </a:rPr>
              <a:t>4</a:t>
            </a:r>
            <a:r>
              <a:rPr kumimoji="1" lang="zh-CN" altLang="en-US" sz="1400" dirty="0">
                <a:latin typeface="Adobe 仿宋 Std R" pitchFamily="18" charset="-122"/>
                <a:ea typeface="Adobe 仿宋 Std R" pitchFamily="18" charset="-122"/>
              </a:rPr>
              <a:t>月</a:t>
            </a:r>
            <a:r>
              <a:rPr kumimoji="1" lang="en-US" altLang="zh-CN" sz="1400" dirty="0">
                <a:latin typeface="Adobe 仿宋 Std R" pitchFamily="18" charset="-122"/>
                <a:ea typeface="Adobe 仿宋 Std R" pitchFamily="18" charset="-122"/>
              </a:rPr>
              <a:t>27</a:t>
            </a:r>
            <a:r>
              <a:rPr kumimoji="1" lang="zh-CN" altLang="en-US" sz="1400" dirty="0">
                <a:latin typeface="Adobe 仿宋 Std R" pitchFamily="18" charset="-122"/>
                <a:ea typeface="Adobe 仿宋 Std R" pitchFamily="18" charset="-122"/>
              </a:rPr>
              <a:t>日朱德视察一汽</a:t>
            </a:r>
          </a:p>
        </p:txBody>
      </p:sp>
      <p:pic>
        <p:nvPicPr>
          <p:cNvPr id="19" name="Picture 12" descr="168"/>
          <p:cNvPicPr>
            <a:picLocks noChangeAspect="1" noChangeArrowheads="1"/>
          </p:cNvPicPr>
          <p:nvPr/>
        </p:nvPicPr>
        <p:blipFill>
          <a:blip r:embed="rId5" cstate="print">
            <a:lum contrast="26000"/>
            <a:grayscl/>
          </a:blip>
          <a:srcRect b="18179"/>
          <a:stretch>
            <a:fillRect/>
          </a:stretch>
        </p:blipFill>
        <p:spPr bwMode="auto">
          <a:xfrm>
            <a:off x="4211638" y="1052513"/>
            <a:ext cx="2376487" cy="1819275"/>
          </a:xfrm>
          <a:prstGeom prst="rect">
            <a:avLst/>
          </a:prstGeom>
          <a:noFill/>
          <a:ln w="28575" algn="ctr">
            <a:solidFill>
              <a:schemeClr val="bg1"/>
            </a:solidFill>
            <a:miter lim="800000"/>
            <a:headEnd/>
            <a:tailEnd/>
          </a:ln>
          <a:effectLst/>
        </p:spPr>
      </p:pic>
      <p:sp>
        <p:nvSpPr>
          <p:cNvPr id="20" name="Rectangle 13"/>
          <p:cNvSpPr>
            <a:spLocks noChangeArrowheads="1"/>
          </p:cNvSpPr>
          <p:nvPr/>
        </p:nvSpPr>
        <p:spPr bwMode="auto">
          <a:xfrm>
            <a:off x="3924027" y="2924175"/>
            <a:ext cx="2952229" cy="297004"/>
          </a:xfrm>
          <a:prstGeom prst="rect">
            <a:avLst/>
          </a:prstGeom>
          <a:noFill/>
          <a:ln w="9525" algn="ctr">
            <a:noFill/>
            <a:miter lim="800000"/>
            <a:headEnd/>
            <a:tailEnd/>
          </a:ln>
          <a:effectLst/>
        </p:spPr>
        <p:txBody>
          <a:bodyPr wrap="square">
            <a:spAutoFit/>
          </a:bodyPr>
          <a:lstStyle/>
          <a:p>
            <a:pPr>
              <a:lnSpc>
                <a:spcPct val="95000"/>
              </a:lnSpc>
              <a:spcBef>
                <a:spcPct val="50000"/>
              </a:spcBef>
            </a:pPr>
            <a:r>
              <a:rPr kumimoji="1" lang="en-US" altLang="zh-CN" sz="1400" dirty="0">
                <a:latin typeface="Adobe 仿宋 Std R" pitchFamily="18" charset="-122"/>
                <a:ea typeface="Adobe 仿宋 Std R" pitchFamily="18" charset="-122"/>
              </a:rPr>
              <a:t> 1962</a:t>
            </a:r>
            <a:r>
              <a:rPr kumimoji="1" lang="zh-CN" altLang="en-US" sz="1400" dirty="0">
                <a:latin typeface="Adobe 仿宋 Std R" pitchFamily="18" charset="-122"/>
                <a:ea typeface="Adobe 仿宋 Std R" pitchFamily="18" charset="-122"/>
              </a:rPr>
              <a:t>年</a:t>
            </a:r>
            <a:r>
              <a:rPr kumimoji="1" lang="en-US" altLang="zh-CN" sz="1400" dirty="0">
                <a:latin typeface="Adobe 仿宋 Std R" pitchFamily="18" charset="-122"/>
                <a:ea typeface="Adobe 仿宋 Std R" pitchFamily="18" charset="-122"/>
              </a:rPr>
              <a:t>6</a:t>
            </a:r>
            <a:r>
              <a:rPr kumimoji="1" lang="zh-CN" altLang="en-US" sz="1400" dirty="0">
                <a:latin typeface="Adobe 仿宋 Std R" pitchFamily="18" charset="-122"/>
                <a:ea typeface="Adobe 仿宋 Std R" pitchFamily="18" charset="-122"/>
              </a:rPr>
              <a:t>月</a:t>
            </a:r>
            <a:r>
              <a:rPr kumimoji="1" lang="en-US" altLang="zh-CN" sz="1400" dirty="0">
                <a:latin typeface="Adobe 仿宋 Std R" pitchFamily="18" charset="-122"/>
                <a:ea typeface="Adobe 仿宋 Std R" pitchFamily="18" charset="-122"/>
              </a:rPr>
              <a:t>16</a:t>
            </a:r>
            <a:r>
              <a:rPr kumimoji="1" lang="zh-CN" altLang="en-US" sz="1400" dirty="0">
                <a:latin typeface="Adobe 仿宋 Std R" pitchFamily="18" charset="-122"/>
                <a:ea typeface="Adobe 仿宋 Std R" pitchFamily="18" charset="-122"/>
              </a:rPr>
              <a:t>日周总理视察一汽</a:t>
            </a:r>
          </a:p>
        </p:txBody>
      </p:sp>
      <p:sp>
        <p:nvSpPr>
          <p:cNvPr id="21" name="Rectangle 14"/>
          <p:cNvSpPr>
            <a:spLocks noChangeArrowheads="1"/>
          </p:cNvSpPr>
          <p:nvPr/>
        </p:nvSpPr>
        <p:spPr bwMode="auto">
          <a:xfrm>
            <a:off x="899592" y="3212976"/>
            <a:ext cx="3204723" cy="326243"/>
          </a:xfrm>
          <a:prstGeom prst="rect">
            <a:avLst/>
          </a:prstGeom>
          <a:noFill/>
          <a:ln w="9525">
            <a:noFill/>
            <a:miter lim="800000"/>
            <a:headEnd/>
            <a:tailEnd/>
          </a:ln>
          <a:effectLst/>
        </p:spPr>
        <p:txBody>
          <a:bodyPr wrap="none">
            <a:spAutoFit/>
          </a:bodyPr>
          <a:lstStyle/>
          <a:p>
            <a:pPr>
              <a:lnSpc>
                <a:spcPct val="95000"/>
              </a:lnSpc>
              <a:spcBef>
                <a:spcPct val="50000"/>
              </a:spcBef>
            </a:pPr>
            <a:r>
              <a:rPr kumimoji="1" lang="en-US" altLang="zh-CN" sz="1600" dirty="0">
                <a:solidFill>
                  <a:srgbClr val="FF0000"/>
                </a:solidFill>
                <a:latin typeface="Adobe 仿宋 Std R" pitchFamily="18" charset="-122"/>
                <a:ea typeface="Adobe 仿宋 Std R" pitchFamily="18" charset="-122"/>
              </a:rPr>
              <a:t>1958</a:t>
            </a:r>
            <a:r>
              <a:rPr kumimoji="1" lang="zh-CN" altLang="en-US" sz="1600" dirty="0">
                <a:solidFill>
                  <a:srgbClr val="FF0000"/>
                </a:solidFill>
                <a:latin typeface="Adobe 仿宋 Std R" pitchFamily="18" charset="-122"/>
                <a:ea typeface="Adobe 仿宋 Std R" pitchFamily="18" charset="-122"/>
              </a:rPr>
              <a:t>年</a:t>
            </a:r>
            <a:r>
              <a:rPr kumimoji="1" lang="en-US" altLang="zh-CN" sz="1600" dirty="0">
                <a:solidFill>
                  <a:srgbClr val="FF0000"/>
                </a:solidFill>
                <a:latin typeface="Adobe 仿宋 Std R" pitchFamily="18" charset="-122"/>
                <a:ea typeface="Adobe 仿宋 Std R" pitchFamily="18" charset="-122"/>
              </a:rPr>
              <a:t>2</a:t>
            </a:r>
            <a:r>
              <a:rPr kumimoji="1" lang="zh-CN" altLang="en-US" sz="1600" dirty="0">
                <a:solidFill>
                  <a:srgbClr val="FF0000"/>
                </a:solidFill>
                <a:latin typeface="Adobe 仿宋 Std R" pitchFamily="18" charset="-122"/>
                <a:ea typeface="Adobe 仿宋 Std R" pitchFamily="18" charset="-122"/>
              </a:rPr>
              <a:t>月</a:t>
            </a:r>
            <a:r>
              <a:rPr kumimoji="1" lang="en-US" altLang="zh-CN" sz="1600" dirty="0">
                <a:solidFill>
                  <a:srgbClr val="FF0000"/>
                </a:solidFill>
                <a:latin typeface="Adobe 仿宋 Std R" pitchFamily="18" charset="-122"/>
                <a:ea typeface="Adobe 仿宋 Std R" pitchFamily="18" charset="-122"/>
              </a:rPr>
              <a:t>13</a:t>
            </a:r>
            <a:r>
              <a:rPr kumimoji="1" lang="zh-CN" altLang="en-US" sz="1600" dirty="0">
                <a:solidFill>
                  <a:srgbClr val="FF0000"/>
                </a:solidFill>
                <a:latin typeface="Adobe 仿宋 Std R" pitchFamily="18" charset="-122"/>
                <a:ea typeface="Adobe 仿宋 Std R" pitchFamily="18" charset="-122"/>
              </a:rPr>
              <a:t>日毛主席视察一汽</a:t>
            </a:r>
          </a:p>
        </p:txBody>
      </p:sp>
      <p:sp>
        <p:nvSpPr>
          <p:cNvPr id="22" name="Rectangle 15"/>
          <p:cNvSpPr>
            <a:spLocks noChangeArrowheads="1"/>
          </p:cNvSpPr>
          <p:nvPr/>
        </p:nvSpPr>
        <p:spPr bwMode="auto">
          <a:xfrm>
            <a:off x="323602" y="5661248"/>
            <a:ext cx="3816350" cy="338554"/>
          </a:xfrm>
          <a:prstGeom prst="rect">
            <a:avLst/>
          </a:prstGeom>
          <a:noFill/>
          <a:ln w="9525">
            <a:noFill/>
            <a:miter lim="800000"/>
            <a:headEnd/>
            <a:tailEnd/>
          </a:ln>
          <a:effectLst/>
        </p:spPr>
        <p:txBody>
          <a:bodyPr>
            <a:spAutoFit/>
          </a:bodyPr>
          <a:lstStyle/>
          <a:p>
            <a:r>
              <a:rPr kumimoji="1" lang="en-US" altLang="zh-CN" sz="1600" dirty="0">
                <a:solidFill>
                  <a:srgbClr val="FF0000"/>
                </a:solidFill>
                <a:latin typeface="Adobe 仿宋 Std R" pitchFamily="18" charset="-122"/>
                <a:ea typeface="Adobe 仿宋 Std R" pitchFamily="18" charset="-122"/>
              </a:rPr>
              <a:t>1964</a:t>
            </a:r>
            <a:r>
              <a:rPr kumimoji="1" lang="zh-CN" altLang="en-US" sz="1600" dirty="0">
                <a:solidFill>
                  <a:srgbClr val="FF0000"/>
                </a:solidFill>
                <a:latin typeface="Adobe 仿宋 Std R" pitchFamily="18" charset="-122"/>
                <a:ea typeface="Adobe 仿宋 Std R" pitchFamily="18" charset="-122"/>
              </a:rPr>
              <a:t>年</a:t>
            </a:r>
            <a:r>
              <a:rPr kumimoji="1" lang="en-US" altLang="zh-CN" sz="1600" dirty="0">
                <a:solidFill>
                  <a:srgbClr val="FF0000"/>
                </a:solidFill>
                <a:latin typeface="Adobe 仿宋 Std R" pitchFamily="18" charset="-122"/>
                <a:ea typeface="Adobe 仿宋 Std R" pitchFamily="18" charset="-122"/>
              </a:rPr>
              <a:t>7</a:t>
            </a:r>
            <a:r>
              <a:rPr kumimoji="1" lang="zh-CN" altLang="en-US" sz="1600" dirty="0">
                <a:solidFill>
                  <a:srgbClr val="FF0000"/>
                </a:solidFill>
                <a:latin typeface="Adobe 仿宋 Std R" pitchFamily="18" charset="-122"/>
                <a:ea typeface="Adobe 仿宋 Std R" pitchFamily="18" charset="-122"/>
              </a:rPr>
              <a:t>月</a:t>
            </a:r>
            <a:r>
              <a:rPr kumimoji="1" lang="en-US" altLang="zh-CN" sz="1600" dirty="0">
                <a:solidFill>
                  <a:srgbClr val="FF0000"/>
                </a:solidFill>
                <a:latin typeface="Adobe 仿宋 Std R" pitchFamily="18" charset="-122"/>
                <a:ea typeface="Adobe 仿宋 Std R" pitchFamily="18" charset="-122"/>
              </a:rPr>
              <a:t>10</a:t>
            </a:r>
            <a:r>
              <a:rPr kumimoji="1" lang="zh-CN" altLang="en-US" sz="1600" dirty="0">
                <a:solidFill>
                  <a:srgbClr val="FF0000"/>
                </a:solidFill>
                <a:latin typeface="Adobe 仿宋 Std R" pitchFamily="18" charset="-122"/>
                <a:ea typeface="Adobe 仿宋 Std R" pitchFamily="18" charset="-122"/>
              </a:rPr>
              <a:t>日邓小平总书记视察一汽</a:t>
            </a:r>
          </a:p>
        </p:txBody>
      </p:sp>
      <p:sp>
        <p:nvSpPr>
          <p:cNvPr id="23" name="Rectangle 16"/>
          <p:cNvSpPr>
            <a:spLocks noChangeArrowheads="1"/>
          </p:cNvSpPr>
          <p:nvPr/>
        </p:nvSpPr>
        <p:spPr bwMode="auto">
          <a:xfrm>
            <a:off x="4465638" y="4195763"/>
            <a:ext cx="4240212" cy="326243"/>
          </a:xfrm>
          <a:prstGeom prst="rect">
            <a:avLst/>
          </a:prstGeom>
          <a:noFill/>
          <a:ln w="9525" algn="ctr">
            <a:noFill/>
            <a:miter lim="800000"/>
            <a:headEnd/>
            <a:tailEnd/>
          </a:ln>
          <a:effectLst/>
        </p:spPr>
        <p:txBody>
          <a:bodyPr>
            <a:spAutoFit/>
          </a:bodyPr>
          <a:lstStyle/>
          <a:p>
            <a:pPr>
              <a:lnSpc>
                <a:spcPct val="95000"/>
              </a:lnSpc>
              <a:spcBef>
                <a:spcPct val="50000"/>
              </a:spcBef>
            </a:pPr>
            <a:r>
              <a:rPr kumimoji="1" lang="zh-CN" altLang="en-US" sz="1600" dirty="0">
                <a:latin typeface="Adobe 仿宋 Std R" pitchFamily="18" charset="-122"/>
                <a:ea typeface="Adobe 仿宋 Std R" pitchFamily="18" charset="-122"/>
              </a:rPr>
              <a:t>周恩来总理：</a:t>
            </a:r>
            <a:r>
              <a:rPr kumimoji="1" lang="zh-CN" altLang="en-US" sz="1600" dirty="0">
                <a:solidFill>
                  <a:srgbClr val="FF0000"/>
                </a:solidFill>
                <a:latin typeface="Adobe 仿宋 Std R" pitchFamily="18" charset="-122"/>
                <a:ea typeface="Adobe 仿宋 Std R" pitchFamily="18" charset="-122"/>
              </a:rPr>
              <a:t>支援农业，支援国防</a:t>
            </a:r>
            <a:r>
              <a:rPr kumimoji="1" lang="zh-CN" altLang="en-US" sz="1600" dirty="0">
                <a:latin typeface="Adobe 仿宋 Std R" pitchFamily="18" charset="-122"/>
                <a:ea typeface="Adobe 仿宋 Std R" pitchFamily="18" charset="-122"/>
              </a:rPr>
              <a:t>。</a:t>
            </a:r>
          </a:p>
        </p:txBody>
      </p:sp>
      <p:sp>
        <p:nvSpPr>
          <p:cNvPr id="24" name="Rectangle 17"/>
          <p:cNvSpPr>
            <a:spLocks noChangeArrowheads="1"/>
          </p:cNvSpPr>
          <p:nvPr/>
        </p:nvSpPr>
        <p:spPr bwMode="auto">
          <a:xfrm>
            <a:off x="4465638" y="5348288"/>
            <a:ext cx="4572000" cy="683264"/>
          </a:xfrm>
          <a:prstGeom prst="rect">
            <a:avLst/>
          </a:prstGeom>
          <a:noFill/>
          <a:ln w="9525" algn="ctr">
            <a:noFill/>
            <a:miter lim="800000"/>
            <a:headEnd/>
            <a:tailEnd/>
          </a:ln>
          <a:effectLst/>
        </p:spPr>
        <p:txBody>
          <a:bodyPr>
            <a:spAutoFit/>
          </a:bodyPr>
          <a:lstStyle/>
          <a:p>
            <a:pPr>
              <a:lnSpc>
                <a:spcPct val="95000"/>
              </a:lnSpc>
              <a:spcBef>
                <a:spcPct val="50000"/>
              </a:spcBef>
            </a:pPr>
            <a:r>
              <a:rPr kumimoji="1" lang="zh-CN" altLang="en-US" sz="1600" dirty="0">
                <a:latin typeface="Adobe 仿宋 Std R" pitchFamily="18" charset="-122"/>
                <a:ea typeface="Adobe 仿宋 Std R" pitchFamily="18" charset="-122"/>
              </a:rPr>
              <a:t>朱德总司令：</a:t>
            </a:r>
            <a:r>
              <a:rPr kumimoji="1" lang="zh-CN" altLang="en-US" sz="1600" dirty="0">
                <a:solidFill>
                  <a:srgbClr val="FF0000"/>
                </a:solidFill>
                <a:latin typeface="Adobe 仿宋 Std R" pitchFamily="18" charset="-122"/>
                <a:ea typeface="Adobe 仿宋 Std R" pitchFamily="18" charset="-122"/>
              </a:rPr>
              <a:t>希望大家努力增产节约，要工作得</a:t>
            </a:r>
          </a:p>
          <a:p>
            <a:pPr>
              <a:lnSpc>
                <a:spcPct val="95000"/>
              </a:lnSpc>
              <a:spcBef>
                <a:spcPct val="50000"/>
              </a:spcBef>
            </a:pPr>
            <a:r>
              <a:rPr kumimoji="1" lang="zh-CN" altLang="en-US" sz="1600" dirty="0">
                <a:solidFill>
                  <a:srgbClr val="FF0000"/>
                </a:solidFill>
                <a:latin typeface="Adobe 仿宋 Std R" pitchFamily="18" charset="-122"/>
                <a:ea typeface="Adobe 仿宋 Std R" pitchFamily="18" charset="-122"/>
              </a:rPr>
              <a:t>            好，学习得更好</a:t>
            </a:r>
            <a:r>
              <a:rPr kumimoji="1" lang="zh-CN" altLang="en-US" sz="1600" dirty="0">
                <a:latin typeface="Adobe 仿宋 Std R" pitchFamily="18" charset="-122"/>
                <a:ea typeface="Adobe 仿宋 Std R" pitchFamily="18" charset="-122"/>
              </a:rPr>
              <a: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活动二一汽汽车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9" name="Rectangle 3"/>
          <p:cNvSpPr>
            <a:spLocks noChangeArrowheads="1"/>
          </p:cNvSpPr>
          <p:nvPr/>
        </p:nvSpPr>
        <p:spPr bwMode="auto">
          <a:xfrm>
            <a:off x="4067175" y="795486"/>
            <a:ext cx="4826000" cy="1943100"/>
          </a:xfrm>
          <a:prstGeom prst="rect">
            <a:avLst/>
          </a:prstGeom>
          <a:solidFill>
            <a:schemeClr val="bg1">
              <a:alpha val="50000"/>
            </a:schemeClr>
          </a:solidFill>
          <a:ln w="9525">
            <a:solidFill>
              <a:schemeClr val="tx1"/>
            </a:solidFill>
            <a:miter lim="800000"/>
            <a:headEnd/>
            <a:tailEnd/>
          </a:ln>
          <a:effectLst/>
        </p:spPr>
        <p:txBody>
          <a:bodyPr wrap="none" anchor="ctr"/>
          <a:lstStyle/>
          <a:p>
            <a:endParaRPr lang="zh-CN" altLang="en-US">
              <a:latin typeface="Adobe 仿宋 Std R" pitchFamily="18" charset="-122"/>
              <a:ea typeface="Adobe 仿宋 Std R" pitchFamily="18" charset="-122"/>
            </a:endParaRPr>
          </a:p>
        </p:txBody>
      </p:sp>
      <p:sp>
        <p:nvSpPr>
          <p:cNvPr id="11" name="Rectangle 4"/>
          <p:cNvSpPr>
            <a:spLocks noChangeArrowheads="1"/>
          </p:cNvSpPr>
          <p:nvPr/>
        </p:nvSpPr>
        <p:spPr bwMode="auto">
          <a:xfrm>
            <a:off x="323850" y="795486"/>
            <a:ext cx="3671888" cy="5472113"/>
          </a:xfrm>
          <a:prstGeom prst="rect">
            <a:avLst/>
          </a:prstGeom>
          <a:solidFill>
            <a:schemeClr val="bg1">
              <a:alpha val="50000"/>
            </a:schemeClr>
          </a:solidFill>
          <a:ln w="9525">
            <a:solidFill>
              <a:schemeClr val="tx1"/>
            </a:solidFill>
            <a:miter lim="800000"/>
            <a:headEnd/>
            <a:tailEnd/>
          </a:ln>
          <a:effectLst/>
        </p:spPr>
        <p:txBody>
          <a:bodyPr wrap="none" anchor="ctr"/>
          <a:lstStyle/>
          <a:p>
            <a:pPr algn="ctr"/>
            <a:endParaRPr kumimoji="1" lang="zh-CN" altLang="zh-CN" sz="2800">
              <a:latin typeface="Adobe 仿宋 Std R" pitchFamily="18" charset="-122"/>
              <a:ea typeface="Adobe 仿宋 Std R" pitchFamily="18" charset="-122"/>
            </a:endParaRPr>
          </a:p>
        </p:txBody>
      </p:sp>
      <p:pic>
        <p:nvPicPr>
          <p:cNvPr id="12" name="Picture 5"/>
          <p:cNvPicPr>
            <a:picLocks noChangeAspect="1" noChangeArrowheads="1"/>
          </p:cNvPicPr>
          <p:nvPr/>
        </p:nvPicPr>
        <p:blipFill>
          <a:blip r:embed="rId2" cstate="print"/>
          <a:srcRect l="20370" t="29532" r="56094" b="48358"/>
          <a:stretch>
            <a:fillRect/>
          </a:stretch>
        </p:blipFill>
        <p:spPr bwMode="auto">
          <a:xfrm>
            <a:off x="430213" y="938361"/>
            <a:ext cx="3451225" cy="2495550"/>
          </a:xfrm>
          <a:prstGeom prst="rect">
            <a:avLst/>
          </a:prstGeom>
          <a:noFill/>
          <a:ln w="9525">
            <a:noFill/>
            <a:miter lim="800000"/>
            <a:headEnd/>
            <a:tailEnd/>
          </a:ln>
          <a:effectLst/>
        </p:spPr>
      </p:pic>
      <p:sp>
        <p:nvSpPr>
          <p:cNvPr id="13" name="Text Box 6"/>
          <p:cNvSpPr txBox="1">
            <a:spLocks noChangeArrowheads="1"/>
          </p:cNvSpPr>
          <p:nvPr/>
        </p:nvSpPr>
        <p:spPr bwMode="auto">
          <a:xfrm>
            <a:off x="468313" y="3098949"/>
            <a:ext cx="3340100" cy="297004"/>
          </a:xfrm>
          <a:prstGeom prst="rect">
            <a:avLst/>
          </a:prstGeom>
          <a:noFill/>
          <a:ln w="9525" algn="ctr">
            <a:noFill/>
            <a:miter lim="800000"/>
            <a:headEnd/>
            <a:tailEnd/>
          </a:ln>
          <a:effectLst/>
        </p:spPr>
        <p:txBody>
          <a:bodyPr>
            <a:spAutoFit/>
          </a:bodyPr>
          <a:lstStyle/>
          <a:p>
            <a:pPr>
              <a:lnSpc>
                <a:spcPct val="95000"/>
              </a:lnSpc>
              <a:spcBef>
                <a:spcPct val="50000"/>
              </a:spcBef>
            </a:pPr>
            <a:r>
              <a:rPr kumimoji="1" lang="zh-CN" altLang="en-US" sz="1400">
                <a:solidFill>
                  <a:schemeClr val="bg1"/>
                </a:solidFill>
                <a:latin typeface="Adobe 仿宋 Std R" pitchFamily="18" charset="-122"/>
                <a:ea typeface="Adobe 仿宋 Std R" pitchFamily="18" charset="-122"/>
              </a:rPr>
              <a:t>江泽民视察一汽</a:t>
            </a:r>
          </a:p>
        </p:txBody>
      </p:sp>
      <p:sp>
        <p:nvSpPr>
          <p:cNvPr id="14" name="Text Box 7"/>
          <p:cNvSpPr txBox="1">
            <a:spLocks noChangeArrowheads="1"/>
          </p:cNvSpPr>
          <p:nvPr/>
        </p:nvSpPr>
        <p:spPr bwMode="auto">
          <a:xfrm>
            <a:off x="4140200" y="2738586"/>
            <a:ext cx="2376488" cy="297004"/>
          </a:xfrm>
          <a:prstGeom prst="rect">
            <a:avLst/>
          </a:prstGeom>
          <a:noFill/>
          <a:ln w="9525" algn="ctr">
            <a:noFill/>
            <a:miter lim="800000"/>
            <a:headEnd/>
            <a:tailEnd/>
          </a:ln>
          <a:effectLst/>
        </p:spPr>
        <p:txBody>
          <a:bodyPr>
            <a:spAutoFit/>
          </a:bodyPr>
          <a:lstStyle/>
          <a:p>
            <a:pPr algn="ctr">
              <a:lnSpc>
                <a:spcPct val="95000"/>
              </a:lnSpc>
              <a:spcBef>
                <a:spcPct val="50000"/>
              </a:spcBef>
            </a:pPr>
            <a:r>
              <a:rPr kumimoji="1" lang="zh-CN" altLang="en-US" sz="1400" dirty="0">
                <a:latin typeface="Adobe 仿宋 Std R" pitchFamily="18" charset="-122"/>
                <a:ea typeface="Adobe 仿宋 Std R" pitchFamily="18" charset="-122"/>
              </a:rPr>
              <a:t>李鹏视察一汽</a:t>
            </a:r>
          </a:p>
        </p:txBody>
      </p:sp>
      <p:sp>
        <p:nvSpPr>
          <p:cNvPr id="15" name="Text Box 8"/>
          <p:cNvSpPr txBox="1">
            <a:spLocks noChangeArrowheads="1"/>
          </p:cNvSpPr>
          <p:nvPr/>
        </p:nvSpPr>
        <p:spPr bwMode="auto">
          <a:xfrm>
            <a:off x="6948488" y="2738586"/>
            <a:ext cx="1800225" cy="297004"/>
          </a:xfrm>
          <a:prstGeom prst="rect">
            <a:avLst/>
          </a:prstGeom>
          <a:noFill/>
          <a:ln w="9525" algn="ctr">
            <a:noFill/>
            <a:miter lim="800000"/>
            <a:headEnd/>
            <a:tailEnd/>
          </a:ln>
          <a:effectLst/>
        </p:spPr>
        <p:txBody>
          <a:bodyPr>
            <a:spAutoFit/>
          </a:bodyPr>
          <a:lstStyle/>
          <a:p>
            <a:pPr>
              <a:lnSpc>
                <a:spcPct val="95000"/>
              </a:lnSpc>
              <a:spcBef>
                <a:spcPct val="50000"/>
              </a:spcBef>
            </a:pPr>
            <a:r>
              <a:rPr kumimoji="1" lang="zh-CN" altLang="en-US" sz="1400" dirty="0">
                <a:latin typeface="Adobe 仿宋 Std R" pitchFamily="18" charset="-122"/>
                <a:ea typeface="Adobe 仿宋 Std R" pitchFamily="18" charset="-122"/>
              </a:rPr>
              <a:t>温家宝视察一汽</a:t>
            </a:r>
          </a:p>
        </p:txBody>
      </p:sp>
      <p:sp>
        <p:nvSpPr>
          <p:cNvPr id="16" name="Rectangle 9"/>
          <p:cNvSpPr>
            <a:spLocks noChangeArrowheads="1"/>
          </p:cNvSpPr>
          <p:nvPr/>
        </p:nvSpPr>
        <p:spPr bwMode="auto">
          <a:xfrm>
            <a:off x="4139952" y="3140968"/>
            <a:ext cx="5111998" cy="3539430"/>
          </a:xfrm>
          <a:prstGeom prst="rect">
            <a:avLst/>
          </a:prstGeom>
          <a:noFill/>
          <a:ln w="9525" algn="ctr">
            <a:noFill/>
            <a:miter lim="800000"/>
            <a:headEnd/>
            <a:tailEnd/>
          </a:ln>
          <a:effectLst/>
        </p:spPr>
        <p:txBody>
          <a:bodyPr wrap="square">
            <a:spAutoFit/>
          </a:bodyPr>
          <a:lstStyle/>
          <a:p>
            <a:pPr>
              <a:lnSpc>
                <a:spcPct val="95000"/>
              </a:lnSpc>
              <a:spcBef>
                <a:spcPct val="50000"/>
              </a:spcBef>
            </a:pPr>
            <a:r>
              <a:rPr kumimoji="1" lang="zh-CN" altLang="en-US" sz="1600" dirty="0">
                <a:latin typeface="Adobe 仿宋 Std R" pitchFamily="18" charset="-122"/>
                <a:ea typeface="Adobe 仿宋 Std R" pitchFamily="18" charset="-122"/>
              </a:rPr>
              <a:t>江泽民：</a:t>
            </a:r>
            <a:r>
              <a:rPr kumimoji="1" lang="zh-CN" altLang="en-US" sz="1600" dirty="0">
                <a:solidFill>
                  <a:srgbClr val="FF0000"/>
                </a:solidFill>
                <a:latin typeface="Adobe 仿宋 Std R" pitchFamily="18" charset="-122"/>
                <a:ea typeface="Adobe 仿宋 Std R" pitchFamily="18" charset="-122"/>
              </a:rPr>
              <a:t>发扬创业精神</a:t>
            </a:r>
            <a:r>
              <a:rPr kumimoji="1" lang="en-US" altLang="zh-CN" sz="1600" dirty="0">
                <a:solidFill>
                  <a:srgbClr val="FF0000"/>
                </a:solidFill>
                <a:latin typeface="Adobe 仿宋 Std R" pitchFamily="18" charset="-122"/>
                <a:ea typeface="Adobe 仿宋 Std R" pitchFamily="18" charset="-122"/>
              </a:rPr>
              <a:t>,</a:t>
            </a:r>
            <a:r>
              <a:rPr kumimoji="1" lang="zh-CN" altLang="en-US" sz="1600" dirty="0">
                <a:solidFill>
                  <a:srgbClr val="FF0000"/>
                </a:solidFill>
                <a:latin typeface="Adobe 仿宋 Std R" pitchFamily="18" charset="-122"/>
                <a:ea typeface="Adobe 仿宋 Std R" pitchFamily="18" charset="-122"/>
              </a:rPr>
              <a:t>坚持改革开放</a:t>
            </a:r>
            <a:r>
              <a:rPr kumimoji="1" lang="en-US" altLang="zh-CN" sz="1600" dirty="0">
                <a:solidFill>
                  <a:srgbClr val="FF0000"/>
                </a:solidFill>
                <a:latin typeface="Adobe 仿宋 Std R" pitchFamily="18" charset="-122"/>
                <a:ea typeface="Adobe 仿宋 Std R" pitchFamily="18" charset="-122"/>
              </a:rPr>
              <a:t>,</a:t>
            </a:r>
            <a:r>
              <a:rPr kumimoji="1" lang="zh-CN" altLang="en-US" sz="1600" dirty="0">
                <a:solidFill>
                  <a:srgbClr val="FF0000"/>
                </a:solidFill>
                <a:latin typeface="Adobe 仿宋 Std R" pitchFamily="18" charset="-122"/>
                <a:ea typeface="Adobe 仿宋 Std R" pitchFamily="18" charset="-122"/>
              </a:rPr>
              <a:t>把一汽建设成</a:t>
            </a:r>
          </a:p>
          <a:p>
            <a:pPr>
              <a:lnSpc>
                <a:spcPct val="95000"/>
              </a:lnSpc>
              <a:spcBef>
                <a:spcPct val="50000"/>
              </a:spcBef>
            </a:pPr>
            <a:r>
              <a:rPr kumimoji="1" lang="zh-CN" altLang="en-US" sz="1600" dirty="0">
                <a:solidFill>
                  <a:srgbClr val="FF0000"/>
                </a:solidFill>
                <a:latin typeface="Adobe 仿宋 Std R" pitchFamily="18" charset="-122"/>
                <a:ea typeface="Adobe 仿宋 Std R" pitchFamily="18" charset="-122"/>
              </a:rPr>
              <a:t>        现代化汽车工业基地</a:t>
            </a:r>
          </a:p>
          <a:p>
            <a:pPr>
              <a:lnSpc>
                <a:spcPct val="95000"/>
              </a:lnSpc>
              <a:spcBef>
                <a:spcPct val="50000"/>
              </a:spcBef>
            </a:pPr>
            <a:r>
              <a:rPr kumimoji="1" lang="zh-CN" altLang="en-US" sz="1600" dirty="0">
                <a:latin typeface="Adobe 仿宋 Std R" pitchFamily="18" charset="-122"/>
                <a:ea typeface="Adobe 仿宋 Std R" pitchFamily="18" charset="-122"/>
              </a:rPr>
              <a:t>李  鹏：</a:t>
            </a:r>
            <a:r>
              <a:rPr kumimoji="1" lang="zh-CN" altLang="en-US" sz="1600" dirty="0">
                <a:solidFill>
                  <a:srgbClr val="FF0000"/>
                </a:solidFill>
                <a:latin typeface="Adobe 仿宋 Std R" pitchFamily="18" charset="-122"/>
                <a:ea typeface="Adobe 仿宋 Std R" pitchFamily="18" charset="-122"/>
              </a:rPr>
              <a:t>一汽在换型改造中为我国搞技术引进创造了好  </a:t>
            </a:r>
          </a:p>
          <a:p>
            <a:pPr>
              <a:lnSpc>
                <a:spcPct val="95000"/>
              </a:lnSpc>
              <a:spcBef>
                <a:spcPct val="50000"/>
              </a:spcBef>
            </a:pPr>
            <a:r>
              <a:rPr kumimoji="1" lang="zh-CN" altLang="en-US" sz="1600" dirty="0">
                <a:solidFill>
                  <a:srgbClr val="FF0000"/>
                </a:solidFill>
                <a:latin typeface="Adobe 仿宋 Std R" pitchFamily="18" charset="-122"/>
                <a:ea typeface="Adobe 仿宋 Std R" pitchFamily="18" charset="-122"/>
              </a:rPr>
              <a:t>        的经验</a:t>
            </a:r>
            <a:r>
              <a:rPr kumimoji="1" lang="en-US" altLang="zh-CN" sz="1600" dirty="0">
                <a:solidFill>
                  <a:srgbClr val="FF0000"/>
                </a:solidFill>
                <a:latin typeface="Adobe 仿宋 Std R" pitchFamily="18" charset="-122"/>
                <a:ea typeface="Adobe 仿宋 Std R" pitchFamily="18" charset="-122"/>
              </a:rPr>
              <a:t>, </a:t>
            </a:r>
            <a:r>
              <a:rPr kumimoji="1" lang="zh-CN" altLang="en-US" sz="1600" dirty="0">
                <a:solidFill>
                  <a:srgbClr val="FF0000"/>
                </a:solidFill>
                <a:latin typeface="Adobe 仿宋 Std R" pitchFamily="18" charset="-122"/>
                <a:ea typeface="Adobe 仿宋 Std R" pitchFamily="18" charset="-122"/>
              </a:rPr>
              <a:t>做出了好的样子 </a:t>
            </a:r>
          </a:p>
          <a:p>
            <a:pPr>
              <a:lnSpc>
                <a:spcPct val="95000"/>
              </a:lnSpc>
              <a:spcBef>
                <a:spcPct val="50000"/>
              </a:spcBef>
            </a:pPr>
            <a:r>
              <a:rPr kumimoji="1" lang="zh-CN" altLang="en-US" sz="1600" dirty="0">
                <a:latin typeface="Adobe 仿宋 Std R" pitchFamily="18" charset="-122"/>
                <a:ea typeface="Adobe 仿宋 Std R" pitchFamily="18" charset="-122"/>
              </a:rPr>
              <a:t>胡锦涛：</a:t>
            </a:r>
            <a:r>
              <a:rPr kumimoji="1" lang="zh-CN" altLang="en-US" sz="1600" dirty="0">
                <a:solidFill>
                  <a:srgbClr val="FF0000"/>
                </a:solidFill>
                <a:latin typeface="Adobe 仿宋 Std R" pitchFamily="18" charset="-122"/>
                <a:ea typeface="Adobe 仿宋 Std R" pitchFamily="18" charset="-122"/>
              </a:rPr>
              <a:t>希望再接再厉，与时俱进，开拓创新，为中</a:t>
            </a:r>
          </a:p>
          <a:p>
            <a:pPr>
              <a:lnSpc>
                <a:spcPct val="95000"/>
              </a:lnSpc>
              <a:spcBef>
                <a:spcPct val="50000"/>
              </a:spcBef>
            </a:pPr>
            <a:r>
              <a:rPr kumimoji="1" lang="zh-CN" altLang="en-US" sz="1600" dirty="0">
                <a:solidFill>
                  <a:srgbClr val="FF0000"/>
                </a:solidFill>
                <a:latin typeface="Adobe 仿宋 Std R" pitchFamily="18" charset="-122"/>
                <a:ea typeface="Adobe 仿宋 Std R" pitchFamily="18" charset="-122"/>
              </a:rPr>
              <a:t>        国汽车工业再创辉煌 </a:t>
            </a:r>
          </a:p>
          <a:p>
            <a:pPr>
              <a:lnSpc>
                <a:spcPct val="95000"/>
              </a:lnSpc>
              <a:spcBef>
                <a:spcPct val="50000"/>
              </a:spcBef>
            </a:pPr>
            <a:r>
              <a:rPr kumimoji="1" lang="zh-CN" altLang="en-US" sz="1600" dirty="0">
                <a:latin typeface="Adobe 仿宋 Std R" pitchFamily="18" charset="-122"/>
                <a:ea typeface="Adobe 仿宋 Std R" pitchFamily="18" charset="-122"/>
              </a:rPr>
              <a:t>温家宝：</a:t>
            </a:r>
            <a:r>
              <a:rPr kumimoji="1" lang="zh-CN" altLang="en-US" sz="1600" dirty="0">
                <a:solidFill>
                  <a:srgbClr val="FF0000"/>
                </a:solidFill>
                <a:latin typeface="Adobe 仿宋 Std R" pitchFamily="18" charset="-122"/>
                <a:ea typeface="Adobe 仿宋 Std R" pitchFamily="18" charset="-122"/>
              </a:rPr>
              <a:t>一汽要永远走在前面，走在中国的前面以至</a:t>
            </a:r>
          </a:p>
          <a:p>
            <a:pPr>
              <a:lnSpc>
                <a:spcPct val="95000"/>
              </a:lnSpc>
              <a:spcBef>
                <a:spcPct val="50000"/>
              </a:spcBef>
            </a:pPr>
            <a:r>
              <a:rPr kumimoji="1" lang="zh-CN" altLang="en-US" sz="1600" dirty="0">
                <a:solidFill>
                  <a:srgbClr val="FF0000"/>
                </a:solidFill>
                <a:latin typeface="Adobe 仿宋 Std R" pitchFamily="18" charset="-122"/>
                <a:ea typeface="Adobe 仿宋 Std R" pitchFamily="18" charset="-122"/>
              </a:rPr>
              <a:t>       于世界的前面，我相信，有光荣传统的一汽工</a:t>
            </a:r>
          </a:p>
          <a:p>
            <a:pPr>
              <a:lnSpc>
                <a:spcPct val="95000"/>
              </a:lnSpc>
              <a:spcBef>
                <a:spcPct val="50000"/>
              </a:spcBef>
            </a:pPr>
            <a:r>
              <a:rPr kumimoji="1" lang="zh-CN" altLang="en-US" sz="1600" dirty="0">
                <a:solidFill>
                  <a:srgbClr val="FF0000"/>
                </a:solidFill>
                <a:latin typeface="Adobe 仿宋 Std R" pitchFamily="18" charset="-122"/>
                <a:ea typeface="Adobe 仿宋 Std R" pitchFamily="18" charset="-122"/>
              </a:rPr>
              <a:t>       人和技术人员，是能够创造新的奇迹的！</a:t>
            </a:r>
          </a:p>
          <a:p>
            <a:pPr>
              <a:lnSpc>
                <a:spcPct val="95000"/>
              </a:lnSpc>
              <a:spcBef>
                <a:spcPct val="50000"/>
              </a:spcBef>
            </a:pPr>
            <a:endParaRPr kumimoji="1" lang="en-US" altLang="zh-CN" sz="1600" dirty="0">
              <a:latin typeface="Adobe 仿宋 Std R" pitchFamily="18" charset="-122"/>
              <a:ea typeface="Adobe 仿宋 Std R" pitchFamily="18" charset="-122"/>
            </a:endParaRPr>
          </a:p>
        </p:txBody>
      </p:sp>
      <p:pic>
        <p:nvPicPr>
          <p:cNvPr id="17" name="Picture 10" descr="江002"/>
          <p:cNvPicPr>
            <a:picLocks noChangeAspect="1" noChangeArrowheads="1"/>
          </p:cNvPicPr>
          <p:nvPr/>
        </p:nvPicPr>
        <p:blipFill>
          <a:blip r:embed="rId3" cstate="print"/>
          <a:srcRect/>
          <a:stretch>
            <a:fillRect/>
          </a:stretch>
        </p:blipFill>
        <p:spPr bwMode="auto">
          <a:xfrm>
            <a:off x="395288" y="938361"/>
            <a:ext cx="3455987" cy="2520950"/>
          </a:xfrm>
          <a:prstGeom prst="rect">
            <a:avLst/>
          </a:prstGeom>
          <a:noFill/>
          <a:ln w="22225" algn="ctr">
            <a:solidFill>
              <a:schemeClr val="bg1"/>
            </a:solidFill>
            <a:miter lim="800000"/>
            <a:headEnd/>
            <a:tailEnd/>
          </a:ln>
          <a:effectLst/>
        </p:spPr>
      </p:pic>
      <p:sp>
        <p:nvSpPr>
          <p:cNvPr id="18" name="Text Box 11"/>
          <p:cNvSpPr txBox="1">
            <a:spLocks noChangeArrowheads="1"/>
          </p:cNvSpPr>
          <p:nvPr/>
        </p:nvSpPr>
        <p:spPr bwMode="auto">
          <a:xfrm>
            <a:off x="1475656" y="3140968"/>
            <a:ext cx="2376487" cy="297004"/>
          </a:xfrm>
          <a:prstGeom prst="rect">
            <a:avLst/>
          </a:prstGeom>
          <a:noFill/>
          <a:ln w="9525" algn="ctr">
            <a:noFill/>
            <a:miter lim="800000"/>
            <a:headEnd/>
            <a:tailEnd/>
          </a:ln>
          <a:effectLst/>
        </p:spPr>
        <p:txBody>
          <a:bodyPr>
            <a:spAutoFit/>
          </a:bodyPr>
          <a:lstStyle/>
          <a:p>
            <a:pPr algn="r">
              <a:lnSpc>
                <a:spcPct val="95000"/>
              </a:lnSpc>
              <a:spcBef>
                <a:spcPct val="50000"/>
              </a:spcBef>
            </a:pPr>
            <a:r>
              <a:rPr kumimoji="1" lang="zh-CN" altLang="en-US" sz="1400" dirty="0">
                <a:solidFill>
                  <a:schemeClr val="bg1"/>
                </a:solidFill>
                <a:latin typeface="Adobe 仿宋 Std R" pitchFamily="18" charset="-122"/>
                <a:ea typeface="Adobe 仿宋 Std R" pitchFamily="18" charset="-122"/>
              </a:rPr>
              <a:t>江泽民视察一汽</a:t>
            </a:r>
          </a:p>
        </p:txBody>
      </p:sp>
      <p:pic>
        <p:nvPicPr>
          <p:cNvPr id="19" name="Picture 12" descr="200907291410000443"/>
          <p:cNvPicPr>
            <a:picLocks noChangeAspect="1" noChangeArrowheads="1"/>
          </p:cNvPicPr>
          <p:nvPr/>
        </p:nvPicPr>
        <p:blipFill>
          <a:blip r:embed="rId4" cstate="print"/>
          <a:srcRect l="13124" r="13124"/>
          <a:stretch>
            <a:fillRect/>
          </a:stretch>
        </p:blipFill>
        <p:spPr bwMode="auto">
          <a:xfrm>
            <a:off x="6588125" y="938361"/>
            <a:ext cx="2159000" cy="1709738"/>
          </a:xfrm>
          <a:prstGeom prst="rect">
            <a:avLst/>
          </a:prstGeom>
          <a:noFill/>
          <a:ln w="22225" algn="ctr">
            <a:solidFill>
              <a:schemeClr val="bg1"/>
            </a:solidFill>
            <a:miter lim="800000"/>
            <a:headEnd/>
            <a:tailEnd/>
          </a:ln>
          <a:effectLst/>
        </p:spPr>
      </p:pic>
      <p:pic>
        <p:nvPicPr>
          <p:cNvPr id="20" name="Picture 13" descr="U257P33T2D64965F9DT20040517094215"/>
          <p:cNvPicPr>
            <a:picLocks noChangeAspect="1" noChangeArrowheads="1"/>
          </p:cNvPicPr>
          <p:nvPr/>
        </p:nvPicPr>
        <p:blipFill>
          <a:blip r:embed="rId5" cstate="print"/>
          <a:srcRect/>
          <a:stretch>
            <a:fillRect/>
          </a:stretch>
        </p:blipFill>
        <p:spPr bwMode="auto">
          <a:xfrm>
            <a:off x="395288" y="3819674"/>
            <a:ext cx="3455987" cy="2249487"/>
          </a:xfrm>
          <a:prstGeom prst="rect">
            <a:avLst/>
          </a:prstGeom>
          <a:noFill/>
          <a:ln w="22225" algn="ctr">
            <a:solidFill>
              <a:schemeClr val="bg1"/>
            </a:solidFill>
            <a:miter lim="800000"/>
            <a:headEnd/>
            <a:tailEnd/>
          </a:ln>
          <a:effectLst/>
        </p:spPr>
      </p:pic>
      <p:sp>
        <p:nvSpPr>
          <p:cNvPr id="21" name="Text Box 14"/>
          <p:cNvSpPr txBox="1">
            <a:spLocks noChangeArrowheads="1"/>
          </p:cNvSpPr>
          <p:nvPr/>
        </p:nvSpPr>
        <p:spPr bwMode="auto">
          <a:xfrm>
            <a:off x="2411413" y="5762774"/>
            <a:ext cx="3205162" cy="297004"/>
          </a:xfrm>
          <a:prstGeom prst="rect">
            <a:avLst/>
          </a:prstGeom>
          <a:noFill/>
          <a:ln w="9525" algn="ctr">
            <a:noFill/>
            <a:miter lim="800000"/>
            <a:headEnd/>
            <a:tailEnd/>
          </a:ln>
          <a:effectLst/>
        </p:spPr>
        <p:txBody>
          <a:bodyPr>
            <a:spAutoFit/>
          </a:bodyPr>
          <a:lstStyle/>
          <a:p>
            <a:pPr>
              <a:lnSpc>
                <a:spcPct val="95000"/>
              </a:lnSpc>
              <a:spcBef>
                <a:spcPct val="50000"/>
              </a:spcBef>
            </a:pPr>
            <a:r>
              <a:rPr kumimoji="1" lang="zh-CN" altLang="en-US" sz="1400">
                <a:solidFill>
                  <a:schemeClr val="bg1"/>
                </a:solidFill>
                <a:latin typeface="Adobe 仿宋 Std R" pitchFamily="18" charset="-122"/>
                <a:ea typeface="Adobe 仿宋 Std R" pitchFamily="18" charset="-122"/>
              </a:rPr>
              <a:t>胡锦涛视察一汽</a:t>
            </a:r>
          </a:p>
        </p:txBody>
      </p:sp>
      <p:pic>
        <p:nvPicPr>
          <p:cNvPr id="22" name="Picture 15" descr="608"/>
          <p:cNvPicPr>
            <a:picLocks noChangeAspect="1" noChangeArrowheads="1"/>
          </p:cNvPicPr>
          <p:nvPr/>
        </p:nvPicPr>
        <p:blipFill>
          <a:blip r:embed="rId6" cstate="print"/>
          <a:srcRect/>
          <a:stretch>
            <a:fillRect/>
          </a:stretch>
        </p:blipFill>
        <p:spPr bwMode="auto">
          <a:xfrm>
            <a:off x="4140200" y="938361"/>
            <a:ext cx="2303463" cy="1728788"/>
          </a:xfrm>
          <a:prstGeom prst="rect">
            <a:avLst/>
          </a:prstGeom>
          <a:noFill/>
          <a:ln w="22225" algn="ctr">
            <a:solidFill>
              <a:schemeClr val="bg1"/>
            </a:solid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活动二一汽汽车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9" name="Rectangle 3"/>
          <p:cNvSpPr>
            <a:spLocks noChangeArrowheads="1"/>
          </p:cNvSpPr>
          <p:nvPr/>
        </p:nvSpPr>
        <p:spPr bwMode="auto">
          <a:xfrm>
            <a:off x="468313" y="1196975"/>
            <a:ext cx="4679950" cy="2808288"/>
          </a:xfrm>
          <a:prstGeom prst="rect">
            <a:avLst/>
          </a:prstGeom>
          <a:solidFill>
            <a:schemeClr val="tx1">
              <a:alpha val="50000"/>
            </a:schemeClr>
          </a:solidFill>
          <a:ln w="9525">
            <a:solidFill>
              <a:schemeClr val="tx1"/>
            </a:solidFill>
            <a:miter lim="800000"/>
            <a:headEnd/>
            <a:tailEnd/>
          </a:ln>
          <a:effectLst/>
        </p:spPr>
        <p:txBody>
          <a:bodyPr wrap="none" anchor="ctr"/>
          <a:lstStyle/>
          <a:p>
            <a:endParaRPr lang="zh-CN" altLang="en-US"/>
          </a:p>
        </p:txBody>
      </p:sp>
      <p:sp>
        <p:nvSpPr>
          <p:cNvPr id="11" name="Rectangle 4"/>
          <p:cNvSpPr>
            <a:spLocks noChangeArrowheads="1"/>
          </p:cNvSpPr>
          <p:nvPr/>
        </p:nvSpPr>
        <p:spPr bwMode="auto">
          <a:xfrm>
            <a:off x="5364163" y="3644900"/>
            <a:ext cx="3384550" cy="2519363"/>
          </a:xfrm>
          <a:prstGeom prst="rect">
            <a:avLst/>
          </a:prstGeom>
          <a:solidFill>
            <a:schemeClr val="bg1">
              <a:alpha val="50000"/>
            </a:schemeClr>
          </a:solidFill>
          <a:ln w="9525">
            <a:solidFill>
              <a:schemeClr val="tx1"/>
            </a:solidFill>
            <a:miter lim="800000"/>
            <a:headEnd/>
            <a:tailEnd/>
          </a:ln>
          <a:effectLst/>
        </p:spPr>
        <p:txBody>
          <a:bodyPr wrap="none" anchor="ctr"/>
          <a:lstStyle/>
          <a:p>
            <a:endParaRPr lang="zh-CN" altLang="en-US"/>
          </a:p>
        </p:txBody>
      </p:sp>
      <p:pic>
        <p:nvPicPr>
          <p:cNvPr id="12" name="Picture 5" descr="136"/>
          <p:cNvPicPr>
            <a:picLocks noChangeAspect="1" noChangeArrowheads="1"/>
          </p:cNvPicPr>
          <p:nvPr/>
        </p:nvPicPr>
        <p:blipFill>
          <a:blip r:embed="rId2" cstate="print">
            <a:lum contrast="26000"/>
            <a:grayscl/>
          </a:blip>
          <a:srcRect/>
          <a:stretch>
            <a:fillRect/>
          </a:stretch>
        </p:blipFill>
        <p:spPr bwMode="auto">
          <a:xfrm>
            <a:off x="539750" y="1123950"/>
            <a:ext cx="4537075" cy="2665413"/>
          </a:xfrm>
          <a:prstGeom prst="rect">
            <a:avLst/>
          </a:prstGeom>
          <a:noFill/>
          <a:ln w="28575" algn="ctr">
            <a:solidFill>
              <a:schemeClr val="bg1"/>
            </a:solidFill>
            <a:miter lim="800000"/>
            <a:headEnd/>
            <a:tailEnd/>
          </a:ln>
          <a:effectLst/>
        </p:spPr>
      </p:pic>
      <p:sp>
        <p:nvSpPr>
          <p:cNvPr id="13" name="Text Box 6"/>
          <p:cNvSpPr txBox="1">
            <a:spLocks noChangeArrowheads="1"/>
          </p:cNvSpPr>
          <p:nvPr/>
        </p:nvSpPr>
        <p:spPr bwMode="auto">
          <a:xfrm>
            <a:off x="0" y="3997279"/>
            <a:ext cx="5580112" cy="2456057"/>
          </a:xfrm>
          <a:prstGeom prst="rect">
            <a:avLst/>
          </a:prstGeom>
          <a:noFill/>
          <a:ln w="9525">
            <a:noFill/>
            <a:miter lim="800000"/>
            <a:headEnd/>
            <a:tailEnd/>
          </a:ln>
          <a:effectLst/>
        </p:spPr>
        <p:txBody>
          <a:bodyPr wrap="square">
            <a:spAutoFit/>
          </a:bodyPr>
          <a:lstStyle/>
          <a:p>
            <a:pPr>
              <a:lnSpc>
                <a:spcPct val="120000"/>
              </a:lnSpc>
              <a:spcBef>
                <a:spcPct val="50000"/>
              </a:spcBef>
            </a:pPr>
            <a:r>
              <a:rPr kumimoji="1" lang="en-US" altLang="zh-CN" sz="1600" dirty="0">
                <a:latin typeface="Adobe 仿宋 Std R" pitchFamily="18" charset="-122"/>
                <a:ea typeface="Adobe 仿宋 Std R" pitchFamily="18" charset="-122"/>
              </a:rPr>
              <a:t>    </a:t>
            </a:r>
            <a:r>
              <a:rPr kumimoji="1" lang="zh-CN" altLang="en-US" sz="1600" dirty="0">
                <a:latin typeface="Adobe 仿宋 Std R" pitchFamily="18" charset="-122"/>
                <a:ea typeface="Adobe 仿宋 Std R" pitchFamily="18" charset="-122"/>
              </a:rPr>
              <a:t>近</a:t>
            </a:r>
            <a:r>
              <a:rPr kumimoji="1" lang="en-US" altLang="zh-CN" sz="1600" dirty="0">
                <a:latin typeface="Adobe 仿宋 Std R" pitchFamily="18" charset="-122"/>
                <a:ea typeface="Adobe 仿宋 Std R" pitchFamily="18" charset="-122"/>
              </a:rPr>
              <a:t>700</a:t>
            </a:r>
            <a:r>
              <a:rPr kumimoji="1" lang="zh-CN" altLang="en-US" sz="1600" dirty="0">
                <a:latin typeface="Adobe 仿宋 Std R" pitchFamily="18" charset="-122"/>
                <a:ea typeface="Adobe 仿宋 Std R" pitchFamily="18" charset="-122"/>
              </a:rPr>
              <a:t>名两级领导干部中，</a:t>
            </a:r>
            <a:r>
              <a:rPr kumimoji="1" lang="en-US" altLang="zh-CN" sz="1600" dirty="0">
                <a:latin typeface="Adobe 仿宋 Std R" pitchFamily="18" charset="-122"/>
                <a:ea typeface="Adobe 仿宋 Std R" pitchFamily="18" charset="-122"/>
              </a:rPr>
              <a:t>80%</a:t>
            </a:r>
            <a:r>
              <a:rPr kumimoji="1" lang="zh-CN" altLang="en-US" sz="1600" dirty="0">
                <a:latin typeface="Adobe 仿宋 Std R" pitchFamily="18" charset="-122"/>
                <a:ea typeface="Adobe 仿宋 Std R" pitchFamily="18" charset="-122"/>
              </a:rPr>
              <a:t>是部队转业和地方抽调来的；</a:t>
            </a:r>
            <a:r>
              <a:rPr kumimoji="1" lang="en-US" altLang="zh-CN" sz="1600" dirty="0">
                <a:latin typeface="Adobe 仿宋 Std R" pitchFamily="18" charset="-122"/>
                <a:ea typeface="Adobe 仿宋 Std R" pitchFamily="18" charset="-122"/>
              </a:rPr>
              <a:t>1300</a:t>
            </a:r>
            <a:r>
              <a:rPr kumimoji="1" lang="zh-CN" altLang="en-US" sz="1600" dirty="0">
                <a:latin typeface="Adobe 仿宋 Std R" pitchFamily="18" charset="-122"/>
                <a:ea typeface="Adobe 仿宋 Std R" pitchFamily="18" charset="-122"/>
              </a:rPr>
              <a:t>多名工程技术人员中，工程师级老技术人员只占总数的</a:t>
            </a:r>
            <a:r>
              <a:rPr kumimoji="1" lang="en-US" altLang="zh-CN" sz="1600" dirty="0">
                <a:latin typeface="Adobe 仿宋 Std R" pitchFamily="18" charset="-122"/>
                <a:ea typeface="Adobe 仿宋 Std R" pitchFamily="18" charset="-122"/>
              </a:rPr>
              <a:t>5%</a:t>
            </a:r>
            <a:r>
              <a:rPr kumimoji="1" lang="zh-CN" altLang="en-US" sz="1600" dirty="0">
                <a:latin typeface="Adobe 仿宋 Std R" pitchFamily="18" charset="-122"/>
                <a:ea typeface="Adobe 仿宋 Std R" pitchFamily="18" charset="-122"/>
              </a:rPr>
              <a:t>；在</a:t>
            </a:r>
            <a:r>
              <a:rPr kumimoji="1" lang="en-US" altLang="zh-CN" sz="1600" dirty="0">
                <a:solidFill>
                  <a:srgbClr val="FF0000"/>
                </a:solidFill>
                <a:latin typeface="Adobe 仿宋 Std R" pitchFamily="18" charset="-122"/>
                <a:ea typeface="Adobe 仿宋 Std R" pitchFamily="18" charset="-122"/>
              </a:rPr>
              <a:t>12000</a:t>
            </a:r>
            <a:r>
              <a:rPr kumimoji="1" lang="zh-CN" altLang="en-US" sz="1600" dirty="0">
                <a:solidFill>
                  <a:srgbClr val="FF0000"/>
                </a:solidFill>
                <a:latin typeface="Adobe 仿宋 Std R" pitchFamily="18" charset="-122"/>
                <a:ea typeface="Adobe 仿宋 Std R" pitchFamily="18" charset="-122"/>
              </a:rPr>
              <a:t>多名工人</a:t>
            </a:r>
            <a:r>
              <a:rPr kumimoji="1" lang="zh-CN" altLang="en-US" sz="1600" dirty="0">
                <a:latin typeface="Adobe 仿宋 Std R" pitchFamily="18" charset="-122"/>
                <a:ea typeface="Adobe 仿宋 Std R" pitchFamily="18" charset="-122"/>
              </a:rPr>
              <a:t>中，</a:t>
            </a:r>
            <a:r>
              <a:rPr kumimoji="1" lang="en-US" altLang="zh-CN" sz="1600" dirty="0">
                <a:latin typeface="Adobe 仿宋 Std R" pitchFamily="18" charset="-122"/>
                <a:ea typeface="Adobe 仿宋 Std R" pitchFamily="18" charset="-122"/>
              </a:rPr>
              <a:t>4</a:t>
            </a:r>
            <a:r>
              <a:rPr kumimoji="1" lang="zh-CN" altLang="en-US" sz="1600" dirty="0">
                <a:latin typeface="Adobe 仿宋 Std R" pitchFamily="18" charset="-122"/>
                <a:ea typeface="Adobe 仿宋 Std R" pitchFamily="18" charset="-122"/>
              </a:rPr>
              <a:t>级工以上只占</a:t>
            </a:r>
            <a:r>
              <a:rPr kumimoji="1" lang="en-US" altLang="zh-CN" sz="1600" dirty="0">
                <a:latin typeface="Adobe 仿宋 Std R" pitchFamily="18" charset="-122"/>
                <a:ea typeface="Adobe 仿宋 Std R" pitchFamily="18" charset="-122"/>
              </a:rPr>
              <a:t>25%</a:t>
            </a:r>
            <a:r>
              <a:rPr kumimoji="1" lang="zh-CN" altLang="en-US" sz="1600" dirty="0">
                <a:latin typeface="Adobe 仿宋 Std R" pitchFamily="18" charset="-122"/>
                <a:ea typeface="Adobe 仿宋 Std R" pitchFamily="18" charset="-122"/>
              </a:rPr>
              <a:t>，大多数是刚出校门的</a:t>
            </a:r>
            <a:r>
              <a:rPr kumimoji="1" lang="zh-CN" altLang="en-US" sz="1600" dirty="0">
                <a:solidFill>
                  <a:srgbClr val="FF0000"/>
                </a:solidFill>
                <a:latin typeface="Adobe 仿宋 Std R" pitchFamily="18" charset="-122"/>
                <a:ea typeface="Adobe 仿宋 Std R" pitchFamily="18" charset="-122"/>
              </a:rPr>
              <a:t>初中、高小毕业生</a:t>
            </a:r>
            <a:r>
              <a:rPr kumimoji="1" lang="zh-CN" altLang="en-US" sz="1600" dirty="0">
                <a:latin typeface="Adobe 仿宋 Std R" pitchFamily="18" charset="-122"/>
                <a:ea typeface="Adobe 仿宋 Std R" pitchFamily="18" charset="-122"/>
              </a:rPr>
              <a:t>；从兄弟厂支援来的</a:t>
            </a:r>
            <a:r>
              <a:rPr kumimoji="1" lang="en-US" altLang="zh-CN" sz="1600" dirty="0">
                <a:latin typeface="Adobe 仿宋 Std R" pitchFamily="18" charset="-122"/>
                <a:ea typeface="Adobe 仿宋 Std R" pitchFamily="18" charset="-122"/>
              </a:rPr>
              <a:t>2800</a:t>
            </a:r>
            <a:r>
              <a:rPr kumimoji="1" lang="zh-CN" altLang="en-US" sz="1600" dirty="0">
                <a:latin typeface="Adobe 仿宋 Std R" pitchFamily="18" charset="-122"/>
                <a:ea typeface="Adobe 仿宋 Std R" pitchFamily="18" charset="-122"/>
              </a:rPr>
              <a:t>多名技工中，</a:t>
            </a:r>
            <a:r>
              <a:rPr kumimoji="1" lang="zh-CN" altLang="en-US" sz="1600" dirty="0">
                <a:solidFill>
                  <a:srgbClr val="FF0000"/>
                </a:solidFill>
                <a:latin typeface="Adobe 仿宋 Std R" pitchFamily="18" charset="-122"/>
                <a:ea typeface="Adobe 仿宋 Std R" pitchFamily="18" charset="-122"/>
              </a:rPr>
              <a:t>文化、技术理论水平也很低</a:t>
            </a:r>
            <a:r>
              <a:rPr kumimoji="1" lang="zh-CN" altLang="en-US" sz="1600" dirty="0">
                <a:latin typeface="Adobe 仿宋 Std R" pitchFamily="18" charset="-122"/>
                <a:ea typeface="Adobe 仿宋 Std R" pitchFamily="18" charset="-122"/>
              </a:rPr>
              <a:t>。</a:t>
            </a:r>
          </a:p>
          <a:p>
            <a:pPr>
              <a:lnSpc>
                <a:spcPct val="120000"/>
              </a:lnSpc>
            </a:pPr>
            <a:r>
              <a:rPr kumimoji="1" lang="zh-CN" altLang="en-US" sz="1600" dirty="0">
                <a:latin typeface="Adobe 仿宋 Std R" pitchFamily="18" charset="-122"/>
                <a:ea typeface="Adobe 仿宋 Std R" pitchFamily="18" charset="-122"/>
              </a:rPr>
              <a:t>    全厂职工都渴望学习，把学习当成第一需要。</a:t>
            </a:r>
          </a:p>
          <a:p>
            <a:pPr>
              <a:lnSpc>
                <a:spcPct val="120000"/>
              </a:lnSpc>
            </a:pPr>
            <a:r>
              <a:rPr kumimoji="1" lang="zh-CN" altLang="en-US" sz="1600" dirty="0">
                <a:latin typeface="Adobe 仿宋 Std R" pitchFamily="18" charset="-122"/>
                <a:ea typeface="Adobe 仿宋 Std R" pitchFamily="18" charset="-122"/>
              </a:rPr>
              <a:t>    当时一机部黄敬部长不止一次号召广大干部职工变外行的“白帽子”为懂行的“红帽子”，并逐渐成为</a:t>
            </a:r>
            <a:r>
              <a:rPr kumimoji="1" lang="zh-CN" altLang="en-US" sz="1600" dirty="0">
                <a:solidFill>
                  <a:srgbClr val="FF0000"/>
                </a:solidFill>
                <a:latin typeface="Adobe 仿宋 Std R" pitchFamily="18" charset="-122"/>
                <a:ea typeface="Adobe 仿宋 Std R" pitchFamily="18" charset="-122"/>
              </a:rPr>
              <a:t>汽车专家</a:t>
            </a:r>
            <a:r>
              <a:rPr kumimoji="1" lang="zh-CN" altLang="en-US" sz="1600" dirty="0">
                <a:latin typeface="Adobe 仿宋 Std R" pitchFamily="18" charset="-122"/>
                <a:ea typeface="Adobe 仿宋 Std R" pitchFamily="18" charset="-122"/>
              </a:rPr>
              <a:t>。</a:t>
            </a:r>
          </a:p>
        </p:txBody>
      </p:sp>
      <p:sp>
        <p:nvSpPr>
          <p:cNvPr id="14" name="Rectangle 8"/>
          <p:cNvSpPr>
            <a:spLocks noChangeArrowheads="1"/>
          </p:cNvSpPr>
          <p:nvPr/>
        </p:nvSpPr>
        <p:spPr bwMode="auto">
          <a:xfrm>
            <a:off x="5364163" y="1054100"/>
            <a:ext cx="3384550" cy="2519363"/>
          </a:xfrm>
          <a:prstGeom prst="rect">
            <a:avLst/>
          </a:prstGeom>
          <a:solidFill>
            <a:schemeClr val="bg1">
              <a:alpha val="50000"/>
            </a:schemeClr>
          </a:solidFill>
          <a:ln w="9525">
            <a:solidFill>
              <a:schemeClr val="tx1"/>
            </a:solidFill>
            <a:miter lim="800000"/>
            <a:headEnd/>
            <a:tailEnd/>
          </a:ln>
          <a:effectLst/>
        </p:spPr>
        <p:txBody>
          <a:bodyPr wrap="none" anchor="ctr"/>
          <a:lstStyle/>
          <a:p>
            <a:endParaRPr lang="zh-CN" altLang="en-US"/>
          </a:p>
        </p:txBody>
      </p:sp>
      <p:pic>
        <p:nvPicPr>
          <p:cNvPr id="15" name="Picture 9" descr="11"/>
          <p:cNvPicPr>
            <a:picLocks noChangeAspect="1" noChangeArrowheads="1"/>
          </p:cNvPicPr>
          <p:nvPr/>
        </p:nvPicPr>
        <p:blipFill>
          <a:blip r:embed="rId3" cstate="print">
            <a:lum contrast="30000"/>
            <a:grayscl/>
          </a:blip>
          <a:srcRect/>
          <a:stretch>
            <a:fillRect/>
          </a:stretch>
        </p:blipFill>
        <p:spPr bwMode="auto">
          <a:xfrm>
            <a:off x="5435600" y="3716338"/>
            <a:ext cx="3240088" cy="2365375"/>
          </a:xfrm>
          <a:prstGeom prst="rect">
            <a:avLst/>
          </a:prstGeom>
          <a:noFill/>
          <a:ln w="28575" algn="ctr">
            <a:solidFill>
              <a:schemeClr val="bg1"/>
            </a:solidFill>
            <a:miter lim="800000"/>
            <a:headEnd/>
            <a:tailEnd/>
          </a:ln>
          <a:effectLst/>
        </p:spPr>
      </p:pic>
      <p:pic>
        <p:nvPicPr>
          <p:cNvPr id="16" name="Picture 10" descr="200810310730000061"/>
          <p:cNvPicPr>
            <a:picLocks noChangeAspect="1" noChangeArrowheads="1"/>
          </p:cNvPicPr>
          <p:nvPr/>
        </p:nvPicPr>
        <p:blipFill>
          <a:blip r:embed="rId4" cstate="print">
            <a:lum contrast="26000"/>
            <a:grayscl/>
          </a:blip>
          <a:srcRect/>
          <a:stretch>
            <a:fillRect/>
          </a:stretch>
        </p:blipFill>
        <p:spPr bwMode="auto">
          <a:xfrm>
            <a:off x="5435600" y="1125538"/>
            <a:ext cx="3241675" cy="2376487"/>
          </a:xfrm>
          <a:prstGeom prst="rect">
            <a:avLst/>
          </a:prstGeom>
          <a:noFill/>
          <a:ln w="28575" algn="ctr">
            <a:solidFill>
              <a:schemeClr val="bg1"/>
            </a:solidFill>
            <a:miter lim="800000"/>
            <a:headEnd/>
            <a:tailEnd/>
          </a:ln>
          <a:effectLst/>
        </p:spPr>
      </p:pic>
      <p:sp>
        <p:nvSpPr>
          <p:cNvPr id="17" name="Text Box 11"/>
          <p:cNvSpPr txBox="1">
            <a:spLocks noChangeArrowheads="1"/>
          </p:cNvSpPr>
          <p:nvPr/>
        </p:nvSpPr>
        <p:spPr bwMode="auto">
          <a:xfrm>
            <a:off x="6804025" y="3070225"/>
            <a:ext cx="1716088" cy="360363"/>
          </a:xfrm>
          <a:prstGeom prst="rect">
            <a:avLst/>
          </a:prstGeom>
          <a:noFill/>
          <a:ln w="9525">
            <a:noFill/>
            <a:miter lim="800000"/>
            <a:headEnd/>
            <a:tailEnd/>
          </a:ln>
          <a:effectLst/>
        </p:spPr>
        <p:txBody>
          <a:bodyPr wrap="none">
            <a:spAutoFit/>
          </a:bodyPr>
          <a:lstStyle/>
          <a:p>
            <a:pPr>
              <a:lnSpc>
                <a:spcPct val="110000"/>
              </a:lnSpc>
              <a:spcBef>
                <a:spcPct val="50000"/>
              </a:spcBef>
            </a:pPr>
            <a:r>
              <a:rPr kumimoji="1" lang="en-US" altLang="zh-CN" sz="1600">
                <a:solidFill>
                  <a:srgbClr val="FF0000"/>
                </a:solidFill>
                <a:latin typeface="华文新魏" pitchFamily="2" charset="-122"/>
                <a:ea typeface="华文新魏" pitchFamily="2" charset="-122"/>
              </a:rPr>
              <a:t>518</a:t>
            </a:r>
            <a:r>
              <a:rPr kumimoji="1" lang="zh-CN" altLang="en-US" sz="1600">
                <a:solidFill>
                  <a:srgbClr val="FF0000"/>
                </a:solidFill>
                <a:latin typeface="华文新魏" pitchFamily="2" charset="-122"/>
                <a:ea typeface="华文新魏" pitchFamily="2" charset="-122"/>
              </a:rPr>
              <a:t>名赴苏实习生</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活动二一汽汽车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53602" name="Picture 2"/>
          <p:cNvPicPr>
            <a:picLocks noChangeAspect="1" noChangeArrowheads="1"/>
          </p:cNvPicPr>
          <p:nvPr/>
        </p:nvPicPr>
        <p:blipFill>
          <a:blip r:embed="rId2" cstate="print"/>
          <a:srcRect/>
          <a:stretch>
            <a:fillRect/>
          </a:stretch>
        </p:blipFill>
        <p:spPr bwMode="auto">
          <a:xfrm>
            <a:off x="336621" y="1052736"/>
            <a:ext cx="8483851" cy="504056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活动二一汽汽车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52578" name="Picture 2"/>
          <p:cNvPicPr>
            <a:picLocks noChangeAspect="1" noChangeArrowheads="1"/>
          </p:cNvPicPr>
          <p:nvPr/>
        </p:nvPicPr>
        <p:blipFill>
          <a:blip r:embed="rId2" cstate="print"/>
          <a:srcRect/>
          <a:stretch>
            <a:fillRect/>
          </a:stretch>
        </p:blipFill>
        <p:spPr bwMode="auto">
          <a:xfrm>
            <a:off x="28575" y="833438"/>
            <a:ext cx="9086850" cy="5191125"/>
          </a:xfrm>
          <a:prstGeom prst="rect">
            <a:avLst/>
          </a:prstGeom>
          <a:noFill/>
          <a:ln w="9525">
            <a:noFill/>
            <a:miter lim="800000"/>
            <a:headEnd/>
            <a:tailEnd/>
          </a:ln>
        </p:spPr>
      </p:pic>
      <p:sp>
        <p:nvSpPr>
          <p:cNvPr id="9" name="矩形 8"/>
          <p:cNvSpPr/>
          <p:nvPr/>
        </p:nvSpPr>
        <p:spPr>
          <a:xfrm>
            <a:off x="6084168" y="5877272"/>
            <a:ext cx="2227148" cy="400110"/>
          </a:xfrm>
          <a:prstGeom prst="rect">
            <a:avLst/>
          </a:prstGeom>
        </p:spPr>
        <p:txBody>
          <a:bodyPr wrap="none">
            <a:spAutoFit/>
          </a:bodyPr>
          <a:lstStyle/>
          <a:p>
            <a:r>
              <a:rPr lang="en-US" altLang="zh-CN" dirty="0" smtClean="0"/>
              <a:t>www.faw.com.cn</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活动三东风汽车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58721" name="Rectangle 1"/>
          <p:cNvSpPr>
            <a:spLocks noChangeArrowheads="1"/>
          </p:cNvSpPr>
          <p:nvPr/>
        </p:nvSpPr>
        <p:spPr bwMode="auto">
          <a:xfrm>
            <a:off x="144016" y="1059700"/>
            <a:ext cx="4572000" cy="4832092"/>
          </a:xfrm>
          <a:prstGeom prst="rect">
            <a:avLst/>
          </a:prstGeom>
          <a:solidFill>
            <a:schemeClr val="accent1">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东风汽车公司始建于</a:t>
            </a:r>
            <a:r>
              <a:rPr kumimoji="0" lang="en-US" altLang="zh-CN"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1969</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年</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，是中国汽车行业的骨干企业。经过三十多年的建设，已陆续建成了</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十堰</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（主要以</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中、重型商用车、零部件、汽车装备</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事业为主）、</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襄樊</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（以轻型商用车、乘用车为主）、</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武汉</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（以乘用车为主）、</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广州</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（以乘用车为主）等主要生产基地，公司运营中心于</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2003</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9</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月</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28</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日由十堰迁至</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武汉</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。主营业务包括全系列商用车、乘用车、汽车零部件和汽车装备。目前，整车业务产品结构基本形成商用车、乘用车各占一半的格局。</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rPr>
              <a:t> </a:t>
            </a:r>
          </a:p>
        </p:txBody>
      </p:sp>
      <p:pic>
        <p:nvPicPr>
          <p:cNvPr id="12" name="Picture 8" descr="风神"/>
          <p:cNvPicPr>
            <a:picLocks noChangeAspect="1" noChangeArrowheads="1"/>
          </p:cNvPicPr>
          <p:nvPr/>
        </p:nvPicPr>
        <p:blipFill>
          <a:blip r:embed="rId2" cstate="print"/>
          <a:srcRect l="32" t="2359" r="10861" b="-52"/>
          <a:stretch>
            <a:fillRect/>
          </a:stretch>
        </p:blipFill>
        <p:spPr bwMode="auto">
          <a:xfrm>
            <a:off x="4790811" y="1052736"/>
            <a:ext cx="4353189" cy="3239963"/>
          </a:xfrm>
          <a:prstGeom prst="rect">
            <a:avLst/>
          </a:prstGeom>
          <a:noFill/>
        </p:spPr>
      </p:pic>
      <p:pic>
        <p:nvPicPr>
          <p:cNvPr id="13" name="Picture 12" descr="2">
            <a:hlinkClick r:id="rId3" action="ppaction://hlinkfile"/>
          </p:cNvPr>
          <p:cNvPicPr>
            <a:picLocks noChangeAspect="1" noChangeArrowheads="1"/>
          </p:cNvPicPr>
          <p:nvPr/>
        </p:nvPicPr>
        <p:blipFill>
          <a:blip r:embed="rId4" cstate="print"/>
          <a:srcRect l="7806" t="26132" r="2353" b="19543"/>
          <a:stretch>
            <a:fillRect/>
          </a:stretch>
        </p:blipFill>
        <p:spPr bwMode="auto">
          <a:xfrm>
            <a:off x="4790810" y="4365104"/>
            <a:ext cx="4353190" cy="200023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edge">
                                      <p:cBhvr>
                                        <p:cTn id="1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活动三东风汽车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9" name="AutoShape 5" descr="新闻纸"/>
          <p:cNvSpPr>
            <a:spLocks noChangeArrowheads="1"/>
          </p:cNvSpPr>
          <p:nvPr/>
        </p:nvSpPr>
        <p:spPr bwMode="auto">
          <a:xfrm>
            <a:off x="1524000" y="4519736"/>
            <a:ext cx="1143000" cy="468313"/>
          </a:xfrm>
          <a:prstGeom prst="bevel">
            <a:avLst>
              <a:gd name="adj" fmla="val 12500"/>
            </a:avLst>
          </a:prstGeom>
          <a:blipFill dpi="0" rotWithShape="0">
            <a:blip r:embed="rId2" cstate="print"/>
            <a:srcRect/>
            <a:tile tx="0" ty="0" sx="100000" sy="100000" flip="none" algn="tl"/>
          </a:blipFill>
          <a:ln w="9525">
            <a:solidFill>
              <a:srgbClr val="FF99CC"/>
            </a:solidFill>
            <a:miter lim="800000"/>
            <a:headEnd/>
            <a:tailEnd/>
          </a:ln>
          <a:effectLst/>
        </p:spPr>
        <p:txBody>
          <a:bodyPr lIns="90000" tIns="46800" rIns="90000" bIns="46800" anchor="ctr">
            <a:spAutoFit/>
          </a:bodyPr>
          <a:lstStyle/>
          <a:p>
            <a:pPr algn="ctr"/>
            <a:r>
              <a:rPr lang="zh-CN" altLang="en-US" sz="1800">
                <a:effectLst>
                  <a:outerShdw blurRad="38100" dist="38100" dir="2700000" algn="tl">
                    <a:srgbClr val="C0C0C0"/>
                  </a:outerShdw>
                </a:effectLst>
                <a:ea typeface="宋体" pitchFamily="2" charset="-122"/>
              </a:rPr>
              <a:t>总资产</a:t>
            </a:r>
          </a:p>
        </p:txBody>
      </p:sp>
      <p:sp>
        <p:nvSpPr>
          <p:cNvPr id="11" name="AutoShape 6" descr="新闻纸"/>
          <p:cNvSpPr>
            <a:spLocks noChangeArrowheads="1"/>
          </p:cNvSpPr>
          <p:nvPr/>
        </p:nvSpPr>
        <p:spPr bwMode="auto">
          <a:xfrm>
            <a:off x="2743200" y="4500686"/>
            <a:ext cx="1181100" cy="508000"/>
          </a:xfrm>
          <a:prstGeom prst="bevel">
            <a:avLst>
              <a:gd name="adj" fmla="val 12500"/>
            </a:avLst>
          </a:prstGeom>
          <a:blipFill dpi="0" rotWithShape="0">
            <a:blip r:embed="rId2" cstate="print"/>
            <a:srcRect/>
            <a:tile tx="0" ty="0" sx="100000" sy="100000" flip="none" algn="tl"/>
          </a:blipFill>
          <a:ln w="9525">
            <a:solidFill>
              <a:srgbClr val="FF99CC"/>
            </a:solidFill>
            <a:miter lim="800000"/>
            <a:headEnd/>
            <a:tailEnd/>
          </a:ln>
          <a:effectLst/>
        </p:spPr>
        <p:txBody>
          <a:bodyPr lIns="90000" tIns="46800" rIns="90000" bIns="46800">
            <a:spAutoFit/>
          </a:bodyPr>
          <a:lstStyle/>
          <a:p>
            <a:pPr algn="ctr"/>
            <a:r>
              <a:rPr lang="zh-CN" altLang="en-US" sz="2000">
                <a:effectLst>
                  <a:outerShdw blurRad="38100" dist="38100" dir="2700000" algn="tl">
                    <a:srgbClr val="C0C0C0"/>
                  </a:outerShdw>
                </a:effectLst>
                <a:ea typeface="宋体" pitchFamily="2" charset="-122"/>
              </a:rPr>
              <a:t>净资产</a:t>
            </a:r>
          </a:p>
        </p:txBody>
      </p:sp>
      <p:sp>
        <p:nvSpPr>
          <p:cNvPr id="12" name="AutoShape 7" descr="新闻纸"/>
          <p:cNvSpPr>
            <a:spLocks noChangeArrowheads="1"/>
          </p:cNvSpPr>
          <p:nvPr/>
        </p:nvSpPr>
        <p:spPr bwMode="auto">
          <a:xfrm>
            <a:off x="7772400" y="4519736"/>
            <a:ext cx="1371600" cy="508000"/>
          </a:xfrm>
          <a:prstGeom prst="bevel">
            <a:avLst>
              <a:gd name="adj" fmla="val 12500"/>
            </a:avLst>
          </a:prstGeom>
          <a:blipFill dpi="0" rotWithShape="0">
            <a:blip r:embed="rId2" cstate="print"/>
            <a:srcRect/>
            <a:tile tx="0" ty="0" sx="100000" sy="100000" flip="none" algn="tl"/>
          </a:blipFill>
          <a:ln w="9525">
            <a:solidFill>
              <a:srgbClr val="FF99CC"/>
            </a:solidFill>
            <a:miter lim="800000"/>
            <a:headEnd/>
            <a:tailEnd/>
          </a:ln>
          <a:effectLst/>
        </p:spPr>
        <p:txBody>
          <a:bodyPr lIns="90000" tIns="46800" rIns="90000" bIns="46800">
            <a:spAutoFit/>
          </a:bodyPr>
          <a:lstStyle/>
          <a:p>
            <a:pPr algn="ctr"/>
            <a:r>
              <a:rPr lang="zh-CN" altLang="en-US" sz="2000">
                <a:effectLst>
                  <a:outerShdw blurRad="38100" dist="38100" dir="2700000" algn="tl">
                    <a:srgbClr val="C0C0C0"/>
                  </a:outerShdw>
                </a:effectLst>
                <a:ea typeface="宋体" pitchFamily="2" charset="-122"/>
              </a:rPr>
              <a:t>从业人员</a:t>
            </a:r>
          </a:p>
        </p:txBody>
      </p:sp>
      <p:sp>
        <p:nvSpPr>
          <p:cNvPr id="13" name="AutoShape 8" descr="新闻纸"/>
          <p:cNvSpPr>
            <a:spLocks noChangeArrowheads="1"/>
          </p:cNvSpPr>
          <p:nvPr/>
        </p:nvSpPr>
        <p:spPr bwMode="auto">
          <a:xfrm>
            <a:off x="4038600" y="4500686"/>
            <a:ext cx="1389063" cy="508000"/>
          </a:xfrm>
          <a:prstGeom prst="bevel">
            <a:avLst>
              <a:gd name="adj" fmla="val 12500"/>
            </a:avLst>
          </a:prstGeom>
          <a:blipFill dpi="0" rotWithShape="0">
            <a:blip r:embed="rId2" cstate="print"/>
            <a:srcRect/>
            <a:tile tx="0" ty="0" sx="100000" sy="100000" flip="none" algn="tl"/>
          </a:blipFill>
          <a:ln w="9525">
            <a:solidFill>
              <a:srgbClr val="FF99CC"/>
            </a:solidFill>
            <a:miter lim="800000"/>
            <a:headEnd/>
            <a:tailEnd/>
          </a:ln>
          <a:effectLst/>
        </p:spPr>
        <p:txBody>
          <a:bodyPr lIns="90000" tIns="46800" rIns="90000" bIns="46800">
            <a:spAutoFit/>
          </a:bodyPr>
          <a:lstStyle/>
          <a:p>
            <a:pPr algn="ctr"/>
            <a:r>
              <a:rPr lang="zh-CN" altLang="en-US" sz="2000">
                <a:effectLst>
                  <a:outerShdw blurRad="38100" dist="38100" dir="2700000" algn="tl">
                    <a:srgbClr val="C0C0C0"/>
                  </a:outerShdw>
                </a:effectLst>
                <a:ea typeface="宋体" pitchFamily="2" charset="-122"/>
              </a:rPr>
              <a:t>生产能力</a:t>
            </a:r>
          </a:p>
        </p:txBody>
      </p:sp>
      <p:sp>
        <p:nvSpPr>
          <p:cNvPr id="14" name="Rectangle 16"/>
          <p:cNvSpPr>
            <a:spLocks noChangeArrowheads="1"/>
          </p:cNvSpPr>
          <p:nvPr/>
        </p:nvSpPr>
        <p:spPr bwMode="auto">
          <a:xfrm>
            <a:off x="1752600" y="5466928"/>
            <a:ext cx="557213" cy="914400"/>
          </a:xfrm>
          <a:prstGeom prst="rect">
            <a:avLst/>
          </a:prstGeom>
          <a:noFill/>
          <a:ln w="9525">
            <a:noFill/>
            <a:miter lim="800000"/>
            <a:headEnd/>
            <a:tailEnd/>
          </a:ln>
          <a:effectLst/>
        </p:spPr>
        <p:txBody>
          <a:bodyPr wrap="none" lIns="90000" tIns="46800" rIns="90000" bIns="46800" anchor="ctr"/>
          <a:lstStyle/>
          <a:p>
            <a:pPr algn="ctr"/>
            <a:r>
              <a:rPr lang="en-US" altLang="zh-CN" sz="1400">
                <a:effectLst>
                  <a:outerShdw blurRad="38100" dist="38100" dir="2700000" algn="tl">
                    <a:srgbClr val="C0C0C0"/>
                  </a:outerShdw>
                </a:effectLst>
                <a:ea typeface="宋体" pitchFamily="2" charset="-122"/>
              </a:rPr>
              <a:t>581</a:t>
            </a:r>
            <a:r>
              <a:rPr lang="zh-CN" altLang="en-US" sz="1400">
                <a:effectLst>
                  <a:outerShdw blurRad="38100" dist="38100" dir="2700000" algn="tl">
                    <a:srgbClr val="C0C0C0"/>
                  </a:outerShdw>
                </a:effectLst>
                <a:ea typeface="宋体" pitchFamily="2" charset="-122"/>
              </a:rPr>
              <a:t>亿</a:t>
            </a:r>
            <a:r>
              <a:rPr lang="en-US" altLang="zh-CN" sz="1400">
                <a:effectLst>
                  <a:outerShdw blurRad="38100" dist="38100" dir="2700000" algn="tl">
                    <a:srgbClr val="C0C0C0"/>
                  </a:outerShdw>
                </a:effectLst>
                <a:ea typeface="宋体" pitchFamily="2" charset="-122"/>
              </a:rPr>
              <a:t>RMB</a:t>
            </a:r>
          </a:p>
        </p:txBody>
      </p:sp>
      <p:sp>
        <p:nvSpPr>
          <p:cNvPr id="15" name="Rectangle 17"/>
          <p:cNvSpPr>
            <a:spLocks noChangeArrowheads="1"/>
          </p:cNvSpPr>
          <p:nvPr/>
        </p:nvSpPr>
        <p:spPr bwMode="auto">
          <a:xfrm>
            <a:off x="3048000" y="5466928"/>
            <a:ext cx="557213" cy="914400"/>
          </a:xfrm>
          <a:prstGeom prst="rect">
            <a:avLst/>
          </a:prstGeom>
          <a:noFill/>
          <a:ln w="9525">
            <a:noFill/>
            <a:miter lim="800000"/>
            <a:headEnd/>
            <a:tailEnd/>
          </a:ln>
          <a:effectLst/>
        </p:spPr>
        <p:txBody>
          <a:bodyPr wrap="none" lIns="90000" tIns="46800" rIns="90000" bIns="46800" anchor="ctr"/>
          <a:lstStyle/>
          <a:p>
            <a:pPr algn="ctr"/>
            <a:r>
              <a:rPr lang="en-US" altLang="zh-CN" sz="1400">
                <a:effectLst>
                  <a:outerShdw blurRad="38100" dist="38100" dir="2700000" algn="tl">
                    <a:srgbClr val="C0C0C0"/>
                  </a:outerShdw>
                </a:effectLst>
                <a:ea typeface="宋体" pitchFamily="2" charset="-122"/>
              </a:rPr>
              <a:t>   217</a:t>
            </a:r>
            <a:r>
              <a:rPr lang="zh-CN" altLang="en-US" sz="1400">
                <a:effectLst>
                  <a:outerShdw blurRad="38100" dist="38100" dir="2700000" algn="tl">
                    <a:srgbClr val="C0C0C0"/>
                  </a:outerShdw>
                </a:effectLst>
                <a:ea typeface="宋体" pitchFamily="2" charset="-122"/>
              </a:rPr>
              <a:t>亿</a:t>
            </a:r>
            <a:r>
              <a:rPr lang="en-US" altLang="zh-CN" sz="1400">
                <a:effectLst>
                  <a:outerShdw blurRad="38100" dist="38100" dir="2700000" algn="tl">
                    <a:srgbClr val="C0C0C0"/>
                  </a:outerShdw>
                </a:effectLst>
                <a:ea typeface="宋体" pitchFamily="2" charset="-122"/>
              </a:rPr>
              <a:t>RMB</a:t>
            </a:r>
          </a:p>
        </p:txBody>
      </p:sp>
      <p:sp>
        <p:nvSpPr>
          <p:cNvPr id="16" name="Rectangle 18"/>
          <p:cNvSpPr>
            <a:spLocks noChangeArrowheads="1"/>
          </p:cNvSpPr>
          <p:nvPr/>
        </p:nvSpPr>
        <p:spPr bwMode="auto">
          <a:xfrm>
            <a:off x="4495800" y="5466928"/>
            <a:ext cx="557213" cy="914400"/>
          </a:xfrm>
          <a:prstGeom prst="rect">
            <a:avLst/>
          </a:prstGeom>
          <a:noFill/>
          <a:ln w="9525">
            <a:noFill/>
            <a:miter lim="800000"/>
            <a:headEnd/>
            <a:tailEnd/>
          </a:ln>
          <a:effectLst/>
        </p:spPr>
        <p:txBody>
          <a:bodyPr wrap="none" lIns="90000" tIns="46800" rIns="90000" bIns="46800" anchor="ctr"/>
          <a:lstStyle/>
          <a:p>
            <a:pPr algn="ctr"/>
            <a:r>
              <a:rPr lang="en-US" altLang="zh-CN" sz="1400">
                <a:effectLst>
                  <a:outerShdw blurRad="38100" dist="38100" dir="2700000" algn="tl">
                    <a:srgbClr val="C0C0C0"/>
                  </a:outerShdw>
                </a:effectLst>
                <a:ea typeface="宋体" pitchFamily="2" charset="-122"/>
              </a:rPr>
              <a:t>53</a:t>
            </a:r>
            <a:r>
              <a:rPr lang="zh-CN" altLang="en-US" sz="1400">
                <a:effectLst>
                  <a:outerShdw blurRad="38100" dist="38100" dir="2700000" algn="tl">
                    <a:srgbClr val="C0C0C0"/>
                  </a:outerShdw>
                </a:effectLst>
                <a:ea typeface="宋体" pitchFamily="2" charset="-122"/>
              </a:rPr>
              <a:t>万辆</a:t>
            </a:r>
          </a:p>
        </p:txBody>
      </p:sp>
      <p:sp>
        <p:nvSpPr>
          <p:cNvPr id="17" name="Rectangle 22"/>
          <p:cNvSpPr>
            <a:spLocks noChangeArrowheads="1"/>
          </p:cNvSpPr>
          <p:nvPr/>
        </p:nvSpPr>
        <p:spPr bwMode="auto">
          <a:xfrm>
            <a:off x="8229600" y="5466928"/>
            <a:ext cx="557213" cy="914400"/>
          </a:xfrm>
          <a:prstGeom prst="rect">
            <a:avLst/>
          </a:prstGeom>
          <a:noFill/>
          <a:ln w="9525">
            <a:noFill/>
            <a:miter lim="800000"/>
            <a:headEnd/>
            <a:tailEnd/>
          </a:ln>
          <a:effectLst/>
        </p:spPr>
        <p:txBody>
          <a:bodyPr wrap="none" lIns="90000" tIns="46800" rIns="90000" bIns="46800" anchor="ctr"/>
          <a:lstStyle/>
          <a:p>
            <a:pPr algn="ctr"/>
            <a:r>
              <a:rPr lang="en-US" altLang="zh-CN" sz="1400">
                <a:effectLst>
                  <a:outerShdw blurRad="38100" dist="38100" dir="2700000" algn="tl">
                    <a:srgbClr val="C0C0C0"/>
                  </a:outerShdw>
                </a:effectLst>
                <a:ea typeface="宋体" pitchFamily="2" charset="-122"/>
              </a:rPr>
              <a:t>12.2</a:t>
            </a:r>
            <a:r>
              <a:rPr lang="zh-CN" altLang="en-US" sz="1400">
                <a:effectLst>
                  <a:outerShdw blurRad="38100" dist="38100" dir="2700000" algn="tl">
                    <a:srgbClr val="C0C0C0"/>
                  </a:outerShdw>
                </a:effectLst>
                <a:ea typeface="宋体" pitchFamily="2" charset="-122"/>
              </a:rPr>
              <a:t>万人</a:t>
            </a:r>
          </a:p>
        </p:txBody>
      </p:sp>
      <p:sp>
        <p:nvSpPr>
          <p:cNvPr id="18" name="AutoShape 23" descr="新闻纸"/>
          <p:cNvSpPr>
            <a:spLocks noChangeArrowheads="1"/>
          </p:cNvSpPr>
          <p:nvPr/>
        </p:nvSpPr>
        <p:spPr bwMode="auto">
          <a:xfrm>
            <a:off x="152400" y="3810744"/>
            <a:ext cx="838200" cy="2033506"/>
          </a:xfrm>
          <a:prstGeom prst="homePlate">
            <a:avLst>
              <a:gd name="adj" fmla="val 25000"/>
            </a:avLst>
          </a:prstGeom>
          <a:blipFill dpi="0" rotWithShape="0">
            <a:blip r:embed="rId2" cstate="print"/>
            <a:srcRect/>
            <a:tile tx="0" ty="0" sx="100000" sy="100000" flip="none" algn="tl"/>
          </a:blipFill>
          <a:ln w="9525">
            <a:solidFill>
              <a:srgbClr val="FF99CC"/>
            </a:solidFill>
            <a:miter lim="800000"/>
            <a:headEnd/>
            <a:tailEnd/>
          </a:ln>
          <a:effectLst/>
        </p:spPr>
        <p:txBody>
          <a:bodyPr lIns="90000" tIns="46800" rIns="90000" bIns="46800" anchor="ctr">
            <a:spAutoFit/>
          </a:bodyPr>
          <a:lstStyle/>
          <a:p>
            <a:pPr algn="ctr"/>
            <a:r>
              <a:rPr lang="en-US" altLang="zh-CN" sz="1800" b="1" dirty="0">
                <a:ea typeface="宋体" pitchFamily="2" charset="-122"/>
              </a:rPr>
              <a:t>1969</a:t>
            </a:r>
            <a:r>
              <a:rPr lang="zh-CN" altLang="en-US" sz="1800" b="1" dirty="0">
                <a:ea typeface="宋体" pitchFamily="2" charset="-122"/>
              </a:rPr>
              <a:t>年国家直接投资</a:t>
            </a:r>
            <a:r>
              <a:rPr lang="en-US" altLang="zh-CN" sz="1800" b="1" dirty="0">
                <a:ea typeface="宋体" pitchFamily="2" charset="-122"/>
              </a:rPr>
              <a:t>16.7</a:t>
            </a:r>
            <a:r>
              <a:rPr lang="zh-CN" altLang="en-US" sz="1800" b="1" dirty="0">
                <a:ea typeface="宋体" pitchFamily="2" charset="-122"/>
              </a:rPr>
              <a:t>亿元</a:t>
            </a:r>
          </a:p>
        </p:txBody>
      </p:sp>
      <p:sp>
        <p:nvSpPr>
          <p:cNvPr id="19" name="AutoShape 24"/>
          <p:cNvSpPr>
            <a:spLocks noChangeArrowheads="1"/>
          </p:cNvSpPr>
          <p:nvPr/>
        </p:nvSpPr>
        <p:spPr bwMode="auto">
          <a:xfrm>
            <a:off x="1066800" y="4458816"/>
            <a:ext cx="457200" cy="533400"/>
          </a:xfrm>
          <a:prstGeom prst="rightArrow">
            <a:avLst>
              <a:gd name="adj1" fmla="val 50000"/>
              <a:gd name="adj2" fmla="val 25000"/>
            </a:avLst>
          </a:prstGeom>
          <a:solidFill>
            <a:srgbClr val="FF99CC"/>
          </a:solidFill>
          <a:ln w="9525">
            <a:solidFill>
              <a:srgbClr val="4ABC6D"/>
            </a:solidFill>
            <a:miter lim="800000"/>
            <a:headEnd/>
            <a:tailEnd/>
          </a:ln>
          <a:effectLst/>
        </p:spPr>
        <p:txBody>
          <a:bodyPr wrap="none" lIns="90000" tIns="46800" rIns="90000" bIns="46800" anchor="ctr"/>
          <a:lstStyle/>
          <a:p>
            <a:endParaRPr lang="zh-CN" altLang="en-US"/>
          </a:p>
        </p:txBody>
      </p:sp>
      <p:sp>
        <p:nvSpPr>
          <p:cNvPr id="20" name="Rectangle 25"/>
          <p:cNvSpPr>
            <a:spLocks noChangeArrowheads="1"/>
          </p:cNvSpPr>
          <p:nvPr/>
        </p:nvSpPr>
        <p:spPr bwMode="auto">
          <a:xfrm>
            <a:off x="914400" y="4824536"/>
            <a:ext cx="762000" cy="609600"/>
          </a:xfrm>
          <a:prstGeom prst="rect">
            <a:avLst/>
          </a:prstGeom>
          <a:noFill/>
          <a:ln w="9525">
            <a:noFill/>
            <a:miter lim="800000"/>
            <a:headEnd/>
            <a:tailEnd/>
          </a:ln>
          <a:effectLst/>
        </p:spPr>
        <p:txBody>
          <a:bodyPr wrap="none" lIns="90000" tIns="46800" rIns="90000" bIns="46800" anchor="ctr"/>
          <a:lstStyle/>
          <a:p>
            <a:pPr algn="ctr"/>
            <a:r>
              <a:rPr lang="en-US" altLang="zh-CN" sz="1000">
                <a:ea typeface="宋体" pitchFamily="2" charset="-122"/>
              </a:rPr>
              <a:t>30</a:t>
            </a:r>
            <a:r>
              <a:rPr lang="zh-CN" altLang="en-US" sz="1000">
                <a:ea typeface="宋体" pitchFamily="2" charset="-122"/>
              </a:rPr>
              <a:t>年的发展</a:t>
            </a:r>
          </a:p>
        </p:txBody>
      </p:sp>
      <p:sp>
        <p:nvSpPr>
          <p:cNvPr id="21" name="AutoShape 28"/>
          <p:cNvSpPr>
            <a:spLocks noChangeArrowheads="1"/>
          </p:cNvSpPr>
          <p:nvPr/>
        </p:nvSpPr>
        <p:spPr bwMode="auto">
          <a:xfrm>
            <a:off x="1840632" y="5197946"/>
            <a:ext cx="533400" cy="566142"/>
          </a:xfrm>
          <a:prstGeom prst="downArrow">
            <a:avLst>
              <a:gd name="adj1" fmla="val 50000"/>
              <a:gd name="adj2" fmla="val 39286"/>
            </a:avLst>
          </a:prstGeom>
          <a:solidFill>
            <a:srgbClr val="FF99CC"/>
          </a:solidFill>
          <a:ln w="9525">
            <a:solidFill>
              <a:srgbClr val="4ABC6D"/>
            </a:solidFill>
            <a:miter lim="800000"/>
            <a:headEnd/>
            <a:tailEnd/>
          </a:ln>
          <a:effectLst/>
        </p:spPr>
        <p:txBody>
          <a:bodyPr wrap="none" lIns="90000" tIns="46800" rIns="90000" bIns="46800" anchor="ctr"/>
          <a:lstStyle/>
          <a:p>
            <a:endParaRPr lang="zh-CN" altLang="en-US"/>
          </a:p>
        </p:txBody>
      </p:sp>
      <p:sp>
        <p:nvSpPr>
          <p:cNvPr id="22" name="AutoShape 29"/>
          <p:cNvSpPr>
            <a:spLocks noChangeArrowheads="1"/>
          </p:cNvSpPr>
          <p:nvPr/>
        </p:nvSpPr>
        <p:spPr bwMode="auto">
          <a:xfrm>
            <a:off x="3059832" y="5178896"/>
            <a:ext cx="533400" cy="566142"/>
          </a:xfrm>
          <a:prstGeom prst="downArrow">
            <a:avLst>
              <a:gd name="adj1" fmla="val 50000"/>
              <a:gd name="adj2" fmla="val 39286"/>
            </a:avLst>
          </a:prstGeom>
          <a:solidFill>
            <a:srgbClr val="FF99CC"/>
          </a:solidFill>
          <a:ln w="9525">
            <a:solidFill>
              <a:srgbClr val="4ABC6D"/>
            </a:solidFill>
            <a:miter lim="800000"/>
            <a:headEnd/>
            <a:tailEnd/>
          </a:ln>
          <a:effectLst/>
        </p:spPr>
        <p:txBody>
          <a:bodyPr wrap="none" lIns="90000" tIns="46800" rIns="90000" bIns="46800" anchor="ctr"/>
          <a:lstStyle/>
          <a:p>
            <a:endParaRPr lang="zh-CN" altLang="en-US"/>
          </a:p>
        </p:txBody>
      </p:sp>
      <p:sp>
        <p:nvSpPr>
          <p:cNvPr id="23" name="AutoShape 30"/>
          <p:cNvSpPr>
            <a:spLocks noChangeArrowheads="1"/>
          </p:cNvSpPr>
          <p:nvPr/>
        </p:nvSpPr>
        <p:spPr bwMode="auto">
          <a:xfrm>
            <a:off x="4507632" y="5197946"/>
            <a:ext cx="533400" cy="566142"/>
          </a:xfrm>
          <a:prstGeom prst="downArrow">
            <a:avLst>
              <a:gd name="adj1" fmla="val 50000"/>
              <a:gd name="adj2" fmla="val 39286"/>
            </a:avLst>
          </a:prstGeom>
          <a:solidFill>
            <a:srgbClr val="FF99CC"/>
          </a:solidFill>
          <a:ln w="9525">
            <a:solidFill>
              <a:srgbClr val="4ABC6D"/>
            </a:solidFill>
            <a:miter lim="800000"/>
            <a:headEnd/>
            <a:tailEnd/>
          </a:ln>
          <a:effectLst/>
        </p:spPr>
        <p:txBody>
          <a:bodyPr wrap="none" lIns="90000" tIns="46800" rIns="90000" bIns="46800" anchor="ctr"/>
          <a:lstStyle/>
          <a:p>
            <a:endParaRPr lang="zh-CN" altLang="en-US"/>
          </a:p>
        </p:txBody>
      </p:sp>
      <p:sp>
        <p:nvSpPr>
          <p:cNvPr id="24" name="AutoShape 31"/>
          <p:cNvSpPr>
            <a:spLocks noChangeArrowheads="1"/>
          </p:cNvSpPr>
          <p:nvPr/>
        </p:nvSpPr>
        <p:spPr bwMode="auto">
          <a:xfrm>
            <a:off x="8241432" y="5236046"/>
            <a:ext cx="533400" cy="566142"/>
          </a:xfrm>
          <a:prstGeom prst="downArrow">
            <a:avLst>
              <a:gd name="adj1" fmla="val 50000"/>
              <a:gd name="adj2" fmla="val 39286"/>
            </a:avLst>
          </a:prstGeom>
          <a:solidFill>
            <a:srgbClr val="FF99CC"/>
          </a:solidFill>
          <a:ln w="9525">
            <a:solidFill>
              <a:srgbClr val="4ABC6D"/>
            </a:solidFill>
            <a:miter lim="800000"/>
            <a:headEnd/>
            <a:tailEnd/>
          </a:ln>
          <a:effectLst/>
        </p:spPr>
        <p:txBody>
          <a:bodyPr wrap="none" lIns="90000" tIns="46800" rIns="90000" bIns="46800" anchor="ctr"/>
          <a:lstStyle/>
          <a:p>
            <a:endParaRPr lang="zh-CN" altLang="en-US"/>
          </a:p>
        </p:txBody>
      </p:sp>
      <p:sp>
        <p:nvSpPr>
          <p:cNvPr id="25" name="AutoShape 32" descr="新闻纸"/>
          <p:cNvSpPr>
            <a:spLocks noChangeArrowheads="1"/>
          </p:cNvSpPr>
          <p:nvPr/>
        </p:nvSpPr>
        <p:spPr bwMode="auto">
          <a:xfrm>
            <a:off x="5505450" y="4519736"/>
            <a:ext cx="2190750" cy="468313"/>
          </a:xfrm>
          <a:prstGeom prst="bevel">
            <a:avLst>
              <a:gd name="adj" fmla="val 12500"/>
            </a:avLst>
          </a:prstGeom>
          <a:blipFill dpi="0" rotWithShape="0">
            <a:blip r:embed="rId2" cstate="print"/>
            <a:srcRect/>
            <a:tile tx="0" ty="0" sx="100000" sy="100000" flip="none" algn="tl"/>
          </a:blipFill>
          <a:ln w="9525">
            <a:solidFill>
              <a:srgbClr val="FF99CC"/>
            </a:solidFill>
            <a:miter lim="800000"/>
            <a:headEnd/>
            <a:tailEnd/>
          </a:ln>
          <a:effectLst/>
        </p:spPr>
        <p:txBody>
          <a:bodyPr lIns="90000" tIns="46800" rIns="90000" bIns="46800">
            <a:spAutoFit/>
          </a:bodyPr>
          <a:lstStyle/>
          <a:p>
            <a:pPr algn="ctr"/>
            <a:r>
              <a:rPr lang="zh-CN" altLang="en-US" sz="1800">
                <a:effectLst>
                  <a:outerShdw blurRad="38100" dist="38100" dir="2700000" algn="tl">
                    <a:srgbClr val="C0C0C0"/>
                  </a:outerShdw>
                </a:effectLst>
                <a:ea typeface="宋体" pitchFamily="2" charset="-122"/>
              </a:rPr>
              <a:t>全资及控股子公司</a:t>
            </a:r>
          </a:p>
        </p:txBody>
      </p:sp>
      <p:sp>
        <p:nvSpPr>
          <p:cNvPr id="26" name="Rectangle 33"/>
          <p:cNvSpPr>
            <a:spLocks noChangeArrowheads="1"/>
          </p:cNvSpPr>
          <p:nvPr/>
        </p:nvSpPr>
        <p:spPr bwMode="auto">
          <a:xfrm>
            <a:off x="6248400" y="5466928"/>
            <a:ext cx="557213" cy="914400"/>
          </a:xfrm>
          <a:prstGeom prst="rect">
            <a:avLst/>
          </a:prstGeom>
          <a:noFill/>
          <a:ln w="9525">
            <a:noFill/>
            <a:miter lim="800000"/>
            <a:headEnd/>
            <a:tailEnd/>
          </a:ln>
          <a:effectLst/>
        </p:spPr>
        <p:txBody>
          <a:bodyPr wrap="none" lIns="90000" tIns="46800" rIns="90000" bIns="46800" anchor="ctr"/>
          <a:lstStyle/>
          <a:p>
            <a:pPr algn="ctr"/>
            <a:r>
              <a:rPr lang="en-US" altLang="zh-CN" sz="1400" dirty="0">
                <a:effectLst>
                  <a:outerShdw blurRad="38100" dist="38100" dir="2700000" algn="tl">
                    <a:srgbClr val="C0C0C0"/>
                  </a:outerShdw>
                </a:effectLst>
                <a:ea typeface="宋体" pitchFamily="2" charset="-122"/>
              </a:rPr>
              <a:t>42</a:t>
            </a:r>
            <a:r>
              <a:rPr lang="zh-CN" altLang="en-US" sz="1400" dirty="0">
                <a:effectLst>
                  <a:outerShdw blurRad="38100" dist="38100" dir="2700000" algn="tl">
                    <a:srgbClr val="C0C0C0"/>
                  </a:outerShdw>
                </a:effectLst>
                <a:ea typeface="宋体" pitchFamily="2" charset="-122"/>
              </a:rPr>
              <a:t>家</a:t>
            </a:r>
          </a:p>
        </p:txBody>
      </p:sp>
      <p:sp>
        <p:nvSpPr>
          <p:cNvPr id="27" name="AutoShape 34"/>
          <p:cNvSpPr>
            <a:spLocks noChangeArrowheads="1"/>
          </p:cNvSpPr>
          <p:nvPr/>
        </p:nvSpPr>
        <p:spPr bwMode="auto">
          <a:xfrm>
            <a:off x="6260232" y="5197946"/>
            <a:ext cx="533400" cy="566142"/>
          </a:xfrm>
          <a:prstGeom prst="downArrow">
            <a:avLst>
              <a:gd name="adj1" fmla="val 50000"/>
              <a:gd name="adj2" fmla="val 39286"/>
            </a:avLst>
          </a:prstGeom>
          <a:solidFill>
            <a:srgbClr val="FF99CC"/>
          </a:solidFill>
          <a:ln w="9525">
            <a:solidFill>
              <a:srgbClr val="4ABC6D"/>
            </a:solidFill>
            <a:miter lim="800000"/>
            <a:headEnd/>
            <a:tailEnd/>
          </a:ln>
          <a:effectLst/>
        </p:spPr>
        <p:txBody>
          <a:bodyPr wrap="none" lIns="90000" tIns="46800" rIns="90000" bIns="46800" anchor="ctr"/>
          <a:lstStyle/>
          <a:p>
            <a:endParaRPr lang="zh-CN" altLang="en-US"/>
          </a:p>
        </p:txBody>
      </p:sp>
      <p:sp>
        <p:nvSpPr>
          <p:cNvPr id="28" name="TextBox 27"/>
          <p:cNvSpPr txBox="1"/>
          <p:nvPr/>
        </p:nvSpPr>
        <p:spPr>
          <a:xfrm>
            <a:off x="7092280" y="6053226"/>
            <a:ext cx="2051720" cy="338554"/>
          </a:xfrm>
          <a:prstGeom prst="rect">
            <a:avLst/>
          </a:prstGeom>
          <a:noFill/>
        </p:spPr>
        <p:txBody>
          <a:bodyPr wrap="square" rtlCol="0">
            <a:spAutoFit/>
          </a:bodyPr>
          <a:lstStyle/>
          <a:p>
            <a:pPr algn="r"/>
            <a:r>
              <a:rPr lang="zh-CN" altLang="en-US" sz="1600" dirty="0" smtClean="0">
                <a:solidFill>
                  <a:srgbClr val="FF0000"/>
                </a:solidFill>
                <a:latin typeface="Adobe 仿宋 Std R" pitchFamily="18" charset="-122"/>
                <a:ea typeface="Adobe 仿宋 Std R" pitchFamily="18" charset="-122"/>
              </a:rPr>
              <a:t>截止</a:t>
            </a:r>
            <a:r>
              <a:rPr lang="en-US" altLang="zh-CN" sz="1600" dirty="0" smtClean="0">
                <a:solidFill>
                  <a:srgbClr val="FF0000"/>
                </a:solidFill>
                <a:latin typeface="Adobe 仿宋 Std R" pitchFamily="18" charset="-122"/>
                <a:ea typeface="Adobe 仿宋 Std R" pitchFamily="18" charset="-122"/>
              </a:rPr>
              <a:t>2002</a:t>
            </a:r>
            <a:r>
              <a:rPr lang="zh-CN" altLang="en-US" sz="1600" dirty="0" smtClean="0">
                <a:solidFill>
                  <a:srgbClr val="FF0000"/>
                </a:solidFill>
                <a:latin typeface="Adobe 仿宋 Std R" pitchFamily="18" charset="-122"/>
                <a:ea typeface="Adobe 仿宋 Std R" pitchFamily="18" charset="-122"/>
              </a:rPr>
              <a:t>年</a:t>
            </a:r>
          </a:p>
        </p:txBody>
      </p:sp>
      <p:pic>
        <p:nvPicPr>
          <p:cNvPr id="29" name="Picture 6" descr="悦达起亚"/>
          <p:cNvPicPr>
            <a:picLocks noChangeAspect="1" noChangeArrowheads="1"/>
          </p:cNvPicPr>
          <p:nvPr/>
        </p:nvPicPr>
        <p:blipFill>
          <a:blip r:embed="rId3" cstate="print"/>
          <a:srcRect/>
          <a:stretch>
            <a:fillRect/>
          </a:stretch>
        </p:blipFill>
        <p:spPr bwMode="auto">
          <a:xfrm>
            <a:off x="1007541" y="836712"/>
            <a:ext cx="4500563" cy="3455987"/>
          </a:xfrm>
          <a:prstGeom prst="rect">
            <a:avLst/>
          </a:prstGeom>
          <a:noFill/>
        </p:spPr>
      </p:pic>
      <p:pic>
        <p:nvPicPr>
          <p:cNvPr id="30" name="Picture 11" descr="6"/>
          <p:cNvPicPr>
            <a:picLocks noChangeAspect="1" noChangeArrowheads="1"/>
          </p:cNvPicPr>
          <p:nvPr/>
        </p:nvPicPr>
        <p:blipFill>
          <a:blip r:embed="rId4" cstate="print"/>
          <a:srcRect/>
          <a:stretch>
            <a:fillRect/>
          </a:stretch>
        </p:blipFill>
        <p:spPr bwMode="auto">
          <a:xfrm>
            <a:off x="5652120" y="1772816"/>
            <a:ext cx="3024336" cy="151886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0-#ppt_w/2"/>
                                          </p:val>
                                        </p:tav>
                                        <p:tav tm="100000">
                                          <p:val>
                                            <p:strVal val="#ppt_x"/>
                                          </p:val>
                                        </p:tav>
                                      </p:tavLst>
                                    </p:anim>
                                    <p:anim calcmode="lin" valueType="num">
                                      <p:cBhvr additive="base">
                                        <p:cTn id="18" dur="500" fill="hold"/>
                                        <p:tgtEl>
                                          <p:spTgt spid="2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 presetClass="entr" presetSubtype="0" fill="hold" grpId="0" nodeType="afterEffect">
                                  <p:stCondLst>
                                    <p:cond delay="0"/>
                                  </p:stCondLst>
                                  <p:childTnLst>
                                    <p:set>
                                      <p:cBhvr>
                                        <p:cTn id="26" dur="1" fill="hold">
                                          <p:stCondLst>
                                            <p:cond delay="499"/>
                                          </p:stCondLst>
                                        </p:cTn>
                                        <p:tgtEl>
                                          <p:spTgt spid="21"/>
                                        </p:tgtEl>
                                        <p:attrNameLst>
                                          <p:attrName>style.visibility</p:attrName>
                                        </p:attrNameLst>
                                      </p:cBhvr>
                                      <p:to>
                                        <p:strVal val="visible"/>
                                      </p:to>
                                    </p:set>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 presetClass="entr" presetSubtype="1"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1" presetClass="entr" presetSubtype="0" fill="hold" grpId="0" nodeType="afterEffect">
                                  <p:stCondLst>
                                    <p:cond delay="0"/>
                                  </p:stCondLst>
                                  <p:childTnLst>
                                    <p:set>
                                      <p:cBhvr>
                                        <p:cTn id="39" dur="1" fill="hold">
                                          <p:stCondLst>
                                            <p:cond delay="499"/>
                                          </p:stCondLst>
                                        </p:cTn>
                                        <p:tgtEl>
                                          <p:spTgt spid="22"/>
                                        </p:tgtEl>
                                        <p:attrNameLst>
                                          <p:attrName>style.visibility</p:attrName>
                                        </p:attrNameLst>
                                      </p:cBhvr>
                                      <p:to>
                                        <p:strVal val="visible"/>
                                      </p:to>
                                    </p:set>
                                  </p:childTnLst>
                                </p:cTn>
                              </p:par>
                            </p:childTnLst>
                          </p:cTn>
                        </p:par>
                        <p:par>
                          <p:cTn id="40" fill="hold">
                            <p:stCondLst>
                              <p:cond delay="4000"/>
                            </p:stCondLst>
                            <p:childTnLst>
                              <p:par>
                                <p:cTn id="41" presetID="2" presetClass="entr" presetSubtype="4"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2" presetClass="entr" presetSubtype="1"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0-#ppt_h/2"/>
                                          </p:val>
                                        </p:tav>
                                        <p:tav tm="100000">
                                          <p:val>
                                            <p:strVal val="#ppt_y"/>
                                          </p:val>
                                        </p:tav>
                                      </p:tavLst>
                                    </p:anim>
                                  </p:childTnLst>
                                </p:cTn>
                              </p:par>
                            </p:childTnLst>
                          </p:cTn>
                        </p:par>
                        <p:par>
                          <p:cTn id="50" fill="hold">
                            <p:stCondLst>
                              <p:cond delay="5000"/>
                            </p:stCondLst>
                            <p:childTnLst>
                              <p:par>
                                <p:cTn id="51" presetID="1" presetClass="entr" presetSubtype="0" fill="hold" grpId="0" nodeType="afterEffect">
                                  <p:stCondLst>
                                    <p:cond delay="0"/>
                                  </p:stCondLst>
                                  <p:childTnLst>
                                    <p:set>
                                      <p:cBhvr>
                                        <p:cTn id="52" dur="1" fill="hold">
                                          <p:stCondLst>
                                            <p:cond delay="499"/>
                                          </p:stCondLst>
                                        </p:cTn>
                                        <p:tgtEl>
                                          <p:spTgt spid="23"/>
                                        </p:tgtEl>
                                        <p:attrNameLst>
                                          <p:attrName>style.visibility</p:attrName>
                                        </p:attrNameLst>
                                      </p:cBhvr>
                                      <p:to>
                                        <p:strVal val="visible"/>
                                      </p:to>
                                    </p:set>
                                  </p:childTnLst>
                                </p:cTn>
                              </p:par>
                            </p:childTnLst>
                          </p:cTn>
                        </p:par>
                        <p:par>
                          <p:cTn id="53" fill="hold">
                            <p:stCondLst>
                              <p:cond delay="5500"/>
                            </p:stCondLst>
                            <p:childTnLst>
                              <p:par>
                                <p:cTn id="54" presetID="2" presetClass="entr" presetSubtype="4"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500" fill="hold"/>
                                        <p:tgtEl>
                                          <p:spTgt spid="16"/>
                                        </p:tgtEl>
                                        <p:attrNameLst>
                                          <p:attrName>ppt_x</p:attrName>
                                        </p:attrNameLst>
                                      </p:cBhvr>
                                      <p:tavLst>
                                        <p:tav tm="0">
                                          <p:val>
                                            <p:strVal val="#ppt_x"/>
                                          </p:val>
                                        </p:tav>
                                        <p:tav tm="100000">
                                          <p:val>
                                            <p:strVal val="#ppt_x"/>
                                          </p:val>
                                        </p:tav>
                                      </p:tavLst>
                                    </p:anim>
                                    <p:anim calcmode="lin" valueType="num">
                                      <p:cBhvr additive="base">
                                        <p:cTn id="57" dur="500" fill="hold"/>
                                        <p:tgtEl>
                                          <p:spTgt spid="16"/>
                                        </p:tgtEl>
                                        <p:attrNameLst>
                                          <p:attrName>ppt_y</p:attrName>
                                        </p:attrNameLst>
                                      </p:cBhvr>
                                      <p:tavLst>
                                        <p:tav tm="0">
                                          <p:val>
                                            <p:strVal val="1+#ppt_h/2"/>
                                          </p:val>
                                        </p:tav>
                                        <p:tav tm="100000">
                                          <p:val>
                                            <p:strVal val="#ppt_y"/>
                                          </p:val>
                                        </p:tav>
                                      </p:tavLst>
                                    </p:anim>
                                  </p:childTnLst>
                                </p:cTn>
                              </p:par>
                            </p:childTnLst>
                          </p:cTn>
                        </p:par>
                        <p:par>
                          <p:cTn id="58" fill="hold">
                            <p:stCondLst>
                              <p:cond delay="6000"/>
                            </p:stCondLst>
                            <p:childTnLst>
                              <p:par>
                                <p:cTn id="59" presetID="2" presetClass="entr" presetSubtype="1"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fill="hold"/>
                                        <p:tgtEl>
                                          <p:spTgt spid="25"/>
                                        </p:tgtEl>
                                        <p:attrNameLst>
                                          <p:attrName>ppt_x</p:attrName>
                                        </p:attrNameLst>
                                      </p:cBhvr>
                                      <p:tavLst>
                                        <p:tav tm="0">
                                          <p:val>
                                            <p:strVal val="#ppt_x"/>
                                          </p:val>
                                        </p:tav>
                                        <p:tav tm="100000">
                                          <p:val>
                                            <p:strVal val="#ppt_x"/>
                                          </p:val>
                                        </p:tav>
                                      </p:tavLst>
                                    </p:anim>
                                    <p:anim calcmode="lin" valueType="num">
                                      <p:cBhvr additive="base">
                                        <p:cTn id="62" dur="500" fill="hold"/>
                                        <p:tgtEl>
                                          <p:spTgt spid="25"/>
                                        </p:tgtEl>
                                        <p:attrNameLst>
                                          <p:attrName>ppt_y</p:attrName>
                                        </p:attrNameLst>
                                      </p:cBhvr>
                                      <p:tavLst>
                                        <p:tav tm="0">
                                          <p:val>
                                            <p:strVal val="0-#ppt_h/2"/>
                                          </p:val>
                                        </p:tav>
                                        <p:tav tm="100000">
                                          <p:val>
                                            <p:strVal val="#ppt_y"/>
                                          </p:val>
                                        </p:tav>
                                      </p:tavLst>
                                    </p:anim>
                                  </p:childTnLst>
                                </p:cTn>
                              </p:par>
                            </p:childTnLst>
                          </p:cTn>
                        </p:par>
                        <p:par>
                          <p:cTn id="63" fill="hold">
                            <p:stCondLst>
                              <p:cond delay="6500"/>
                            </p:stCondLst>
                            <p:childTnLst>
                              <p:par>
                                <p:cTn id="64" presetID="1" presetClass="entr" presetSubtype="0" fill="hold" grpId="0" nodeType="afterEffect">
                                  <p:stCondLst>
                                    <p:cond delay="0"/>
                                  </p:stCondLst>
                                  <p:childTnLst>
                                    <p:set>
                                      <p:cBhvr>
                                        <p:cTn id="65" dur="1" fill="hold">
                                          <p:stCondLst>
                                            <p:cond delay="499"/>
                                          </p:stCondLst>
                                        </p:cTn>
                                        <p:tgtEl>
                                          <p:spTgt spid="27"/>
                                        </p:tgtEl>
                                        <p:attrNameLst>
                                          <p:attrName>style.visibility</p:attrName>
                                        </p:attrNameLst>
                                      </p:cBhvr>
                                      <p:to>
                                        <p:strVal val="visible"/>
                                      </p:to>
                                    </p:set>
                                  </p:childTnLst>
                                </p:cTn>
                              </p:par>
                            </p:childTnLst>
                          </p:cTn>
                        </p:par>
                        <p:par>
                          <p:cTn id="66" fill="hold">
                            <p:stCondLst>
                              <p:cond delay="7000"/>
                            </p:stCondLst>
                            <p:childTnLst>
                              <p:par>
                                <p:cTn id="67" presetID="2" presetClass="entr" presetSubtype="4" fill="hold" grpId="0" nodeType="after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additive="base">
                                        <p:cTn id="69" dur="500" fill="hold"/>
                                        <p:tgtEl>
                                          <p:spTgt spid="26"/>
                                        </p:tgtEl>
                                        <p:attrNameLst>
                                          <p:attrName>ppt_x</p:attrName>
                                        </p:attrNameLst>
                                      </p:cBhvr>
                                      <p:tavLst>
                                        <p:tav tm="0">
                                          <p:val>
                                            <p:strVal val="#ppt_x"/>
                                          </p:val>
                                        </p:tav>
                                        <p:tav tm="100000">
                                          <p:val>
                                            <p:strVal val="#ppt_x"/>
                                          </p:val>
                                        </p:tav>
                                      </p:tavLst>
                                    </p:anim>
                                    <p:anim calcmode="lin" valueType="num">
                                      <p:cBhvr additive="base">
                                        <p:cTn id="70" dur="500" fill="hold"/>
                                        <p:tgtEl>
                                          <p:spTgt spid="26"/>
                                        </p:tgtEl>
                                        <p:attrNameLst>
                                          <p:attrName>ppt_y</p:attrName>
                                        </p:attrNameLst>
                                      </p:cBhvr>
                                      <p:tavLst>
                                        <p:tav tm="0">
                                          <p:val>
                                            <p:strVal val="1+#ppt_h/2"/>
                                          </p:val>
                                        </p:tav>
                                        <p:tav tm="100000">
                                          <p:val>
                                            <p:strVal val="#ppt_y"/>
                                          </p:val>
                                        </p:tav>
                                      </p:tavLst>
                                    </p:anim>
                                  </p:childTnLst>
                                </p:cTn>
                              </p:par>
                            </p:childTnLst>
                          </p:cTn>
                        </p:par>
                        <p:par>
                          <p:cTn id="71" fill="hold">
                            <p:stCondLst>
                              <p:cond delay="7500"/>
                            </p:stCondLst>
                            <p:childTnLst>
                              <p:par>
                                <p:cTn id="72" presetID="2" presetClass="entr" presetSubtype="1" fill="hold" grpId="0" nodeType="after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fill="hold"/>
                                        <p:tgtEl>
                                          <p:spTgt spid="12"/>
                                        </p:tgtEl>
                                        <p:attrNameLst>
                                          <p:attrName>ppt_x</p:attrName>
                                        </p:attrNameLst>
                                      </p:cBhvr>
                                      <p:tavLst>
                                        <p:tav tm="0">
                                          <p:val>
                                            <p:strVal val="#ppt_x"/>
                                          </p:val>
                                        </p:tav>
                                        <p:tav tm="100000">
                                          <p:val>
                                            <p:strVal val="#ppt_x"/>
                                          </p:val>
                                        </p:tav>
                                      </p:tavLst>
                                    </p:anim>
                                    <p:anim calcmode="lin" valueType="num">
                                      <p:cBhvr additive="base">
                                        <p:cTn id="75" dur="500" fill="hold"/>
                                        <p:tgtEl>
                                          <p:spTgt spid="12"/>
                                        </p:tgtEl>
                                        <p:attrNameLst>
                                          <p:attrName>ppt_y</p:attrName>
                                        </p:attrNameLst>
                                      </p:cBhvr>
                                      <p:tavLst>
                                        <p:tav tm="0">
                                          <p:val>
                                            <p:strVal val="0-#ppt_h/2"/>
                                          </p:val>
                                        </p:tav>
                                        <p:tav tm="100000">
                                          <p:val>
                                            <p:strVal val="#ppt_y"/>
                                          </p:val>
                                        </p:tav>
                                      </p:tavLst>
                                    </p:anim>
                                  </p:childTnLst>
                                </p:cTn>
                              </p:par>
                            </p:childTnLst>
                          </p:cTn>
                        </p:par>
                        <p:par>
                          <p:cTn id="76" fill="hold">
                            <p:stCondLst>
                              <p:cond delay="8000"/>
                            </p:stCondLst>
                            <p:childTnLst>
                              <p:par>
                                <p:cTn id="77" presetID="1" presetClass="entr" presetSubtype="0" fill="hold" grpId="0" nodeType="afterEffect">
                                  <p:stCondLst>
                                    <p:cond delay="0"/>
                                  </p:stCondLst>
                                  <p:childTnLst>
                                    <p:set>
                                      <p:cBhvr>
                                        <p:cTn id="78" dur="1" fill="hold">
                                          <p:stCondLst>
                                            <p:cond delay="499"/>
                                          </p:stCondLst>
                                        </p:cTn>
                                        <p:tgtEl>
                                          <p:spTgt spid="24"/>
                                        </p:tgtEl>
                                        <p:attrNameLst>
                                          <p:attrName>style.visibility</p:attrName>
                                        </p:attrNameLst>
                                      </p:cBhvr>
                                      <p:to>
                                        <p:strVal val="visible"/>
                                      </p:to>
                                    </p:set>
                                  </p:childTnLst>
                                </p:cTn>
                              </p:par>
                            </p:childTnLst>
                          </p:cTn>
                        </p:par>
                        <p:par>
                          <p:cTn id="79" fill="hold">
                            <p:stCondLst>
                              <p:cond delay="8500"/>
                            </p:stCondLst>
                            <p:childTnLst>
                              <p:par>
                                <p:cTn id="80" presetID="2" presetClass="entr" presetSubtype="4"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additive="base">
                                        <p:cTn id="82" dur="500" fill="hold"/>
                                        <p:tgtEl>
                                          <p:spTgt spid="17"/>
                                        </p:tgtEl>
                                        <p:attrNameLst>
                                          <p:attrName>ppt_x</p:attrName>
                                        </p:attrNameLst>
                                      </p:cBhvr>
                                      <p:tavLst>
                                        <p:tav tm="0">
                                          <p:val>
                                            <p:strVal val="#ppt_x"/>
                                          </p:val>
                                        </p:tav>
                                        <p:tav tm="100000">
                                          <p:val>
                                            <p:strVal val="#ppt_x"/>
                                          </p:val>
                                        </p:tav>
                                      </p:tavLst>
                                    </p:anim>
                                    <p:anim calcmode="lin" valueType="num">
                                      <p:cBhvr additive="base">
                                        <p:cTn id="8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17" presetClass="entr" presetSubtype="10" fill="hold" nodeType="clickEffect">
                                  <p:stCondLst>
                                    <p:cond delay="0"/>
                                  </p:stCondLst>
                                  <p:childTnLst>
                                    <p:set>
                                      <p:cBhvr>
                                        <p:cTn id="87" dur="1" fill="hold">
                                          <p:stCondLst>
                                            <p:cond delay="0"/>
                                          </p:stCondLst>
                                        </p:cTn>
                                        <p:tgtEl>
                                          <p:spTgt spid="29"/>
                                        </p:tgtEl>
                                        <p:attrNameLst>
                                          <p:attrName>style.visibility</p:attrName>
                                        </p:attrNameLst>
                                      </p:cBhvr>
                                      <p:to>
                                        <p:strVal val="visible"/>
                                      </p:to>
                                    </p:set>
                                    <p:anim calcmode="lin" valueType="num">
                                      <p:cBhvr>
                                        <p:cTn id="88" dur="500" fill="hold"/>
                                        <p:tgtEl>
                                          <p:spTgt spid="29"/>
                                        </p:tgtEl>
                                        <p:attrNameLst>
                                          <p:attrName>ppt_w</p:attrName>
                                        </p:attrNameLst>
                                      </p:cBhvr>
                                      <p:tavLst>
                                        <p:tav tm="0">
                                          <p:val>
                                            <p:fltVal val="0"/>
                                          </p:val>
                                        </p:tav>
                                        <p:tav tm="100000">
                                          <p:val>
                                            <p:strVal val="#ppt_w"/>
                                          </p:val>
                                        </p:tav>
                                      </p:tavLst>
                                    </p:anim>
                                    <p:anim calcmode="lin" valueType="num">
                                      <p:cBhvr>
                                        <p:cTn id="89" dur="500" fill="hold"/>
                                        <p:tgtEl>
                                          <p:spTgt spid="29"/>
                                        </p:tgtEl>
                                        <p:attrNameLst>
                                          <p:attrName>ppt_h</p:attrName>
                                        </p:attrNameLst>
                                      </p:cBhvr>
                                      <p:tavLst>
                                        <p:tav tm="0">
                                          <p:val>
                                            <p:strVal val="#ppt_h"/>
                                          </p:val>
                                        </p:tav>
                                        <p:tav tm="100000">
                                          <p:val>
                                            <p:strVal val="#ppt_h"/>
                                          </p:val>
                                        </p:tav>
                                      </p:tavLst>
                                    </p:anim>
                                  </p:childTnLst>
                                </p:cTn>
                              </p:par>
                            </p:childTnLst>
                          </p:cTn>
                        </p:par>
                      </p:childTnLst>
                    </p:cTn>
                  </p:par>
                  <p:par>
                    <p:cTn id="90" fill="hold">
                      <p:stCondLst>
                        <p:cond delay="indefinite"/>
                      </p:stCondLst>
                      <p:childTnLst>
                        <p:par>
                          <p:cTn id="91" fill="hold">
                            <p:stCondLst>
                              <p:cond delay="0"/>
                            </p:stCondLst>
                            <p:childTnLst>
                              <p:par>
                                <p:cTn id="92" presetID="20" presetClass="entr" presetSubtype="0" fill="hold" nodeType="click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wedge">
                                      <p:cBhvr>
                                        <p:cTn id="94"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11" grpId="0" animBg="1" autoUpdateAnimBg="0"/>
      <p:bldP spid="12" grpId="0" animBg="1" autoUpdateAnimBg="0"/>
      <p:bldP spid="13" grpId="0" animBg="1" autoUpdateAnimBg="0"/>
      <p:bldP spid="14" grpId="0" autoUpdateAnimBg="0"/>
      <p:bldP spid="15" grpId="0" autoUpdateAnimBg="0"/>
      <p:bldP spid="16" grpId="0" autoUpdateAnimBg="0"/>
      <p:bldP spid="17" grpId="0" autoUpdateAnimBg="0"/>
      <p:bldP spid="18" grpId="0" animBg="1" autoUpdateAnimBg="0"/>
      <p:bldP spid="19" grpId="0" animBg="1"/>
      <p:bldP spid="20" grpId="0" autoUpdateAnimBg="0"/>
      <p:bldP spid="21" grpId="0" animBg="1"/>
      <p:bldP spid="22" grpId="0" animBg="1"/>
      <p:bldP spid="23" grpId="0" animBg="1"/>
      <p:bldP spid="24" grpId="0" animBg="1"/>
      <p:bldP spid="25" grpId="0" animBg="1" autoUpdateAnimBg="0"/>
      <p:bldP spid="26" grpId="0" autoUpdateAnimBg="0"/>
      <p:bldP spid="2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7" name="Picture 1"/>
          <p:cNvPicPr>
            <a:picLocks noChangeAspect="1" noChangeArrowheads="1"/>
          </p:cNvPicPr>
          <p:nvPr/>
        </p:nvPicPr>
        <p:blipFill>
          <a:blip r:embed="rId2" cstate="print"/>
          <a:srcRect/>
          <a:stretch>
            <a:fillRect/>
          </a:stretch>
        </p:blipFill>
        <p:spPr bwMode="auto">
          <a:xfrm>
            <a:off x="4499992" y="1628801"/>
            <a:ext cx="4623649" cy="3096343"/>
          </a:xfrm>
          <a:prstGeom prst="rect">
            <a:avLst/>
          </a:prstGeom>
          <a:noFill/>
          <a:ln w="9525">
            <a:noFill/>
            <a:miter lim="800000"/>
            <a:headEnd/>
            <a:tailEnd/>
          </a:ln>
        </p:spPr>
      </p:pic>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2339752" y="46365"/>
            <a:ext cx="4464496" cy="646331"/>
          </a:xfrm>
          <a:prstGeom prst="rect">
            <a:avLst/>
          </a:prstGeom>
          <a:noFill/>
        </p:spPr>
        <p:txBody>
          <a:bodyPr wrap="square" rtlCol="0">
            <a:spAutoFit/>
          </a:bodyPr>
          <a:lstStyle/>
          <a:p>
            <a:pPr algn="ctr"/>
            <a:r>
              <a:rPr lang="zh-CN" altLang="en-US" sz="3600" dirty="0" smtClean="0">
                <a:effectLst>
                  <a:outerShdw blurRad="38100" dist="38100" dir="2700000" algn="tl">
                    <a:srgbClr val="000000">
                      <a:alpha val="43137"/>
                    </a:srgbClr>
                  </a:outerShdw>
                </a:effectLst>
                <a:latin typeface="华文宋体" pitchFamily="2" charset="-122"/>
                <a:ea typeface="华文宋体" pitchFamily="2" charset="-122"/>
              </a:rPr>
              <a:t>案例一</a:t>
            </a:r>
            <a:endParaRPr lang="zh-CN" altLang="en-US" sz="3600" dirty="0">
              <a:effectLst>
                <a:outerShdw blurRad="38100" dist="38100" dir="2700000" algn="tl">
                  <a:srgbClr val="000000">
                    <a:alpha val="43137"/>
                  </a:srgbClr>
                </a:outerShdw>
              </a:effectLst>
              <a:latin typeface="华文宋体" pitchFamily="2" charset="-122"/>
              <a:ea typeface="华文宋体" pitchFamily="2" charset="-122"/>
            </a:endParaRPr>
          </a:p>
        </p:txBody>
      </p:sp>
      <p:sp>
        <p:nvSpPr>
          <p:cNvPr id="17409" name="Rectangle 1"/>
          <p:cNvSpPr>
            <a:spLocks noChangeArrowheads="1"/>
          </p:cNvSpPr>
          <p:nvPr/>
        </p:nvSpPr>
        <p:spPr bwMode="auto">
          <a:xfrm>
            <a:off x="179512" y="921495"/>
            <a:ext cx="4968552"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304800"/>
            <a:r>
              <a:rPr lang="zh-CN" altLang="en-US" sz="2400" dirty="0" smtClean="0">
                <a:latin typeface="Adobe 仿宋 Std R" pitchFamily="18" charset="-122"/>
                <a:ea typeface="Adobe 仿宋 Std R" pitchFamily="18" charset="-122"/>
                <a:cs typeface="Times New Roman" pitchFamily="18" charset="0"/>
              </a:rPr>
              <a:t>“</a:t>
            </a:r>
            <a:r>
              <a:rPr lang="zh-CN" altLang="en-US" sz="2400" dirty="0" smtClean="0">
                <a:solidFill>
                  <a:srgbClr val="FF0000"/>
                </a:solidFill>
                <a:latin typeface="Adobe 仿宋 Std R" pitchFamily="18" charset="-122"/>
                <a:ea typeface="Adobe 仿宋 Std R" pitchFamily="18" charset="-122"/>
                <a:cs typeface="Times New Roman" pitchFamily="18" charset="0"/>
              </a:rPr>
              <a:t>我们也要有这样的大工厂。</a:t>
            </a:r>
            <a:r>
              <a:rPr lang="zh-CN" altLang="en-US" sz="2400" dirty="0" smtClean="0">
                <a:latin typeface="Adobe 仿宋 Std R" pitchFamily="18" charset="-122"/>
                <a:ea typeface="Adobe 仿宋 Std R" pitchFamily="18" charset="-122"/>
                <a:cs typeface="Times New Roman" pitchFamily="18" charset="0"/>
              </a:rPr>
              <a:t>”</a:t>
            </a:r>
            <a:r>
              <a:rPr lang="en-US" altLang="zh-CN" sz="2400" dirty="0" smtClean="0">
                <a:latin typeface="Adobe 仿宋 Std R" pitchFamily="18" charset="-122"/>
                <a:ea typeface="Adobe 仿宋 Std R" pitchFamily="18" charset="-122"/>
                <a:cs typeface="Times New Roman" pitchFamily="18" charset="0"/>
              </a:rPr>
              <a:t>60</a:t>
            </a:r>
            <a:r>
              <a:rPr lang="zh-CN" altLang="en-US" sz="2400" dirty="0" smtClean="0">
                <a:latin typeface="Adobe 仿宋 Std R" pitchFamily="18" charset="-122"/>
                <a:ea typeface="Adobe 仿宋 Std R" pitchFamily="18" charset="-122"/>
                <a:cs typeface="Times New Roman" pitchFamily="18" charset="0"/>
              </a:rPr>
              <a:t>年前，毛主席在莫斯科参观汽车厂时一番豪言，开启了中国汽车工业的新纪元。</a:t>
            </a:r>
            <a:r>
              <a:rPr lang="en-US" altLang="zh-CN" sz="2400" dirty="0" smtClean="0">
                <a:latin typeface="Adobe 仿宋 Std R" pitchFamily="18" charset="-122"/>
                <a:ea typeface="Adobe 仿宋 Std R" pitchFamily="18" charset="-122"/>
                <a:cs typeface="Times New Roman" pitchFamily="18" charset="0"/>
              </a:rPr>
              <a:t>1956</a:t>
            </a:r>
            <a:r>
              <a:rPr lang="zh-CN" altLang="en-US" sz="2400" dirty="0" smtClean="0">
                <a:latin typeface="Adobe 仿宋 Std R" pitchFamily="18" charset="-122"/>
                <a:ea typeface="Adobe 仿宋 Std R" pitchFamily="18" charset="-122"/>
                <a:cs typeface="Times New Roman" pitchFamily="18" charset="0"/>
              </a:rPr>
              <a:t>年，解放牌卡车诞生；</a:t>
            </a:r>
            <a:r>
              <a:rPr lang="en-US" altLang="zh-CN" sz="2400" dirty="0" smtClean="0">
                <a:latin typeface="Adobe 仿宋 Std R" pitchFamily="18" charset="-122"/>
                <a:ea typeface="Adobe 仿宋 Std R" pitchFamily="18" charset="-122"/>
                <a:cs typeface="Times New Roman" pitchFamily="18" charset="0"/>
              </a:rPr>
              <a:t>1958</a:t>
            </a:r>
            <a:r>
              <a:rPr lang="zh-CN" altLang="en-US" sz="2400" dirty="0" smtClean="0">
                <a:latin typeface="Adobe 仿宋 Std R" pitchFamily="18" charset="-122"/>
                <a:ea typeface="Adobe 仿宋 Std R" pitchFamily="18" charset="-122"/>
                <a:cs typeface="Times New Roman" pitchFamily="18" charset="0"/>
              </a:rPr>
              <a:t>年，红旗牌轿车诞生；</a:t>
            </a:r>
            <a:r>
              <a:rPr lang="en-US" altLang="zh-CN" sz="2400" dirty="0" smtClean="0">
                <a:latin typeface="Adobe 仿宋 Std R" pitchFamily="18" charset="-122"/>
                <a:ea typeface="Adobe 仿宋 Std R" pitchFamily="18" charset="-122"/>
                <a:cs typeface="Times New Roman" pitchFamily="18" charset="0"/>
              </a:rPr>
              <a:t>1984</a:t>
            </a:r>
            <a:r>
              <a:rPr lang="zh-CN" altLang="en-US" sz="2400" dirty="0" smtClean="0">
                <a:latin typeface="Adobe 仿宋 Std R" pitchFamily="18" charset="-122"/>
                <a:ea typeface="Adobe 仿宋 Std R" pitchFamily="18" charset="-122"/>
                <a:cs typeface="Times New Roman" pitchFamily="18" charset="0"/>
              </a:rPr>
              <a:t>年，第一家中外合资汽车企业成立；</a:t>
            </a:r>
            <a:r>
              <a:rPr lang="en-US" altLang="zh-CN" sz="2400" dirty="0" smtClean="0">
                <a:latin typeface="Adobe 仿宋 Std R" pitchFamily="18" charset="-122"/>
                <a:ea typeface="Adobe 仿宋 Std R" pitchFamily="18" charset="-122"/>
                <a:cs typeface="Times New Roman" pitchFamily="18" charset="0"/>
              </a:rPr>
              <a:t>1997</a:t>
            </a:r>
            <a:r>
              <a:rPr lang="zh-CN" altLang="en-US" sz="2400" dirty="0" smtClean="0">
                <a:latin typeface="Adobe 仿宋 Std R" pitchFamily="18" charset="-122"/>
                <a:ea typeface="Adobe 仿宋 Std R" pitchFamily="18" charset="-122"/>
                <a:cs typeface="Times New Roman" pitchFamily="18" charset="0"/>
              </a:rPr>
              <a:t>年，民营企业闯入整车领域；</a:t>
            </a:r>
            <a:r>
              <a:rPr lang="en-US" altLang="zh-CN" sz="2400" dirty="0" smtClean="0">
                <a:latin typeface="Adobe 仿宋 Std R" pitchFamily="18" charset="-122"/>
                <a:ea typeface="Adobe 仿宋 Std R" pitchFamily="18" charset="-122"/>
                <a:cs typeface="Times New Roman" pitchFamily="18" charset="0"/>
              </a:rPr>
              <a:t>2009</a:t>
            </a:r>
            <a:r>
              <a:rPr lang="zh-CN" altLang="en-US" sz="2400" dirty="0" smtClean="0">
                <a:latin typeface="Adobe 仿宋 Std R" pitchFamily="18" charset="-122"/>
                <a:ea typeface="Adobe 仿宋 Std R" pitchFamily="18" charset="-122"/>
                <a:cs typeface="Times New Roman" pitchFamily="18" charset="0"/>
              </a:rPr>
              <a:t>年，中国成为全球最大汽车市场。</a:t>
            </a:r>
            <a:r>
              <a:rPr lang="en-US" altLang="zh-CN" sz="2400" dirty="0" smtClean="0">
                <a:latin typeface="Adobe 仿宋 Std R" pitchFamily="18" charset="-122"/>
                <a:ea typeface="Adobe 仿宋 Std R" pitchFamily="18" charset="-122"/>
                <a:cs typeface="Times New Roman" pitchFamily="18" charset="0"/>
              </a:rPr>
              <a:t>60</a:t>
            </a:r>
            <a:r>
              <a:rPr lang="zh-CN" altLang="en-US" sz="2400" dirty="0" smtClean="0">
                <a:latin typeface="Adobe 仿宋 Std R" pitchFamily="18" charset="-122"/>
                <a:ea typeface="Adobe 仿宋 Std R" pitchFamily="18" charset="-122"/>
                <a:cs typeface="Times New Roman" pitchFamily="18" charset="0"/>
              </a:rPr>
              <a:t>年，弹指一挥间，中国汽车工业从无到有，从小到大，一路走来，充满艰辛坎坷，也充满旷世传奇。</a:t>
            </a:r>
          </a:p>
          <a:p>
            <a:pPr marL="0" marR="0" lvl="0" indent="304800" algn="l" defTabSz="914400" rtl="0" eaLnBrk="0" fontAlgn="base" latinLnBrk="0" hangingPunct="0">
              <a:lnSpc>
                <a:spcPct val="100000"/>
              </a:lnSpc>
              <a:spcBef>
                <a:spcPct val="0"/>
              </a:spcBef>
              <a:spcAft>
                <a:spcPct val="0"/>
              </a:spcAft>
              <a:buClrTx/>
              <a:buSzTx/>
              <a:buFontTx/>
              <a:buNone/>
              <a:tabLst/>
            </a:pPr>
            <a:endParaRPr lang="en-US" altLang="zh-CN" sz="2400" dirty="0" smtClean="0">
              <a:latin typeface="Adobe 仿宋 Std R" pitchFamily="18" charset="-122"/>
              <a:ea typeface="Adobe 仿宋 Std R" pitchFamily="18" charset="-122"/>
              <a:cs typeface="Times New Roman" pitchFamily="18" charset="0"/>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你眼里</a:t>
            </a: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的中国汽车？</a:t>
            </a:r>
            <a:endPar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宋体" pitchFamily="2" charset="-122"/>
            </a:endParaRPr>
          </a:p>
        </p:txBody>
      </p:sp>
      <p:sp>
        <p:nvSpPr>
          <p:cNvPr id="12" name="矩形 11"/>
          <p:cNvSpPr/>
          <p:nvPr/>
        </p:nvSpPr>
        <p:spPr>
          <a:xfrm>
            <a:off x="5868144" y="4725144"/>
            <a:ext cx="2069797" cy="400110"/>
          </a:xfrm>
          <a:prstGeom prst="rect">
            <a:avLst/>
          </a:prstGeom>
        </p:spPr>
        <p:txBody>
          <a:bodyPr wrap="none">
            <a:spAutoFit/>
          </a:bodyPr>
          <a:lstStyle/>
          <a:p>
            <a:r>
              <a:rPr lang="zh-CN" altLang="en-US" dirty="0" smtClean="0">
                <a:latin typeface="Adobe 仿宋 Std R" pitchFamily="18" charset="-122"/>
                <a:ea typeface="Adobe 仿宋 Std R" pitchFamily="18" charset="-122"/>
              </a:rPr>
              <a:t>北京吉普</a:t>
            </a:r>
            <a:r>
              <a:rPr lang="en-US" altLang="zh-CN" dirty="0" smtClean="0">
                <a:latin typeface="Adobe 仿宋 Std R" pitchFamily="18" charset="-122"/>
                <a:ea typeface="Adobe 仿宋 Std R" pitchFamily="18" charset="-122"/>
              </a:rPr>
              <a:t>(1965)</a:t>
            </a:r>
            <a:endParaRPr lang="zh-CN" altLang="en-US" dirty="0">
              <a:latin typeface="Adobe 仿宋 Std R" pitchFamily="18" charset="-122"/>
              <a:ea typeface="Adobe 仿宋 Std R" pitchFamily="18"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活动三东风汽车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86" name="Freeform 4"/>
          <p:cNvSpPr>
            <a:spLocks/>
          </p:cNvSpPr>
          <p:nvPr/>
        </p:nvSpPr>
        <p:spPr bwMode="auto">
          <a:xfrm>
            <a:off x="4368800" y="3203575"/>
            <a:ext cx="838200" cy="1198563"/>
          </a:xfrm>
          <a:custGeom>
            <a:avLst/>
            <a:gdLst/>
            <a:ahLst/>
            <a:cxnLst>
              <a:cxn ang="0">
                <a:pos x="80" y="136"/>
              </a:cxn>
              <a:cxn ang="0">
                <a:pos x="112" y="128"/>
              </a:cxn>
              <a:cxn ang="0">
                <a:pos x="136" y="128"/>
              </a:cxn>
              <a:cxn ang="0">
                <a:pos x="168" y="136"/>
              </a:cxn>
              <a:cxn ang="0">
                <a:pos x="176" y="104"/>
              </a:cxn>
              <a:cxn ang="0">
                <a:pos x="200" y="72"/>
              </a:cxn>
              <a:cxn ang="0">
                <a:pos x="224" y="48"/>
              </a:cxn>
              <a:cxn ang="0">
                <a:pos x="248" y="32"/>
              </a:cxn>
              <a:cxn ang="0">
                <a:pos x="272" y="16"/>
              </a:cxn>
              <a:cxn ang="0">
                <a:pos x="296" y="0"/>
              </a:cxn>
              <a:cxn ang="0">
                <a:pos x="296" y="24"/>
              </a:cxn>
              <a:cxn ang="0">
                <a:pos x="280" y="48"/>
              </a:cxn>
              <a:cxn ang="0">
                <a:pos x="272" y="80"/>
              </a:cxn>
              <a:cxn ang="0">
                <a:pos x="264" y="112"/>
              </a:cxn>
              <a:cxn ang="0">
                <a:pos x="272" y="144"/>
              </a:cxn>
              <a:cxn ang="0">
                <a:pos x="272" y="184"/>
              </a:cxn>
              <a:cxn ang="0">
                <a:pos x="272" y="224"/>
              </a:cxn>
              <a:cxn ang="0">
                <a:pos x="280" y="256"/>
              </a:cxn>
              <a:cxn ang="0">
                <a:pos x="272" y="288"/>
              </a:cxn>
              <a:cxn ang="0">
                <a:pos x="280" y="320"/>
              </a:cxn>
              <a:cxn ang="0">
                <a:pos x="272" y="352"/>
              </a:cxn>
              <a:cxn ang="0">
                <a:pos x="288" y="376"/>
              </a:cxn>
              <a:cxn ang="0">
                <a:pos x="304" y="408"/>
              </a:cxn>
              <a:cxn ang="0">
                <a:pos x="296" y="424"/>
              </a:cxn>
              <a:cxn ang="0">
                <a:pos x="264" y="432"/>
              </a:cxn>
              <a:cxn ang="0">
                <a:pos x="240" y="416"/>
              </a:cxn>
              <a:cxn ang="0">
                <a:pos x="232" y="432"/>
              </a:cxn>
              <a:cxn ang="0">
                <a:pos x="256" y="448"/>
              </a:cxn>
              <a:cxn ang="0">
                <a:pos x="256" y="472"/>
              </a:cxn>
              <a:cxn ang="0">
                <a:pos x="240" y="496"/>
              </a:cxn>
              <a:cxn ang="0">
                <a:pos x="248" y="512"/>
              </a:cxn>
              <a:cxn ang="0">
                <a:pos x="216" y="520"/>
              </a:cxn>
              <a:cxn ang="0">
                <a:pos x="192" y="504"/>
              </a:cxn>
              <a:cxn ang="0">
                <a:pos x="160" y="496"/>
              </a:cxn>
              <a:cxn ang="0">
                <a:pos x="128" y="488"/>
              </a:cxn>
              <a:cxn ang="0">
                <a:pos x="104" y="472"/>
              </a:cxn>
              <a:cxn ang="0">
                <a:pos x="72" y="464"/>
              </a:cxn>
              <a:cxn ang="0">
                <a:pos x="48" y="448"/>
              </a:cxn>
              <a:cxn ang="0">
                <a:pos x="8" y="448"/>
              </a:cxn>
              <a:cxn ang="0">
                <a:pos x="16" y="424"/>
              </a:cxn>
              <a:cxn ang="0">
                <a:pos x="32" y="416"/>
              </a:cxn>
              <a:cxn ang="0">
                <a:pos x="56" y="416"/>
              </a:cxn>
              <a:cxn ang="0">
                <a:pos x="48" y="376"/>
              </a:cxn>
              <a:cxn ang="0">
                <a:pos x="32" y="352"/>
              </a:cxn>
              <a:cxn ang="0">
                <a:pos x="48" y="328"/>
              </a:cxn>
              <a:cxn ang="0">
                <a:pos x="64" y="304"/>
              </a:cxn>
              <a:cxn ang="0">
                <a:pos x="88" y="312"/>
              </a:cxn>
              <a:cxn ang="0">
                <a:pos x="120" y="320"/>
              </a:cxn>
              <a:cxn ang="0">
                <a:pos x="136" y="328"/>
              </a:cxn>
              <a:cxn ang="0">
                <a:pos x="136" y="296"/>
              </a:cxn>
              <a:cxn ang="0">
                <a:pos x="168" y="304"/>
              </a:cxn>
              <a:cxn ang="0">
                <a:pos x="168" y="272"/>
              </a:cxn>
              <a:cxn ang="0">
                <a:pos x="176" y="240"/>
              </a:cxn>
              <a:cxn ang="0">
                <a:pos x="152" y="224"/>
              </a:cxn>
              <a:cxn ang="0">
                <a:pos x="136" y="200"/>
              </a:cxn>
              <a:cxn ang="0">
                <a:pos x="104" y="192"/>
              </a:cxn>
              <a:cxn ang="0">
                <a:pos x="80" y="176"/>
              </a:cxn>
              <a:cxn ang="0">
                <a:pos x="80" y="152"/>
              </a:cxn>
            </a:cxnLst>
            <a:rect l="0" t="0" r="r" b="b"/>
            <a:pathLst>
              <a:path w="313" h="521">
                <a:moveTo>
                  <a:pt x="72" y="160"/>
                </a:moveTo>
                <a:lnTo>
                  <a:pt x="72" y="152"/>
                </a:lnTo>
                <a:lnTo>
                  <a:pt x="72" y="144"/>
                </a:lnTo>
                <a:lnTo>
                  <a:pt x="80" y="144"/>
                </a:lnTo>
                <a:lnTo>
                  <a:pt x="80" y="136"/>
                </a:lnTo>
                <a:lnTo>
                  <a:pt x="88" y="136"/>
                </a:lnTo>
                <a:lnTo>
                  <a:pt x="96" y="136"/>
                </a:lnTo>
                <a:lnTo>
                  <a:pt x="96" y="128"/>
                </a:lnTo>
                <a:lnTo>
                  <a:pt x="104" y="128"/>
                </a:lnTo>
                <a:lnTo>
                  <a:pt x="112" y="128"/>
                </a:lnTo>
                <a:lnTo>
                  <a:pt x="112" y="120"/>
                </a:lnTo>
                <a:lnTo>
                  <a:pt x="112" y="128"/>
                </a:lnTo>
                <a:lnTo>
                  <a:pt x="120" y="128"/>
                </a:lnTo>
                <a:lnTo>
                  <a:pt x="128" y="128"/>
                </a:lnTo>
                <a:lnTo>
                  <a:pt x="136" y="128"/>
                </a:lnTo>
                <a:lnTo>
                  <a:pt x="144" y="128"/>
                </a:lnTo>
                <a:lnTo>
                  <a:pt x="152" y="128"/>
                </a:lnTo>
                <a:lnTo>
                  <a:pt x="152" y="136"/>
                </a:lnTo>
                <a:lnTo>
                  <a:pt x="160" y="136"/>
                </a:lnTo>
                <a:lnTo>
                  <a:pt x="168" y="136"/>
                </a:lnTo>
                <a:lnTo>
                  <a:pt x="168" y="128"/>
                </a:lnTo>
                <a:lnTo>
                  <a:pt x="176" y="128"/>
                </a:lnTo>
                <a:lnTo>
                  <a:pt x="176" y="120"/>
                </a:lnTo>
                <a:lnTo>
                  <a:pt x="176" y="112"/>
                </a:lnTo>
                <a:lnTo>
                  <a:pt x="176" y="104"/>
                </a:lnTo>
                <a:lnTo>
                  <a:pt x="184" y="96"/>
                </a:lnTo>
                <a:lnTo>
                  <a:pt x="184" y="88"/>
                </a:lnTo>
                <a:lnTo>
                  <a:pt x="192" y="80"/>
                </a:lnTo>
                <a:lnTo>
                  <a:pt x="200" y="80"/>
                </a:lnTo>
                <a:lnTo>
                  <a:pt x="200" y="72"/>
                </a:lnTo>
                <a:lnTo>
                  <a:pt x="208" y="64"/>
                </a:lnTo>
                <a:lnTo>
                  <a:pt x="216" y="64"/>
                </a:lnTo>
                <a:lnTo>
                  <a:pt x="216" y="56"/>
                </a:lnTo>
                <a:lnTo>
                  <a:pt x="216" y="48"/>
                </a:lnTo>
                <a:lnTo>
                  <a:pt x="224" y="48"/>
                </a:lnTo>
                <a:lnTo>
                  <a:pt x="224" y="40"/>
                </a:lnTo>
                <a:lnTo>
                  <a:pt x="232" y="40"/>
                </a:lnTo>
                <a:lnTo>
                  <a:pt x="232" y="32"/>
                </a:lnTo>
                <a:lnTo>
                  <a:pt x="240" y="32"/>
                </a:lnTo>
                <a:lnTo>
                  <a:pt x="248" y="32"/>
                </a:lnTo>
                <a:lnTo>
                  <a:pt x="248" y="24"/>
                </a:lnTo>
                <a:lnTo>
                  <a:pt x="256" y="24"/>
                </a:lnTo>
                <a:lnTo>
                  <a:pt x="264" y="24"/>
                </a:lnTo>
                <a:lnTo>
                  <a:pt x="264" y="16"/>
                </a:lnTo>
                <a:lnTo>
                  <a:pt x="272" y="16"/>
                </a:lnTo>
                <a:lnTo>
                  <a:pt x="272" y="8"/>
                </a:lnTo>
                <a:lnTo>
                  <a:pt x="280" y="8"/>
                </a:lnTo>
                <a:lnTo>
                  <a:pt x="288" y="8"/>
                </a:lnTo>
                <a:lnTo>
                  <a:pt x="288" y="0"/>
                </a:lnTo>
                <a:lnTo>
                  <a:pt x="296" y="0"/>
                </a:lnTo>
                <a:lnTo>
                  <a:pt x="304" y="0"/>
                </a:lnTo>
                <a:lnTo>
                  <a:pt x="304" y="8"/>
                </a:lnTo>
                <a:lnTo>
                  <a:pt x="304" y="16"/>
                </a:lnTo>
                <a:lnTo>
                  <a:pt x="304" y="24"/>
                </a:lnTo>
                <a:lnTo>
                  <a:pt x="296" y="24"/>
                </a:lnTo>
                <a:lnTo>
                  <a:pt x="296" y="32"/>
                </a:lnTo>
                <a:lnTo>
                  <a:pt x="288" y="32"/>
                </a:lnTo>
                <a:lnTo>
                  <a:pt x="288" y="40"/>
                </a:lnTo>
                <a:lnTo>
                  <a:pt x="288" y="48"/>
                </a:lnTo>
                <a:lnTo>
                  <a:pt x="280" y="48"/>
                </a:lnTo>
                <a:lnTo>
                  <a:pt x="280" y="56"/>
                </a:lnTo>
                <a:lnTo>
                  <a:pt x="280" y="64"/>
                </a:lnTo>
                <a:lnTo>
                  <a:pt x="272" y="64"/>
                </a:lnTo>
                <a:lnTo>
                  <a:pt x="272" y="72"/>
                </a:lnTo>
                <a:lnTo>
                  <a:pt x="272" y="80"/>
                </a:lnTo>
                <a:lnTo>
                  <a:pt x="272" y="88"/>
                </a:lnTo>
                <a:lnTo>
                  <a:pt x="272" y="96"/>
                </a:lnTo>
                <a:lnTo>
                  <a:pt x="264" y="96"/>
                </a:lnTo>
                <a:lnTo>
                  <a:pt x="264" y="104"/>
                </a:lnTo>
                <a:lnTo>
                  <a:pt x="264" y="112"/>
                </a:lnTo>
                <a:lnTo>
                  <a:pt x="264" y="120"/>
                </a:lnTo>
                <a:lnTo>
                  <a:pt x="264" y="128"/>
                </a:lnTo>
                <a:lnTo>
                  <a:pt x="272" y="128"/>
                </a:lnTo>
                <a:lnTo>
                  <a:pt x="272" y="136"/>
                </a:lnTo>
                <a:lnTo>
                  <a:pt x="272" y="144"/>
                </a:lnTo>
                <a:lnTo>
                  <a:pt x="272" y="152"/>
                </a:lnTo>
                <a:lnTo>
                  <a:pt x="272" y="160"/>
                </a:lnTo>
                <a:lnTo>
                  <a:pt x="272" y="168"/>
                </a:lnTo>
                <a:lnTo>
                  <a:pt x="272" y="176"/>
                </a:lnTo>
                <a:lnTo>
                  <a:pt x="272" y="184"/>
                </a:lnTo>
                <a:lnTo>
                  <a:pt x="272" y="192"/>
                </a:lnTo>
                <a:lnTo>
                  <a:pt x="272" y="200"/>
                </a:lnTo>
                <a:lnTo>
                  <a:pt x="272" y="208"/>
                </a:lnTo>
                <a:lnTo>
                  <a:pt x="272" y="216"/>
                </a:lnTo>
                <a:lnTo>
                  <a:pt x="272" y="224"/>
                </a:lnTo>
                <a:lnTo>
                  <a:pt x="280" y="224"/>
                </a:lnTo>
                <a:lnTo>
                  <a:pt x="280" y="232"/>
                </a:lnTo>
                <a:lnTo>
                  <a:pt x="280" y="240"/>
                </a:lnTo>
                <a:lnTo>
                  <a:pt x="280" y="248"/>
                </a:lnTo>
                <a:lnTo>
                  <a:pt x="280" y="256"/>
                </a:lnTo>
                <a:lnTo>
                  <a:pt x="272" y="256"/>
                </a:lnTo>
                <a:lnTo>
                  <a:pt x="272" y="264"/>
                </a:lnTo>
                <a:lnTo>
                  <a:pt x="272" y="272"/>
                </a:lnTo>
                <a:lnTo>
                  <a:pt x="272" y="280"/>
                </a:lnTo>
                <a:lnTo>
                  <a:pt x="272" y="288"/>
                </a:lnTo>
                <a:lnTo>
                  <a:pt x="272" y="296"/>
                </a:lnTo>
                <a:lnTo>
                  <a:pt x="272" y="304"/>
                </a:lnTo>
                <a:lnTo>
                  <a:pt x="272" y="312"/>
                </a:lnTo>
                <a:lnTo>
                  <a:pt x="272" y="320"/>
                </a:lnTo>
                <a:lnTo>
                  <a:pt x="280" y="320"/>
                </a:lnTo>
                <a:lnTo>
                  <a:pt x="280" y="328"/>
                </a:lnTo>
                <a:lnTo>
                  <a:pt x="280" y="336"/>
                </a:lnTo>
                <a:lnTo>
                  <a:pt x="272" y="336"/>
                </a:lnTo>
                <a:lnTo>
                  <a:pt x="272" y="344"/>
                </a:lnTo>
                <a:lnTo>
                  <a:pt x="272" y="352"/>
                </a:lnTo>
                <a:lnTo>
                  <a:pt x="280" y="352"/>
                </a:lnTo>
                <a:lnTo>
                  <a:pt x="280" y="360"/>
                </a:lnTo>
                <a:lnTo>
                  <a:pt x="280" y="368"/>
                </a:lnTo>
                <a:lnTo>
                  <a:pt x="288" y="368"/>
                </a:lnTo>
                <a:lnTo>
                  <a:pt x="288" y="376"/>
                </a:lnTo>
                <a:lnTo>
                  <a:pt x="288" y="384"/>
                </a:lnTo>
                <a:lnTo>
                  <a:pt x="296" y="392"/>
                </a:lnTo>
                <a:lnTo>
                  <a:pt x="304" y="392"/>
                </a:lnTo>
                <a:lnTo>
                  <a:pt x="304" y="400"/>
                </a:lnTo>
                <a:lnTo>
                  <a:pt x="304" y="408"/>
                </a:lnTo>
                <a:lnTo>
                  <a:pt x="312" y="408"/>
                </a:lnTo>
                <a:lnTo>
                  <a:pt x="312" y="416"/>
                </a:lnTo>
                <a:lnTo>
                  <a:pt x="312" y="424"/>
                </a:lnTo>
                <a:lnTo>
                  <a:pt x="304" y="424"/>
                </a:lnTo>
                <a:lnTo>
                  <a:pt x="296" y="424"/>
                </a:lnTo>
                <a:lnTo>
                  <a:pt x="288" y="424"/>
                </a:lnTo>
                <a:lnTo>
                  <a:pt x="280" y="424"/>
                </a:lnTo>
                <a:lnTo>
                  <a:pt x="272" y="424"/>
                </a:lnTo>
                <a:lnTo>
                  <a:pt x="272" y="432"/>
                </a:lnTo>
                <a:lnTo>
                  <a:pt x="264" y="432"/>
                </a:lnTo>
                <a:lnTo>
                  <a:pt x="256" y="432"/>
                </a:lnTo>
                <a:lnTo>
                  <a:pt x="256" y="424"/>
                </a:lnTo>
                <a:lnTo>
                  <a:pt x="248" y="424"/>
                </a:lnTo>
                <a:lnTo>
                  <a:pt x="240" y="424"/>
                </a:lnTo>
                <a:lnTo>
                  <a:pt x="240" y="416"/>
                </a:lnTo>
                <a:lnTo>
                  <a:pt x="232" y="416"/>
                </a:lnTo>
                <a:lnTo>
                  <a:pt x="232" y="424"/>
                </a:lnTo>
                <a:lnTo>
                  <a:pt x="224" y="424"/>
                </a:lnTo>
                <a:lnTo>
                  <a:pt x="224" y="432"/>
                </a:lnTo>
                <a:lnTo>
                  <a:pt x="232" y="432"/>
                </a:lnTo>
                <a:lnTo>
                  <a:pt x="232" y="440"/>
                </a:lnTo>
                <a:lnTo>
                  <a:pt x="240" y="440"/>
                </a:lnTo>
                <a:lnTo>
                  <a:pt x="248" y="440"/>
                </a:lnTo>
                <a:lnTo>
                  <a:pt x="256" y="440"/>
                </a:lnTo>
                <a:lnTo>
                  <a:pt x="256" y="448"/>
                </a:lnTo>
                <a:lnTo>
                  <a:pt x="264" y="448"/>
                </a:lnTo>
                <a:lnTo>
                  <a:pt x="264" y="456"/>
                </a:lnTo>
                <a:lnTo>
                  <a:pt x="264" y="464"/>
                </a:lnTo>
                <a:lnTo>
                  <a:pt x="264" y="472"/>
                </a:lnTo>
                <a:lnTo>
                  <a:pt x="256" y="472"/>
                </a:lnTo>
                <a:lnTo>
                  <a:pt x="256" y="480"/>
                </a:lnTo>
                <a:lnTo>
                  <a:pt x="248" y="480"/>
                </a:lnTo>
                <a:lnTo>
                  <a:pt x="248" y="488"/>
                </a:lnTo>
                <a:lnTo>
                  <a:pt x="240" y="488"/>
                </a:lnTo>
                <a:lnTo>
                  <a:pt x="240" y="496"/>
                </a:lnTo>
                <a:lnTo>
                  <a:pt x="232" y="496"/>
                </a:lnTo>
                <a:lnTo>
                  <a:pt x="232" y="504"/>
                </a:lnTo>
                <a:lnTo>
                  <a:pt x="240" y="504"/>
                </a:lnTo>
                <a:lnTo>
                  <a:pt x="240" y="512"/>
                </a:lnTo>
                <a:lnTo>
                  <a:pt x="248" y="512"/>
                </a:lnTo>
                <a:lnTo>
                  <a:pt x="248" y="520"/>
                </a:lnTo>
                <a:lnTo>
                  <a:pt x="240" y="520"/>
                </a:lnTo>
                <a:lnTo>
                  <a:pt x="232" y="520"/>
                </a:lnTo>
                <a:lnTo>
                  <a:pt x="224" y="520"/>
                </a:lnTo>
                <a:lnTo>
                  <a:pt x="216" y="520"/>
                </a:lnTo>
                <a:lnTo>
                  <a:pt x="216" y="512"/>
                </a:lnTo>
                <a:lnTo>
                  <a:pt x="208" y="512"/>
                </a:lnTo>
                <a:lnTo>
                  <a:pt x="200" y="512"/>
                </a:lnTo>
                <a:lnTo>
                  <a:pt x="192" y="512"/>
                </a:lnTo>
                <a:lnTo>
                  <a:pt x="192" y="504"/>
                </a:lnTo>
                <a:lnTo>
                  <a:pt x="184" y="504"/>
                </a:lnTo>
                <a:lnTo>
                  <a:pt x="184" y="496"/>
                </a:lnTo>
                <a:lnTo>
                  <a:pt x="176" y="496"/>
                </a:lnTo>
                <a:lnTo>
                  <a:pt x="168" y="496"/>
                </a:lnTo>
                <a:lnTo>
                  <a:pt x="160" y="496"/>
                </a:lnTo>
                <a:lnTo>
                  <a:pt x="160" y="488"/>
                </a:lnTo>
                <a:lnTo>
                  <a:pt x="152" y="488"/>
                </a:lnTo>
                <a:lnTo>
                  <a:pt x="144" y="488"/>
                </a:lnTo>
                <a:lnTo>
                  <a:pt x="136" y="488"/>
                </a:lnTo>
                <a:lnTo>
                  <a:pt x="128" y="488"/>
                </a:lnTo>
                <a:lnTo>
                  <a:pt x="128" y="480"/>
                </a:lnTo>
                <a:lnTo>
                  <a:pt x="120" y="480"/>
                </a:lnTo>
                <a:lnTo>
                  <a:pt x="112" y="480"/>
                </a:lnTo>
                <a:lnTo>
                  <a:pt x="112" y="472"/>
                </a:lnTo>
                <a:lnTo>
                  <a:pt x="104" y="472"/>
                </a:lnTo>
                <a:lnTo>
                  <a:pt x="96" y="472"/>
                </a:lnTo>
                <a:lnTo>
                  <a:pt x="88" y="472"/>
                </a:lnTo>
                <a:lnTo>
                  <a:pt x="80" y="472"/>
                </a:lnTo>
                <a:lnTo>
                  <a:pt x="80" y="464"/>
                </a:lnTo>
                <a:lnTo>
                  <a:pt x="72" y="464"/>
                </a:lnTo>
                <a:lnTo>
                  <a:pt x="64" y="464"/>
                </a:lnTo>
                <a:lnTo>
                  <a:pt x="56" y="464"/>
                </a:lnTo>
                <a:lnTo>
                  <a:pt x="48" y="464"/>
                </a:lnTo>
                <a:lnTo>
                  <a:pt x="48" y="456"/>
                </a:lnTo>
                <a:lnTo>
                  <a:pt x="48" y="448"/>
                </a:lnTo>
                <a:lnTo>
                  <a:pt x="40" y="448"/>
                </a:lnTo>
                <a:lnTo>
                  <a:pt x="32" y="448"/>
                </a:lnTo>
                <a:lnTo>
                  <a:pt x="24" y="448"/>
                </a:lnTo>
                <a:lnTo>
                  <a:pt x="16" y="448"/>
                </a:lnTo>
                <a:lnTo>
                  <a:pt x="8" y="448"/>
                </a:lnTo>
                <a:lnTo>
                  <a:pt x="0" y="448"/>
                </a:lnTo>
                <a:lnTo>
                  <a:pt x="0" y="440"/>
                </a:lnTo>
                <a:lnTo>
                  <a:pt x="8" y="432"/>
                </a:lnTo>
                <a:lnTo>
                  <a:pt x="16" y="432"/>
                </a:lnTo>
                <a:lnTo>
                  <a:pt x="16" y="424"/>
                </a:lnTo>
                <a:lnTo>
                  <a:pt x="16" y="416"/>
                </a:lnTo>
                <a:lnTo>
                  <a:pt x="16" y="408"/>
                </a:lnTo>
                <a:lnTo>
                  <a:pt x="24" y="408"/>
                </a:lnTo>
                <a:lnTo>
                  <a:pt x="32" y="408"/>
                </a:lnTo>
                <a:lnTo>
                  <a:pt x="32" y="416"/>
                </a:lnTo>
                <a:lnTo>
                  <a:pt x="40" y="416"/>
                </a:lnTo>
                <a:lnTo>
                  <a:pt x="40" y="424"/>
                </a:lnTo>
                <a:lnTo>
                  <a:pt x="48" y="424"/>
                </a:lnTo>
                <a:lnTo>
                  <a:pt x="48" y="416"/>
                </a:lnTo>
                <a:lnTo>
                  <a:pt x="56" y="416"/>
                </a:lnTo>
                <a:lnTo>
                  <a:pt x="56" y="408"/>
                </a:lnTo>
                <a:lnTo>
                  <a:pt x="56" y="400"/>
                </a:lnTo>
                <a:lnTo>
                  <a:pt x="48" y="392"/>
                </a:lnTo>
                <a:lnTo>
                  <a:pt x="48" y="384"/>
                </a:lnTo>
                <a:lnTo>
                  <a:pt x="48" y="376"/>
                </a:lnTo>
                <a:lnTo>
                  <a:pt x="48" y="368"/>
                </a:lnTo>
                <a:lnTo>
                  <a:pt x="48" y="360"/>
                </a:lnTo>
                <a:lnTo>
                  <a:pt x="48" y="352"/>
                </a:lnTo>
                <a:lnTo>
                  <a:pt x="40" y="352"/>
                </a:lnTo>
                <a:lnTo>
                  <a:pt x="32" y="352"/>
                </a:lnTo>
                <a:lnTo>
                  <a:pt x="32" y="344"/>
                </a:lnTo>
                <a:lnTo>
                  <a:pt x="32" y="336"/>
                </a:lnTo>
                <a:lnTo>
                  <a:pt x="40" y="336"/>
                </a:lnTo>
                <a:lnTo>
                  <a:pt x="40" y="328"/>
                </a:lnTo>
                <a:lnTo>
                  <a:pt x="48" y="328"/>
                </a:lnTo>
                <a:lnTo>
                  <a:pt x="56" y="328"/>
                </a:lnTo>
                <a:lnTo>
                  <a:pt x="56" y="320"/>
                </a:lnTo>
                <a:lnTo>
                  <a:pt x="64" y="320"/>
                </a:lnTo>
                <a:lnTo>
                  <a:pt x="64" y="312"/>
                </a:lnTo>
                <a:lnTo>
                  <a:pt x="64" y="304"/>
                </a:lnTo>
                <a:lnTo>
                  <a:pt x="72" y="312"/>
                </a:lnTo>
                <a:lnTo>
                  <a:pt x="80" y="312"/>
                </a:lnTo>
                <a:lnTo>
                  <a:pt x="80" y="320"/>
                </a:lnTo>
                <a:lnTo>
                  <a:pt x="88" y="320"/>
                </a:lnTo>
                <a:lnTo>
                  <a:pt x="88" y="312"/>
                </a:lnTo>
                <a:lnTo>
                  <a:pt x="96" y="312"/>
                </a:lnTo>
                <a:lnTo>
                  <a:pt x="96" y="320"/>
                </a:lnTo>
                <a:lnTo>
                  <a:pt x="104" y="320"/>
                </a:lnTo>
                <a:lnTo>
                  <a:pt x="112" y="320"/>
                </a:lnTo>
                <a:lnTo>
                  <a:pt x="120" y="320"/>
                </a:lnTo>
                <a:lnTo>
                  <a:pt x="120" y="328"/>
                </a:lnTo>
                <a:lnTo>
                  <a:pt x="128" y="328"/>
                </a:lnTo>
                <a:lnTo>
                  <a:pt x="136" y="328"/>
                </a:lnTo>
                <a:lnTo>
                  <a:pt x="144" y="328"/>
                </a:lnTo>
                <a:lnTo>
                  <a:pt x="136" y="328"/>
                </a:lnTo>
                <a:lnTo>
                  <a:pt x="136" y="320"/>
                </a:lnTo>
                <a:lnTo>
                  <a:pt x="136" y="312"/>
                </a:lnTo>
                <a:lnTo>
                  <a:pt x="128" y="304"/>
                </a:lnTo>
                <a:lnTo>
                  <a:pt x="128" y="296"/>
                </a:lnTo>
                <a:lnTo>
                  <a:pt x="136" y="296"/>
                </a:lnTo>
                <a:lnTo>
                  <a:pt x="144" y="296"/>
                </a:lnTo>
                <a:lnTo>
                  <a:pt x="144" y="304"/>
                </a:lnTo>
                <a:lnTo>
                  <a:pt x="152" y="304"/>
                </a:lnTo>
                <a:lnTo>
                  <a:pt x="160" y="304"/>
                </a:lnTo>
                <a:lnTo>
                  <a:pt x="168" y="304"/>
                </a:lnTo>
                <a:lnTo>
                  <a:pt x="168" y="296"/>
                </a:lnTo>
                <a:lnTo>
                  <a:pt x="176" y="288"/>
                </a:lnTo>
                <a:lnTo>
                  <a:pt x="168" y="288"/>
                </a:lnTo>
                <a:lnTo>
                  <a:pt x="168" y="280"/>
                </a:lnTo>
                <a:lnTo>
                  <a:pt x="168" y="272"/>
                </a:lnTo>
                <a:lnTo>
                  <a:pt x="168" y="264"/>
                </a:lnTo>
                <a:lnTo>
                  <a:pt x="168" y="256"/>
                </a:lnTo>
                <a:lnTo>
                  <a:pt x="168" y="248"/>
                </a:lnTo>
                <a:lnTo>
                  <a:pt x="176" y="248"/>
                </a:lnTo>
                <a:lnTo>
                  <a:pt x="176" y="240"/>
                </a:lnTo>
                <a:lnTo>
                  <a:pt x="168" y="240"/>
                </a:lnTo>
                <a:lnTo>
                  <a:pt x="168" y="232"/>
                </a:lnTo>
                <a:lnTo>
                  <a:pt x="168" y="224"/>
                </a:lnTo>
                <a:lnTo>
                  <a:pt x="160" y="224"/>
                </a:lnTo>
                <a:lnTo>
                  <a:pt x="152" y="224"/>
                </a:lnTo>
                <a:lnTo>
                  <a:pt x="152" y="216"/>
                </a:lnTo>
                <a:lnTo>
                  <a:pt x="152" y="208"/>
                </a:lnTo>
                <a:lnTo>
                  <a:pt x="144" y="208"/>
                </a:lnTo>
                <a:lnTo>
                  <a:pt x="144" y="200"/>
                </a:lnTo>
                <a:lnTo>
                  <a:pt x="136" y="200"/>
                </a:lnTo>
                <a:lnTo>
                  <a:pt x="128" y="200"/>
                </a:lnTo>
                <a:lnTo>
                  <a:pt x="128" y="192"/>
                </a:lnTo>
                <a:lnTo>
                  <a:pt x="120" y="192"/>
                </a:lnTo>
                <a:lnTo>
                  <a:pt x="112" y="192"/>
                </a:lnTo>
                <a:lnTo>
                  <a:pt x="104" y="192"/>
                </a:lnTo>
                <a:lnTo>
                  <a:pt x="104" y="184"/>
                </a:lnTo>
                <a:lnTo>
                  <a:pt x="96" y="184"/>
                </a:lnTo>
                <a:lnTo>
                  <a:pt x="88" y="184"/>
                </a:lnTo>
                <a:lnTo>
                  <a:pt x="88" y="176"/>
                </a:lnTo>
                <a:lnTo>
                  <a:pt x="80" y="176"/>
                </a:lnTo>
                <a:lnTo>
                  <a:pt x="80" y="168"/>
                </a:lnTo>
                <a:lnTo>
                  <a:pt x="72" y="168"/>
                </a:lnTo>
                <a:lnTo>
                  <a:pt x="64" y="160"/>
                </a:lnTo>
                <a:lnTo>
                  <a:pt x="72" y="160"/>
                </a:lnTo>
                <a:lnTo>
                  <a:pt x="80" y="152"/>
                </a:lnTo>
              </a:path>
            </a:pathLst>
          </a:custGeom>
          <a:solidFill>
            <a:srgbClr val="FFFFFF"/>
          </a:solidFill>
          <a:ln w="12700" cap="rnd"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7" name="Freeform 5"/>
          <p:cNvSpPr>
            <a:spLocks/>
          </p:cNvSpPr>
          <p:nvPr/>
        </p:nvSpPr>
        <p:spPr bwMode="auto">
          <a:xfrm>
            <a:off x="5046663" y="3054350"/>
            <a:ext cx="539750" cy="925513"/>
          </a:xfrm>
          <a:custGeom>
            <a:avLst/>
            <a:gdLst/>
            <a:ahLst/>
            <a:cxnLst>
              <a:cxn ang="0">
                <a:pos x="48" y="56"/>
              </a:cxn>
              <a:cxn ang="0">
                <a:pos x="56" y="56"/>
              </a:cxn>
              <a:cxn ang="0">
                <a:pos x="72" y="48"/>
              </a:cxn>
              <a:cxn ang="0">
                <a:pos x="96" y="40"/>
              </a:cxn>
              <a:cxn ang="0">
                <a:pos x="104" y="24"/>
              </a:cxn>
              <a:cxn ang="0">
                <a:pos x="120" y="16"/>
              </a:cxn>
              <a:cxn ang="0">
                <a:pos x="136" y="8"/>
              </a:cxn>
              <a:cxn ang="0">
                <a:pos x="152" y="0"/>
              </a:cxn>
              <a:cxn ang="0">
                <a:pos x="176" y="0"/>
              </a:cxn>
              <a:cxn ang="0">
                <a:pos x="176" y="16"/>
              </a:cxn>
              <a:cxn ang="0">
                <a:pos x="176" y="24"/>
              </a:cxn>
              <a:cxn ang="0">
                <a:pos x="184" y="40"/>
              </a:cxn>
              <a:cxn ang="0">
                <a:pos x="192" y="56"/>
              </a:cxn>
              <a:cxn ang="0">
                <a:pos x="200" y="72"/>
              </a:cxn>
              <a:cxn ang="0">
                <a:pos x="192" y="88"/>
              </a:cxn>
              <a:cxn ang="0">
                <a:pos x="176" y="96"/>
              </a:cxn>
              <a:cxn ang="0">
                <a:pos x="160" y="104"/>
              </a:cxn>
              <a:cxn ang="0">
                <a:pos x="152" y="120"/>
              </a:cxn>
              <a:cxn ang="0">
                <a:pos x="152" y="144"/>
              </a:cxn>
              <a:cxn ang="0">
                <a:pos x="152" y="152"/>
              </a:cxn>
              <a:cxn ang="0">
                <a:pos x="168" y="160"/>
              </a:cxn>
              <a:cxn ang="0">
                <a:pos x="168" y="184"/>
              </a:cxn>
              <a:cxn ang="0">
                <a:pos x="176" y="200"/>
              </a:cxn>
              <a:cxn ang="0">
                <a:pos x="168" y="216"/>
              </a:cxn>
              <a:cxn ang="0">
                <a:pos x="168" y="240"/>
              </a:cxn>
              <a:cxn ang="0">
                <a:pos x="168" y="264"/>
              </a:cxn>
              <a:cxn ang="0">
                <a:pos x="168" y="272"/>
              </a:cxn>
              <a:cxn ang="0">
                <a:pos x="168" y="296"/>
              </a:cxn>
              <a:cxn ang="0">
                <a:pos x="176" y="312"/>
              </a:cxn>
              <a:cxn ang="0">
                <a:pos x="184" y="328"/>
              </a:cxn>
              <a:cxn ang="0">
                <a:pos x="176" y="344"/>
              </a:cxn>
              <a:cxn ang="0">
                <a:pos x="176" y="368"/>
              </a:cxn>
              <a:cxn ang="0">
                <a:pos x="160" y="360"/>
              </a:cxn>
              <a:cxn ang="0">
                <a:pos x="136" y="360"/>
              </a:cxn>
              <a:cxn ang="0">
                <a:pos x="112" y="360"/>
              </a:cxn>
              <a:cxn ang="0">
                <a:pos x="88" y="360"/>
              </a:cxn>
              <a:cxn ang="0">
                <a:pos x="80" y="376"/>
              </a:cxn>
              <a:cxn ang="0">
                <a:pos x="56" y="384"/>
              </a:cxn>
              <a:cxn ang="0">
                <a:pos x="40" y="392"/>
              </a:cxn>
              <a:cxn ang="0">
                <a:pos x="16" y="400"/>
              </a:cxn>
              <a:cxn ang="0">
                <a:pos x="0" y="384"/>
              </a:cxn>
              <a:cxn ang="0">
                <a:pos x="8" y="360"/>
              </a:cxn>
              <a:cxn ang="0">
                <a:pos x="8" y="336"/>
              </a:cxn>
              <a:cxn ang="0">
                <a:pos x="8" y="312"/>
              </a:cxn>
              <a:cxn ang="0">
                <a:pos x="8" y="288"/>
              </a:cxn>
              <a:cxn ang="0">
                <a:pos x="8" y="264"/>
              </a:cxn>
              <a:cxn ang="0">
                <a:pos x="0" y="248"/>
              </a:cxn>
              <a:cxn ang="0">
                <a:pos x="8" y="232"/>
              </a:cxn>
              <a:cxn ang="0">
                <a:pos x="8" y="208"/>
              </a:cxn>
              <a:cxn ang="0">
                <a:pos x="0" y="192"/>
              </a:cxn>
              <a:cxn ang="0">
                <a:pos x="0" y="168"/>
              </a:cxn>
              <a:cxn ang="0">
                <a:pos x="8" y="152"/>
              </a:cxn>
              <a:cxn ang="0">
                <a:pos x="8" y="128"/>
              </a:cxn>
              <a:cxn ang="0">
                <a:pos x="16" y="112"/>
              </a:cxn>
              <a:cxn ang="0">
                <a:pos x="24" y="96"/>
              </a:cxn>
              <a:cxn ang="0">
                <a:pos x="40" y="88"/>
              </a:cxn>
            </a:cxnLst>
            <a:rect l="0" t="0" r="r" b="b"/>
            <a:pathLst>
              <a:path w="201" h="401">
                <a:moveTo>
                  <a:pt x="40" y="56"/>
                </a:moveTo>
                <a:lnTo>
                  <a:pt x="40" y="56"/>
                </a:lnTo>
                <a:lnTo>
                  <a:pt x="48" y="56"/>
                </a:lnTo>
                <a:lnTo>
                  <a:pt x="48" y="48"/>
                </a:lnTo>
                <a:lnTo>
                  <a:pt x="48" y="56"/>
                </a:lnTo>
                <a:lnTo>
                  <a:pt x="56" y="56"/>
                </a:lnTo>
                <a:lnTo>
                  <a:pt x="64" y="56"/>
                </a:lnTo>
                <a:lnTo>
                  <a:pt x="72" y="56"/>
                </a:lnTo>
                <a:lnTo>
                  <a:pt x="72" y="48"/>
                </a:lnTo>
                <a:lnTo>
                  <a:pt x="80" y="48"/>
                </a:lnTo>
                <a:lnTo>
                  <a:pt x="88" y="40"/>
                </a:lnTo>
                <a:lnTo>
                  <a:pt x="96" y="40"/>
                </a:lnTo>
                <a:lnTo>
                  <a:pt x="96" y="32"/>
                </a:lnTo>
                <a:lnTo>
                  <a:pt x="104" y="32"/>
                </a:lnTo>
                <a:lnTo>
                  <a:pt x="104" y="24"/>
                </a:lnTo>
                <a:lnTo>
                  <a:pt x="112" y="24"/>
                </a:lnTo>
                <a:lnTo>
                  <a:pt x="120" y="24"/>
                </a:lnTo>
                <a:lnTo>
                  <a:pt x="120" y="16"/>
                </a:lnTo>
                <a:lnTo>
                  <a:pt x="128" y="16"/>
                </a:lnTo>
                <a:lnTo>
                  <a:pt x="128" y="8"/>
                </a:lnTo>
                <a:lnTo>
                  <a:pt x="136" y="8"/>
                </a:lnTo>
                <a:lnTo>
                  <a:pt x="144" y="8"/>
                </a:lnTo>
                <a:lnTo>
                  <a:pt x="144" y="0"/>
                </a:lnTo>
                <a:lnTo>
                  <a:pt x="152" y="0"/>
                </a:lnTo>
                <a:lnTo>
                  <a:pt x="160" y="0"/>
                </a:lnTo>
                <a:lnTo>
                  <a:pt x="168" y="0"/>
                </a:lnTo>
                <a:lnTo>
                  <a:pt x="176" y="0"/>
                </a:lnTo>
                <a:lnTo>
                  <a:pt x="176" y="8"/>
                </a:lnTo>
                <a:lnTo>
                  <a:pt x="184" y="8"/>
                </a:lnTo>
                <a:lnTo>
                  <a:pt x="176" y="16"/>
                </a:lnTo>
                <a:lnTo>
                  <a:pt x="176" y="24"/>
                </a:lnTo>
                <a:lnTo>
                  <a:pt x="168" y="24"/>
                </a:lnTo>
                <a:lnTo>
                  <a:pt x="176" y="24"/>
                </a:lnTo>
                <a:lnTo>
                  <a:pt x="176" y="32"/>
                </a:lnTo>
                <a:lnTo>
                  <a:pt x="176" y="40"/>
                </a:lnTo>
                <a:lnTo>
                  <a:pt x="184" y="40"/>
                </a:lnTo>
                <a:lnTo>
                  <a:pt x="184" y="48"/>
                </a:lnTo>
                <a:lnTo>
                  <a:pt x="192" y="48"/>
                </a:lnTo>
                <a:lnTo>
                  <a:pt x="192" y="56"/>
                </a:lnTo>
                <a:lnTo>
                  <a:pt x="192" y="64"/>
                </a:lnTo>
                <a:lnTo>
                  <a:pt x="200" y="64"/>
                </a:lnTo>
                <a:lnTo>
                  <a:pt x="200" y="72"/>
                </a:lnTo>
                <a:lnTo>
                  <a:pt x="200" y="80"/>
                </a:lnTo>
                <a:lnTo>
                  <a:pt x="200" y="88"/>
                </a:lnTo>
                <a:lnTo>
                  <a:pt x="192" y="88"/>
                </a:lnTo>
                <a:lnTo>
                  <a:pt x="192" y="96"/>
                </a:lnTo>
                <a:lnTo>
                  <a:pt x="184" y="96"/>
                </a:lnTo>
                <a:lnTo>
                  <a:pt x="176" y="96"/>
                </a:lnTo>
                <a:lnTo>
                  <a:pt x="168" y="96"/>
                </a:lnTo>
                <a:lnTo>
                  <a:pt x="168" y="104"/>
                </a:lnTo>
                <a:lnTo>
                  <a:pt x="160" y="104"/>
                </a:lnTo>
                <a:lnTo>
                  <a:pt x="160" y="112"/>
                </a:lnTo>
                <a:lnTo>
                  <a:pt x="160" y="120"/>
                </a:lnTo>
                <a:lnTo>
                  <a:pt x="152" y="120"/>
                </a:lnTo>
                <a:lnTo>
                  <a:pt x="152" y="128"/>
                </a:lnTo>
                <a:lnTo>
                  <a:pt x="152" y="136"/>
                </a:lnTo>
                <a:lnTo>
                  <a:pt x="152" y="144"/>
                </a:lnTo>
                <a:lnTo>
                  <a:pt x="144" y="144"/>
                </a:lnTo>
                <a:lnTo>
                  <a:pt x="144" y="152"/>
                </a:lnTo>
                <a:lnTo>
                  <a:pt x="152" y="152"/>
                </a:lnTo>
                <a:lnTo>
                  <a:pt x="160" y="152"/>
                </a:lnTo>
                <a:lnTo>
                  <a:pt x="168" y="152"/>
                </a:lnTo>
                <a:lnTo>
                  <a:pt x="168" y="160"/>
                </a:lnTo>
                <a:lnTo>
                  <a:pt x="168" y="168"/>
                </a:lnTo>
                <a:lnTo>
                  <a:pt x="168" y="176"/>
                </a:lnTo>
                <a:lnTo>
                  <a:pt x="168" y="184"/>
                </a:lnTo>
                <a:lnTo>
                  <a:pt x="176" y="184"/>
                </a:lnTo>
                <a:lnTo>
                  <a:pt x="176" y="192"/>
                </a:lnTo>
                <a:lnTo>
                  <a:pt x="176" y="200"/>
                </a:lnTo>
                <a:lnTo>
                  <a:pt x="176" y="208"/>
                </a:lnTo>
                <a:lnTo>
                  <a:pt x="176" y="216"/>
                </a:lnTo>
                <a:lnTo>
                  <a:pt x="168" y="216"/>
                </a:lnTo>
                <a:lnTo>
                  <a:pt x="168" y="224"/>
                </a:lnTo>
                <a:lnTo>
                  <a:pt x="168" y="232"/>
                </a:lnTo>
                <a:lnTo>
                  <a:pt x="168" y="240"/>
                </a:lnTo>
                <a:lnTo>
                  <a:pt x="168" y="248"/>
                </a:lnTo>
                <a:lnTo>
                  <a:pt x="168" y="256"/>
                </a:lnTo>
                <a:lnTo>
                  <a:pt x="168" y="264"/>
                </a:lnTo>
                <a:lnTo>
                  <a:pt x="160" y="264"/>
                </a:lnTo>
                <a:lnTo>
                  <a:pt x="160" y="272"/>
                </a:lnTo>
                <a:lnTo>
                  <a:pt x="168" y="272"/>
                </a:lnTo>
                <a:lnTo>
                  <a:pt x="168" y="280"/>
                </a:lnTo>
                <a:lnTo>
                  <a:pt x="168" y="288"/>
                </a:lnTo>
                <a:lnTo>
                  <a:pt x="168" y="296"/>
                </a:lnTo>
                <a:lnTo>
                  <a:pt x="168" y="304"/>
                </a:lnTo>
                <a:lnTo>
                  <a:pt x="176" y="304"/>
                </a:lnTo>
                <a:lnTo>
                  <a:pt x="176" y="312"/>
                </a:lnTo>
                <a:lnTo>
                  <a:pt x="176" y="320"/>
                </a:lnTo>
                <a:lnTo>
                  <a:pt x="176" y="328"/>
                </a:lnTo>
                <a:lnTo>
                  <a:pt x="184" y="328"/>
                </a:lnTo>
                <a:lnTo>
                  <a:pt x="184" y="336"/>
                </a:lnTo>
                <a:lnTo>
                  <a:pt x="176" y="336"/>
                </a:lnTo>
                <a:lnTo>
                  <a:pt x="176" y="344"/>
                </a:lnTo>
                <a:lnTo>
                  <a:pt x="176" y="352"/>
                </a:lnTo>
                <a:lnTo>
                  <a:pt x="176" y="360"/>
                </a:lnTo>
                <a:lnTo>
                  <a:pt x="176" y="368"/>
                </a:lnTo>
                <a:lnTo>
                  <a:pt x="176" y="360"/>
                </a:lnTo>
                <a:lnTo>
                  <a:pt x="168" y="360"/>
                </a:lnTo>
                <a:lnTo>
                  <a:pt x="160" y="360"/>
                </a:lnTo>
                <a:lnTo>
                  <a:pt x="152" y="360"/>
                </a:lnTo>
                <a:lnTo>
                  <a:pt x="144" y="360"/>
                </a:lnTo>
                <a:lnTo>
                  <a:pt x="136" y="360"/>
                </a:lnTo>
                <a:lnTo>
                  <a:pt x="128" y="360"/>
                </a:lnTo>
                <a:lnTo>
                  <a:pt x="120" y="360"/>
                </a:lnTo>
                <a:lnTo>
                  <a:pt x="112" y="360"/>
                </a:lnTo>
                <a:lnTo>
                  <a:pt x="104" y="360"/>
                </a:lnTo>
                <a:lnTo>
                  <a:pt x="96" y="360"/>
                </a:lnTo>
                <a:lnTo>
                  <a:pt x="88" y="360"/>
                </a:lnTo>
                <a:lnTo>
                  <a:pt x="88" y="368"/>
                </a:lnTo>
                <a:lnTo>
                  <a:pt x="80" y="368"/>
                </a:lnTo>
                <a:lnTo>
                  <a:pt x="80" y="376"/>
                </a:lnTo>
                <a:lnTo>
                  <a:pt x="72" y="376"/>
                </a:lnTo>
                <a:lnTo>
                  <a:pt x="64" y="384"/>
                </a:lnTo>
                <a:lnTo>
                  <a:pt x="56" y="384"/>
                </a:lnTo>
                <a:lnTo>
                  <a:pt x="48" y="384"/>
                </a:lnTo>
                <a:lnTo>
                  <a:pt x="48" y="392"/>
                </a:lnTo>
                <a:lnTo>
                  <a:pt x="40" y="392"/>
                </a:lnTo>
                <a:lnTo>
                  <a:pt x="32" y="400"/>
                </a:lnTo>
                <a:lnTo>
                  <a:pt x="24" y="400"/>
                </a:lnTo>
                <a:lnTo>
                  <a:pt x="16" y="400"/>
                </a:lnTo>
                <a:lnTo>
                  <a:pt x="8" y="400"/>
                </a:lnTo>
                <a:lnTo>
                  <a:pt x="8" y="392"/>
                </a:lnTo>
                <a:lnTo>
                  <a:pt x="0" y="384"/>
                </a:lnTo>
                <a:lnTo>
                  <a:pt x="0" y="376"/>
                </a:lnTo>
                <a:lnTo>
                  <a:pt x="0" y="368"/>
                </a:lnTo>
                <a:lnTo>
                  <a:pt x="8" y="360"/>
                </a:lnTo>
                <a:lnTo>
                  <a:pt x="8" y="352"/>
                </a:lnTo>
                <a:lnTo>
                  <a:pt x="8" y="344"/>
                </a:lnTo>
                <a:lnTo>
                  <a:pt x="8" y="336"/>
                </a:lnTo>
                <a:lnTo>
                  <a:pt x="8" y="328"/>
                </a:lnTo>
                <a:lnTo>
                  <a:pt x="8" y="320"/>
                </a:lnTo>
                <a:lnTo>
                  <a:pt x="8" y="312"/>
                </a:lnTo>
                <a:lnTo>
                  <a:pt x="8" y="304"/>
                </a:lnTo>
                <a:lnTo>
                  <a:pt x="8" y="296"/>
                </a:lnTo>
                <a:lnTo>
                  <a:pt x="8" y="288"/>
                </a:lnTo>
                <a:lnTo>
                  <a:pt x="8" y="280"/>
                </a:lnTo>
                <a:lnTo>
                  <a:pt x="8" y="272"/>
                </a:lnTo>
                <a:lnTo>
                  <a:pt x="8" y="264"/>
                </a:lnTo>
                <a:lnTo>
                  <a:pt x="8" y="256"/>
                </a:lnTo>
                <a:lnTo>
                  <a:pt x="8" y="248"/>
                </a:lnTo>
                <a:lnTo>
                  <a:pt x="0" y="248"/>
                </a:lnTo>
                <a:lnTo>
                  <a:pt x="0" y="240"/>
                </a:lnTo>
                <a:lnTo>
                  <a:pt x="0" y="232"/>
                </a:lnTo>
                <a:lnTo>
                  <a:pt x="8" y="232"/>
                </a:lnTo>
                <a:lnTo>
                  <a:pt x="8" y="224"/>
                </a:lnTo>
                <a:lnTo>
                  <a:pt x="8" y="216"/>
                </a:lnTo>
                <a:lnTo>
                  <a:pt x="8" y="208"/>
                </a:lnTo>
                <a:lnTo>
                  <a:pt x="8" y="200"/>
                </a:lnTo>
                <a:lnTo>
                  <a:pt x="8" y="192"/>
                </a:lnTo>
                <a:lnTo>
                  <a:pt x="0" y="192"/>
                </a:lnTo>
                <a:lnTo>
                  <a:pt x="0" y="184"/>
                </a:lnTo>
                <a:lnTo>
                  <a:pt x="0" y="176"/>
                </a:lnTo>
                <a:lnTo>
                  <a:pt x="0" y="168"/>
                </a:lnTo>
                <a:lnTo>
                  <a:pt x="0" y="160"/>
                </a:lnTo>
                <a:lnTo>
                  <a:pt x="0" y="152"/>
                </a:lnTo>
                <a:lnTo>
                  <a:pt x="8" y="152"/>
                </a:lnTo>
                <a:lnTo>
                  <a:pt x="8" y="144"/>
                </a:lnTo>
                <a:lnTo>
                  <a:pt x="8" y="136"/>
                </a:lnTo>
                <a:lnTo>
                  <a:pt x="8" y="128"/>
                </a:lnTo>
                <a:lnTo>
                  <a:pt x="8" y="120"/>
                </a:lnTo>
                <a:lnTo>
                  <a:pt x="16" y="120"/>
                </a:lnTo>
                <a:lnTo>
                  <a:pt x="16" y="112"/>
                </a:lnTo>
                <a:lnTo>
                  <a:pt x="24" y="112"/>
                </a:lnTo>
                <a:lnTo>
                  <a:pt x="24" y="104"/>
                </a:lnTo>
                <a:lnTo>
                  <a:pt x="24" y="96"/>
                </a:lnTo>
                <a:lnTo>
                  <a:pt x="32" y="96"/>
                </a:lnTo>
                <a:lnTo>
                  <a:pt x="40" y="96"/>
                </a:lnTo>
                <a:lnTo>
                  <a:pt x="40" y="88"/>
                </a:lnTo>
                <a:lnTo>
                  <a:pt x="40" y="80"/>
                </a:lnTo>
              </a:path>
            </a:pathLst>
          </a:custGeom>
          <a:solidFill>
            <a:srgbClr val="FFFFFF"/>
          </a:solidFill>
          <a:ln w="12700" cap="rnd"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8" name="Freeform 6"/>
          <p:cNvSpPr>
            <a:spLocks/>
          </p:cNvSpPr>
          <p:nvPr/>
        </p:nvSpPr>
        <p:spPr bwMode="auto">
          <a:xfrm>
            <a:off x="4368800" y="3203575"/>
            <a:ext cx="838200" cy="1198563"/>
          </a:xfrm>
          <a:custGeom>
            <a:avLst/>
            <a:gdLst/>
            <a:ahLst/>
            <a:cxnLst>
              <a:cxn ang="0">
                <a:pos x="80" y="144"/>
              </a:cxn>
              <a:cxn ang="0">
                <a:pos x="104" y="128"/>
              </a:cxn>
              <a:cxn ang="0">
                <a:pos x="128" y="128"/>
              </a:cxn>
              <a:cxn ang="0">
                <a:pos x="160" y="136"/>
              </a:cxn>
              <a:cxn ang="0">
                <a:pos x="176" y="112"/>
              </a:cxn>
              <a:cxn ang="0">
                <a:pos x="200" y="80"/>
              </a:cxn>
              <a:cxn ang="0">
                <a:pos x="216" y="48"/>
              </a:cxn>
              <a:cxn ang="0">
                <a:pos x="240" y="32"/>
              </a:cxn>
              <a:cxn ang="0">
                <a:pos x="264" y="16"/>
              </a:cxn>
              <a:cxn ang="0">
                <a:pos x="288" y="0"/>
              </a:cxn>
              <a:cxn ang="0">
                <a:pos x="304" y="24"/>
              </a:cxn>
              <a:cxn ang="0">
                <a:pos x="288" y="48"/>
              </a:cxn>
              <a:cxn ang="0">
                <a:pos x="272" y="72"/>
              </a:cxn>
              <a:cxn ang="0">
                <a:pos x="264" y="104"/>
              </a:cxn>
              <a:cxn ang="0">
                <a:pos x="272" y="136"/>
              </a:cxn>
              <a:cxn ang="0">
                <a:pos x="272" y="176"/>
              </a:cxn>
              <a:cxn ang="0">
                <a:pos x="272" y="216"/>
              </a:cxn>
              <a:cxn ang="0">
                <a:pos x="280" y="248"/>
              </a:cxn>
              <a:cxn ang="0">
                <a:pos x="272" y="280"/>
              </a:cxn>
              <a:cxn ang="0">
                <a:pos x="272" y="320"/>
              </a:cxn>
              <a:cxn ang="0">
                <a:pos x="272" y="344"/>
              </a:cxn>
              <a:cxn ang="0">
                <a:pos x="288" y="368"/>
              </a:cxn>
              <a:cxn ang="0">
                <a:pos x="304" y="400"/>
              </a:cxn>
              <a:cxn ang="0">
                <a:pos x="304" y="424"/>
              </a:cxn>
              <a:cxn ang="0">
                <a:pos x="272" y="432"/>
              </a:cxn>
              <a:cxn ang="0">
                <a:pos x="240" y="424"/>
              </a:cxn>
              <a:cxn ang="0">
                <a:pos x="224" y="432"/>
              </a:cxn>
              <a:cxn ang="0">
                <a:pos x="256" y="440"/>
              </a:cxn>
              <a:cxn ang="0">
                <a:pos x="264" y="472"/>
              </a:cxn>
              <a:cxn ang="0">
                <a:pos x="240" y="488"/>
              </a:cxn>
              <a:cxn ang="0">
                <a:pos x="240" y="512"/>
              </a:cxn>
              <a:cxn ang="0">
                <a:pos x="224" y="520"/>
              </a:cxn>
              <a:cxn ang="0">
                <a:pos x="192" y="512"/>
              </a:cxn>
              <a:cxn ang="0">
                <a:pos x="168" y="496"/>
              </a:cxn>
              <a:cxn ang="0">
                <a:pos x="136" y="488"/>
              </a:cxn>
              <a:cxn ang="0">
                <a:pos x="112" y="472"/>
              </a:cxn>
              <a:cxn ang="0">
                <a:pos x="80" y="464"/>
              </a:cxn>
              <a:cxn ang="0">
                <a:pos x="48" y="456"/>
              </a:cxn>
              <a:cxn ang="0">
                <a:pos x="16" y="448"/>
              </a:cxn>
              <a:cxn ang="0">
                <a:pos x="16" y="432"/>
              </a:cxn>
              <a:cxn ang="0">
                <a:pos x="32" y="408"/>
              </a:cxn>
              <a:cxn ang="0">
                <a:pos x="48" y="416"/>
              </a:cxn>
              <a:cxn ang="0">
                <a:pos x="48" y="384"/>
              </a:cxn>
              <a:cxn ang="0">
                <a:pos x="40" y="352"/>
              </a:cxn>
              <a:cxn ang="0">
                <a:pos x="40" y="328"/>
              </a:cxn>
              <a:cxn ang="0">
                <a:pos x="64" y="312"/>
              </a:cxn>
              <a:cxn ang="0">
                <a:pos x="88" y="320"/>
              </a:cxn>
              <a:cxn ang="0">
                <a:pos x="112" y="320"/>
              </a:cxn>
              <a:cxn ang="0">
                <a:pos x="144" y="328"/>
              </a:cxn>
              <a:cxn ang="0">
                <a:pos x="128" y="296"/>
              </a:cxn>
              <a:cxn ang="0">
                <a:pos x="160" y="304"/>
              </a:cxn>
              <a:cxn ang="0">
                <a:pos x="168" y="280"/>
              </a:cxn>
              <a:cxn ang="0">
                <a:pos x="176" y="248"/>
              </a:cxn>
              <a:cxn ang="0">
                <a:pos x="160" y="224"/>
              </a:cxn>
              <a:cxn ang="0">
                <a:pos x="144" y="200"/>
              </a:cxn>
              <a:cxn ang="0">
                <a:pos x="112" y="192"/>
              </a:cxn>
              <a:cxn ang="0">
                <a:pos x="88" y="176"/>
              </a:cxn>
              <a:cxn ang="0">
                <a:pos x="72" y="160"/>
              </a:cxn>
            </a:cxnLst>
            <a:rect l="0" t="0" r="r" b="b"/>
            <a:pathLst>
              <a:path w="313" h="521">
                <a:moveTo>
                  <a:pt x="72" y="160"/>
                </a:moveTo>
                <a:lnTo>
                  <a:pt x="72" y="160"/>
                </a:lnTo>
                <a:lnTo>
                  <a:pt x="72" y="152"/>
                </a:lnTo>
                <a:lnTo>
                  <a:pt x="72" y="144"/>
                </a:lnTo>
                <a:lnTo>
                  <a:pt x="80" y="144"/>
                </a:lnTo>
                <a:lnTo>
                  <a:pt x="80" y="136"/>
                </a:lnTo>
                <a:lnTo>
                  <a:pt x="88" y="136"/>
                </a:lnTo>
                <a:lnTo>
                  <a:pt x="96" y="136"/>
                </a:lnTo>
                <a:lnTo>
                  <a:pt x="96" y="128"/>
                </a:lnTo>
                <a:lnTo>
                  <a:pt x="104" y="128"/>
                </a:lnTo>
                <a:lnTo>
                  <a:pt x="112" y="128"/>
                </a:lnTo>
                <a:lnTo>
                  <a:pt x="112" y="120"/>
                </a:lnTo>
                <a:lnTo>
                  <a:pt x="112" y="128"/>
                </a:lnTo>
                <a:lnTo>
                  <a:pt x="120" y="128"/>
                </a:lnTo>
                <a:lnTo>
                  <a:pt x="128" y="128"/>
                </a:lnTo>
                <a:lnTo>
                  <a:pt x="136" y="128"/>
                </a:lnTo>
                <a:lnTo>
                  <a:pt x="144" y="128"/>
                </a:lnTo>
                <a:lnTo>
                  <a:pt x="152" y="128"/>
                </a:lnTo>
                <a:lnTo>
                  <a:pt x="152" y="136"/>
                </a:lnTo>
                <a:lnTo>
                  <a:pt x="160" y="136"/>
                </a:lnTo>
                <a:lnTo>
                  <a:pt x="168" y="136"/>
                </a:lnTo>
                <a:lnTo>
                  <a:pt x="168" y="128"/>
                </a:lnTo>
                <a:lnTo>
                  <a:pt x="176" y="128"/>
                </a:lnTo>
                <a:lnTo>
                  <a:pt x="176" y="120"/>
                </a:lnTo>
                <a:lnTo>
                  <a:pt x="176" y="112"/>
                </a:lnTo>
                <a:lnTo>
                  <a:pt x="176" y="104"/>
                </a:lnTo>
                <a:lnTo>
                  <a:pt x="184" y="96"/>
                </a:lnTo>
                <a:lnTo>
                  <a:pt x="184" y="88"/>
                </a:lnTo>
                <a:lnTo>
                  <a:pt x="192" y="80"/>
                </a:lnTo>
                <a:lnTo>
                  <a:pt x="200" y="80"/>
                </a:lnTo>
                <a:lnTo>
                  <a:pt x="200" y="72"/>
                </a:lnTo>
                <a:lnTo>
                  <a:pt x="208" y="64"/>
                </a:lnTo>
                <a:lnTo>
                  <a:pt x="216" y="64"/>
                </a:lnTo>
                <a:lnTo>
                  <a:pt x="216" y="56"/>
                </a:lnTo>
                <a:lnTo>
                  <a:pt x="216" y="48"/>
                </a:lnTo>
                <a:lnTo>
                  <a:pt x="224" y="48"/>
                </a:lnTo>
                <a:lnTo>
                  <a:pt x="224" y="40"/>
                </a:lnTo>
                <a:lnTo>
                  <a:pt x="232" y="40"/>
                </a:lnTo>
                <a:lnTo>
                  <a:pt x="232" y="32"/>
                </a:lnTo>
                <a:lnTo>
                  <a:pt x="240" y="32"/>
                </a:lnTo>
                <a:lnTo>
                  <a:pt x="248" y="32"/>
                </a:lnTo>
                <a:lnTo>
                  <a:pt x="248" y="24"/>
                </a:lnTo>
                <a:lnTo>
                  <a:pt x="256" y="24"/>
                </a:lnTo>
                <a:lnTo>
                  <a:pt x="264" y="24"/>
                </a:lnTo>
                <a:lnTo>
                  <a:pt x="264" y="16"/>
                </a:lnTo>
                <a:lnTo>
                  <a:pt x="272" y="16"/>
                </a:lnTo>
                <a:lnTo>
                  <a:pt x="272" y="8"/>
                </a:lnTo>
                <a:lnTo>
                  <a:pt x="280" y="8"/>
                </a:lnTo>
                <a:lnTo>
                  <a:pt x="288" y="8"/>
                </a:lnTo>
                <a:lnTo>
                  <a:pt x="288" y="0"/>
                </a:lnTo>
                <a:lnTo>
                  <a:pt x="296" y="0"/>
                </a:lnTo>
                <a:lnTo>
                  <a:pt x="304" y="0"/>
                </a:lnTo>
                <a:lnTo>
                  <a:pt x="304" y="8"/>
                </a:lnTo>
                <a:lnTo>
                  <a:pt x="304" y="16"/>
                </a:lnTo>
                <a:lnTo>
                  <a:pt x="304" y="24"/>
                </a:lnTo>
                <a:lnTo>
                  <a:pt x="296" y="24"/>
                </a:lnTo>
                <a:lnTo>
                  <a:pt x="296" y="32"/>
                </a:lnTo>
                <a:lnTo>
                  <a:pt x="288" y="32"/>
                </a:lnTo>
                <a:lnTo>
                  <a:pt x="288" y="40"/>
                </a:lnTo>
                <a:lnTo>
                  <a:pt x="288" y="48"/>
                </a:lnTo>
                <a:lnTo>
                  <a:pt x="280" y="48"/>
                </a:lnTo>
                <a:lnTo>
                  <a:pt x="280" y="56"/>
                </a:lnTo>
                <a:lnTo>
                  <a:pt x="280" y="64"/>
                </a:lnTo>
                <a:lnTo>
                  <a:pt x="272" y="64"/>
                </a:lnTo>
                <a:lnTo>
                  <a:pt x="272" y="72"/>
                </a:lnTo>
                <a:lnTo>
                  <a:pt x="272" y="80"/>
                </a:lnTo>
                <a:lnTo>
                  <a:pt x="272" y="88"/>
                </a:lnTo>
                <a:lnTo>
                  <a:pt x="272" y="96"/>
                </a:lnTo>
                <a:lnTo>
                  <a:pt x="264" y="96"/>
                </a:lnTo>
                <a:lnTo>
                  <a:pt x="264" y="104"/>
                </a:lnTo>
                <a:lnTo>
                  <a:pt x="264" y="112"/>
                </a:lnTo>
                <a:lnTo>
                  <a:pt x="264" y="120"/>
                </a:lnTo>
                <a:lnTo>
                  <a:pt x="264" y="128"/>
                </a:lnTo>
                <a:lnTo>
                  <a:pt x="272" y="128"/>
                </a:lnTo>
                <a:lnTo>
                  <a:pt x="272" y="136"/>
                </a:lnTo>
                <a:lnTo>
                  <a:pt x="272" y="144"/>
                </a:lnTo>
                <a:lnTo>
                  <a:pt x="272" y="152"/>
                </a:lnTo>
                <a:lnTo>
                  <a:pt x="272" y="160"/>
                </a:lnTo>
                <a:lnTo>
                  <a:pt x="272" y="168"/>
                </a:lnTo>
                <a:lnTo>
                  <a:pt x="272" y="176"/>
                </a:lnTo>
                <a:lnTo>
                  <a:pt x="272" y="184"/>
                </a:lnTo>
                <a:lnTo>
                  <a:pt x="272" y="192"/>
                </a:lnTo>
                <a:lnTo>
                  <a:pt x="272" y="200"/>
                </a:lnTo>
                <a:lnTo>
                  <a:pt x="272" y="208"/>
                </a:lnTo>
                <a:lnTo>
                  <a:pt x="272" y="216"/>
                </a:lnTo>
                <a:lnTo>
                  <a:pt x="272" y="224"/>
                </a:lnTo>
                <a:lnTo>
                  <a:pt x="280" y="224"/>
                </a:lnTo>
                <a:lnTo>
                  <a:pt x="280" y="232"/>
                </a:lnTo>
                <a:lnTo>
                  <a:pt x="280" y="240"/>
                </a:lnTo>
                <a:lnTo>
                  <a:pt x="280" y="248"/>
                </a:lnTo>
                <a:lnTo>
                  <a:pt x="280" y="256"/>
                </a:lnTo>
                <a:lnTo>
                  <a:pt x="272" y="256"/>
                </a:lnTo>
                <a:lnTo>
                  <a:pt x="272" y="264"/>
                </a:lnTo>
                <a:lnTo>
                  <a:pt x="272" y="272"/>
                </a:lnTo>
                <a:lnTo>
                  <a:pt x="272" y="280"/>
                </a:lnTo>
                <a:lnTo>
                  <a:pt x="272" y="288"/>
                </a:lnTo>
                <a:lnTo>
                  <a:pt x="272" y="296"/>
                </a:lnTo>
                <a:lnTo>
                  <a:pt x="272" y="304"/>
                </a:lnTo>
                <a:lnTo>
                  <a:pt x="272" y="312"/>
                </a:lnTo>
                <a:lnTo>
                  <a:pt x="272" y="320"/>
                </a:lnTo>
                <a:lnTo>
                  <a:pt x="280" y="320"/>
                </a:lnTo>
                <a:lnTo>
                  <a:pt x="280" y="328"/>
                </a:lnTo>
                <a:lnTo>
                  <a:pt x="280" y="336"/>
                </a:lnTo>
                <a:lnTo>
                  <a:pt x="272" y="336"/>
                </a:lnTo>
                <a:lnTo>
                  <a:pt x="272" y="344"/>
                </a:lnTo>
                <a:lnTo>
                  <a:pt x="272" y="352"/>
                </a:lnTo>
                <a:lnTo>
                  <a:pt x="280" y="352"/>
                </a:lnTo>
                <a:lnTo>
                  <a:pt x="280" y="360"/>
                </a:lnTo>
                <a:lnTo>
                  <a:pt x="280" y="368"/>
                </a:lnTo>
                <a:lnTo>
                  <a:pt x="288" y="368"/>
                </a:lnTo>
                <a:lnTo>
                  <a:pt x="288" y="376"/>
                </a:lnTo>
                <a:lnTo>
                  <a:pt x="288" y="384"/>
                </a:lnTo>
                <a:lnTo>
                  <a:pt x="296" y="392"/>
                </a:lnTo>
                <a:lnTo>
                  <a:pt x="304" y="392"/>
                </a:lnTo>
                <a:lnTo>
                  <a:pt x="304" y="400"/>
                </a:lnTo>
                <a:lnTo>
                  <a:pt x="304" y="408"/>
                </a:lnTo>
                <a:lnTo>
                  <a:pt x="312" y="408"/>
                </a:lnTo>
                <a:lnTo>
                  <a:pt x="312" y="416"/>
                </a:lnTo>
                <a:lnTo>
                  <a:pt x="312" y="424"/>
                </a:lnTo>
                <a:lnTo>
                  <a:pt x="304" y="424"/>
                </a:lnTo>
                <a:lnTo>
                  <a:pt x="296" y="424"/>
                </a:lnTo>
                <a:lnTo>
                  <a:pt x="288" y="424"/>
                </a:lnTo>
                <a:lnTo>
                  <a:pt x="280" y="424"/>
                </a:lnTo>
                <a:lnTo>
                  <a:pt x="272" y="424"/>
                </a:lnTo>
                <a:lnTo>
                  <a:pt x="272" y="432"/>
                </a:lnTo>
                <a:lnTo>
                  <a:pt x="264" y="432"/>
                </a:lnTo>
                <a:lnTo>
                  <a:pt x="256" y="432"/>
                </a:lnTo>
                <a:lnTo>
                  <a:pt x="256" y="424"/>
                </a:lnTo>
                <a:lnTo>
                  <a:pt x="248" y="424"/>
                </a:lnTo>
                <a:lnTo>
                  <a:pt x="240" y="424"/>
                </a:lnTo>
                <a:lnTo>
                  <a:pt x="240" y="416"/>
                </a:lnTo>
                <a:lnTo>
                  <a:pt x="232" y="416"/>
                </a:lnTo>
                <a:lnTo>
                  <a:pt x="232" y="424"/>
                </a:lnTo>
                <a:lnTo>
                  <a:pt x="224" y="424"/>
                </a:lnTo>
                <a:lnTo>
                  <a:pt x="224" y="432"/>
                </a:lnTo>
                <a:lnTo>
                  <a:pt x="232" y="432"/>
                </a:lnTo>
                <a:lnTo>
                  <a:pt x="232" y="440"/>
                </a:lnTo>
                <a:lnTo>
                  <a:pt x="240" y="440"/>
                </a:lnTo>
                <a:lnTo>
                  <a:pt x="248" y="440"/>
                </a:lnTo>
                <a:lnTo>
                  <a:pt x="256" y="440"/>
                </a:lnTo>
                <a:lnTo>
                  <a:pt x="256" y="448"/>
                </a:lnTo>
                <a:lnTo>
                  <a:pt x="264" y="448"/>
                </a:lnTo>
                <a:lnTo>
                  <a:pt x="264" y="456"/>
                </a:lnTo>
                <a:lnTo>
                  <a:pt x="264" y="464"/>
                </a:lnTo>
                <a:lnTo>
                  <a:pt x="264" y="472"/>
                </a:lnTo>
                <a:lnTo>
                  <a:pt x="256" y="472"/>
                </a:lnTo>
                <a:lnTo>
                  <a:pt x="256" y="480"/>
                </a:lnTo>
                <a:lnTo>
                  <a:pt x="248" y="480"/>
                </a:lnTo>
                <a:lnTo>
                  <a:pt x="248" y="488"/>
                </a:lnTo>
                <a:lnTo>
                  <a:pt x="240" y="488"/>
                </a:lnTo>
                <a:lnTo>
                  <a:pt x="240" y="496"/>
                </a:lnTo>
                <a:lnTo>
                  <a:pt x="232" y="496"/>
                </a:lnTo>
                <a:lnTo>
                  <a:pt x="232" y="504"/>
                </a:lnTo>
                <a:lnTo>
                  <a:pt x="240" y="504"/>
                </a:lnTo>
                <a:lnTo>
                  <a:pt x="240" y="512"/>
                </a:lnTo>
                <a:lnTo>
                  <a:pt x="248" y="512"/>
                </a:lnTo>
                <a:lnTo>
                  <a:pt x="248" y="520"/>
                </a:lnTo>
                <a:lnTo>
                  <a:pt x="240" y="520"/>
                </a:lnTo>
                <a:lnTo>
                  <a:pt x="232" y="520"/>
                </a:lnTo>
                <a:lnTo>
                  <a:pt x="224" y="520"/>
                </a:lnTo>
                <a:lnTo>
                  <a:pt x="216" y="520"/>
                </a:lnTo>
                <a:lnTo>
                  <a:pt x="216" y="512"/>
                </a:lnTo>
                <a:lnTo>
                  <a:pt x="208" y="512"/>
                </a:lnTo>
                <a:lnTo>
                  <a:pt x="200" y="512"/>
                </a:lnTo>
                <a:lnTo>
                  <a:pt x="192" y="512"/>
                </a:lnTo>
                <a:lnTo>
                  <a:pt x="192" y="504"/>
                </a:lnTo>
                <a:lnTo>
                  <a:pt x="184" y="504"/>
                </a:lnTo>
                <a:lnTo>
                  <a:pt x="184" y="496"/>
                </a:lnTo>
                <a:lnTo>
                  <a:pt x="176" y="496"/>
                </a:lnTo>
                <a:lnTo>
                  <a:pt x="168" y="496"/>
                </a:lnTo>
                <a:lnTo>
                  <a:pt x="160" y="496"/>
                </a:lnTo>
                <a:lnTo>
                  <a:pt x="160" y="488"/>
                </a:lnTo>
                <a:lnTo>
                  <a:pt x="152" y="488"/>
                </a:lnTo>
                <a:lnTo>
                  <a:pt x="144" y="488"/>
                </a:lnTo>
                <a:lnTo>
                  <a:pt x="136" y="488"/>
                </a:lnTo>
                <a:lnTo>
                  <a:pt x="128" y="488"/>
                </a:lnTo>
                <a:lnTo>
                  <a:pt x="128" y="480"/>
                </a:lnTo>
                <a:lnTo>
                  <a:pt x="120" y="480"/>
                </a:lnTo>
                <a:lnTo>
                  <a:pt x="112" y="480"/>
                </a:lnTo>
                <a:lnTo>
                  <a:pt x="112" y="472"/>
                </a:lnTo>
                <a:lnTo>
                  <a:pt x="104" y="472"/>
                </a:lnTo>
                <a:lnTo>
                  <a:pt x="96" y="472"/>
                </a:lnTo>
                <a:lnTo>
                  <a:pt x="88" y="472"/>
                </a:lnTo>
                <a:lnTo>
                  <a:pt x="80" y="472"/>
                </a:lnTo>
                <a:lnTo>
                  <a:pt x="80" y="464"/>
                </a:lnTo>
                <a:lnTo>
                  <a:pt x="72" y="464"/>
                </a:lnTo>
                <a:lnTo>
                  <a:pt x="64" y="464"/>
                </a:lnTo>
                <a:lnTo>
                  <a:pt x="56" y="464"/>
                </a:lnTo>
                <a:lnTo>
                  <a:pt x="48" y="464"/>
                </a:lnTo>
                <a:lnTo>
                  <a:pt x="48" y="456"/>
                </a:lnTo>
                <a:lnTo>
                  <a:pt x="48" y="448"/>
                </a:lnTo>
                <a:lnTo>
                  <a:pt x="40" y="448"/>
                </a:lnTo>
                <a:lnTo>
                  <a:pt x="32" y="448"/>
                </a:lnTo>
                <a:lnTo>
                  <a:pt x="24" y="448"/>
                </a:lnTo>
                <a:lnTo>
                  <a:pt x="16" y="448"/>
                </a:lnTo>
                <a:lnTo>
                  <a:pt x="8" y="448"/>
                </a:lnTo>
                <a:lnTo>
                  <a:pt x="0" y="448"/>
                </a:lnTo>
                <a:lnTo>
                  <a:pt x="0" y="440"/>
                </a:lnTo>
                <a:lnTo>
                  <a:pt x="8" y="432"/>
                </a:lnTo>
                <a:lnTo>
                  <a:pt x="16" y="432"/>
                </a:lnTo>
                <a:lnTo>
                  <a:pt x="16" y="424"/>
                </a:lnTo>
                <a:lnTo>
                  <a:pt x="16" y="416"/>
                </a:lnTo>
                <a:lnTo>
                  <a:pt x="16" y="408"/>
                </a:lnTo>
                <a:lnTo>
                  <a:pt x="24" y="408"/>
                </a:lnTo>
                <a:lnTo>
                  <a:pt x="32" y="408"/>
                </a:lnTo>
                <a:lnTo>
                  <a:pt x="32" y="416"/>
                </a:lnTo>
                <a:lnTo>
                  <a:pt x="40" y="416"/>
                </a:lnTo>
                <a:lnTo>
                  <a:pt x="40" y="424"/>
                </a:lnTo>
                <a:lnTo>
                  <a:pt x="48" y="424"/>
                </a:lnTo>
                <a:lnTo>
                  <a:pt x="48" y="416"/>
                </a:lnTo>
                <a:lnTo>
                  <a:pt x="56" y="416"/>
                </a:lnTo>
                <a:lnTo>
                  <a:pt x="56" y="408"/>
                </a:lnTo>
                <a:lnTo>
                  <a:pt x="56" y="400"/>
                </a:lnTo>
                <a:lnTo>
                  <a:pt x="48" y="392"/>
                </a:lnTo>
                <a:lnTo>
                  <a:pt x="48" y="384"/>
                </a:lnTo>
                <a:lnTo>
                  <a:pt x="48" y="376"/>
                </a:lnTo>
                <a:lnTo>
                  <a:pt x="48" y="368"/>
                </a:lnTo>
                <a:lnTo>
                  <a:pt x="48" y="360"/>
                </a:lnTo>
                <a:lnTo>
                  <a:pt x="48" y="352"/>
                </a:lnTo>
                <a:lnTo>
                  <a:pt x="40" y="352"/>
                </a:lnTo>
                <a:lnTo>
                  <a:pt x="32" y="352"/>
                </a:lnTo>
                <a:lnTo>
                  <a:pt x="32" y="344"/>
                </a:lnTo>
                <a:lnTo>
                  <a:pt x="32" y="336"/>
                </a:lnTo>
                <a:lnTo>
                  <a:pt x="40" y="336"/>
                </a:lnTo>
                <a:lnTo>
                  <a:pt x="40" y="328"/>
                </a:lnTo>
                <a:lnTo>
                  <a:pt x="48" y="328"/>
                </a:lnTo>
                <a:lnTo>
                  <a:pt x="56" y="328"/>
                </a:lnTo>
                <a:lnTo>
                  <a:pt x="56" y="320"/>
                </a:lnTo>
                <a:lnTo>
                  <a:pt x="64" y="320"/>
                </a:lnTo>
                <a:lnTo>
                  <a:pt x="64" y="312"/>
                </a:lnTo>
                <a:lnTo>
                  <a:pt x="64" y="304"/>
                </a:lnTo>
                <a:lnTo>
                  <a:pt x="72" y="312"/>
                </a:lnTo>
                <a:lnTo>
                  <a:pt x="80" y="312"/>
                </a:lnTo>
                <a:lnTo>
                  <a:pt x="80" y="320"/>
                </a:lnTo>
                <a:lnTo>
                  <a:pt x="88" y="320"/>
                </a:lnTo>
                <a:lnTo>
                  <a:pt x="88" y="312"/>
                </a:lnTo>
                <a:lnTo>
                  <a:pt x="96" y="312"/>
                </a:lnTo>
                <a:lnTo>
                  <a:pt x="96" y="320"/>
                </a:lnTo>
                <a:lnTo>
                  <a:pt x="104" y="320"/>
                </a:lnTo>
                <a:lnTo>
                  <a:pt x="112" y="320"/>
                </a:lnTo>
                <a:lnTo>
                  <a:pt x="120" y="320"/>
                </a:lnTo>
                <a:lnTo>
                  <a:pt x="120" y="328"/>
                </a:lnTo>
                <a:lnTo>
                  <a:pt x="128" y="328"/>
                </a:lnTo>
                <a:lnTo>
                  <a:pt x="136" y="328"/>
                </a:lnTo>
                <a:lnTo>
                  <a:pt x="144" y="328"/>
                </a:lnTo>
                <a:lnTo>
                  <a:pt x="136" y="328"/>
                </a:lnTo>
                <a:lnTo>
                  <a:pt x="136" y="320"/>
                </a:lnTo>
                <a:lnTo>
                  <a:pt x="136" y="312"/>
                </a:lnTo>
                <a:lnTo>
                  <a:pt x="128" y="304"/>
                </a:lnTo>
                <a:lnTo>
                  <a:pt x="128" y="296"/>
                </a:lnTo>
                <a:lnTo>
                  <a:pt x="136" y="296"/>
                </a:lnTo>
                <a:lnTo>
                  <a:pt x="144" y="296"/>
                </a:lnTo>
                <a:lnTo>
                  <a:pt x="144" y="304"/>
                </a:lnTo>
                <a:lnTo>
                  <a:pt x="152" y="304"/>
                </a:lnTo>
                <a:lnTo>
                  <a:pt x="160" y="304"/>
                </a:lnTo>
                <a:lnTo>
                  <a:pt x="168" y="304"/>
                </a:lnTo>
                <a:lnTo>
                  <a:pt x="168" y="296"/>
                </a:lnTo>
                <a:lnTo>
                  <a:pt x="176" y="288"/>
                </a:lnTo>
                <a:lnTo>
                  <a:pt x="168" y="288"/>
                </a:lnTo>
                <a:lnTo>
                  <a:pt x="168" y="280"/>
                </a:lnTo>
                <a:lnTo>
                  <a:pt x="168" y="272"/>
                </a:lnTo>
                <a:lnTo>
                  <a:pt x="168" y="264"/>
                </a:lnTo>
                <a:lnTo>
                  <a:pt x="168" y="256"/>
                </a:lnTo>
                <a:lnTo>
                  <a:pt x="168" y="248"/>
                </a:lnTo>
                <a:lnTo>
                  <a:pt x="176" y="248"/>
                </a:lnTo>
                <a:lnTo>
                  <a:pt x="176" y="240"/>
                </a:lnTo>
                <a:lnTo>
                  <a:pt x="168" y="240"/>
                </a:lnTo>
                <a:lnTo>
                  <a:pt x="168" y="232"/>
                </a:lnTo>
                <a:lnTo>
                  <a:pt x="168" y="224"/>
                </a:lnTo>
                <a:lnTo>
                  <a:pt x="160" y="224"/>
                </a:lnTo>
                <a:lnTo>
                  <a:pt x="152" y="224"/>
                </a:lnTo>
                <a:lnTo>
                  <a:pt x="152" y="216"/>
                </a:lnTo>
                <a:lnTo>
                  <a:pt x="152" y="208"/>
                </a:lnTo>
                <a:lnTo>
                  <a:pt x="144" y="208"/>
                </a:lnTo>
                <a:lnTo>
                  <a:pt x="144" y="200"/>
                </a:lnTo>
                <a:lnTo>
                  <a:pt x="136" y="200"/>
                </a:lnTo>
                <a:lnTo>
                  <a:pt x="128" y="200"/>
                </a:lnTo>
                <a:lnTo>
                  <a:pt x="128" y="192"/>
                </a:lnTo>
                <a:lnTo>
                  <a:pt x="120" y="192"/>
                </a:lnTo>
                <a:lnTo>
                  <a:pt x="112" y="192"/>
                </a:lnTo>
                <a:lnTo>
                  <a:pt x="104" y="192"/>
                </a:lnTo>
                <a:lnTo>
                  <a:pt x="104" y="184"/>
                </a:lnTo>
                <a:lnTo>
                  <a:pt x="96" y="184"/>
                </a:lnTo>
                <a:lnTo>
                  <a:pt x="88" y="184"/>
                </a:lnTo>
                <a:lnTo>
                  <a:pt x="88" y="176"/>
                </a:lnTo>
                <a:lnTo>
                  <a:pt x="80" y="176"/>
                </a:lnTo>
                <a:lnTo>
                  <a:pt x="80" y="168"/>
                </a:lnTo>
                <a:lnTo>
                  <a:pt x="72" y="168"/>
                </a:lnTo>
                <a:lnTo>
                  <a:pt x="64" y="160"/>
                </a:lnTo>
                <a:lnTo>
                  <a:pt x="72" y="160"/>
                </a:lnTo>
                <a:lnTo>
                  <a:pt x="80" y="152"/>
                </a:lnTo>
              </a:path>
            </a:pathLst>
          </a:custGeom>
          <a:solidFill>
            <a:srgbClr val="FFFFFF"/>
          </a:solidFill>
          <a:ln w="12700" cap="rnd"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9" name="Freeform 7"/>
          <p:cNvSpPr>
            <a:spLocks/>
          </p:cNvSpPr>
          <p:nvPr/>
        </p:nvSpPr>
        <p:spPr bwMode="auto">
          <a:xfrm>
            <a:off x="3287713" y="1106488"/>
            <a:ext cx="3392487" cy="2489200"/>
          </a:xfrm>
          <a:custGeom>
            <a:avLst/>
            <a:gdLst/>
            <a:ahLst/>
            <a:cxnLst>
              <a:cxn ang="0">
                <a:pos x="984" y="32"/>
              </a:cxn>
              <a:cxn ang="0">
                <a:pos x="1000" y="104"/>
              </a:cxn>
              <a:cxn ang="0">
                <a:pos x="976" y="184"/>
              </a:cxn>
              <a:cxn ang="0">
                <a:pos x="936" y="248"/>
              </a:cxn>
              <a:cxn ang="0">
                <a:pos x="856" y="256"/>
              </a:cxn>
              <a:cxn ang="0">
                <a:pos x="848" y="352"/>
              </a:cxn>
              <a:cxn ang="0">
                <a:pos x="888" y="384"/>
              </a:cxn>
              <a:cxn ang="0">
                <a:pos x="936" y="360"/>
              </a:cxn>
              <a:cxn ang="0">
                <a:pos x="992" y="376"/>
              </a:cxn>
              <a:cxn ang="0">
                <a:pos x="1032" y="432"/>
              </a:cxn>
              <a:cxn ang="0">
                <a:pos x="968" y="448"/>
              </a:cxn>
              <a:cxn ang="0">
                <a:pos x="888" y="480"/>
              </a:cxn>
              <a:cxn ang="0">
                <a:pos x="840" y="528"/>
              </a:cxn>
              <a:cxn ang="0">
                <a:pos x="784" y="584"/>
              </a:cxn>
              <a:cxn ang="0">
                <a:pos x="696" y="592"/>
              </a:cxn>
              <a:cxn ang="0">
                <a:pos x="696" y="672"/>
              </a:cxn>
              <a:cxn ang="0">
                <a:pos x="640" y="728"/>
              </a:cxn>
              <a:cxn ang="0">
                <a:pos x="552" y="760"/>
              </a:cxn>
              <a:cxn ang="0">
                <a:pos x="456" y="776"/>
              </a:cxn>
              <a:cxn ang="0">
                <a:pos x="368" y="808"/>
              </a:cxn>
              <a:cxn ang="0">
                <a:pos x="272" y="784"/>
              </a:cxn>
              <a:cxn ang="0">
                <a:pos x="192" y="760"/>
              </a:cxn>
              <a:cxn ang="0">
                <a:pos x="88" y="752"/>
              </a:cxn>
              <a:cxn ang="0">
                <a:pos x="24" y="768"/>
              </a:cxn>
              <a:cxn ang="0">
                <a:pos x="24" y="816"/>
              </a:cxn>
              <a:cxn ang="0">
                <a:pos x="64" y="888"/>
              </a:cxn>
              <a:cxn ang="0">
                <a:pos x="152" y="872"/>
              </a:cxn>
              <a:cxn ang="0">
                <a:pos x="144" y="928"/>
              </a:cxn>
              <a:cxn ang="0">
                <a:pos x="216" y="1000"/>
              </a:cxn>
              <a:cxn ang="0">
                <a:pos x="256" y="968"/>
              </a:cxn>
              <a:cxn ang="0">
                <a:pos x="352" y="968"/>
              </a:cxn>
              <a:cxn ang="0">
                <a:pos x="320" y="1024"/>
              </a:cxn>
              <a:cxn ang="0">
                <a:pos x="352" y="1080"/>
              </a:cxn>
              <a:cxn ang="0">
                <a:pos x="424" y="1048"/>
              </a:cxn>
              <a:cxn ang="0">
                <a:pos x="456" y="968"/>
              </a:cxn>
              <a:cxn ang="0">
                <a:pos x="496" y="1024"/>
              </a:cxn>
              <a:cxn ang="0">
                <a:pos x="592" y="1048"/>
              </a:cxn>
              <a:cxn ang="0">
                <a:pos x="616" y="984"/>
              </a:cxn>
              <a:cxn ang="0">
                <a:pos x="688" y="920"/>
              </a:cxn>
              <a:cxn ang="0">
                <a:pos x="768" y="880"/>
              </a:cxn>
              <a:cxn ang="0">
                <a:pos x="832" y="840"/>
              </a:cxn>
              <a:cxn ang="0">
                <a:pos x="816" y="768"/>
              </a:cxn>
              <a:cxn ang="0">
                <a:pos x="856" y="760"/>
              </a:cxn>
              <a:cxn ang="0">
                <a:pos x="904" y="776"/>
              </a:cxn>
              <a:cxn ang="0">
                <a:pos x="968" y="728"/>
              </a:cxn>
              <a:cxn ang="0">
                <a:pos x="1016" y="744"/>
              </a:cxn>
              <a:cxn ang="0">
                <a:pos x="1072" y="776"/>
              </a:cxn>
              <a:cxn ang="0">
                <a:pos x="1104" y="744"/>
              </a:cxn>
              <a:cxn ang="0">
                <a:pos x="1160" y="688"/>
              </a:cxn>
              <a:cxn ang="0">
                <a:pos x="1232" y="648"/>
              </a:cxn>
              <a:cxn ang="0">
                <a:pos x="1248" y="592"/>
              </a:cxn>
              <a:cxn ang="0">
                <a:pos x="1208" y="544"/>
              </a:cxn>
              <a:cxn ang="0">
                <a:pos x="1160" y="520"/>
              </a:cxn>
              <a:cxn ang="0">
                <a:pos x="1120" y="472"/>
              </a:cxn>
              <a:cxn ang="0">
                <a:pos x="1184" y="440"/>
              </a:cxn>
              <a:cxn ang="0">
                <a:pos x="1184" y="384"/>
              </a:cxn>
              <a:cxn ang="0">
                <a:pos x="1184" y="328"/>
              </a:cxn>
              <a:cxn ang="0">
                <a:pos x="1224" y="240"/>
              </a:cxn>
              <a:cxn ang="0">
                <a:pos x="1224" y="144"/>
              </a:cxn>
              <a:cxn ang="0">
                <a:pos x="1168" y="96"/>
              </a:cxn>
              <a:cxn ang="0">
                <a:pos x="1096" y="104"/>
              </a:cxn>
              <a:cxn ang="0">
                <a:pos x="1024" y="64"/>
              </a:cxn>
            </a:cxnLst>
            <a:rect l="0" t="0" r="r" b="b"/>
            <a:pathLst>
              <a:path w="1265" h="1081">
                <a:moveTo>
                  <a:pt x="1040" y="0"/>
                </a:moveTo>
                <a:lnTo>
                  <a:pt x="1040" y="0"/>
                </a:lnTo>
                <a:lnTo>
                  <a:pt x="1032" y="0"/>
                </a:lnTo>
                <a:lnTo>
                  <a:pt x="1024" y="0"/>
                </a:lnTo>
                <a:lnTo>
                  <a:pt x="1024" y="8"/>
                </a:lnTo>
                <a:lnTo>
                  <a:pt x="1016" y="8"/>
                </a:lnTo>
                <a:lnTo>
                  <a:pt x="1008" y="8"/>
                </a:lnTo>
                <a:lnTo>
                  <a:pt x="1000" y="8"/>
                </a:lnTo>
                <a:lnTo>
                  <a:pt x="1000" y="16"/>
                </a:lnTo>
                <a:lnTo>
                  <a:pt x="992" y="16"/>
                </a:lnTo>
                <a:lnTo>
                  <a:pt x="984" y="16"/>
                </a:lnTo>
                <a:lnTo>
                  <a:pt x="984" y="24"/>
                </a:lnTo>
                <a:lnTo>
                  <a:pt x="984" y="32"/>
                </a:lnTo>
                <a:lnTo>
                  <a:pt x="984" y="40"/>
                </a:lnTo>
                <a:lnTo>
                  <a:pt x="976" y="40"/>
                </a:lnTo>
                <a:lnTo>
                  <a:pt x="968" y="40"/>
                </a:lnTo>
                <a:lnTo>
                  <a:pt x="968" y="48"/>
                </a:lnTo>
                <a:lnTo>
                  <a:pt x="976" y="48"/>
                </a:lnTo>
                <a:lnTo>
                  <a:pt x="984" y="56"/>
                </a:lnTo>
                <a:lnTo>
                  <a:pt x="984" y="64"/>
                </a:lnTo>
                <a:lnTo>
                  <a:pt x="992" y="64"/>
                </a:lnTo>
                <a:lnTo>
                  <a:pt x="992" y="72"/>
                </a:lnTo>
                <a:lnTo>
                  <a:pt x="1000" y="80"/>
                </a:lnTo>
                <a:lnTo>
                  <a:pt x="1000" y="88"/>
                </a:lnTo>
                <a:lnTo>
                  <a:pt x="1000" y="96"/>
                </a:lnTo>
                <a:lnTo>
                  <a:pt x="1000" y="104"/>
                </a:lnTo>
                <a:lnTo>
                  <a:pt x="1000" y="112"/>
                </a:lnTo>
                <a:lnTo>
                  <a:pt x="992" y="112"/>
                </a:lnTo>
                <a:lnTo>
                  <a:pt x="992" y="120"/>
                </a:lnTo>
                <a:lnTo>
                  <a:pt x="992" y="128"/>
                </a:lnTo>
                <a:lnTo>
                  <a:pt x="992" y="136"/>
                </a:lnTo>
                <a:lnTo>
                  <a:pt x="984" y="136"/>
                </a:lnTo>
                <a:lnTo>
                  <a:pt x="984" y="144"/>
                </a:lnTo>
                <a:lnTo>
                  <a:pt x="984" y="152"/>
                </a:lnTo>
                <a:lnTo>
                  <a:pt x="984" y="160"/>
                </a:lnTo>
                <a:lnTo>
                  <a:pt x="976" y="160"/>
                </a:lnTo>
                <a:lnTo>
                  <a:pt x="976" y="168"/>
                </a:lnTo>
                <a:lnTo>
                  <a:pt x="976" y="176"/>
                </a:lnTo>
                <a:lnTo>
                  <a:pt x="976" y="184"/>
                </a:lnTo>
                <a:lnTo>
                  <a:pt x="976" y="192"/>
                </a:lnTo>
                <a:lnTo>
                  <a:pt x="976" y="200"/>
                </a:lnTo>
                <a:lnTo>
                  <a:pt x="976" y="208"/>
                </a:lnTo>
                <a:lnTo>
                  <a:pt x="976" y="216"/>
                </a:lnTo>
                <a:lnTo>
                  <a:pt x="968" y="216"/>
                </a:lnTo>
                <a:lnTo>
                  <a:pt x="968" y="224"/>
                </a:lnTo>
                <a:lnTo>
                  <a:pt x="960" y="224"/>
                </a:lnTo>
                <a:lnTo>
                  <a:pt x="952" y="224"/>
                </a:lnTo>
                <a:lnTo>
                  <a:pt x="952" y="232"/>
                </a:lnTo>
                <a:lnTo>
                  <a:pt x="944" y="232"/>
                </a:lnTo>
                <a:lnTo>
                  <a:pt x="936" y="232"/>
                </a:lnTo>
                <a:lnTo>
                  <a:pt x="936" y="240"/>
                </a:lnTo>
                <a:lnTo>
                  <a:pt x="936" y="248"/>
                </a:lnTo>
                <a:lnTo>
                  <a:pt x="936" y="256"/>
                </a:lnTo>
                <a:lnTo>
                  <a:pt x="928" y="256"/>
                </a:lnTo>
                <a:lnTo>
                  <a:pt x="920" y="256"/>
                </a:lnTo>
                <a:lnTo>
                  <a:pt x="912" y="256"/>
                </a:lnTo>
                <a:lnTo>
                  <a:pt x="904" y="256"/>
                </a:lnTo>
                <a:lnTo>
                  <a:pt x="896" y="256"/>
                </a:lnTo>
                <a:lnTo>
                  <a:pt x="896" y="248"/>
                </a:lnTo>
                <a:lnTo>
                  <a:pt x="888" y="248"/>
                </a:lnTo>
                <a:lnTo>
                  <a:pt x="880" y="248"/>
                </a:lnTo>
                <a:lnTo>
                  <a:pt x="872" y="248"/>
                </a:lnTo>
                <a:lnTo>
                  <a:pt x="872" y="256"/>
                </a:lnTo>
                <a:lnTo>
                  <a:pt x="864" y="256"/>
                </a:lnTo>
                <a:lnTo>
                  <a:pt x="856" y="256"/>
                </a:lnTo>
                <a:lnTo>
                  <a:pt x="856" y="264"/>
                </a:lnTo>
                <a:lnTo>
                  <a:pt x="856" y="272"/>
                </a:lnTo>
                <a:lnTo>
                  <a:pt x="856" y="280"/>
                </a:lnTo>
                <a:lnTo>
                  <a:pt x="856" y="288"/>
                </a:lnTo>
                <a:lnTo>
                  <a:pt x="856" y="296"/>
                </a:lnTo>
                <a:lnTo>
                  <a:pt x="856" y="304"/>
                </a:lnTo>
                <a:lnTo>
                  <a:pt x="856" y="312"/>
                </a:lnTo>
                <a:lnTo>
                  <a:pt x="848" y="312"/>
                </a:lnTo>
                <a:lnTo>
                  <a:pt x="848" y="320"/>
                </a:lnTo>
                <a:lnTo>
                  <a:pt x="848" y="328"/>
                </a:lnTo>
                <a:lnTo>
                  <a:pt x="848" y="336"/>
                </a:lnTo>
                <a:lnTo>
                  <a:pt x="848" y="344"/>
                </a:lnTo>
                <a:lnTo>
                  <a:pt x="848" y="352"/>
                </a:lnTo>
                <a:lnTo>
                  <a:pt x="848" y="360"/>
                </a:lnTo>
                <a:lnTo>
                  <a:pt x="840" y="360"/>
                </a:lnTo>
                <a:lnTo>
                  <a:pt x="848" y="368"/>
                </a:lnTo>
                <a:lnTo>
                  <a:pt x="856" y="368"/>
                </a:lnTo>
                <a:lnTo>
                  <a:pt x="864" y="368"/>
                </a:lnTo>
                <a:lnTo>
                  <a:pt x="864" y="376"/>
                </a:lnTo>
                <a:lnTo>
                  <a:pt x="856" y="376"/>
                </a:lnTo>
                <a:lnTo>
                  <a:pt x="864" y="384"/>
                </a:lnTo>
                <a:lnTo>
                  <a:pt x="872" y="384"/>
                </a:lnTo>
                <a:lnTo>
                  <a:pt x="872" y="376"/>
                </a:lnTo>
                <a:lnTo>
                  <a:pt x="880" y="376"/>
                </a:lnTo>
                <a:lnTo>
                  <a:pt x="888" y="376"/>
                </a:lnTo>
                <a:lnTo>
                  <a:pt x="888" y="384"/>
                </a:lnTo>
                <a:lnTo>
                  <a:pt x="896" y="384"/>
                </a:lnTo>
                <a:lnTo>
                  <a:pt x="904" y="384"/>
                </a:lnTo>
                <a:lnTo>
                  <a:pt x="904" y="376"/>
                </a:lnTo>
                <a:lnTo>
                  <a:pt x="912" y="376"/>
                </a:lnTo>
                <a:lnTo>
                  <a:pt x="920" y="376"/>
                </a:lnTo>
                <a:lnTo>
                  <a:pt x="920" y="384"/>
                </a:lnTo>
                <a:lnTo>
                  <a:pt x="928" y="384"/>
                </a:lnTo>
                <a:lnTo>
                  <a:pt x="928" y="376"/>
                </a:lnTo>
                <a:lnTo>
                  <a:pt x="920" y="376"/>
                </a:lnTo>
                <a:lnTo>
                  <a:pt x="920" y="368"/>
                </a:lnTo>
                <a:lnTo>
                  <a:pt x="920" y="360"/>
                </a:lnTo>
                <a:lnTo>
                  <a:pt x="928" y="360"/>
                </a:lnTo>
                <a:lnTo>
                  <a:pt x="936" y="360"/>
                </a:lnTo>
                <a:lnTo>
                  <a:pt x="936" y="352"/>
                </a:lnTo>
                <a:lnTo>
                  <a:pt x="944" y="352"/>
                </a:lnTo>
                <a:lnTo>
                  <a:pt x="944" y="344"/>
                </a:lnTo>
                <a:lnTo>
                  <a:pt x="952" y="344"/>
                </a:lnTo>
                <a:lnTo>
                  <a:pt x="960" y="344"/>
                </a:lnTo>
                <a:lnTo>
                  <a:pt x="960" y="352"/>
                </a:lnTo>
                <a:lnTo>
                  <a:pt x="968" y="352"/>
                </a:lnTo>
                <a:lnTo>
                  <a:pt x="968" y="360"/>
                </a:lnTo>
                <a:lnTo>
                  <a:pt x="976" y="360"/>
                </a:lnTo>
                <a:lnTo>
                  <a:pt x="976" y="368"/>
                </a:lnTo>
                <a:lnTo>
                  <a:pt x="984" y="368"/>
                </a:lnTo>
                <a:lnTo>
                  <a:pt x="984" y="376"/>
                </a:lnTo>
                <a:lnTo>
                  <a:pt x="992" y="376"/>
                </a:lnTo>
                <a:lnTo>
                  <a:pt x="1000" y="376"/>
                </a:lnTo>
                <a:lnTo>
                  <a:pt x="1000" y="384"/>
                </a:lnTo>
                <a:lnTo>
                  <a:pt x="1008" y="384"/>
                </a:lnTo>
                <a:lnTo>
                  <a:pt x="1016" y="384"/>
                </a:lnTo>
                <a:lnTo>
                  <a:pt x="1016" y="392"/>
                </a:lnTo>
                <a:lnTo>
                  <a:pt x="1024" y="392"/>
                </a:lnTo>
                <a:lnTo>
                  <a:pt x="1024" y="400"/>
                </a:lnTo>
                <a:lnTo>
                  <a:pt x="1024" y="408"/>
                </a:lnTo>
                <a:lnTo>
                  <a:pt x="1032" y="408"/>
                </a:lnTo>
                <a:lnTo>
                  <a:pt x="1040" y="408"/>
                </a:lnTo>
                <a:lnTo>
                  <a:pt x="1040" y="416"/>
                </a:lnTo>
                <a:lnTo>
                  <a:pt x="1040" y="424"/>
                </a:lnTo>
                <a:lnTo>
                  <a:pt x="1032" y="432"/>
                </a:lnTo>
                <a:lnTo>
                  <a:pt x="1024" y="432"/>
                </a:lnTo>
                <a:lnTo>
                  <a:pt x="1016" y="432"/>
                </a:lnTo>
                <a:lnTo>
                  <a:pt x="1008" y="432"/>
                </a:lnTo>
                <a:lnTo>
                  <a:pt x="1008" y="440"/>
                </a:lnTo>
                <a:lnTo>
                  <a:pt x="1000" y="432"/>
                </a:lnTo>
                <a:lnTo>
                  <a:pt x="1000" y="424"/>
                </a:lnTo>
                <a:lnTo>
                  <a:pt x="992" y="424"/>
                </a:lnTo>
                <a:lnTo>
                  <a:pt x="992" y="432"/>
                </a:lnTo>
                <a:lnTo>
                  <a:pt x="984" y="432"/>
                </a:lnTo>
                <a:lnTo>
                  <a:pt x="984" y="440"/>
                </a:lnTo>
                <a:lnTo>
                  <a:pt x="976" y="440"/>
                </a:lnTo>
                <a:lnTo>
                  <a:pt x="976" y="448"/>
                </a:lnTo>
                <a:lnTo>
                  <a:pt x="968" y="448"/>
                </a:lnTo>
                <a:lnTo>
                  <a:pt x="960" y="448"/>
                </a:lnTo>
                <a:lnTo>
                  <a:pt x="952" y="448"/>
                </a:lnTo>
                <a:lnTo>
                  <a:pt x="944" y="448"/>
                </a:lnTo>
                <a:lnTo>
                  <a:pt x="936" y="448"/>
                </a:lnTo>
                <a:lnTo>
                  <a:pt x="936" y="456"/>
                </a:lnTo>
                <a:lnTo>
                  <a:pt x="928" y="456"/>
                </a:lnTo>
                <a:lnTo>
                  <a:pt x="928" y="464"/>
                </a:lnTo>
                <a:lnTo>
                  <a:pt x="920" y="464"/>
                </a:lnTo>
                <a:lnTo>
                  <a:pt x="912" y="472"/>
                </a:lnTo>
                <a:lnTo>
                  <a:pt x="904" y="472"/>
                </a:lnTo>
                <a:lnTo>
                  <a:pt x="904" y="480"/>
                </a:lnTo>
                <a:lnTo>
                  <a:pt x="896" y="480"/>
                </a:lnTo>
                <a:lnTo>
                  <a:pt x="888" y="480"/>
                </a:lnTo>
                <a:lnTo>
                  <a:pt x="888" y="488"/>
                </a:lnTo>
                <a:lnTo>
                  <a:pt x="888" y="496"/>
                </a:lnTo>
                <a:lnTo>
                  <a:pt x="888" y="504"/>
                </a:lnTo>
                <a:lnTo>
                  <a:pt x="888" y="512"/>
                </a:lnTo>
                <a:lnTo>
                  <a:pt x="880" y="512"/>
                </a:lnTo>
                <a:lnTo>
                  <a:pt x="880" y="520"/>
                </a:lnTo>
                <a:lnTo>
                  <a:pt x="872" y="520"/>
                </a:lnTo>
                <a:lnTo>
                  <a:pt x="864" y="528"/>
                </a:lnTo>
                <a:lnTo>
                  <a:pt x="856" y="528"/>
                </a:lnTo>
                <a:lnTo>
                  <a:pt x="856" y="536"/>
                </a:lnTo>
                <a:lnTo>
                  <a:pt x="848" y="536"/>
                </a:lnTo>
                <a:lnTo>
                  <a:pt x="848" y="528"/>
                </a:lnTo>
                <a:lnTo>
                  <a:pt x="840" y="528"/>
                </a:lnTo>
                <a:lnTo>
                  <a:pt x="832" y="528"/>
                </a:lnTo>
                <a:lnTo>
                  <a:pt x="824" y="528"/>
                </a:lnTo>
                <a:lnTo>
                  <a:pt x="816" y="528"/>
                </a:lnTo>
                <a:lnTo>
                  <a:pt x="816" y="536"/>
                </a:lnTo>
                <a:lnTo>
                  <a:pt x="816" y="544"/>
                </a:lnTo>
                <a:lnTo>
                  <a:pt x="816" y="552"/>
                </a:lnTo>
                <a:lnTo>
                  <a:pt x="808" y="552"/>
                </a:lnTo>
                <a:lnTo>
                  <a:pt x="808" y="560"/>
                </a:lnTo>
                <a:lnTo>
                  <a:pt x="808" y="568"/>
                </a:lnTo>
                <a:lnTo>
                  <a:pt x="800" y="568"/>
                </a:lnTo>
                <a:lnTo>
                  <a:pt x="792" y="576"/>
                </a:lnTo>
                <a:lnTo>
                  <a:pt x="792" y="584"/>
                </a:lnTo>
                <a:lnTo>
                  <a:pt x="784" y="584"/>
                </a:lnTo>
                <a:lnTo>
                  <a:pt x="784" y="592"/>
                </a:lnTo>
                <a:lnTo>
                  <a:pt x="776" y="592"/>
                </a:lnTo>
                <a:lnTo>
                  <a:pt x="760" y="600"/>
                </a:lnTo>
                <a:lnTo>
                  <a:pt x="752" y="600"/>
                </a:lnTo>
                <a:lnTo>
                  <a:pt x="744" y="600"/>
                </a:lnTo>
                <a:lnTo>
                  <a:pt x="736" y="600"/>
                </a:lnTo>
                <a:lnTo>
                  <a:pt x="728" y="592"/>
                </a:lnTo>
                <a:lnTo>
                  <a:pt x="728" y="584"/>
                </a:lnTo>
                <a:lnTo>
                  <a:pt x="720" y="584"/>
                </a:lnTo>
                <a:lnTo>
                  <a:pt x="712" y="576"/>
                </a:lnTo>
                <a:lnTo>
                  <a:pt x="704" y="584"/>
                </a:lnTo>
                <a:lnTo>
                  <a:pt x="696" y="584"/>
                </a:lnTo>
                <a:lnTo>
                  <a:pt x="696" y="592"/>
                </a:lnTo>
                <a:lnTo>
                  <a:pt x="696" y="600"/>
                </a:lnTo>
                <a:lnTo>
                  <a:pt x="688" y="600"/>
                </a:lnTo>
                <a:lnTo>
                  <a:pt x="688" y="608"/>
                </a:lnTo>
                <a:lnTo>
                  <a:pt x="680" y="616"/>
                </a:lnTo>
                <a:lnTo>
                  <a:pt x="680" y="624"/>
                </a:lnTo>
                <a:lnTo>
                  <a:pt x="688" y="624"/>
                </a:lnTo>
                <a:lnTo>
                  <a:pt x="688" y="632"/>
                </a:lnTo>
                <a:lnTo>
                  <a:pt x="688" y="640"/>
                </a:lnTo>
                <a:lnTo>
                  <a:pt x="688" y="648"/>
                </a:lnTo>
                <a:lnTo>
                  <a:pt x="688" y="656"/>
                </a:lnTo>
                <a:lnTo>
                  <a:pt x="696" y="656"/>
                </a:lnTo>
                <a:lnTo>
                  <a:pt x="696" y="664"/>
                </a:lnTo>
                <a:lnTo>
                  <a:pt x="696" y="672"/>
                </a:lnTo>
                <a:lnTo>
                  <a:pt x="688" y="672"/>
                </a:lnTo>
                <a:lnTo>
                  <a:pt x="688" y="680"/>
                </a:lnTo>
                <a:lnTo>
                  <a:pt x="680" y="680"/>
                </a:lnTo>
                <a:lnTo>
                  <a:pt x="680" y="688"/>
                </a:lnTo>
                <a:lnTo>
                  <a:pt x="680" y="696"/>
                </a:lnTo>
                <a:lnTo>
                  <a:pt x="672" y="696"/>
                </a:lnTo>
                <a:lnTo>
                  <a:pt x="672" y="704"/>
                </a:lnTo>
                <a:lnTo>
                  <a:pt x="664" y="704"/>
                </a:lnTo>
                <a:lnTo>
                  <a:pt x="656" y="704"/>
                </a:lnTo>
                <a:lnTo>
                  <a:pt x="656" y="712"/>
                </a:lnTo>
                <a:lnTo>
                  <a:pt x="656" y="720"/>
                </a:lnTo>
                <a:lnTo>
                  <a:pt x="648" y="728"/>
                </a:lnTo>
                <a:lnTo>
                  <a:pt x="640" y="728"/>
                </a:lnTo>
                <a:lnTo>
                  <a:pt x="640" y="736"/>
                </a:lnTo>
                <a:lnTo>
                  <a:pt x="632" y="736"/>
                </a:lnTo>
                <a:lnTo>
                  <a:pt x="632" y="744"/>
                </a:lnTo>
                <a:lnTo>
                  <a:pt x="632" y="752"/>
                </a:lnTo>
                <a:lnTo>
                  <a:pt x="624" y="752"/>
                </a:lnTo>
                <a:lnTo>
                  <a:pt x="616" y="752"/>
                </a:lnTo>
                <a:lnTo>
                  <a:pt x="608" y="752"/>
                </a:lnTo>
                <a:lnTo>
                  <a:pt x="600" y="752"/>
                </a:lnTo>
                <a:lnTo>
                  <a:pt x="576" y="760"/>
                </a:lnTo>
                <a:lnTo>
                  <a:pt x="568" y="760"/>
                </a:lnTo>
                <a:lnTo>
                  <a:pt x="568" y="768"/>
                </a:lnTo>
                <a:lnTo>
                  <a:pt x="560" y="768"/>
                </a:lnTo>
                <a:lnTo>
                  <a:pt x="552" y="760"/>
                </a:lnTo>
                <a:lnTo>
                  <a:pt x="528" y="760"/>
                </a:lnTo>
                <a:lnTo>
                  <a:pt x="520" y="760"/>
                </a:lnTo>
                <a:lnTo>
                  <a:pt x="512" y="752"/>
                </a:lnTo>
                <a:lnTo>
                  <a:pt x="504" y="752"/>
                </a:lnTo>
                <a:lnTo>
                  <a:pt x="496" y="752"/>
                </a:lnTo>
                <a:lnTo>
                  <a:pt x="488" y="752"/>
                </a:lnTo>
                <a:lnTo>
                  <a:pt x="488" y="760"/>
                </a:lnTo>
                <a:lnTo>
                  <a:pt x="480" y="760"/>
                </a:lnTo>
                <a:lnTo>
                  <a:pt x="480" y="768"/>
                </a:lnTo>
                <a:lnTo>
                  <a:pt x="472" y="768"/>
                </a:lnTo>
                <a:lnTo>
                  <a:pt x="464" y="768"/>
                </a:lnTo>
                <a:lnTo>
                  <a:pt x="456" y="768"/>
                </a:lnTo>
                <a:lnTo>
                  <a:pt x="456" y="776"/>
                </a:lnTo>
                <a:lnTo>
                  <a:pt x="448" y="776"/>
                </a:lnTo>
                <a:lnTo>
                  <a:pt x="440" y="784"/>
                </a:lnTo>
                <a:lnTo>
                  <a:pt x="432" y="784"/>
                </a:lnTo>
                <a:lnTo>
                  <a:pt x="424" y="792"/>
                </a:lnTo>
                <a:lnTo>
                  <a:pt x="416" y="792"/>
                </a:lnTo>
                <a:lnTo>
                  <a:pt x="416" y="800"/>
                </a:lnTo>
                <a:lnTo>
                  <a:pt x="408" y="800"/>
                </a:lnTo>
                <a:lnTo>
                  <a:pt x="400" y="800"/>
                </a:lnTo>
                <a:lnTo>
                  <a:pt x="392" y="800"/>
                </a:lnTo>
                <a:lnTo>
                  <a:pt x="384" y="800"/>
                </a:lnTo>
                <a:lnTo>
                  <a:pt x="376" y="800"/>
                </a:lnTo>
                <a:lnTo>
                  <a:pt x="376" y="808"/>
                </a:lnTo>
                <a:lnTo>
                  <a:pt x="368" y="808"/>
                </a:lnTo>
                <a:lnTo>
                  <a:pt x="360" y="808"/>
                </a:lnTo>
                <a:lnTo>
                  <a:pt x="352" y="800"/>
                </a:lnTo>
                <a:lnTo>
                  <a:pt x="344" y="800"/>
                </a:lnTo>
                <a:lnTo>
                  <a:pt x="336" y="800"/>
                </a:lnTo>
                <a:lnTo>
                  <a:pt x="328" y="792"/>
                </a:lnTo>
                <a:lnTo>
                  <a:pt x="320" y="792"/>
                </a:lnTo>
                <a:lnTo>
                  <a:pt x="312" y="792"/>
                </a:lnTo>
                <a:lnTo>
                  <a:pt x="312" y="784"/>
                </a:lnTo>
                <a:lnTo>
                  <a:pt x="304" y="784"/>
                </a:lnTo>
                <a:lnTo>
                  <a:pt x="296" y="784"/>
                </a:lnTo>
                <a:lnTo>
                  <a:pt x="288" y="784"/>
                </a:lnTo>
                <a:lnTo>
                  <a:pt x="280" y="784"/>
                </a:lnTo>
                <a:lnTo>
                  <a:pt x="272" y="784"/>
                </a:lnTo>
                <a:lnTo>
                  <a:pt x="264" y="784"/>
                </a:lnTo>
                <a:lnTo>
                  <a:pt x="256" y="784"/>
                </a:lnTo>
                <a:lnTo>
                  <a:pt x="248" y="784"/>
                </a:lnTo>
                <a:lnTo>
                  <a:pt x="240" y="784"/>
                </a:lnTo>
                <a:lnTo>
                  <a:pt x="240" y="776"/>
                </a:lnTo>
                <a:lnTo>
                  <a:pt x="240" y="768"/>
                </a:lnTo>
                <a:lnTo>
                  <a:pt x="232" y="768"/>
                </a:lnTo>
                <a:lnTo>
                  <a:pt x="232" y="760"/>
                </a:lnTo>
                <a:lnTo>
                  <a:pt x="224" y="760"/>
                </a:lnTo>
                <a:lnTo>
                  <a:pt x="216" y="760"/>
                </a:lnTo>
                <a:lnTo>
                  <a:pt x="208" y="760"/>
                </a:lnTo>
                <a:lnTo>
                  <a:pt x="200" y="760"/>
                </a:lnTo>
                <a:lnTo>
                  <a:pt x="192" y="760"/>
                </a:lnTo>
                <a:lnTo>
                  <a:pt x="184" y="760"/>
                </a:lnTo>
                <a:lnTo>
                  <a:pt x="176" y="760"/>
                </a:lnTo>
                <a:lnTo>
                  <a:pt x="160" y="760"/>
                </a:lnTo>
                <a:lnTo>
                  <a:pt x="152" y="760"/>
                </a:lnTo>
                <a:lnTo>
                  <a:pt x="144" y="760"/>
                </a:lnTo>
                <a:lnTo>
                  <a:pt x="136" y="760"/>
                </a:lnTo>
                <a:lnTo>
                  <a:pt x="128" y="760"/>
                </a:lnTo>
                <a:lnTo>
                  <a:pt x="120" y="760"/>
                </a:lnTo>
                <a:lnTo>
                  <a:pt x="112" y="760"/>
                </a:lnTo>
                <a:lnTo>
                  <a:pt x="112" y="752"/>
                </a:lnTo>
                <a:lnTo>
                  <a:pt x="104" y="752"/>
                </a:lnTo>
                <a:lnTo>
                  <a:pt x="96" y="752"/>
                </a:lnTo>
                <a:lnTo>
                  <a:pt x="88" y="752"/>
                </a:lnTo>
                <a:lnTo>
                  <a:pt x="80" y="752"/>
                </a:lnTo>
                <a:lnTo>
                  <a:pt x="72" y="752"/>
                </a:lnTo>
                <a:lnTo>
                  <a:pt x="64" y="752"/>
                </a:lnTo>
                <a:lnTo>
                  <a:pt x="56" y="752"/>
                </a:lnTo>
                <a:lnTo>
                  <a:pt x="48" y="752"/>
                </a:lnTo>
                <a:lnTo>
                  <a:pt x="40" y="752"/>
                </a:lnTo>
                <a:lnTo>
                  <a:pt x="32" y="752"/>
                </a:lnTo>
                <a:lnTo>
                  <a:pt x="24" y="752"/>
                </a:lnTo>
                <a:lnTo>
                  <a:pt x="24" y="744"/>
                </a:lnTo>
                <a:lnTo>
                  <a:pt x="16" y="744"/>
                </a:lnTo>
                <a:lnTo>
                  <a:pt x="16" y="752"/>
                </a:lnTo>
                <a:lnTo>
                  <a:pt x="16" y="760"/>
                </a:lnTo>
                <a:lnTo>
                  <a:pt x="24" y="768"/>
                </a:lnTo>
                <a:lnTo>
                  <a:pt x="24" y="776"/>
                </a:lnTo>
                <a:lnTo>
                  <a:pt x="24" y="784"/>
                </a:lnTo>
                <a:lnTo>
                  <a:pt x="32" y="784"/>
                </a:lnTo>
                <a:lnTo>
                  <a:pt x="24" y="792"/>
                </a:lnTo>
                <a:lnTo>
                  <a:pt x="24" y="800"/>
                </a:lnTo>
                <a:lnTo>
                  <a:pt x="16" y="808"/>
                </a:lnTo>
                <a:lnTo>
                  <a:pt x="16" y="800"/>
                </a:lnTo>
                <a:lnTo>
                  <a:pt x="16" y="808"/>
                </a:lnTo>
                <a:lnTo>
                  <a:pt x="8" y="808"/>
                </a:lnTo>
                <a:lnTo>
                  <a:pt x="0" y="816"/>
                </a:lnTo>
                <a:lnTo>
                  <a:pt x="8" y="816"/>
                </a:lnTo>
                <a:lnTo>
                  <a:pt x="16" y="816"/>
                </a:lnTo>
                <a:lnTo>
                  <a:pt x="24" y="816"/>
                </a:lnTo>
                <a:lnTo>
                  <a:pt x="32" y="824"/>
                </a:lnTo>
                <a:lnTo>
                  <a:pt x="32" y="832"/>
                </a:lnTo>
                <a:lnTo>
                  <a:pt x="40" y="832"/>
                </a:lnTo>
                <a:lnTo>
                  <a:pt x="48" y="832"/>
                </a:lnTo>
                <a:lnTo>
                  <a:pt x="48" y="840"/>
                </a:lnTo>
                <a:lnTo>
                  <a:pt x="48" y="848"/>
                </a:lnTo>
                <a:lnTo>
                  <a:pt x="48" y="856"/>
                </a:lnTo>
                <a:lnTo>
                  <a:pt x="48" y="864"/>
                </a:lnTo>
                <a:lnTo>
                  <a:pt x="48" y="872"/>
                </a:lnTo>
                <a:lnTo>
                  <a:pt x="48" y="880"/>
                </a:lnTo>
                <a:lnTo>
                  <a:pt x="48" y="888"/>
                </a:lnTo>
                <a:lnTo>
                  <a:pt x="56" y="888"/>
                </a:lnTo>
                <a:lnTo>
                  <a:pt x="64" y="888"/>
                </a:lnTo>
                <a:lnTo>
                  <a:pt x="72" y="888"/>
                </a:lnTo>
                <a:lnTo>
                  <a:pt x="80" y="888"/>
                </a:lnTo>
                <a:lnTo>
                  <a:pt x="88" y="888"/>
                </a:lnTo>
                <a:lnTo>
                  <a:pt x="88" y="880"/>
                </a:lnTo>
                <a:lnTo>
                  <a:pt x="96" y="872"/>
                </a:lnTo>
                <a:lnTo>
                  <a:pt x="104" y="864"/>
                </a:lnTo>
                <a:lnTo>
                  <a:pt x="112" y="856"/>
                </a:lnTo>
                <a:lnTo>
                  <a:pt x="120" y="856"/>
                </a:lnTo>
                <a:lnTo>
                  <a:pt x="128" y="856"/>
                </a:lnTo>
                <a:lnTo>
                  <a:pt x="136" y="856"/>
                </a:lnTo>
                <a:lnTo>
                  <a:pt x="136" y="864"/>
                </a:lnTo>
                <a:lnTo>
                  <a:pt x="144" y="864"/>
                </a:lnTo>
                <a:lnTo>
                  <a:pt x="152" y="872"/>
                </a:lnTo>
                <a:lnTo>
                  <a:pt x="152" y="880"/>
                </a:lnTo>
                <a:lnTo>
                  <a:pt x="152" y="888"/>
                </a:lnTo>
                <a:lnTo>
                  <a:pt x="144" y="888"/>
                </a:lnTo>
                <a:lnTo>
                  <a:pt x="144" y="896"/>
                </a:lnTo>
                <a:lnTo>
                  <a:pt x="136" y="896"/>
                </a:lnTo>
                <a:lnTo>
                  <a:pt x="128" y="896"/>
                </a:lnTo>
                <a:lnTo>
                  <a:pt x="128" y="904"/>
                </a:lnTo>
                <a:lnTo>
                  <a:pt x="136" y="912"/>
                </a:lnTo>
                <a:lnTo>
                  <a:pt x="136" y="920"/>
                </a:lnTo>
                <a:lnTo>
                  <a:pt x="128" y="920"/>
                </a:lnTo>
                <a:lnTo>
                  <a:pt x="128" y="928"/>
                </a:lnTo>
                <a:lnTo>
                  <a:pt x="136" y="928"/>
                </a:lnTo>
                <a:lnTo>
                  <a:pt x="144" y="928"/>
                </a:lnTo>
                <a:lnTo>
                  <a:pt x="152" y="928"/>
                </a:lnTo>
                <a:lnTo>
                  <a:pt x="152" y="936"/>
                </a:lnTo>
                <a:lnTo>
                  <a:pt x="160" y="936"/>
                </a:lnTo>
                <a:lnTo>
                  <a:pt x="160" y="944"/>
                </a:lnTo>
                <a:lnTo>
                  <a:pt x="184" y="952"/>
                </a:lnTo>
                <a:lnTo>
                  <a:pt x="184" y="968"/>
                </a:lnTo>
                <a:lnTo>
                  <a:pt x="192" y="968"/>
                </a:lnTo>
                <a:lnTo>
                  <a:pt x="192" y="976"/>
                </a:lnTo>
                <a:lnTo>
                  <a:pt x="200" y="976"/>
                </a:lnTo>
                <a:lnTo>
                  <a:pt x="208" y="976"/>
                </a:lnTo>
                <a:lnTo>
                  <a:pt x="208" y="984"/>
                </a:lnTo>
                <a:lnTo>
                  <a:pt x="208" y="992"/>
                </a:lnTo>
                <a:lnTo>
                  <a:pt x="216" y="1000"/>
                </a:lnTo>
                <a:lnTo>
                  <a:pt x="224" y="1000"/>
                </a:lnTo>
                <a:lnTo>
                  <a:pt x="232" y="1000"/>
                </a:lnTo>
                <a:lnTo>
                  <a:pt x="240" y="1000"/>
                </a:lnTo>
                <a:lnTo>
                  <a:pt x="248" y="1000"/>
                </a:lnTo>
                <a:lnTo>
                  <a:pt x="256" y="1000"/>
                </a:lnTo>
                <a:lnTo>
                  <a:pt x="256" y="992"/>
                </a:lnTo>
                <a:lnTo>
                  <a:pt x="248" y="992"/>
                </a:lnTo>
                <a:lnTo>
                  <a:pt x="248" y="984"/>
                </a:lnTo>
                <a:lnTo>
                  <a:pt x="248" y="976"/>
                </a:lnTo>
                <a:lnTo>
                  <a:pt x="240" y="976"/>
                </a:lnTo>
                <a:lnTo>
                  <a:pt x="240" y="968"/>
                </a:lnTo>
                <a:lnTo>
                  <a:pt x="248" y="968"/>
                </a:lnTo>
                <a:lnTo>
                  <a:pt x="256" y="968"/>
                </a:lnTo>
                <a:lnTo>
                  <a:pt x="264" y="968"/>
                </a:lnTo>
                <a:lnTo>
                  <a:pt x="272" y="968"/>
                </a:lnTo>
                <a:lnTo>
                  <a:pt x="280" y="968"/>
                </a:lnTo>
                <a:lnTo>
                  <a:pt x="288" y="968"/>
                </a:lnTo>
                <a:lnTo>
                  <a:pt x="296" y="968"/>
                </a:lnTo>
                <a:lnTo>
                  <a:pt x="304" y="968"/>
                </a:lnTo>
                <a:lnTo>
                  <a:pt x="312" y="968"/>
                </a:lnTo>
                <a:lnTo>
                  <a:pt x="320" y="968"/>
                </a:lnTo>
                <a:lnTo>
                  <a:pt x="328" y="960"/>
                </a:lnTo>
                <a:lnTo>
                  <a:pt x="336" y="960"/>
                </a:lnTo>
                <a:lnTo>
                  <a:pt x="344" y="960"/>
                </a:lnTo>
                <a:lnTo>
                  <a:pt x="352" y="960"/>
                </a:lnTo>
                <a:lnTo>
                  <a:pt x="352" y="968"/>
                </a:lnTo>
                <a:lnTo>
                  <a:pt x="360" y="968"/>
                </a:lnTo>
                <a:lnTo>
                  <a:pt x="360" y="976"/>
                </a:lnTo>
                <a:lnTo>
                  <a:pt x="368" y="976"/>
                </a:lnTo>
                <a:lnTo>
                  <a:pt x="360" y="976"/>
                </a:lnTo>
                <a:lnTo>
                  <a:pt x="352" y="984"/>
                </a:lnTo>
                <a:lnTo>
                  <a:pt x="344" y="992"/>
                </a:lnTo>
                <a:lnTo>
                  <a:pt x="336" y="992"/>
                </a:lnTo>
                <a:lnTo>
                  <a:pt x="336" y="1000"/>
                </a:lnTo>
                <a:lnTo>
                  <a:pt x="336" y="1008"/>
                </a:lnTo>
                <a:lnTo>
                  <a:pt x="336" y="1016"/>
                </a:lnTo>
                <a:lnTo>
                  <a:pt x="328" y="1016"/>
                </a:lnTo>
                <a:lnTo>
                  <a:pt x="320" y="1016"/>
                </a:lnTo>
                <a:lnTo>
                  <a:pt x="320" y="1024"/>
                </a:lnTo>
                <a:lnTo>
                  <a:pt x="312" y="1024"/>
                </a:lnTo>
                <a:lnTo>
                  <a:pt x="312" y="1032"/>
                </a:lnTo>
                <a:lnTo>
                  <a:pt x="312" y="1040"/>
                </a:lnTo>
                <a:lnTo>
                  <a:pt x="312" y="1048"/>
                </a:lnTo>
                <a:lnTo>
                  <a:pt x="320" y="1048"/>
                </a:lnTo>
                <a:lnTo>
                  <a:pt x="320" y="1056"/>
                </a:lnTo>
                <a:lnTo>
                  <a:pt x="320" y="1064"/>
                </a:lnTo>
                <a:lnTo>
                  <a:pt x="320" y="1072"/>
                </a:lnTo>
                <a:lnTo>
                  <a:pt x="328" y="1072"/>
                </a:lnTo>
                <a:lnTo>
                  <a:pt x="336" y="1072"/>
                </a:lnTo>
                <a:lnTo>
                  <a:pt x="344" y="1072"/>
                </a:lnTo>
                <a:lnTo>
                  <a:pt x="352" y="1072"/>
                </a:lnTo>
                <a:lnTo>
                  <a:pt x="352" y="1080"/>
                </a:lnTo>
                <a:lnTo>
                  <a:pt x="360" y="1080"/>
                </a:lnTo>
                <a:lnTo>
                  <a:pt x="368" y="1080"/>
                </a:lnTo>
                <a:lnTo>
                  <a:pt x="376" y="1080"/>
                </a:lnTo>
                <a:lnTo>
                  <a:pt x="384" y="1080"/>
                </a:lnTo>
                <a:lnTo>
                  <a:pt x="392" y="1080"/>
                </a:lnTo>
                <a:lnTo>
                  <a:pt x="400" y="1080"/>
                </a:lnTo>
                <a:lnTo>
                  <a:pt x="400" y="1072"/>
                </a:lnTo>
                <a:lnTo>
                  <a:pt x="408" y="1072"/>
                </a:lnTo>
                <a:lnTo>
                  <a:pt x="416" y="1072"/>
                </a:lnTo>
                <a:lnTo>
                  <a:pt x="424" y="1072"/>
                </a:lnTo>
                <a:lnTo>
                  <a:pt x="424" y="1064"/>
                </a:lnTo>
                <a:lnTo>
                  <a:pt x="424" y="1056"/>
                </a:lnTo>
                <a:lnTo>
                  <a:pt x="424" y="1048"/>
                </a:lnTo>
                <a:lnTo>
                  <a:pt x="432" y="1048"/>
                </a:lnTo>
                <a:lnTo>
                  <a:pt x="432" y="1040"/>
                </a:lnTo>
                <a:lnTo>
                  <a:pt x="432" y="1032"/>
                </a:lnTo>
                <a:lnTo>
                  <a:pt x="432" y="1024"/>
                </a:lnTo>
                <a:lnTo>
                  <a:pt x="432" y="1016"/>
                </a:lnTo>
                <a:lnTo>
                  <a:pt x="432" y="1008"/>
                </a:lnTo>
                <a:lnTo>
                  <a:pt x="432" y="1000"/>
                </a:lnTo>
                <a:lnTo>
                  <a:pt x="432" y="992"/>
                </a:lnTo>
                <a:lnTo>
                  <a:pt x="440" y="992"/>
                </a:lnTo>
                <a:lnTo>
                  <a:pt x="440" y="984"/>
                </a:lnTo>
                <a:lnTo>
                  <a:pt x="440" y="976"/>
                </a:lnTo>
                <a:lnTo>
                  <a:pt x="448" y="976"/>
                </a:lnTo>
                <a:lnTo>
                  <a:pt x="456" y="968"/>
                </a:lnTo>
                <a:lnTo>
                  <a:pt x="464" y="968"/>
                </a:lnTo>
                <a:lnTo>
                  <a:pt x="472" y="968"/>
                </a:lnTo>
                <a:lnTo>
                  <a:pt x="480" y="968"/>
                </a:lnTo>
                <a:lnTo>
                  <a:pt x="480" y="976"/>
                </a:lnTo>
                <a:lnTo>
                  <a:pt x="488" y="976"/>
                </a:lnTo>
                <a:lnTo>
                  <a:pt x="488" y="984"/>
                </a:lnTo>
                <a:lnTo>
                  <a:pt x="488" y="992"/>
                </a:lnTo>
                <a:lnTo>
                  <a:pt x="480" y="1000"/>
                </a:lnTo>
                <a:lnTo>
                  <a:pt x="480" y="1008"/>
                </a:lnTo>
                <a:lnTo>
                  <a:pt x="480" y="1016"/>
                </a:lnTo>
                <a:lnTo>
                  <a:pt x="480" y="1024"/>
                </a:lnTo>
                <a:lnTo>
                  <a:pt x="488" y="1024"/>
                </a:lnTo>
                <a:lnTo>
                  <a:pt x="496" y="1024"/>
                </a:lnTo>
                <a:lnTo>
                  <a:pt x="504" y="1024"/>
                </a:lnTo>
                <a:lnTo>
                  <a:pt x="512" y="1032"/>
                </a:lnTo>
                <a:lnTo>
                  <a:pt x="520" y="1032"/>
                </a:lnTo>
                <a:lnTo>
                  <a:pt x="528" y="1032"/>
                </a:lnTo>
                <a:lnTo>
                  <a:pt x="536" y="1040"/>
                </a:lnTo>
                <a:lnTo>
                  <a:pt x="536" y="1048"/>
                </a:lnTo>
                <a:lnTo>
                  <a:pt x="544" y="1048"/>
                </a:lnTo>
                <a:lnTo>
                  <a:pt x="552" y="1048"/>
                </a:lnTo>
                <a:lnTo>
                  <a:pt x="560" y="1056"/>
                </a:lnTo>
                <a:lnTo>
                  <a:pt x="568" y="1056"/>
                </a:lnTo>
                <a:lnTo>
                  <a:pt x="576" y="1056"/>
                </a:lnTo>
                <a:lnTo>
                  <a:pt x="584" y="1056"/>
                </a:lnTo>
                <a:lnTo>
                  <a:pt x="592" y="1048"/>
                </a:lnTo>
                <a:lnTo>
                  <a:pt x="592" y="1040"/>
                </a:lnTo>
                <a:lnTo>
                  <a:pt x="592" y="1032"/>
                </a:lnTo>
                <a:lnTo>
                  <a:pt x="584" y="1032"/>
                </a:lnTo>
                <a:lnTo>
                  <a:pt x="592" y="1032"/>
                </a:lnTo>
                <a:lnTo>
                  <a:pt x="592" y="1024"/>
                </a:lnTo>
                <a:lnTo>
                  <a:pt x="592" y="1016"/>
                </a:lnTo>
                <a:lnTo>
                  <a:pt x="600" y="1016"/>
                </a:lnTo>
                <a:lnTo>
                  <a:pt x="600" y="1008"/>
                </a:lnTo>
                <a:lnTo>
                  <a:pt x="600" y="1000"/>
                </a:lnTo>
                <a:lnTo>
                  <a:pt x="608" y="1000"/>
                </a:lnTo>
                <a:lnTo>
                  <a:pt x="608" y="992"/>
                </a:lnTo>
                <a:lnTo>
                  <a:pt x="616" y="992"/>
                </a:lnTo>
                <a:lnTo>
                  <a:pt x="616" y="984"/>
                </a:lnTo>
                <a:lnTo>
                  <a:pt x="616" y="976"/>
                </a:lnTo>
                <a:lnTo>
                  <a:pt x="624" y="976"/>
                </a:lnTo>
                <a:lnTo>
                  <a:pt x="624" y="968"/>
                </a:lnTo>
                <a:lnTo>
                  <a:pt x="632" y="968"/>
                </a:lnTo>
                <a:lnTo>
                  <a:pt x="640" y="960"/>
                </a:lnTo>
                <a:lnTo>
                  <a:pt x="648" y="952"/>
                </a:lnTo>
                <a:lnTo>
                  <a:pt x="656" y="952"/>
                </a:lnTo>
                <a:lnTo>
                  <a:pt x="664" y="944"/>
                </a:lnTo>
                <a:lnTo>
                  <a:pt x="672" y="936"/>
                </a:lnTo>
                <a:lnTo>
                  <a:pt x="672" y="928"/>
                </a:lnTo>
                <a:lnTo>
                  <a:pt x="680" y="928"/>
                </a:lnTo>
                <a:lnTo>
                  <a:pt x="688" y="928"/>
                </a:lnTo>
                <a:lnTo>
                  <a:pt x="688" y="920"/>
                </a:lnTo>
                <a:lnTo>
                  <a:pt x="696" y="920"/>
                </a:lnTo>
                <a:lnTo>
                  <a:pt x="704" y="920"/>
                </a:lnTo>
                <a:lnTo>
                  <a:pt x="712" y="920"/>
                </a:lnTo>
                <a:lnTo>
                  <a:pt x="720" y="912"/>
                </a:lnTo>
                <a:lnTo>
                  <a:pt x="728" y="912"/>
                </a:lnTo>
                <a:lnTo>
                  <a:pt x="736" y="912"/>
                </a:lnTo>
                <a:lnTo>
                  <a:pt x="736" y="904"/>
                </a:lnTo>
                <a:lnTo>
                  <a:pt x="744" y="896"/>
                </a:lnTo>
                <a:lnTo>
                  <a:pt x="752" y="896"/>
                </a:lnTo>
                <a:lnTo>
                  <a:pt x="752" y="888"/>
                </a:lnTo>
                <a:lnTo>
                  <a:pt x="760" y="888"/>
                </a:lnTo>
                <a:lnTo>
                  <a:pt x="768" y="888"/>
                </a:lnTo>
                <a:lnTo>
                  <a:pt x="768" y="880"/>
                </a:lnTo>
                <a:lnTo>
                  <a:pt x="776" y="872"/>
                </a:lnTo>
                <a:lnTo>
                  <a:pt x="784" y="872"/>
                </a:lnTo>
                <a:lnTo>
                  <a:pt x="792" y="864"/>
                </a:lnTo>
                <a:lnTo>
                  <a:pt x="800" y="864"/>
                </a:lnTo>
                <a:lnTo>
                  <a:pt x="800" y="856"/>
                </a:lnTo>
                <a:lnTo>
                  <a:pt x="808" y="856"/>
                </a:lnTo>
                <a:lnTo>
                  <a:pt x="816" y="856"/>
                </a:lnTo>
                <a:lnTo>
                  <a:pt x="816" y="848"/>
                </a:lnTo>
                <a:lnTo>
                  <a:pt x="824" y="848"/>
                </a:lnTo>
                <a:lnTo>
                  <a:pt x="832" y="848"/>
                </a:lnTo>
                <a:lnTo>
                  <a:pt x="832" y="840"/>
                </a:lnTo>
                <a:lnTo>
                  <a:pt x="840" y="840"/>
                </a:lnTo>
                <a:lnTo>
                  <a:pt x="832" y="840"/>
                </a:lnTo>
                <a:lnTo>
                  <a:pt x="832" y="832"/>
                </a:lnTo>
                <a:lnTo>
                  <a:pt x="824" y="824"/>
                </a:lnTo>
                <a:lnTo>
                  <a:pt x="824" y="816"/>
                </a:lnTo>
                <a:lnTo>
                  <a:pt x="816" y="816"/>
                </a:lnTo>
                <a:lnTo>
                  <a:pt x="816" y="808"/>
                </a:lnTo>
                <a:lnTo>
                  <a:pt x="808" y="800"/>
                </a:lnTo>
                <a:lnTo>
                  <a:pt x="808" y="792"/>
                </a:lnTo>
                <a:lnTo>
                  <a:pt x="800" y="792"/>
                </a:lnTo>
                <a:lnTo>
                  <a:pt x="800" y="784"/>
                </a:lnTo>
                <a:lnTo>
                  <a:pt x="808" y="784"/>
                </a:lnTo>
                <a:lnTo>
                  <a:pt x="808" y="776"/>
                </a:lnTo>
                <a:lnTo>
                  <a:pt x="816" y="776"/>
                </a:lnTo>
                <a:lnTo>
                  <a:pt x="816" y="768"/>
                </a:lnTo>
                <a:lnTo>
                  <a:pt x="816" y="760"/>
                </a:lnTo>
                <a:lnTo>
                  <a:pt x="824" y="760"/>
                </a:lnTo>
                <a:lnTo>
                  <a:pt x="824" y="752"/>
                </a:lnTo>
                <a:lnTo>
                  <a:pt x="832" y="752"/>
                </a:lnTo>
                <a:lnTo>
                  <a:pt x="840" y="752"/>
                </a:lnTo>
                <a:lnTo>
                  <a:pt x="840" y="744"/>
                </a:lnTo>
                <a:lnTo>
                  <a:pt x="848" y="744"/>
                </a:lnTo>
                <a:lnTo>
                  <a:pt x="848" y="736"/>
                </a:lnTo>
                <a:lnTo>
                  <a:pt x="856" y="736"/>
                </a:lnTo>
                <a:lnTo>
                  <a:pt x="848" y="744"/>
                </a:lnTo>
                <a:lnTo>
                  <a:pt x="848" y="752"/>
                </a:lnTo>
                <a:lnTo>
                  <a:pt x="848" y="760"/>
                </a:lnTo>
                <a:lnTo>
                  <a:pt x="856" y="760"/>
                </a:lnTo>
                <a:lnTo>
                  <a:pt x="856" y="768"/>
                </a:lnTo>
                <a:lnTo>
                  <a:pt x="864" y="768"/>
                </a:lnTo>
                <a:lnTo>
                  <a:pt x="872" y="776"/>
                </a:lnTo>
                <a:lnTo>
                  <a:pt x="872" y="784"/>
                </a:lnTo>
                <a:lnTo>
                  <a:pt x="872" y="792"/>
                </a:lnTo>
                <a:lnTo>
                  <a:pt x="880" y="792"/>
                </a:lnTo>
                <a:lnTo>
                  <a:pt x="880" y="784"/>
                </a:lnTo>
                <a:lnTo>
                  <a:pt x="880" y="792"/>
                </a:lnTo>
                <a:lnTo>
                  <a:pt x="888" y="792"/>
                </a:lnTo>
                <a:lnTo>
                  <a:pt x="888" y="784"/>
                </a:lnTo>
                <a:lnTo>
                  <a:pt x="896" y="784"/>
                </a:lnTo>
                <a:lnTo>
                  <a:pt x="896" y="776"/>
                </a:lnTo>
                <a:lnTo>
                  <a:pt x="904" y="776"/>
                </a:lnTo>
                <a:lnTo>
                  <a:pt x="904" y="768"/>
                </a:lnTo>
                <a:lnTo>
                  <a:pt x="904" y="760"/>
                </a:lnTo>
                <a:lnTo>
                  <a:pt x="912" y="760"/>
                </a:lnTo>
                <a:lnTo>
                  <a:pt x="920" y="760"/>
                </a:lnTo>
                <a:lnTo>
                  <a:pt x="928" y="760"/>
                </a:lnTo>
                <a:lnTo>
                  <a:pt x="928" y="752"/>
                </a:lnTo>
                <a:lnTo>
                  <a:pt x="936" y="744"/>
                </a:lnTo>
                <a:lnTo>
                  <a:pt x="936" y="736"/>
                </a:lnTo>
                <a:lnTo>
                  <a:pt x="944" y="736"/>
                </a:lnTo>
                <a:lnTo>
                  <a:pt x="952" y="736"/>
                </a:lnTo>
                <a:lnTo>
                  <a:pt x="952" y="728"/>
                </a:lnTo>
                <a:lnTo>
                  <a:pt x="960" y="728"/>
                </a:lnTo>
                <a:lnTo>
                  <a:pt x="968" y="728"/>
                </a:lnTo>
                <a:lnTo>
                  <a:pt x="968" y="720"/>
                </a:lnTo>
                <a:lnTo>
                  <a:pt x="976" y="720"/>
                </a:lnTo>
                <a:lnTo>
                  <a:pt x="976" y="712"/>
                </a:lnTo>
                <a:lnTo>
                  <a:pt x="984" y="712"/>
                </a:lnTo>
                <a:lnTo>
                  <a:pt x="984" y="704"/>
                </a:lnTo>
                <a:lnTo>
                  <a:pt x="992" y="704"/>
                </a:lnTo>
                <a:lnTo>
                  <a:pt x="992" y="712"/>
                </a:lnTo>
                <a:lnTo>
                  <a:pt x="1000" y="712"/>
                </a:lnTo>
                <a:lnTo>
                  <a:pt x="1000" y="720"/>
                </a:lnTo>
                <a:lnTo>
                  <a:pt x="1008" y="728"/>
                </a:lnTo>
                <a:lnTo>
                  <a:pt x="1008" y="736"/>
                </a:lnTo>
                <a:lnTo>
                  <a:pt x="1016" y="736"/>
                </a:lnTo>
                <a:lnTo>
                  <a:pt x="1016" y="744"/>
                </a:lnTo>
                <a:lnTo>
                  <a:pt x="1016" y="752"/>
                </a:lnTo>
                <a:lnTo>
                  <a:pt x="1024" y="752"/>
                </a:lnTo>
                <a:lnTo>
                  <a:pt x="1024" y="760"/>
                </a:lnTo>
                <a:lnTo>
                  <a:pt x="1024" y="768"/>
                </a:lnTo>
                <a:lnTo>
                  <a:pt x="1032" y="768"/>
                </a:lnTo>
                <a:lnTo>
                  <a:pt x="1032" y="776"/>
                </a:lnTo>
                <a:lnTo>
                  <a:pt x="1032" y="784"/>
                </a:lnTo>
                <a:lnTo>
                  <a:pt x="1040" y="792"/>
                </a:lnTo>
                <a:lnTo>
                  <a:pt x="1048" y="792"/>
                </a:lnTo>
                <a:lnTo>
                  <a:pt x="1056" y="792"/>
                </a:lnTo>
                <a:lnTo>
                  <a:pt x="1056" y="784"/>
                </a:lnTo>
                <a:lnTo>
                  <a:pt x="1064" y="784"/>
                </a:lnTo>
                <a:lnTo>
                  <a:pt x="1072" y="776"/>
                </a:lnTo>
                <a:lnTo>
                  <a:pt x="1072" y="768"/>
                </a:lnTo>
                <a:lnTo>
                  <a:pt x="1080" y="760"/>
                </a:lnTo>
                <a:lnTo>
                  <a:pt x="1080" y="752"/>
                </a:lnTo>
                <a:lnTo>
                  <a:pt x="1072" y="744"/>
                </a:lnTo>
                <a:lnTo>
                  <a:pt x="1072" y="736"/>
                </a:lnTo>
                <a:lnTo>
                  <a:pt x="1072" y="728"/>
                </a:lnTo>
                <a:lnTo>
                  <a:pt x="1072" y="720"/>
                </a:lnTo>
                <a:lnTo>
                  <a:pt x="1080" y="712"/>
                </a:lnTo>
                <a:lnTo>
                  <a:pt x="1088" y="712"/>
                </a:lnTo>
                <a:lnTo>
                  <a:pt x="1088" y="720"/>
                </a:lnTo>
                <a:lnTo>
                  <a:pt x="1088" y="728"/>
                </a:lnTo>
                <a:lnTo>
                  <a:pt x="1096" y="736"/>
                </a:lnTo>
                <a:lnTo>
                  <a:pt x="1104" y="744"/>
                </a:lnTo>
                <a:lnTo>
                  <a:pt x="1112" y="736"/>
                </a:lnTo>
                <a:lnTo>
                  <a:pt x="1120" y="736"/>
                </a:lnTo>
                <a:lnTo>
                  <a:pt x="1120" y="728"/>
                </a:lnTo>
                <a:lnTo>
                  <a:pt x="1120" y="720"/>
                </a:lnTo>
                <a:lnTo>
                  <a:pt x="1120" y="712"/>
                </a:lnTo>
                <a:lnTo>
                  <a:pt x="1128" y="712"/>
                </a:lnTo>
                <a:lnTo>
                  <a:pt x="1128" y="704"/>
                </a:lnTo>
                <a:lnTo>
                  <a:pt x="1136" y="704"/>
                </a:lnTo>
                <a:lnTo>
                  <a:pt x="1136" y="696"/>
                </a:lnTo>
                <a:lnTo>
                  <a:pt x="1144" y="696"/>
                </a:lnTo>
                <a:lnTo>
                  <a:pt x="1152" y="696"/>
                </a:lnTo>
                <a:lnTo>
                  <a:pt x="1160" y="696"/>
                </a:lnTo>
                <a:lnTo>
                  <a:pt x="1160" y="688"/>
                </a:lnTo>
                <a:lnTo>
                  <a:pt x="1168" y="688"/>
                </a:lnTo>
                <a:lnTo>
                  <a:pt x="1176" y="688"/>
                </a:lnTo>
                <a:lnTo>
                  <a:pt x="1184" y="688"/>
                </a:lnTo>
                <a:lnTo>
                  <a:pt x="1192" y="680"/>
                </a:lnTo>
                <a:lnTo>
                  <a:pt x="1200" y="680"/>
                </a:lnTo>
                <a:lnTo>
                  <a:pt x="1200" y="672"/>
                </a:lnTo>
                <a:lnTo>
                  <a:pt x="1200" y="664"/>
                </a:lnTo>
                <a:lnTo>
                  <a:pt x="1200" y="656"/>
                </a:lnTo>
                <a:lnTo>
                  <a:pt x="1208" y="656"/>
                </a:lnTo>
                <a:lnTo>
                  <a:pt x="1216" y="656"/>
                </a:lnTo>
                <a:lnTo>
                  <a:pt x="1216" y="648"/>
                </a:lnTo>
                <a:lnTo>
                  <a:pt x="1224" y="648"/>
                </a:lnTo>
                <a:lnTo>
                  <a:pt x="1232" y="648"/>
                </a:lnTo>
                <a:lnTo>
                  <a:pt x="1240" y="648"/>
                </a:lnTo>
                <a:lnTo>
                  <a:pt x="1248" y="640"/>
                </a:lnTo>
                <a:lnTo>
                  <a:pt x="1248" y="632"/>
                </a:lnTo>
                <a:lnTo>
                  <a:pt x="1256" y="632"/>
                </a:lnTo>
                <a:lnTo>
                  <a:pt x="1256" y="624"/>
                </a:lnTo>
                <a:lnTo>
                  <a:pt x="1264" y="624"/>
                </a:lnTo>
                <a:lnTo>
                  <a:pt x="1256" y="624"/>
                </a:lnTo>
                <a:lnTo>
                  <a:pt x="1248" y="624"/>
                </a:lnTo>
                <a:lnTo>
                  <a:pt x="1248" y="616"/>
                </a:lnTo>
                <a:lnTo>
                  <a:pt x="1248" y="608"/>
                </a:lnTo>
                <a:lnTo>
                  <a:pt x="1248" y="600"/>
                </a:lnTo>
                <a:lnTo>
                  <a:pt x="1256" y="592"/>
                </a:lnTo>
                <a:lnTo>
                  <a:pt x="1248" y="592"/>
                </a:lnTo>
                <a:lnTo>
                  <a:pt x="1248" y="584"/>
                </a:lnTo>
                <a:lnTo>
                  <a:pt x="1240" y="584"/>
                </a:lnTo>
                <a:lnTo>
                  <a:pt x="1240" y="576"/>
                </a:lnTo>
                <a:lnTo>
                  <a:pt x="1232" y="576"/>
                </a:lnTo>
                <a:lnTo>
                  <a:pt x="1224" y="576"/>
                </a:lnTo>
                <a:lnTo>
                  <a:pt x="1216" y="576"/>
                </a:lnTo>
                <a:lnTo>
                  <a:pt x="1216" y="568"/>
                </a:lnTo>
                <a:lnTo>
                  <a:pt x="1216" y="560"/>
                </a:lnTo>
                <a:lnTo>
                  <a:pt x="1216" y="552"/>
                </a:lnTo>
                <a:lnTo>
                  <a:pt x="1224" y="552"/>
                </a:lnTo>
                <a:lnTo>
                  <a:pt x="1224" y="544"/>
                </a:lnTo>
                <a:lnTo>
                  <a:pt x="1216" y="544"/>
                </a:lnTo>
                <a:lnTo>
                  <a:pt x="1208" y="544"/>
                </a:lnTo>
                <a:lnTo>
                  <a:pt x="1200" y="552"/>
                </a:lnTo>
                <a:lnTo>
                  <a:pt x="1192" y="560"/>
                </a:lnTo>
                <a:lnTo>
                  <a:pt x="1192" y="568"/>
                </a:lnTo>
                <a:lnTo>
                  <a:pt x="1184" y="568"/>
                </a:lnTo>
                <a:lnTo>
                  <a:pt x="1176" y="568"/>
                </a:lnTo>
                <a:lnTo>
                  <a:pt x="1176" y="560"/>
                </a:lnTo>
                <a:lnTo>
                  <a:pt x="1176" y="552"/>
                </a:lnTo>
                <a:lnTo>
                  <a:pt x="1168" y="552"/>
                </a:lnTo>
                <a:lnTo>
                  <a:pt x="1168" y="544"/>
                </a:lnTo>
                <a:lnTo>
                  <a:pt x="1168" y="536"/>
                </a:lnTo>
                <a:lnTo>
                  <a:pt x="1168" y="528"/>
                </a:lnTo>
                <a:lnTo>
                  <a:pt x="1160" y="528"/>
                </a:lnTo>
                <a:lnTo>
                  <a:pt x="1160" y="520"/>
                </a:lnTo>
                <a:lnTo>
                  <a:pt x="1160" y="512"/>
                </a:lnTo>
                <a:lnTo>
                  <a:pt x="1160" y="504"/>
                </a:lnTo>
                <a:lnTo>
                  <a:pt x="1152" y="504"/>
                </a:lnTo>
                <a:lnTo>
                  <a:pt x="1152" y="496"/>
                </a:lnTo>
                <a:lnTo>
                  <a:pt x="1144" y="496"/>
                </a:lnTo>
                <a:lnTo>
                  <a:pt x="1136" y="496"/>
                </a:lnTo>
                <a:lnTo>
                  <a:pt x="1128" y="496"/>
                </a:lnTo>
                <a:lnTo>
                  <a:pt x="1128" y="488"/>
                </a:lnTo>
                <a:lnTo>
                  <a:pt x="1128" y="480"/>
                </a:lnTo>
                <a:lnTo>
                  <a:pt x="1128" y="472"/>
                </a:lnTo>
                <a:lnTo>
                  <a:pt x="1120" y="472"/>
                </a:lnTo>
                <a:lnTo>
                  <a:pt x="1112" y="472"/>
                </a:lnTo>
                <a:lnTo>
                  <a:pt x="1120" y="472"/>
                </a:lnTo>
                <a:lnTo>
                  <a:pt x="1128" y="472"/>
                </a:lnTo>
                <a:lnTo>
                  <a:pt x="1136" y="472"/>
                </a:lnTo>
                <a:lnTo>
                  <a:pt x="1136" y="464"/>
                </a:lnTo>
                <a:lnTo>
                  <a:pt x="1144" y="464"/>
                </a:lnTo>
                <a:lnTo>
                  <a:pt x="1152" y="456"/>
                </a:lnTo>
                <a:lnTo>
                  <a:pt x="1160" y="456"/>
                </a:lnTo>
                <a:lnTo>
                  <a:pt x="1168" y="456"/>
                </a:lnTo>
                <a:lnTo>
                  <a:pt x="1168" y="448"/>
                </a:lnTo>
                <a:lnTo>
                  <a:pt x="1176" y="448"/>
                </a:lnTo>
                <a:lnTo>
                  <a:pt x="1168" y="448"/>
                </a:lnTo>
                <a:lnTo>
                  <a:pt x="1168" y="440"/>
                </a:lnTo>
                <a:lnTo>
                  <a:pt x="1176" y="440"/>
                </a:lnTo>
                <a:lnTo>
                  <a:pt x="1184" y="440"/>
                </a:lnTo>
                <a:lnTo>
                  <a:pt x="1184" y="432"/>
                </a:lnTo>
                <a:lnTo>
                  <a:pt x="1176" y="432"/>
                </a:lnTo>
                <a:lnTo>
                  <a:pt x="1176" y="424"/>
                </a:lnTo>
                <a:lnTo>
                  <a:pt x="1168" y="424"/>
                </a:lnTo>
                <a:lnTo>
                  <a:pt x="1176" y="424"/>
                </a:lnTo>
                <a:lnTo>
                  <a:pt x="1176" y="416"/>
                </a:lnTo>
                <a:lnTo>
                  <a:pt x="1176" y="408"/>
                </a:lnTo>
                <a:lnTo>
                  <a:pt x="1184" y="408"/>
                </a:lnTo>
                <a:lnTo>
                  <a:pt x="1184" y="400"/>
                </a:lnTo>
                <a:lnTo>
                  <a:pt x="1192" y="400"/>
                </a:lnTo>
                <a:lnTo>
                  <a:pt x="1192" y="392"/>
                </a:lnTo>
                <a:lnTo>
                  <a:pt x="1192" y="384"/>
                </a:lnTo>
                <a:lnTo>
                  <a:pt x="1184" y="384"/>
                </a:lnTo>
                <a:lnTo>
                  <a:pt x="1176" y="384"/>
                </a:lnTo>
                <a:lnTo>
                  <a:pt x="1168" y="392"/>
                </a:lnTo>
                <a:lnTo>
                  <a:pt x="1160" y="392"/>
                </a:lnTo>
                <a:lnTo>
                  <a:pt x="1160" y="384"/>
                </a:lnTo>
                <a:lnTo>
                  <a:pt x="1160" y="376"/>
                </a:lnTo>
                <a:lnTo>
                  <a:pt x="1160" y="368"/>
                </a:lnTo>
                <a:lnTo>
                  <a:pt x="1168" y="368"/>
                </a:lnTo>
                <a:lnTo>
                  <a:pt x="1168" y="360"/>
                </a:lnTo>
                <a:lnTo>
                  <a:pt x="1168" y="352"/>
                </a:lnTo>
                <a:lnTo>
                  <a:pt x="1168" y="344"/>
                </a:lnTo>
                <a:lnTo>
                  <a:pt x="1176" y="336"/>
                </a:lnTo>
                <a:lnTo>
                  <a:pt x="1176" y="328"/>
                </a:lnTo>
                <a:lnTo>
                  <a:pt x="1184" y="328"/>
                </a:lnTo>
                <a:lnTo>
                  <a:pt x="1192" y="304"/>
                </a:lnTo>
                <a:lnTo>
                  <a:pt x="1200" y="304"/>
                </a:lnTo>
                <a:lnTo>
                  <a:pt x="1200" y="296"/>
                </a:lnTo>
                <a:lnTo>
                  <a:pt x="1200" y="288"/>
                </a:lnTo>
                <a:lnTo>
                  <a:pt x="1208" y="288"/>
                </a:lnTo>
                <a:lnTo>
                  <a:pt x="1216" y="288"/>
                </a:lnTo>
                <a:lnTo>
                  <a:pt x="1216" y="296"/>
                </a:lnTo>
                <a:lnTo>
                  <a:pt x="1216" y="288"/>
                </a:lnTo>
                <a:lnTo>
                  <a:pt x="1224" y="280"/>
                </a:lnTo>
                <a:lnTo>
                  <a:pt x="1224" y="264"/>
                </a:lnTo>
                <a:lnTo>
                  <a:pt x="1224" y="256"/>
                </a:lnTo>
                <a:lnTo>
                  <a:pt x="1224" y="248"/>
                </a:lnTo>
                <a:lnTo>
                  <a:pt x="1224" y="240"/>
                </a:lnTo>
                <a:lnTo>
                  <a:pt x="1224" y="232"/>
                </a:lnTo>
                <a:lnTo>
                  <a:pt x="1224" y="224"/>
                </a:lnTo>
                <a:lnTo>
                  <a:pt x="1224" y="216"/>
                </a:lnTo>
                <a:lnTo>
                  <a:pt x="1232" y="208"/>
                </a:lnTo>
                <a:lnTo>
                  <a:pt x="1224" y="208"/>
                </a:lnTo>
                <a:lnTo>
                  <a:pt x="1224" y="200"/>
                </a:lnTo>
                <a:lnTo>
                  <a:pt x="1224" y="192"/>
                </a:lnTo>
                <a:lnTo>
                  <a:pt x="1224" y="184"/>
                </a:lnTo>
                <a:lnTo>
                  <a:pt x="1224" y="176"/>
                </a:lnTo>
                <a:lnTo>
                  <a:pt x="1224" y="168"/>
                </a:lnTo>
                <a:lnTo>
                  <a:pt x="1224" y="160"/>
                </a:lnTo>
                <a:lnTo>
                  <a:pt x="1224" y="152"/>
                </a:lnTo>
                <a:lnTo>
                  <a:pt x="1224" y="144"/>
                </a:lnTo>
                <a:lnTo>
                  <a:pt x="1224" y="136"/>
                </a:lnTo>
                <a:lnTo>
                  <a:pt x="1216" y="136"/>
                </a:lnTo>
                <a:lnTo>
                  <a:pt x="1216" y="128"/>
                </a:lnTo>
                <a:lnTo>
                  <a:pt x="1216" y="120"/>
                </a:lnTo>
                <a:lnTo>
                  <a:pt x="1216" y="112"/>
                </a:lnTo>
                <a:lnTo>
                  <a:pt x="1216" y="104"/>
                </a:lnTo>
                <a:lnTo>
                  <a:pt x="1216" y="96"/>
                </a:lnTo>
                <a:lnTo>
                  <a:pt x="1208" y="96"/>
                </a:lnTo>
                <a:lnTo>
                  <a:pt x="1200" y="96"/>
                </a:lnTo>
                <a:lnTo>
                  <a:pt x="1192" y="96"/>
                </a:lnTo>
                <a:lnTo>
                  <a:pt x="1184" y="96"/>
                </a:lnTo>
                <a:lnTo>
                  <a:pt x="1176" y="96"/>
                </a:lnTo>
                <a:lnTo>
                  <a:pt x="1168" y="96"/>
                </a:lnTo>
                <a:lnTo>
                  <a:pt x="1168" y="104"/>
                </a:lnTo>
                <a:lnTo>
                  <a:pt x="1160" y="104"/>
                </a:lnTo>
                <a:lnTo>
                  <a:pt x="1152" y="104"/>
                </a:lnTo>
                <a:lnTo>
                  <a:pt x="1152" y="112"/>
                </a:lnTo>
                <a:lnTo>
                  <a:pt x="1144" y="112"/>
                </a:lnTo>
                <a:lnTo>
                  <a:pt x="1144" y="120"/>
                </a:lnTo>
                <a:lnTo>
                  <a:pt x="1136" y="120"/>
                </a:lnTo>
                <a:lnTo>
                  <a:pt x="1128" y="120"/>
                </a:lnTo>
                <a:lnTo>
                  <a:pt x="1120" y="120"/>
                </a:lnTo>
                <a:lnTo>
                  <a:pt x="1112" y="120"/>
                </a:lnTo>
                <a:lnTo>
                  <a:pt x="1104" y="120"/>
                </a:lnTo>
                <a:lnTo>
                  <a:pt x="1096" y="112"/>
                </a:lnTo>
                <a:lnTo>
                  <a:pt x="1096" y="104"/>
                </a:lnTo>
                <a:lnTo>
                  <a:pt x="1088" y="104"/>
                </a:lnTo>
                <a:lnTo>
                  <a:pt x="1088" y="96"/>
                </a:lnTo>
                <a:lnTo>
                  <a:pt x="1080" y="96"/>
                </a:lnTo>
                <a:lnTo>
                  <a:pt x="1072" y="88"/>
                </a:lnTo>
                <a:lnTo>
                  <a:pt x="1064" y="88"/>
                </a:lnTo>
                <a:lnTo>
                  <a:pt x="1064" y="80"/>
                </a:lnTo>
                <a:lnTo>
                  <a:pt x="1056" y="80"/>
                </a:lnTo>
                <a:lnTo>
                  <a:pt x="1056" y="72"/>
                </a:lnTo>
                <a:lnTo>
                  <a:pt x="1056" y="64"/>
                </a:lnTo>
                <a:lnTo>
                  <a:pt x="1048" y="64"/>
                </a:lnTo>
                <a:lnTo>
                  <a:pt x="1040" y="64"/>
                </a:lnTo>
                <a:lnTo>
                  <a:pt x="1032" y="64"/>
                </a:lnTo>
                <a:lnTo>
                  <a:pt x="1024" y="64"/>
                </a:lnTo>
                <a:lnTo>
                  <a:pt x="1024" y="56"/>
                </a:lnTo>
                <a:lnTo>
                  <a:pt x="1016" y="56"/>
                </a:lnTo>
                <a:lnTo>
                  <a:pt x="1016" y="48"/>
                </a:lnTo>
                <a:lnTo>
                  <a:pt x="1016" y="40"/>
                </a:lnTo>
                <a:lnTo>
                  <a:pt x="1024" y="32"/>
                </a:lnTo>
                <a:lnTo>
                  <a:pt x="1032" y="24"/>
                </a:lnTo>
                <a:lnTo>
                  <a:pt x="1040" y="24"/>
                </a:lnTo>
                <a:lnTo>
                  <a:pt x="1040" y="16"/>
                </a:lnTo>
                <a:lnTo>
                  <a:pt x="1040" y="8"/>
                </a:lnTo>
                <a:lnTo>
                  <a:pt x="1032" y="8"/>
                </a:lnTo>
              </a:path>
            </a:pathLst>
          </a:custGeom>
          <a:solidFill>
            <a:srgbClr val="FFFFFF"/>
          </a:solidFill>
          <a:ln w="12700" cap="flat"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0" name="Rectangle 8"/>
          <p:cNvSpPr>
            <a:spLocks noChangeArrowheads="1"/>
          </p:cNvSpPr>
          <p:nvPr/>
        </p:nvSpPr>
        <p:spPr bwMode="auto">
          <a:xfrm>
            <a:off x="433388" y="1295400"/>
            <a:ext cx="8415337" cy="3505200"/>
          </a:xfrm>
          <a:prstGeom prst="rect">
            <a:avLst/>
          </a:prstGeom>
          <a:noFill/>
          <a:ln w="9525">
            <a:noFill/>
            <a:miter lim="800000"/>
            <a:headEnd/>
            <a:tailEnd/>
          </a:ln>
          <a:effectLst/>
        </p:spPr>
        <p:txBody>
          <a:bodyPr lIns="91436" tIns="45718" rIns="91436" bIns="4571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2400" b="1" i="0" u="none" strike="noStrike" kern="0" cap="none" spc="0" normalizeH="0" baseline="0" noProof="0" smtClean="0">
              <a:ln>
                <a:noFill/>
              </a:ln>
              <a:solidFill>
                <a:srgbClr val="FF0000"/>
              </a:solidFill>
              <a:effectLst/>
              <a:uLnTx/>
              <a:uFillTx/>
              <a:ea typeface="楷体_GB2312" pitchFamily="49" charset="-122"/>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smtClean="0">
              <a:ln>
                <a:noFill/>
              </a:ln>
              <a:solidFill>
                <a:srgbClr val="000000"/>
              </a:solidFill>
              <a:effectLst/>
              <a:uLnTx/>
              <a:uFillTx/>
              <a:ea typeface="楷体_GB2312" pitchFamily="49" charset="-122"/>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smtClean="0">
              <a:ln>
                <a:noFill/>
              </a:ln>
              <a:solidFill>
                <a:srgbClr val="000000"/>
              </a:solidFill>
              <a:effectLst/>
              <a:uLnTx/>
              <a:uFillTx/>
              <a:ea typeface="楷体_GB2312" pitchFamily="49"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smtClean="0">
                <a:ln>
                  <a:noFill/>
                </a:ln>
                <a:solidFill>
                  <a:srgbClr val="FF0000"/>
                </a:solidFill>
                <a:effectLst/>
                <a:uLnTx/>
                <a:uFillTx/>
                <a:ea typeface="楷体_GB2312" pitchFamily="49" charset="-122"/>
              </a:rPr>
              <a:t>●</a:t>
            </a:r>
          </a:p>
        </p:txBody>
      </p:sp>
      <p:sp>
        <p:nvSpPr>
          <p:cNvPr id="91" name="Freeform 9"/>
          <p:cNvSpPr>
            <a:spLocks/>
          </p:cNvSpPr>
          <p:nvPr/>
        </p:nvSpPr>
        <p:spPr bwMode="auto">
          <a:xfrm>
            <a:off x="2387600" y="2736850"/>
            <a:ext cx="2309813" cy="1684338"/>
          </a:xfrm>
          <a:custGeom>
            <a:avLst/>
            <a:gdLst/>
            <a:ahLst/>
            <a:cxnLst>
              <a:cxn ang="0">
                <a:pos x="363" y="48"/>
              </a:cxn>
              <a:cxn ang="0">
                <a:pos x="262" y="0"/>
              </a:cxn>
              <a:cxn ang="0">
                <a:pos x="0" y="171"/>
              </a:cxn>
              <a:cxn ang="0">
                <a:pos x="155" y="315"/>
              </a:cxn>
              <a:cxn ang="0">
                <a:pos x="475" y="331"/>
              </a:cxn>
              <a:cxn ang="0">
                <a:pos x="571" y="646"/>
              </a:cxn>
              <a:cxn ang="0">
                <a:pos x="800" y="731"/>
              </a:cxn>
              <a:cxn ang="0">
                <a:pos x="859" y="550"/>
              </a:cxn>
              <a:cxn ang="0">
                <a:pos x="736" y="230"/>
              </a:cxn>
              <a:cxn ang="0">
                <a:pos x="363" y="48"/>
              </a:cxn>
            </a:cxnLst>
            <a:rect l="0" t="0" r="r" b="b"/>
            <a:pathLst>
              <a:path w="860" h="732">
                <a:moveTo>
                  <a:pt x="363" y="48"/>
                </a:moveTo>
                <a:lnTo>
                  <a:pt x="262" y="0"/>
                </a:lnTo>
                <a:lnTo>
                  <a:pt x="0" y="171"/>
                </a:lnTo>
                <a:lnTo>
                  <a:pt x="155" y="315"/>
                </a:lnTo>
                <a:lnTo>
                  <a:pt x="475" y="331"/>
                </a:lnTo>
                <a:lnTo>
                  <a:pt x="571" y="646"/>
                </a:lnTo>
                <a:lnTo>
                  <a:pt x="800" y="731"/>
                </a:lnTo>
                <a:lnTo>
                  <a:pt x="859" y="550"/>
                </a:lnTo>
                <a:lnTo>
                  <a:pt x="736" y="230"/>
                </a:lnTo>
                <a:lnTo>
                  <a:pt x="363" y="48"/>
                </a:lnTo>
              </a:path>
            </a:pathLst>
          </a:custGeom>
          <a:solidFill>
            <a:srgbClr val="FFFFFF"/>
          </a:solidFill>
          <a:ln w="12700" cap="flat"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2" name="Freeform 10"/>
          <p:cNvSpPr>
            <a:spLocks/>
          </p:cNvSpPr>
          <p:nvPr/>
        </p:nvSpPr>
        <p:spPr bwMode="auto">
          <a:xfrm>
            <a:off x="5973763" y="1087438"/>
            <a:ext cx="1720850" cy="1290637"/>
          </a:xfrm>
          <a:custGeom>
            <a:avLst/>
            <a:gdLst/>
            <a:ahLst/>
            <a:cxnLst>
              <a:cxn ang="0">
                <a:pos x="16" y="24"/>
              </a:cxn>
              <a:cxn ang="0">
                <a:pos x="0" y="64"/>
              </a:cxn>
              <a:cxn ang="0">
                <a:pos x="40" y="88"/>
              </a:cxn>
              <a:cxn ang="0">
                <a:pos x="72" y="112"/>
              </a:cxn>
              <a:cxn ang="0">
                <a:pos x="104" y="136"/>
              </a:cxn>
              <a:cxn ang="0">
                <a:pos x="144" y="112"/>
              </a:cxn>
              <a:cxn ang="0">
                <a:pos x="192" y="120"/>
              </a:cxn>
              <a:cxn ang="0">
                <a:pos x="192" y="176"/>
              </a:cxn>
              <a:cxn ang="0">
                <a:pos x="200" y="224"/>
              </a:cxn>
              <a:cxn ang="0">
                <a:pos x="200" y="272"/>
              </a:cxn>
              <a:cxn ang="0">
                <a:pos x="176" y="304"/>
              </a:cxn>
              <a:cxn ang="0">
                <a:pos x="160" y="328"/>
              </a:cxn>
              <a:cxn ang="0">
                <a:pos x="144" y="368"/>
              </a:cxn>
              <a:cxn ang="0">
                <a:pos x="144" y="400"/>
              </a:cxn>
              <a:cxn ang="0">
                <a:pos x="160" y="432"/>
              </a:cxn>
              <a:cxn ang="0">
                <a:pos x="168" y="440"/>
              </a:cxn>
              <a:cxn ang="0">
                <a:pos x="200" y="448"/>
              </a:cxn>
              <a:cxn ang="0">
                <a:pos x="232" y="480"/>
              </a:cxn>
              <a:cxn ang="0">
                <a:pos x="280" y="472"/>
              </a:cxn>
              <a:cxn ang="0">
                <a:pos x="296" y="496"/>
              </a:cxn>
              <a:cxn ang="0">
                <a:pos x="328" y="472"/>
              </a:cxn>
              <a:cxn ang="0">
                <a:pos x="360" y="496"/>
              </a:cxn>
              <a:cxn ang="0">
                <a:pos x="384" y="528"/>
              </a:cxn>
              <a:cxn ang="0">
                <a:pos x="408" y="512"/>
              </a:cxn>
              <a:cxn ang="0">
                <a:pos x="440" y="520"/>
              </a:cxn>
              <a:cxn ang="0">
                <a:pos x="472" y="560"/>
              </a:cxn>
              <a:cxn ang="0">
                <a:pos x="488" y="528"/>
              </a:cxn>
              <a:cxn ang="0">
                <a:pos x="512" y="504"/>
              </a:cxn>
              <a:cxn ang="0">
                <a:pos x="552" y="520"/>
              </a:cxn>
              <a:cxn ang="0">
                <a:pos x="568" y="496"/>
              </a:cxn>
              <a:cxn ang="0">
                <a:pos x="544" y="464"/>
              </a:cxn>
              <a:cxn ang="0">
                <a:pos x="568" y="432"/>
              </a:cxn>
              <a:cxn ang="0">
                <a:pos x="600" y="408"/>
              </a:cxn>
              <a:cxn ang="0">
                <a:pos x="608" y="392"/>
              </a:cxn>
              <a:cxn ang="0">
                <a:pos x="616" y="360"/>
              </a:cxn>
              <a:cxn ang="0">
                <a:pos x="632" y="320"/>
              </a:cxn>
              <a:cxn ang="0">
                <a:pos x="624" y="272"/>
              </a:cxn>
              <a:cxn ang="0">
                <a:pos x="632" y="256"/>
              </a:cxn>
              <a:cxn ang="0">
                <a:pos x="616" y="216"/>
              </a:cxn>
              <a:cxn ang="0">
                <a:pos x="640" y="176"/>
              </a:cxn>
              <a:cxn ang="0">
                <a:pos x="600" y="184"/>
              </a:cxn>
              <a:cxn ang="0">
                <a:pos x="568" y="208"/>
              </a:cxn>
              <a:cxn ang="0">
                <a:pos x="528" y="240"/>
              </a:cxn>
              <a:cxn ang="0">
                <a:pos x="488" y="264"/>
              </a:cxn>
              <a:cxn ang="0">
                <a:pos x="448" y="248"/>
              </a:cxn>
              <a:cxn ang="0">
                <a:pos x="416" y="216"/>
              </a:cxn>
              <a:cxn ang="0">
                <a:pos x="376" y="200"/>
              </a:cxn>
              <a:cxn ang="0">
                <a:pos x="320" y="192"/>
              </a:cxn>
              <a:cxn ang="0">
                <a:pos x="280" y="168"/>
              </a:cxn>
              <a:cxn ang="0">
                <a:pos x="264" y="136"/>
              </a:cxn>
              <a:cxn ang="0">
                <a:pos x="224" y="104"/>
              </a:cxn>
              <a:cxn ang="0">
                <a:pos x="200" y="56"/>
              </a:cxn>
              <a:cxn ang="0">
                <a:pos x="176" y="24"/>
              </a:cxn>
              <a:cxn ang="0">
                <a:pos x="144" y="0"/>
              </a:cxn>
              <a:cxn ang="0">
                <a:pos x="104" y="0"/>
              </a:cxn>
              <a:cxn ang="0">
                <a:pos x="56" y="0"/>
              </a:cxn>
              <a:cxn ang="0">
                <a:pos x="24" y="8"/>
              </a:cxn>
            </a:cxnLst>
            <a:rect l="0" t="0" r="r" b="b"/>
            <a:pathLst>
              <a:path w="641" h="561">
                <a:moveTo>
                  <a:pt x="32" y="0"/>
                </a:moveTo>
                <a:lnTo>
                  <a:pt x="32" y="0"/>
                </a:lnTo>
                <a:lnTo>
                  <a:pt x="24" y="0"/>
                </a:lnTo>
                <a:lnTo>
                  <a:pt x="24" y="8"/>
                </a:lnTo>
                <a:lnTo>
                  <a:pt x="16" y="8"/>
                </a:lnTo>
                <a:lnTo>
                  <a:pt x="16" y="16"/>
                </a:lnTo>
                <a:lnTo>
                  <a:pt x="16" y="24"/>
                </a:lnTo>
                <a:lnTo>
                  <a:pt x="16" y="32"/>
                </a:lnTo>
                <a:lnTo>
                  <a:pt x="8" y="32"/>
                </a:lnTo>
                <a:lnTo>
                  <a:pt x="8" y="40"/>
                </a:lnTo>
                <a:lnTo>
                  <a:pt x="8" y="48"/>
                </a:lnTo>
                <a:lnTo>
                  <a:pt x="0" y="48"/>
                </a:lnTo>
                <a:lnTo>
                  <a:pt x="0" y="56"/>
                </a:lnTo>
                <a:lnTo>
                  <a:pt x="0" y="64"/>
                </a:lnTo>
                <a:lnTo>
                  <a:pt x="0" y="72"/>
                </a:lnTo>
                <a:lnTo>
                  <a:pt x="8" y="72"/>
                </a:lnTo>
                <a:lnTo>
                  <a:pt x="16" y="72"/>
                </a:lnTo>
                <a:lnTo>
                  <a:pt x="24" y="72"/>
                </a:lnTo>
                <a:lnTo>
                  <a:pt x="32" y="80"/>
                </a:lnTo>
                <a:lnTo>
                  <a:pt x="40" y="80"/>
                </a:lnTo>
                <a:lnTo>
                  <a:pt x="40" y="88"/>
                </a:lnTo>
                <a:lnTo>
                  <a:pt x="48" y="88"/>
                </a:lnTo>
                <a:lnTo>
                  <a:pt x="48" y="96"/>
                </a:lnTo>
                <a:lnTo>
                  <a:pt x="56" y="96"/>
                </a:lnTo>
                <a:lnTo>
                  <a:pt x="56" y="104"/>
                </a:lnTo>
                <a:lnTo>
                  <a:pt x="64" y="104"/>
                </a:lnTo>
                <a:lnTo>
                  <a:pt x="64" y="112"/>
                </a:lnTo>
                <a:lnTo>
                  <a:pt x="72" y="112"/>
                </a:lnTo>
                <a:lnTo>
                  <a:pt x="80" y="112"/>
                </a:lnTo>
                <a:lnTo>
                  <a:pt x="80" y="120"/>
                </a:lnTo>
                <a:lnTo>
                  <a:pt x="80" y="128"/>
                </a:lnTo>
                <a:lnTo>
                  <a:pt x="88" y="128"/>
                </a:lnTo>
                <a:lnTo>
                  <a:pt x="96" y="128"/>
                </a:lnTo>
                <a:lnTo>
                  <a:pt x="96" y="136"/>
                </a:lnTo>
                <a:lnTo>
                  <a:pt x="104" y="136"/>
                </a:lnTo>
                <a:lnTo>
                  <a:pt x="104" y="128"/>
                </a:lnTo>
                <a:lnTo>
                  <a:pt x="112" y="128"/>
                </a:lnTo>
                <a:lnTo>
                  <a:pt x="120" y="128"/>
                </a:lnTo>
                <a:lnTo>
                  <a:pt x="128" y="120"/>
                </a:lnTo>
                <a:lnTo>
                  <a:pt x="136" y="120"/>
                </a:lnTo>
                <a:lnTo>
                  <a:pt x="136" y="112"/>
                </a:lnTo>
                <a:lnTo>
                  <a:pt x="144" y="112"/>
                </a:lnTo>
                <a:lnTo>
                  <a:pt x="152" y="112"/>
                </a:lnTo>
                <a:lnTo>
                  <a:pt x="160" y="112"/>
                </a:lnTo>
                <a:lnTo>
                  <a:pt x="168" y="112"/>
                </a:lnTo>
                <a:lnTo>
                  <a:pt x="176" y="112"/>
                </a:lnTo>
                <a:lnTo>
                  <a:pt x="184" y="112"/>
                </a:lnTo>
                <a:lnTo>
                  <a:pt x="184" y="120"/>
                </a:lnTo>
                <a:lnTo>
                  <a:pt x="192" y="120"/>
                </a:lnTo>
                <a:lnTo>
                  <a:pt x="192" y="128"/>
                </a:lnTo>
                <a:lnTo>
                  <a:pt x="192" y="136"/>
                </a:lnTo>
                <a:lnTo>
                  <a:pt x="192" y="144"/>
                </a:lnTo>
                <a:lnTo>
                  <a:pt x="192" y="152"/>
                </a:lnTo>
                <a:lnTo>
                  <a:pt x="192" y="160"/>
                </a:lnTo>
                <a:lnTo>
                  <a:pt x="192" y="168"/>
                </a:lnTo>
                <a:lnTo>
                  <a:pt x="192" y="176"/>
                </a:lnTo>
                <a:lnTo>
                  <a:pt x="192" y="184"/>
                </a:lnTo>
                <a:lnTo>
                  <a:pt x="200" y="184"/>
                </a:lnTo>
                <a:lnTo>
                  <a:pt x="200" y="192"/>
                </a:lnTo>
                <a:lnTo>
                  <a:pt x="200" y="200"/>
                </a:lnTo>
                <a:lnTo>
                  <a:pt x="200" y="208"/>
                </a:lnTo>
                <a:lnTo>
                  <a:pt x="200" y="216"/>
                </a:lnTo>
                <a:lnTo>
                  <a:pt x="200" y="224"/>
                </a:lnTo>
                <a:lnTo>
                  <a:pt x="200" y="232"/>
                </a:lnTo>
                <a:lnTo>
                  <a:pt x="192" y="232"/>
                </a:lnTo>
                <a:lnTo>
                  <a:pt x="192" y="240"/>
                </a:lnTo>
                <a:lnTo>
                  <a:pt x="192" y="248"/>
                </a:lnTo>
                <a:lnTo>
                  <a:pt x="200" y="256"/>
                </a:lnTo>
                <a:lnTo>
                  <a:pt x="200" y="264"/>
                </a:lnTo>
                <a:lnTo>
                  <a:pt x="200" y="272"/>
                </a:lnTo>
                <a:lnTo>
                  <a:pt x="200" y="280"/>
                </a:lnTo>
                <a:lnTo>
                  <a:pt x="200" y="288"/>
                </a:lnTo>
                <a:lnTo>
                  <a:pt x="200" y="296"/>
                </a:lnTo>
                <a:lnTo>
                  <a:pt x="200" y="304"/>
                </a:lnTo>
                <a:lnTo>
                  <a:pt x="192" y="304"/>
                </a:lnTo>
                <a:lnTo>
                  <a:pt x="184" y="304"/>
                </a:lnTo>
                <a:lnTo>
                  <a:pt x="176" y="304"/>
                </a:lnTo>
                <a:lnTo>
                  <a:pt x="176" y="296"/>
                </a:lnTo>
                <a:lnTo>
                  <a:pt x="168" y="296"/>
                </a:lnTo>
                <a:lnTo>
                  <a:pt x="168" y="304"/>
                </a:lnTo>
                <a:lnTo>
                  <a:pt x="160" y="304"/>
                </a:lnTo>
                <a:lnTo>
                  <a:pt x="160" y="312"/>
                </a:lnTo>
                <a:lnTo>
                  <a:pt x="160" y="320"/>
                </a:lnTo>
                <a:lnTo>
                  <a:pt x="160" y="328"/>
                </a:lnTo>
                <a:lnTo>
                  <a:pt x="160" y="336"/>
                </a:lnTo>
                <a:lnTo>
                  <a:pt x="160" y="344"/>
                </a:lnTo>
                <a:lnTo>
                  <a:pt x="152" y="344"/>
                </a:lnTo>
                <a:lnTo>
                  <a:pt x="144" y="344"/>
                </a:lnTo>
                <a:lnTo>
                  <a:pt x="144" y="352"/>
                </a:lnTo>
                <a:lnTo>
                  <a:pt x="144" y="360"/>
                </a:lnTo>
                <a:lnTo>
                  <a:pt x="144" y="368"/>
                </a:lnTo>
                <a:lnTo>
                  <a:pt x="144" y="376"/>
                </a:lnTo>
                <a:lnTo>
                  <a:pt x="136" y="376"/>
                </a:lnTo>
                <a:lnTo>
                  <a:pt x="128" y="384"/>
                </a:lnTo>
                <a:lnTo>
                  <a:pt x="128" y="392"/>
                </a:lnTo>
                <a:lnTo>
                  <a:pt x="128" y="400"/>
                </a:lnTo>
                <a:lnTo>
                  <a:pt x="136" y="400"/>
                </a:lnTo>
                <a:lnTo>
                  <a:pt x="144" y="400"/>
                </a:lnTo>
                <a:lnTo>
                  <a:pt x="152" y="400"/>
                </a:lnTo>
                <a:lnTo>
                  <a:pt x="160" y="408"/>
                </a:lnTo>
                <a:lnTo>
                  <a:pt x="160" y="416"/>
                </a:lnTo>
                <a:lnTo>
                  <a:pt x="168" y="416"/>
                </a:lnTo>
                <a:lnTo>
                  <a:pt x="168" y="424"/>
                </a:lnTo>
                <a:lnTo>
                  <a:pt x="168" y="432"/>
                </a:lnTo>
                <a:lnTo>
                  <a:pt x="160" y="432"/>
                </a:lnTo>
                <a:lnTo>
                  <a:pt x="160" y="440"/>
                </a:lnTo>
                <a:lnTo>
                  <a:pt x="152" y="448"/>
                </a:lnTo>
                <a:lnTo>
                  <a:pt x="152" y="456"/>
                </a:lnTo>
                <a:lnTo>
                  <a:pt x="160" y="456"/>
                </a:lnTo>
                <a:lnTo>
                  <a:pt x="168" y="456"/>
                </a:lnTo>
                <a:lnTo>
                  <a:pt x="168" y="448"/>
                </a:lnTo>
                <a:lnTo>
                  <a:pt x="168" y="440"/>
                </a:lnTo>
                <a:lnTo>
                  <a:pt x="176" y="440"/>
                </a:lnTo>
                <a:lnTo>
                  <a:pt x="176" y="432"/>
                </a:lnTo>
                <a:lnTo>
                  <a:pt x="184" y="432"/>
                </a:lnTo>
                <a:lnTo>
                  <a:pt x="192" y="432"/>
                </a:lnTo>
                <a:lnTo>
                  <a:pt x="200" y="432"/>
                </a:lnTo>
                <a:lnTo>
                  <a:pt x="200" y="440"/>
                </a:lnTo>
                <a:lnTo>
                  <a:pt x="200" y="448"/>
                </a:lnTo>
                <a:lnTo>
                  <a:pt x="208" y="448"/>
                </a:lnTo>
                <a:lnTo>
                  <a:pt x="208" y="456"/>
                </a:lnTo>
                <a:lnTo>
                  <a:pt x="216" y="456"/>
                </a:lnTo>
                <a:lnTo>
                  <a:pt x="216" y="464"/>
                </a:lnTo>
                <a:lnTo>
                  <a:pt x="224" y="464"/>
                </a:lnTo>
                <a:lnTo>
                  <a:pt x="232" y="472"/>
                </a:lnTo>
                <a:lnTo>
                  <a:pt x="232" y="480"/>
                </a:lnTo>
                <a:lnTo>
                  <a:pt x="240" y="480"/>
                </a:lnTo>
                <a:lnTo>
                  <a:pt x="248" y="480"/>
                </a:lnTo>
                <a:lnTo>
                  <a:pt x="256" y="480"/>
                </a:lnTo>
                <a:lnTo>
                  <a:pt x="264" y="480"/>
                </a:lnTo>
                <a:lnTo>
                  <a:pt x="272" y="480"/>
                </a:lnTo>
                <a:lnTo>
                  <a:pt x="272" y="472"/>
                </a:lnTo>
                <a:lnTo>
                  <a:pt x="280" y="472"/>
                </a:lnTo>
                <a:lnTo>
                  <a:pt x="280" y="464"/>
                </a:lnTo>
                <a:lnTo>
                  <a:pt x="288" y="464"/>
                </a:lnTo>
                <a:lnTo>
                  <a:pt x="296" y="464"/>
                </a:lnTo>
                <a:lnTo>
                  <a:pt x="296" y="472"/>
                </a:lnTo>
                <a:lnTo>
                  <a:pt x="296" y="480"/>
                </a:lnTo>
                <a:lnTo>
                  <a:pt x="296" y="488"/>
                </a:lnTo>
                <a:lnTo>
                  <a:pt x="296" y="496"/>
                </a:lnTo>
                <a:lnTo>
                  <a:pt x="304" y="496"/>
                </a:lnTo>
                <a:lnTo>
                  <a:pt x="304" y="488"/>
                </a:lnTo>
                <a:lnTo>
                  <a:pt x="312" y="488"/>
                </a:lnTo>
                <a:lnTo>
                  <a:pt x="312" y="480"/>
                </a:lnTo>
                <a:lnTo>
                  <a:pt x="320" y="480"/>
                </a:lnTo>
                <a:lnTo>
                  <a:pt x="328" y="480"/>
                </a:lnTo>
                <a:lnTo>
                  <a:pt x="328" y="472"/>
                </a:lnTo>
                <a:lnTo>
                  <a:pt x="336" y="472"/>
                </a:lnTo>
                <a:lnTo>
                  <a:pt x="336" y="480"/>
                </a:lnTo>
                <a:lnTo>
                  <a:pt x="344" y="480"/>
                </a:lnTo>
                <a:lnTo>
                  <a:pt x="352" y="480"/>
                </a:lnTo>
                <a:lnTo>
                  <a:pt x="360" y="480"/>
                </a:lnTo>
                <a:lnTo>
                  <a:pt x="360" y="488"/>
                </a:lnTo>
                <a:lnTo>
                  <a:pt x="360" y="496"/>
                </a:lnTo>
                <a:lnTo>
                  <a:pt x="360" y="504"/>
                </a:lnTo>
                <a:lnTo>
                  <a:pt x="368" y="504"/>
                </a:lnTo>
                <a:lnTo>
                  <a:pt x="376" y="504"/>
                </a:lnTo>
                <a:lnTo>
                  <a:pt x="384" y="512"/>
                </a:lnTo>
                <a:lnTo>
                  <a:pt x="392" y="520"/>
                </a:lnTo>
                <a:lnTo>
                  <a:pt x="384" y="520"/>
                </a:lnTo>
                <a:lnTo>
                  <a:pt x="384" y="528"/>
                </a:lnTo>
                <a:lnTo>
                  <a:pt x="384" y="536"/>
                </a:lnTo>
                <a:lnTo>
                  <a:pt x="392" y="536"/>
                </a:lnTo>
                <a:lnTo>
                  <a:pt x="400" y="536"/>
                </a:lnTo>
                <a:lnTo>
                  <a:pt x="408" y="536"/>
                </a:lnTo>
                <a:lnTo>
                  <a:pt x="408" y="528"/>
                </a:lnTo>
                <a:lnTo>
                  <a:pt x="408" y="520"/>
                </a:lnTo>
                <a:lnTo>
                  <a:pt x="408" y="512"/>
                </a:lnTo>
                <a:lnTo>
                  <a:pt x="408" y="504"/>
                </a:lnTo>
                <a:lnTo>
                  <a:pt x="416" y="504"/>
                </a:lnTo>
                <a:lnTo>
                  <a:pt x="424" y="504"/>
                </a:lnTo>
                <a:lnTo>
                  <a:pt x="424" y="512"/>
                </a:lnTo>
                <a:lnTo>
                  <a:pt x="432" y="512"/>
                </a:lnTo>
                <a:lnTo>
                  <a:pt x="432" y="520"/>
                </a:lnTo>
                <a:lnTo>
                  <a:pt x="440" y="520"/>
                </a:lnTo>
                <a:lnTo>
                  <a:pt x="464" y="536"/>
                </a:lnTo>
                <a:lnTo>
                  <a:pt x="456" y="536"/>
                </a:lnTo>
                <a:lnTo>
                  <a:pt x="456" y="544"/>
                </a:lnTo>
                <a:lnTo>
                  <a:pt x="464" y="544"/>
                </a:lnTo>
                <a:lnTo>
                  <a:pt x="464" y="552"/>
                </a:lnTo>
                <a:lnTo>
                  <a:pt x="464" y="560"/>
                </a:lnTo>
                <a:lnTo>
                  <a:pt x="472" y="560"/>
                </a:lnTo>
                <a:lnTo>
                  <a:pt x="488" y="560"/>
                </a:lnTo>
                <a:lnTo>
                  <a:pt x="496" y="560"/>
                </a:lnTo>
                <a:lnTo>
                  <a:pt x="488" y="560"/>
                </a:lnTo>
                <a:lnTo>
                  <a:pt x="488" y="552"/>
                </a:lnTo>
                <a:lnTo>
                  <a:pt x="488" y="544"/>
                </a:lnTo>
                <a:lnTo>
                  <a:pt x="488" y="536"/>
                </a:lnTo>
                <a:lnTo>
                  <a:pt x="488" y="528"/>
                </a:lnTo>
                <a:lnTo>
                  <a:pt x="488" y="520"/>
                </a:lnTo>
                <a:lnTo>
                  <a:pt x="496" y="520"/>
                </a:lnTo>
                <a:lnTo>
                  <a:pt x="504" y="520"/>
                </a:lnTo>
                <a:lnTo>
                  <a:pt x="504" y="528"/>
                </a:lnTo>
                <a:lnTo>
                  <a:pt x="504" y="520"/>
                </a:lnTo>
                <a:lnTo>
                  <a:pt x="512" y="512"/>
                </a:lnTo>
                <a:lnTo>
                  <a:pt x="512" y="504"/>
                </a:lnTo>
                <a:lnTo>
                  <a:pt x="520" y="496"/>
                </a:lnTo>
                <a:lnTo>
                  <a:pt x="528" y="504"/>
                </a:lnTo>
                <a:lnTo>
                  <a:pt x="528" y="512"/>
                </a:lnTo>
                <a:lnTo>
                  <a:pt x="528" y="520"/>
                </a:lnTo>
                <a:lnTo>
                  <a:pt x="536" y="520"/>
                </a:lnTo>
                <a:lnTo>
                  <a:pt x="544" y="520"/>
                </a:lnTo>
                <a:lnTo>
                  <a:pt x="552" y="520"/>
                </a:lnTo>
                <a:lnTo>
                  <a:pt x="560" y="520"/>
                </a:lnTo>
                <a:lnTo>
                  <a:pt x="568" y="520"/>
                </a:lnTo>
                <a:lnTo>
                  <a:pt x="576" y="520"/>
                </a:lnTo>
                <a:lnTo>
                  <a:pt x="576" y="512"/>
                </a:lnTo>
                <a:lnTo>
                  <a:pt x="576" y="504"/>
                </a:lnTo>
                <a:lnTo>
                  <a:pt x="576" y="496"/>
                </a:lnTo>
                <a:lnTo>
                  <a:pt x="568" y="496"/>
                </a:lnTo>
                <a:lnTo>
                  <a:pt x="560" y="496"/>
                </a:lnTo>
                <a:lnTo>
                  <a:pt x="552" y="496"/>
                </a:lnTo>
                <a:lnTo>
                  <a:pt x="552" y="488"/>
                </a:lnTo>
                <a:lnTo>
                  <a:pt x="552" y="480"/>
                </a:lnTo>
                <a:lnTo>
                  <a:pt x="544" y="480"/>
                </a:lnTo>
                <a:lnTo>
                  <a:pt x="544" y="472"/>
                </a:lnTo>
                <a:lnTo>
                  <a:pt x="544" y="464"/>
                </a:lnTo>
                <a:lnTo>
                  <a:pt x="544" y="456"/>
                </a:lnTo>
                <a:lnTo>
                  <a:pt x="544" y="448"/>
                </a:lnTo>
                <a:lnTo>
                  <a:pt x="544" y="440"/>
                </a:lnTo>
                <a:lnTo>
                  <a:pt x="552" y="440"/>
                </a:lnTo>
                <a:lnTo>
                  <a:pt x="560" y="440"/>
                </a:lnTo>
                <a:lnTo>
                  <a:pt x="560" y="432"/>
                </a:lnTo>
                <a:lnTo>
                  <a:pt x="568" y="432"/>
                </a:lnTo>
                <a:lnTo>
                  <a:pt x="576" y="432"/>
                </a:lnTo>
                <a:lnTo>
                  <a:pt x="576" y="424"/>
                </a:lnTo>
                <a:lnTo>
                  <a:pt x="576" y="416"/>
                </a:lnTo>
                <a:lnTo>
                  <a:pt x="584" y="416"/>
                </a:lnTo>
                <a:lnTo>
                  <a:pt x="584" y="408"/>
                </a:lnTo>
                <a:lnTo>
                  <a:pt x="592" y="408"/>
                </a:lnTo>
                <a:lnTo>
                  <a:pt x="600" y="408"/>
                </a:lnTo>
                <a:lnTo>
                  <a:pt x="608" y="408"/>
                </a:lnTo>
                <a:lnTo>
                  <a:pt x="616" y="416"/>
                </a:lnTo>
                <a:lnTo>
                  <a:pt x="624" y="408"/>
                </a:lnTo>
                <a:lnTo>
                  <a:pt x="624" y="400"/>
                </a:lnTo>
                <a:lnTo>
                  <a:pt x="616" y="400"/>
                </a:lnTo>
                <a:lnTo>
                  <a:pt x="608" y="400"/>
                </a:lnTo>
                <a:lnTo>
                  <a:pt x="608" y="392"/>
                </a:lnTo>
                <a:lnTo>
                  <a:pt x="608" y="384"/>
                </a:lnTo>
                <a:lnTo>
                  <a:pt x="608" y="376"/>
                </a:lnTo>
                <a:lnTo>
                  <a:pt x="616" y="376"/>
                </a:lnTo>
                <a:lnTo>
                  <a:pt x="608" y="376"/>
                </a:lnTo>
                <a:lnTo>
                  <a:pt x="608" y="368"/>
                </a:lnTo>
                <a:lnTo>
                  <a:pt x="608" y="360"/>
                </a:lnTo>
                <a:lnTo>
                  <a:pt x="616" y="360"/>
                </a:lnTo>
                <a:lnTo>
                  <a:pt x="624" y="360"/>
                </a:lnTo>
                <a:lnTo>
                  <a:pt x="624" y="352"/>
                </a:lnTo>
                <a:lnTo>
                  <a:pt x="624" y="344"/>
                </a:lnTo>
                <a:lnTo>
                  <a:pt x="624" y="336"/>
                </a:lnTo>
                <a:lnTo>
                  <a:pt x="624" y="328"/>
                </a:lnTo>
                <a:lnTo>
                  <a:pt x="624" y="320"/>
                </a:lnTo>
                <a:lnTo>
                  <a:pt x="632" y="320"/>
                </a:lnTo>
                <a:lnTo>
                  <a:pt x="632" y="312"/>
                </a:lnTo>
                <a:lnTo>
                  <a:pt x="632" y="304"/>
                </a:lnTo>
                <a:lnTo>
                  <a:pt x="624" y="304"/>
                </a:lnTo>
                <a:lnTo>
                  <a:pt x="624" y="296"/>
                </a:lnTo>
                <a:lnTo>
                  <a:pt x="624" y="288"/>
                </a:lnTo>
                <a:lnTo>
                  <a:pt x="624" y="280"/>
                </a:lnTo>
                <a:lnTo>
                  <a:pt x="624" y="272"/>
                </a:lnTo>
                <a:lnTo>
                  <a:pt x="616" y="272"/>
                </a:lnTo>
                <a:lnTo>
                  <a:pt x="608" y="272"/>
                </a:lnTo>
                <a:lnTo>
                  <a:pt x="608" y="264"/>
                </a:lnTo>
                <a:lnTo>
                  <a:pt x="616" y="264"/>
                </a:lnTo>
                <a:lnTo>
                  <a:pt x="616" y="256"/>
                </a:lnTo>
                <a:lnTo>
                  <a:pt x="624" y="256"/>
                </a:lnTo>
                <a:lnTo>
                  <a:pt x="632" y="256"/>
                </a:lnTo>
                <a:lnTo>
                  <a:pt x="632" y="248"/>
                </a:lnTo>
                <a:lnTo>
                  <a:pt x="632" y="240"/>
                </a:lnTo>
                <a:lnTo>
                  <a:pt x="624" y="240"/>
                </a:lnTo>
                <a:lnTo>
                  <a:pt x="624" y="232"/>
                </a:lnTo>
                <a:lnTo>
                  <a:pt x="616" y="232"/>
                </a:lnTo>
                <a:lnTo>
                  <a:pt x="616" y="224"/>
                </a:lnTo>
                <a:lnTo>
                  <a:pt x="616" y="216"/>
                </a:lnTo>
                <a:lnTo>
                  <a:pt x="624" y="216"/>
                </a:lnTo>
                <a:lnTo>
                  <a:pt x="632" y="208"/>
                </a:lnTo>
                <a:lnTo>
                  <a:pt x="632" y="200"/>
                </a:lnTo>
                <a:lnTo>
                  <a:pt x="632" y="192"/>
                </a:lnTo>
                <a:lnTo>
                  <a:pt x="632" y="184"/>
                </a:lnTo>
                <a:lnTo>
                  <a:pt x="640" y="184"/>
                </a:lnTo>
                <a:lnTo>
                  <a:pt x="640" y="176"/>
                </a:lnTo>
                <a:lnTo>
                  <a:pt x="640" y="168"/>
                </a:lnTo>
                <a:lnTo>
                  <a:pt x="632" y="168"/>
                </a:lnTo>
                <a:lnTo>
                  <a:pt x="624" y="168"/>
                </a:lnTo>
                <a:lnTo>
                  <a:pt x="616" y="168"/>
                </a:lnTo>
                <a:lnTo>
                  <a:pt x="608" y="168"/>
                </a:lnTo>
                <a:lnTo>
                  <a:pt x="600" y="176"/>
                </a:lnTo>
                <a:lnTo>
                  <a:pt x="600" y="184"/>
                </a:lnTo>
                <a:lnTo>
                  <a:pt x="592" y="184"/>
                </a:lnTo>
                <a:lnTo>
                  <a:pt x="584" y="184"/>
                </a:lnTo>
                <a:lnTo>
                  <a:pt x="584" y="192"/>
                </a:lnTo>
                <a:lnTo>
                  <a:pt x="576" y="192"/>
                </a:lnTo>
                <a:lnTo>
                  <a:pt x="576" y="200"/>
                </a:lnTo>
                <a:lnTo>
                  <a:pt x="576" y="208"/>
                </a:lnTo>
                <a:lnTo>
                  <a:pt x="568" y="208"/>
                </a:lnTo>
                <a:lnTo>
                  <a:pt x="560" y="216"/>
                </a:lnTo>
                <a:lnTo>
                  <a:pt x="552" y="216"/>
                </a:lnTo>
                <a:lnTo>
                  <a:pt x="544" y="216"/>
                </a:lnTo>
                <a:lnTo>
                  <a:pt x="544" y="224"/>
                </a:lnTo>
                <a:lnTo>
                  <a:pt x="544" y="232"/>
                </a:lnTo>
                <a:lnTo>
                  <a:pt x="536" y="240"/>
                </a:lnTo>
                <a:lnTo>
                  <a:pt x="528" y="240"/>
                </a:lnTo>
                <a:lnTo>
                  <a:pt x="528" y="248"/>
                </a:lnTo>
                <a:lnTo>
                  <a:pt x="520" y="248"/>
                </a:lnTo>
                <a:lnTo>
                  <a:pt x="520" y="256"/>
                </a:lnTo>
                <a:lnTo>
                  <a:pt x="512" y="256"/>
                </a:lnTo>
                <a:lnTo>
                  <a:pt x="504" y="264"/>
                </a:lnTo>
                <a:lnTo>
                  <a:pt x="496" y="264"/>
                </a:lnTo>
                <a:lnTo>
                  <a:pt x="488" y="264"/>
                </a:lnTo>
                <a:lnTo>
                  <a:pt x="480" y="264"/>
                </a:lnTo>
                <a:lnTo>
                  <a:pt x="472" y="264"/>
                </a:lnTo>
                <a:lnTo>
                  <a:pt x="464" y="264"/>
                </a:lnTo>
                <a:lnTo>
                  <a:pt x="456" y="264"/>
                </a:lnTo>
                <a:lnTo>
                  <a:pt x="448" y="264"/>
                </a:lnTo>
                <a:lnTo>
                  <a:pt x="448" y="256"/>
                </a:lnTo>
                <a:lnTo>
                  <a:pt x="448" y="248"/>
                </a:lnTo>
                <a:lnTo>
                  <a:pt x="448" y="240"/>
                </a:lnTo>
                <a:lnTo>
                  <a:pt x="448" y="232"/>
                </a:lnTo>
                <a:lnTo>
                  <a:pt x="448" y="224"/>
                </a:lnTo>
                <a:lnTo>
                  <a:pt x="440" y="224"/>
                </a:lnTo>
                <a:lnTo>
                  <a:pt x="432" y="224"/>
                </a:lnTo>
                <a:lnTo>
                  <a:pt x="424" y="216"/>
                </a:lnTo>
                <a:lnTo>
                  <a:pt x="416" y="216"/>
                </a:lnTo>
                <a:lnTo>
                  <a:pt x="408" y="216"/>
                </a:lnTo>
                <a:lnTo>
                  <a:pt x="408" y="208"/>
                </a:lnTo>
                <a:lnTo>
                  <a:pt x="400" y="208"/>
                </a:lnTo>
                <a:lnTo>
                  <a:pt x="392" y="208"/>
                </a:lnTo>
                <a:lnTo>
                  <a:pt x="392" y="200"/>
                </a:lnTo>
                <a:lnTo>
                  <a:pt x="384" y="200"/>
                </a:lnTo>
                <a:lnTo>
                  <a:pt x="376" y="200"/>
                </a:lnTo>
                <a:lnTo>
                  <a:pt x="368" y="200"/>
                </a:lnTo>
                <a:lnTo>
                  <a:pt x="360" y="192"/>
                </a:lnTo>
                <a:lnTo>
                  <a:pt x="352" y="192"/>
                </a:lnTo>
                <a:lnTo>
                  <a:pt x="344" y="192"/>
                </a:lnTo>
                <a:lnTo>
                  <a:pt x="336" y="192"/>
                </a:lnTo>
                <a:lnTo>
                  <a:pt x="328" y="192"/>
                </a:lnTo>
                <a:lnTo>
                  <a:pt x="320" y="192"/>
                </a:lnTo>
                <a:lnTo>
                  <a:pt x="312" y="192"/>
                </a:lnTo>
                <a:lnTo>
                  <a:pt x="304" y="192"/>
                </a:lnTo>
                <a:lnTo>
                  <a:pt x="296" y="192"/>
                </a:lnTo>
                <a:lnTo>
                  <a:pt x="296" y="184"/>
                </a:lnTo>
                <a:lnTo>
                  <a:pt x="288" y="184"/>
                </a:lnTo>
                <a:lnTo>
                  <a:pt x="288" y="176"/>
                </a:lnTo>
                <a:lnTo>
                  <a:pt x="280" y="168"/>
                </a:lnTo>
                <a:lnTo>
                  <a:pt x="288" y="168"/>
                </a:lnTo>
                <a:lnTo>
                  <a:pt x="288" y="160"/>
                </a:lnTo>
                <a:lnTo>
                  <a:pt x="280" y="152"/>
                </a:lnTo>
                <a:lnTo>
                  <a:pt x="280" y="144"/>
                </a:lnTo>
                <a:lnTo>
                  <a:pt x="272" y="144"/>
                </a:lnTo>
                <a:lnTo>
                  <a:pt x="272" y="136"/>
                </a:lnTo>
                <a:lnTo>
                  <a:pt x="264" y="136"/>
                </a:lnTo>
                <a:lnTo>
                  <a:pt x="256" y="128"/>
                </a:lnTo>
                <a:lnTo>
                  <a:pt x="256" y="120"/>
                </a:lnTo>
                <a:lnTo>
                  <a:pt x="248" y="120"/>
                </a:lnTo>
                <a:lnTo>
                  <a:pt x="248" y="112"/>
                </a:lnTo>
                <a:lnTo>
                  <a:pt x="240" y="112"/>
                </a:lnTo>
                <a:lnTo>
                  <a:pt x="232" y="104"/>
                </a:lnTo>
                <a:lnTo>
                  <a:pt x="224" y="104"/>
                </a:lnTo>
                <a:lnTo>
                  <a:pt x="224" y="96"/>
                </a:lnTo>
                <a:lnTo>
                  <a:pt x="216" y="96"/>
                </a:lnTo>
                <a:lnTo>
                  <a:pt x="216" y="88"/>
                </a:lnTo>
                <a:lnTo>
                  <a:pt x="208" y="88"/>
                </a:lnTo>
                <a:lnTo>
                  <a:pt x="208" y="80"/>
                </a:lnTo>
                <a:lnTo>
                  <a:pt x="208" y="56"/>
                </a:lnTo>
                <a:lnTo>
                  <a:pt x="200" y="56"/>
                </a:lnTo>
                <a:lnTo>
                  <a:pt x="200" y="48"/>
                </a:lnTo>
                <a:lnTo>
                  <a:pt x="200" y="40"/>
                </a:lnTo>
                <a:lnTo>
                  <a:pt x="200" y="32"/>
                </a:lnTo>
                <a:lnTo>
                  <a:pt x="192" y="32"/>
                </a:lnTo>
                <a:lnTo>
                  <a:pt x="184" y="32"/>
                </a:lnTo>
                <a:lnTo>
                  <a:pt x="176" y="32"/>
                </a:lnTo>
                <a:lnTo>
                  <a:pt x="176" y="24"/>
                </a:lnTo>
                <a:lnTo>
                  <a:pt x="168" y="24"/>
                </a:lnTo>
                <a:lnTo>
                  <a:pt x="160" y="24"/>
                </a:lnTo>
                <a:lnTo>
                  <a:pt x="160" y="16"/>
                </a:lnTo>
                <a:lnTo>
                  <a:pt x="152" y="16"/>
                </a:lnTo>
                <a:lnTo>
                  <a:pt x="152" y="8"/>
                </a:lnTo>
                <a:lnTo>
                  <a:pt x="144" y="8"/>
                </a:lnTo>
                <a:lnTo>
                  <a:pt x="144" y="0"/>
                </a:lnTo>
                <a:lnTo>
                  <a:pt x="136" y="0"/>
                </a:lnTo>
                <a:lnTo>
                  <a:pt x="136" y="8"/>
                </a:lnTo>
                <a:lnTo>
                  <a:pt x="128" y="8"/>
                </a:lnTo>
                <a:lnTo>
                  <a:pt x="120" y="8"/>
                </a:lnTo>
                <a:lnTo>
                  <a:pt x="120" y="0"/>
                </a:lnTo>
                <a:lnTo>
                  <a:pt x="112" y="0"/>
                </a:lnTo>
                <a:lnTo>
                  <a:pt x="104" y="0"/>
                </a:lnTo>
                <a:lnTo>
                  <a:pt x="96" y="8"/>
                </a:lnTo>
                <a:lnTo>
                  <a:pt x="88" y="8"/>
                </a:lnTo>
                <a:lnTo>
                  <a:pt x="88" y="0"/>
                </a:lnTo>
                <a:lnTo>
                  <a:pt x="80" y="0"/>
                </a:lnTo>
                <a:lnTo>
                  <a:pt x="72" y="0"/>
                </a:lnTo>
                <a:lnTo>
                  <a:pt x="64" y="0"/>
                </a:lnTo>
                <a:lnTo>
                  <a:pt x="56" y="0"/>
                </a:lnTo>
                <a:lnTo>
                  <a:pt x="48" y="0"/>
                </a:lnTo>
                <a:lnTo>
                  <a:pt x="40" y="0"/>
                </a:lnTo>
                <a:lnTo>
                  <a:pt x="32" y="0"/>
                </a:lnTo>
                <a:lnTo>
                  <a:pt x="24" y="0"/>
                </a:lnTo>
                <a:lnTo>
                  <a:pt x="16" y="0"/>
                </a:lnTo>
                <a:lnTo>
                  <a:pt x="16" y="8"/>
                </a:lnTo>
                <a:lnTo>
                  <a:pt x="24" y="8"/>
                </a:lnTo>
                <a:lnTo>
                  <a:pt x="16" y="8"/>
                </a:lnTo>
                <a:lnTo>
                  <a:pt x="8" y="8"/>
                </a:lnTo>
              </a:path>
            </a:pathLst>
          </a:custGeom>
          <a:solidFill>
            <a:srgbClr val="FFFFFF"/>
          </a:solidFill>
          <a:ln w="12700" cap="rnd"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3" name="Freeform 11"/>
          <p:cNvSpPr>
            <a:spLocks/>
          </p:cNvSpPr>
          <p:nvPr/>
        </p:nvSpPr>
        <p:spPr bwMode="auto">
          <a:xfrm>
            <a:off x="6188075" y="1970088"/>
            <a:ext cx="1376363" cy="869950"/>
          </a:xfrm>
          <a:custGeom>
            <a:avLst/>
            <a:gdLst/>
            <a:ahLst/>
            <a:cxnLst>
              <a:cxn ang="0">
                <a:pos x="72" y="40"/>
              </a:cxn>
              <a:cxn ang="0">
                <a:pos x="56" y="64"/>
              </a:cxn>
              <a:cxn ang="0">
                <a:pos x="16" y="64"/>
              </a:cxn>
              <a:cxn ang="0">
                <a:pos x="8" y="80"/>
              </a:cxn>
              <a:cxn ang="0">
                <a:pos x="32" y="96"/>
              </a:cxn>
              <a:cxn ang="0">
                <a:pos x="40" y="128"/>
              </a:cxn>
              <a:cxn ang="0">
                <a:pos x="56" y="152"/>
              </a:cxn>
              <a:cxn ang="0">
                <a:pos x="72" y="176"/>
              </a:cxn>
              <a:cxn ang="0">
                <a:pos x="96" y="192"/>
              </a:cxn>
              <a:cxn ang="0">
                <a:pos x="104" y="160"/>
              </a:cxn>
              <a:cxn ang="0">
                <a:pos x="120" y="192"/>
              </a:cxn>
              <a:cxn ang="0">
                <a:pos x="136" y="216"/>
              </a:cxn>
              <a:cxn ang="0">
                <a:pos x="144" y="232"/>
              </a:cxn>
              <a:cxn ang="0">
                <a:pos x="176" y="224"/>
              </a:cxn>
              <a:cxn ang="0">
                <a:pos x="192" y="248"/>
              </a:cxn>
              <a:cxn ang="0">
                <a:pos x="208" y="240"/>
              </a:cxn>
              <a:cxn ang="0">
                <a:pos x="224" y="272"/>
              </a:cxn>
              <a:cxn ang="0">
                <a:pos x="248" y="288"/>
              </a:cxn>
              <a:cxn ang="0">
                <a:pos x="264" y="320"/>
              </a:cxn>
              <a:cxn ang="0">
                <a:pos x="272" y="352"/>
              </a:cxn>
              <a:cxn ang="0">
                <a:pos x="288" y="376"/>
              </a:cxn>
              <a:cxn ang="0">
                <a:pos x="296" y="344"/>
              </a:cxn>
              <a:cxn ang="0">
                <a:pos x="320" y="320"/>
              </a:cxn>
              <a:cxn ang="0">
                <a:pos x="352" y="312"/>
              </a:cxn>
              <a:cxn ang="0">
                <a:pos x="392" y="312"/>
              </a:cxn>
              <a:cxn ang="0">
                <a:pos x="416" y="296"/>
              </a:cxn>
              <a:cxn ang="0">
                <a:pos x="408" y="280"/>
              </a:cxn>
              <a:cxn ang="0">
                <a:pos x="424" y="256"/>
              </a:cxn>
              <a:cxn ang="0">
                <a:pos x="440" y="232"/>
              </a:cxn>
              <a:cxn ang="0">
                <a:pos x="440" y="208"/>
              </a:cxn>
              <a:cxn ang="0">
                <a:pos x="456" y="176"/>
              </a:cxn>
              <a:cxn ang="0">
                <a:pos x="488" y="184"/>
              </a:cxn>
              <a:cxn ang="0">
                <a:pos x="512" y="168"/>
              </a:cxn>
              <a:cxn ang="0">
                <a:pos x="504" y="136"/>
              </a:cxn>
              <a:cxn ang="0">
                <a:pos x="480" y="120"/>
              </a:cxn>
              <a:cxn ang="0">
                <a:pos x="464" y="96"/>
              </a:cxn>
              <a:cxn ang="0">
                <a:pos x="440" y="112"/>
              </a:cxn>
              <a:cxn ang="0">
                <a:pos x="424" y="136"/>
              </a:cxn>
              <a:cxn ang="0">
                <a:pos x="408" y="160"/>
              </a:cxn>
              <a:cxn ang="0">
                <a:pos x="352" y="144"/>
              </a:cxn>
              <a:cxn ang="0">
                <a:pos x="360" y="112"/>
              </a:cxn>
              <a:cxn ang="0">
                <a:pos x="336" y="104"/>
              </a:cxn>
              <a:cxn ang="0">
                <a:pos x="336" y="128"/>
              </a:cxn>
              <a:cxn ang="0">
                <a:pos x="296" y="112"/>
              </a:cxn>
              <a:cxn ang="0">
                <a:pos x="280" y="88"/>
              </a:cxn>
              <a:cxn ang="0">
                <a:pos x="264" y="64"/>
              </a:cxn>
              <a:cxn ang="0">
                <a:pos x="232" y="64"/>
              </a:cxn>
              <a:cxn ang="0">
                <a:pos x="200" y="64"/>
              </a:cxn>
              <a:cxn ang="0">
                <a:pos x="128" y="56"/>
              </a:cxn>
              <a:cxn ang="0">
                <a:pos x="112" y="32"/>
              </a:cxn>
              <a:cxn ang="0">
                <a:pos x="96" y="8"/>
              </a:cxn>
              <a:cxn ang="0">
                <a:pos x="72" y="16"/>
              </a:cxn>
            </a:cxnLst>
            <a:rect l="0" t="0" r="r" b="b"/>
            <a:pathLst>
              <a:path w="513" h="377">
                <a:moveTo>
                  <a:pt x="72" y="16"/>
                </a:moveTo>
                <a:lnTo>
                  <a:pt x="72" y="16"/>
                </a:lnTo>
                <a:lnTo>
                  <a:pt x="72" y="24"/>
                </a:lnTo>
                <a:lnTo>
                  <a:pt x="72" y="32"/>
                </a:lnTo>
                <a:lnTo>
                  <a:pt x="72" y="40"/>
                </a:lnTo>
                <a:lnTo>
                  <a:pt x="72" y="48"/>
                </a:lnTo>
                <a:lnTo>
                  <a:pt x="64" y="48"/>
                </a:lnTo>
                <a:lnTo>
                  <a:pt x="56" y="48"/>
                </a:lnTo>
                <a:lnTo>
                  <a:pt x="56" y="56"/>
                </a:lnTo>
                <a:lnTo>
                  <a:pt x="56" y="64"/>
                </a:lnTo>
                <a:lnTo>
                  <a:pt x="48" y="64"/>
                </a:lnTo>
                <a:lnTo>
                  <a:pt x="40" y="64"/>
                </a:lnTo>
                <a:lnTo>
                  <a:pt x="32" y="56"/>
                </a:lnTo>
                <a:lnTo>
                  <a:pt x="24" y="56"/>
                </a:lnTo>
                <a:lnTo>
                  <a:pt x="16" y="64"/>
                </a:lnTo>
                <a:lnTo>
                  <a:pt x="16" y="72"/>
                </a:lnTo>
                <a:lnTo>
                  <a:pt x="8" y="72"/>
                </a:lnTo>
                <a:lnTo>
                  <a:pt x="8" y="80"/>
                </a:lnTo>
                <a:lnTo>
                  <a:pt x="0" y="80"/>
                </a:lnTo>
                <a:lnTo>
                  <a:pt x="8" y="80"/>
                </a:lnTo>
                <a:lnTo>
                  <a:pt x="16" y="80"/>
                </a:lnTo>
                <a:lnTo>
                  <a:pt x="16" y="88"/>
                </a:lnTo>
                <a:lnTo>
                  <a:pt x="16" y="96"/>
                </a:lnTo>
                <a:lnTo>
                  <a:pt x="24" y="96"/>
                </a:lnTo>
                <a:lnTo>
                  <a:pt x="32" y="96"/>
                </a:lnTo>
                <a:lnTo>
                  <a:pt x="40" y="96"/>
                </a:lnTo>
                <a:lnTo>
                  <a:pt x="40" y="104"/>
                </a:lnTo>
                <a:lnTo>
                  <a:pt x="40" y="112"/>
                </a:lnTo>
                <a:lnTo>
                  <a:pt x="40" y="120"/>
                </a:lnTo>
                <a:lnTo>
                  <a:pt x="40" y="128"/>
                </a:lnTo>
                <a:lnTo>
                  <a:pt x="40" y="136"/>
                </a:lnTo>
                <a:lnTo>
                  <a:pt x="48" y="136"/>
                </a:lnTo>
                <a:lnTo>
                  <a:pt x="48" y="144"/>
                </a:lnTo>
                <a:lnTo>
                  <a:pt x="56" y="144"/>
                </a:lnTo>
                <a:lnTo>
                  <a:pt x="56" y="152"/>
                </a:lnTo>
                <a:lnTo>
                  <a:pt x="64" y="152"/>
                </a:lnTo>
                <a:lnTo>
                  <a:pt x="64" y="160"/>
                </a:lnTo>
                <a:lnTo>
                  <a:pt x="64" y="168"/>
                </a:lnTo>
                <a:lnTo>
                  <a:pt x="72" y="168"/>
                </a:lnTo>
                <a:lnTo>
                  <a:pt x="72" y="176"/>
                </a:lnTo>
                <a:lnTo>
                  <a:pt x="80" y="176"/>
                </a:lnTo>
                <a:lnTo>
                  <a:pt x="80" y="184"/>
                </a:lnTo>
                <a:lnTo>
                  <a:pt x="80" y="192"/>
                </a:lnTo>
                <a:lnTo>
                  <a:pt x="88" y="192"/>
                </a:lnTo>
                <a:lnTo>
                  <a:pt x="96" y="192"/>
                </a:lnTo>
                <a:lnTo>
                  <a:pt x="96" y="184"/>
                </a:lnTo>
                <a:lnTo>
                  <a:pt x="96" y="176"/>
                </a:lnTo>
                <a:lnTo>
                  <a:pt x="96" y="168"/>
                </a:lnTo>
                <a:lnTo>
                  <a:pt x="104" y="168"/>
                </a:lnTo>
                <a:lnTo>
                  <a:pt x="104" y="160"/>
                </a:lnTo>
                <a:lnTo>
                  <a:pt x="112" y="160"/>
                </a:lnTo>
                <a:lnTo>
                  <a:pt x="120" y="168"/>
                </a:lnTo>
                <a:lnTo>
                  <a:pt x="120" y="176"/>
                </a:lnTo>
                <a:lnTo>
                  <a:pt x="120" y="184"/>
                </a:lnTo>
                <a:lnTo>
                  <a:pt x="120" y="192"/>
                </a:lnTo>
                <a:lnTo>
                  <a:pt x="120" y="200"/>
                </a:lnTo>
                <a:lnTo>
                  <a:pt x="128" y="200"/>
                </a:lnTo>
                <a:lnTo>
                  <a:pt x="128" y="208"/>
                </a:lnTo>
                <a:lnTo>
                  <a:pt x="136" y="208"/>
                </a:lnTo>
                <a:lnTo>
                  <a:pt x="136" y="216"/>
                </a:lnTo>
                <a:lnTo>
                  <a:pt x="144" y="216"/>
                </a:lnTo>
                <a:lnTo>
                  <a:pt x="144" y="224"/>
                </a:lnTo>
                <a:lnTo>
                  <a:pt x="152" y="224"/>
                </a:lnTo>
                <a:lnTo>
                  <a:pt x="144" y="224"/>
                </a:lnTo>
                <a:lnTo>
                  <a:pt x="144" y="232"/>
                </a:lnTo>
                <a:lnTo>
                  <a:pt x="152" y="240"/>
                </a:lnTo>
                <a:lnTo>
                  <a:pt x="160" y="240"/>
                </a:lnTo>
                <a:lnTo>
                  <a:pt x="160" y="232"/>
                </a:lnTo>
                <a:lnTo>
                  <a:pt x="168" y="224"/>
                </a:lnTo>
                <a:lnTo>
                  <a:pt x="176" y="224"/>
                </a:lnTo>
                <a:lnTo>
                  <a:pt x="184" y="224"/>
                </a:lnTo>
                <a:lnTo>
                  <a:pt x="184" y="232"/>
                </a:lnTo>
                <a:lnTo>
                  <a:pt x="184" y="240"/>
                </a:lnTo>
                <a:lnTo>
                  <a:pt x="184" y="248"/>
                </a:lnTo>
                <a:lnTo>
                  <a:pt x="192" y="248"/>
                </a:lnTo>
                <a:lnTo>
                  <a:pt x="200" y="248"/>
                </a:lnTo>
                <a:lnTo>
                  <a:pt x="200" y="240"/>
                </a:lnTo>
                <a:lnTo>
                  <a:pt x="200" y="232"/>
                </a:lnTo>
                <a:lnTo>
                  <a:pt x="208" y="232"/>
                </a:lnTo>
                <a:lnTo>
                  <a:pt x="208" y="240"/>
                </a:lnTo>
                <a:lnTo>
                  <a:pt x="208" y="248"/>
                </a:lnTo>
                <a:lnTo>
                  <a:pt x="208" y="256"/>
                </a:lnTo>
                <a:lnTo>
                  <a:pt x="216" y="256"/>
                </a:lnTo>
                <a:lnTo>
                  <a:pt x="224" y="264"/>
                </a:lnTo>
                <a:lnTo>
                  <a:pt x="224" y="272"/>
                </a:lnTo>
                <a:lnTo>
                  <a:pt x="224" y="280"/>
                </a:lnTo>
                <a:lnTo>
                  <a:pt x="232" y="280"/>
                </a:lnTo>
                <a:lnTo>
                  <a:pt x="240" y="280"/>
                </a:lnTo>
                <a:lnTo>
                  <a:pt x="248" y="280"/>
                </a:lnTo>
                <a:lnTo>
                  <a:pt x="248" y="288"/>
                </a:lnTo>
                <a:lnTo>
                  <a:pt x="248" y="296"/>
                </a:lnTo>
                <a:lnTo>
                  <a:pt x="256" y="296"/>
                </a:lnTo>
                <a:lnTo>
                  <a:pt x="256" y="304"/>
                </a:lnTo>
                <a:lnTo>
                  <a:pt x="264" y="312"/>
                </a:lnTo>
                <a:lnTo>
                  <a:pt x="264" y="320"/>
                </a:lnTo>
                <a:lnTo>
                  <a:pt x="264" y="328"/>
                </a:lnTo>
                <a:lnTo>
                  <a:pt x="272" y="328"/>
                </a:lnTo>
                <a:lnTo>
                  <a:pt x="272" y="336"/>
                </a:lnTo>
                <a:lnTo>
                  <a:pt x="272" y="344"/>
                </a:lnTo>
                <a:lnTo>
                  <a:pt x="272" y="352"/>
                </a:lnTo>
                <a:lnTo>
                  <a:pt x="272" y="360"/>
                </a:lnTo>
                <a:lnTo>
                  <a:pt x="280" y="360"/>
                </a:lnTo>
                <a:lnTo>
                  <a:pt x="280" y="368"/>
                </a:lnTo>
                <a:lnTo>
                  <a:pt x="288" y="368"/>
                </a:lnTo>
                <a:lnTo>
                  <a:pt x="288" y="376"/>
                </a:lnTo>
                <a:lnTo>
                  <a:pt x="296" y="376"/>
                </a:lnTo>
                <a:lnTo>
                  <a:pt x="296" y="368"/>
                </a:lnTo>
                <a:lnTo>
                  <a:pt x="296" y="360"/>
                </a:lnTo>
                <a:lnTo>
                  <a:pt x="296" y="352"/>
                </a:lnTo>
                <a:lnTo>
                  <a:pt x="296" y="344"/>
                </a:lnTo>
                <a:lnTo>
                  <a:pt x="304" y="344"/>
                </a:lnTo>
                <a:lnTo>
                  <a:pt x="312" y="336"/>
                </a:lnTo>
                <a:lnTo>
                  <a:pt x="320" y="336"/>
                </a:lnTo>
                <a:lnTo>
                  <a:pt x="320" y="328"/>
                </a:lnTo>
                <a:lnTo>
                  <a:pt x="320" y="320"/>
                </a:lnTo>
                <a:lnTo>
                  <a:pt x="328" y="320"/>
                </a:lnTo>
                <a:lnTo>
                  <a:pt x="328" y="312"/>
                </a:lnTo>
                <a:lnTo>
                  <a:pt x="336" y="312"/>
                </a:lnTo>
                <a:lnTo>
                  <a:pt x="344" y="312"/>
                </a:lnTo>
                <a:lnTo>
                  <a:pt x="352" y="312"/>
                </a:lnTo>
                <a:lnTo>
                  <a:pt x="360" y="312"/>
                </a:lnTo>
                <a:lnTo>
                  <a:pt x="368" y="312"/>
                </a:lnTo>
                <a:lnTo>
                  <a:pt x="376" y="312"/>
                </a:lnTo>
                <a:lnTo>
                  <a:pt x="384" y="312"/>
                </a:lnTo>
                <a:lnTo>
                  <a:pt x="392" y="312"/>
                </a:lnTo>
                <a:lnTo>
                  <a:pt x="400" y="312"/>
                </a:lnTo>
                <a:lnTo>
                  <a:pt x="408" y="312"/>
                </a:lnTo>
                <a:lnTo>
                  <a:pt x="416" y="312"/>
                </a:lnTo>
                <a:lnTo>
                  <a:pt x="416" y="304"/>
                </a:lnTo>
                <a:lnTo>
                  <a:pt x="416" y="296"/>
                </a:lnTo>
                <a:lnTo>
                  <a:pt x="408" y="296"/>
                </a:lnTo>
                <a:lnTo>
                  <a:pt x="408" y="288"/>
                </a:lnTo>
                <a:lnTo>
                  <a:pt x="416" y="288"/>
                </a:lnTo>
                <a:lnTo>
                  <a:pt x="416" y="280"/>
                </a:lnTo>
                <a:lnTo>
                  <a:pt x="408" y="280"/>
                </a:lnTo>
                <a:lnTo>
                  <a:pt x="400" y="280"/>
                </a:lnTo>
                <a:lnTo>
                  <a:pt x="400" y="272"/>
                </a:lnTo>
                <a:lnTo>
                  <a:pt x="408" y="264"/>
                </a:lnTo>
                <a:lnTo>
                  <a:pt x="416" y="264"/>
                </a:lnTo>
                <a:lnTo>
                  <a:pt x="424" y="256"/>
                </a:lnTo>
                <a:lnTo>
                  <a:pt x="424" y="248"/>
                </a:lnTo>
                <a:lnTo>
                  <a:pt x="432" y="248"/>
                </a:lnTo>
                <a:lnTo>
                  <a:pt x="440" y="248"/>
                </a:lnTo>
                <a:lnTo>
                  <a:pt x="440" y="240"/>
                </a:lnTo>
                <a:lnTo>
                  <a:pt x="440" y="232"/>
                </a:lnTo>
                <a:lnTo>
                  <a:pt x="440" y="224"/>
                </a:lnTo>
                <a:lnTo>
                  <a:pt x="448" y="224"/>
                </a:lnTo>
                <a:lnTo>
                  <a:pt x="448" y="216"/>
                </a:lnTo>
                <a:lnTo>
                  <a:pt x="440" y="216"/>
                </a:lnTo>
                <a:lnTo>
                  <a:pt x="440" y="208"/>
                </a:lnTo>
                <a:lnTo>
                  <a:pt x="448" y="200"/>
                </a:lnTo>
                <a:lnTo>
                  <a:pt x="448" y="192"/>
                </a:lnTo>
                <a:lnTo>
                  <a:pt x="448" y="184"/>
                </a:lnTo>
                <a:lnTo>
                  <a:pt x="456" y="184"/>
                </a:lnTo>
                <a:lnTo>
                  <a:pt x="456" y="176"/>
                </a:lnTo>
                <a:lnTo>
                  <a:pt x="464" y="176"/>
                </a:lnTo>
                <a:lnTo>
                  <a:pt x="472" y="176"/>
                </a:lnTo>
                <a:lnTo>
                  <a:pt x="480" y="176"/>
                </a:lnTo>
                <a:lnTo>
                  <a:pt x="480" y="184"/>
                </a:lnTo>
                <a:lnTo>
                  <a:pt x="488" y="184"/>
                </a:lnTo>
                <a:lnTo>
                  <a:pt x="496" y="184"/>
                </a:lnTo>
                <a:lnTo>
                  <a:pt x="504" y="184"/>
                </a:lnTo>
                <a:lnTo>
                  <a:pt x="512" y="184"/>
                </a:lnTo>
                <a:lnTo>
                  <a:pt x="512" y="176"/>
                </a:lnTo>
                <a:lnTo>
                  <a:pt x="512" y="168"/>
                </a:lnTo>
                <a:lnTo>
                  <a:pt x="512" y="160"/>
                </a:lnTo>
                <a:lnTo>
                  <a:pt x="512" y="152"/>
                </a:lnTo>
                <a:lnTo>
                  <a:pt x="512" y="144"/>
                </a:lnTo>
                <a:lnTo>
                  <a:pt x="512" y="136"/>
                </a:lnTo>
                <a:lnTo>
                  <a:pt x="504" y="136"/>
                </a:lnTo>
                <a:lnTo>
                  <a:pt x="504" y="128"/>
                </a:lnTo>
                <a:lnTo>
                  <a:pt x="496" y="128"/>
                </a:lnTo>
                <a:lnTo>
                  <a:pt x="488" y="128"/>
                </a:lnTo>
                <a:lnTo>
                  <a:pt x="480" y="128"/>
                </a:lnTo>
                <a:lnTo>
                  <a:pt x="480" y="120"/>
                </a:lnTo>
                <a:lnTo>
                  <a:pt x="472" y="120"/>
                </a:lnTo>
                <a:lnTo>
                  <a:pt x="472" y="112"/>
                </a:lnTo>
                <a:lnTo>
                  <a:pt x="464" y="112"/>
                </a:lnTo>
                <a:lnTo>
                  <a:pt x="464" y="104"/>
                </a:lnTo>
                <a:lnTo>
                  <a:pt x="464" y="96"/>
                </a:lnTo>
                <a:lnTo>
                  <a:pt x="456" y="96"/>
                </a:lnTo>
                <a:lnTo>
                  <a:pt x="448" y="96"/>
                </a:lnTo>
                <a:lnTo>
                  <a:pt x="448" y="104"/>
                </a:lnTo>
                <a:lnTo>
                  <a:pt x="448" y="112"/>
                </a:lnTo>
                <a:lnTo>
                  <a:pt x="440" y="112"/>
                </a:lnTo>
                <a:lnTo>
                  <a:pt x="440" y="120"/>
                </a:lnTo>
                <a:lnTo>
                  <a:pt x="432" y="120"/>
                </a:lnTo>
                <a:lnTo>
                  <a:pt x="424" y="120"/>
                </a:lnTo>
                <a:lnTo>
                  <a:pt x="424" y="128"/>
                </a:lnTo>
                <a:lnTo>
                  <a:pt x="424" y="136"/>
                </a:lnTo>
                <a:lnTo>
                  <a:pt x="424" y="144"/>
                </a:lnTo>
                <a:lnTo>
                  <a:pt x="424" y="152"/>
                </a:lnTo>
                <a:lnTo>
                  <a:pt x="416" y="152"/>
                </a:lnTo>
                <a:lnTo>
                  <a:pt x="416" y="160"/>
                </a:lnTo>
                <a:lnTo>
                  <a:pt x="408" y="160"/>
                </a:lnTo>
                <a:lnTo>
                  <a:pt x="400" y="152"/>
                </a:lnTo>
                <a:lnTo>
                  <a:pt x="392" y="144"/>
                </a:lnTo>
                <a:lnTo>
                  <a:pt x="384" y="144"/>
                </a:lnTo>
                <a:lnTo>
                  <a:pt x="360" y="144"/>
                </a:lnTo>
                <a:lnTo>
                  <a:pt x="352" y="144"/>
                </a:lnTo>
                <a:lnTo>
                  <a:pt x="360" y="144"/>
                </a:lnTo>
                <a:lnTo>
                  <a:pt x="360" y="136"/>
                </a:lnTo>
                <a:lnTo>
                  <a:pt x="360" y="128"/>
                </a:lnTo>
                <a:lnTo>
                  <a:pt x="360" y="120"/>
                </a:lnTo>
                <a:lnTo>
                  <a:pt x="360" y="112"/>
                </a:lnTo>
                <a:lnTo>
                  <a:pt x="352" y="112"/>
                </a:lnTo>
                <a:lnTo>
                  <a:pt x="352" y="104"/>
                </a:lnTo>
                <a:lnTo>
                  <a:pt x="344" y="96"/>
                </a:lnTo>
                <a:lnTo>
                  <a:pt x="336" y="96"/>
                </a:lnTo>
                <a:lnTo>
                  <a:pt x="336" y="104"/>
                </a:lnTo>
                <a:lnTo>
                  <a:pt x="336" y="112"/>
                </a:lnTo>
                <a:lnTo>
                  <a:pt x="328" y="112"/>
                </a:lnTo>
                <a:lnTo>
                  <a:pt x="328" y="120"/>
                </a:lnTo>
                <a:lnTo>
                  <a:pt x="336" y="120"/>
                </a:lnTo>
                <a:lnTo>
                  <a:pt x="336" y="128"/>
                </a:lnTo>
                <a:lnTo>
                  <a:pt x="328" y="128"/>
                </a:lnTo>
                <a:lnTo>
                  <a:pt x="320" y="120"/>
                </a:lnTo>
                <a:lnTo>
                  <a:pt x="312" y="112"/>
                </a:lnTo>
                <a:lnTo>
                  <a:pt x="304" y="112"/>
                </a:lnTo>
                <a:lnTo>
                  <a:pt x="296" y="112"/>
                </a:lnTo>
                <a:lnTo>
                  <a:pt x="296" y="104"/>
                </a:lnTo>
                <a:lnTo>
                  <a:pt x="288" y="104"/>
                </a:lnTo>
                <a:lnTo>
                  <a:pt x="288" y="96"/>
                </a:lnTo>
                <a:lnTo>
                  <a:pt x="280" y="96"/>
                </a:lnTo>
                <a:lnTo>
                  <a:pt x="280" y="88"/>
                </a:lnTo>
                <a:lnTo>
                  <a:pt x="280" y="80"/>
                </a:lnTo>
                <a:lnTo>
                  <a:pt x="272" y="80"/>
                </a:lnTo>
                <a:lnTo>
                  <a:pt x="264" y="80"/>
                </a:lnTo>
                <a:lnTo>
                  <a:pt x="264" y="72"/>
                </a:lnTo>
                <a:lnTo>
                  <a:pt x="264" y="64"/>
                </a:lnTo>
                <a:lnTo>
                  <a:pt x="264" y="56"/>
                </a:lnTo>
                <a:lnTo>
                  <a:pt x="256" y="56"/>
                </a:lnTo>
                <a:lnTo>
                  <a:pt x="248" y="56"/>
                </a:lnTo>
                <a:lnTo>
                  <a:pt x="240" y="56"/>
                </a:lnTo>
                <a:lnTo>
                  <a:pt x="232" y="64"/>
                </a:lnTo>
                <a:lnTo>
                  <a:pt x="224" y="64"/>
                </a:lnTo>
                <a:lnTo>
                  <a:pt x="216" y="72"/>
                </a:lnTo>
                <a:lnTo>
                  <a:pt x="208" y="72"/>
                </a:lnTo>
                <a:lnTo>
                  <a:pt x="208" y="64"/>
                </a:lnTo>
                <a:lnTo>
                  <a:pt x="200" y="64"/>
                </a:lnTo>
                <a:lnTo>
                  <a:pt x="152" y="64"/>
                </a:lnTo>
                <a:lnTo>
                  <a:pt x="144" y="64"/>
                </a:lnTo>
                <a:lnTo>
                  <a:pt x="136" y="64"/>
                </a:lnTo>
                <a:lnTo>
                  <a:pt x="136" y="56"/>
                </a:lnTo>
                <a:lnTo>
                  <a:pt x="128" y="56"/>
                </a:lnTo>
                <a:lnTo>
                  <a:pt x="128" y="48"/>
                </a:lnTo>
                <a:lnTo>
                  <a:pt x="120" y="48"/>
                </a:lnTo>
                <a:lnTo>
                  <a:pt x="120" y="40"/>
                </a:lnTo>
                <a:lnTo>
                  <a:pt x="112" y="40"/>
                </a:lnTo>
                <a:lnTo>
                  <a:pt x="112" y="32"/>
                </a:lnTo>
                <a:lnTo>
                  <a:pt x="104" y="32"/>
                </a:lnTo>
                <a:lnTo>
                  <a:pt x="104" y="24"/>
                </a:lnTo>
                <a:lnTo>
                  <a:pt x="96" y="24"/>
                </a:lnTo>
                <a:lnTo>
                  <a:pt x="96" y="16"/>
                </a:lnTo>
                <a:lnTo>
                  <a:pt x="96" y="8"/>
                </a:lnTo>
                <a:lnTo>
                  <a:pt x="88" y="0"/>
                </a:lnTo>
                <a:lnTo>
                  <a:pt x="80" y="0"/>
                </a:lnTo>
                <a:lnTo>
                  <a:pt x="72" y="0"/>
                </a:lnTo>
                <a:lnTo>
                  <a:pt x="72" y="8"/>
                </a:lnTo>
                <a:lnTo>
                  <a:pt x="72" y="16"/>
                </a:lnTo>
              </a:path>
            </a:pathLst>
          </a:custGeom>
          <a:solidFill>
            <a:srgbClr val="FFFFFF"/>
          </a:solidFill>
          <a:ln w="12700" cap="rnd"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4" name="Freeform 12"/>
          <p:cNvSpPr>
            <a:spLocks/>
          </p:cNvSpPr>
          <p:nvPr/>
        </p:nvSpPr>
        <p:spPr bwMode="auto">
          <a:xfrm>
            <a:off x="5399088" y="2709863"/>
            <a:ext cx="903287" cy="974725"/>
          </a:xfrm>
          <a:custGeom>
            <a:avLst/>
            <a:gdLst/>
            <a:ahLst/>
            <a:cxnLst>
              <a:cxn ang="0">
                <a:pos x="240" y="80"/>
              </a:cxn>
              <a:cxn ang="0">
                <a:pos x="224" y="56"/>
              </a:cxn>
              <a:cxn ang="0">
                <a:pos x="216" y="32"/>
              </a:cxn>
              <a:cxn ang="0">
                <a:pos x="200" y="16"/>
              </a:cxn>
              <a:cxn ang="0">
                <a:pos x="200" y="0"/>
              </a:cxn>
              <a:cxn ang="0">
                <a:pos x="176" y="8"/>
              </a:cxn>
              <a:cxn ang="0">
                <a:pos x="152" y="24"/>
              </a:cxn>
              <a:cxn ang="0">
                <a:pos x="136" y="40"/>
              </a:cxn>
              <a:cxn ang="0">
                <a:pos x="120" y="56"/>
              </a:cxn>
              <a:cxn ang="0">
                <a:pos x="96" y="64"/>
              </a:cxn>
              <a:cxn ang="0">
                <a:pos x="80" y="80"/>
              </a:cxn>
              <a:cxn ang="0">
                <a:pos x="64" y="64"/>
              </a:cxn>
              <a:cxn ang="0">
                <a:pos x="48" y="48"/>
              </a:cxn>
              <a:cxn ang="0">
                <a:pos x="24" y="40"/>
              </a:cxn>
              <a:cxn ang="0">
                <a:pos x="16" y="72"/>
              </a:cxn>
              <a:cxn ang="0">
                <a:pos x="0" y="96"/>
              </a:cxn>
              <a:cxn ang="0">
                <a:pos x="16" y="112"/>
              </a:cxn>
              <a:cxn ang="0">
                <a:pos x="24" y="136"/>
              </a:cxn>
              <a:cxn ang="0">
                <a:pos x="40" y="152"/>
              </a:cxn>
              <a:cxn ang="0">
                <a:pos x="40" y="168"/>
              </a:cxn>
              <a:cxn ang="0">
                <a:pos x="32" y="184"/>
              </a:cxn>
              <a:cxn ang="0">
                <a:pos x="48" y="200"/>
              </a:cxn>
              <a:cxn ang="0">
                <a:pos x="64" y="216"/>
              </a:cxn>
              <a:cxn ang="0">
                <a:pos x="48" y="232"/>
              </a:cxn>
              <a:cxn ang="0">
                <a:pos x="48" y="248"/>
              </a:cxn>
              <a:cxn ang="0">
                <a:pos x="32" y="248"/>
              </a:cxn>
              <a:cxn ang="0">
                <a:pos x="16" y="264"/>
              </a:cxn>
              <a:cxn ang="0">
                <a:pos x="8" y="296"/>
              </a:cxn>
              <a:cxn ang="0">
                <a:pos x="32" y="312"/>
              </a:cxn>
              <a:cxn ang="0">
                <a:pos x="40" y="336"/>
              </a:cxn>
              <a:cxn ang="0">
                <a:pos x="40" y="368"/>
              </a:cxn>
              <a:cxn ang="0">
                <a:pos x="32" y="392"/>
              </a:cxn>
              <a:cxn ang="0">
                <a:pos x="24" y="400"/>
              </a:cxn>
              <a:cxn ang="0">
                <a:pos x="32" y="408"/>
              </a:cxn>
              <a:cxn ang="0">
                <a:pos x="64" y="416"/>
              </a:cxn>
              <a:cxn ang="0">
                <a:pos x="88" y="416"/>
              </a:cxn>
              <a:cxn ang="0">
                <a:pos x="112" y="424"/>
              </a:cxn>
              <a:cxn ang="0">
                <a:pos x="120" y="400"/>
              </a:cxn>
              <a:cxn ang="0">
                <a:pos x="136" y="376"/>
              </a:cxn>
              <a:cxn ang="0">
                <a:pos x="152" y="352"/>
              </a:cxn>
              <a:cxn ang="0">
                <a:pos x="168" y="336"/>
              </a:cxn>
              <a:cxn ang="0">
                <a:pos x="184" y="320"/>
              </a:cxn>
              <a:cxn ang="0">
                <a:pos x="192" y="296"/>
              </a:cxn>
              <a:cxn ang="0">
                <a:pos x="216" y="288"/>
              </a:cxn>
              <a:cxn ang="0">
                <a:pos x="240" y="280"/>
              </a:cxn>
              <a:cxn ang="0">
                <a:pos x="248" y="272"/>
              </a:cxn>
              <a:cxn ang="0">
                <a:pos x="240" y="248"/>
              </a:cxn>
              <a:cxn ang="0">
                <a:pos x="216" y="240"/>
              </a:cxn>
              <a:cxn ang="0">
                <a:pos x="216" y="208"/>
              </a:cxn>
              <a:cxn ang="0">
                <a:pos x="248" y="208"/>
              </a:cxn>
              <a:cxn ang="0">
                <a:pos x="280" y="208"/>
              </a:cxn>
              <a:cxn ang="0">
                <a:pos x="296" y="192"/>
              </a:cxn>
              <a:cxn ang="0">
                <a:pos x="312" y="176"/>
              </a:cxn>
              <a:cxn ang="0">
                <a:pos x="328" y="160"/>
              </a:cxn>
              <a:cxn ang="0">
                <a:pos x="328" y="144"/>
              </a:cxn>
              <a:cxn ang="0">
                <a:pos x="304" y="128"/>
              </a:cxn>
              <a:cxn ang="0">
                <a:pos x="288" y="112"/>
              </a:cxn>
            </a:cxnLst>
            <a:rect l="0" t="0" r="r" b="b"/>
            <a:pathLst>
              <a:path w="337" h="425">
                <a:moveTo>
                  <a:pt x="256" y="80"/>
                </a:moveTo>
                <a:lnTo>
                  <a:pt x="256" y="80"/>
                </a:lnTo>
                <a:lnTo>
                  <a:pt x="248" y="80"/>
                </a:lnTo>
                <a:lnTo>
                  <a:pt x="240" y="80"/>
                </a:lnTo>
                <a:lnTo>
                  <a:pt x="240" y="72"/>
                </a:lnTo>
                <a:lnTo>
                  <a:pt x="232" y="64"/>
                </a:lnTo>
                <a:lnTo>
                  <a:pt x="224" y="64"/>
                </a:lnTo>
                <a:lnTo>
                  <a:pt x="224" y="56"/>
                </a:lnTo>
                <a:lnTo>
                  <a:pt x="224" y="48"/>
                </a:lnTo>
                <a:lnTo>
                  <a:pt x="224" y="40"/>
                </a:lnTo>
                <a:lnTo>
                  <a:pt x="216" y="40"/>
                </a:lnTo>
                <a:lnTo>
                  <a:pt x="216" y="32"/>
                </a:lnTo>
                <a:lnTo>
                  <a:pt x="208" y="32"/>
                </a:lnTo>
                <a:lnTo>
                  <a:pt x="208" y="24"/>
                </a:lnTo>
                <a:lnTo>
                  <a:pt x="200" y="24"/>
                </a:lnTo>
                <a:lnTo>
                  <a:pt x="200" y="16"/>
                </a:lnTo>
                <a:lnTo>
                  <a:pt x="200" y="8"/>
                </a:lnTo>
                <a:lnTo>
                  <a:pt x="200" y="0"/>
                </a:lnTo>
                <a:lnTo>
                  <a:pt x="208" y="0"/>
                </a:lnTo>
                <a:lnTo>
                  <a:pt x="200" y="0"/>
                </a:lnTo>
                <a:lnTo>
                  <a:pt x="192" y="0"/>
                </a:lnTo>
                <a:lnTo>
                  <a:pt x="184" y="0"/>
                </a:lnTo>
                <a:lnTo>
                  <a:pt x="184" y="8"/>
                </a:lnTo>
                <a:lnTo>
                  <a:pt x="176" y="8"/>
                </a:lnTo>
                <a:lnTo>
                  <a:pt x="168" y="8"/>
                </a:lnTo>
                <a:lnTo>
                  <a:pt x="168" y="16"/>
                </a:lnTo>
                <a:lnTo>
                  <a:pt x="160" y="24"/>
                </a:lnTo>
                <a:lnTo>
                  <a:pt x="152" y="24"/>
                </a:lnTo>
                <a:lnTo>
                  <a:pt x="144" y="24"/>
                </a:lnTo>
                <a:lnTo>
                  <a:pt x="144" y="32"/>
                </a:lnTo>
                <a:lnTo>
                  <a:pt x="136" y="32"/>
                </a:lnTo>
                <a:lnTo>
                  <a:pt x="136" y="40"/>
                </a:lnTo>
                <a:lnTo>
                  <a:pt x="128" y="40"/>
                </a:lnTo>
                <a:lnTo>
                  <a:pt x="120" y="40"/>
                </a:lnTo>
                <a:lnTo>
                  <a:pt x="120" y="48"/>
                </a:lnTo>
                <a:lnTo>
                  <a:pt x="120" y="56"/>
                </a:lnTo>
                <a:lnTo>
                  <a:pt x="112" y="56"/>
                </a:lnTo>
                <a:lnTo>
                  <a:pt x="112" y="64"/>
                </a:lnTo>
                <a:lnTo>
                  <a:pt x="104" y="64"/>
                </a:lnTo>
                <a:lnTo>
                  <a:pt x="96" y="64"/>
                </a:lnTo>
                <a:lnTo>
                  <a:pt x="96" y="72"/>
                </a:lnTo>
                <a:lnTo>
                  <a:pt x="96" y="80"/>
                </a:lnTo>
                <a:lnTo>
                  <a:pt x="88" y="80"/>
                </a:lnTo>
                <a:lnTo>
                  <a:pt x="80" y="80"/>
                </a:lnTo>
                <a:lnTo>
                  <a:pt x="72" y="80"/>
                </a:lnTo>
                <a:lnTo>
                  <a:pt x="72" y="72"/>
                </a:lnTo>
                <a:lnTo>
                  <a:pt x="64" y="72"/>
                </a:lnTo>
                <a:lnTo>
                  <a:pt x="64" y="64"/>
                </a:lnTo>
                <a:lnTo>
                  <a:pt x="56" y="64"/>
                </a:lnTo>
                <a:lnTo>
                  <a:pt x="56" y="56"/>
                </a:lnTo>
                <a:lnTo>
                  <a:pt x="48" y="56"/>
                </a:lnTo>
                <a:lnTo>
                  <a:pt x="48" y="48"/>
                </a:lnTo>
                <a:lnTo>
                  <a:pt x="48" y="40"/>
                </a:lnTo>
                <a:lnTo>
                  <a:pt x="40" y="40"/>
                </a:lnTo>
                <a:lnTo>
                  <a:pt x="32" y="40"/>
                </a:lnTo>
                <a:lnTo>
                  <a:pt x="24" y="40"/>
                </a:lnTo>
                <a:lnTo>
                  <a:pt x="16" y="48"/>
                </a:lnTo>
                <a:lnTo>
                  <a:pt x="16" y="56"/>
                </a:lnTo>
                <a:lnTo>
                  <a:pt x="16" y="64"/>
                </a:lnTo>
                <a:lnTo>
                  <a:pt x="16" y="72"/>
                </a:lnTo>
                <a:lnTo>
                  <a:pt x="8" y="80"/>
                </a:lnTo>
                <a:lnTo>
                  <a:pt x="0" y="80"/>
                </a:lnTo>
                <a:lnTo>
                  <a:pt x="0" y="88"/>
                </a:lnTo>
                <a:lnTo>
                  <a:pt x="0" y="96"/>
                </a:lnTo>
                <a:lnTo>
                  <a:pt x="0" y="104"/>
                </a:lnTo>
                <a:lnTo>
                  <a:pt x="8" y="104"/>
                </a:lnTo>
                <a:lnTo>
                  <a:pt x="8" y="112"/>
                </a:lnTo>
                <a:lnTo>
                  <a:pt x="16" y="112"/>
                </a:lnTo>
                <a:lnTo>
                  <a:pt x="16" y="120"/>
                </a:lnTo>
                <a:lnTo>
                  <a:pt x="16" y="128"/>
                </a:lnTo>
                <a:lnTo>
                  <a:pt x="24" y="128"/>
                </a:lnTo>
                <a:lnTo>
                  <a:pt x="24" y="136"/>
                </a:lnTo>
                <a:lnTo>
                  <a:pt x="32" y="136"/>
                </a:lnTo>
                <a:lnTo>
                  <a:pt x="32" y="144"/>
                </a:lnTo>
                <a:lnTo>
                  <a:pt x="40" y="144"/>
                </a:lnTo>
                <a:lnTo>
                  <a:pt x="40" y="152"/>
                </a:lnTo>
                <a:lnTo>
                  <a:pt x="48" y="152"/>
                </a:lnTo>
                <a:lnTo>
                  <a:pt x="48" y="160"/>
                </a:lnTo>
                <a:lnTo>
                  <a:pt x="40" y="160"/>
                </a:lnTo>
                <a:lnTo>
                  <a:pt x="40" y="168"/>
                </a:lnTo>
                <a:lnTo>
                  <a:pt x="32" y="168"/>
                </a:lnTo>
                <a:lnTo>
                  <a:pt x="24" y="176"/>
                </a:lnTo>
                <a:lnTo>
                  <a:pt x="24" y="184"/>
                </a:lnTo>
                <a:lnTo>
                  <a:pt x="32" y="184"/>
                </a:lnTo>
                <a:lnTo>
                  <a:pt x="40" y="184"/>
                </a:lnTo>
                <a:lnTo>
                  <a:pt x="48" y="184"/>
                </a:lnTo>
                <a:lnTo>
                  <a:pt x="48" y="192"/>
                </a:lnTo>
                <a:lnTo>
                  <a:pt x="48" y="200"/>
                </a:lnTo>
                <a:lnTo>
                  <a:pt x="48" y="208"/>
                </a:lnTo>
                <a:lnTo>
                  <a:pt x="56" y="208"/>
                </a:lnTo>
                <a:lnTo>
                  <a:pt x="56" y="216"/>
                </a:lnTo>
                <a:lnTo>
                  <a:pt x="64" y="216"/>
                </a:lnTo>
                <a:lnTo>
                  <a:pt x="64" y="224"/>
                </a:lnTo>
                <a:lnTo>
                  <a:pt x="64" y="232"/>
                </a:lnTo>
                <a:lnTo>
                  <a:pt x="56" y="232"/>
                </a:lnTo>
                <a:lnTo>
                  <a:pt x="48" y="232"/>
                </a:lnTo>
                <a:lnTo>
                  <a:pt x="48" y="240"/>
                </a:lnTo>
                <a:lnTo>
                  <a:pt x="56" y="240"/>
                </a:lnTo>
                <a:lnTo>
                  <a:pt x="56" y="248"/>
                </a:lnTo>
                <a:lnTo>
                  <a:pt x="48" y="248"/>
                </a:lnTo>
                <a:lnTo>
                  <a:pt x="40" y="248"/>
                </a:lnTo>
                <a:lnTo>
                  <a:pt x="40" y="240"/>
                </a:lnTo>
                <a:lnTo>
                  <a:pt x="32" y="240"/>
                </a:lnTo>
                <a:lnTo>
                  <a:pt x="32" y="248"/>
                </a:lnTo>
                <a:lnTo>
                  <a:pt x="32" y="256"/>
                </a:lnTo>
                <a:lnTo>
                  <a:pt x="24" y="256"/>
                </a:lnTo>
                <a:lnTo>
                  <a:pt x="24" y="264"/>
                </a:lnTo>
                <a:lnTo>
                  <a:pt x="16" y="264"/>
                </a:lnTo>
                <a:lnTo>
                  <a:pt x="16" y="272"/>
                </a:lnTo>
                <a:lnTo>
                  <a:pt x="16" y="280"/>
                </a:lnTo>
                <a:lnTo>
                  <a:pt x="8" y="288"/>
                </a:lnTo>
                <a:lnTo>
                  <a:pt x="8" y="296"/>
                </a:lnTo>
                <a:lnTo>
                  <a:pt x="16" y="296"/>
                </a:lnTo>
                <a:lnTo>
                  <a:pt x="24" y="296"/>
                </a:lnTo>
                <a:lnTo>
                  <a:pt x="24" y="304"/>
                </a:lnTo>
                <a:lnTo>
                  <a:pt x="32" y="312"/>
                </a:lnTo>
                <a:lnTo>
                  <a:pt x="40" y="312"/>
                </a:lnTo>
                <a:lnTo>
                  <a:pt x="40" y="320"/>
                </a:lnTo>
                <a:lnTo>
                  <a:pt x="40" y="328"/>
                </a:lnTo>
                <a:lnTo>
                  <a:pt x="40" y="336"/>
                </a:lnTo>
                <a:lnTo>
                  <a:pt x="40" y="344"/>
                </a:lnTo>
                <a:lnTo>
                  <a:pt x="40" y="352"/>
                </a:lnTo>
                <a:lnTo>
                  <a:pt x="40" y="360"/>
                </a:lnTo>
                <a:lnTo>
                  <a:pt x="40" y="368"/>
                </a:lnTo>
                <a:lnTo>
                  <a:pt x="32" y="368"/>
                </a:lnTo>
                <a:lnTo>
                  <a:pt x="32" y="376"/>
                </a:lnTo>
                <a:lnTo>
                  <a:pt x="32" y="384"/>
                </a:lnTo>
                <a:lnTo>
                  <a:pt x="32" y="392"/>
                </a:lnTo>
                <a:lnTo>
                  <a:pt x="40" y="392"/>
                </a:lnTo>
                <a:lnTo>
                  <a:pt x="32" y="392"/>
                </a:lnTo>
                <a:lnTo>
                  <a:pt x="24" y="392"/>
                </a:lnTo>
                <a:lnTo>
                  <a:pt x="24" y="400"/>
                </a:lnTo>
                <a:lnTo>
                  <a:pt x="16" y="400"/>
                </a:lnTo>
                <a:lnTo>
                  <a:pt x="16" y="408"/>
                </a:lnTo>
                <a:lnTo>
                  <a:pt x="24" y="408"/>
                </a:lnTo>
                <a:lnTo>
                  <a:pt x="32" y="408"/>
                </a:lnTo>
                <a:lnTo>
                  <a:pt x="40" y="408"/>
                </a:lnTo>
                <a:lnTo>
                  <a:pt x="48" y="408"/>
                </a:lnTo>
                <a:lnTo>
                  <a:pt x="56" y="408"/>
                </a:lnTo>
                <a:lnTo>
                  <a:pt x="64" y="416"/>
                </a:lnTo>
                <a:lnTo>
                  <a:pt x="72" y="416"/>
                </a:lnTo>
                <a:lnTo>
                  <a:pt x="72" y="424"/>
                </a:lnTo>
                <a:lnTo>
                  <a:pt x="80" y="424"/>
                </a:lnTo>
                <a:lnTo>
                  <a:pt x="88" y="416"/>
                </a:lnTo>
                <a:lnTo>
                  <a:pt x="96" y="416"/>
                </a:lnTo>
                <a:lnTo>
                  <a:pt x="104" y="416"/>
                </a:lnTo>
                <a:lnTo>
                  <a:pt x="104" y="424"/>
                </a:lnTo>
                <a:lnTo>
                  <a:pt x="112" y="424"/>
                </a:lnTo>
                <a:lnTo>
                  <a:pt x="120" y="424"/>
                </a:lnTo>
                <a:lnTo>
                  <a:pt x="120" y="416"/>
                </a:lnTo>
                <a:lnTo>
                  <a:pt x="120" y="408"/>
                </a:lnTo>
                <a:lnTo>
                  <a:pt x="120" y="400"/>
                </a:lnTo>
                <a:lnTo>
                  <a:pt x="144" y="392"/>
                </a:lnTo>
                <a:lnTo>
                  <a:pt x="144" y="384"/>
                </a:lnTo>
                <a:lnTo>
                  <a:pt x="136" y="384"/>
                </a:lnTo>
                <a:lnTo>
                  <a:pt x="136" y="376"/>
                </a:lnTo>
                <a:lnTo>
                  <a:pt x="136" y="368"/>
                </a:lnTo>
                <a:lnTo>
                  <a:pt x="136" y="360"/>
                </a:lnTo>
                <a:lnTo>
                  <a:pt x="144" y="360"/>
                </a:lnTo>
                <a:lnTo>
                  <a:pt x="152" y="352"/>
                </a:lnTo>
                <a:lnTo>
                  <a:pt x="152" y="344"/>
                </a:lnTo>
                <a:lnTo>
                  <a:pt x="160" y="344"/>
                </a:lnTo>
                <a:lnTo>
                  <a:pt x="160" y="336"/>
                </a:lnTo>
                <a:lnTo>
                  <a:pt x="168" y="336"/>
                </a:lnTo>
                <a:lnTo>
                  <a:pt x="168" y="328"/>
                </a:lnTo>
                <a:lnTo>
                  <a:pt x="176" y="328"/>
                </a:lnTo>
                <a:lnTo>
                  <a:pt x="176" y="320"/>
                </a:lnTo>
                <a:lnTo>
                  <a:pt x="184" y="320"/>
                </a:lnTo>
                <a:lnTo>
                  <a:pt x="184" y="312"/>
                </a:lnTo>
                <a:lnTo>
                  <a:pt x="192" y="312"/>
                </a:lnTo>
                <a:lnTo>
                  <a:pt x="192" y="304"/>
                </a:lnTo>
                <a:lnTo>
                  <a:pt x="192" y="296"/>
                </a:lnTo>
                <a:lnTo>
                  <a:pt x="200" y="296"/>
                </a:lnTo>
                <a:lnTo>
                  <a:pt x="208" y="296"/>
                </a:lnTo>
                <a:lnTo>
                  <a:pt x="208" y="288"/>
                </a:lnTo>
                <a:lnTo>
                  <a:pt x="216" y="288"/>
                </a:lnTo>
                <a:lnTo>
                  <a:pt x="224" y="288"/>
                </a:lnTo>
                <a:lnTo>
                  <a:pt x="232" y="288"/>
                </a:lnTo>
                <a:lnTo>
                  <a:pt x="240" y="288"/>
                </a:lnTo>
                <a:lnTo>
                  <a:pt x="240" y="280"/>
                </a:lnTo>
                <a:lnTo>
                  <a:pt x="248" y="280"/>
                </a:lnTo>
                <a:lnTo>
                  <a:pt x="256" y="280"/>
                </a:lnTo>
                <a:lnTo>
                  <a:pt x="248" y="280"/>
                </a:lnTo>
                <a:lnTo>
                  <a:pt x="248" y="272"/>
                </a:lnTo>
                <a:lnTo>
                  <a:pt x="248" y="264"/>
                </a:lnTo>
                <a:lnTo>
                  <a:pt x="240" y="264"/>
                </a:lnTo>
                <a:lnTo>
                  <a:pt x="240" y="256"/>
                </a:lnTo>
                <a:lnTo>
                  <a:pt x="240" y="248"/>
                </a:lnTo>
                <a:lnTo>
                  <a:pt x="232" y="248"/>
                </a:lnTo>
                <a:lnTo>
                  <a:pt x="232" y="240"/>
                </a:lnTo>
                <a:lnTo>
                  <a:pt x="224" y="240"/>
                </a:lnTo>
                <a:lnTo>
                  <a:pt x="216" y="240"/>
                </a:lnTo>
                <a:lnTo>
                  <a:pt x="216" y="232"/>
                </a:lnTo>
                <a:lnTo>
                  <a:pt x="216" y="224"/>
                </a:lnTo>
                <a:lnTo>
                  <a:pt x="216" y="216"/>
                </a:lnTo>
                <a:lnTo>
                  <a:pt x="216" y="208"/>
                </a:lnTo>
                <a:lnTo>
                  <a:pt x="224" y="208"/>
                </a:lnTo>
                <a:lnTo>
                  <a:pt x="232" y="208"/>
                </a:lnTo>
                <a:lnTo>
                  <a:pt x="240" y="208"/>
                </a:lnTo>
                <a:lnTo>
                  <a:pt x="248" y="208"/>
                </a:lnTo>
                <a:lnTo>
                  <a:pt x="256" y="208"/>
                </a:lnTo>
                <a:lnTo>
                  <a:pt x="264" y="208"/>
                </a:lnTo>
                <a:lnTo>
                  <a:pt x="272" y="208"/>
                </a:lnTo>
                <a:lnTo>
                  <a:pt x="280" y="208"/>
                </a:lnTo>
                <a:lnTo>
                  <a:pt x="280" y="200"/>
                </a:lnTo>
                <a:lnTo>
                  <a:pt x="280" y="192"/>
                </a:lnTo>
                <a:lnTo>
                  <a:pt x="288" y="192"/>
                </a:lnTo>
                <a:lnTo>
                  <a:pt x="296" y="192"/>
                </a:lnTo>
                <a:lnTo>
                  <a:pt x="304" y="192"/>
                </a:lnTo>
                <a:lnTo>
                  <a:pt x="304" y="184"/>
                </a:lnTo>
                <a:lnTo>
                  <a:pt x="312" y="184"/>
                </a:lnTo>
                <a:lnTo>
                  <a:pt x="312" y="176"/>
                </a:lnTo>
                <a:lnTo>
                  <a:pt x="312" y="168"/>
                </a:lnTo>
                <a:lnTo>
                  <a:pt x="320" y="168"/>
                </a:lnTo>
                <a:lnTo>
                  <a:pt x="320" y="160"/>
                </a:lnTo>
                <a:lnTo>
                  <a:pt x="328" y="160"/>
                </a:lnTo>
                <a:lnTo>
                  <a:pt x="336" y="160"/>
                </a:lnTo>
                <a:lnTo>
                  <a:pt x="336" y="152"/>
                </a:lnTo>
                <a:lnTo>
                  <a:pt x="328" y="152"/>
                </a:lnTo>
                <a:lnTo>
                  <a:pt x="328" y="144"/>
                </a:lnTo>
                <a:lnTo>
                  <a:pt x="320" y="144"/>
                </a:lnTo>
                <a:lnTo>
                  <a:pt x="320" y="136"/>
                </a:lnTo>
                <a:lnTo>
                  <a:pt x="312" y="136"/>
                </a:lnTo>
                <a:lnTo>
                  <a:pt x="304" y="128"/>
                </a:lnTo>
                <a:lnTo>
                  <a:pt x="304" y="120"/>
                </a:lnTo>
                <a:lnTo>
                  <a:pt x="296" y="120"/>
                </a:lnTo>
                <a:lnTo>
                  <a:pt x="296" y="112"/>
                </a:lnTo>
                <a:lnTo>
                  <a:pt x="288" y="112"/>
                </a:lnTo>
                <a:lnTo>
                  <a:pt x="280" y="112"/>
                </a:lnTo>
              </a:path>
            </a:pathLst>
          </a:custGeom>
          <a:noFill/>
          <a:ln w="12700" cap="flat"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5" name="Freeform 13"/>
          <p:cNvSpPr>
            <a:spLocks/>
          </p:cNvSpPr>
          <p:nvPr/>
        </p:nvSpPr>
        <p:spPr bwMode="auto">
          <a:xfrm>
            <a:off x="6083300" y="2468563"/>
            <a:ext cx="903288" cy="736600"/>
          </a:xfrm>
          <a:custGeom>
            <a:avLst/>
            <a:gdLst/>
            <a:ahLst/>
            <a:cxnLst>
              <a:cxn ang="0">
                <a:pos x="200" y="8"/>
              </a:cxn>
              <a:cxn ang="0">
                <a:pos x="224" y="16"/>
              </a:cxn>
              <a:cxn ang="0">
                <a:pos x="240" y="24"/>
              </a:cxn>
              <a:cxn ang="0">
                <a:pos x="256" y="8"/>
              </a:cxn>
              <a:cxn ang="0">
                <a:pos x="256" y="40"/>
              </a:cxn>
              <a:cxn ang="0">
                <a:pos x="280" y="56"/>
              </a:cxn>
              <a:cxn ang="0">
                <a:pos x="288" y="80"/>
              </a:cxn>
              <a:cxn ang="0">
                <a:pos x="304" y="96"/>
              </a:cxn>
              <a:cxn ang="0">
                <a:pos x="320" y="112"/>
              </a:cxn>
              <a:cxn ang="0">
                <a:pos x="336" y="136"/>
              </a:cxn>
              <a:cxn ang="0">
                <a:pos x="312" y="152"/>
              </a:cxn>
              <a:cxn ang="0">
                <a:pos x="304" y="176"/>
              </a:cxn>
              <a:cxn ang="0">
                <a:pos x="288" y="192"/>
              </a:cxn>
              <a:cxn ang="0">
                <a:pos x="288" y="216"/>
              </a:cxn>
              <a:cxn ang="0">
                <a:pos x="248" y="232"/>
              </a:cxn>
              <a:cxn ang="0">
                <a:pos x="232" y="248"/>
              </a:cxn>
              <a:cxn ang="0">
                <a:pos x="208" y="264"/>
              </a:cxn>
              <a:cxn ang="0">
                <a:pos x="192" y="280"/>
              </a:cxn>
              <a:cxn ang="0">
                <a:pos x="176" y="296"/>
              </a:cxn>
              <a:cxn ang="0">
                <a:pos x="152" y="304"/>
              </a:cxn>
              <a:cxn ang="0">
                <a:pos x="136" y="320"/>
              </a:cxn>
              <a:cxn ang="0">
                <a:pos x="136" y="296"/>
              </a:cxn>
              <a:cxn ang="0">
                <a:pos x="160" y="280"/>
              </a:cxn>
              <a:cxn ang="0">
                <a:pos x="136" y="272"/>
              </a:cxn>
              <a:cxn ang="0">
                <a:pos x="144" y="256"/>
              </a:cxn>
              <a:cxn ang="0">
                <a:pos x="152" y="232"/>
              </a:cxn>
              <a:cxn ang="0">
                <a:pos x="160" y="208"/>
              </a:cxn>
              <a:cxn ang="0">
                <a:pos x="176" y="192"/>
              </a:cxn>
              <a:cxn ang="0">
                <a:pos x="144" y="192"/>
              </a:cxn>
              <a:cxn ang="0">
                <a:pos x="136" y="184"/>
              </a:cxn>
              <a:cxn ang="0">
                <a:pos x="112" y="192"/>
              </a:cxn>
              <a:cxn ang="0">
                <a:pos x="104" y="216"/>
              </a:cxn>
              <a:cxn ang="0">
                <a:pos x="80" y="224"/>
              </a:cxn>
              <a:cxn ang="0">
                <a:pos x="80" y="256"/>
              </a:cxn>
              <a:cxn ang="0">
                <a:pos x="56" y="248"/>
              </a:cxn>
              <a:cxn ang="0">
                <a:pos x="40" y="232"/>
              </a:cxn>
              <a:cxn ang="0">
                <a:pos x="24" y="208"/>
              </a:cxn>
              <a:cxn ang="0">
                <a:pos x="8" y="192"/>
              </a:cxn>
              <a:cxn ang="0">
                <a:pos x="8" y="176"/>
              </a:cxn>
              <a:cxn ang="0">
                <a:pos x="8" y="144"/>
              </a:cxn>
              <a:cxn ang="0">
                <a:pos x="8" y="112"/>
              </a:cxn>
              <a:cxn ang="0">
                <a:pos x="32" y="120"/>
              </a:cxn>
              <a:cxn ang="0">
                <a:pos x="56" y="136"/>
              </a:cxn>
              <a:cxn ang="0">
                <a:pos x="64" y="112"/>
              </a:cxn>
              <a:cxn ang="0">
                <a:pos x="88" y="104"/>
              </a:cxn>
              <a:cxn ang="0">
                <a:pos x="104" y="88"/>
              </a:cxn>
              <a:cxn ang="0">
                <a:pos x="128" y="80"/>
              </a:cxn>
              <a:cxn ang="0">
                <a:pos x="152" y="56"/>
              </a:cxn>
              <a:cxn ang="0">
                <a:pos x="168" y="56"/>
              </a:cxn>
              <a:cxn ang="0">
                <a:pos x="192" y="48"/>
              </a:cxn>
              <a:cxn ang="0">
                <a:pos x="192" y="32"/>
              </a:cxn>
              <a:cxn ang="0">
                <a:pos x="200" y="16"/>
              </a:cxn>
            </a:cxnLst>
            <a:rect l="0" t="0" r="r" b="b"/>
            <a:pathLst>
              <a:path w="337" h="321">
                <a:moveTo>
                  <a:pt x="184" y="8"/>
                </a:moveTo>
                <a:lnTo>
                  <a:pt x="184" y="8"/>
                </a:lnTo>
                <a:lnTo>
                  <a:pt x="192" y="8"/>
                </a:lnTo>
                <a:lnTo>
                  <a:pt x="200" y="8"/>
                </a:lnTo>
                <a:lnTo>
                  <a:pt x="200" y="0"/>
                </a:lnTo>
                <a:lnTo>
                  <a:pt x="208" y="0"/>
                </a:lnTo>
                <a:lnTo>
                  <a:pt x="216" y="8"/>
                </a:lnTo>
                <a:lnTo>
                  <a:pt x="224" y="16"/>
                </a:lnTo>
                <a:lnTo>
                  <a:pt x="232" y="16"/>
                </a:lnTo>
                <a:lnTo>
                  <a:pt x="232" y="24"/>
                </a:lnTo>
                <a:lnTo>
                  <a:pt x="240" y="32"/>
                </a:lnTo>
                <a:lnTo>
                  <a:pt x="240" y="24"/>
                </a:lnTo>
                <a:lnTo>
                  <a:pt x="240" y="16"/>
                </a:lnTo>
                <a:lnTo>
                  <a:pt x="240" y="8"/>
                </a:lnTo>
                <a:lnTo>
                  <a:pt x="248" y="8"/>
                </a:lnTo>
                <a:lnTo>
                  <a:pt x="256" y="8"/>
                </a:lnTo>
                <a:lnTo>
                  <a:pt x="256" y="16"/>
                </a:lnTo>
                <a:lnTo>
                  <a:pt x="256" y="24"/>
                </a:lnTo>
                <a:lnTo>
                  <a:pt x="256" y="32"/>
                </a:lnTo>
                <a:lnTo>
                  <a:pt x="256" y="40"/>
                </a:lnTo>
                <a:lnTo>
                  <a:pt x="264" y="40"/>
                </a:lnTo>
                <a:lnTo>
                  <a:pt x="264" y="48"/>
                </a:lnTo>
                <a:lnTo>
                  <a:pt x="272" y="48"/>
                </a:lnTo>
                <a:lnTo>
                  <a:pt x="280" y="56"/>
                </a:lnTo>
                <a:lnTo>
                  <a:pt x="280" y="64"/>
                </a:lnTo>
                <a:lnTo>
                  <a:pt x="288" y="64"/>
                </a:lnTo>
                <a:lnTo>
                  <a:pt x="288" y="72"/>
                </a:lnTo>
                <a:lnTo>
                  <a:pt x="288" y="80"/>
                </a:lnTo>
                <a:lnTo>
                  <a:pt x="296" y="80"/>
                </a:lnTo>
                <a:lnTo>
                  <a:pt x="304" y="80"/>
                </a:lnTo>
                <a:lnTo>
                  <a:pt x="304" y="88"/>
                </a:lnTo>
                <a:lnTo>
                  <a:pt x="304" y="96"/>
                </a:lnTo>
                <a:lnTo>
                  <a:pt x="304" y="104"/>
                </a:lnTo>
                <a:lnTo>
                  <a:pt x="312" y="104"/>
                </a:lnTo>
                <a:lnTo>
                  <a:pt x="312" y="112"/>
                </a:lnTo>
                <a:lnTo>
                  <a:pt x="320" y="112"/>
                </a:lnTo>
                <a:lnTo>
                  <a:pt x="328" y="112"/>
                </a:lnTo>
                <a:lnTo>
                  <a:pt x="328" y="120"/>
                </a:lnTo>
                <a:lnTo>
                  <a:pt x="336" y="128"/>
                </a:lnTo>
                <a:lnTo>
                  <a:pt x="336" y="136"/>
                </a:lnTo>
                <a:lnTo>
                  <a:pt x="328" y="144"/>
                </a:lnTo>
                <a:lnTo>
                  <a:pt x="320" y="144"/>
                </a:lnTo>
                <a:lnTo>
                  <a:pt x="320" y="152"/>
                </a:lnTo>
                <a:lnTo>
                  <a:pt x="312" y="152"/>
                </a:lnTo>
                <a:lnTo>
                  <a:pt x="312" y="160"/>
                </a:lnTo>
                <a:lnTo>
                  <a:pt x="304" y="160"/>
                </a:lnTo>
                <a:lnTo>
                  <a:pt x="304" y="168"/>
                </a:lnTo>
                <a:lnTo>
                  <a:pt x="304" y="176"/>
                </a:lnTo>
                <a:lnTo>
                  <a:pt x="304" y="184"/>
                </a:lnTo>
                <a:lnTo>
                  <a:pt x="296" y="184"/>
                </a:lnTo>
                <a:lnTo>
                  <a:pt x="296" y="192"/>
                </a:lnTo>
                <a:lnTo>
                  <a:pt x="288" y="192"/>
                </a:lnTo>
                <a:lnTo>
                  <a:pt x="288" y="200"/>
                </a:lnTo>
                <a:lnTo>
                  <a:pt x="280" y="208"/>
                </a:lnTo>
                <a:lnTo>
                  <a:pt x="280" y="216"/>
                </a:lnTo>
                <a:lnTo>
                  <a:pt x="288" y="216"/>
                </a:lnTo>
                <a:lnTo>
                  <a:pt x="288" y="224"/>
                </a:lnTo>
                <a:lnTo>
                  <a:pt x="272" y="224"/>
                </a:lnTo>
                <a:lnTo>
                  <a:pt x="264" y="224"/>
                </a:lnTo>
                <a:lnTo>
                  <a:pt x="248" y="232"/>
                </a:lnTo>
                <a:lnTo>
                  <a:pt x="248" y="240"/>
                </a:lnTo>
                <a:lnTo>
                  <a:pt x="240" y="240"/>
                </a:lnTo>
                <a:lnTo>
                  <a:pt x="240" y="248"/>
                </a:lnTo>
                <a:lnTo>
                  <a:pt x="232" y="248"/>
                </a:lnTo>
                <a:lnTo>
                  <a:pt x="224" y="256"/>
                </a:lnTo>
                <a:lnTo>
                  <a:pt x="216" y="256"/>
                </a:lnTo>
                <a:lnTo>
                  <a:pt x="208" y="256"/>
                </a:lnTo>
                <a:lnTo>
                  <a:pt x="208" y="264"/>
                </a:lnTo>
                <a:lnTo>
                  <a:pt x="200" y="264"/>
                </a:lnTo>
                <a:lnTo>
                  <a:pt x="200" y="272"/>
                </a:lnTo>
                <a:lnTo>
                  <a:pt x="192" y="272"/>
                </a:lnTo>
                <a:lnTo>
                  <a:pt x="192" y="280"/>
                </a:lnTo>
                <a:lnTo>
                  <a:pt x="184" y="280"/>
                </a:lnTo>
                <a:lnTo>
                  <a:pt x="184" y="288"/>
                </a:lnTo>
                <a:lnTo>
                  <a:pt x="184" y="296"/>
                </a:lnTo>
                <a:lnTo>
                  <a:pt x="176" y="296"/>
                </a:lnTo>
                <a:lnTo>
                  <a:pt x="176" y="304"/>
                </a:lnTo>
                <a:lnTo>
                  <a:pt x="168" y="304"/>
                </a:lnTo>
                <a:lnTo>
                  <a:pt x="160" y="304"/>
                </a:lnTo>
                <a:lnTo>
                  <a:pt x="152" y="304"/>
                </a:lnTo>
                <a:lnTo>
                  <a:pt x="152" y="312"/>
                </a:lnTo>
                <a:lnTo>
                  <a:pt x="152" y="320"/>
                </a:lnTo>
                <a:lnTo>
                  <a:pt x="144" y="320"/>
                </a:lnTo>
                <a:lnTo>
                  <a:pt x="136" y="320"/>
                </a:lnTo>
                <a:lnTo>
                  <a:pt x="136" y="312"/>
                </a:lnTo>
                <a:lnTo>
                  <a:pt x="128" y="312"/>
                </a:lnTo>
                <a:lnTo>
                  <a:pt x="128" y="304"/>
                </a:lnTo>
                <a:lnTo>
                  <a:pt x="136" y="296"/>
                </a:lnTo>
                <a:lnTo>
                  <a:pt x="144" y="296"/>
                </a:lnTo>
                <a:lnTo>
                  <a:pt x="152" y="296"/>
                </a:lnTo>
                <a:lnTo>
                  <a:pt x="152" y="288"/>
                </a:lnTo>
                <a:lnTo>
                  <a:pt x="160" y="280"/>
                </a:lnTo>
                <a:lnTo>
                  <a:pt x="160" y="272"/>
                </a:lnTo>
                <a:lnTo>
                  <a:pt x="152" y="272"/>
                </a:lnTo>
                <a:lnTo>
                  <a:pt x="144" y="272"/>
                </a:lnTo>
                <a:lnTo>
                  <a:pt x="136" y="272"/>
                </a:lnTo>
                <a:lnTo>
                  <a:pt x="128" y="272"/>
                </a:lnTo>
                <a:lnTo>
                  <a:pt x="128" y="264"/>
                </a:lnTo>
                <a:lnTo>
                  <a:pt x="136" y="256"/>
                </a:lnTo>
                <a:lnTo>
                  <a:pt x="144" y="256"/>
                </a:lnTo>
                <a:lnTo>
                  <a:pt x="152" y="256"/>
                </a:lnTo>
                <a:lnTo>
                  <a:pt x="152" y="248"/>
                </a:lnTo>
                <a:lnTo>
                  <a:pt x="152" y="240"/>
                </a:lnTo>
                <a:lnTo>
                  <a:pt x="152" y="232"/>
                </a:lnTo>
                <a:lnTo>
                  <a:pt x="152" y="224"/>
                </a:lnTo>
                <a:lnTo>
                  <a:pt x="152" y="216"/>
                </a:lnTo>
                <a:lnTo>
                  <a:pt x="160" y="216"/>
                </a:lnTo>
                <a:lnTo>
                  <a:pt x="160" y="208"/>
                </a:lnTo>
                <a:lnTo>
                  <a:pt x="160" y="200"/>
                </a:lnTo>
                <a:lnTo>
                  <a:pt x="168" y="200"/>
                </a:lnTo>
                <a:lnTo>
                  <a:pt x="176" y="200"/>
                </a:lnTo>
                <a:lnTo>
                  <a:pt x="176" y="192"/>
                </a:lnTo>
                <a:lnTo>
                  <a:pt x="168" y="192"/>
                </a:lnTo>
                <a:lnTo>
                  <a:pt x="160" y="192"/>
                </a:lnTo>
                <a:lnTo>
                  <a:pt x="152" y="192"/>
                </a:lnTo>
                <a:lnTo>
                  <a:pt x="144" y="192"/>
                </a:lnTo>
                <a:lnTo>
                  <a:pt x="144" y="184"/>
                </a:lnTo>
                <a:lnTo>
                  <a:pt x="136" y="184"/>
                </a:lnTo>
                <a:lnTo>
                  <a:pt x="136" y="176"/>
                </a:lnTo>
                <a:lnTo>
                  <a:pt x="136" y="184"/>
                </a:lnTo>
                <a:lnTo>
                  <a:pt x="128" y="184"/>
                </a:lnTo>
                <a:lnTo>
                  <a:pt x="128" y="192"/>
                </a:lnTo>
                <a:lnTo>
                  <a:pt x="120" y="192"/>
                </a:lnTo>
                <a:lnTo>
                  <a:pt x="112" y="192"/>
                </a:lnTo>
                <a:lnTo>
                  <a:pt x="104" y="192"/>
                </a:lnTo>
                <a:lnTo>
                  <a:pt x="104" y="200"/>
                </a:lnTo>
                <a:lnTo>
                  <a:pt x="104" y="208"/>
                </a:lnTo>
                <a:lnTo>
                  <a:pt x="104" y="216"/>
                </a:lnTo>
                <a:lnTo>
                  <a:pt x="96" y="216"/>
                </a:lnTo>
                <a:lnTo>
                  <a:pt x="88" y="216"/>
                </a:lnTo>
                <a:lnTo>
                  <a:pt x="88" y="224"/>
                </a:lnTo>
                <a:lnTo>
                  <a:pt x="80" y="224"/>
                </a:lnTo>
                <a:lnTo>
                  <a:pt x="80" y="232"/>
                </a:lnTo>
                <a:lnTo>
                  <a:pt x="80" y="240"/>
                </a:lnTo>
                <a:lnTo>
                  <a:pt x="80" y="248"/>
                </a:lnTo>
                <a:lnTo>
                  <a:pt x="80" y="256"/>
                </a:lnTo>
                <a:lnTo>
                  <a:pt x="72" y="256"/>
                </a:lnTo>
                <a:lnTo>
                  <a:pt x="64" y="256"/>
                </a:lnTo>
                <a:lnTo>
                  <a:pt x="56" y="256"/>
                </a:lnTo>
                <a:lnTo>
                  <a:pt x="56" y="248"/>
                </a:lnTo>
                <a:lnTo>
                  <a:pt x="48" y="248"/>
                </a:lnTo>
                <a:lnTo>
                  <a:pt x="48" y="240"/>
                </a:lnTo>
                <a:lnTo>
                  <a:pt x="40" y="240"/>
                </a:lnTo>
                <a:lnTo>
                  <a:pt x="40" y="232"/>
                </a:lnTo>
                <a:lnTo>
                  <a:pt x="32" y="224"/>
                </a:lnTo>
                <a:lnTo>
                  <a:pt x="24" y="224"/>
                </a:lnTo>
                <a:lnTo>
                  <a:pt x="24" y="216"/>
                </a:lnTo>
                <a:lnTo>
                  <a:pt x="24" y="208"/>
                </a:lnTo>
                <a:lnTo>
                  <a:pt x="16" y="208"/>
                </a:lnTo>
                <a:lnTo>
                  <a:pt x="16" y="200"/>
                </a:lnTo>
                <a:lnTo>
                  <a:pt x="8" y="200"/>
                </a:lnTo>
                <a:lnTo>
                  <a:pt x="8" y="192"/>
                </a:lnTo>
                <a:lnTo>
                  <a:pt x="0" y="192"/>
                </a:lnTo>
                <a:lnTo>
                  <a:pt x="0" y="184"/>
                </a:lnTo>
                <a:lnTo>
                  <a:pt x="0" y="176"/>
                </a:lnTo>
                <a:lnTo>
                  <a:pt x="8" y="176"/>
                </a:lnTo>
                <a:lnTo>
                  <a:pt x="8" y="168"/>
                </a:lnTo>
                <a:lnTo>
                  <a:pt x="8" y="160"/>
                </a:lnTo>
                <a:lnTo>
                  <a:pt x="8" y="152"/>
                </a:lnTo>
                <a:lnTo>
                  <a:pt x="8" y="144"/>
                </a:lnTo>
                <a:lnTo>
                  <a:pt x="8" y="136"/>
                </a:lnTo>
                <a:lnTo>
                  <a:pt x="8" y="128"/>
                </a:lnTo>
                <a:lnTo>
                  <a:pt x="8" y="120"/>
                </a:lnTo>
                <a:lnTo>
                  <a:pt x="8" y="112"/>
                </a:lnTo>
                <a:lnTo>
                  <a:pt x="16" y="112"/>
                </a:lnTo>
                <a:lnTo>
                  <a:pt x="24" y="112"/>
                </a:lnTo>
                <a:lnTo>
                  <a:pt x="24" y="120"/>
                </a:lnTo>
                <a:lnTo>
                  <a:pt x="32" y="120"/>
                </a:lnTo>
                <a:lnTo>
                  <a:pt x="32" y="128"/>
                </a:lnTo>
                <a:lnTo>
                  <a:pt x="40" y="136"/>
                </a:lnTo>
                <a:lnTo>
                  <a:pt x="48" y="136"/>
                </a:lnTo>
                <a:lnTo>
                  <a:pt x="56" y="136"/>
                </a:lnTo>
                <a:lnTo>
                  <a:pt x="56" y="128"/>
                </a:lnTo>
                <a:lnTo>
                  <a:pt x="56" y="120"/>
                </a:lnTo>
                <a:lnTo>
                  <a:pt x="64" y="120"/>
                </a:lnTo>
                <a:lnTo>
                  <a:pt x="64" y="112"/>
                </a:lnTo>
                <a:lnTo>
                  <a:pt x="64" y="104"/>
                </a:lnTo>
                <a:lnTo>
                  <a:pt x="72" y="104"/>
                </a:lnTo>
                <a:lnTo>
                  <a:pt x="80" y="104"/>
                </a:lnTo>
                <a:lnTo>
                  <a:pt x="88" y="104"/>
                </a:lnTo>
                <a:lnTo>
                  <a:pt x="88" y="96"/>
                </a:lnTo>
                <a:lnTo>
                  <a:pt x="96" y="96"/>
                </a:lnTo>
                <a:lnTo>
                  <a:pt x="96" y="88"/>
                </a:lnTo>
                <a:lnTo>
                  <a:pt x="104" y="88"/>
                </a:lnTo>
                <a:lnTo>
                  <a:pt x="112" y="88"/>
                </a:lnTo>
                <a:lnTo>
                  <a:pt x="120" y="88"/>
                </a:lnTo>
                <a:lnTo>
                  <a:pt x="120" y="80"/>
                </a:lnTo>
                <a:lnTo>
                  <a:pt x="128" y="80"/>
                </a:lnTo>
                <a:lnTo>
                  <a:pt x="128" y="72"/>
                </a:lnTo>
                <a:lnTo>
                  <a:pt x="136" y="64"/>
                </a:lnTo>
                <a:lnTo>
                  <a:pt x="144" y="64"/>
                </a:lnTo>
                <a:lnTo>
                  <a:pt x="152" y="56"/>
                </a:lnTo>
                <a:lnTo>
                  <a:pt x="160" y="56"/>
                </a:lnTo>
                <a:lnTo>
                  <a:pt x="160" y="48"/>
                </a:lnTo>
                <a:lnTo>
                  <a:pt x="160" y="56"/>
                </a:lnTo>
                <a:lnTo>
                  <a:pt x="168" y="56"/>
                </a:lnTo>
                <a:lnTo>
                  <a:pt x="176" y="56"/>
                </a:lnTo>
                <a:lnTo>
                  <a:pt x="184" y="56"/>
                </a:lnTo>
                <a:lnTo>
                  <a:pt x="184" y="48"/>
                </a:lnTo>
                <a:lnTo>
                  <a:pt x="192" y="48"/>
                </a:lnTo>
                <a:lnTo>
                  <a:pt x="192" y="40"/>
                </a:lnTo>
                <a:lnTo>
                  <a:pt x="200" y="40"/>
                </a:lnTo>
                <a:lnTo>
                  <a:pt x="192" y="40"/>
                </a:lnTo>
                <a:lnTo>
                  <a:pt x="192" y="32"/>
                </a:lnTo>
                <a:lnTo>
                  <a:pt x="184" y="32"/>
                </a:lnTo>
                <a:lnTo>
                  <a:pt x="192" y="32"/>
                </a:lnTo>
                <a:lnTo>
                  <a:pt x="200" y="24"/>
                </a:lnTo>
                <a:lnTo>
                  <a:pt x="200" y="16"/>
                </a:lnTo>
                <a:lnTo>
                  <a:pt x="192" y="16"/>
                </a:lnTo>
                <a:lnTo>
                  <a:pt x="184" y="16"/>
                </a:lnTo>
              </a:path>
            </a:pathLst>
          </a:custGeom>
          <a:noFill/>
          <a:ln w="12700" cap="flat"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6" name="Freeform 14"/>
          <p:cNvSpPr>
            <a:spLocks/>
          </p:cNvSpPr>
          <p:nvPr/>
        </p:nvSpPr>
        <p:spPr bwMode="auto">
          <a:xfrm>
            <a:off x="5892800" y="3721100"/>
            <a:ext cx="841375" cy="700088"/>
          </a:xfrm>
          <a:custGeom>
            <a:avLst/>
            <a:gdLst/>
            <a:ahLst/>
            <a:cxnLst>
              <a:cxn ang="0">
                <a:pos x="192" y="304"/>
              </a:cxn>
              <a:cxn ang="0">
                <a:pos x="184" y="288"/>
              </a:cxn>
              <a:cxn ang="0">
                <a:pos x="160" y="288"/>
              </a:cxn>
              <a:cxn ang="0">
                <a:pos x="144" y="280"/>
              </a:cxn>
              <a:cxn ang="0">
                <a:pos x="136" y="264"/>
              </a:cxn>
              <a:cxn ang="0">
                <a:pos x="120" y="248"/>
              </a:cxn>
              <a:cxn ang="0">
                <a:pos x="136" y="240"/>
              </a:cxn>
              <a:cxn ang="0">
                <a:pos x="128" y="216"/>
              </a:cxn>
              <a:cxn ang="0">
                <a:pos x="128" y="208"/>
              </a:cxn>
              <a:cxn ang="0">
                <a:pos x="152" y="208"/>
              </a:cxn>
              <a:cxn ang="0">
                <a:pos x="168" y="192"/>
              </a:cxn>
              <a:cxn ang="0">
                <a:pos x="160" y="176"/>
              </a:cxn>
              <a:cxn ang="0">
                <a:pos x="144" y="168"/>
              </a:cxn>
              <a:cxn ang="0">
                <a:pos x="128" y="160"/>
              </a:cxn>
              <a:cxn ang="0">
                <a:pos x="104" y="168"/>
              </a:cxn>
              <a:cxn ang="0">
                <a:pos x="96" y="168"/>
              </a:cxn>
              <a:cxn ang="0">
                <a:pos x="88" y="152"/>
              </a:cxn>
              <a:cxn ang="0">
                <a:pos x="96" y="136"/>
              </a:cxn>
              <a:cxn ang="0">
                <a:pos x="72" y="128"/>
              </a:cxn>
              <a:cxn ang="0">
                <a:pos x="64" y="112"/>
              </a:cxn>
              <a:cxn ang="0">
                <a:pos x="48" y="104"/>
              </a:cxn>
              <a:cxn ang="0">
                <a:pos x="24" y="104"/>
              </a:cxn>
              <a:cxn ang="0">
                <a:pos x="24" y="80"/>
              </a:cxn>
              <a:cxn ang="0">
                <a:pos x="16" y="64"/>
              </a:cxn>
              <a:cxn ang="0">
                <a:pos x="0" y="56"/>
              </a:cxn>
              <a:cxn ang="0">
                <a:pos x="16" y="48"/>
              </a:cxn>
              <a:cxn ang="0">
                <a:pos x="32" y="56"/>
              </a:cxn>
              <a:cxn ang="0">
                <a:pos x="72" y="72"/>
              </a:cxn>
              <a:cxn ang="0">
                <a:pos x="88" y="64"/>
              </a:cxn>
              <a:cxn ang="0">
                <a:pos x="96" y="40"/>
              </a:cxn>
              <a:cxn ang="0">
                <a:pos x="112" y="24"/>
              </a:cxn>
              <a:cxn ang="0">
                <a:pos x="128" y="16"/>
              </a:cxn>
              <a:cxn ang="0">
                <a:pos x="136" y="0"/>
              </a:cxn>
              <a:cxn ang="0">
                <a:pos x="152" y="8"/>
              </a:cxn>
              <a:cxn ang="0">
                <a:pos x="168" y="16"/>
              </a:cxn>
              <a:cxn ang="0">
                <a:pos x="176" y="32"/>
              </a:cxn>
              <a:cxn ang="0">
                <a:pos x="192" y="40"/>
              </a:cxn>
              <a:cxn ang="0">
                <a:pos x="200" y="56"/>
              </a:cxn>
              <a:cxn ang="0">
                <a:pos x="216" y="64"/>
              </a:cxn>
              <a:cxn ang="0">
                <a:pos x="224" y="88"/>
              </a:cxn>
              <a:cxn ang="0">
                <a:pos x="232" y="104"/>
              </a:cxn>
              <a:cxn ang="0">
                <a:pos x="232" y="128"/>
              </a:cxn>
              <a:cxn ang="0">
                <a:pos x="248" y="144"/>
              </a:cxn>
              <a:cxn ang="0">
                <a:pos x="256" y="160"/>
              </a:cxn>
              <a:cxn ang="0">
                <a:pos x="264" y="176"/>
              </a:cxn>
              <a:cxn ang="0">
                <a:pos x="272" y="192"/>
              </a:cxn>
              <a:cxn ang="0">
                <a:pos x="288" y="200"/>
              </a:cxn>
              <a:cxn ang="0">
                <a:pos x="296" y="216"/>
              </a:cxn>
              <a:cxn ang="0">
                <a:pos x="304" y="232"/>
              </a:cxn>
              <a:cxn ang="0">
                <a:pos x="304" y="240"/>
              </a:cxn>
              <a:cxn ang="0">
                <a:pos x="288" y="232"/>
              </a:cxn>
              <a:cxn ang="0">
                <a:pos x="280" y="248"/>
              </a:cxn>
              <a:cxn ang="0">
                <a:pos x="272" y="264"/>
              </a:cxn>
              <a:cxn ang="0">
                <a:pos x="264" y="280"/>
              </a:cxn>
              <a:cxn ang="0">
                <a:pos x="256" y="296"/>
              </a:cxn>
              <a:cxn ang="0">
                <a:pos x="240" y="304"/>
              </a:cxn>
              <a:cxn ang="0">
                <a:pos x="216" y="304"/>
              </a:cxn>
              <a:cxn ang="0">
                <a:pos x="192" y="304"/>
              </a:cxn>
              <a:cxn ang="0">
                <a:pos x="176" y="296"/>
              </a:cxn>
              <a:cxn ang="0">
                <a:pos x="168" y="288"/>
              </a:cxn>
            </a:cxnLst>
            <a:rect l="0" t="0" r="r" b="b"/>
            <a:pathLst>
              <a:path w="313" h="305">
                <a:moveTo>
                  <a:pt x="200" y="304"/>
                </a:moveTo>
                <a:lnTo>
                  <a:pt x="200" y="304"/>
                </a:lnTo>
                <a:lnTo>
                  <a:pt x="192" y="304"/>
                </a:lnTo>
                <a:lnTo>
                  <a:pt x="184" y="304"/>
                </a:lnTo>
                <a:lnTo>
                  <a:pt x="184" y="296"/>
                </a:lnTo>
                <a:lnTo>
                  <a:pt x="184" y="288"/>
                </a:lnTo>
                <a:lnTo>
                  <a:pt x="176" y="288"/>
                </a:lnTo>
                <a:lnTo>
                  <a:pt x="168" y="288"/>
                </a:lnTo>
                <a:lnTo>
                  <a:pt x="160" y="288"/>
                </a:lnTo>
                <a:lnTo>
                  <a:pt x="152" y="288"/>
                </a:lnTo>
                <a:lnTo>
                  <a:pt x="152" y="280"/>
                </a:lnTo>
                <a:lnTo>
                  <a:pt x="144" y="280"/>
                </a:lnTo>
                <a:lnTo>
                  <a:pt x="144" y="272"/>
                </a:lnTo>
                <a:lnTo>
                  <a:pt x="136" y="272"/>
                </a:lnTo>
                <a:lnTo>
                  <a:pt x="136" y="264"/>
                </a:lnTo>
                <a:lnTo>
                  <a:pt x="128" y="256"/>
                </a:lnTo>
                <a:lnTo>
                  <a:pt x="120" y="256"/>
                </a:lnTo>
                <a:lnTo>
                  <a:pt x="120" y="248"/>
                </a:lnTo>
                <a:lnTo>
                  <a:pt x="128" y="248"/>
                </a:lnTo>
                <a:lnTo>
                  <a:pt x="136" y="248"/>
                </a:lnTo>
                <a:lnTo>
                  <a:pt x="136" y="240"/>
                </a:lnTo>
                <a:lnTo>
                  <a:pt x="136" y="232"/>
                </a:lnTo>
                <a:lnTo>
                  <a:pt x="128" y="224"/>
                </a:lnTo>
                <a:lnTo>
                  <a:pt x="128" y="216"/>
                </a:lnTo>
                <a:lnTo>
                  <a:pt x="120" y="216"/>
                </a:lnTo>
                <a:lnTo>
                  <a:pt x="120" y="208"/>
                </a:lnTo>
                <a:lnTo>
                  <a:pt x="128" y="208"/>
                </a:lnTo>
                <a:lnTo>
                  <a:pt x="136" y="208"/>
                </a:lnTo>
                <a:lnTo>
                  <a:pt x="144" y="208"/>
                </a:lnTo>
                <a:lnTo>
                  <a:pt x="152" y="208"/>
                </a:lnTo>
                <a:lnTo>
                  <a:pt x="152" y="200"/>
                </a:lnTo>
                <a:lnTo>
                  <a:pt x="160" y="200"/>
                </a:lnTo>
                <a:lnTo>
                  <a:pt x="168" y="192"/>
                </a:lnTo>
                <a:lnTo>
                  <a:pt x="160" y="192"/>
                </a:lnTo>
                <a:lnTo>
                  <a:pt x="160" y="184"/>
                </a:lnTo>
                <a:lnTo>
                  <a:pt x="160" y="176"/>
                </a:lnTo>
                <a:lnTo>
                  <a:pt x="152" y="176"/>
                </a:lnTo>
                <a:lnTo>
                  <a:pt x="152" y="168"/>
                </a:lnTo>
                <a:lnTo>
                  <a:pt x="144" y="168"/>
                </a:lnTo>
                <a:lnTo>
                  <a:pt x="136" y="168"/>
                </a:lnTo>
                <a:lnTo>
                  <a:pt x="136" y="160"/>
                </a:lnTo>
                <a:lnTo>
                  <a:pt x="128" y="160"/>
                </a:lnTo>
                <a:lnTo>
                  <a:pt x="120" y="160"/>
                </a:lnTo>
                <a:lnTo>
                  <a:pt x="112" y="160"/>
                </a:lnTo>
                <a:lnTo>
                  <a:pt x="104" y="168"/>
                </a:lnTo>
                <a:lnTo>
                  <a:pt x="104" y="176"/>
                </a:lnTo>
                <a:lnTo>
                  <a:pt x="96" y="176"/>
                </a:lnTo>
                <a:lnTo>
                  <a:pt x="96" y="168"/>
                </a:lnTo>
                <a:lnTo>
                  <a:pt x="96" y="160"/>
                </a:lnTo>
                <a:lnTo>
                  <a:pt x="88" y="160"/>
                </a:lnTo>
                <a:lnTo>
                  <a:pt x="88" y="152"/>
                </a:lnTo>
                <a:lnTo>
                  <a:pt x="88" y="144"/>
                </a:lnTo>
                <a:lnTo>
                  <a:pt x="96" y="144"/>
                </a:lnTo>
                <a:lnTo>
                  <a:pt x="96" y="136"/>
                </a:lnTo>
                <a:lnTo>
                  <a:pt x="88" y="128"/>
                </a:lnTo>
                <a:lnTo>
                  <a:pt x="80" y="128"/>
                </a:lnTo>
                <a:lnTo>
                  <a:pt x="72" y="128"/>
                </a:lnTo>
                <a:lnTo>
                  <a:pt x="72" y="120"/>
                </a:lnTo>
                <a:lnTo>
                  <a:pt x="64" y="120"/>
                </a:lnTo>
                <a:lnTo>
                  <a:pt x="64" y="112"/>
                </a:lnTo>
                <a:lnTo>
                  <a:pt x="56" y="112"/>
                </a:lnTo>
                <a:lnTo>
                  <a:pt x="56" y="104"/>
                </a:lnTo>
                <a:lnTo>
                  <a:pt x="48" y="104"/>
                </a:lnTo>
                <a:lnTo>
                  <a:pt x="40" y="96"/>
                </a:lnTo>
                <a:lnTo>
                  <a:pt x="32" y="96"/>
                </a:lnTo>
                <a:lnTo>
                  <a:pt x="24" y="104"/>
                </a:lnTo>
                <a:lnTo>
                  <a:pt x="32" y="104"/>
                </a:lnTo>
                <a:lnTo>
                  <a:pt x="24" y="88"/>
                </a:lnTo>
                <a:lnTo>
                  <a:pt x="24" y="80"/>
                </a:lnTo>
                <a:lnTo>
                  <a:pt x="24" y="72"/>
                </a:lnTo>
                <a:lnTo>
                  <a:pt x="16" y="72"/>
                </a:lnTo>
                <a:lnTo>
                  <a:pt x="16" y="64"/>
                </a:lnTo>
                <a:lnTo>
                  <a:pt x="8" y="64"/>
                </a:lnTo>
                <a:lnTo>
                  <a:pt x="8" y="56"/>
                </a:lnTo>
                <a:lnTo>
                  <a:pt x="0" y="56"/>
                </a:lnTo>
                <a:lnTo>
                  <a:pt x="0" y="48"/>
                </a:lnTo>
                <a:lnTo>
                  <a:pt x="8" y="48"/>
                </a:lnTo>
                <a:lnTo>
                  <a:pt x="16" y="48"/>
                </a:lnTo>
                <a:lnTo>
                  <a:pt x="24" y="48"/>
                </a:lnTo>
                <a:lnTo>
                  <a:pt x="24" y="56"/>
                </a:lnTo>
                <a:lnTo>
                  <a:pt x="32" y="56"/>
                </a:lnTo>
                <a:lnTo>
                  <a:pt x="32" y="64"/>
                </a:lnTo>
                <a:lnTo>
                  <a:pt x="72" y="80"/>
                </a:lnTo>
                <a:lnTo>
                  <a:pt x="72" y="72"/>
                </a:lnTo>
                <a:lnTo>
                  <a:pt x="80" y="72"/>
                </a:lnTo>
                <a:lnTo>
                  <a:pt x="88" y="72"/>
                </a:lnTo>
                <a:lnTo>
                  <a:pt x="88" y="64"/>
                </a:lnTo>
                <a:lnTo>
                  <a:pt x="96" y="56"/>
                </a:lnTo>
                <a:lnTo>
                  <a:pt x="96" y="48"/>
                </a:lnTo>
                <a:lnTo>
                  <a:pt x="96" y="40"/>
                </a:lnTo>
                <a:lnTo>
                  <a:pt x="96" y="32"/>
                </a:lnTo>
                <a:lnTo>
                  <a:pt x="104" y="32"/>
                </a:lnTo>
                <a:lnTo>
                  <a:pt x="112" y="24"/>
                </a:lnTo>
                <a:lnTo>
                  <a:pt x="120" y="24"/>
                </a:lnTo>
                <a:lnTo>
                  <a:pt x="120" y="16"/>
                </a:lnTo>
                <a:lnTo>
                  <a:pt x="128" y="16"/>
                </a:lnTo>
                <a:lnTo>
                  <a:pt x="128" y="8"/>
                </a:lnTo>
                <a:lnTo>
                  <a:pt x="136" y="8"/>
                </a:lnTo>
                <a:lnTo>
                  <a:pt x="136" y="0"/>
                </a:lnTo>
                <a:lnTo>
                  <a:pt x="144" y="0"/>
                </a:lnTo>
                <a:lnTo>
                  <a:pt x="152" y="0"/>
                </a:lnTo>
                <a:lnTo>
                  <a:pt x="152" y="8"/>
                </a:lnTo>
                <a:lnTo>
                  <a:pt x="160" y="8"/>
                </a:lnTo>
                <a:lnTo>
                  <a:pt x="160" y="16"/>
                </a:lnTo>
                <a:lnTo>
                  <a:pt x="168" y="16"/>
                </a:lnTo>
                <a:lnTo>
                  <a:pt x="168" y="24"/>
                </a:lnTo>
                <a:lnTo>
                  <a:pt x="168" y="32"/>
                </a:lnTo>
                <a:lnTo>
                  <a:pt x="176" y="32"/>
                </a:lnTo>
                <a:lnTo>
                  <a:pt x="184" y="32"/>
                </a:lnTo>
                <a:lnTo>
                  <a:pt x="192" y="32"/>
                </a:lnTo>
                <a:lnTo>
                  <a:pt x="192" y="40"/>
                </a:lnTo>
                <a:lnTo>
                  <a:pt x="192" y="48"/>
                </a:lnTo>
                <a:lnTo>
                  <a:pt x="200" y="48"/>
                </a:lnTo>
                <a:lnTo>
                  <a:pt x="200" y="56"/>
                </a:lnTo>
                <a:lnTo>
                  <a:pt x="200" y="64"/>
                </a:lnTo>
                <a:lnTo>
                  <a:pt x="208" y="64"/>
                </a:lnTo>
                <a:lnTo>
                  <a:pt x="216" y="64"/>
                </a:lnTo>
                <a:lnTo>
                  <a:pt x="216" y="72"/>
                </a:lnTo>
                <a:lnTo>
                  <a:pt x="224" y="80"/>
                </a:lnTo>
                <a:lnTo>
                  <a:pt x="224" y="88"/>
                </a:lnTo>
                <a:lnTo>
                  <a:pt x="224" y="96"/>
                </a:lnTo>
                <a:lnTo>
                  <a:pt x="224" y="104"/>
                </a:lnTo>
                <a:lnTo>
                  <a:pt x="232" y="104"/>
                </a:lnTo>
                <a:lnTo>
                  <a:pt x="232" y="112"/>
                </a:lnTo>
                <a:lnTo>
                  <a:pt x="232" y="120"/>
                </a:lnTo>
                <a:lnTo>
                  <a:pt x="232" y="128"/>
                </a:lnTo>
                <a:lnTo>
                  <a:pt x="240" y="136"/>
                </a:lnTo>
                <a:lnTo>
                  <a:pt x="240" y="144"/>
                </a:lnTo>
                <a:lnTo>
                  <a:pt x="248" y="144"/>
                </a:lnTo>
                <a:lnTo>
                  <a:pt x="248" y="152"/>
                </a:lnTo>
                <a:lnTo>
                  <a:pt x="248" y="160"/>
                </a:lnTo>
                <a:lnTo>
                  <a:pt x="256" y="160"/>
                </a:lnTo>
                <a:lnTo>
                  <a:pt x="256" y="168"/>
                </a:lnTo>
                <a:lnTo>
                  <a:pt x="256" y="176"/>
                </a:lnTo>
                <a:lnTo>
                  <a:pt x="264" y="176"/>
                </a:lnTo>
                <a:lnTo>
                  <a:pt x="264" y="184"/>
                </a:lnTo>
                <a:lnTo>
                  <a:pt x="272" y="184"/>
                </a:lnTo>
                <a:lnTo>
                  <a:pt x="272" y="192"/>
                </a:lnTo>
                <a:lnTo>
                  <a:pt x="280" y="192"/>
                </a:lnTo>
                <a:lnTo>
                  <a:pt x="280" y="200"/>
                </a:lnTo>
                <a:lnTo>
                  <a:pt x="288" y="200"/>
                </a:lnTo>
                <a:lnTo>
                  <a:pt x="296" y="200"/>
                </a:lnTo>
                <a:lnTo>
                  <a:pt x="296" y="208"/>
                </a:lnTo>
                <a:lnTo>
                  <a:pt x="296" y="216"/>
                </a:lnTo>
                <a:lnTo>
                  <a:pt x="304" y="216"/>
                </a:lnTo>
                <a:lnTo>
                  <a:pt x="304" y="224"/>
                </a:lnTo>
                <a:lnTo>
                  <a:pt x="304" y="232"/>
                </a:lnTo>
                <a:lnTo>
                  <a:pt x="312" y="232"/>
                </a:lnTo>
                <a:lnTo>
                  <a:pt x="312" y="240"/>
                </a:lnTo>
                <a:lnTo>
                  <a:pt x="304" y="240"/>
                </a:lnTo>
                <a:lnTo>
                  <a:pt x="304" y="232"/>
                </a:lnTo>
                <a:lnTo>
                  <a:pt x="296" y="232"/>
                </a:lnTo>
                <a:lnTo>
                  <a:pt x="288" y="232"/>
                </a:lnTo>
                <a:lnTo>
                  <a:pt x="288" y="240"/>
                </a:lnTo>
                <a:lnTo>
                  <a:pt x="288" y="248"/>
                </a:lnTo>
                <a:lnTo>
                  <a:pt x="280" y="248"/>
                </a:lnTo>
                <a:lnTo>
                  <a:pt x="280" y="256"/>
                </a:lnTo>
                <a:lnTo>
                  <a:pt x="272" y="256"/>
                </a:lnTo>
                <a:lnTo>
                  <a:pt x="272" y="264"/>
                </a:lnTo>
                <a:lnTo>
                  <a:pt x="272" y="272"/>
                </a:lnTo>
                <a:lnTo>
                  <a:pt x="264" y="272"/>
                </a:lnTo>
                <a:lnTo>
                  <a:pt x="264" y="280"/>
                </a:lnTo>
                <a:lnTo>
                  <a:pt x="264" y="288"/>
                </a:lnTo>
                <a:lnTo>
                  <a:pt x="264" y="296"/>
                </a:lnTo>
                <a:lnTo>
                  <a:pt x="256" y="296"/>
                </a:lnTo>
                <a:lnTo>
                  <a:pt x="256" y="304"/>
                </a:lnTo>
                <a:lnTo>
                  <a:pt x="248" y="304"/>
                </a:lnTo>
                <a:lnTo>
                  <a:pt x="240" y="304"/>
                </a:lnTo>
                <a:lnTo>
                  <a:pt x="232" y="304"/>
                </a:lnTo>
                <a:lnTo>
                  <a:pt x="224" y="304"/>
                </a:lnTo>
                <a:lnTo>
                  <a:pt x="216" y="304"/>
                </a:lnTo>
                <a:lnTo>
                  <a:pt x="208" y="304"/>
                </a:lnTo>
                <a:lnTo>
                  <a:pt x="200" y="304"/>
                </a:lnTo>
                <a:lnTo>
                  <a:pt x="192" y="304"/>
                </a:lnTo>
                <a:lnTo>
                  <a:pt x="184" y="304"/>
                </a:lnTo>
                <a:lnTo>
                  <a:pt x="176" y="304"/>
                </a:lnTo>
                <a:lnTo>
                  <a:pt x="176" y="296"/>
                </a:lnTo>
                <a:lnTo>
                  <a:pt x="168" y="296"/>
                </a:lnTo>
                <a:lnTo>
                  <a:pt x="160" y="296"/>
                </a:lnTo>
                <a:lnTo>
                  <a:pt x="168" y="288"/>
                </a:lnTo>
              </a:path>
            </a:pathLst>
          </a:custGeom>
          <a:noFill/>
          <a:ln w="12700" cap="flat"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7" name="Freeform 15"/>
          <p:cNvSpPr>
            <a:spLocks/>
          </p:cNvSpPr>
          <p:nvPr/>
        </p:nvSpPr>
        <p:spPr bwMode="auto">
          <a:xfrm>
            <a:off x="5662613" y="3295650"/>
            <a:ext cx="1050925" cy="630238"/>
          </a:xfrm>
          <a:custGeom>
            <a:avLst/>
            <a:gdLst/>
            <a:ahLst/>
            <a:cxnLst>
              <a:cxn ang="0">
                <a:pos x="136" y="16"/>
              </a:cxn>
              <a:cxn ang="0">
                <a:pos x="112" y="32"/>
              </a:cxn>
              <a:cxn ang="0">
                <a:pos x="80" y="32"/>
              </a:cxn>
              <a:cxn ang="0">
                <a:pos x="72" y="56"/>
              </a:cxn>
              <a:cxn ang="0">
                <a:pos x="56" y="72"/>
              </a:cxn>
              <a:cxn ang="0">
                <a:pos x="40" y="96"/>
              </a:cxn>
              <a:cxn ang="0">
                <a:pos x="24" y="112"/>
              </a:cxn>
              <a:cxn ang="0">
                <a:pos x="32" y="136"/>
              </a:cxn>
              <a:cxn ang="0">
                <a:pos x="0" y="152"/>
              </a:cxn>
              <a:cxn ang="0">
                <a:pos x="8" y="176"/>
              </a:cxn>
              <a:cxn ang="0">
                <a:pos x="24" y="192"/>
              </a:cxn>
              <a:cxn ang="0">
                <a:pos x="40" y="176"/>
              </a:cxn>
              <a:cxn ang="0">
                <a:pos x="48" y="192"/>
              </a:cxn>
              <a:cxn ang="0">
                <a:pos x="32" y="208"/>
              </a:cxn>
              <a:cxn ang="0">
                <a:pos x="16" y="224"/>
              </a:cxn>
              <a:cxn ang="0">
                <a:pos x="8" y="248"/>
              </a:cxn>
              <a:cxn ang="0">
                <a:pos x="32" y="256"/>
              </a:cxn>
              <a:cxn ang="0">
                <a:pos x="48" y="272"/>
              </a:cxn>
              <a:cxn ang="0">
                <a:pos x="72" y="264"/>
              </a:cxn>
              <a:cxn ang="0">
                <a:pos x="88" y="248"/>
              </a:cxn>
              <a:cxn ang="0">
                <a:pos x="120" y="256"/>
              </a:cxn>
              <a:cxn ang="0">
                <a:pos x="144" y="264"/>
              </a:cxn>
              <a:cxn ang="0">
                <a:pos x="168" y="264"/>
              </a:cxn>
              <a:cxn ang="0">
                <a:pos x="192" y="256"/>
              </a:cxn>
              <a:cxn ang="0">
                <a:pos x="224" y="232"/>
              </a:cxn>
              <a:cxn ang="0">
                <a:pos x="240" y="216"/>
              </a:cxn>
              <a:cxn ang="0">
                <a:pos x="256" y="192"/>
              </a:cxn>
              <a:cxn ang="0">
                <a:pos x="264" y="168"/>
              </a:cxn>
              <a:cxn ang="0">
                <a:pos x="272" y="144"/>
              </a:cxn>
              <a:cxn ang="0">
                <a:pos x="288" y="128"/>
              </a:cxn>
              <a:cxn ang="0">
                <a:pos x="304" y="112"/>
              </a:cxn>
              <a:cxn ang="0">
                <a:pos x="320" y="96"/>
              </a:cxn>
              <a:cxn ang="0">
                <a:pos x="336" y="80"/>
              </a:cxn>
              <a:cxn ang="0">
                <a:pos x="368" y="88"/>
              </a:cxn>
              <a:cxn ang="0">
                <a:pos x="392" y="80"/>
              </a:cxn>
              <a:cxn ang="0">
                <a:pos x="392" y="56"/>
              </a:cxn>
              <a:cxn ang="0">
                <a:pos x="376" y="32"/>
              </a:cxn>
              <a:cxn ang="0">
                <a:pos x="360" y="32"/>
              </a:cxn>
              <a:cxn ang="0">
                <a:pos x="328" y="32"/>
              </a:cxn>
              <a:cxn ang="0">
                <a:pos x="312" y="16"/>
              </a:cxn>
              <a:cxn ang="0">
                <a:pos x="288" y="24"/>
              </a:cxn>
              <a:cxn ang="0">
                <a:pos x="272" y="8"/>
              </a:cxn>
              <a:cxn ang="0">
                <a:pos x="264" y="32"/>
              </a:cxn>
              <a:cxn ang="0">
                <a:pos x="240" y="40"/>
              </a:cxn>
              <a:cxn ang="0">
                <a:pos x="240" y="72"/>
              </a:cxn>
              <a:cxn ang="0">
                <a:pos x="216" y="64"/>
              </a:cxn>
              <a:cxn ang="0">
                <a:pos x="200" y="64"/>
              </a:cxn>
              <a:cxn ang="0">
                <a:pos x="208" y="40"/>
              </a:cxn>
              <a:cxn ang="0">
                <a:pos x="208" y="16"/>
              </a:cxn>
              <a:cxn ang="0">
                <a:pos x="176" y="16"/>
              </a:cxn>
              <a:cxn ang="0">
                <a:pos x="160" y="0"/>
              </a:cxn>
              <a:cxn ang="0">
                <a:pos x="152" y="24"/>
              </a:cxn>
              <a:cxn ang="0">
                <a:pos x="152" y="40"/>
              </a:cxn>
              <a:cxn ang="0">
                <a:pos x="136" y="16"/>
              </a:cxn>
            </a:cxnLst>
            <a:rect l="0" t="0" r="r" b="b"/>
            <a:pathLst>
              <a:path w="393" h="273">
                <a:moveTo>
                  <a:pt x="128" y="0"/>
                </a:moveTo>
                <a:lnTo>
                  <a:pt x="128" y="0"/>
                </a:lnTo>
                <a:lnTo>
                  <a:pt x="128" y="8"/>
                </a:lnTo>
                <a:lnTo>
                  <a:pt x="136" y="16"/>
                </a:lnTo>
                <a:lnTo>
                  <a:pt x="128" y="24"/>
                </a:lnTo>
                <a:lnTo>
                  <a:pt x="128" y="32"/>
                </a:lnTo>
                <a:lnTo>
                  <a:pt x="120" y="32"/>
                </a:lnTo>
                <a:lnTo>
                  <a:pt x="112" y="32"/>
                </a:lnTo>
                <a:lnTo>
                  <a:pt x="104" y="32"/>
                </a:lnTo>
                <a:lnTo>
                  <a:pt x="96" y="32"/>
                </a:lnTo>
                <a:lnTo>
                  <a:pt x="88" y="32"/>
                </a:lnTo>
                <a:lnTo>
                  <a:pt x="80" y="32"/>
                </a:lnTo>
                <a:lnTo>
                  <a:pt x="80" y="40"/>
                </a:lnTo>
                <a:lnTo>
                  <a:pt x="72" y="40"/>
                </a:lnTo>
                <a:lnTo>
                  <a:pt x="72" y="48"/>
                </a:lnTo>
                <a:lnTo>
                  <a:pt x="72" y="56"/>
                </a:lnTo>
                <a:lnTo>
                  <a:pt x="72" y="64"/>
                </a:lnTo>
                <a:lnTo>
                  <a:pt x="64" y="64"/>
                </a:lnTo>
                <a:lnTo>
                  <a:pt x="64" y="72"/>
                </a:lnTo>
                <a:lnTo>
                  <a:pt x="56" y="72"/>
                </a:lnTo>
                <a:lnTo>
                  <a:pt x="48" y="80"/>
                </a:lnTo>
                <a:lnTo>
                  <a:pt x="48" y="88"/>
                </a:lnTo>
                <a:lnTo>
                  <a:pt x="48" y="96"/>
                </a:lnTo>
                <a:lnTo>
                  <a:pt x="40" y="96"/>
                </a:lnTo>
                <a:lnTo>
                  <a:pt x="32" y="96"/>
                </a:lnTo>
                <a:lnTo>
                  <a:pt x="32" y="104"/>
                </a:lnTo>
                <a:lnTo>
                  <a:pt x="24" y="104"/>
                </a:lnTo>
                <a:lnTo>
                  <a:pt x="24" y="112"/>
                </a:lnTo>
                <a:lnTo>
                  <a:pt x="24" y="120"/>
                </a:lnTo>
                <a:lnTo>
                  <a:pt x="24" y="128"/>
                </a:lnTo>
                <a:lnTo>
                  <a:pt x="32" y="128"/>
                </a:lnTo>
                <a:lnTo>
                  <a:pt x="32" y="136"/>
                </a:lnTo>
                <a:lnTo>
                  <a:pt x="24" y="144"/>
                </a:lnTo>
                <a:lnTo>
                  <a:pt x="16" y="144"/>
                </a:lnTo>
                <a:lnTo>
                  <a:pt x="8" y="152"/>
                </a:lnTo>
                <a:lnTo>
                  <a:pt x="0" y="152"/>
                </a:lnTo>
                <a:lnTo>
                  <a:pt x="0" y="160"/>
                </a:lnTo>
                <a:lnTo>
                  <a:pt x="0" y="168"/>
                </a:lnTo>
                <a:lnTo>
                  <a:pt x="0" y="176"/>
                </a:lnTo>
                <a:lnTo>
                  <a:pt x="8" y="176"/>
                </a:lnTo>
                <a:lnTo>
                  <a:pt x="8" y="184"/>
                </a:lnTo>
                <a:lnTo>
                  <a:pt x="8" y="192"/>
                </a:lnTo>
                <a:lnTo>
                  <a:pt x="16" y="192"/>
                </a:lnTo>
                <a:lnTo>
                  <a:pt x="24" y="192"/>
                </a:lnTo>
                <a:lnTo>
                  <a:pt x="32" y="192"/>
                </a:lnTo>
                <a:lnTo>
                  <a:pt x="32" y="184"/>
                </a:lnTo>
                <a:lnTo>
                  <a:pt x="32" y="176"/>
                </a:lnTo>
                <a:lnTo>
                  <a:pt x="40" y="176"/>
                </a:lnTo>
                <a:lnTo>
                  <a:pt x="48" y="176"/>
                </a:lnTo>
                <a:lnTo>
                  <a:pt x="56" y="176"/>
                </a:lnTo>
                <a:lnTo>
                  <a:pt x="56" y="184"/>
                </a:lnTo>
                <a:lnTo>
                  <a:pt x="48" y="192"/>
                </a:lnTo>
                <a:lnTo>
                  <a:pt x="40" y="192"/>
                </a:lnTo>
                <a:lnTo>
                  <a:pt x="40" y="200"/>
                </a:lnTo>
                <a:lnTo>
                  <a:pt x="32" y="200"/>
                </a:lnTo>
                <a:lnTo>
                  <a:pt x="32" y="208"/>
                </a:lnTo>
                <a:lnTo>
                  <a:pt x="24" y="208"/>
                </a:lnTo>
                <a:lnTo>
                  <a:pt x="24" y="216"/>
                </a:lnTo>
                <a:lnTo>
                  <a:pt x="16" y="216"/>
                </a:lnTo>
                <a:lnTo>
                  <a:pt x="16" y="224"/>
                </a:lnTo>
                <a:lnTo>
                  <a:pt x="16" y="232"/>
                </a:lnTo>
                <a:lnTo>
                  <a:pt x="8" y="232"/>
                </a:lnTo>
                <a:lnTo>
                  <a:pt x="8" y="240"/>
                </a:lnTo>
                <a:lnTo>
                  <a:pt x="8" y="248"/>
                </a:lnTo>
                <a:lnTo>
                  <a:pt x="16" y="248"/>
                </a:lnTo>
                <a:lnTo>
                  <a:pt x="24" y="248"/>
                </a:lnTo>
                <a:lnTo>
                  <a:pt x="32" y="248"/>
                </a:lnTo>
                <a:lnTo>
                  <a:pt x="32" y="256"/>
                </a:lnTo>
                <a:lnTo>
                  <a:pt x="40" y="256"/>
                </a:lnTo>
                <a:lnTo>
                  <a:pt x="40" y="264"/>
                </a:lnTo>
                <a:lnTo>
                  <a:pt x="48" y="264"/>
                </a:lnTo>
                <a:lnTo>
                  <a:pt x="48" y="272"/>
                </a:lnTo>
                <a:lnTo>
                  <a:pt x="56" y="272"/>
                </a:lnTo>
                <a:lnTo>
                  <a:pt x="64" y="272"/>
                </a:lnTo>
                <a:lnTo>
                  <a:pt x="72" y="272"/>
                </a:lnTo>
                <a:lnTo>
                  <a:pt x="72" y="264"/>
                </a:lnTo>
                <a:lnTo>
                  <a:pt x="80" y="264"/>
                </a:lnTo>
                <a:lnTo>
                  <a:pt x="80" y="256"/>
                </a:lnTo>
                <a:lnTo>
                  <a:pt x="88" y="256"/>
                </a:lnTo>
                <a:lnTo>
                  <a:pt x="88" y="248"/>
                </a:lnTo>
                <a:lnTo>
                  <a:pt x="96" y="256"/>
                </a:lnTo>
                <a:lnTo>
                  <a:pt x="104" y="256"/>
                </a:lnTo>
                <a:lnTo>
                  <a:pt x="112" y="256"/>
                </a:lnTo>
                <a:lnTo>
                  <a:pt x="120" y="256"/>
                </a:lnTo>
                <a:lnTo>
                  <a:pt x="120" y="264"/>
                </a:lnTo>
                <a:lnTo>
                  <a:pt x="128" y="264"/>
                </a:lnTo>
                <a:lnTo>
                  <a:pt x="136" y="264"/>
                </a:lnTo>
                <a:lnTo>
                  <a:pt x="144" y="264"/>
                </a:lnTo>
                <a:lnTo>
                  <a:pt x="152" y="256"/>
                </a:lnTo>
                <a:lnTo>
                  <a:pt x="160" y="256"/>
                </a:lnTo>
                <a:lnTo>
                  <a:pt x="160" y="264"/>
                </a:lnTo>
                <a:lnTo>
                  <a:pt x="168" y="264"/>
                </a:lnTo>
                <a:lnTo>
                  <a:pt x="176" y="264"/>
                </a:lnTo>
                <a:lnTo>
                  <a:pt x="176" y="256"/>
                </a:lnTo>
                <a:lnTo>
                  <a:pt x="184" y="256"/>
                </a:lnTo>
                <a:lnTo>
                  <a:pt x="192" y="256"/>
                </a:lnTo>
                <a:lnTo>
                  <a:pt x="208" y="256"/>
                </a:lnTo>
                <a:lnTo>
                  <a:pt x="216" y="248"/>
                </a:lnTo>
                <a:lnTo>
                  <a:pt x="224" y="240"/>
                </a:lnTo>
                <a:lnTo>
                  <a:pt x="224" y="232"/>
                </a:lnTo>
                <a:lnTo>
                  <a:pt x="224" y="224"/>
                </a:lnTo>
                <a:lnTo>
                  <a:pt x="232" y="224"/>
                </a:lnTo>
                <a:lnTo>
                  <a:pt x="232" y="216"/>
                </a:lnTo>
                <a:lnTo>
                  <a:pt x="240" y="216"/>
                </a:lnTo>
                <a:lnTo>
                  <a:pt x="248" y="216"/>
                </a:lnTo>
                <a:lnTo>
                  <a:pt x="248" y="208"/>
                </a:lnTo>
                <a:lnTo>
                  <a:pt x="248" y="200"/>
                </a:lnTo>
                <a:lnTo>
                  <a:pt x="256" y="192"/>
                </a:lnTo>
                <a:lnTo>
                  <a:pt x="256" y="184"/>
                </a:lnTo>
                <a:lnTo>
                  <a:pt x="264" y="184"/>
                </a:lnTo>
                <a:lnTo>
                  <a:pt x="264" y="176"/>
                </a:lnTo>
                <a:lnTo>
                  <a:pt x="264" y="168"/>
                </a:lnTo>
                <a:lnTo>
                  <a:pt x="272" y="168"/>
                </a:lnTo>
                <a:lnTo>
                  <a:pt x="272" y="160"/>
                </a:lnTo>
                <a:lnTo>
                  <a:pt x="272" y="152"/>
                </a:lnTo>
                <a:lnTo>
                  <a:pt x="272" y="144"/>
                </a:lnTo>
                <a:lnTo>
                  <a:pt x="272" y="136"/>
                </a:lnTo>
                <a:lnTo>
                  <a:pt x="272" y="128"/>
                </a:lnTo>
                <a:lnTo>
                  <a:pt x="280" y="128"/>
                </a:lnTo>
                <a:lnTo>
                  <a:pt x="288" y="128"/>
                </a:lnTo>
                <a:lnTo>
                  <a:pt x="288" y="120"/>
                </a:lnTo>
                <a:lnTo>
                  <a:pt x="296" y="120"/>
                </a:lnTo>
                <a:lnTo>
                  <a:pt x="296" y="112"/>
                </a:lnTo>
                <a:lnTo>
                  <a:pt x="304" y="112"/>
                </a:lnTo>
                <a:lnTo>
                  <a:pt x="312" y="112"/>
                </a:lnTo>
                <a:lnTo>
                  <a:pt x="312" y="104"/>
                </a:lnTo>
                <a:lnTo>
                  <a:pt x="320" y="104"/>
                </a:lnTo>
                <a:lnTo>
                  <a:pt x="320" y="96"/>
                </a:lnTo>
                <a:lnTo>
                  <a:pt x="320" y="88"/>
                </a:lnTo>
                <a:lnTo>
                  <a:pt x="320" y="80"/>
                </a:lnTo>
                <a:lnTo>
                  <a:pt x="328" y="80"/>
                </a:lnTo>
                <a:lnTo>
                  <a:pt x="336" y="80"/>
                </a:lnTo>
                <a:lnTo>
                  <a:pt x="336" y="72"/>
                </a:lnTo>
                <a:lnTo>
                  <a:pt x="344" y="72"/>
                </a:lnTo>
                <a:lnTo>
                  <a:pt x="368" y="80"/>
                </a:lnTo>
                <a:lnTo>
                  <a:pt x="368" y="88"/>
                </a:lnTo>
                <a:lnTo>
                  <a:pt x="376" y="88"/>
                </a:lnTo>
                <a:lnTo>
                  <a:pt x="384" y="88"/>
                </a:lnTo>
                <a:lnTo>
                  <a:pt x="384" y="80"/>
                </a:lnTo>
                <a:lnTo>
                  <a:pt x="392" y="80"/>
                </a:lnTo>
                <a:lnTo>
                  <a:pt x="392" y="72"/>
                </a:lnTo>
                <a:lnTo>
                  <a:pt x="384" y="72"/>
                </a:lnTo>
                <a:lnTo>
                  <a:pt x="384" y="64"/>
                </a:lnTo>
                <a:lnTo>
                  <a:pt x="392" y="56"/>
                </a:lnTo>
                <a:lnTo>
                  <a:pt x="384" y="48"/>
                </a:lnTo>
                <a:lnTo>
                  <a:pt x="384" y="40"/>
                </a:lnTo>
                <a:lnTo>
                  <a:pt x="384" y="32"/>
                </a:lnTo>
                <a:lnTo>
                  <a:pt x="376" y="32"/>
                </a:lnTo>
                <a:lnTo>
                  <a:pt x="376" y="24"/>
                </a:lnTo>
                <a:lnTo>
                  <a:pt x="368" y="24"/>
                </a:lnTo>
                <a:lnTo>
                  <a:pt x="368" y="32"/>
                </a:lnTo>
                <a:lnTo>
                  <a:pt x="360" y="32"/>
                </a:lnTo>
                <a:lnTo>
                  <a:pt x="352" y="32"/>
                </a:lnTo>
                <a:lnTo>
                  <a:pt x="344" y="32"/>
                </a:lnTo>
                <a:lnTo>
                  <a:pt x="336" y="32"/>
                </a:lnTo>
                <a:lnTo>
                  <a:pt x="328" y="32"/>
                </a:lnTo>
                <a:lnTo>
                  <a:pt x="320" y="32"/>
                </a:lnTo>
                <a:lnTo>
                  <a:pt x="320" y="24"/>
                </a:lnTo>
                <a:lnTo>
                  <a:pt x="320" y="16"/>
                </a:lnTo>
                <a:lnTo>
                  <a:pt x="312" y="16"/>
                </a:lnTo>
                <a:lnTo>
                  <a:pt x="304" y="16"/>
                </a:lnTo>
                <a:lnTo>
                  <a:pt x="296" y="16"/>
                </a:lnTo>
                <a:lnTo>
                  <a:pt x="296" y="24"/>
                </a:lnTo>
                <a:lnTo>
                  <a:pt x="288" y="24"/>
                </a:lnTo>
                <a:lnTo>
                  <a:pt x="288" y="16"/>
                </a:lnTo>
                <a:lnTo>
                  <a:pt x="288" y="8"/>
                </a:lnTo>
                <a:lnTo>
                  <a:pt x="280" y="8"/>
                </a:lnTo>
                <a:lnTo>
                  <a:pt x="272" y="8"/>
                </a:lnTo>
                <a:lnTo>
                  <a:pt x="272" y="16"/>
                </a:lnTo>
                <a:lnTo>
                  <a:pt x="264" y="16"/>
                </a:lnTo>
                <a:lnTo>
                  <a:pt x="264" y="24"/>
                </a:lnTo>
                <a:lnTo>
                  <a:pt x="264" y="32"/>
                </a:lnTo>
                <a:lnTo>
                  <a:pt x="264" y="40"/>
                </a:lnTo>
                <a:lnTo>
                  <a:pt x="256" y="40"/>
                </a:lnTo>
                <a:lnTo>
                  <a:pt x="248" y="40"/>
                </a:lnTo>
                <a:lnTo>
                  <a:pt x="240" y="40"/>
                </a:lnTo>
                <a:lnTo>
                  <a:pt x="240" y="48"/>
                </a:lnTo>
                <a:lnTo>
                  <a:pt x="240" y="56"/>
                </a:lnTo>
                <a:lnTo>
                  <a:pt x="240" y="64"/>
                </a:lnTo>
                <a:lnTo>
                  <a:pt x="240" y="72"/>
                </a:lnTo>
                <a:lnTo>
                  <a:pt x="232" y="72"/>
                </a:lnTo>
                <a:lnTo>
                  <a:pt x="224" y="72"/>
                </a:lnTo>
                <a:lnTo>
                  <a:pt x="216" y="72"/>
                </a:lnTo>
                <a:lnTo>
                  <a:pt x="216" y="64"/>
                </a:lnTo>
                <a:lnTo>
                  <a:pt x="208" y="64"/>
                </a:lnTo>
                <a:lnTo>
                  <a:pt x="208" y="72"/>
                </a:lnTo>
                <a:lnTo>
                  <a:pt x="200" y="72"/>
                </a:lnTo>
                <a:lnTo>
                  <a:pt x="200" y="64"/>
                </a:lnTo>
                <a:lnTo>
                  <a:pt x="200" y="56"/>
                </a:lnTo>
                <a:lnTo>
                  <a:pt x="200" y="48"/>
                </a:lnTo>
                <a:lnTo>
                  <a:pt x="200" y="40"/>
                </a:lnTo>
                <a:lnTo>
                  <a:pt x="208" y="40"/>
                </a:lnTo>
                <a:lnTo>
                  <a:pt x="208" y="32"/>
                </a:lnTo>
                <a:lnTo>
                  <a:pt x="216" y="32"/>
                </a:lnTo>
                <a:lnTo>
                  <a:pt x="208" y="24"/>
                </a:lnTo>
                <a:lnTo>
                  <a:pt x="208" y="16"/>
                </a:lnTo>
                <a:lnTo>
                  <a:pt x="200" y="16"/>
                </a:lnTo>
                <a:lnTo>
                  <a:pt x="192" y="16"/>
                </a:lnTo>
                <a:lnTo>
                  <a:pt x="184" y="16"/>
                </a:lnTo>
                <a:lnTo>
                  <a:pt x="176" y="16"/>
                </a:lnTo>
                <a:lnTo>
                  <a:pt x="176" y="8"/>
                </a:lnTo>
                <a:lnTo>
                  <a:pt x="176" y="0"/>
                </a:lnTo>
                <a:lnTo>
                  <a:pt x="168" y="0"/>
                </a:lnTo>
                <a:lnTo>
                  <a:pt x="160" y="0"/>
                </a:lnTo>
                <a:lnTo>
                  <a:pt x="152" y="0"/>
                </a:lnTo>
                <a:lnTo>
                  <a:pt x="152" y="8"/>
                </a:lnTo>
                <a:lnTo>
                  <a:pt x="152" y="16"/>
                </a:lnTo>
                <a:lnTo>
                  <a:pt x="152" y="24"/>
                </a:lnTo>
                <a:lnTo>
                  <a:pt x="144" y="24"/>
                </a:lnTo>
                <a:lnTo>
                  <a:pt x="144" y="32"/>
                </a:lnTo>
                <a:lnTo>
                  <a:pt x="152" y="32"/>
                </a:lnTo>
                <a:lnTo>
                  <a:pt x="152" y="40"/>
                </a:lnTo>
                <a:lnTo>
                  <a:pt x="144" y="40"/>
                </a:lnTo>
                <a:lnTo>
                  <a:pt x="144" y="32"/>
                </a:lnTo>
                <a:lnTo>
                  <a:pt x="136" y="24"/>
                </a:lnTo>
                <a:lnTo>
                  <a:pt x="136" y="16"/>
                </a:lnTo>
                <a:lnTo>
                  <a:pt x="128" y="16"/>
                </a:lnTo>
              </a:path>
            </a:pathLst>
          </a:custGeom>
          <a:noFill/>
          <a:ln w="12700" cap="flat"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8" name="Freeform 16"/>
          <p:cNvSpPr>
            <a:spLocks/>
          </p:cNvSpPr>
          <p:nvPr/>
        </p:nvSpPr>
        <p:spPr bwMode="auto">
          <a:xfrm>
            <a:off x="3228975" y="4002088"/>
            <a:ext cx="1914525" cy="1271587"/>
          </a:xfrm>
          <a:custGeom>
            <a:avLst/>
            <a:gdLst/>
            <a:ahLst/>
            <a:cxnLst>
              <a:cxn ang="0">
                <a:pos x="24" y="64"/>
              </a:cxn>
              <a:cxn ang="0">
                <a:pos x="24" y="32"/>
              </a:cxn>
              <a:cxn ang="0">
                <a:pos x="24" y="0"/>
              </a:cxn>
              <a:cxn ang="0">
                <a:pos x="64" y="24"/>
              </a:cxn>
              <a:cxn ang="0">
                <a:pos x="96" y="64"/>
              </a:cxn>
              <a:cxn ang="0">
                <a:pos x="144" y="96"/>
              </a:cxn>
              <a:cxn ang="0">
                <a:pos x="192" y="120"/>
              </a:cxn>
              <a:cxn ang="0">
                <a:pos x="208" y="88"/>
              </a:cxn>
              <a:cxn ang="0">
                <a:pos x="224" y="40"/>
              </a:cxn>
              <a:cxn ang="0">
                <a:pos x="248" y="80"/>
              </a:cxn>
              <a:cxn ang="0">
                <a:pos x="288" y="72"/>
              </a:cxn>
              <a:cxn ang="0">
                <a:pos x="264" y="32"/>
              </a:cxn>
              <a:cxn ang="0">
                <a:pos x="288" y="8"/>
              </a:cxn>
              <a:cxn ang="0">
                <a:pos x="328" y="40"/>
              </a:cxn>
              <a:cxn ang="0">
                <a:pos x="368" y="64"/>
              </a:cxn>
              <a:cxn ang="0">
                <a:pos x="400" y="96"/>
              </a:cxn>
              <a:cxn ang="0">
                <a:pos x="448" y="104"/>
              </a:cxn>
              <a:cxn ang="0">
                <a:pos x="504" y="104"/>
              </a:cxn>
              <a:cxn ang="0">
                <a:pos x="552" y="120"/>
              </a:cxn>
              <a:cxn ang="0">
                <a:pos x="600" y="136"/>
              </a:cxn>
              <a:cxn ang="0">
                <a:pos x="656" y="152"/>
              </a:cxn>
              <a:cxn ang="0">
                <a:pos x="696" y="176"/>
              </a:cxn>
              <a:cxn ang="0">
                <a:pos x="696" y="208"/>
              </a:cxn>
              <a:cxn ang="0">
                <a:pos x="648" y="232"/>
              </a:cxn>
              <a:cxn ang="0">
                <a:pos x="608" y="264"/>
              </a:cxn>
              <a:cxn ang="0">
                <a:pos x="624" y="296"/>
              </a:cxn>
              <a:cxn ang="0">
                <a:pos x="648" y="320"/>
              </a:cxn>
              <a:cxn ang="0">
                <a:pos x="648" y="352"/>
              </a:cxn>
              <a:cxn ang="0">
                <a:pos x="664" y="400"/>
              </a:cxn>
              <a:cxn ang="0">
                <a:pos x="624" y="376"/>
              </a:cxn>
              <a:cxn ang="0">
                <a:pos x="576" y="344"/>
              </a:cxn>
              <a:cxn ang="0">
                <a:pos x="544" y="344"/>
              </a:cxn>
              <a:cxn ang="0">
                <a:pos x="520" y="352"/>
              </a:cxn>
              <a:cxn ang="0">
                <a:pos x="512" y="376"/>
              </a:cxn>
              <a:cxn ang="0">
                <a:pos x="472" y="376"/>
              </a:cxn>
              <a:cxn ang="0">
                <a:pos x="472" y="392"/>
              </a:cxn>
              <a:cxn ang="0">
                <a:pos x="488" y="424"/>
              </a:cxn>
              <a:cxn ang="0">
                <a:pos x="440" y="424"/>
              </a:cxn>
              <a:cxn ang="0">
                <a:pos x="424" y="424"/>
              </a:cxn>
              <a:cxn ang="0">
                <a:pos x="392" y="400"/>
              </a:cxn>
              <a:cxn ang="0">
                <a:pos x="368" y="360"/>
              </a:cxn>
              <a:cxn ang="0">
                <a:pos x="344" y="400"/>
              </a:cxn>
              <a:cxn ang="0">
                <a:pos x="304" y="440"/>
              </a:cxn>
              <a:cxn ang="0">
                <a:pos x="296" y="504"/>
              </a:cxn>
              <a:cxn ang="0">
                <a:pos x="256" y="528"/>
              </a:cxn>
              <a:cxn ang="0">
                <a:pos x="232" y="536"/>
              </a:cxn>
              <a:cxn ang="0">
                <a:pos x="208" y="480"/>
              </a:cxn>
              <a:cxn ang="0">
                <a:pos x="192" y="432"/>
              </a:cxn>
              <a:cxn ang="0">
                <a:pos x="160" y="400"/>
              </a:cxn>
              <a:cxn ang="0">
                <a:pos x="128" y="368"/>
              </a:cxn>
              <a:cxn ang="0">
                <a:pos x="88" y="360"/>
              </a:cxn>
              <a:cxn ang="0">
                <a:pos x="88" y="312"/>
              </a:cxn>
              <a:cxn ang="0">
                <a:pos x="104" y="280"/>
              </a:cxn>
              <a:cxn ang="0">
                <a:pos x="72" y="240"/>
              </a:cxn>
              <a:cxn ang="0">
                <a:pos x="72" y="184"/>
              </a:cxn>
              <a:cxn ang="0">
                <a:pos x="48" y="144"/>
              </a:cxn>
              <a:cxn ang="0">
                <a:pos x="16" y="112"/>
              </a:cxn>
            </a:cxnLst>
            <a:rect l="0" t="0" r="r" b="b"/>
            <a:pathLst>
              <a:path w="713" h="553">
                <a:moveTo>
                  <a:pt x="0" y="88"/>
                </a:moveTo>
                <a:lnTo>
                  <a:pt x="0" y="88"/>
                </a:lnTo>
                <a:lnTo>
                  <a:pt x="8" y="88"/>
                </a:lnTo>
                <a:lnTo>
                  <a:pt x="8" y="80"/>
                </a:lnTo>
                <a:lnTo>
                  <a:pt x="8" y="72"/>
                </a:lnTo>
                <a:lnTo>
                  <a:pt x="16" y="72"/>
                </a:lnTo>
                <a:lnTo>
                  <a:pt x="24" y="72"/>
                </a:lnTo>
                <a:lnTo>
                  <a:pt x="24" y="64"/>
                </a:lnTo>
                <a:lnTo>
                  <a:pt x="16" y="64"/>
                </a:lnTo>
                <a:lnTo>
                  <a:pt x="16" y="56"/>
                </a:lnTo>
                <a:lnTo>
                  <a:pt x="16" y="48"/>
                </a:lnTo>
                <a:lnTo>
                  <a:pt x="24" y="48"/>
                </a:lnTo>
                <a:lnTo>
                  <a:pt x="32" y="48"/>
                </a:lnTo>
                <a:lnTo>
                  <a:pt x="32" y="40"/>
                </a:lnTo>
                <a:lnTo>
                  <a:pt x="32" y="32"/>
                </a:lnTo>
                <a:lnTo>
                  <a:pt x="24" y="32"/>
                </a:lnTo>
                <a:lnTo>
                  <a:pt x="24" y="24"/>
                </a:lnTo>
                <a:lnTo>
                  <a:pt x="16" y="24"/>
                </a:lnTo>
                <a:lnTo>
                  <a:pt x="8" y="24"/>
                </a:lnTo>
                <a:lnTo>
                  <a:pt x="8" y="16"/>
                </a:lnTo>
                <a:lnTo>
                  <a:pt x="8" y="8"/>
                </a:lnTo>
                <a:lnTo>
                  <a:pt x="16" y="8"/>
                </a:lnTo>
                <a:lnTo>
                  <a:pt x="16" y="0"/>
                </a:lnTo>
                <a:lnTo>
                  <a:pt x="24" y="0"/>
                </a:lnTo>
                <a:lnTo>
                  <a:pt x="32" y="0"/>
                </a:lnTo>
                <a:lnTo>
                  <a:pt x="40" y="0"/>
                </a:lnTo>
                <a:lnTo>
                  <a:pt x="48" y="0"/>
                </a:lnTo>
                <a:lnTo>
                  <a:pt x="56" y="0"/>
                </a:lnTo>
                <a:lnTo>
                  <a:pt x="56" y="8"/>
                </a:lnTo>
                <a:lnTo>
                  <a:pt x="56" y="16"/>
                </a:lnTo>
                <a:lnTo>
                  <a:pt x="64" y="16"/>
                </a:lnTo>
                <a:lnTo>
                  <a:pt x="64" y="24"/>
                </a:lnTo>
                <a:lnTo>
                  <a:pt x="64" y="32"/>
                </a:lnTo>
                <a:lnTo>
                  <a:pt x="72" y="32"/>
                </a:lnTo>
                <a:lnTo>
                  <a:pt x="72" y="40"/>
                </a:lnTo>
                <a:lnTo>
                  <a:pt x="72" y="48"/>
                </a:lnTo>
                <a:lnTo>
                  <a:pt x="80" y="48"/>
                </a:lnTo>
                <a:lnTo>
                  <a:pt x="88" y="48"/>
                </a:lnTo>
                <a:lnTo>
                  <a:pt x="88" y="56"/>
                </a:lnTo>
                <a:lnTo>
                  <a:pt x="96" y="64"/>
                </a:lnTo>
                <a:lnTo>
                  <a:pt x="96" y="72"/>
                </a:lnTo>
                <a:lnTo>
                  <a:pt x="96" y="80"/>
                </a:lnTo>
                <a:lnTo>
                  <a:pt x="104" y="80"/>
                </a:lnTo>
                <a:lnTo>
                  <a:pt x="104" y="88"/>
                </a:lnTo>
                <a:lnTo>
                  <a:pt x="112" y="88"/>
                </a:lnTo>
                <a:lnTo>
                  <a:pt x="120" y="88"/>
                </a:lnTo>
                <a:lnTo>
                  <a:pt x="120" y="96"/>
                </a:lnTo>
                <a:lnTo>
                  <a:pt x="144" y="96"/>
                </a:lnTo>
                <a:lnTo>
                  <a:pt x="152" y="96"/>
                </a:lnTo>
                <a:lnTo>
                  <a:pt x="160" y="96"/>
                </a:lnTo>
                <a:lnTo>
                  <a:pt x="168" y="96"/>
                </a:lnTo>
                <a:lnTo>
                  <a:pt x="168" y="104"/>
                </a:lnTo>
                <a:lnTo>
                  <a:pt x="168" y="112"/>
                </a:lnTo>
                <a:lnTo>
                  <a:pt x="176" y="112"/>
                </a:lnTo>
                <a:lnTo>
                  <a:pt x="184" y="120"/>
                </a:lnTo>
                <a:lnTo>
                  <a:pt x="192" y="120"/>
                </a:lnTo>
                <a:lnTo>
                  <a:pt x="200" y="120"/>
                </a:lnTo>
                <a:lnTo>
                  <a:pt x="208" y="120"/>
                </a:lnTo>
                <a:lnTo>
                  <a:pt x="216" y="120"/>
                </a:lnTo>
                <a:lnTo>
                  <a:pt x="216" y="112"/>
                </a:lnTo>
                <a:lnTo>
                  <a:pt x="216" y="104"/>
                </a:lnTo>
                <a:lnTo>
                  <a:pt x="216" y="96"/>
                </a:lnTo>
                <a:lnTo>
                  <a:pt x="216" y="88"/>
                </a:lnTo>
                <a:lnTo>
                  <a:pt x="208" y="88"/>
                </a:lnTo>
                <a:lnTo>
                  <a:pt x="208" y="80"/>
                </a:lnTo>
                <a:lnTo>
                  <a:pt x="216" y="80"/>
                </a:lnTo>
                <a:lnTo>
                  <a:pt x="216" y="72"/>
                </a:lnTo>
                <a:lnTo>
                  <a:pt x="224" y="72"/>
                </a:lnTo>
                <a:lnTo>
                  <a:pt x="224" y="64"/>
                </a:lnTo>
                <a:lnTo>
                  <a:pt x="224" y="56"/>
                </a:lnTo>
                <a:lnTo>
                  <a:pt x="224" y="48"/>
                </a:lnTo>
                <a:lnTo>
                  <a:pt x="224" y="40"/>
                </a:lnTo>
                <a:lnTo>
                  <a:pt x="232" y="40"/>
                </a:lnTo>
                <a:lnTo>
                  <a:pt x="240" y="40"/>
                </a:lnTo>
                <a:lnTo>
                  <a:pt x="248" y="40"/>
                </a:lnTo>
                <a:lnTo>
                  <a:pt x="248" y="48"/>
                </a:lnTo>
                <a:lnTo>
                  <a:pt x="248" y="56"/>
                </a:lnTo>
                <a:lnTo>
                  <a:pt x="248" y="64"/>
                </a:lnTo>
                <a:lnTo>
                  <a:pt x="248" y="72"/>
                </a:lnTo>
                <a:lnTo>
                  <a:pt x="248" y="80"/>
                </a:lnTo>
                <a:lnTo>
                  <a:pt x="248" y="88"/>
                </a:lnTo>
                <a:lnTo>
                  <a:pt x="256" y="88"/>
                </a:lnTo>
                <a:lnTo>
                  <a:pt x="264" y="88"/>
                </a:lnTo>
                <a:lnTo>
                  <a:pt x="272" y="88"/>
                </a:lnTo>
                <a:lnTo>
                  <a:pt x="280" y="88"/>
                </a:lnTo>
                <a:lnTo>
                  <a:pt x="288" y="88"/>
                </a:lnTo>
                <a:lnTo>
                  <a:pt x="288" y="80"/>
                </a:lnTo>
                <a:lnTo>
                  <a:pt x="288" y="72"/>
                </a:lnTo>
                <a:lnTo>
                  <a:pt x="288" y="64"/>
                </a:lnTo>
                <a:lnTo>
                  <a:pt x="280" y="64"/>
                </a:lnTo>
                <a:lnTo>
                  <a:pt x="280" y="56"/>
                </a:lnTo>
                <a:lnTo>
                  <a:pt x="280" y="48"/>
                </a:lnTo>
                <a:lnTo>
                  <a:pt x="272" y="48"/>
                </a:lnTo>
                <a:lnTo>
                  <a:pt x="264" y="40"/>
                </a:lnTo>
                <a:lnTo>
                  <a:pt x="256" y="40"/>
                </a:lnTo>
                <a:lnTo>
                  <a:pt x="264" y="32"/>
                </a:lnTo>
                <a:lnTo>
                  <a:pt x="264" y="24"/>
                </a:lnTo>
                <a:lnTo>
                  <a:pt x="272" y="24"/>
                </a:lnTo>
                <a:lnTo>
                  <a:pt x="272" y="16"/>
                </a:lnTo>
                <a:lnTo>
                  <a:pt x="264" y="16"/>
                </a:lnTo>
                <a:lnTo>
                  <a:pt x="272" y="16"/>
                </a:lnTo>
                <a:lnTo>
                  <a:pt x="280" y="16"/>
                </a:lnTo>
                <a:lnTo>
                  <a:pt x="280" y="8"/>
                </a:lnTo>
                <a:lnTo>
                  <a:pt x="288" y="8"/>
                </a:lnTo>
                <a:lnTo>
                  <a:pt x="296" y="8"/>
                </a:lnTo>
                <a:lnTo>
                  <a:pt x="304" y="8"/>
                </a:lnTo>
                <a:lnTo>
                  <a:pt x="312" y="16"/>
                </a:lnTo>
                <a:lnTo>
                  <a:pt x="320" y="16"/>
                </a:lnTo>
                <a:lnTo>
                  <a:pt x="320" y="24"/>
                </a:lnTo>
                <a:lnTo>
                  <a:pt x="320" y="32"/>
                </a:lnTo>
                <a:lnTo>
                  <a:pt x="320" y="40"/>
                </a:lnTo>
                <a:lnTo>
                  <a:pt x="328" y="40"/>
                </a:lnTo>
                <a:lnTo>
                  <a:pt x="336" y="40"/>
                </a:lnTo>
                <a:lnTo>
                  <a:pt x="344" y="40"/>
                </a:lnTo>
                <a:lnTo>
                  <a:pt x="352" y="40"/>
                </a:lnTo>
                <a:lnTo>
                  <a:pt x="360" y="40"/>
                </a:lnTo>
                <a:lnTo>
                  <a:pt x="360" y="48"/>
                </a:lnTo>
                <a:lnTo>
                  <a:pt x="360" y="56"/>
                </a:lnTo>
                <a:lnTo>
                  <a:pt x="360" y="64"/>
                </a:lnTo>
                <a:lnTo>
                  <a:pt x="368" y="64"/>
                </a:lnTo>
                <a:lnTo>
                  <a:pt x="376" y="64"/>
                </a:lnTo>
                <a:lnTo>
                  <a:pt x="376" y="72"/>
                </a:lnTo>
                <a:lnTo>
                  <a:pt x="384" y="72"/>
                </a:lnTo>
                <a:lnTo>
                  <a:pt x="384" y="80"/>
                </a:lnTo>
                <a:lnTo>
                  <a:pt x="384" y="88"/>
                </a:lnTo>
                <a:lnTo>
                  <a:pt x="392" y="88"/>
                </a:lnTo>
                <a:lnTo>
                  <a:pt x="392" y="96"/>
                </a:lnTo>
                <a:lnTo>
                  <a:pt x="400" y="96"/>
                </a:lnTo>
                <a:lnTo>
                  <a:pt x="400" y="104"/>
                </a:lnTo>
                <a:lnTo>
                  <a:pt x="408" y="112"/>
                </a:lnTo>
                <a:lnTo>
                  <a:pt x="416" y="112"/>
                </a:lnTo>
                <a:lnTo>
                  <a:pt x="424" y="112"/>
                </a:lnTo>
                <a:lnTo>
                  <a:pt x="432" y="112"/>
                </a:lnTo>
                <a:lnTo>
                  <a:pt x="440" y="112"/>
                </a:lnTo>
                <a:lnTo>
                  <a:pt x="440" y="104"/>
                </a:lnTo>
                <a:lnTo>
                  <a:pt x="448" y="104"/>
                </a:lnTo>
                <a:lnTo>
                  <a:pt x="456" y="96"/>
                </a:lnTo>
                <a:lnTo>
                  <a:pt x="464" y="96"/>
                </a:lnTo>
                <a:lnTo>
                  <a:pt x="472" y="96"/>
                </a:lnTo>
                <a:lnTo>
                  <a:pt x="480" y="96"/>
                </a:lnTo>
                <a:lnTo>
                  <a:pt x="488" y="96"/>
                </a:lnTo>
                <a:lnTo>
                  <a:pt x="496" y="96"/>
                </a:lnTo>
                <a:lnTo>
                  <a:pt x="504" y="96"/>
                </a:lnTo>
                <a:lnTo>
                  <a:pt x="504" y="104"/>
                </a:lnTo>
                <a:lnTo>
                  <a:pt x="512" y="104"/>
                </a:lnTo>
                <a:lnTo>
                  <a:pt x="512" y="112"/>
                </a:lnTo>
                <a:lnTo>
                  <a:pt x="520" y="112"/>
                </a:lnTo>
                <a:lnTo>
                  <a:pt x="528" y="112"/>
                </a:lnTo>
                <a:lnTo>
                  <a:pt x="536" y="112"/>
                </a:lnTo>
                <a:lnTo>
                  <a:pt x="536" y="120"/>
                </a:lnTo>
                <a:lnTo>
                  <a:pt x="544" y="120"/>
                </a:lnTo>
                <a:lnTo>
                  <a:pt x="552" y="120"/>
                </a:lnTo>
                <a:lnTo>
                  <a:pt x="560" y="120"/>
                </a:lnTo>
                <a:lnTo>
                  <a:pt x="568" y="120"/>
                </a:lnTo>
                <a:lnTo>
                  <a:pt x="576" y="120"/>
                </a:lnTo>
                <a:lnTo>
                  <a:pt x="584" y="120"/>
                </a:lnTo>
                <a:lnTo>
                  <a:pt x="592" y="120"/>
                </a:lnTo>
                <a:lnTo>
                  <a:pt x="592" y="128"/>
                </a:lnTo>
                <a:lnTo>
                  <a:pt x="592" y="136"/>
                </a:lnTo>
                <a:lnTo>
                  <a:pt x="600" y="136"/>
                </a:lnTo>
                <a:lnTo>
                  <a:pt x="608" y="136"/>
                </a:lnTo>
                <a:lnTo>
                  <a:pt x="616" y="136"/>
                </a:lnTo>
                <a:lnTo>
                  <a:pt x="624" y="136"/>
                </a:lnTo>
                <a:lnTo>
                  <a:pt x="632" y="136"/>
                </a:lnTo>
                <a:lnTo>
                  <a:pt x="632" y="144"/>
                </a:lnTo>
                <a:lnTo>
                  <a:pt x="640" y="144"/>
                </a:lnTo>
                <a:lnTo>
                  <a:pt x="648" y="152"/>
                </a:lnTo>
                <a:lnTo>
                  <a:pt x="656" y="152"/>
                </a:lnTo>
                <a:lnTo>
                  <a:pt x="664" y="152"/>
                </a:lnTo>
                <a:lnTo>
                  <a:pt x="664" y="160"/>
                </a:lnTo>
                <a:lnTo>
                  <a:pt x="672" y="160"/>
                </a:lnTo>
                <a:lnTo>
                  <a:pt x="680" y="160"/>
                </a:lnTo>
                <a:lnTo>
                  <a:pt x="688" y="160"/>
                </a:lnTo>
                <a:lnTo>
                  <a:pt x="688" y="168"/>
                </a:lnTo>
                <a:lnTo>
                  <a:pt x="696" y="168"/>
                </a:lnTo>
                <a:lnTo>
                  <a:pt x="696" y="176"/>
                </a:lnTo>
                <a:lnTo>
                  <a:pt x="704" y="176"/>
                </a:lnTo>
                <a:lnTo>
                  <a:pt x="704" y="184"/>
                </a:lnTo>
                <a:lnTo>
                  <a:pt x="712" y="184"/>
                </a:lnTo>
                <a:lnTo>
                  <a:pt x="712" y="192"/>
                </a:lnTo>
                <a:lnTo>
                  <a:pt x="712" y="200"/>
                </a:lnTo>
                <a:lnTo>
                  <a:pt x="704" y="200"/>
                </a:lnTo>
                <a:lnTo>
                  <a:pt x="696" y="200"/>
                </a:lnTo>
                <a:lnTo>
                  <a:pt x="696" y="208"/>
                </a:lnTo>
                <a:lnTo>
                  <a:pt x="688" y="208"/>
                </a:lnTo>
                <a:lnTo>
                  <a:pt x="688" y="216"/>
                </a:lnTo>
                <a:lnTo>
                  <a:pt x="680" y="216"/>
                </a:lnTo>
                <a:lnTo>
                  <a:pt x="672" y="216"/>
                </a:lnTo>
                <a:lnTo>
                  <a:pt x="664" y="224"/>
                </a:lnTo>
                <a:lnTo>
                  <a:pt x="664" y="232"/>
                </a:lnTo>
                <a:lnTo>
                  <a:pt x="656" y="232"/>
                </a:lnTo>
                <a:lnTo>
                  <a:pt x="648" y="232"/>
                </a:lnTo>
                <a:lnTo>
                  <a:pt x="640" y="232"/>
                </a:lnTo>
                <a:lnTo>
                  <a:pt x="632" y="232"/>
                </a:lnTo>
                <a:lnTo>
                  <a:pt x="624" y="232"/>
                </a:lnTo>
                <a:lnTo>
                  <a:pt x="624" y="240"/>
                </a:lnTo>
                <a:lnTo>
                  <a:pt x="624" y="248"/>
                </a:lnTo>
                <a:lnTo>
                  <a:pt x="616" y="256"/>
                </a:lnTo>
                <a:lnTo>
                  <a:pt x="608" y="256"/>
                </a:lnTo>
                <a:lnTo>
                  <a:pt x="608" y="264"/>
                </a:lnTo>
                <a:lnTo>
                  <a:pt x="616" y="264"/>
                </a:lnTo>
                <a:lnTo>
                  <a:pt x="616" y="272"/>
                </a:lnTo>
                <a:lnTo>
                  <a:pt x="616" y="280"/>
                </a:lnTo>
                <a:lnTo>
                  <a:pt x="616" y="288"/>
                </a:lnTo>
                <a:lnTo>
                  <a:pt x="608" y="288"/>
                </a:lnTo>
                <a:lnTo>
                  <a:pt x="608" y="296"/>
                </a:lnTo>
                <a:lnTo>
                  <a:pt x="616" y="296"/>
                </a:lnTo>
                <a:lnTo>
                  <a:pt x="624" y="296"/>
                </a:lnTo>
                <a:lnTo>
                  <a:pt x="632" y="296"/>
                </a:lnTo>
                <a:lnTo>
                  <a:pt x="640" y="296"/>
                </a:lnTo>
                <a:lnTo>
                  <a:pt x="640" y="304"/>
                </a:lnTo>
                <a:lnTo>
                  <a:pt x="648" y="304"/>
                </a:lnTo>
                <a:lnTo>
                  <a:pt x="648" y="312"/>
                </a:lnTo>
                <a:lnTo>
                  <a:pt x="640" y="312"/>
                </a:lnTo>
                <a:lnTo>
                  <a:pt x="640" y="320"/>
                </a:lnTo>
                <a:lnTo>
                  <a:pt x="648" y="320"/>
                </a:lnTo>
                <a:lnTo>
                  <a:pt x="648" y="328"/>
                </a:lnTo>
                <a:lnTo>
                  <a:pt x="656" y="328"/>
                </a:lnTo>
                <a:lnTo>
                  <a:pt x="664" y="328"/>
                </a:lnTo>
                <a:lnTo>
                  <a:pt x="664" y="336"/>
                </a:lnTo>
                <a:lnTo>
                  <a:pt x="656" y="336"/>
                </a:lnTo>
                <a:lnTo>
                  <a:pt x="656" y="344"/>
                </a:lnTo>
                <a:lnTo>
                  <a:pt x="648" y="344"/>
                </a:lnTo>
                <a:lnTo>
                  <a:pt x="648" y="352"/>
                </a:lnTo>
                <a:lnTo>
                  <a:pt x="648" y="360"/>
                </a:lnTo>
                <a:lnTo>
                  <a:pt x="656" y="360"/>
                </a:lnTo>
                <a:lnTo>
                  <a:pt x="664" y="360"/>
                </a:lnTo>
                <a:lnTo>
                  <a:pt x="664" y="368"/>
                </a:lnTo>
                <a:lnTo>
                  <a:pt x="664" y="376"/>
                </a:lnTo>
                <a:lnTo>
                  <a:pt x="664" y="384"/>
                </a:lnTo>
                <a:lnTo>
                  <a:pt x="664" y="392"/>
                </a:lnTo>
                <a:lnTo>
                  <a:pt x="664" y="400"/>
                </a:lnTo>
                <a:lnTo>
                  <a:pt x="656" y="400"/>
                </a:lnTo>
                <a:lnTo>
                  <a:pt x="648" y="400"/>
                </a:lnTo>
                <a:lnTo>
                  <a:pt x="640" y="400"/>
                </a:lnTo>
                <a:lnTo>
                  <a:pt x="640" y="392"/>
                </a:lnTo>
                <a:lnTo>
                  <a:pt x="632" y="392"/>
                </a:lnTo>
                <a:lnTo>
                  <a:pt x="624" y="392"/>
                </a:lnTo>
                <a:lnTo>
                  <a:pt x="624" y="384"/>
                </a:lnTo>
                <a:lnTo>
                  <a:pt x="624" y="376"/>
                </a:lnTo>
                <a:lnTo>
                  <a:pt x="616" y="376"/>
                </a:lnTo>
                <a:lnTo>
                  <a:pt x="616" y="368"/>
                </a:lnTo>
                <a:lnTo>
                  <a:pt x="616" y="360"/>
                </a:lnTo>
                <a:lnTo>
                  <a:pt x="616" y="352"/>
                </a:lnTo>
                <a:lnTo>
                  <a:pt x="608" y="352"/>
                </a:lnTo>
                <a:lnTo>
                  <a:pt x="600" y="352"/>
                </a:lnTo>
                <a:lnTo>
                  <a:pt x="584" y="344"/>
                </a:lnTo>
                <a:lnTo>
                  <a:pt x="576" y="344"/>
                </a:lnTo>
                <a:lnTo>
                  <a:pt x="576" y="336"/>
                </a:lnTo>
                <a:lnTo>
                  <a:pt x="568" y="336"/>
                </a:lnTo>
                <a:lnTo>
                  <a:pt x="568" y="328"/>
                </a:lnTo>
                <a:lnTo>
                  <a:pt x="560" y="328"/>
                </a:lnTo>
                <a:lnTo>
                  <a:pt x="552" y="328"/>
                </a:lnTo>
                <a:lnTo>
                  <a:pt x="552" y="336"/>
                </a:lnTo>
                <a:lnTo>
                  <a:pt x="544" y="336"/>
                </a:lnTo>
                <a:lnTo>
                  <a:pt x="544" y="344"/>
                </a:lnTo>
                <a:lnTo>
                  <a:pt x="544" y="352"/>
                </a:lnTo>
                <a:lnTo>
                  <a:pt x="552" y="352"/>
                </a:lnTo>
                <a:lnTo>
                  <a:pt x="560" y="352"/>
                </a:lnTo>
                <a:lnTo>
                  <a:pt x="552" y="352"/>
                </a:lnTo>
                <a:lnTo>
                  <a:pt x="544" y="352"/>
                </a:lnTo>
                <a:lnTo>
                  <a:pt x="536" y="352"/>
                </a:lnTo>
                <a:lnTo>
                  <a:pt x="528" y="352"/>
                </a:lnTo>
                <a:lnTo>
                  <a:pt x="520" y="352"/>
                </a:lnTo>
                <a:lnTo>
                  <a:pt x="512" y="352"/>
                </a:lnTo>
                <a:lnTo>
                  <a:pt x="512" y="360"/>
                </a:lnTo>
                <a:lnTo>
                  <a:pt x="512" y="368"/>
                </a:lnTo>
                <a:lnTo>
                  <a:pt x="520" y="368"/>
                </a:lnTo>
                <a:lnTo>
                  <a:pt x="520" y="376"/>
                </a:lnTo>
                <a:lnTo>
                  <a:pt x="528" y="376"/>
                </a:lnTo>
                <a:lnTo>
                  <a:pt x="520" y="376"/>
                </a:lnTo>
                <a:lnTo>
                  <a:pt x="512" y="376"/>
                </a:lnTo>
                <a:lnTo>
                  <a:pt x="504" y="376"/>
                </a:lnTo>
                <a:lnTo>
                  <a:pt x="496" y="376"/>
                </a:lnTo>
                <a:lnTo>
                  <a:pt x="504" y="368"/>
                </a:lnTo>
                <a:lnTo>
                  <a:pt x="496" y="368"/>
                </a:lnTo>
                <a:lnTo>
                  <a:pt x="488" y="368"/>
                </a:lnTo>
                <a:lnTo>
                  <a:pt x="480" y="368"/>
                </a:lnTo>
                <a:lnTo>
                  <a:pt x="480" y="376"/>
                </a:lnTo>
                <a:lnTo>
                  <a:pt x="472" y="376"/>
                </a:lnTo>
                <a:lnTo>
                  <a:pt x="464" y="376"/>
                </a:lnTo>
                <a:lnTo>
                  <a:pt x="464" y="368"/>
                </a:lnTo>
                <a:lnTo>
                  <a:pt x="464" y="360"/>
                </a:lnTo>
                <a:lnTo>
                  <a:pt x="464" y="368"/>
                </a:lnTo>
                <a:lnTo>
                  <a:pt x="464" y="376"/>
                </a:lnTo>
                <a:lnTo>
                  <a:pt x="464" y="384"/>
                </a:lnTo>
                <a:lnTo>
                  <a:pt x="464" y="392"/>
                </a:lnTo>
                <a:lnTo>
                  <a:pt x="472" y="392"/>
                </a:lnTo>
                <a:lnTo>
                  <a:pt x="472" y="400"/>
                </a:lnTo>
                <a:lnTo>
                  <a:pt x="480" y="400"/>
                </a:lnTo>
                <a:lnTo>
                  <a:pt x="488" y="400"/>
                </a:lnTo>
                <a:lnTo>
                  <a:pt x="488" y="408"/>
                </a:lnTo>
                <a:lnTo>
                  <a:pt x="496" y="416"/>
                </a:lnTo>
                <a:lnTo>
                  <a:pt x="504" y="416"/>
                </a:lnTo>
                <a:lnTo>
                  <a:pt x="496" y="416"/>
                </a:lnTo>
                <a:lnTo>
                  <a:pt x="488" y="424"/>
                </a:lnTo>
                <a:lnTo>
                  <a:pt x="480" y="424"/>
                </a:lnTo>
                <a:lnTo>
                  <a:pt x="472" y="424"/>
                </a:lnTo>
                <a:lnTo>
                  <a:pt x="472" y="416"/>
                </a:lnTo>
                <a:lnTo>
                  <a:pt x="464" y="416"/>
                </a:lnTo>
                <a:lnTo>
                  <a:pt x="456" y="416"/>
                </a:lnTo>
                <a:lnTo>
                  <a:pt x="456" y="424"/>
                </a:lnTo>
                <a:lnTo>
                  <a:pt x="448" y="424"/>
                </a:lnTo>
                <a:lnTo>
                  <a:pt x="440" y="424"/>
                </a:lnTo>
                <a:lnTo>
                  <a:pt x="440" y="432"/>
                </a:lnTo>
                <a:lnTo>
                  <a:pt x="440" y="440"/>
                </a:lnTo>
                <a:lnTo>
                  <a:pt x="432" y="440"/>
                </a:lnTo>
                <a:lnTo>
                  <a:pt x="432" y="448"/>
                </a:lnTo>
                <a:lnTo>
                  <a:pt x="424" y="448"/>
                </a:lnTo>
                <a:lnTo>
                  <a:pt x="424" y="440"/>
                </a:lnTo>
                <a:lnTo>
                  <a:pt x="424" y="432"/>
                </a:lnTo>
                <a:lnTo>
                  <a:pt x="424" y="424"/>
                </a:lnTo>
                <a:lnTo>
                  <a:pt x="424" y="416"/>
                </a:lnTo>
                <a:lnTo>
                  <a:pt x="424" y="408"/>
                </a:lnTo>
                <a:lnTo>
                  <a:pt x="416" y="408"/>
                </a:lnTo>
                <a:lnTo>
                  <a:pt x="408" y="416"/>
                </a:lnTo>
                <a:lnTo>
                  <a:pt x="400" y="416"/>
                </a:lnTo>
                <a:lnTo>
                  <a:pt x="392" y="416"/>
                </a:lnTo>
                <a:lnTo>
                  <a:pt x="392" y="408"/>
                </a:lnTo>
                <a:lnTo>
                  <a:pt x="392" y="400"/>
                </a:lnTo>
                <a:lnTo>
                  <a:pt x="392" y="392"/>
                </a:lnTo>
                <a:lnTo>
                  <a:pt x="392" y="384"/>
                </a:lnTo>
                <a:lnTo>
                  <a:pt x="392" y="376"/>
                </a:lnTo>
                <a:lnTo>
                  <a:pt x="384" y="376"/>
                </a:lnTo>
                <a:lnTo>
                  <a:pt x="376" y="376"/>
                </a:lnTo>
                <a:lnTo>
                  <a:pt x="376" y="368"/>
                </a:lnTo>
                <a:lnTo>
                  <a:pt x="376" y="360"/>
                </a:lnTo>
                <a:lnTo>
                  <a:pt x="368" y="360"/>
                </a:lnTo>
                <a:lnTo>
                  <a:pt x="360" y="360"/>
                </a:lnTo>
                <a:lnTo>
                  <a:pt x="352" y="360"/>
                </a:lnTo>
                <a:lnTo>
                  <a:pt x="352" y="368"/>
                </a:lnTo>
                <a:lnTo>
                  <a:pt x="352" y="376"/>
                </a:lnTo>
                <a:lnTo>
                  <a:pt x="352" y="384"/>
                </a:lnTo>
                <a:lnTo>
                  <a:pt x="352" y="392"/>
                </a:lnTo>
                <a:lnTo>
                  <a:pt x="344" y="392"/>
                </a:lnTo>
                <a:lnTo>
                  <a:pt x="344" y="400"/>
                </a:lnTo>
                <a:lnTo>
                  <a:pt x="344" y="408"/>
                </a:lnTo>
                <a:lnTo>
                  <a:pt x="336" y="416"/>
                </a:lnTo>
                <a:lnTo>
                  <a:pt x="328" y="416"/>
                </a:lnTo>
                <a:lnTo>
                  <a:pt x="320" y="416"/>
                </a:lnTo>
                <a:lnTo>
                  <a:pt x="320" y="424"/>
                </a:lnTo>
                <a:lnTo>
                  <a:pt x="320" y="432"/>
                </a:lnTo>
                <a:lnTo>
                  <a:pt x="312" y="440"/>
                </a:lnTo>
                <a:lnTo>
                  <a:pt x="304" y="440"/>
                </a:lnTo>
                <a:lnTo>
                  <a:pt x="304" y="448"/>
                </a:lnTo>
                <a:lnTo>
                  <a:pt x="304" y="456"/>
                </a:lnTo>
                <a:lnTo>
                  <a:pt x="304" y="464"/>
                </a:lnTo>
                <a:lnTo>
                  <a:pt x="304" y="472"/>
                </a:lnTo>
                <a:lnTo>
                  <a:pt x="304" y="480"/>
                </a:lnTo>
                <a:lnTo>
                  <a:pt x="304" y="488"/>
                </a:lnTo>
                <a:lnTo>
                  <a:pt x="296" y="496"/>
                </a:lnTo>
                <a:lnTo>
                  <a:pt x="296" y="504"/>
                </a:lnTo>
                <a:lnTo>
                  <a:pt x="296" y="512"/>
                </a:lnTo>
                <a:lnTo>
                  <a:pt x="296" y="520"/>
                </a:lnTo>
                <a:lnTo>
                  <a:pt x="288" y="520"/>
                </a:lnTo>
                <a:lnTo>
                  <a:pt x="280" y="520"/>
                </a:lnTo>
                <a:lnTo>
                  <a:pt x="272" y="520"/>
                </a:lnTo>
                <a:lnTo>
                  <a:pt x="264" y="520"/>
                </a:lnTo>
                <a:lnTo>
                  <a:pt x="256" y="520"/>
                </a:lnTo>
                <a:lnTo>
                  <a:pt x="256" y="528"/>
                </a:lnTo>
                <a:lnTo>
                  <a:pt x="256" y="536"/>
                </a:lnTo>
                <a:lnTo>
                  <a:pt x="256" y="544"/>
                </a:lnTo>
                <a:lnTo>
                  <a:pt x="256" y="552"/>
                </a:lnTo>
                <a:lnTo>
                  <a:pt x="248" y="552"/>
                </a:lnTo>
                <a:lnTo>
                  <a:pt x="248" y="544"/>
                </a:lnTo>
                <a:lnTo>
                  <a:pt x="240" y="544"/>
                </a:lnTo>
                <a:lnTo>
                  <a:pt x="240" y="536"/>
                </a:lnTo>
                <a:lnTo>
                  <a:pt x="232" y="536"/>
                </a:lnTo>
                <a:lnTo>
                  <a:pt x="232" y="528"/>
                </a:lnTo>
                <a:lnTo>
                  <a:pt x="224" y="520"/>
                </a:lnTo>
                <a:lnTo>
                  <a:pt x="224" y="512"/>
                </a:lnTo>
                <a:lnTo>
                  <a:pt x="216" y="504"/>
                </a:lnTo>
                <a:lnTo>
                  <a:pt x="216" y="496"/>
                </a:lnTo>
                <a:lnTo>
                  <a:pt x="216" y="488"/>
                </a:lnTo>
                <a:lnTo>
                  <a:pt x="208" y="488"/>
                </a:lnTo>
                <a:lnTo>
                  <a:pt x="208" y="480"/>
                </a:lnTo>
                <a:lnTo>
                  <a:pt x="200" y="480"/>
                </a:lnTo>
                <a:lnTo>
                  <a:pt x="200" y="472"/>
                </a:lnTo>
                <a:lnTo>
                  <a:pt x="200" y="464"/>
                </a:lnTo>
                <a:lnTo>
                  <a:pt x="200" y="456"/>
                </a:lnTo>
                <a:lnTo>
                  <a:pt x="200" y="448"/>
                </a:lnTo>
                <a:lnTo>
                  <a:pt x="200" y="440"/>
                </a:lnTo>
                <a:lnTo>
                  <a:pt x="192" y="440"/>
                </a:lnTo>
                <a:lnTo>
                  <a:pt x="192" y="432"/>
                </a:lnTo>
                <a:lnTo>
                  <a:pt x="184" y="432"/>
                </a:lnTo>
                <a:lnTo>
                  <a:pt x="184" y="424"/>
                </a:lnTo>
                <a:lnTo>
                  <a:pt x="176" y="424"/>
                </a:lnTo>
                <a:lnTo>
                  <a:pt x="168" y="424"/>
                </a:lnTo>
                <a:lnTo>
                  <a:pt x="168" y="416"/>
                </a:lnTo>
                <a:lnTo>
                  <a:pt x="168" y="408"/>
                </a:lnTo>
                <a:lnTo>
                  <a:pt x="168" y="400"/>
                </a:lnTo>
                <a:lnTo>
                  <a:pt x="160" y="400"/>
                </a:lnTo>
                <a:lnTo>
                  <a:pt x="152" y="400"/>
                </a:lnTo>
                <a:lnTo>
                  <a:pt x="152" y="392"/>
                </a:lnTo>
                <a:lnTo>
                  <a:pt x="144" y="392"/>
                </a:lnTo>
                <a:lnTo>
                  <a:pt x="144" y="384"/>
                </a:lnTo>
                <a:lnTo>
                  <a:pt x="144" y="376"/>
                </a:lnTo>
                <a:lnTo>
                  <a:pt x="136" y="376"/>
                </a:lnTo>
                <a:lnTo>
                  <a:pt x="128" y="376"/>
                </a:lnTo>
                <a:lnTo>
                  <a:pt x="128" y="368"/>
                </a:lnTo>
                <a:lnTo>
                  <a:pt x="120" y="360"/>
                </a:lnTo>
                <a:lnTo>
                  <a:pt x="112" y="360"/>
                </a:lnTo>
                <a:lnTo>
                  <a:pt x="112" y="368"/>
                </a:lnTo>
                <a:lnTo>
                  <a:pt x="112" y="376"/>
                </a:lnTo>
                <a:lnTo>
                  <a:pt x="112" y="384"/>
                </a:lnTo>
                <a:lnTo>
                  <a:pt x="104" y="384"/>
                </a:lnTo>
                <a:lnTo>
                  <a:pt x="96" y="384"/>
                </a:lnTo>
                <a:lnTo>
                  <a:pt x="88" y="360"/>
                </a:lnTo>
                <a:lnTo>
                  <a:pt x="88" y="352"/>
                </a:lnTo>
                <a:lnTo>
                  <a:pt x="96" y="352"/>
                </a:lnTo>
                <a:lnTo>
                  <a:pt x="96" y="344"/>
                </a:lnTo>
                <a:lnTo>
                  <a:pt x="96" y="336"/>
                </a:lnTo>
                <a:lnTo>
                  <a:pt x="96" y="328"/>
                </a:lnTo>
                <a:lnTo>
                  <a:pt x="96" y="320"/>
                </a:lnTo>
                <a:lnTo>
                  <a:pt x="88" y="320"/>
                </a:lnTo>
                <a:lnTo>
                  <a:pt x="88" y="312"/>
                </a:lnTo>
                <a:lnTo>
                  <a:pt x="88" y="304"/>
                </a:lnTo>
                <a:lnTo>
                  <a:pt x="96" y="304"/>
                </a:lnTo>
                <a:lnTo>
                  <a:pt x="96" y="296"/>
                </a:lnTo>
                <a:lnTo>
                  <a:pt x="104" y="296"/>
                </a:lnTo>
                <a:lnTo>
                  <a:pt x="104" y="288"/>
                </a:lnTo>
                <a:lnTo>
                  <a:pt x="112" y="288"/>
                </a:lnTo>
                <a:lnTo>
                  <a:pt x="112" y="280"/>
                </a:lnTo>
                <a:lnTo>
                  <a:pt x="104" y="280"/>
                </a:lnTo>
                <a:lnTo>
                  <a:pt x="96" y="280"/>
                </a:lnTo>
                <a:lnTo>
                  <a:pt x="96" y="272"/>
                </a:lnTo>
                <a:lnTo>
                  <a:pt x="88" y="272"/>
                </a:lnTo>
                <a:lnTo>
                  <a:pt x="88" y="264"/>
                </a:lnTo>
                <a:lnTo>
                  <a:pt x="88" y="256"/>
                </a:lnTo>
                <a:lnTo>
                  <a:pt x="80" y="256"/>
                </a:lnTo>
                <a:lnTo>
                  <a:pt x="80" y="248"/>
                </a:lnTo>
                <a:lnTo>
                  <a:pt x="72" y="240"/>
                </a:lnTo>
                <a:lnTo>
                  <a:pt x="72" y="232"/>
                </a:lnTo>
                <a:lnTo>
                  <a:pt x="72" y="224"/>
                </a:lnTo>
                <a:lnTo>
                  <a:pt x="72" y="216"/>
                </a:lnTo>
                <a:lnTo>
                  <a:pt x="72" y="208"/>
                </a:lnTo>
                <a:lnTo>
                  <a:pt x="64" y="200"/>
                </a:lnTo>
                <a:lnTo>
                  <a:pt x="64" y="192"/>
                </a:lnTo>
                <a:lnTo>
                  <a:pt x="72" y="192"/>
                </a:lnTo>
                <a:lnTo>
                  <a:pt x="72" y="184"/>
                </a:lnTo>
                <a:lnTo>
                  <a:pt x="72" y="176"/>
                </a:lnTo>
                <a:lnTo>
                  <a:pt x="72" y="168"/>
                </a:lnTo>
                <a:lnTo>
                  <a:pt x="64" y="168"/>
                </a:lnTo>
                <a:lnTo>
                  <a:pt x="64" y="160"/>
                </a:lnTo>
                <a:lnTo>
                  <a:pt x="56" y="160"/>
                </a:lnTo>
                <a:lnTo>
                  <a:pt x="56" y="152"/>
                </a:lnTo>
                <a:lnTo>
                  <a:pt x="48" y="152"/>
                </a:lnTo>
                <a:lnTo>
                  <a:pt x="48" y="144"/>
                </a:lnTo>
                <a:lnTo>
                  <a:pt x="48" y="136"/>
                </a:lnTo>
                <a:lnTo>
                  <a:pt x="40" y="136"/>
                </a:lnTo>
                <a:lnTo>
                  <a:pt x="40" y="128"/>
                </a:lnTo>
                <a:lnTo>
                  <a:pt x="40" y="120"/>
                </a:lnTo>
                <a:lnTo>
                  <a:pt x="32" y="120"/>
                </a:lnTo>
                <a:lnTo>
                  <a:pt x="32" y="112"/>
                </a:lnTo>
                <a:lnTo>
                  <a:pt x="24" y="112"/>
                </a:lnTo>
                <a:lnTo>
                  <a:pt x="16" y="112"/>
                </a:lnTo>
                <a:lnTo>
                  <a:pt x="16" y="104"/>
                </a:lnTo>
                <a:lnTo>
                  <a:pt x="16" y="96"/>
                </a:lnTo>
                <a:lnTo>
                  <a:pt x="8" y="96"/>
                </a:lnTo>
                <a:lnTo>
                  <a:pt x="8" y="88"/>
                </a:lnTo>
                <a:lnTo>
                  <a:pt x="0" y="88"/>
                </a:lnTo>
                <a:lnTo>
                  <a:pt x="8" y="88"/>
                </a:lnTo>
              </a:path>
            </a:pathLst>
          </a:custGeom>
          <a:solidFill>
            <a:srgbClr val="FFFFFF"/>
          </a:solidFill>
          <a:ln w="12700" cap="rnd"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9" name="Freeform 17"/>
          <p:cNvSpPr>
            <a:spLocks/>
          </p:cNvSpPr>
          <p:nvPr/>
        </p:nvSpPr>
        <p:spPr bwMode="auto">
          <a:xfrm>
            <a:off x="2141538" y="3241675"/>
            <a:ext cx="1978025" cy="1235075"/>
          </a:xfrm>
          <a:custGeom>
            <a:avLst/>
            <a:gdLst/>
            <a:ahLst/>
            <a:cxnLst>
              <a:cxn ang="0">
                <a:pos x="176" y="24"/>
              </a:cxn>
              <a:cxn ang="0">
                <a:pos x="120" y="32"/>
              </a:cxn>
              <a:cxn ang="0">
                <a:pos x="88" y="40"/>
              </a:cxn>
              <a:cxn ang="0">
                <a:pos x="88" y="72"/>
              </a:cxn>
              <a:cxn ang="0">
                <a:pos x="104" y="120"/>
              </a:cxn>
              <a:cxn ang="0">
                <a:pos x="104" y="152"/>
              </a:cxn>
              <a:cxn ang="0">
                <a:pos x="72" y="184"/>
              </a:cxn>
              <a:cxn ang="0">
                <a:pos x="16" y="192"/>
              </a:cxn>
              <a:cxn ang="0">
                <a:pos x="8" y="240"/>
              </a:cxn>
              <a:cxn ang="0">
                <a:pos x="24" y="280"/>
              </a:cxn>
              <a:cxn ang="0">
                <a:pos x="8" y="312"/>
              </a:cxn>
              <a:cxn ang="0">
                <a:pos x="16" y="352"/>
              </a:cxn>
              <a:cxn ang="0">
                <a:pos x="56" y="376"/>
              </a:cxn>
              <a:cxn ang="0">
                <a:pos x="96" y="400"/>
              </a:cxn>
              <a:cxn ang="0">
                <a:pos x="120" y="408"/>
              </a:cxn>
              <a:cxn ang="0">
                <a:pos x="168" y="432"/>
              </a:cxn>
              <a:cxn ang="0">
                <a:pos x="224" y="448"/>
              </a:cxn>
              <a:cxn ang="0">
                <a:pos x="280" y="440"/>
              </a:cxn>
              <a:cxn ang="0">
                <a:pos x="312" y="472"/>
              </a:cxn>
              <a:cxn ang="0">
                <a:pos x="344" y="504"/>
              </a:cxn>
              <a:cxn ang="0">
                <a:pos x="368" y="528"/>
              </a:cxn>
              <a:cxn ang="0">
                <a:pos x="384" y="528"/>
              </a:cxn>
              <a:cxn ang="0">
                <a:pos x="392" y="488"/>
              </a:cxn>
              <a:cxn ang="0">
                <a:pos x="424" y="472"/>
              </a:cxn>
              <a:cxn ang="0">
                <a:pos x="432" y="440"/>
              </a:cxn>
              <a:cxn ang="0">
                <a:pos x="456" y="416"/>
              </a:cxn>
              <a:cxn ang="0">
                <a:pos x="432" y="376"/>
              </a:cxn>
              <a:cxn ang="0">
                <a:pos x="472" y="376"/>
              </a:cxn>
              <a:cxn ang="0">
                <a:pos x="504" y="408"/>
              </a:cxn>
              <a:cxn ang="0">
                <a:pos x="528" y="448"/>
              </a:cxn>
              <a:cxn ang="0">
                <a:pos x="576" y="456"/>
              </a:cxn>
              <a:cxn ang="0">
                <a:pos x="600" y="472"/>
              </a:cxn>
              <a:cxn ang="0">
                <a:pos x="624" y="464"/>
              </a:cxn>
              <a:cxn ang="0">
                <a:pos x="648" y="424"/>
              </a:cxn>
              <a:cxn ang="0">
                <a:pos x="640" y="400"/>
              </a:cxn>
              <a:cxn ang="0">
                <a:pos x="616" y="360"/>
              </a:cxn>
              <a:cxn ang="0">
                <a:pos x="624" y="344"/>
              </a:cxn>
              <a:cxn ang="0">
                <a:pos x="680" y="360"/>
              </a:cxn>
              <a:cxn ang="0">
                <a:pos x="672" y="336"/>
              </a:cxn>
              <a:cxn ang="0">
                <a:pos x="672" y="320"/>
              </a:cxn>
              <a:cxn ang="0">
                <a:pos x="704" y="280"/>
              </a:cxn>
              <a:cxn ang="0">
                <a:pos x="736" y="248"/>
              </a:cxn>
              <a:cxn ang="0">
                <a:pos x="704" y="200"/>
              </a:cxn>
              <a:cxn ang="0">
                <a:pos x="704" y="168"/>
              </a:cxn>
              <a:cxn ang="0">
                <a:pos x="688" y="136"/>
              </a:cxn>
              <a:cxn ang="0">
                <a:pos x="648" y="112"/>
              </a:cxn>
              <a:cxn ang="0">
                <a:pos x="616" y="112"/>
              </a:cxn>
              <a:cxn ang="0">
                <a:pos x="584" y="80"/>
              </a:cxn>
              <a:cxn ang="0">
                <a:pos x="552" y="64"/>
              </a:cxn>
              <a:cxn ang="0">
                <a:pos x="488" y="48"/>
              </a:cxn>
              <a:cxn ang="0">
                <a:pos x="432" y="24"/>
              </a:cxn>
              <a:cxn ang="0">
                <a:pos x="408" y="40"/>
              </a:cxn>
              <a:cxn ang="0">
                <a:pos x="416" y="72"/>
              </a:cxn>
              <a:cxn ang="0">
                <a:pos x="384" y="56"/>
              </a:cxn>
              <a:cxn ang="0">
                <a:pos x="344" y="32"/>
              </a:cxn>
              <a:cxn ang="0">
                <a:pos x="296" y="8"/>
              </a:cxn>
              <a:cxn ang="0">
                <a:pos x="248" y="8"/>
              </a:cxn>
              <a:cxn ang="0">
                <a:pos x="216" y="40"/>
              </a:cxn>
              <a:cxn ang="0">
                <a:pos x="192" y="16"/>
              </a:cxn>
            </a:cxnLst>
            <a:rect l="0" t="0" r="r" b="b"/>
            <a:pathLst>
              <a:path w="737" h="537">
                <a:moveTo>
                  <a:pt x="208" y="8"/>
                </a:moveTo>
                <a:lnTo>
                  <a:pt x="208" y="8"/>
                </a:lnTo>
                <a:lnTo>
                  <a:pt x="200" y="8"/>
                </a:lnTo>
                <a:lnTo>
                  <a:pt x="192" y="8"/>
                </a:lnTo>
                <a:lnTo>
                  <a:pt x="184" y="8"/>
                </a:lnTo>
                <a:lnTo>
                  <a:pt x="184" y="16"/>
                </a:lnTo>
                <a:lnTo>
                  <a:pt x="184" y="24"/>
                </a:lnTo>
                <a:lnTo>
                  <a:pt x="176" y="24"/>
                </a:lnTo>
                <a:lnTo>
                  <a:pt x="168" y="24"/>
                </a:lnTo>
                <a:lnTo>
                  <a:pt x="168" y="32"/>
                </a:lnTo>
                <a:lnTo>
                  <a:pt x="160" y="32"/>
                </a:lnTo>
                <a:lnTo>
                  <a:pt x="152" y="32"/>
                </a:lnTo>
                <a:lnTo>
                  <a:pt x="144" y="32"/>
                </a:lnTo>
                <a:lnTo>
                  <a:pt x="136" y="32"/>
                </a:lnTo>
                <a:lnTo>
                  <a:pt x="128" y="32"/>
                </a:lnTo>
                <a:lnTo>
                  <a:pt x="120" y="32"/>
                </a:lnTo>
                <a:lnTo>
                  <a:pt x="120" y="24"/>
                </a:lnTo>
                <a:lnTo>
                  <a:pt x="112" y="24"/>
                </a:lnTo>
                <a:lnTo>
                  <a:pt x="112" y="16"/>
                </a:lnTo>
                <a:lnTo>
                  <a:pt x="104" y="16"/>
                </a:lnTo>
                <a:lnTo>
                  <a:pt x="96" y="16"/>
                </a:lnTo>
                <a:lnTo>
                  <a:pt x="88" y="24"/>
                </a:lnTo>
                <a:lnTo>
                  <a:pt x="88" y="32"/>
                </a:lnTo>
                <a:lnTo>
                  <a:pt x="88" y="40"/>
                </a:lnTo>
                <a:lnTo>
                  <a:pt x="80" y="40"/>
                </a:lnTo>
                <a:lnTo>
                  <a:pt x="72" y="40"/>
                </a:lnTo>
                <a:lnTo>
                  <a:pt x="72" y="48"/>
                </a:lnTo>
                <a:lnTo>
                  <a:pt x="72" y="56"/>
                </a:lnTo>
                <a:lnTo>
                  <a:pt x="72" y="64"/>
                </a:lnTo>
                <a:lnTo>
                  <a:pt x="80" y="64"/>
                </a:lnTo>
                <a:lnTo>
                  <a:pt x="88" y="64"/>
                </a:lnTo>
                <a:lnTo>
                  <a:pt x="88" y="72"/>
                </a:lnTo>
                <a:lnTo>
                  <a:pt x="88" y="80"/>
                </a:lnTo>
                <a:lnTo>
                  <a:pt x="96" y="80"/>
                </a:lnTo>
                <a:lnTo>
                  <a:pt x="96" y="88"/>
                </a:lnTo>
                <a:lnTo>
                  <a:pt x="96" y="96"/>
                </a:lnTo>
                <a:lnTo>
                  <a:pt x="96" y="104"/>
                </a:lnTo>
                <a:lnTo>
                  <a:pt x="96" y="112"/>
                </a:lnTo>
                <a:lnTo>
                  <a:pt x="104" y="112"/>
                </a:lnTo>
                <a:lnTo>
                  <a:pt x="104" y="120"/>
                </a:lnTo>
                <a:lnTo>
                  <a:pt x="112" y="120"/>
                </a:lnTo>
                <a:lnTo>
                  <a:pt x="112" y="128"/>
                </a:lnTo>
                <a:lnTo>
                  <a:pt x="120" y="128"/>
                </a:lnTo>
                <a:lnTo>
                  <a:pt x="120" y="136"/>
                </a:lnTo>
                <a:lnTo>
                  <a:pt x="120" y="144"/>
                </a:lnTo>
                <a:lnTo>
                  <a:pt x="112" y="144"/>
                </a:lnTo>
                <a:lnTo>
                  <a:pt x="112" y="152"/>
                </a:lnTo>
                <a:lnTo>
                  <a:pt x="104" y="152"/>
                </a:lnTo>
                <a:lnTo>
                  <a:pt x="104" y="160"/>
                </a:lnTo>
                <a:lnTo>
                  <a:pt x="104" y="168"/>
                </a:lnTo>
                <a:lnTo>
                  <a:pt x="104" y="176"/>
                </a:lnTo>
                <a:lnTo>
                  <a:pt x="104" y="184"/>
                </a:lnTo>
                <a:lnTo>
                  <a:pt x="96" y="184"/>
                </a:lnTo>
                <a:lnTo>
                  <a:pt x="88" y="184"/>
                </a:lnTo>
                <a:lnTo>
                  <a:pt x="80" y="184"/>
                </a:lnTo>
                <a:lnTo>
                  <a:pt x="72" y="184"/>
                </a:lnTo>
                <a:lnTo>
                  <a:pt x="64" y="184"/>
                </a:lnTo>
                <a:lnTo>
                  <a:pt x="56" y="184"/>
                </a:lnTo>
                <a:lnTo>
                  <a:pt x="48" y="184"/>
                </a:lnTo>
                <a:lnTo>
                  <a:pt x="48" y="192"/>
                </a:lnTo>
                <a:lnTo>
                  <a:pt x="40" y="192"/>
                </a:lnTo>
                <a:lnTo>
                  <a:pt x="32" y="192"/>
                </a:lnTo>
                <a:lnTo>
                  <a:pt x="24" y="192"/>
                </a:lnTo>
                <a:lnTo>
                  <a:pt x="16" y="192"/>
                </a:lnTo>
                <a:lnTo>
                  <a:pt x="16" y="200"/>
                </a:lnTo>
                <a:lnTo>
                  <a:pt x="16" y="208"/>
                </a:lnTo>
                <a:lnTo>
                  <a:pt x="16" y="216"/>
                </a:lnTo>
                <a:lnTo>
                  <a:pt x="24" y="216"/>
                </a:lnTo>
                <a:lnTo>
                  <a:pt x="24" y="224"/>
                </a:lnTo>
                <a:lnTo>
                  <a:pt x="24" y="232"/>
                </a:lnTo>
                <a:lnTo>
                  <a:pt x="16" y="240"/>
                </a:lnTo>
                <a:lnTo>
                  <a:pt x="8" y="240"/>
                </a:lnTo>
                <a:lnTo>
                  <a:pt x="0" y="248"/>
                </a:lnTo>
                <a:lnTo>
                  <a:pt x="0" y="256"/>
                </a:lnTo>
                <a:lnTo>
                  <a:pt x="8" y="256"/>
                </a:lnTo>
                <a:lnTo>
                  <a:pt x="16" y="256"/>
                </a:lnTo>
                <a:lnTo>
                  <a:pt x="24" y="256"/>
                </a:lnTo>
                <a:lnTo>
                  <a:pt x="24" y="264"/>
                </a:lnTo>
                <a:lnTo>
                  <a:pt x="24" y="272"/>
                </a:lnTo>
                <a:lnTo>
                  <a:pt x="24" y="280"/>
                </a:lnTo>
                <a:lnTo>
                  <a:pt x="24" y="288"/>
                </a:lnTo>
                <a:lnTo>
                  <a:pt x="16" y="288"/>
                </a:lnTo>
                <a:lnTo>
                  <a:pt x="16" y="296"/>
                </a:lnTo>
                <a:lnTo>
                  <a:pt x="8" y="296"/>
                </a:lnTo>
                <a:lnTo>
                  <a:pt x="0" y="296"/>
                </a:lnTo>
                <a:lnTo>
                  <a:pt x="0" y="304"/>
                </a:lnTo>
                <a:lnTo>
                  <a:pt x="8" y="304"/>
                </a:lnTo>
                <a:lnTo>
                  <a:pt x="8" y="312"/>
                </a:lnTo>
                <a:lnTo>
                  <a:pt x="16" y="312"/>
                </a:lnTo>
                <a:lnTo>
                  <a:pt x="16" y="320"/>
                </a:lnTo>
                <a:lnTo>
                  <a:pt x="16" y="328"/>
                </a:lnTo>
                <a:lnTo>
                  <a:pt x="16" y="336"/>
                </a:lnTo>
                <a:lnTo>
                  <a:pt x="8" y="344"/>
                </a:lnTo>
                <a:lnTo>
                  <a:pt x="0" y="352"/>
                </a:lnTo>
                <a:lnTo>
                  <a:pt x="8" y="352"/>
                </a:lnTo>
                <a:lnTo>
                  <a:pt x="16" y="352"/>
                </a:lnTo>
                <a:lnTo>
                  <a:pt x="16" y="360"/>
                </a:lnTo>
                <a:lnTo>
                  <a:pt x="24" y="360"/>
                </a:lnTo>
                <a:lnTo>
                  <a:pt x="24" y="368"/>
                </a:lnTo>
                <a:lnTo>
                  <a:pt x="24" y="376"/>
                </a:lnTo>
                <a:lnTo>
                  <a:pt x="32" y="376"/>
                </a:lnTo>
                <a:lnTo>
                  <a:pt x="40" y="376"/>
                </a:lnTo>
                <a:lnTo>
                  <a:pt x="48" y="376"/>
                </a:lnTo>
                <a:lnTo>
                  <a:pt x="56" y="376"/>
                </a:lnTo>
                <a:lnTo>
                  <a:pt x="64" y="376"/>
                </a:lnTo>
                <a:lnTo>
                  <a:pt x="64" y="384"/>
                </a:lnTo>
                <a:lnTo>
                  <a:pt x="72" y="384"/>
                </a:lnTo>
                <a:lnTo>
                  <a:pt x="72" y="392"/>
                </a:lnTo>
                <a:lnTo>
                  <a:pt x="72" y="400"/>
                </a:lnTo>
                <a:lnTo>
                  <a:pt x="80" y="400"/>
                </a:lnTo>
                <a:lnTo>
                  <a:pt x="88" y="400"/>
                </a:lnTo>
                <a:lnTo>
                  <a:pt x="96" y="400"/>
                </a:lnTo>
                <a:lnTo>
                  <a:pt x="96" y="392"/>
                </a:lnTo>
                <a:lnTo>
                  <a:pt x="96" y="384"/>
                </a:lnTo>
                <a:lnTo>
                  <a:pt x="104" y="384"/>
                </a:lnTo>
                <a:lnTo>
                  <a:pt x="112" y="384"/>
                </a:lnTo>
                <a:lnTo>
                  <a:pt x="112" y="392"/>
                </a:lnTo>
                <a:lnTo>
                  <a:pt x="112" y="400"/>
                </a:lnTo>
                <a:lnTo>
                  <a:pt x="112" y="408"/>
                </a:lnTo>
                <a:lnTo>
                  <a:pt x="120" y="408"/>
                </a:lnTo>
                <a:lnTo>
                  <a:pt x="128" y="408"/>
                </a:lnTo>
                <a:lnTo>
                  <a:pt x="136" y="408"/>
                </a:lnTo>
                <a:lnTo>
                  <a:pt x="136" y="416"/>
                </a:lnTo>
                <a:lnTo>
                  <a:pt x="144" y="416"/>
                </a:lnTo>
                <a:lnTo>
                  <a:pt x="144" y="424"/>
                </a:lnTo>
                <a:lnTo>
                  <a:pt x="152" y="424"/>
                </a:lnTo>
                <a:lnTo>
                  <a:pt x="160" y="432"/>
                </a:lnTo>
                <a:lnTo>
                  <a:pt x="168" y="432"/>
                </a:lnTo>
                <a:lnTo>
                  <a:pt x="168" y="440"/>
                </a:lnTo>
                <a:lnTo>
                  <a:pt x="176" y="440"/>
                </a:lnTo>
                <a:lnTo>
                  <a:pt x="184" y="440"/>
                </a:lnTo>
                <a:lnTo>
                  <a:pt x="192" y="448"/>
                </a:lnTo>
                <a:lnTo>
                  <a:pt x="200" y="448"/>
                </a:lnTo>
                <a:lnTo>
                  <a:pt x="208" y="448"/>
                </a:lnTo>
                <a:lnTo>
                  <a:pt x="216" y="448"/>
                </a:lnTo>
                <a:lnTo>
                  <a:pt x="224" y="448"/>
                </a:lnTo>
                <a:lnTo>
                  <a:pt x="232" y="448"/>
                </a:lnTo>
                <a:lnTo>
                  <a:pt x="240" y="448"/>
                </a:lnTo>
                <a:lnTo>
                  <a:pt x="248" y="448"/>
                </a:lnTo>
                <a:lnTo>
                  <a:pt x="248" y="440"/>
                </a:lnTo>
                <a:lnTo>
                  <a:pt x="256" y="440"/>
                </a:lnTo>
                <a:lnTo>
                  <a:pt x="264" y="440"/>
                </a:lnTo>
                <a:lnTo>
                  <a:pt x="272" y="440"/>
                </a:lnTo>
                <a:lnTo>
                  <a:pt x="280" y="440"/>
                </a:lnTo>
                <a:lnTo>
                  <a:pt x="280" y="448"/>
                </a:lnTo>
                <a:lnTo>
                  <a:pt x="288" y="448"/>
                </a:lnTo>
                <a:lnTo>
                  <a:pt x="288" y="456"/>
                </a:lnTo>
                <a:lnTo>
                  <a:pt x="296" y="456"/>
                </a:lnTo>
                <a:lnTo>
                  <a:pt x="304" y="456"/>
                </a:lnTo>
                <a:lnTo>
                  <a:pt x="312" y="456"/>
                </a:lnTo>
                <a:lnTo>
                  <a:pt x="312" y="464"/>
                </a:lnTo>
                <a:lnTo>
                  <a:pt x="312" y="472"/>
                </a:lnTo>
                <a:lnTo>
                  <a:pt x="312" y="480"/>
                </a:lnTo>
                <a:lnTo>
                  <a:pt x="320" y="480"/>
                </a:lnTo>
                <a:lnTo>
                  <a:pt x="320" y="488"/>
                </a:lnTo>
                <a:lnTo>
                  <a:pt x="320" y="496"/>
                </a:lnTo>
                <a:lnTo>
                  <a:pt x="328" y="496"/>
                </a:lnTo>
                <a:lnTo>
                  <a:pt x="328" y="504"/>
                </a:lnTo>
                <a:lnTo>
                  <a:pt x="336" y="504"/>
                </a:lnTo>
                <a:lnTo>
                  <a:pt x="344" y="504"/>
                </a:lnTo>
                <a:lnTo>
                  <a:pt x="344" y="512"/>
                </a:lnTo>
                <a:lnTo>
                  <a:pt x="344" y="520"/>
                </a:lnTo>
                <a:lnTo>
                  <a:pt x="344" y="528"/>
                </a:lnTo>
                <a:lnTo>
                  <a:pt x="352" y="528"/>
                </a:lnTo>
                <a:lnTo>
                  <a:pt x="360" y="528"/>
                </a:lnTo>
                <a:lnTo>
                  <a:pt x="360" y="536"/>
                </a:lnTo>
                <a:lnTo>
                  <a:pt x="368" y="536"/>
                </a:lnTo>
                <a:lnTo>
                  <a:pt x="368" y="528"/>
                </a:lnTo>
                <a:lnTo>
                  <a:pt x="368" y="520"/>
                </a:lnTo>
                <a:lnTo>
                  <a:pt x="368" y="512"/>
                </a:lnTo>
                <a:lnTo>
                  <a:pt x="360" y="512"/>
                </a:lnTo>
                <a:lnTo>
                  <a:pt x="368" y="512"/>
                </a:lnTo>
                <a:lnTo>
                  <a:pt x="376" y="512"/>
                </a:lnTo>
                <a:lnTo>
                  <a:pt x="384" y="512"/>
                </a:lnTo>
                <a:lnTo>
                  <a:pt x="384" y="520"/>
                </a:lnTo>
                <a:lnTo>
                  <a:pt x="384" y="528"/>
                </a:lnTo>
                <a:lnTo>
                  <a:pt x="392" y="528"/>
                </a:lnTo>
                <a:lnTo>
                  <a:pt x="392" y="520"/>
                </a:lnTo>
                <a:lnTo>
                  <a:pt x="392" y="512"/>
                </a:lnTo>
                <a:lnTo>
                  <a:pt x="392" y="504"/>
                </a:lnTo>
                <a:lnTo>
                  <a:pt x="392" y="496"/>
                </a:lnTo>
                <a:lnTo>
                  <a:pt x="384" y="496"/>
                </a:lnTo>
                <a:lnTo>
                  <a:pt x="384" y="488"/>
                </a:lnTo>
                <a:lnTo>
                  <a:pt x="392" y="488"/>
                </a:lnTo>
                <a:lnTo>
                  <a:pt x="400" y="488"/>
                </a:lnTo>
                <a:lnTo>
                  <a:pt x="408" y="488"/>
                </a:lnTo>
                <a:lnTo>
                  <a:pt x="416" y="488"/>
                </a:lnTo>
                <a:lnTo>
                  <a:pt x="424" y="488"/>
                </a:lnTo>
                <a:lnTo>
                  <a:pt x="424" y="480"/>
                </a:lnTo>
                <a:lnTo>
                  <a:pt x="416" y="480"/>
                </a:lnTo>
                <a:lnTo>
                  <a:pt x="424" y="480"/>
                </a:lnTo>
                <a:lnTo>
                  <a:pt x="424" y="472"/>
                </a:lnTo>
                <a:lnTo>
                  <a:pt x="424" y="464"/>
                </a:lnTo>
                <a:lnTo>
                  <a:pt x="432" y="464"/>
                </a:lnTo>
                <a:lnTo>
                  <a:pt x="432" y="456"/>
                </a:lnTo>
                <a:lnTo>
                  <a:pt x="424" y="456"/>
                </a:lnTo>
                <a:lnTo>
                  <a:pt x="424" y="448"/>
                </a:lnTo>
                <a:lnTo>
                  <a:pt x="432" y="448"/>
                </a:lnTo>
                <a:lnTo>
                  <a:pt x="440" y="448"/>
                </a:lnTo>
                <a:lnTo>
                  <a:pt x="432" y="440"/>
                </a:lnTo>
                <a:lnTo>
                  <a:pt x="432" y="432"/>
                </a:lnTo>
                <a:lnTo>
                  <a:pt x="424" y="432"/>
                </a:lnTo>
                <a:lnTo>
                  <a:pt x="432" y="432"/>
                </a:lnTo>
                <a:lnTo>
                  <a:pt x="440" y="432"/>
                </a:lnTo>
                <a:lnTo>
                  <a:pt x="448" y="432"/>
                </a:lnTo>
                <a:lnTo>
                  <a:pt x="448" y="424"/>
                </a:lnTo>
                <a:lnTo>
                  <a:pt x="456" y="424"/>
                </a:lnTo>
                <a:lnTo>
                  <a:pt x="456" y="416"/>
                </a:lnTo>
                <a:lnTo>
                  <a:pt x="456" y="408"/>
                </a:lnTo>
                <a:lnTo>
                  <a:pt x="448" y="408"/>
                </a:lnTo>
                <a:lnTo>
                  <a:pt x="448" y="400"/>
                </a:lnTo>
                <a:lnTo>
                  <a:pt x="440" y="400"/>
                </a:lnTo>
                <a:lnTo>
                  <a:pt x="432" y="400"/>
                </a:lnTo>
                <a:lnTo>
                  <a:pt x="432" y="392"/>
                </a:lnTo>
                <a:lnTo>
                  <a:pt x="432" y="384"/>
                </a:lnTo>
                <a:lnTo>
                  <a:pt x="432" y="376"/>
                </a:lnTo>
                <a:lnTo>
                  <a:pt x="440" y="376"/>
                </a:lnTo>
                <a:lnTo>
                  <a:pt x="448" y="368"/>
                </a:lnTo>
                <a:lnTo>
                  <a:pt x="448" y="360"/>
                </a:lnTo>
                <a:lnTo>
                  <a:pt x="456" y="360"/>
                </a:lnTo>
                <a:lnTo>
                  <a:pt x="464" y="360"/>
                </a:lnTo>
                <a:lnTo>
                  <a:pt x="464" y="368"/>
                </a:lnTo>
                <a:lnTo>
                  <a:pt x="464" y="376"/>
                </a:lnTo>
                <a:lnTo>
                  <a:pt x="472" y="376"/>
                </a:lnTo>
                <a:lnTo>
                  <a:pt x="472" y="384"/>
                </a:lnTo>
                <a:lnTo>
                  <a:pt x="480" y="384"/>
                </a:lnTo>
                <a:lnTo>
                  <a:pt x="488" y="384"/>
                </a:lnTo>
                <a:lnTo>
                  <a:pt x="496" y="384"/>
                </a:lnTo>
                <a:lnTo>
                  <a:pt x="496" y="392"/>
                </a:lnTo>
                <a:lnTo>
                  <a:pt x="504" y="392"/>
                </a:lnTo>
                <a:lnTo>
                  <a:pt x="504" y="400"/>
                </a:lnTo>
                <a:lnTo>
                  <a:pt x="504" y="408"/>
                </a:lnTo>
                <a:lnTo>
                  <a:pt x="504" y="416"/>
                </a:lnTo>
                <a:lnTo>
                  <a:pt x="512" y="416"/>
                </a:lnTo>
                <a:lnTo>
                  <a:pt x="512" y="424"/>
                </a:lnTo>
                <a:lnTo>
                  <a:pt x="512" y="432"/>
                </a:lnTo>
                <a:lnTo>
                  <a:pt x="512" y="440"/>
                </a:lnTo>
                <a:lnTo>
                  <a:pt x="520" y="440"/>
                </a:lnTo>
                <a:lnTo>
                  <a:pt x="528" y="440"/>
                </a:lnTo>
                <a:lnTo>
                  <a:pt x="528" y="448"/>
                </a:lnTo>
                <a:lnTo>
                  <a:pt x="536" y="448"/>
                </a:lnTo>
                <a:lnTo>
                  <a:pt x="544" y="456"/>
                </a:lnTo>
                <a:lnTo>
                  <a:pt x="552" y="456"/>
                </a:lnTo>
                <a:lnTo>
                  <a:pt x="560" y="456"/>
                </a:lnTo>
                <a:lnTo>
                  <a:pt x="560" y="464"/>
                </a:lnTo>
                <a:lnTo>
                  <a:pt x="568" y="464"/>
                </a:lnTo>
                <a:lnTo>
                  <a:pt x="576" y="464"/>
                </a:lnTo>
                <a:lnTo>
                  <a:pt x="576" y="456"/>
                </a:lnTo>
                <a:lnTo>
                  <a:pt x="576" y="448"/>
                </a:lnTo>
                <a:lnTo>
                  <a:pt x="568" y="440"/>
                </a:lnTo>
                <a:lnTo>
                  <a:pt x="576" y="440"/>
                </a:lnTo>
                <a:lnTo>
                  <a:pt x="584" y="448"/>
                </a:lnTo>
                <a:lnTo>
                  <a:pt x="584" y="456"/>
                </a:lnTo>
                <a:lnTo>
                  <a:pt x="592" y="456"/>
                </a:lnTo>
                <a:lnTo>
                  <a:pt x="592" y="464"/>
                </a:lnTo>
                <a:lnTo>
                  <a:pt x="600" y="472"/>
                </a:lnTo>
                <a:lnTo>
                  <a:pt x="600" y="480"/>
                </a:lnTo>
                <a:lnTo>
                  <a:pt x="608" y="480"/>
                </a:lnTo>
                <a:lnTo>
                  <a:pt x="616" y="480"/>
                </a:lnTo>
                <a:lnTo>
                  <a:pt x="624" y="480"/>
                </a:lnTo>
                <a:lnTo>
                  <a:pt x="632" y="480"/>
                </a:lnTo>
                <a:lnTo>
                  <a:pt x="632" y="472"/>
                </a:lnTo>
                <a:lnTo>
                  <a:pt x="632" y="464"/>
                </a:lnTo>
                <a:lnTo>
                  <a:pt x="624" y="464"/>
                </a:lnTo>
                <a:lnTo>
                  <a:pt x="632" y="464"/>
                </a:lnTo>
                <a:lnTo>
                  <a:pt x="632" y="456"/>
                </a:lnTo>
                <a:lnTo>
                  <a:pt x="632" y="448"/>
                </a:lnTo>
                <a:lnTo>
                  <a:pt x="632" y="440"/>
                </a:lnTo>
                <a:lnTo>
                  <a:pt x="632" y="432"/>
                </a:lnTo>
                <a:lnTo>
                  <a:pt x="632" y="424"/>
                </a:lnTo>
                <a:lnTo>
                  <a:pt x="640" y="424"/>
                </a:lnTo>
                <a:lnTo>
                  <a:pt x="648" y="424"/>
                </a:lnTo>
                <a:lnTo>
                  <a:pt x="656" y="424"/>
                </a:lnTo>
                <a:lnTo>
                  <a:pt x="664" y="424"/>
                </a:lnTo>
                <a:lnTo>
                  <a:pt x="664" y="416"/>
                </a:lnTo>
                <a:lnTo>
                  <a:pt x="664" y="408"/>
                </a:lnTo>
                <a:lnTo>
                  <a:pt x="656" y="408"/>
                </a:lnTo>
                <a:lnTo>
                  <a:pt x="656" y="400"/>
                </a:lnTo>
                <a:lnTo>
                  <a:pt x="648" y="400"/>
                </a:lnTo>
                <a:lnTo>
                  <a:pt x="640" y="400"/>
                </a:lnTo>
                <a:lnTo>
                  <a:pt x="640" y="392"/>
                </a:lnTo>
                <a:lnTo>
                  <a:pt x="632" y="392"/>
                </a:lnTo>
                <a:lnTo>
                  <a:pt x="632" y="384"/>
                </a:lnTo>
                <a:lnTo>
                  <a:pt x="624" y="384"/>
                </a:lnTo>
                <a:lnTo>
                  <a:pt x="624" y="376"/>
                </a:lnTo>
                <a:lnTo>
                  <a:pt x="624" y="368"/>
                </a:lnTo>
                <a:lnTo>
                  <a:pt x="624" y="360"/>
                </a:lnTo>
                <a:lnTo>
                  <a:pt x="616" y="360"/>
                </a:lnTo>
                <a:lnTo>
                  <a:pt x="608" y="360"/>
                </a:lnTo>
                <a:lnTo>
                  <a:pt x="600" y="352"/>
                </a:lnTo>
                <a:lnTo>
                  <a:pt x="600" y="344"/>
                </a:lnTo>
                <a:lnTo>
                  <a:pt x="600" y="336"/>
                </a:lnTo>
                <a:lnTo>
                  <a:pt x="608" y="336"/>
                </a:lnTo>
                <a:lnTo>
                  <a:pt x="616" y="336"/>
                </a:lnTo>
                <a:lnTo>
                  <a:pt x="624" y="336"/>
                </a:lnTo>
                <a:lnTo>
                  <a:pt x="624" y="344"/>
                </a:lnTo>
                <a:lnTo>
                  <a:pt x="632" y="344"/>
                </a:lnTo>
                <a:lnTo>
                  <a:pt x="632" y="352"/>
                </a:lnTo>
                <a:lnTo>
                  <a:pt x="640" y="352"/>
                </a:lnTo>
                <a:lnTo>
                  <a:pt x="648" y="352"/>
                </a:lnTo>
                <a:lnTo>
                  <a:pt x="656" y="352"/>
                </a:lnTo>
                <a:lnTo>
                  <a:pt x="664" y="352"/>
                </a:lnTo>
                <a:lnTo>
                  <a:pt x="672" y="352"/>
                </a:lnTo>
                <a:lnTo>
                  <a:pt x="680" y="360"/>
                </a:lnTo>
                <a:lnTo>
                  <a:pt x="680" y="352"/>
                </a:lnTo>
                <a:lnTo>
                  <a:pt x="688" y="352"/>
                </a:lnTo>
                <a:lnTo>
                  <a:pt x="680" y="352"/>
                </a:lnTo>
                <a:lnTo>
                  <a:pt x="680" y="344"/>
                </a:lnTo>
                <a:lnTo>
                  <a:pt x="688" y="344"/>
                </a:lnTo>
                <a:lnTo>
                  <a:pt x="680" y="344"/>
                </a:lnTo>
                <a:lnTo>
                  <a:pt x="680" y="336"/>
                </a:lnTo>
                <a:lnTo>
                  <a:pt x="672" y="336"/>
                </a:lnTo>
                <a:lnTo>
                  <a:pt x="664" y="336"/>
                </a:lnTo>
                <a:lnTo>
                  <a:pt x="664" y="328"/>
                </a:lnTo>
                <a:lnTo>
                  <a:pt x="656" y="328"/>
                </a:lnTo>
                <a:lnTo>
                  <a:pt x="656" y="320"/>
                </a:lnTo>
                <a:lnTo>
                  <a:pt x="664" y="320"/>
                </a:lnTo>
                <a:lnTo>
                  <a:pt x="672" y="320"/>
                </a:lnTo>
                <a:lnTo>
                  <a:pt x="672" y="328"/>
                </a:lnTo>
                <a:lnTo>
                  <a:pt x="672" y="320"/>
                </a:lnTo>
                <a:lnTo>
                  <a:pt x="672" y="312"/>
                </a:lnTo>
                <a:lnTo>
                  <a:pt x="680" y="312"/>
                </a:lnTo>
                <a:lnTo>
                  <a:pt x="688" y="304"/>
                </a:lnTo>
                <a:lnTo>
                  <a:pt x="688" y="296"/>
                </a:lnTo>
                <a:lnTo>
                  <a:pt x="696" y="296"/>
                </a:lnTo>
                <a:lnTo>
                  <a:pt x="696" y="288"/>
                </a:lnTo>
                <a:lnTo>
                  <a:pt x="704" y="288"/>
                </a:lnTo>
                <a:lnTo>
                  <a:pt x="704" y="280"/>
                </a:lnTo>
                <a:lnTo>
                  <a:pt x="712" y="280"/>
                </a:lnTo>
                <a:lnTo>
                  <a:pt x="712" y="272"/>
                </a:lnTo>
                <a:lnTo>
                  <a:pt x="712" y="264"/>
                </a:lnTo>
                <a:lnTo>
                  <a:pt x="720" y="264"/>
                </a:lnTo>
                <a:lnTo>
                  <a:pt x="728" y="264"/>
                </a:lnTo>
                <a:lnTo>
                  <a:pt x="728" y="256"/>
                </a:lnTo>
                <a:lnTo>
                  <a:pt x="736" y="256"/>
                </a:lnTo>
                <a:lnTo>
                  <a:pt x="736" y="248"/>
                </a:lnTo>
                <a:lnTo>
                  <a:pt x="736" y="240"/>
                </a:lnTo>
                <a:lnTo>
                  <a:pt x="728" y="240"/>
                </a:lnTo>
                <a:lnTo>
                  <a:pt x="720" y="232"/>
                </a:lnTo>
                <a:lnTo>
                  <a:pt x="712" y="232"/>
                </a:lnTo>
                <a:lnTo>
                  <a:pt x="712" y="224"/>
                </a:lnTo>
                <a:lnTo>
                  <a:pt x="712" y="216"/>
                </a:lnTo>
                <a:lnTo>
                  <a:pt x="712" y="200"/>
                </a:lnTo>
                <a:lnTo>
                  <a:pt x="704" y="200"/>
                </a:lnTo>
                <a:lnTo>
                  <a:pt x="704" y="208"/>
                </a:lnTo>
                <a:lnTo>
                  <a:pt x="696" y="208"/>
                </a:lnTo>
                <a:lnTo>
                  <a:pt x="696" y="200"/>
                </a:lnTo>
                <a:lnTo>
                  <a:pt x="704" y="200"/>
                </a:lnTo>
                <a:lnTo>
                  <a:pt x="704" y="192"/>
                </a:lnTo>
                <a:lnTo>
                  <a:pt x="704" y="184"/>
                </a:lnTo>
                <a:lnTo>
                  <a:pt x="704" y="176"/>
                </a:lnTo>
                <a:lnTo>
                  <a:pt x="704" y="168"/>
                </a:lnTo>
                <a:lnTo>
                  <a:pt x="712" y="168"/>
                </a:lnTo>
                <a:lnTo>
                  <a:pt x="712" y="160"/>
                </a:lnTo>
                <a:lnTo>
                  <a:pt x="704" y="160"/>
                </a:lnTo>
                <a:lnTo>
                  <a:pt x="704" y="152"/>
                </a:lnTo>
                <a:lnTo>
                  <a:pt x="704" y="144"/>
                </a:lnTo>
                <a:lnTo>
                  <a:pt x="696" y="144"/>
                </a:lnTo>
                <a:lnTo>
                  <a:pt x="688" y="144"/>
                </a:lnTo>
                <a:lnTo>
                  <a:pt x="688" y="136"/>
                </a:lnTo>
                <a:lnTo>
                  <a:pt x="688" y="128"/>
                </a:lnTo>
                <a:lnTo>
                  <a:pt x="680" y="128"/>
                </a:lnTo>
                <a:lnTo>
                  <a:pt x="672" y="128"/>
                </a:lnTo>
                <a:lnTo>
                  <a:pt x="672" y="120"/>
                </a:lnTo>
                <a:lnTo>
                  <a:pt x="664" y="120"/>
                </a:lnTo>
                <a:lnTo>
                  <a:pt x="664" y="112"/>
                </a:lnTo>
                <a:lnTo>
                  <a:pt x="656" y="112"/>
                </a:lnTo>
                <a:lnTo>
                  <a:pt x="648" y="112"/>
                </a:lnTo>
                <a:lnTo>
                  <a:pt x="648" y="120"/>
                </a:lnTo>
                <a:lnTo>
                  <a:pt x="640" y="120"/>
                </a:lnTo>
                <a:lnTo>
                  <a:pt x="640" y="128"/>
                </a:lnTo>
                <a:lnTo>
                  <a:pt x="632" y="128"/>
                </a:lnTo>
                <a:lnTo>
                  <a:pt x="624" y="128"/>
                </a:lnTo>
                <a:lnTo>
                  <a:pt x="624" y="120"/>
                </a:lnTo>
                <a:lnTo>
                  <a:pt x="624" y="112"/>
                </a:lnTo>
                <a:lnTo>
                  <a:pt x="616" y="112"/>
                </a:lnTo>
                <a:lnTo>
                  <a:pt x="608" y="112"/>
                </a:lnTo>
                <a:lnTo>
                  <a:pt x="608" y="104"/>
                </a:lnTo>
                <a:lnTo>
                  <a:pt x="608" y="96"/>
                </a:lnTo>
                <a:lnTo>
                  <a:pt x="608" y="88"/>
                </a:lnTo>
                <a:lnTo>
                  <a:pt x="600" y="88"/>
                </a:lnTo>
                <a:lnTo>
                  <a:pt x="592" y="88"/>
                </a:lnTo>
                <a:lnTo>
                  <a:pt x="592" y="80"/>
                </a:lnTo>
                <a:lnTo>
                  <a:pt x="584" y="80"/>
                </a:lnTo>
                <a:lnTo>
                  <a:pt x="584" y="72"/>
                </a:lnTo>
                <a:lnTo>
                  <a:pt x="576" y="72"/>
                </a:lnTo>
                <a:lnTo>
                  <a:pt x="576" y="64"/>
                </a:lnTo>
                <a:lnTo>
                  <a:pt x="568" y="64"/>
                </a:lnTo>
                <a:lnTo>
                  <a:pt x="560" y="64"/>
                </a:lnTo>
                <a:lnTo>
                  <a:pt x="560" y="56"/>
                </a:lnTo>
                <a:lnTo>
                  <a:pt x="560" y="64"/>
                </a:lnTo>
                <a:lnTo>
                  <a:pt x="552" y="64"/>
                </a:lnTo>
                <a:lnTo>
                  <a:pt x="544" y="64"/>
                </a:lnTo>
                <a:lnTo>
                  <a:pt x="536" y="64"/>
                </a:lnTo>
                <a:lnTo>
                  <a:pt x="528" y="64"/>
                </a:lnTo>
                <a:lnTo>
                  <a:pt x="520" y="64"/>
                </a:lnTo>
                <a:lnTo>
                  <a:pt x="512" y="56"/>
                </a:lnTo>
                <a:lnTo>
                  <a:pt x="504" y="56"/>
                </a:lnTo>
                <a:lnTo>
                  <a:pt x="496" y="56"/>
                </a:lnTo>
                <a:lnTo>
                  <a:pt x="488" y="48"/>
                </a:lnTo>
                <a:lnTo>
                  <a:pt x="464" y="48"/>
                </a:lnTo>
                <a:lnTo>
                  <a:pt x="464" y="56"/>
                </a:lnTo>
                <a:lnTo>
                  <a:pt x="456" y="56"/>
                </a:lnTo>
                <a:lnTo>
                  <a:pt x="448" y="48"/>
                </a:lnTo>
                <a:lnTo>
                  <a:pt x="440" y="40"/>
                </a:lnTo>
                <a:lnTo>
                  <a:pt x="440" y="32"/>
                </a:lnTo>
                <a:lnTo>
                  <a:pt x="440" y="24"/>
                </a:lnTo>
                <a:lnTo>
                  <a:pt x="432" y="24"/>
                </a:lnTo>
                <a:lnTo>
                  <a:pt x="432" y="16"/>
                </a:lnTo>
                <a:lnTo>
                  <a:pt x="424" y="16"/>
                </a:lnTo>
                <a:lnTo>
                  <a:pt x="416" y="16"/>
                </a:lnTo>
                <a:lnTo>
                  <a:pt x="408" y="16"/>
                </a:lnTo>
                <a:lnTo>
                  <a:pt x="408" y="24"/>
                </a:lnTo>
                <a:lnTo>
                  <a:pt x="400" y="24"/>
                </a:lnTo>
                <a:lnTo>
                  <a:pt x="400" y="32"/>
                </a:lnTo>
                <a:lnTo>
                  <a:pt x="408" y="40"/>
                </a:lnTo>
                <a:lnTo>
                  <a:pt x="416" y="40"/>
                </a:lnTo>
                <a:lnTo>
                  <a:pt x="424" y="40"/>
                </a:lnTo>
                <a:lnTo>
                  <a:pt x="432" y="48"/>
                </a:lnTo>
                <a:lnTo>
                  <a:pt x="432" y="56"/>
                </a:lnTo>
                <a:lnTo>
                  <a:pt x="424" y="56"/>
                </a:lnTo>
                <a:lnTo>
                  <a:pt x="424" y="64"/>
                </a:lnTo>
                <a:lnTo>
                  <a:pt x="416" y="64"/>
                </a:lnTo>
                <a:lnTo>
                  <a:pt x="416" y="72"/>
                </a:lnTo>
                <a:lnTo>
                  <a:pt x="408" y="72"/>
                </a:lnTo>
                <a:lnTo>
                  <a:pt x="408" y="80"/>
                </a:lnTo>
                <a:lnTo>
                  <a:pt x="408" y="72"/>
                </a:lnTo>
                <a:lnTo>
                  <a:pt x="400" y="72"/>
                </a:lnTo>
                <a:lnTo>
                  <a:pt x="400" y="64"/>
                </a:lnTo>
                <a:lnTo>
                  <a:pt x="392" y="64"/>
                </a:lnTo>
                <a:lnTo>
                  <a:pt x="392" y="56"/>
                </a:lnTo>
                <a:lnTo>
                  <a:pt x="384" y="56"/>
                </a:lnTo>
                <a:lnTo>
                  <a:pt x="376" y="56"/>
                </a:lnTo>
                <a:lnTo>
                  <a:pt x="368" y="56"/>
                </a:lnTo>
                <a:lnTo>
                  <a:pt x="368" y="48"/>
                </a:lnTo>
                <a:lnTo>
                  <a:pt x="368" y="40"/>
                </a:lnTo>
                <a:lnTo>
                  <a:pt x="360" y="40"/>
                </a:lnTo>
                <a:lnTo>
                  <a:pt x="360" y="32"/>
                </a:lnTo>
                <a:lnTo>
                  <a:pt x="352" y="32"/>
                </a:lnTo>
                <a:lnTo>
                  <a:pt x="344" y="32"/>
                </a:lnTo>
                <a:lnTo>
                  <a:pt x="344" y="24"/>
                </a:lnTo>
                <a:lnTo>
                  <a:pt x="336" y="16"/>
                </a:lnTo>
                <a:lnTo>
                  <a:pt x="328" y="16"/>
                </a:lnTo>
                <a:lnTo>
                  <a:pt x="320" y="16"/>
                </a:lnTo>
                <a:lnTo>
                  <a:pt x="312" y="16"/>
                </a:lnTo>
                <a:lnTo>
                  <a:pt x="304" y="16"/>
                </a:lnTo>
                <a:lnTo>
                  <a:pt x="296" y="16"/>
                </a:lnTo>
                <a:lnTo>
                  <a:pt x="296" y="8"/>
                </a:lnTo>
                <a:lnTo>
                  <a:pt x="288" y="8"/>
                </a:lnTo>
                <a:lnTo>
                  <a:pt x="288" y="0"/>
                </a:lnTo>
                <a:lnTo>
                  <a:pt x="280" y="0"/>
                </a:lnTo>
                <a:lnTo>
                  <a:pt x="272" y="0"/>
                </a:lnTo>
                <a:lnTo>
                  <a:pt x="264" y="0"/>
                </a:lnTo>
                <a:lnTo>
                  <a:pt x="256" y="0"/>
                </a:lnTo>
                <a:lnTo>
                  <a:pt x="248" y="0"/>
                </a:lnTo>
                <a:lnTo>
                  <a:pt x="248" y="8"/>
                </a:lnTo>
                <a:lnTo>
                  <a:pt x="240" y="8"/>
                </a:lnTo>
                <a:lnTo>
                  <a:pt x="240" y="16"/>
                </a:lnTo>
                <a:lnTo>
                  <a:pt x="232" y="16"/>
                </a:lnTo>
                <a:lnTo>
                  <a:pt x="224" y="16"/>
                </a:lnTo>
                <a:lnTo>
                  <a:pt x="216" y="16"/>
                </a:lnTo>
                <a:lnTo>
                  <a:pt x="216" y="24"/>
                </a:lnTo>
                <a:lnTo>
                  <a:pt x="216" y="32"/>
                </a:lnTo>
                <a:lnTo>
                  <a:pt x="216" y="40"/>
                </a:lnTo>
                <a:lnTo>
                  <a:pt x="216" y="32"/>
                </a:lnTo>
                <a:lnTo>
                  <a:pt x="216" y="24"/>
                </a:lnTo>
                <a:lnTo>
                  <a:pt x="216" y="16"/>
                </a:lnTo>
                <a:lnTo>
                  <a:pt x="224" y="16"/>
                </a:lnTo>
                <a:lnTo>
                  <a:pt x="216" y="16"/>
                </a:lnTo>
                <a:lnTo>
                  <a:pt x="208" y="16"/>
                </a:lnTo>
                <a:lnTo>
                  <a:pt x="200" y="16"/>
                </a:lnTo>
                <a:lnTo>
                  <a:pt x="192" y="16"/>
                </a:lnTo>
                <a:lnTo>
                  <a:pt x="184" y="16"/>
                </a:lnTo>
              </a:path>
            </a:pathLst>
          </a:custGeom>
          <a:solidFill>
            <a:srgbClr val="FFFFFF"/>
          </a:solidFill>
          <a:ln w="12700" cap="flat"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0" name="Freeform 18"/>
          <p:cNvSpPr>
            <a:spLocks/>
          </p:cNvSpPr>
          <p:nvPr/>
        </p:nvSpPr>
        <p:spPr bwMode="auto">
          <a:xfrm>
            <a:off x="277813" y="1701800"/>
            <a:ext cx="3030537" cy="2008188"/>
          </a:xfrm>
          <a:custGeom>
            <a:avLst/>
            <a:gdLst/>
            <a:ahLst/>
            <a:cxnLst>
              <a:cxn ang="0">
                <a:pos x="440" y="208"/>
              </a:cxn>
              <a:cxn ang="0">
                <a:pos x="512" y="216"/>
              </a:cxn>
              <a:cxn ang="0">
                <a:pos x="528" y="160"/>
              </a:cxn>
              <a:cxn ang="0">
                <a:pos x="568" y="120"/>
              </a:cxn>
              <a:cxn ang="0">
                <a:pos x="640" y="136"/>
              </a:cxn>
              <a:cxn ang="0">
                <a:pos x="688" y="128"/>
              </a:cxn>
              <a:cxn ang="0">
                <a:pos x="696" y="72"/>
              </a:cxn>
              <a:cxn ang="0">
                <a:pos x="736" y="40"/>
              </a:cxn>
              <a:cxn ang="0">
                <a:pos x="792" y="0"/>
              </a:cxn>
              <a:cxn ang="0">
                <a:pos x="808" y="56"/>
              </a:cxn>
              <a:cxn ang="0">
                <a:pos x="832" y="88"/>
              </a:cxn>
              <a:cxn ang="0">
                <a:pos x="864" y="136"/>
              </a:cxn>
              <a:cxn ang="0">
                <a:pos x="896" y="192"/>
              </a:cxn>
              <a:cxn ang="0">
                <a:pos x="880" y="248"/>
              </a:cxn>
              <a:cxn ang="0">
                <a:pos x="896" y="304"/>
              </a:cxn>
              <a:cxn ang="0">
                <a:pos x="952" y="320"/>
              </a:cxn>
              <a:cxn ang="0">
                <a:pos x="1016" y="328"/>
              </a:cxn>
              <a:cxn ang="0">
                <a:pos x="1056" y="360"/>
              </a:cxn>
              <a:cxn ang="0">
                <a:pos x="1104" y="384"/>
              </a:cxn>
              <a:cxn ang="0">
                <a:pos x="1104" y="448"/>
              </a:cxn>
              <a:cxn ang="0">
                <a:pos x="1112" y="480"/>
              </a:cxn>
              <a:cxn ang="0">
                <a:pos x="1096" y="520"/>
              </a:cxn>
              <a:cxn ang="0">
                <a:pos x="1040" y="536"/>
              </a:cxn>
              <a:cxn ang="0">
                <a:pos x="992" y="568"/>
              </a:cxn>
              <a:cxn ang="0">
                <a:pos x="952" y="608"/>
              </a:cxn>
              <a:cxn ang="0">
                <a:pos x="912" y="624"/>
              </a:cxn>
              <a:cxn ang="0">
                <a:pos x="928" y="688"/>
              </a:cxn>
              <a:cxn ang="0">
                <a:pos x="880" y="696"/>
              </a:cxn>
              <a:cxn ang="0">
                <a:pos x="816" y="696"/>
              </a:cxn>
              <a:cxn ang="0">
                <a:pos x="792" y="728"/>
              </a:cxn>
              <a:cxn ang="0">
                <a:pos x="816" y="776"/>
              </a:cxn>
              <a:cxn ang="0">
                <a:pos x="816" y="816"/>
              </a:cxn>
              <a:cxn ang="0">
                <a:pos x="792" y="848"/>
              </a:cxn>
              <a:cxn ang="0">
                <a:pos x="744" y="872"/>
              </a:cxn>
              <a:cxn ang="0">
                <a:pos x="704" y="848"/>
              </a:cxn>
              <a:cxn ang="0">
                <a:pos x="648" y="832"/>
              </a:cxn>
              <a:cxn ang="0">
                <a:pos x="584" y="832"/>
              </a:cxn>
              <a:cxn ang="0">
                <a:pos x="512" y="848"/>
              </a:cxn>
              <a:cxn ang="0">
                <a:pos x="456" y="864"/>
              </a:cxn>
              <a:cxn ang="0">
                <a:pos x="392" y="840"/>
              </a:cxn>
              <a:cxn ang="0">
                <a:pos x="336" y="840"/>
              </a:cxn>
              <a:cxn ang="0">
                <a:pos x="272" y="832"/>
              </a:cxn>
              <a:cxn ang="0">
                <a:pos x="232" y="832"/>
              </a:cxn>
              <a:cxn ang="0">
                <a:pos x="208" y="864"/>
              </a:cxn>
              <a:cxn ang="0">
                <a:pos x="152" y="856"/>
              </a:cxn>
              <a:cxn ang="0">
                <a:pos x="136" y="800"/>
              </a:cxn>
              <a:cxn ang="0">
                <a:pos x="96" y="760"/>
              </a:cxn>
              <a:cxn ang="0">
                <a:pos x="64" y="720"/>
              </a:cxn>
              <a:cxn ang="0">
                <a:pos x="24" y="664"/>
              </a:cxn>
              <a:cxn ang="0">
                <a:pos x="16" y="632"/>
              </a:cxn>
              <a:cxn ang="0">
                <a:pos x="32" y="592"/>
              </a:cxn>
              <a:cxn ang="0">
                <a:pos x="24" y="544"/>
              </a:cxn>
              <a:cxn ang="0">
                <a:pos x="8" y="488"/>
              </a:cxn>
              <a:cxn ang="0">
                <a:pos x="32" y="440"/>
              </a:cxn>
              <a:cxn ang="0">
                <a:pos x="104" y="440"/>
              </a:cxn>
              <a:cxn ang="0">
                <a:pos x="160" y="464"/>
              </a:cxn>
              <a:cxn ang="0">
                <a:pos x="200" y="432"/>
              </a:cxn>
              <a:cxn ang="0">
                <a:pos x="264" y="424"/>
              </a:cxn>
              <a:cxn ang="0">
                <a:pos x="320" y="408"/>
              </a:cxn>
              <a:cxn ang="0">
                <a:pos x="376" y="368"/>
              </a:cxn>
              <a:cxn ang="0">
                <a:pos x="392" y="344"/>
              </a:cxn>
              <a:cxn ang="0">
                <a:pos x="400" y="280"/>
              </a:cxn>
              <a:cxn ang="0">
                <a:pos x="392" y="216"/>
              </a:cxn>
            </a:cxnLst>
            <a:rect l="0" t="0" r="r" b="b"/>
            <a:pathLst>
              <a:path w="1129" h="873">
                <a:moveTo>
                  <a:pt x="384" y="208"/>
                </a:moveTo>
                <a:lnTo>
                  <a:pt x="384" y="208"/>
                </a:lnTo>
                <a:lnTo>
                  <a:pt x="392" y="208"/>
                </a:lnTo>
                <a:lnTo>
                  <a:pt x="400" y="208"/>
                </a:lnTo>
                <a:lnTo>
                  <a:pt x="408" y="208"/>
                </a:lnTo>
                <a:lnTo>
                  <a:pt x="416" y="208"/>
                </a:lnTo>
                <a:lnTo>
                  <a:pt x="424" y="208"/>
                </a:lnTo>
                <a:lnTo>
                  <a:pt x="432" y="208"/>
                </a:lnTo>
                <a:lnTo>
                  <a:pt x="440" y="208"/>
                </a:lnTo>
                <a:lnTo>
                  <a:pt x="448" y="208"/>
                </a:lnTo>
                <a:lnTo>
                  <a:pt x="456" y="208"/>
                </a:lnTo>
                <a:lnTo>
                  <a:pt x="464" y="216"/>
                </a:lnTo>
                <a:lnTo>
                  <a:pt x="472" y="216"/>
                </a:lnTo>
                <a:lnTo>
                  <a:pt x="480" y="216"/>
                </a:lnTo>
                <a:lnTo>
                  <a:pt x="488" y="216"/>
                </a:lnTo>
                <a:lnTo>
                  <a:pt x="496" y="216"/>
                </a:lnTo>
                <a:lnTo>
                  <a:pt x="504" y="216"/>
                </a:lnTo>
                <a:lnTo>
                  <a:pt x="512" y="216"/>
                </a:lnTo>
                <a:lnTo>
                  <a:pt x="520" y="216"/>
                </a:lnTo>
                <a:lnTo>
                  <a:pt x="528" y="216"/>
                </a:lnTo>
                <a:lnTo>
                  <a:pt x="528" y="208"/>
                </a:lnTo>
                <a:lnTo>
                  <a:pt x="520" y="200"/>
                </a:lnTo>
                <a:lnTo>
                  <a:pt x="520" y="192"/>
                </a:lnTo>
                <a:lnTo>
                  <a:pt x="520" y="184"/>
                </a:lnTo>
                <a:lnTo>
                  <a:pt x="528" y="176"/>
                </a:lnTo>
                <a:lnTo>
                  <a:pt x="528" y="168"/>
                </a:lnTo>
                <a:lnTo>
                  <a:pt x="528" y="160"/>
                </a:lnTo>
                <a:lnTo>
                  <a:pt x="536" y="160"/>
                </a:lnTo>
                <a:lnTo>
                  <a:pt x="536" y="152"/>
                </a:lnTo>
                <a:lnTo>
                  <a:pt x="544" y="152"/>
                </a:lnTo>
                <a:lnTo>
                  <a:pt x="544" y="144"/>
                </a:lnTo>
                <a:lnTo>
                  <a:pt x="552" y="136"/>
                </a:lnTo>
                <a:lnTo>
                  <a:pt x="560" y="136"/>
                </a:lnTo>
                <a:lnTo>
                  <a:pt x="560" y="128"/>
                </a:lnTo>
                <a:lnTo>
                  <a:pt x="560" y="120"/>
                </a:lnTo>
                <a:lnTo>
                  <a:pt x="568" y="120"/>
                </a:lnTo>
                <a:lnTo>
                  <a:pt x="576" y="120"/>
                </a:lnTo>
                <a:lnTo>
                  <a:pt x="584" y="120"/>
                </a:lnTo>
                <a:lnTo>
                  <a:pt x="592" y="128"/>
                </a:lnTo>
                <a:lnTo>
                  <a:pt x="600" y="128"/>
                </a:lnTo>
                <a:lnTo>
                  <a:pt x="608" y="128"/>
                </a:lnTo>
                <a:lnTo>
                  <a:pt x="616" y="128"/>
                </a:lnTo>
                <a:lnTo>
                  <a:pt x="624" y="136"/>
                </a:lnTo>
                <a:lnTo>
                  <a:pt x="632" y="136"/>
                </a:lnTo>
                <a:lnTo>
                  <a:pt x="640" y="136"/>
                </a:lnTo>
                <a:lnTo>
                  <a:pt x="648" y="136"/>
                </a:lnTo>
                <a:lnTo>
                  <a:pt x="648" y="144"/>
                </a:lnTo>
                <a:lnTo>
                  <a:pt x="656" y="144"/>
                </a:lnTo>
                <a:lnTo>
                  <a:pt x="664" y="144"/>
                </a:lnTo>
                <a:lnTo>
                  <a:pt x="672" y="144"/>
                </a:lnTo>
                <a:lnTo>
                  <a:pt x="680" y="144"/>
                </a:lnTo>
                <a:lnTo>
                  <a:pt x="680" y="136"/>
                </a:lnTo>
                <a:lnTo>
                  <a:pt x="688" y="136"/>
                </a:lnTo>
                <a:lnTo>
                  <a:pt x="688" y="128"/>
                </a:lnTo>
                <a:lnTo>
                  <a:pt x="680" y="128"/>
                </a:lnTo>
                <a:lnTo>
                  <a:pt x="680" y="120"/>
                </a:lnTo>
                <a:lnTo>
                  <a:pt x="680" y="112"/>
                </a:lnTo>
                <a:lnTo>
                  <a:pt x="680" y="104"/>
                </a:lnTo>
                <a:lnTo>
                  <a:pt x="680" y="96"/>
                </a:lnTo>
                <a:lnTo>
                  <a:pt x="680" y="88"/>
                </a:lnTo>
                <a:lnTo>
                  <a:pt x="688" y="80"/>
                </a:lnTo>
                <a:lnTo>
                  <a:pt x="696" y="80"/>
                </a:lnTo>
                <a:lnTo>
                  <a:pt x="696" y="72"/>
                </a:lnTo>
                <a:lnTo>
                  <a:pt x="696" y="64"/>
                </a:lnTo>
                <a:lnTo>
                  <a:pt x="696" y="56"/>
                </a:lnTo>
                <a:lnTo>
                  <a:pt x="704" y="56"/>
                </a:lnTo>
                <a:lnTo>
                  <a:pt x="712" y="56"/>
                </a:lnTo>
                <a:lnTo>
                  <a:pt x="720" y="56"/>
                </a:lnTo>
                <a:lnTo>
                  <a:pt x="728" y="56"/>
                </a:lnTo>
                <a:lnTo>
                  <a:pt x="728" y="48"/>
                </a:lnTo>
                <a:lnTo>
                  <a:pt x="736" y="48"/>
                </a:lnTo>
                <a:lnTo>
                  <a:pt x="736" y="40"/>
                </a:lnTo>
                <a:lnTo>
                  <a:pt x="728" y="40"/>
                </a:lnTo>
                <a:lnTo>
                  <a:pt x="728" y="32"/>
                </a:lnTo>
                <a:lnTo>
                  <a:pt x="728" y="24"/>
                </a:lnTo>
                <a:lnTo>
                  <a:pt x="736" y="24"/>
                </a:lnTo>
                <a:lnTo>
                  <a:pt x="744" y="24"/>
                </a:lnTo>
                <a:lnTo>
                  <a:pt x="760" y="24"/>
                </a:lnTo>
                <a:lnTo>
                  <a:pt x="784" y="24"/>
                </a:lnTo>
                <a:lnTo>
                  <a:pt x="784" y="0"/>
                </a:lnTo>
                <a:lnTo>
                  <a:pt x="792" y="0"/>
                </a:lnTo>
                <a:lnTo>
                  <a:pt x="800" y="0"/>
                </a:lnTo>
                <a:lnTo>
                  <a:pt x="800" y="8"/>
                </a:lnTo>
                <a:lnTo>
                  <a:pt x="800" y="16"/>
                </a:lnTo>
                <a:lnTo>
                  <a:pt x="800" y="24"/>
                </a:lnTo>
                <a:lnTo>
                  <a:pt x="808" y="24"/>
                </a:lnTo>
                <a:lnTo>
                  <a:pt x="808" y="32"/>
                </a:lnTo>
                <a:lnTo>
                  <a:pt x="808" y="40"/>
                </a:lnTo>
                <a:lnTo>
                  <a:pt x="808" y="48"/>
                </a:lnTo>
                <a:lnTo>
                  <a:pt x="808" y="56"/>
                </a:lnTo>
                <a:lnTo>
                  <a:pt x="800" y="56"/>
                </a:lnTo>
                <a:lnTo>
                  <a:pt x="800" y="64"/>
                </a:lnTo>
                <a:lnTo>
                  <a:pt x="800" y="72"/>
                </a:lnTo>
                <a:lnTo>
                  <a:pt x="808" y="72"/>
                </a:lnTo>
                <a:lnTo>
                  <a:pt x="808" y="80"/>
                </a:lnTo>
                <a:lnTo>
                  <a:pt x="816" y="80"/>
                </a:lnTo>
                <a:lnTo>
                  <a:pt x="816" y="88"/>
                </a:lnTo>
                <a:lnTo>
                  <a:pt x="824" y="88"/>
                </a:lnTo>
                <a:lnTo>
                  <a:pt x="832" y="88"/>
                </a:lnTo>
                <a:lnTo>
                  <a:pt x="832" y="96"/>
                </a:lnTo>
                <a:lnTo>
                  <a:pt x="832" y="104"/>
                </a:lnTo>
                <a:lnTo>
                  <a:pt x="832" y="112"/>
                </a:lnTo>
                <a:lnTo>
                  <a:pt x="840" y="112"/>
                </a:lnTo>
                <a:lnTo>
                  <a:pt x="848" y="112"/>
                </a:lnTo>
                <a:lnTo>
                  <a:pt x="856" y="120"/>
                </a:lnTo>
                <a:lnTo>
                  <a:pt x="864" y="120"/>
                </a:lnTo>
                <a:lnTo>
                  <a:pt x="864" y="128"/>
                </a:lnTo>
                <a:lnTo>
                  <a:pt x="864" y="136"/>
                </a:lnTo>
                <a:lnTo>
                  <a:pt x="872" y="136"/>
                </a:lnTo>
                <a:lnTo>
                  <a:pt x="880" y="144"/>
                </a:lnTo>
                <a:lnTo>
                  <a:pt x="888" y="144"/>
                </a:lnTo>
                <a:lnTo>
                  <a:pt x="888" y="152"/>
                </a:lnTo>
                <a:lnTo>
                  <a:pt x="888" y="160"/>
                </a:lnTo>
                <a:lnTo>
                  <a:pt x="896" y="168"/>
                </a:lnTo>
                <a:lnTo>
                  <a:pt x="896" y="176"/>
                </a:lnTo>
                <a:lnTo>
                  <a:pt x="896" y="184"/>
                </a:lnTo>
                <a:lnTo>
                  <a:pt x="896" y="192"/>
                </a:lnTo>
                <a:lnTo>
                  <a:pt x="896" y="200"/>
                </a:lnTo>
                <a:lnTo>
                  <a:pt x="896" y="208"/>
                </a:lnTo>
                <a:lnTo>
                  <a:pt x="896" y="216"/>
                </a:lnTo>
                <a:lnTo>
                  <a:pt x="896" y="224"/>
                </a:lnTo>
                <a:lnTo>
                  <a:pt x="896" y="232"/>
                </a:lnTo>
                <a:lnTo>
                  <a:pt x="888" y="232"/>
                </a:lnTo>
                <a:lnTo>
                  <a:pt x="888" y="240"/>
                </a:lnTo>
                <a:lnTo>
                  <a:pt x="888" y="248"/>
                </a:lnTo>
                <a:lnTo>
                  <a:pt x="880" y="248"/>
                </a:lnTo>
                <a:lnTo>
                  <a:pt x="880" y="256"/>
                </a:lnTo>
                <a:lnTo>
                  <a:pt x="880" y="264"/>
                </a:lnTo>
                <a:lnTo>
                  <a:pt x="880" y="272"/>
                </a:lnTo>
                <a:lnTo>
                  <a:pt x="880" y="280"/>
                </a:lnTo>
                <a:lnTo>
                  <a:pt x="880" y="288"/>
                </a:lnTo>
                <a:lnTo>
                  <a:pt x="888" y="288"/>
                </a:lnTo>
                <a:lnTo>
                  <a:pt x="888" y="296"/>
                </a:lnTo>
                <a:lnTo>
                  <a:pt x="896" y="296"/>
                </a:lnTo>
                <a:lnTo>
                  <a:pt x="896" y="304"/>
                </a:lnTo>
                <a:lnTo>
                  <a:pt x="904" y="304"/>
                </a:lnTo>
                <a:lnTo>
                  <a:pt x="912" y="304"/>
                </a:lnTo>
                <a:lnTo>
                  <a:pt x="912" y="312"/>
                </a:lnTo>
                <a:lnTo>
                  <a:pt x="920" y="312"/>
                </a:lnTo>
                <a:lnTo>
                  <a:pt x="920" y="320"/>
                </a:lnTo>
                <a:lnTo>
                  <a:pt x="928" y="320"/>
                </a:lnTo>
                <a:lnTo>
                  <a:pt x="936" y="320"/>
                </a:lnTo>
                <a:lnTo>
                  <a:pt x="944" y="320"/>
                </a:lnTo>
                <a:lnTo>
                  <a:pt x="952" y="320"/>
                </a:lnTo>
                <a:lnTo>
                  <a:pt x="960" y="320"/>
                </a:lnTo>
                <a:lnTo>
                  <a:pt x="968" y="320"/>
                </a:lnTo>
                <a:lnTo>
                  <a:pt x="976" y="320"/>
                </a:lnTo>
                <a:lnTo>
                  <a:pt x="984" y="320"/>
                </a:lnTo>
                <a:lnTo>
                  <a:pt x="992" y="320"/>
                </a:lnTo>
                <a:lnTo>
                  <a:pt x="1000" y="320"/>
                </a:lnTo>
                <a:lnTo>
                  <a:pt x="1000" y="328"/>
                </a:lnTo>
                <a:lnTo>
                  <a:pt x="1008" y="328"/>
                </a:lnTo>
                <a:lnTo>
                  <a:pt x="1016" y="328"/>
                </a:lnTo>
                <a:lnTo>
                  <a:pt x="1016" y="336"/>
                </a:lnTo>
                <a:lnTo>
                  <a:pt x="1024" y="336"/>
                </a:lnTo>
                <a:lnTo>
                  <a:pt x="1024" y="344"/>
                </a:lnTo>
                <a:lnTo>
                  <a:pt x="1032" y="344"/>
                </a:lnTo>
                <a:lnTo>
                  <a:pt x="1040" y="344"/>
                </a:lnTo>
                <a:lnTo>
                  <a:pt x="1048" y="344"/>
                </a:lnTo>
                <a:lnTo>
                  <a:pt x="1048" y="352"/>
                </a:lnTo>
                <a:lnTo>
                  <a:pt x="1056" y="352"/>
                </a:lnTo>
                <a:lnTo>
                  <a:pt x="1056" y="360"/>
                </a:lnTo>
                <a:lnTo>
                  <a:pt x="1064" y="360"/>
                </a:lnTo>
                <a:lnTo>
                  <a:pt x="1064" y="368"/>
                </a:lnTo>
                <a:lnTo>
                  <a:pt x="1064" y="376"/>
                </a:lnTo>
                <a:lnTo>
                  <a:pt x="1072" y="376"/>
                </a:lnTo>
                <a:lnTo>
                  <a:pt x="1072" y="384"/>
                </a:lnTo>
                <a:lnTo>
                  <a:pt x="1080" y="384"/>
                </a:lnTo>
                <a:lnTo>
                  <a:pt x="1088" y="384"/>
                </a:lnTo>
                <a:lnTo>
                  <a:pt x="1096" y="384"/>
                </a:lnTo>
                <a:lnTo>
                  <a:pt x="1104" y="384"/>
                </a:lnTo>
                <a:lnTo>
                  <a:pt x="1104" y="392"/>
                </a:lnTo>
                <a:lnTo>
                  <a:pt x="1104" y="400"/>
                </a:lnTo>
                <a:lnTo>
                  <a:pt x="1096" y="400"/>
                </a:lnTo>
                <a:lnTo>
                  <a:pt x="1096" y="408"/>
                </a:lnTo>
                <a:lnTo>
                  <a:pt x="1104" y="416"/>
                </a:lnTo>
                <a:lnTo>
                  <a:pt x="1104" y="424"/>
                </a:lnTo>
                <a:lnTo>
                  <a:pt x="1104" y="432"/>
                </a:lnTo>
                <a:lnTo>
                  <a:pt x="1104" y="440"/>
                </a:lnTo>
                <a:lnTo>
                  <a:pt x="1104" y="448"/>
                </a:lnTo>
                <a:lnTo>
                  <a:pt x="1104" y="456"/>
                </a:lnTo>
                <a:lnTo>
                  <a:pt x="1112" y="456"/>
                </a:lnTo>
                <a:lnTo>
                  <a:pt x="1112" y="464"/>
                </a:lnTo>
                <a:lnTo>
                  <a:pt x="1120" y="464"/>
                </a:lnTo>
                <a:lnTo>
                  <a:pt x="1128" y="464"/>
                </a:lnTo>
                <a:lnTo>
                  <a:pt x="1128" y="472"/>
                </a:lnTo>
                <a:lnTo>
                  <a:pt x="1128" y="480"/>
                </a:lnTo>
                <a:lnTo>
                  <a:pt x="1120" y="480"/>
                </a:lnTo>
                <a:lnTo>
                  <a:pt x="1112" y="480"/>
                </a:lnTo>
                <a:lnTo>
                  <a:pt x="1104" y="488"/>
                </a:lnTo>
                <a:lnTo>
                  <a:pt x="1096" y="488"/>
                </a:lnTo>
                <a:lnTo>
                  <a:pt x="1096" y="496"/>
                </a:lnTo>
                <a:lnTo>
                  <a:pt x="1104" y="504"/>
                </a:lnTo>
                <a:lnTo>
                  <a:pt x="1104" y="512"/>
                </a:lnTo>
                <a:lnTo>
                  <a:pt x="1112" y="512"/>
                </a:lnTo>
                <a:lnTo>
                  <a:pt x="1112" y="520"/>
                </a:lnTo>
                <a:lnTo>
                  <a:pt x="1104" y="520"/>
                </a:lnTo>
                <a:lnTo>
                  <a:pt x="1096" y="520"/>
                </a:lnTo>
                <a:lnTo>
                  <a:pt x="1088" y="520"/>
                </a:lnTo>
                <a:lnTo>
                  <a:pt x="1080" y="520"/>
                </a:lnTo>
                <a:lnTo>
                  <a:pt x="1072" y="520"/>
                </a:lnTo>
                <a:lnTo>
                  <a:pt x="1072" y="528"/>
                </a:lnTo>
                <a:lnTo>
                  <a:pt x="1064" y="528"/>
                </a:lnTo>
                <a:lnTo>
                  <a:pt x="1064" y="536"/>
                </a:lnTo>
                <a:lnTo>
                  <a:pt x="1056" y="536"/>
                </a:lnTo>
                <a:lnTo>
                  <a:pt x="1048" y="536"/>
                </a:lnTo>
                <a:lnTo>
                  <a:pt x="1040" y="536"/>
                </a:lnTo>
                <a:lnTo>
                  <a:pt x="1032" y="536"/>
                </a:lnTo>
                <a:lnTo>
                  <a:pt x="1032" y="544"/>
                </a:lnTo>
                <a:lnTo>
                  <a:pt x="1024" y="544"/>
                </a:lnTo>
                <a:lnTo>
                  <a:pt x="1024" y="552"/>
                </a:lnTo>
                <a:lnTo>
                  <a:pt x="1016" y="552"/>
                </a:lnTo>
                <a:lnTo>
                  <a:pt x="1016" y="560"/>
                </a:lnTo>
                <a:lnTo>
                  <a:pt x="1008" y="560"/>
                </a:lnTo>
                <a:lnTo>
                  <a:pt x="1000" y="568"/>
                </a:lnTo>
                <a:lnTo>
                  <a:pt x="992" y="568"/>
                </a:lnTo>
                <a:lnTo>
                  <a:pt x="984" y="576"/>
                </a:lnTo>
                <a:lnTo>
                  <a:pt x="976" y="576"/>
                </a:lnTo>
                <a:lnTo>
                  <a:pt x="976" y="584"/>
                </a:lnTo>
                <a:lnTo>
                  <a:pt x="976" y="592"/>
                </a:lnTo>
                <a:lnTo>
                  <a:pt x="976" y="600"/>
                </a:lnTo>
                <a:lnTo>
                  <a:pt x="968" y="600"/>
                </a:lnTo>
                <a:lnTo>
                  <a:pt x="968" y="608"/>
                </a:lnTo>
                <a:lnTo>
                  <a:pt x="960" y="608"/>
                </a:lnTo>
                <a:lnTo>
                  <a:pt x="952" y="608"/>
                </a:lnTo>
                <a:lnTo>
                  <a:pt x="944" y="608"/>
                </a:lnTo>
                <a:lnTo>
                  <a:pt x="944" y="600"/>
                </a:lnTo>
                <a:lnTo>
                  <a:pt x="936" y="600"/>
                </a:lnTo>
                <a:lnTo>
                  <a:pt x="928" y="600"/>
                </a:lnTo>
                <a:lnTo>
                  <a:pt x="920" y="600"/>
                </a:lnTo>
                <a:lnTo>
                  <a:pt x="920" y="608"/>
                </a:lnTo>
                <a:lnTo>
                  <a:pt x="920" y="616"/>
                </a:lnTo>
                <a:lnTo>
                  <a:pt x="912" y="616"/>
                </a:lnTo>
                <a:lnTo>
                  <a:pt x="912" y="624"/>
                </a:lnTo>
                <a:lnTo>
                  <a:pt x="912" y="632"/>
                </a:lnTo>
                <a:lnTo>
                  <a:pt x="912" y="640"/>
                </a:lnTo>
                <a:lnTo>
                  <a:pt x="920" y="648"/>
                </a:lnTo>
                <a:lnTo>
                  <a:pt x="920" y="656"/>
                </a:lnTo>
                <a:lnTo>
                  <a:pt x="920" y="664"/>
                </a:lnTo>
                <a:lnTo>
                  <a:pt x="920" y="672"/>
                </a:lnTo>
                <a:lnTo>
                  <a:pt x="920" y="680"/>
                </a:lnTo>
                <a:lnTo>
                  <a:pt x="928" y="680"/>
                </a:lnTo>
                <a:lnTo>
                  <a:pt x="928" y="688"/>
                </a:lnTo>
                <a:lnTo>
                  <a:pt x="920" y="688"/>
                </a:lnTo>
                <a:lnTo>
                  <a:pt x="912" y="688"/>
                </a:lnTo>
                <a:lnTo>
                  <a:pt x="912" y="680"/>
                </a:lnTo>
                <a:lnTo>
                  <a:pt x="904" y="680"/>
                </a:lnTo>
                <a:lnTo>
                  <a:pt x="896" y="680"/>
                </a:lnTo>
                <a:lnTo>
                  <a:pt x="888" y="680"/>
                </a:lnTo>
                <a:lnTo>
                  <a:pt x="888" y="688"/>
                </a:lnTo>
                <a:lnTo>
                  <a:pt x="880" y="688"/>
                </a:lnTo>
                <a:lnTo>
                  <a:pt x="880" y="696"/>
                </a:lnTo>
                <a:lnTo>
                  <a:pt x="872" y="696"/>
                </a:lnTo>
                <a:lnTo>
                  <a:pt x="864" y="696"/>
                </a:lnTo>
                <a:lnTo>
                  <a:pt x="856" y="696"/>
                </a:lnTo>
                <a:lnTo>
                  <a:pt x="848" y="696"/>
                </a:lnTo>
                <a:lnTo>
                  <a:pt x="840" y="696"/>
                </a:lnTo>
                <a:lnTo>
                  <a:pt x="832" y="696"/>
                </a:lnTo>
                <a:lnTo>
                  <a:pt x="824" y="688"/>
                </a:lnTo>
                <a:lnTo>
                  <a:pt x="816" y="688"/>
                </a:lnTo>
                <a:lnTo>
                  <a:pt x="816" y="696"/>
                </a:lnTo>
                <a:lnTo>
                  <a:pt x="808" y="696"/>
                </a:lnTo>
                <a:lnTo>
                  <a:pt x="808" y="704"/>
                </a:lnTo>
                <a:lnTo>
                  <a:pt x="800" y="704"/>
                </a:lnTo>
                <a:lnTo>
                  <a:pt x="792" y="704"/>
                </a:lnTo>
                <a:lnTo>
                  <a:pt x="784" y="704"/>
                </a:lnTo>
                <a:lnTo>
                  <a:pt x="784" y="712"/>
                </a:lnTo>
                <a:lnTo>
                  <a:pt x="784" y="720"/>
                </a:lnTo>
                <a:lnTo>
                  <a:pt x="784" y="728"/>
                </a:lnTo>
                <a:lnTo>
                  <a:pt x="792" y="728"/>
                </a:lnTo>
                <a:lnTo>
                  <a:pt x="792" y="736"/>
                </a:lnTo>
                <a:lnTo>
                  <a:pt x="800" y="736"/>
                </a:lnTo>
                <a:lnTo>
                  <a:pt x="800" y="744"/>
                </a:lnTo>
                <a:lnTo>
                  <a:pt x="800" y="752"/>
                </a:lnTo>
                <a:lnTo>
                  <a:pt x="800" y="760"/>
                </a:lnTo>
                <a:lnTo>
                  <a:pt x="808" y="760"/>
                </a:lnTo>
                <a:lnTo>
                  <a:pt x="808" y="768"/>
                </a:lnTo>
                <a:lnTo>
                  <a:pt x="816" y="768"/>
                </a:lnTo>
                <a:lnTo>
                  <a:pt x="816" y="776"/>
                </a:lnTo>
                <a:lnTo>
                  <a:pt x="824" y="776"/>
                </a:lnTo>
                <a:lnTo>
                  <a:pt x="824" y="784"/>
                </a:lnTo>
                <a:lnTo>
                  <a:pt x="824" y="792"/>
                </a:lnTo>
                <a:lnTo>
                  <a:pt x="824" y="800"/>
                </a:lnTo>
                <a:lnTo>
                  <a:pt x="824" y="808"/>
                </a:lnTo>
                <a:lnTo>
                  <a:pt x="832" y="808"/>
                </a:lnTo>
                <a:lnTo>
                  <a:pt x="832" y="816"/>
                </a:lnTo>
                <a:lnTo>
                  <a:pt x="824" y="816"/>
                </a:lnTo>
                <a:lnTo>
                  <a:pt x="816" y="816"/>
                </a:lnTo>
                <a:lnTo>
                  <a:pt x="808" y="816"/>
                </a:lnTo>
                <a:lnTo>
                  <a:pt x="808" y="824"/>
                </a:lnTo>
                <a:lnTo>
                  <a:pt x="808" y="832"/>
                </a:lnTo>
                <a:lnTo>
                  <a:pt x="816" y="832"/>
                </a:lnTo>
                <a:lnTo>
                  <a:pt x="816" y="840"/>
                </a:lnTo>
                <a:lnTo>
                  <a:pt x="808" y="840"/>
                </a:lnTo>
                <a:lnTo>
                  <a:pt x="808" y="848"/>
                </a:lnTo>
                <a:lnTo>
                  <a:pt x="800" y="848"/>
                </a:lnTo>
                <a:lnTo>
                  <a:pt x="792" y="848"/>
                </a:lnTo>
                <a:lnTo>
                  <a:pt x="784" y="848"/>
                </a:lnTo>
                <a:lnTo>
                  <a:pt x="776" y="848"/>
                </a:lnTo>
                <a:lnTo>
                  <a:pt x="768" y="848"/>
                </a:lnTo>
                <a:lnTo>
                  <a:pt x="760" y="848"/>
                </a:lnTo>
                <a:lnTo>
                  <a:pt x="760" y="856"/>
                </a:lnTo>
                <a:lnTo>
                  <a:pt x="752" y="856"/>
                </a:lnTo>
                <a:lnTo>
                  <a:pt x="752" y="864"/>
                </a:lnTo>
                <a:lnTo>
                  <a:pt x="744" y="864"/>
                </a:lnTo>
                <a:lnTo>
                  <a:pt x="744" y="872"/>
                </a:lnTo>
                <a:lnTo>
                  <a:pt x="736" y="872"/>
                </a:lnTo>
                <a:lnTo>
                  <a:pt x="728" y="872"/>
                </a:lnTo>
                <a:lnTo>
                  <a:pt x="720" y="872"/>
                </a:lnTo>
                <a:lnTo>
                  <a:pt x="704" y="872"/>
                </a:lnTo>
                <a:lnTo>
                  <a:pt x="696" y="872"/>
                </a:lnTo>
                <a:lnTo>
                  <a:pt x="696" y="864"/>
                </a:lnTo>
                <a:lnTo>
                  <a:pt x="696" y="856"/>
                </a:lnTo>
                <a:lnTo>
                  <a:pt x="696" y="848"/>
                </a:lnTo>
                <a:lnTo>
                  <a:pt x="704" y="848"/>
                </a:lnTo>
                <a:lnTo>
                  <a:pt x="704" y="840"/>
                </a:lnTo>
                <a:lnTo>
                  <a:pt x="696" y="840"/>
                </a:lnTo>
                <a:lnTo>
                  <a:pt x="688" y="840"/>
                </a:lnTo>
                <a:lnTo>
                  <a:pt x="680" y="840"/>
                </a:lnTo>
                <a:lnTo>
                  <a:pt x="672" y="840"/>
                </a:lnTo>
                <a:lnTo>
                  <a:pt x="664" y="840"/>
                </a:lnTo>
                <a:lnTo>
                  <a:pt x="656" y="840"/>
                </a:lnTo>
                <a:lnTo>
                  <a:pt x="648" y="840"/>
                </a:lnTo>
                <a:lnTo>
                  <a:pt x="648" y="832"/>
                </a:lnTo>
                <a:lnTo>
                  <a:pt x="640" y="832"/>
                </a:lnTo>
                <a:lnTo>
                  <a:pt x="632" y="832"/>
                </a:lnTo>
                <a:lnTo>
                  <a:pt x="632" y="824"/>
                </a:lnTo>
                <a:lnTo>
                  <a:pt x="624" y="824"/>
                </a:lnTo>
                <a:lnTo>
                  <a:pt x="616" y="824"/>
                </a:lnTo>
                <a:lnTo>
                  <a:pt x="608" y="824"/>
                </a:lnTo>
                <a:lnTo>
                  <a:pt x="600" y="824"/>
                </a:lnTo>
                <a:lnTo>
                  <a:pt x="592" y="832"/>
                </a:lnTo>
                <a:lnTo>
                  <a:pt x="584" y="832"/>
                </a:lnTo>
                <a:lnTo>
                  <a:pt x="576" y="832"/>
                </a:lnTo>
                <a:lnTo>
                  <a:pt x="568" y="832"/>
                </a:lnTo>
                <a:lnTo>
                  <a:pt x="560" y="832"/>
                </a:lnTo>
                <a:lnTo>
                  <a:pt x="552" y="840"/>
                </a:lnTo>
                <a:lnTo>
                  <a:pt x="544" y="840"/>
                </a:lnTo>
                <a:lnTo>
                  <a:pt x="536" y="840"/>
                </a:lnTo>
                <a:lnTo>
                  <a:pt x="528" y="848"/>
                </a:lnTo>
                <a:lnTo>
                  <a:pt x="520" y="848"/>
                </a:lnTo>
                <a:lnTo>
                  <a:pt x="512" y="848"/>
                </a:lnTo>
                <a:lnTo>
                  <a:pt x="504" y="848"/>
                </a:lnTo>
                <a:lnTo>
                  <a:pt x="504" y="856"/>
                </a:lnTo>
                <a:lnTo>
                  <a:pt x="496" y="856"/>
                </a:lnTo>
                <a:lnTo>
                  <a:pt x="496" y="864"/>
                </a:lnTo>
                <a:lnTo>
                  <a:pt x="488" y="864"/>
                </a:lnTo>
                <a:lnTo>
                  <a:pt x="480" y="864"/>
                </a:lnTo>
                <a:lnTo>
                  <a:pt x="472" y="864"/>
                </a:lnTo>
                <a:lnTo>
                  <a:pt x="464" y="864"/>
                </a:lnTo>
                <a:lnTo>
                  <a:pt x="456" y="864"/>
                </a:lnTo>
                <a:lnTo>
                  <a:pt x="448" y="864"/>
                </a:lnTo>
                <a:lnTo>
                  <a:pt x="440" y="864"/>
                </a:lnTo>
                <a:lnTo>
                  <a:pt x="432" y="864"/>
                </a:lnTo>
                <a:lnTo>
                  <a:pt x="424" y="864"/>
                </a:lnTo>
                <a:lnTo>
                  <a:pt x="424" y="856"/>
                </a:lnTo>
                <a:lnTo>
                  <a:pt x="416" y="856"/>
                </a:lnTo>
                <a:lnTo>
                  <a:pt x="416" y="848"/>
                </a:lnTo>
                <a:lnTo>
                  <a:pt x="400" y="840"/>
                </a:lnTo>
                <a:lnTo>
                  <a:pt x="392" y="840"/>
                </a:lnTo>
                <a:lnTo>
                  <a:pt x="392" y="832"/>
                </a:lnTo>
                <a:lnTo>
                  <a:pt x="384" y="832"/>
                </a:lnTo>
                <a:lnTo>
                  <a:pt x="376" y="832"/>
                </a:lnTo>
                <a:lnTo>
                  <a:pt x="368" y="832"/>
                </a:lnTo>
                <a:lnTo>
                  <a:pt x="360" y="832"/>
                </a:lnTo>
                <a:lnTo>
                  <a:pt x="352" y="832"/>
                </a:lnTo>
                <a:lnTo>
                  <a:pt x="344" y="832"/>
                </a:lnTo>
                <a:lnTo>
                  <a:pt x="344" y="840"/>
                </a:lnTo>
                <a:lnTo>
                  <a:pt x="336" y="840"/>
                </a:lnTo>
                <a:lnTo>
                  <a:pt x="328" y="840"/>
                </a:lnTo>
                <a:lnTo>
                  <a:pt x="320" y="840"/>
                </a:lnTo>
                <a:lnTo>
                  <a:pt x="312" y="840"/>
                </a:lnTo>
                <a:lnTo>
                  <a:pt x="312" y="832"/>
                </a:lnTo>
                <a:lnTo>
                  <a:pt x="304" y="832"/>
                </a:lnTo>
                <a:lnTo>
                  <a:pt x="296" y="832"/>
                </a:lnTo>
                <a:lnTo>
                  <a:pt x="288" y="832"/>
                </a:lnTo>
                <a:lnTo>
                  <a:pt x="280" y="832"/>
                </a:lnTo>
                <a:lnTo>
                  <a:pt x="272" y="832"/>
                </a:lnTo>
                <a:lnTo>
                  <a:pt x="272" y="824"/>
                </a:lnTo>
                <a:lnTo>
                  <a:pt x="264" y="824"/>
                </a:lnTo>
                <a:lnTo>
                  <a:pt x="264" y="816"/>
                </a:lnTo>
                <a:lnTo>
                  <a:pt x="256" y="816"/>
                </a:lnTo>
                <a:lnTo>
                  <a:pt x="248" y="816"/>
                </a:lnTo>
                <a:lnTo>
                  <a:pt x="240" y="816"/>
                </a:lnTo>
                <a:lnTo>
                  <a:pt x="240" y="824"/>
                </a:lnTo>
                <a:lnTo>
                  <a:pt x="232" y="824"/>
                </a:lnTo>
                <a:lnTo>
                  <a:pt x="232" y="832"/>
                </a:lnTo>
                <a:lnTo>
                  <a:pt x="232" y="840"/>
                </a:lnTo>
                <a:lnTo>
                  <a:pt x="232" y="848"/>
                </a:lnTo>
                <a:lnTo>
                  <a:pt x="224" y="848"/>
                </a:lnTo>
                <a:lnTo>
                  <a:pt x="224" y="856"/>
                </a:lnTo>
                <a:lnTo>
                  <a:pt x="224" y="864"/>
                </a:lnTo>
                <a:lnTo>
                  <a:pt x="216" y="864"/>
                </a:lnTo>
                <a:lnTo>
                  <a:pt x="216" y="872"/>
                </a:lnTo>
                <a:lnTo>
                  <a:pt x="208" y="872"/>
                </a:lnTo>
                <a:lnTo>
                  <a:pt x="208" y="864"/>
                </a:lnTo>
                <a:lnTo>
                  <a:pt x="200" y="872"/>
                </a:lnTo>
                <a:lnTo>
                  <a:pt x="192" y="872"/>
                </a:lnTo>
                <a:lnTo>
                  <a:pt x="184" y="872"/>
                </a:lnTo>
                <a:lnTo>
                  <a:pt x="176" y="872"/>
                </a:lnTo>
                <a:lnTo>
                  <a:pt x="168" y="872"/>
                </a:lnTo>
                <a:lnTo>
                  <a:pt x="160" y="872"/>
                </a:lnTo>
                <a:lnTo>
                  <a:pt x="160" y="864"/>
                </a:lnTo>
                <a:lnTo>
                  <a:pt x="152" y="864"/>
                </a:lnTo>
                <a:lnTo>
                  <a:pt x="152" y="856"/>
                </a:lnTo>
                <a:lnTo>
                  <a:pt x="152" y="848"/>
                </a:lnTo>
                <a:lnTo>
                  <a:pt x="144" y="848"/>
                </a:lnTo>
                <a:lnTo>
                  <a:pt x="144" y="840"/>
                </a:lnTo>
                <a:lnTo>
                  <a:pt x="144" y="832"/>
                </a:lnTo>
                <a:lnTo>
                  <a:pt x="144" y="824"/>
                </a:lnTo>
                <a:lnTo>
                  <a:pt x="136" y="824"/>
                </a:lnTo>
                <a:lnTo>
                  <a:pt x="136" y="816"/>
                </a:lnTo>
                <a:lnTo>
                  <a:pt x="136" y="808"/>
                </a:lnTo>
                <a:lnTo>
                  <a:pt x="136" y="800"/>
                </a:lnTo>
                <a:lnTo>
                  <a:pt x="128" y="800"/>
                </a:lnTo>
                <a:lnTo>
                  <a:pt x="128" y="792"/>
                </a:lnTo>
                <a:lnTo>
                  <a:pt x="120" y="792"/>
                </a:lnTo>
                <a:lnTo>
                  <a:pt x="112" y="784"/>
                </a:lnTo>
                <a:lnTo>
                  <a:pt x="104" y="784"/>
                </a:lnTo>
                <a:lnTo>
                  <a:pt x="104" y="776"/>
                </a:lnTo>
                <a:lnTo>
                  <a:pt x="104" y="768"/>
                </a:lnTo>
                <a:lnTo>
                  <a:pt x="96" y="768"/>
                </a:lnTo>
                <a:lnTo>
                  <a:pt x="96" y="760"/>
                </a:lnTo>
                <a:lnTo>
                  <a:pt x="88" y="760"/>
                </a:lnTo>
                <a:lnTo>
                  <a:pt x="80" y="760"/>
                </a:lnTo>
                <a:lnTo>
                  <a:pt x="80" y="752"/>
                </a:lnTo>
                <a:lnTo>
                  <a:pt x="72" y="752"/>
                </a:lnTo>
                <a:lnTo>
                  <a:pt x="72" y="744"/>
                </a:lnTo>
                <a:lnTo>
                  <a:pt x="72" y="736"/>
                </a:lnTo>
                <a:lnTo>
                  <a:pt x="72" y="728"/>
                </a:lnTo>
                <a:lnTo>
                  <a:pt x="64" y="728"/>
                </a:lnTo>
                <a:lnTo>
                  <a:pt x="64" y="720"/>
                </a:lnTo>
                <a:lnTo>
                  <a:pt x="56" y="712"/>
                </a:lnTo>
                <a:lnTo>
                  <a:pt x="48" y="712"/>
                </a:lnTo>
                <a:lnTo>
                  <a:pt x="48" y="704"/>
                </a:lnTo>
                <a:lnTo>
                  <a:pt x="40" y="696"/>
                </a:lnTo>
                <a:lnTo>
                  <a:pt x="40" y="688"/>
                </a:lnTo>
                <a:lnTo>
                  <a:pt x="40" y="680"/>
                </a:lnTo>
                <a:lnTo>
                  <a:pt x="40" y="672"/>
                </a:lnTo>
                <a:lnTo>
                  <a:pt x="32" y="672"/>
                </a:lnTo>
                <a:lnTo>
                  <a:pt x="24" y="664"/>
                </a:lnTo>
                <a:lnTo>
                  <a:pt x="24" y="656"/>
                </a:lnTo>
                <a:lnTo>
                  <a:pt x="16" y="656"/>
                </a:lnTo>
                <a:lnTo>
                  <a:pt x="16" y="648"/>
                </a:lnTo>
                <a:lnTo>
                  <a:pt x="8" y="648"/>
                </a:lnTo>
                <a:lnTo>
                  <a:pt x="0" y="648"/>
                </a:lnTo>
                <a:lnTo>
                  <a:pt x="0" y="640"/>
                </a:lnTo>
                <a:lnTo>
                  <a:pt x="0" y="632"/>
                </a:lnTo>
                <a:lnTo>
                  <a:pt x="8" y="632"/>
                </a:lnTo>
                <a:lnTo>
                  <a:pt x="16" y="632"/>
                </a:lnTo>
                <a:lnTo>
                  <a:pt x="24" y="632"/>
                </a:lnTo>
                <a:lnTo>
                  <a:pt x="32" y="632"/>
                </a:lnTo>
                <a:lnTo>
                  <a:pt x="40" y="632"/>
                </a:lnTo>
                <a:lnTo>
                  <a:pt x="40" y="624"/>
                </a:lnTo>
                <a:lnTo>
                  <a:pt x="40" y="616"/>
                </a:lnTo>
                <a:lnTo>
                  <a:pt x="40" y="608"/>
                </a:lnTo>
                <a:lnTo>
                  <a:pt x="40" y="600"/>
                </a:lnTo>
                <a:lnTo>
                  <a:pt x="40" y="592"/>
                </a:lnTo>
                <a:lnTo>
                  <a:pt x="32" y="592"/>
                </a:lnTo>
                <a:lnTo>
                  <a:pt x="40" y="592"/>
                </a:lnTo>
                <a:lnTo>
                  <a:pt x="40" y="584"/>
                </a:lnTo>
                <a:lnTo>
                  <a:pt x="40" y="576"/>
                </a:lnTo>
                <a:lnTo>
                  <a:pt x="40" y="568"/>
                </a:lnTo>
                <a:lnTo>
                  <a:pt x="32" y="568"/>
                </a:lnTo>
                <a:lnTo>
                  <a:pt x="32" y="560"/>
                </a:lnTo>
                <a:lnTo>
                  <a:pt x="32" y="552"/>
                </a:lnTo>
                <a:lnTo>
                  <a:pt x="24" y="552"/>
                </a:lnTo>
                <a:lnTo>
                  <a:pt x="24" y="544"/>
                </a:lnTo>
                <a:lnTo>
                  <a:pt x="16" y="544"/>
                </a:lnTo>
                <a:lnTo>
                  <a:pt x="16" y="536"/>
                </a:lnTo>
                <a:lnTo>
                  <a:pt x="8" y="536"/>
                </a:lnTo>
                <a:lnTo>
                  <a:pt x="0" y="536"/>
                </a:lnTo>
                <a:lnTo>
                  <a:pt x="0" y="528"/>
                </a:lnTo>
                <a:lnTo>
                  <a:pt x="0" y="520"/>
                </a:lnTo>
                <a:lnTo>
                  <a:pt x="0" y="512"/>
                </a:lnTo>
                <a:lnTo>
                  <a:pt x="8" y="496"/>
                </a:lnTo>
                <a:lnTo>
                  <a:pt x="8" y="488"/>
                </a:lnTo>
                <a:lnTo>
                  <a:pt x="16" y="488"/>
                </a:lnTo>
                <a:lnTo>
                  <a:pt x="24" y="488"/>
                </a:lnTo>
                <a:lnTo>
                  <a:pt x="24" y="480"/>
                </a:lnTo>
                <a:lnTo>
                  <a:pt x="24" y="472"/>
                </a:lnTo>
                <a:lnTo>
                  <a:pt x="24" y="464"/>
                </a:lnTo>
                <a:lnTo>
                  <a:pt x="24" y="456"/>
                </a:lnTo>
                <a:lnTo>
                  <a:pt x="24" y="448"/>
                </a:lnTo>
                <a:lnTo>
                  <a:pt x="24" y="440"/>
                </a:lnTo>
                <a:lnTo>
                  <a:pt x="32" y="440"/>
                </a:lnTo>
                <a:lnTo>
                  <a:pt x="40" y="440"/>
                </a:lnTo>
                <a:lnTo>
                  <a:pt x="48" y="440"/>
                </a:lnTo>
                <a:lnTo>
                  <a:pt x="48" y="448"/>
                </a:lnTo>
                <a:lnTo>
                  <a:pt x="56" y="448"/>
                </a:lnTo>
                <a:lnTo>
                  <a:pt x="64" y="448"/>
                </a:lnTo>
                <a:lnTo>
                  <a:pt x="72" y="448"/>
                </a:lnTo>
                <a:lnTo>
                  <a:pt x="80" y="448"/>
                </a:lnTo>
                <a:lnTo>
                  <a:pt x="96" y="440"/>
                </a:lnTo>
                <a:lnTo>
                  <a:pt x="104" y="440"/>
                </a:lnTo>
                <a:lnTo>
                  <a:pt x="112" y="440"/>
                </a:lnTo>
                <a:lnTo>
                  <a:pt x="120" y="440"/>
                </a:lnTo>
                <a:lnTo>
                  <a:pt x="128" y="448"/>
                </a:lnTo>
                <a:lnTo>
                  <a:pt x="136" y="448"/>
                </a:lnTo>
                <a:lnTo>
                  <a:pt x="136" y="456"/>
                </a:lnTo>
                <a:lnTo>
                  <a:pt x="144" y="456"/>
                </a:lnTo>
                <a:lnTo>
                  <a:pt x="152" y="456"/>
                </a:lnTo>
                <a:lnTo>
                  <a:pt x="152" y="464"/>
                </a:lnTo>
                <a:lnTo>
                  <a:pt x="160" y="464"/>
                </a:lnTo>
                <a:lnTo>
                  <a:pt x="168" y="464"/>
                </a:lnTo>
                <a:lnTo>
                  <a:pt x="176" y="464"/>
                </a:lnTo>
                <a:lnTo>
                  <a:pt x="184" y="456"/>
                </a:lnTo>
                <a:lnTo>
                  <a:pt x="184" y="448"/>
                </a:lnTo>
                <a:lnTo>
                  <a:pt x="192" y="440"/>
                </a:lnTo>
                <a:lnTo>
                  <a:pt x="184" y="440"/>
                </a:lnTo>
                <a:lnTo>
                  <a:pt x="184" y="432"/>
                </a:lnTo>
                <a:lnTo>
                  <a:pt x="192" y="432"/>
                </a:lnTo>
                <a:lnTo>
                  <a:pt x="200" y="432"/>
                </a:lnTo>
                <a:lnTo>
                  <a:pt x="208" y="432"/>
                </a:lnTo>
                <a:lnTo>
                  <a:pt x="216" y="432"/>
                </a:lnTo>
                <a:lnTo>
                  <a:pt x="224" y="440"/>
                </a:lnTo>
                <a:lnTo>
                  <a:pt x="232" y="440"/>
                </a:lnTo>
                <a:lnTo>
                  <a:pt x="232" y="432"/>
                </a:lnTo>
                <a:lnTo>
                  <a:pt x="240" y="432"/>
                </a:lnTo>
                <a:lnTo>
                  <a:pt x="248" y="432"/>
                </a:lnTo>
                <a:lnTo>
                  <a:pt x="256" y="424"/>
                </a:lnTo>
                <a:lnTo>
                  <a:pt x="264" y="424"/>
                </a:lnTo>
                <a:lnTo>
                  <a:pt x="272" y="424"/>
                </a:lnTo>
                <a:lnTo>
                  <a:pt x="280" y="424"/>
                </a:lnTo>
                <a:lnTo>
                  <a:pt x="288" y="424"/>
                </a:lnTo>
                <a:lnTo>
                  <a:pt x="296" y="424"/>
                </a:lnTo>
                <a:lnTo>
                  <a:pt x="304" y="424"/>
                </a:lnTo>
                <a:lnTo>
                  <a:pt x="312" y="424"/>
                </a:lnTo>
                <a:lnTo>
                  <a:pt x="312" y="416"/>
                </a:lnTo>
                <a:lnTo>
                  <a:pt x="320" y="416"/>
                </a:lnTo>
                <a:lnTo>
                  <a:pt x="320" y="408"/>
                </a:lnTo>
                <a:lnTo>
                  <a:pt x="328" y="408"/>
                </a:lnTo>
                <a:lnTo>
                  <a:pt x="344" y="400"/>
                </a:lnTo>
                <a:lnTo>
                  <a:pt x="352" y="400"/>
                </a:lnTo>
                <a:lnTo>
                  <a:pt x="352" y="392"/>
                </a:lnTo>
                <a:lnTo>
                  <a:pt x="360" y="384"/>
                </a:lnTo>
                <a:lnTo>
                  <a:pt x="368" y="384"/>
                </a:lnTo>
                <a:lnTo>
                  <a:pt x="368" y="376"/>
                </a:lnTo>
                <a:lnTo>
                  <a:pt x="376" y="376"/>
                </a:lnTo>
                <a:lnTo>
                  <a:pt x="376" y="368"/>
                </a:lnTo>
                <a:lnTo>
                  <a:pt x="376" y="360"/>
                </a:lnTo>
                <a:lnTo>
                  <a:pt x="384" y="360"/>
                </a:lnTo>
                <a:lnTo>
                  <a:pt x="392" y="360"/>
                </a:lnTo>
                <a:lnTo>
                  <a:pt x="392" y="352"/>
                </a:lnTo>
                <a:lnTo>
                  <a:pt x="392" y="344"/>
                </a:lnTo>
                <a:lnTo>
                  <a:pt x="384" y="344"/>
                </a:lnTo>
                <a:lnTo>
                  <a:pt x="376" y="344"/>
                </a:lnTo>
                <a:lnTo>
                  <a:pt x="384" y="344"/>
                </a:lnTo>
                <a:lnTo>
                  <a:pt x="392" y="344"/>
                </a:lnTo>
                <a:lnTo>
                  <a:pt x="392" y="336"/>
                </a:lnTo>
                <a:lnTo>
                  <a:pt x="400" y="336"/>
                </a:lnTo>
                <a:lnTo>
                  <a:pt x="400" y="328"/>
                </a:lnTo>
                <a:lnTo>
                  <a:pt x="400" y="320"/>
                </a:lnTo>
                <a:lnTo>
                  <a:pt x="400" y="312"/>
                </a:lnTo>
                <a:lnTo>
                  <a:pt x="400" y="304"/>
                </a:lnTo>
                <a:lnTo>
                  <a:pt x="400" y="296"/>
                </a:lnTo>
                <a:lnTo>
                  <a:pt x="400" y="288"/>
                </a:lnTo>
                <a:lnTo>
                  <a:pt x="400" y="280"/>
                </a:lnTo>
                <a:lnTo>
                  <a:pt x="400" y="272"/>
                </a:lnTo>
                <a:lnTo>
                  <a:pt x="400" y="264"/>
                </a:lnTo>
                <a:lnTo>
                  <a:pt x="400" y="256"/>
                </a:lnTo>
                <a:lnTo>
                  <a:pt x="400" y="248"/>
                </a:lnTo>
                <a:lnTo>
                  <a:pt x="392" y="248"/>
                </a:lnTo>
                <a:lnTo>
                  <a:pt x="392" y="240"/>
                </a:lnTo>
                <a:lnTo>
                  <a:pt x="392" y="232"/>
                </a:lnTo>
                <a:lnTo>
                  <a:pt x="392" y="224"/>
                </a:lnTo>
                <a:lnTo>
                  <a:pt x="392" y="216"/>
                </a:lnTo>
                <a:lnTo>
                  <a:pt x="392" y="208"/>
                </a:lnTo>
                <a:lnTo>
                  <a:pt x="392" y="200"/>
                </a:lnTo>
              </a:path>
            </a:pathLst>
          </a:custGeom>
          <a:solidFill>
            <a:srgbClr val="FFFFFF"/>
          </a:solidFill>
          <a:ln w="12700" cap="flat"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1" name="Freeform 19"/>
          <p:cNvSpPr>
            <a:spLocks/>
          </p:cNvSpPr>
          <p:nvPr/>
        </p:nvSpPr>
        <p:spPr bwMode="auto">
          <a:xfrm>
            <a:off x="4100513" y="4687888"/>
            <a:ext cx="968375" cy="768350"/>
          </a:xfrm>
          <a:custGeom>
            <a:avLst/>
            <a:gdLst/>
            <a:ahLst/>
            <a:cxnLst>
              <a:cxn ang="0">
                <a:pos x="104" y="120"/>
              </a:cxn>
              <a:cxn ang="0">
                <a:pos x="120" y="104"/>
              </a:cxn>
              <a:cxn ang="0">
                <a:pos x="144" y="112"/>
              </a:cxn>
              <a:cxn ang="0">
                <a:pos x="144" y="96"/>
              </a:cxn>
              <a:cxn ang="0">
                <a:pos x="136" y="72"/>
              </a:cxn>
              <a:cxn ang="0">
                <a:pos x="144" y="64"/>
              </a:cxn>
              <a:cxn ang="0">
                <a:pos x="168" y="72"/>
              </a:cxn>
              <a:cxn ang="0">
                <a:pos x="192" y="64"/>
              </a:cxn>
              <a:cxn ang="0">
                <a:pos x="184" y="56"/>
              </a:cxn>
              <a:cxn ang="0">
                <a:pos x="208" y="48"/>
              </a:cxn>
              <a:cxn ang="0">
                <a:pos x="208" y="40"/>
              </a:cxn>
              <a:cxn ang="0">
                <a:pos x="224" y="24"/>
              </a:cxn>
              <a:cxn ang="0">
                <a:pos x="224" y="8"/>
              </a:cxn>
              <a:cxn ang="0">
                <a:pos x="248" y="16"/>
              </a:cxn>
              <a:cxn ang="0">
                <a:pos x="256" y="40"/>
              </a:cxn>
              <a:cxn ang="0">
                <a:pos x="280" y="48"/>
              </a:cxn>
              <a:cxn ang="0">
                <a:pos x="296" y="72"/>
              </a:cxn>
              <a:cxn ang="0">
                <a:pos x="312" y="88"/>
              </a:cxn>
              <a:cxn ang="0">
                <a:pos x="320" y="80"/>
              </a:cxn>
              <a:cxn ang="0">
                <a:pos x="328" y="72"/>
              </a:cxn>
              <a:cxn ang="0">
                <a:pos x="336" y="104"/>
              </a:cxn>
              <a:cxn ang="0">
                <a:pos x="328" y="128"/>
              </a:cxn>
              <a:cxn ang="0">
                <a:pos x="304" y="136"/>
              </a:cxn>
              <a:cxn ang="0">
                <a:pos x="320" y="152"/>
              </a:cxn>
              <a:cxn ang="0">
                <a:pos x="344" y="160"/>
              </a:cxn>
              <a:cxn ang="0">
                <a:pos x="336" y="192"/>
              </a:cxn>
              <a:cxn ang="0">
                <a:pos x="352" y="216"/>
              </a:cxn>
              <a:cxn ang="0">
                <a:pos x="352" y="232"/>
              </a:cxn>
              <a:cxn ang="0">
                <a:pos x="336" y="248"/>
              </a:cxn>
              <a:cxn ang="0">
                <a:pos x="320" y="256"/>
              </a:cxn>
              <a:cxn ang="0">
                <a:pos x="304" y="256"/>
              </a:cxn>
              <a:cxn ang="0">
                <a:pos x="280" y="264"/>
              </a:cxn>
              <a:cxn ang="0">
                <a:pos x="256" y="280"/>
              </a:cxn>
              <a:cxn ang="0">
                <a:pos x="240" y="264"/>
              </a:cxn>
              <a:cxn ang="0">
                <a:pos x="216" y="256"/>
              </a:cxn>
              <a:cxn ang="0">
                <a:pos x="192" y="264"/>
              </a:cxn>
              <a:cxn ang="0">
                <a:pos x="184" y="272"/>
              </a:cxn>
              <a:cxn ang="0">
                <a:pos x="168" y="288"/>
              </a:cxn>
              <a:cxn ang="0">
                <a:pos x="152" y="304"/>
              </a:cxn>
              <a:cxn ang="0">
                <a:pos x="128" y="312"/>
              </a:cxn>
              <a:cxn ang="0">
                <a:pos x="104" y="304"/>
              </a:cxn>
              <a:cxn ang="0">
                <a:pos x="80" y="312"/>
              </a:cxn>
              <a:cxn ang="0">
                <a:pos x="48" y="312"/>
              </a:cxn>
              <a:cxn ang="0">
                <a:pos x="56" y="288"/>
              </a:cxn>
              <a:cxn ang="0">
                <a:pos x="72" y="272"/>
              </a:cxn>
              <a:cxn ang="0">
                <a:pos x="48" y="256"/>
              </a:cxn>
              <a:cxn ang="0">
                <a:pos x="56" y="232"/>
              </a:cxn>
              <a:cxn ang="0">
                <a:pos x="56" y="208"/>
              </a:cxn>
              <a:cxn ang="0">
                <a:pos x="48" y="192"/>
              </a:cxn>
              <a:cxn ang="0">
                <a:pos x="16" y="192"/>
              </a:cxn>
              <a:cxn ang="0">
                <a:pos x="0" y="176"/>
              </a:cxn>
              <a:cxn ang="0">
                <a:pos x="8" y="152"/>
              </a:cxn>
              <a:cxn ang="0">
                <a:pos x="16" y="128"/>
              </a:cxn>
              <a:cxn ang="0">
                <a:pos x="40" y="120"/>
              </a:cxn>
              <a:cxn ang="0">
                <a:pos x="56" y="136"/>
              </a:cxn>
              <a:cxn ang="0">
                <a:pos x="80" y="152"/>
              </a:cxn>
              <a:cxn ang="0">
                <a:pos x="96" y="136"/>
              </a:cxn>
            </a:cxnLst>
            <a:rect l="0" t="0" r="r" b="b"/>
            <a:pathLst>
              <a:path w="361" h="313">
                <a:moveTo>
                  <a:pt x="96" y="128"/>
                </a:moveTo>
                <a:lnTo>
                  <a:pt x="96" y="128"/>
                </a:lnTo>
                <a:lnTo>
                  <a:pt x="104" y="128"/>
                </a:lnTo>
                <a:lnTo>
                  <a:pt x="104" y="120"/>
                </a:lnTo>
                <a:lnTo>
                  <a:pt x="112" y="120"/>
                </a:lnTo>
                <a:lnTo>
                  <a:pt x="112" y="112"/>
                </a:lnTo>
                <a:lnTo>
                  <a:pt x="112" y="104"/>
                </a:lnTo>
                <a:lnTo>
                  <a:pt x="120" y="104"/>
                </a:lnTo>
                <a:lnTo>
                  <a:pt x="128" y="104"/>
                </a:lnTo>
                <a:lnTo>
                  <a:pt x="136" y="104"/>
                </a:lnTo>
                <a:lnTo>
                  <a:pt x="136" y="112"/>
                </a:lnTo>
                <a:lnTo>
                  <a:pt x="144" y="112"/>
                </a:lnTo>
                <a:lnTo>
                  <a:pt x="152" y="112"/>
                </a:lnTo>
                <a:lnTo>
                  <a:pt x="152" y="104"/>
                </a:lnTo>
                <a:lnTo>
                  <a:pt x="152" y="96"/>
                </a:lnTo>
                <a:lnTo>
                  <a:pt x="144" y="96"/>
                </a:lnTo>
                <a:lnTo>
                  <a:pt x="136" y="96"/>
                </a:lnTo>
                <a:lnTo>
                  <a:pt x="136" y="88"/>
                </a:lnTo>
                <a:lnTo>
                  <a:pt x="136" y="80"/>
                </a:lnTo>
                <a:lnTo>
                  <a:pt x="136" y="72"/>
                </a:lnTo>
                <a:lnTo>
                  <a:pt x="128" y="72"/>
                </a:lnTo>
                <a:lnTo>
                  <a:pt x="128" y="64"/>
                </a:lnTo>
                <a:lnTo>
                  <a:pt x="136" y="64"/>
                </a:lnTo>
                <a:lnTo>
                  <a:pt x="144" y="64"/>
                </a:lnTo>
                <a:lnTo>
                  <a:pt x="152" y="64"/>
                </a:lnTo>
                <a:lnTo>
                  <a:pt x="160" y="64"/>
                </a:lnTo>
                <a:lnTo>
                  <a:pt x="160" y="72"/>
                </a:lnTo>
                <a:lnTo>
                  <a:pt x="168" y="72"/>
                </a:lnTo>
                <a:lnTo>
                  <a:pt x="176" y="64"/>
                </a:lnTo>
                <a:lnTo>
                  <a:pt x="184" y="72"/>
                </a:lnTo>
                <a:lnTo>
                  <a:pt x="192" y="72"/>
                </a:lnTo>
                <a:lnTo>
                  <a:pt x="192" y="64"/>
                </a:lnTo>
                <a:lnTo>
                  <a:pt x="192" y="56"/>
                </a:lnTo>
                <a:lnTo>
                  <a:pt x="184" y="56"/>
                </a:lnTo>
                <a:lnTo>
                  <a:pt x="176" y="56"/>
                </a:lnTo>
                <a:lnTo>
                  <a:pt x="184" y="56"/>
                </a:lnTo>
                <a:lnTo>
                  <a:pt x="184" y="48"/>
                </a:lnTo>
                <a:lnTo>
                  <a:pt x="192" y="48"/>
                </a:lnTo>
                <a:lnTo>
                  <a:pt x="200" y="48"/>
                </a:lnTo>
                <a:lnTo>
                  <a:pt x="208" y="48"/>
                </a:lnTo>
                <a:lnTo>
                  <a:pt x="216" y="48"/>
                </a:lnTo>
                <a:lnTo>
                  <a:pt x="208" y="40"/>
                </a:lnTo>
                <a:lnTo>
                  <a:pt x="200" y="40"/>
                </a:lnTo>
                <a:lnTo>
                  <a:pt x="208" y="40"/>
                </a:lnTo>
                <a:lnTo>
                  <a:pt x="208" y="32"/>
                </a:lnTo>
                <a:lnTo>
                  <a:pt x="216" y="32"/>
                </a:lnTo>
                <a:lnTo>
                  <a:pt x="224" y="32"/>
                </a:lnTo>
                <a:lnTo>
                  <a:pt x="224" y="24"/>
                </a:lnTo>
                <a:lnTo>
                  <a:pt x="216" y="24"/>
                </a:lnTo>
                <a:lnTo>
                  <a:pt x="216" y="16"/>
                </a:lnTo>
                <a:lnTo>
                  <a:pt x="224" y="16"/>
                </a:lnTo>
                <a:lnTo>
                  <a:pt x="224" y="8"/>
                </a:lnTo>
                <a:lnTo>
                  <a:pt x="232" y="8"/>
                </a:lnTo>
                <a:lnTo>
                  <a:pt x="240" y="0"/>
                </a:lnTo>
                <a:lnTo>
                  <a:pt x="240" y="8"/>
                </a:lnTo>
                <a:lnTo>
                  <a:pt x="248" y="16"/>
                </a:lnTo>
                <a:lnTo>
                  <a:pt x="248" y="24"/>
                </a:lnTo>
                <a:lnTo>
                  <a:pt x="256" y="24"/>
                </a:lnTo>
                <a:lnTo>
                  <a:pt x="256" y="32"/>
                </a:lnTo>
                <a:lnTo>
                  <a:pt x="256" y="40"/>
                </a:lnTo>
                <a:lnTo>
                  <a:pt x="264" y="40"/>
                </a:lnTo>
                <a:lnTo>
                  <a:pt x="264" y="48"/>
                </a:lnTo>
                <a:lnTo>
                  <a:pt x="272" y="48"/>
                </a:lnTo>
                <a:lnTo>
                  <a:pt x="280" y="48"/>
                </a:lnTo>
                <a:lnTo>
                  <a:pt x="280" y="56"/>
                </a:lnTo>
                <a:lnTo>
                  <a:pt x="280" y="64"/>
                </a:lnTo>
                <a:lnTo>
                  <a:pt x="288" y="64"/>
                </a:lnTo>
                <a:lnTo>
                  <a:pt x="296" y="72"/>
                </a:lnTo>
                <a:lnTo>
                  <a:pt x="304" y="72"/>
                </a:lnTo>
                <a:lnTo>
                  <a:pt x="312" y="72"/>
                </a:lnTo>
                <a:lnTo>
                  <a:pt x="312" y="80"/>
                </a:lnTo>
                <a:lnTo>
                  <a:pt x="312" y="88"/>
                </a:lnTo>
                <a:lnTo>
                  <a:pt x="320" y="88"/>
                </a:lnTo>
                <a:lnTo>
                  <a:pt x="328" y="88"/>
                </a:lnTo>
                <a:lnTo>
                  <a:pt x="328" y="80"/>
                </a:lnTo>
                <a:lnTo>
                  <a:pt x="320" y="80"/>
                </a:lnTo>
                <a:lnTo>
                  <a:pt x="320" y="72"/>
                </a:lnTo>
                <a:lnTo>
                  <a:pt x="328" y="72"/>
                </a:lnTo>
                <a:lnTo>
                  <a:pt x="328" y="64"/>
                </a:lnTo>
                <a:lnTo>
                  <a:pt x="328" y="72"/>
                </a:lnTo>
                <a:lnTo>
                  <a:pt x="336" y="80"/>
                </a:lnTo>
                <a:lnTo>
                  <a:pt x="336" y="88"/>
                </a:lnTo>
                <a:lnTo>
                  <a:pt x="336" y="96"/>
                </a:lnTo>
                <a:lnTo>
                  <a:pt x="336" y="104"/>
                </a:lnTo>
                <a:lnTo>
                  <a:pt x="336" y="112"/>
                </a:lnTo>
                <a:lnTo>
                  <a:pt x="336" y="120"/>
                </a:lnTo>
                <a:lnTo>
                  <a:pt x="336" y="128"/>
                </a:lnTo>
                <a:lnTo>
                  <a:pt x="328" y="128"/>
                </a:lnTo>
                <a:lnTo>
                  <a:pt x="328" y="136"/>
                </a:lnTo>
                <a:lnTo>
                  <a:pt x="320" y="136"/>
                </a:lnTo>
                <a:lnTo>
                  <a:pt x="312" y="136"/>
                </a:lnTo>
                <a:lnTo>
                  <a:pt x="304" y="136"/>
                </a:lnTo>
                <a:lnTo>
                  <a:pt x="304" y="144"/>
                </a:lnTo>
                <a:lnTo>
                  <a:pt x="304" y="152"/>
                </a:lnTo>
                <a:lnTo>
                  <a:pt x="312" y="152"/>
                </a:lnTo>
                <a:lnTo>
                  <a:pt x="320" y="152"/>
                </a:lnTo>
                <a:lnTo>
                  <a:pt x="328" y="152"/>
                </a:lnTo>
                <a:lnTo>
                  <a:pt x="336" y="152"/>
                </a:lnTo>
                <a:lnTo>
                  <a:pt x="344" y="152"/>
                </a:lnTo>
                <a:lnTo>
                  <a:pt x="344" y="160"/>
                </a:lnTo>
                <a:lnTo>
                  <a:pt x="336" y="168"/>
                </a:lnTo>
                <a:lnTo>
                  <a:pt x="336" y="176"/>
                </a:lnTo>
                <a:lnTo>
                  <a:pt x="336" y="184"/>
                </a:lnTo>
                <a:lnTo>
                  <a:pt x="336" y="192"/>
                </a:lnTo>
                <a:lnTo>
                  <a:pt x="344" y="200"/>
                </a:lnTo>
                <a:lnTo>
                  <a:pt x="352" y="200"/>
                </a:lnTo>
                <a:lnTo>
                  <a:pt x="352" y="208"/>
                </a:lnTo>
                <a:lnTo>
                  <a:pt x="352" y="216"/>
                </a:lnTo>
                <a:lnTo>
                  <a:pt x="352" y="224"/>
                </a:lnTo>
                <a:lnTo>
                  <a:pt x="360" y="224"/>
                </a:lnTo>
                <a:lnTo>
                  <a:pt x="360" y="232"/>
                </a:lnTo>
                <a:lnTo>
                  <a:pt x="352" y="232"/>
                </a:lnTo>
                <a:lnTo>
                  <a:pt x="344" y="232"/>
                </a:lnTo>
                <a:lnTo>
                  <a:pt x="336" y="232"/>
                </a:lnTo>
                <a:lnTo>
                  <a:pt x="336" y="240"/>
                </a:lnTo>
                <a:lnTo>
                  <a:pt x="336" y="248"/>
                </a:lnTo>
                <a:lnTo>
                  <a:pt x="328" y="240"/>
                </a:lnTo>
                <a:lnTo>
                  <a:pt x="320" y="240"/>
                </a:lnTo>
                <a:lnTo>
                  <a:pt x="320" y="248"/>
                </a:lnTo>
                <a:lnTo>
                  <a:pt x="320" y="256"/>
                </a:lnTo>
                <a:lnTo>
                  <a:pt x="312" y="256"/>
                </a:lnTo>
                <a:lnTo>
                  <a:pt x="312" y="264"/>
                </a:lnTo>
                <a:lnTo>
                  <a:pt x="304" y="264"/>
                </a:lnTo>
                <a:lnTo>
                  <a:pt x="304" y="256"/>
                </a:lnTo>
                <a:lnTo>
                  <a:pt x="296" y="256"/>
                </a:lnTo>
                <a:lnTo>
                  <a:pt x="288" y="256"/>
                </a:lnTo>
                <a:lnTo>
                  <a:pt x="288" y="264"/>
                </a:lnTo>
                <a:lnTo>
                  <a:pt x="280" y="264"/>
                </a:lnTo>
                <a:lnTo>
                  <a:pt x="272" y="272"/>
                </a:lnTo>
                <a:lnTo>
                  <a:pt x="264" y="272"/>
                </a:lnTo>
                <a:lnTo>
                  <a:pt x="264" y="280"/>
                </a:lnTo>
                <a:lnTo>
                  <a:pt x="256" y="280"/>
                </a:lnTo>
                <a:lnTo>
                  <a:pt x="248" y="280"/>
                </a:lnTo>
                <a:lnTo>
                  <a:pt x="248" y="272"/>
                </a:lnTo>
                <a:lnTo>
                  <a:pt x="248" y="264"/>
                </a:lnTo>
                <a:lnTo>
                  <a:pt x="240" y="264"/>
                </a:lnTo>
                <a:lnTo>
                  <a:pt x="232" y="264"/>
                </a:lnTo>
                <a:lnTo>
                  <a:pt x="224" y="264"/>
                </a:lnTo>
                <a:lnTo>
                  <a:pt x="224" y="256"/>
                </a:lnTo>
                <a:lnTo>
                  <a:pt x="216" y="256"/>
                </a:lnTo>
                <a:lnTo>
                  <a:pt x="208" y="256"/>
                </a:lnTo>
                <a:lnTo>
                  <a:pt x="200" y="256"/>
                </a:lnTo>
                <a:lnTo>
                  <a:pt x="200" y="264"/>
                </a:lnTo>
                <a:lnTo>
                  <a:pt x="192" y="264"/>
                </a:lnTo>
                <a:lnTo>
                  <a:pt x="184" y="264"/>
                </a:lnTo>
                <a:lnTo>
                  <a:pt x="184" y="272"/>
                </a:lnTo>
                <a:lnTo>
                  <a:pt x="192" y="272"/>
                </a:lnTo>
                <a:lnTo>
                  <a:pt x="184" y="272"/>
                </a:lnTo>
                <a:lnTo>
                  <a:pt x="184" y="280"/>
                </a:lnTo>
                <a:lnTo>
                  <a:pt x="176" y="280"/>
                </a:lnTo>
                <a:lnTo>
                  <a:pt x="168" y="280"/>
                </a:lnTo>
                <a:lnTo>
                  <a:pt x="168" y="288"/>
                </a:lnTo>
                <a:lnTo>
                  <a:pt x="168" y="296"/>
                </a:lnTo>
                <a:lnTo>
                  <a:pt x="160" y="296"/>
                </a:lnTo>
                <a:lnTo>
                  <a:pt x="152" y="296"/>
                </a:lnTo>
                <a:lnTo>
                  <a:pt x="152" y="304"/>
                </a:lnTo>
                <a:lnTo>
                  <a:pt x="152" y="312"/>
                </a:lnTo>
                <a:lnTo>
                  <a:pt x="144" y="312"/>
                </a:lnTo>
                <a:lnTo>
                  <a:pt x="136" y="312"/>
                </a:lnTo>
                <a:lnTo>
                  <a:pt x="128" y="312"/>
                </a:lnTo>
                <a:lnTo>
                  <a:pt x="128" y="304"/>
                </a:lnTo>
                <a:lnTo>
                  <a:pt x="120" y="304"/>
                </a:lnTo>
                <a:lnTo>
                  <a:pt x="112" y="304"/>
                </a:lnTo>
                <a:lnTo>
                  <a:pt x="104" y="304"/>
                </a:lnTo>
                <a:lnTo>
                  <a:pt x="96" y="304"/>
                </a:lnTo>
                <a:lnTo>
                  <a:pt x="88" y="304"/>
                </a:lnTo>
                <a:lnTo>
                  <a:pt x="80" y="304"/>
                </a:lnTo>
                <a:lnTo>
                  <a:pt x="80" y="312"/>
                </a:lnTo>
                <a:lnTo>
                  <a:pt x="72" y="312"/>
                </a:lnTo>
                <a:lnTo>
                  <a:pt x="64" y="312"/>
                </a:lnTo>
                <a:lnTo>
                  <a:pt x="56" y="312"/>
                </a:lnTo>
                <a:lnTo>
                  <a:pt x="48" y="312"/>
                </a:lnTo>
                <a:lnTo>
                  <a:pt x="48" y="304"/>
                </a:lnTo>
                <a:lnTo>
                  <a:pt x="48" y="296"/>
                </a:lnTo>
                <a:lnTo>
                  <a:pt x="56" y="296"/>
                </a:lnTo>
                <a:lnTo>
                  <a:pt x="56" y="288"/>
                </a:lnTo>
                <a:lnTo>
                  <a:pt x="64" y="288"/>
                </a:lnTo>
                <a:lnTo>
                  <a:pt x="72" y="288"/>
                </a:lnTo>
                <a:lnTo>
                  <a:pt x="72" y="280"/>
                </a:lnTo>
                <a:lnTo>
                  <a:pt x="72" y="272"/>
                </a:lnTo>
                <a:lnTo>
                  <a:pt x="64" y="272"/>
                </a:lnTo>
                <a:lnTo>
                  <a:pt x="64" y="264"/>
                </a:lnTo>
                <a:lnTo>
                  <a:pt x="56" y="264"/>
                </a:lnTo>
                <a:lnTo>
                  <a:pt x="48" y="256"/>
                </a:lnTo>
                <a:lnTo>
                  <a:pt x="48" y="248"/>
                </a:lnTo>
                <a:lnTo>
                  <a:pt x="48" y="240"/>
                </a:lnTo>
                <a:lnTo>
                  <a:pt x="56" y="240"/>
                </a:lnTo>
                <a:lnTo>
                  <a:pt x="56" y="232"/>
                </a:lnTo>
                <a:lnTo>
                  <a:pt x="56" y="224"/>
                </a:lnTo>
                <a:lnTo>
                  <a:pt x="64" y="216"/>
                </a:lnTo>
                <a:lnTo>
                  <a:pt x="56" y="216"/>
                </a:lnTo>
                <a:lnTo>
                  <a:pt x="56" y="208"/>
                </a:lnTo>
                <a:lnTo>
                  <a:pt x="56" y="200"/>
                </a:lnTo>
                <a:lnTo>
                  <a:pt x="64" y="200"/>
                </a:lnTo>
                <a:lnTo>
                  <a:pt x="56" y="192"/>
                </a:lnTo>
                <a:lnTo>
                  <a:pt x="48" y="192"/>
                </a:lnTo>
                <a:lnTo>
                  <a:pt x="40" y="192"/>
                </a:lnTo>
                <a:lnTo>
                  <a:pt x="32" y="192"/>
                </a:lnTo>
                <a:lnTo>
                  <a:pt x="24" y="192"/>
                </a:lnTo>
                <a:lnTo>
                  <a:pt x="16" y="192"/>
                </a:lnTo>
                <a:lnTo>
                  <a:pt x="8" y="192"/>
                </a:lnTo>
                <a:lnTo>
                  <a:pt x="8" y="184"/>
                </a:lnTo>
                <a:lnTo>
                  <a:pt x="8" y="176"/>
                </a:lnTo>
                <a:lnTo>
                  <a:pt x="0" y="176"/>
                </a:lnTo>
                <a:lnTo>
                  <a:pt x="0" y="168"/>
                </a:lnTo>
                <a:lnTo>
                  <a:pt x="0" y="160"/>
                </a:lnTo>
                <a:lnTo>
                  <a:pt x="0" y="152"/>
                </a:lnTo>
                <a:lnTo>
                  <a:pt x="8" y="152"/>
                </a:lnTo>
                <a:lnTo>
                  <a:pt x="8" y="144"/>
                </a:lnTo>
                <a:lnTo>
                  <a:pt x="8" y="136"/>
                </a:lnTo>
                <a:lnTo>
                  <a:pt x="8" y="128"/>
                </a:lnTo>
                <a:lnTo>
                  <a:pt x="16" y="128"/>
                </a:lnTo>
                <a:lnTo>
                  <a:pt x="24" y="128"/>
                </a:lnTo>
                <a:lnTo>
                  <a:pt x="32" y="128"/>
                </a:lnTo>
                <a:lnTo>
                  <a:pt x="32" y="120"/>
                </a:lnTo>
                <a:lnTo>
                  <a:pt x="40" y="120"/>
                </a:lnTo>
                <a:lnTo>
                  <a:pt x="40" y="128"/>
                </a:lnTo>
                <a:lnTo>
                  <a:pt x="48" y="128"/>
                </a:lnTo>
                <a:lnTo>
                  <a:pt x="48" y="136"/>
                </a:lnTo>
                <a:lnTo>
                  <a:pt x="56" y="136"/>
                </a:lnTo>
                <a:lnTo>
                  <a:pt x="64" y="144"/>
                </a:lnTo>
                <a:lnTo>
                  <a:pt x="72" y="144"/>
                </a:lnTo>
                <a:lnTo>
                  <a:pt x="72" y="152"/>
                </a:lnTo>
                <a:lnTo>
                  <a:pt x="80" y="152"/>
                </a:lnTo>
                <a:lnTo>
                  <a:pt x="88" y="152"/>
                </a:lnTo>
                <a:lnTo>
                  <a:pt x="88" y="144"/>
                </a:lnTo>
                <a:lnTo>
                  <a:pt x="96" y="144"/>
                </a:lnTo>
                <a:lnTo>
                  <a:pt x="96" y="136"/>
                </a:lnTo>
                <a:lnTo>
                  <a:pt x="104" y="136"/>
                </a:lnTo>
                <a:lnTo>
                  <a:pt x="104" y="128"/>
                </a:lnTo>
              </a:path>
            </a:pathLst>
          </a:custGeom>
          <a:solidFill>
            <a:srgbClr val="FFFFFF"/>
          </a:solidFill>
          <a:ln w="12700" cap="rnd"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2" name="Freeform 20"/>
          <p:cNvSpPr>
            <a:spLocks/>
          </p:cNvSpPr>
          <p:nvPr/>
        </p:nvSpPr>
        <p:spPr bwMode="auto">
          <a:xfrm>
            <a:off x="3159125" y="4678363"/>
            <a:ext cx="1443038" cy="1271587"/>
          </a:xfrm>
          <a:custGeom>
            <a:avLst/>
            <a:gdLst/>
            <a:ahLst/>
            <a:cxnLst>
              <a:cxn ang="0">
                <a:pos x="104" y="32"/>
              </a:cxn>
              <a:cxn ang="0">
                <a:pos x="80" y="48"/>
              </a:cxn>
              <a:cxn ang="0">
                <a:pos x="88" y="96"/>
              </a:cxn>
              <a:cxn ang="0">
                <a:pos x="88" y="144"/>
              </a:cxn>
              <a:cxn ang="0">
                <a:pos x="88" y="184"/>
              </a:cxn>
              <a:cxn ang="0">
                <a:pos x="80" y="240"/>
              </a:cxn>
              <a:cxn ang="0">
                <a:pos x="56" y="272"/>
              </a:cxn>
              <a:cxn ang="0">
                <a:pos x="24" y="304"/>
              </a:cxn>
              <a:cxn ang="0">
                <a:pos x="16" y="336"/>
              </a:cxn>
              <a:cxn ang="0">
                <a:pos x="0" y="376"/>
              </a:cxn>
              <a:cxn ang="0">
                <a:pos x="40" y="360"/>
              </a:cxn>
              <a:cxn ang="0">
                <a:pos x="72" y="360"/>
              </a:cxn>
              <a:cxn ang="0">
                <a:pos x="88" y="368"/>
              </a:cxn>
              <a:cxn ang="0">
                <a:pos x="64" y="384"/>
              </a:cxn>
              <a:cxn ang="0">
                <a:pos x="96" y="408"/>
              </a:cxn>
              <a:cxn ang="0">
                <a:pos x="136" y="440"/>
              </a:cxn>
              <a:cxn ang="0">
                <a:pos x="112" y="472"/>
              </a:cxn>
              <a:cxn ang="0">
                <a:pos x="144" y="496"/>
              </a:cxn>
              <a:cxn ang="0">
                <a:pos x="160" y="536"/>
              </a:cxn>
              <a:cxn ang="0">
                <a:pos x="200" y="528"/>
              </a:cxn>
              <a:cxn ang="0">
                <a:pos x="256" y="552"/>
              </a:cxn>
              <a:cxn ang="0">
                <a:pos x="256" y="512"/>
              </a:cxn>
              <a:cxn ang="0">
                <a:pos x="272" y="488"/>
              </a:cxn>
              <a:cxn ang="0">
                <a:pos x="312" y="472"/>
              </a:cxn>
              <a:cxn ang="0">
                <a:pos x="360" y="464"/>
              </a:cxn>
              <a:cxn ang="0">
                <a:pos x="408" y="448"/>
              </a:cxn>
              <a:cxn ang="0">
                <a:pos x="456" y="432"/>
              </a:cxn>
              <a:cxn ang="0">
                <a:pos x="504" y="416"/>
              </a:cxn>
              <a:cxn ang="0">
                <a:pos x="536" y="384"/>
              </a:cxn>
              <a:cxn ang="0">
                <a:pos x="496" y="368"/>
              </a:cxn>
              <a:cxn ang="0">
                <a:pos x="456" y="344"/>
              </a:cxn>
              <a:cxn ang="0">
                <a:pos x="424" y="328"/>
              </a:cxn>
              <a:cxn ang="0">
                <a:pos x="440" y="288"/>
              </a:cxn>
              <a:cxn ang="0">
                <a:pos x="416" y="264"/>
              </a:cxn>
              <a:cxn ang="0">
                <a:pos x="432" y="224"/>
              </a:cxn>
              <a:cxn ang="0">
                <a:pos x="392" y="208"/>
              </a:cxn>
              <a:cxn ang="0">
                <a:pos x="376" y="184"/>
              </a:cxn>
              <a:cxn ang="0">
                <a:pos x="408" y="160"/>
              </a:cxn>
              <a:cxn ang="0">
                <a:pos x="456" y="176"/>
              </a:cxn>
              <a:cxn ang="0">
                <a:pos x="464" y="120"/>
              </a:cxn>
              <a:cxn ang="0">
                <a:pos x="424" y="120"/>
              </a:cxn>
              <a:cxn ang="0">
                <a:pos x="408" y="80"/>
              </a:cxn>
              <a:cxn ang="0">
                <a:pos x="384" y="96"/>
              </a:cxn>
              <a:cxn ang="0">
                <a:pos x="360" y="128"/>
              </a:cxn>
              <a:cxn ang="0">
                <a:pos x="336" y="160"/>
              </a:cxn>
              <a:cxn ang="0">
                <a:pos x="320" y="208"/>
              </a:cxn>
              <a:cxn ang="0">
                <a:pos x="304" y="232"/>
              </a:cxn>
              <a:cxn ang="0">
                <a:pos x="288" y="256"/>
              </a:cxn>
              <a:cxn ang="0">
                <a:pos x="264" y="216"/>
              </a:cxn>
              <a:cxn ang="0">
                <a:pos x="240" y="184"/>
              </a:cxn>
              <a:cxn ang="0">
                <a:pos x="216" y="144"/>
              </a:cxn>
              <a:cxn ang="0">
                <a:pos x="184" y="120"/>
              </a:cxn>
              <a:cxn ang="0">
                <a:pos x="160" y="80"/>
              </a:cxn>
              <a:cxn ang="0">
                <a:pos x="128" y="72"/>
              </a:cxn>
              <a:cxn ang="0">
                <a:pos x="136" y="104"/>
              </a:cxn>
              <a:cxn ang="0">
                <a:pos x="120" y="64"/>
              </a:cxn>
              <a:cxn ang="0">
                <a:pos x="120" y="8"/>
              </a:cxn>
            </a:cxnLst>
            <a:rect l="0" t="0" r="r" b="b"/>
            <a:pathLst>
              <a:path w="537" h="553">
                <a:moveTo>
                  <a:pt x="120" y="0"/>
                </a:moveTo>
                <a:lnTo>
                  <a:pt x="120" y="0"/>
                </a:lnTo>
                <a:lnTo>
                  <a:pt x="112" y="0"/>
                </a:lnTo>
                <a:lnTo>
                  <a:pt x="112" y="8"/>
                </a:lnTo>
                <a:lnTo>
                  <a:pt x="104" y="16"/>
                </a:lnTo>
                <a:lnTo>
                  <a:pt x="104" y="24"/>
                </a:lnTo>
                <a:lnTo>
                  <a:pt x="104" y="32"/>
                </a:lnTo>
                <a:lnTo>
                  <a:pt x="112" y="32"/>
                </a:lnTo>
                <a:lnTo>
                  <a:pt x="112" y="40"/>
                </a:lnTo>
                <a:lnTo>
                  <a:pt x="104" y="40"/>
                </a:lnTo>
                <a:lnTo>
                  <a:pt x="96" y="40"/>
                </a:lnTo>
                <a:lnTo>
                  <a:pt x="88" y="40"/>
                </a:lnTo>
                <a:lnTo>
                  <a:pt x="88" y="48"/>
                </a:lnTo>
                <a:lnTo>
                  <a:pt x="80" y="48"/>
                </a:lnTo>
                <a:lnTo>
                  <a:pt x="80" y="56"/>
                </a:lnTo>
                <a:lnTo>
                  <a:pt x="80" y="64"/>
                </a:lnTo>
                <a:lnTo>
                  <a:pt x="88" y="64"/>
                </a:lnTo>
                <a:lnTo>
                  <a:pt x="88" y="72"/>
                </a:lnTo>
                <a:lnTo>
                  <a:pt x="88" y="80"/>
                </a:lnTo>
                <a:lnTo>
                  <a:pt x="88" y="88"/>
                </a:lnTo>
                <a:lnTo>
                  <a:pt x="88" y="96"/>
                </a:lnTo>
                <a:lnTo>
                  <a:pt x="80" y="96"/>
                </a:lnTo>
                <a:lnTo>
                  <a:pt x="72" y="104"/>
                </a:lnTo>
                <a:lnTo>
                  <a:pt x="72" y="112"/>
                </a:lnTo>
                <a:lnTo>
                  <a:pt x="72" y="120"/>
                </a:lnTo>
                <a:lnTo>
                  <a:pt x="80" y="128"/>
                </a:lnTo>
                <a:lnTo>
                  <a:pt x="88" y="136"/>
                </a:lnTo>
                <a:lnTo>
                  <a:pt x="88" y="144"/>
                </a:lnTo>
                <a:lnTo>
                  <a:pt x="96" y="144"/>
                </a:lnTo>
                <a:lnTo>
                  <a:pt x="96" y="152"/>
                </a:lnTo>
                <a:lnTo>
                  <a:pt x="88" y="152"/>
                </a:lnTo>
                <a:lnTo>
                  <a:pt x="88" y="160"/>
                </a:lnTo>
                <a:lnTo>
                  <a:pt x="88" y="168"/>
                </a:lnTo>
                <a:lnTo>
                  <a:pt x="88" y="176"/>
                </a:lnTo>
                <a:lnTo>
                  <a:pt x="88" y="184"/>
                </a:lnTo>
                <a:lnTo>
                  <a:pt x="88" y="192"/>
                </a:lnTo>
                <a:lnTo>
                  <a:pt x="88" y="200"/>
                </a:lnTo>
                <a:lnTo>
                  <a:pt x="88" y="208"/>
                </a:lnTo>
                <a:lnTo>
                  <a:pt x="88" y="224"/>
                </a:lnTo>
                <a:lnTo>
                  <a:pt x="88" y="232"/>
                </a:lnTo>
                <a:lnTo>
                  <a:pt x="80" y="232"/>
                </a:lnTo>
                <a:lnTo>
                  <a:pt x="80" y="240"/>
                </a:lnTo>
                <a:lnTo>
                  <a:pt x="72" y="240"/>
                </a:lnTo>
                <a:lnTo>
                  <a:pt x="72" y="248"/>
                </a:lnTo>
                <a:lnTo>
                  <a:pt x="72" y="256"/>
                </a:lnTo>
                <a:lnTo>
                  <a:pt x="72" y="264"/>
                </a:lnTo>
                <a:lnTo>
                  <a:pt x="64" y="264"/>
                </a:lnTo>
                <a:lnTo>
                  <a:pt x="64" y="272"/>
                </a:lnTo>
                <a:lnTo>
                  <a:pt x="56" y="272"/>
                </a:lnTo>
                <a:lnTo>
                  <a:pt x="48" y="280"/>
                </a:lnTo>
                <a:lnTo>
                  <a:pt x="40" y="280"/>
                </a:lnTo>
                <a:lnTo>
                  <a:pt x="40" y="288"/>
                </a:lnTo>
                <a:lnTo>
                  <a:pt x="32" y="288"/>
                </a:lnTo>
                <a:lnTo>
                  <a:pt x="32" y="296"/>
                </a:lnTo>
                <a:lnTo>
                  <a:pt x="24" y="296"/>
                </a:lnTo>
                <a:lnTo>
                  <a:pt x="24" y="304"/>
                </a:lnTo>
                <a:lnTo>
                  <a:pt x="16" y="304"/>
                </a:lnTo>
                <a:lnTo>
                  <a:pt x="16" y="312"/>
                </a:lnTo>
                <a:lnTo>
                  <a:pt x="24" y="312"/>
                </a:lnTo>
                <a:lnTo>
                  <a:pt x="24" y="320"/>
                </a:lnTo>
                <a:lnTo>
                  <a:pt x="24" y="328"/>
                </a:lnTo>
                <a:lnTo>
                  <a:pt x="16" y="328"/>
                </a:lnTo>
                <a:lnTo>
                  <a:pt x="16" y="336"/>
                </a:lnTo>
                <a:lnTo>
                  <a:pt x="16" y="344"/>
                </a:lnTo>
                <a:lnTo>
                  <a:pt x="16" y="352"/>
                </a:lnTo>
                <a:lnTo>
                  <a:pt x="16" y="360"/>
                </a:lnTo>
                <a:lnTo>
                  <a:pt x="8" y="360"/>
                </a:lnTo>
                <a:lnTo>
                  <a:pt x="8" y="368"/>
                </a:lnTo>
                <a:lnTo>
                  <a:pt x="0" y="368"/>
                </a:lnTo>
                <a:lnTo>
                  <a:pt x="0" y="376"/>
                </a:lnTo>
                <a:lnTo>
                  <a:pt x="8" y="376"/>
                </a:lnTo>
                <a:lnTo>
                  <a:pt x="16" y="376"/>
                </a:lnTo>
                <a:lnTo>
                  <a:pt x="24" y="376"/>
                </a:lnTo>
                <a:lnTo>
                  <a:pt x="24" y="368"/>
                </a:lnTo>
                <a:lnTo>
                  <a:pt x="32" y="368"/>
                </a:lnTo>
                <a:lnTo>
                  <a:pt x="32" y="360"/>
                </a:lnTo>
                <a:lnTo>
                  <a:pt x="40" y="360"/>
                </a:lnTo>
                <a:lnTo>
                  <a:pt x="48" y="352"/>
                </a:lnTo>
                <a:lnTo>
                  <a:pt x="48" y="344"/>
                </a:lnTo>
                <a:lnTo>
                  <a:pt x="56" y="344"/>
                </a:lnTo>
                <a:lnTo>
                  <a:pt x="64" y="344"/>
                </a:lnTo>
                <a:lnTo>
                  <a:pt x="64" y="352"/>
                </a:lnTo>
                <a:lnTo>
                  <a:pt x="72" y="352"/>
                </a:lnTo>
                <a:lnTo>
                  <a:pt x="72" y="360"/>
                </a:lnTo>
                <a:lnTo>
                  <a:pt x="80" y="360"/>
                </a:lnTo>
                <a:lnTo>
                  <a:pt x="88" y="360"/>
                </a:lnTo>
                <a:lnTo>
                  <a:pt x="96" y="360"/>
                </a:lnTo>
                <a:lnTo>
                  <a:pt x="104" y="360"/>
                </a:lnTo>
                <a:lnTo>
                  <a:pt x="96" y="360"/>
                </a:lnTo>
                <a:lnTo>
                  <a:pt x="96" y="368"/>
                </a:lnTo>
                <a:lnTo>
                  <a:pt x="88" y="368"/>
                </a:lnTo>
                <a:lnTo>
                  <a:pt x="80" y="368"/>
                </a:lnTo>
                <a:lnTo>
                  <a:pt x="64" y="368"/>
                </a:lnTo>
                <a:lnTo>
                  <a:pt x="56" y="368"/>
                </a:lnTo>
                <a:lnTo>
                  <a:pt x="48" y="368"/>
                </a:lnTo>
                <a:lnTo>
                  <a:pt x="48" y="376"/>
                </a:lnTo>
                <a:lnTo>
                  <a:pt x="56" y="376"/>
                </a:lnTo>
                <a:lnTo>
                  <a:pt x="64" y="384"/>
                </a:lnTo>
                <a:lnTo>
                  <a:pt x="72" y="384"/>
                </a:lnTo>
                <a:lnTo>
                  <a:pt x="80" y="384"/>
                </a:lnTo>
                <a:lnTo>
                  <a:pt x="80" y="392"/>
                </a:lnTo>
                <a:lnTo>
                  <a:pt x="80" y="400"/>
                </a:lnTo>
                <a:lnTo>
                  <a:pt x="80" y="408"/>
                </a:lnTo>
                <a:lnTo>
                  <a:pt x="88" y="408"/>
                </a:lnTo>
                <a:lnTo>
                  <a:pt x="96" y="408"/>
                </a:lnTo>
                <a:lnTo>
                  <a:pt x="96" y="416"/>
                </a:lnTo>
                <a:lnTo>
                  <a:pt x="96" y="424"/>
                </a:lnTo>
                <a:lnTo>
                  <a:pt x="96" y="432"/>
                </a:lnTo>
                <a:lnTo>
                  <a:pt x="104" y="432"/>
                </a:lnTo>
                <a:lnTo>
                  <a:pt x="112" y="432"/>
                </a:lnTo>
                <a:lnTo>
                  <a:pt x="120" y="440"/>
                </a:lnTo>
                <a:lnTo>
                  <a:pt x="136" y="440"/>
                </a:lnTo>
                <a:lnTo>
                  <a:pt x="128" y="440"/>
                </a:lnTo>
                <a:lnTo>
                  <a:pt x="128" y="448"/>
                </a:lnTo>
                <a:lnTo>
                  <a:pt x="120" y="448"/>
                </a:lnTo>
                <a:lnTo>
                  <a:pt x="120" y="456"/>
                </a:lnTo>
                <a:lnTo>
                  <a:pt x="120" y="464"/>
                </a:lnTo>
                <a:lnTo>
                  <a:pt x="112" y="464"/>
                </a:lnTo>
                <a:lnTo>
                  <a:pt x="112" y="472"/>
                </a:lnTo>
                <a:lnTo>
                  <a:pt x="112" y="480"/>
                </a:lnTo>
                <a:lnTo>
                  <a:pt x="120" y="480"/>
                </a:lnTo>
                <a:lnTo>
                  <a:pt x="120" y="488"/>
                </a:lnTo>
                <a:lnTo>
                  <a:pt x="128" y="488"/>
                </a:lnTo>
                <a:lnTo>
                  <a:pt x="136" y="488"/>
                </a:lnTo>
                <a:lnTo>
                  <a:pt x="144" y="488"/>
                </a:lnTo>
                <a:lnTo>
                  <a:pt x="144" y="496"/>
                </a:lnTo>
                <a:lnTo>
                  <a:pt x="144" y="504"/>
                </a:lnTo>
                <a:lnTo>
                  <a:pt x="144" y="512"/>
                </a:lnTo>
                <a:lnTo>
                  <a:pt x="152" y="512"/>
                </a:lnTo>
                <a:lnTo>
                  <a:pt x="152" y="520"/>
                </a:lnTo>
                <a:lnTo>
                  <a:pt x="152" y="528"/>
                </a:lnTo>
                <a:lnTo>
                  <a:pt x="160" y="528"/>
                </a:lnTo>
                <a:lnTo>
                  <a:pt x="160" y="536"/>
                </a:lnTo>
                <a:lnTo>
                  <a:pt x="168" y="536"/>
                </a:lnTo>
                <a:lnTo>
                  <a:pt x="176" y="536"/>
                </a:lnTo>
                <a:lnTo>
                  <a:pt x="184" y="528"/>
                </a:lnTo>
                <a:lnTo>
                  <a:pt x="192" y="528"/>
                </a:lnTo>
                <a:lnTo>
                  <a:pt x="200" y="528"/>
                </a:lnTo>
                <a:lnTo>
                  <a:pt x="200" y="536"/>
                </a:lnTo>
                <a:lnTo>
                  <a:pt x="200" y="528"/>
                </a:lnTo>
                <a:lnTo>
                  <a:pt x="208" y="528"/>
                </a:lnTo>
                <a:lnTo>
                  <a:pt x="216" y="528"/>
                </a:lnTo>
                <a:lnTo>
                  <a:pt x="224" y="528"/>
                </a:lnTo>
                <a:lnTo>
                  <a:pt x="224" y="536"/>
                </a:lnTo>
                <a:lnTo>
                  <a:pt x="232" y="544"/>
                </a:lnTo>
                <a:lnTo>
                  <a:pt x="232" y="552"/>
                </a:lnTo>
                <a:lnTo>
                  <a:pt x="256" y="552"/>
                </a:lnTo>
                <a:lnTo>
                  <a:pt x="264" y="552"/>
                </a:lnTo>
                <a:lnTo>
                  <a:pt x="264" y="544"/>
                </a:lnTo>
                <a:lnTo>
                  <a:pt x="264" y="536"/>
                </a:lnTo>
                <a:lnTo>
                  <a:pt x="264" y="528"/>
                </a:lnTo>
                <a:lnTo>
                  <a:pt x="256" y="528"/>
                </a:lnTo>
                <a:lnTo>
                  <a:pt x="256" y="520"/>
                </a:lnTo>
                <a:lnTo>
                  <a:pt x="256" y="512"/>
                </a:lnTo>
                <a:lnTo>
                  <a:pt x="256" y="504"/>
                </a:lnTo>
                <a:lnTo>
                  <a:pt x="248" y="504"/>
                </a:lnTo>
                <a:lnTo>
                  <a:pt x="248" y="496"/>
                </a:lnTo>
                <a:lnTo>
                  <a:pt x="248" y="488"/>
                </a:lnTo>
                <a:lnTo>
                  <a:pt x="256" y="488"/>
                </a:lnTo>
                <a:lnTo>
                  <a:pt x="264" y="488"/>
                </a:lnTo>
                <a:lnTo>
                  <a:pt x="272" y="488"/>
                </a:lnTo>
                <a:lnTo>
                  <a:pt x="280" y="488"/>
                </a:lnTo>
                <a:lnTo>
                  <a:pt x="288" y="488"/>
                </a:lnTo>
                <a:lnTo>
                  <a:pt x="296" y="488"/>
                </a:lnTo>
                <a:lnTo>
                  <a:pt x="304" y="488"/>
                </a:lnTo>
                <a:lnTo>
                  <a:pt x="304" y="480"/>
                </a:lnTo>
                <a:lnTo>
                  <a:pt x="312" y="480"/>
                </a:lnTo>
                <a:lnTo>
                  <a:pt x="312" y="472"/>
                </a:lnTo>
                <a:lnTo>
                  <a:pt x="320" y="472"/>
                </a:lnTo>
                <a:lnTo>
                  <a:pt x="320" y="464"/>
                </a:lnTo>
                <a:lnTo>
                  <a:pt x="328" y="464"/>
                </a:lnTo>
                <a:lnTo>
                  <a:pt x="336" y="464"/>
                </a:lnTo>
                <a:lnTo>
                  <a:pt x="344" y="464"/>
                </a:lnTo>
                <a:lnTo>
                  <a:pt x="352" y="464"/>
                </a:lnTo>
                <a:lnTo>
                  <a:pt x="360" y="464"/>
                </a:lnTo>
                <a:lnTo>
                  <a:pt x="368" y="464"/>
                </a:lnTo>
                <a:lnTo>
                  <a:pt x="376" y="464"/>
                </a:lnTo>
                <a:lnTo>
                  <a:pt x="384" y="464"/>
                </a:lnTo>
                <a:lnTo>
                  <a:pt x="384" y="456"/>
                </a:lnTo>
                <a:lnTo>
                  <a:pt x="392" y="456"/>
                </a:lnTo>
                <a:lnTo>
                  <a:pt x="400" y="448"/>
                </a:lnTo>
                <a:lnTo>
                  <a:pt x="408" y="448"/>
                </a:lnTo>
                <a:lnTo>
                  <a:pt x="416" y="440"/>
                </a:lnTo>
                <a:lnTo>
                  <a:pt x="424" y="440"/>
                </a:lnTo>
                <a:lnTo>
                  <a:pt x="432" y="440"/>
                </a:lnTo>
                <a:lnTo>
                  <a:pt x="440" y="440"/>
                </a:lnTo>
                <a:lnTo>
                  <a:pt x="448" y="440"/>
                </a:lnTo>
                <a:lnTo>
                  <a:pt x="448" y="432"/>
                </a:lnTo>
                <a:lnTo>
                  <a:pt x="456" y="432"/>
                </a:lnTo>
                <a:lnTo>
                  <a:pt x="464" y="432"/>
                </a:lnTo>
                <a:lnTo>
                  <a:pt x="472" y="432"/>
                </a:lnTo>
                <a:lnTo>
                  <a:pt x="480" y="432"/>
                </a:lnTo>
                <a:lnTo>
                  <a:pt x="488" y="424"/>
                </a:lnTo>
                <a:lnTo>
                  <a:pt x="488" y="416"/>
                </a:lnTo>
                <a:lnTo>
                  <a:pt x="496" y="416"/>
                </a:lnTo>
                <a:lnTo>
                  <a:pt x="504" y="416"/>
                </a:lnTo>
                <a:lnTo>
                  <a:pt x="512" y="408"/>
                </a:lnTo>
                <a:lnTo>
                  <a:pt x="520" y="408"/>
                </a:lnTo>
                <a:lnTo>
                  <a:pt x="528" y="408"/>
                </a:lnTo>
                <a:lnTo>
                  <a:pt x="536" y="408"/>
                </a:lnTo>
                <a:lnTo>
                  <a:pt x="536" y="400"/>
                </a:lnTo>
                <a:lnTo>
                  <a:pt x="536" y="392"/>
                </a:lnTo>
                <a:lnTo>
                  <a:pt x="536" y="384"/>
                </a:lnTo>
                <a:lnTo>
                  <a:pt x="536" y="376"/>
                </a:lnTo>
                <a:lnTo>
                  <a:pt x="528" y="376"/>
                </a:lnTo>
                <a:lnTo>
                  <a:pt x="528" y="368"/>
                </a:lnTo>
                <a:lnTo>
                  <a:pt x="520" y="368"/>
                </a:lnTo>
                <a:lnTo>
                  <a:pt x="512" y="368"/>
                </a:lnTo>
                <a:lnTo>
                  <a:pt x="504" y="368"/>
                </a:lnTo>
                <a:lnTo>
                  <a:pt x="496" y="368"/>
                </a:lnTo>
                <a:lnTo>
                  <a:pt x="488" y="368"/>
                </a:lnTo>
                <a:lnTo>
                  <a:pt x="488" y="360"/>
                </a:lnTo>
                <a:lnTo>
                  <a:pt x="480" y="360"/>
                </a:lnTo>
                <a:lnTo>
                  <a:pt x="472" y="360"/>
                </a:lnTo>
                <a:lnTo>
                  <a:pt x="464" y="352"/>
                </a:lnTo>
                <a:lnTo>
                  <a:pt x="464" y="344"/>
                </a:lnTo>
                <a:lnTo>
                  <a:pt x="456" y="344"/>
                </a:lnTo>
                <a:lnTo>
                  <a:pt x="448" y="344"/>
                </a:lnTo>
                <a:lnTo>
                  <a:pt x="440" y="344"/>
                </a:lnTo>
                <a:lnTo>
                  <a:pt x="432" y="344"/>
                </a:lnTo>
                <a:lnTo>
                  <a:pt x="424" y="336"/>
                </a:lnTo>
                <a:lnTo>
                  <a:pt x="416" y="336"/>
                </a:lnTo>
                <a:lnTo>
                  <a:pt x="424" y="336"/>
                </a:lnTo>
                <a:lnTo>
                  <a:pt x="424" y="328"/>
                </a:lnTo>
                <a:lnTo>
                  <a:pt x="424" y="320"/>
                </a:lnTo>
                <a:lnTo>
                  <a:pt x="424" y="312"/>
                </a:lnTo>
                <a:lnTo>
                  <a:pt x="432" y="312"/>
                </a:lnTo>
                <a:lnTo>
                  <a:pt x="432" y="304"/>
                </a:lnTo>
                <a:lnTo>
                  <a:pt x="440" y="304"/>
                </a:lnTo>
                <a:lnTo>
                  <a:pt x="440" y="296"/>
                </a:lnTo>
                <a:lnTo>
                  <a:pt x="440" y="288"/>
                </a:lnTo>
                <a:lnTo>
                  <a:pt x="432" y="288"/>
                </a:lnTo>
                <a:lnTo>
                  <a:pt x="424" y="264"/>
                </a:lnTo>
                <a:lnTo>
                  <a:pt x="424" y="256"/>
                </a:lnTo>
                <a:lnTo>
                  <a:pt x="416" y="256"/>
                </a:lnTo>
                <a:lnTo>
                  <a:pt x="416" y="264"/>
                </a:lnTo>
                <a:lnTo>
                  <a:pt x="408" y="264"/>
                </a:lnTo>
                <a:lnTo>
                  <a:pt x="416" y="264"/>
                </a:lnTo>
                <a:lnTo>
                  <a:pt x="416" y="256"/>
                </a:lnTo>
                <a:lnTo>
                  <a:pt x="424" y="256"/>
                </a:lnTo>
                <a:lnTo>
                  <a:pt x="432" y="256"/>
                </a:lnTo>
                <a:lnTo>
                  <a:pt x="432" y="248"/>
                </a:lnTo>
                <a:lnTo>
                  <a:pt x="432" y="240"/>
                </a:lnTo>
                <a:lnTo>
                  <a:pt x="432" y="232"/>
                </a:lnTo>
                <a:lnTo>
                  <a:pt x="432" y="224"/>
                </a:lnTo>
                <a:lnTo>
                  <a:pt x="432" y="216"/>
                </a:lnTo>
                <a:lnTo>
                  <a:pt x="432" y="208"/>
                </a:lnTo>
                <a:lnTo>
                  <a:pt x="424" y="208"/>
                </a:lnTo>
                <a:lnTo>
                  <a:pt x="416" y="208"/>
                </a:lnTo>
                <a:lnTo>
                  <a:pt x="408" y="208"/>
                </a:lnTo>
                <a:lnTo>
                  <a:pt x="400" y="208"/>
                </a:lnTo>
                <a:lnTo>
                  <a:pt x="392" y="208"/>
                </a:lnTo>
                <a:lnTo>
                  <a:pt x="392" y="216"/>
                </a:lnTo>
                <a:lnTo>
                  <a:pt x="384" y="216"/>
                </a:lnTo>
                <a:lnTo>
                  <a:pt x="384" y="208"/>
                </a:lnTo>
                <a:lnTo>
                  <a:pt x="384" y="200"/>
                </a:lnTo>
                <a:lnTo>
                  <a:pt x="384" y="192"/>
                </a:lnTo>
                <a:lnTo>
                  <a:pt x="384" y="184"/>
                </a:lnTo>
                <a:lnTo>
                  <a:pt x="376" y="184"/>
                </a:lnTo>
                <a:lnTo>
                  <a:pt x="376" y="176"/>
                </a:lnTo>
                <a:lnTo>
                  <a:pt x="376" y="168"/>
                </a:lnTo>
                <a:lnTo>
                  <a:pt x="384" y="168"/>
                </a:lnTo>
                <a:lnTo>
                  <a:pt x="384" y="160"/>
                </a:lnTo>
                <a:lnTo>
                  <a:pt x="392" y="160"/>
                </a:lnTo>
                <a:lnTo>
                  <a:pt x="400" y="160"/>
                </a:lnTo>
                <a:lnTo>
                  <a:pt x="408" y="160"/>
                </a:lnTo>
                <a:lnTo>
                  <a:pt x="416" y="160"/>
                </a:lnTo>
                <a:lnTo>
                  <a:pt x="424" y="160"/>
                </a:lnTo>
                <a:lnTo>
                  <a:pt x="424" y="168"/>
                </a:lnTo>
                <a:lnTo>
                  <a:pt x="432" y="168"/>
                </a:lnTo>
                <a:lnTo>
                  <a:pt x="440" y="168"/>
                </a:lnTo>
                <a:lnTo>
                  <a:pt x="448" y="176"/>
                </a:lnTo>
                <a:lnTo>
                  <a:pt x="456" y="176"/>
                </a:lnTo>
                <a:lnTo>
                  <a:pt x="456" y="168"/>
                </a:lnTo>
                <a:lnTo>
                  <a:pt x="464" y="160"/>
                </a:lnTo>
                <a:lnTo>
                  <a:pt x="464" y="152"/>
                </a:lnTo>
                <a:lnTo>
                  <a:pt x="464" y="144"/>
                </a:lnTo>
                <a:lnTo>
                  <a:pt x="464" y="136"/>
                </a:lnTo>
                <a:lnTo>
                  <a:pt x="464" y="128"/>
                </a:lnTo>
                <a:lnTo>
                  <a:pt x="464" y="120"/>
                </a:lnTo>
                <a:lnTo>
                  <a:pt x="456" y="120"/>
                </a:lnTo>
                <a:lnTo>
                  <a:pt x="448" y="120"/>
                </a:lnTo>
                <a:lnTo>
                  <a:pt x="440" y="120"/>
                </a:lnTo>
                <a:lnTo>
                  <a:pt x="432" y="120"/>
                </a:lnTo>
                <a:lnTo>
                  <a:pt x="432" y="128"/>
                </a:lnTo>
                <a:lnTo>
                  <a:pt x="424" y="128"/>
                </a:lnTo>
                <a:lnTo>
                  <a:pt x="424" y="120"/>
                </a:lnTo>
                <a:lnTo>
                  <a:pt x="424" y="112"/>
                </a:lnTo>
                <a:lnTo>
                  <a:pt x="424" y="104"/>
                </a:lnTo>
                <a:lnTo>
                  <a:pt x="416" y="104"/>
                </a:lnTo>
                <a:lnTo>
                  <a:pt x="416" y="96"/>
                </a:lnTo>
                <a:lnTo>
                  <a:pt x="416" y="88"/>
                </a:lnTo>
                <a:lnTo>
                  <a:pt x="416" y="80"/>
                </a:lnTo>
                <a:lnTo>
                  <a:pt x="408" y="80"/>
                </a:lnTo>
                <a:lnTo>
                  <a:pt x="408" y="72"/>
                </a:lnTo>
                <a:lnTo>
                  <a:pt x="400" y="72"/>
                </a:lnTo>
                <a:lnTo>
                  <a:pt x="392" y="72"/>
                </a:lnTo>
                <a:lnTo>
                  <a:pt x="392" y="80"/>
                </a:lnTo>
                <a:lnTo>
                  <a:pt x="384" y="80"/>
                </a:lnTo>
                <a:lnTo>
                  <a:pt x="384" y="88"/>
                </a:lnTo>
                <a:lnTo>
                  <a:pt x="384" y="96"/>
                </a:lnTo>
                <a:lnTo>
                  <a:pt x="384" y="104"/>
                </a:lnTo>
                <a:lnTo>
                  <a:pt x="376" y="104"/>
                </a:lnTo>
                <a:lnTo>
                  <a:pt x="376" y="112"/>
                </a:lnTo>
                <a:lnTo>
                  <a:pt x="368" y="112"/>
                </a:lnTo>
                <a:lnTo>
                  <a:pt x="368" y="120"/>
                </a:lnTo>
                <a:lnTo>
                  <a:pt x="360" y="120"/>
                </a:lnTo>
                <a:lnTo>
                  <a:pt x="360" y="128"/>
                </a:lnTo>
                <a:lnTo>
                  <a:pt x="352" y="128"/>
                </a:lnTo>
                <a:lnTo>
                  <a:pt x="352" y="136"/>
                </a:lnTo>
                <a:lnTo>
                  <a:pt x="352" y="144"/>
                </a:lnTo>
                <a:lnTo>
                  <a:pt x="344" y="144"/>
                </a:lnTo>
                <a:lnTo>
                  <a:pt x="344" y="152"/>
                </a:lnTo>
                <a:lnTo>
                  <a:pt x="344" y="160"/>
                </a:lnTo>
                <a:lnTo>
                  <a:pt x="336" y="160"/>
                </a:lnTo>
                <a:lnTo>
                  <a:pt x="336" y="168"/>
                </a:lnTo>
                <a:lnTo>
                  <a:pt x="328" y="168"/>
                </a:lnTo>
                <a:lnTo>
                  <a:pt x="328" y="176"/>
                </a:lnTo>
                <a:lnTo>
                  <a:pt x="328" y="184"/>
                </a:lnTo>
                <a:lnTo>
                  <a:pt x="328" y="192"/>
                </a:lnTo>
                <a:lnTo>
                  <a:pt x="320" y="200"/>
                </a:lnTo>
                <a:lnTo>
                  <a:pt x="320" y="208"/>
                </a:lnTo>
                <a:lnTo>
                  <a:pt x="320" y="216"/>
                </a:lnTo>
                <a:lnTo>
                  <a:pt x="320" y="224"/>
                </a:lnTo>
                <a:lnTo>
                  <a:pt x="320" y="232"/>
                </a:lnTo>
                <a:lnTo>
                  <a:pt x="320" y="240"/>
                </a:lnTo>
                <a:lnTo>
                  <a:pt x="312" y="240"/>
                </a:lnTo>
                <a:lnTo>
                  <a:pt x="312" y="232"/>
                </a:lnTo>
                <a:lnTo>
                  <a:pt x="304" y="232"/>
                </a:lnTo>
                <a:lnTo>
                  <a:pt x="304" y="224"/>
                </a:lnTo>
                <a:lnTo>
                  <a:pt x="296" y="224"/>
                </a:lnTo>
                <a:lnTo>
                  <a:pt x="296" y="232"/>
                </a:lnTo>
                <a:lnTo>
                  <a:pt x="288" y="232"/>
                </a:lnTo>
                <a:lnTo>
                  <a:pt x="288" y="240"/>
                </a:lnTo>
                <a:lnTo>
                  <a:pt x="288" y="248"/>
                </a:lnTo>
                <a:lnTo>
                  <a:pt x="288" y="256"/>
                </a:lnTo>
                <a:lnTo>
                  <a:pt x="280" y="256"/>
                </a:lnTo>
                <a:lnTo>
                  <a:pt x="280" y="248"/>
                </a:lnTo>
                <a:lnTo>
                  <a:pt x="272" y="240"/>
                </a:lnTo>
                <a:lnTo>
                  <a:pt x="272" y="232"/>
                </a:lnTo>
                <a:lnTo>
                  <a:pt x="264" y="232"/>
                </a:lnTo>
                <a:lnTo>
                  <a:pt x="264" y="224"/>
                </a:lnTo>
                <a:lnTo>
                  <a:pt x="264" y="216"/>
                </a:lnTo>
                <a:lnTo>
                  <a:pt x="256" y="216"/>
                </a:lnTo>
                <a:lnTo>
                  <a:pt x="256" y="208"/>
                </a:lnTo>
                <a:lnTo>
                  <a:pt x="248" y="208"/>
                </a:lnTo>
                <a:lnTo>
                  <a:pt x="248" y="200"/>
                </a:lnTo>
                <a:lnTo>
                  <a:pt x="248" y="192"/>
                </a:lnTo>
                <a:lnTo>
                  <a:pt x="248" y="184"/>
                </a:lnTo>
                <a:lnTo>
                  <a:pt x="240" y="184"/>
                </a:lnTo>
                <a:lnTo>
                  <a:pt x="240" y="176"/>
                </a:lnTo>
                <a:lnTo>
                  <a:pt x="240" y="168"/>
                </a:lnTo>
                <a:lnTo>
                  <a:pt x="240" y="160"/>
                </a:lnTo>
                <a:lnTo>
                  <a:pt x="232" y="160"/>
                </a:lnTo>
                <a:lnTo>
                  <a:pt x="232" y="152"/>
                </a:lnTo>
                <a:lnTo>
                  <a:pt x="224" y="144"/>
                </a:lnTo>
                <a:lnTo>
                  <a:pt x="216" y="144"/>
                </a:lnTo>
                <a:lnTo>
                  <a:pt x="216" y="136"/>
                </a:lnTo>
                <a:lnTo>
                  <a:pt x="208" y="136"/>
                </a:lnTo>
                <a:lnTo>
                  <a:pt x="200" y="136"/>
                </a:lnTo>
                <a:lnTo>
                  <a:pt x="200" y="128"/>
                </a:lnTo>
                <a:lnTo>
                  <a:pt x="192" y="128"/>
                </a:lnTo>
                <a:lnTo>
                  <a:pt x="192" y="120"/>
                </a:lnTo>
                <a:lnTo>
                  <a:pt x="184" y="120"/>
                </a:lnTo>
                <a:lnTo>
                  <a:pt x="184" y="112"/>
                </a:lnTo>
                <a:lnTo>
                  <a:pt x="176" y="104"/>
                </a:lnTo>
                <a:lnTo>
                  <a:pt x="176" y="96"/>
                </a:lnTo>
                <a:lnTo>
                  <a:pt x="168" y="96"/>
                </a:lnTo>
                <a:lnTo>
                  <a:pt x="168" y="88"/>
                </a:lnTo>
                <a:lnTo>
                  <a:pt x="160" y="88"/>
                </a:lnTo>
                <a:lnTo>
                  <a:pt x="160" y="80"/>
                </a:lnTo>
                <a:lnTo>
                  <a:pt x="160" y="72"/>
                </a:lnTo>
                <a:lnTo>
                  <a:pt x="160" y="64"/>
                </a:lnTo>
                <a:lnTo>
                  <a:pt x="152" y="64"/>
                </a:lnTo>
                <a:lnTo>
                  <a:pt x="144" y="64"/>
                </a:lnTo>
                <a:lnTo>
                  <a:pt x="136" y="64"/>
                </a:lnTo>
                <a:lnTo>
                  <a:pt x="136" y="72"/>
                </a:lnTo>
                <a:lnTo>
                  <a:pt x="128" y="72"/>
                </a:lnTo>
                <a:lnTo>
                  <a:pt x="128" y="80"/>
                </a:lnTo>
                <a:lnTo>
                  <a:pt x="120" y="80"/>
                </a:lnTo>
                <a:lnTo>
                  <a:pt x="120" y="88"/>
                </a:lnTo>
                <a:lnTo>
                  <a:pt x="128" y="88"/>
                </a:lnTo>
                <a:lnTo>
                  <a:pt x="128" y="96"/>
                </a:lnTo>
                <a:lnTo>
                  <a:pt x="136" y="96"/>
                </a:lnTo>
                <a:lnTo>
                  <a:pt x="136" y="104"/>
                </a:lnTo>
                <a:lnTo>
                  <a:pt x="136" y="96"/>
                </a:lnTo>
                <a:lnTo>
                  <a:pt x="128" y="96"/>
                </a:lnTo>
                <a:lnTo>
                  <a:pt x="128" y="88"/>
                </a:lnTo>
                <a:lnTo>
                  <a:pt x="128" y="80"/>
                </a:lnTo>
                <a:lnTo>
                  <a:pt x="128" y="72"/>
                </a:lnTo>
                <a:lnTo>
                  <a:pt x="128" y="64"/>
                </a:lnTo>
                <a:lnTo>
                  <a:pt x="120" y="64"/>
                </a:lnTo>
                <a:lnTo>
                  <a:pt x="120" y="56"/>
                </a:lnTo>
                <a:lnTo>
                  <a:pt x="120" y="48"/>
                </a:lnTo>
                <a:lnTo>
                  <a:pt x="120" y="40"/>
                </a:lnTo>
                <a:lnTo>
                  <a:pt x="120" y="32"/>
                </a:lnTo>
                <a:lnTo>
                  <a:pt x="120" y="24"/>
                </a:lnTo>
                <a:lnTo>
                  <a:pt x="120" y="16"/>
                </a:lnTo>
                <a:lnTo>
                  <a:pt x="120" y="8"/>
                </a:lnTo>
                <a:lnTo>
                  <a:pt x="112" y="8"/>
                </a:lnTo>
              </a:path>
            </a:pathLst>
          </a:custGeom>
          <a:solidFill>
            <a:srgbClr val="FFFFFF"/>
          </a:solidFill>
          <a:ln w="12700" cap="rnd"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3" name="Freeform 21"/>
          <p:cNvSpPr>
            <a:spLocks/>
          </p:cNvSpPr>
          <p:nvPr/>
        </p:nvSpPr>
        <p:spPr bwMode="auto">
          <a:xfrm>
            <a:off x="3159125" y="4678363"/>
            <a:ext cx="1443038" cy="1271587"/>
          </a:xfrm>
          <a:custGeom>
            <a:avLst/>
            <a:gdLst/>
            <a:ahLst/>
            <a:cxnLst>
              <a:cxn ang="0">
                <a:pos x="104" y="32"/>
              </a:cxn>
              <a:cxn ang="0">
                <a:pos x="80" y="48"/>
              </a:cxn>
              <a:cxn ang="0">
                <a:pos x="88" y="96"/>
              </a:cxn>
              <a:cxn ang="0">
                <a:pos x="88" y="144"/>
              </a:cxn>
              <a:cxn ang="0">
                <a:pos x="88" y="184"/>
              </a:cxn>
              <a:cxn ang="0">
                <a:pos x="80" y="240"/>
              </a:cxn>
              <a:cxn ang="0">
                <a:pos x="56" y="272"/>
              </a:cxn>
              <a:cxn ang="0">
                <a:pos x="24" y="304"/>
              </a:cxn>
              <a:cxn ang="0">
                <a:pos x="16" y="336"/>
              </a:cxn>
              <a:cxn ang="0">
                <a:pos x="0" y="376"/>
              </a:cxn>
              <a:cxn ang="0">
                <a:pos x="40" y="360"/>
              </a:cxn>
              <a:cxn ang="0">
                <a:pos x="72" y="360"/>
              </a:cxn>
              <a:cxn ang="0">
                <a:pos x="88" y="368"/>
              </a:cxn>
              <a:cxn ang="0">
                <a:pos x="64" y="384"/>
              </a:cxn>
              <a:cxn ang="0">
                <a:pos x="96" y="408"/>
              </a:cxn>
              <a:cxn ang="0">
                <a:pos x="136" y="440"/>
              </a:cxn>
              <a:cxn ang="0">
                <a:pos x="112" y="472"/>
              </a:cxn>
              <a:cxn ang="0">
                <a:pos x="144" y="496"/>
              </a:cxn>
              <a:cxn ang="0">
                <a:pos x="160" y="536"/>
              </a:cxn>
              <a:cxn ang="0">
                <a:pos x="200" y="528"/>
              </a:cxn>
              <a:cxn ang="0">
                <a:pos x="256" y="552"/>
              </a:cxn>
              <a:cxn ang="0">
                <a:pos x="256" y="512"/>
              </a:cxn>
              <a:cxn ang="0">
                <a:pos x="272" y="488"/>
              </a:cxn>
              <a:cxn ang="0">
                <a:pos x="312" y="472"/>
              </a:cxn>
              <a:cxn ang="0">
                <a:pos x="360" y="464"/>
              </a:cxn>
              <a:cxn ang="0">
                <a:pos x="408" y="448"/>
              </a:cxn>
              <a:cxn ang="0">
                <a:pos x="456" y="432"/>
              </a:cxn>
              <a:cxn ang="0">
                <a:pos x="504" y="416"/>
              </a:cxn>
              <a:cxn ang="0">
                <a:pos x="536" y="384"/>
              </a:cxn>
              <a:cxn ang="0">
                <a:pos x="496" y="368"/>
              </a:cxn>
              <a:cxn ang="0">
                <a:pos x="456" y="344"/>
              </a:cxn>
              <a:cxn ang="0">
                <a:pos x="424" y="328"/>
              </a:cxn>
              <a:cxn ang="0">
                <a:pos x="440" y="288"/>
              </a:cxn>
              <a:cxn ang="0">
                <a:pos x="416" y="264"/>
              </a:cxn>
              <a:cxn ang="0">
                <a:pos x="432" y="224"/>
              </a:cxn>
              <a:cxn ang="0">
                <a:pos x="392" y="208"/>
              </a:cxn>
              <a:cxn ang="0">
                <a:pos x="376" y="184"/>
              </a:cxn>
              <a:cxn ang="0">
                <a:pos x="408" y="160"/>
              </a:cxn>
              <a:cxn ang="0">
                <a:pos x="456" y="176"/>
              </a:cxn>
              <a:cxn ang="0">
                <a:pos x="464" y="120"/>
              </a:cxn>
              <a:cxn ang="0">
                <a:pos x="424" y="120"/>
              </a:cxn>
              <a:cxn ang="0">
                <a:pos x="408" y="80"/>
              </a:cxn>
              <a:cxn ang="0">
                <a:pos x="384" y="96"/>
              </a:cxn>
              <a:cxn ang="0">
                <a:pos x="360" y="128"/>
              </a:cxn>
              <a:cxn ang="0">
                <a:pos x="336" y="160"/>
              </a:cxn>
              <a:cxn ang="0">
                <a:pos x="320" y="208"/>
              </a:cxn>
              <a:cxn ang="0">
                <a:pos x="304" y="232"/>
              </a:cxn>
              <a:cxn ang="0">
                <a:pos x="288" y="256"/>
              </a:cxn>
              <a:cxn ang="0">
                <a:pos x="264" y="216"/>
              </a:cxn>
              <a:cxn ang="0">
                <a:pos x="240" y="184"/>
              </a:cxn>
              <a:cxn ang="0">
                <a:pos x="216" y="144"/>
              </a:cxn>
              <a:cxn ang="0">
                <a:pos x="184" y="120"/>
              </a:cxn>
              <a:cxn ang="0">
                <a:pos x="160" y="80"/>
              </a:cxn>
              <a:cxn ang="0">
                <a:pos x="128" y="72"/>
              </a:cxn>
              <a:cxn ang="0">
                <a:pos x="136" y="104"/>
              </a:cxn>
              <a:cxn ang="0">
                <a:pos x="120" y="64"/>
              </a:cxn>
              <a:cxn ang="0">
                <a:pos x="120" y="8"/>
              </a:cxn>
            </a:cxnLst>
            <a:rect l="0" t="0" r="r" b="b"/>
            <a:pathLst>
              <a:path w="537" h="553">
                <a:moveTo>
                  <a:pt x="120" y="0"/>
                </a:moveTo>
                <a:lnTo>
                  <a:pt x="120" y="0"/>
                </a:lnTo>
                <a:lnTo>
                  <a:pt x="112" y="0"/>
                </a:lnTo>
                <a:lnTo>
                  <a:pt x="112" y="8"/>
                </a:lnTo>
                <a:lnTo>
                  <a:pt x="104" y="16"/>
                </a:lnTo>
                <a:lnTo>
                  <a:pt x="104" y="24"/>
                </a:lnTo>
                <a:lnTo>
                  <a:pt x="104" y="32"/>
                </a:lnTo>
                <a:lnTo>
                  <a:pt x="112" y="32"/>
                </a:lnTo>
                <a:lnTo>
                  <a:pt x="112" y="40"/>
                </a:lnTo>
                <a:lnTo>
                  <a:pt x="104" y="40"/>
                </a:lnTo>
                <a:lnTo>
                  <a:pt x="96" y="40"/>
                </a:lnTo>
                <a:lnTo>
                  <a:pt x="88" y="40"/>
                </a:lnTo>
                <a:lnTo>
                  <a:pt x="88" y="48"/>
                </a:lnTo>
                <a:lnTo>
                  <a:pt x="80" y="48"/>
                </a:lnTo>
                <a:lnTo>
                  <a:pt x="80" y="56"/>
                </a:lnTo>
                <a:lnTo>
                  <a:pt x="80" y="64"/>
                </a:lnTo>
                <a:lnTo>
                  <a:pt x="88" y="64"/>
                </a:lnTo>
                <a:lnTo>
                  <a:pt x="88" y="72"/>
                </a:lnTo>
                <a:lnTo>
                  <a:pt x="88" y="80"/>
                </a:lnTo>
                <a:lnTo>
                  <a:pt x="88" y="88"/>
                </a:lnTo>
                <a:lnTo>
                  <a:pt x="88" y="96"/>
                </a:lnTo>
                <a:lnTo>
                  <a:pt x="80" y="96"/>
                </a:lnTo>
                <a:lnTo>
                  <a:pt x="72" y="104"/>
                </a:lnTo>
                <a:lnTo>
                  <a:pt x="72" y="112"/>
                </a:lnTo>
                <a:lnTo>
                  <a:pt x="72" y="120"/>
                </a:lnTo>
                <a:lnTo>
                  <a:pt x="80" y="128"/>
                </a:lnTo>
                <a:lnTo>
                  <a:pt x="88" y="136"/>
                </a:lnTo>
                <a:lnTo>
                  <a:pt x="88" y="144"/>
                </a:lnTo>
                <a:lnTo>
                  <a:pt x="96" y="144"/>
                </a:lnTo>
                <a:lnTo>
                  <a:pt x="96" y="152"/>
                </a:lnTo>
                <a:lnTo>
                  <a:pt x="88" y="152"/>
                </a:lnTo>
                <a:lnTo>
                  <a:pt x="88" y="160"/>
                </a:lnTo>
                <a:lnTo>
                  <a:pt x="88" y="168"/>
                </a:lnTo>
                <a:lnTo>
                  <a:pt x="88" y="176"/>
                </a:lnTo>
                <a:lnTo>
                  <a:pt x="88" y="184"/>
                </a:lnTo>
                <a:lnTo>
                  <a:pt x="88" y="192"/>
                </a:lnTo>
                <a:lnTo>
                  <a:pt x="88" y="200"/>
                </a:lnTo>
                <a:lnTo>
                  <a:pt x="88" y="208"/>
                </a:lnTo>
                <a:lnTo>
                  <a:pt x="88" y="224"/>
                </a:lnTo>
                <a:lnTo>
                  <a:pt x="88" y="232"/>
                </a:lnTo>
                <a:lnTo>
                  <a:pt x="80" y="232"/>
                </a:lnTo>
                <a:lnTo>
                  <a:pt x="80" y="240"/>
                </a:lnTo>
                <a:lnTo>
                  <a:pt x="72" y="240"/>
                </a:lnTo>
                <a:lnTo>
                  <a:pt x="72" y="248"/>
                </a:lnTo>
                <a:lnTo>
                  <a:pt x="72" y="256"/>
                </a:lnTo>
                <a:lnTo>
                  <a:pt x="72" y="264"/>
                </a:lnTo>
                <a:lnTo>
                  <a:pt x="64" y="264"/>
                </a:lnTo>
                <a:lnTo>
                  <a:pt x="64" y="272"/>
                </a:lnTo>
                <a:lnTo>
                  <a:pt x="56" y="272"/>
                </a:lnTo>
                <a:lnTo>
                  <a:pt x="48" y="280"/>
                </a:lnTo>
                <a:lnTo>
                  <a:pt x="40" y="280"/>
                </a:lnTo>
                <a:lnTo>
                  <a:pt x="40" y="288"/>
                </a:lnTo>
                <a:lnTo>
                  <a:pt x="32" y="288"/>
                </a:lnTo>
                <a:lnTo>
                  <a:pt x="32" y="296"/>
                </a:lnTo>
                <a:lnTo>
                  <a:pt x="24" y="296"/>
                </a:lnTo>
                <a:lnTo>
                  <a:pt x="24" y="304"/>
                </a:lnTo>
                <a:lnTo>
                  <a:pt x="16" y="304"/>
                </a:lnTo>
                <a:lnTo>
                  <a:pt x="16" y="312"/>
                </a:lnTo>
                <a:lnTo>
                  <a:pt x="24" y="312"/>
                </a:lnTo>
                <a:lnTo>
                  <a:pt x="24" y="320"/>
                </a:lnTo>
                <a:lnTo>
                  <a:pt x="24" y="328"/>
                </a:lnTo>
                <a:lnTo>
                  <a:pt x="16" y="328"/>
                </a:lnTo>
                <a:lnTo>
                  <a:pt x="16" y="336"/>
                </a:lnTo>
                <a:lnTo>
                  <a:pt x="16" y="344"/>
                </a:lnTo>
                <a:lnTo>
                  <a:pt x="16" y="352"/>
                </a:lnTo>
                <a:lnTo>
                  <a:pt x="16" y="360"/>
                </a:lnTo>
                <a:lnTo>
                  <a:pt x="8" y="360"/>
                </a:lnTo>
                <a:lnTo>
                  <a:pt x="8" y="368"/>
                </a:lnTo>
                <a:lnTo>
                  <a:pt x="0" y="368"/>
                </a:lnTo>
                <a:lnTo>
                  <a:pt x="0" y="376"/>
                </a:lnTo>
                <a:lnTo>
                  <a:pt x="8" y="376"/>
                </a:lnTo>
                <a:lnTo>
                  <a:pt x="16" y="376"/>
                </a:lnTo>
                <a:lnTo>
                  <a:pt x="24" y="376"/>
                </a:lnTo>
                <a:lnTo>
                  <a:pt x="24" y="368"/>
                </a:lnTo>
                <a:lnTo>
                  <a:pt x="32" y="368"/>
                </a:lnTo>
                <a:lnTo>
                  <a:pt x="32" y="360"/>
                </a:lnTo>
                <a:lnTo>
                  <a:pt x="40" y="360"/>
                </a:lnTo>
                <a:lnTo>
                  <a:pt x="48" y="352"/>
                </a:lnTo>
                <a:lnTo>
                  <a:pt x="48" y="344"/>
                </a:lnTo>
                <a:lnTo>
                  <a:pt x="56" y="344"/>
                </a:lnTo>
                <a:lnTo>
                  <a:pt x="64" y="344"/>
                </a:lnTo>
                <a:lnTo>
                  <a:pt x="64" y="352"/>
                </a:lnTo>
                <a:lnTo>
                  <a:pt x="72" y="352"/>
                </a:lnTo>
                <a:lnTo>
                  <a:pt x="72" y="360"/>
                </a:lnTo>
                <a:lnTo>
                  <a:pt x="80" y="360"/>
                </a:lnTo>
                <a:lnTo>
                  <a:pt x="88" y="360"/>
                </a:lnTo>
                <a:lnTo>
                  <a:pt x="96" y="360"/>
                </a:lnTo>
                <a:lnTo>
                  <a:pt x="104" y="360"/>
                </a:lnTo>
                <a:lnTo>
                  <a:pt x="96" y="360"/>
                </a:lnTo>
                <a:lnTo>
                  <a:pt x="96" y="368"/>
                </a:lnTo>
                <a:lnTo>
                  <a:pt x="88" y="368"/>
                </a:lnTo>
                <a:lnTo>
                  <a:pt x="80" y="368"/>
                </a:lnTo>
                <a:lnTo>
                  <a:pt x="64" y="368"/>
                </a:lnTo>
                <a:lnTo>
                  <a:pt x="56" y="368"/>
                </a:lnTo>
                <a:lnTo>
                  <a:pt x="48" y="368"/>
                </a:lnTo>
                <a:lnTo>
                  <a:pt x="48" y="376"/>
                </a:lnTo>
                <a:lnTo>
                  <a:pt x="56" y="376"/>
                </a:lnTo>
                <a:lnTo>
                  <a:pt x="64" y="384"/>
                </a:lnTo>
                <a:lnTo>
                  <a:pt x="72" y="384"/>
                </a:lnTo>
                <a:lnTo>
                  <a:pt x="80" y="384"/>
                </a:lnTo>
                <a:lnTo>
                  <a:pt x="80" y="392"/>
                </a:lnTo>
                <a:lnTo>
                  <a:pt x="80" y="400"/>
                </a:lnTo>
                <a:lnTo>
                  <a:pt x="80" y="408"/>
                </a:lnTo>
                <a:lnTo>
                  <a:pt x="88" y="408"/>
                </a:lnTo>
                <a:lnTo>
                  <a:pt x="96" y="408"/>
                </a:lnTo>
                <a:lnTo>
                  <a:pt x="96" y="416"/>
                </a:lnTo>
                <a:lnTo>
                  <a:pt x="96" y="424"/>
                </a:lnTo>
                <a:lnTo>
                  <a:pt x="96" y="432"/>
                </a:lnTo>
                <a:lnTo>
                  <a:pt x="104" y="432"/>
                </a:lnTo>
                <a:lnTo>
                  <a:pt x="112" y="432"/>
                </a:lnTo>
                <a:lnTo>
                  <a:pt x="120" y="440"/>
                </a:lnTo>
                <a:lnTo>
                  <a:pt x="136" y="440"/>
                </a:lnTo>
                <a:lnTo>
                  <a:pt x="128" y="440"/>
                </a:lnTo>
                <a:lnTo>
                  <a:pt x="128" y="448"/>
                </a:lnTo>
                <a:lnTo>
                  <a:pt x="120" y="448"/>
                </a:lnTo>
                <a:lnTo>
                  <a:pt x="120" y="456"/>
                </a:lnTo>
                <a:lnTo>
                  <a:pt x="120" y="464"/>
                </a:lnTo>
                <a:lnTo>
                  <a:pt x="112" y="464"/>
                </a:lnTo>
                <a:lnTo>
                  <a:pt x="112" y="472"/>
                </a:lnTo>
                <a:lnTo>
                  <a:pt x="112" y="480"/>
                </a:lnTo>
                <a:lnTo>
                  <a:pt x="120" y="480"/>
                </a:lnTo>
                <a:lnTo>
                  <a:pt x="120" y="488"/>
                </a:lnTo>
                <a:lnTo>
                  <a:pt x="128" y="488"/>
                </a:lnTo>
                <a:lnTo>
                  <a:pt x="136" y="488"/>
                </a:lnTo>
                <a:lnTo>
                  <a:pt x="144" y="488"/>
                </a:lnTo>
                <a:lnTo>
                  <a:pt x="144" y="496"/>
                </a:lnTo>
                <a:lnTo>
                  <a:pt x="144" y="504"/>
                </a:lnTo>
                <a:lnTo>
                  <a:pt x="144" y="512"/>
                </a:lnTo>
                <a:lnTo>
                  <a:pt x="152" y="512"/>
                </a:lnTo>
                <a:lnTo>
                  <a:pt x="152" y="520"/>
                </a:lnTo>
                <a:lnTo>
                  <a:pt x="152" y="528"/>
                </a:lnTo>
                <a:lnTo>
                  <a:pt x="160" y="528"/>
                </a:lnTo>
                <a:lnTo>
                  <a:pt x="160" y="536"/>
                </a:lnTo>
                <a:lnTo>
                  <a:pt x="168" y="536"/>
                </a:lnTo>
                <a:lnTo>
                  <a:pt x="176" y="536"/>
                </a:lnTo>
                <a:lnTo>
                  <a:pt x="184" y="528"/>
                </a:lnTo>
                <a:lnTo>
                  <a:pt x="192" y="528"/>
                </a:lnTo>
                <a:lnTo>
                  <a:pt x="200" y="528"/>
                </a:lnTo>
                <a:lnTo>
                  <a:pt x="200" y="536"/>
                </a:lnTo>
                <a:lnTo>
                  <a:pt x="200" y="528"/>
                </a:lnTo>
                <a:lnTo>
                  <a:pt x="208" y="528"/>
                </a:lnTo>
                <a:lnTo>
                  <a:pt x="216" y="528"/>
                </a:lnTo>
                <a:lnTo>
                  <a:pt x="224" y="528"/>
                </a:lnTo>
                <a:lnTo>
                  <a:pt x="224" y="536"/>
                </a:lnTo>
                <a:lnTo>
                  <a:pt x="232" y="544"/>
                </a:lnTo>
                <a:lnTo>
                  <a:pt x="232" y="552"/>
                </a:lnTo>
                <a:lnTo>
                  <a:pt x="256" y="552"/>
                </a:lnTo>
                <a:lnTo>
                  <a:pt x="264" y="552"/>
                </a:lnTo>
                <a:lnTo>
                  <a:pt x="264" y="544"/>
                </a:lnTo>
                <a:lnTo>
                  <a:pt x="264" y="536"/>
                </a:lnTo>
                <a:lnTo>
                  <a:pt x="264" y="528"/>
                </a:lnTo>
                <a:lnTo>
                  <a:pt x="256" y="528"/>
                </a:lnTo>
                <a:lnTo>
                  <a:pt x="256" y="520"/>
                </a:lnTo>
                <a:lnTo>
                  <a:pt x="256" y="512"/>
                </a:lnTo>
                <a:lnTo>
                  <a:pt x="256" y="504"/>
                </a:lnTo>
                <a:lnTo>
                  <a:pt x="248" y="504"/>
                </a:lnTo>
                <a:lnTo>
                  <a:pt x="248" y="496"/>
                </a:lnTo>
                <a:lnTo>
                  <a:pt x="248" y="488"/>
                </a:lnTo>
                <a:lnTo>
                  <a:pt x="256" y="488"/>
                </a:lnTo>
                <a:lnTo>
                  <a:pt x="264" y="488"/>
                </a:lnTo>
                <a:lnTo>
                  <a:pt x="272" y="488"/>
                </a:lnTo>
                <a:lnTo>
                  <a:pt x="280" y="488"/>
                </a:lnTo>
                <a:lnTo>
                  <a:pt x="288" y="488"/>
                </a:lnTo>
                <a:lnTo>
                  <a:pt x="296" y="488"/>
                </a:lnTo>
                <a:lnTo>
                  <a:pt x="304" y="488"/>
                </a:lnTo>
                <a:lnTo>
                  <a:pt x="304" y="480"/>
                </a:lnTo>
                <a:lnTo>
                  <a:pt x="312" y="480"/>
                </a:lnTo>
                <a:lnTo>
                  <a:pt x="312" y="472"/>
                </a:lnTo>
                <a:lnTo>
                  <a:pt x="320" y="472"/>
                </a:lnTo>
                <a:lnTo>
                  <a:pt x="320" y="464"/>
                </a:lnTo>
                <a:lnTo>
                  <a:pt x="328" y="464"/>
                </a:lnTo>
                <a:lnTo>
                  <a:pt x="336" y="464"/>
                </a:lnTo>
                <a:lnTo>
                  <a:pt x="344" y="464"/>
                </a:lnTo>
                <a:lnTo>
                  <a:pt x="352" y="464"/>
                </a:lnTo>
                <a:lnTo>
                  <a:pt x="360" y="464"/>
                </a:lnTo>
                <a:lnTo>
                  <a:pt x="368" y="464"/>
                </a:lnTo>
                <a:lnTo>
                  <a:pt x="376" y="464"/>
                </a:lnTo>
                <a:lnTo>
                  <a:pt x="384" y="464"/>
                </a:lnTo>
                <a:lnTo>
                  <a:pt x="384" y="456"/>
                </a:lnTo>
                <a:lnTo>
                  <a:pt x="392" y="456"/>
                </a:lnTo>
                <a:lnTo>
                  <a:pt x="400" y="448"/>
                </a:lnTo>
                <a:lnTo>
                  <a:pt x="408" y="448"/>
                </a:lnTo>
                <a:lnTo>
                  <a:pt x="416" y="440"/>
                </a:lnTo>
                <a:lnTo>
                  <a:pt x="424" y="440"/>
                </a:lnTo>
                <a:lnTo>
                  <a:pt x="432" y="440"/>
                </a:lnTo>
                <a:lnTo>
                  <a:pt x="440" y="440"/>
                </a:lnTo>
                <a:lnTo>
                  <a:pt x="448" y="440"/>
                </a:lnTo>
                <a:lnTo>
                  <a:pt x="448" y="432"/>
                </a:lnTo>
                <a:lnTo>
                  <a:pt x="456" y="432"/>
                </a:lnTo>
                <a:lnTo>
                  <a:pt x="464" y="432"/>
                </a:lnTo>
                <a:lnTo>
                  <a:pt x="472" y="432"/>
                </a:lnTo>
                <a:lnTo>
                  <a:pt x="480" y="432"/>
                </a:lnTo>
                <a:lnTo>
                  <a:pt x="488" y="424"/>
                </a:lnTo>
                <a:lnTo>
                  <a:pt x="488" y="416"/>
                </a:lnTo>
                <a:lnTo>
                  <a:pt x="496" y="416"/>
                </a:lnTo>
                <a:lnTo>
                  <a:pt x="504" y="416"/>
                </a:lnTo>
                <a:lnTo>
                  <a:pt x="512" y="408"/>
                </a:lnTo>
                <a:lnTo>
                  <a:pt x="520" y="408"/>
                </a:lnTo>
                <a:lnTo>
                  <a:pt x="528" y="408"/>
                </a:lnTo>
                <a:lnTo>
                  <a:pt x="536" y="408"/>
                </a:lnTo>
                <a:lnTo>
                  <a:pt x="536" y="400"/>
                </a:lnTo>
                <a:lnTo>
                  <a:pt x="536" y="392"/>
                </a:lnTo>
                <a:lnTo>
                  <a:pt x="536" y="384"/>
                </a:lnTo>
                <a:lnTo>
                  <a:pt x="536" y="376"/>
                </a:lnTo>
                <a:lnTo>
                  <a:pt x="528" y="376"/>
                </a:lnTo>
                <a:lnTo>
                  <a:pt x="528" y="368"/>
                </a:lnTo>
                <a:lnTo>
                  <a:pt x="520" y="368"/>
                </a:lnTo>
                <a:lnTo>
                  <a:pt x="512" y="368"/>
                </a:lnTo>
                <a:lnTo>
                  <a:pt x="504" y="368"/>
                </a:lnTo>
                <a:lnTo>
                  <a:pt x="496" y="368"/>
                </a:lnTo>
                <a:lnTo>
                  <a:pt x="488" y="368"/>
                </a:lnTo>
                <a:lnTo>
                  <a:pt x="488" y="360"/>
                </a:lnTo>
                <a:lnTo>
                  <a:pt x="480" y="360"/>
                </a:lnTo>
                <a:lnTo>
                  <a:pt x="472" y="360"/>
                </a:lnTo>
                <a:lnTo>
                  <a:pt x="464" y="352"/>
                </a:lnTo>
                <a:lnTo>
                  <a:pt x="464" y="344"/>
                </a:lnTo>
                <a:lnTo>
                  <a:pt x="456" y="344"/>
                </a:lnTo>
                <a:lnTo>
                  <a:pt x="448" y="344"/>
                </a:lnTo>
                <a:lnTo>
                  <a:pt x="440" y="344"/>
                </a:lnTo>
                <a:lnTo>
                  <a:pt x="432" y="344"/>
                </a:lnTo>
                <a:lnTo>
                  <a:pt x="424" y="336"/>
                </a:lnTo>
                <a:lnTo>
                  <a:pt x="416" y="336"/>
                </a:lnTo>
                <a:lnTo>
                  <a:pt x="424" y="336"/>
                </a:lnTo>
                <a:lnTo>
                  <a:pt x="424" y="328"/>
                </a:lnTo>
                <a:lnTo>
                  <a:pt x="424" y="320"/>
                </a:lnTo>
                <a:lnTo>
                  <a:pt x="424" y="312"/>
                </a:lnTo>
                <a:lnTo>
                  <a:pt x="432" y="312"/>
                </a:lnTo>
                <a:lnTo>
                  <a:pt x="432" y="304"/>
                </a:lnTo>
                <a:lnTo>
                  <a:pt x="440" y="304"/>
                </a:lnTo>
                <a:lnTo>
                  <a:pt x="440" y="296"/>
                </a:lnTo>
                <a:lnTo>
                  <a:pt x="440" y="288"/>
                </a:lnTo>
                <a:lnTo>
                  <a:pt x="432" y="288"/>
                </a:lnTo>
                <a:lnTo>
                  <a:pt x="424" y="264"/>
                </a:lnTo>
                <a:lnTo>
                  <a:pt x="424" y="256"/>
                </a:lnTo>
                <a:lnTo>
                  <a:pt x="416" y="256"/>
                </a:lnTo>
                <a:lnTo>
                  <a:pt x="416" y="264"/>
                </a:lnTo>
                <a:lnTo>
                  <a:pt x="408" y="264"/>
                </a:lnTo>
                <a:lnTo>
                  <a:pt x="416" y="264"/>
                </a:lnTo>
                <a:lnTo>
                  <a:pt x="416" y="256"/>
                </a:lnTo>
                <a:lnTo>
                  <a:pt x="424" y="256"/>
                </a:lnTo>
                <a:lnTo>
                  <a:pt x="432" y="256"/>
                </a:lnTo>
                <a:lnTo>
                  <a:pt x="432" y="248"/>
                </a:lnTo>
                <a:lnTo>
                  <a:pt x="432" y="240"/>
                </a:lnTo>
                <a:lnTo>
                  <a:pt x="432" y="232"/>
                </a:lnTo>
                <a:lnTo>
                  <a:pt x="432" y="224"/>
                </a:lnTo>
                <a:lnTo>
                  <a:pt x="432" y="216"/>
                </a:lnTo>
                <a:lnTo>
                  <a:pt x="432" y="208"/>
                </a:lnTo>
                <a:lnTo>
                  <a:pt x="424" y="208"/>
                </a:lnTo>
                <a:lnTo>
                  <a:pt x="416" y="208"/>
                </a:lnTo>
                <a:lnTo>
                  <a:pt x="408" y="208"/>
                </a:lnTo>
                <a:lnTo>
                  <a:pt x="400" y="208"/>
                </a:lnTo>
                <a:lnTo>
                  <a:pt x="392" y="208"/>
                </a:lnTo>
                <a:lnTo>
                  <a:pt x="392" y="216"/>
                </a:lnTo>
                <a:lnTo>
                  <a:pt x="384" y="216"/>
                </a:lnTo>
                <a:lnTo>
                  <a:pt x="384" y="208"/>
                </a:lnTo>
                <a:lnTo>
                  <a:pt x="384" y="200"/>
                </a:lnTo>
                <a:lnTo>
                  <a:pt x="384" y="192"/>
                </a:lnTo>
                <a:lnTo>
                  <a:pt x="384" y="184"/>
                </a:lnTo>
                <a:lnTo>
                  <a:pt x="376" y="184"/>
                </a:lnTo>
                <a:lnTo>
                  <a:pt x="376" y="176"/>
                </a:lnTo>
                <a:lnTo>
                  <a:pt x="376" y="168"/>
                </a:lnTo>
                <a:lnTo>
                  <a:pt x="384" y="168"/>
                </a:lnTo>
                <a:lnTo>
                  <a:pt x="384" y="160"/>
                </a:lnTo>
                <a:lnTo>
                  <a:pt x="392" y="160"/>
                </a:lnTo>
                <a:lnTo>
                  <a:pt x="400" y="160"/>
                </a:lnTo>
                <a:lnTo>
                  <a:pt x="408" y="160"/>
                </a:lnTo>
                <a:lnTo>
                  <a:pt x="416" y="160"/>
                </a:lnTo>
                <a:lnTo>
                  <a:pt x="424" y="160"/>
                </a:lnTo>
                <a:lnTo>
                  <a:pt x="424" y="168"/>
                </a:lnTo>
                <a:lnTo>
                  <a:pt x="432" y="168"/>
                </a:lnTo>
                <a:lnTo>
                  <a:pt x="440" y="168"/>
                </a:lnTo>
                <a:lnTo>
                  <a:pt x="448" y="176"/>
                </a:lnTo>
                <a:lnTo>
                  <a:pt x="456" y="176"/>
                </a:lnTo>
                <a:lnTo>
                  <a:pt x="456" y="168"/>
                </a:lnTo>
                <a:lnTo>
                  <a:pt x="464" y="160"/>
                </a:lnTo>
                <a:lnTo>
                  <a:pt x="464" y="152"/>
                </a:lnTo>
                <a:lnTo>
                  <a:pt x="464" y="144"/>
                </a:lnTo>
                <a:lnTo>
                  <a:pt x="464" y="136"/>
                </a:lnTo>
                <a:lnTo>
                  <a:pt x="464" y="128"/>
                </a:lnTo>
                <a:lnTo>
                  <a:pt x="464" y="120"/>
                </a:lnTo>
                <a:lnTo>
                  <a:pt x="456" y="120"/>
                </a:lnTo>
                <a:lnTo>
                  <a:pt x="448" y="120"/>
                </a:lnTo>
                <a:lnTo>
                  <a:pt x="440" y="120"/>
                </a:lnTo>
                <a:lnTo>
                  <a:pt x="432" y="120"/>
                </a:lnTo>
                <a:lnTo>
                  <a:pt x="432" y="128"/>
                </a:lnTo>
                <a:lnTo>
                  <a:pt x="424" y="128"/>
                </a:lnTo>
                <a:lnTo>
                  <a:pt x="424" y="120"/>
                </a:lnTo>
                <a:lnTo>
                  <a:pt x="424" y="112"/>
                </a:lnTo>
                <a:lnTo>
                  <a:pt x="424" y="104"/>
                </a:lnTo>
                <a:lnTo>
                  <a:pt x="416" y="104"/>
                </a:lnTo>
                <a:lnTo>
                  <a:pt x="416" y="96"/>
                </a:lnTo>
                <a:lnTo>
                  <a:pt x="416" y="88"/>
                </a:lnTo>
                <a:lnTo>
                  <a:pt x="416" y="80"/>
                </a:lnTo>
                <a:lnTo>
                  <a:pt x="408" y="80"/>
                </a:lnTo>
                <a:lnTo>
                  <a:pt x="408" y="72"/>
                </a:lnTo>
                <a:lnTo>
                  <a:pt x="400" y="72"/>
                </a:lnTo>
                <a:lnTo>
                  <a:pt x="392" y="72"/>
                </a:lnTo>
                <a:lnTo>
                  <a:pt x="392" y="80"/>
                </a:lnTo>
                <a:lnTo>
                  <a:pt x="384" y="80"/>
                </a:lnTo>
                <a:lnTo>
                  <a:pt x="384" y="88"/>
                </a:lnTo>
                <a:lnTo>
                  <a:pt x="384" y="96"/>
                </a:lnTo>
                <a:lnTo>
                  <a:pt x="384" y="104"/>
                </a:lnTo>
                <a:lnTo>
                  <a:pt x="376" y="104"/>
                </a:lnTo>
                <a:lnTo>
                  <a:pt x="376" y="112"/>
                </a:lnTo>
                <a:lnTo>
                  <a:pt x="368" y="112"/>
                </a:lnTo>
                <a:lnTo>
                  <a:pt x="368" y="120"/>
                </a:lnTo>
                <a:lnTo>
                  <a:pt x="360" y="120"/>
                </a:lnTo>
                <a:lnTo>
                  <a:pt x="360" y="128"/>
                </a:lnTo>
                <a:lnTo>
                  <a:pt x="352" y="128"/>
                </a:lnTo>
                <a:lnTo>
                  <a:pt x="352" y="136"/>
                </a:lnTo>
                <a:lnTo>
                  <a:pt x="352" y="144"/>
                </a:lnTo>
                <a:lnTo>
                  <a:pt x="344" y="144"/>
                </a:lnTo>
                <a:lnTo>
                  <a:pt x="344" y="152"/>
                </a:lnTo>
                <a:lnTo>
                  <a:pt x="344" y="160"/>
                </a:lnTo>
                <a:lnTo>
                  <a:pt x="336" y="160"/>
                </a:lnTo>
                <a:lnTo>
                  <a:pt x="336" y="168"/>
                </a:lnTo>
                <a:lnTo>
                  <a:pt x="328" y="168"/>
                </a:lnTo>
                <a:lnTo>
                  <a:pt x="328" y="176"/>
                </a:lnTo>
                <a:lnTo>
                  <a:pt x="328" y="184"/>
                </a:lnTo>
                <a:lnTo>
                  <a:pt x="328" y="192"/>
                </a:lnTo>
                <a:lnTo>
                  <a:pt x="320" y="200"/>
                </a:lnTo>
                <a:lnTo>
                  <a:pt x="320" y="208"/>
                </a:lnTo>
                <a:lnTo>
                  <a:pt x="320" y="216"/>
                </a:lnTo>
                <a:lnTo>
                  <a:pt x="320" y="224"/>
                </a:lnTo>
                <a:lnTo>
                  <a:pt x="320" y="232"/>
                </a:lnTo>
                <a:lnTo>
                  <a:pt x="320" y="240"/>
                </a:lnTo>
                <a:lnTo>
                  <a:pt x="312" y="240"/>
                </a:lnTo>
                <a:lnTo>
                  <a:pt x="312" y="232"/>
                </a:lnTo>
                <a:lnTo>
                  <a:pt x="304" y="232"/>
                </a:lnTo>
                <a:lnTo>
                  <a:pt x="304" y="224"/>
                </a:lnTo>
                <a:lnTo>
                  <a:pt x="296" y="224"/>
                </a:lnTo>
                <a:lnTo>
                  <a:pt x="296" y="232"/>
                </a:lnTo>
                <a:lnTo>
                  <a:pt x="288" y="232"/>
                </a:lnTo>
                <a:lnTo>
                  <a:pt x="288" y="240"/>
                </a:lnTo>
                <a:lnTo>
                  <a:pt x="288" y="248"/>
                </a:lnTo>
                <a:lnTo>
                  <a:pt x="288" y="256"/>
                </a:lnTo>
                <a:lnTo>
                  <a:pt x="280" y="256"/>
                </a:lnTo>
                <a:lnTo>
                  <a:pt x="280" y="248"/>
                </a:lnTo>
                <a:lnTo>
                  <a:pt x="272" y="240"/>
                </a:lnTo>
                <a:lnTo>
                  <a:pt x="272" y="232"/>
                </a:lnTo>
                <a:lnTo>
                  <a:pt x="264" y="232"/>
                </a:lnTo>
                <a:lnTo>
                  <a:pt x="264" y="224"/>
                </a:lnTo>
                <a:lnTo>
                  <a:pt x="264" y="216"/>
                </a:lnTo>
                <a:lnTo>
                  <a:pt x="256" y="216"/>
                </a:lnTo>
                <a:lnTo>
                  <a:pt x="256" y="208"/>
                </a:lnTo>
                <a:lnTo>
                  <a:pt x="248" y="208"/>
                </a:lnTo>
                <a:lnTo>
                  <a:pt x="248" y="200"/>
                </a:lnTo>
                <a:lnTo>
                  <a:pt x="248" y="192"/>
                </a:lnTo>
                <a:lnTo>
                  <a:pt x="248" y="184"/>
                </a:lnTo>
                <a:lnTo>
                  <a:pt x="240" y="184"/>
                </a:lnTo>
                <a:lnTo>
                  <a:pt x="240" y="176"/>
                </a:lnTo>
                <a:lnTo>
                  <a:pt x="240" y="168"/>
                </a:lnTo>
                <a:lnTo>
                  <a:pt x="240" y="160"/>
                </a:lnTo>
                <a:lnTo>
                  <a:pt x="232" y="160"/>
                </a:lnTo>
                <a:lnTo>
                  <a:pt x="232" y="152"/>
                </a:lnTo>
                <a:lnTo>
                  <a:pt x="224" y="144"/>
                </a:lnTo>
                <a:lnTo>
                  <a:pt x="216" y="144"/>
                </a:lnTo>
                <a:lnTo>
                  <a:pt x="216" y="136"/>
                </a:lnTo>
                <a:lnTo>
                  <a:pt x="208" y="136"/>
                </a:lnTo>
                <a:lnTo>
                  <a:pt x="200" y="136"/>
                </a:lnTo>
                <a:lnTo>
                  <a:pt x="200" y="128"/>
                </a:lnTo>
                <a:lnTo>
                  <a:pt x="192" y="128"/>
                </a:lnTo>
                <a:lnTo>
                  <a:pt x="192" y="120"/>
                </a:lnTo>
                <a:lnTo>
                  <a:pt x="184" y="120"/>
                </a:lnTo>
                <a:lnTo>
                  <a:pt x="184" y="112"/>
                </a:lnTo>
                <a:lnTo>
                  <a:pt x="176" y="104"/>
                </a:lnTo>
                <a:lnTo>
                  <a:pt x="176" y="96"/>
                </a:lnTo>
                <a:lnTo>
                  <a:pt x="168" y="96"/>
                </a:lnTo>
                <a:lnTo>
                  <a:pt x="168" y="88"/>
                </a:lnTo>
                <a:lnTo>
                  <a:pt x="160" y="88"/>
                </a:lnTo>
                <a:lnTo>
                  <a:pt x="160" y="80"/>
                </a:lnTo>
                <a:lnTo>
                  <a:pt x="160" y="72"/>
                </a:lnTo>
                <a:lnTo>
                  <a:pt x="160" y="64"/>
                </a:lnTo>
                <a:lnTo>
                  <a:pt x="152" y="64"/>
                </a:lnTo>
                <a:lnTo>
                  <a:pt x="144" y="64"/>
                </a:lnTo>
                <a:lnTo>
                  <a:pt x="136" y="64"/>
                </a:lnTo>
                <a:lnTo>
                  <a:pt x="136" y="72"/>
                </a:lnTo>
                <a:lnTo>
                  <a:pt x="128" y="72"/>
                </a:lnTo>
                <a:lnTo>
                  <a:pt x="128" y="80"/>
                </a:lnTo>
                <a:lnTo>
                  <a:pt x="120" y="80"/>
                </a:lnTo>
                <a:lnTo>
                  <a:pt x="120" y="88"/>
                </a:lnTo>
                <a:lnTo>
                  <a:pt x="128" y="88"/>
                </a:lnTo>
                <a:lnTo>
                  <a:pt x="128" y="96"/>
                </a:lnTo>
                <a:lnTo>
                  <a:pt x="136" y="96"/>
                </a:lnTo>
                <a:lnTo>
                  <a:pt x="136" y="104"/>
                </a:lnTo>
                <a:lnTo>
                  <a:pt x="136" y="96"/>
                </a:lnTo>
                <a:lnTo>
                  <a:pt x="128" y="96"/>
                </a:lnTo>
                <a:lnTo>
                  <a:pt x="128" y="88"/>
                </a:lnTo>
                <a:lnTo>
                  <a:pt x="128" y="80"/>
                </a:lnTo>
                <a:lnTo>
                  <a:pt x="128" y="72"/>
                </a:lnTo>
                <a:lnTo>
                  <a:pt x="128" y="64"/>
                </a:lnTo>
                <a:lnTo>
                  <a:pt x="120" y="64"/>
                </a:lnTo>
                <a:lnTo>
                  <a:pt x="120" y="56"/>
                </a:lnTo>
                <a:lnTo>
                  <a:pt x="120" y="48"/>
                </a:lnTo>
                <a:lnTo>
                  <a:pt x="120" y="40"/>
                </a:lnTo>
                <a:lnTo>
                  <a:pt x="120" y="32"/>
                </a:lnTo>
                <a:lnTo>
                  <a:pt x="120" y="24"/>
                </a:lnTo>
                <a:lnTo>
                  <a:pt x="120" y="16"/>
                </a:lnTo>
                <a:lnTo>
                  <a:pt x="120" y="8"/>
                </a:lnTo>
                <a:lnTo>
                  <a:pt x="112" y="8"/>
                </a:lnTo>
              </a:path>
            </a:pathLst>
          </a:custGeom>
          <a:solidFill>
            <a:srgbClr val="FFFFFF"/>
          </a:solidFill>
          <a:ln w="12700" cap="rnd"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4" name="Freeform 22"/>
          <p:cNvSpPr>
            <a:spLocks/>
          </p:cNvSpPr>
          <p:nvPr/>
        </p:nvSpPr>
        <p:spPr bwMode="auto">
          <a:xfrm>
            <a:off x="4262438" y="5135563"/>
            <a:ext cx="1184275" cy="814387"/>
          </a:xfrm>
          <a:custGeom>
            <a:avLst/>
            <a:gdLst/>
            <a:ahLst/>
            <a:cxnLst>
              <a:cxn ang="0">
                <a:pos x="304" y="40"/>
              </a:cxn>
              <a:cxn ang="0">
                <a:pos x="288" y="56"/>
              </a:cxn>
              <a:cxn ang="0">
                <a:pos x="264" y="64"/>
              </a:cxn>
              <a:cxn ang="0">
                <a:pos x="240" y="72"/>
              </a:cxn>
              <a:cxn ang="0">
                <a:pos x="216" y="88"/>
              </a:cxn>
              <a:cxn ang="0">
                <a:pos x="200" y="96"/>
              </a:cxn>
              <a:cxn ang="0">
                <a:pos x="184" y="80"/>
              </a:cxn>
              <a:cxn ang="0">
                <a:pos x="168" y="64"/>
              </a:cxn>
              <a:cxn ang="0">
                <a:pos x="152" y="64"/>
              </a:cxn>
              <a:cxn ang="0">
                <a:pos x="152" y="80"/>
              </a:cxn>
              <a:cxn ang="0">
                <a:pos x="128" y="88"/>
              </a:cxn>
              <a:cxn ang="0">
                <a:pos x="120" y="112"/>
              </a:cxn>
              <a:cxn ang="0">
                <a:pos x="96" y="128"/>
              </a:cxn>
              <a:cxn ang="0">
                <a:pos x="72" y="120"/>
              </a:cxn>
              <a:cxn ang="0">
                <a:pos x="56" y="120"/>
              </a:cxn>
              <a:cxn ang="0">
                <a:pos x="24" y="120"/>
              </a:cxn>
              <a:cxn ang="0">
                <a:pos x="0" y="128"/>
              </a:cxn>
              <a:cxn ang="0">
                <a:pos x="16" y="144"/>
              </a:cxn>
              <a:cxn ang="0">
                <a:pos x="40" y="152"/>
              </a:cxn>
              <a:cxn ang="0">
                <a:pos x="56" y="168"/>
              </a:cxn>
              <a:cxn ang="0">
                <a:pos x="88" y="176"/>
              </a:cxn>
              <a:cxn ang="0">
                <a:pos x="104" y="192"/>
              </a:cxn>
              <a:cxn ang="0">
                <a:pos x="88" y="208"/>
              </a:cxn>
              <a:cxn ang="0">
                <a:pos x="72" y="224"/>
              </a:cxn>
              <a:cxn ang="0">
                <a:pos x="80" y="232"/>
              </a:cxn>
              <a:cxn ang="0">
                <a:pos x="104" y="240"/>
              </a:cxn>
              <a:cxn ang="0">
                <a:pos x="128" y="256"/>
              </a:cxn>
              <a:cxn ang="0">
                <a:pos x="128" y="288"/>
              </a:cxn>
              <a:cxn ang="0">
                <a:pos x="144" y="312"/>
              </a:cxn>
              <a:cxn ang="0">
                <a:pos x="160" y="328"/>
              </a:cxn>
              <a:cxn ang="0">
                <a:pos x="184" y="336"/>
              </a:cxn>
              <a:cxn ang="0">
                <a:pos x="208" y="352"/>
              </a:cxn>
              <a:cxn ang="0">
                <a:pos x="224" y="336"/>
              </a:cxn>
              <a:cxn ang="0">
                <a:pos x="240" y="320"/>
              </a:cxn>
              <a:cxn ang="0">
                <a:pos x="256" y="336"/>
              </a:cxn>
              <a:cxn ang="0">
                <a:pos x="272" y="320"/>
              </a:cxn>
              <a:cxn ang="0">
                <a:pos x="272" y="336"/>
              </a:cxn>
              <a:cxn ang="0">
                <a:pos x="304" y="336"/>
              </a:cxn>
              <a:cxn ang="0">
                <a:pos x="328" y="352"/>
              </a:cxn>
              <a:cxn ang="0">
                <a:pos x="328" y="328"/>
              </a:cxn>
              <a:cxn ang="0">
                <a:pos x="344" y="304"/>
              </a:cxn>
              <a:cxn ang="0">
                <a:pos x="368" y="296"/>
              </a:cxn>
              <a:cxn ang="0">
                <a:pos x="392" y="280"/>
              </a:cxn>
              <a:cxn ang="0">
                <a:pos x="408" y="264"/>
              </a:cxn>
              <a:cxn ang="0">
                <a:pos x="416" y="240"/>
              </a:cxn>
              <a:cxn ang="0">
                <a:pos x="424" y="224"/>
              </a:cxn>
              <a:cxn ang="0">
                <a:pos x="432" y="192"/>
              </a:cxn>
              <a:cxn ang="0">
                <a:pos x="440" y="168"/>
              </a:cxn>
              <a:cxn ang="0">
                <a:pos x="440" y="144"/>
              </a:cxn>
              <a:cxn ang="0">
                <a:pos x="424" y="128"/>
              </a:cxn>
              <a:cxn ang="0">
                <a:pos x="416" y="96"/>
              </a:cxn>
              <a:cxn ang="0">
                <a:pos x="400" y="80"/>
              </a:cxn>
              <a:cxn ang="0">
                <a:pos x="400" y="32"/>
              </a:cxn>
              <a:cxn ang="0">
                <a:pos x="416" y="16"/>
              </a:cxn>
              <a:cxn ang="0">
                <a:pos x="392" y="8"/>
              </a:cxn>
              <a:cxn ang="0">
                <a:pos x="368" y="0"/>
              </a:cxn>
              <a:cxn ang="0">
                <a:pos x="344" y="24"/>
              </a:cxn>
              <a:cxn ang="0">
                <a:pos x="312" y="24"/>
              </a:cxn>
              <a:cxn ang="0">
                <a:pos x="304" y="32"/>
              </a:cxn>
            </a:cxnLst>
            <a:rect l="0" t="0" r="r" b="b"/>
            <a:pathLst>
              <a:path w="441" h="353">
                <a:moveTo>
                  <a:pt x="304" y="24"/>
                </a:moveTo>
                <a:lnTo>
                  <a:pt x="304" y="24"/>
                </a:lnTo>
                <a:lnTo>
                  <a:pt x="304" y="32"/>
                </a:lnTo>
                <a:lnTo>
                  <a:pt x="304" y="40"/>
                </a:lnTo>
                <a:lnTo>
                  <a:pt x="296" y="40"/>
                </a:lnTo>
                <a:lnTo>
                  <a:pt x="288" y="40"/>
                </a:lnTo>
                <a:lnTo>
                  <a:pt x="288" y="48"/>
                </a:lnTo>
                <a:lnTo>
                  <a:pt x="288" y="56"/>
                </a:lnTo>
                <a:lnTo>
                  <a:pt x="280" y="56"/>
                </a:lnTo>
                <a:lnTo>
                  <a:pt x="272" y="56"/>
                </a:lnTo>
                <a:lnTo>
                  <a:pt x="264" y="56"/>
                </a:lnTo>
                <a:lnTo>
                  <a:pt x="264" y="64"/>
                </a:lnTo>
                <a:lnTo>
                  <a:pt x="256" y="64"/>
                </a:lnTo>
                <a:lnTo>
                  <a:pt x="248" y="64"/>
                </a:lnTo>
                <a:lnTo>
                  <a:pt x="240" y="64"/>
                </a:lnTo>
                <a:lnTo>
                  <a:pt x="240" y="72"/>
                </a:lnTo>
                <a:lnTo>
                  <a:pt x="224" y="72"/>
                </a:lnTo>
                <a:lnTo>
                  <a:pt x="216" y="72"/>
                </a:lnTo>
                <a:lnTo>
                  <a:pt x="216" y="80"/>
                </a:lnTo>
                <a:lnTo>
                  <a:pt x="216" y="88"/>
                </a:lnTo>
                <a:lnTo>
                  <a:pt x="224" y="96"/>
                </a:lnTo>
                <a:lnTo>
                  <a:pt x="216" y="96"/>
                </a:lnTo>
                <a:lnTo>
                  <a:pt x="208" y="96"/>
                </a:lnTo>
                <a:lnTo>
                  <a:pt x="200" y="96"/>
                </a:lnTo>
                <a:lnTo>
                  <a:pt x="200" y="88"/>
                </a:lnTo>
                <a:lnTo>
                  <a:pt x="192" y="88"/>
                </a:lnTo>
                <a:lnTo>
                  <a:pt x="192" y="80"/>
                </a:lnTo>
                <a:lnTo>
                  <a:pt x="184" y="80"/>
                </a:lnTo>
                <a:lnTo>
                  <a:pt x="176" y="80"/>
                </a:lnTo>
                <a:lnTo>
                  <a:pt x="176" y="72"/>
                </a:lnTo>
                <a:lnTo>
                  <a:pt x="168" y="72"/>
                </a:lnTo>
                <a:lnTo>
                  <a:pt x="168" y="64"/>
                </a:lnTo>
                <a:lnTo>
                  <a:pt x="168" y="56"/>
                </a:lnTo>
                <a:lnTo>
                  <a:pt x="160" y="56"/>
                </a:lnTo>
                <a:lnTo>
                  <a:pt x="152" y="56"/>
                </a:lnTo>
                <a:lnTo>
                  <a:pt x="152" y="64"/>
                </a:lnTo>
                <a:lnTo>
                  <a:pt x="152" y="72"/>
                </a:lnTo>
                <a:lnTo>
                  <a:pt x="152" y="80"/>
                </a:lnTo>
                <a:lnTo>
                  <a:pt x="160" y="80"/>
                </a:lnTo>
                <a:lnTo>
                  <a:pt x="152" y="80"/>
                </a:lnTo>
                <a:lnTo>
                  <a:pt x="144" y="80"/>
                </a:lnTo>
                <a:lnTo>
                  <a:pt x="136" y="80"/>
                </a:lnTo>
                <a:lnTo>
                  <a:pt x="136" y="88"/>
                </a:lnTo>
                <a:lnTo>
                  <a:pt x="128" y="88"/>
                </a:lnTo>
                <a:lnTo>
                  <a:pt x="128" y="96"/>
                </a:lnTo>
                <a:lnTo>
                  <a:pt x="128" y="104"/>
                </a:lnTo>
                <a:lnTo>
                  <a:pt x="120" y="104"/>
                </a:lnTo>
                <a:lnTo>
                  <a:pt x="120" y="112"/>
                </a:lnTo>
                <a:lnTo>
                  <a:pt x="112" y="112"/>
                </a:lnTo>
                <a:lnTo>
                  <a:pt x="104" y="112"/>
                </a:lnTo>
                <a:lnTo>
                  <a:pt x="96" y="120"/>
                </a:lnTo>
                <a:lnTo>
                  <a:pt x="96" y="128"/>
                </a:lnTo>
                <a:lnTo>
                  <a:pt x="88" y="128"/>
                </a:lnTo>
                <a:lnTo>
                  <a:pt x="80" y="128"/>
                </a:lnTo>
                <a:lnTo>
                  <a:pt x="80" y="120"/>
                </a:lnTo>
                <a:lnTo>
                  <a:pt x="72" y="120"/>
                </a:lnTo>
                <a:lnTo>
                  <a:pt x="72" y="112"/>
                </a:lnTo>
                <a:lnTo>
                  <a:pt x="64" y="112"/>
                </a:lnTo>
                <a:lnTo>
                  <a:pt x="56" y="112"/>
                </a:lnTo>
                <a:lnTo>
                  <a:pt x="56" y="120"/>
                </a:lnTo>
                <a:lnTo>
                  <a:pt x="48" y="120"/>
                </a:lnTo>
                <a:lnTo>
                  <a:pt x="40" y="120"/>
                </a:lnTo>
                <a:lnTo>
                  <a:pt x="32" y="120"/>
                </a:lnTo>
                <a:lnTo>
                  <a:pt x="24" y="120"/>
                </a:lnTo>
                <a:lnTo>
                  <a:pt x="24" y="128"/>
                </a:lnTo>
                <a:lnTo>
                  <a:pt x="16" y="128"/>
                </a:lnTo>
                <a:lnTo>
                  <a:pt x="8" y="128"/>
                </a:lnTo>
                <a:lnTo>
                  <a:pt x="0" y="128"/>
                </a:lnTo>
                <a:lnTo>
                  <a:pt x="0" y="136"/>
                </a:lnTo>
                <a:lnTo>
                  <a:pt x="8" y="136"/>
                </a:lnTo>
                <a:lnTo>
                  <a:pt x="8" y="144"/>
                </a:lnTo>
                <a:lnTo>
                  <a:pt x="16" y="144"/>
                </a:lnTo>
                <a:lnTo>
                  <a:pt x="24" y="144"/>
                </a:lnTo>
                <a:lnTo>
                  <a:pt x="32" y="144"/>
                </a:lnTo>
                <a:lnTo>
                  <a:pt x="40" y="144"/>
                </a:lnTo>
                <a:lnTo>
                  <a:pt x="40" y="152"/>
                </a:lnTo>
                <a:lnTo>
                  <a:pt x="48" y="152"/>
                </a:lnTo>
                <a:lnTo>
                  <a:pt x="48" y="160"/>
                </a:lnTo>
                <a:lnTo>
                  <a:pt x="48" y="168"/>
                </a:lnTo>
                <a:lnTo>
                  <a:pt x="56" y="168"/>
                </a:lnTo>
                <a:lnTo>
                  <a:pt x="64" y="168"/>
                </a:lnTo>
                <a:lnTo>
                  <a:pt x="72" y="176"/>
                </a:lnTo>
                <a:lnTo>
                  <a:pt x="80" y="176"/>
                </a:lnTo>
                <a:lnTo>
                  <a:pt x="88" y="176"/>
                </a:lnTo>
                <a:lnTo>
                  <a:pt x="88" y="184"/>
                </a:lnTo>
                <a:lnTo>
                  <a:pt x="96" y="184"/>
                </a:lnTo>
                <a:lnTo>
                  <a:pt x="104" y="184"/>
                </a:lnTo>
                <a:lnTo>
                  <a:pt x="104" y="192"/>
                </a:lnTo>
                <a:lnTo>
                  <a:pt x="104" y="200"/>
                </a:lnTo>
                <a:lnTo>
                  <a:pt x="104" y="208"/>
                </a:lnTo>
                <a:lnTo>
                  <a:pt x="96" y="208"/>
                </a:lnTo>
                <a:lnTo>
                  <a:pt x="88" y="208"/>
                </a:lnTo>
                <a:lnTo>
                  <a:pt x="80" y="208"/>
                </a:lnTo>
                <a:lnTo>
                  <a:pt x="80" y="216"/>
                </a:lnTo>
                <a:lnTo>
                  <a:pt x="80" y="224"/>
                </a:lnTo>
                <a:lnTo>
                  <a:pt x="72" y="224"/>
                </a:lnTo>
                <a:lnTo>
                  <a:pt x="64" y="224"/>
                </a:lnTo>
                <a:lnTo>
                  <a:pt x="72" y="224"/>
                </a:lnTo>
                <a:lnTo>
                  <a:pt x="72" y="232"/>
                </a:lnTo>
                <a:lnTo>
                  <a:pt x="80" y="232"/>
                </a:lnTo>
                <a:lnTo>
                  <a:pt x="80" y="240"/>
                </a:lnTo>
                <a:lnTo>
                  <a:pt x="88" y="240"/>
                </a:lnTo>
                <a:lnTo>
                  <a:pt x="96" y="240"/>
                </a:lnTo>
                <a:lnTo>
                  <a:pt x="104" y="240"/>
                </a:lnTo>
                <a:lnTo>
                  <a:pt x="104" y="248"/>
                </a:lnTo>
                <a:lnTo>
                  <a:pt x="112" y="248"/>
                </a:lnTo>
                <a:lnTo>
                  <a:pt x="120" y="248"/>
                </a:lnTo>
                <a:lnTo>
                  <a:pt x="128" y="256"/>
                </a:lnTo>
                <a:lnTo>
                  <a:pt x="128" y="264"/>
                </a:lnTo>
                <a:lnTo>
                  <a:pt x="128" y="272"/>
                </a:lnTo>
                <a:lnTo>
                  <a:pt x="128" y="280"/>
                </a:lnTo>
                <a:lnTo>
                  <a:pt x="128" y="288"/>
                </a:lnTo>
                <a:lnTo>
                  <a:pt x="136" y="296"/>
                </a:lnTo>
                <a:lnTo>
                  <a:pt x="136" y="304"/>
                </a:lnTo>
                <a:lnTo>
                  <a:pt x="144" y="304"/>
                </a:lnTo>
                <a:lnTo>
                  <a:pt x="144" y="312"/>
                </a:lnTo>
                <a:lnTo>
                  <a:pt x="152" y="312"/>
                </a:lnTo>
                <a:lnTo>
                  <a:pt x="152" y="320"/>
                </a:lnTo>
                <a:lnTo>
                  <a:pt x="160" y="320"/>
                </a:lnTo>
                <a:lnTo>
                  <a:pt x="160" y="328"/>
                </a:lnTo>
                <a:lnTo>
                  <a:pt x="168" y="328"/>
                </a:lnTo>
                <a:lnTo>
                  <a:pt x="168" y="336"/>
                </a:lnTo>
                <a:lnTo>
                  <a:pt x="176" y="336"/>
                </a:lnTo>
                <a:lnTo>
                  <a:pt x="184" y="336"/>
                </a:lnTo>
                <a:lnTo>
                  <a:pt x="192" y="336"/>
                </a:lnTo>
                <a:lnTo>
                  <a:pt x="192" y="344"/>
                </a:lnTo>
                <a:lnTo>
                  <a:pt x="200" y="344"/>
                </a:lnTo>
                <a:lnTo>
                  <a:pt x="208" y="352"/>
                </a:lnTo>
                <a:lnTo>
                  <a:pt x="216" y="352"/>
                </a:lnTo>
                <a:lnTo>
                  <a:pt x="216" y="344"/>
                </a:lnTo>
                <a:lnTo>
                  <a:pt x="216" y="336"/>
                </a:lnTo>
                <a:lnTo>
                  <a:pt x="224" y="336"/>
                </a:lnTo>
                <a:lnTo>
                  <a:pt x="232" y="336"/>
                </a:lnTo>
                <a:lnTo>
                  <a:pt x="232" y="328"/>
                </a:lnTo>
                <a:lnTo>
                  <a:pt x="232" y="320"/>
                </a:lnTo>
                <a:lnTo>
                  <a:pt x="240" y="320"/>
                </a:lnTo>
                <a:lnTo>
                  <a:pt x="248" y="320"/>
                </a:lnTo>
                <a:lnTo>
                  <a:pt x="248" y="328"/>
                </a:lnTo>
                <a:lnTo>
                  <a:pt x="256" y="328"/>
                </a:lnTo>
                <a:lnTo>
                  <a:pt x="256" y="336"/>
                </a:lnTo>
                <a:lnTo>
                  <a:pt x="256" y="328"/>
                </a:lnTo>
                <a:lnTo>
                  <a:pt x="256" y="320"/>
                </a:lnTo>
                <a:lnTo>
                  <a:pt x="264" y="320"/>
                </a:lnTo>
                <a:lnTo>
                  <a:pt x="272" y="320"/>
                </a:lnTo>
                <a:lnTo>
                  <a:pt x="272" y="328"/>
                </a:lnTo>
                <a:lnTo>
                  <a:pt x="280" y="328"/>
                </a:lnTo>
                <a:lnTo>
                  <a:pt x="280" y="336"/>
                </a:lnTo>
                <a:lnTo>
                  <a:pt x="272" y="336"/>
                </a:lnTo>
                <a:lnTo>
                  <a:pt x="280" y="336"/>
                </a:lnTo>
                <a:lnTo>
                  <a:pt x="288" y="336"/>
                </a:lnTo>
                <a:lnTo>
                  <a:pt x="296" y="336"/>
                </a:lnTo>
                <a:lnTo>
                  <a:pt x="304" y="336"/>
                </a:lnTo>
                <a:lnTo>
                  <a:pt x="304" y="344"/>
                </a:lnTo>
                <a:lnTo>
                  <a:pt x="304" y="352"/>
                </a:lnTo>
                <a:lnTo>
                  <a:pt x="320" y="352"/>
                </a:lnTo>
                <a:lnTo>
                  <a:pt x="328" y="352"/>
                </a:lnTo>
                <a:lnTo>
                  <a:pt x="328" y="344"/>
                </a:lnTo>
                <a:lnTo>
                  <a:pt x="328" y="336"/>
                </a:lnTo>
                <a:lnTo>
                  <a:pt x="320" y="336"/>
                </a:lnTo>
                <a:lnTo>
                  <a:pt x="328" y="328"/>
                </a:lnTo>
                <a:lnTo>
                  <a:pt x="336" y="320"/>
                </a:lnTo>
                <a:lnTo>
                  <a:pt x="336" y="312"/>
                </a:lnTo>
                <a:lnTo>
                  <a:pt x="336" y="304"/>
                </a:lnTo>
                <a:lnTo>
                  <a:pt x="344" y="304"/>
                </a:lnTo>
                <a:lnTo>
                  <a:pt x="352" y="304"/>
                </a:lnTo>
                <a:lnTo>
                  <a:pt x="360" y="304"/>
                </a:lnTo>
                <a:lnTo>
                  <a:pt x="360" y="296"/>
                </a:lnTo>
                <a:lnTo>
                  <a:pt x="368" y="296"/>
                </a:lnTo>
                <a:lnTo>
                  <a:pt x="368" y="288"/>
                </a:lnTo>
                <a:lnTo>
                  <a:pt x="376" y="280"/>
                </a:lnTo>
                <a:lnTo>
                  <a:pt x="384" y="280"/>
                </a:lnTo>
                <a:lnTo>
                  <a:pt x="392" y="280"/>
                </a:lnTo>
                <a:lnTo>
                  <a:pt x="392" y="272"/>
                </a:lnTo>
                <a:lnTo>
                  <a:pt x="392" y="264"/>
                </a:lnTo>
                <a:lnTo>
                  <a:pt x="400" y="264"/>
                </a:lnTo>
                <a:lnTo>
                  <a:pt x="408" y="264"/>
                </a:lnTo>
                <a:lnTo>
                  <a:pt x="408" y="256"/>
                </a:lnTo>
                <a:lnTo>
                  <a:pt x="408" y="248"/>
                </a:lnTo>
                <a:lnTo>
                  <a:pt x="408" y="240"/>
                </a:lnTo>
                <a:lnTo>
                  <a:pt x="416" y="240"/>
                </a:lnTo>
                <a:lnTo>
                  <a:pt x="416" y="232"/>
                </a:lnTo>
                <a:lnTo>
                  <a:pt x="440" y="232"/>
                </a:lnTo>
                <a:lnTo>
                  <a:pt x="432" y="224"/>
                </a:lnTo>
                <a:lnTo>
                  <a:pt x="424" y="224"/>
                </a:lnTo>
                <a:lnTo>
                  <a:pt x="424" y="216"/>
                </a:lnTo>
                <a:lnTo>
                  <a:pt x="424" y="208"/>
                </a:lnTo>
                <a:lnTo>
                  <a:pt x="432" y="200"/>
                </a:lnTo>
                <a:lnTo>
                  <a:pt x="432" y="192"/>
                </a:lnTo>
                <a:lnTo>
                  <a:pt x="432" y="184"/>
                </a:lnTo>
                <a:lnTo>
                  <a:pt x="440" y="184"/>
                </a:lnTo>
                <a:lnTo>
                  <a:pt x="440" y="176"/>
                </a:lnTo>
                <a:lnTo>
                  <a:pt x="440" y="168"/>
                </a:lnTo>
                <a:lnTo>
                  <a:pt x="432" y="168"/>
                </a:lnTo>
                <a:lnTo>
                  <a:pt x="432" y="160"/>
                </a:lnTo>
                <a:lnTo>
                  <a:pt x="440" y="152"/>
                </a:lnTo>
                <a:lnTo>
                  <a:pt x="440" y="144"/>
                </a:lnTo>
                <a:lnTo>
                  <a:pt x="440" y="136"/>
                </a:lnTo>
                <a:lnTo>
                  <a:pt x="440" y="128"/>
                </a:lnTo>
                <a:lnTo>
                  <a:pt x="432" y="128"/>
                </a:lnTo>
                <a:lnTo>
                  <a:pt x="424" y="128"/>
                </a:lnTo>
                <a:lnTo>
                  <a:pt x="416" y="120"/>
                </a:lnTo>
                <a:lnTo>
                  <a:pt x="416" y="112"/>
                </a:lnTo>
                <a:lnTo>
                  <a:pt x="416" y="104"/>
                </a:lnTo>
                <a:lnTo>
                  <a:pt x="416" y="96"/>
                </a:lnTo>
                <a:lnTo>
                  <a:pt x="408" y="96"/>
                </a:lnTo>
                <a:lnTo>
                  <a:pt x="400" y="96"/>
                </a:lnTo>
                <a:lnTo>
                  <a:pt x="400" y="88"/>
                </a:lnTo>
                <a:lnTo>
                  <a:pt x="400" y="80"/>
                </a:lnTo>
                <a:lnTo>
                  <a:pt x="400" y="72"/>
                </a:lnTo>
                <a:lnTo>
                  <a:pt x="400" y="48"/>
                </a:lnTo>
                <a:lnTo>
                  <a:pt x="400" y="40"/>
                </a:lnTo>
                <a:lnTo>
                  <a:pt x="400" y="32"/>
                </a:lnTo>
                <a:lnTo>
                  <a:pt x="408" y="32"/>
                </a:lnTo>
                <a:lnTo>
                  <a:pt x="416" y="32"/>
                </a:lnTo>
                <a:lnTo>
                  <a:pt x="416" y="24"/>
                </a:lnTo>
                <a:lnTo>
                  <a:pt x="416" y="16"/>
                </a:lnTo>
                <a:lnTo>
                  <a:pt x="416" y="8"/>
                </a:lnTo>
                <a:lnTo>
                  <a:pt x="408" y="8"/>
                </a:lnTo>
                <a:lnTo>
                  <a:pt x="400" y="8"/>
                </a:lnTo>
                <a:lnTo>
                  <a:pt x="392" y="8"/>
                </a:lnTo>
                <a:lnTo>
                  <a:pt x="392" y="0"/>
                </a:lnTo>
                <a:lnTo>
                  <a:pt x="384" y="0"/>
                </a:lnTo>
                <a:lnTo>
                  <a:pt x="376" y="0"/>
                </a:lnTo>
                <a:lnTo>
                  <a:pt x="368" y="0"/>
                </a:lnTo>
                <a:lnTo>
                  <a:pt x="368" y="8"/>
                </a:lnTo>
                <a:lnTo>
                  <a:pt x="360" y="8"/>
                </a:lnTo>
                <a:lnTo>
                  <a:pt x="352" y="16"/>
                </a:lnTo>
                <a:lnTo>
                  <a:pt x="344" y="24"/>
                </a:lnTo>
                <a:lnTo>
                  <a:pt x="336" y="24"/>
                </a:lnTo>
                <a:lnTo>
                  <a:pt x="328" y="24"/>
                </a:lnTo>
                <a:lnTo>
                  <a:pt x="320" y="24"/>
                </a:lnTo>
                <a:lnTo>
                  <a:pt x="312" y="24"/>
                </a:lnTo>
                <a:lnTo>
                  <a:pt x="304" y="24"/>
                </a:lnTo>
                <a:lnTo>
                  <a:pt x="296" y="24"/>
                </a:lnTo>
                <a:lnTo>
                  <a:pt x="304" y="24"/>
                </a:lnTo>
                <a:lnTo>
                  <a:pt x="304" y="32"/>
                </a:lnTo>
                <a:lnTo>
                  <a:pt x="304" y="24"/>
                </a:lnTo>
              </a:path>
            </a:pathLst>
          </a:custGeom>
          <a:solidFill>
            <a:srgbClr val="FFFFFF"/>
          </a:solidFill>
          <a:ln w="12700" cap="rnd"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5" name="Freeform 23"/>
          <p:cNvSpPr>
            <a:spLocks/>
          </p:cNvSpPr>
          <p:nvPr/>
        </p:nvSpPr>
        <p:spPr bwMode="auto">
          <a:xfrm>
            <a:off x="4876800" y="4603750"/>
            <a:ext cx="881063" cy="901700"/>
          </a:xfrm>
          <a:custGeom>
            <a:avLst/>
            <a:gdLst/>
            <a:ahLst/>
            <a:cxnLst>
              <a:cxn ang="0">
                <a:pos x="32" y="136"/>
              </a:cxn>
              <a:cxn ang="0">
                <a:pos x="40" y="160"/>
              </a:cxn>
              <a:cxn ang="0">
                <a:pos x="56" y="176"/>
              </a:cxn>
              <a:cxn ang="0">
                <a:pos x="40" y="192"/>
              </a:cxn>
              <a:cxn ang="0">
                <a:pos x="8" y="192"/>
              </a:cxn>
              <a:cxn ang="0">
                <a:pos x="8" y="216"/>
              </a:cxn>
              <a:cxn ang="0">
                <a:pos x="48" y="224"/>
              </a:cxn>
              <a:cxn ang="0">
                <a:pos x="48" y="232"/>
              </a:cxn>
              <a:cxn ang="0">
                <a:pos x="40" y="256"/>
              </a:cxn>
              <a:cxn ang="0">
                <a:pos x="64" y="272"/>
              </a:cxn>
              <a:cxn ang="0">
                <a:pos x="104" y="280"/>
              </a:cxn>
              <a:cxn ang="0">
                <a:pos x="128" y="272"/>
              </a:cxn>
              <a:cxn ang="0">
                <a:pos x="152" y="264"/>
              </a:cxn>
              <a:cxn ang="0">
                <a:pos x="168" y="280"/>
              </a:cxn>
              <a:cxn ang="0">
                <a:pos x="160" y="304"/>
              </a:cxn>
              <a:cxn ang="0">
                <a:pos x="152" y="328"/>
              </a:cxn>
              <a:cxn ang="0">
                <a:pos x="168" y="344"/>
              </a:cxn>
              <a:cxn ang="0">
                <a:pos x="184" y="368"/>
              </a:cxn>
              <a:cxn ang="0">
                <a:pos x="200" y="384"/>
              </a:cxn>
              <a:cxn ang="0">
                <a:pos x="200" y="384"/>
              </a:cxn>
              <a:cxn ang="0">
                <a:pos x="192" y="360"/>
              </a:cxn>
              <a:cxn ang="0">
                <a:pos x="216" y="344"/>
              </a:cxn>
              <a:cxn ang="0">
                <a:pos x="232" y="344"/>
              </a:cxn>
              <a:cxn ang="0">
                <a:pos x="248" y="328"/>
              </a:cxn>
              <a:cxn ang="0">
                <a:pos x="264" y="312"/>
              </a:cxn>
              <a:cxn ang="0">
                <a:pos x="272" y="304"/>
              </a:cxn>
              <a:cxn ang="0">
                <a:pos x="296" y="312"/>
              </a:cxn>
              <a:cxn ang="0">
                <a:pos x="312" y="312"/>
              </a:cxn>
              <a:cxn ang="0">
                <a:pos x="328" y="288"/>
              </a:cxn>
              <a:cxn ang="0">
                <a:pos x="328" y="256"/>
              </a:cxn>
              <a:cxn ang="0">
                <a:pos x="320" y="232"/>
              </a:cxn>
              <a:cxn ang="0">
                <a:pos x="304" y="216"/>
              </a:cxn>
              <a:cxn ang="0">
                <a:pos x="288" y="200"/>
              </a:cxn>
              <a:cxn ang="0">
                <a:pos x="288" y="168"/>
              </a:cxn>
              <a:cxn ang="0">
                <a:pos x="296" y="144"/>
              </a:cxn>
              <a:cxn ang="0">
                <a:pos x="312" y="128"/>
              </a:cxn>
              <a:cxn ang="0">
                <a:pos x="304" y="104"/>
              </a:cxn>
              <a:cxn ang="0">
                <a:pos x="296" y="80"/>
              </a:cxn>
              <a:cxn ang="0">
                <a:pos x="288" y="40"/>
              </a:cxn>
              <a:cxn ang="0">
                <a:pos x="272" y="24"/>
              </a:cxn>
              <a:cxn ang="0">
                <a:pos x="248" y="32"/>
              </a:cxn>
              <a:cxn ang="0">
                <a:pos x="248" y="48"/>
              </a:cxn>
              <a:cxn ang="0">
                <a:pos x="240" y="24"/>
              </a:cxn>
              <a:cxn ang="0">
                <a:pos x="224" y="24"/>
              </a:cxn>
              <a:cxn ang="0">
                <a:pos x="224" y="40"/>
              </a:cxn>
              <a:cxn ang="0">
                <a:pos x="216" y="48"/>
              </a:cxn>
              <a:cxn ang="0">
                <a:pos x="200" y="32"/>
              </a:cxn>
              <a:cxn ang="0">
                <a:pos x="184" y="16"/>
              </a:cxn>
              <a:cxn ang="0">
                <a:pos x="160" y="24"/>
              </a:cxn>
              <a:cxn ang="0">
                <a:pos x="144" y="24"/>
              </a:cxn>
              <a:cxn ang="0">
                <a:pos x="128" y="8"/>
              </a:cxn>
              <a:cxn ang="0">
                <a:pos x="104" y="8"/>
              </a:cxn>
              <a:cxn ang="0">
                <a:pos x="88" y="24"/>
              </a:cxn>
              <a:cxn ang="0">
                <a:pos x="80" y="48"/>
              </a:cxn>
              <a:cxn ang="0">
                <a:pos x="56" y="40"/>
              </a:cxn>
              <a:cxn ang="0">
                <a:pos x="32" y="56"/>
              </a:cxn>
              <a:cxn ang="0">
                <a:pos x="16" y="88"/>
              </a:cxn>
              <a:cxn ang="0">
                <a:pos x="16" y="104"/>
              </a:cxn>
              <a:cxn ang="0">
                <a:pos x="32" y="120"/>
              </a:cxn>
              <a:cxn ang="0">
                <a:pos x="32" y="136"/>
              </a:cxn>
              <a:cxn ang="0">
                <a:pos x="40" y="144"/>
              </a:cxn>
            </a:cxnLst>
            <a:rect l="0" t="0" r="r" b="b"/>
            <a:pathLst>
              <a:path w="329" h="393">
                <a:moveTo>
                  <a:pt x="32" y="136"/>
                </a:moveTo>
                <a:lnTo>
                  <a:pt x="32" y="136"/>
                </a:lnTo>
                <a:lnTo>
                  <a:pt x="24" y="136"/>
                </a:lnTo>
                <a:lnTo>
                  <a:pt x="32" y="136"/>
                </a:lnTo>
                <a:lnTo>
                  <a:pt x="40" y="136"/>
                </a:lnTo>
                <a:lnTo>
                  <a:pt x="40" y="144"/>
                </a:lnTo>
                <a:lnTo>
                  <a:pt x="40" y="152"/>
                </a:lnTo>
                <a:lnTo>
                  <a:pt x="40" y="160"/>
                </a:lnTo>
                <a:lnTo>
                  <a:pt x="40" y="168"/>
                </a:lnTo>
                <a:lnTo>
                  <a:pt x="40" y="176"/>
                </a:lnTo>
                <a:lnTo>
                  <a:pt x="48" y="176"/>
                </a:lnTo>
                <a:lnTo>
                  <a:pt x="56" y="176"/>
                </a:lnTo>
                <a:lnTo>
                  <a:pt x="56" y="184"/>
                </a:lnTo>
                <a:lnTo>
                  <a:pt x="48" y="184"/>
                </a:lnTo>
                <a:lnTo>
                  <a:pt x="48" y="192"/>
                </a:lnTo>
                <a:lnTo>
                  <a:pt x="40" y="192"/>
                </a:lnTo>
                <a:lnTo>
                  <a:pt x="32" y="192"/>
                </a:lnTo>
                <a:lnTo>
                  <a:pt x="24" y="192"/>
                </a:lnTo>
                <a:lnTo>
                  <a:pt x="16" y="192"/>
                </a:lnTo>
                <a:lnTo>
                  <a:pt x="8" y="192"/>
                </a:lnTo>
                <a:lnTo>
                  <a:pt x="8" y="200"/>
                </a:lnTo>
                <a:lnTo>
                  <a:pt x="0" y="200"/>
                </a:lnTo>
                <a:lnTo>
                  <a:pt x="0" y="208"/>
                </a:lnTo>
                <a:lnTo>
                  <a:pt x="8" y="216"/>
                </a:lnTo>
                <a:lnTo>
                  <a:pt x="8" y="224"/>
                </a:lnTo>
                <a:lnTo>
                  <a:pt x="16" y="224"/>
                </a:lnTo>
                <a:lnTo>
                  <a:pt x="40" y="224"/>
                </a:lnTo>
                <a:lnTo>
                  <a:pt x="48" y="224"/>
                </a:lnTo>
                <a:lnTo>
                  <a:pt x="56" y="216"/>
                </a:lnTo>
                <a:lnTo>
                  <a:pt x="56" y="224"/>
                </a:lnTo>
                <a:lnTo>
                  <a:pt x="48" y="224"/>
                </a:lnTo>
                <a:lnTo>
                  <a:pt x="48" y="232"/>
                </a:lnTo>
                <a:lnTo>
                  <a:pt x="40" y="232"/>
                </a:lnTo>
                <a:lnTo>
                  <a:pt x="40" y="240"/>
                </a:lnTo>
                <a:lnTo>
                  <a:pt x="40" y="248"/>
                </a:lnTo>
                <a:lnTo>
                  <a:pt x="40" y="256"/>
                </a:lnTo>
                <a:lnTo>
                  <a:pt x="48" y="264"/>
                </a:lnTo>
                <a:lnTo>
                  <a:pt x="48" y="272"/>
                </a:lnTo>
                <a:lnTo>
                  <a:pt x="56" y="272"/>
                </a:lnTo>
                <a:lnTo>
                  <a:pt x="64" y="272"/>
                </a:lnTo>
                <a:lnTo>
                  <a:pt x="64" y="280"/>
                </a:lnTo>
                <a:lnTo>
                  <a:pt x="72" y="280"/>
                </a:lnTo>
                <a:lnTo>
                  <a:pt x="80" y="280"/>
                </a:lnTo>
                <a:lnTo>
                  <a:pt x="104" y="280"/>
                </a:lnTo>
                <a:lnTo>
                  <a:pt x="112" y="280"/>
                </a:lnTo>
                <a:lnTo>
                  <a:pt x="120" y="280"/>
                </a:lnTo>
                <a:lnTo>
                  <a:pt x="120" y="272"/>
                </a:lnTo>
                <a:lnTo>
                  <a:pt x="128" y="272"/>
                </a:lnTo>
                <a:lnTo>
                  <a:pt x="128" y="264"/>
                </a:lnTo>
                <a:lnTo>
                  <a:pt x="136" y="264"/>
                </a:lnTo>
                <a:lnTo>
                  <a:pt x="144" y="264"/>
                </a:lnTo>
                <a:lnTo>
                  <a:pt x="152" y="264"/>
                </a:lnTo>
                <a:lnTo>
                  <a:pt x="152" y="272"/>
                </a:lnTo>
                <a:lnTo>
                  <a:pt x="160" y="272"/>
                </a:lnTo>
                <a:lnTo>
                  <a:pt x="160" y="280"/>
                </a:lnTo>
                <a:lnTo>
                  <a:pt x="168" y="280"/>
                </a:lnTo>
                <a:lnTo>
                  <a:pt x="168" y="288"/>
                </a:lnTo>
                <a:lnTo>
                  <a:pt x="176" y="296"/>
                </a:lnTo>
                <a:lnTo>
                  <a:pt x="168" y="296"/>
                </a:lnTo>
                <a:lnTo>
                  <a:pt x="160" y="304"/>
                </a:lnTo>
                <a:lnTo>
                  <a:pt x="160" y="312"/>
                </a:lnTo>
                <a:lnTo>
                  <a:pt x="160" y="320"/>
                </a:lnTo>
                <a:lnTo>
                  <a:pt x="152" y="320"/>
                </a:lnTo>
                <a:lnTo>
                  <a:pt x="152" y="328"/>
                </a:lnTo>
                <a:lnTo>
                  <a:pt x="152" y="336"/>
                </a:lnTo>
                <a:lnTo>
                  <a:pt x="160" y="336"/>
                </a:lnTo>
                <a:lnTo>
                  <a:pt x="160" y="344"/>
                </a:lnTo>
                <a:lnTo>
                  <a:pt x="168" y="344"/>
                </a:lnTo>
                <a:lnTo>
                  <a:pt x="176" y="352"/>
                </a:lnTo>
                <a:lnTo>
                  <a:pt x="176" y="360"/>
                </a:lnTo>
                <a:lnTo>
                  <a:pt x="184" y="360"/>
                </a:lnTo>
                <a:lnTo>
                  <a:pt x="184" y="368"/>
                </a:lnTo>
                <a:lnTo>
                  <a:pt x="192" y="368"/>
                </a:lnTo>
                <a:lnTo>
                  <a:pt x="192" y="376"/>
                </a:lnTo>
                <a:lnTo>
                  <a:pt x="200" y="376"/>
                </a:lnTo>
                <a:lnTo>
                  <a:pt x="200" y="384"/>
                </a:lnTo>
                <a:lnTo>
                  <a:pt x="200" y="392"/>
                </a:lnTo>
                <a:lnTo>
                  <a:pt x="208" y="392"/>
                </a:lnTo>
                <a:lnTo>
                  <a:pt x="208" y="384"/>
                </a:lnTo>
                <a:lnTo>
                  <a:pt x="200" y="384"/>
                </a:lnTo>
                <a:lnTo>
                  <a:pt x="200" y="376"/>
                </a:lnTo>
                <a:lnTo>
                  <a:pt x="192" y="376"/>
                </a:lnTo>
                <a:lnTo>
                  <a:pt x="192" y="368"/>
                </a:lnTo>
                <a:lnTo>
                  <a:pt x="192" y="360"/>
                </a:lnTo>
                <a:lnTo>
                  <a:pt x="200" y="360"/>
                </a:lnTo>
                <a:lnTo>
                  <a:pt x="208" y="352"/>
                </a:lnTo>
                <a:lnTo>
                  <a:pt x="216" y="352"/>
                </a:lnTo>
                <a:lnTo>
                  <a:pt x="216" y="344"/>
                </a:lnTo>
                <a:lnTo>
                  <a:pt x="224" y="344"/>
                </a:lnTo>
                <a:lnTo>
                  <a:pt x="224" y="336"/>
                </a:lnTo>
                <a:lnTo>
                  <a:pt x="224" y="344"/>
                </a:lnTo>
                <a:lnTo>
                  <a:pt x="232" y="344"/>
                </a:lnTo>
                <a:lnTo>
                  <a:pt x="240" y="344"/>
                </a:lnTo>
                <a:lnTo>
                  <a:pt x="240" y="336"/>
                </a:lnTo>
                <a:lnTo>
                  <a:pt x="248" y="336"/>
                </a:lnTo>
                <a:lnTo>
                  <a:pt x="248" y="328"/>
                </a:lnTo>
                <a:lnTo>
                  <a:pt x="248" y="320"/>
                </a:lnTo>
                <a:lnTo>
                  <a:pt x="256" y="320"/>
                </a:lnTo>
                <a:lnTo>
                  <a:pt x="264" y="320"/>
                </a:lnTo>
                <a:lnTo>
                  <a:pt x="264" y="312"/>
                </a:lnTo>
                <a:lnTo>
                  <a:pt x="264" y="304"/>
                </a:lnTo>
                <a:lnTo>
                  <a:pt x="264" y="312"/>
                </a:lnTo>
                <a:lnTo>
                  <a:pt x="272" y="312"/>
                </a:lnTo>
                <a:lnTo>
                  <a:pt x="272" y="304"/>
                </a:lnTo>
                <a:lnTo>
                  <a:pt x="280" y="304"/>
                </a:lnTo>
                <a:lnTo>
                  <a:pt x="288" y="304"/>
                </a:lnTo>
                <a:lnTo>
                  <a:pt x="296" y="304"/>
                </a:lnTo>
                <a:lnTo>
                  <a:pt x="296" y="312"/>
                </a:lnTo>
                <a:lnTo>
                  <a:pt x="296" y="320"/>
                </a:lnTo>
                <a:lnTo>
                  <a:pt x="304" y="320"/>
                </a:lnTo>
                <a:lnTo>
                  <a:pt x="304" y="312"/>
                </a:lnTo>
                <a:lnTo>
                  <a:pt x="312" y="312"/>
                </a:lnTo>
                <a:lnTo>
                  <a:pt x="320" y="312"/>
                </a:lnTo>
                <a:lnTo>
                  <a:pt x="320" y="304"/>
                </a:lnTo>
                <a:lnTo>
                  <a:pt x="328" y="296"/>
                </a:lnTo>
                <a:lnTo>
                  <a:pt x="328" y="288"/>
                </a:lnTo>
                <a:lnTo>
                  <a:pt x="328" y="280"/>
                </a:lnTo>
                <a:lnTo>
                  <a:pt x="328" y="272"/>
                </a:lnTo>
                <a:lnTo>
                  <a:pt x="328" y="264"/>
                </a:lnTo>
                <a:lnTo>
                  <a:pt x="328" y="256"/>
                </a:lnTo>
                <a:lnTo>
                  <a:pt x="328" y="248"/>
                </a:lnTo>
                <a:lnTo>
                  <a:pt x="328" y="240"/>
                </a:lnTo>
                <a:lnTo>
                  <a:pt x="320" y="240"/>
                </a:lnTo>
                <a:lnTo>
                  <a:pt x="320" y="232"/>
                </a:lnTo>
                <a:lnTo>
                  <a:pt x="320" y="224"/>
                </a:lnTo>
                <a:lnTo>
                  <a:pt x="312" y="224"/>
                </a:lnTo>
                <a:lnTo>
                  <a:pt x="312" y="216"/>
                </a:lnTo>
                <a:lnTo>
                  <a:pt x="304" y="216"/>
                </a:lnTo>
                <a:lnTo>
                  <a:pt x="304" y="208"/>
                </a:lnTo>
                <a:lnTo>
                  <a:pt x="304" y="200"/>
                </a:lnTo>
                <a:lnTo>
                  <a:pt x="296" y="200"/>
                </a:lnTo>
                <a:lnTo>
                  <a:pt x="288" y="200"/>
                </a:lnTo>
                <a:lnTo>
                  <a:pt x="288" y="192"/>
                </a:lnTo>
                <a:lnTo>
                  <a:pt x="288" y="184"/>
                </a:lnTo>
                <a:lnTo>
                  <a:pt x="288" y="176"/>
                </a:lnTo>
                <a:lnTo>
                  <a:pt x="288" y="168"/>
                </a:lnTo>
                <a:lnTo>
                  <a:pt x="288" y="160"/>
                </a:lnTo>
                <a:lnTo>
                  <a:pt x="296" y="160"/>
                </a:lnTo>
                <a:lnTo>
                  <a:pt x="296" y="152"/>
                </a:lnTo>
                <a:lnTo>
                  <a:pt x="296" y="144"/>
                </a:lnTo>
                <a:lnTo>
                  <a:pt x="304" y="144"/>
                </a:lnTo>
                <a:lnTo>
                  <a:pt x="304" y="136"/>
                </a:lnTo>
                <a:lnTo>
                  <a:pt x="304" y="128"/>
                </a:lnTo>
                <a:lnTo>
                  <a:pt x="312" y="128"/>
                </a:lnTo>
                <a:lnTo>
                  <a:pt x="312" y="120"/>
                </a:lnTo>
                <a:lnTo>
                  <a:pt x="312" y="112"/>
                </a:lnTo>
                <a:lnTo>
                  <a:pt x="312" y="104"/>
                </a:lnTo>
                <a:lnTo>
                  <a:pt x="304" y="104"/>
                </a:lnTo>
                <a:lnTo>
                  <a:pt x="304" y="96"/>
                </a:lnTo>
                <a:lnTo>
                  <a:pt x="296" y="96"/>
                </a:lnTo>
                <a:lnTo>
                  <a:pt x="296" y="88"/>
                </a:lnTo>
                <a:lnTo>
                  <a:pt x="296" y="80"/>
                </a:lnTo>
                <a:lnTo>
                  <a:pt x="296" y="72"/>
                </a:lnTo>
                <a:lnTo>
                  <a:pt x="288" y="72"/>
                </a:lnTo>
                <a:lnTo>
                  <a:pt x="288" y="64"/>
                </a:lnTo>
                <a:lnTo>
                  <a:pt x="288" y="40"/>
                </a:lnTo>
                <a:lnTo>
                  <a:pt x="264" y="40"/>
                </a:lnTo>
                <a:lnTo>
                  <a:pt x="272" y="40"/>
                </a:lnTo>
                <a:lnTo>
                  <a:pt x="272" y="32"/>
                </a:lnTo>
                <a:lnTo>
                  <a:pt x="272" y="24"/>
                </a:lnTo>
                <a:lnTo>
                  <a:pt x="264" y="24"/>
                </a:lnTo>
                <a:lnTo>
                  <a:pt x="256" y="24"/>
                </a:lnTo>
                <a:lnTo>
                  <a:pt x="256" y="32"/>
                </a:lnTo>
                <a:lnTo>
                  <a:pt x="248" y="32"/>
                </a:lnTo>
                <a:lnTo>
                  <a:pt x="248" y="40"/>
                </a:lnTo>
                <a:lnTo>
                  <a:pt x="248" y="48"/>
                </a:lnTo>
                <a:lnTo>
                  <a:pt x="248" y="56"/>
                </a:lnTo>
                <a:lnTo>
                  <a:pt x="248" y="48"/>
                </a:lnTo>
                <a:lnTo>
                  <a:pt x="248" y="40"/>
                </a:lnTo>
                <a:lnTo>
                  <a:pt x="248" y="32"/>
                </a:lnTo>
                <a:lnTo>
                  <a:pt x="248" y="24"/>
                </a:lnTo>
                <a:lnTo>
                  <a:pt x="240" y="24"/>
                </a:lnTo>
                <a:lnTo>
                  <a:pt x="240" y="16"/>
                </a:lnTo>
                <a:lnTo>
                  <a:pt x="232" y="16"/>
                </a:lnTo>
                <a:lnTo>
                  <a:pt x="232" y="24"/>
                </a:lnTo>
                <a:lnTo>
                  <a:pt x="224" y="24"/>
                </a:lnTo>
                <a:lnTo>
                  <a:pt x="224" y="32"/>
                </a:lnTo>
                <a:lnTo>
                  <a:pt x="216" y="32"/>
                </a:lnTo>
                <a:lnTo>
                  <a:pt x="216" y="40"/>
                </a:lnTo>
                <a:lnTo>
                  <a:pt x="224" y="40"/>
                </a:lnTo>
                <a:lnTo>
                  <a:pt x="224" y="48"/>
                </a:lnTo>
                <a:lnTo>
                  <a:pt x="224" y="56"/>
                </a:lnTo>
                <a:lnTo>
                  <a:pt x="216" y="56"/>
                </a:lnTo>
                <a:lnTo>
                  <a:pt x="216" y="48"/>
                </a:lnTo>
                <a:lnTo>
                  <a:pt x="216" y="40"/>
                </a:lnTo>
                <a:lnTo>
                  <a:pt x="208" y="40"/>
                </a:lnTo>
                <a:lnTo>
                  <a:pt x="208" y="32"/>
                </a:lnTo>
                <a:lnTo>
                  <a:pt x="200" y="32"/>
                </a:lnTo>
                <a:lnTo>
                  <a:pt x="192" y="32"/>
                </a:lnTo>
                <a:lnTo>
                  <a:pt x="184" y="32"/>
                </a:lnTo>
                <a:lnTo>
                  <a:pt x="184" y="24"/>
                </a:lnTo>
                <a:lnTo>
                  <a:pt x="184" y="16"/>
                </a:lnTo>
                <a:lnTo>
                  <a:pt x="176" y="16"/>
                </a:lnTo>
                <a:lnTo>
                  <a:pt x="168" y="16"/>
                </a:lnTo>
                <a:lnTo>
                  <a:pt x="160" y="16"/>
                </a:lnTo>
                <a:lnTo>
                  <a:pt x="160" y="24"/>
                </a:lnTo>
                <a:lnTo>
                  <a:pt x="160" y="32"/>
                </a:lnTo>
                <a:lnTo>
                  <a:pt x="152" y="32"/>
                </a:lnTo>
                <a:lnTo>
                  <a:pt x="152" y="24"/>
                </a:lnTo>
                <a:lnTo>
                  <a:pt x="144" y="24"/>
                </a:lnTo>
                <a:lnTo>
                  <a:pt x="144" y="16"/>
                </a:lnTo>
                <a:lnTo>
                  <a:pt x="136" y="16"/>
                </a:lnTo>
                <a:lnTo>
                  <a:pt x="128" y="16"/>
                </a:lnTo>
                <a:lnTo>
                  <a:pt x="128" y="8"/>
                </a:lnTo>
                <a:lnTo>
                  <a:pt x="120" y="8"/>
                </a:lnTo>
                <a:lnTo>
                  <a:pt x="120" y="0"/>
                </a:lnTo>
                <a:lnTo>
                  <a:pt x="112" y="0"/>
                </a:lnTo>
                <a:lnTo>
                  <a:pt x="104" y="8"/>
                </a:lnTo>
                <a:lnTo>
                  <a:pt x="104" y="16"/>
                </a:lnTo>
                <a:lnTo>
                  <a:pt x="96" y="16"/>
                </a:lnTo>
                <a:lnTo>
                  <a:pt x="88" y="16"/>
                </a:lnTo>
                <a:lnTo>
                  <a:pt x="88" y="24"/>
                </a:lnTo>
                <a:lnTo>
                  <a:pt x="88" y="32"/>
                </a:lnTo>
                <a:lnTo>
                  <a:pt x="88" y="40"/>
                </a:lnTo>
                <a:lnTo>
                  <a:pt x="88" y="48"/>
                </a:lnTo>
                <a:lnTo>
                  <a:pt x="80" y="48"/>
                </a:lnTo>
                <a:lnTo>
                  <a:pt x="80" y="40"/>
                </a:lnTo>
                <a:lnTo>
                  <a:pt x="72" y="40"/>
                </a:lnTo>
                <a:lnTo>
                  <a:pt x="64" y="40"/>
                </a:lnTo>
                <a:lnTo>
                  <a:pt x="56" y="40"/>
                </a:lnTo>
                <a:lnTo>
                  <a:pt x="48" y="48"/>
                </a:lnTo>
                <a:lnTo>
                  <a:pt x="48" y="56"/>
                </a:lnTo>
                <a:lnTo>
                  <a:pt x="40" y="56"/>
                </a:lnTo>
                <a:lnTo>
                  <a:pt x="32" y="56"/>
                </a:lnTo>
                <a:lnTo>
                  <a:pt x="24" y="64"/>
                </a:lnTo>
                <a:lnTo>
                  <a:pt x="16" y="72"/>
                </a:lnTo>
                <a:lnTo>
                  <a:pt x="16" y="80"/>
                </a:lnTo>
                <a:lnTo>
                  <a:pt x="16" y="88"/>
                </a:lnTo>
                <a:lnTo>
                  <a:pt x="24" y="88"/>
                </a:lnTo>
                <a:lnTo>
                  <a:pt x="24" y="96"/>
                </a:lnTo>
                <a:lnTo>
                  <a:pt x="16" y="96"/>
                </a:lnTo>
                <a:lnTo>
                  <a:pt x="16" y="104"/>
                </a:lnTo>
                <a:lnTo>
                  <a:pt x="16" y="112"/>
                </a:lnTo>
                <a:lnTo>
                  <a:pt x="24" y="112"/>
                </a:lnTo>
                <a:lnTo>
                  <a:pt x="32" y="112"/>
                </a:lnTo>
                <a:lnTo>
                  <a:pt x="32" y="120"/>
                </a:lnTo>
                <a:lnTo>
                  <a:pt x="24" y="120"/>
                </a:lnTo>
                <a:lnTo>
                  <a:pt x="32" y="120"/>
                </a:lnTo>
                <a:lnTo>
                  <a:pt x="32" y="128"/>
                </a:lnTo>
                <a:lnTo>
                  <a:pt x="32" y="136"/>
                </a:lnTo>
                <a:lnTo>
                  <a:pt x="32" y="144"/>
                </a:lnTo>
                <a:lnTo>
                  <a:pt x="40" y="144"/>
                </a:lnTo>
                <a:lnTo>
                  <a:pt x="40" y="152"/>
                </a:lnTo>
                <a:lnTo>
                  <a:pt x="40" y="144"/>
                </a:lnTo>
              </a:path>
            </a:pathLst>
          </a:custGeom>
          <a:solidFill>
            <a:srgbClr val="FFFFFF"/>
          </a:solidFill>
          <a:ln w="12700" cap="rnd"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6" name="Freeform 24"/>
          <p:cNvSpPr>
            <a:spLocks/>
          </p:cNvSpPr>
          <p:nvPr/>
        </p:nvSpPr>
        <p:spPr bwMode="auto">
          <a:xfrm>
            <a:off x="4876800" y="4603750"/>
            <a:ext cx="881063" cy="901700"/>
          </a:xfrm>
          <a:custGeom>
            <a:avLst/>
            <a:gdLst/>
            <a:ahLst/>
            <a:cxnLst>
              <a:cxn ang="0">
                <a:pos x="40" y="136"/>
              </a:cxn>
              <a:cxn ang="0">
                <a:pos x="40" y="168"/>
              </a:cxn>
              <a:cxn ang="0">
                <a:pos x="56" y="184"/>
              </a:cxn>
              <a:cxn ang="0">
                <a:pos x="32" y="192"/>
              </a:cxn>
              <a:cxn ang="0">
                <a:pos x="8" y="200"/>
              </a:cxn>
              <a:cxn ang="0">
                <a:pos x="8" y="224"/>
              </a:cxn>
              <a:cxn ang="0">
                <a:pos x="56" y="216"/>
              </a:cxn>
              <a:cxn ang="0">
                <a:pos x="40" y="232"/>
              </a:cxn>
              <a:cxn ang="0">
                <a:pos x="48" y="264"/>
              </a:cxn>
              <a:cxn ang="0">
                <a:pos x="64" y="280"/>
              </a:cxn>
              <a:cxn ang="0">
                <a:pos x="112" y="280"/>
              </a:cxn>
              <a:cxn ang="0">
                <a:pos x="128" y="264"/>
              </a:cxn>
              <a:cxn ang="0">
                <a:pos x="152" y="272"/>
              </a:cxn>
              <a:cxn ang="0">
                <a:pos x="168" y="288"/>
              </a:cxn>
              <a:cxn ang="0">
                <a:pos x="160" y="312"/>
              </a:cxn>
              <a:cxn ang="0">
                <a:pos x="152" y="336"/>
              </a:cxn>
              <a:cxn ang="0">
                <a:pos x="176" y="352"/>
              </a:cxn>
              <a:cxn ang="0">
                <a:pos x="192" y="368"/>
              </a:cxn>
              <a:cxn ang="0">
                <a:pos x="200" y="392"/>
              </a:cxn>
              <a:cxn ang="0">
                <a:pos x="200" y="376"/>
              </a:cxn>
              <a:cxn ang="0">
                <a:pos x="200" y="360"/>
              </a:cxn>
              <a:cxn ang="0">
                <a:pos x="224" y="344"/>
              </a:cxn>
              <a:cxn ang="0">
                <a:pos x="240" y="344"/>
              </a:cxn>
              <a:cxn ang="0">
                <a:pos x="248" y="320"/>
              </a:cxn>
              <a:cxn ang="0">
                <a:pos x="264" y="304"/>
              </a:cxn>
              <a:cxn ang="0">
                <a:pos x="280" y="304"/>
              </a:cxn>
              <a:cxn ang="0">
                <a:pos x="296" y="320"/>
              </a:cxn>
              <a:cxn ang="0">
                <a:pos x="320" y="312"/>
              </a:cxn>
              <a:cxn ang="0">
                <a:pos x="328" y="280"/>
              </a:cxn>
              <a:cxn ang="0">
                <a:pos x="328" y="248"/>
              </a:cxn>
              <a:cxn ang="0">
                <a:pos x="320" y="224"/>
              </a:cxn>
              <a:cxn ang="0">
                <a:pos x="304" y="208"/>
              </a:cxn>
              <a:cxn ang="0">
                <a:pos x="288" y="192"/>
              </a:cxn>
              <a:cxn ang="0">
                <a:pos x="288" y="160"/>
              </a:cxn>
              <a:cxn ang="0">
                <a:pos x="304" y="144"/>
              </a:cxn>
              <a:cxn ang="0">
                <a:pos x="312" y="120"/>
              </a:cxn>
              <a:cxn ang="0">
                <a:pos x="304" y="96"/>
              </a:cxn>
              <a:cxn ang="0">
                <a:pos x="296" y="72"/>
              </a:cxn>
              <a:cxn ang="0">
                <a:pos x="264" y="40"/>
              </a:cxn>
              <a:cxn ang="0">
                <a:pos x="264" y="24"/>
              </a:cxn>
              <a:cxn ang="0">
                <a:pos x="248" y="40"/>
              </a:cxn>
              <a:cxn ang="0">
                <a:pos x="248" y="40"/>
              </a:cxn>
              <a:cxn ang="0">
                <a:pos x="240" y="16"/>
              </a:cxn>
              <a:cxn ang="0">
                <a:pos x="224" y="32"/>
              </a:cxn>
              <a:cxn ang="0">
                <a:pos x="224" y="48"/>
              </a:cxn>
              <a:cxn ang="0">
                <a:pos x="216" y="40"/>
              </a:cxn>
              <a:cxn ang="0">
                <a:pos x="192" y="32"/>
              </a:cxn>
              <a:cxn ang="0">
                <a:pos x="176" y="16"/>
              </a:cxn>
              <a:cxn ang="0">
                <a:pos x="160" y="32"/>
              </a:cxn>
              <a:cxn ang="0">
                <a:pos x="144" y="16"/>
              </a:cxn>
              <a:cxn ang="0">
                <a:pos x="120" y="8"/>
              </a:cxn>
              <a:cxn ang="0">
                <a:pos x="104" y="16"/>
              </a:cxn>
              <a:cxn ang="0">
                <a:pos x="88" y="32"/>
              </a:cxn>
              <a:cxn ang="0">
                <a:pos x="80" y="40"/>
              </a:cxn>
              <a:cxn ang="0">
                <a:pos x="48" y="48"/>
              </a:cxn>
              <a:cxn ang="0">
                <a:pos x="24" y="64"/>
              </a:cxn>
              <a:cxn ang="0">
                <a:pos x="24" y="88"/>
              </a:cxn>
              <a:cxn ang="0">
                <a:pos x="16" y="112"/>
              </a:cxn>
              <a:cxn ang="0">
                <a:pos x="24" y="120"/>
              </a:cxn>
              <a:cxn ang="0">
                <a:pos x="32" y="144"/>
              </a:cxn>
            </a:cxnLst>
            <a:rect l="0" t="0" r="r" b="b"/>
            <a:pathLst>
              <a:path w="329" h="393">
                <a:moveTo>
                  <a:pt x="32" y="136"/>
                </a:moveTo>
                <a:lnTo>
                  <a:pt x="24" y="136"/>
                </a:lnTo>
                <a:lnTo>
                  <a:pt x="32" y="136"/>
                </a:lnTo>
                <a:lnTo>
                  <a:pt x="40" y="136"/>
                </a:lnTo>
                <a:lnTo>
                  <a:pt x="40" y="144"/>
                </a:lnTo>
                <a:lnTo>
                  <a:pt x="40" y="152"/>
                </a:lnTo>
                <a:lnTo>
                  <a:pt x="40" y="160"/>
                </a:lnTo>
                <a:lnTo>
                  <a:pt x="40" y="168"/>
                </a:lnTo>
                <a:lnTo>
                  <a:pt x="40" y="176"/>
                </a:lnTo>
                <a:lnTo>
                  <a:pt x="48" y="176"/>
                </a:lnTo>
                <a:lnTo>
                  <a:pt x="56" y="176"/>
                </a:lnTo>
                <a:lnTo>
                  <a:pt x="56" y="184"/>
                </a:lnTo>
                <a:lnTo>
                  <a:pt x="48" y="184"/>
                </a:lnTo>
                <a:lnTo>
                  <a:pt x="48" y="192"/>
                </a:lnTo>
                <a:lnTo>
                  <a:pt x="40" y="192"/>
                </a:lnTo>
                <a:lnTo>
                  <a:pt x="32" y="192"/>
                </a:lnTo>
                <a:lnTo>
                  <a:pt x="24" y="192"/>
                </a:lnTo>
                <a:lnTo>
                  <a:pt x="16" y="192"/>
                </a:lnTo>
                <a:lnTo>
                  <a:pt x="8" y="192"/>
                </a:lnTo>
                <a:lnTo>
                  <a:pt x="8" y="200"/>
                </a:lnTo>
                <a:lnTo>
                  <a:pt x="0" y="200"/>
                </a:lnTo>
                <a:lnTo>
                  <a:pt x="0" y="208"/>
                </a:lnTo>
                <a:lnTo>
                  <a:pt x="8" y="216"/>
                </a:lnTo>
                <a:lnTo>
                  <a:pt x="8" y="224"/>
                </a:lnTo>
                <a:lnTo>
                  <a:pt x="16" y="224"/>
                </a:lnTo>
                <a:lnTo>
                  <a:pt x="40" y="224"/>
                </a:lnTo>
                <a:lnTo>
                  <a:pt x="48" y="224"/>
                </a:lnTo>
                <a:lnTo>
                  <a:pt x="56" y="216"/>
                </a:lnTo>
                <a:lnTo>
                  <a:pt x="56" y="224"/>
                </a:lnTo>
                <a:lnTo>
                  <a:pt x="48" y="224"/>
                </a:lnTo>
                <a:lnTo>
                  <a:pt x="48" y="232"/>
                </a:lnTo>
                <a:lnTo>
                  <a:pt x="40" y="232"/>
                </a:lnTo>
                <a:lnTo>
                  <a:pt x="40" y="240"/>
                </a:lnTo>
                <a:lnTo>
                  <a:pt x="40" y="248"/>
                </a:lnTo>
                <a:lnTo>
                  <a:pt x="40" y="256"/>
                </a:lnTo>
                <a:lnTo>
                  <a:pt x="48" y="264"/>
                </a:lnTo>
                <a:lnTo>
                  <a:pt x="48" y="272"/>
                </a:lnTo>
                <a:lnTo>
                  <a:pt x="56" y="272"/>
                </a:lnTo>
                <a:lnTo>
                  <a:pt x="64" y="272"/>
                </a:lnTo>
                <a:lnTo>
                  <a:pt x="64" y="280"/>
                </a:lnTo>
                <a:lnTo>
                  <a:pt x="72" y="280"/>
                </a:lnTo>
                <a:lnTo>
                  <a:pt x="80" y="280"/>
                </a:lnTo>
                <a:lnTo>
                  <a:pt x="104" y="280"/>
                </a:lnTo>
                <a:lnTo>
                  <a:pt x="112" y="280"/>
                </a:lnTo>
                <a:lnTo>
                  <a:pt x="120" y="280"/>
                </a:lnTo>
                <a:lnTo>
                  <a:pt x="120" y="272"/>
                </a:lnTo>
                <a:lnTo>
                  <a:pt x="128" y="272"/>
                </a:lnTo>
                <a:lnTo>
                  <a:pt x="128" y="264"/>
                </a:lnTo>
                <a:lnTo>
                  <a:pt x="136" y="264"/>
                </a:lnTo>
                <a:lnTo>
                  <a:pt x="144" y="264"/>
                </a:lnTo>
                <a:lnTo>
                  <a:pt x="152" y="264"/>
                </a:lnTo>
                <a:lnTo>
                  <a:pt x="152" y="272"/>
                </a:lnTo>
                <a:lnTo>
                  <a:pt x="160" y="272"/>
                </a:lnTo>
                <a:lnTo>
                  <a:pt x="160" y="280"/>
                </a:lnTo>
                <a:lnTo>
                  <a:pt x="168" y="280"/>
                </a:lnTo>
                <a:lnTo>
                  <a:pt x="168" y="288"/>
                </a:lnTo>
                <a:lnTo>
                  <a:pt x="176" y="296"/>
                </a:lnTo>
                <a:lnTo>
                  <a:pt x="168" y="296"/>
                </a:lnTo>
                <a:lnTo>
                  <a:pt x="160" y="304"/>
                </a:lnTo>
                <a:lnTo>
                  <a:pt x="160" y="312"/>
                </a:lnTo>
                <a:lnTo>
                  <a:pt x="160" y="320"/>
                </a:lnTo>
                <a:lnTo>
                  <a:pt x="152" y="320"/>
                </a:lnTo>
                <a:lnTo>
                  <a:pt x="152" y="328"/>
                </a:lnTo>
                <a:lnTo>
                  <a:pt x="152" y="336"/>
                </a:lnTo>
                <a:lnTo>
                  <a:pt x="160" y="336"/>
                </a:lnTo>
                <a:lnTo>
                  <a:pt x="160" y="344"/>
                </a:lnTo>
                <a:lnTo>
                  <a:pt x="168" y="344"/>
                </a:lnTo>
                <a:lnTo>
                  <a:pt x="176" y="352"/>
                </a:lnTo>
                <a:lnTo>
                  <a:pt x="176" y="360"/>
                </a:lnTo>
                <a:lnTo>
                  <a:pt x="184" y="360"/>
                </a:lnTo>
                <a:lnTo>
                  <a:pt x="184" y="368"/>
                </a:lnTo>
                <a:lnTo>
                  <a:pt x="192" y="368"/>
                </a:lnTo>
                <a:lnTo>
                  <a:pt x="192" y="376"/>
                </a:lnTo>
                <a:lnTo>
                  <a:pt x="200" y="376"/>
                </a:lnTo>
                <a:lnTo>
                  <a:pt x="200" y="384"/>
                </a:lnTo>
                <a:lnTo>
                  <a:pt x="200" y="392"/>
                </a:lnTo>
                <a:lnTo>
                  <a:pt x="208" y="392"/>
                </a:lnTo>
                <a:lnTo>
                  <a:pt x="208" y="384"/>
                </a:lnTo>
                <a:lnTo>
                  <a:pt x="200" y="384"/>
                </a:lnTo>
                <a:lnTo>
                  <a:pt x="200" y="376"/>
                </a:lnTo>
                <a:lnTo>
                  <a:pt x="192" y="376"/>
                </a:lnTo>
                <a:lnTo>
                  <a:pt x="192" y="368"/>
                </a:lnTo>
                <a:lnTo>
                  <a:pt x="192" y="360"/>
                </a:lnTo>
                <a:lnTo>
                  <a:pt x="200" y="360"/>
                </a:lnTo>
                <a:lnTo>
                  <a:pt x="208" y="352"/>
                </a:lnTo>
                <a:lnTo>
                  <a:pt x="216" y="352"/>
                </a:lnTo>
                <a:lnTo>
                  <a:pt x="216" y="344"/>
                </a:lnTo>
                <a:lnTo>
                  <a:pt x="224" y="344"/>
                </a:lnTo>
                <a:lnTo>
                  <a:pt x="224" y="336"/>
                </a:lnTo>
                <a:lnTo>
                  <a:pt x="224" y="344"/>
                </a:lnTo>
                <a:lnTo>
                  <a:pt x="232" y="344"/>
                </a:lnTo>
                <a:lnTo>
                  <a:pt x="240" y="344"/>
                </a:lnTo>
                <a:lnTo>
                  <a:pt x="240" y="336"/>
                </a:lnTo>
                <a:lnTo>
                  <a:pt x="248" y="336"/>
                </a:lnTo>
                <a:lnTo>
                  <a:pt x="248" y="328"/>
                </a:lnTo>
                <a:lnTo>
                  <a:pt x="248" y="320"/>
                </a:lnTo>
                <a:lnTo>
                  <a:pt x="256" y="320"/>
                </a:lnTo>
                <a:lnTo>
                  <a:pt x="264" y="320"/>
                </a:lnTo>
                <a:lnTo>
                  <a:pt x="264" y="312"/>
                </a:lnTo>
                <a:lnTo>
                  <a:pt x="264" y="304"/>
                </a:lnTo>
                <a:lnTo>
                  <a:pt x="264" y="312"/>
                </a:lnTo>
                <a:lnTo>
                  <a:pt x="272" y="312"/>
                </a:lnTo>
                <a:lnTo>
                  <a:pt x="272" y="304"/>
                </a:lnTo>
                <a:lnTo>
                  <a:pt x="280" y="304"/>
                </a:lnTo>
                <a:lnTo>
                  <a:pt x="288" y="304"/>
                </a:lnTo>
                <a:lnTo>
                  <a:pt x="296" y="304"/>
                </a:lnTo>
                <a:lnTo>
                  <a:pt x="296" y="312"/>
                </a:lnTo>
                <a:lnTo>
                  <a:pt x="296" y="320"/>
                </a:lnTo>
                <a:lnTo>
                  <a:pt x="304" y="320"/>
                </a:lnTo>
                <a:lnTo>
                  <a:pt x="304" y="312"/>
                </a:lnTo>
                <a:lnTo>
                  <a:pt x="312" y="312"/>
                </a:lnTo>
                <a:lnTo>
                  <a:pt x="320" y="312"/>
                </a:lnTo>
                <a:lnTo>
                  <a:pt x="320" y="304"/>
                </a:lnTo>
                <a:lnTo>
                  <a:pt x="328" y="296"/>
                </a:lnTo>
                <a:lnTo>
                  <a:pt x="328" y="288"/>
                </a:lnTo>
                <a:lnTo>
                  <a:pt x="328" y="280"/>
                </a:lnTo>
                <a:lnTo>
                  <a:pt x="328" y="272"/>
                </a:lnTo>
                <a:lnTo>
                  <a:pt x="328" y="264"/>
                </a:lnTo>
                <a:lnTo>
                  <a:pt x="328" y="256"/>
                </a:lnTo>
                <a:lnTo>
                  <a:pt x="328" y="248"/>
                </a:lnTo>
                <a:lnTo>
                  <a:pt x="328" y="240"/>
                </a:lnTo>
                <a:lnTo>
                  <a:pt x="320" y="240"/>
                </a:lnTo>
                <a:lnTo>
                  <a:pt x="320" y="232"/>
                </a:lnTo>
                <a:lnTo>
                  <a:pt x="320" y="224"/>
                </a:lnTo>
                <a:lnTo>
                  <a:pt x="312" y="224"/>
                </a:lnTo>
                <a:lnTo>
                  <a:pt x="312" y="216"/>
                </a:lnTo>
                <a:lnTo>
                  <a:pt x="304" y="216"/>
                </a:lnTo>
                <a:lnTo>
                  <a:pt x="304" y="208"/>
                </a:lnTo>
                <a:lnTo>
                  <a:pt x="304" y="200"/>
                </a:lnTo>
                <a:lnTo>
                  <a:pt x="296" y="200"/>
                </a:lnTo>
                <a:lnTo>
                  <a:pt x="288" y="200"/>
                </a:lnTo>
                <a:lnTo>
                  <a:pt x="288" y="192"/>
                </a:lnTo>
                <a:lnTo>
                  <a:pt x="288" y="184"/>
                </a:lnTo>
                <a:lnTo>
                  <a:pt x="288" y="176"/>
                </a:lnTo>
                <a:lnTo>
                  <a:pt x="288" y="168"/>
                </a:lnTo>
                <a:lnTo>
                  <a:pt x="288" y="160"/>
                </a:lnTo>
                <a:lnTo>
                  <a:pt x="296" y="160"/>
                </a:lnTo>
                <a:lnTo>
                  <a:pt x="296" y="152"/>
                </a:lnTo>
                <a:lnTo>
                  <a:pt x="296" y="144"/>
                </a:lnTo>
                <a:lnTo>
                  <a:pt x="304" y="144"/>
                </a:lnTo>
                <a:lnTo>
                  <a:pt x="304" y="136"/>
                </a:lnTo>
                <a:lnTo>
                  <a:pt x="304" y="128"/>
                </a:lnTo>
                <a:lnTo>
                  <a:pt x="312" y="128"/>
                </a:lnTo>
                <a:lnTo>
                  <a:pt x="312" y="120"/>
                </a:lnTo>
                <a:lnTo>
                  <a:pt x="312" y="112"/>
                </a:lnTo>
                <a:lnTo>
                  <a:pt x="312" y="104"/>
                </a:lnTo>
                <a:lnTo>
                  <a:pt x="304" y="104"/>
                </a:lnTo>
                <a:lnTo>
                  <a:pt x="304" y="96"/>
                </a:lnTo>
                <a:lnTo>
                  <a:pt x="296" y="96"/>
                </a:lnTo>
                <a:lnTo>
                  <a:pt x="296" y="88"/>
                </a:lnTo>
                <a:lnTo>
                  <a:pt x="296" y="80"/>
                </a:lnTo>
                <a:lnTo>
                  <a:pt x="296" y="72"/>
                </a:lnTo>
                <a:lnTo>
                  <a:pt x="288" y="72"/>
                </a:lnTo>
                <a:lnTo>
                  <a:pt x="288" y="64"/>
                </a:lnTo>
                <a:lnTo>
                  <a:pt x="288" y="40"/>
                </a:lnTo>
                <a:lnTo>
                  <a:pt x="264" y="40"/>
                </a:lnTo>
                <a:lnTo>
                  <a:pt x="272" y="40"/>
                </a:lnTo>
                <a:lnTo>
                  <a:pt x="272" y="32"/>
                </a:lnTo>
                <a:lnTo>
                  <a:pt x="272" y="24"/>
                </a:lnTo>
                <a:lnTo>
                  <a:pt x="264" y="24"/>
                </a:lnTo>
                <a:lnTo>
                  <a:pt x="256" y="24"/>
                </a:lnTo>
                <a:lnTo>
                  <a:pt x="256" y="32"/>
                </a:lnTo>
                <a:lnTo>
                  <a:pt x="248" y="32"/>
                </a:lnTo>
                <a:lnTo>
                  <a:pt x="248" y="40"/>
                </a:lnTo>
                <a:lnTo>
                  <a:pt x="248" y="48"/>
                </a:lnTo>
                <a:lnTo>
                  <a:pt x="248" y="56"/>
                </a:lnTo>
                <a:lnTo>
                  <a:pt x="248" y="48"/>
                </a:lnTo>
                <a:lnTo>
                  <a:pt x="248" y="40"/>
                </a:lnTo>
                <a:lnTo>
                  <a:pt x="248" y="32"/>
                </a:lnTo>
                <a:lnTo>
                  <a:pt x="248" y="24"/>
                </a:lnTo>
                <a:lnTo>
                  <a:pt x="240" y="24"/>
                </a:lnTo>
                <a:lnTo>
                  <a:pt x="240" y="16"/>
                </a:lnTo>
                <a:lnTo>
                  <a:pt x="232" y="16"/>
                </a:lnTo>
                <a:lnTo>
                  <a:pt x="232" y="24"/>
                </a:lnTo>
                <a:lnTo>
                  <a:pt x="224" y="24"/>
                </a:lnTo>
                <a:lnTo>
                  <a:pt x="224" y="32"/>
                </a:lnTo>
                <a:lnTo>
                  <a:pt x="216" y="32"/>
                </a:lnTo>
                <a:lnTo>
                  <a:pt x="216" y="40"/>
                </a:lnTo>
                <a:lnTo>
                  <a:pt x="224" y="40"/>
                </a:lnTo>
                <a:lnTo>
                  <a:pt x="224" y="48"/>
                </a:lnTo>
                <a:lnTo>
                  <a:pt x="224" y="56"/>
                </a:lnTo>
                <a:lnTo>
                  <a:pt x="216" y="56"/>
                </a:lnTo>
                <a:lnTo>
                  <a:pt x="216" y="48"/>
                </a:lnTo>
                <a:lnTo>
                  <a:pt x="216" y="40"/>
                </a:lnTo>
                <a:lnTo>
                  <a:pt x="208" y="40"/>
                </a:lnTo>
                <a:lnTo>
                  <a:pt x="208" y="32"/>
                </a:lnTo>
                <a:lnTo>
                  <a:pt x="200" y="32"/>
                </a:lnTo>
                <a:lnTo>
                  <a:pt x="192" y="32"/>
                </a:lnTo>
                <a:lnTo>
                  <a:pt x="184" y="32"/>
                </a:lnTo>
                <a:lnTo>
                  <a:pt x="184" y="24"/>
                </a:lnTo>
                <a:lnTo>
                  <a:pt x="184" y="16"/>
                </a:lnTo>
                <a:lnTo>
                  <a:pt x="176" y="16"/>
                </a:lnTo>
                <a:lnTo>
                  <a:pt x="168" y="16"/>
                </a:lnTo>
                <a:lnTo>
                  <a:pt x="160" y="16"/>
                </a:lnTo>
                <a:lnTo>
                  <a:pt x="160" y="24"/>
                </a:lnTo>
                <a:lnTo>
                  <a:pt x="160" y="32"/>
                </a:lnTo>
                <a:lnTo>
                  <a:pt x="152" y="32"/>
                </a:lnTo>
                <a:lnTo>
                  <a:pt x="152" y="24"/>
                </a:lnTo>
                <a:lnTo>
                  <a:pt x="144" y="24"/>
                </a:lnTo>
                <a:lnTo>
                  <a:pt x="144" y="16"/>
                </a:lnTo>
                <a:lnTo>
                  <a:pt x="136" y="16"/>
                </a:lnTo>
                <a:lnTo>
                  <a:pt x="128" y="16"/>
                </a:lnTo>
                <a:lnTo>
                  <a:pt x="128" y="8"/>
                </a:lnTo>
                <a:lnTo>
                  <a:pt x="120" y="8"/>
                </a:lnTo>
                <a:lnTo>
                  <a:pt x="120" y="0"/>
                </a:lnTo>
                <a:lnTo>
                  <a:pt x="112" y="0"/>
                </a:lnTo>
                <a:lnTo>
                  <a:pt x="104" y="8"/>
                </a:lnTo>
                <a:lnTo>
                  <a:pt x="104" y="16"/>
                </a:lnTo>
                <a:lnTo>
                  <a:pt x="96" y="16"/>
                </a:lnTo>
                <a:lnTo>
                  <a:pt x="88" y="16"/>
                </a:lnTo>
                <a:lnTo>
                  <a:pt x="88" y="24"/>
                </a:lnTo>
                <a:lnTo>
                  <a:pt x="88" y="32"/>
                </a:lnTo>
                <a:lnTo>
                  <a:pt x="88" y="40"/>
                </a:lnTo>
                <a:lnTo>
                  <a:pt x="88" y="48"/>
                </a:lnTo>
                <a:lnTo>
                  <a:pt x="80" y="48"/>
                </a:lnTo>
                <a:lnTo>
                  <a:pt x="80" y="40"/>
                </a:lnTo>
                <a:lnTo>
                  <a:pt x="72" y="40"/>
                </a:lnTo>
                <a:lnTo>
                  <a:pt x="64" y="40"/>
                </a:lnTo>
                <a:lnTo>
                  <a:pt x="56" y="40"/>
                </a:lnTo>
                <a:lnTo>
                  <a:pt x="48" y="48"/>
                </a:lnTo>
                <a:lnTo>
                  <a:pt x="48" y="56"/>
                </a:lnTo>
                <a:lnTo>
                  <a:pt x="40" y="56"/>
                </a:lnTo>
                <a:lnTo>
                  <a:pt x="32" y="56"/>
                </a:lnTo>
                <a:lnTo>
                  <a:pt x="24" y="64"/>
                </a:lnTo>
                <a:lnTo>
                  <a:pt x="16" y="72"/>
                </a:lnTo>
                <a:lnTo>
                  <a:pt x="16" y="80"/>
                </a:lnTo>
                <a:lnTo>
                  <a:pt x="16" y="88"/>
                </a:lnTo>
                <a:lnTo>
                  <a:pt x="24" y="88"/>
                </a:lnTo>
                <a:lnTo>
                  <a:pt x="24" y="96"/>
                </a:lnTo>
                <a:lnTo>
                  <a:pt x="16" y="96"/>
                </a:lnTo>
                <a:lnTo>
                  <a:pt x="16" y="104"/>
                </a:lnTo>
                <a:lnTo>
                  <a:pt x="16" y="112"/>
                </a:lnTo>
                <a:lnTo>
                  <a:pt x="24" y="112"/>
                </a:lnTo>
                <a:lnTo>
                  <a:pt x="32" y="112"/>
                </a:lnTo>
                <a:lnTo>
                  <a:pt x="32" y="120"/>
                </a:lnTo>
                <a:lnTo>
                  <a:pt x="24" y="120"/>
                </a:lnTo>
                <a:lnTo>
                  <a:pt x="32" y="120"/>
                </a:lnTo>
                <a:lnTo>
                  <a:pt x="32" y="128"/>
                </a:lnTo>
                <a:lnTo>
                  <a:pt x="32" y="136"/>
                </a:lnTo>
                <a:lnTo>
                  <a:pt x="32" y="144"/>
                </a:lnTo>
                <a:lnTo>
                  <a:pt x="40" y="144"/>
                </a:lnTo>
                <a:lnTo>
                  <a:pt x="40" y="152"/>
                </a:lnTo>
                <a:lnTo>
                  <a:pt x="40" y="144"/>
                </a:lnTo>
              </a:path>
            </a:pathLst>
          </a:custGeom>
          <a:solidFill>
            <a:srgbClr val="FFFFFF"/>
          </a:solidFill>
          <a:ln w="12700" cap="rnd"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7" name="Freeform 25"/>
          <p:cNvSpPr>
            <a:spLocks/>
          </p:cNvSpPr>
          <p:nvPr/>
        </p:nvSpPr>
        <p:spPr bwMode="auto">
          <a:xfrm>
            <a:off x="585788" y="3581400"/>
            <a:ext cx="2989262" cy="1528763"/>
          </a:xfrm>
          <a:custGeom>
            <a:avLst/>
            <a:gdLst/>
            <a:ahLst/>
            <a:cxnLst>
              <a:cxn ang="0">
                <a:pos x="576" y="32"/>
              </a:cxn>
              <a:cxn ang="0">
                <a:pos x="536" y="16"/>
              </a:cxn>
              <a:cxn ang="0">
                <a:pos x="472" y="8"/>
              </a:cxn>
              <a:cxn ang="0">
                <a:pos x="416" y="24"/>
              </a:cxn>
              <a:cxn ang="0">
                <a:pos x="360" y="48"/>
              </a:cxn>
              <a:cxn ang="0">
                <a:pos x="304" y="32"/>
              </a:cxn>
              <a:cxn ang="0">
                <a:pos x="256" y="8"/>
              </a:cxn>
              <a:cxn ang="0">
                <a:pos x="208" y="32"/>
              </a:cxn>
              <a:cxn ang="0">
                <a:pos x="160" y="8"/>
              </a:cxn>
              <a:cxn ang="0">
                <a:pos x="112" y="16"/>
              </a:cxn>
              <a:cxn ang="0">
                <a:pos x="80" y="64"/>
              </a:cxn>
              <a:cxn ang="0">
                <a:pos x="32" y="80"/>
              </a:cxn>
              <a:cxn ang="0">
                <a:pos x="40" y="136"/>
              </a:cxn>
              <a:cxn ang="0">
                <a:pos x="40" y="176"/>
              </a:cxn>
              <a:cxn ang="0">
                <a:pos x="8" y="160"/>
              </a:cxn>
              <a:cxn ang="0">
                <a:pos x="8" y="224"/>
              </a:cxn>
              <a:cxn ang="0">
                <a:pos x="16" y="272"/>
              </a:cxn>
              <a:cxn ang="0">
                <a:pos x="64" y="304"/>
              </a:cxn>
              <a:cxn ang="0">
                <a:pos x="104" y="352"/>
              </a:cxn>
              <a:cxn ang="0">
                <a:pos x="120" y="352"/>
              </a:cxn>
              <a:cxn ang="0">
                <a:pos x="152" y="344"/>
              </a:cxn>
              <a:cxn ang="0">
                <a:pos x="192" y="376"/>
              </a:cxn>
              <a:cxn ang="0">
                <a:pos x="224" y="416"/>
              </a:cxn>
              <a:cxn ang="0">
                <a:pos x="272" y="440"/>
              </a:cxn>
              <a:cxn ang="0">
                <a:pos x="312" y="488"/>
              </a:cxn>
              <a:cxn ang="0">
                <a:pos x="352" y="520"/>
              </a:cxn>
              <a:cxn ang="0">
                <a:pos x="400" y="544"/>
              </a:cxn>
              <a:cxn ang="0">
                <a:pos x="464" y="552"/>
              </a:cxn>
              <a:cxn ang="0">
                <a:pos x="504" y="584"/>
              </a:cxn>
              <a:cxn ang="0">
                <a:pos x="552" y="576"/>
              </a:cxn>
              <a:cxn ang="0">
                <a:pos x="616" y="568"/>
              </a:cxn>
              <a:cxn ang="0">
                <a:pos x="672" y="584"/>
              </a:cxn>
              <a:cxn ang="0">
                <a:pos x="688" y="632"/>
              </a:cxn>
              <a:cxn ang="0">
                <a:pos x="736" y="664"/>
              </a:cxn>
              <a:cxn ang="0">
                <a:pos x="800" y="648"/>
              </a:cxn>
              <a:cxn ang="0">
                <a:pos x="848" y="624"/>
              </a:cxn>
              <a:cxn ang="0">
                <a:pos x="896" y="600"/>
              </a:cxn>
              <a:cxn ang="0">
                <a:pos x="928" y="592"/>
              </a:cxn>
              <a:cxn ang="0">
                <a:pos x="992" y="608"/>
              </a:cxn>
              <a:cxn ang="0">
                <a:pos x="1008" y="568"/>
              </a:cxn>
              <a:cxn ang="0">
                <a:pos x="1048" y="600"/>
              </a:cxn>
              <a:cxn ang="0">
                <a:pos x="1072" y="560"/>
              </a:cxn>
              <a:cxn ang="0">
                <a:pos x="1088" y="512"/>
              </a:cxn>
              <a:cxn ang="0">
                <a:pos x="1104" y="472"/>
              </a:cxn>
              <a:cxn ang="0">
                <a:pos x="1080" y="424"/>
              </a:cxn>
              <a:cxn ang="0">
                <a:pos x="1072" y="368"/>
              </a:cxn>
              <a:cxn ang="0">
                <a:pos x="1032" y="312"/>
              </a:cxn>
              <a:cxn ang="0">
                <a:pos x="1008" y="328"/>
              </a:cxn>
              <a:cxn ang="0">
                <a:pos x="960" y="336"/>
              </a:cxn>
              <a:cxn ang="0">
                <a:pos x="968" y="360"/>
              </a:cxn>
              <a:cxn ang="0">
                <a:pos x="936" y="368"/>
              </a:cxn>
              <a:cxn ang="0">
                <a:pos x="904" y="328"/>
              </a:cxn>
              <a:cxn ang="0">
                <a:pos x="864" y="296"/>
              </a:cxn>
              <a:cxn ang="0">
                <a:pos x="792" y="288"/>
              </a:cxn>
              <a:cxn ang="0">
                <a:pos x="744" y="264"/>
              </a:cxn>
              <a:cxn ang="0">
                <a:pos x="704" y="232"/>
              </a:cxn>
              <a:cxn ang="0">
                <a:pos x="632" y="224"/>
              </a:cxn>
              <a:cxn ang="0">
                <a:pos x="608" y="176"/>
              </a:cxn>
              <a:cxn ang="0">
                <a:pos x="616" y="144"/>
              </a:cxn>
              <a:cxn ang="0">
                <a:pos x="616" y="104"/>
              </a:cxn>
              <a:cxn ang="0">
                <a:pos x="608" y="64"/>
              </a:cxn>
            </a:cxnLst>
            <a:rect l="0" t="0" r="r" b="b"/>
            <a:pathLst>
              <a:path w="1113" h="665">
                <a:moveTo>
                  <a:pt x="608" y="48"/>
                </a:moveTo>
                <a:lnTo>
                  <a:pt x="608" y="48"/>
                </a:lnTo>
                <a:lnTo>
                  <a:pt x="608" y="56"/>
                </a:lnTo>
                <a:lnTo>
                  <a:pt x="600" y="56"/>
                </a:lnTo>
                <a:lnTo>
                  <a:pt x="592" y="56"/>
                </a:lnTo>
                <a:lnTo>
                  <a:pt x="584" y="56"/>
                </a:lnTo>
                <a:lnTo>
                  <a:pt x="576" y="48"/>
                </a:lnTo>
                <a:lnTo>
                  <a:pt x="576" y="40"/>
                </a:lnTo>
                <a:lnTo>
                  <a:pt x="576" y="32"/>
                </a:lnTo>
                <a:lnTo>
                  <a:pt x="584" y="32"/>
                </a:lnTo>
                <a:lnTo>
                  <a:pt x="584" y="24"/>
                </a:lnTo>
                <a:lnTo>
                  <a:pt x="576" y="24"/>
                </a:lnTo>
                <a:lnTo>
                  <a:pt x="568" y="24"/>
                </a:lnTo>
                <a:lnTo>
                  <a:pt x="560" y="24"/>
                </a:lnTo>
                <a:lnTo>
                  <a:pt x="552" y="24"/>
                </a:lnTo>
                <a:lnTo>
                  <a:pt x="544" y="24"/>
                </a:lnTo>
                <a:lnTo>
                  <a:pt x="544" y="16"/>
                </a:lnTo>
                <a:lnTo>
                  <a:pt x="536" y="16"/>
                </a:lnTo>
                <a:lnTo>
                  <a:pt x="536" y="8"/>
                </a:lnTo>
                <a:lnTo>
                  <a:pt x="528" y="8"/>
                </a:lnTo>
                <a:lnTo>
                  <a:pt x="520" y="8"/>
                </a:lnTo>
                <a:lnTo>
                  <a:pt x="512" y="8"/>
                </a:lnTo>
                <a:lnTo>
                  <a:pt x="504" y="8"/>
                </a:lnTo>
                <a:lnTo>
                  <a:pt x="496" y="8"/>
                </a:lnTo>
                <a:lnTo>
                  <a:pt x="488" y="8"/>
                </a:lnTo>
                <a:lnTo>
                  <a:pt x="480" y="8"/>
                </a:lnTo>
                <a:lnTo>
                  <a:pt x="472" y="8"/>
                </a:lnTo>
                <a:lnTo>
                  <a:pt x="464" y="8"/>
                </a:lnTo>
                <a:lnTo>
                  <a:pt x="456" y="8"/>
                </a:lnTo>
                <a:lnTo>
                  <a:pt x="448" y="8"/>
                </a:lnTo>
                <a:lnTo>
                  <a:pt x="440" y="8"/>
                </a:lnTo>
                <a:lnTo>
                  <a:pt x="440" y="16"/>
                </a:lnTo>
                <a:lnTo>
                  <a:pt x="432" y="16"/>
                </a:lnTo>
                <a:lnTo>
                  <a:pt x="424" y="16"/>
                </a:lnTo>
                <a:lnTo>
                  <a:pt x="424" y="24"/>
                </a:lnTo>
                <a:lnTo>
                  <a:pt x="416" y="24"/>
                </a:lnTo>
                <a:lnTo>
                  <a:pt x="408" y="24"/>
                </a:lnTo>
                <a:lnTo>
                  <a:pt x="400" y="32"/>
                </a:lnTo>
                <a:lnTo>
                  <a:pt x="392" y="32"/>
                </a:lnTo>
                <a:lnTo>
                  <a:pt x="384" y="32"/>
                </a:lnTo>
                <a:lnTo>
                  <a:pt x="376" y="32"/>
                </a:lnTo>
                <a:lnTo>
                  <a:pt x="376" y="40"/>
                </a:lnTo>
                <a:lnTo>
                  <a:pt x="368" y="40"/>
                </a:lnTo>
                <a:lnTo>
                  <a:pt x="360" y="40"/>
                </a:lnTo>
                <a:lnTo>
                  <a:pt x="360" y="48"/>
                </a:lnTo>
                <a:lnTo>
                  <a:pt x="352" y="48"/>
                </a:lnTo>
                <a:lnTo>
                  <a:pt x="344" y="48"/>
                </a:lnTo>
                <a:lnTo>
                  <a:pt x="336" y="48"/>
                </a:lnTo>
                <a:lnTo>
                  <a:pt x="328" y="48"/>
                </a:lnTo>
                <a:lnTo>
                  <a:pt x="328" y="40"/>
                </a:lnTo>
                <a:lnTo>
                  <a:pt x="320" y="40"/>
                </a:lnTo>
                <a:lnTo>
                  <a:pt x="312" y="40"/>
                </a:lnTo>
                <a:lnTo>
                  <a:pt x="304" y="40"/>
                </a:lnTo>
                <a:lnTo>
                  <a:pt x="304" y="32"/>
                </a:lnTo>
                <a:lnTo>
                  <a:pt x="296" y="32"/>
                </a:lnTo>
                <a:lnTo>
                  <a:pt x="288" y="32"/>
                </a:lnTo>
                <a:lnTo>
                  <a:pt x="280" y="32"/>
                </a:lnTo>
                <a:lnTo>
                  <a:pt x="280" y="24"/>
                </a:lnTo>
                <a:lnTo>
                  <a:pt x="272" y="24"/>
                </a:lnTo>
                <a:lnTo>
                  <a:pt x="272" y="16"/>
                </a:lnTo>
                <a:lnTo>
                  <a:pt x="264" y="16"/>
                </a:lnTo>
                <a:lnTo>
                  <a:pt x="256" y="16"/>
                </a:lnTo>
                <a:lnTo>
                  <a:pt x="256" y="8"/>
                </a:lnTo>
                <a:lnTo>
                  <a:pt x="248" y="8"/>
                </a:lnTo>
                <a:lnTo>
                  <a:pt x="240" y="8"/>
                </a:lnTo>
                <a:lnTo>
                  <a:pt x="240" y="16"/>
                </a:lnTo>
                <a:lnTo>
                  <a:pt x="232" y="16"/>
                </a:lnTo>
                <a:lnTo>
                  <a:pt x="224" y="16"/>
                </a:lnTo>
                <a:lnTo>
                  <a:pt x="224" y="24"/>
                </a:lnTo>
                <a:lnTo>
                  <a:pt x="216" y="24"/>
                </a:lnTo>
                <a:lnTo>
                  <a:pt x="216" y="32"/>
                </a:lnTo>
                <a:lnTo>
                  <a:pt x="208" y="32"/>
                </a:lnTo>
                <a:lnTo>
                  <a:pt x="200" y="32"/>
                </a:lnTo>
                <a:lnTo>
                  <a:pt x="200" y="24"/>
                </a:lnTo>
                <a:lnTo>
                  <a:pt x="192" y="24"/>
                </a:lnTo>
                <a:lnTo>
                  <a:pt x="184" y="24"/>
                </a:lnTo>
                <a:lnTo>
                  <a:pt x="184" y="16"/>
                </a:lnTo>
                <a:lnTo>
                  <a:pt x="176" y="16"/>
                </a:lnTo>
                <a:lnTo>
                  <a:pt x="176" y="8"/>
                </a:lnTo>
                <a:lnTo>
                  <a:pt x="168" y="8"/>
                </a:lnTo>
                <a:lnTo>
                  <a:pt x="160" y="8"/>
                </a:lnTo>
                <a:lnTo>
                  <a:pt x="152" y="8"/>
                </a:lnTo>
                <a:lnTo>
                  <a:pt x="144" y="0"/>
                </a:lnTo>
                <a:lnTo>
                  <a:pt x="136" y="0"/>
                </a:lnTo>
                <a:lnTo>
                  <a:pt x="128" y="0"/>
                </a:lnTo>
                <a:lnTo>
                  <a:pt x="120" y="0"/>
                </a:lnTo>
                <a:lnTo>
                  <a:pt x="128" y="0"/>
                </a:lnTo>
                <a:lnTo>
                  <a:pt x="120" y="8"/>
                </a:lnTo>
                <a:lnTo>
                  <a:pt x="120" y="16"/>
                </a:lnTo>
                <a:lnTo>
                  <a:pt x="112" y="16"/>
                </a:lnTo>
                <a:lnTo>
                  <a:pt x="112" y="24"/>
                </a:lnTo>
                <a:lnTo>
                  <a:pt x="104" y="24"/>
                </a:lnTo>
                <a:lnTo>
                  <a:pt x="104" y="32"/>
                </a:lnTo>
                <a:lnTo>
                  <a:pt x="104" y="40"/>
                </a:lnTo>
                <a:lnTo>
                  <a:pt x="96" y="48"/>
                </a:lnTo>
                <a:lnTo>
                  <a:pt x="96" y="56"/>
                </a:lnTo>
                <a:lnTo>
                  <a:pt x="88" y="56"/>
                </a:lnTo>
                <a:lnTo>
                  <a:pt x="88" y="64"/>
                </a:lnTo>
                <a:lnTo>
                  <a:pt x="80" y="64"/>
                </a:lnTo>
                <a:lnTo>
                  <a:pt x="72" y="56"/>
                </a:lnTo>
                <a:lnTo>
                  <a:pt x="64" y="56"/>
                </a:lnTo>
                <a:lnTo>
                  <a:pt x="56" y="56"/>
                </a:lnTo>
                <a:lnTo>
                  <a:pt x="48" y="56"/>
                </a:lnTo>
                <a:lnTo>
                  <a:pt x="40" y="56"/>
                </a:lnTo>
                <a:lnTo>
                  <a:pt x="40" y="64"/>
                </a:lnTo>
                <a:lnTo>
                  <a:pt x="40" y="72"/>
                </a:lnTo>
                <a:lnTo>
                  <a:pt x="40" y="80"/>
                </a:lnTo>
                <a:lnTo>
                  <a:pt x="32" y="80"/>
                </a:lnTo>
                <a:lnTo>
                  <a:pt x="32" y="88"/>
                </a:lnTo>
                <a:lnTo>
                  <a:pt x="32" y="96"/>
                </a:lnTo>
                <a:lnTo>
                  <a:pt x="40" y="96"/>
                </a:lnTo>
                <a:lnTo>
                  <a:pt x="40" y="104"/>
                </a:lnTo>
                <a:lnTo>
                  <a:pt x="40" y="112"/>
                </a:lnTo>
                <a:lnTo>
                  <a:pt x="40" y="120"/>
                </a:lnTo>
                <a:lnTo>
                  <a:pt x="32" y="128"/>
                </a:lnTo>
                <a:lnTo>
                  <a:pt x="32" y="136"/>
                </a:lnTo>
                <a:lnTo>
                  <a:pt x="40" y="136"/>
                </a:lnTo>
                <a:lnTo>
                  <a:pt x="40" y="144"/>
                </a:lnTo>
                <a:lnTo>
                  <a:pt x="40" y="152"/>
                </a:lnTo>
                <a:lnTo>
                  <a:pt x="40" y="160"/>
                </a:lnTo>
                <a:lnTo>
                  <a:pt x="48" y="160"/>
                </a:lnTo>
                <a:lnTo>
                  <a:pt x="56" y="160"/>
                </a:lnTo>
                <a:lnTo>
                  <a:pt x="56" y="168"/>
                </a:lnTo>
                <a:lnTo>
                  <a:pt x="56" y="176"/>
                </a:lnTo>
                <a:lnTo>
                  <a:pt x="48" y="176"/>
                </a:lnTo>
                <a:lnTo>
                  <a:pt x="40" y="176"/>
                </a:lnTo>
                <a:lnTo>
                  <a:pt x="40" y="184"/>
                </a:lnTo>
                <a:lnTo>
                  <a:pt x="40" y="192"/>
                </a:lnTo>
                <a:lnTo>
                  <a:pt x="32" y="192"/>
                </a:lnTo>
                <a:lnTo>
                  <a:pt x="24" y="192"/>
                </a:lnTo>
                <a:lnTo>
                  <a:pt x="24" y="184"/>
                </a:lnTo>
                <a:lnTo>
                  <a:pt x="24" y="176"/>
                </a:lnTo>
                <a:lnTo>
                  <a:pt x="16" y="176"/>
                </a:lnTo>
                <a:lnTo>
                  <a:pt x="16" y="168"/>
                </a:lnTo>
                <a:lnTo>
                  <a:pt x="8" y="160"/>
                </a:lnTo>
                <a:lnTo>
                  <a:pt x="8" y="168"/>
                </a:lnTo>
                <a:lnTo>
                  <a:pt x="0" y="168"/>
                </a:lnTo>
                <a:lnTo>
                  <a:pt x="0" y="176"/>
                </a:lnTo>
                <a:lnTo>
                  <a:pt x="0" y="184"/>
                </a:lnTo>
                <a:lnTo>
                  <a:pt x="8" y="192"/>
                </a:lnTo>
                <a:lnTo>
                  <a:pt x="8" y="200"/>
                </a:lnTo>
                <a:lnTo>
                  <a:pt x="8" y="208"/>
                </a:lnTo>
                <a:lnTo>
                  <a:pt x="8" y="216"/>
                </a:lnTo>
                <a:lnTo>
                  <a:pt x="8" y="224"/>
                </a:lnTo>
                <a:lnTo>
                  <a:pt x="8" y="232"/>
                </a:lnTo>
                <a:lnTo>
                  <a:pt x="8" y="240"/>
                </a:lnTo>
                <a:lnTo>
                  <a:pt x="0" y="240"/>
                </a:lnTo>
                <a:lnTo>
                  <a:pt x="0" y="248"/>
                </a:lnTo>
                <a:lnTo>
                  <a:pt x="8" y="248"/>
                </a:lnTo>
                <a:lnTo>
                  <a:pt x="8" y="256"/>
                </a:lnTo>
                <a:lnTo>
                  <a:pt x="16" y="256"/>
                </a:lnTo>
                <a:lnTo>
                  <a:pt x="16" y="264"/>
                </a:lnTo>
                <a:lnTo>
                  <a:pt x="16" y="272"/>
                </a:lnTo>
                <a:lnTo>
                  <a:pt x="24" y="272"/>
                </a:lnTo>
                <a:lnTo>
                  <a:pt x="24" y="280"/>
                </a:lnTo>
                <a:lnTo>
                  <a:pt x="32" y="280"/>
                </a:lnTo>
                <a:lnTo>
                  <a:pt x="40" y="280"/>
                </a:lnTo>
                <a:lnTo>
                  <a:pt x="40" y="288"/>
                </a:lnTo>
                <a:lnTo>
                  <a:pt x="48" y="296"/>
                </a:lnTo>
                <a:lnTo>
                  <a:pt x="56" y="296"/>
                </a:lnTo>
                <a:lnTo>
                  <a:pt x="56" y="304"/>
                </a:lnTo>
                <a:lnTo>
                  <a:pt x="64" y="304"/>
                </a:lnTo>
                <a:lnTo>
                  <a:pt x="64" y="312"/>
                </a:lnTo>
                <a:lnTo>
                  <a:pt x="72" y="312"/>
                </a:lnTo>
                <a:lnTo>
                  <a:pt x="80" y="312"/>
                </a:lnTo>
                <a:lnTo>
                  <a:pt x="80" y="320"/>
                </a:lnTo>
                <a:lnTo>
                  <a:pt x="80" y="328"/>
                </a:lnTo>
                <a:lnTo>
                  <a:pt x="88" y="336"/>
                </a:lnTo>
                <a:lnTo>
                  <a:pt x="96" y="344"/>
                </a:lnTo>
                <a:lnTo>
                  <a:pt x="96" y="352"/>
                </a:lnTo>
                <a:lnTo>
                  <a:pt x="104" y="352"/>
                </a:lnTo>
                <a:lnTo>
                  <a:pt x="112" y="352"/>
                </a:lnTo>
                <a:lnTo>
                  <a:pt x="104" y="360"/>
                </a:lnTo>
                <a:lnTo>
                  <a:pt x="112" y="360"/>
                </a:lnTo>
                <a:lnTo>
                  <a:pt x="120" y="360"/>
                </a:lnTo>
                <a:lnTo>
                  <a:pt x="128" y="360"/>
                </a:lnTo>
                <a:lnTo>
                  <a:pt x="136" y="360"/>
                </a:lnTo>
                <a:lnTo>
                  <a:pt x="136" y="352"/>
                </a:lnTo>
                <a:lnTo>
                  <a:pt x="128" y="352"/>
                </a:lnTo>
                <a:lnTo>
                  <a:pt x="120" y="352"/>
                </a:lnTo>
                <a:lnTo>
                  <a:pt x="120" y="344"/>
                </a:lnTo>
                <a:lnTo>
                  <a:pt x="120" y="336"/>
                </a:lnTo>
                <a:lnTo>
                  <a:pt x="128" y="336"/>
                </a:lnTo>
                <a:lnTo>
                  <a:pt x="136" y="336"/>
                </a:lnTo>
                <a:lnTo>
                  <a:pt x="136" y="328"/>
                </a:lnTo>
                <a:lnTo>
                  <a:pt x="144" y="328"/>
                </a:lnTo>
                <a:lnTo>
                  <a:pt x="144" y="336"/>
                </a:lnTo>
                <a:lnTo>
                  <a:pt x="152" y="336"/>
                </a:lnTo>
                <a:lnTo>
                  <a:pt x="152" y="344"/>
                </a:lnTo>
                <a:lnTo>
                  <a:pt x="152" y="352"/>
                </a:lnTo>
                <a:lnTo>
                  <a:pt x="160" y="352"/>
                </a:lnTo>
                <a:lnTo>
                  <a:pt x="168" y="352"/>
                </a:lnTo>
                <a:lnTo>
                  <a:pt x="168" y="360"/>
                </a:lnTo>
                <a:lnTo>
                  <a:pt x="176" y="360"/>
                </a:lnTo>
                <a:lnTo>
                  <a:pt x="184" y="360"/>
                </a:lnTo>
                <a:lnTo>
                  <a:pt x="184" y="368"/>
                </a:lnTo>
                <a:lnTo>
                  <a:pt x="192" y="368"/>
                </a:lnTo>
                <a:lnTo>
                  <a:pt x="192" y="376"/>
                </a:lnTo>
                <a:lnTo>
                  <a:pt x="200" y="376"/>
                </a:lnTo>
                <a:lnTo>
                  <a:pt x="200" y="384"/>
                </a:lnTo>
                <a:lnTo>
                  <a:pt x="208" y="384"/>
                </a:lnTo>
                <a:lnTo>
                  <a:pt x="208" y="392"/>
                </a:lnTo>
                <a:lnTo>
                  <a:pt x="216" y="392"/>
                </a:lnTo>
                <a:lnTo>
                  <a:pt x="216" y="400"/>
                </a:lnTo>
                <a:lnTo>
                  <a:pt x="216" y="408"/>
                </a:lnTo>
                <a:lnTo>
                  <a:pt x="216" y="416"/>
                </a:lnTo>
                <a:lnTo>
                  <a:pt x="224" y="416"/>
                </a:lnTo>
                <a:lnTo>
                  <a:pt x="224" y="424"/>
                </a:lnTo>
                <a:lnTo>
                  <a:pt x="232" y="424"/>
                </a:lnTo>
                <a:lnTo>
                  <a:pt x="232" y="432"/>
                </a:lnTo>
                <a:lnTo>
                  <a:pt x="240" y="432"/>
                </a:lnTo>
                <a:lnTo>
                  <a:pt x="248" y="432"/>
                </a:lnTo>
                <a:lnTo>
                  <a:pt x="256" y="432"/>
                </a:lnTo>
                <a:lnTo>
                  <a:pt x="264" y="432"/>
                </a:lnTo>
                <a:lnTo>
                  <a:pt x="272" y="432"/>
                </a:lnTo>
                <a:lnTo>
                  <a:pt x="272" y="440"/>
                </a:lnTo>
                <a:lnTo>
                  <a:pt x="280" y="448"/>
                </a:lnTo>
                <a:lnTo>
                  <a:pt x="280" y="456"/>
                </a:lnTo>
                <a:lnTo>
                  <a:pt x="288" y="464"/>
                </a:lnTo>
                <a:lnTo>
                  <a:pt x="288" y="472"/>
                </a:lnTo>
                <a:lnTo>
                  <a:pt x="296" y="472"/>
                </a:lnTo>
                <a:lnTo>
                  <a:pt x="304" y="472"/>
                </a:lnTo>
                <a:lnTo>
                  <a:pt x="304" y="480"/>
                </a:lnTo>
                <a:lnTo>
                  <a:pt x="304" y="488"/>
                </a:lnTo>
                <a:lnTo>
                  <a:pt x="312" y="488"/>
                </a:lnTo>
                <a:lnTo>
                  <a:pt x="312" y="496"/>
                </a:lnTo>
                <a:lnTo>
                  <a:pt x="320" y="496"/>
                </a:lnTo>
                <a:lnTo>
                  <a:pt x="328" y="496"/>
                </a:lnTo>
                <a:lnTo>
                  <a:pt x="328" y="504"/>
                </a:lnTo>
                <a:lnTo>
                  <a:pt x="336" y="504"/>
                </a:lnTo>
                <a:lnTo>
                  <a:pt x="336" y="512"/>
                </a:lnTo>
                <a:lnTo>
                  <a:pt x="336" y="520"/>
                </a:lnTo>
                <a:lnTo>
                  <a:pt x="344" y="520"/>
                </a:lnTo>
                <a:lnTo>
                  <a:pt x="352" y="520"/>
                </a:lnTo>
                <a:lnTo>
                  <a:pt x="352" y="528"/>
                </a:lnTo>
                <a:lnTo>
                  <a:pt x="360" y="528"/>
                </a:lnTo>
                <a:lnTo>
                  <a:pt x="368" y="528"/>
                </a:lnTo>
                <a:lnTo>
                  <a:pt x="376" y="528"/>
                </a:lnTo>
                <a:lnTo>
                  <a:pt x="384" y="528"/>
                </a:lnTo>
                <a:lnTo>
                  <a:pt x="384" y="536"/>
                </a:lnTo>
                <a:lnTo>
                  <a:pt x="392" y="536"/>
                </a:lnTo>
                <a:lnTo>
                  <a:pt x="392" y="544"/>
                </a:lnTo>
                <a:lnTo>
                  <a:pt x="400" y="544"/>
                </a:lnTo>
                <a:lnTo>
                  <a:pt x="408" y="544"/>
                </a:lnTo>
                <a:lnTo>
                  <a:pt x="416" y="544"/>
                </a:lnTo>
                <a:lnTo>
                  <a:pt x="424" y="544"/>
                </a:lnTo>
                <a:lnTo>
                  <a:pt x="432" y="544"/>
                </a:lnTo>
                <a:lnTo>
                  <a:pt x="432" y="552"/>
                </a:lnTo>
                <a:lnTo>
                  <a:pt x="440" y="552"/>
                </a:lnTo>
                <a:lnTo>
                  <a:pt x="448" y="552"/>
                </a:lnTo>
                <a:lnTo>
                  <a:pt x="456" y="552"/>
                </a:lnTo>
                <a:lnTo>
                  <a:pt x="464" y="552"/>
                </a:lnTo>
                <a:lnTo>
                  <a:pt x="472" y="552"/>
                </a:lnTo>
                <a:lnTo>
                  <a:pt x="480" y="552"/>
                </a:lnTo>
                <a:lnTo>
                  <a:pt x="488" y="552"/>
                </a:lnTo>
                <a:lnTo>
                  <a:pt x="496" y="552"/>
                </a:lnTo>
                <a:lnTo>
                  <a:pt x="504" y="552"/>
                </a:lnTo>
                <a:lnTo>
                  <a:pt x="504" y="560"/>
                </a:lnTo>
                <a:lnTo>
                  <a:pt x="504" y="568"/>
                </a:lnTo>
                <a:lnTo>
                  <a:pt x="504" y="576"/>
                </a:lnTo>
                <a:lnTo>
                  <a:pt x="504" y="584"/>
                </a:lnTo>
                <a:lnTo>
                  <a:pt x="504" y="592"/>
                </a:lnTo>
                <a:lnTo>
                  <a:pt x="512" y="600"/>
                </a:lnTo>
                <a:lnTo>
                  <a:pt x="520" y="600"/>
                </a:lnTo>
                <a:lnTo>
                  <a:pt x="528" y="600"/>
                </a:lnTo>
                <a:lnTo>
                  <a:pt x="536" y="592"/>
                </a:lnTo>
                <a:lnTo>
                  <a:pt x="544" y="592"/>
                </a:lnTo>
                <a:lnTo>
                  <a:pt x="544" y="584"/>
                </a:lnTo>
                <a:lnTo>
                  <a:pt x="552" y="584"/>
                </a:lnTo>
                <a:lnTo>
                  <a:pt x="552" y="576"/>
                </a:lnTo>
                <a:lnTo>
                  <a:pt x="552" y="568"/>
                </a:lnTo>
                <a:lnTo>
                  <a:pt x="560" y="568"/>
                </a:lnTo>
                <a:lnTo>
                  <a:pt x="568" y="568"/>
                </a:lnTo>
                <a:lnTo>
                  <a:pt x="576" y="568"/>
                </a:lnTo>
                <a:lnTo>
                  <a:pt x="584" y="568"/>
                </a:lnTo>
                <a:lnTo>
                  <a:pt x="592" y="568"/>
                </a:lnTo>
                <a:lnTo>
                  <a:pt x="600" y="568"/>
                </a:lnTo>
                <a:lnTo>
                  <a:pt x="608" y="568"/>
                </a:lnTo>
                <a:lnTo>
                  <a:pt x="616" y="568"/>
                </a:lnTo>
                <a:lnTo>
                  <a:pt x="624" y="568"/>
                </a:lnTo>
                <a:lnTo>
                  <a:pt x="632" y="568"/>
                </a:lnTo>
                <a:lnTo>
                  <a:pt x="640" y="568"/>
                </a:lnTo>
                <a:lnTo>
                  <a:pt x="648" y="568"/>
                </a:lnTo>
                <a:lnTo>
                  <a:pt x="656" y="568"/>
                </a:lnTo>
                <a:lnTo>
                  <a:pt x="656" y="576"/>
                </a:lnTo>
                <a:lnTo>
                  <a:pt x="664" y="576"/>
                </a:lnTo>
                <a:lnTo>
                  <a:pt x="664" y="584"/>
                </a:lnTo>
                <a:lnTo>
                  <a:pt x="672" y="584"/>
                </a:lnTo>
                <a:lnTo>
                  <a:pt x="680" y="584"/>
                </a:lnTo>
                <a:lnTo>
                  <a:pt x="680" y="592"/>
                </a:lnTo>
                <a:lnTo>
                  <a:pt x="688" y="592"/>
                </a:lnTo>
                <a:lnTo>
                  <a:pt x="680" y="592"/>
                </a:lnTo>
                <a:lnTo>
                  <a:pt x="680" y="600"/>
                </a:lnTo>
                <a:lnTo>
                  <a:pt x="680" y="608"/>
                </a:lnTo>
                <a:lnTo>
                  <a:pt x="680" y="616"/>
                </a:lnTo>
                <a:lnTo>
                  <a:pt x="680" y="624"/>
                </a:lnTo>
                <a:lnTo>
                  <a:pt x="688" y="632"/>
                </a:lnTo>
                <a:lnTo>
                  <a:pt x="696" y="632"/>
                </a:lnTo>
                <a:lnTo>
                  <a:pt x="696" y="640"/>
                </a:lnTo>
                <a:lnTo>
                  <a:pt x="696" y="648"/>
                </a:lnTo>
                <a:lnTo>
                  <a:pt x="696" y="656"/>
                </a:lnTo>
                <a:lnTo>
                  <a:pt x="704" y="656"/>
                </a:lnTo>
                <a:lnTo>
                  <a:pt x="712" y="664"/>
                </a:lnTo>
                <a:lnTo>
                  <a:pt x="720" y="664"/>
                </a:lnTo>
                <a:lnTo>
                  <a:pt x="728" y="664"/>
                </a:lnTo>
                <a:lnTo>
                  <a:pt x="736" y="664"/>
                </a:lnTo>
                <a:lnTo>
                  <a:pt x="744" y="664"/>
                </a:lnTo>
                <a:lnTo>
                  <a:pt x="752" y="664"/>
                </a:lnTo>
                <a:lnTo>
                  <a:pt x="760" y="664"/>
                </a:lnTo>
                <a:lnTo>
                  <a:pt x="768" y="664"/>
                </a:lnTo>
                <a:lnTo>
                  <a:pt x="784" y="664"/>
                </a:lnTo>
                <a:lnTo>
                  <a:pt x="792" y="664"/>
                </a:lnTo>
                <a:lnTo>
                  <a:pt x="800" y="664"/>
                </a:lnTo>
                <a:lnTo>
                  <a:pt x="800" y="656"/>
                </a:lnTo>
                <a:lnTo>
                  <a:pt x="800" y="648"/>
                </a:lnTo>
                <a:lnTo>
                  <a:pt x="800" y="640"/>
                </a:lnTo>
                <a:lnTo>
                  <a:pt x="808" y="640"/>
                </a:lnTo>
                <a:lnTo>
                  <a:pt x="808" y="632"/>
                </a:lnTo>
                <a:lnTo>
                  <a:pt x="816" y="632"/>
                </a:lnTo>
                <a:lnTo>
                  <a:pt x="816" y="624"/>
                </a:lnTo>
                <a:lnTo>
                  <a:pt x="824" y="624"/>
                </a:lnTo>
                <a:lnTo>
                  <a:pt x="832" y="624"/>
                </a:lnTo>
                <a:lnTo>
                  <a:pt x="840" y="624"/>
                </a:lnTo>
                <a:lnTo>
                  <a:pt x="848" y="624"/>
                </a:lnTo>
                <a:lnTo>
                  <a:pt x="856" y="624"/>
                </a:lnTo>
                <a:lnTo>
                  <a:pt x="856" y="616"/>
                </a:lnTo>
                <a:lnTo>
                  <a:pt x="856" y="608"/>
                </a:lnTo>
                <a:lnTo>
                  <a:pt x="864" y="608"/>
                </a:lnTo>
                <a:lnTo>
                  <a:pt x="872" y="608"/>
                </a:lnTo>
                <a:lnTo>
                  <a:pt x="872" y="600"/>
                </a:lnTo>
                <a:lnTo>
                  <a:pt x="880" y="600"/>
                </a:lnTo>
                <a:lnTo>
                  <a:pt x="888" y="600"/>
                </a:lnTo>
                <a:lnTo>
                  <a:pt x="896" y="600"/>
                </a:lnTo>
                <a:lnTo>
                  <a:pt x="896" y="592"/>
                </a:lnTo>
                <a:lnTo>
                  <a:pt x="904" y="592"/>
                </a:lnTo>
                <a:lnTo>
                  <a:pt x="904" y="584"/>
                </a:lnTo>
                <a:lnTo>
                  <a:pt x="904" y="576"/>
                </a:lnTo>
                <a:lnTo>
                  <a:pt x="912" y="576"/>
                </a:lnTo>
                <a:lnTo>
                  <a:pt x="912" y="584"/>
                </a:lnTo>
                <a:lnTo>
                  <a:pt x="920" y="584"/>
                </a:lnTo>
                <a:lnTo>
                  <a:pt x="928" y="584"/>
                </a:lnTo>
                <a:lnTo>
                  <a:pt x="928" y="592"/>
                </a:lnTo>
                <a:lnTo>
                  <a:pt x="936" y="592"/>
                </a:lnTo>
                <a:lnTo>
                  <a:pt x="936" y="600"/>
                </a:lnTo>
                <a:lnTo>
                  <a:pt x="944" y="600"/>
                </a:lnTo>
                <a:lnTo>
                  <a:pt x="952" y="600"/>
                </a:lnTo>
                <a:lnTo>
                  <a:pt x="952" y="608"/>
                </a:lnTo>
                <a:lnTo>
                  <a:pt x="960" y="608"/>
                </a:lnTo>
                <a:lnTo>
                  <a:pt x="968" y="616"/>
                </a:lnTo>
                <a:lnTo>
                  <a:pt x="992" y="616"/>
                </a:lnTo>
                <a:lnTo>
                  <a:pt x="992" y="608"/>
                </a:lnTo>
                <a:lnTo>
                  <a:pt x="1000" y="608"/>
                </a:lnTo>
                <a:lnTo>
                  <a:pt x="1008" y="608"/>
                </a:lnTo>
                <a:lnTo>
                  <a:pt x="1008" y="600"/>
                </a:lnTo>
                <a:lnTo>
                  <a:pt x="1008" y="592"/>
                </a:lnTo>
                <a:lnTo>
                  <a:pt x="1008" y="584"/>
                </a:lnTo>
                <a:lnTo>
                  <a:pt x="1000" y="584"/>
                </a:lnTo>
                <a:lnTo>
                  <a:pt x="1000" y="576"/>
                </a:lnTo>
                <a:lnTo>
                  <a:pt x="1008" y="576"/>
                </a:lnTo>
                <a:lnTo>
                  <a:pt x="1008" y="568"/>
                </a:lnTo>
                <a:lnTo>
                  <a:pt x="1016" y="568"/>
                </a:lnTo>
                <a:lnTo>
                  <a:pt x="1024" y="568"/>
                </a:lnTo>
                <a:lnTo>
                  <a:pt x="1032" y="568"/>
                </a:lnTo>
                <a:lnTo>
                  <a:pt x="1032" y="576"/>
                </a:lnTo>
                <a:lnTo>
                  <a:pt x="1032" y="584"/>
                </a:lnTo>
                <a:lnTo>
                  <a:pt x="1040" y="584"/>
                </a:lnTo>
                <a:lnTo>
                  <a:pt x="1048" y="584"/>
                </a:lnTo>
                <a:lnTo>
                  <a:pt x="1048" y="592"/>
                </a:lnTo>
                <a:lnTo>
                  <a:pt x="1048" y="600"/>
                </a:lnTo>
                <a:lnTo>
                  <a:pt x="1056" y="600"/>
                </a:lnTo>
                <a:lnTo>
                  <a:pt x="1064" y="600"/>
                </a:lnTo>
                <a:lnTo>
                  <a:pt x="1064" y="592"/>
                </a:lnTo>
                <a:lnTo>
                  <a:pt x="1064" y="584"/>
                </a:lnTo>
                <a:lnTo>
                  <a:pt x="1072" y="584"/>
                </a:lnTo>
                <a:lnTo>
                  <a:pt x="1072" y="576"/>
                </a:lnTo>
                <a:lnTo>
                  <a:pt x="1064" y="568"/>
                </a:lnTo>
                <a:lnTo>
                  <a:pt x="1064" y="560"/>
                </a:lnTo>
                <a:lnTo>
                  <a:pt x="1072" y="560"/>
                </a:lnTo>
                <a:lnTo>
                  <a:pt x="1072" y="552"/>
                </a:lnTo>
                <a:lnTo>
                  <a:pt x="1064" y="552"/>
                </a:lnTo>
                <a:lnTo>
                  <a:pt x="1064" y="544"/>
                </a:lnTo>
                <a:lnTo>
                  <a:pt x="1064" y="536"/>
                </a:lnTo>
                <a:lnTo>
                  <a:pt x="1072" y="536"/>
                </a:lnTo>
                <a:lnTo>
                  <a:pt x="1072" y="528"/>
                </a:lnTo>
                <a:lnTo>
                  <a:pt x="1080" y="528"/>
                </a:lnTo>
                <a:lnTo>
                  <a:pt x="1088" y="520"/>
                </a:lnTo>
                <a:lnTo>
                  <a:pt x="1088" y="512"/>
                </a:lnTo>
                <a:lnTo>
                  <a:pt x="1088" y="504"/>
                </a:lnTo>
                <a:lnTo>
                  <a:pt x="1096" y="504"/>
                </a:lnTo>
                <a:lnTo>
                  <a:pt x="1104" y="504"/>
                </a:lnTo>
                <a:lnTo>
                  <a:pt x="1112" y="504"/>
                </a:lnTo>
                <a:lnTo>
                  <a:pt x="1112" y="496"/>
                </a:lnTo>
                <a:lnTo>
                  <a:pt x="1112" y="488"/>
                </a:lnTo>
                <a:lnTo>
                  <a:pt x="1104" y="488"/>
                </a:lnTo>
                <a:lnTo>
                  <a:pt x="1104" y="480"/>
                </a:lnTo>
                <a:lnTo>
                  <a:pt x="1104" y="472"/>
                </a:lnTo>
                <a:lnTo>
                  <a:pt x="1096" y="472"/>
                </a:lnTo>
                <a:lnTo>
                  <a:pt x="1096" y="464"/>
                </a:lnTo>
                <a:lnTo>
                  <a:pt x="1088" y="464"/>
                </a:lnTo>
                <a:lnTo>
                  <a:pt x="1088" y="456"/>
                </a:lnTo>
                <a:lnTo>
                  <a:pt x="1088" y="448"/>
                </a:lnTo>
                <a:lnTo>
                  <a:pt x="1088" y="440"/>
                </a:lnTo>
                <a:lnTo>
                  <a:pt x="1088" y="432"/>
                </a:lnTo>
                <a:lnTo>
                  <a:pt x="1080" y="432"/>
                </a:lnTo>
                <a:lnTo>
                  <a:pt x="1080" y="424"/>
                </a:lnTo>
                <a:lnTo>
                  <a:pt x="1080" y="416"/>
                </a:lnTo>
                <a:lnTo>
                  <a:pt x="1080" y="408"/>
                </a:lnTo>
                <a:lnTo>
                  <a:pt x="1080" y="400"/>
                </a:lnTo>
                <a:lnTo>
                  <a:pt x="1088" y="400"/>
                </a:lnTo>
                <a:lnTo>
                  <a:pt x="1088" y="392"/>
                </a:lnTo>
                <a:lnTo>
                  <a:pt x="1088" y="384"/>
                </a:lnTo>
                <a:lnTo>
                  <a:pt x="1088" y="376"/>
                </a:lnTo>
                <a:lnTo>
                  <a:pt x="1080" y="368"/>
                </a:lnTo>
                <a:lnTo>
                  <a:pt x="1072" y="368"/>
                </a:lnTo>
                <a:lnTo>
                  <a:pt x="1072" y="360"/>
                </a:lnTo>
                <a:lnTo>
                  <a:pt x="1064" y="360"/>
                </a:lnTo>
                <a:lnTo>
                  <a:pt x="1064" y="352"/>
                </a:lnTo>
                <a:lnTo>
                  <a:pt x="1056" y="352"/>
                </a:lnTo>
                <a:lnTo>
                  <a:pt x="1048" y="344"/>
                </a:lnTo>
                <a:lnTo>
                  <a:pt x="1048" y="336"/>
                </a:lnTo>
                <a:lnTo>
                  <a:pt x="1040" y="336"/>
                </a:lnTo>
                <a:lnTo>
                  <a:pt x="1040" y="328"/>
                </a:lnTo>
                <a:lnTo>
                  <a:pt x="1032" y="312"/>
                </a:lnTo>
                <a:lnTo>
                  <a:pt x="1032" y="304"/>
                </a:lnTo>
                <a:lnTo>
                  <a:pt x="1024" y="304"/>
                </a:lnTo>
                <a:lnTo>
                  <a:pt x="1024" y="296"/>
                </a:lnTo>
                <a:lnTo>
                  <a:pt x="1016" y="296"/>
                </a:lnTo>
                <a:lnTo>
                  <a:pt x="1008" y="296"/>
                </a:lnTo>
                <a:lnTo>
                  <a:pt x="1008" y="304"/>
                </a:lnTo>
                <a:lnTo>
                  <a:pt x="1008" y="312"/>
                </a:lnTo>
                <a:lnTo>
                  <a:pt x="1008" y="320"/>
                </a:lnTo>
                <a:lnTo>
                  <a:pt x="1008" y="328"/>
                </a:lnTo>
                <a:lnTo>
                  <a:pt x="1008" y="336"/>
                </a:lnTo>
                <a:lnTo>
                  <a:pt x="1000" y="336"/>
                </a:lnTo>
                <a:lnTo>
                  <a:pt x="992" y="336"/>
                </a:lnTo>
                <a:lnTo>
                  <a:pt x="984" y="336"/>
                </a:lnTo>
                <a:lnTo>
                  <a:pt x="984" y="328"/>
                </a:lnTo>
                <a:lnTo>
                  <a:pt x="976" y="328"/>
                </a:lnTo>
                <a:lnTo>
                  <a:pt x="968" y="328"/>
                </a:lnTo>
                <a:lnTo>
                  <a:pt x="968" y="336"/>
                </a:lnTo>
                <a:lnTo>
                  <a:pt x="960" y="336"/>
                </a:lnTo>
                <a:lnTo>
                  <a:pt x="968" y="344"/>
                </a:lnTo>
                <a:lnTo>
                  <a:pt x="968" y="352"/>
                </a:lnTo>
                <a:lnTo>
                  <a:pt x="976" y="352"/>
                </a:lnTo>
                <a:lnTo>
                  <a:pt x="984" y="352"/>
                </a:lnTo>
                <a:lnTo>
                  <a:pt x="984" y="360"/>
                </a:lnTo>
                <a:lnTo>
                  <a:pt x="976" y="360"/>
                </a:lnTo>
                <a:lnTo>
                  <a:pt x="976" y="368"/>
                </a:lnTo>
                <a:lnTo>
                  <a:pt x="968" y="368"/>
                </a:lnTo>
                <a:lnTo>
                  <a:pt x="968" y="360"/>
                </a:lnTo>
                <a:lnTo>
                  <a:pt x="960" y="360"/>
                </a:lnTo>
                <a:lnTo>
                  <a:pt x="952" y="360"/>
                </a:lnTo>
                <a:lnTo>
                  <a:pt x="944" y="360"/>
                </a:lnTo>
                <a:lnTo>
                  <a:pt x="944" y="368"/>
                </a:lnTo>
                <a:lnTo>
                  <a:pt x="952" y="368"/>
                </a:lnTo>
                <a:lnTo>
                  <a:pt x="952" y="376"/>
                </a:lnTo>
                <a:lnTo>
                  <a:pt x="944" y="376"/>
                </a:lnTo>
                <a:lnTo>
                  <a:pt x="936" y="376"/>
                </a:lnTo>
                <a:lnTo>
                  <a:pt x="936" y="368"/>
                </a:lnTo>
                <a:lnTo>
                  <a:pt x="928" y="368"/>
                </a:lnTo>
                <a:lnTo>
                  <a:pt x="928" y="360"/>
                </a:lnTo>
                <a:lnTo>
                  <a:pt x="928" y="352"/>
                </a:lnTo>
                <a:lnTo>
                  <a:pt x="928" y="344"/>
                </a:lnTo>
                <a:lnTo>
                  <a:pt x="920" y="344"/>
                </a:lnTo>
                <a:lnTo>
                  <a:pt x="920" y="336"/>
                </a:lnTo>
                <a:lnTo>
                  <a:pt x="912" y="336"/>
                </a:lnTo>
                <a:lnTo>
                  <a:pt x="904" y="336"/>
                </a:lnTo>
                <a:lnTo>
                  <a:pt x="904" y="328"/>
                </a:lnTo>
                <a:lnTo>
                  <a:pt x="896" y="328"/>
                </a:lnTo>
                <a:lnTo>
                  <a:pt x="896" y="320"/>
                </a:lnTo>
                <a:lnTo>
                  <a:pt x="896" y="312"/>
                </a:lnTo>
                <a:lnTo>
                  <a:pt x="888" y="312"/>
                </a:lnTo>
                <a:lnTo>
                  <a:pt x="888" y="304"/>
                </a:lnTo>
                <a:lnTo>
                  <a:pt x="880" y="304"/>
                </a:lnTo>
                <a:lnTo>
                  <a:pt x="880" y="296"/>
                </a:lnTo>
                <a:lnTo>
                  <a:pt x="872" y="296"/>
                </a:lnTo>
                <a:lnTo>
                  <a:pt x="864" y="296"/>
                </a:lnTo>
                <a:lnTo>
                  <a:pt x="856" y="296"/>
                </a:lnTo>
                <a:lnTo>
                  <a:pt x="848" y="296"/>
                </a:lnTo>
                <a:lnTo>
                  <a:pt x="840" y="296"/>
                </a:lnTo>
                <a:lnTo>
                  <a:pt x="832" y="288"/>
                </a:lnTo>
                <a:lnTo>
                  <a:pt x="824" y="288"/>
                </a:lnTo>
                <a:lnTo>
                  <a:pt x="816" y="288"/>
                </a:lnTo>
                <a:lnTo>
                  <a:pt x="808" y="288"/>
                </a:lnTo>
                <a:lnTo>
                  <a:pt x="800" y="288"/>
                </a:lnTo>
                <a:lnTo>
                  <a:pt x="792" y="288"/>
                </a:lnTo>
                <a:lnTo>
                  <a:pt x="784" y="288"/>
                </a:lnTo>
                <a:lnTo>
                  <a:pt x="776" y="288"/>
                </a:lnTo>
                <a:lnTo>
                  <a:pt x="776" y="280"/>
                </a:lnTo>
                <a:lnTo>
                  <a:pt x="768" y="280"/>
                </a:lnTo>
                <a:lnTo>
                  <a:pt x="760" y="280"/>
                </a:lnTo>
                <a:lnTo>
                  <a:pt x="760" y="272"/>
                </a:lnTo>
                <a:lnTo>
                  <a:pt x="752" y="272"/>
                </a:lnTo>
                <a:lnTo>
                  <a:pt x="744" y="272"/>
                </a:lnTo>
                <a:lnTo>
                  <a:pt x="744" y="264"/>
                </a:lnTo>
                <a:lnTo>
                  <a:pt x="736" y="264"/>
                </a:lnTo>
                <a:lnTo>
                  <a:pt x="736" y="256"/>
                </a:lnTo>
                <a:lnTo>
                  <a:pt x="728" y="256"/>
                </a:lnTo>
                <a:lnTo>
                  <a:pt x="720" y="256"/>
                </a:lnTo>
                <a:lnTo>
                  <a:pt x="712" y="256"/>
                </a:lnTo>
                <a:lnTo>
                  <a:pt x="712" y="248"/>
                </a:lnTo>
                <a:lnTo>
                  <a:pt x="704" y="248"/>
                </a:lnTo>
                <a:lnTo>
                  <a:pt x="704" y="240"/>
                </a:lnTo>
                <a:lnTo>
                  <a:pt x="704" y="232"/>
                </a:lnTo>
                <a:lnTo>
                  <a:pt x="696" y="224"/>
                </a:lnTo>
                <a:lnTo>
                  <a:pt x="688" y="224"/>
                </a:lnTo>
                <a:lnTo>
                  <a:pt x="680" y="224"/>
                </a:lnTo>
                <a:lnTo>
                  <a:pt x="680" y="232"/>
                </a:lnTo>
                <a:lnTo>
                  <a:pt x="672" y="232"/>
                </a:lnTo>
                <a:lnTo>
                  <a:pt x="664" y="232"/>
                </a:lnTo>
                <a:lnTo>
                  <a:pt x="656" y="224"/>
                </a:lnTo>
                <a:lnTo>
                  <a:pt x="648" y="224"/>
                </a:lnTo>
                <a:lnTo>
                  <a:pt x="632" y="224"/>
                </a:lnTo>
                <a:lnTo>
                  <a:pt x="608" y="224"/>
                </a:lnTo>
                <a:lnTo>
                  <a:pt x="608" y="216"/>
                </a:lnTo>
                <a:lnTo>
                  <a:pt x="608" y="208"/>
                </a:lnTo>
                <a:lnTo>
                  <a:pt x="608" y="200"/>
                </a:lnTo>
                <a:lnTo>
                  <a:pt x="616" y="200"/>
                </a:lnTo>
                <a:lnTo>
                  <a:pt x="616" y="192"/>
                </a:lnTo>
                <a:lnTo>
                  <a:pt x="608" y="192"/>
                </a:lnTo>
                <a:lnTo>
                  <a:pt x="608" y="184"/>
                </a:lnTo>
                <a:lnTo>
                  <a:pt x="608" y="176"/>
                </a:lnTo>
                <a:lnTo>
                  <a:pt x="616" y="176"/>
                </a:lnTo>
                <a:lnTo>
                  <a:pt x="616" y="168"/>
                </a:lnTo>
                <a:lnTo>
                  <a:pt x="608" y="168"/>
                </a:lnTo>
                <a:lnTo>
                  <a:pt x="608" y="160"/>
                </a:lnTo>
                <a:lnTo>
                  <a:pt x="600" y="160"/>
                </a:lnTo>
                <a:lnTo>
                  <a:pt x="608" y="160"/>
                </a:lnTo>
                <a:lnTo>
                  <a:pt x="608" y="152"/>
                </a:lnTo>
                <a:lnTo>
                  <a:pt x="616" y="152"/>
                </a:lnTo>
                <a:lnTo>
                  <a:pt x="616" y="144"/>
                </a:lnTo>
                <a:lnTo>
                  <a:pt x="608" y="144"/>
                </a:lnTo>
                <a:lnTo>
                  <a:pt x="608" y="136"/>
                </a:lnTo>
                <a:lnTo>
                  <a:pt x="608" y="128"/>
                </a:lnTo>
                <a:lnTo>
                  <a:pt x="608" y="120"/>
                </a:lnTo>
                <a:lnTo>
                  <a:pt x="616" y="120"/>
                </a:lnTo>
                <a:lnTo>
                  <a:pt x="616" y="112"/>
                </a:lnTo>
                <a:lnTo>
                  <a:pt x="608" y="112"/>
                </a:lnTo>
                <a:lnTo>
                  <a:pt x="616" y="112"/>
                </a:lnTo>
                <a:lnTo>
                  <a:pt x="616" y="104"/>
                </a:lnTo>
                <a:lnTo>
                  <a:pt x="624" y="104"/>
                </a:lnTo>
                <a:lnTo>
                  <a:pt x="624" y="96"/>
                </a:lnTo>
                <a:lnTo>
                  <a:pt x="624" y="88"/>
                </a:lnTo>
                <a:lnTo>
                  <a:pt x="624" y="80"/>
                </a:lnTo>
                <a:lnTo>
                  <a:pt x="616" y="80"/>
                </a:lnTo>
                <a:lnTo>
                  <a:pt x="608" y="80"/>
                </a:lnTo>
                <a:lnTo>
                  <a:pt x="608" y="72"/>
                </a:lnTo>
                <a:lnTo>
                  <a:pt x="616" y="64"/>
                </a:lnTo>
                <a:lnTo>
                  <a:pt x="608" y="64"/>
                </a:lnTo>
                <a:lnTo>
                  <a:pt x="600" y="64"/>
                </a:lnTo>
                <a:lnTo>
                  <a:pt x="600" y="56"/>
                </a:lnTo>
              </a:path>
            </a:pathLst>
          </a:custGeom>
          <a:solidFill>
            <a:srgbClr val="FFFFFF"/>
          </a:solidFill>
          <a:ln w="12700" cap="flat"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8" name="Freeform 26"/>
          <p:cNvSpPr>
            <a:spLocks/>
          </p:cNvSpPr>
          <p:nvPr/>
        </p:nvSpPr>
        <p:spPr bwMode="auto">
          <a:xfrm>
            <a:off x="6062663" y="2913063"/>
            <a:ext cx="74612" cy="53975"/>
          </a:xfrm>
          <a:custGeom>
            <a:avLst/>
            <a:gdLst/>
            <a:ahLst/>
            <a:cxnLst>
              <a:cxn ang="0">
                <a:pos x="0" y="8"/>
              </a:cxn>
              <a:cxn ang="0">
                <a:pos x="0" y="8"/>
              </a:cxn>
              <a:cxn ang="0">
                <a:pos x="0" y="0"/>
              </a:cxn>
              <a:cxn ang="0">
                <a:pos x="8" y="0"/>
              </a:cxn>
              <a:cxn ang="0">
                <a:pos x="16" y="0"/>
              </a:cxn>
              <a:cxn ang="0">
                <a:pos x="16" y="8"/>
              </a:cxn>
              <a:cxn ang="0">
                <a:pos x="24" y="8"/>
              </a:cxn>
              <a:cxn ang="0">
                <a:pos x="24" y="16"/>
              </a:cxn>
              <a:cxn ang="0">
                <a:pos x="24" y="24"/>
              </a:cxn>
            </a:cxnLst>
            <a:rect l="0" t="0" r="r" b="b"/>
            <a:pathLst>
              <a:path w="25" h="25">
                <a:moveTo>
                  <a:pt x="0" y="8"/>
                </a:moveTo>
                <a:lnTo>
                  <a:pt x="0" y="8"/>
                </a:lnTo>
                <a:lnTo>
                  <a:pt x="0" y="0"/>
                </a:lnTo>
                <a:lnTo>
                  <a:pt x="8" y="0"/>
                </a:lnTo>
                <a:lnTo>
                  <a:pt x="16" y="0"/>
                </a:lnTo>
                <a:lnTo>
                  <a:pt x="16" y="8"/>
                </a:lnTo>
                <a:lnTo>
                  <a:pt x="24" y="8"/>
                </a:lnTo>
                <a:lnTo>
                  <a:pt x="24" y="16"/>
                </a:lnTo>
                <a:lnTo>
                  <a:pt x="24" y="24"/>
                </a:lnTo>
              </a:path>
            </a:pathLst>
          </a:custGeom>
          <a:solidFill>
            <a:srgbClr val="FFFFFF"/>
          </a:solidFill>
          <a:ln w="12700" cap="rnd"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9" name="Freeform 27"/>
          <p:cNvSpPr>
            <a:spLocks/>
          </p:cNvSpPr>
          <p:nvPr/>
        </p:nvSpPr>
        <p:spPr bwMode="auto">
          <a:xfrm>
            <a:off x="6062663" y="2913063"/>
            <a:ext cx="74612" cy="53975"/>
          </a:xfrm>
          <a:custGeom>
            <a:avLst/>
            <a:gdLst/>
            <a:ahLst/>
            <a:cxnLst>
              <a:cxn ang="0">
                <a:pos x="0" y="8"/>
              </a:cxn>
              <a:cxn ang="0">
                <a:pos x="0" y="0"/>
              </a:cxn>
              <a:cxn ang="0">
                <a:pos x="8" y="0"/>
              </a:cxn>
              <a:cxn ang="0">
                <a:pos x="16" y="0"/>
              </a:cxn>
              <a:cxn ang="0">
                <a:pos x="16" y="8"/>
              </a:cxn>
              <a:cxn ang="0">
                <a:pos x="24" y="8"/>
              </a:cxn>
              <a:cxn ang="0">
                <a:pos x="24" y="16"/>
              </a:cxn>
              <a:cxn ang="0">
                <a:pos x="24" y="24"/>
              </a:cxn>
            </a:cxnLst>
            <a:rect l="0" t="0" r="r" b="b"/>
            <a:pathLst>
              <a:path w="25" h="25">
                <a:moveTo>
                  <a:pt x="0" y="8"/>
                </a:moveTo>
                <a:lnTo>
                  <a:pt x="0" y="0"/>
                </a:lnTo>
                <a:lnTo>
                  <a:pt x="8" y="0"/>
                </a:lnTo>
                <a:lnTo>
                  <a:pt x="16" y="0"/>
                </a:lnTo>
                <a:lnTo>
                  <a:pt x="16" y="8"/>
                </a:lnTo>
                <a:lnTo>
                  <a:pt x="24" y="8"/>
                </a:lnTo>
                <a:lnTo>
                  <a:pt x="24" y="16"/>
                </a:lnTo>
                <a:lnTo>
                  <a:pt x="24" y="24"/>
                </a:lnTo>
              </a:path>
            </a:pathLst>
          </a:custGeom>
          <a:solidFill>
            <a:srgbClr val="FFFFFF"/>
          </a:solidFill>
          <a:ln w="12700" cap="rnd"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0" name="Freeform 28"/>
          <p:cNvSpPr>
            <a:spLocks/>
          </p:cNvSpPr>
          <p:nvPr/>
        </p:nvSpPr>
        <p:spPr bwMode="auto">
          <a:xfrm>
            <a:off x="4240213" y="3316288"/>
            <a:ext cx="476250" cy="534987"/>
          </a:xfrm>
          <a:custGeom>
            <a:avLst/>
            <a:gdLst/>
            <a:ahLst/>
            <a:cxnLst>
              <a:cxn ang="0">
                <a:pos x="0" y="120"/>
              </a:cxn>
              <a:cxn ang="0">
                <a:pos x="16" y="120"/>
              </a:cxn>
              <a:cxn ang="0">
                <a:pos x="24" y="112"/>
              </a:cxn>
              <a:cxn ang="0">
                <a:pos x="40" y="112"/>
              </a:cxn>
              <a:cxn ang="0">
                <a:pos x="56" y="112"/>
              </a:cxn>
              <a:cxn ang="0">
                <a:pos x="64" y="104"/>
              </a:cxn>
              <a:cxn ang="0">
                <a:pos x="72" y="96"/>
              </a:cxn>
              <a:cxn ang="0">
                <a:pos x="80" y="88"/>
              </a:cxn>
              <a:cxn ang="0">
                <a:pos x="80" y="72"/>
              </a:cxn>
              <a:cxn ang="0">
                <a:pos x="72" y="64"/>
              </a:cxn>
              <a:cxn ang="0">
                <a:pos x="64" y="56"/>
              </a:cxn>
              <a:cxn ang="0">
                <a:pos x="72" y="40"/>
              </a:cxn>
              <a:cxn ang="0">
                <a:pos x="80" y="32"/>
              </a:cxn>
              <a:cxn ang="0">
                <a:pos x="80" y="16"/>
              </a:cxn>
              <a:cxn ang="0">
                <a:pos x="88" y="8"/>
              </a:cxn>
              <a:cxn ang="0">
                <a:pos x="96" y="0"/>
              </a:cxn>
              <a:cxn ang="0">
                <a:pos x="112" y="0"/>
              </a:cxn>
              <a:cxn ang="0">
                <a:pos x="120" y="8"/>
              </a:cxn>
              <a:cxn ang="0">
                <a:pos x="128" y="16"/>
              </a:cxn>
              <a:cxn ang="0">
                <a:pos x="128" y="32"/>
              </a:cxn>
              <a:cxn ang="0">
                <a:pos x="128" y="48"/>
              </a:cxn>
              <a:cxn ang="0">
                <a:pos x="128" y="64"/>
              </a:cxn>
              <a:cxn ang="0">
                <a:pos x="144" y="72"/>
              </a:cxn>
              <a:cxn ang="0">
                <a:pos x="152" y="80"/>
              </a:cxn>
              <a:cxn ang="0">
                <a:pos x="160" y="88"/>
              </a:cxn>
              <a:cxn ang="0">
                <a:pos x="176" y="88"/>
              </a:cxn>
              <a:cxn ang="0">
                <a:pos x="168" y="96"/>
              </a:cxn>
              <a:cxn ang="0">
                <a:pos x="144" y="112"/>
              </a:cxn>
              <a:cxn ang="0">
                <a:pos x="136" y="120"/>
              </a:cxn>
              <a:cxn ang="0">
                <a:pos x="152" y="120"/>
              </a:cxn>
              <a:cxn ang="0">
                <a:pos x="152" y="136"/>
              </a:cxn>
              <a:cxn ang="0">
                <a:pos x="136" y="136"/>
              </a:cxn>
              <a:cxn ang="0">
                <a:pos x="120" y="136"/>
              </a:cxn>
              <a:cxn ang="0">
                <a:pos x="112" y="152"/>
              </a:cxn>
              <a:cxn ang="0">
                <a:pos x="112" y="168"/>
              </a:cxn>
              <a:cxn ang="0">
                <a:pos x="112" y="184"/>
              </a:cxn>
              <a:cxn ang="0">
                <a:pos x="120" y="192"/>
              </a:cxn>
              <a:cxn ang="0">
                <a:pos x="128" y="200"/>
              </a:cxn>
              <a:cxn ang="0">
                <a:pos x="136" y="208"/>
              </a:cxn>
              <a:cxn ang="0">
                <a:pos x="136" y="224"/>
              </a:cxn>
              <a:cxn ang="0">
                <a:pos x="136" y="224"/>
              </a:cxn>
              <a:cxn ang="0">
                <a:pos x="128" y="232"/>
              </a:cxn>
              <a:cxn ang="0">
                <a:pos x="112" y="232"/>
              </a:cxn>
              <a:cxn ang="0">
                <a:pos x="96" y="232"/>
              </a:cxn>
              <a:cxn ang="0">
                <a:pos x="80" y="232"/>
              </a:cxn>
              <a:cxn ang="0">
                <a:pos x="64" y="232"/>
              </a:cxn>
              <a:cxn ang="0">
                <a:pos x="56" y="224"/>
              </a:cxn>
              <a:cxn ang="0">
                <a:pos x="56" y="208"/>
              </a:cxn>
              <a:cxn ang="0">
                <a:pos x="56" y="192"/>
              </a:cxn>
              <a:cxn ang="0">
                <a:pos x="48" y="184"/>
              </a:cxn>
              <a:cxn ang="0">
                <a:pos x="48" y="168"/>
              </a:cxn>
              <a:cxn ang="0">
                <a:pos x="40" y="160"/>
              </a:cxn>
              <a:cxn ang="0">
                <a:pos x="32" y="152"/>
              </a:cxn>
              <a:cxn ang="0">
                <a:pos x="32" y="136"/>
              </a:cxn>
              <a:cxn ang="0">
                <a:pos x="16" y="128"/>
              </a:cxn>
              <a:cxn ang="0">
                <a:pos x="16" y="112"/>
              </a:cxn>
            </a:cxnLst>
            <a:rect l="0" t="0" r="r" b="b"/>
            <a:pathLst>
              <a:path w="177" h="233">
                <a:moveTo>
                  <a:pt x="0" y="120"/>
                </a:moveTo>
                <a:lnTo>
                  <a:pt x="0" y="120"/>
                </a:lnTo>
                <a:lnTo>
                  <a:pt x="8" y="120"/>
                </a:lnTo>
                <a:lnTo>
                  <a:pt x="16" y="120"/>
                </a:lnTo>
                <a:lnTo>
                  <a:pt x="24" y="120"/>
                </a:lnTo>
                <a:lnTo>
                  <a:pt x="24" y="112"/>
                </a:lnTo>
                <a:lnTo>
                  <a:pt x="32" y="112"/>
                </a:lnTo>
                <a:lnTo>
                  <a:pt x="40" y="112"/>
                </a:lnTo>
                <a:lnTo>
                  <a:pt x="48" y="112"/>
                </a:lnTo>
                <a:lnTo>
                  <a:pt x="56" y="112"/>
                </a:lnTo>
                <a:lnTo>
                  <a:pt x="56" y="104"/>
                </a:lnTo>
                <a:lnTo>
                  <a:pt x="64" y="104"/>
                </a:lnTo>
                <a:lnTo>
                  <a:pt x="64" y="96"/>
                </a:lnTo>
                <a:lnTo>
                  <a:pt x="72" y="96"/>
                </a:lnTo>
                <a:lnTo>
                  <a:pt x="72" y="88"/>
                </a:lnTo>
                <a:lnTo>
                  <a:pt x="80" y="88"/>
                </a:lnTo>
                <a:lnTo>
                  <a:pt x="80" y="80"/>
                </a:lnTo>
                <a:lnTo>
                  <a:pt x="80" y="72"/>
                </a:lnTo>
                <a:lnTo>
                  <a:pt x="72" y="72"/>
                </a:lnTo>
                <a:lnTo>
                  <a:pt x="72" y="64"/>
                </a:lnTo>
                <a:lnTo>
                  <a:pt x="64" y="64"/>
                </a:lnTo>
                <a:lnTo>
                  <a:pt x="64" y="56"/>
                </a:lnTo>
                <a:lnTo>
                  <a:pt x="72" y="48"/>
                </a:lnTo>
                <a:lnTo>
                  <a:pt x="72" y="40"/>
                </a:lnTo>
                <a:lnTo>
                  <a:pt x="80" y="40"/>
                </a:lnTo>
                <a:lnTo>
                  <a:pt x="80" y="32"/>
                </a:lnTo>
                <a:lnTo>
                  <a:pt x="80" y="24"/>
                </a:lnTo>
                <a:lnTo>
                  <a:pt x="80" y="16"/>
                </a:lnTo>
                <a:lnTo>
                  <a:pt x="80" y="8"/>
                </a:lnTo>
                <a:lnTo>
                  <a:pt x="88" y="8"/>
                </a:lnTo>
                <a:lnTo>
                  <a:pt x="88" y="0"/>
                </a:lnTo>
                <a:lnTo>
                  <a:pt x="96" y="0"/>
                </a:lnTo>
                <a:lnTo>
                  <a:pt x="104" y="0"/>
                </a:lnTo>
                <a:lnTo>
                  <a:pt x="112" y="0"/>
                </a:lnTo>
                <a:lnTo>
                  <a:pt x="112" y="8"/>
                </a:lnTo>
                <a:lnTo>
                  <a:pt x="120" y="8"/>
                </a:lnTo>
                <a:lnTo>
                  <a:pt x="128" y="8"/>
                </a:lnTo>
                <a:lnTo>
                  <a:pt x="128" y="16"/>
                </a:lnTo>
                <a:lnTo>
                  <a:pt x="128" y="24"/>
                </a:lnTo>
                <a:lnTo>
                  <a:pt x="128" y="32"/>
                </a:lnTo>
                <a:lnTo>
                  <a:pt x="128" y="40"/>
                </a:lnTo>
                <a:lnTo>
                  <a:pt x="128" y="48"/>
                </a:lnTo>
                <a:lnTo>
                  <a:pt x="128" y="56"/>
                </a:lnTo>
                <a:lnTo>
                  <a:pt x="128" y="64"/>
                </a:lnTo>
                <a:lnTo>
                  <a:pt x="136" y="72"/>
                </a:lnTo>
                <a:lnTo>
                  <a:pt x="144" y="72"/>
                </a:lnTo>
                <a:lnTo>
                  <a:pt x="152" y="72"/>
                </a:lnTo>
                <a:lnTo>
                  <a:pt x="152" y="80"/>
                </a:lnTo>
                <a:lnTo>
                  <a:pt x="160" y="80"/>
                </a:lnTo>
                <a:lnTo>
                  <a:pt x="160" y="88"/>
                </a:lnTo>
                <a:lnTo>
                  <a:pt x="168" y="88"/>
                </a:lnTo>
                <a:lnTo>
                  <a:pt x="176" y="88"/>
                </a:lnTo>
                <a:lnTo>
                  <a:pt x="176" y="96"/>
                </a:lnTo>
                <a:lnTo>
                  <a:pt x="168" y="96"/>
                </a:lnTo>
                <a:lnTo>
                  <a:pt x="160" y="96"/>
                </a:lnTo>
                <a:lnTo>
                  <a:pt x="144" y="112"/>
                </a:lnTo>
                <a:lnTo>
                  <a:pt x="136" y="112"/>
                </a:lnTo>
                <a:lnTo>
                  <a:pt x="136" y="120"/>
                </a:lnTo>
                <a:lnTo>
                  <a:pt x="144" y="120"/>
                </a:lnTo>
                <a:lnTo>
                  <a:pt x="152" y="120"/>
                </a:lnTo>
                <a:lnTo>
                  <a:pt x="152" y="128"/>
                </a:lnTo>
                <a:lnTo>
                  <a:pt x="152" y="136"/>
                </a:lnTo>
                <a:lnTo>
                  <a:pt x="144" y="136"/>
                </a:lnTo>
                <a:lnTo>
                  <a:pt x="136" y="136"/>
                </a:lnTo>
                <a:lnTo>
                  <a:pt x="128" y="136"/>
                </a:lnTo>
                <a:lnTo>
                  <a:pt x="120" y="136"/>
                </a:lnTo>
                <a:lnTo>
                  <a:pt x="112" y="144"/>
                </a:lnTo>
                <a:lnTo>
                  <a:pt x="112" y="152"/>
                </a:lnTo>
                <a:lnTo>
                  <a:pt x="112" y="160"/>
                </a:lnTo>
                <a:lnTo>
                  <a:pt x="112" y="168"/>
                </a:lnTo>
                <a:lnTo>
                  <a:pt x="112" y="176"/>
                </a:lnTo>
                <a:lnTo>
                  <a:pt x="112" y="184"/>
                </a:lnTo>
                <a:lnTo>
                  <a:pt x="120" y="184"/>
                </a:lnTo>
                <a:lnTo>
                  <a:pt x="120" y="192"/>
                </a:lnTo>
                <a:lnTo>
                  <a:pt x="128" y="192"/>
                </a:lnTo>
                <a:lnTo>
                  <a:pt x="128" y="200"/>
                </a:lnTo>
                <a:lnTo>
                  <a:pt x="136" y="200"/>
                </a:lnTo>
                <a:lnTo>
                  <a:pt x="136" y="208"/>
                </a:lnTo>
                <a:lnTo>
                  <a:pt x="136" y="216"/>
                </a:lnTo>
                <a:lnTo>
                  <a:pt x="136" y="224"/>
                </a:lnTo>
                <a:lnTo>
                  <a:pt x="144" y="224"/>
                </a:lnTo>
                <a:lnTo>
                  <a:pt x="136" y="224"/>
                </a:lnTo>
                <a:lnTo>
                  <a:pt x="136" y="232"/>
                </a:lnTo>
                <a:lnTo>
                  <a:pt x="128" y="232"/>
                </a:lnTo>
                <a:lnTo>
                  <a:pt x="120" y="232"/>
                </a:lnTo>
                <a:lnTo>
                  <a:pt x="112" y="232"/>
                </a:lnTo>
                <a:lnTo>
                  <a:pt x="104" y="232"/>
                </a:lnTo>
                <a:lnTo>
                  <a:pt x="96" y="232"/>
                </a:lnTo>
                <a:lnTo>
                  <a:pt x="88" y="232"/>
                </a:lnTo>
                <a:lnTo>
                  <a:pt x="80" y="232"/>
                </a:lnTo>
                <a:lnTo>
                  <a:pt x="72" y="232"/>
                </a:lnTo>
                <a:lnTo>
                  <a:pt x="64" y="232"/>
                </a:lnTo>
                <a:lnTo>
                  <a:pt x="64" y="224"/>
                </a:lnTo>
                <a:lnTo>
                  <a:pt x="56" y="224"/>
                </a:lnTo>
                <a:lnTo>
                  <a:pt x="56" y="216"/>
                </a:lnTo>
                <a:lnTo>
                  <a:pt x="56" y="208"/>
                </a:lnTo>
                <a:lnTo>
                  <a:pt x="56" y="200"/>
                </a:lnTo>
                <a:lnTo>
                  <a:pt x="56" y="192"/>
                </a:lnTo>
                <a:lnTo>
                  <a:pt x="48" y="192"/>
                </a:lnTo>
                <a:lnTo>
                  <a:pt x="48" y="184"/>
                </a:lnTo>
                <a:lnTo>
                  <a:pt x="48" y="176"/>
                </a:lnTo>
                <a:lnTo>
                  <a:pt x="48" y="168"/>
                </a:lnTo>
                <a:lnTo>
                  <a:pt x="40" y="168"/>
                </a:lnTo>
                <a:lnTo>
                  <a:pt x="40" y="160"/>
                </a:lnTo>
                <a:lnTo>
                  <a:pt x="40" y="152"/>
                </a:lnTo>
                <a:lnTo>
                  <a:pt x="32" y="152"/>
                </a:lnTo>
                <a:lnTo>
                  <a:pt x="32" y="144"/>
                </a:lnTo>
                <a:lnTo>
                  <a:pt x="32" y="136"/>
                </a:lnTo>
                <a:lnTo>
                  <a:pt x="24" y="136"/>
                </a:lnTo>
                <a:lnTo>
                  <a:pt x="16" y="128"/>
                </a:lnTo>
                <a:lnTo>
                  <a:pt x="16" y="120"/>
                </a:lnTo>
                <a:lnTo>
                  <a:pt x="16" y="112"/>
                </a:lnTo>
                <a:lnTo>
                  <a:pt x="8" y="112"/>
                </a:lnTo>
              </a:path>
            </a:pathLst>
          </a:custGeom>
          <a:solidFill>
            <a:srgbClr val="FFFFFF"/>
          </a:solidFill>
          <a:ln w="12700" cap="rnd"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1" name="Freeform 29"/>
          <p:cNvSpPr>
            <a:spLocks/>
          </p:cNvSpPr>
          <p:nvPr/>
        </p:nvSpPr>
        <p:spPr bwMode="auto">
          <a:xfrm>
            <a:off x="4240213" y="3316288"/>
            <a:ext cx="476250" cy="534987"/>
          </a:xfrm>
          <a:custGeom>
            <a:avLst/>
            <a:gdLst/>
            <a:ahLst/>
            <a:cxnLst>
              <a:cxn ang="0">
                <a:pos x="8" y="120"/>
              </a:cxn>
              <a:cxn ang="0">
                <a:pos x="24" y="120"/>
              </a:cxn>
              <a:cxn ang="0">
                <a:pos x="32" y="112"/>
              </a:cxn>
              <a:cxn ang="0">
                <a:pos x="48" y="112"/>
              </a:cxn>
              <a:cxn ang="0">
                <a:pos x="56" y="104"/>
              </a:cxn>
              <a:cxn ang="0">
                <a:pos x="64" y="96"/>
              </a:cxn>
              <a:cxn ang="0">
                <a:pos x="72" y="88"/>
              </a:cxn>
              <a:cxn ang="0">
                <a:pos x="80" y="80"/>
              </a:cxn>
              <a:cxn ang="0">
                <a:pos x="72" y="72"/>
              </a:cxn>
              <a:cxn ang="0">
                <a:pos x="64" y="64"/>
              </a:cxn>
              <a:cxn ang="0">
                <a:pos x="72" y="48"/>
              </a:cxn>
              <a:cxn ang="0">
                <a:pos x="80" y="40"/>
              </a:cxn>
              <a:cxn ang="0">
                <a:pos x="80" y="24"/>
              </a:cxn>
              <a:cxn ang="0">
                <a:pos x="80" y="8"/>
              </a:cxn>
              <a:cxn ang="0">
                <a:pos x="88" y="0"/>
              </a:cxn>
              <a:cxn ang="0">
                <a:pos x="104" y="0"/>
              </a:cxn>
              <a:cxn ang="0">
                <a:pos x="112" y="8"/>
              </a:cxn>
              <a:cxn ang="0">
                <a:pos x="128" y="8"/>
              </a:cxn>
              <a:cxn ang="0">
                <a:pos x="128" y="24"/>
              </a:cxn>
              <a:cxn ang="0">
                <a:pos x="128" y="40"/>
              </a:cxn>
              <a:cxn ang="0">
                <a:pos x="128" y="56"/>
              </a:cxn>
              <a:cxn ang="0">
                <a:pos x="136" y="72"/>
              </a:cxn>
              <a:cxn ang="0">
                <a:pos x="152" y="72"/>
              </a:cxn>
              <a:cxn ang="0">
                <a:pos x="160" y="80"/>
              </a:cxn>
              <a:cxn ang="0">
                <a:pos x="168" y="88"/>
              </a:cxn>
              <a:cxn ang="0">
                <a:pos x="176" y="96"/>
              </a:cxn>
              <a:cxn ang="0">
                <a:pos x="160" y="96"/>
              </a:cxn>
              <a:cxn ang="0">
                <a:pos x="136" y="112"/>
              </a:cxn>
              <a:cxn ang="0">
                <a:pos x="144" y="120"/>
              </a:cxn>
              <a:cxn ang="0">
                <a:pos x="152" y="128"/>
              </a:cxn>
              <a:cxn ang="0">
                <a:pos x="144" y="136"/>
              </a:cxn>
              <a:cxn ang="0">
                <a:pos x="128" y="136"/>
              </a:cxn>
              <a:cxn ang="0">
                <a:pos x="112" y="144"/>
              </a:cxn>
              <a:cxn ang="0">
                <a:pos x="112" y="160"/>
              </a:cxn>
              <a:cxn ang="0">
                <a:pos x="112" y="176"/>
              </a:cxn>
              <a:cxn ang="0">
                <a:pos x="120" y="184"/>
              </a:cxn>
              <a:cxn ang="0">
                <a:pos x="128" y="192"/>
              </a:cxn>
              <a:cxn ang="0">
                <a:pos x="136" y="200"/>
              </a:cxn>
              <a:cxn ang="0">
                <a:pos x="136" y="216"/>
              </a:cxn>
              <a:cxn ang="0">
                <a:pos x="144" y="224"/>
              </a:cxn>
              <a:cxn ang="0">
                <a:pos x="136" y="232"/>
              </a:cxn>
              <a:cxn ang="0">
                <a:pos x="120" y="232"/>
              </a:cxn>
              <a:cxn ang="0">
                <a:pos x="104" y="232"/>
              </a:cxn>
              <a:cxn ang="0">
                <a:pos x="88" y="232"/>
              </a:cxn>
              <a:cxn ang="0">
                <a:pos x="72" y="232"/>
              </a:cxn>
              <a:cxn ang="0">
                <a:pos x="64" y="224"/>
              </a:cxn>
              <a:cxn ang="0">
                <a:pos x="56" y="216"/>
              </a:cxn>
              <a:cxn ang="0">
                <a:pos x="56" y="200"/>
              </a:cxn>
              <a:cxn ang="0">
                <a:pos x="48" y="192"/>
              </a:cxn>
              <a:cxn ang="0">
                <a:pos x="48" y="176"/>
              </a:cxn>
              <a:cxn ang="0">
                <a:pos x="40" y="168"/>
              </a:cxn>
              <a:cxn ang="0">
                <a:pos x="40" y="152"/>
              </a:cxn>
              <a:cxn ang="0">
                <a:pos x="32" y="144"/>
              </a:cxn>
              <a:cxn ang="0">
                <a:pos x="24" y="136"/>
              </a:cxn>
              <a:cxn ang="0">
                <a:pos x="16" y="120"/>
              </a:cxn>
              <a:cxn ang="0">
                <a:pos x="8" y="112"/>
              </a:cxn>
            </a:cxnLst>
            <a:rect l="0" t="0" r="r" b="b"/>
            <a:pathLst>
              <a:path w="177" h="233">
                <a:moveTo>
                  <a:pt x="0" y="120"/>
                </a:moveTo>
                <a:lnTo>
                  <a:pt x="8" y="120"/>
                </a:lnTo>
                <a:lnTo>
                  <a:pt x="16" y="120"/>
                </a:lnTo>
                <a:lnTo>
                  <a:pt x="24" y="120"/>
                </a:lnTo>
                <a:lnTo>
                  <a:pt x="24" y="112"/>
                </a:lnTo>
                <a:lnTo>
                  <a:pt x="32" y="112"/>
                </a:lnTo>
                <a:lnTo>
                  <a:pt x="40" y="112"/>
                </a:lnTo>
                <a:lnTo>
                  <a:pt x="48" y="112"/>
                </a:lnTo>
                <a:lnTo>
                  <a:pt x="56" y="112"/>
                </a:lnTo>
                <a:lnTo>
                  <a:pt x="56" y="104"/>
                </a:lnTo>
                <a:lnTo>
                  <a:pt x="64" y="104"/>
                </a:lnTo>
                <a:lnTo>
                  <a:pt x="64" y="96"/>
                </a:lnTo>
                <a:lnTo>
                  <a:pt x="72" y="96"/>
                </a:lnTo>
                <a:lnTo>
                  <a:pt x="72" y="88"/>
                </a:lnTo>
                <a:lnTo>
                  <a:pt x="80" y="88"/>
                </a:lnTo>
                <a:lnTo>
                  <a:pt x="80" y="80"/>
                </a:lnTo>
                <a:lnTo>
                  <a:pt x="80" y="72"/>
                </a:lnTo>
                <a:lnTo>
                  <a:pt x="72" y="72"/>
                </a:lnTo>
                <a:lnTo>
                  <a:pt x="72" y="64"/>
                </a:lnTo>
                <a:lnTo>
                  <a:pt x="64" y="64"/>
                </a:lnTo>
                <a:lnTo>
                  <a:pt x="64" y="56"/>
                </a:lnTo>
                <a:lnTo>
                  <a:pt x="72" y="48"/>
                </a:lnTo>
                <a:lnTo>
                  <a:pt x="72" y="40"/>
                </a:lnTo>
                <a:lnTo>
                  <a:pt x="80" y="40"/>
                </a:lnTo>
                <a:lnTo>
                  <a:pt x="80" y="32"/>
                </a:lnTo>
                <a:lnTo>
                  <a:pt x="80" y="24"/>
                </a:lnTo>
                <a:lnTo>
                  <a:pt x="80" y="16"/>
                </a:lnTo>
                <a:lnTo>
                  <a:pt x="80" y="8"/>
                </a:lnTo>
                <a:lnTo>
                  <a:pt x="88" y="8"/>
                </a:lnTo>
                <a:lnTo>
                  <a:pt x="88" y="0"/>
                </a:lnTo>
                <a:lnTo>
                  <a:pt x="96" y="0"/>
                </a:lnTo>
                <a:lnTo>
                  <a:pt x="104" y="0"/>
                </a:lnTo>
                <a:lnTo>
                  <a:pt x="112" y="0"/>
                </a:lnTo>
                <a:lnTo>
                  <a:pt x="112" y="8"/>
                </a:lnTo>
                <a:lnTo>
                  <a:pt x="120" y="8"/>
                </a:lnTo>
                <a:lnTo>
                  <a:pt x="128" y="8"/>
                </a:lnTo>
                <a:lnTo>
                  <a:pt x="128" y="16"/>
                </a:lnTo>
                <a:lnTo>
                  <a:pt x="128" y="24"/>
                </a:lnTo>
                <a:lnTo>
                  <a:pt x="128" y="32"/>
                </a:lnTo>
                <a:lnTo>
                  <a:pt x="128" y="40"/>
                </a:lnTo>
                <a:lnTo>
                  <a:pt x="128" y="48"/>
                </a:lnTo>
                <a:lnTo>
                  <a:pt x="128" y="56"/>
                </a:lnTo>
                <a:lnTo>
                  <a:pt x="128" y="64"/>
                </a:lnTo>
                <a:lnTo>
                  <a:pt x="136" y="72"/>
                </a:lnTo>
                <a:lnTo>
                  <a:pt x="144" y="72"/>
                </a:lnTo>
                <a:lnTo>
                  <a:pt x="152" y="72"/>
                </a:lnTo>
                <a:lnTo>
                  <a:pt x="152" y="80"/>
                </a:lnTo>
                <a:lnTo>
                  <a:pt x="160" y="80"/>
                </a:lnTo>
                <a:lnTo>
                  <a:pt x="160" y="88"/>
                </a:lnTo>
                <a:lnTo>
                  <a:pt x="168" y="88"/>
                </a:lnTo>
                <a:lnTo>
                  <a:pt x="176" y="88"/>
                </a:lnTo>
                <a:lnTo>
                  <a:pt x="176" y="96"/>
                </a:lnTo>
                <a:lnTo>
                  <a:pt x="168" y="96"/>
                </a:lnTo>
                <a:lnTo>
                  <a:pt x="160" y="96"/>
                </a:lnTo>
                <a:lnTo>
                  <a:pt x="144" y="112"/>
                </a:lnTo>
                <a:lnTo>
                  <a:pt x="136" y="112"/>
                </a:lnTo>
                <a:lnTo>
                  <a:pt x="136" y="120"/>
                </a:lnTo>
                <a:lnTo>
                  <a:pt x="144" y="120"/>
                </a:lnTo>
                <a:lnTo>
                  <a:pt x="152" y="120"/>
                </a:lnTo>
                <a:lnTo>
                  <a:pt x="152" y="128"/>
                </a:lnTo>
                <a:lnTo>
                  <a:pt x="152" y="136"/>
                </a:lnTo>
                <a:lnTo>
                  <a:pt x="144" y="136"/>
                </a:lnTo>
                <a:lnTo>
                  <a:pt x="136" y="136"/>
                </a:lnTo>
                <a:lnTo>
                  <a:pt x="128" y="136"/>
                </a:lnTo>
                <a:lnTo>
                  <a:pt x="120" y="136"/>
                </a:lnTo>
                <a:lnTo>
                  <a:pt x="112" y="144"/>
                </a:lnTo>
                <a:lnTo>
                  <a:pt x="112" y="152"/>
                </a:lnTo>
                <a:lnTo>
                  <a:pt x="112" y="160"/>
                </a:lnTo>
                <a:lnTo>
                  <a:pt x="112" y="168"/>
                </a:lnTo>
                <a:lnTo>
                  <a:pt x="112" y="176"/>
                </a:lnTo>
                <a:lnTo>
                  <a:pt x="112" y="184"/>
                </a:lnTo>
                <a:lnTo>
                  <a:pt x="120" y="184"/>
                </a:lnTo>
                <a:lnTo>
                  <a:pt x="120" y="192"/>
                </a:lnTo>
                <a:lnTo>
                  <a:pt x="128" y="192"/>
                </a:lnTo>
                <a:lnTo>
                  <a:pt x="128" y="200"/>
                </a:lnTo>
                <a:lnTo>
                  <a:pt x="136" y="200"/>
                </a:lnTo>
                <a:lnTo>
                  <a:pt x="136" y="208"/>
                </a:lnTo>
                <a:lnTo>
                  <a:pt x="136" y="216"/>
                </a:lnTo>
                <a:lnTo>
                  <a:pt x="136" y="224"/>
                </a:lnTo>
                <a:lnTo>
                  <a:pt x="144" y="224"/>
                </a:lnTo>
                <a:lnTo>
                  <a:pt x="136" y="224"/>
                </a:lnTo>
                <a:lnTo>
                  <a:pt x="136" y="232"/>
                </a:lnTo>
                <a:lnTo>
                  <a:pt x="128" y="232"/>
                </a:lnTo>
                <a:lnTo>
                  <a:pt x="120" y="232"/>
                </a:lnTo>
                <a:lnTo>
                  <a:pt x="112" y="232"/>
                </a:lnTo>
                <a:lnTo>
                  <a:pt x="104" y="232"/>
                </a:lnTo>
                <a:lnTo>
                  <a:pt x="96" y="232"/>
                </a:lnTo>
                <a:lnTo>
                  <a:pt x="88" y="232"/>
                </a:lnTo>
                <a:lnTo>
                  <a:pt x="80" y="232"/>
                </a:lnTo>
                <a:lnTo>
                  <a:pt x="72" y="232"/>
                </a:lnTo>
                <a:lnTo>
                  <a:pt x="64" y="232"/>
                </a:lnTo>
                <a:lnTo>
                  <a:pt x="64" y="224"/>
                </a:lnTo>
                <a:lnTo>
                  <a:pt x="56" y="224"/>
                </a:lnTo>
                <a:lnTo>
                  <a:pt x="56" y="216"/>
                </a:lnTo>
                <a:lnTo>
                  <a:pt x="56" y="208"/>
                </a:lnTo>
                <a:lnTo>
                  <a:pt x="56" y="200"/>
                </a:lnTo>
                <a:lnTo>
                  <a:pt x="56" y="192"/>
                </a:lnTo>
                <a:lnTo>
                  <a:pt x="48" y="192"/>
                </a:lnTo>
                <a:lnTo>
                  <a:pt x="48" y="184"/>
                </a:lnTo>
                <a:lnTo>
                  <a:pt x="48" y="176"/>
                </a:lnTo>
                <a:lnTo>
                  <a:pt x="48" y="168"/>
                </a:lnTo>
                <a:lnTo>
                  <a:pt x="40" y="168"/>
                </a:lnTo>
                <a:lnTo>
                  <a:pt x="40" y="160"/>
                </a:lnTo>
                <a:lnTo>
                  <a:pt x="40" y="152"/>
                </a:lnTo>
                <a:lnTo>
                  <a:pt x="32" y="152"/>
                </a:lnTo>
                <a:lnTo>
                  <a:pt x="32" y="144"/>
                </a:lnTo>
                <a:lnTo>
                  <a:pt x="32" y="136"/>
                </a:lnTo>
                <a:lnTo>
                  <a:pt x="24" y="136"/>
                </a:lnTo>
                <a:lnTo>
                  <a:pt x="16" y="128"/>
                </a:lnTo>
                <a:lnTo>
                  <a:pt x="16" y="120"/>
                </a:lnTo>
                <a:lnTo>
                  <a:pt x="16" y="112"/>
                </a:lnTo>
                <a:lnTo>
                  <a:pt x="8" y="112"/>
                </a:lnTo>
              </a:path>
            </a:pathLst>
          </a:custGeom>
          <a:solidFill>
            <a:srgbClr val="FFFFFF"/>
          </a:solidFill>
          <a:ln w="12700" cap="flat"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2" name="Freeform 30"/>
          <p:cNvSpPr>
            <a:spLocks/>
          </p:cNvSpPr>
          <p:nvPr/>
        </p:nvSpPr>
        <p:spPr bwMode="auto">
          <a:xfrm>
            <a:off x="4492625" y="3590925"/>
            <a:ext cx="371475" cy="388938"/>
          </a:xfrm>
          <a:custGeom>
            <a:avLst/>
            <a:gdLst/>
            <a:ahLst/>
            <a:cxnLst>
              <a:cxn ang="0">
                <a:pos x="48" y="16"/>
              </a:cxn>
              <a:cxn ang="0">
                <a:pos x="40" y="8"/>
              </a:cxn>
              <a:cxn ang="0">
                <a:pos x="24" y="8"/>
              </a:cxn>
              <a:cxn ang="0">
                <a:pos x="16" y="16"/>
              </a:cxn>
              <a:cxn ang="0">
                <a:pos x="8" y="24"/>
              </a:cxn>
              <a:cxn ang="0">
                <a:pos x="8" y="40"/>
              </a:cxn>
              <a:cxn ang="0">
                <a:pos x="0" y="48"/>
              </a:cxn>
              <a:cxn ang="0">
                <a:pos x="0" y="64"/>
              </a:cxn>
              <a:cxn ang="0">
                <a:pos x="8" y="72"/>
              </a:cxn>
              <a:cxn ang="0">
                <a:pos x="24" y="72"/>
              </a:cxn>
              <a:cxn ang="0">
                <a:pos x="32" y="80"/>
              </a:cxn>
              <a:cxn ang="0">
                <a:pos x="40" y="88"/>
              </a:cxn>
              <a:cxn ang="0">
                <a:pos x="40" y="104"/>
              </a:cxn>
              <a:cxn ang="0">
                <a:pos x="32" y="112"/>
              </a:cxn>
              <a:cxn ang="0">
                <a:pos x="24" y="104"/>
              </a:cxn>
              <a:cxn ang="0">
                <a:pos x="8" y="104"/>
              </a:cxn>
              <a:cxn ang="0">
                <a:pos x="8" y="120"/>
              </a:cxn>
              <a:cxn ang="0">
                <a:pos x="24" y="120"/>
              </a:cxn>
              <a:cxn ang="0">
                <a:pos x="24" y="136"/>
              </a:cxn>
              <a:cxn ang="0">
                <a:pos x="40" y="136"/>
              </a:cxn>
              <a:cxn ang="0">
                <a:pos x="48" y="144"/>
              </a:cxn>
              <a:cxn ang="0">
                <a:pos x="64" y="152"/>
              </a:cxn>
              <a:cxn ang="0">
                <a:pos x="72" y="160"/>
              </a:cxn>
              <a:cxn ang="0">
                <a:pos x="80" y="168"/>
              </a:cxn>
              <a:cxn ang="0">
                <a:pos x="96" y="168"/>
              </a:cxn>
              <a:cxn ang="0">
                <a:pos x="96" y="152"/>
              </a:cxn>
              <a:cxn ang="0">
                <a:pos x="88" y="144"/>
              </a:cxn>
              <a:cxn ang="0">
                <a:pos x="80" y="136"/>
              </a:cxn>
              <a:cxn ang="0">
                <a:pos x="96" y="136"/>
              </a:cxn>
              <a:cxn ang="0">
                <a:pos x="112" y="136"/>
              </a:cxn>
              <a:cxn ang="0">
                <a:pos x="128" y="136"/>
              </a:cxn>
              <a:cxn ang="0">
                <a:pos x="136" y="128"/>
              </a:cxn>
              <a:cxn ang="0">
                <a:pos x="136" y="112"/>
              </a:cxn>
              <a:cxn ang="0">
                <a:pos x="120" y="112"/>
              </a:cxn>
              <a:cxn ang="0">
                <a:pos x="120" y="96"/>
              </a:cxn>
              <a:cxn ang="0">
                <a:pos x="128" y="88"/>
              </a:cxn>
              <a:cxn ang="0">
                <a:pos x="136" y="80"/>
              </a:cxn>
              <a:cxn ang="0">
                <a:pos x="128" y="72"/>
              </a:cxn>
              <a:cxn ang="0">
                <a:pos x="120" y="56"/>
              </a:cxn>
              <a:cxn ang="0">
                <a:pos x="112" y="48"/>
              </a:cxn>
              <a:cxn ang="0">
                <a:pos x="104" y="40"/>
              </a:cxn>
              <a:cxn ang="0">
                <a:pos x="96" y="32"/>
              </a:cxn>
              <a:cxn ang="0">
                <a:pos x="80" y="32"/>
              </a:cxn>
              <a:cxn ang="0">
                <a:pos x="72" y="24"/>
              </a:cxn>
              <a:cxn ang="0">
                <a:pos x="64" y="16"/>
              </a:cxn>
              <a:cxn ang="0">
                <a:pos x="56" y="8"/>
              </a:cxn>
              <a:cxn ang="0">
                <a:pos x="48" y="0"/>
              </a:cxn>
            </a:cxnLst>
            <a:rect l="0" t="0" r="r" b="b"/>
            <a:pathLst>
              <a:path w="137" h="169">
                <a:moveTo>
                  <a:pt x="48" y="16"/>
                </a:moveTo>
                <a:lnTo>
                  <a:pt x="48" y="16"/>
                </a:lnTo>
                <a:lnTo>
                  <a:pt x="48" y="8"/>
                </a:lnTo>
                <a:lnTo>
                  <a:pt x="40" y="8"/>
                </a:lnTo>
                <a:lnTo>
                  <a:pt x="32" y="8"/>
                </a:lnTo>
                <a:lnTo>
                  <a:pt x="24" y="8"/>
                </a:lnTo>
                <a:lnTo>
                  <a:pt x="16" y="8"/>
                </a:lnTo>
                <a:lnTo>
                  <a:pt x="16" y="16"/>
                </a:lnTo>
                <a:lnTo>
                  <a:pt x="16" y="24"/>
                </a:lnTo>
                <a:lnTo>
                  <a:pt x="8" y="24"/>
                </a:lnTo>
                <a:lnTo>
                  <a:pt x="8" y="32"/>
                </a:lnTo>
                <a:lnTo>
                  <a:pt x="8" y="40"/>
                </a:lnTo>
                <a:lnTo>
                  <a:pt x="8" y="48"/>
                </a:lnTo>
                <a:lnTo>
                  <a:pt x="0" y="48"/>
                </a:lnTo>
                <a:lnTo>
                  <a:pt x="0" y="56"/>
                </a:lnTo>
                <a:lnTo>
                  <a:pt x="0" y="64"/>
                </a:lnTo>
                <a:lnTo>
                  <a:pt x="8" y="64"/>
                </a:lnTo>
                <a:lnTo>
                  <a:pt x="8" y="72"/>
                </a:lnTo>
                <a:lnTo>
                  <a:pt x="16" y="72"/>
                </a:lnTo>
                <a:lnTo>
                  <a:pt x="24" y="72"/>
                </a:lnTo>
                <a:lnTo>
                  <a:pt x="24" y="80"/>
                </a:lnTo>
                <a:lnTo>
                  <a:pt x="32" y="80"/>
                </a:lnTo>
                <a:lnTo>
                  <a:pt x="32" y="88"/>
                </a:lnTo>
                <a:lnTo>
                  <a:pt x="40" y="88"/>
                </a:lnTo>
                <a:lnTo>
                  <a:pt x="40" y="96"/>
                </a:lnTo>
                <a:lnTo>
                  <a:pt x="40" y="104"/>
                </a:lnTo>
                <a:lnTo>
                  <a:pt x="40" y="112"/>
                </a:lnTo>
                <a:lnTo>
                  <a:pt x="32" y="112"/>
                </a:lnTo>
                <a:lnTo>
                  <a:pt x="24" y="112"/>
                </a:lnTo>
                <a:lnTo>
                  <a:pt x="24" y="104"/>
                </a:lnTo>
                <a:lnTo>
                  <a:pt x="16" y="104"/>
                </a:lnTo>
                <a:lnTo>
                  <a:pt x="8" y="104"/>
                </a:lnTo>
                <a:lnTo>
                  <a:pt x="8" y="112"/>
                </a:lnTo>
                <a:lnTo>
                  <a:pt x="8" y="120"/>
                </a:lnTo>
                <a:lnTo>
                  <a:pt x="16" y="120"/>
                </a:lnTo>
                <a:lnTo>
                  <a:pt x="24" y="120"/>
                </a:lnTo>
                <a:lnTo>
                  <a:pt x="24" y="128"/>
                </a:lnTo>
                <a:lnTo>
                  <a:pt x="24" y="136"/>
                </a:lnTo>
                <a:lnTo>
                  <a:pt x="32" y="136"/>
                </a:lnTo>
                <a:lnTo>
                  <a:pt x="40" y="136"/>
                </a:lnTo>
                <a:lnTo>
                  <a:pt x="40" y="144"/>
                </a:lnTo>
                <a:lnTo>
                  <a:pt x="48" y="144"/>
                </a:lnTo>
                <a:lnTo>
                  <a:pt x="56" y="144"/>
                </a:lnTo>
                <a:lnTo>
                  <a:pt x="64" y="152"/>
                </a:lnTo>
                <a:lnTo>
                  <a:pt x="64" y="160"/>
                </a:lnTo>
                <a:lnTo>
                  <a:pt x="72" y="160"/>
                </a:lnTo>
                <a:lnTo>
                  <a:pt x="80" y="160"/>
                </a:lnTo>
                <a:lnTo>
                  <a:pt x="80" y="168"/>
                </a:lnTo>
                <a:lnTo>
                  <a:pt x="88" y="168"/>
                </a:lnTo>
                <a:lnTo>
                  <a:pt x="96" y="168"/>
                </a:lnTo>
                <a:lnTo>
                  <a:pt x="96" y="160"/>
                </a:lnTo>
                <a:lnTo>
                  <a:pt x="96" y="152"/>
                </a:lnTo>
                <a:lnTo>
                  <a:pt x="96" y="144"/>
                </a:lnTo>
                <a:lnTo>
                  <a:pt x="88" y="144"/>
                </a:lnTo>
                <a:lnTo>
                  <a:pt x="80" y="144"/>
                </a:lnTo>
                <a:lnTo>
                  <a:pt x="80" y="136"/>
                </a:lnTo>
                <a:lnTo>
                  <a:pt x="88" y="136"/>
                </a:lnTo>
                <a:lnTo>
                  <a:pt x="96" y="136"/>
                </a:lnTo>
                <a:lnTo>
                  <a:pt x="104" y="136"/>
                </a:lnTo>
                <a:lnTo>
                  <a:pt x="112" y="136"/>
                </a:lnTo>
                <a:lnTo>
                  <a:pt x="120" y="136"/>
                </a:lnTo>
                <a:lnTo>
                  <a:pt x="128" y="136"/>
                </a:lnTo>
                <a:lnTo>
                  <a:pt x="136" y="136"/>
                </a:lnTo>
                <a:lnTo>
                  <a:pt x="136" y="128"/>
                </a:lnTo>
                <a:lnTo>
                  <a:pt x="136" y="120"/>
                </a:lnTo>
                <a:lnTo>
                  <a:pt x="136" y="112"/>
                </a:lnTo>
                <a:lnTo>
                  <a:pt x="128" y="112"/>
                </a:lnTo>
                <a:lnTo>
                  <a:pt x="120" y="112"/>
                </a:lnTo>
                <a:lnTo>
                  <a:pt x="120" y="104"/>
                </a:lnTo>
                <a:lnTo>
                  <a:pt x="120" y="96"/>
                </a:lnTo>
                <a:lnTo>
                  <a:pt x="128" y="96"/>
                </a:lnTo>
                <a:lnTo>
                  <a:pt x="128" y="88"/>
                </a:lnTo>
                <a:lnTo>
                  <a:pt x="136" y="88"/>
                </a:lnTo>
                <a:lnTo>
                  <a:pt x="136" y="80"/>
                </a:lnTo>
                <a:lnTo>
                  <a:pt x="136" y="72"/>
                </a:lnTo>
                <a:lnTo>
                  <a:pt x="128" y="72"/>
                </a:lnTo>
                <a:lnTo>
                  <a:pt x="120" y="64"/>
                </a:lnTo>
                <a:lnTo>
                  <a:pt x="120" y="56"/>
                </a:lnTo>
                <a:lnTo>
                  <a:pt x="120" y="48"/>
                </a:lnTo>
                <a:lnTo>
                  <a:pt x="112" y="48"/>
                </a:lnTo>
                <a:lnTo>
                  <a:pt x="104" y="48"/>
                </a:lnTo>
                <a:lnTo>
                  <a:pt x="104" y="40"/>
                </a:lnTo>
                <a:lnTo>
                  <a:pt x="96" y="40"/>
                </a:lnTo>
                <a:lnTo>
                  <a:pt x="96" y="32"/>
                </a:lnTo>
                <a:lnTo>
                  <a:pt x="88" y="32"/>
                </a:lnTo>
                <a:lnTo>
                  <a:pt x="80" y="32"/>
                </a:lnTo>
                <a:lnTo>
                  <a:pt x="80" y="24"/>
                </a:lnTo>
                <a:lnTo>
                  <a:pt x="72" y="24"/>
                </a:lnTo>
                <a:lnTo>
                  <a:pt x="64" y="24"/>
                </a:lnTo>
                <a:lnTo>
                  <a:pt x="64" y="16"/>
                </a:lnTo>
                <a:lnTo>
                  <a:pt x="56" y="16"/>
                </a:lnTo>
                <a:lnTo>
                  <a:pt x="56" y="8"/>
                </a:lnTo>
                <a:lnTo>
                  <a:pt x="56" y="0"/>
                </a:lnTo>
                <a:lnTo>
                  <a:pt x="48" y="0"/>
                </a:lnTo>
                <a:lnTo>
                  <a:pt x="40" y="0"/>
                </a:lnTo>
              </a:path>
            </a:pathLst>
          </a:custGeom>
          <a:solidFill>
            <a:srgbClr val="FFFFFF"/>
          </a:solidFill>
          <a:ln w="12700" cap="rnd"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3" name="Freeform 31"/>
          <p:cNvSpPr>
            <a:spLocks/>
          </p:cNvSpPr>
          <p:nvPr/>
        </p:nvSpPr>
        <p:spPr bwMode="auto">
          <a:xfrm>
            <a:off x="4492625" y="3590925"/>
            <a:ext cx="371475" cy="388938"/>
          </a:xfrm>
          <a:custGeom>
            <a:avLst/>
            <a:gdLst/>
            <a:ahLst/>
            <a:cxnLst>
              <a:cxn ang="0">
                <a:pos x="48" y="16"/>
              </a:cxn>
              <a:cxn ang="0">
                <a:pos x="40" y="8"/>
              </a:cxn>
              <a:cxn ang="0">
                <a:pos x="24" y="8"/>
              </a:cxn>
              <a:cxn ang="0">
                <a:pos x="16" y="16"/>
              </a:cxn>
              <a:cxn ang="0">
                <a:pos x="8" y="24"/>
              </a:cxn>
              <a:cxn ang="0">
                <a:pos x="8" y="40"/>
              </a:cxn>
              <a:cxn ang="0">
                <a:pos x="0" y="48"/>
              </a:cxn>
              <a:cxn ang="0">
                <a:pos x="0" y="64"/>
              </a:cxn>
              <a:cxn ang="0">
                <a:pos x="8" y="72"/>
              </a:cxn>
              <a:cxn ang="0">
                <a:pos x="24" y="72"/>
              </a:cxn>
              <a:cxn ang="0">
                <a:pos x="32" y="80"/>
              </a:cxn>
              <a:cxn ang="0">
                <a:pos x="40" y="88"/>
              </a:cxn>
              <a:cxn ang="0">
                <a:pos x="40" y="104"/>
              </a:cxn>
              <a:cxn ang="0">
                <a:pos x="32" y="112"/>
              </a:cxn>
              <a:cxn ang="0">
                <a:pos x="24" y="104"/>
              </a:cxn>
              <a:cxn ang="0">
                <a:pos x="8" y="104"/>
              </a:cxn>
              <a:cxn ang="0">
                <a:pos x="8" y="120"/>
              </a:cxn>
              <a:cxn ang="0">
                <a:pos x="24" y="120"/>
              </a:cxn>
              <a:cxn ang="0">
                <a:pos x="24" y="136"/>
              </a:cxn>
              <a:cxn ang="0">
                <a:pos x="40" y="136"/>
              </a:cxn>
              <a:cxn ang="0">
                <a:pos x="48" y="144"/>
              </a:cxn>
              <a:cxn ang="0">
                <a:pos x="64" y="152"/>
              </a:cxn>
              <a:cxn ang="0">
                <a:pos x="72" y="160"/>
              </a:cxn>
              <a:cxn ang="0">
                <a:pos x="80" y="168"/>
              </a:cxn>
              <a:cxn ang="0">
                <a:pos x="96" y="168"/>
              </a:cxn>
              <a:cxn ang="0">
                <a:pos x="96" y="152"/>
              </a:cxn>
              <a:cxn ang="0">
                <a:pos x="88" y="144"/>
              </a:cxn>
              <a:cxn ang="0">
                <a:pos x="80" y="136"/>
              </a:cxn>
              <a:cxn ang="0">
                <a:pos x="96" y="136"/>
              </a:cxn>
              <a:cxn ang="0">
                <a:pos x="112" y="136"/>
              </a:cxn>
              <a:cxn ang="0">
                <a:pos x="128" y="136"/>
              </a:cxn>
              <a:cxn ang="0">
                <a:pos x="136" y="128"/>
              </a:cxn>
              <a:cxn ang="0">
                <a:pos x="136" y="112"/>
              </a:cxn>
              <a:cxn ang="0">
                <a:pos x="120" y="112"/>
              </a:cxn>
              <a:cxn ang="0">
                <a:pos x="120" y="96"/>
              </a:cxn>
              <a:cxn ang="0">
                <a:pos x="128" y="88"/>
              </a:cxn>
              <a:cxn ang="0">
                <a:pos x="136" y="80"/>
              </a:cxn>
              <a:cxn ang="0">
                <a:pos x="128" y="72"/>
              </a:cxn>
              <a:cxn ang="0">
                <a:pos x="120" y="56"/>
              </a:cxn>
              <a:cxn ang="0">
                <a:pos x="112" y="48"/>
              </a:cxn>
              <a:cxn ang="0">
                <a:pos x="104" y="40"/>
              </a:cxn>
              <a:cxn ang="0">
                <a:pos x="96" y="32"/>
              </a:cxn>
              <a:cxn ang="0">
                <a:pos x="80" y="32"/>
              </a:cxn>
              <a:cxn ang="0">
                <a:pos x="72" y="24"/>
              </a:cxn>
              <a:cxn ang="0">
                <a:pos x="64" y="16"/>
              </a:cxn>
              <a:cxn ang="0">
                <a:pos x="56" y="8"/>
              </a:cxn>
              <a:cxn ang="0">
                <a:pos x="48" y="0"/>
              </a:cxn>
            </a:cxnLst>
            <a:rect l="0" t="0" r="r" b="b"/>
            <a:pathLst>
              <a:path w="137" h="169">
                <a:moveTo>
                  <a:pt x="48" y="16"/>
                </a:moveTo>
                <a:lnTo>
                  <a:pt x="48" y="16"/>
                </a:lnTo>
                <a:lnTo>
                  <a:pt x="48" y="8"/>
                </a:lnTo>
                <a:lnTo>
                  <a:pt x="40" y="8"/>
                </a:lnTo>
                <a:lnTo>
                  <a:pt x="32" y="8"/>
                </a:lnTo>
                <a:lnTo>
                  <a:pt x="24" y="8"/>
                </a:lnTo>
                <a:lnTo>
                  <a:pt x="16" y="8"/>
                </a:lnTo>
                <a:lnTo>
                  <a:pt x="16" y="16"/>
                </a:lnTo>
                <a:lnTo>
                  <a:pt x="16" y="24"/>
                </a:lnTo>
                <a:lnTo>
                  <a:pt x="8" y="24"/>
                </a:lnTo>
                <a:lnTo>
                  <a:pt x="8" y="32"/>
                </a:lnTo>
                <a:lnTo>
                  <a:pt x="8" y="40"/>
                </a:lnTo>
                <a:lnTo>
                  <a:pt x="8" y="48"/>
                </a:lnTo>
                <a:lnTo>
                  <a:pt x="0" y="48"/>
                </a:lnTo>
                <a:lnTo>
                  <a:pt x="0" y="56"/>
                </a:lnTo>
                <a:lnTo>
                  <a:pt x="0" y="64"/>
                </a:lnTo>
                <a:lnTo>
                  <a:pt x="8" y="64"/>
                </a:lnTo>
                <a:lnTo>
                  <a:pt x="8" y="72"/>
                </a:lnTo>
                <a:lnTo>
                  <a:pt x="16" y="72"/>
                </a:lnTo>
                <a:lnTo>
                  <a:pt x="24" y="72"/>
                </a:lnTo>
                <a:lnTo>
                  <a:pt x="24" y="80"/>
                </a:lnTo>
                <a:lnTo>
                  <a:pt x="32" y="80"/>
                </a:lnTo>
                <a:lnTo>
                  <a:pt x="32" y="88"/>
                </a:lnTo>
                <a:lnTo>
                  <a:pt x="40" y="88"/>
                </a:lnTo>
                <a:lnTo>
                  <a:pt x="40" y="96"/>
                </a:lnTo>
                <a:lnTo>
                  <a:pt x="40" y="104"/>
                </a:lnTo>
                <a:lnTo>
                  <a:pt x="40" y="112"/>
                </a:lnTo>
                <a:lnTo>
                  <a:pt x="32" y="112"/>
                </a:lnTo>
                <a:lnTo>
                  <a:pt x="24" y="112"/>
                </a:lnTo>
                <a:lnTo>
                  <a:pt x="24" y="104"/>
                </a:lnTo>
                <a:lnTo>
                  <a:pt x="16" y="104"/>
                </a:lnTo>
                <a:lnTo>
                  <a:pt x="8" y="104"/>
                </a:lnTo>
                <a:lnTo>
                  <a:pt x="8" y="112"/>
                </a:lnTo>
                <a:lnTo>
                  <a:pt x="8" y="120"/>
                </a:lnTo>
                <a:lnTo>
                  <a:pt x="16" y="120"/>
                </a:lnTo>
                <a:lnTo>
                  <a:pt x="24" y="120"/>
                </a:lnTo>
                <a:lnTo>
                  <a:pt x="24" y="128"/>
                </a:lnTo>
                <a:lnTo>
                  <a:pt x="24" y="136"/>
                </a:lnTo>
                <a:lnTo>
                  <a:pt x="32" y="136"/>
                </a:lnTo>
                <a:lnTo>
                  <a:pt x="40" y="136"/>
                </a:lnTo>
                <a:lnTo>
                  <a:pt x="40" y="144"/>
                </a:lnTo>
                <a:lnTo>
                  <a:pt x="48" y="144"/>
                </a:lnTo>
                <a:lnTo>
                  <a:pt x="56" y="144"/>
                </a:lnTo>
                <a:lnTo>
                  <a:pt x="64" y="152"/>
                </a:lnTo>
                <a:lnTo>
                  <a:pt x="64" y="160"/>
                </a:lnTo>
                <a:lnTo>
                  <a:pt x="72" y="160"/>
                </a:lnTo>
                <a:lnTo>
                  <a:pt x="80" y="160"/>
                </a:lnTo>
                <a:lnTo>
                  <a:pt x="80" y="168"/>
                </a:lnTo>
                <a:lnTo>
                  <a:pt x="88" y="168"/>
                </a:lnTo>
                <a:lnTo>
                  <a:pt x="96" y="168"/>
                </a:lnTo>
                <a:lnTo>
                  <a:pt x="96" y="160"/>
                </a:lnTo>
                <a:lnTo>
                  <a:pt x="96" y="152"/>
                </a:lnTo>
                <a:lnTo>
                  <a:pt x="96" y="144"/>
                </a:lnTo>
                <a:lnTo>
                  <a:pt x="88" y="144"/>
                </a:lnTo>
                <a:lnTo>
                  <a:pt x="80" y="144"/>
                </a:lnTo>
                <a:lnTo>
                  <a:pt x="80" y="136"/>
                </a:lnTo>
                <a:lnTo>
                  <a:pt x="88" y="136"/>
                </a:lnTo>
                <a:lnTo>
                  <a:pt x="96" y="136"/>
                </a:lnTo>
                <a:lnTo>
                  <a:pt x="104" y="136"/>
                </a:lnTo>
                <a:lnTo>
                  <a:pt x="112" y="136"/>
                </a:lnTo>
                <a:lnTo>
                  <a:pt x="120" y="136"/>
                </a:lnTo>
                <a:lnTo>
                  <a:pt x="128" y="136"/>
                </a:lnTo>
                <a:lnTo>
                  <a:pt x="136" y="136"/>
                </a:lnTo>
                <a:lnTo>
                  <a:pt x="136" y="128"/>
                </a:lnTo>
                <a:lnTo>
                  <a:pt x="136" y="120"/>
                </a:lnTo>
                <a:lnTo>
                  <a:pt x="136" y="112"/>
                </a:lnTo>
                <a:lnTo>
                  <a:pt x="128" y="112"/>
                </a:lnTo>
                <a:lnTo>
                  <a:pt x="120" y="112"/>
                </a:lnTo>
                <a:lnTo>
                  <a:pt x="120" y="104"/>
                </a:lnTo>
                <a:lnTo>
                  <a:pt x="120" y="96"/>
                </a:lnTo>
                <a:lnTo>
                  <a:pt x="128" y="96"/>
                </a:lnTo>
                <a:lnTo>
                  <a:pt x="128" y="88"/>
                </a:lnTo>
                <a:lnTo>
                  <a:pt x="136" y="88"/>
                </a:lnTo>
                <a:lnTo>
                  <a:pt x="136" y="80"/>
                </a:lnTo>
                <a:lnTo>
                  <a:pt x="136" y="72"/>
                </a:lnTo>
                <a:lnTo>
                  <a:pt x="128" y="72"/>
                </a:lnTo>
                <a:lnTo>
                  <a:pt x="120" y="64"/>
                </a:lnTo>
                <a:lnTo>
                  <a:pt x="120" y="56"/>
                </a:lnTo>
                <a:lnTo>
                  <a:pt x="120" y="48"/>
                </a:lnTo>
                <a:lnTo>
                  <a:pt x="112" y="48"/>
                </a:lnTo>
                <a:lnTo>
                  <a:pt x="104" y="48"/>
                </a:lnTo>
                <a:lnTo>
                  <a:pt x="104" y="40"/>
                </a:lnTo>
                <a:lnTo>
                  <a:pt x="96" y="40"/>
                </a:lnTo>
                <a:lnTo>
                  <a:pt x="96" y="32"/>
                </a:lnTo>
                <a:lnTo>
                  <a:pt x="88" y="32"/>
                </a:lnTo>
                <a:lnTo>
                  <a:pt x="80" y="32"/>
                </a:lnTo>
                <a:lnTo>
                  <a:pt x="80" y="24"/>
                </a:lnTo>
                <a:lnTo>
                  <a:pt x="72" y="24"/>
                </a:lnTo>
                <a:lnTo>
                  <a:pt x="64" y="24"/>
                </a:lnTo>
                <a:lnTo>
                  <a:pt x="64" y="16"/>
                </a:lnTo>
                <a:lnTo>
                  <a:pt x="56" y="16"/>
                </a:lnTo>
                <a:lnTo>
                  <a:pt x="56" y="8"/>
                </a:lnTo>
                <a:lnTo>
                  <a:pt x="56" y="0"/>
                </a:lnTo>
                <a:lnTo>
                  <a:pt x="48" y="0"/>
                </a:lnTo>
                <a:lnTo>
                  <a:pt x="40" y="0"/>
                </a:lnTo>
              </a:path>
            </a:pathLst>
          </a:custGeom>
          <a:solidFill>
            <a:srgbClr val="FFFFFF"/>
          </a:solidFill>
          <a:ln w="12700" cap="flat"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4" name="Freeform 32"/>
          <p:cNvSpPr>
            <a:spLocks/>
          </p:cNvSpPr>
          <p:nvPr/>
        </p:nvSpPr>
        <p:spPr bwMode="auto">
          <a:xfrm>
            <a:off x="5081588" y="5257800"/>
            <a:ext cx="1206500" cy="795338"/>
          </a:xfrm>
          <a:custGeom>
            <a:avLst/>
            <a:gdLst/>
            <a:ahLst/>
            <a:cxnLst>
              <a:cxn ang="0">
                <a:pos x="128" y="80"/>
              </a:cxn>
              <a:cxn ang="0">
                <a:pos x="136" y="96"/>
              </a:cxn>
              <a:cxn ang="0">
                <a:pos x="120" y="120"/>
              </a:cxn>
              <a:cxn ang="0">
                <a:pos x="112" y="152"/>
              </a:cxn>
              <a:cxn ang="0">
                <a:pos x="112" y="176"/>
              </a:cxn>
              <a:cxn ang="0">
                <a:pos x="88" y="192"/>
              </a:cxn>
              <a:cxn ang="0">
                <a:pos x="64" y="208"/>
              </a:cxn>
              <a:cxn ang="0">
                <a:pos x="56" y="224"/>
              </a:cxn>
              <a:cxn ang="0">
                <a:pos x="32" y="240"/>
              </a:cxn>
              <a:cxn ang="0">
                <a:pos x="16" y="264"/>
              </a:cxn>
              <a:cxn ang="0">
                <a:pos x="8" y="280"/>
              </a:cxn>
              <a:cxn ang="0">
                <a:pos x="32" y="312"/>
              </a:cxn>
              <a:cxn ang="0">
                <a:pos x="32" y="336"/>
              </a:cxn>
              <a:cxn ang="0">
                <a:pos x="64" y="336"/>
              </a:cxn>
              <a:cxn ang="0">
                <a:pos x="80" y="312"/>
              </a:cxn>
              <a:cxn ang="0">
                <a:pos x="72" y="296"/>
              </a:cxn>
              <a:cxn ang="0">
                <a:pos x="56" y="272"/>
              </a:cxn>
              <a:cxn ang="0">
                <a:pos x="104" y="272"/>
              </a:cxn>
              <a:cxn ang="0">
                <a:pos x="136" y="264"/>
              </a:cxn>
              <a:cxn ang="0">
                <a:pos x="168" y="256"/>
              </a:cxn>
              <a:cxn ang="0">
                <a:pos x="200" y="248"/>
              </a:cxn>
              <a:cxn ang="0">
                <a:pos x="224" y="232"/>
              </a:cxn>
              <a:cxn ang="0">
                <a:pos x="248" y="216"/>
              </a:cxn>
              <a:cxn ang="0">
                <a:pos x="232" y="184"/>
              </a:cxn>
              <a:cxn ang="0">
                <a:pos x="224" y="168"/>
              </a:cxn>
              <a:cxn ang="0">
                <a:pos x="200" y="144"/>
              </a:cxn>
              <a:cxn ang="0">
                <a:pos x="232" y="160"/>
              </a:cxn>
              <a:cxn ang="0">
                <a:pos x="256" y="184"/>
              </a:cxn>
              <a:cxn ang="0">
                <a:pos x="272" y="208"/>
              </a:cxn>
              <a:cxn ang="0">
                <a:pos x="296" y="224"/>
              </a:cxn>
              <a:cxn ang="0">
                <a:pos x="304" y="192"/>
              </a:cxn>
              <a:cxn ang="0">
                <a:pos x="328" y="176"/>
              </a:cxn>
              <a:cxn ang="0">
                <a:pos x="360" y="168"/>
              </a:cxn>
              <a:cxn ang="0">
                <a:pos x="400" y="160"/>
              </a:cxn>
              <a:cxn ang="0">
                <a:pos x="424" y="136"/>
              </a:cxn>
              <a:cxn ang="0">
                <a:pos x="424" y="112"/>
              </a:cxn>
              <a:cxn ang="0">
                <a:pos x="448" y="96"/>
              </a:cxn>
              <a:cxn ang="0">
                <a:pos x="432" y="64"/>
              </a:cxn>
              <a:cxn ang="0">
                <a:pos x="416" y="40"/>
              </a:cxn>
              <a:cxn ang="0">
                <a:pos x="392" y="24"/>
              </a:cxn>
              <a:cxn ang="0">
                <a:pos x="360" y="16"/>
              </a:cxn>
              <a:cxn ang="0">
                <a:pos x="376" y="40"/>
              </a:cxn>
              <a:cxn ang="0">
                <a:pos x="352" y="40"/>
              </a:cxn>
              <a:cxn ang="0">
                <a:pos x="312" y="40"/>
              </a:cxn>
              <a:cxn ang="0">
                <a:pos x="288" y="56"/>
              </a:cxn>
              <a:cxn ang="0">
                <a:pos x="296" y="40"/>
              </a:cxn>
              <a:cxn ang="0">
                <a:pos x="296" y="16"/>
              </a:cxn>
              <a:cxn ang="0">
                <a:pos x="264" y="8"/>
              </a:cxn>
              <a:cxn ang="0">
                <a:pos x="240" y="8"/>
              </a:cxn>
              <a:cxn ang="0">
                <a:pos x="224" y="16"/>
              </a:cxn>
              <a:cxn ang="0">
                <a:pos x="200" y="0"/>
              </a:cxn>
              <a:cxn ang="0">
                <a:pos x="184" y="24"/>
              </a:cxn>
              <a:cxn ang="0">
                <a:pos x="152" y="32"/>
              </a:cxn>
              <a:cxn ang="0">
                <a:pos x="144" y="64"/>
              </a:cxn>
              <a:cxn ang="0">
                <a:pos x="120" y="56"/>
              </a:cxn>
            </a:cxnLst>
            <a:rect l="0" t="0" r="r" b="b"/>
            <a:pathLst>
              <a:path w="449" h="345">
                <a:moveTo>
                  <a:pt x="120" y="64"/>
                </a:moveTo>
                <a:lnTo>
                  <a:pt x="120" y="64"/>
                </a:lnTo>
                <a:lnTo>
                  <a:pt x="120" y="72"/>
                </a:lnTo>
                <a:lnTo>
                  <a:pt x="128" y="72"/>
                </a:lnTo>
                <a:lnTo>
                  <a:pt x="128" y="80"/>
                </a:lnTo>
                <a:lnTo>
                  <a:pt x="136" y="80"/>
                </a:lnTo>
                <a:lnTo>
                  <a:pt x="136" y="88"/>
                </a:lnTo>
                <a:lnTo>
                  <a:pt x="144" y="88"/>
                </a:lnTo>
                <a:lnTo>
                  <a:pt x="136" y="88"/>
                </a:lnTo>
                <a:lnTo>
                  <a:pt x="136" y="96"/>
                </a:lnTo>
                <a:lnTo>
                  <a:pt x="136" y="104"/>
                </a:lnTo>
                <a:lnTo>
                  <a:pt x="128" y="104"/>
                </a:lnTo>
                <a:lnTo>
                  <a:pt x="128" y="112"/>
                </a:lnTo>
                <a:lnTo>
                  <a:pt x="120" y="112"/>
                </a:lnTo>
                <a:lnTo>
                  <a:pt x="120" y="120"/>
                </a:lnTo>
                <a:lnTo>
                  <a:pt x="120" y="128"/>
                </a:lnTo>
                <a:lnTo>
                  <a:pt x="120" y="136"/>
                </a:lnTo>
                <a:lnTo>
                  <a:pt x="112" y="136"/>
                </a:lnTo>
                <a:lnTo>
                  <a:pt x="112" y="144"/>
                </a:lnTo>
                <a:lnTo>
                  <a:pt x="112" y="152"/>
                </a:lnTo>
                <a:lnTo>
                  <a:pt x="112" y="160"/>
                </a:lnTo>
                <a:lnTo>
                  <a:pt x="120" y="160"/>
                </a:lnTo>
                <a:lnTo>
                  <a:pt x="120" y="168"/>
                </a:lnTo>
                <a:lnTo>
                  <a:pt x="112" y="168"/>
                </a:lnTo>
                <a:lnTo>
                  <a:pt x="112" y="176"/>
                </a:lnTo>
                <a:lnTo>
                  <a:pt x="104" y="176"/>
                </a:lnTo>
                <a:lnTo>
                  <a:pt x="104" y="184"/>
                </a:lnTo>
                <a:lnTo>
                  <a:pt x="104" y="192"/>
                </a:lnTo>
                <a:lnTo>
                  <a:pt x="96" y="192"/>
                </a:lnTo>
                <a:lnTo>
                  <a:pt x="88" y="192"/>
                </a:lnTo>
                <a:lnTo>
                  <a:pt x="88" y="200"/>
                </a:lnTo>
                <a:lnTo>
                  <a:pt x="80" y="200"/>
                </a:lnTo>
                <a:lnTo>
                  <a:pt x="72" y="200"/>
                </a:lnTo>
                <a:lnTo>
                  <a:pt x="72" y="208"/>
                </a:lnTo>
                <a:lnTo>
                  <a:pt x="64" y="208"/>
                </a:lnTo>
                <a:lnTo>
                  <a:pt x="64" y="216"/>
                </a:lnTo>
                <a:lnTo>
                  <a:pt x="56" y="216"/>
                </a:lnTo>
                <a:lnTo>
                  <a:pt x="56" y="224"/>
                </a:lnTo>
                <a:lnTo>
                  <a:pt x="56" y="232"/>
                </a:lnTo>
                <a:lnTo>
                  <a:pt x="56" y="224"/>
                </a:lnTo>
                <a:lnTo>
                  <a:pt x="48" y="224"/>
                </a:lnTo>
                <a:lnTo>
                  <a:pt x="48" y="232"/>
                </a:lnTo>
                <a:lnTo>
                  <a:pt x="40" y="232"/>
                </a:lnTo>
                <a:lnTo>
                  <a:pt x="40" y="240"/>
                </a:lnTo>
                <a:lnTo>
                  <a:pt x="32" y="240"/>
                </a:lnTo>
                <a:lnTo>
                  <a:pt x="32" y="248"/>
                </a:lnTo>
                <a:lnTo>
                  <a:pt x="24" y="248"/>
                </a:lnTo>
                <a:lnTo>
                  <a:pt x="24" y="256"/>
                </a:lnTo>
                <a:lnTo>
                  <a:pt x="16" y="256"/>
                </a:lnTo>
                <a:lnTo>
                  <a:pt x="16" y="264"/>
                </a:lnTo>
                <a:lnTo>
                  <a:pt x="8" y="264"/>
                </a:lnTo>
                <a:lnTo>
                  <a:pt x="8" y="272"/>
                </a:lnTo>
                <a:lnTo>
                  <a:pt x="0" y="272"/>
                </a:lnTo>
                <a:lnTo>
                  <a:pt x="8" y="272"/>
                </a:lnTo>
                <a:lnTo>
                  <a:pt x="8" y="280"/>
                </a:lnTo>
                <a:lnTo>
                  <a:pt x="16" y="288"/>
                </a:lnTo>
                <a:lnTo>
                  <a:pt x="16" y="296"/>
                </a:lnTo>
                <a:lnTo>
                  <a:pt x="24" y="304"/>
                </a:lnTo>
                <a:lnTo>
                  <a:pt x="24" y="312"/>
                </a:lnTo>
                <a:lnTo>
                  <a:pt x="32" y="312"/>
                </a:lnTo>
                <a:lnTo>
                  <a:pt x="24" y="312"/>
                </a:lnTo>
                <a:lnTo>
                  <a:pt x="24" y="320"/>
                </a:lnTo>
                <a:lnTo>
                  <a:pt x="24" y="328"/>
                </a:lnTo>
                <a:lnTo>
                  <a:pt x="24" y="336"/>
                </a:lnTo>
                <a:lnTo>
                  <a:pt x="32" y="336"/>
                </a:lnTo>
                <a:lnTo>
                  <a:pt x="40" y="336"/>
                </a:lnTo>
                <a:lnTo>
                  <a:pt x="48" y="336"/>
                </a:lnTo>
                <a:lnTo>
                  <a:pt x="56" y="344"/>
                </a:lnTo>
                <a:lnTo>
                  <a:pt x="64" y="344"/>
                </a:lnTo>
                <a:lnTo>
                  <a:pt x="64" y="336"/>
                </a:lnTo>
                <a:lnTo>
                  <a:pt x="72" y="336"/>
                </a:lnTo>
                <a:lnTo>
                  <a:pt x="80" y="336"/>
                </a:lnTo>
                <a:lnTo>
                  <a:pt x="80" y="328"/>
                </a:lnTo>
                <a:lnTo>
                  <a:pt x="80" y="320"/>
                </a:lnTo>
                <a:lnTo>
                  <a:pt x="80" y="312"/>
                </a:lnTo>
                <a:lnTo>
                  <a:pt x="72" y="312"/>
                </a:lnTo>
                <a:lnTo>
                  <a:pt x="80" y="312"/>
                </a:lnTo>
                <a:lnTo>
                  <a:pt x="80" y="304"/>
                </a:lnTo>
                <a:lnTo>
                  <a:pt x="80" y="296"/>
                </a:lnTo>
                <a:lnTo>
                  <a:pt x="72" y="296"/>
                </a:lnTo>
                <a:lnTo>
                  <a:pt x="64" y="296"/>
                </a:lnTo>
                <a:lnTo>
                  <a:pt x="64" y="288"/>
                </a:lnTo>
                <a:lnTo>
                  <a:pt x="56" y="288"/>
                </a:lnTo>
                <a:lnTo>
                  <a:pt x="56" y="280"/>
                </a:lnTo>
                <a:lnTo>
                  <a:pt x="56" y="272"/>
                </a:lnTo>
                <a:lnTo>
                  <a:pt x="64" y="272"/>
                </a:lnTo>
                <a:lnTo>
                  <a:pt x="80" y="272"/>
                </a:lnTo>
                <a:lnTo>
                  <a:pt x="88" y="272"/>
                </a:lnTo>
                <a:lnTo>
                  <a:pt x="96" y="272"/>
                </a:lnTo>
                <a:lnTo>
                  <a:pt x="104" y="272"/>
                </a:lnTo>
                <a:lnTo>
                  <a:pt x="112" y="272"/>
                </a:lnTo>
                <a:lnTo>
                  <a:pt x="120" y="272"/>
                </a:lnTo>
                <a:lnTo>
                  <a:pt x="120" y="264"/>
                </a:lnTo>
                <a:lnTo>
                  <a:pt x="128" y="264"/>
                </a:lnTo>
                <a:lnTo>
                  <a:pt x="136" y="264"/>
                </a:lnTo>
                <a:lnTo>
                  <a:pt x="136" y="256"/>
                </a:lnTo>
                <a:lnTo>
                  <a:pt x="144" y="256"/>
                </a:lnTo>
                <a:lnTo>
                  <a:pt x="152" y="256"/>
                </a:lnTo>
                <a:lnTo>
                  <a:pt x="160" y="256"/>
                </a:lnTo>
                <a:lnTo>
                  <a:pt x="168" y="256"/>
                </a:lnTo>
                <a:lnTo>
                  <a:pt x="168" y="248"/>
                </a:lnTo>
                <a:lnTo>
                  <a:pt x="176" y="248"/>
                </a:lnTo>
                <a:lnTo>
                  <a:pt x="184" y="248"/>
                </a:lnTo>
                <a:lnTo>
                  <a:pt x="192" y="248"/>
                </a:lnTo>
                <a:lnTo>
                  <a:pt x="200" y="248"/>
                </a:lnTo>
                <a:lnTo>
                  <a:pt x="208" y="248"/>
                </a:lnTo>
                <a:lnTo>
                  <a:pt x="216" y="248"/>
                </a:lnTo>
                <a:lnTo>
                  <a:pt x="216" y="240"/>
                </a:lnTo>
                <a:lnTo>
                  <a:pt x="224" y="240"/>
                </a:lnTo>
                <a:lnTo>
                  <a:pt x="224" y="232"/>
                </a:lnTo>
                <a:lnTo>
                  <a:pt x="232" y="232"/>
                </a:lnTo>
                <a:lnTo>
                  <a:pt x="232" y="224"/>
                </a:lnTo>
                <a:lnTo>
                  <a:pt x="240" y="224"/>
                </a:lnTo>
                <a:lnTo>
                  <a:pt x="240" y="216"/>
                </a:lnTo>
                <a:lnTo>
                  <a:pt x="248" y="216"/>
                </a:lnTo>
                <a:lnTo>
                  <a:pt x="248" y="208"/>
                </a:lnTo>
                <a:lnTo>
                  <a:pt x="248" y="200"/>
                </a:lnTo>
                <a:lnTo>
                  <a:pt x="248" y="192"/>
                </a:lnTo>
                <a:lnTo>
                  <a:pt x="240" y="192"/>
                </a:lnTo>
                <a:lnTo>
                  <a:pt x="232" y="184"/>
                </a:lnTo>
                <a:lnTo>
                  <a:pt x="224" y="184"/>
                </a:lnTo>
                <a:lnTo>
                  <a:pt x="224" y="176"/>
                </a:lnTo>
                <a:lnTo>
                  <a:pt x="216" y="176"/>
                </a:lnTo>
                <a:lnTo>
                  <a:pt x="216" y="168"/>
                </a:lnTo>
                <a:lnTo>
                  <a:pt x="224" y="168"/>
                </a:lnTo>
                <a:lnTo>
                  <a:pt x="224" y="160"/>
                </a:lnTo>
                <a:lnTo>
                  <a:pt x="216" y="160"/>
                </a:lnTo>
                <a:lnTo>
                  <a:pt x="208" y="152"/>
                </a:lnTo>
                <a:lnTo>
                  <a:pt x="200" y="152"/>
                </a:lnTo>
                <a:lnTo>
                  <a:pt x="200" y="144"/>
                </a:lnTo>
                <a:lnTo>
                  <a:pt x="208" y="144"/>
                </a:lnTo>
                <a:lnTo>
                  <a:pt x="216" y="144"/>
                </a:lnTo>
                <a:lnTo>
                  <a:pt x="224" y="144"/>
                </a:lnTo>
                <a:lnTo>
                  <a:pt x="232" y="152"/>
                </a:lnTo>
                <a:lnTo>
                  <a:pt x="232" y="160"/>
                </a:lnTo>
                <a:lnTo>
                  <a:pt x="240" y="160"/>
                </a:lnTo>
                <a:lnTo>
                  <a:pt x="248" y="168"/>
                </a:lnTo>
                <a:lnTo>
                  <a:pt x="248" y="176"/>
                </a:lnTo>
                <a:lnTo>
                  <a:pt x="256" y="176"/>
                </a:lnTo>
                <a:lnTo>
                  <a:pt x="256" y="184"/>
                </a:lnTo>
                <a:lnTo>
                  <a:pt x="256" y="192"/>
                </a:lnTo>
                <a:lnTo>
                  <a:pt x="264" y="192"/>
                </a:lnTo>
                <a:lnTo>
                  <a:pt x="264" y="200"/>
                </a:lnTo>
                <a:lnTo>
                  <a:pt x="272" y="200"/>
                </a:lnTo>
                <a:lnTo>
                  <a:pt x="272" y="208"/>
                </a:lnTo>
                <a:lnTo>
                  <a:pt x="272" y="216"/>
                </a:lnTo>
                <a:lnTo>
                  <a:pt x="280" y="216"/>
                </a:lnTo>
                <a:lnTo>
                  <a:pt x="288" y="216"/>
                </a:lnTo>
                <a:lnTo>
                  <a:pt x="296" y="216"/>
                </a:lnTo>
                <a:lnTo>
                  <a:pt x="296" y="224"/>
                </a:lnTo>
                <a:lnTo>
                  <a:pt x="296" y="216"/>
                </a:lnTo>
                <a:lnTo>
                  <a:pt x="304" y="216"/>
                </a:lnTo>
                <a:lnTo>
                  <a:pt x="304" y="208"/>
                </a:lnTo>
                <a:lnTo>
                  <a:pt x="304" y="200"/>
                </a:lnTo>
                <a:lnTo>
                  <a:pt x="304" y="192"/>
                </a:lnTo>
                <a:lnTo>
                  <a:pt x="312" y="192"/>
                </a:lnTo>
                <a:lnTo>
                  <a:pt x="312" y="184"/>
                </a:lnTo>
                <a:lnTo>
                  <a:pt x="320" y="184"/>
                </a:lnTo>
                <a:lnTo>
                  <a:pt x="328" y="184"/>
                </a:lnTo>
                <a:lnTo>
                  <a:pt x="328" y="176"/>
                </a:lnTo>
                <a:lnTo>
                  <a:pt x="336" y="176"/>
                </a:lnTo>
                <a:lnTo>
                  <a:pt x="336" y="168"/>
                </a:lnTo>
                <a:lnTo>
                  <a:pt x="344" y="168"/>
                </a:lnTo>
                <a:lnTo>
                  <a:pt x="352" y="168"/>
                </a:lnTo>
                <a:lnTo>
                  <a:pt x="360" y="168"/>
                </a:lnTo>
                <a:lnTo>
                  <a:pt x="368" y="168"/>
                </a:lnTo>
                <a:lnTo>
                  <a:pt x="376" y="168"/>
                </a:lnTo>
                <a:lnTo>
                  <a:pt x="384" y="160"/>
                </a:lnTo>
                <a:lnTo>
                  <a:pt x="392" y="160"/>
                </a:lnTo>
                <a:lnTo>
                  <a:pt x="400" y="160"/>
                </a:lnTo>
                <a:lnTo>
                  <a:pt x="408" y="152"/>
                </a:lnTo>
                <a:lnTo>
                  <a:pt x="416" y="152"/>
                </a:lnTo>
                <a:lnTo>
                  <a:pt x="416" y="144"/>
                </a:lnTo>
                <a:lnTo>
                  <a:pt x="416" y="136"/>
                </a:lnTo>
                <a:lnTo>
                  <a:pt x="424" y="136"/>
                </a:lnTo>
                <a:lnTo>
                  <a:pt x="432" y="136"/>
                </a:lnTo>
                <a:lnTo>
                  <a:pt x="432" y="128"/>
                </a:lnTo>
                <a:lnTo>
                  <a:pt x="432" y="120"/>
                </a:lnTo>
                <a:lnTo>
                  <a:pt x="424" y="120"/>
                </a:lnTo>
                <a:lnTo>
                  <a:pt x="424" y="112"/>
                </a:lnTo>
                <a:lnTo>
                  <a:pt x="432" y="112"/>
                </a:lnTo>
                <a:lnTo>
                  <a:pt x="432" y="104"/>
                </a:lnTo>
                <a:lnTo>
                  <a:pt x="440" y="104"/>
                </a:lnTo>
                <a:lnTo>
                  <a:pt x="448" y="104"/>
                </a:lnTo>
                <a:lnTo>
                  <a:pt x="448" y="96"/>
                </a:lnTo>
                <a:lnTo>
                  <a:pt x="448" y="88"/>
                </a:lnTo>
                <a:lnTo>
                  <a:pt x="448" y="80"/>
                </a:lnTo>
                <a:lnTo>
                  <a:pt x="448" y="64"/>
                </a:lnTo>
                <a:lnTo>
                  <a:pt x="440" y="64"/>
                </a:lnTo>
                <a:lnTo>
                  <a:pt x="432" y="64"/>
                </a:lnTo>
                <a:lnTo>
                  <a:pt x="432" y="56"/>
                </a:lnTo>
                <a:lnTo>
                  <a:pt x="432" y="48"/>
                </a:lnTo>
                <a:lnTo>
                  <a:pt x="432" y="40"/>
                </a:lnTo>
                <a:lnTo>
                  <a:pt x="424" y="40"/>
                </a:lnTo>
                <a:lnTo>
                  <a:pt x="416" y="40"/>
                </a:lnTo>
                <a:lnTo>
                  <a:pt x="416" y="32"/>
                </a:lnTo>
                <a:lnTo>
                  <a:pt x="408" y="32"/>
                </a:lnTo>
                <a:lnTo>
                  <a:pt x="408" y="24"/>
                </a:lnTo>
                <a:lnTo>
                  <a:pt x="400" y="24"/>
                </a:lnTo>
                <a:lnTo>
                  <a:pt x="392" y="24"/>
                </a:lnTo>
                <a:lnTo>
                  <a:pt x="384" y="24"/>
                </a:lnTo>
                <a:lnTo>
                  <a:pt x="376" y="24"/>
                </a:lnTo>
                <a:lnTo>
                  <a:pt x="376" y="16"/>
                </a:lnTo>
                <a:lnTo>
                  <a:pt x="368" y="16"/>
                </a:lnTo>
                <a:lnTo>
                  <a:pt x="360" y="16"/>
                </a:lnTo>
                <a:lnTo>
                  <a:pt x="360" y="24"/>
                </a:lnTo>
                <a:lnTo>
                  <a:pt x="368" y="24"/>
                </a:lnTo>
                <a:lnTo>
                  <a:pt x="368" y="32"/>
                </a:lnTo>
                <a:lnTo>
                  <a:pt x="376" y="32"/>
                </a:lnTo>
                <a:lnTo>
                  <a:pt x="376" y="40"/>
                </a:lnTo>
                <a:lnTo>
                  <a:pt x="368" y="40"/>
                </a:lnTo>
                <a:lnTo>
                  <a:pt x="368" y="48"/>
                </a:lnTo>
                <a:lnTo>
                  <a:pt x="360" y="48"/>
                </a:lnTo>
                <a:lnTo>
                  <a:pt x="360" y="40"/>
                </a:lnTo>
                <a:lnTo>
                  <a:pt x="352" y="40"/>
                </a:lnTo>
                <a:lnTo>
                  <a:pt x="344" y="40"/>
                </a:lnTo>
                <a:lnTo>
                  <a:pt x="336" y="40"/>
                </a:lnTo>
                <a:lnTo>
                  <a:pt x="328" y="40"/>
                </a:lnTo>
                <a:lnTo>
                  <a:pt x="320" y="40"/>
                </a:lnTo>
                <a:lnTo>
                  <a:pt x="312" y="40"/>
                </a:lnTo>
                <a:lnTo>
                  <a:pt x="304" y="40"/>
                </a:lnTo>
                <a:lnTo>
                  <a:pt x="304" y="48"/>
                </a:lnTo>
                <a:lnTo>
                  <a:pt x="296" y="48"/>
                </a:lnTo>
                <a:lnTo>
                  <a:pt x="296" y="56"/>
                </a:lnTo>
                <a:lnTo>
                  <a:pt x="288" y="56"/>
                </a:lnTo>
                <a:lnTo>
                  <a:pt x="280" y="56"/>
                </a:lnTo>
                <a:lnTo>
                  <a:pt x="280" y="48"/>
                </a:lnTo>
                <a:lnTo>
                  <a:pt x="288" y="48"/>
                </a:lnTo>
                <a:lnTo>
                  <a:pt x="288" y="40"/>
                </a:lnTo>
                <a:lnTo>
                  <a:pt x="296" y="40"/>
                </a:lnTo>
                <a:lnTo>
                  <a:pt x="296" y="32"/>
                </a:lnTo>
                <a:lnTo>
                  <a:pt x="304" y="32"/>
                </a:lnTo>
                <a:lnTo>
                  <a:pt x="304" y="24"/>
                </a:lnTo>
                <a:lnTo>
                  <a:pt x="296" y="24"/>
                </a:lnTo>
                <a:lnTo>
                  <a:pt x="296" y="16"/>
                </a:lnTo>
                <a:lnTo>
                  <a:pt x="288" y="16"/>
                </a:lnTo>
                <a:lnTo>
                  <a:pt x="280" y="16"/>
                </a:lnTo>
                <a:lnTo>
                  <a:pt x="280" y="8"/>
                </a:lnTo>
                <a:lnTo>
                  <a:pt x="272" y="8"/>
                </a:lnTo>
                <a:lnTo>
                  <a:pt x="264" y="8"/>
                </a:lnTo>
                <a:lnTo>
                  <a:pt x="256" y="8"/>
                </a:lnTo>
                <a:lnTo>
                  <a:pt x="248" y="8"/>
                </a:lnTo>
                <a:lnTo>
                  <a:pt x="248" y="0"/>
                </a:lnTo>
                <a:lnTo>
                  <a:pt x="240" y="0"/>
                </a:lnTo>
                <a:lnTo>
                  <a:pt x="240" y="8"/>
                </a:lnTo>
                <a:lnTo>
                  <a:pt x="232" y="8"/>
                </a:lnTo>
                <a:lnTo>
                  <a:pt x="232" y="16"/>
                </a:lnTo>
                <a:lnTo>
                  <a:pt x="232" y="24"/>
                </a:lnTo>
                <a:lnTo>
                  <a:pt x="224" y="24"/>
                </a:lnTo>
                <a:lnTo>
                  <a:pt x="224" y="16"/>
                </a:lnTo>
                <a:lnTo>
                  <a:pt x="224" y="8"/>
                </a:lnTo>
                <a:lnTo>
                  <a:pt x="224" y="0"/>
                </a:lnTo>
                <a:lnTo>
                  <a:pt x="216" y="0"/>
                </a:lnTo>
                <a:lnTo>
                  <a:pt x="208" y="0"/>
                </a:lnTo>
                <a:lnTo>
                  <a:pt x="200" y="0"/>
                </a:lnTo>
                <a:lnTo>
                  <a:pt x="200" y="8"/>
                </a:lnTo>
                <a:lnTo>
                  <a:pt x="200" y="16"/>
                </a:lnTo>
                <a:lnTo>
                  <a:pt x="192" y="16"/>
                </a:lnTo>
                <a:lnTo>
                  <a:pt x="192" y="24"/>
                </a:lnTo>
                <a:lnTo>
                  <a:pt x="184" y="24"/>
                </a:lnTo>
                <a:lnTo>
                  <a:pt x="176" y="24"/>
                </a:lnTo>
                <a:lnTo>
                  <a:pt x="176" y="32"/>
                </a:lnTo>
                <a:lnTo>
                  <a:pt x="168" y="32"/>
                </a:lnTo>
                <a:lnTo>
                  <a:pt x="160" y="32"/>
                </a:lnTo>
                <a:lnTo>
                  <a:pt x="152" y="32"/>
                </a:lnTo>
                <a:lnTo>
                  <a:pt x="152" y="40"/>
                </a:lnTo>
                <a:lnTo>
                  <a:pt x="144" y="40"/>
                </a:lnTo>
                <a:lnTo>
                  <a:pt x="144" y="48"/>
                </a:lnTo>
                <a:lnTo>
                  <a:pt x="144" y="56"/>
                </a:lnTo>
                <a:lnTo>
                  <a:pt x="144" y="64"/>
                </a:lnTo>
                <a:lnTo>
                  <a:pt x="144" y="72"/>
                </a:lnTo>
                <a:lnTo>
                  <a:pt x="144" y="64"/>
                </a:lnTo>
                <a:lnTo>
                  <a:pt x="136" y="64"/>
                </a:lnTo>
                <a:lnTo>
                  <a:pt x="128" y="56"/>
                </a:lnTo>
                <a:lnTo>
                  <a:pt x="120" y="56"/>
                </a:lnTo>
                <a:lnTo>
                  <a:pt x="112" y="56"/>
                </a:lnTo>
                <a:lnTo>
                  <a:pt x="112" y="64"/>
                </a:lnTo>
                <a:lnTo>
                  <a:pt x="120" y="64"/>
                </a:lnTo>
                <a:lnTo>
                  <a:pt x="120" y="72"/>
                </a:lnTo>
              </a:path>
            </a:pathLst>
          </a:custGeom>
          <a:noFill/>
          <a:ln w="12700" cap="flat"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5" name="Freeform 33"/>
          <p:cNvSpPr>
            <a:spLocks/>
          </p:cNvSpPr>
          <p:nvPr/>
        </p:nvSpPr>
        <p:spPr bwMode="auto">
          <a:xfrm>
            <a:off x="6251575" y="4344988"/>
            <a:ext cx="647700" cy="571500"/>
          </a:xfrm>
          <a:custGeom>
            <a:avLst/>
            <a:gdLst/>
            <a:ahLst/>
            <a:cxnLst>
              <a:cxn ang="0">
                <a:pos x="0" y="136"/>
              </a:cxn>
              <a:cxn ang="0">
                <a:pos x="8" y="152"/>
              </a:cxn>
              <a:cxn ang="0">
                <a:pos x="24" y="160"/>
              </a:cxn>
              <a:cxn ang="0">
                <a:pos x="32" y="176"/>
              </a:cxn>
              <a:cxn ang="0">
                <a:pos x="40" y="192"/>
              </a:cxn>
              <a:cxn ang="0">
                <a:pos x="48" y="208"/>
              </a:cxn>
              <a:cxn ang="0">
                <a:pos x="64" y="216"/>
              </a:cxn>
              <a:cxn ang="0">
                <a:pos x="72" y="232"/>
              </a:cxn>
              <a:cxn ang="0">
                <a:pos x="80" y="232"/>
              </a:cxn>
              <a:cxn ang="0">
                <a:pos x="104" y="232"/>
              </a:cxn>
              <a:cxn ang="0">
                <a:pos x="120" y="240"/>
              </a:cxn>
              <a:cxn ang="0">
                <a:pos x="144" y="240"/>
              </a:cxn>
              <a:cxn ang="0">
                <a:pos x="160" y="248"/>
              </a:cxn>
              <a:cxn ang="0">
                <a:pos x="176" y="240"/>
              </a:cxn>
              <a:cxn ang="0">
                <a:pos x="184" y="224"/>
              </a:cxn>
              <a:cxn ang="0">
                <a:pos x="176" y="208"/>
              </a:cxn>
              <a:cxn ang="0">
                <a:pos x="168" y="192"/>
              </a:cxn>
              <a:cxn ang="0">
                <a:pos x="184" y="184"/>
              </a:cxn>
              <a:cxn ang="0">
                <a:pos x="200" y="176"/>
              </a:cxn>
              <a:cxn ang="0">
                <a:pos x="216" y="168"/>
              </a:cxn>
              <a:cxn ang="0">
                <a:pos x="224" y="152"/>
              </a:cxn>
              <a:cxn ang="0">
                <a:pos x="216" y="136"/>
              </a:cxn>
              <a:cxn ang="0">
                <a:pos x="232" y="120"/>
              </a:cxn>
              <a:cxn ang="0">
                <a:pos x="240" y="104"/>
              </a:cxn>
              <a:cxn ang="0">
                <a:pos x="224" y="96"/>
              </a:cxn>
              <a:cxn ang="0">
                <a:pos x="208" y="96"/>
              </a:cxn>
              <a:cxn ang="0">
                <a:pos x="192" y="104"/>
              </a:cxn>
              <a:cxn ang="0">
                <a:pos x="192" y="96"/>
              </a:cxn>
              <a:cxn ang="0">
                <a:pos x="200" y="80"/>
              </a:cxn>
              <a:cxn ang="0">
                <a:pos x="208" y="64"/>
              </a:cxn>
              <a:cxn ang="0">
                <a:pos x="184" y="56"/>
              </a:cxn>
              <a:cxn ang="0">
                <a:pos x="160" y="56"/>
              </a:cxn>
              <a:cxn ang="0">
                <a:pos x="152" y="72"/>
              </a:cxn>
              <a:cxn ang="0">
                <a:pos x="136" y="56"/>
              </a:cxn>
              <a:cxn ang="0">
                <a:pos x="128" y="40"/>
              </a:cxn>
              <a:cxn ang="0">
                <a:pos x="152" y="40"/>
              </a:cxn>
              <a:cxn ang="0">
                <a:pos x="168" y="32"/>
              </a:cxn>
              <a:cxn ang="0">
                <a:pos x="168" y="24"/>
              </a:cxn>
              <a:cxn ang="0">
                <a:pos x="152" y="16"/>
              </a:cxn>
              <a:cxn ang="0">
                <a:pos x="144" y="0"/>
              </a:cxn>
              <a:cxn ang="0">
                <a:pos x="128" y="8"/>
              </a:cxn>
              <a:cxn ang="0">
                <a:pos x="112" y="16"/>
              </a:cxn>
              <a:cxn ang="0">
                <a:pos x="88" y="16"/>
              </a:cxn>
              <a:cxn ang="0">
                <a:pos x="72" y="8"/>
              </a:cxn>
              <a:cxn ang="0">
                <a:pos x="64" y="24"/>
              </a:cxn>
              <a:cxn ang="0">
                <a:pos x="56" y="40"/>
              </a:cxn>
              <a:cxn ang="0">
                <a:pos x="56" y="48"/>
              </a:cxn>
              <a:cxn ang="0">
                <a:pos x="48" y="64"/>
              </a:cxn>
              <a:cxn ang="0">
                <a:pos x="40" y="80"/>
              </a:cxn>
              <a:cxn ang="0">
                <a:pos x="32" y="96"/>
              </a:cxn>
              <a:cxn ang="0">
                <a:pos x="24" y="112"/>
              </a:cxn>
              <a:cxn ang="0">
                <a:pos x="0" y="112"/>
              </a:cxn>
              <a:cxn ang="0">
                <a:pos x="0" y="136"/>
              </a:cxn>
            </a:cxnLst>
            <a:rect l="0" t="0" r="r" b="b"/>
            <a:pathLst>
              <a:path w="241" h="249">
                <a:moveTo>
                  <a:pt x="0" y="128"/>
                </a:moveTo>
                <a:lnTo>
                  <a:pt x="0" y="128"/>
                </a:lnTo>
                <a:lnTo>
                  <a:pt x="0" y="136"/>
                </a:lnTo>
                <a:lnTo>
                  <a:pt x="0" y="144"/>
                </a:lnTo>
                <a:lnTo>
                  <a:pt x="0" y="152"/>
                </a:lnTo>
                <a:lnTo>
                  <a:pt x="8" y="152"/>
                </a:lnTo>
                <a:lnTo>
                  <a:pt x="16" y="152"/>
                </a:lnTo>
                <a:lnTo>
                  <a:pt x="16" y="160"/>
                </a:lnTo>
                <a:lnTo>
                  <a:pt x="24" y="160"/>
                </a:lnTo>
                <a:lnTo>
                  <a:pt x="24" y="168"/>
                </a:lnTo>
                <a:lnTo>
                  <a:pt x="32" y="168"/>
                </a:lnTo>
                <a:lnTo>
                  <a:pt x="32" y="176"/>
                </a:lnTo>
                <a:lnTo>
                  <a:pt x="32" y="184"/>
                </a:lnTo>
                <a:lnTo>
                  <a:pt x="40" y="184"/>
                </a:lnTo>
                <a:lnTo>
                  <a:pt x="40" y="192"/>
                </a:lnTo>
                <a:lnTo>
                  <a:pt x="48" y="192"/>
                </a:lnTo>
                <a:lnTo>
                  <a:pt x="48" y="200"/>
                </a:lnTo>
                <a:lnTo>
                  <a:pt x="48" y="208"/>
                </a:lnTo>
                <a:lnTo>
                  <a:pt x="56" y="208"/>
                </a:lnTo>
                <a:lnTo>
                  <a:pt x="64" y="208"/>
                </a:lnTo>
                <a:lnTo>
                  <a:pt x="64" y="216"/>
                </a:lnTo>
                <a:lnTo>
                  <a:pt x="64" y="224"/>
                </a:lnTo>
                <a:lnTo>
                  <a:pt x="64" y="232"/>
                </a:lnTo>
                <a:lnTo>
                  <a:pt x="72" y="232"/>
                </a:lnTo>
                <a:lnTo>
                  <a:pt x="72" y="240"/>
                </a:lnTo>
                <a:lnTo>
                  <a:pt x="80" y="240"/>
                </a:lnTo>
                <a:lnTo>
                  <a:pt x="80" y="232"/>
                </a:lnTo>
                <a:lnTo>
                  <a:pt x="88" y="232"/>
                </a:lnTo>
                <a:lnTo>
                  <a:pt x="96" y="232"/>
                </a:lnTo>
                <a:lnTo>
                  <a:pt x="104" y="232"/>
                </a:lnTo>
                <a:lnTo>
                  <a:pt x="104" y="240"/>
                </a:lnTo>
                <a:lnTo>
                  <a:pt x="112" y="240"/>
                </a:lnTo>
                <a:lnTo>
                  <a:pt x="120" y="240"/>
                </a:lnTo>
                <a:lnTo>
                  <a:pt x="128" y="240"/>
                </a:lnTo>
                <a:lnTo>
                  <a:pt x="136" y="240"/>
                </a:lnTo>
                <a:lnTo>
                  <a:pt x="144" y="240"/>
                </a:lnTo>
                <a:lnTo>
                  <a:pt x="152" y="240"/>
                </a:lnTo>
                <a:lnTo>
                  <a:pt x="160" y="240"/>
                </a:lnTo>
                <a:lnTo>
                  <a:pt x="160" y="248"/>
                </a:lnTo>
                <a:lnTo>
                  <a:pt x="168" y="248"/>
                </a:lnTo>
                <a:lnTo>
                  <a:pt x="168" y="240"/>
                </a:lnTo>
                <a:lnTo>
                  <a:pt x="176" y="240"/>
                </a:lnTo>
                <a:lnTo>
                  <a:pt x="176" y="232"/>
                </a:lnTo>
                <a:lnTo>
                  <a:pt x="176" y="224"/>
                </a:lnTo>
                <a:lnTo>
                  <a:pt x="184" y="224"/>
                </a:lnTo>
                <a:lnTo>
                  <a:pt x="184" y="216"/>
                </a:lnTo>
                <a:lnTo>
                  <a:pt x="184" y="208"/>
                </a:lnTo>
                <a:lnTo>
                  <a:pt x="176" y="208"/>
                </a:lnTo>
                <a:lnTo>
                  <a:pt x="168" y="208"/>
                </a:lnTo>
                <a:lnTo>
                  <a:pt x="168" y="200"/>
                </a:lnTo>
                <a:lnTo>
                  <a:pt x="168" y="192"/>
                </a:lnTo>
                <a:lnTo>
                  <a:pt x="168" y="184"/>
                </a:lnTo>
                <a:lnTo>
                  <a:pt x="176" y="184"/>
                </a:lnTo>
                <a:lnTo>
                  <a:pt x="184" y="184"/>
                </a:lnTo>
                <a:lnTo>
                  <a:pt x="192" y="184"/>
                </a:lnTo>
                <a:lnTo>
                  <a:pt x="200" y="184"/>
                </a:lnTo>
                <a:lnTo>
                  <a:pt x="200" y="176"/>
                </a:lnTo>
                <a:lnTo>
                  <a:pt x="208" y="176"/>
                </a:lnTo>
                <a:lnTo>
                  <a:pt x="208" y="168"/>
                </a:lnTo>
                <a:lnTo>
                  <a:pt x="216" y="168"/>
                </a:lnTo>
                <a:lnTo>
                  <a:pt x="216" y="160"/>
                </a:lnTo>
                <a:lnTo>
                  <a:pt x="216" y="152"/>
                </a:lnTo>
                <a:lnTo>
                  <a:pt x="224" y="152"/>
                </a:lnTo>
                <a:lnTo>
                  <a:pt x="224" y="144"/>
                </a:lnTo>
                <a:lnTo>
                  <a:pt x="224" y="136"/>
                </a:lnTo>
                <a:lnTo>
                  <a:pt x="216" y="136"/>
                </a:lnTo>
                <a:lnTo>
                  <a:pt x="224" y="136"/>
                </a:lnTo>
                <a:lnTo>
                  <a:pt x="232" y="128"/>
                </a:lnTo>
                <a:lnTo>
                  <a:pt x="232" y="120"/>
                </a:lnTo>
                <a:lnTo>
                  <a:pt x="240" y="120"/>
                </a:lnTo>
                <a:lnTo>
                  <a:pt x="240" y="112"/>
                </a:lnTo>
                <a:lnTo>
                  <a:pt x="240" y="104"/>
                </a:lnTo>
                <a:lnTo>
                  <a:pt x="240" y="96"/>
                </a:lnTo>
                <a:lnTo>
                  <a:pt x="232" y="96"/>
                </a:lnTo>
                <a:lnTo>
                  <a:pt x="224" y="96"/>
                </a:lnTo>
                <a:lnTo>
                  <a:pt x="216" y="104"/>
                </a:lnTo>
                <a:lnTo>
                  <a:pt x="208" y="104"/>
                </a:lnTo>
                <a:lnTo>
                  <a:pt x="208" y="96"/>
                </a:lnTo>
                <a:lnTo>
                  <a:pt x="200" y="96"/>
                </a:lnTo>
                <a:lnTo>
                  <a:pt x="200" y="104"/>
                </a:lnTo>
                <a:lnTo>
                  <a:pt x="192" y="104"/>
                </a:lnTo>
                <a:lnTo>
                  <a:pt x="184" y="104"/>
                </a:lnTo>
                <a:lnTo>
                  <a:pt x="192" y="104"/>
                </a:lnTo>
                <a:lnTo>
                  <a:pt x="192" y="96"/>
                </a:lnTo>
                <a:lnTo>
                  <a:pt x="192" y="88"/>
                </a:lnTo>
                <a:lnTo>
                  <a:pt x="200" y="88"/>
                </a:lnTo>
                <a:lnTo>
                  <a:pt x="200" y="80"/>
                </a:lnTo>
                <a:lnTo>
                  <a:pt x="208" y="80"/>
                </a:lnTo>
                <a:lnTo>
                  <a:pt x="208" y="72"/>
                </a:lnTo>
                <a:lnTo>
                  <a:pt x="208" y="64"/>
                </a:lnTo>
                <a:lnTo>
                  <a:pt x="200" y="56"/>
                </a:lnTo>
                <a:lnTo>
                  <a:pt x="192" y="56"/>
                </a:lnTo>
                <a:lnTo>
                  <a:pt x="184" y="56"/>
                </a:lnTo>
                <a:lnTo>
                  <a:pt x="176" y="56"/>
                </a:lnTo>
                <a:lnTo>
                  <a:pt x="168" y="56"/>
                </a:lnTo>
                <a:lnTo>
                  <a:pt x="160" y="56"/>
                </a:lnTo>
                <a:lnTo>
                  <a:pt x="152" y="56"/>
                </a:lnTo>
                <a:lnTo>
                  <a:pt x="152" y="64"/>
                </a:lnTo>
                <a:lnTo>
                  <a:pt x="152" y="72"/>
                </a:lnTo>
                <a:lnTo>
                  <a:pt x="144" y="72"/>
                </a:lnTo>
                <a:lnTo>
                  <a:pt x="136" y="64"/>
                </a:lnTo>
                <a:lnTo>
                  <a:pt x="136" y="56"/>
                </a:lnTo>
                <a:lnTo>
                  <a:pt x="128" y="56"/>
                </a:lnTo>
                <a:lnTo>
                  <a:pt x="128" y="48"/>
                </a:lnTo>
                <a:lnTo>
                  <a:pt x="128" y="40"/>
                </a:lnTo>
                <a:lnTo>
                  <a:pt x="136" y="40"/>
                </a:lnTo>
                <a:lnTo>
                  <a:pt x="144" y="40"/>
                </a:lnTo>
                <a:lnTo>
                  <a:pt x="152" y="40"/>
                </a:lnTo>
                <a:lnTo>
                  <a:pt x="152" y="32"/>
                </a:lnTo>
                <a:lnTo>
                  <a:pt x="160" y="32"/>
                </a:lnTo>
                <a:lnTo>
                  <a:pt x="168" y="32"/>
                </a:lnTo>
                <a:lnTo>
                  <a:pt x="168" y="24"/>
                </a:lnTo>
                <a:lnTo>
                  <a:pt x="176" y="24"/>
                </a:lnTo>
                <a:lnTo>
                  <a:pt x="168" y="24"/>
                </a:lnTo>
                <a:lnTo>
                  <a:pt x="168" y="16"/>
                </a:lnTo>
                <a:lnTo>
                  <a:pt x="160" y="16"/>
                </a:lnTo>
                <a:lnTo>
                  <a:pt x="152" y="16"/>
                </a:lnTo>
                <a:lnTo>
                  <a:pt x="152" y="8"/>
                </a:lnTo>
                <a:lnTo>
                  <a:pt x="152" y="0"/>
                </a:lnTo>
                <a:lnTo>
                  <a:pt x="144" y="0"/>
                </a:lnTo>
                <a:lnTo>
                  <a:pt x="136" y="0"/>
                </a:lnTo>
                <a:lnTo>
                  <a:pt x="128" y="0"/>
                </a:lnTo>
                <a:lnTo>
                  <a:pt x="128" y="8"/>
                </a:lnTo>
                <a:lnTo>
                  <a:pt x="128" y="16"/>
                </a:lnTo>
                <a:lnTo>
                  <a:pt x="120" y="16"/>
                </a:lnTo>
                <a:lnTo>
                  <a:pt x="112" y="16"/>
                </a:lnTo>
                <a:lnTo>
                  <a:pt x="104" y="16"/>
                </a:lnTo>
                <a:lnTo>
                  <a:pt x="96" y="16"/>
                </a:lnTo>
                <a:lnTo>
                  <a:pt x="88" y="16"/>
                </a:lnTo>
                <a:lnTo>
                  <a:pt x="88" y="8"/>
                </a:lnTo>
                <a:lnTo>
                  <a:pt x="80" y="8"/>
                </a:lnTo>
                <a:lnTo>
                  <a:pt x="72" y="8"/>
                </a:lnTo>
                <a:lnTo>
                  <a:pt x="72" y="16"/>
                </a:lnTo>
                <a:lnTo>
                  <a:pt x="72" y="24"/>
                </a:lnTo>
                <a:lnTo>
                  <a:pt x="64" y="24"/>
                </a:lnTo>
                <a:lnTo>
                  <a:pt x="64" y="32"/>
                </a:lnTo>
                <a:lnTo>
                  <a:pt x="56" y="32"/>
                </a:lnTo>
                <a:lnTo>
                  <a:pt x="56" y="40"/>
                </a:lnTo>
                <a:lnTo>
                  <a:pt x="64" y="40"/>
                </a:lnTo>
                <a:lnTo>
                  <a:pt x="64" y="48"/>
                </a:lnTo>
                <a:lnTo>
                  <a:pt x="56" y="48"/>
                </a:lnTo>
                <a:lnTo>
                  <a:pt x="56" y="56"/>
                </a:lnTo>
                <a:lnTo>
                  <a:pt x="48" y="56"/>
                </a:lnTo>
                <a:lnTo>
                  <a:pt x="48" y="64"/>
                </a:lnTo>
                <a:lnTo>
                  <a:pt x="40" y="64"/>
                </a:lnTo>
                <a:lnTo>
                  <a:pt x="40" y="72"/>
                </a:lnTo>
                <a:lnTo>
                  <a:pt x="40" y="80"/>
                </a:lnTo>
                <a:lnTo>
                  <a:pt x="40" y="88"/>
                </a:lnTo>
                <a:lnTo>
                  <a:pt x="32" y="88"/>
                </a:lnTo>
                <a:lnTo>
                  <a:pt x="32" y="96"/>
                </a:lnTo>
                <a:lnTo>
                  <a:pt x="32" y="104"/>
                </a:lnTo>
                <a:lnTo>
                  <a:pt x="32" y="112"/>
                </a:lnTo>
                <a:lnTo>
                  <a:pt x="24" y="112"/>
                </a:lnTo>
                <a:lnTo>
                  <a:pt x="16" y="112"/>
                </a:lnTo>
                <a:lnTo>
                  <a:pt x="8" y="112"/>
                </a:lnTo>
                <a:lnTo>
                  <a:pt x="0" y="112"/>
                </a:lnTo>
                <a:lnTo>
                  <a:pt x="0" y="120"/>
                </a:lnTo>
                <a:lnTo>
                  <a:pt x="0" y="128"/>
                </a:lnTo>
                <a:lnTo>
                  <a:pt x="0" y="136"/>
                </a:lnTo>
              </a:path>
            </a:pathLst>
          </a:custGeom>
          <a:noFill/>
          <a:ln w="12700" cap="flat"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6" name="Freeform 34"/>
          <p:cNvSpPr>
            <a:spLocks/>
          </p:cNvSpPr>
          <p:nvPr/>
        </p:nvSpPr>
        <p:spPr bwMode="auto">
          <a:xfrm>
            <a:off x="4811713" y="4159250"/>
            <a:ext cx="1182687" cy="592138"/>
          </a:xfrm>
          <a:custGeom>
            <a:avLst/>
            <a:gdLst/>
            <a:ahLst/>
            <a:cxnLst>
              <a:cxn ang="0">
                <a:pos x="80" y="104"/>
              </a:cxn>
              <a:cxn ang="0">
                <a:pos x="104" y="112"/>
              </a:cxn>
              <a:cxn ang="0">
                <a:pos x="112" y="144"/>
              </a:cxn>
              <a:cxn ang="0">
                <a:pos x="88" y="152"/>
              </a:cxn>
              <a:cxn ang="0">
                <a:pos x="64" y="168"/>
              </a:cxn>
              <a:cxn ang="0">
                <a:pos x="40" y="176"/>
              </a:cxn>
              <a:cxn ang="0">
                <a:pos x="16" y="184"/>
              </a:cxn>
              <a:cxn ang="0">
                <a:pos x="0" y="200"/>
              </a:cxn>
              <a:cxn ang="0">
                <a:pos x="16" y="216"/>
              </a:cxn>
              <a:cxn ang="0">
                <a:pos x="8" y="240"/>
              </a:cxn>
              <a:cxn ang="0">
                <a:pos x="40" y="240"/>
              </a:cxn>
              <a:cxn ang="0">
                <a:pos x="64" y="256"/>
              </a:cxn>
              <a:cxn ang="0">
                <a:pos x="80" y="240"/>
              </a:cxn>
              <a:cxn ang="0">
                <a:pos x="104" y="232"/>
              </a:cxn>
              <a:cxn ang="0">
                <a:pos x="120" y="232"/>
              </a:cxn>
              <a:cxn ang="0">
                <a:pos x="128" y="208"/>
              </a:cxn>
              <a:cxn ang="0">
                <a:pos x="144" y="208"/>
              </a:cxn>
              <a:cxn ang="0">
                <a:pos x="176" y="208"/>
              </a:cxn>
              <a:cxn ang="0">
                <a:pos x="176" y="224"/>
              </a:cxn>
              <a:cxn ang="0">
                <a:pos x="192" y="224"/>
              </a:cxn>
              <a:cxn ang="0">
                <a:pos x="216" y="216"/>
              </a:cxn>
              <a:cxn ang="0">
                <a:pos x="232" y="232"/>
              </a:cxn>
              <a:cxn ang="0">
                <a:pos x="248" y="248"/>
              </a:cxn>
              <a:cxn ang="0">
                <a:pos x="248" y="232"/>
              </a:cxn>
              <a:cxn ang="0">
                <a:pos x="264" y="216"/>
              </a:cxn>
              <a:cxn ang="0">
                <a:pos x="280" y="232"/>
              </a:cxn>
              <a:cxn ang="0">
                <a:pos x="288" y="240"/>
              </a:cxn>
              <a:cxn ang="0">
                <a:pos x="296" y="216"/>
              </a:cxn>
              <a:cxn ang="0">
                <a:pos x="304" y="240"/>
              </a:cxn>
              <a:cxn ang="0">
                <a:pos x="312" y="248"/>
              </a:cxn>
              <a:cxn ang="0">
                <a:pos x="336" y="240"/>
              </a:cxn>
              <a:cxn ang="0">
                <a:pos x="360" y="232"/>
              </a:cxn>
              <a:cxn ang="0">
                <a:pos x="392" y="232"/>
              </a:cxn>
              <a:cxn ang="0">
                <a:pos x="408" y="216"/>
              </a:cxn>
              <a:cxn ang="0">
                <a:pos x="432" y="208"/>
              </a:cxn>
              <a:cxn ang="0">
                <a:pos x="440" y="184"/>
              </a:cxn>
              <a:cxn ang="0">
                <a:pos x="432" y="160"/>
              </a:cxn>
              <a:cxn ang="0">
                <a:pos x="424" y="136"/>
              </a:cxn>
              <a:cxn ang="0">
                <a:pos x="408" y="112"/>
              </a:cxn>
              <a:cxn ang="0">
                <a:pos x="384" y="104"/>
              </a:cxn>
              <a:cxn ang="0">
                <a:pos x="376" y="80"/>
              </a:cxn>
              <a:cxn ang="0">
                <a:pos x="368" y="104"/>
              </a:cxn>
              <a:cxn ang="0">
                <a:pos x="336" y="96"/>
              </a:cxn>
              <a:cxn ang="0">
                <a:pos x="320" y="80"/>
              </a:cxn>
              <a:cxn ang="0">
                <a:pos x="304" y="64"/>
              </a:cxn>
              <a:cxn ang="0">
                <a:pos x="288" y="48"/>
              </a:cxn>
              <a:cxn ang="0">
                <a:pos x="256" y="56"/>
              </a:cxn>
              <a:cxn ang="0">
                <a:pos x="224" y="56"/>
              </a:cxn>
              <a:cxn ang="0">
                <a:pos x="200" y="48"/>
              </a:cxn>
              <a:cxn ang="0">
                <a:pos x="176" y="40"/>
              </a:cxn>
              <a:cxn ang="0">
                <a:pos x="160" y="24"/>
              </a:cxn>
              <a:cxn ang="0">
                <a:pos x="144" y="8"/>
              </a:cxn>
              <a:cxn ang="0">
                <a:pos x="120" y="0"/>
              </a:cxn>
              <a:cxn ang="0">
                <a:pos x="104" y="16"/>
              </a:cxn>
              <a:cxn ang="0">
                <a:pos x="80" y="8"/>
              </a:cxn>
              <a:cxn ang="0">
                <a:pos x="64" y="0"/>
              </a:cxn>
              <a:cxn ang="0">
                <a:pos x="56" y="16"/>
              </a:cxn>
              <a:cxn ang="0">
                <a:pos x="64" y="24"/>
              </a:cxn>
              <a:cxn ang="0">
                <a:pos x="88" y="32"/>
              </a:cxn>
              <a:cxn ang="0">
                <a:pos x="96" y="56"/>
              </a:cxn>
              <a:cxn ang="0">
                <a:pos x="72" y="64"/>
              </a:cxn>
              <a:cxn ang="0">
                <a:pos x="64" y="88"/>
              </a:cxn>
              <a:cxn ang="0">
                <a:pos x="72" y="112"/>
              </a:cxn>
            </a:cxnLst>
            <a:rect l="0" t="0" r="r" b="b"/>
            <a:pathLst>
              <a:path w="441" h="257">
                <a:moveTo>
                  <a:pt x="64" y="104"/>
                </a:moveTo>
                <a:lnTo>
                  <a:pt x="64" y="104"/>
                </a:lnTo>
                <a:lnTo>
                  <a:pt x="72" y="104"/>
                </a:lnTo>
                <a:lnTo>
                  <a:pt x="80" y="104"/>
                </a:lnTo>
                <a:lnTo>
                  <a:pt x="88" y="104"/>
                </a:lnTo>
                <a:lnTo>
                  <a:pt x="88" y="112"/>
                </a:lnTo>
                <a:lnTo>
                  <a:pt x="96" y="112"/>
                </a:lnTo>
                <a:lnTo>
                  <a:pt x="104" y="112"/>
                </a:lnTo>
                <a:lnTo>
                  <a:pt x="112" y="120"/>
                </a:lnTo>
                <a:lnTo>
                  <a:pt x="112" y="128"/>
                </a:lnTo>
                <a:lnTo>
                  <a:pt x="112" y="136"/>
                </a:lnTo>
                <a:lnTo>
                  <a:pt x="112" y="144"/>
                </a:lnTo>
                <a:lnTo>
                  <a:pt x="104" y="144"/>
                </a:lnTo>
                <a:lnTo>
                  <a:pt x="104" y="152"/>
                </a:lnTo>
                <a:lnTo>
                  <a:pt x="96" y="152"/>
                </a:lnTo>
                <a:lnTo>
                  <a:pt x="88" y="152"/>
                </a:lnTo>
                <a:lnTo>
                  <a:pt x="80" y="160"/>
                </a:lnTo>
                <a:lnTo>
                  <a:pt x="72" y="160"/>
                </a:lnTo>
                <a:lnTo>
                  <a:pt x="72" y="168"/>
                </a:lnTo>
                <a:lnTo>
                  <a:pt x="64" y="168"/>
                </a:lnTo>
                <a:lnTo>
                  <a:pt x="64" y="176"/>
                </a:lnTo>
                <a:lnTo>
                  <a:pt x="56" y="176"/>
                </a:lnTo>
                <a:lnTo>
                  <a:pt x="48" y="176"/>
                </a:lnTo>
                <a:lnTo>
                  <a:pt x="40" y="176"/>
                </a:lnTo>
                <a:lnTo>
                  <a:pt x="32" y="176"/>
                </a:lnTo>
                <a:lnTo>
                  <a:pt x="24" y="176"/>
                </a:lnTo>
                <a:lnTo>
                  <a:pt x="24" y="184"/>
                </a:lnTo>
                <a:lnTo>
                  <a:pt x="16" y="184"/>
                </a:lnTo>
                <a:lnTo>
                  <a:pt x="16" y="192"/>
                </a:lnTo>
                <a:lnTo>
                  <a:pt x="8" y="192"/>
                </a:lnTo>
                <a:lnTo>
                  <a:pt x="0" y="192"/>
                </a:lnTo>
                <a:lnTo>
                  <a:pt x="0" y="200"/>
                </a:lnTo>
                <a:lnTo>
                  <a:pt x="8" y="200"/>
                </a:lnTo>
                <a:lnTo>
                  <a:pt x="16" y="200"/>
                </a:lnTo>
                <a:lnTo>
                  <a:pt x="16" y="208"/>
                </a:lnTo>
                <a:lnTo>
                  <a:pt x="16" y="216"/>
                </a:lnTo>
                <a:lnTo>
                  <a:pt x="16" y="224"/>
                </a:lnTo>
                <a:lnTo>
                  <a:pt x="16" y="232"/>
                </a:lnTo>
                <a:lnTo>
                  <a:pt x="16" y="240"/>
                </a:lnTo>
                <a:lnTo>
                  <a:pt x="8" y="240"/>
                </a:lnTo>
                <a:lnTo>
                  <a:pt x="16" y="240"/>
                </a:lnTo>
                <a:lnTo>
                  <a:pt x="24" y="240"/>
                </a:lnTo>
                <a:lnTo>
                  <a:pt x="32" y="240"/>
                </a:lnTo>
                <a:lnTo>
                  <a:pt x="40" y="240"/>
                </a:lnTo>
                <a:lnTo>
                  <a:pt x="48" y="248"/>
                </a:lnTo>
                <a:lnTo>
                  <a:pt x="48" y="256"/>
                </a:lnTo>
                <a:lnTo>
                  <a:pt x="56" y="256"/>
                </a:lnTo>
                <a:lnTo>
                  <a:pt x="64" y="256"/>
                </a:lnTo>
                <a:lnTo>
                  <a:pt x="64" y="248"/>
                </a:lnTo>
                <a:lnTo>
                  <a:pt x="64" y="240"/>
                </a:lnTo>
                <a:lnTo>
                  <a:pt x="72" y="240"/>
                </a:lnTo>
                <a:lnTo>
                  <a:pt x="80" y="240"/>
                </a:lnTo>
                <a:lnTo>
                  <a:pt x="88" y="240"/>
                </a:lnTo>
                <a:lnTo>
                  <a:pt x="96" y="240"/>
                </a:lnTo>
                <a:lnTo>
                  <a:pt x="104" y="240"/>
                </a:lnTo>
                <a:lnTo>
                  <a:pt x="104" y="232"/>
                </a:lnTo>
                <a:lnTo>
                  <a:pt x="112" y="232"/>
                </a:lnTo>
                <a:lnTo>
                  <a:pt x="120" y="232"/>
                </a:lnTo>
                <a:lnTo>
                  <a:pt x="120" y="240"/>
                </a:lnTo>
                <a:lnTo>
                  <a:pt x="120" y="232"/>
                </a:lnTo>
                <a:lnTo>
                  <a:pt x="128" y="232"/>
                </a:lnTo>
                <a:lnTo>
                  <a:pt x="128" y="224"/>
                </a:lnTo>
                <a:lnTo>
                  <a:pt x="128" y="216"/>
                </a:lnTo>
                <a:lnTo>
                  <a:pt x="128" y="208"/>
                </a:lnTo>
                <a:lnTo>
                  <a:pt x="128" y="200"/>
                </a:lnTo>
                <a:lnTo>
                  <a:pt x="136" y="200"/>
                </a:lnTo>
                <a:lnTo>
                  <a:pt x="144" y="200"/>
                </a:lnTo>
                <a:lnTo>
                  <a:pt x="144" y="208"/>
                </a:lnTo>
                <a:lnTo>
                  <a:pt x="152" y="208"/>
                </a:lnTo>
                <a:lnTo>
                  <a:pt x="160" y="208"/>
                </a:lnTo>
                <a:lnTo>
                  <a:pt x="168" y="208"/>
                </a:lnTo>
                <a:lnTo>
                  <a:pt x="176" y="208"/>
                </a:lnTo>
                <a:lnTo>
                  <a:pt x="176" y="216"/>
                </a:lnTo>
                <a:lnTo>
                  <a:pt x="184" y="216"/>
                </a:lnTo>
                <a:lnTo>
                  <a:pt x="176" y="216"/>
                </a:lnTo>
                <a:lnTo>
                  <a:pt x="176" y="224"/>
                </a:lnTo>
                <a:lnTo>
                  <a:pt x="184" y="224"/>
                </a:lnTo>
                <a:lnTo>
                  <a:pt x="184" y="232"/>
                </a:lnTo>
                <a:lnTo>
                  <a:pt x="192" y="232"/>
                </a:lnTo>
                <a:lnTo>
                  <a:pt x="192" y="224"/>
                </a:lnTo>
                <a:lnTo>
                  <a:pt x="192" y="216"/>
                </a:lnTo>
                <a:lnTo>
                  <a:pt x="200" y="216"/>
                </a:lnTo>
                <a:lnTo>
                  <a:pt x="208" y="216"/>
                </a:lnTo>
                <a:lnTo>
                  <a:pt x="216" y="216"/>
                </a:lnTo>
                <a:lnTo>
                  <a:pt x="216" y="224"/>
                </a:lnTo>
                <a:lnTo>
                  <a:pt x="216" y="232"/>
                </a:lnTo>
                <a:lnTo>
                  <a:pt x="224" y="232"/>
                </a:lnTo>
                <a:lnTo>
                  <a:pt x="232" y="232"/>
                </a:lnTo>
                <a:lnTo>
                  <a:pt x="240" y="232"/>
                </a:lnTo>
                <a:lnTo>
                  <a:pt x="240" y="240"/>
                </a:lnTo>
                <a:lnTo>
                  <a:pt x="240" y="248"/>
                </a:lnTo>
                <a:lnTo>
                  <a:pt x="248" y="248"/>
                </a:lnTo>
                <a:lnTo>
                  <a:pt x="256" y="248"/>
                </a:lnTo>
                <a:lnTo>
                  <a:pt x="256" y="240"/>
                </a:lnTo>
                <a:lnTo>
                  <a:pt x="256" y="232"/>
                </a:lnTo>
                <a:lnTo>
                  <a:pt x="248" y="232"/>
                </a:lnTo>
                <a:lnTo>
                  <a:pt x="248" y="224"/>
                </a:lnTo>
                <a:lnTo>
                  <a:pt x="256" y="224"/>
                </a:lnTo>
                <a:lnTo>
                  <a:pt x="256" y="216"/>
                </a:lnTo>
                <a:lnTo>
                  <a:pt x="264" y="216"/>
                </a:lnTo>
                <a:lnTo>
                  <a:pt x="272" y="216"/>
                </a:lnTo>
                <a:lnTo>
                  <a:pt x="280" y="216"/>
                </a:lnTo>
                <a:lnTo>
                  <a:pt x="280" y="224"/>
                </a:lnTo>
                <a:lnTo>
                  <a:pt x="280" y="232"/>
                </a:lnTo>
                <a:lnTo>
                  <a:pt x="272" y="232"/>
                </a:lnTo>
                <a:lnTo>
                  <a:pt x="272" y="240"/>
                </a:lnTo>
                <a:lnTo>
                  <a:pt x="280" y="240"/>
                </a:lnTo>
                <a:lnTo>
                  <a:pt x="288" y="240"/>
                </a:lnTo>
                <a:lnTo>
                  <a:pt x="288" y="232"/>
                </a:lnTo>
                <a:lnTo>
                  <a:pt x="288" y="224"/>
                </a:lnTo>
                <a:lnTo>
                  <a:pt x="288" y="216"/>
                </a:lnTo>
                <a:lnTo>
                  <a:pt x="296" y="216"/>
                </a:lnTo>
                <a:lnTo>
                  <a:pt x="304" y="216"/>
                </a:lnTo>
                <a:lnTo>
                  <a:pt x="304" y="224"/>
                </a:lnTo>
                <a:lnTo>
                  <a:pt x="304" y="232"/>
                </a:lnTo>
                <a:lnTo>
                  <a:pt x="304" y="240"/>
                </a:lnTo>
                <a:lnTo>
                  <a:pt x="312" y="240"/>
                </a:lnTo>
                <a:lnTo>
                  <a:pt x="320" y="240"/>
                </a:lnTo>
                <a:lnTo>
                  <a:pt x="320" y="248"/>
                </a:lnTo>
                <a:lnTo>
                  <a:pt x="312" y="248"/>
                </a:lnTo>
                <a:lnTo>
                  <a:pt x="320" y="248"/>
                </a:lnTo>
                <a:lnTo>
                  <a:pt x="328" y="248"/>
                </a:lnTo>
                <a:lnTo>
                  <a:pt x="336" y="248"/>
                </a:lnTo>
                <a:lnTo>
                  <a:pt x="336" y="240"/>
                </a:lnTo>
                <a:lnTo>
                  <a:pt x="344" y="240"/>
                </a:lnTo>
                <a:lnTo>
                  <a:pt x="352" y="240"/>
                </a:lnTo>
                <a:lnTo>
                  <a:pt x="360" y="240"/>
                </a:lnTo>
                <a:lnTo>
                  <a:pt x="360" y="232"/>
                </a:lnTo>
                <a:lnTo>
                  <a:pt x="368" y="232"/>
                </a:lnTo>
                <a:lnTo>
                  <a:pt x="376" y="232"/>
                </a:lnTo>
                <a:lnTo>
                  <a:pt x="384" y="232"/>
                </a:lnTo>
                <a:lnTo>
                  <a:pt x="392" y="232"/>
                </a:lnTo>
                <a:lnTo>
                  <a:pt x="392" y="224"/>
                </a:lnTo>
                <a:lnTo>
                  <a:pt x="400" y="224"/>
                </a:lnTo>
                <a:lnTo>
                  <a:pt x="400" y="216"/>
                </a:lnTo>
                <a:lnTo>
                  <a:pt x="408" y="216"/>
                </a:lnTo>
                <a:lnTo>
                  <a:pt x="408" y="208"/>
                </a:lnTo>
                <a:lnTo>
                  <a:pt x="416" y="208"/>
                </a:lnTo>
                <a:lnTo>
                  <a:pt x="424" y="208"/>
                </a:lnTo>
                <a:lnTo>
                  <a:pt x="432" y="208"/>
                </a:lnTo>
                <a:lnTo>
                  <a:pt x="432" y="200"/>
                </a:lnTo>
                <a:lnTo>
                  <a:pt x="432" y="192"/>
                </a:lnTo>
                <a:lnTo>
                  <a:pt x="440" y="192"/>
                </a:lnTo>
                <a:lnTo>
                  <a:pt x="440" y="184"/>
                </a:lnTo>
                <a:lnTo>
                  <a:pt x="432" y="184"/>
                </a:lnTo>
                <a:lnTo>
                  <a:pt x="432" y="176"/>
                </a:lnTo>
                <a:lnTo>
                  <a:pt x="432" y="168"/>
                </a:lnTo>
                <a:lnTo>
                  <a:pt x="432" y="160"/>
                </a:lnTo>
                <a:lnTo>
                  <a:pt x="424" y="160"/>
                </a:lnTo>
                <a:lnTo>
                  <a:pt x="424" y="152"/>
                </a:lnTo>
                <a:lnTo>
                  <a:pt x="424" y="144"/>
                </a:lnTo>
                <a:lnTo>
                  <a:pt x="424" y="136"/>
                </a:lnTo>
                <a:lnTo>
                  <a:pt x="416" y="136"/>
                </a:lnTo>
                <a:lnTo>
                  <a:pt x="408" y="128"/>
                </a:lnTo>
                <a:lnTo>
                  <a:pt x="408" y="120"/>
                </a:lnTo>
                <a:lnTo>
                  <a:pt x="408" y="112"/>
                </a:lnTo>
                <a:lnTo>
                  <a:pt x="400" y="112"/>
                </a:lnTo>
                <a:lnTo>
                  <a:pt x="400" y="104"/>
                </a:lnTo>
                <a:lnTo>
                  <a:pt x="392" y="104"/>
                </a:lnTo>
                <a:lnTo>
                  <a:pt x="384" y="104"/>
                </a:lnTo>
                <a:lnTo>
                  <a:pt x="384" y="96"/>
                </a:lnTo>
                <a:lnTo>
                  <a:pt x="376" y="96"/>
                </a:lnTo>
                <a:lnTo>
                  <a:pt x="376" y="88"/>
                </a:lnTo>
                <a:lnTo>
                  <a:pt x="376" y="80"/>
                </a:lnTo>
                <a:lnTo>
                  <a:pt x="376" y="88"/>
                </a:lnTo>
                <a:lnTo>
                  <a:pt x="368" y="88"/>
                </a:lnTo>
                <a:lnTo>
                  <a:pt x="368" y="96"/>
                </a:lnTo>
                <a:lnTo>
                  <a:pt x="368" y="104"/>
                </a:lnTo>
                <a:lnTo>
                  <a:pt x="360" y="104"/>
                </a:lnTo>
                <a:lnTo>
                  <a:pt x="352" y="104"/>
                </a:lnTo>
                <a:lnTo>
                  <a:pt x="344" y="104"/>
                </a:lnTo>
                <a:lnTo>
                  <a:pt x="336" y="96"/>
                </a:lnTo>
                <a:lnTo>
                  <a:pt x="328" y="96"/>
                </a:lnTo>
                <a:lnTo>
                  <a:pt x="328" y="88"/>
                </a:lnTo>
                <a:lnTo>
                  <a:pt x="328" y="80"/>
                </a:lnTo>
                <a:lnTo>
                  <a:pt x="320" y="80"/>
                </a:lnTo>
                <a:lnTo>
                  <a:pt x="312" y="80"/>
                </a:lnTo>
                <a:lnTo>
                  <a:pt x="312" y="72"/>
                </a:lnTo>
                <a:lnTo>
                  <a:pt x="304" y="72"/>
                </a:lnTo>
                <a:lnTo>
                  <a:pt x="304" y="64"/>
                </a:lnTo>
                <a:lnTo>
                  <a:pt x="304" y="56"/>
                </a:lnTo>
                <a:lnTo>
                  <a:pt x="296" y="56"/>
                </a:lnTo>
                <a:lnTo>
                  <a:pt x="296" y="48"/>
                </a:lnTo>
                <a:lnTo>
                  <a:pt x="288" y="48"/>
                </a:lnTo>
                <a:lnTo>
                  <a:pt x="280" y="56"/>
                </a:lnTo>
                <a:lnTo>
                  <a:pt x="272" y="56"/>
                </a:lnTo>
                <a:lnTo>
                  <a:pt x="264" y="56"/>
                </a:lnTo>
                <a:lnTo>
                  <a:pt x="256" y="56"/>
                </a:lnTo>
                <a:lnTo>
                  <a:pt x="248" y="56"/>
                </a:lnTo>
                <a:lnTo>
                  <a:pt x="240" y="56"/>
                </a:lnTo>
                <a:lnTo>
                  <a:pt x="232" y="56"/>
                </a:lnTo>
                <a:lnTo>
                  <a:pt x="224" y="56"/>
                </a:lnTo>
                <a:lnTo>
                  <a:pt x="216" y="56"/>
                </a:lnTo>
                <a:lnTo>
                  <a:pt x="216" y="48"/>
                </a:lnTo>
                <a:lnTo>
                  <a:pt x="208" y="48"/>
                </a:lnTo>
                <a:lnTo>
                  <a:pt x="200" y="48"/>
                </a:lnTo>
                <a:lnTo>
                  <a:pt x="192" y="48"/>
                </a:lnTo>
                <a:lnTo>
                  <a:pt x="184" y="48"/>
                </a:lnTo>
                <a:lnTo>
                  <a:pt x="176" y="48"/>
                </a:lnTo>
                <a:lnTo>
                  <a:pt x="176" y="40"/>
                </a:lnTo>
                <a:lnTo>
                  <a:pt x="168" y="40"/>
                </a:lnTo>
                <a:lnTo>
                  <a:pt x="168" y="32"/>
                </a:lnTo>
                <a:lnTo>
                  <a:pt x="160" y="32"/>
                </a:lnTo>
                <a:lnTo>
                  <a:pt x="160" y="24"/>
                </a:lnTo>
                <a:lnTo>
                  <a:pt x="152" y="24"/>
                </a:lnTo>
                <a:lnTo>
                  <a:pt x="152" y="16"/>
                </a:lnTo>
                <a:lnTo>
                  <a:pt x="144" y="16"/>
                </a:lnTo>
                <a:lnTo>
                  <a:pt x="144" y="8"/>
                </a:lnTo>
                <a:lnTo>
                  <a:pt x="144" y="0"/>
                </a:lnTo>
                <a:lnTo>
                  <a:pt x="136" y="0"/>
                </a:lnTo>
                <a:lnTo>
                  <a:pt x="128" y="0"/>
                </a:lnTo>
                <a:lnTo>
                  <a:pt x="120" y="0"/>
                </a:lnTo>
                <a:lnTo>
                  <a:pt x="120" y="8"/>
                </a:lnTo>
                <a:lnTo>
                  <a:pt x="120" y="16"/>
                </a:lnTo>
                <a:lnTo>
                  <a:pt x="112" y="16"/>
                </a:lnTo>
                <a:lnTo>
                  <a:pt x="104" y="16"/>
                </a:lnTo>
                <a:lnTo>
                  <a:pt x="96" y="16"/>
                </a:lnTo>
                <a:lnTo>
                  <a:pt x="88" y="16"/>
                </a:lnTo>
                <a:lnTo>
                  <a:pt x="88" y="8"/>
                </a:lnTo>
                <a:lnTo>
                  <a:pt x="80" y="8"/>
                </a:lnTo>
                <a:lnTo>
                  <a:pt x="88" y="0"/>
                </a:lnTo>
                <a:lnTo>
                  <a:pt x="80" y="0"/>
                </a:lnTo>
                <a:lnTo>
                  <a:pt x="72" y="0"/>
                </a:lnTo>
                <a:lnTo>
                  <a:pt x="64" y="0"/>
                </a:lnTo>
                <a:lnTo>
                  <a:pt x="56" y="0"/>
                </a:lnTo>
                <a:lnTo>
                  <a:pt x="48" y="0"/>
                </a:lnTo>
                <a:lnTo>
                  <a:pt x="48" y="8"/>
                </a:lnTo>
                <a:lnTo>
                  <a:pt x="56" y="16"/>
                </a:lnTo>
                <a:lnTo>
                  <a:pt x="64" y="16"/>
                </a:lnTo>
                <a:lnTo>
                  <a:pt x="72" y="16"/>
                </a:lnTo>
                <a:lnTo>
                  <a:pt x="72" y="24"/>
                </a:lnTo>
                <a:lnTo>
                  <a:pt x="64" y="24"/>
                </a:lnTo>
                <a:lnTo>
                  <a:pt x="72" y="24"/>
                </a:lnTo>
                <a:lnTo>
                  <a:pt x="80" y="24"/>
                </a:lnTo>
                <a:lnTo>
                  <a:pt x="88" y="24"/>
                </a:lnTo>
                <a:lnTo>
                  <a:pt x="88" y="32"/>
                </a:lnTo>
                <a:lnTo>
                  <a:pt x="88" y="40"/>
                </a:lnTo>
                <a:lnTo>
                  <a:pt x="88" y="48"/>
                </a:lnTo>
                <a:lnTo>
                  <a:pt x="96" y="48"/>
                </a:lnTo>
                <a:lnTo>
                  <a:pt x="96" y="56"/>
                </a:lnTo>
                <a:lnTo>
                  <a:pt x="88" y="56"/>
                </a:lnTo>
                <a:lnTo>
                  <a:pt x="80" y="56"/>
                </a:lnTo>
                <a:lnTo>
                  <a:pt x="80" y="64"/>
                </a:lnTo>
                <a:lnTo>
                  <a:pt x="72" y="64"/>
                </a:lnTo>
                <a:lnTo>
                  <a:pt x="72" y="72"/>
                </a:lnTo>
                <a:lnTo>
                  <a:pt x="72" y="80"/>
                </a:lnTo>
                <a:lnTo>
                  <a:pt x="64" y="80"/>
                </a:lnTo>
                <a:lnTo>
                  <a:pt x="64" y="88"/>
                </a:lnTo>
                <a:lnTo>
                  <a:pt x="64" y="96"/>
                </a:lnTo>
                <a:lnTo>
                  <a:pt x="72" y="96"/>
                </a:lnTo>
                <a:lnTo>
                  <a:pt x="72" y="104"/>
                </a:lnTo>
                <a:lnTo>
                  <a:pt x="72" y="112"/>
                </a:lnTo>
                <a:lnTo>
                  <a:pt x="72" y="104"/>
                </a:lnTo>
              </a:path>
            </a:pathLst>
          </a:custGeom>
          <a:solidFill>
            <a:srgbClr val="FFFFFF"/>
          </a:solidFill>
          <a:ln w="12700" cap="rnd"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7" name="Freeform 35"/>
          <p:cNvSpPr>
            <a:spLocks/>
          </p:cNvSpPr>
          <p:nvPr/>
        </p:nvSpPr>
        <p:spPr bwMode="auto">
          <a:xfrm>
            <a:off x="4811713" y="4159250"/>
            <a:ext cx="1182687" cy="592138"/>
          </a:xfrm>
          <a:custGeom>
            <a:avLst/>
            <a:gdLst/>
            <a:ahLst/>
            <a:cxnLst>
              <a:cxn ang="0">
                <a:pos x="88" y="104"/>
              </a:cxn>
              <a:cxn ang="0">
                <a:pos x="112" y="120"/>
              </a:cxn>
              <a:cxn ang="0">
                <a:pos x="104" y="144"/>
              </a:cxn>
              <a:cxn ang="0">
                <a:pos x="80" y="160"/>
              </a:cxn>
              <a:cxn ang="0">
                <a:pos x="64" y="176"/>
              </a:cxn>
              <a:cxn ang="0">
                <a:pos x="32" y="176"/>
              </a:cxn>
              <a:cxn ang="0">
                <a:pos x="16" y="192"/>
              </a:cxn>
              <a:cxn ang="0">
                <a:pos x="8" y="200"/>
              </a:cxn>
              <a:cxn ang="0">
                <a:pos x="16" y="224"/>
              </a:cxn>
              <a:cxn ang="0">
                <a:pos x="16" y="240"/>
              </a:cxn>
              <a:cxn ang="0">
                <a:pos x="48" y="248"/>
              </a:cxn>
              <a:cxn ang="0">
                <a:pos x="64" y="248"/>
              </a:cxn>
              <a:cxn ang="0">
                <a:pos x="88" y="240"/>
              </a:cxn>
              <a:cxn ang="0">
                <a:pos x="112" y="232"/>
              </a:cxn>
              <a:cxn ang="0">
                <a:pos x="128" y="232"/>
              </a:cxn>
              <a:cxn ang="0">
                <a:pos x="128" y="200"/>
              </a:cxn>
              <a:cxn ang="0">
                <a:pos x="152" y="208"/>
              </a:cxn>
              <a:cxn ang="0">
                <a:pos x="176" y="216"/>
              </a:cxn>
              <a:cxn ang="0">
                <a:pos x="184" y="224"/>
              </a:cxn>
              <a:cxn ang="0">
                <a:pos x="192" y="216"/>
              </a:cxn>
              <a:cxn ang="0">
                <a:pos x="216" y="224"/>
              </a:cxn>
              <a:cxn ang="0">
                <a:pos x="240" y="232"/>
              </a:cxn>
              <a:cxn ang="0">
                <a:pos x="256" y="248"/>
              </a:cxn>
              <a:cxn ang="0">
                <a:pos x="248" y="224"/>
              </a:cxn>
              <a:cxn ang="0">
                <a:pos x="272" y="216"/>
              </a:cxn>
              <a:cxn ang="0">
                <a:pos x="272" y="232"/>
              </a:cxn>
              <a:cxn ang="0">
                <a:pos x="288" y="232"/>
              </a:cxn>
              <a:cxn ang="0">
                <a:pos x="304" y="216"/>
              </a:cxn>
              <a:cxn ang="0">
                <a:pos x="312" y="240"/>
              </a:cxn>
              <a:cxn ang="0">
                <a:pos x="320" y="248"/>
              </a:cxn>
              <a:cxn ang="0">
                <a:pos x="344" y="240"/>
              </a:cxn>
              <a:cxn ang="0">
                <a:pos x="368" y="232"/>
              </a:cxn>
              <a:cxn ang="0">
                <a:pos x="392" y="224"/>
              </a:cxn>
              <a:cxn ang="0">
                <a:pos x="408" y="208"/>
              </a:cxn>
              <a:cxn ang="0">
                <a:pos x="432" y="200"/>
              </a:cxn>
              <a:cxn ang="0">
                <a:pos x="432" y="184"/>
              </a:cxn>
              <a:cxn ang="0">
                <a:pos x="424" y="160"/>
              </a:cxn>
              <a:cxn ang="0">
                <a:pos x="416" y="136"/>
              </a:cxn>
              <a:cxn ang="0">
                <a:pos x="400" y="112"/>
              </a:cxn>
              <a:cxn ang="0">
                <a:pos x="384" y="96"/>
              </a:cxn>
              <a:cxn ang="0">
                <a:pos x="376" y="88"/>
              </a:cxn>
              <a:cxn ang="0">
                <a:pos x="360" y="104"/>
              </a:cxn>
              <a:cxn ang="0">
                <a:pos x="328" y="96"/>
              </a:cxn>
              <a:cxn ang="0">
                <a:pos x="312" y="80"/>
              </a:cxn>
              <a:cxn ang="0">
                <a:pos x="304" y="56"/>
              </a:cxn>
              <a:cxn ang="0">
                <a:pos x="280" y="56"/>
              </a:cxn>
              <a:cxn ang="0">
                <a:pos x="248" y="56"/>
              </a:cxn>
              <a:cxn ang="0">
                <a:pos x="216" y="56"/>
              </a:cxn>
              <a:cxn ang="0">
                <a:pos x="192" y="48"/>
              </a:cxn>
              <a:cxn ang="0">
                <a:pos x="168" y="40"/>
              </a:cxn>
              <a:cxn ang="0">
                <a:pos x="152" y="24"/>
              </a:cxn>
              <a:cxn ang="0">
                <a:pos x="144" y="0"/>
              </a:cxn>
              <a:cxn ang="0">
                <a:pos x="120" y="8"/>
              </a:cxn>
              <a:cxn ang="0">
                <a:pos x="96" y="16"/>
              </a:cxn>
              <a:cxn ang="0">
                <a:pos x="88" y="0"/>
              </a:cxn>
              <a:cxn ang="0">
                <a:pos x="56" y="0"/>
              </a:cxn>
              <a:cxn ang="0">
                <a:pos x="64" y="16"/>
              </a:cxn>
              <a:cxn ang="0">
                <a:pos x="72" y="24"/>
              </a:cxn>
              <a:cxn ang="0">
                <a:pos x="88" y="40"/>
              </a:cxn>
              <a:cxn ang="0">
                <a:pos x="88" y="56"/>
              </a:cxn>
              <a:cxn ang="0">
                <a:pos x="72" y="72"/>
              </a:cxn>
              <a:cxn ang="0">
                <a:pos x="64" y="96"/>
              </a:cxn>
              <a:cxn ang="0">
                <a:pos x="72" y="104"/>
              </a:cxn>
            </a:cxnLst>
            <a:rect l="0" t="0" r="r" b="b"/>
            <a:pathLst>
              <a:path w="441" h="257">
                <a:moveTo>
                  <a:pt x="64" y="104"/>
                </a:moveTo>
                <a:lnTo>
                  <a:pt x="72" y="104"/>
                </a:lnTo>
                <a:lnTo>
                  <a:pt x="80" y="104"/>
                </a:lnTo>
                <a:lnTo>
                  <a:pt x="88" y="104"/>
                </a:lnTo>
                <a:lnTo>
                  <a:pt x="88" y="112"/>
                </a:lnTo>
                <a:lnTo>
                  <a:pt x="96" y="112"/>
                </a:lnTo>
                <a:lnTo>
                  <a:pt x="104" y="112"/>
                </a:lnTo>
                <a:lnTo>
                  <a:pt x="112" y="120"/>
                </a:lnTo>
                <a:lnTo>
                  <a:pt x="112" y="128"/>
                </a:lnTo>
                <a:lnTo>
                  <a:pt x="112" y="136"/>
                </a:lnTo>
                <a:lnTo>
                  <a:pt x="112" y="144"/>
                </a:lnTo>
                <a:lnTo>
                  <a:pt x="104" y="144"/>
                </a:lnTo>
                <a:lnTo>
                  <a:pt x="104" y="152"/>
                </a:lnTo>
                <a:lnTo>
                  <a:pt x="96" y="152"/>
                </a:lnTo>
                <a:lnTo>
                  <a:pt x="88" y="152"/>
                </a:lnTo>
                <a:lnTo>
                  <a:pt x="80" y="160"/>
                </a:lnTo>
                <a:lnTo>
                  <a:pt x="72" y="160"/>
                </a:lnTo>
                <a:lnTo>
                  <a:pt x="72" y="168"/>
                </a:lnTo>
                <a:lnTo>
                  <a:pt x="64" y="168"/>
                </a:lnTo>
                <a:lnTo>
                  <a:pt x="64" y="176"/>
                </a:lnTo>
                <a:lnTo>
                  <a:pt x="56" y="176"/>
                </a:lnTo>
                <a:lnTo>
                  <a:pt x="48" y="176"/>
                </a:lnTo>
                <a:lnTo>
                  <a:pt x="40" y="176"/>
                </a:lnTo>
                <a:lnTo>
                  <a:pt x="32" y="176"/>
                </a:lnTo>
                <a:lnTo>
                  <a:pt x="24" y="176"/>
                </a:lnTo>
                <a:lnTo>
                  <a:pt x="24" y="184"/>
                </a:lnTo>
                <a:lnTo>
                  <a:pt x="16" y="184"/>
                </a:lnTo>
                <a:lnTo>
                  <a:pt x="16" y="192"/>
                </a:lnTo>
                <a:lnTo>
                  <a:pt x="8" y="192"/>
                </a:lnTo>
                <a:lnTo>
                  <a:pt x="0" y="192"/>
                </a:lnTo>
                <a:lnTo>
                  <a:pt x="0" y="200"/>
                </a:lnTo>
                <a:lnTo>
                  <a:pt x="8" y="200"/>
                </a:lnTo>
                <a:lnTo>
                  <a:pt x="16" y="200"/>
                </a:lnTo>
                <a:lnTo>
                  <a:pt x="16" y="208"/>
                </a:lnTo>
                <a:lnTo>
                  <a:pt x="16" y="216"/>
                </a:lnTo>
                <a:lnTo>
                  <a:pt x="16" y="224"/>
                </a:lnTo>
                <a:lnTo>
                  <a:pt x="16" y="232"/>
                </a:lnTo>
                <a:lnTo>
                  <a:pt x="16" y="240"/>
                </a:lnTo>
                <a:lnTo>
                  <a:pt x="8" y="240"/>
                </a:lnTo>
                <a:lnTo>
                  <a:pt x="16" y="240"/>
                </a:lnTo>
                <a:lnTo>
                  <a:pt x="24" y="240"/>
                </a:lnTo>
                <a:lnTo>
                  <a:pt x="32" y="240"/>
                </a:lnTo>
                <a:lnTo>
                  <a:pt x="40" y="240"/>
                </a:lnTo>
                <a:lnTo>
                  <a:pt x="48" y="248"/>
                </a:lnTo>
                <a:lnTo>
                  <a:pt x="48" y="256"/>
                </a:lnTo>
                <a:lnTo>
                  <a:pt x="56" y="256"/>
                </a:lnTo>
                <a:lnTo>
                  <a:pt x="64" y="256"/>
                </a:lnTo>
                <a:lnTo>
                  <a:pt x="64" y="248"/>
                </a:lnTo>
                <a:lnTo>
                  <a:pt x="64" y="240"/>
                </a:lnTo>
                <a:lnTo>
                  <a:pt x="72" y="240"/>
                </a:lnTo>
                <a:lnTo>
                  <a:pt x="80" y="240"/>
                </a:lnTo>
                <a:lnTo>
                  <a:pt x="88" y="240"/>
                </a:lnTo>
                <a:lnTo>
                  <a:pt x="96" y="240"/>
                </a:lnTo>
                <a:lnTo>
                  <a:pt x="104" y="240"/>
                </a:lnTo>
                <a:lnTo>
                  <a:pt x="104" y="232"/>
                </a:lnTo>
                <a:lnTo>
                  <a:pt x="112" y="232"/>
                </a:lnTo>
                <a:lnTo>
                  <a:pt x="120" y="232"/>
                </a:lnTo>
                <a:lnTo>
                  <a:pt x="120" y="240"/>
                </a:lnTo>
                <a:lnTo>
                  <a:pt x="120" y="232"/>
                </a:lnTo>
                <a:lnTo>
                  <a:pt x="128" y="232"/>
                </a:lnTo>
                <a:lnTo>
                  <a:pt x="128" y="224"/>
                </a:lnTo>
                <a:lnTo>
                  <a:pt x="128" y="216"/>
                </a:lnTo>
                <a:lnTo>
                  <a:pt x="128" y="208"/>
                </a:lnTo>
                <a:lnTo>
                  <a:pt x="128" y="200"/>
                </a:lnTo>
                <a:lnTo>
                  <a:pt x="136" y="200"/>
                </a:lnTo>
                <a:lnTo>
                  <a:pt x="144" y="200"/>
                </a:lnTo>
                <a:lnTo>
                  <a:pt x="144" y="208"/>
                </a:lnTo>
                <a:lnTo>
                  <a:pt x="152" y="208"/>
                </a:lnTo>
                <a:lnTo>
                  <a:pt x="160" y="208"/>
                </a:lnTo>
                <a:lnTo>
                  <a:pt x="168" y="208"/>
                </a:lnTo>
                <a:lnTo>
                  <a:pt x="176" y="208"/>
                </a:lnTo>
                <a:lnTo>
                  <a:pt x="176" y="216"/>
                </a:lnTo>
                <a:lnTo>
                  <a:pt x="184" y="216"/>
                </a:lnTo>
                <a:lnTo>
                  <a:pt x="176" y="216"/>
                </a:lnTo>
                <a:lnTo>
                  <a:pt x="176" y="224"/>
                </a:lnTo>
                <a:lnTo>
                  <a:pt x="184" y="224"/>
                </a:lnTo>
                <a:lnTo>
                  <a:pt x="184" y="232"/>
                </a:lnTo>
                <a:lnTo>
                  <a:pt x="192" y="232"/>
                </a:lnTo>
                <a:lnTo>
                  <a:pt x="192" y="224"/>
                </a:lnTo>
                <a:lnTo>
                  <a:pt x="192" y="216"/>
                </a:lnTo>
                <a:lnTo>
                  <a:pt x="200" y="216"/>
                </a:lnTo>
                <a:lnTo>
                  <a:pt x="208" y="216"/>
                </a:lnTo>
                <a:lnTo>
                  <a:pt x="216" y="216"/>
                </a:lnTo>
                <a:lnTo>
                  <a:pt x="216" y="224"/>
                </a:lnTo>
                <a:lnTo>
                  <a:pt x="216" y="232"/>
                </a:lnTo>
                <a:lnTo>
                  <a:pt x="224" y="232"/>
                </a:lnTo>
                <a:lnTo>
                  <a:pt x="232" y="232"/>
                </a:lnTo>
                <a:lnTo>
                  <a:pt x="240" y="232"/>
                </a:lnTo>
                <a:lnTo>
                  <a:pt x="240" y="240"/>
                </a:lnTo>
                <a:lnTo>
                  <a:pt x="240" y="248"/>
                </a:lnTo>
                <a:lnTo>
                  <a:pt x="248" y="248"/>
                </a:lnTo>
                <a:lnTo>
                  <a:pt x="256" y="248"/>
                </a:lnTo>
                <a:lnTo>
                  <a:pt x="256" y="240"/>
                </a:lnTo>
                <a:lnTo>
                  <a:pt x="256" y="232"/>
                </a:lnTo>
                <a:lnTo>
                  <a:pt x="248" y="232"/>
                </a:lnTo>
                <a:lnTo>
                  <a:pt x="248" y="224"/>
                </a:lnTo>
                <a:lnTo>
                  <a:pt x="256" y="224"/>
                </a:lnTo>
                <a:lnTo>
                  <a:pt x="256" y="216"/>
                </a:lnTo>
                <a:lnTo>
                  <a:pt x="264" y="216"/>
                </a:lnTo>
                <a:lnTo>
                  <a:pt x="272" y="216"/>
                </a:lnTo>
                <a:lnTo>
                  <a:pt x="280" y="216"/>
                </a:lnTo>
                <a:lnTo>
                  <a:pt x="280" y="224"/>
                </a:lnTo>
                <a:lnTo>
                  <a:pt x="280" y="232"/>
                </a:lnTo>
                <a:lnTo>
                  <a:pt x="272" y="232"/>
                </a:lnTo>
                <a:lnTo>
                  <a:pt x="272" y="240"/>
                </a:lnTo>
                <a:lnTo>
                  <a:pt x="280" y="240"/>
                </a:lnTo>
                <a:lnTo>
                  <a:pt x="288" y="240"/>
                </a:lnTo>
                <a:lnTo>
                  <a:pt x="288" y="232"/>
                </a:lnTo>
                <a:lnTo>
                  <a:pt x="288" y="224"/>
                </a:lnTo>
                <a:lnTo>
                  <a:pt x="288" y="216"/>
                </a:lnTo>
                <a:lnTo>
                  <a:pt x="296" y="216"/>
                </a:lnTo>
                <a:lnTo>
                  <a:pt x="304" y="216"/>
                </a:lnTo>
                <a:lnTo>
                  <a:pt x="304" y="224"/>
                </a:lnTo>
                <a:lnTo>
                  <a:pt x="304" y="232"/>
                </a:lnTo>
                <a:lnTo>
                  <a:pt x="304" y="240"/>
                </a:lnTo>
                <a:lnTo>
                  <a:pt x="312" y="240"/>
                </a:lnTo>
                <a:lnTo>
                  <a:pt x="320" y="240"/>
                </a:lnTo>
                <a:lnTo>
                  <a:pt x="320" y="248"/>
                </a:lnTo>
                <a:lnTo>
                  <a:pt x="312" y="248"/>
                </a:lnTo>
                <a:lnTo>
                  <a:pt x="320" y="248"/>
                </a:lnTo>
                <a:lnTo>
                  <a:pt x="328" y="248"/>
                </a:lnTo>
                <a:lnTo>
                  <a:pt x="336" y="248"/>
                </a:lnTo>
                <a:lnTo>
                  <a:pt x="336" y="240"/>
                </a:lnTo>
                <a:lnTo>
                  <a:pt x="344" y="240"/>
                </a:lnTo>
                <a:lnTo>
                  <a:pt x="352" y="240"/>
                </a:lnTo>
                <a:lnTo>
                  <a:pt x="360" y="240"/>
                </a:lnTo>
                <a:lnTo>
                  <a:pt x="360" y="232"/>
                </a:lnTo>
                <a:lnTo>
                  <a:pt x="368" y="232"/>
                </a:lnTo>
                <a:lnTo>
                  <a:pt x="376" y="232"/>
                </a:lnTo>
                <a:lnTo>
                  <a:pt x="384" y="232"/>
                </a:lnTo>
                <a:lnTo>
                  <a:pt x="392" y="232"/>
                </a:lnTo>
                <a:lnTo>
                  <a:pt x="392" y="224"/>
                </a:lnTo>
                <a:lnTo>
                  <a:pt x="400" y="224"/>
                </a:lnTo>
                <a:lnTo>
                  <a:pt x="400" y="216"/>
                </a:lnTo>
                <a:lnTo>
                  <a:pt x="408" y="216"/>
                </a:lnTo>
                <a:lnTo>
                  <a:pt x="408" y="208"/>
                </a:lnTo>
                <a:lnTo>
                  <a:pt x="416" y="208"/>
                </a:lnTo>
                <a:lnTo>
                  <a:pt x="424" y="208"/>
                </a:lnTo>
                <a:lnTo>
                  <a:pt x="432" y="208"/>
                </a:lnTo>
                <a:lnTo>
                  <a:pt x="432" y="200"/>
                </a:lnTo>
                <a:lnTo>
                  <a:pt x="432" y="192"/>
                </a:lnTo>
                <a:lnTo>
                  <a:pt x="440" y="192"/>
                </a:lnTo>
                <a:lnTo>
                  <a:pt x="440" y="184"/>
                </a:lnTo>
                <a:lnTo>
                  <a:pt x="432" y="184"/>
                </a:lnTo>
                <a:lnTo>
                  <a:pt x="432" y="176"/>
                </a:lnTo>
                <a:lnTo>
                  <a:pt x="432" y="168"/>
                </a:lnTo>
                <a:lnTo>
                  <a:pt x="432" y="160"/>
                </a:lnTo>
                <a:lnTo>
                  <a:pt x="424" y="160"/>
                </a:lnTo>
                <a:lnTo>
                  <a:pt x="424" y="152"/>
                </a:lnTo>
                <a:lnTo>
                  <a:pt x="424" y="144"/>
                </a:lnTo>
                <a:lnTo>
                  <a:pt x="424" y="136"/>
                </a:lnTo>
                <a:lnTo>
                  <a:pt x="416" y="136"/>
                </a:lnTo>
                <a:lnTo>
                  <a:pt x="408" y="128"/>
                </a:lnTo>
                <a:lnTo>
                  <a:pt x="408" y="120"/>
                </a:lnTo>
                <a:lnTo>
                  <a:pt x="408" y="112"/>
                </a:lnTo>
                <a:lnTo>
                  <a:pt x="400" y="112"/>
                </a:lnTo>
                <a:lnTo>
                  <a:pt x="400" y="104"/>
                </a:lnTo>
                <a:lnTo>
                  <a:pt x="392" y="104"/>
                </a:lnTo>
                <a:lnTo>
                  <a:pt x="384" y="104"/>
                </a:lnTo>
                <a:lnTo>
                  <a:pt x="384" y="96"/>
                </a:lnTo>
                <a:lnTo>
                  <a:pt x="376" y="96"/>
                </a:lnTo>
                <a:lnTo>
                  <a:pt x="376" y="88"/>
                </a:lnTo>
                <a:lnTo>
                  <a:pt x="376" y="80"/>
                </a:lnTo>
                <a:lnTo>
                  <a:pt x="376" y="88"/>
                </a:lnTo>
                <a:lnTo>
                  <a:pt x="368" y="88"/>
                </a:lnTo>
                <a:lnTo>
                  <a:pt x="368" y="96"/>
                </a:lnTo>
                <a:lnTo>
                  <a:pt x="368" y="104"/>
                </a:lnTo>
                <a:lnTo>
                  <a:pt x="360" y="104"/>
                </a:lnTo>
                <a:lnTo>
                  <a:pt x="352" y="104"/>
                </a:lnTo>
                <a:lnTo>
                  <a:pt x="344" y="104"/>
                </a:lnTo>
                <a:lnTo>
                  <a:pt x="336" y="96"/>
                </a:lnTo>
                <a:lnTo>
                  <a:pt x="328" y="96"/>
                </a:lnTo>
                <a:lnTo>
                  <a:pt x="328" y="88"/>
                </a:lnTo>
                <a:lnTo>
                  <a:pt x="328" y="80"/>
                </a:lnTo>
                <a:lnTo>
                  <a:pt x="320" y="80"/>
                </a:lnTo>
                <a:lnTo>
                  <a:pt x="312" y="80"/>
                </a:lnTo>
                <a:lnTo>
                  <a:pt x="312" y="72"/>
                </a:lnTo>
                <a:lnTo>
                  <a:pt x="304" y="72"/>
                </a:lnTo>
                <a:lnTo>
                  <a:pt x="304" y="64"/>
                </a:lnTo>
                <a:lnTo>
                  <a:pt x="304" y="56"/>
                </a:lnTo>
                <a:lnTo>
                  <a:pt x="296" y="56"/>
                </a:lnTo>
                <a:lnTo>
                  <a:pt x="296" y="48"/>
                </a:lnTo>
                <a:lnTo>
                  <a:pt x="288" y="48"/>
                </a:lnTo>
                <a:lnTo>
                  <a:pt x="280" y="56"/>
                </a:lnTo>
                <a:lnTo>
                  <a:pt x="272" y="56"/>
                </a:lnTo>
                <a:lnTo>
                  <a:pt x="264" y="56"/>
                </a:lnTo>
                <a:lnTo>
                  <a:pt x="256" y="56"/>
                </a:lnTo>
                <a:lnTo>
                  <a:pt x="248" y="56"/>
                </a:lnTo>
                <a:lnTo>
                  <a:pt x="240" y="56"/>
                </a:lnTo>
                <a:lnTo>
                  <a:pt x="232" y="56"/>
                </a:lnTo>
                <a:lnTo>
                  <a:pt x="224" y="56"/>
                </a:lnTo>
                <a:lnTo>
                  <a:pt x="216" y="56"/>
                </a:lnTo>
                <a:lnTo>
                  <a:pt x="216" y="48"/>
                </a:lnTo>
                <a:lnTo>
                  <a:pt x="208" y="48"/>
                </a:lnTo>
                <a:lnTo>
                  <a:pt x="200" y="48"/>
                </a:lnTo>
                <a:lnTo>
                  <a:pt x="192" y="48"/>
                </a:lnTo>
                <a:lnTo>
                  <a:pt x="184" y="48"/>
                </a:lnTo>
                <a:lnTo>
                  <a:pt x="176" y="48"/>
                </a:lnTo>
                <a:lnTo>
                  <a:pt x="176" y="40"/>
                </a:lnTo>
                <a:lnTo>
                  <a:pt x="168" y="40"/>
                </a:lnTo>
                <a:lnTo>
                  <a:pt x="168" y="32"/>
                </a:lnTo>
                <a:lnTo>
                  <a:pt x="160" y="32"/>
                </a:lnTo>
                <a:lnTo>
                  <a:pt x="160" y="24"/>
                </a:lnTo>
                <a:lnTo>
                  <a:pt x="152" y="24"/>
                </a:lnTo>
                <a:lnTo>
                  <a:pt x="152" y="16"/>
                </a:lnTo>
                <a:lnTo>
                  <a:pt x="144" y="16"/>
                </a:lnTo>
                <a:lnTo>
                  <a:pt x="144" y="8"/>
                </a:lnTo>
                <a:lnTo>
                  <a:pt x="144" y="0"/>
                </a:lnTo>
                <a:lnTo>
                  <a:pt x="136" y="0"/>
                </a:lnTo>
                <a:lnTo>
                  <a:pt x="128" y="0"/>
                </a:lnTo>
                <a:lnTo>
                  <a:pt x="120" y="0"/>
                </a:lnTo>
                <a:lnTo>
                  <a:pt x="120" y="8"/>
                </a:lnTo>
                <a:lnTo>
                  <a:pt x="120" y="16"/>
                </a:lnTo>
                <a:lnTo>
                  <a:pt x="112" y="16"/>
                </a:lnTo>
                <a:lnTo>
                  <a:pt x="104" y="16"/>
                </a:lnTo>
                <a:lnTo>
                  <a:pt x="96" y="16"/>
                </a:lnTo>
                <a:lnTo>
                  <a:pt x="88" y="16"/>
                </a:lnTo>
                <a:lnTo>
                  <a:pt x="88" y="8"/>
                </a:lnTo>
                <a:lnTo>
                  <a:pt x="80" y="8"/>
                </a:lnTo>
                <a:lnTo>
                  <a:pt x="88" y="0"/>
                </a:lnTo>
                <a:lnTo>
                  <a:pt x="80" y="0"/>
                </a:lnTo>
                <a:lnTo>
                  <a:pt x="72" y="0"/>
                </a:lnTo>
                <a:lnTo>
                  <a:pt x="64" y="0"/>
                </a:lnTo>
                <a:lnTo>
                  <a:pt x="56" y="0"/>
                </a:lnTo>
                <a:lnTo>
                  <a:pt x="48" y="0"/>
                </a:lnTo>
                <a:lnTo>
                  <a:pt x="48" y="8"/>
                </a:lnTo>
                <a:lnTo>
                  <a:pt x="56" y="16"/>
                </a:lnTo>
                <a:lnTo>
                  <a:pt x="64" y="16"/>
                </a:lnTo>
                <a:lnTo>
                  <a:pt x="72" y="16"/>
                </a:lnTo>
                <a:lnTo>
                  <a:pt x="72" y="24"/>
                </a:lnTo>
                <a:lnTo>
                  <a:pt x="64" y="24"/>
                </a:lnTo>
                <a:lnTo>
                  <a:pt x="72" y="24"/>
                </a:lnTo>
                <a:lnTo>
                  <a:pt x="80" y="24"/>
                </a:lnTo>
                <a:lnTo>
                  <a:pt x="88" y="24"/>
                </a:lnTo>
                <a:lnTo>
                  <a:pt x="88" y="32"/>
                </a:lnTo>
                <a:lnTo>
                  <a:pt x="88" y="40"/>
                </a:lnTo>
                <a:lnTo>
                  <a:pt x="88" y="48"/>
                </a:lnTo>
                <a:lnTo>
                  <a:pt x="96" y="48"/>
                </a:lnTo>
                <a:lnTo>
                  <a:pt x="96" y="56"/>
                </a:lnTo>
                <a:lnTo>
                  <a:pt x="88" y="56"/>
                </a:lnTo>
                <a:lnTo>
                  <a:pt x="80" y="56"/>
                </a:lnTo>
                <a:lnTo>
                  <a:pt x="80" y="64"/>
                </a:lnTo>
                <a:lnTo>
                  <a:pt x="72" y="64"/>
                </a:lnTo>
                <a:lnTo>
                  <a:pt x="72" y="72"/>
                </a:lnTo>
                <a:lnTo>
                  <a:pt x="72" y="80"/>
                </a:lnTo>
                <a:lnTo>
                  <a:pt x="64" y="80"/>
                </a:lnTo>
                <a:lnTo>
                  <a:pt x="64" y="88"/>
                </a:lnTo>
                <a:lnTo>
                  <a:pt x="64" y="96"/>
                </a:lnTo>
                <a:lnTo>
                  <a:pt x="72" y="96"/>
                </a:lnTo>
                <a:lnTo>
                  <a:pt x="72" y="104"/>
                </a:lnTo>
                <a:lnTo>
                  <a:pt x="72" y="112"/>
                </a:lnTo>
                <a:lnTo>
                  <a:pt x="72" y="104"/>
                </a:lnTo>
              </a:path>
            </a:pathLst>
          </a:custGeom>
          <a:solidFill>
            <a:srgbClr val="FFFFFF"/>
          </a:solidFill>
          <a:ln w="12700" cap="rnd"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8" name="Freeform 36"/>
          <p:cNvSpPr>
            <a:spLocks/>
          </p:cNvSpPr>
          <p:nvPr/>
        </p:nvSpPr>
        <p:spPr bwMode="auto">
          <a:xfrm>
            <a:off x="5976938" y="4768850"/>
            <a:ext cx="712787" cy="665163"/>
          </a:xfrm>
          <a:custGeom>
            <a:avLst/>
            <a:gdLst/>
            <a:ahLst/>
            <a:cxnLst>
              <a:cxn ang="0">
                <a:pos x="8" y="216"/>
              </a:cxn>
              <a:cxn ang="0">
                <a:pos x="8" y="208"/>
              </a:cxn>
              <a:cxn ang="0">
                <a:pos x="24" y="200"/>
              </a:cxn>
              <a:cxn ang="0">
                <a:pos x="24" y="176"/>
              </a:cxn>
              <a:cxn ang="0">
                <a:pos x="32" y="160"/>
              </a:cxn>
              <a:cxn ang="0">
                <a:pos x="40" y="144"/>
              </a:cxn>
              <a:cxn ang="0">
                <a:pos x="48" y="128"/>
              </a:cxn>
              <a:cxn ang="0">
                <a:pos x="56" y="112"/>
              </a:cxn>
              <a:cxn ang="0">
                <a:pos x="56" y="104"/>
              </a:cxn>
              <a:cxn ang="0">
                <a:pos x="64" y="88"/>
              </a:cxn>
              <a:cxn ang="0">
                <a:pos x="72" y="72"/>
              </a:cxn>
              <a:cxn ang="0">
                <a:pos x="72" y="48"/>
              </a:cxn>
              <a:cxn ang="0">
                <a:pos x="72" y="40"/>
              </a:cxn>
              <a:cxn ang="0">
                <a:pos x="88" y="32"/>
              </a:cxn>
              <a:cxn ang="0">
                <a:pos x="112" y="32"/>
              </a:cxn>
              <a:cxn ang="0">
                <a:pos x="120" y="16"/>
              </a:cxn>
              <a:cxn ang="0">
                <a:pos x="136" y="8"/>
              </a:cxn>
              <a:cxn ang="0">
                <a:pos x="152" y="0"/>
              </a:cxn>
              <a:cxn ang="0">
                <a:pos x="160" y="16"/>
              </a:cxn>
              <a:cxn ang="0">
                <a:pos x="168" y="32"/>
              </a:cxn>
              <a:cxn ang="0">
                <a:pos x="176" y="48"/>
              </a:cxn>
              <a:cxn ang="0">
                <a:pos x="192" y="40"/>
              </a:cxn>
              <a:cxn ang="0">
                <a:pos x="208" y="48"/>
              </a:cxn>
              <a:cxn ang="0">
                <a:pos x="224" y="56"/>
              </a:cxn>
              <a:cxn ang="0">
                <a:pos x="240" y="48"/>
              </a:cxn>
              <a:cxn ang="0">
                <a:pos x="264" y="48"/>
              </a:cxn>
              <a:cxn ang="0">
                <a:pos x="248" y="64"/>
              </a:cxn>
              <a:cxn ang="0">
                <a:pos x="256" y="80"/>
              </a:cxn>
              <a:cxn ang="0">
                <a:pos x="264" y="88"/>
              </a:cxn>
              <a:cxn ang="0">
                <a:pos x="240" y="88"/>
              </a:cxn>
              <a:cxn ang="0">
                <a:pos x="224" y="80"/>
              </a:cxn>
              <a:cxn ang="0">
                <a:pos x="216" y="96"/>
              </a:cxn>
              <a:cxn ang="0">
                <a:pos x="224" y="112"/>
              </a:cxn>
              <a:cxn ang="0">
                <a:pos x="232" y="128"/>
              </a:cxn>
              <a:cxn ang="0">
                <a:pos x="216" y="136"/>
              </a:cxn>
              <a:cxn ang="0">
                <a:pos x="216" y="160"/>
              </a:cxn>
              <a:cxn ang="0">
                <a:pos x="224" y="184"/>
              </a:cxn>
              <a:cxn ang="0">
                <a:pos x="232" y="200"/>
              </a:cxn>
              <a:cxn ang="0">
                <a:pos x="208" y="200"/>
              </a:cxn>
              <a:cxn ang="0">
                <a:pos x="192" y="208"/>
              </a:cxn>
              <a:cxn ang="0">
                <a:pos x="184" y="224"/>
              </a:cxn>
              <a:cxn ang="0">
                <a:pos x="168" y="232"/>
              </a:cxn>
              <a:cxn ang="0">
                <a:pos x="160" y="248"/>
              </a:cxn>
              <a:cxn ang="0">
                <a:pos x="144" y="256"/>
              </a:cxn>
              <a:cxn ang="0">
                <a:pos x="144" y="280"/>
              </a:cxn>
              <a:cxn ang="0">
                <a:pos x="128" y="288"/>
              </a:cxn>
              <a:cxn ang="0">
                <a:pos x="112" y="280"/>
              </a:cxn>
              <a:cxn ang="0">
                <a:pos x="96" y="272"/>
              </a:cxn>
              <a:cxn ang="0">
                <a:pos x="80" y="264"/>
              </a:cxn>
              <a:cxn ang="0">
                <a:pos x="64" y="256"/>
              </a:cxn>
              <a:cxn ang="0">
                <a:pos x="56" y="240"/>
              </a:cxn>
              <a:cxn ang="0">
                <a:pos x="40" y="232"/>
              </a:cxn>
              <a:cxn ang="0">
                <a:pos x="24" y="224"/>
              </a:cxn>
              <a:cxn ang="0">
                <a:pos x="16" y="224"/>
              </a:cxn>
              <a:cxn ang="0">
                <a:pos x="8" y="208"/>
              </a:cxn>
            </a:cxnLst>
            <a:rect l="0" t="0" r="r" b="b"/>
            <a:pathLst>
              <a:path w="265" h="289">
                <a:moveTo>
                  <a:pt x="16" y="224"/>
                </a:moveTo>
                <a:lnTo>
                  <a:pt x="16" y="224"/>
                </a:lnTo>
                <a:lnTo>
                  <a:pt x="8" y="216"/>
                </a:lnTo>
                <a:lnTo>
                  <a:pt x="8" y="208"/>
                </a:lnTo>
                <a:lnTo>
                  <a:pt x="0" y="208"/>
                </a:lnTo>
                <a:lnTo>
                  <a:pt x="8" y="208"/>
                </a:lnTo>
                <a:lnTo>
                  <a:pt x="16" y="208"/>
                </a:lnTo>
                <a:lnTo>
                  <a:pt x="16" y="200"/>
                </a:lnTo>
                <a:lnTo>
                  <a:pt x="24" y="200"/>
                </a:lnTo>
                <a:lnTo>
                  <a:pt x="24" y="192"/>
                </a:lnTo>
                <a:lnTo>
                  <a:pt x="24" y="184"/>
                </a:lnTo>
                <a:lnTo>
                  <a:pt x="24" y="176"/>
                </a:lnTo>
                <a:lnTo>
                  <a:pt x="32" y="176"/>
                </a:lnTo>
                <a:lnTo>
                  <a:pt x="32" y="168"/>
                </a:lnTo>
                <a:lnTo>
                  <a:pt x="32" y="160"/>
                </a:lnTo>
                <a:lnTo>
                  <a:pt x="40" y="160"/>
                </a:lnTo>
                <a:lnTo>
                  <a:pt x="48" y="152"/>
                </a:lnTo>
                <a:lnTo>
                  <a:pt x="40" y="144"/>
                </a:lnTo>
                <a:lnTo>
                  <a:pt x="40" y="136"/>
                </a:lnTo>
                <a:lnTo>
                  <a:pt x="40" y="128"/>
                </a:lnTo>
                <a:lnTo>
                  <a:pt x="48" y="128"/>
                </a:lnTo>
                <a:lnTo>
                  <a:pt x="48" y="120"/>
                </a:lnTo>
                <a:lnTo>
                  <a:pt x="56" y="120"/>
                </a:lnTo>
                <a:lnTo>
                  <a:pt x="56" y="112"/>
                </a:lnTo>
                <a:lnTo>
                  <a:pt x="64" y="112"/>
                </a:lnTo>
                <a:lnTo>
                  <a:pt x="64" y="104"/>
                </a:lnTo>
                <a:lnTo>
                  <a:pt x="56" y="104"/>
                </a:lnTo>
                <a:lnTo>
                  <a:pt x="56" y="96"/>
                </a:lnTo>
                <a:lnTo>
                  <a:pt x="56" y="88"/>
                </a:lnTo>
                <a:lnTo>
                  <a:pt x="64" y="88"/>
                </a:lnTo>
                <a:lnTo>
                  <a:pt x="64" y="80"/>
                </a:lnTo>
                <a:lnTo>
                  <a:pt x="72" y="80"/>
                </a:lnTo>
                <a:lnTo>
                  <a:pt x="72" y="72"/>
                </a:lnTo>
                <a:lnTo>
                  <a:pt x="72" y="64"/>
                </a:lnTo>
                <a:lnTo>
                  <a:pt x="72" y="56"/>
                </a:lnTo>
                <a:lnTo>
                  <a:pt x="72" y="48"/>
                </a:lnTo>
                <a:lnTo>
                  <a:pt x="72" y="40"/>
                </a:lnTo>
                <a:lnTo>
                  <a:pt x="80" y="40"/>
                </a:lnTo>
                <a:lnTo>
                  <a:pt x="72" y="40"/>
                </a:lnTo>
                <a:lnTo>
                  <a:pt x="72" y="32"/>
                </a:lnTo>
                <a:lnTo>
                  <a:pt x="80" y="32"/>
                </a:lnTo>
                <a:lnTo>
                  <a:pt x="88" y="32"/>
                </a:lnTo>
                <a:lnTo>
                  <a:pt x="96" y="32"/>
                </a:lnTo>
                <a:lnTo>
                  <a:pt x="104" y="32"/>
                </a:lnTo>
                <a:lnTo>
                  <a:pt x="112" y="32"/>
                </a:lnTo>
                <a:lnTo>
                  <a:pt x="112" y="24"/>
                </a:lnTo>
                <a:lnTo>
                  <a:pt x="120" y="24"/>
                </a:lnTo>
                <a:lnTo>
                  <a:pt x="120" y="16"/>
                </a:lnTo>
                <a:lnTo>
                  <a:pt x="120" y="8"/>
                </a:lnTo>
                <a:lnTo>
                  <a:pt x="128" y="8"/>
                </a:lnTo>
                <a:lnTo>
                  <a:pt x="136" y="8"/>
                </a:lnTo>
                <a:lnTo>
                  <a:pt x="144" y="8"/>
                </a:lnTo>
                <a:lnTo>
                  <a:pt x="144" y="0"/>
                </a:lnTo>
                <a:lnTo>
                  <a:pt x="152" y="0"/>
                </a:lnTo>
                <a:lnTo>
                  <a:pt x="160" y="0"/>
                </a:lnTo>
                <a:lnTo>
                  <a:pt x="160" y="8"/>
                </a:lnTo>
                <a:lnTo>
                  <a:pt x="160" y="16"/>
                </a:lnTo>
                <a:lnTo>
                  <a:pt x="160" y="24"/>
                </a:lnTo>
                <a:lnTo>
                  <a:pt x="160" y="32"/>
                </a:lnTo>
                <a:lnTo>
                  <a:pt x="168" y="32"/>
                </a:lnTo>
                <a:lnTo>
                  <a:pt x="168" y="40"/>
                </a:lnTo>
                <a:lnTo>
                  <a:pt x="176" y="40"/>
                </a:lnTo>
                <a:lnTo>
                  <a:pt x="176" y="48"/>
                </a:lnTo>
                <a:lnTo>
                  <a:pt x="184" y="48"/>
                </a:lnTo>
                <a:lnTo>
                  <a:pt x="184" y="40"/>
                </a:lnTo>
                <a:lnTo>
                  <a:pt x="192" y="40"/>
                </a:lnTo>
                <a:lnTo>
                  <a:pt x="200" y="40"/>
                </a:lnTo>
                <a:lnTo>
                  <a:pt x="208" y="40"/>
                </a:lnTo>
                <a:lnTo>
                  <a:pt x="208" y="48"/>
                </a:lnTo>
                <a:lnTo>
                  <a:pt x="208" y="56"/>
                </a:lnTo>
                <a:lnTo>
                  <a:pt x="216" y="56"/>
                </a:lnTo>
                <a:lnTo>
                  <a:pt x="224" y="56"/>
                </a:lnTo>
                <a:lnTo>
                  <a:pt x="232" y="56"/>
                </a:lnTo>
                <a:lnTo>
                  <a:pt x="232" y="48"/>
                </a:lnTo>
                <a:lnTo>
                  <a:pt x="240" y="48"/>
                </a:lnTo>
                <a:lnTo>
                  <a:pt x="248" y="48"/>
                </a:lnTo>
                <a:lnTo>
                  <a:pt x="256" y="48"/>
                </a:lnTo>
                <a:lnTo>
                  <a:pt x="264" y="48"/>
                </a:lnTo>
                <a:lnTo>
                  <a:pt x="264" y="56"/>
                </a:lnTo>
                <a:lnTo>
                  <a:pt x="256" y="56"/>
                </a:lnTo>
                <a:lnTo>
                  <a:pt x="248" y="64"/>
                </a:lnTo>
                <a:lnTo>
                  <a:pt x="256" y="64"/>
                </a:lnTo>
                <a:lnTo>
                  <a:pt x="256" y="72"/>
                </a:lnTo>
                <a:lnTo>
                  <a:pt x="256" y="80"/>
                </a:lnTo>
                <a:lnTo>
                  <a:pt x="248" y="80"/>
                </a:lnTo>
                <a:lnTo>
                  <a:pt x="256" y="80"/>
                </a:lnTo>
                <a:lnTo>
                  <a:pt x="264" y="88"/>
                </a:lnTo>
                <a:lnTo>
                  <a:pt x="256" y="88"/>
                </a:lnTo>
                <a:lnTo>
                  <a:pt x="248" y="88"/>
                </a:lnTo>
                <a:lnTo>
                  <a:pt x="240" y="88"/>
                </a:lnTo>
                <a:lnTo>
                  <a:pt x="232" y="88"/>
                </a:lnTo>
                <a:lnTo>
                  <a:pt x="232" y="80"/>
                </a:lnTo>
                <a:lnTo>
                  <a:pt x="224" y="80"/>
                </a:lnTo>
                <a:lnTo>
                  <a:pt x="216" y="80"/>
                </a:lnTo>
                <a:lnTo>
                  <a:pt x="216" y="88"/>
                </a:lnTo>
                <a:lnTo>
                  <a:pt x="216" y="96"/>
                </a:lnTo>
                <a:lnTo>
                  <a:pt x="216" y="104"/>
                </a:lnTo>
                <a:lnTo>
                  <a:pt x="224" y="104"/>
                </a:lnTo>
                <a:lnTo>
                  <a:pt x="224" y="112"/>
                </a:lnTo>
                <a:lnTo>
                  <a:pt x="232" y="112"/>
                </a:lnTo>
                <a:lnTo>
                  <a:pt x="232" y="120"/>
                </a:lnTo>
                <a:lnTo>
                  <a:pt x="232" y="128"/>
                </a:lnTo>
                <a:lnTo>
                  <a:pt x="232" y="136"/>
                </a:lnTo>
                <a:lnTo>
                  <a:pt x="224" y="136"/>
                </a:lnTo>
                <a:lnTo>
                  <a:pt x="216" y="136"/>
                </a:lnTo>
                <a:lnTo>
                  <a:pt x="216" y="144"/>
                </a:lnTo>
                <a:lnTo>
                  <a:pt x="216" y="152"/>
                </a:lnTo>
                <a:lnTo>
                  <a:pt x="216" y="160"/>
                </a:lnTo>
                <a:lnTo>
                  <a:pt x="224" y="168"/>
                </a:lnTo>
                <a:lnTo>
                  <a:pt x="224" y="176"/>
                </a:lnTo>
                <a:lnTo>
                  <a:pt x="224" y="184"/>
                </a:lnTo>
                <a:lnTo>
                  <a:pt x="232" y="184"/>
                </a:lnTo>
                <a:lnTo>
                  <a:pt x="232" y="192"/>
                </a:lnTo>
                <a:lnTo>
                  <a:pt x="232" y="200"/>
                </a:lnTo>
                <a:lnTo>
                  <a:pt x="224" y="200"/>
                </a:lnTo>
                <a:lnTo>
                  <a:pt x="216" y="200"/>
                </a:lnTo>
                <a:lnTo>
                  <a:pt x="208" y="200"/>
                </a:lnTo>
                <a:lnTo>
                  <a:pt x="200" y="200"/>
                </a:lnTo>
                <a:lnTo>
                  <a:pt x="200" y="208"/>
                </a:lnTo>
                <a:lnTo>
                  <a:pt x="192" y="208"/>
                </a:lnTo>
                <a:lnTo>
                  <a:pt x="184" y="208"/>
                </a:lnTo>
                <a:lnTo>
                  <a:pt x="184" y="216"/>
                </a:lnTo>
                <a:lnTo>
                  <a:pt x="184" y="224"/>
                </a:lnTo>
                <a:lnTo>
                  <a:pt x="184" y="232"/>
                </a:lnTo>
                <a:lnTo>
                  <a:pt x="176" y="232"/>
                </a:lnTo>
                <a:lnTo>
                  <a:pt x="168" y="232"/>
                </a:lnTo>
                <a:lnTo>
                  <a:pt x="160" y="232"/>
                </a:lnTo>
                <a:lnTo>
                  <a:pt x="160" y="240"/>
                </a:lnTo>
                <a:lnTo>
                  <a:pt x="160" y="248"/>
                </a:lnTo>
                <a:lnTo>
                  <a:pt x="152" y="248"/>
                </a:lnTo>
                <a:lnTo>
                  <a:pt x="144" y="248"/>
                </a:lnTo>
                <a:lnTo>
                  <a:pt x="144" y="256"/>
                </a:lnTo>
                <a:lnTo>
                  <a:pt x="144" y="264"/>
                </a:lnTo>
                <a:lnTo>
                  <a:pt x="144" y="272"/>
                </a:lnTo>
                <a:lnTo>
                  <a:pt x="144" y="280"/>
                </a:lnTo>
                <a:lnTo>
                  <a:pt x="136" y="280"/>
                </a:lnTo>
                <a:lnTo>
                  <a:pt x="136" y="288"/>
                </a:lnTo>
                <a:lnTo>
                  <a:pt x="128" y="288"/>
                </a:lnTo>
                <a:lnTo>
                  <a:pt x="120" y="288"/>
                </a:lnTo>
                <a:lnTo>
                  <a:pt x="112" y="288"/>
                </a:lnTo>
                <a:lnTo>
                  <a:pt x="112" y="280"/>
                </a:lnTo>
                <a:lnTo>
                  <a:pt x="104" y="280"/>
                </a:lnTo>
                <a:lnTo>
                  <a:pt x="96" y="280"/>
                </a:lnTo>
                <a:lnTo>
                  <a:pt x="96" y="272"/>
                </a:lnTo>
                <a:lnTo>
                  <a:pt x="88" y="272"/>
                </a:lnTo>
                <a:lnTo>
                  <a:pt x="88" y="264"/>
                </a:lnTo>
                <a:lnTo>
                  <a:pt x="80" y="264"/>
                </a:lnTo>
                <a:lnTo>
                  <a:pt x="72" y="264"/>
                </a:lnTo>
                <a:lnTo>
                  <a:pt x="72" y="256"/>
                </a:lnTo>
                <a:lnTo>
                  <a:pt x="64" y="256"/>
                </a:lnTo>
                <a:lnTo>
                  <a:pt x="64" y="248"/>
                </a:lnTo>
                <a:lnTo>
                  <a:pt x="56" y="248"/>
                </a:lnTo>
                <a:lnTo>
                  <a:pt x="56" y="240"/>
                </a:lnTo>
                <a:lnTo>
                  <a:pt x="48" y="240"/>
                </a:lnTo>
                <a:lnTo>
                  <a:pt x="48" y="232"/>
                </a:lnTo>
                <a:lnTo>
                  <a:pt x="40" y="232"/>
                </a:lnTo>
                <a:lnTo>
                  <a:pt x="32" y="232"/>
                </a:lnTo>
                <a:lnTo>
                  <a:pt x="24" y="232"/>
                </a:lnTo>
                <a:lnTo>
                  <a:pt x="24" y="224"/>
                </a:lnTo>
                <a:lnTo>
                  <a:pt x="24" y="232"/>
                </a:lnTo>
                <a:lnTo>
                  <a:pt x="16" y="232"/>
                </a:lnTo>
                <a:lnTo>
                  <a:pt x="16" y="224"/>
                </a:lnTo>
                <a:lnTo>
                  <a:pt x="16" y="216"/>
                </a:lnTo>
                <a:lnTo>
                  <a:pt x="8" y="216"/>
                </a:lnTo>
                <a:lnTo>
                  <a:pt x="8" y="208"/>
                </a:lnTo>
                <a:lnTo>
                  <a:pt x="16" y="208"/>
                </a:lnTo>
              </a:path>
            </a:pathLst>
          </a:custGeom>
          <a:noFill/>
          <a:ln w="12700" cap="flat"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9" name="Freeform 37"/>
          <p:cNvSpPr>
            <a:spLocks/>
          </p:cNvSpPr>
          <p:nvPr/>
        </p:nvSpPr>
        <p:spPr bwMode="auto">
          <a:xfrm>
            <a:off x="5702300" y="3886200"/>
            <a:ext cx="752475" cy="739775"/>
          </a:xfrm>
          <a:custGeom>
            <a:avLst/>
            <a:gdLst/>
            <a:ahLst/>
            <a:cxnLst>
              <a:cxn ang="0">
                <a:pos x="48" y="208"/>
              </a:cxn>
              <a:cxn ang="0">
                <a:pos x="56" y="184"/>
              </a:cxn>
              <a:cxn ang="0">
                <a:pos x="72" y="168"/>
              </a:cxn>
              <a:cxn ang="0">
                <a:pos x="64" y="152"/>
              </a:cxn>
              <a:cxn ang="0">
                <a:pos x="40" y="136"/>
              </a:cxn>
              <a:cxn ang="0">
                <a:pos x="16" y="128"/>
              </a:cxn>
              <a:cxn ang="0">
                <a:pos x="0" y="104"/>
              </a:cxn>
              <a:cxn ang="0">
                <a:pos x="24" y="88"/>
              </a:cxn>
              <a:cxn ang="0">
                <a:pos x="32" y="64"/>
              </a:cxn>
              <a:cxn ang="0">
                <a:pos x="24" y="40"/>
              </a:cxn>
              <a:cxn ang="0">
                <a:pos x="48" y="48"/>
              </a:cxn>
              <a:cxn ang="0">
                <a:pos x="64" y="64"/>
              </a:cxn>
              <a:cxn ang="0">
                <a:pos x="88" y="56"/>
              </a:cxn>
              <a:cxn ang="0">
                <a:pos x="80" y="32"/>
              </a:cxn>
              <a:cxn ang="0">
                <a:pos x="64" y="16"/>
              </a:cxn>
              <a:cxn ang="0">
                <a:pos x="80" y="0"/>
              </a:cxn>
              <a:cxn ang="0">
                <a:pos x="96" y="16"/>
              </a:cxn>
              <a:cxn ang="0">
                <a:pos x="136" y="40"/>
              </a:cxn>
              <a:cxn ang="0">
                <a:pos x="160" y="48"/>
              </a:cxn>
              <a:cxn ang="0">
                <a:pos x="168" y="72"/>
              </a:cxn>
              <a:cxn ang="0">
                <a:pos x="184" y="96"/>
              </a:cxn>
              <a:cxn ang="0">
                <a:pos x="216" y="96"/>
              </a:cxn>
              <a:cxn ang="0">
                <a:pos x="240" y="104"/>
              </a:cxn>
              <a:cxn ang="0">
                <a:pos x="240" y="120"/>
              </a:cxn>
              <a:cxn ang="0">
                <a:pos x="208" y="120"/>
              </a:cxn>
              <a:cxn ang="0">
                <a:pos x="224" y="144"/>
              </a:cxn>
              <a:cxn ang="0">
                <a:pos x="216" y="152"/>
              </a:cxn>
              <a:cxn ang="0">
                <a:pos x="208" y="168"/>
              </a:cxn>
              <a:cxn ang="0">
                <a:pos x="232" y="176"/>
              </a:cxn>
              <a:cxn ang="0">
                <a:pos x="248" y="192"/>
              </a:cxn>
              <a:cxn ang="0">
                <a:pos x="272" y="200"/>
              </a:cxn>
              <a:cxn ang="0">
                <a:pos x="280" y="224"/>
              </a:cxn>
              <a:cxn ang="0">
                <a:pos x="264" y="248"/>
              </a:cxn>
              <a:cxn ang="0">
                <a:pos x="248" y="264"/>
              </a:cxn>
              <a:cxn ang="0">
                <a:pos x="240" y="288"/>
              </a:cxn>
              <a:cxn ang="0">
                <a:pos x="232" y="312"/>
              </a:cxn>
              <a:cxn ang="0">
                <a:pos x="208" y="320"/>
              </a:cxn>
              <a:cxn ang="0">
                <a:pos x="184" y="312"/>
              </a:cxn>
              <a:cxn ang="0">
                <a:pos x="160" y="304"/>
              </a:cxn>
              <a:cxn ang="0">
                <a:pos x="152" y="296"/>
              </a:cxn>
              <a:cxn ang="0">
                <a:pos x="152" y="312"/>
              </a:cxn>
              <a:cxn ang="0">
                <a:pos x="128" y="304"/>
              </a:cxn>
              <a:cxn ang="0">
                <a:pos x="128" y="280"/>
              </a:cxn>
              <a:cxn ang="0">
                <a:pos x="120" y="304"/>
              </a:cxn>
              <a:cxn ang="0">
                <a:pos x="96" y="312"/>
              </a:cxn>
              <a:cxn ang="0">
                <a:pos x="80" y="296"/>
              </a:cxn>
              <a:cxn ang="0">
                <a:pos x="88" y="272"/>
              </a:cxn>
              <a:cxn ang="0">
                <a:pos x="80" y="248"/>
              </a:cxn>
              <a:cxn ang="0">
                <a:pos x="56" y="224"/>
              </a:cxn>
              <a:cxn ang="0">
                <a:pos x="40" y="208"/>
              </a:cxn>
            </a:cxnLst>
            <a:rect l="0" t="0" r="r" b="b"/>
            <a:pathLst>
              <a:path w="281" h="321">
                <a:moveTo>
                  <a:pt x="32" y="208"/>
                </a:moveTo>
                <a:lnTo>
                  <a:pt x="32" y="208"/>
                </a:lnTo>
                <a:lnTo>
                  <a:pt x="40" y="208"/>
                </a:lnTo>
                <a:lnTo>
                  <a:pt x="48" y="208"/>
                </a:lnTo>
                <a:lnTo>
                  <a:pt x="48" y="200"/>
                </a:lnTo>
                <a:lnTo>
                  <a:pt x="56" y="200"/>
                </a:lnTo>
                <a:lnTo>
                  <a:pt x="56" y="192"/>
                </a:lnTo>
                <a:lnTo>
                  <a:pt x="56" y="184"/>
                </a:lnTo>
                <a:lnTo>
                  <a:pt x="64" y="184"/>
                </a:lnTo>
                <a:lnTo>
                  <a:pt x="64" y="176"/>
                </a:lnTo>
                <a:lnTo>
                  <a:pt x="72" y="176"/>
                </a:lnTo>
                <a:lnTo>
                  <a:pt x="72" y="168"/>
                </a:lnTo>
                <a:lnTo>
                  <a:pt x="80" y="168"/>
                </a:lnTo>
                <a:lnTo>
                  <a:pt x="72" y="160"/>
                </a:lnTo>
                <a:lnTo>
                  <a:pt x="72" y="152"/>
                </a:lnTo>
                <a:lnTo>
                  <a:pt x="64" y="152"/>
                </a:lnTo>
                <a:lnTo>
                  <a:pt x="56" y="152"/>
                </a:lnTo>
                <a:lnTo>
                  <a:pt x="48" y="144"/>
                </a:lnTo>
                <a:lnTo>
                  <a:pt x="40" y="144"/>
                </a:lnTo>
                <a:lnTo>
                  <a:pt x="40" y="136"/>
                </a:lnTo>
                <a:lnTo>
                  <a:pt x="40" y="128"/>
                </a:lnTo>
                <a:lnTo>
                  <a:pt x="32" y="128"/>
                </a:lnTo>
                <a:lnTo>
                  <a:pt x="24" y="128"/>
                </a:lnTo>
                <a:lnTo>
                  <a:pt x="16" y="128"/>
                </a:lnTo>
                <a:lnTo>
                  <a:pt x="16" y="120"/>
                </a:lnTo>
                <a:lnTo>
                  <a:pt x="8" y="120"/>
                </a:lnTo>
                <a:lnTo>
                  <a:pt x="0" y="112"/>
                </a:lnTo>
                <a:lnTo>
                  <a:pt x="0" y="104"/>
                </a:lnTo>
                <a:lnTo>
                  <a:pt x="8" y="104"/>
                </a:lnTo>
                <a:lnTo>
                  <a:pt x="8" y="96"/>
                </a:lnTo>
                <a:lnTo>
                  <a:pt x="16" y="96"/>
                </a:lnTo>
                <a:lnTo>
                  <a:pt x="24" y="88"/>
                </a:lnTo>
                <a:lnTo>
                  <a:pt x="32" y="88"/>
                </a:lnTo>
                <a:lnTo>
                  <a:pt x="32" y="80"/>
                </a:lnTo>
                <a:lnTo>
                  <a:pt x="32" y="72"/>
                </a:lnTo>
                <a:lnTo>
                  <a:pt x="32" y="64"/>
                </a:lnTo>
                <a:lnTo>
                  <a:pt x="32" y="56"/>
                </a:lnTo>
                <a:lnTo>
                  <a:pt x="32" y="48"/>
                </a:lnTo>
                <a:lnTo>
                  <a:pt x="24" y="48"/>
                </a:lnTo>
                <a:lnTo>
                  <a:pt x="24" y="40"/>
                </a:lnTo>
                <a:lnTo>
                  <a:pt x="32" y="40"/>
                </a:lnTo>
                <a:lnTo>
                  <a:pt x="40" y="40"/>
                </a:lnTo>
                <a:lnTo>
                  <a:pt x="40" y="48"/>
                </a:lnTo>
                <a:lnTo>
                  <a:pt x="48" y="48"/>
                </a:lnTo>
                <a:lnTo>
                  <a:pt x="56" y="48"/>
                </a:lnTo>
                <a:lnTo>
                  <a:pt x="56" y="56"/>
                </a:lnTo>
                <a:lnTo>
                  <a:pt x="64" y="56"/>
                </a:lnTo>
                <a:lnTo>
                  <a:pt x="64" y="64"/>
                </a:lnTo>
                <a:lnTo>
                  <a:pt x="72" y="64"/>
                </a:lnTo>
                <a:lnTo>
                  <a:pt x="80" y="64"/>
                </a:lnTo>
                <a:lnTo>
                  <a:pt x="88" y="64"/>
                </a:lnTo>
                <a:lnTo>
                  <a:pt x="88" y="56"/>
                </a:lnTo>
                <a:lnTo>
                  <a:pt x="88" y="48"/>
                </a:lnTo>
                <a:lnTo>
                  <a:pt x="88" y="40"/>
                </a:lnTo>
                <a:lnTo>
                  <a:pt x="80" y="40"/>
                </a:lnTo>
                <a:lnTo>
                  <a:pt x="80" y="32"/>
                </a:lnTo>
                <a:lnTo>
                  <a:pt x="80" y="24"/>
                </a:lnTo>
                <a:lnTo>
                  <a:pt x="72" y="24"/>
                </a:lnTo>
                <a:lnTo>
                  <a:pt x="64" y="24"/>
                </a:lnTo>
                <a:lnTo>
                  <a:pt x="64" y="16"/>
                </a:lnTo>
                <a:lnTo>
                  <a:pt x="64" y="8"/>
                </a:lnTo>
                <a:lnTo>
                  <a:pt x="72" y="8"/>
                </a:lnTo>
                <a:lnTo>
                  <a:pt x="72" y="0"/>
                </a:lnTo>
                <a:lnTo>
                  <a:pt x="80" y="0"/>
                </a:lnTo>
                <a:lnTo>
                  <a:pt x="80" y="8"/>
                </a:lnTo>
                <a:lnTo>
                  <a:pt x="88" y="8"/>
                </a:lnTo>
                <a:lnTo>
                  <a:pt x="88" y="16"/>
                </a:lnTo>
                <a:lnTo>
                  <a:pt x="96" y="16"/>
                </a:lnTo>
                <a:lnTo>
                  <a:pt x="104" y="16"/>
                </a:lnTo>
                <a:lnTo>
                  <a:pt x="112" y="24"/>
                </a:lnTo>
                <a:lnTo>
                  <a:pt x="136" y="32"/>
                </a:lnTo>
                <a:lnTo>
                  <a:pt x="136" y="40"/>
                </a:lnTo>
                <a:lnTo>
                  <a:pt x="144" y="40"/>
                </a:lnTo>
                <a:lnTo>
                  <a:pt x="144" y="48"/>
                </a:lnTo>
                <a:lnTo>
                  <a:pt x="152" y="48"/>
                </a:lnTo>
                <a:lnTo>
                  <a:pt x="160" y="48"/>
                </a:lnTo>
                <a:lnTo>
                  <a:pt x="168" y="48"/>
                </a:lnTo>
                <a:lnTo>
                  <a:pt x="168" y="56"/>
                </a:lnTo>
                <a:lnTo>
                  <a:pt x="168" y="64"/>
                </a:lnTo>
                <a:lnTo>
                  <a:pt x="168" y="72"/>
                </a:lnTo>
                <a:lnTo>
                  <a:pt x="176" y="72"/>
                </a:lnTo>
                <a:lnTo>
                  <a:pt x="184" y="80"/>
                </a:lnTo>
                <a:lnTo>
                  <a:pt x="184" y="88"/>
                </a:lnTo>
                <a:lnTo>
                  <a:pt x="184" y="96"/>
                </a:lnTo>
                <a:lnTo>
                  <a:pt x="192" y="96"/>
                </a:lnTo>
                <a:lnTo>
                  <a:pt x="200" y="96"/>
                </a:lnTo>
                <a:lnTo>
                  <a:pt x="208" y="96"/>
                </a:lnTo>
                <a:lnTo>
                  <a:pt x="216" y="96"/>
                </a:lnTo>
                <a:lnTo>
                  <a:pt x="224" y="96"/>
                </a:lnTo>
                <a:lnTo>
                  <a:pt x="232" y="96"/>
                </a:lnTo>
                <a:lnTo>
                  <a:pt x="240" y="96"/>
                </a:lnTo>
                <a:lnTo>
                  <a:pt x="240" y="104"/>
                </a:lnTo>
                <a:lnTo>
                  <a:pt x="240" y="112"/>
                </a:lnTo>
                <a:lnTo>
                  <a:pt x="248" y="112"/>
                </a:lnTo>
                <a:lnTo>
                  <a:pt x="248" y="120"/>
                </a:lnTo>
                <a:lnTo>
                  <a:pt x="240" y="120"/>
                </a:lnTo>
                <a:lnTo>
                  <a:pt x="232" y="120"/>
                </a:lnTo>
                <a:lnTo>
                  <a:pt x="224" y="120"/>
                </a:lnTo>
                <a:lnTo>
                  <a:pt x="216" y="120"/>
                </a:lnTo>
                <a:lnTo>
                  <a:pt x="208" y="120"/>
                </a:lnTo>
                <a:lnTo>
                  <a:pt x="208" y="128"/>
                </a:lnTo>
                <a:lnTo>
                  <a:pt x="216" y="128"/>
                </a:lnTo>
                <a:lnTo>
                  <a:pt x="216" y="136"/>
                </a:lnTo>
                <a:lnTo>
                  <a:pt x="224" y="144"/>
                </a:lnTo>
                <a:lnTo>
                  <a:pt x="232" y="144"/>
                </a:lnTo>
                <a:lnTo>
                  <a:pt x="232" y="152"/>
                </a:lnTo>
                <a:lnTo>
                  <a:pt x="224" y="152"/>
                </a:lnTo>
                <a:lnTo>
                  <a:pt x="216" y="152"/>
                </a:lnTo>
                <a:lnTo>
                  <a:pt x="208" y="152"/>
                </a:lnTo>
                <a:lnTo>
                  <a:pt x="208" y="160"/>
                </a:lnTo>
                <a:lnTo>
                  <a:pt x="200" y="168"/>
                </a:lnTo>
                <a:lnTo>
                  <a:pt x="208" y="168"/>
                </a:lnTo>
                <a:lnTo>
                  <a:pt x="208" y="176"/>
                </a:lnTo>
                <a:lnTo>
                  <a:pt x="216" y="176"/>
                </a:lnTo>
                <a:lnTo>
                  <a:pt x="224" y="176"/>
                </a:lnTo>
                <a:lnTo>
                  <a:pt x="232" y="176"/>
                </a:lnTo>
                <a:lnTo>
                  <a:pt x="232" y="184"/>
                </a:lnTo>
                <a:lnTo>
                  <a:pt x="240" y="184"/>
                </a:lnTo>
                <a:lnTo>
                  <a:pt x="240" y="192"/>
                </a:lnTo>
                <a:lnTo>
                  <a:pt x="248" y="192"/>
                </a:lnTo>
                <a:lnTo>
                  <a:pt x="256" y="192"/>
                </a:lnTo>
                <a:lnTo>
                  <a:pt x="256" y="200"/>
                </a:lnTo>
                <a:lnTo>
                  <a:pt x="264" y="200"/>
                </a:lnTo>
                <a:lnTo>
                  <a:pt x="272" y="200"/>
                </a:lnTo>
                <a:lnTo>
                  <a:pt x="280" y="200"/>
                </a:lnTo>
                <a:lnTo>
                  <a:pt x="280" y="208"/>
                </a:lnTo>
                <a:lnTo>
                  <a:pt x="280" y="216"/>
                </a:lnTo>
                <a:lnTo>
                  <a:pt x="280" y="224"/>
                </a:lnTo>
                <a:lnTo>
                  <a:pt x="272" y="232"/>
                </a:lnTo>
                <a:lnTo>
                  <a:pt x="264" y="232"/>
                </a:lnTo>
                <a:lnTo>
                  <a:pt x="264" y="240"/>
                </a:lnTo>
                <a:lnTo>
                  <a:pt x="264" y="248"/>
                </a:lnTo>
                <a:lnTo>
                  <a:pt x="264" y="256"/>
                </a:lnTo>
                <a:lnTo>
                  <a:pt x="256" y="256"/>
                </a:lnTo>
                <a:lnTo>
                  <a:pt x="256" y="264"/>
                </a:lnTo>
                <a:lnTo>
                  <a:pt x="248" y="264"/>
                </a:lnTo>
                <a:lnTo>
                  <a:pt x="248" y="272"/>
                </a:lnTo>
                <a:lnTo>
                  <a:pt x="240" y="272"/>
                </a:lnTo>
                <a:lnTo>
                  <a:pt x="240" y="280"/>
                </a:lnTo>
                <a:lnTo>
                  <a:pt x="240" y="288"/>
                </a:lnTo>
                <a:lnTo>
                  <a:pt x="240" y="296"/>
                </a:lnTo>
                <a:lnTo>
                  <a:pt x="240" y="304"/>
                </a:lnTo>
                <a:lnTo>
                  <a:pt x="232" y="304"/>
                </a:lnTo>
                <a:lnTo>
                  <a:pt x="232" y="312"/>
                </a:lnTo>
                <a:lnTo>
                  <a:pt x="224" y="312"/>
                </a:lnTo>
                <a:lnTo>
                  <a:pt x="224" y="320"/>
                </a:lnTo>
                <a:lnTo>
                  <a:pt x="216" y="320"/>
                </a:lnTo>
                <a:lnTo>
                  <a:pt x="208" y="320"/>
                </a:lnTo>
                <a:lnTo>
                  <a:pt x="200" y="320"/>
                </a:lnTo>
                <a:lnTo>
                  <a:pt x="192" y="320"/>
                </a:lnTo>
                <a:lnTo>
                  <a:pt x="192" y="312"/>
                </a:lnTo>
                <a:lnTo>
                  <a:pt x="184" y="312"/>
                </a:lnTo>
                <a:lnTo>
                  <a:pt x="176" y="312"/>
                </a:lnTo>
                <a:lnTo>
                  <a:pt x="168" y="312"/>
                </a:lnTo>
                <a:lnTo>
                  <a:pt x="168" y="304"/>
                </a:lnTo>
                <a:lnTo>
                  <a:pt x="160" y="304"/>
                </a:lnTo>
                <a:lnTo>
                  <a:pt x="160" y="296"/>
                </a:lnTo>
                <a:lnTo>
                  <a:pt x="160" y="288"/>
                </a:lnTo>
                <a:lnTo>
                  <a:pt x="152" y="288"/>
                </a:lnTo>
                <a:lnTo>
                  <a:pt x="152" y="296"/>
                </a:lnTo>
                <a:lnTo>
                  <a:pt x="152" y="304"/>
                </a:lnTo>
                <a:lnTo>
                  <a:pt x="160" y="304"/>
                </a:lnTo>
                <a:lnTo>
                  <a:pt x="160" y="312"/>
                </a:lnTo>
                <a:lnTo>
                  <a:pt x="152" y="312"/>
                </a:lnTo>
                <a:lnTo>
                  <a:pt x="144" y="320"/>
                </a:lnTo>
                <a:lnTo>
                  <a:pt x="136" y="320"/>
                </a:lnTo>
                <a:lnTo>
                  <a:pt x="128" y="312"/>
                </a:lnTo>
                <a:lnTo>
                  <a:pt x="128" y="304"/>
                </a:lnTo>
                <a:lnTo>
                  <a:pt x="136" y="304"/>
                </a:lnTo>
                <a:lnTo>
                  <a:pt x="136" y="296"/>
                </a:lnTo>
                <a:lnTo>
                  <a:pt x="136" y="288"/>
                </a:lnTo>
                <a:lnTo>
                  <a:pt x="128" y="280"/>
                </a:lnTo>
                <a:lnTo>
                  <a:pt x="120" y="280"/>
                </a:lnTo>
                <a:lnTo>
                  <a:pt x="120" y="288"/>
                </a:lnTo>
                <a:lnTo>
                  <a:pt x="120" y="296"/>
                </a:lnTo>
                <a:lnTo>
                  <a:pt x="120" y="304"/>
                </a:lnTo>
                <a:lnTo>
                  <a:pt x="112" y="304"/>
                </a:lnTo>
                <a:lnTo>
                  <a:pt x="112" y="312"/>
                </a:lnTo>
                <a:lnTo>
                  <a:pt x="104" y="312"/>
                </a:lnTo>
                <a:lnTo>
                  <a:pt x="96" y="312"/>
                </a:lnTo>
                <a:lnTo>
                  <a:pt x="88" y="312"/>
                </a:lnTo>
                <a:lnTo>
                  <a:pt x="88" y="304"/>
                </a:lnTo>
                <a:lnTo>
                  <a:pt x="80" y="304"/>
                </a:lnTo>
                <a:lnTo>
                  <a:pt x="80" y="296"/>
                </a:lnTo>
                <a:lnTo>
                  <a:pt x="80" y="288"/>
                </a:lnTo>
                <a:lnTo>
                  <a:pt x="88" y="288"/>
                </a:lnTo>
                <a:lnTo>
                  <a:pt x="88" y="280"/>
                </a:lnTo>
                <a:lnTo>
                  <a:pt x="88" y="272"/>
                </a:lnTo>
                <a:lnTo>
                  <a:pt x="88" y="264"/>
                </a:lnTo>
                <a:lnTo>
                  <a:pt x="80" y="264"/>
                </a:lnTo>
                <a:lnTo>
                  <a:pt x="80" y="256"/>
                </a:lnTo>
                <a:lnTo>
                  <a:pt x="80" y="248"/>
                </a:lnTo>
                <a:lnTo>
                  <a:pt x="72" y="240"/>
                </a:lnTo>
                <a:lnTo>
                  <a:pt x="64" y="240"/>
                </a:lnTo>
                <a:lnTo>
                  <a:pt x="64" y="232"/>
                </a:lnTo>
                <a:lnTo>
                  <a:pt x="56" y="224"/>
                </a:lnTo>
                <a:lnTo>
                  <a:pt x="56" y="216"/>
                </a:lnTo>
                <a:lnTo>
                  <a:pt x="48" y="216"/>
                </a:lnTo>
                <a:lnTo>
                  <a:pt x="48" y="208"/>
                </a:lnTo>
                <a:lnTo>
                  <a:pt x="40" y="208"/>
                </a:lnTo>
                <a:lnTo>
                  <a:pt x="32" y="208"/>
                </a:lnTo>
              </a:path>
            </a:pathLst>
          </a:custGeom>
          <a:solidFill>
            <a:srgbClr val="FFFFFF"/>
          </a:solidFill>
          <a:ln w="12700" cap="rnd"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0" name="Oval 38"/>
          <p:cNvSpPr>
            <a:spLocks noChangeArrowheads="1"/>
          </p:cNvSpPr>
          <p:nvPr/>
        </p:nvSpPr>
        <p:spPr bwMode="auto">
          <a:xfrm>
            <a:off x="5657850" y="3138488"/>
            <a:ext cx="74613" cy="58737"/>
          </a:xfrm>
          <a:prstGeom prst="ellipse">
            <a:avLst/>
          </a:prstGeom>
          <a:noFill/>
          <a:ln w="12700">
            <a:solidFill>
              <a:srgbClr val="808080"/>
            </a:solidFill>
            <a:round/>
            <a:headEnd/>
            <a:tailEn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1" name="Freeform 39"/>
          <p:cNvSpPr>
            <a:spLocks/>
          </p:cNvSpPr>
          <p:nvPr/>
        </p:nvSpPr>
        <p:spPr bwMode="auto">
          <a:xfrm>
            <a:off x="6670675" y="5084763"/>
            <a:ext cx="180975" cy="517525"/>
          </a:xfrm>
          <a:custGeom>
            <a:avLst/>
            <a:gdLst/>
            <a:ahLst/>
            <a:cxnLst>
              <a:cxn ang="0">
                <a:pos x="56" y="56"/>
              </a:cxn>
              <a:cxn ang="0">
                <a:pos x="48" y="64"/>
              </a:cxn>
              <a:cxn ang="0">
                <a:pos x="40" y="72"/>
              </a:cxn>
              <a:cxn ang="0">
                <a:pos x="40" y="88"/>
              </a:cxn>
              <a:cxn ang="0">
                <a:pos x="40" y="104"/>
              </a:cxn>
              <a:cxn ang="0">
                <a:pos x="32" y="112"/>
              </a:cxn>
              <a:cxn ang="0">
                <a:pos x="24" y="120"/>
              </a:cxn>
              <a:cxn ang="0">
                <a:pos x="16" y="128"/>
              </a:cxn>
              <a:cxn ang="0">
                <a:pos x="16" y="144"/>
              </a:cxn>
              <a:cxn ang="0">
                <a:pos x="8" y="151"/>
              </a:cxn>
              <a:cxn ang="0">
                <a:pos x="8" y="167"/>
              </a:cxn>
              <a:cxn ang="0">
                <a:pos x="8" y="183"/>
              </a:cxn>
              <a:cxn ang="0">
                <a:pos x="0" y="191"/>
              </a:cxn>
              <a:cxn ang="0">
                <a:pos x="0" y="207"/>
              </a:cxn>
              <a:cxn ang="0">
                <a:pos x="0" y="223"/>
              </a:cxn>
              <a:cxn ang="0">
                <a:pos x="0" y="239"/>
              </a:cxn>
              <a:cxn ang="0">
                <a:pos x="8" y="247"/>
              </a:cxn>
              <a:cxn ang="0">
                <a:pos x="24" y="247"/>
              </a:cxn>
              <a:cxn ang="0">
                <a:pos x="32" y="255"/>
              </a:cxn>
              <a:cxn ang="0">
                <a:pos x="32" y="271"/>
              </a:cxn>
              <a:cxn ang="0">
                <a:pos x="40" y="279"/>
              </a:cxn>
              <a:cxn ang="0">
                <a:pos x="48" y="287"/>
              </a:cxn>
              <a:cxn ang="0">
                <a:pos x="48" y="303"/>
              </a:cxn>
              <a:cxn ang="0">
                <a:pos x="56" y="311"/>
              </a:cxn>
              <a:cxn ang="0">
                <a:pos x="64" y="327"/>
              </a:cxn>
              <a:cxn ang="0">
                <a:pos x="72" y="319"/>
              </a:cxn>
              <a:cxn ang="0">
                <a:pos x="72" y="303"/>
              </a:cxn>
              <a:cxn ang="0">
                <a:pos x="80" y="295"/>
              </a:cxn>
              <a:cxn ang="0">
                <a:pos x="80" y="279"/>
              </a:cxn>
              <a:cxn ang="0">
                <a:pos x="88" y="271"/>
              </a:cxn>
              <a:cxn ang="0">
                <a:pos x="96" y="255"/>
              </a:cxn>
              <a:cxn ang="0">
                <a:pos x="104" y="247"/>
              </a:cxn>
              <a:cxn ang="0">
                <a:pos x="88" y="239"/>
              </a:cxn>
              <a:cxn ang="0">
                <a:pos x="88" y="223"/>
              </a:cxn>
              <a:cxn ang="0">
                <a:pos x="96" y="215"/>
              </a:cxn>
              <a:cxn ang="0">
                <a:pos x="104" y="207"/>
              </a:cxn>
              <a:cxn ang="0">
                <a:pos x="120" y="207"/>
              </a:cxn>
              <a:cxn ang="0">
                <a:pos x="120" y="191"/>
              </a:cxn>
              <a:cxn ang="0">
                <a:pos x="120" y="175"/>
              </a:cxn>
              <a:cxn ang="0">
                <a:pos x="120" y="159"/>
              </a:cxn>
              <a:cxn ang="0">
                <a:pos x="112" y="151"/>
              </a:cxn>
              <a:cxn ang="0">
                <a:pos x="120" y="136"/>
              </a:cxn>
              <a:cxn ang="0">
                <a:pos x="120" y="120"/>
              </a:cxn>
              <a:cxn ang="0">
                <a:pos x="128" y="112"/>
              </a:cxn>
              <a:cxn ang="0">
                <a:pos x="136" y="96"/>
              </a:cxn>
              <a:cxn ang="0">
                <a:pos x="128" y="88"/>
              </a:cxn>
              <a:cxn ang="0">
                <a:pos x="128" y="72"/>
              </a:cxn>
              <a:cxn ang="0">
                <a:pos x="128" y="56"/>
              </a:cxn>
              <a:cxn ang="0">
                <a:pos x="128" y="40"/>
              </a:cxn>
              <a:cxn ang="0">
                <a:pos x="136" y="32"/>
              </a:cxn>
              <a:cxn ang="0">
                <a:pos x="128" y="24"/>
              </a:cxn>
              <a:cxn ang="0">
                <a:pos x="120" y="16"/>
              </a:cxn>
              <a:cxn ang="0">
                <a:pos x="120" y="0"/>
              </a:cxn>
              <a:cxn ang="0">
                <a:pos x="104" y="0"/>
              </a:cxn>
              <a:cxn ang="0">
                <a:pos x="88" y="0"/>
              </a:cxn>
              <a:cxn ang="0">
                <a:pos x="80" y="8"/>
              </a:cxn>
              <a:cxn ang="0">
                <a:pos x="72" y="16"/>
              </a:cxn>
              <a:cxn ang="0">
                <a:pos x="64" y="24"/>
              </a:cxn>
              <a:cxn ang="0">
                <a:pos x="56" y="40"/>
              </a:cxn>
            </a:cxnLst>
            <a:rect l="0" t="0" r="r" b="b"/>
            <a:pathLst>
              <a:path w="136" h="327">
                <a:moveTo>
                  <a:pt x="56" y="48"/>
                </a:moveTo>
                <a:lnTo>
                  <a:pt x="56" y="56"/>
                </a:lnTo>
                <a:lnTo>
                  <a:pt x="56" y="64"/>
                </a:lnTo>
                <a:lnTo>
                  <a:pt x="48" y="64"/>
                </a:lnTo>
                <a:lnTo>
                  <a:pt x="48" y="72"/>
                </a:lnTo>
                <a:lnTo>
                  <a:pt x="40" y="72"/>
                </a:lnTo>
                <a:lnTo>
                  <a:pt x="40" y="80"/>
                </a:lnTo>
                <a:lnTo>
                  <a:pt x="40" y="88"/>
                </a:lnTo>
                <a:lnTo>
                  <a:pt x="40" y="96"/>
                </a:lnTo>
                <a:lnTo>
                  <a:pt x="40" y="104"/>
                </a:lnTo>
                <a:lnTo>
                  <a:pt x="40" y="112"/>
                </a:lnTo>
                <a:lnTo>
                  <a:pt x="32" y="112"/>
                </a:lnTo>
                <a:lnTo>
                  <a:pt x="24" y="112"/>
                </a:lnTo>
                <a:lnTo>
                  <a:pt x="24" y="120"/>
                </a:lnTo>
                <a:lnTo>
                  <a:pt x="16" y="120"/>
                </a:lnTo>
                <a:lnTo>
                  <a:pt x="16" y="128"/>
                </a:lnTo>
                <a:lnTo>
                  <a:pt x="16" y="136"/>
                </a:lnTo>
                <a:lnTo>
                  <a:pt x="16" y="144"/>
                </a:lnTo>
                <a:lnTo>
                  <a:pt x="8" y="144"/>
                </a:lnTo>
                <a:lnTo>
                  <a:pt x="8" y="151"/>
                </a:lnTo>
                <a:lnTo>
                  <a:pt x="8" y="159"/>
                </a:lnTo>
                <a:lnTo>
                  <a:pt x="8" y="167"/>
                </a:lnTo>
                <a:lnTo>
                  <a:pt x="8" y="175"/>
                </a:lnTo>
                <a:lnTo>
                  <a:pt x="8" y="183"/>
                </a:lnTo>
                <a:lnTo>
                  <a:pt x="0" y="183"/>
                </a:lnTo>
                <a:lnTo>
                  <a:pt x="0" y="191"/>
                </a:lnTo>
                <a:lnTo>
                  <a:pt x="0" y="199"/>
                </a:lnTo>
                <a:lnTo>
                  <a:pt x="0" y="207"/>
                </a:lnTo>
                <a:lnTo>
                  <a:pt x="0" y="215"/>
                </a:lnTo>
                <a:lnTo>
                  <a:pt x="0" y="223"/>
                </a:lnTo>
                <a:lnTo>
                  <a:pt x="0" y="231"/>
                </a:lnTo>
                <a:lnTo>
                  <a:pt x="0" y="239"/>
                </a:lnTo>
                <a:lnTo>
                  <a:pt x="8" y="239"/>
                </a:lnTo>
                <a:lnTo>
                  <a:pt x="8" y="247"/>
                </a:lnTo>
                <a:lnTo>
                  <a:pt x="16" y="247"/>
                </a:lnTo>
                <a:lnTo>
                  <a:pt x="24" y="247"/>
                </a:lnTo>
                <a:lnTo>
                  <a:pt x="24" y="255"/>
                </a:lnTo>
                <a:lnTo>
                  <a:pt x="32" y="255"/>
                </a:lnTo>
                <a:lnTo>
                  <a:pt x="32" y="263"/>
                </a:lnTo>
                <a:lnTo>
                  <a:pt x="32" y="271"/>
                </a:lnTo>
                <a:lnTo>
                  <a:pt x="32" y="279"/>
                </a:lnTo>
                <a:lnTo>
                  <a:pt x="40" y="279"/>
                </a:lnTo>
                <a:lnTo>
                  <a:pt x="40" y="287"/>
                </a:lnTo>
                <a:lnTo>
                  <a:pt x="48" y="287"/>
                </a:lnTo>
                <a:lnTo>
                  <a:pt x="48" y="295"/>
                </a:lnTo>
                <a:lnTo>
                  <a:pt x="48" y="303"/>
                </a:lnTo>
                <a:lnTo>
                  <a:pt x="48" y="311"/>
                </a:lnTo>
                <a:lnTo>
                  <a:pt x="56" y="311"/>
                </a:lnTo>
                <a:lnTo>
                  <a:pt x="64" y="319"/>
                </a:lnTo>
                <a:lnTo>
                  <a:pt x="64" y="327"/>
                </a:lnTo>
                <a:lnTo>
                  <a:pt x="72" y="327"/>
                </a:lnTo>
                <a:lnTo>
                  <a:pt x="72" y="319"/>
                </a:lnTo>
                <a:lnTo>
                  <a:pt x="72" y="311"/>
                </a:lnTo>
                <a:lnTo>
                  <a:pt x="72" y="303"/>
                </a:lnTo>
                <a:lnTo>
                  <a:pt x="72" y="295"/>
                </a:lnTo>
                <a:lnTo>
                  <a:pt x="80" y="295"/>
                </a:lnTo>
                <a:lnTo>
                  <a:pt x="80" y="287"/>
                </a:lnTo>
                <a:lnTo>
                  <a:pt x="80" y="279"/>
                </a:lnTo>
                <a:lnTo>
                  <a:pt x="80" y="271"/>
                </a:lnTo>
                <a:lnTo>
                  <a:pt x="88" y="271"/>
                </a:lnTo>
                <a:lnTo>
                  <a:pt x="88" y="263"/>
                </a:lnTo>
                <a:lnTo>
                  <a:pt x="96" y="255"/>
                </a:lnTo>
                <a:lnTo>
                  <a:pt x="104" y="255"/>
                </a:lnTo>
                <a:lnTo>
                  <a:pt x="104" y="247"/>
                </a:lnTo>
                <a:lnTo>
                  <a:pt x="96" y="247"/>
                </a:lnTo>
                <a:lnTo>
                  <a:pt x="88" y="239"/>
                </a:lnTo>
                <a:lnTo>
                  <a:pt x="88" y="231"/>
                </a:lnTo>
                <a:lnTo>
                  <a:pt x="88" y="223"/>
                </a:lnTo>
                <a:lnTo>
                  <a:pt x="96" y="223"/>
                </a:lnTo>
                <a:lnTo>
                  <a:pt x="96" y="215"/>
                </a:lnTo>
                <a:lnTo>
                  <a:pt x="104" y="215"/>
                </a:lnTo>
                <a:lnTo>
                  <a:pt x="104" y="207"/>
                </a:lnTo>
                <a:lnTo>
                  <a:pt x="112" y="207"/>
                </a:lnTo>
                <a:lnTo>
                  <a:pt x="120" y="207"/>
                </a:lnTo>
                <a:lnTo>
                  <a:pt x="120" y="199"/>
                </a:lnTo>
                <a:lnTo>
                  <a:pt x="120" y="191"/>
                </a:lnTo>
                <a:lnTo>
                  <a:pt x="120" y="183"/>
                </a:lnTo>
                <a:lnTo>
                  <a:pt x="120" y="175"/>
                </a:lnTo>
                <a:lnTo>
                  <a:pt x="120" y="167"/>
                </a:lnTo>
                <a:lnTo>
                  <a:pt x="120" y="159"/>
                </a:lnTo>
                <a:lnTo>
                  <a:pt x="120" y="151"/>
                </a:lnTo>
                <a:lnTo>
                  <a:pt x="112" y="151"/>
                </a:lnTo>
                <a:lnTo>
                  <a:pt x="112" y="144"/>
                </a:lnTo>
                <a:lnTo>
                  <a:pt x="120" y="136"/>
                </a:lnTo>
                <a:lnTo>
                  <a:pt x="120" y="128"/>
                </a:lnTo>
                <a:lnTo>
                  <a:pt x="120" y="120"/>
                </a:lnTo>
                <a:lnTo>
                  <a:pt x="128" y="120"/>
                </a:lnTo>
                <a:lnTo>
                  <a:pt x="128" y="112"/>
                </a:lnTo>
                <a:lnTo>
                  <a:pt x="128" y="104"/>
                </a:lnTo>
                <a:lnTo>
                  <a:pt x="136" y="96"/>
                </a:lnTo>
                <a:lnTo>
                  <a:pt x="136" y="88"/>
                </a:lnTo>
                <a:lnTo>
                  <a:pt x="128" y="88"/>
                </a:lnTo>
                <a:lnTo>
                  <a:pt x="128" y="80"/>
                </a:lnTo>
                <a:lnTo>
                  <a:pt x="128" y="72"/>
                </a:lnTo>
                <a:lnTo>
                  <a:pt x="128" y="64"/>
                </a:lnTo>
                <a:lnTo>
                  <a:pt x="128" y="56"/>
                </a:lnTo>
                <a:lnTo>
                  <a:pt x="128" y="48"/>
                </a:lnTo>
                <a:lnTo>
                  <a:pt x="128" y="40"/>
                </a:lnTo>
                <a:lnTo>
                  <a:pt x="136" y="40"/>
                </a:lnTo>
                <a:lnTo>
                  <a:pt x="136" y="32"/>
                </a:lnTo>
                <a:lnTo>
                  <a:pt x="128" y="32"/>
                </a:lnTo>
                <a:lnTo>
                  <a:pt x="128" y="24"/>
                </a:lnTo>
                <a:lnTo>
                  <a:pt x="120" y="24"/>
                </a:lnTo>
                <a:lnTo>
                  <a:pt x="120" y="16"/>
                </a:lnTo>
                <a:lnTo>
                  <a:pt x="120" y="8"/>
                </a:lnTo>
                <a:lnTo>
                  <a:pt x="120" y="0"/>
                </a:lnTo>
                <a:lnTo>
                  <a:pt x="112" y="0"/>
                </a:lnTo>
                <a:lnTo>
                  <a:pt x="104" y="0"/>
                </a:lnTo>
                <a:lnTo>
                  <a:pt x="96" y="0"/>
                </a:lnTo>
                <a:lnTo>
                  <a:pt x="88" y="0"/>
                </a:lnTo>
                <a:lnTo>
                  <a:pt x="80" y="0"/>
                </a:lnTo>
                <a:lnTo>
                  <a:pt x="80" y="8"/>
                </a:lnTo>
                <a:lnTo>
                  <a:pt x="80" y="16"/>
                </a:lnTo>
                <a:lnTo>
                  <a:pt x="72" y="16"/>
                </a:lnTo>
                <a:lnTo>
                  <a:pt x="72" y="24"/>
                </a:lnTo>
                <a:lnTo>
                  <a:pt x="64" y="24"/>
                </a:lnTo>
                <a:lnTo>
                  <a:pt x="64" y="32"/>
                </a:lnTo>
                <a:lnTo>
                  <a:pt x="56" y="40"/>
                </a:lnTo>
                <a:lnTo>
                  <a:pt x="56" y="48"/>
                </a:lnTo>
                <a:close/>
              </a:path>
            </a:pathLst>
          </a:custGeom>
          <a:solidFill>
            <a:srgbClr val="B2B2B2">
              <a:alpha val="50000"/>
            </a:srgbClr>
          </a:solidFill>
          <a:ln w="12700">
            <a:solidFill>
              <a:srgbClr val="808080"/>
            </a:solidFill>
            <a:prstDash val="solid"/>
            <a:round/>
            <a:headEnd/>
            <a:tailEnd/>
          </a:ln>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2" name="Freeform 40"/>
          <p:cNvSpPr>
            <a:spLocks/>
          </p:cNvSpPr>
          <p:nvPr/>
        </p:nvSpPr>
        <p:spPr bwMode="auto">
          <a:xfrm>
            <a:off x="5157788" y="6019800"/>
            <a:ext cx="247650" cy="249238"/>
          </a:xfrm>
          <a:custGeom>
            <a:avLst/>
            <a:gdLst/>
            <a:ahLst/>
            <a:cxnLst>
              <a:cxn ang="0">
                <a:pos x="72" y="32"/>
              </a:cxn>
              <a:cxn ang="0">
                <a:pos x="56" y="32"/>
              </a:cxn>
              <a:cxn ang="0">
                <a:pos x="40" y="32"/>
              </a:cxn>
              <a:cxn ang="0">
                <a:pos x="24" y="32"/>
              </a:cxn>
              <a:cxn ang="0">
                <a:pos x="24" y="48"/>
              </a:cxn>
              <a:cxn ang="0">
                <a:pos x="24" y="64"/>
              </a:cxn>
              <a:cxn ang="0">
                <a:pos x="16" y="72"/>
              </a:cxn>
              <a:cxn ang="0">
                <a:pos x="8" y="80"/>
              </a:cxn>
              <a:cxn ang="0">
                <a:pos x="0" y="88"/>
              </a:cxn>
              <a:cxn ang="0">
                <a:pos x="0" y="104"/>
              </a:cxn>
              <a:cxn ang="0">
                <a:pos x="8" y="112"/>
              </a:cxn>
              <a:cxn ang="0">
                <a:pos x="16" y="120"/>
              </a:cxn>
              <a:cxn ang="0">
                <a:pos x="24" y="128"/>
              </a:cxn>
              <a:cxn ang="0">
                <a:pos x="40" y="128"/>
              </a:cxn>
              <a:cxn ang="0">
                <a:pos x="56" y="128"/>
              </a:cxn>
              <a:cxn ang="0">
                <a:pos x="64" y="120"/>
              </a:cxn>
              <a:cxn ang="0">
                <a:pos x="72" y="112"/>
              </a:cxn>
              <a:cxn ang="0">
                <a:pos x="88" y="104"/>
              </a:cxn>
              <a:cxn ang="0">
                <a:pos x="96" y="96"/>
              </a:cxn>
              <a:cxn ang="0">
                <a:pos x="112" y="96"/>
              </a:cxn>
              <a:cxn ang="0">
                <a:pos x="120" y="80"/>
              </a:cxn>
              <a:cxn ang="0">
                <a:pos x="120" y="64"/>
              </a:cxn>
              <a:cxn ang="0">
                <a:pos x="128" y="56"/>
              </a:cxn>
              <a:cxn ang="0">
                <a:pos x="128" y="40"/>
              </a:cxn>
              <a:cxn ang="0">
                <a:pos x="136" y="32"/>
              </a:cxn>
              <a:cxn ang="0">
                <a:pos x="128" y="24"/>
              </a:cxn>
              <a:cxn ang="0">
                <a:pos x="112" y="24"/>
              </a:cxn>
              <a:cxn ang="0">
                <a:pos x="104" y="8"/>
              </a:cxn>
              <a:cxn ang="0">
                <a:pos x="96" y="0"/>
              </a:cxn>
              <a:cxn ang="0">
                <a:pos x="88" y="8"/>
              </a:cxn>
              <a:cxn ang="0">
                <a:pos x="80" y="16"/>
              </a:cxn>
              <a:cxn ang="0">
                <a:pos x="80" y="32"/>
              </a:cxn>
            </a:cxnLst>
            <a:rect l="0" t="0" r="r" b="b"/>
            <a:pathLst>
              <a:path w="136" h="128">
                <a:moveTo>
                  <a:pt x="72" y="24"/>
                </a:moveTo>
                <a:lnTo>
                  <a:pt x="72" y="32"/>
                </a:lnTo>
                <a:lnTo>
                  <a:pt x="64" y="32"/>
                </a:lnTo>
                <a:lnTo>
                  <a:pt x="56" y="32"/>
                </a:lnTo>
                <a:lnTo>
                  <a:pt x="48" y="32"/>
                </a:lnTo>
                <a:lnTo>
                  <a:pt x="40" y="32"/>
                </a:lnTo>
                <a:lnTo>
                  <a:pt x="32" y="32"/>
                </a:lnTo>
                <a:lnTo>
                  <a:pt x="24" y="32"/>
                </a:lnTo>
                <a:lnTo>
                  <a:pt x="24" y="40"/>
                </a:lnTo>
                <a:lnTo>
                  <a:pt x="24" y="48"/>
                </a:lnTo>
                <a:lnTo>
                  <a:pt x="24" y="56"/>
                </a:lnTo>
                <a:lnTo>
                  <a:pt x="24" y="64"/>
                </a:lnTo>
                <a:lnTo>
                  <a:pt x="24" y="72"/>
                </a:lnTo>
                <a:lnTo>
                  <a:pt x="16" y="72"/>
                </a:lnTo>
                <a:lnTo>
                  <a:pt x="16" y="80"/>
                </a:lnTo>
                <a:lnTo>
                  <a:pt x="8" y="80"/>
                </a:lnTo>
                <a:lnTo>
                  <a:pt x="0" y="80"/>
                </a:lnTo>
                <a:lnTo>
                  <a:pt x="0" y="88"/>
                </a:lnTo>
                <a:lnTo>
                  <a:pt x="0" y="96"/>
                </a:lnTo>
                <a:lnTo>
                  <a:pt x="0" y="104"/>
                </a:lnTo>
                <a:lnTo>
                  <a:pt x="8" y="104"/>
                </a:lnTo>
                <a:lnTo>
                  <a:pt x="8" y="112"/>
                </a:lnTo>
                <a:lnTo>
                  <a:pt x="16" y="112"/>
                </a:lnTo>
                <a:lnTo>
                  <a:pt x="16" y="120"/>
                </a:lnTo>
                <a:lnTo>
                  <a:pt x="24" y="120"/>
                </a:lnTo>
                <a:lnTo>
                  <a:pt x="24" y="128"/>
                </a:lnTo>
                <a:lnTo>
                  <a:pt x="32" y="128"/>
                </a:lnTo>
                <a:lnTo>
                  <a:pt x="40" y="128"/>
                </a:lnTo>
                <a:lnTo>
                  <a:pt x="48" y="128"/>
                </a:lnTo>
                <a:lnTo>
                  <a:pt x="56" y="128"/>
                </a:lnTo>
                <a:lnTo>
                  <a:pt x="64" y="128"/>
                </a:lnTo>
                <a:lnTo>
                  <a:pt x="64" y="120"/>
                </a:lnTo>
                <a:lnTo>
                  <a:pt x="72" y="120"/>
                </a:lnTo>
                <a:lnTo>
                  <a:pt x="72" y="112"/>
                </a:lnTo>
                <a:lnTo>
                  <a:pt x="80" y="104"/>
                </a:lnTo>
                <a:lnTo>
                  <a:pt x="88" y="104"/>
                </a:lnTo>
                <a:lnTo>
                  <a:pt x="88" y="96"/>
                </a:lnTo>
                <a:lnTo>
                  <a:pt x="96" y="96"/>
                </a:lnTo>
                <a:lnTo>
                  <a:pt x="104" y="96"/>
                </a:lnTo>
                <a:lnTo>
                  <a:pt x="112" y="96"/>
                </a:lnTo>
                <a:lnTo>
                  <a:pt x="112" y="88"/>
                </a:lnTo>
                <a:lnTo>
                  <a:pt x="120" y="80"/>
                </a:lnTo>
                <a:lnTo>
                  <a:pt x="120" y="72"/>
                </a:lnTo>
                <a:lnTo>
                  <a:pt x="120" y="64"/>
                </a:lnTo>
                <a:lnTo>
                  <a:pt x="128" y="64"/>
                </a:lnTo>
                <a:lnTo>
                  <a:pt x="128" y="56"/>
                </a:lnTo>
                <a:lnTo>
                  <a:pt x="128" y="48"/>
                </a:lnTo>
                <a:lnTo>
                  <a:pt x="128" y="40"/>
                </a:lnTo>
                <a:lnTo>
                  <a:pt x="136" y="40"/>
                </a:lnTo>
                <a:lnTo>
                  <a:pt x="136" y="32"/>
                </a:lnTo>
                <a:lnTo>
                  <a:pt x="128" y="32"/>
                </a:lnTo>
                <a:lnTo>
                  <a:pt x="128" y="24"/>
                </a:lnTo>
                <a:lnTo>
                  <a:pt x="120" y="24"/>
                </a:lnTo>
                <a:lnTo>
                  <a:pt x="112" y="24"/>
                </a:lnTo>
                <a:lnTo>
                  <a:pt x="112" y="16"/>
                </a:lnTo>
                <a:lnTo>
                  <a:pt x="104" y="8"/>
                </a:lnTo>
                <a:lnTo>
                  <a:pt x="104" y="0"/>
                </a:lnTo>
                <a:lnTo>
                  <a:pt x="96" y="0"/>
                </a:lnTo>
                <a:lnTo>
                  <a:pt x="88" y="0"/>
                </a:lnTo>
                <a:lnTo>
                  <a:pt x="88" y="8"/>
                </a:lnTo>
                <a:lnTo>
                  <a:pt x="80" y="8"/>
                </a:lnTo>
                <a:lnTo>
                  <a:pt x="80" y="16"/>
                </a:lnTo>
                <a:lnTo>
                  <a:pt x="80" y="24"/>
                </a:lnTo>
                <a:lnTo>
                  <a:pt x="80" y="32"/>
                </a:lnTo>
              </a:path>
            </a:pathLst>
          </a:custGeom>
          <a:noFill/>
          <a:ln w="12700" cap="flat" cmpd="sng">
            <a:solidFill>
              <a:srgbClr val="808080"/>
            </a:solidFill>
            <a:prstDash val="solid"/>
            <a:round/>
            <a:headEnd type="none" w="med" len="med"/>
            <a:tailEnd type="none" w="med" len="med"/>
          </a:ln>
          <a:effectLst/>
        </p:spPr>
        <p:txBody>
          <a:bodyPr lIns="91165" tIns="45582" rIns="91165" bIns="4558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3" name="AutoShape 41"/>
          <p:cNvSpPr>
            <a:spLocks noChangeArrowheads="1"/>
          </p:cNvSpPr>
          <p:nvPr/>
        </p:nvSpPr>
        <p:spPr bwMode="auto">
          <a:xfrm>
            <a:off x="6605588" y="2743200"/>
            <a:ext cx="1466850" cy="1219200"/>
          </a:xfrm>
          <a:prstGeom prst="wedgeRoundRectCallout">
            <a:avLst>
              <a:gd name="adj1" fmla="val -153569"/>
              <a:gd name="adj2" fmla="val 90106"/>
              <a:gd name="adj3" fmla="val 16667"/>
            </a:avLst>
          </a:prstGeom>
          <a:solidFill>
            <a:srgbClr val="CCCCFF"/>
          </a:solidFill>
          <a:ln w="28575">
            <a:solidFill>
              <a:srgbClr val="FF0000"/>
            </a:solidFill>
            <a:miter lim="800000"/>
            <a:headEnd/>
            <a:tailEnd/>
          </a:ln>
          <a:effectLst/>
        </p:spPr>
        <p:txBody>
          <a:bodyPr lIns="91436" tIns="45718" rIns="91436" bIns="45718"/>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smtClean="0">
              <a:ln>
                <a:noFill/>
              </a:ln>
              <a:solidFill>
                <a:sysClr val="windowText" lastClr="000000"/>
              </a:solidFill>
              <a:effectLst/>
              <a:uLnTx/>
              <a:uFillTx/>
              <a:ea typeface="宋体" pitchFamily="2" charset="-122"/>
            </a:endParaRPr>
          </a:p>
        </p:txBody>
      </p:sp>
      <p:sp>
        <p:nvSpPr>
          <p:cNvPr id="124" name="AutoShape 42"/>
          <p:cNvSpPr>
            <a:spLocks noChangeArrowheads="1"/>
          </p:cNvSpPr>
          <p:nvPr/>
        </p:nvSpPr>
        <p:spPr bwMode="auto">
          <a:xfrm>
            <a:off x="5081588" y="4191000"/>
            <a:ext cx="153987" cy="152400"/>
          </a:xfrm>
          <a:prstGeom prst="flowChartConnector">
            <a:avLst/>
          </a:prstGeom>
          <a:solidFill>
            <a:srgbClr val="FF0000"/>
          </a:solidFill>
          <a:ln w="9525">
            <a:solidFill>
              <a:srgbClr val="80808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5" name="AutoShape 43"/>
          <p:cNvSpPr>
            <a:spLocks noChangeArrowheads="1"/>
          </p:cNvSpPr>
          <p:nvPr/>
        </p:nvSpPr>
        <p:spPr bwMode="auto">
          <a:xfrm>
            <a:off x="5386388" y="4419600"/>
            <a:ext cx="153987" cy="152400"/>
          </a:xfrm>
          <a:prstGeom prst="flowChartConnector">
            <a:avLst/>
          </a:prstGeom>
          <a:solidFill>
            <a:srgbClr val="FF0000"/>
          </a:solidFill>
          <a:ln w="9525">
            <a:solidFill>
              <a:srgbClr val="80808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6" name="AutoShape 44"/>
          <p:cNvSpPr>
            <a:spLocks noChangeArrowheads="1"/>
          </p:cNvSpPr>
          <p:nvPr/>
        </p:nvSpPr>
        <p:spPr bwMode="auto">
          <a:xfrm>
            <a:off x="5233988" y="4267200"/>
            <a:ext cx="153987" cy="152400"/>
          </a:xfrm>
          <a:prstGeom prst="flowChartConnector">
            <a:avLst/>
          </a:prstGeom>
          <a:solidFill>
            <a:srgbClr val="FF0000"/>
          </a:solidFill>
          <a:ln w="9525">
            <a:solidFill>
              <a:srgbClr val="80808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7" name="Text Box 45"/>
          <p:cNvSpPr txBox="1">
            <a:spLocks noChangeArrowheads="1"/>
          </p:cNvSpPr>
          <p:nvPr/>
        </p:nvSpPr>
        <p:spPr bwMode="auto">
          <a:xfrm>
            <a:off x="6681788" y="2895600"/>
            <a:ext cx="1544637" cy="1006475"/>
          </a:xfrm>
          <a:prstGeom prst="rect">
            <a:avLst/>
          </a:prstGeom>
          <a:noFill/>
          <a:ln w="9525">
            <a:noFill/>
            <a:miter lim="800000"/>
            <a:headEnd/>
            <a:tailEnd/>
          </a:ln>
          <a:effectLst/>
        </p:spPr>
        <p:txBody>
          <a:bodyPr lIns="91436" tIns="45718" rIns="91436" bIns="45718">
            <a:spAutoFit/>
          </a:bodyPr>
          <a:lstStyle/>
          <a:p>
            <a:r>
              <a:rPr lang="zh-CN" altLang="en-US" sz="2000" b="1">
                <a:ea typeface="宋体" pitchFamily="2" charset="-122"/>
              </a:rPr>
              <a:t>武汉基地</a:t>
            </a:r>
          </a:p>
          <a:p>
            <a:r>
              <a:rPr lang="zh-CN" altLang="en-US" sz="2000">
                <a:ea typeface="宋体" pitchFamily="2" charset="-122"/>
              </a:rPr>
              <a:t>轿车</a:t>
            </a:r>
          </a:p>
          <a:p>
            <a:r>
              <a:rPr lang="zh-CN" altLang="en-US" sz="2000">
                <a:ea typeface="宋体" pitchFamily="2" charset="-122"/>
              </a:rPr>
              <a:t>电动车</a:t>
            </a:r>
          </a:p>
        </p:txBody>
      </p:sp>
      <p:sp>
        <p:nvSpPr>
          <p:cNvPr id="128" name="AutoShape 46"/>
          <p:cNvSpPr>
            <a:spLocks noChangeArrowheads="1"/>
          </p:cNvSpPr>
          <p:nvPr/>
        </p:nvSpPr>
        <p:spPr bwMode="auto">
          <a:xfrm>
            <a:off x="1652588" y="4267200"/>
            <a:ext cx="1620837" cy="1295400"/>
          </a:xfrm>
          <a:prstGeom prst="wedgeRoundRectCallout">
            <a:avLst>
              <a:gd name="adj1" fmla="val 146083"/>
              <a:gd name="adj2" fmla="val -39949"/>
              <a:gd name="adj3" fmla="val 16667"/>
            </a:avLst>
          </a:prstGeom>
          <a:solidFill>
            <a:srgbClr val="CCCCFF"/>
          </a:solidFill>
          <a:ln w="28575">
            <a:solidFill>
              <a:srgbClr val="FF0000"/>
            </a:solidFill>
            <a:miter lim="800000"/>
            <a:headEnd/>
            <a:tailEnd/>
          </a:ln>
          <a:effectLst/>
        </p:spPr>
        <p:txBody>
          <a:bodyPr lIns="91436" tIns="45718" rIns="91436" bIns="45718"/>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smtClean="0">
              <a:ln>
                <a:noFill/>
              </a:ln>
              <a:solidFill>
                <a:sysClr val="windowText" lastClr="000000"/>
              </a:solidFill>
              <a:effectLst/>
              <a:uLnTx/>
              <a:uFillTx/>
              <a:ea typeface="宋体" pitchFamily="2" charset="-122"/>
            </a:endParaRPr>
          </a:p>
        </p:txBody>
      </p:sp>
      <p:sp>
        <p:nvSpPr>
          <p:cNvPr id="129" name="Text Box 47"/>
          <p:cNvSpPr txBox="1">
            <a:spLocks noChangeArrowheads="1"/>
          </p:cNvSpPr>
          <p:nvPr/>
        </p:nvSpPr>
        <p:spPr bwMode="auto">
          <a:xfrm>
            <a:off x="1728788" y="4267200"/>
            <a:ext cx="1312862" cy="1311275"/>
          </a:xfrm>
          <a:prstGeom prst="rect">
            <a:avLst/>
          </a:prstGeom>
          <a:noFill/>
          <a:ln w="9525">
            <a:noFill/>
            <a:miter lim="800000"/>
            <a:headEnd/>
            <a:tailEnd/>
          </a:ln>
          <a:effectLst/>
        </p:spPr>
        <p:txBody>
          <a:bodyPr lIns="91436" tIns="45718" rIns="91436" bIns="45718">
            <a:spAutoFit/>
          </a:bodyPr>
          <a:lstStyle/>
          <a:p>
            <a:r>
              <a:rPr lang="zh-CN" altLang="en-US" sz="2000" b="1">
                <a:ea typeface="宋体" pitchFamily="2" charset="-122"/>
              </a:rPr>
              <a:t>襄樊基地</a:t>
            </a:r>
          </a:p>
          <a:p>
            <a:r>
              <a:rPr lang="zh-CN" altLang="en-US" sz="2000">
                <a:ea typeface="宋体" pitchFamily="2" charset="-122"/>
              </a:rPr>
              <a:t>轻型卡车</a:t>
            </a:r>
          </a:p>
          <a:p>
            <a:r>
              <a:rPr lang="zh-CN" altLang="en-US" sz="2000">
                <a:ea typeface="宋体" pitchFamily="2" charset="-122"/>
              </a:rPr>
              <a:t>轿车</a:t>
            </a:r>
          </a:p>
          <a:p>
            <a:r>
              <a:rPr lang="zh-CN" altLang="en-US" sz="2000">
                <a:ea typeface="宋体" pitchFamily="2" charset="-122"/>
              </a:rPr>
              <a:t>发动机</a:t>
            </a:r>
          </a:p>
        </p:txBody>
      </p:sp>
      <p:sp>
        <p:nvSpPr>
          <p:cNvPr id="130" name="AutoShape 48"/>
          <p:cNvSpPr>
            <a:spLocks noChangeArrowheads="1"/>
          </p:cNvSpPr>
          <p:nvPr/>
        </p:nvSpPr>
        <p:spPr bwMode="auto">
          <a:xfrm>
            <a:off x="6529388" y="4495800"/>
            <a:ext cx="153987" cy="152400"/>
          </a:xfrm>
          <a:prstGeom prst="flowChartExtract">
            <a:avLst/>
          </a:prstGeom>
          <a:solidFill>
            <a:srgbClr val="00CC99"/>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1" name="AutoShape 49"/>
          <p:cNvSpPr>
            <a:spLocks noChangeArrowheads="1"/>
          </p:cNvSpPr>
          <p:nvPr/>
        </p:nvSpPr>
        <p:spPr bwMode="auto">
          <a:xfrm>
            <a:off x="4776788" y="5486400"/>
            <a:ext cx="153987" cy="152400"/>
          </a:xfrm>
          <a:prstGeom prst="flowChartExtract">
            <a:avLst/>
          </a:prstGeom>
          <a:solidFill>
            <a:srgbClr val="00CC99"/>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2" name="AutoShape 50"/>
          <p:cNvSpPr>
            <a:spLocks noChangeArrowheads="1"/>
          </p:cNvSpPr>
          <p:nvPr/>
        </p:nvSpPr>
        <p:spPr bwMode="auto">
          <a:xfrm>
            <a:off x="3862388" y="5410200"/>
            <a:ext cx="153987" cy="152400"/>
          </a:xfrm>
          <a:prstGeom prst="flowChartExtract">
            <a:avLst/>
          </a:prstGeom>
          <a:solidFill>
            <a:srgbClr val="00CC99"/>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3" name="AutoShape 51"/>
          <p:cNvSpPr>
            <a:spLocks noChangeArrowheads="1"/>
          </p:cNvSpPr>
          <p:nvPr/>
        </p:nvSpPr>
        <p:spPr bwMode="auto">
          <a:xfrm>
            <a:off x="2262188" y="2743200"/>
            <a:ext cx="153987" cy="152400"/>
          </a:xfrm>
          <a:prstGeom prst="flowChartExtract">
            <a:avLst/>
          </a:prstGeom>
          <a:solidFill>
            <a:srgbClr val="00CC99"/>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4" name="AutoShape 52"/>
          <p:cNvSpPr>
            <a:spLocks noChangeArrowheads="1"/>
          </p:cNvSpPr>
          <p:nvPr/>
        </p:nvSpPr>
        <p:spPr bwMode="auto">
          <a:xfrm>
            <a:off x="6529388" y="4267200"/>
            <a:ext cx="153987" cy="152400"/>
          </a:xfrm>
          <a:prstGeom prst="flowChartExtract">
            <a:avLst/>
          </a:prstGeom>
          <a:solidFill>
            <a:srgbClr val="00CC99"/>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5" name="AutoShape 53"/>
          <p:cNvSpPr>
            <a:spLocks noChangeArrowheads="1"/>
          </p:cNvSpPr>
          <p:nvPr/>
        </p:nvSpPr>
        <p:spPr bwMode="auto">
          <a:xfrm>
            <a:off x="5767388" y="5562600"/>
            <a:ext cx="153987" cy="152400"/>
          </a:xfrm>
          <a:prstGeom prst="flowChartExtract">
            <a:avLst/>
          </a:prstGeom>
          <a:solidFill>
            <a:srgbClr val="00CC99"/>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6" name="AutoShape 54"/>
          <p:cNvSpPr>
            <a:spLocks noChangeArrowheads="1"/>
          </p:cNvSpPr>
          <p:nvPr/>
        </p:nvSpPr>
        <p:spPr bwMode="auto">
          <a:xfrm>
            <a:off x="4014788" y="4267200"/>
            <a:ext cx="153987" cy="152400"/>
          </a:xfrm>
          <a:prstGeom prst="flowChartExtract">
            <a:avLst/>
          </a:prstGeom>
          <a:solidFill>
            <a:srgbClr val="00CC99"/>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7" name="AutoShape 55"/>
          <p:cNvSpPr>
            <a:spLocks noChangeArrowheads="1"/>
          </p:cNvSpPr>
          <p:nvPr/>
        </p:nvSpPr>
        <p:spPr bwMode="auto">
          <a:xfrm>
            <a:off x="6834188" y="2286000"/>
            <a:ext cx="153987" cy="152400"/>
          </a:xfrm>
          <a:prstGeom prst="flowChartExtract">
            <a:avLst/>
          </a:prstGeom>
          <a:solidFill>
            <a:srgbClr val="00CC99"/>
          </a:solidFill>
          <a:ln w="9525">
            <a:solidFill>
              <a:srgbClr val="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8" name="AutoShape 56"/>
          <p:cNvSpPr>
            <a:spLocks noChangeArrowheads="1"/>
          </p:cNvSpPr>
          <p:nvPr/>
        </p:nvSpPr>
        <p:spPr bwMode="auto">
          <a:xfrm>
            <a:off x="5614988" y="3048000"/>
            <a:ext cx="231775" cy="228600"/>
          </a:xfrm>
          <a:prstGeom prst="star5">
            <a:avLst/>
          </a:prstGeom>
          <a:solidFill>
            <a:srgbClr val="FF0000"/>
          </a:solidFill>
          <a:ln w="9525">
            <a:solidFill>
              <a:srgbClr val="FF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9" name="Text Box 57"/>
          <p:cNvSpPr txBox="1">
            <a:spLocks noChangeArrowheads="1"/>
          </p:cNvSpPr>
          <p:nvPr/>
        </p:nvSpPr>
        <p:spPr bwMode="auto">
          <a:xfrm>
            <a:off x="1957388" y="2281238"/>
            <a:ext cx="644525" cy="366712"/>
          </a:xfrm>
          <a:prstGeom prst="rect">
            <a:avLst/>
          </a:prstGeom>
          <a:noFill/>
          <a:ln w="9525">
            <a:noFill/>
            <a:miter lim="800000"/>
            <a:headEnd/>
            <a:tailEnd/>
          </a:ln>
          <a:effectLst/>
        </p:spPr>
        <p:txBody>
          <a:bodyPr wrap="none" lIns="91436" tIns="45718" rIns="91436" bIns="45718">
            <a:spAutoFit/>
          </a:bodyPr>
          <a:lstStyle/>
          <a:p>
            <a:r>
              <a:rPr lang="zh-CN" altLang="en-US" sz="1800" b="1">
                <a:ea typeface="黑体" pitchFamily="2" charset="-122"/>
              </a:rPr>
              <a:t>新汽</a:t>
            </a:r>
          </a:p>
        </p:txBody>
      </p:sp>
      <p:sp>
        <p:nvSpPr>
          <p:cNvPr id="140" name="Text Box 58"/>
          <p:cNvSpPr txBox="1">
            <a:spLocks noChangeArrowheads="1"/>
          </p:cNvSpPr>
          <p:nvPr/>
        </p:nvSpPr>
        <p:spPr bwMode="auto">
          <a:xfrm>
            <a:off x="6834188" y="1900238"/>
            <a:ext cx="644525" cy="366712"/>
          </a:xfrm>
          <a:prstGeom prst="rect">
            <a:avLst/>
          </a:prstGeom>
          <a:noFill/>
          <a:ln w="9525">
            <a:noFill/>
            <a:miter lim="800000"/>
            <a:headEnd/>
            <a:tailEnd/>
          </a:ln>
          <a:effectLst/>
        </p:spPr>
        <p:txBody>
          <a:bodyPr wrap="none" lIns="91436" tIns="45718" rIns="91436" bIns="45718">
            <a:spAutoFit/>
          </a:bodyPr>
          <a:lstStyle/>
          <a:p>
            <a:r>
              <a:rPr lang="zh-CN" altLang="en-US" sz="1800" b="1">
                <a:ea typeface="黑体" pitchFamily="2" charset="-122"/>
              </a:rPr>
              <a:t>朝柴</a:t>
            </a:r>
          </a:p>
        </p:txBody>
      </p:sp>
      <p:sp>
        <p:nvSpPr>
          <p:cNvPr id="141" name="Text Box 59"/>
          <p:cNvSpPr txBox="1">
            <a:spLocks noChangeArrowheads="1"/>
          </p:cNvSpPr>
          <p:nvPr/>
        </p:nvSpPr>
        <p:spPr bwMode="auto">
          <a:xfrm>
            <a:off x="5843588" y="4495800"/>
            <a:ext cx="644525" cy="366713"/>
          </a:xfrm>
          <a:prstGeom prst="rect">
            <a:avLst/>
          </a:prstGeom>
          <a:noFill/>
          <a:ln w="9525">
            <a:noFill/>
            <a:miter lim="800000"/>
            <a:headEnd/>
            <a:tailEnd/>
          </a:ln>
          <a:effectLst/>
        </p:spPr>
        <p:txBody>
          <a:bodyPr wrap="none" lIns="91436" tIns="45718" rIns="91436" bIns="45718">
            <a:spAutoFit/>
          </a:bodyPr>
          <a:lstStyle/>
          <a:p>
            <a:r>
              <a:rPr lang="zh-CN" altLang="en-US" sz="1800" b="1">
                <a:ea typeface="黑体" pitchFamily="2" charset="-122"/>
              </a:rPr>
              <a:t>杭汽</a:t>
            </a:r>
          </a:p>
        </p:txBody>
      </p:sp>
      <p:sp>
        <p:nvSpPr>
          <p:cNvPr id="142" name="Text Box 60"/>
          <p:cNvSpPr txBox="1">
            <a:spLocks noChangeArrowheads="1"/>
          </p:cNvSpPr>
          <p:nvPr/>
        </p:nvSpPr>
        <p:spPr bwMode="auto">
          <a:xfrm>
            <a:off x="4548188" y="5557838"/>
            <a:ext cx="644525" cy="366712"/>
          </a:xfrm>
          <a:prstGeom prst="rect">
            <a:avLst/>
          </a:prstGeom>
          <a:noFill/>
          <a:ln w="9525">
            <a:noFill/>
            <a:miter lim="800000"/>
            <a:headEnd/>
            <a:tailEnd/>
          </a:ln>
          <a:effectLst/>
        </p:spPr>
        <p:txBody>
          <a:bodyPr wrap="none" lIns="91436" tIns="45718" rIns="91436" bIns="45718">
            <a:spAutoFit/>
          </a:bodyPr>
          <a:lstStyle/>
          <a:p>
            <a:r>
              <a:rPr lang="zh-CN" altLang="en-US" sz="1800" b="1">
                <a:ea typeface="黑体" pitchFamily="2" charset="-122"/>
              </a:rPr>
              <a:t>柳汽</a:t>
            </a:r>
          </a:p>
        </p:txBody>
      </p:sp>
      <p:sp>
        <p:nvSpPr>
          <p:cNvPr id="143" name="Text Box 61"/>
          <p:cNvSpPr txBox="1">
            <a:spLocks noChangeArrowheads="1"/>
          </p:cNvSpPr>
          <p:nvPr/>
        </p:nvSpPr>
        <p:spPr bwMode="auto">
          <a:xfrm>
            <a:off x="3709988" y="5562600"/>
            <a:ext cx="539750" cy="641350"/>
          </a:xfrm>
          <a:prstGeom prst="rect">
            <a:avLst/>
          </a:prstGeom>
          <a:noFill/>
          <a:ln w="9525">
            <a:noFill/>
            <a:miter lim="800000"/>
            <a:headEnd/>
            <a:tailEnd/>
          </a:ln>
          <a:effectLst/>
        </p:spPr>
        <p:txBody>
          <a:bodyPr lIns="91436" tIns="45718" rIns="91436" bIns="45718">
            <a:spAutoFit/>
          </a:bodyPr>
          <a:lstStyle/>
          <a:p>
            <a:r>
              <a:rPr lang="zh-CN" altLang="en-US" sz="1800" b="1">
                <a:ea typeface="黑体" pitchFamily="2" charset="-122"/>
              </a:rPr>
              <a:t>云汽</a:t>
            </a:r>
          </a:p>
        </p:txBody>
      </p:sp>
      <p:sp>
        <p:nvSpPr>
          <p:cNvPr id="144" name="Text Box 62"/>
          <p:cNvSpPr txBox="1">
            <a:spLocks noChangeArrowheads="1"/>
          </p:cNvSpPr>
          <p:nvPr/>
        </p:nvSpPr>
        <p:spPr bwMode="auto">
          <a:xfrm>
            <a:off x="3481388" y="4110038"/>
            <a:ext cx="644525" cy="366712"/>
          </a:xfrm>
          <a:prstGeom prst="rect">
            <a:avLst/>
          </a:prstGeom>
          <a:noFill/>
          <a:ln w="9525">
            <a:noFill/>
            <a:miter lim="800000"/>
            <a:headEnd/>
            <a:tailEnd/>
          </a:ln>
          <a:effectLst/>
        </p:spPr>
        <p:txBody>
          <a:bodyPr wrap="none" lIns="91436" tIns="45718" rIns="91436" bIns="45718">
            <a:spAutoFit/>
          </a:bodyPr>
          <a:lstStyle/>
          <a:p>
            <a:r>
              <a:rPr lang="zh-CN" altLang="en-US" sz="1800" b="1">
                <a:ea typeface="黑体" pitchFamily="2" charset="-122"/>
              </a:rPr>
              <a:t>南内</a:t>
            </a:r>
          </a:p>
        </p:txBody>
      </p:sp>
      <p:sp>
        <p:nvSpPr>
          <p:cNvPr id="145" name="Line 63"/>
          <p:cNvSpPr>
            <a:spLocks noChangeShapeType="1"/>
          </p:cNvSpPr>
          <p:nvPr/>
        </p:nvSpPr>
        <p:spPr bwMode="auto">
          <a:xfrm flipH="1" flipV="1">
            <a:off x="2490788" y="2971800"/>
            <a:ext cx="2701925" cy="1371600"/>
          </a:xfrm>
          <a:prstGeom prst="line">
            <a:avLst/>
          </a:prstGeom>
          <a:noFill/>
          <a:ln w="9525">
            <a:solidFill>
              <a:srgbClr val="FFFF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6" name="Line 64"/>
          <p:cNvSpPr>
            <a:spLocks noChangeShapeType="1"/>
          </p:cNvSpPr>
          <p:nvPr/>
        </p:nvSpPr>
        <p:spPr bwMode="auto">
          <a:xfrm flipH="1">
            <a:off x="4167188" y="4267200"/>
            <a:ext cx="1003300" cy="152400"/>
          </a:xfrm>
          <a:prstGeom prst="line">
            <a:avLst/>
          </a:prstGeom>
          <a:noFill/>
          <a:ln w="9525">
            <a:solidFill>
              <a:srgbClr val="FFFF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7" name="Line 65"/>
          <p:cNvSpPr>
            <a:spLocks noChangeShapeType="1"/>
          </p:cNvSpPr>
          <p:nvPr/>
        </p:nvSpPr>
        <p:spPr bwMode="auto">
          <a:xfrm flipH="1">
            <a:off x="4014788" y="4267200"/>
            <a:ext cx="1158875" cy="1143000"/>
          </a:xfrm>
          <a:prstGeom prst="line">
            <a:avLst/>
          </a:prstGeom>
          <a:noFill/>
          <a:ln w="9525">
            <a:solidFill>
              <a:srgbClr val="FFFF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8" name="Line 66"/>
          <p:cNvSpPr>
            <a:spLocks noChangeShapeType="1"/>
          </p:cNvSpPr>
          <p:nvPr/>
        </p:nvSpPr>
        <p:spPr bwMode="auto">
          <a:xfrm flipH="1">
            <a:off x="4852988" y="4343400"/>
            <a:ext cx="309562" cy="1143000"/>
          </a:xfrm>
          <a:prstGeom prst="line">
            <a:avLst/>
          </a:prstGeom>
          <a:noFill/>
          <a:ln w="9525">
            <a:solidFill>
              <a:srgbClr val="FFFF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9" name="Line 67"/>
          <p:cNvSpPr>
            <a:spLocks noChangeShapeType="1"/>
          </p:cNvSpPr>
          <p:nvPr/>
        </p:nvSpPr>
        <p:spPr bwMode="auto">
          <a:xfrm>
            <a:off x="5233988" y="4343400"/>
            <a:ext cx="695325" cy="1295400"/>
          </a:xfrm>
          <a:prstGeom prst="line">
            <a:avLst/>
          </a:prstGeom>
          <a:noFill/>
          <a:ln w="9525">
            <a:solidFill>
              <a:srgbClr val="FFFF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0" name="Line 68"/>
          <p:cNvSpPr>
            <a:spLocks noChangeShapeType="1"/>
          </p:cNvSpPr>
          <p:nvPr/>
        </p:nvSpPr>
        <p:spPr bwMode="auto">
          <a:xfrm>
            <a:off x="5233988" y="4267200"/>
            <a:ext cx="1312862" cy="228600"/>
          </a:xfrm>
          <a:prstGeom prst="line">
            <a:avLst/>
          </a:prstGeom>
          <a:noFill/>
          <a:ln w="9525">
            <a:solidFill>
              <a:srgbClr val="FFFF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1" name="Line 69"/>
          <p:cNvSpPr>
            <a:spLocks noChangeShapeType="1"/>
          </p:cNvSpPr>
          <p:nvPr/>
        </p:nvSpPr>
        <p:spPr bwMode="auto">
          <a:xfrm flipV="1">
            <a:off x="5233988" y="2514600"/>
            <a:ext cx="1544637" cy="1676400"/>
          </a:xfrm>
          <a:prstGeom prst="line">
            <a:avLst/>
          </a:prstGeom>
          <a:noFill/>
          <a:ln w="9525">
            <a:solidFill>
              <a:srgbClr val="FFFF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2" name="AutoShape 70"/>
          <p:cNvSpPr>
            <a:spLocks noChangeArrowheads="1"/>
          </p:cNvSpPr>
          <p:nvPr/>
        </p:nvSpPr>
        <p:spPr bwMode="auto">
          <a:xfrm>
            <a:off x="5767388" y="5562600"/>
            <a:ext cx="153987" cy="152400"/>
          </a:xfrm>
          <a:prstGeom prst="flowChartConnector">
            <a:avLst/>
          </a:prstGeom>
          <a:solidFill>
            <a:srgbClr val="FF0000"/>
          </a:solidFill>
          <a:ln w="9525">
            <a:solidFill>
              <a:srgbClr val="80808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3" name="AutoShape 71"/>
          <p:cNvSpPr>
            <a:spLocks noChangeArrowheads="1"/>
          </p:cNvSpPr>
          <p:nvPr/>
        </p:nvSpPr>
        <p:spPr bwMode="auto">
          <a:xfrm>
            <a:off x="6605588" y="4876800"/>
            <a:ext cx="1389062" cy="1371600"/>
          </a:xfrm>
          <a:prstGeom prst="wedgeRoundRectCallout">
            <a:avLst>
              <a:gd name="adj1" fmla="val -137542"/>
              <a:gd name="adj2" fmla="val 6713"/>
              <a:gd name="adj3" fmla="val 16667"/>
            </a:avLst>
          </a:prstGeom>
          <a:solidFill>
            <a:srgbClr val="CCCCFF"/>
          </a:solidFill>
          <a:ln w="28575">
            <a:solidFill>
              <a:srgbClr val="FF0000"/>
            </a:solidFill>
            <a:miter lim="800000"/>
            <a:headEnd/>
            <a:tailEnd/>
          </a:ln>
          <a:effectLst/>
        </p:spPr>
        <p:txBody>
          <a:bodyPr lIns="91436" tIns="45718" rIns="91436" bIns="45718"/>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smtClean="0">
                <a:ln>
                  <a:noFill/>
                </a:ln>
                <a:solidFill>
                  <a:sysClr val="windowText" lastClr="000000"/>
                </a:solidFill>
                <a:effectLst/>
                <a:uLnTx/>
                <a:uFillTx/>
                <a:ea typeface="宋体" pitchFamily="2" charset="-122"/>
              </a:rPr>
              <a:t>广州基地</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smtClean="0">
                <a:ln>
                  <a:noFill/>
                </a:ln>
                <a:solidFill>
                  <a:sysClr val="windowText" lastClr="000000"/>
                </a:solidFill>
                <a:effectLst/>
                <a:uLnTx/>
                <a:uFillTx/>
                <a:ea typeface="宋体" pitchFamily="2" charset="-122"/>
              </a:rPr>
              <a:t>轿车</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smtClean="0">
                <a:ln>
                  <a:noFill/>
                </a:ln>
                <a:solidFill>
                  <a:sysClr val="windowText" lastClr="000000"/>
                </a:solidFill>
                <a:effectLst/>
                <a:uLnTx/>
                <a:uFillTx/>
                <a:ea typeface="宋体" pitchFamily="2" charset="-122"/>
              </a:rPr>
              <a:t>发动机</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smtClean="0">
                <a:ln>
                  <a:noFill/>
                </a:ln>
                <a:solidFill>
                  <a:sysClr val="windowText" lastClr="000000"/>
                </a:solidFill>
                <a:effectLst/>
                <a:uLnTx/>
                <a:uFillTx/>
                <a:ea typeface="宋体" pitchFamily="2" charset="-122"/>
              </a:rPr>
              <a:t>零部件</a:t>
            </a:r>
          </a:p>
        </p:txBody>
      </p:sp>
      <p:sp>
        <p:nvSpPr>
          <p:cNvPr id="154" name="AutoShape 72"/>
          <p:cNvSpPr>
            <a:spLocks noChangeArrowheads="1"/>
          </p:cNvSpPr>
          <p:nvPr/>
        </p:nvSpPr>
        <p:spPr bwMode="auto">
          <a:xfrm>
            <a:off x="3557588" y="2362200"/>
            <a:ext cx="1544637" cy="1066800"/>
          </a:xfrm>
          <a:prstGeom prst="wedgeRoundRectCallout">
            <a:avLst>
              <a:gd name="adj1" fmla="val 25028"/>
              <a:gd name="adj2" fmla="val 125296"/>
              <a:gd name="adj3" fmla="val 16667"/>
            </a:avLst>
          </a:prstGeom>
          <a:solidFill>
            <a:srgbClr val="CCCCFF"/>
          </a:solidFill>
          <a:ln w="28575">
            <a:solidFill>
              <a:srgbClr val="FF0000"/>
            </a:solidFill>
            <a:miter lim="800000"/>
            <a:headEnd/>
            <a:tailEnd/>
          </a:ln>
          <a:effectLst/>
        </p:spPr>
        <p:txBody>
          <a:bodyPr lIns="91436" tIns="45718" rIns="91436" bIns="45718"/>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smtClean="0">
              <a:ln>
                <a:noFill/>
              </a:ln>
              <a:solidFill>
                <a:sysClr val="windowText" lastClr="000000"/>
              </a:solidFill>
              <a:effectLst/>
              <a:uLnTx/>
              <a:uFillTx/>
              <a:ea typeface="宋体" pitchFamily="2" charset="-122"/>
            </a:endParaRPr>
          </a:p>
        </p:txBody>
      </p:sp>
      <p:sp>
        <p:nvSpPr>
          <p:cNvPr id="155" name="Text Box 73"/>
          <p:cNvSpPr txBox="1">
            <a:spLocks noChangeArrowheads="1"/>
          </p:cNvSpPr>
          <p:nvPr/>
        </p:nvSpPr>
        <p:spPr bwMode="auto">
          <a:xfrm>
            <a:off x="3557588" y="2362200"/>
            <a:ext cx="1544637" cy="1006475"/>
          </a:xfrm>
          <a:prstGeom prst="rect">
            <a:avLst/>
          </a:prstGeom>
          <a:noFill/>
          <a:ln w="9525">
            <a:noFill/>
            <a:miter lim="800000"/>
            <a:headEnd/>
            <a:tailEnd/>
          </a:ln>
          <a:effectLst/>
        </p:spPr>
        <p:txBody>
          <a:bodyPr lIns="91436" tIns="45718" rIns="91436" bIns="45718">
            <a:spAutoFit/>
          </a:bodyPr>
          <a:lstStyle/>
          <a:p>
            <a:r>
              <a:rPr lang="zh-CN" altLang="en-US" sz="2000" b="1">
                <a:ea typeface="宋体" pitchFamily="2" charset="-122"/>
              </a:rPr>
              <a:t>十堰基地</a:t>
            </a:r>
          </a:p>
          <a:p>
            <a:r>
              <a:rPr lang="zh-CN" altLang="en-US" sz="2000">
                <a:ea typeface="宋体" pitchFamily="2" charset="-122"/>
              </a:rPr>
              <a:t>中重型卡车</a:t>
            </a:r>
          </a:p>
          <a:p>
            <a:r>
              <a:rPr lang="zh-CN" altLang="en-US" sz="2000">
                <a:ea typeface="宋体" pitchFamily="2" charset="-122"/>
              </a:rPr>
              <a:t>零部件</a:t>
            </a:r>
          </a:p>
        </p:txBody>
      </p:sp>
      <p:sp>
        <p:nvSpPr>
          <p:cNvPr id="156" name="AutoShape 74"/>
          <p:cNvSpPr>
            <a:spLocks noChangeArrowheads="1"/>
          </p:cNvSpPr>
          <p:nvPr/>
        </p:nvSpPr>
        <p:spPr bwMode="auto">
          <a:xfrm>
            <a:off x="7138988" y="4114800"/>
            <a:ext cx="1852612" cy="533400"/>
          </a:xfrm>
          <a:prstGeom prst="wedgeRoundRectCallout">
            <a:avLst>
              <a:gd name="adj1" fmla="val -99787"/>
              <a:gd name="adj2" fmla="val -3569"/>
              <a:gd name="adj3" fmla="val 16667"/>
            </a:avLst>
          </a:prstGeom>
          <a:solidFill>
            <a:srgbClr val="CCCCFF"/>
          </a:solidFill>
          <a:ln w="28575">
            <a:solidFill>
              <a:srgbClr val="FF0000"/>
            </a:solidFill>
            <a:miter lim="800000"/>
            <a:headEnd/>
            <a:tailEnd/>
          </a:ln>
          <a:effectLst/>
        </p:spPr>
        <p:txBody>
          <a:bodyPr lIns="91436" tIns="45718" rIns="91436" bIns="45718"/>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smtClean="0">
              <a:ln>
                <a:noFill/>
              </a:ln>
              <a:solidFill>
                <a:sysClr val="windowText" lastClr="000000"/>
              </a:solidFill>
              <a:effectLst/>
              <a:uLnTx/>
              <a:uFillTx/>
              <a:ea typeface="宋体" pitchFamily="2" charset="-122"/>
            </a:endParaRPr>
          </a:p>
        </p:txBody>
      </p:sp>
      <p:sp>
        <p:nvSpPr>
          <p:cNvPr id="157" name="Text Box 75"/>
          <p:cNvSpPr txBox="1">
            <a:spLocks noChangeArrowheads="1"/>
          </p:cNvSpPr>
          <p:nvPr/>
        </p:nvSpPr>
        <p:spPr bwMode="auto">
          <a:xfrm>
            <a:off x="7239000" y="4191000"/>
            <a:ext cx="2252663" cy="366713"/>
          </a:xfrm>
          <a:prstGeom prst="rect">
            <a:avLst/>
          </a:prstGeom>
          <a:noFill/>
          <a:ln w="9525">
            <a:noFill/>
            <a:miter lim="800000"/>
            <a:headEnd/>
            <a:tailEnd/>
          </a:ln>
          <a:effectLst/>
        </p:spPr>
        <p:txBody>
          <a:bodyPr lIns="91436" tIns="45718" rIns="91436" bIns="45718">
            <a:spAutoFit/>
          </a:bodyPr>
          <a:lstStyle/>
          <a:p>
            <a:r>
              <a:rPr lang="zh-CN" altLang="en-US" sz="1800" b="1">
                <a:ea typeface="黑体" pitchFamily="2" charset="-122"/>
              </a:rPr>
              <a:t>浦东零部件基地</a:t>
            </a:r>
          </a:p>
        </p:txBody>
      </p:sp>
      <p:sp>
        <p:nvSpPr>
          <p:cNvPr id="158" name="Rectangle 83"/>
          <p:cNvSpPr>
            <a:spLocks noChangeArrowheads="1"/>
          </p:cNvSpPr>
          <p:nvPr/>
        </p:nvSpPr>
        <p:spPr bwMode="auto">
          <a:xfrm>
            <a:off x="1039813" y="1219200"/>
            <a:ext cx="7391400" cy="838200"/>
          </a:xfrm>
          <a:prstGeom prst="rect">
            <a:avLst/>
          </a:prstGeom>
          <a:noFill/>
          <a:ln w="9525">
            <a:noFill/>
            <a:miter lim="800000"/>
            <a:headEnd/>
            <a:tailEnd/>
          </a:ln>
          <a:effectLst/>
        </p:spPr>
        <p:txBody>
          <a:bodyPr lIns="91436" tIns="45718" rIns="91436" bIns="45718" anchor="b"/>
          <a:lstStyle/>
          <a:p>
            <a:pPr>
              <a:lnSpc>
                <a:spcPct val="120000"/>
              </a:lnSpc>
            </a:pPr>
            <a:endParaRPr lang="zh-CN" altLang="zh-CN" sz="2000" b="1">
              <a:solidFill>
                <a:srgbClr val="FF0000"/>
              </a:solidFill>
              <a:latin typeface="楷体_GB2312" pitchFamily="49" charset="-122"/>
              <a:ea typeface="楷体_GB2312" pitchFamily="49"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活动三东风汽车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graphicFrame>
        <p:nvGraphicFramePr>
          <p:cNvPr id="9" name="Group 429"/>
          <p:cNvGraphicFramePr>
            <a:graphicFrameLocks noGrp="1"/>
          </p:cNvGraphicFramePr>
          <p:nvPr/>
        </p:nvGraphicFramePr>
        <p:xfrm>
          <a:off x="0" y="-110558"/>
          <a:ext cx="9108504" cy="6968558"/>
        </p:xfrm>
        <a:graphic>
          <a:graphicData uri="http://schemas.openxmlformats.org/drawingml/2006/table">
            <a:tbl>
              <a:tblPr/>
              <a:tblGrid>
                <a:gridCol w="1791837"/>
                <a:gridCol w="7316667"/>
              </a:tblGrid>
              <a:tr h="309038">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1969</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9</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月底</a:t>
                      </a:r>
                    </a:p>
                  </a:txBody>
                  <a:tcPr marL="90000" marR="90000" marT="46800" marB="46800" horzOverflow="overflow">
                    <a:lnL w="38100" cap="flat" cmpd="sng" algn="ctr">
                      <a:solidFill>
                        <a:srgbClr val="FFCC00"/>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CC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二汽建设现场开始大规模施工</a:t>
                      </a:r>
                    </a:p>
                  </a:txBody>
                  <a:tcPr marL="90000" marR="90000" marT="46800" marB="46800" horzOverflow="overflow">
                    <a:lnL w="12700" cap="flat" cmpd="sng" algn="ctr">
                      <a:solidFill>
                        <a:schemeClr val="tx1"/>
                      </a:solidFill>
                      <a:prstDash val="solid"/>
                      <a:round/>
                      <a:headEnd type="none" w="med" len="med"/>
                      <a:tailEnd type="none" w="med" len="med"/>
                    </a:lnL>
                    <a:lnR w="38100" cap="flat" cmpd="sng" algn="ctr">
                      <a:solidFill>
                        <a:srgbClr val="FFCC00"/>
                      </a:solidFill>
                      <a:prstDash val="solid"/>
                      <a:round/>
                      <a:headEnd type="none" w="med" len="med"/>
                      <a:tailEnd type="none" w="med" len="med"/>
                    </a:lnR>
                    <a:lnT w="38100" cap="flat" cmpd="sng" algn="ctr">
                      <a:solidFill>
                        <a:srgbClr val="FFCC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26476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1971</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6</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月</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21</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日</a:t>
                      </a:r>
                    </a:p>
                  </a:txBody>
                  <a:tcPr marL="90000" marR="90000" marT="46800" marB="46800" horzOverflow="overflow">
                    <a:lnL w="38100" cap="flat" cmpd="sng" algn="ctr">
                      <a:solidFill>
                        <a:srgbClr val="FFCC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二汽正式在装配线上装配汽车</a:t>
                      </a:r>
                    </a:p>
                  </a:txBody>
                  <a:tcPr marL="90000" marR="90000" marT="46800" marB="46800" horzOverflow="overflow">
                    <a:lnL w="12700" cap="flat" cmpd="sng" algn="ctr">
                      <a:solidFill>
                        <a:schemeClr val="tx1"/>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26476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1975</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7</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月</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日</a:t>
                      </a:r>
                    </a:p>
                  </a:txBody>
                  <a:tcPr marL="90000" marR="90000" marT="46800" marB="46800" horzOverflow="overflow">
                    <a:lnL w="38100" cap="flat" cmpd="sng" algn="ctr">
                      <a:solidFill>
                        <a:srgbClr val="FFCC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二汽第一个基本车型两吨半越野车正式投产</a:t>
                      </a:r>
                    </a:p>
                  </a:txBody>
                  <a:tcPr marL="90000" marR="90000" marT="46800" marB="46800" horzOverflow="overflow">
                    <a:lnL w="12700" cap="flat" cmpd="sng" algn="ctr">
                      <a:solidFill>
                        <a:schemeClr val="tx1"/>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26476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1978</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7</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月</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15</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日</a:t>
                      </a:r>
                    </a:p>
                  </a:txBody>
                  <a:tcPr marL="90000" marR="90000" marT="46800" marB="46800" horzOverflow="overflow">
                    <a:lnL w="38100" cap="flat" cmpd="sng" algn="ctr">
                      <a:solidFill>
                        <a:srgbClr val="FFCC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第二个车型</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EQ140</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五吨载重车生产基地建成投产，实现了军转民的转产</a:t>
                      </a:r>
                    </a:p>
                  </a:txBody>
                  <a:tcPr marL="90000" marR="90000" marT="46800" marB="46800" horzOverflow="overflow">
                    <a:lnL w="12700" cap="flat" cmpd="sng" algn="ctr">
                      <a:solidFill>
                        <a:schemeClr val="tx1"/>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26476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1981</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2</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月</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17</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日</a:t>
                      </a:r>
                    </a:p>
                  </a:txBody>
                  <a:tcPr marL="90000" marR="90000" marT="46800" marB="46800" horzOverflow="overflow">
                    <a:lnL w="38100" cap="flat" cmpd="sng" algn="ctr">
                      <a:solidFill>
                        <a:srgbClr val="FFCC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以二汽为基础成立东风汽车工业联营公司 ，是全国汽车行业成立的第一个联营公司</a:t>
                      </a:r>
                    </a:p>
                  </a:txBody>
                  <a:tcPr marL="90000" marR="90000" marT="46800" marB="46800" horzOverflow="overflow">
                    <a:lnL w="12700" cap="flat" cmpd="sng" algn="ctr">
                      <a:solidFill>
                        <a:schemeClr val="tx1"/>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26476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1983</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5</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月</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9</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日</a:t>
                      </a:r>
                    </a:p>
                  </a:txBody>
                  <a:tcPr marL="90000" marR="90000" marT="46800" marB="46800" horzOverflow="overflow">
                    <a:lnL w="38100" cap="flat" cmpd="sng" algn="ctr">
                      <a:solidFill>
                        <a:srgbClr val="FFCC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成立东风工业进出口公司，获得外贸自主权</a:t>
                      </a:r>
                    </a:p>
                  </a:txBody>
                  <a:tcPr marL="90000" marR="90000" marT="46800" marB="46800" horzOverflow="overflow">
                    <a:lnL w="12700" cap="flat" cmpd="sng" algn="ctr">
                      <a:solidFill>
                        <a:schemeClr val="tx1"/>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26476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1984</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10</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月</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5</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日</a:t>
                      </a:r>
                    </a:p>
                  </a:txBody>
                  <a:tcPr marL="90000" marR="90000" marT="46800" marB="46800" horzOverflow="overflow">
                    <a:lnL w="38100" cap="flat" cmpd="sng" algn="ctr">
                      <a:solidFill>
                        <a:srgbClr val="FFCC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二汽襄樊基地奠基典礼</a:t>
                      </a:r>
                    </a:p>
                  </a:txBody>
                  <a:tcPr marL="90000" marR="90000" marT="46800" marB="46800" horzOverflow="overflow">
                    <a:lnL w="12700" cap="flat" cmpd="sng" algn="ctr">
                      <a:solidFill>
                        <a:schemeClr val="tx1"/>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26476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1987</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11</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月</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27</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日</a:t>
                      </a:r>
                    </a:p>
                  </a:txBody>
                  <a:tcPr marL="90000" marR="90000" marT="46800" marB="46800" horzOverflow="overflow">
                    <a:lnL w="38100" cap="flat" cmpd="sng" algn="ctr">
                      <a:solidFill>
                        <a:srgbClr val="FFCC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年产突破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10</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万辆大关</a:t>
                      </a:r>
                    </a:p>
                  </a:txBody>
                  <a:tcPr marL="90000" marR="90000" marT="46800" marB="46800" horzOverflow="overflow">
                    <a:lnL w="12700" cap="flat" cmpd="sng" algn="ctr">
                      <a:solidFill>
                        <a:schemeClr val="tx1"/>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26476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1992</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9</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月</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日</a:t>
                      </a:r>
                    </a:p>
                  </a:txBody>
                  <a:tcPr marL="90000" marR="90000" marT="46800" marB="46800" horzOverflow="overflow">
                    <a:lnL w="38100" cap="flat" cmpd="sng" algn="ctr">
                      <a:solidFill>
                        <a:srgbClr val="FFCC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第二汽车制造厂正式公告更名为东风汽车公司；东风汽车工业联营公司更名为东风汽车集团</a:t>
                      </a:r>
                    </a:p>
                  </a:txBody>
                  <a:tcPr marL="90000" marR="90000" marT="46800" marB="46800" horzOverflow="overflow">
                    <a:lnL w="12700" cap="flat" cmpd="sng" algn="ctr">
                      <a:solidFill>
                        <a:schemeClr val="tx1"/>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26476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1992</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9</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月</a:t>
                      </a:r>
                    </a:p>
                  </a:txBody>
                  <a:tcPr marL="90000" marR="90000" marT="46800" marB="46800" horzOverflow="overflow">
                    <a:lnL w="38100" cap="flat" cmpd="sng" algn="ctr">
                      <a:solidFill>
                        <a:srgbClr val="FFCC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中法合资的神龙汽车有限公司生产的富康轿车下线</a:t>
                      </a:r>
                    </a:p>
                  </a:txBody>
                  <a:tcPr marL="90000" marR="90000" marT="46800" marB="46800" horzOverflow="overflow">
                    <a:lnL w="12700" cap="flat" cmpd="sng" algn="ctr">
                      <a:solidFill>
                        <a:schemeClr val="tx1"/>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26476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1993</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10</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月</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4</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日</a:t>
                      </a:r>
                    </a:p>
                  </a:txBody>
                  <a:tcPr marL="90000" marR="90000" marT="46800" marB="46800" horzOverflow="overflow">
                    <a:lnL w="38100" cap="flat" cmpd="sng" algn="ctr">
                      <a:solidFill>
                        <a:srgbClr val="FFCC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轻型车厂在襄樊举行奠基仪式</a:t>
                      </a:r>
                    </a:p>
                  </a:txBody>
                  <a:tcPr marL="90000" marR="90000" marT="46800" marB="46800" horzOverflow="overflow">
                    <a:lnL w="12700" cap="flat" cmpd="sng" algn="ctr">
                      <a:solidFill>
                        <a:schemeClr val="tx1"/>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26476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1996</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4</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月</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9</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日</a:t>
                      </a:r>
                    </a:p>
                  </a:txBody>
                  <a:tcPr marL="90000" marR="90000" marT="46800" marB="46800" horzOverflow="overflow">
                    <a:lnL w="38100" cap="flat" cmpd="sng" algn="ctr">
                      <a:solidFill>
                        <a:srgbClr val="FFCC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东风”商标成为汽车行业唯一的驰名商标</a:t>
                      </a:r>
                    </a:p>
                  </a:txBody>
                  <a:tcPr marL="90000" marR="90000" marT="46800" marB="46800" horzOverflow="overflow">
                    <a:lnL w="12700" cap="flat" cmpd="sng" algn="ctr">
                      <a:solidFill>
                        <a:schemeClr val="tx1"/>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26476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1997</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9</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月</a:t>
                      </a:r>
                    </a:p>
                  </a:txBody>
                  <a:tcPr marL="90000" marR="90000" marT="46800" marB="46800" horzOverflow="overflow">
                    <a:lnL w="38100" cap="flat" cmpd="sng" algn="ctr">
                      <a:solidFill>
                        <a:srgbClr val="FFCC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东风公司整体通过</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ISO9001</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质量体系认证</a:t>
                      </a:r>
                    </a:p>
                  </a:txBody>
                  <a:tcPr marL="90000" marR="90000" marT="46800" marB="46800" horzOverflow="overflow">
                    <a:lnL w="12700" cap="flat" cmpd="sng" algn="ctr">
                      <a:solidFill>
                        <a:schemeClr val="tx1"/>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26476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1999</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6</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月</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17</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日</a:t>
                      </a:r>
                    </a:p>
                  </a:txBody>
                  <a:tcPr marL="90000" marR="90000" marT="46800" marB="46800" horzOverflow="overflow">
                    <a:lnL w="38100" cap="flat" cmpd="sng" algn="ctr">
                      <a:solidFill>
                        <a:srgbClr val="FFCC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东风公司全面实施三层次管理体系</a:t>
                      </a:r>
                    </a:p>
                  </a:txBody>
                  <a:tcPr marL="90000" marR="90000" marT="46800" marB="46800" horzOverflow="overflow">
                    <a:lnL w="12700" cap="flat" cmpd="sng" algn="ctr">
                      <a:solidFill>
                        <a:schemeClr val="tx1"/>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26476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2000</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3</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月</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27</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日</a:t>
                      </a:r>
                    </a:p>
                  </a:txBody>
                  <a:tcPr marL="90000" marR="90000" marT="46800" marB="46800" horzOverflow="overflow">
                    <a:lnL w="38100" cap="flat" cmpd="sng" algn="ctr">
                      <a:solidFill>
                        <a:srgbClr val="FFCC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风神汽车有限公司正式成立。</a:t>
                      </a:r>
                    </a:p>
                  </a:txBody>
                  <a:tcPr marL="90000" marR="90000" marT="46800" marB="46800" horzOverflow="overflow">
                    <a:lnL w="12700" cap="flat" cmpd="sng" algn="ctr">
                      <a:solidFill>
                        <a:schemeClr val="tx1"/>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26476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2001</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11</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月</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6</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日</a:t>
                      </a:r>
                    </a:p>
                  </a:txBody>
                  <a:tcPr marL="90000" marR="90000" marT="46800" marB="46800" horzOverflow="overflow">
                    <a:lnL w="38100" cap="flat" cmpd="sng" algn="ctr">
                      <a:solidFill>
                        <a:srgbClr val="FFCC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第一台东风康明斯</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C</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系列柴油发动机下线，东风康明斯发动机有限公司全面建成投产</a:t>
                      </a:r>
                    </a:p>
                  </a:txBody>
                  <a:tcPr marL="90000" marR="90000" marT="46800" marB="46800" horzOverflow="overflow">
                    <a:lnL w="12700" cap="flat" cmpd="sng" algn="ctr">
                      <a:solidFill>
                        <a:schemeClr val="tx1"/>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26476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2001</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12</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月</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21</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日</a:t>
                      </a:r>
                    </a:p>
                  </a:txBody>
                  <a:tcPr marL="90000" marR="90000" marT="46800" marB="46800" horzOverflow="overflow">
                    <a:lnL w="38100" cap="flat" cmpd="sng" algn="ctr">
                      <a:solidFill>
                        <a:srgbClr val="FFCC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东风裕隆合作项目签字仪式在人民大会堂举行</a:t>
                      </a:r>
                    </a:p>
                  </a:txBody>
                  <a:tcPr marL="90000" marR="90000" marT="46800" marB="46800" horzOverflow="overflow">
                    <a:lnL w="12700" cap="flat" cmpd="sng" algn="ctr">
                      <a:solidFill>
                        <a:schemeClr val="tx1"/>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26476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2002</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3</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月</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29</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日</a:t>
                      </a:r>
                    </a:p>
                  </a:txBody>
                  <a:tcPr marL="90000" marR="90000" marT="46800" marB="46800" horzOverflow="overflow">
                    <a:lnL w="38100" cap="flat" cmpd="sng" algn="ctr">
                      <a:solidFill>
                        <a:srgbClr val="FFCC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东风悦达起亚汽车有限公司成立</a:t>
                      </a:r>
                    </a:p>
                  </a:txBody>
                  <a:tcPr marL="90000" marR="90000" marT="46800" marB="46800" horzOverflow="overflow">
                    <a:lnL w="12700" cap="flat" cmpd="sng" algn="ctr">
                      <a:solidFill>
                        <a:schemeClr val="tx1"/>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270408">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2002</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9</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月</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19</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日</a:t>
                      </a:r>
                    </a:p>
                  </a:txBody>
                  <a:tcPr marL="90000" marR="90000" marT="46800" marB="46800" horzOverflow="overflow">
                    <a:lnL w="38100" cap="flat" cmpd="sng" algn="ctr">
                      <a:solidFill>
                        <a:srgbClr val="FFCC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东风与日产在北京签署长期全面合作协议</a:t>
                      </a:r>
                    </a:p>
                  </a:txBody>
                  <a:tcPr marL="90000" marR="90000" marT="46800" marB="46800" horzOverflow="overflow">
                    <a:lnL w="12700" cap="flat" cmpd="sng" algn="ctr">
                      <a:solidFill>
                        <a:schemeClr val="tx1"/>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270408">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2002</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10</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月</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24</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日</a:t>
                      </a:r>
                    </a:p>
                  </a:txBody>
                  <a:tcPr marL="90000" marR="90000" marT="46800" marB="46800" horzOverflow="overflow">
                    <a:lnL w="38100" cap="flat" cmpd="sng" algn="ctr">
                      <a:solidFill>
                        <a:srgbClr val="FFCC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东风汽车公司与法国雪铁龙商用车公司在京签署</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DCI11</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发动机技术许可合同</a:t>
                      </a:r>
                    </a:p>
                  </a:txBody>
                  <a:tcPr marL="90000" marR="90000" marT="46800" marB="46800" horzOverflow="overflow">
                    <a:lnL w="12700" cap="flat" cmpd="sng" algn="ctr">
                      <a:solidFill>
                        <a:schemeClr val="tx1"/>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268799">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2002</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10</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月</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25</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日</a:t>
                      </a:r>
                    </a:p>
                  </a:txBody>
                  <a:tcPr marL="90000" marR="90000" marT="46800" marB="46800" horzOverflow="overflow">
                    <a:lnL w="38100" cap="flat" cmpd="sng" algn="ctr">
                      <a:solidFill>
                        <a:srgbClr val="FFCC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东风公司与法国</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PSA</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集团扩大合作协议在京签署</a:t>
                      </a:r>
                    </a:p>
                  </a:txBody>
                  <a:tcPr marL="90000" marR="90000" marT="46800" marB="46800" horzOverflow="overflow">
                    <a:lnL w="12700" cap="flat" cmpd="sng" algn="ctr">
                      <a:solidFill>
                        <a:schemeClr val="tx1"/>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r>
              <a:tr h="268799">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2003</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年</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7</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月</a:t>
                      </a:r>
                      <a:r>
                        <a:rPr kumimoji="1" lang="en-US" altLang="zh-CN" sz="1400" b="1" i="0" u="none" strike="noStrike" cap="none" normalizeH="0" baseline="0" smtClean="0">
                          <a:ln>
                            <a:noFill/>
                          </a:ln>
                          <a:solidFill>
                            <a:schemeClr val="tx1"/>
                          </a:solidFill>
                          <a:effectLst/>
                          <a:latin typeface="Adobe 仿宋 Std R" pitchFamily="18" charset="-122"/>
                          <a:ea typeface="Adobe 仿宋 Std R" pitchFamily="18" charset="-122"/>
                        </a:rPr>
                        <a:t>1</a:t>
                      </a:r>
                      <a:r>
                        <a:rPr kumimoji="1" lang="zh-CN" altLang="en-US" sz="1400" b="1" i="0" u="none" strike="noStrike" cap="none" normalizeH="0" baseline="0" smtClean="0">
                          <a:ln>
                            <a:noFill/>
                          </a:ln>
                          <a:solidFill>
                            <a:schemeClr val="tx1"/>
                          </a:solidFill>
                          <a:effectLst/>
                          <a:latin typeface="Adobe 仿宋 Std R" pitchFamily="18" charset="-122"/>
                          <a:ea typeface="Adobe 仿宋 Std R" pitchFamily="18" charset="-122"/>
                        </a:rPr>
                        <a:t>日</a:t>
                      </a:r>
                    </a:p>
                  </a:txBody>
                  <a:tcPr marL="90000" marR="90000" marT="46800" marB="46800" horzOverflow="overflow">
                    <a:lnL w="38100" cap="flat" cmpd="sng" algn="ctr">
                      <a:solidFill>
                        <a:srgbClr val="FFCC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solidFill>
                      <a:srgbClr val="FFC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zh-CN" altLang="en-US" sz="1400" b="1" i="0" u="none" strike="noStrike" cap="none" normalizeH="0" baseline="0" dirty="0" smtClean="0">
                          <a:ln>
                            <a:noFill/>
                          </a:ln>
                          <a:solidFill>
                            <a:schemeClr val="tx1"/>
                          </a:solidFill>
                          <a:effectLst/>
                          <a:latin typeface="Adobe 仿宋 Std R" pitchFamily="18" charset="-122"/>
                          <a:ea typeface="Adobe 仿宋 Std R" pitchFamily="18" charset="-122"/>
                        </a:rPr>
                        <a:t>东风公司与日产公司合资组建的东风汽车有限公司正式成立</a:t>
                      </a:r>
                    </a:p>
                  </a:txBody>
                  <a:tcPr marL="90000" marR="90000" marT="46800" marB="46800" horzOverflow="overflow">
                    <a:lnL w="12700" cap="flat" cmpd="sng" algn="ctr">
                      <a:solidFill>
                        <a:schemeClr val="tx1"/>
                      </a:solidFill>
                      <a:prstDash val="solid"/>
                      <a:round/>
                      <a:headEnd type="none" w="med" len="med"/>
                      <a:tailEnd type="none" w="med" len="med"/>
                    </a:lnL>
                    <a:lnR w="38100" cap="flat" cmpd="sng" algn="ctr">
                      <a:solidFill>
                        <a:srgbClr val="FFCC00"/>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FFCC00"/>
                      </a:solidFill>
                      <a:prstDash val="solid"/>
                      <a:round/>
                      <a:headEnd type="none" w="med" len="med"/>
                      <a:tailEnd type="none" w="med" len="med"/>
                    </a:lnB>
                    <a:lnTlToBr>
                      <a:noFill/>
                    </a:lnTlToBr>
                    <a:lnBlToTr>
                      <a:noFill/>
                    </a:lnBlToTr>
                    <a:solidFill>
                      <a:srgbClr val="FFC000"/>
                    </a:solidFill>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活动三东风汽车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9" name="Rectangle 2"/>
          <p:cNvSpPr txBox="1">
            <a:spLocks noChangeArrowheads="1"/>
          </p:cNvSpPr>
          <p:nvPr/>
        </p:nvSpPr>
        <p:spPr bwMode="white">
          <a:xfrm>
            <a:off x="323850" y="980728"/>
            <a:ext cx="8210550" cy="8905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rgbClr val="000000"/>
                </a:solidFill>
                <a:effectLst/>
                <a:uLnTx/>
                <a:uFillTx/>
                <a:latin typeface="Adobe 仿宋 Std R" pitchFamily="18" charset="-122"/>
                <a:ea typeface="Adobe 仿宋 Std R" pitchFamily="18" charset="-122"/>
                <a:cs typeface="+mj-cs"/>
              </a:rPr>
              <a:t>“</a:t>
            </a:r>
            <a:r>
              <a:rPr kumimoji="0" lang="zh-CN" altLang="en-US" sz="2400" b="1" i="0" u="none" strike="noStrike" kern="0" cap="none" spc="0" normalizeH="0" baseline="0" noProof="0" dirty="0" smtClean="0">
                <a:ln>
                  <a:noFill/>
                </a:ln>
                <a:solidFill>
                  <a:srgbClr val="FF0000"/>
                </a:solidFill>
                <a:effectLst/>
                <a:uLnTx/>
                <a:uFillTx/>
                <a:latin typeface="Adobe 仿宋 Std R" pitchFamily="18" charset="-122"/>
                <a:ea typeface="Adobe 仿宋 Std R" pitchFamily="18" charset="-122"/>
                <a:cs typeface="+mj-cs"/>
              </a:rPr>
              <a:t>立足湖北、面向全国、走向世界</a:t>
            </a:r>
            <a:r>
              <a:rPr kumimoji="0" lang="zh-CN" altLang="en-US" sz="2400" b="1" i="0" u="none" strike="noStrike" kern="0" cap="none" spc="0" normalizeH="0" baseline="0" noProof="0" dirty="0" smtClean="0">
                <a:ln>
                  <a:noFill/>
                </a:ln>
                <a:solidFill>
                  <a:srgbClr val="000000"/>
                </a:solidFill>
                <a:effectLst/>
                <a:uLnTx/>
                <a:uFillTx/>
                <a:latin typeface="Adobe 仿宋 Std R" pitchFamily="18" charset="-122"/>
                <a:ea typeface="Adobe 仿宋 Std R" pitchFamily="18" charset="-122"/>
                <a:cs typeface="+mj-cs"/>
              </a:rPr>
              <a:t>”，率先实施对外开放，深化国际合作，探索做强做大之路。</a:t>
            </a:r>
            <a:endParaRPr kumimoji="0" lang="en-US" altLang="zh-CN" sz="2400" b="1" i="0" u="none" strike="noStrike" kern="0" cap="none" spc="0" normalizeH="0" baseline="0" noProof="0" dirty="0" smtClean="0">
              <a:ln>
                <a:noFill/>
              </a:ln>
              <a:solidFill>
                <a:srgbClr val="000000"/>
              </a:solidFill>
              <a:effectLst/>
              <a:uLnTx/>
              <a:uFillTx/>
              <a:latin typeface="Adobe 仿宋 Std R" pitchFamily="18" charset="-122"/>
              <a:ea typeface="Adobe 仿宋 Std R" pitchFamily="18" charset="-122"/>
              <a:cs typeface="+mj-cs"/>
            </a:endParaRPr>
          </a:p>
        </p:txBody>
      </p:sp>
      <p:sp>
        <p:nvSpPr>
          <p:cNvPr id="20" name="AutoShape 3"/>
          <p:cNvSpPr>
            <a:spLocks noChangeArrowheads="1"/>
          </p:cNvSpPr>
          <p:nvPr/>
        </p:nvSpPr>
        <p:spPr bwMode="ltGray">
          <a:xfrm>
            <a:off x="395288" y="1628775"/>
            <a:ext cx="5880100" cy="4495800"/>
          </a:xfrm>
          <a:prstGeom prst="rightArrow">
            <a:avLst>
              <a:gd name="adj1" fmla="val 79306"/>
              <a:gd name="adj2" fmla="val 32395"/>
            </a:avLst>
          </a:prstGeom>
          <a:gradFill rotWithShape="1">
            <a:gsLst>
              <a:gs pos="0">
                <a:srgbClr val="77B7E7">
                  <a:gamma/>
                  <a:tint val="0"/>
                  <a:invGamma/>
                  <a:alpha val="24001"/>
                </a:srgbClr>
              </a:gs>
              <a:gs pos="100000">
                <a:srgbClr val="77B7E7"/>
              </a:gs>
            </a:gsLst>
            <a:lin ang="0" scaled="1"/>
          </a:gra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Adobe 仿宋 Std R" pitchFamily="18" charset="-122"/>
              <a:ea typeface="Adobe 仿宋 Std R" pitchFamily="18" charset="-122"/>
            </a:endParaRPr>
          </a:p>
        </p:txBody>
      </p:sp>
      <p:sp>
        <p:nvSpPr>
          <p:cNvPr id="21" name="AutoShape 4"/>
          <p:cNvSpPr>
            <a:spLocks noChangeArrowheads="1"/>
          </p:cNvSpPr>
          <p:nvPr/>
        </p:nvSpPr>
        <p:spPr bwMode="blackWhite">
          <a:xfrm>
            <a:off x="755650" y="2205038"/>
            <a:ext cx="4032250" cy="990600"/>
          </a:xfrm>
          <a:prstGeom prst="roundRect">
            <a:avLst>
              <a:gd name="adj" fmla="val 9106"/>
            </a:avLst>
          </a:prstGeom>
          <a:gradFill rotWithShape="1">
            <a:gsLst>
              <a:gs pos="0">
                <a:srgbClr val="61C13F"/>
              </a:gs>
              <a:gs pos="100000">
                <a:srgbClr val="61C13F">
                  <a:gamma/>
                  <a:tint val="69804"/>
                  <a:invGamma/>
                </a:srgbClr>
              </a:gs>
            </a:gsLst>
            <a:lin ang="5400000" scaled="1"/>
          </a:gradFill>
          <a:ln w="25400">
            <a:solidFill>
              <a:srgbClr val="FFFFFF"/>
            </a:solidFill>
            <a:round/>
            <a:headEnd/>
            <a:tailEnd/>
          </a:ln>
          <a:effectLst/>
        </p:spPr>
        <p:txBody>
          <a:bodyPr wrap="none"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ysClr val="windowText" lastClr="000000"/>
                </a:solidFill>
                <a:effectLst/>
                <a:uLnTx/>
                <a:uFillTx/>
                <a:latin typeface="Adobe 仿宋 Std R" pitchFamily="18" charset="-122"/>
                <a:ea typeface="Adobe 仿宋 Std R" pitchFamily="18" charset="-122"/>
              </a:rPr>
              <a:t> </a:t>
            </a:r>
            <a:endParaRPr kumimoji="0" lang="en-US" altLang="zh-CN" sz="1800" b="0" i="0" u="none" strike="noStrike" kern="0" cap="none" spc="0" normalizeH="0" baseline="0" noProof="0" smtClean="0">
              <a:ln>
                <a:noFill/>
              </a:ln>
              <a:solidFill>
                <a:sysClr val="windowText" lastClr="000000"/>
              </a:solidFill>
              <a:effectLst/>
              <a:uLnTx/>
              <a:uFillTx/>
              <a:latin typeface="Adobe 仿宋 Std R" pitchFamily="18" charset="-122"/>
              <a:ea typeface="Adobe 仿宋 Std R" pitchFamily="18" charset="-122"/>
            </a:endParaRPr>
          </a:p>
        </p:txBody>
      </p:sp>
      <p:sp>
        <p:nvSpPr>
          <p:cNvPr id="22" name="AutoShape 5"/>
          <p:cNvSpPr>
            <a:spLocks noChangeArrowheads="1"/>
          </p:cNvSpPr>
          <p:nvPr/>
        </p:nvSpPr>
        <p:spPr bwMode="blackWhite">
          <a:xfrm>
            <a:off x="762000" y="3352800"/>
            <a:ext cx="4038600" cy="990600"/>
          </a:xfrm>
          <a:prstGeom prst="roundRect">
            <a:avLst>
              <a:gd name="adj" fmla="val 9106"/>
            </a:avLst>
          </a:prstGeom>
          <a:gradFill rotWithShape="1">
            <a:gsLst>
              <a:gs pos="0">
                <a:srgbClr val="699D5F"/>
              </a:gs>
              <a:gs pos="100000">
                <a:srgbClr val="699D5F">
                  <a:gamma/>
                  <a:tint val="69804"/>
                  <a:invGamma/>
                </a:srgbClr>
              </a:gs>
            </a:gsLst>
            <a:lin ang="5400000" scaled="1"/>
          </a:gradFill>
          <a:ln w="25400">
            <a:solidFill>
              <a:srgbClr val="FFFFFF"/>
            </a:solidFill>
            <a:round/>
            <a:headEnd/>
            <a:tailEnd/>
          </a:ln>
          <a:effectLst/>
        </p:spPr>
        <p:txBody>
          <a:bodyPr wrap="none"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1800" b="1" i="0" u="none" strike="noStrike" kern="0" cap="none" spc="0" normalizeH="0" baseline="0" noProof="0" smtClean="0">
              <a:ln>
                <a:noFill/>
              </a:ln>
              <a:solidFill>
                <a:srgbClr val="FFFFFF"/>
              </a:solidFill>
              <a:effectLst/>
              <a:uLnTx/>
              <a:uFillTx/>
              <a:latin typeface="Adobe 仿宋 Std R" pitchFamily="18" charset="-122"/>
              <a:ea typeface="Adobe 仿宋 Std R" pitchFamily="18" charset="-122"/>
            </a:endParaRPr>
          </a:p>
        </p:txBody>
      </p:sp>
      <p:sp>
        <p:nvSpPr>
          <p:cNvPr id="23" name="AutoShape 6"/>
          <p:cNvSpPr>
            <a:spLocks noChangeArrowheads="1"/>
          </p:cNvSpPr>
          <p:nvPr/>
        </p:nvSpPr>
        <p:spPr bwMode="blackWhite">
          <a:xfrm>
            <a:off x="762000" y="4495800"/>
            <a:ext cx="4038600" cy="990600"/>
          </a:xfrm>
          <a:prstGeom prst="roundRect">
            <a:avLst>
              <a:gd name="adj" fmla="val 9106"/>
            </a:avLst>
          </a:prstGeom>
          <a:gradFill rotWithShape="1">
            <a:gsLst>
              <a:gs pos="0">
                <a:srgbClr val="9999FF"/>
              </a:gs>
              <a:gs pos="100000">
                <a:srgbClr val="9999FF">
                  <a:gamma/>
                  <a:tint val="69804"/>
                  <a:invGamma/>
                </a:srgbClr>
              </a:gs>
            </a:gsLst>
            <a:lin ang="5400000" scaled="1"/>
          </a:gradFill>
          <a:ln w="25400">
            <a:solidFill>
              <a:srgbClr val="FFFFFF"/>
            </a:solidFill>
            <a:round/>
            <a:headEnd/>
            <a:tailEnd/>
          </a:ln>
          <a:effectLst/>
        </p:spPr>
        <p:txBody>
          <a:bodyPr wrap="none"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1800" b="1" i="0" u="none" strike="noStrike" kern="0" cap="none" spc="0" normalizeH="0" baseline="0" noProof="0" smtClean="0">
              <a:ln>
                <a:noFill/>
              </a:ln>
              <a:solidFill>
                <a:srgbClr val="FFFFFF"/>
              </a:solidFill>
              <a:effectLst/>
              <a:uLnTx/>
              <a:uFillTx/>
              <a:latin typeface="Adobe 仿宋 Std R" pitchFamily="18" charset="-122"/>
              <a:ea typeface="Adobe 仿宋 Std R" pitchFamily="18" charset="-122"/>
            </a:endParaRPr>
          </a:p>
        </p:txBody>
      </p:sp>
      <p:sp>
        <p:nvSpPr>
          <p:cNvPr id="24" name="AutoShape 7"/>
          <p:cNvSpPr>
            <a:spLocks noChangeArrowheads="1"/>
          </p:cNvSpPr>
          <p:nvPr/>
        </p:nvSpPr>
        <p:spPr bwMode="auto">
          <a:xfrm>
            <a:off x="6156325" y="2708275"/>
            <a:ext cx="2527300" cy="2449513"/>
          </a:xfrm>
          <a:prstGeom prst="roundRect">
            <a:avLst>
              <a:gd name="adj" fmla="val 9106"/>
            </a:avLst>
          </a:prstGeom>
          <a:noFill/>
          <a:ln w="25400">
            <a:noFill/>
            <a:round/>
            <a:headEnd/>
            <a:tailEnd/>
          </a:ln>
          <a:effectLst/>
        </p:spPr>
        <p:txBody>
          <a:bodyPr anchor="ctr"/>
          <a:lstStyle/>
          <a:p>
            <a:pPr algn="ctr"/>
            <a:r>
              <a:rPr lang="zh-CN" altLang="en-US" sz="2800" b="1">
                <a:effectLst>
                  <a:outerShdw blurRad="38100" dist="38100" dir="2700000" algn="tl">
                    <a:srgbClr val="C0C0C0"/>
                  </a:outerShdw>
                </a:effectLst>
                <a:latin typeface="Adobe 仿宋 Std R" pitchFamily="18" charset="-122"/>
                <a:ea typeface="Adobe 仿宋 Std R" pitchFamily="18" charset="-122"/>
              </a:rPr>
              <a:t>以全球化视野全面推进多元国际合作，组建全国最大的合资汽车企业</a:t>
            </a:r>
            <a:endParaRPr lang="en-US" altLang="zh-CN" sz="2800" b="1">
              <a:effectLst>
                <a:outerShdw blurRad="38100" dist="38100" dir="2700000" algn="tl">
                  <a:srgbClr val="C0C0C0"/>
                </a:outerShdw>
              </a:effectLst>
              <a:latin typeface="Adobe 仿宋 Std R" pitchFamily="18" charset="-122"/>
              <a:ea typeface="Adobe 仿宋 Std R" pitchFamily="18" charset="-122"/>
            </a:endParaRPr>
          </a:p>
        </p:txBody>
      </p:sp>
      <p:sp>
        <p:nvSpPr>
          <p:cNvPr id="25" name="Text Box 8"/>
          <p:cNvSpPr txBox="1">
            <a:spLocks noChangeArrowheads="1"/>
          </p:cNvSpPr>
          <p:nvPr/>
        </p:nvSpPr>
        <p:spPr bwMode="auto">
          <a:xfrm>
            <a:off x="827088" y="2276475"/>
            <a:ext cx="3816350" cy="701675"/>
          </a:xfrm>
          <a:prstGeom prst="rect">
            <a:avLst/>
          </a:prstGeom>
          <a:noFill/>
          <a:ln w="9525">
            <a:noFill/>
            <a:miter lim="800000"/>
            <a:headEnd/>
            <a:tailEnd/>
          </a:ln>
          <a:effectLst/>
        </p:spPr>
        <p:txBody>
          <a:bodyPr>
            <a:spAutoFit/>
          </a:bodyPr>
          <a:lstStyle/>
          <a:p>
            <a:pPr>
              <a:spcBef>
                <a:spcPct val="50000"/>
              </a:spcBef>
            </a:pPr>
            <a:r>
              <a:rPr lang="en-US" altLang="zh-CN" sz="2000">
                <a:latin typeface="Adobe 仿宋 Std R" pitchFamily="18" charset="-122"/>
                <a:ea typeface="Adobe 仿宋 Std R" pitchFamily="18" charset="-122"/>
              </a:rPr>
              <a:t>1</a:t>
            </a:r>
            <a:r>
              <a:rPr lang="zh-CN" altLang="en-US" sz="2000">
                <a:latin typeface="Adobe 仿宋 Std R" pitchFamily="18" charset="-122"/>
                <a:ea typeface="Adobe 仿宋 Std R" pitchFamily="18" charset="-122"/>
              </a:rPr>
              <a:t>、</a:t>
            </a:r>
            <a:r>
              <a:rPr lang="zh-CN" altLang="en-US" sz="2000" b="1">
                <a:latin typeface="Adobe 仿宋 Std R" pitchFamily="18" charset="-122"/>
                <a:ea typeface="Adobe 仿宋 Std R" pitchFamily="18" charset="-122"/>
              </a:rPr>
              <a:t>率先实施对外开放，为国际合作奠定坚实的基础。</a:t>
            </a:r>
            <a:r>
              <a:rPr lang="zh-CN" altLang="en-US">
                <a:latin typeface="Adobe 仿宋 Std R" pitchFamily="18" charset="-122"/>
                <a:ea typeface="Adobe 仿宋 Std R" pitchFamily="18" charset="-122"/>
              </a:rPr>
              <a:t> </a:t>
            </a:r>
          </a:p>
        </p:txBody>
      </p:sp>
      <p:sp>
        <p:nvSpPr>
          <p:cNvPr id="26" name="Text Box 9"/>
          <p:cNvSpPr txBox="1">
            <a:spLocks noChangeArrowheads="1"/>
          </p:cNvSpPr>
          <p:nvPr/>
        </p:nvSpPr>
        <p:spPr bwMode="auto">
          <a:xfrm>
            <a:off x="900113" y="3429000"/>
            <a:ext cx="3743325" cy="701675"/>
          </a:xfrm>
          <a:prstGeom prst="rect">
            <a:avLst/>
          </a:prstGeom>
          <a:noFill/>
          <a:ln w="9525">
            <a:noFill/>
            <a:miter lim="800000"/>
            <a:headEnd/>
            <a:tailEnd/>
          </a:ln>
          <a:effectLst/>
        </p:spPr>
        <p:txBody>
          <a:bodyPr>
            <a:spAutoFit/>
          </a:bodyPr>
          <a:lstStyle/>
          <a:p>
            <a:pPr>
              <a:spcBef>
                <a:spcPct val="50000"/>
              </a:spcBef>
            </a:pPr>
            <a:r>
              <a:rPr lang="en-US" altLang="zh-CN" sz="2000" b="1">
                <a:latin typeface="Adobe 仿宋 Std R" pitchFamily="18" charset="-122"/>
                <a:ea typeface="Adobe 仿宋 Std R" pitchFamily="18" charset="-122"/>
              </a:rPr>
              <a:t>2</a:t>
            </a:r>
            <a:r>
              <a:rPr lang="zh-CN" altLang="en-US" sz="2000" b="1">
                <a:latin typeface="Adobe 仿宋 Std R" pitchFamily="18" charset="-122"/>
                <a:ea typeface="Adobe 仿宋 Std R" pitchFamily="18" charset="-122"/>
              </a:rPr>
              <a:t>、扩大整车合作范围，构建全国最大的合资汽车企业。</a:t>
            </a:r>
            <a:r>
              <a:rPr lang="zh-CN" altLang="en-US">
                <a:latin typeface="Adobe 仿宋 Std R" pitchFamily="18" charset="-122"/>
                <a:ea typeface="Adobe 仿宋 Std R" pitchFamily="18" charset="-122"/>
              </a:rPr>
              <a:t> </a:t>
            </a:r>
          </a:p>
        </p:txBody>
      </p:sp>
      <p:sp>
        <p:nvSpPr>
          <p:cNvPr id="27" name="Text Box 10"/>
          <p:cNvSpPr txBox="1">
            <a:spLocks noChangeArrowheads="1"/>
          </p:cNvSpPr>
          <p:nvPr/>
        </p:nvSpPr>
        <p:spPr bwMode="auto">
          <a:xfrm>
            <a:off x="900113" y="4581525"/>
            <a:ext cx="3743325" cy="701675"/>
          </a:xfrm>
          <a:prstGeom prst="rect">
            <a:avLst/>
          </a:prstGeom>
          <a:noFill/>
          <a:ln w="9525">
            <a:noFill/>
            <a:miter lim="800000"/>
            <a:headEnd/>
            <a:tailEnd/>
          </a:ln>
          <a:effectLst/>
        </p:spPr>
        <p:txBody>
          <a:bodyPr>
            <a:spAutoFit/>
          </a:bodyPr>
          <a:lstStyle/>
          <a:p>
            <a:pPr>
              <a:spcBef>
                <a:spcPct val="50000"/>
              </a:spcBef>
            </a:pPr>
            <a:r>
              <a:rPr lang="zh-CN" altLang="en-US">
                <a:latin typeface="Adobe 仿宋 Std R" pitchFamily="18" charset="-122"/>
                <a:ea typeface="Adobe 仿宋 Std R" pitchFamily="18" charset="-122"/>
              </a:rPr>
              <a:t>　</a:t>
            </a:r>
            <a:r>
              <a:rPr lang="en-US" altLang="zh-CN" sz="2000" b="1">
                <a:latin typeface="Adobe 仿宋 Std R" pitchFamily="18" charset="-122"/>
                <a:ea typeface="Adobe 仿宋 Std R" pitchFamily="18" charset="-122"/>
              </a:rPr>
              <a:t>3</a:t>
            </a:r>
            <a:r>
              <a:rPr lang="zh-CN" altLang="en-US" sz="2000" b="1">
                <a:latin typeface="Adobe 仿宋 Std R" pitchFamily="18" charset="-122"/>
                <a:ea typeface="Adobe 仿宋 Std R" pitchFamily="18" charset="-122"/>
              </a:rPr>
              <a:t>、加强与跨国公司在零部件方面的合作。</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活动三东风汽车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69" name="Rectangle 5"/>
          <p:cNvSpPr>
            <a:spLocks noChangeArrowheads="1"/>
          </p:cNvSpPr>
          <p:nvPr/>
        </p:nvSpPr>
        <p:spPr bwMode="auto">
          <a:xfrm>
            <a:off x="1981200" y="1268760"/>
            <a:ext cx="2058988" cy="533400"/>
          </a:xfrm>
          <a:prstGeom prst="rect">
            <a:avLst/>
          </a:prstGeom>
          <a:solidFill>
            <a:srgbClr val="9EF595"/>
          </a:solidFill>
          <a:ln w="9525">
            <a:solidFill>
              <a:srgbClr val="993366"/>
            </a:solidFill>
            <a:miter lim="800000"/>
            <a:headEnd/>
            <a:tailEnd/>
          </a:ln>
          <a:effectLst/>
        </p:spPr>
        <p:txBody>
          <a:bodyPr wrap="none" lIns="90000" tIns="46800" rIns="90000" bIns="46800" anchor="ctr"/>
          <a:lstStyle/>
          <a:p>
            <a:pPr algn="ctr"/>
            <a:r>
              <a:rPr lang="zh-CN" altLang="en-US" sz="1200">
                <a:ea typeface="宋体" pitchFamily="2" charset="-122"/>
              </a:rPr>
              <a:t>东风汽车公司</a:t>
            </a:r>
          </a:p>
        </p:txBody>
      </p:sp>
      <p:sp>
        <p:nvSpPr>
          <p:cNvPr id="70" name="Rectangle 8"/>
          <p:cNvSpPr>
            <a:spLocks noChangeArrowheads="1"/>
          </p:cNvSpPr>
          <p:nvPr/>
        </p:nvSpPr>
        <p:spPr bwMode="auto">
          <a:xfrm>
            <a:off x="838200" y="3478560"/>
            <a:ext cx="381000" cy="2278063"/>
          </a:xfrm>
          <a:prstGeom prst="rect">
            <a:avLst/>
          </a:prstGeom>
          <a:solidFill>
            <a:srgbClr val="CCCCFF"/>
          </a:solidFill>
          <a:ln w="9525">
            <a:solidFill>
              <a:srgbClr val="00FF00"/>
            </a:solidFill>
            <a:miter lim="800000"/>
            <a:headEnd/>
            <a:tailEnd/>
          </a:ln>
          <a:effectLst/>
        </p:spPr>
        <p:txBody>
          <a:bodyPr lIns="90000" tIns="46800" rIns="90000" bIns="4680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ea typeface="宋体" pitchFamily="2" charset="-122"/>
              </a:rPr>
              <a:t>东风悦达起亚汽车有限公司</a:t>
            </a:r>
          </a:p>
        </p:txBody>
      </p:sp>
      <p:sp>
        <p:nvSpPr>
          <p:cNvPr id="71" name="Rectangle 10"/>
          <p:cNvSpPr>
            <a:spLocks noChangeArrowheads="1"/>
          </p:cNvSpPr>
          <p:nvPr/>
        </p:nvSpPr>
        <p:spPr bwMode="auto">
          <a:xfrm>
            <a:off x="3048000" y="2259360"/>
            <a:ext cx="3048000" cy="533400"/>
          </a:xfrm>
          <a:prstGeom prst="rect">
            <a:avLst/>
          </a:prstGeom>
          <a:solidFill>
            <a:srgbClr val="FF99CC"/>
          </a:solidFill>
          <a:ln w="9525">
            <a:solidFill>
              <a:srgbClr val="FF0000"/>
            </a:solidFill>
            <a:miter lim="800000"/>
            <a:headEnd/>
            <a:tailEnd/>
          </a:ln>
          <a:effectLst/>
        </p:spPr>
        <p:txBody>
          <a:bodyPr wrap="none" lIns="90000" tIns="46800" rIns="90000" bIns="46800" anchor="ctr"/>
          <a:lstStyle/>
          <a:p>
            <a:pPr algn="ctr"/>
            <a:r>
              <a:rPr lang="zh-CN" altLang="en-US" sz="1200" dirty="0">
                <a:ea typeface="宋体" pitchFamily="2" charset="-122"/>
              </a:rPr>
              <a:t>东风汽车工业投资有限公司</a:t>
            </a:r>
          </a:p>
        </p:txBody>
      </p:sp>
      <p:sp>
        <p:nvSpPr>
          <p:cNvPr id="72" name="Rectangle 11"/>
          <p:cNvSpPr>
            <a:spLocks noChangeArrowheads="1"/>
          </p:cNvSpPr>
          <p:nvPr/>
        </p:nvSpPr>
        <p:spPr bwMode="auto">
          <a:xfrm>
            <a:off x="4800600" y="1268760"/>
            <a:ext cx="2058988" cy="533400"/>
          </a:xfrm>
          <a:prstGeom prst="rect">
            <a:avLst/>
          </a:prstGeom>
          <a:solidFill>
            <a:srgbClr val="9EF595"/>
          </a:solidFill>
          <a:ln w="9525">
            <a:solidFill>
              <a:srgbClr val="993366"/>
            </a:solidFill>
            <a:miter lim="800000"/>
            <a:headEnd/>
            <a:tailEnd/>
          </a:ln>
          <a:effectLst/>
        </p:spPr>
        <p:txBody>
          <a:bodyPr wrap="none" lIns="90000" tIns="46800" rIns="90000" bIns="46800" anchor="ctr"/>
          <a:lstStyle/>
          <a:p>
            <a:pPr algn="ctr"/>
            <a:r>
              <a:rPr lang="zh-CN" altLang="en-US" sz="1200">
                <a:ea typeface="宋体" pitchFamily="2" charset="-122"/>
              </a:rPr>
              <a:t>金融资产管理公司</a:t>
            </a:r>
          </a:p>
        </p:txBody>
      </p:sp>
      <p:sp>
        <p:nvSpPr>
          <p:cNvPr id="73" name="Rectangle 13"/>
          <p:cNvSpPr>
            <a:spLocks noChangeArrowheads="1"/>
          </p:cNvSpPr>
          <p:nvPr/>
        </p:nvSpPr>
        <p:spPr bwMode="auto">
          <a:xfrm>
            <a:off x="1371600" y="3478560"/>
            <a:ext cx="381000" cy="2286000"/>
          </a:xfrm>
          <a:prstGeom prst="rect">
            <a:avLst/>
          </a:prstGeom>
          <a:solidFill>
            <a:srgbClr val="CCCCFF"/>
          </a:solidFill>
          <a:ln w="9525">
            <a:solidFill>
              <a:srgbClr val="00FF00"/>
            </a:solidFill>
            <a:miter lim="800000"/>
            <a:headEnd/>
            <a:tailEnd/>
          </a:ln>
          <a:effectLst/>
        </p:spPr>
        <p:txBody>
          <a:bodyPr lIns="90000" tIns="46800" rIns="90000" bIns="4680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ea typeface="宋体" pitchFamily="2" charset="-122"/>
              </a:rPr>
              <a:t>东风汽车有限公司</a:t>
            </a:r>
          </a:p>
        </p:txBody>
      </p:sp>
      <p:sp>
        <p:nvSpPr>
          <p:cNvPr id="74" name="Rectangle 14"/>
          <p:cNvSpPr>
            <a:spLocks noChangeArrowheads="1"/>
          </p:cNvSpPr>
          <p:nvPr/>
        </p:nvSpPr>
        <p:spPr bwMode="auto">
          <a:xfrm>
            <a:off x="228600" y="3478560"/>
            <a:ext cx="381000" cy="2286000"/>
          </a:xfrm>
          <a:prstGeom prst="rect">
            <a:avLst/>
          </a:prstGeom>
          <a:solidFill>
            <a:srgbClr val="CCCCFF"/>
          </a:solidFill>
          <a:ln w="9525">
            <a:solidFill>
              <a:srgbClr val="00FF00"/>
            </a:solidFill>
            <a:miter lim="800000"/>
            <a:headEnd/>
            <a:tailEnd/>
          </a:ln>
          <a:effectLst/>
        </p:spPr>
        <p:txBody>
          <a:bodyPr lIns="90000" tIns="46800" rIns="90000" bIns="4680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ea typeface="宋体" pitchFamily="2" charset="-122"/>
              </a:rPr>
              <a:t>东风实业公司</a:t>
            </a:r>
          </a:p>
        </p:txBody>
      </p:sp>
      <p:sp>
        <p:nvSpPr>
          <p:cNvPr id="75" name="Rectangle 15"/>
          <p:cNvSpPr>
            <a:spLocks noChangeArrowheads="1"/>
          </p:cNvSpPr>
          <p:nvPr/>
        </p:nvSpPr>
        <p:spPr bwMode="auto">
          <a:xfrm>
            <a:off x="1981200" y="3478560"/>
            <a:ext cx="381000" cy="2286000"/>
          </a:xfrm>
          <a:prstGeom prst="rect">
            <a:avLst/>
          </a:prstGeom>
          <a:solidFill>
            <a:srgbClr val="CCCCFF"/>
          </a:solidFill>
          <a:ln w="9525">
            <a:solidFill>
              <a:srgbClr val="00FF00"/>
            </a:solidFill>
            <a:miter lim="800000"/>
            <a:headEnd/>
            <a:tailEnd/>
          </a:ln>
          <a:effectLst/>
        </p:spPr>
        <p:txBody>
          <a:bodyPr lIns="90000" tIns="46800" rIns="90000" bIns="4680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ea typeface="宋体" pitchFamily="2" charset="-122"/>
              </a:rPr>
              <a:t>神龙汽车有限公司</a:t>
            </a:r>
          </a:p>
        </p:txBody>
      </p:sp>
      <p:sp>
        <p:nvSpPr>
          <p:cNvPr id="76" name="Rectangle 16"/>
          <p:cNvSpPr>
            <a:spLocks noChangeArrowheads="1"/>
          </p:cNvSpPr>
          <p:nvPr/>
        </p:nvSpPr>
        <p:spPr bwMode="auto">
          <a:xfrm>
            <a:off x="2590800" y="3478560"/>
            <a:ext cx="381000" cy="2286000"/>
          </a:xfrm>
          <a:prstGeom prst="rect">
            <a:avLst/>
          </a:prstGeom>
          <a:solidFill>
            <a:srgbClr val="CCCCFF"/>
          </a:solidFill>
          <a:ln w="9525">
            <a:solidFill>
              <a:srgbClr val="00FF00"/>
            </a:solidFill>
            <a:miter lim="800000"/>
            <a:headEnd/>
            <a:tailEnd/>
          </a:ln>
          <a:effectLst/>
        </p:spPr>
        <p:txBody>
          <a:bodyPr lIns="90000" tIns="46800" rIns="90000" bIns="4680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ea typeface="宋体" pitchFamily="2" charset="-122"/>
              </a:rPr>
              <a:t>东风本田发动机有限公司</a:t>
            </a:r>
          </a:p>
        </p:txBody>
      </p:sp>
      <p:sp>
        <p:nvSpPr>
          <p:cNvPr id="77" name="Rectangle 17"/>
          <p:cNvSpPr>
            <a:spLocks noChangeArrowheads="1"/>
          </p:cNvSpPr>
          <p:nvPr/>
        </p:nvSpPr>
        <p:spPr bwMode="auto">
          <a:xfrm>
            <a:off x="3200400" y="3440460"/>
            <a:ext cx="381000" cy="2278063"/>
          </a:xfrm>
          <a:prstGeom prst="rect">
            <a:avLst/>
          </a:prstGeom>
          <a:solidFill>
            <a:srgbClr val="CCCCFF"/>
          </a:solidFill>
          <a:ln w="9525">
            <a:solidFill>
              <a:srgbClr val="00FF00"/>
            </a:solidFill>
            <a:miter lim="800000"/>
            <a:headEnd/>
            <a:tailEnd/>
          </a:ln>
          <a:effectLst/>
        </p:spPr>
        <p:txBody>
          <a:bodyPr lIns="90000" tIns="46800" rIns="90000" bIns="4680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ea typeface="宋体" pitchFamily="2" charset="-122"/>
              </a:rPr>
              <a:t>东风本田零部件有限公司</a:t>
            </a:r>
          </a:p>
        </p:txBody>
      </p:sp>
      <p:sp>
        <p:nvSpPr>
          <p:cNvPr id="78" name="Rectangle 18"/>
          <p:cNvSpPr>
            <a:spLocks noChangeArrowheads="1"/>
          </p:cNvSpPr>
          <p:nvPr/>
        </p:nvSpPr>
        <p:spPr bwMode="auto">
          <a:xfrm>
            <a:off x="3752850" y="3421410"/>
            <a:ext cx="457200" cy="2362200"/>
          </a:xfrm>
          <a:prstGeom prst="rect">
            <a:avLst/>
          </a:prstGeom>
          <a:solidFill>
            <a:srgbClr val="CCCCFF"/>
          </a:solidFill>
          <a:ln w="9525">
            <a:solidFill>
              <a:srgbClr val="00FF00"/>
            </a:solidFill>
            <a:miter lim="800000"/>
            <a:headEnd/>
            <a:tailEnd/>
          </a:ln>
          <a:effectLst/>
        </p:spPr>
        <p:txBody>
          <a:bodyPr lIns="90000" tIns="46800" rIns="90000" bIns="4680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ea typeface="宋体" pitchFamily="2" charset="-122"/>
              </a:rPr>
              <a:t>东风本田武汉汽车有限公司</a:t>
            </a:r>
          </a:p>
        </p:txBody>
      </p:sp>
      <p:sp>
        <p:nvSpPr>
          <p:cNvPr id="79" name="Rectangle 19"/>
          <p:cNvSpPr>
            <a:spLocks noChangeArrowheads="1"/>
          </p:cNvSpPr>
          <p:nvPr/>
        </p:nvSpPr>
        <p:spPr bwMode="auto">
          <a:xfrm>
            <a:off x="4419600" y="3421410"/>
            <a:ext cx="381000" cy="2343150"/>
          </a:xfrm>
          <a:prstGeom prst="rect">
            <a:avLst/>
          </a:prstGeom>
          <a:solidFill>
            <a:srgbClr val="CCCCFF"/>
          </a:solidFill>
          <a:ln w="9525">
            <a:solidFill>
              <a:srgbClr val="00FF00"/>
            </a:solidFill>
            <a:miter lim="800000"/>
            <a:headEnd/>
            <a:tailEnd/>
          </a:ln>
          <a:effectLst/>
        </p:spPr>
        <p:txBody>
          <a:bodyPr lIns="90000" tIns="46800" rIns="90000" bIns="4680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ea typeface="宋体" pitchFamily="2" charset="-122"/>
              </a:rPr>
              <a:t>东风电动车有限公司</a:t>
            </a:r>
          </a:p>
        </p:txBody>
      </p:sp>
      <p:sp>
        <p:nvSpPr>
          <p:cNvPr id="80" name="Rectangle 20"/>
          <p:cNvSpPr>
            <a:spLocks noChangeArrowheads="1"/>
          </p:cNvSpPr>
          <p:nvPr/>
        </p:nvSpPr>
        <p:spPr bwMode="auto">
          <a:xfrm>
            <a:off x="5029200" y="3478560"/>
            <a:ext cx="381000" cy="2362200"/>
          </a:xfrm>
          <a:prstGeom prst="rect">
            <a:avLst/>
          </a:prstGeom>
          <a:solidFill>
            <a:srgbClr val="CCCCFF"/>
          </a:solidFill>
          <a:ln w="9525">
            <a:solidFill>
              <a:srgbClr val="00FF00"/>
            </a:solidFill>
            <a:miter lim="800000"/>
            <a:headEnd/>
            <a:tailEnd/>
          </a:ln>
          <a:effectLst/>
        </p:spPr>
        <p:txBody>
          <a:bodyPr lIns="90000" tIns="46800" rIns="90000" bIns="4680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ea typeface="宋体" pitchFamily="2" charset="-122"/>
              </a:rPr>
              <a:t>东风特种商用车有限公司</a:t>
            </a:r>
          </a:p>
        </p:txBody>
      </p:sp>
      <p:sp>
        <p:nvSpPr>
          <p:cNvPr id="81" name="Rectangle 21"/>
          <p:cNvSpPr>
            <a:spLocks noChangeArrowheads="1"/>
          </p:cNvSpPr>
          <p:nvPr/>
        </p:nvSpPr>
        <p:spPr bwMode="auto">
          <a:xfrm>
            <a:off x="5657850" y="3478560"/>
            <a:ext cx="381000" cy="2338388"/>
          </a:xfrm>
          <a:prstGeom prst="rect">
            <a:avLst/>
          </a:prstGeom>
          <a:solidFill>
            <a:srgbClr val="CCCCFF"/>
          </a:solidFill>
          <a:ln w="9525">
            <a:solidFill>
              <a:srgbClr val="00FF00"/>
            </a:solidFill>
            <a:miter lim="800000"/>
            <a:headEnd/>
            <a:tailEnd/>
          </a:ln>
          <a:effectLst/>
        </p:spPr>
        <p:txBody>
          <a:bodyPr lIns="90000" tIns="46800" rIns="90000" bIns="4680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ea typeface="宋体" pitchFamily="2" charset="-122"/>
              </a:rPr>
              <a:t>东风越野车有限公司</a:t>
            </a:r>
          </a:p>
        </p:txBody>
      </p:sp>
      <p:sp>
        <p:nvSpPr>
          <p:cNvPr id="82" name="Rectangle 22"/>
          <p:cNvSpPr>
            <a:spLocks noChangeArrowheads="1"/>
          </p:cNvSpPr>
          <p:nvPr/>
        </p:nvSpPr>
        <p:spPr bwMode="auto">
          <a:xfrm>
            <a:off x="6248400" y="3478560"/>
            <a:ext cx="457200" cy="2362200"/>
          </a:xfrm>
          <a:prstGeom prst="rect">
            <a:avLst/>
          </a:prstGeom>
          <a:solidFill>
            <a:srgbClr val="CCCCFF"/>
          </a:solidFill>
          <a:ln w="9525">
            <a:solidFill>
              <a:srgbClr val="00FF00"/>
            </a:solidFill>
            <a:miter lim="800000"/>
            <a:headEnd/>
            <a:tailEnd/>
          </a:ln>
          <a:effectLst/>
        </p:spPr>
        <p:txBody>
          <a:bodyPr lIns="90000" tIns="46800" rIns="90000" bIns="4680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ea typeface="宋体" pitchFamily="2" charset="-122"/>
              </a:rPr>
              <a:t>东风涂装设备有限公司</a:t>
            </a:r>
          </a:p>
        </p:txBody>
      </p:sp>
      <p:sp>
        <p:nvSpPr>
          <p:cNvPr id="83" name="Rectangle 23"/>
          <p:cNvSpPr>
            <a:spLocks noChangeArrowheads="1"/>
          </p:cNvSpPr>
          <p:nvPr/>
        </p:nvSpPr>
        <p:spPr bwMode="auto">
          <a:xfrm>
            <a:off x="6877050" y="3478560"/>
            <a:ext cx="438150" cy="2362200"/>
          </a:xfrm>
          <a:prstGeom prst="rect">
            <a:avLst/>
          </a:prstGeom>
          <a:solidFill>
            <a:srgbClr val="CCCCFF"/>
          </a:solidFill>
          <a:ln w="9525">
            <a:solidFill>
              <a:srgbClr val="00FF00"/>
            </a:solidFill>
            <a:miter lim="800000"/>
            <a:headEnd/>
            <a:tailEnd/>
          </a:ln>
          <a:effectLst/>
        </p:spPr>
        <p:txBody>
          <a:bodyPr lIns="90000" tIns="46800" rIns="90000" bIns="4680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ea typeface="宋体" pitchFamily="2" charset="-122"/>
              </a:rPr>
              <a:t>专用设备厂</a:t>
            </a:r>
          </a:p>
        </p:txBody>
      </p:sp>
      <p:sp>
        <p:nvSpPr>
          <p:cNvPr id="84" name="Rectangle 24"/>
          <p:cNvSpPr>
            <a:spLocks noChangeArrowheads="1"/>
          </p:cNvSpPr>
          <p:nvPr/>
        </p:nvSpPr>
        <p:spPr bwMode="auto">
          <a:xfrm>
            <a:off x="8534400" y="3478560"/>
            <a:ext cx="381000" cy="2362200"/>
          </a:xfrm>
          <a:prstGeom prst="rect">
            <a:avLst/>
          </a:prstGeom>
          <a:solidFill>
            <a:srgbClr val="CCCCFF"/>
          </a:solidFill>
          <a:ln w="9525">
            <a:solidFill>
              <a:srgbClr val="00FF00"/>
            </a:solidFill>
            <a:miter lim="800000"/>
            <a:headEnd/>
            <a:tailEnd/>
          </a:ln>
          <a:effectLst/>
        </p:spPr>
        <p:txBody>
          <a:bodyPr lIns="90000" tIns="46800" rIns="90000" bIns="4680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ea typeface="宋体" pitchFamily="2" charset="-122"/>
              </a:rPr>
              <a:t>十堰管理部</a:t>
            </a:r>
          </a:p>
        </p:txBody>
      </p:sp>
      <p:sp>
        <p:nvSpPr>
          <p:cNvPr id="85" name="Rectangle 25"/>
          <p:cNvSpPr>
            <a:spLocks noChangeArrowheads="1"/>
          </p:cNvSpPr>
          <p:nvPr/>
        </p:nvSpPr>
        <p:spPr bwMode="auto">
          <a:xfrm>
            <a:off x="7981950" y="3459510"/>
            <a:ext cx="400050" cy="2381250"/>
          </a:xfrm>
          <a:prstGeom prst="rect">
            <a:avLst/>
          </a:prstGeom>
          <a:solidFill>
            <a:srgbClr val="CCCCFF"/>
          </a:solidFill>
          <a:ln w="9525">
            <a:solidFill>
              <a:srgbClr val="00FF00"/>
            </a:solidFill>
            <a:miter lim="800000"/>
            <a:headEnd/>
            <a:tailEnd/>
          </a:ln>
          <a:effectLst/>
        </p:spPr>
        <p:txBody>
          <a:bodyPr lIns="90000" tIns="46800" rIns="90000" bIns="4680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ea typeface="宋体" pitchFamily="2" charset="-122"/>
              </a:rPr>
              <a:t>襄樊管理部</a:t>
            </a:r>
          </a:p>
        </p:txBody>
      </p:sp>
      <p:sp>
        <p:nvSpPr>
          <p:cNvPr id="86" name="Rectangle 26"/>
          <p:cNvSpPr>
            <a:spLocks noChangeArrowheads="1"/>
          </p:cNvSpPr>
          <p:nvPr/>
        </p:nvSpPr>
        <p:spPr bwMode="auto">
          <a:xfrm>
            <a:off x="7448550" y="3478560"/>
            <a:ext cx="323850" cy="2362200"/>
          </a:xfrm>
          <a:prstGeom prst="rect">
            <a:avLst/>
          </a:prstGeom>
          <a:solidFill>
            <a:srgbClr val="CCCCFF"/>
          </a:solidFill>
          <a:ln w="9525">
            <a:solidFill>
              <a:srgbClr val="00FF00"/>
            </a:solidFill>
            <a:miter lim="800000"/>
            <a:headEnd/>
            <a:tailEnd/>
          </a:ln>
          <a:effectLst/>
        </p:spPr>
        <p:txBody>
          <a:bodyPr lIns="90000" tIns="46800" rIns="90000" bIns="4680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ea typeface="宋体" pitchFamily="2" charset="-122"/>
              </a:rPr>
              <a:t>动力设备厂</a:t>
            </a:r>
          </a:p>
        </p:txBody>
      </p:sp>
      <p:sp>
        <p:nvSpPr>
          <p:cNvPr id="87" name="Line 29"/>
          <p:cNvSpPr>
            <a:spLocks noChangeShapeType="1"/>
          </p:cNvSpPr>
          <p:nvPr/>
        </p:nvSpPr>
        <p:spPr bwMode="auto">
          <a:xfrm>
            <a:off x="4572000" y="2792760"/>
            <a:ext cx="0" cy="685800"/>
          </a:xfrm>
          <a:prstGeom prst="line">
            <a:avLst/>
          </a:prstGeom>
          <a:noFill/>
          <a:ln w="38100">
            <a:solidFill>
              <a:srgbClr val="CC99FF"/>
            </a:solidFill>
            <a:round/>
            <a:headEnd/>
            <a:tailEnd/>
          </a:ln>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8" name="Line 30"/>
          <p:cNvSpPr>
            <a:spLocks noChangeShapeType="1"/>
          </p:cNvSpPr>
          <p:nvPr/>
        </p:nvSpPr>
        <p:spPr bwMode="auto">
          <a:xfrm>
            <a:off x="5638800" y="1802160"/>
            <a:ext cx="0" cy="457200"/>
          </a:xfrm>
          <a:prstGeom prst="line">
            <a:avLst/>
          </a:prstGeom>
          <a:noFill/>
          <a:ln w="38100">
            <a:solidFill>
              <a:srgbClr val="CC99FF"/>
            </a:solidFill>
            <a:round/>
            <a:headEnd/>
            <a:tailEnd/>
          </a:ln>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9" name="Line 31"/>
          <p:cNvSpPr>
            <a:spLocks noChangeShapeType="1"/>
          </p:cNvSpPr>
          <p:nvPr/>
        </p:nvSpPr>
        <p:spPr bwMode="auto">
          <a:xfrm>
            <a:off x="3581400" y="1802160"/>
            <a:ext cx="0" cy="457200"/>
          </a:xfrm>
          <a:prstGeom prst="line">
            <a:avLst/>
          </a:prstGeom>
          <a:noFill/>
          <a:ln w="38100">
            <a:solidFill>
              <a:srgbClr val="CC99FF"/>
            </a:solidFill>
            <a:round/>
            <a:headEnd/>
            <a:tailEnd/>
          </a:ln>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0" name="Line 33"/>
          <p:cNvSpPr>
            <a:spLocks noChangeShapeType="1"/>
          </p:cNvSpPr>
          <p:nvPr/>
        </p:nvSpPr>
        <p:spPr bwMode="auto">
          <a:xfrm>
            <a:off x="1524000" y="3097560"/>
            <a:ext cx="7239000" cy="0"/>
          </a:xfrm>
          <a:prstGeom prst="line">
            <a:avLst/>
          </a:prstGeom>
          <a:noFill/>
          <a:ln w="38100">
            <a:solidFill>
              <a:srgbClr val="CC99FF"/>
            </a:solidFill>
            <a:round/>
            <a:headEnd/>
            <a:tailEnd/>
          </a:ln>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1" name="Line 35"/>
          <p:cNvSpPr>
            <a:spLocks noChangeShapeType="1"/>
          </p:cNvSpPr>
          <p:nvPr/>
        </p:nvSpPr>
        <p:spPr bwMode="auto">
          <a:xfrm>
            <a:off x="2743200" y="3097560"/>
            <a:ext cx="0" cy="381000"/>
          </a:xfrm>
          <a:prstGeom prst="line">
            <a:avLst/>
          </a:prstGeom>
          <a:noFill/>
          <a:ln w="38100">
            <a:solidFill>
              <a:srgbClr val="CC99FF"/>
            </a:solidFill>
            <a:round/>
            <a:headEnd/>
            <a:tailEnd/>
          </a:ln>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2" name="Line 36"/>
          <p:cNvSpPr>
            <a:spLocks noChangeShapeType="1"/>
          </p:cNvSpPr>
          <p:nvPr/>
        </p:nvSpPr>
        <p:spPr bwMode="auto">
          <a:xfrm>
            <a:off x="3429000" y="3097560"/>
            <a:ext cx="0" cy="381000"/>
          </a:xfrm>
          <a:prstGeom prst="line">
            <a:avLst/>
          </a:prstGeom>
          <a:noFill/>
          <a:ln w="38100">
            <a:solidFill>
              <a:srgbClr val="CC99FF"/>
            </a:solidFill>
            <a:round/>
            <a:headEnd/>
            <a:tailEnd/>
          </a:ln>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3" name="Line 37"/>
          <p:cNvSpPr>
            <a:spLocks noChangeShapeType="1"/>
          </p:cNvSpPr>
          <p:nvPr/>
        </p:nvSpPr>
        <p:spPr bwMode="auto">
          <a:xfrm>
            <a:off x="3962400" y="3097560"/>
            <a:ext cx="0" cy="381000"/>
          </a:xfrm>
          <a:prstGeom prst="line">
            <a:avLst/>
          </a:prstGeom>
          <a:noFill/>
          <a:ln w="38100">
            <a:solidFill>
              <a:srgbClr val="CC99FF"/>
            </a:solidFill>
            <a:round/>
            <a:headEnd/>
            <a:tailEnd/>
          </a:ln>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4" name="Line 38"/>
          <p:cNvSpPr>
            <a:spLocks noChangeShapeType="1"/>
          </p:cNvSpPr>
          <p:nvPr/>
        </p:nvSpPr>
        <p:spPr bwMode="auto">
          <a:xfrm>
            <a:off x="5257800" y="3097560"/>
            <a:ext cx="0" cy="381000"/>
          </a:xfrm>
          <a:prstGeom prst="line">
            <a:avLst/>
          </a:prstGeom>
          <a:noFill/>
          <a:ln w="38100">
            <a:solidFill>
              <a:srgbClr val="CC99FF"/>
            </a:solidFill>
            <a:round/>
            <a:headEnd/>
            <a:tailEnd/>
          </a:ln>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5" name="Line 39"/>
          <p:cNvSpPr>
            <a:spLocks noChangeShapeType="1"/>
          </p:cNvSpPr>
          <p:nvPr/>
        </p:nvSpPr>
        <p:spPr bwMode="auto">
          <a:xfrm>
            <a:off x="5867400" y="3097560"/>
            <a:ext cx="0" cy="381000"/>
          </a:xfrm>
          <a:prstGeom prst="line">
            <a:avLst/>
          </a:prstGeom>
          <a:noFill/>
          <a:ln w="38100">
            <a:solidFill>
              <a:srgbClr val="CC99FF"/>
            </a:solidFill>
            <a:round/>
            <a:headEnd/>
            <a:tailEnd/>
          </a:ln>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6" name="Line 40"/>
          <p:cNvSpPr>
            <a:spLocks noChangeShapeType="1"/>
          </p:cNvSpPr>
          <p:nvPr/>
        </p:nvSpPr>
        <p:spPr bwMode="auto">
          <a:xfrm>
            <a:off x="6400800" y="3097560"/>
            <a:ext cx="0" cy="381000"/>
          </a:xfrm>
          <a:prstGeom prst="line">
            <a:avLst/>
          </a:prstGeom>
          <a:noFill/>
          <a:ln w="38100">
            <a:solidFill>
              <a:srgbClr val="CC99FF"/>
            </a:solidFill>
            <a:round/>
            <a:headEnd/>
            <a:tailEnd/>
          </a:ln>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7" name="Line 41"/>
          <p:cNvSpPr>
            <a:spLocks noChangeShapeType="1"/>
          </p:cNvSpPr>
          <p:nvPr/>
        </p:nvSpPr>
        <p:spPr bwMode="auto">
          <a:xfrm>
            <a:off x="7086600" y="3097560"/>
            <a:ext cx="0" cy="381000"/>
          </a:xfrm>
          <a:prstGeom prst="line">
            <a:avLst/>
          </a:prstGeom>
          <a:noFill/>
          <a:ln w="38100">
            <a:solidFill>
              <a:srgbClr val="CC99FF"/>
            </a:solidFill>
            <a:round/>
            <a:headEnd/>
            <a:tailEnd/>
          </a:ln>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8" name="Line 42"/>
          <p:cNvSpPr>
            <a:spLocks noChangeShapeType="1"/>
          </p:cNvSpPr>
          <p:nvPr/>
        </p:nvSpPr>
        <p:spPr bwMode="auto">
          <a:xfrm>
            <a:off x="7620000" y="3097560"/>
            <a:ext cx="0" cy="381000"/>
          </a:xfrm>
          <a:prstGeom prst="line">
            <a:avLst/>
          </a:prstGeom>
          <a:noFill/>
          <a:ln w="38100">
            <a:solidFill>
              <a:srgbClr val="CC99FF"/>
            </a:solidFill>
            <a:round/>
            <a:headEnd/>
            <a:tailEnd/>
          </a:ln>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9" name="Line 43"/>
          <p:cNvSpPr>
            <a:spLocks noChangeShapeType="1"/>
          </p:cNvSpPr>
          <p:nvPr/>
        </p:nvSpPr>
        <p:spPr bwMode="auto">
          <a:xfrm>
            <a:off x="8153400" y="3097560"/>
            <a:ext cx="0" cy="381000"/>
          </a:xfrm>
          <a:prstGeom prst="line">
            <a:avLst/>
          </a:prstGeom>
          <a:noFill/>
          <a:ln w="38100">
            <a:solidFill>
              <a:srgbClr val="CC99FF"/>
            </a:solidFill>
            <a:round/>
            <a:headEnd/>
            <a:tailEnd/>
          </a:ln>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0" name="Line 44"/>
          <p:cNvSpPr>
            <a:spLocks noChangeShapeType="1"/>
          </p:cNvSpPr>
          <p:nvPr/>
        </p:nvSpPr>
        <p:spPr bwMode="auto">
          <a:xfrm>
            <a:off x="8763000" y="3097560"/>
            <a:ext cx="0" cy="381000"/>
          </a:xfrm>
          <a:prstGeom prst="line">
            <a:avLst/>
          </a:prstGeom>
          <a:noFill/>
          <a:ln w="38100">
            <a:solidFill>
              <a:srgbClr val="CC99FF"/>
            </a:solidFill>
            <a:round/>
            <a:headEnd/>
            <a:tailEnd/>
          </a:ln>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1" name="Line 46"/>
          <p:cNvSpPr>
            <a:spLocks noChangeShapeType="1"/>
          </p:cNvSpPr>
          <p:nvPr/>
        </p:nvSpPr>
        <p:spPr bwMode="auto">
          <a:xfrm>
            <a:off x="1524000" y="3097560"/>
            <a:ext cx="0" cy="381000"/>
          </a:xfrm>
          <a:prstGeom prst="line">
            <a:avLst/>
          </a:prstGeom>
          <a:noFill/>
          <a:ln w="38100">
            <a:solidFill>
              <a:srgbClr val="CC99FF"/>
            </a:solidFill>
            <a:round/>
            <a:headEnd/>
            <a:tailEnd/>
          </a:ln>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2" name="Line 47"/>
          <p:cNvSpPr>
            <a:spLocks noChangeShapeType="1"/>
          </p:cNvSpPr>
          <p:nvPr/>
        </p:nvSpPr>
        <p:spPr bwMode="auto">
          <a:xfrm>
            <a:off x="2133600" y="3097560"/>
            <a:ext cx="0" cy="381000"/>
          </a:xfrm>
          <a:prstGeom prst="line">
            <a:avLst/>
          </a:prstGeom>
          <a:noFill/>
          <a:ln w="38100">
            <a:solidFill>
              <a:srgbClr val="CC99FF"/>
            </a:solidFill>
            <a:round/>
            <a:headEnd/>
            <a:tailEnd/>
          </a:ln>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3" name="Line 48"/>
          <p:cNvSpPr>
            <a:spLocks noChangeShapeType="1"/>
          </p:cNvSpPr>
          <p:nvPr/>
        </p:nvSpPr>
        <p:spPr bwMode="auto">
          <a:xfrm>
            <a:off x="2057400" y="1802160"/>
            <a:ext cx="0" cy="609600"/>
          </a:xfrm>
          <a:prstGeom prst="line">
            <a:avLst/>
          </a:prstGeom>
          <a:noFill/>
          <a:ln w="38100">
            <a:solidFill>
              <a:srgbClr val="FF9900"/>
            </a:solidFill>
            <a:prstDash val="sysDot"/>
            <a:round/>
            <a:headEnd/>
            <a:tailEnd/>
          </a:ln>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4" name="Line 49"/>
          <p:cNvSpPr>
            <a:spLocks noChangeShapeType="1"/>
          </p:cNvSpPr>
          <p:nvPr/>
        </p:nvSpPr>
        <p:spPr bwMode="auto">
          <a:xfrm flipH="1">
            <a:off x="381000" y="2411760"/>
            <a:ext cx="1676400" cy="0"/>
          </a:xfrm>
          <a:prstGeom prst="line">
            <a:avLst/>
          </a:prstGeom>
          <a:noFill/>
          <a:ln w="38100">
            <a:solidFill>
              <a:srgbClr val="FF9900"/>
            </a:solidFill>
            <a:prstDash val="sysDot"/>
            <a:round/>
            <a:headEnd/>
            <a:tailEnd/>
          </a:ln>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5" name="Line 50"/>
          <p:cNvSpPr>
            <a:spLocks noChangeShapeType="1"/>
          </p:cNvSpPr>
          <p:nvPr/>
        </p:nvSpPr>
        <p:spPr bwMode="auto">
          <a:xfrm>
            <a:off x="381000" y="2411760"/>
            <a:ext cx="0" cy="1066800"/>
          </a:xfrm>
          <a:prstGeom prst="line">
            <a:avLst/>
          </a:prstGeom>
          <a:noFill/>
          <a:ln w="38100">
            <a:solidFill>
              <a:srgbClr val="FF9900"/>
            </a:solidFill>
            <a:prstDash val="sysDot"/>
            <a:round/>
            <a:headEnd/>
            <a:tailEnd/>
          </a:ln>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6" name="Line 54"/>
          <p:cNvSpPr>
            <a:spLocks noChangeShapeType="1"/>
          </p:cNvSpPr>
          <p:nvPr/>
        </p:nvSpPr>
        <p:spPr bwMode="auto">
          <a:xfrm>
            <a:off x="2743200" y="1802160"/>
            <a:ext cx="0" cy="914400"/>
          </a:xfrm>
          <a:prstGeom prst="line">
            <a:avLst/>
          </a:prstGeom>
          <a:noFill/>
          <a:ln w="38100">
            <a:solidFill>
              <a:srgbClr val="FF00FF"/>
            </a:solidFill>
            <a:round/>
            <a:headEnd/>
            <a:tailEnd/>
          </a:ln>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7" name="Line 55"/>
          <p:cNvSpPr>
            <a:spLocks noChangeShapeType="1"/>
          </p:cNvSpPr>
          <p:nvPr/>
        </p:nvSpPr>
        <p:spPr bwMode="auto">
          <a:xfrm flipH="1">
            <a:off x="1066800" y="2716560"/>
            <a:ext cx="1676400" cy="0"/>
          </a:xfrm>
          <a:prstGeom prst="line">
            <a:avLst/>
          </a:prstGeom>
          <a:noFill/>
          <a:ln w="38100">
            <a:solidFill>
              <a:srgbClr val="FF00FF"/>
            </a:solidFill>
            <a:round/>
            <a:headEnd/>
            <a:tailEnd/>
          </a:ln>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8" name="Line 56"/>
          <p:cNvSpPr>
            <a:spLocks noChangeShapeType="1"/>
          </p:cNvSpPr>
          <p:nvPr/>
        </p:nvSpPr>
        <p:spPr bwMode="auto">
          <a:xfrm>
            <a:off x="1066800" y="2716560"/>
            <a:ext cx="0" cy="762000"/>
          </a:xfrm>
          <a:prstGeom prst="line">
            <a:avLst/>
          </a:prstGeom>
          <a:noFill/>
          <a:ln w="38100">
            <a:solidFill>
              <a:srgbClr val="FF00FF"/>
            </a:solidFill>
            <a:round/>
            <a:headEnd/>
            <a:tailEnd/>
          </a:ln>
          <a:effectLst/>
        </p:spPr>
        <p:txBody>
          <a:bodyPr wrap="none" lIns="90000" tIns="46800" rIns="90000" bIns="468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9" name="Rectangle 57"/>
          <p:cNvSpPr>
            <a:spLocks noChangeArrowheads="1"/>
          </p:cNvSpPr>
          <p:nvPr/>
        </p:nvSpPr>
        <p:spPr bwMode="auto">
          <a:xfrm>
            <a:off x="3657600" y="2030760"/>
            <a:ext cx="457200" cy="152400"/>
          </a:xfrm>
          <a:prstGeom prst="rect">
            <a:avLst/>
          </a:prstGeom>
          <a:noFill/>
          <a:ln w="9525">
            <a:noFill/>
            <a:miter lim="800000"/>
            <a:headEnd/>
            <a:tailEnd/>
          </a:ln>
          <a:effectLst/>
        </p:spPr>
        <p:txBody>
          <a:bodyPr wrap="none" lIns="90000" tIns="46800" rIns="90000" bIns="46800" anchor="ctr"/>
          <a:lstStyle/>
          <a:p>
            <a:pPr algn="ctr"/>
            <a:r>
              <a:rPr lang="en-US" altLang="zh-CN" sz="1000">
                <a:ea typeface="宋体" pitchFamily="2" charset="-122"/>
              </a:rPr>
              <a:t>57.14%</a:t>
            </a:r>
          </a:p>
        </p:txBody>
      </p:sp>
      <p:sp>
        <p:nvSpPr>
          <p:cNvPr id="110" name="Rectangle 58"/>
          <p:cNvSpPr>
            <a:spLocks noChangeArrowheads="1"/>
          </p:cNvSpPr>
          <p:nvPr/>
        </p:nvSpPr>
        <p:spPr bwMode="auto">
          <a:xfrm>
            <a:off x="5715000" y="1954560"/>
            <a:ext cx="381000" cy="304800"/>
          </a:xfrm>
          <a:prstGeom prst="rect">
            <a:avLst/>
          </a:prstGeom>
          <a:noFill/>
          <a:ln w="9525">
            <a:noFill/>
            <a:miter lim="800000"/>
            <a:headEnd/>
            <a:tailEnd/>
          </a:ln>
          <a:effectLst/>
        </p:spPr>
        <p:txBody>
          <a:bodyPr wrap="none" lIns="90000" tIns="46800" rIns="90000" bIns="46800" anchor="ctr"/>
          <a:lstStyle/>
          <a:p>
            <a:pPr algn="ctr"/>
            <a:r>
              <a:rPr lang="en-US" altLang="zh-CN" sz="800">
                <a:ea typeface="宋体" pitchFamily="2" charset="-122"/>
              </a:rPr>
              <a:t>42.86%</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活动三东风汽车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6" name="Rectangle 4"/>
          <p:cNvSpPr>
            <a:spLocks noChangeArrowheads="1"/>
          </p:cNvSpPr>
          <p:nvPr/>
        </p:nvSpPr>
        <p:spPr bwMode="auto">
          <a:xfrm>
            <a:off x="0" y="1600200"/>
            <a:ext cx="2895600" cy="609600"/>
          </a:xfrm>
          <a:prstGeom prst="rect">
            <a:avLst/>
          </a:prstGeom>
          <a:noFill/>
          <a:ln w="9525">
            <a:noFill/>
            <a:miter lim="800000"/>
            <a:headEnd/>
            <a:tailEnd/>
          </a:ln>
          <a:effectLst/>
        </p:spPr>
        <p:txBody>
          <a:bodyPr wrap="none" lIns="90000" tIns="46800" rIns="90000" bIns="46800" anchor="ctr"/>
          <a:lstStyle/>
          <a:p>
            <a:pPr algn="ctr"/>
            <a:r>
              <a:rPr lang="zh-CN" altLang="en-US" sz="2800" dirty="0">
                <a:solidFill>
                  <a:srgbClr val="4E1704"/>
                </a:solidFill>
                <a:latin typeface="Adobe 仿宋 Std R" pitchFamily="18" charset="-122"/>
                <a:ea typeface="Adobe 仿宋 Std R" pitchFamily="18" charset="-122"/>
              </a:rPr>
              <a:t>经营理念</a:t>
            </a:r>
          </a:p>
        </p:txBody>
      </p:sp>
      <p:sp>
        <p:nvSpPr>
          <p:cNvPr id="17" name="AutoShape 5"/>
          <p:cNvSpPr>
            <a:spLocks noChangeArrowheads="1"/>
          </p:cNvSpPr>
          <p:nvPr/>
        </p:nvSpPr>
        <p:spPr bwMode="auto">
          <a:xfrm>
            <a:off x="2819400" y="1524000"/>
            <a:ext cx="4800600" cy="914400"/>
          </a:xfrm>
          <a:prstGeom prst="roundRect">
            <a:avLst>
              <a:gd name="adj" fmla="val 16667"/>
            </a:avLst>
          </a:prstGeom>
          <a:solidFill>
            <a:srgbClr val="00CCFF"/>
          </a:solidFill>
          <a:ln w="9525">
            <a:solidFill>
              <a:srgbClr val="00FFFF"/>
            </a:solidFill>
            <a:round/>
            <a:headEnd/>
            <a:tailEnd/>
          </a:ln>
          <a:effectLst/>
        </p:spPr>
        <p:txBody>
          <a:bodyPr wrap="none" lIns="90000" tIns="46800" rIns="90000" bIns="4680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i="0" u="none" strike="noStrike" kern="0" cap="none" spc="0" normalizeH="0" baseline="0" noProof="0" smtClean="0">
                <a:ln>
                  <a:noFill/>
                </a:ln>
                <a:solidFill>
                  <a:srgbClr val="FFFFFF"/>
                </a:solidFill>
                <a:effectLst/>
                <a:uLnTx/>
                <a:uFillTx/>
                <a:latin typeface="Adobe 仿宋 Std R" pitchFamily="18" charset="-122"/>
                <a:ea typeface="Adobe 仿宋 Std R" pitchFamily="18" charset="-122"/>
              </a:rPr>
              <a:t>关怀每一个人，关爱每一部车</a:t>
            </a:r>
          </a:p>
        </p:txBody>
      </p:sp>
      <p:sp>
        <p:nvSpPr>
          <p:cNvPr id="18" name="Rectangle 6"/>
          <p:cNvSpPr>
            <a:spLocks noChangeArrowheads="1"/>
          </p:cNvSpPr>
          <p:nvPr/>
        </p:nvSpPr>
        <p:spPr bwMode="auto">
          <a:xfrm>
            <a:off x="304800" y="3200400"/>
            <a:ext cx="2286000" cy="609600"/>
          </a:xfrm>
          <a:prstGeom prst="rect">
            <a:avLst/>
          </a:prstGeom>
          <a:noFill/>
          <a:ln w="9525">
            <a:noFill/>
            <a:miter lim="800000"/>
            <a:headEnd/>
            <a:tailEnd/>
          </a:ln>
          <a:effectLst/>
        </p:spPr>
        <p:txBody>
          <a:bodyPr wrap="none" lIns="90000" tIns="46800" rIns="90000" bIns="46800" anchor="ctr"/>
          <a:lstStyle/>
          <a:p>
            <a:pPr algn="ctr"/>
            <a:r>
              <a:rPr lang="zh-CN" altLang="en-US" sz="2800">
                <a:solidFill>
                  <a:srgbClr val="4E1704"/>
                </a:solidFill>
                <a:latin typeface="Adobe 仿宋 Std R" pitchFamily="18" charset="-122"/>
                <a:ea typeface="Adobe 仿宋 Std R" pitchFamily="18" charset="-122"/>
              </a:rPr>
              <a:t>经营哲学</a:t>
            </a:r>
          </a:p>
        </p:txBody>
      </p:sp>
      <p:sp>
        <p:nvSpPr>
          <p:cNvPr id="19" name="AutoShape 7"/>
          <p:cNvSpPr>
            <a:spLocks noChangeArrowheads="1"/>
          </p:cNvSpPr>
          <p:nvPr/>
        </p:nvSpPr>
        <p:spPr bwMode="auto">
          <a:xfrm>
            <a:off x="2819400" y="3048000"/>
            <a:ext cx="4800600" cy="914400"/>
          </a:xfrm>
          <a:prstGeom prst="roundRect">
            <a:avLst>
              <a:gd name="adj" fmla="val 16667"/>
            </a:avLst>
          </a:prstGeom>
          <a:solidFill>
            <a:srgbClr val="00CCFF"/>
          </a:solidFill>
          <a:ln w="9525">
            <a:solidFill>
              <a:srgbClr val="00FFFF"/>
            </a:solidFill>
            <a:round/>
            <a:headEnd/>
            <a:tailEnd/>
          </a:ln>
          <a:effectLst/>
        </p:spPr>
        <p:txBody>
          <a:bodyPr wrap="none" lIns="90000" tIns="46800" rIns="90000" bIns="4680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i="0" u="none" strike="noStrike" kern="0" cap="none" spc="0" normalizeH="0" baseline="0" noProof="0" smtClean="0">
                <a:ln>
                  <a:noFill/>
                </a:ln>
                <a:solidFill>
                  <a:srgbClr val="FFFFFF"/>
                </a:solidFill>
                <a:effectLst/>
                <a:uLnTx/>
                <a:uFillTx/>
                <a:latin typeface="Adobe 仿宋 Std R" pitchFamily="18" charset="-122"/>
                <a:ea typeface="Adobe 仿宋 Std R" pitchFamily="18" charset="-122"/>
              </a:rPr>
              <a:t>学习、创新、超越</a:t>
            </a:r>
          </a:p>
        </p:txBody>
      </p:sp>
      <p:sp>
        <p:nvSpPr>
          <p:cNvPr id="20" name="Rectangle 8"/>
          <p:cNvSpPr>
            <a:spLocks noChangeArrowheads="1"/>
          </p:cNvSpPr>
          <p:nvPr/>
        </p:nvSpPr>
        <p:spPr bwMode="auto">
          <a:xfrm>
            <a:off x="304800" y="4724400"/>
            <a:ext cx="2286000" cy="685800"/>
          </a:xfrm>
          <a:prstGeom prst="rect">
            <a:avLst/>
          </a:prstGeom>
          <a:noFill/>
          <a:ln w="9525">
            <a:noFill/>
            <a:miter lim="800000"/>
            <a:headEnd/>
            <a:tailEnd/>
          </a:ln>
          <a:effectLst/>
        </p:spPr>
        <p:txBody>
          <a:bodyPr wrap="none" lIns="90000" tIns="46800" rIns="90000" bIns="46800" anchor="ctr"/>
          <a:lstStyle/>
          <a:p>
            <a:pPr algn="ctr"/>
            <a:r>
              <a:rPr lang="zh-CN" altLang="en-US" sz="2800">
                <a:solidFill>
                  <a:srgbClr val="4E1704"/>
                </a:solidFill>
                <a:latin typeface="Adobe 仿宋 Std R" pitchFamily="18" charset="-122"/>
                <a:ea typeface="Adobe 仿宋 Std R" pitchFamily="18" charset="-122"/>
              </a:rPr>
              <a:t>企业精神</a:t>
            </a:r>
          </a:p>
        </p:txBody>
      </p:sp>
      <p:sp>
        <p:nvSpPr>
          <p:cNvPr id="21" name="AutoShape 10"/>
          <p:cNvSpPr>
            <a:spLocks noChangeArrowheads="1"/>
          </p:cNvSpPr>
          <p:nvPr/>
        </p:nvSpPr>
        <p:spPr bwMode="auto">
          <a:xfrm>
            <a:off x="2819400" y="4648200"/>
            <a:ext cx="4800600" cy="914400"/>
          </a:xfrm>
          <a:prstGeom prst="roundRect">
            <a:avLst>
              <a:gd name="adj" fmla="val 16667"/>
            </a:avLst>
          </a:prstGeom>
          <a:solidFill>
            <a:srgbClr val="00CCFF"/>
          </a:solidFill>
          <a:ln w="9525">
            <a:solidFill>
              <a:srgbClr val="00FFFF"/>
            </a:solidFill>
            <a:round/>
            <a:headEnd/>
            <a:tailEnd/>
          </a:ln>
          <a:effectLst/>
        </p:spPr>
        <p:txBody>
          <a:bodyPr wrap="none" lIns="90000" tIns="46800" rIns="90000" bIns="4680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i="0" u="none" strike="noStrike" kern="0" cap="none" spc="0" normalizeH="0" baseline="0" noProof="0" smtClean="0">
                <a:ln>
                  <a:noFill/>
                </a:ln>
                <a:solidFill>
                  <a:srgbClr val="FFFFFF"/>
                </a:solidFill>
                <a:effectLst/>
                <a:uLnTx/>
                <a:uFillTx/>
                <a:latin typeface="Adobe 仿宋 Std R" pitchFamily="18" charset="-122"/>
                <a:ea typeface="Adobe 仿宋 Std R" pitchFamily="18" charset="-122"/>
              </a:rPr>
              <a:t>实现价值，挑战未来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6"/>
                                        </p:tgtEl>
                                        <p:attrNameLst>
                                          <p:attrName>style.visibility</p:attrName>
                                        </p:attrNameLst>
                                      </p:cBhvr>
                                      <p:to>
                                        <p:strVal val="visible"/>
                                      </p:to>
                                    </p:set>
                                  </p:childTnLst>
                                </p:cTn>
                              </p:par>
                            </p:childTnLst>
                          </p:cTn>
                        </p:par>
                        <p:par>
                          <p:cTn id="7" fill="hold">
                            <p:stCondLst>
                              <p:cond delay="500"/>
                            </p:stCondLst>
                            <p:childTnLst>
                              <p:par>
                                <p:cTn id="8" presetID="2" presetClass="entr" presetSubtype="2" fill="hold" grpId="0" nodeType="after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additive="base">
                                        <p:cTn id="10" dur="500" fill="hold"/>
                                        <p:tgtEl>
                                          <p:spTgt spid="17"/>
                                        </p:tgtEl>
                                        <p:attrNameLst>
                                          <p:attrName>ppt_x</p:attrName>
                                        </p:attrNameLst>
                                      </p:cBhvr>
                                      <p:tavLst>
                                        <p:tav tm="0">
                                          <p:val>
                                            <p:strVal val="1+#ppt_w/2"/>
                                          </p:val>
                                        </p:tav>
                                        <p:tav tm="100000">
                                          <p:val>
                                            <p:strVal val="#ppt_x"/>
                                          </p:val>
                                        </p:tav>
                                      </p:tavLst>
                                    </p:anim>
                                    <p:anim calcmode="lin" valueType="num">
                                      <p:cBhvr additive="base">
                                        <p:cTn id="11" dur="500" fill="hold"/>
                                        <p:tgtEl>
                                          <p:spTgt spid="17"/>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499"/>
                                          </p:stCondLst>
                                        </p:cTn>
                                        <p:tgtEl>
                                          <p:spTgt spid="18"/>
                                        </p:tgtEl>
                                        <p:attrNameLst>
                                          <p:attrName>style.visibility</p:attrName>
                                        </p:attrNameLst>
                                      </p:cBhvr>
                                      <p:to>
                                        <p:strVal val="visible"/>
                                      </p:to>
                                    </p:set>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1+#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childTnLst>
                                    <p:set>
                                      <p:cBhvr>
                                        <p:cTn id="22" dur="1" fill="hold">
                                          <p:stCondLst>
                                            <p:cond delay="499"/>
                                          </p:stCondLst>
                                        </p:cTn>
                                        <p:tgtEl>
                                          <p:spTgt spid="20"/>
                                        </p:tgtEl>
                                        <p:attrNameLst>
                                          <p:attrName>style.visibility</p:attrName>
                                        </p:attrNameLst>
                                      </p:cBhvr>
                                      <p:to>
                                        <p:strVal val="visible"/>
                                      </p:to>
                                    </p:set>
                                  </p:childTnLst>
                                </p:cTn>
                              </p:par>
                            </p:childTnLst>
                          </p:cTn>
                        </p:par>
                        <p:par>
                          <p:cTn id="23" fill="hold">
                            <p:stCondLst>
                              <p:cond delay="2500"/>
                            </p:stCondLst>
                            <p:childTnLst>
                              <p:par>
                                <p:cTn id="24" presetID="2" presetClass="entr" presetSubtype="2"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P spid="17" grpId="0" animBg="1" autoUpdateAnimBg="0"/>
      <p:bldP spid="18" grpId="0" autoUpdateAnimBg="0"/>
      <p:bldP spid="19" grpId="0" animBg="1" autoUpdateAnimBg="0"/>
      <p:bldP spid="20" grpId="0" autoUpdateAnimBg="0"/>
      <p:bldP spid="21" grpId="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活动三东风汽车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9" name="Oval 9"/>
          <p:cNvSpPr>
            <a:spLocks noChangeArrowheads="1"/>
          </p:cNvSpPr>
          <p:nvPr/>
        </p:nvSpPr>
        <p:spPr bwMode="auto">
          <a:xfrm>
            <a:off x="2438400" y="2057400"/>
            <a:ext cx="4419600" cy="2971800"/>
          </a:xfrm>
          <a:prstGeom prst="ellipse">
            <a:avLst/>
          </a:prstGeom>
          <a:noFill/>
          <a:ln w="9525">
            <a:noFill/>
            <a:round/>
            <a:headEnd/>
            <a:tailEnd/>
          </a:ln>
          <a:effectLst/>
        </p:spPr>
        <p:txBody>
          <a:bodyPr wrap="none" lIns="90000" tIns="46800" rIns="90000" bIns="46800" anchor="ctr"/>
          <a:lstStyle/>
          <a:p>
            <a:endParaRPr lang="zh-CN" altLang="en-US"/>
          </a:p>
        </p:txBody>
      </p:sp>
      <p:pic>
        <p:nvPicPr>
          <p:cNvPr id="11" name="Picture 11" descr="H:\CI要素\A03.JPG"/>
          <p:cNvPicPr>
            <a:picLocks noChangeAspect="1" noChangeArrowheads="1"/>
          </p:cNvPicPr>
          <p:nvPr/>
        </p:nvPicPr>
        <p:blipFill>
          <a:blip r:embed="rId2" cstate="print"/>
          <a:srcRect/>
          <a:stretch>
            <a:fillRect/>
          </a:stretch>
        </p:blipFill>
        <p:spPr bwMode="auto">
          <a:xfrm>
            <a:off x="3886200" y="2971800"/>
            <a:ext cx="1524000" cy="1371600"/>
          </a:xfrm>
          <a:prstGeom prst="rect">
            <a:avLst/>
          </a:prstGeom>
          <a:noFill/>
        </p:spPr>
      </p:pic>
      <p:pic>
        <p:nvPicPr>
          <p:cNvPr id="12" name="Picture 12" descr="D:\Documents and Settings\zhl\My Documents\japan_honda.gif"/>
          <p:cNvPicPr>
            <a:picLocks noChangeAspect="1" noChangeArrowheads="1"/>
          </p:cNvPicPr>
          <p:nvPr/>
        </p:nvPicPr>
        <p:blipFill>
          <a:blip r:embed="rId3" cstate="print"/>
          <a:srcRect/>
          <a:stretch>
            <a:fillRect/>
          </a:stretch>
        </p:blipFill>
        <p:spPr bwMode="auto">
          <a:xfrm>
            <a:off x="5943600" y="4572000"/>
            <a:ext cx="1131888" cy="925513"/>
          </a:xfrm>
          <a:prstGeom prst="rect">
            <a:avLst/>
          </a:prstGeom>
          <a:noFill/>
        </p:spPr>
      </p:pic>
      <p:pic>
        <p:nvPicPr>
          <p:cNvPr id="13" name="Picture 13" descr="D:\Documents and Settings\zhl\My Documents\PSA图标.gif"/>
          <p:cNvPicPr>
            <a:picLocks noChangeAspect="1" noChangeArrowheads="1"/>
          </p:cNvPicPr>
          <p:nvPr/>
        </p:nvPicPr>
        <p:blipFill>
          <a:blip r:embed="rId4" cstate="print"/>
          <a:srcRect/>
          <a:stretch>
            <a:fillRect/>
          </a:stretch>
        </p:blipFill>
        <p:spPr bwMode="auto">
          <a:xfrm>
            <a:off x="1371600" y="2971800"/>
            <a:ext cx="1131888" cy="925513"/>
          </a:xfrm>
          <a:prstGeom prst="rect">
            <a:avLst/>
          </a:prstGeom>
          <a:noFill/>
        </p:spPr>
      </p:pic>
      <p:pic>
        <p:nvPicPr>
          <p:cNvPr id="14" name="Picture 14" descr="D:\Documents and Settings\zhl\My Documents\裕隆图标.files\title.gif"/>
          <p:cNvPicPr>
            <a:picLocks noChangeAspect="1" noChangeArrowheads="1"/>
          </p:cNvPicPr>
          <p:nvPr/>
        </p:nvPicPr>
        <p:blipFill>
          <a:blip r:embed="rId5" cstate="print"/>
          <a:srcRect/>
          <a:stretch>
            <a:fillRect/>
          </a:stretch>
        </p:blipFill>
        <p:spPr bwMode="auto">
          <a:xfrm>
            <a:off x="1905000" y="4724400"/>
            <a:ext cx="1828800" cy="731838"/>
          </a:xfrm>
          <a:prstGeom prst="rect">
            <a:avLst/>
          </a:prstGeom>
          <a:noFill/>
        </p:spPr>
      </p:pic>
      <p:pic>
        <p:nvPicPr>
          <p:cNvPr id="15" name="Picture 17" descr="D:\Documents and Settings\zhl\My Documents\korea_kia.gif"/>
          <p:cNvPicPr>
            <a:picLocks noChangeAspect="1" noChangeArrowheads="1"/>
          </p:cNvPicPr>
          <p:nvPr/>
        </p:nvPicPr>
        <p:blipFill>
          <a:blip r:embed="rId6" cstate="print"/>
          <a:srcRect/>
          <a:stretch>
            <a:fillRect/>
          </a:stretch>
        </p:blipFill>
        <p:spPr bwMode="auto">
          <a:xfrm>
            <a:off x="4267200" y="5105400"/>
            <a:ext cx="1131888" cy="925513"/>
          </a:xfrm>
          <a:prstGeom prst="rect">
            <a:avLst/>
          </a:prstGeom>
          <a:noFill/>
        </p:spPr>
      </p:pic>
      <p:sp>
        <p:nvSpPr>
          <p:cNvPr id="16" name="Oval 19"/>
          <p:cNvSpPr>
            <a:spLocks noChangeArrowheads="1"/>
          </p:cNvSpPr>
          <p:nvPr/>
        </p:nvSpPr>
        <p:spPr bwMode="auto">
          <a:xfrm>
            <a:off x="762000" y="1143000"/>
            <a:ext cx="7848600" cy="5181600"/>
          </a:xfrm>
          <a:prstGeom prst="ellipse">
            <a:avLst/>
          </a:prstGeom>
          <a:noFill/>
          <a:ln w="38100">
            <a:solidFill>
              <a:schemeClr val="accent1"/>
            </a:solidFill>
            <a:round/>
            <a:headEnd/>
            <a:tailEnd/>
          </a:ln>
          <a:effectLst/>
        </p:spPr>
        <p:txBody>
          <a:bodyPr wrap="none" lIns="90000" tIns="46800" rIns="90000" bIns="46800" anchor="ctr"/>
          <a:lstStyle/>
          <a:p>
            <a:pPr algn="ctr"/>
            <a:endParaRPr lang="zh-CN" altLang="zh-CN" sz="2400">
              <a:ea typeface="宋体" pitchFamily="2" charset="-122"/>
            </a:endParaRPr>
          </a:p>
        </p:txBody>
      </p:sp>
      <p:pic>
        <p:nvPicPr>
          <p:cNvPr id="17" name="Picture 20" descr="D:\Documents and Settings\zhl\My Documents\NISSAN 图标.files\logo.gif"/>
          <p:cNvPicPr>
            <a:picLocks noChangeAspect="1" noChangeArrowheads="1"/>
          </p:cNvPicPr>
          <p:nvPr/>
        </p:nvPicPr>
        <p:blipFill>
          <a:blip r:embed="rId7" cstate="print"/>
          <a:srcRect r="66168"/>
          <a:stretch>
            <a:fillRect/>
          </a:stretch>
        </p:blipFill>
        <p:spPr bwMode="auto">
          <a:xfrm>
            <a:off x="3581400" y="1295400"/>
            <a:ext cx="1524000" cy="1066800"/>
          </a:xfrm>
          <a:prstGeom prst="rect">
            <a:avLst/>
          </a:prstGeom>
          <a:noFill/>
        </p:spPr>
      </p:pic>
      <p:sp>
        <p:nvSpPr>
          <p:cNvPr id="18" name="Oval 21"/>
          <p:cNvSpPr>
            <a:spLocks noChangeArrowheads="1"/>
          </p:cNvSpPr>
          <p:nvPr/>
        </p:nvSpPr>
        <p:spPr bwMode="auto">
          <a:xfrm>
            <a:off x="3505200" y="2590800"/>
            <a:ext cx="2286000" cy="2057400"/>
          </a:xfrm>
          <a:prstGeom prst="ellipse">
            <a:avLst/>
          </a:prstGeom>
          <a:noFill/>
          <a:ln w="38100">
            <a:solidFill>
              <a:schemeClr val="accent1"/>
            </a:solidFill>
            <a:round/>
            <a:headEnd/>
            <a:tailEnd/>
          </a:ln>
          <a:effectLst/>
        </p:spPr>
        <p:txBody>
          <a:bodyPr wrap="none" lIns="90000" tIns="46800" rIns="90000" bIns="46800" anchor="ctr"/>
          <a:lstStyle/>
          <a:p>
            <a:endParaRPr lang="zh-CN" altLang="en-US"/>
          </a:p>
        </p:txBody>
      </p:sp>
      <p:sp>
        <p:nvSpPr>
          <p:cNvPr id="19" name="Line 22"/>
          <p:cNvSpPr>
            <a:spLocks noChangeShapeType="1"/>
          </p:cNvSpPr>
          <p:nvPr/>
        </p:nvSpPr>
        <p:spPr bwMode="auto">
          <a:xfrm flipH="1" flipV="1">
            <a:off x="1828800" y="1905000"/>
            <a:ext cx="1752600" cy="1295400"/>
          </a:xfrm>
          <a:prstGeom prst="line">
            <a:avLst/>
          </a:prstGeom>
          <a:noFill/>
          <a:ln w="12700">
            <a:solidFill>
              <a:schemeClr val="accent1"/>
            </a:solidFill>
            <a:round/>
            <a:headEnd/>
            <a:tailEnd/>
          </a:ln>
          <a:effectLst/>
        </p:spPr>
        <p:txBody>
          <a:bodyPr wrap="none" lIns="90000" tIns="46800" rIns="90000" bIns="46800" anchor="ctr"/>
          <a:lstStyle/>
          <a:p>
            <a:endParaRPr lang="zh-CN" altLang="en-US"/>
          </a:p>
        </p:txBody>
      </p:sp>
      <p:sp>
        <p:nvSpPr>
          <p:cNvPr id="20" name="Line 23"/>
          <p:cNvSpPr>
            <a:spLocks noChangeShapeType="1"/>
          </p:cNvSpPr>
          <p:nvPr/>
        </p:nvSpPr>
        <p:spPr bwMode="auto">
          <a:xfrm flipV="1">
            <a:off x="5715000" y="1676400"/>
            <a:ext cx="1524000" cy="1524000"/>
          </a:xfrm>
          <a:prstGeom prst="line">
            <a:avLst/>
          </a:prstGeom>
          <a:noFill/>
          <a:ln w="12700">
            <a:solidFill>
              <a:schemeClr val="accent1"/>
            </a:solidFill>
            <a:round/>
            <a:headEnd/>
            <a:tailEnd/>
          </a:ln>
          <a:effectLst/>
        </p:spPr>
        <p:txBody>
          <a:bodyPr wrap="none" lIns="90000" tIns="46800" rIns="90000" bIns="46800" anchor="ctr"/>
          <a:lstStyle/>
          <a:p>
            <a:endParaRPr lang="zh-CN" altLang="en-US"/>
          </a:p>
        </p:txBody>
      </p:sp>
      <p:sp>
        <p:nvSpPr>
          <p:cNvPr id="21" name="Line 24"/>
          <p:cNvSpPr>
            <a:spLocks noChangeShapeType="1"/>
          </p:cNvSpPr>
          <p:nvPr/>
        </p:nvSpPr>
        <p:spPr bwMode="auto">
          <a:xfrm rot="301286" flipH="1">
            <a:off x="1219200" y="3733800"/>
            <a:ext cx="2209800" cy="1295400"/>
          </a:xfrm>
          <a:prstGeom prst="line">
            <a:avLst/>
          </a:prstGeom>
          <a:noFill/>
          <a:ln w="12700">
            <a:solidFill>
              <a:schemeClr val="accent1"/>
            </a:solidFill>
            <a:round/>
            <a:headEnd/>
            <a:tailEnd/>
          </a:ln>
          <a:effectLst/>
        </p:spPr>
        <p:txBody>
          <a:bodyPr wrap="none" lIns="90000" tIns="46800" rIns="90000" bIns="46800" anchor="ctr"/>
          <a:lstStyle/>
          <a:p>
            <a:endParaRPr lang="zh-CN" altLang="en-US"/>
          </a:p>
        </p:txBody>
      </p:sp>
      <p:sp>
        <p:nvSpPr>
          <p:cNvPr id="22" name="Line 26"/>
          <p:cNvSpPr>
            <a:spLocks noChangeShapeType="1"/>
          </p:cNvSpPr>
          <p:nvPr/>
        </p:nvSpPr>
        <p:spPr bwMode="auto">
          <a:xfrm rot="1505666" flipH="1">
            <a:off x="3902075" y="4575175"/>
            <a:ext cx="76200" cy="1676400"/>
          </a:xfrm>
          <a:prstGeom prst="line">
            <a:avLst/>
          </a:prstGeom>
          <a:noFill/>
          <a:ln w="12700">
            <a:solidFill>
              <a:schemeClr val="accent1"/>
            </a:solidFill>
            <a:round/>
            <a:headEnd/>
            <a:tailEnd/>
          </a:ln>
          <a:effectLst/>
        </p:spPr>
        <p:txBody>
          <a:bodyPr wrap="none" lIns="90000" tIns="46800" rIns="90000" bIns="46800" anchor="ctr"/>
          <a:lstStyle/>
          <a:p>
            <a:endParaRPr lang="zh-CN" altLang="en-US"/>
          </a:p>
        </p:txBody>
      </p:sp>
      <p:sp>
        <p:nvSpPr>
          <p:cNvPr id="23" name="Line 27"/>
          <p:cNvSpPr>
            <a:spLocks noChangeShapeType="1"/>
          </p:cNvSpPr>
          <p:nvPr/>
        </p:nvSpPr>
        <p:spPr bwMode="auto">
          <a:xfrm rot="36394">
            <a:off x="5788025" y="3816350"/>
            <a:ext cx="2438400" cy="1062038"/>
          </a:xfrm>
          <a:prstGeom prst="line">
            <a:avLst/>
          </a:prstGeom>
          <a:noFill/>
          <a:ln w="12700">
            <a:solidFill>
              <a:schemeClr val="accent1"/>
            </a:solidFill>
            <a:round/>
            <a:headEnd/>
            <a:tailEnd/>
          </a:ln>
          <a:effectLst/>
        </p:spPr>
        <p:txBody>
          <a:bodyPr wrap="none" lIns="90000" tIns="46800" rIns="90000" bIns="46800" anchor="ctr"/>
          <a:lstStyle/>
          <a:p>
            <a:endParaRPr lang="zh-CN" altLang="en-US"/>
          </a:p>
        </p:txBody>
      </p:sp>
      <p:pic>
        <p:nvPicPr>
          <p:cNvPr id="24" name="Picture 28" descr="D:\Documents and Settings\zhl\My Documents\france_x.gif"/>
          <p:cNvPicPr>
            <a:picLocks noChangeAspect="1" noChangeArrowheads="1"/>
          </p:cNvPicPr>
          <p:nvPr/>
        </p:nvPicPr>
        <p:blipFill>
          <a:blip r:embed="rId8" cstate="print"/>
          <a:srcRect/>
          <a:stretch>
            <a:fillRect/>
          </a:stretch>
        </p:blipFill>
        <p:spPr bwMode="auto">
          <a:xfrm>
            <a:off x="6934200" y="2971800"/>
            <a:ext cx="1131888" cy="925513"/>
          </a:xfrm>
          <a:prstGeom prst="rect">
            <a:avLst/>
          </a:prstGeom>
          <a:noFill/>
        </p:spPr>
      </p:pic>
      <p:sp>
        <p:nvSpPr>
          <p:cNvPr id="25" name="Line 29"/>
          <p:cNvSpPr>
            <a:spLocks noChangeShapeType="1"/>
          </p:cNvSpPr>
          <p:nvPr/>
        </p:nvSpPr>
        <p:spPr bwMode="auto">
          <a:xfrm rot="18884898" flipH="1">
            <a:off x="5403057" y="4464844"/>
            <a:ext cx="503237" cy="1806575"/>
          </a:xfrm>
          <a:prstGeom prst="line">
            <a:avLst/>
          </a:prstGeom>
          <a:noFill/>
          <a:ln w="12700">
            <a:solidFill>
              <a:schemeClr val="accent1"/>
            </a:solidFill>
            <a:round/>
            <a:headEnd/>
            <a:tailEnd/>
          </a:ln>
          <a:effectLst/>
        </p:spPr>
        <p:txBody>
          <a:bodyPr wrap="none" lIns="90000" tIns="46800" rIns="90000" bIns="46800" anchor="ctr"/>
          <a:lstStyle/>
          <a:p>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活动三东风汽车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40" name="Rectangle 10"/>
          <p:cNvSpPr>
            <a:spLocks noChangeArrowheads="1"/>
          </p:cNvSpPr>
          <p:nvPr/>
        </p:nvSpPr>
        <p:spPr bwMode="auto">
          <a:xfrm>
            <a:off x="914400" y="908720"/>
            <a:ext cx="7512050" cy="762000"/>
          </a:xfrm>
          <a:prstGeom prst="rect">
            <a:avLst/>
          </a:prstGeom>
          <a:noFill/>
          <a:ln w="9525">
            <a:noFill/>
            <a:miter lim="800000"/>
            <a:headEnd/>
            <a:tailEnd/>
          </a:ln>
          <a:effectLst/>
        </p:spPr>
        <p:txBody>
          <a:bodyPr anchor="ctr"/>
          <a:lstStyle/>
          <a:p>
            <a:pPr>
              <a:lnSpc>
                <a:spcPct val="70000"/>
              </a:lnSpc>
            </a:pPr>
            <a:r>
              <a:rPr lang="zh-CN" altLang="en-US">
                <a:solidFill>
                  <a:schemeClr val="tx2"/>
                </a:solidFill>
                <a:effectLst>
                  <a:outerShdw blurRad="38100" dist="38100" dir="2700000" algn="tl">
                    <a:srgbClr val="C0C0C0"/>
                  </a:outerShdw>
                </a:effectLst>
                <a:latin typeface="Adobe 仿宋 Std R" pitchFamily="18" charset="-122"/>
                <a:ea typeface="Adobe 仿宋 Std R" pitchFamily="18" charset="-122"/>
              </a:rPr>
              <a:t>东风悦达起亚汽车有限公司</a:t>
            </a:r>
          </a:p>
        </p:txBody>
      </p:sp>
      <p:pic>
        <p:nvPicPr>
          <p:cNvPr id="41" name="Picture 11" descr="title1"/>
          <p:cNvPicPr>
            <a:picLocks noChangeAspect="1" noChangeArrowheads="1" noCrop="1"/>
          </p:cNvPicPr>
          <p:nvPr/>
        </p:nvPicPr>
        <p:blipFill>
          <a:blip r:embed="rId2" cstate="print"/>
          <a:srcRect/>
          <a:stretch>
            <a:fillRect/>
          </a:stretch>
        </p:blipFill>
        <p:spPr bwMode="auto">
          <a:xfrm>
            <a:off x="609600" y="1213520"/>
            <a:ext cx="269875" cy="269875"/>
          </a:xfrm>
          <a:prstGeom prst="rect">
            <a:avLst/>
          </a:prstGeom>
          <a:noFill/>
        </p:spPr>
      </p:pic>
      <p:sp>
        <p:nvSpPr>
          <p:cNvPr id="42" name="Rectangle 12"/>
          <p:cNvSpPr>
            <a:spLocks noChangeArrowheads="1"/>
          </p:cNvSpPr>
          <p:nvPr/>
        </p:nvSpPr>
        <p:spPr bwMode="auto">
          <a:xfrm>
            <a:off x="914400" y="1670720"/>
            <a:ext cx="6757988" cy="701675"/>
          </a:xfrm>
          <a:prstGeom prst="rect">
            <a:avLst/>
          </a:prstGeom>
          <a:noFill/>
          <a:ln w="9525">
            <a:noFill/>
            <a:miter lim="800000"/>
            <a:headEnd/>
            <a:tailEnd/>
          </a:ln>
          <a:effectLst/>
        </p:spPr>
        <p:txBody>
          <a:bodyPr>
            <a:spAutoFit/>
          </a:bodyPr>
          <a:lstStyle/>
          <a:p>
            <a:r>
              <a:rPr lang="en-US" altLang="zh-CN" sz="2000">
                <a:effectLst>
                  <a:outerShdw blurRad="38100" dist="38100" dir="2700000" algn="tl">
                    <a:srgbClr val="C0C0C0"/>
                  </a:outerShdw>
                </a:effectLst>
                <a:latin typeface="Adobe 仿宋 Std R" pitchFamily="18" charset="-122"/>
                <a:ea typeface="Adobe 仿宋 Std R" pitchFamily="18" charset="-122"/>
              </a:rPr>
              <a:t>2002</a:t>
            </a:r>
            <a:r>
              <a:rPr lang="zh-CN" altLang="en-US" sz="2000">
                <a:effectLst>
                  <a:outerShdw blurRad="38100" dist="38100" dir="2700000" algn="tl">
                    <a:srgbClr val="C0C0C0"/>
                  </a:outerShdw>
                </a:effectLst>
                <a:latin typeface="Adobe 仿宋 Std R" pitchFamily="18" charset="-122"/>
                <a:ea typeface="Adobe 仿宋 Std R" pitchFamily="18" charset="-122"/>
              </a:rPr>
              <a:t>年东风汽车公司对江苏悦达起亚汽车有限公司实施重组后成立东风悦达起亚汽车有限公司</a:t>
            </a:r>
          </a:p>
        </p:txBody>
      </p:sp>
      <p:sp>
        <p:nvSpPr>
          <p:cNvPr id="43" name="Rectangle 14"/>
          <p:cNvSpPr>
            <a:spLocks noChangeArrowheads="1"/>
          </p:cNvSpPr>
          <p:nvPr/>
        </p:nvSpPr>
        <p:spPr bwMode="auto">
          <a:xfrm>
            <a:off x="990600" y="2585120"/>
            <a:ext cx="7077075" cy="519113"/>
          </a:xfrm>
          <a:prstGeom prst="rect">
            <a:avLst/>
          </a:prstGeom>
          <a:noFill/>
          <a:ln w="9525">
            <a:noFill/>
            <a:miter lim="800000"/>
            <a:headEnd/>
            <a:tailEnd/>
          </a:ln>
          <a:effectLst/>
        </p:spPr>
        <p:txBody>
          <a:bodyPr>
            <a:spAutoFit/>
          </a:bodyPr>
          <a:lstStyle/>
          <a:p>
            <a:pPr>
              <a:lnSpc>
                <a:spcPct val="140000"/>
              </a:lnSpc>
              <a:spcBef>
                <a:spcPct val="50000"/>
              </a:spcBef>
            </a:pPr>
            <a:r>
              <a:rPr lang="zh-CN" altLang="en-US" sz="2000">
                <a:effectLst>
                  <a:outerShdw blurRad="38100" dist="38100" dir="2700000" algn="tl">
                    <a:srgbClr val="C0C0C0"/>
                  </a:outerShdw>
                </a:effectLst>
                <a:latin typeface="Adobe 仿宋 Std R" pitchFamily="18" charset="-122"/>
                <a:ea typeface="Adobe 仿宋 Std R" pitchFamily="18" charset="-122"/>
              </a:rPr>
              <a:t>现已形成</a:t>
            </a:r>
            <a:r>
              <a:rPr lang="en-US" altLang="zh-CN" sz="2000">
                <a:effectLst>
                  <a:outerShdw blurRad="38100" dist="38100" dir="2700000" algn="tl">
                    <a:srgbClr val="C0C0C0"/>
                  </a:outerShdw>
                </a:effectLst>
                <a:latin typeface="Adobe 仿宋 Std R" pitchFamily="18" charset="-122"/>
                <a:ea typeface="Adobe 仿宋 Std R" pitchFamily="18" charset="-122"/>
              </a:rPr>
              <a:t>5</a:t>
            </a:r>
            <a:r>
              <a:rPr lang="zh-CN" altLang="en-US" sz="2000">
                <a:effectLst>
                  <a:outerShdw blurRad="38100" dist="38100" dir="2700000" algn="tl">
                    <a:srgbClr val="C0C0C0"/>
                  </a:outerShdw>
                </a:effectLst>
                <a:latin typeface="Adobe 仿宋 Std R" pitchFamily="18" charset="-122"/>
                <a:ea typeface="Adobe 仿宋 Std R" pitchFamily="18" charset="-122"/>
              </a:rPr>
              <a:t>万辆乘用车生产能力</a:t>
            </a:r>
          </a:p>
        </p:txBody>
      </p:sp>
      <p:pic>
        <p:nvPicPr>
          <p:cNvPr id="44" name="Picture 15" descr="checkb3"/>
          <p:cNvPicPr>
            <a:picLocks noChangeAspect="1" noChangeArrowheads="1"/>
          </p:cNvPicPr>
          <p:nvPr/>
        </p:nvPicPr>
        <p:blipFill>
          <a:blip r:embed="rId3" cstate="print"/>
          <a:srcRect/>
          <a:stretch>
            <a:fillRect/>
          </a:stretch>
        </p:blipFill>
        <p:spPr bwMode="auto">
          <a:xfrm>
            <a:off x="685800" y="1746920"/>
            <a:ext cx="304800" cy="295275"/>
          </a:xfrm>
          <a:prstGeom prst="rect">
            <a:avLst/>
          </a:prstGeom>
          <a:noFill/>
        </p:spPr>
      </p:pic>
      <p:pic>
        <p:nvPicPr>
          <p:cNvPr id="45" name="Picture 16" descr="checkb3"/>
          <p:cNvPicPr>
            <a:picLocks noChangeAspect="1" noChangeArrowheads="1"/>
          </p:cNvPicPr>
          <p:nvPr/>
        </p:nvPicPr>
        <p:blipFill>
          <a:blip r:embed="rId3" cstate="print"/>
          <a:srcRect/>
          <a:stretch>
            <a:fillRect/>
          </a:stretch>
        </p:blipFill>
        <p:spPr bwMode="auto">
          <a:xfrm>
            <a:off x="685800" y="2737520"/>
            <a:ext cx="304800" cy="295275"/>
          </a:xfrm>
          <a:prstGeom prst="rect">
            <a:avLst/>
          </a:prstGeom>
          <a:noFill/>
        </p:spPr>
      </p:pic>
      <p:pic>
        <p:nvPicPr>
          <p:cNvPr id="46" name="Picture 17" descr="checkb3"/>
          <p:cNvPicPr>
            <a:picLocks noChangeAspect="1" noChangeArrowheads="1"/>
          </p:cNvPicPr>
          <p:nvPr/>
        </p:nvPicPr>
        <p:blipFill>
          <a:blip r:embed="rId3" cstate="print"/>
          <a:srcRect/>
          <a:stretch>
            <a:fillRect/>
          </a:stretch>
        </p:blipFill>
        <p:spPr bwMode="auto">
          <a:xfrm>
            <a:off x="685800" y="3347120"/>
            <a:ext cx="304800" cy="295275"/>
          </a:xfrm>
          <a:prstGeom prst="rect">
            <a:avLst/>
          </a:prstGeom>
          <a:noFill/>
        </p:spPr>
      </p:pic>
      <p:sp>
        <p:nvSpPr>
          <p:cNvPr id="47" name="Rectangle 18"/>
          <p:cNvSpPr>
            <a:spLocks noChangeArrowheads="1"/>
          </p:cNvSpPr>
          <p:nvPr/>
        </p:nvSpPr>
        <p:spPr bwMode="auto">
          <a:xfrm>
            <a:off x="990600" y="3194720"/>
            <a:ext cx="7077075" cy="519113"/>
          </a:xfrm>
          <a:prstGeom prst="rect">
            <a:avLst/>
          </a:prstGeom>
          <a:noFill/>
          <a:ln w="9525">
            <a:noFill/>
            <a:miter lim="800000"/>
            <a:headEnd/>
            <a:tailEnd/>
          </a:ln>
          <a:effectLst/>
        </p:spPr>
        <p:txBody>
          <a:bodyPr>
            <a:spAutoFit/>
          </a:bodyPr>
          <a:lstStyle/>
          <a:p>
            <a:pPr>
              <a:lnSpc>
                <a:spcPct val="140000"/>
              </a:lnSpc>
              <a:spcBef>
                <a:spcPct val="50000"/>
              </a:spcBef>
            </a:pPr>
            <a:r>
              <a:rPr lang="zh-CN" altLang="en-US" sz="2000">
                <a:effectLst>
                  <a:outerShdw blurRad="38100" dist="38100" dir="2700000" algn="tl">
                    <a:srgbClr val="C0C0C0"/>
                  </a:outerShdw>
                </a:effectLst>
                <a:latin typeface="Adobe 仿宋 Std R" pitchFamily="18" charset="-122"/>
                <a:ea typeface="Adobe 仿宋 Std R" pitchFamily="18" charset="-122"/>
              </a:rPr>
              <a:t>公司的股权结构</a:t>
            </a:r>
          </a:p>
        </p:txBody>
      </p:sp>
      <p:sp>
        <p:nvSpPr>
          <p:cNvPr id="48" name="Rectangle 20"/>
          <p:cNvSpPr>
            <a:spLocks noChangeArrowheads="1"/>
          </p:cNvSpPr>
          <p:nvPr/>
        </p:nvSpPr>
        <p:spPr bwMode="auto">
          <a:xfrm>
            <a:off x="838200" y="4490120"/>
            <a:ext cx="1828800" cy="893763"/>
          </a:xfrm>
          <a:prstGeom prst="rect">
            <a:avLst/>
          </a:prstGeom>
          <a:noFill/>
          <a:ln w="9525">
            <a:solidFill>
              <a:srgbClr val="FF99CC"/>
            </a:solidFill>
            <a:miter lim="800000"/>
            <a:headEnd/>
            <a:tailEnd/>
          </a:ln>
          <a:effectLst/>
        </p:spPr>
        <p:txBody>
          <a:bodyPr lIns="90000" tIns="46800" rIns="90000" bIns="46800" anchor="ctr" anchorCtr="1">
            <a:spAutoFit/>
          </a:bodyPr>
          <a:lstStyle/>
          <a:p>
            <a:pPr algn="ctr"/>
            <a:r>
              <a:rPr lang="zh-CN" altLang="en-US" sz="2000">
                <a:effectLst>
                  <a:outerShdw blurRad="38100" dist="38100" dir="2700000" algn="tl">
                    <a:srgbClr val="C0C0C0"/>
                  </a:outerShdw>
                </a:effectLst>
                <a:latin typeface="Adobe 仿宋 Std R" pitchFamily="18" charset="-122"/>
                <a:ea typeface="Adobe 仿宋 Std R" pitchFamily="18" charset="-122"/>
              </a:rPr>
              <a:t>东风悦达起亚汽车有限公司</a:t>
            </a:r>
          </a:p>
          <a:p>
            <a:pPr algn="ctr"/>
            <a:r>
              <a:rPr lang="zh-CN" altLang="en-US" sz="1200">
                <a:effectLst>
                  <a:outerShdw blurRad="38100" dist="38100" dir="2700000" algn="tl">
                    <a:srgbClr val="C0C0C0"/>
                  </a:outerShdw>
                </a:effectLst>
                <a:latin typeface="Adobe 仿宋 Std R" pitchFamily="18" charset="-122"/>
                <a:ea typeface="Adobe 仿宋 Std R" pitchFamily="18" charset="-122"/>
              </a:rPr>
              <a:t>注册资本</a:t>
            </a:r>
            <a:r>
              <a:rPr lang="en-US" altLang="zh-CN" sz="1200">
                <a:effectLst>
                  <a:outerShdw blurRad="38100" dist="38100" dir="2700000" algn="tl">
                    <a:srgbClr val="C0C0C0"/>
                  </a:outerShdw>
                </a:effectLst>
                <a:latin typeface="Adobe 仿宋 Std R" pitchFamily="18" charset="-122"/>
                <a:ea typeface="Adobe 仿宋 Std R" pitchFamily="18" charset="-122"/>
              </a:rPr>
              <a:t>7000</a:t>
            </a:r>
            <a:r>
              <a:rPr lang="zh-CN" altLang="en-US" sz="1200">
                <a:effectLst>
                  <a:outerShdw blurRad="38100" dist="38100" dir="2700000" algn="tl">
                    <a:srgbClr val="C0C0C0"/>
                  </a:outerShdw>
                </a:effectLst>
                <a:latin typeface="Adobe 仿宋 Std R" pitchFamily="18" charset="-122"/>
                <a:ea typeface="Adobe 仿宋 Std R" pitchFamily="18" charset="-122"/>
              </a:rPr>
              <a:t>万美元</a:t>
            </a:r>
          </a:p>
        </p:txBody>
      </p:sp>
      <p:sp>
        <p:nvSpPr>
          <p:cNvPr id="49" name="AutoShape 21"/>
          <p:cNvSpPr>
            <a:spLocks noChangeArrowheads="1"/>
          </p:cNvSpPr>
          <p:nvPr/>
        </p:nvSpPr>
        <p:spPr bwMode="auto">
          <a:xfrm>
            <a:off x="3048000" y="4013870"/>
            <a:ext cx="381000" cy="152400"/>
          </a:xfrm>
          <a:prstGeom prst="rightArrow">
            <a:avLst>
              <a:gd name="adj1" fmla="val 50000"/>
              <a:gd name="adj2" fmla="val 62500"/>
            </a:avLst>
          </a:prstGeom>
          <a:solidFill>
            <a:srgbClr val="FFCCFF"/>
          </a:solidFill>
          <a:ln w="9525">
            <a:solidFill>
              <a:schemeClr val="hlink"/>
            </a:solidFill>
            <a:miter lim="800000"/>
            <a:headEnd/>
            <a:tailEnd/>
          </a:ln>
          <a:effectLst/>
        </p:spPr>
        <p:txBody>
          <a:bodyPr wrap="none" lIns="90000" tIns="46800" rIns="90000" bIns="46800" anchor="ctr"/>
          <a:lstStyle/>
          <a:p>
            <a:endParaRPr lang="zh-CN" altLang="en-US">
              <a:latin typeface="Adobe 仿宋 Std R" pitchFamily="18" charset="-122"/>
              <a:ea typeface="Adobe 仿宋 Std R" pitchFamily="18" charset="-122"/>
            </a:endParaRPr>
          </a:p>
        </p:txBody>
      </p:sp>
      <p:sp>
        <p:nvSpPr>
          <p:cNvPr id="50" name="Rectangle 22"/>
          <p:cNvSpPr>
            <a:spLocks noChangeArrowheads="1"/>
          </p:cNvSpPr>
          <p:nvPr/>
        </p:nvSpPr>
        <p:spPr bwMode="auto">
          <a:xfrm>
            <a:off x="2971800" y="4032920"/>
            <a:ext cx="76200" cy="2057400"/>
          </a:xfrm>
          <a:prstGeom prst="rect">
            <a:avLst/>
          </a:prstGeom>
          <a:solidFill>
            <a:srgbClr val="FFCCFF"/>
          </a:solidFill>
          <a:ln w="9525">
            <a:solidFill>
              <a:schemeClr val="hlink"/>
            </a:solidFill>
            <a:miter lim="800000"/>
            <a:headEnd/>
            <a:tailEnd/>
          </a:ln>
          <a:effectLst/>
        </p:spPr>
        <p:txBody>
          <a:bodyPr wrap="none" lIns="90000" tIns="46800" rIns="90000" bIns="46800" anchor="ctr"/>
          <a:lstStyle/>
          <a:p>
            <a:endParaRPr lang="zh-CN" altLang="en-US">
              <a:latin typeface="Adobe 仿宋 Std R" pitchFamily="18" charset="-122"/>
              <a:ea typeface="Adobe 仿宋 Std R" pitchFamily="18" charset="-122"/>
            </a:endParaRPr>
          </a:p>
        </p:txBody>
      </p:sp>
      <p:sp>
        <p:nvSpPr>
          <p:cNvPr id="51" name="Rectangle 25"/>
          <p:cNvSpPr>
            <a:spLocks noChangeArrowheads="1"/>
          </p:cNvSpPr>
          <p:nvPr/>
        </p:nvSpPr>
        <p:spPr bwMode="auto">
          <a:xfrm>
            <a:off x="3733800" y="3880520"/>
            <a:ext cx="3733800" cy="457200"/>
          </a:xfrm>
          <a:prstGeom prst="rect">
            <a:avLst/>
          </a:prstGeom>
          <a:noFill/>
          <a:ln w="9525">
            <a:solidFill>
              <a:srgbClr val="FF99CC"/>
            </a:solidFill>
            <a:miter lim="800000"/>
            <a:headEnd/>
            <a:tailEnd/>
          </a:ln>
          <a:effectLst/>
        </p:spPr>
        <p:txBody>
          <a:bodyPr wrap="none" lIns="90000" tIns="46800" rIns="90000" bIns="46800" anchor="ctr"/>
          <a:lstStyle/>
          <a:p>
            <a:pPr algn="ctr"/>
            <a:r>
              <a:rPr lang="zh-CN" altLang="en-US" sz="2000">
                <a:effectLst>
                  <a:outerShdw blurRad="38100" dist="38100" dir="2700000" algn="tl">
                    <a:srgbClr val="C0C0C0"/>
                  </a:outerShdw>
                </a:effectLst>
                <a:latin typeface="Adobe 仿宋 Std R" pitchFamily="18" charset="-122"/>
                <a:ea typeface="Adobe 仿宋 Std R" pitchFamily="18" charset="-122"/>
              </a:rPr>
              <a:t>东风汽车公司</a:t>
            </a:r>
            <a:r>
              <a:rPr lang="en-US" altLang="zh-CN" sz="2000">
                <a:effectLst>
                  <a:outerShdw blurRad="38100" dist="38100" dir="2700000" algn="tl">
                    <a:srgbClr val="C0C0C0"/>
                  </a:outerShdw>
                </a:effectLst>
                <a:latin typeface="Adobe 仿宋 Std R" pitchFamily="18" charset="-122"/>
                <a:ea typeface="Adobe 仿宋 Std R" pitchFamily="18" charset="-122"/>
              </a:rPr>
              <a:t>25%</a:t>
            </a:r>
          </a:p>
        </p:txBody>
      </p:sp>
      <p:sp>
        <p:nvSpPr>
          <p:cNvPr id="52" name="Rectangle 26"/>
          <p:cNvSpPr>
            <a:spLocks noChangeArrowheads="1"/>
          </p:cNvSpPr>
          <p:nvPr/>
        </p:nvSpPr>
        <p:spPr bwMode="auto">
          <a:xfrm>
            <a:off x="3733800" y="4775870"/>
            <a:ext cx="3733800" cy="476250"/>
          </a:xfrm>
          <a:prstGeom prst="rect">
            <a:avLst/>
          </a:prstGeom>
          <a:noFill/>
          <a:ln w="9525">
            <a:solidFill>
              <a:srgbClr val="FF99CC"/>
            </a:solidFill>
            <a:miter lim="800000"/>
            <a:headEnd/>
            <a:tailEnd/>
          </a:ln>
          <a:effectLst/>
        </p:spPr>
        <p:txBody>
          <a:bodyPr wrap="none" lIns="90000" tIns="46800" rIns="90000" bIns="46800" anchor="ctr"/>
          <a:lstStyle/>
          <a:p>
            <a:pPr algn="ctr"/>
            <a:r>
              <a:rPr lang="zh-CN" altLang="en-US" sz="2000">
                <a:effectLst>
                  <a:outerShdw blurRad="38100" dist="38100" dir="2700000" algn="tl">
                    <a:srgbClr val="C0C0C0"/>
                  </a:outerShdw>
                </a:effectLst>
                <a:latin typeface="Adobe 仿宋 Std R" pitchFamily="18" charset="-122"/>
                <a:ea typeface="Adobe 仿宋 Std R" pitchFamily="18" charset="-122"/>
              </a:rPr>
              <a:t>江苏悦达投资股份有限公司 </a:t>
            </a:r>
            <a:r>
              <a:rPr lang="en-US" altLang="zh-CN" sz="2000">
                <a:effectLst>
                  <a:outerShdw blurRad="38100" dist="38100" dir="2700000" algn="tl">
                    <a:srgbClr val="C0C0C0"/>
                  </a:outerShdw>
                </a:effectLst>
                <a:latin typeface="Adobe 仿宋 Std R" pitchFamily="18" charset="-122"/>
                <a:ea typeface="Adobe 仿宋 Std R" pitchFamily="18" charset="-122"/>
              </a:rPr>
              <a:t>25%</a:t>
            </a:r>
          </a:p>
        </p:txBody>
      </p:sp>
      <p:sp>
        <p:nvSpPr>
          <p:cNvPr id="53" name="Rectangle 27"/>
          <p:cNvSpPr>
            <a:spLocks noChangeArrowheads="1"/>
          </p:cNvSpPr>
          <p:nvPr/>
        </p:nvSpPr>
        <p:spPr bwMode="auto">
          <a:xfrm>
            <a:off x="3752850" y="5709320"/>
            <a:ext cx="3657600" cy="533400"/>
          </a:xfrm>
          <a:prstGeom prst="rect">
            <a:avLst/>
          </a:prstGeom>
          <a:noFill/>
          <a:ln w="9525">
            <a:solidFill>
              <a:srgbClr val="FF99CC"/>
            </a:solidFill>
            <a:miter lim="800000"/>
            <a:headEnd/>
            <a:tailEnd/>
          </a:ln>
          <a:effectLst/>
        </p:spPr>
        <p:txBody>
          <a:bodyPr wrap="none" lIns="90000" tIns="46800" rIns="90000" bIns="46800" anchor="ctr"/>
          <a:lstStyle/>
          <a:p>
            <a:pPr algn="ctr"/>
            <a:r>
              <a:rPr lang="zh-CN" altLang="en-US" sz="2000">
                <a:effectLst>
                  <a:outerShdw blurRad="38100" dist="38100" dir="2700000" algn="tl">
                    <a:srgbClr val="C0C0C0"/>
                  </a:outerShdw>
                </a:effectLst>
                <a:latin typeface="Adobe 仿宋 Std R" pitchFamily="18" charset="-122"/>
                <a:ea typeface="Adobe 仿宋 Std R" pitchFamily="18" charset="-122"/>
              </a:rPr>
              <a:t>韩国起亚自动车株式会社</a:t>
            </a:r>
            <a:r>
              <a:rPr lang="en-US" altLang="zh-CN" sz="2000">
                <a:effectLst>
                  <a:outerShdw blurRad="38100" dist="38100" dir="2700000" algn="tl">
                    <a:srgbClr val="C0C0C0"/>
                  </a:outerShdw>
                </a:effectLst>
                <a:latin typeface="Adobe 仿宋 Std R" pitchFamily="18" charset="-122"/>
                <a:ea typeface="Adobe 仿宋 Std R" pitchFamily="18" charset="-122"/>
              </a:rPr>
              <a:t>50%</a:t>
            </a:r>
          </a:p>
        </p:txBody>
      </p:sp>
      <p:sp>
        <p:nvSpPr>
          <p:cNvPr id="54" name="AutoShape 29"/>
          <p:cNvSpPr>
            <a:spLocks noChangeArrowheads="1"/>
          </p:cNvSpPr>
          <p:nvPr/>
        </p:nvSpPr>
        <p:spPr bwMode="auto">
          <a:xfrm>
            <a:off x="2971800" y="4947320"/>
            <a:ext cx="457200" cy="152400"/>
          </a:xfrm>
          <a:prstGeom prst="rightArrow">
            <a:avLst>
              <a:gd name="adj1" fmla="val 50000"/>
              <a:gd name="adj2" fmla="val 75000"/>
            </a:avLst>
          </a:prstGeom>
          <a:solidFill>
            <a:srgbClr val="FFCCFF"/>
          </a:solidFill>
          <a:ln w="9525">
            <a:solidFill>
              <a:schemeClr val="hlink"/>
            </a:solidFill>
            <a:miter lim="800000"/>
            <a:headEnd/>
            <a:tailEnd/>
          </a:ln>
          <a:effectLst/>
        </p:spPr>
        <p:txBody>
          <a:bodyPr wrap="none" lIns="90000" tIns="46800" rIns="90000" bIns="46800" anchor="ctr"/>
          <a:lstStyle/>
          <a:p>
            <a:endParaRPr lang="zh-CN" altLang="en-US">
              <a:latin typeface="Adobe 仿宋 Std R" pitchFamily="18" charset="-122"/>
              <a:ea typeface="Adobe 仿宋 Std R" pitchFamily="18" charset="-122"/>
            </a:endParaRPr>
          </a:p>
        </p:txBody>
      </p:sp>
      <p:sp>
        <p:nvSpPr>
          <p:cNvPr id="55" name="AutoShape 30"/>
          <p:cNvSpPr>
            <a:spLocks noChangeArrowheads="1"/>
          </p:cNvSpPr>
          <p:nvPr/>
        </p:nvSpPr>
        <p:spPr bwMode="auto">
          <a:xfrm>
            <a:off x="3048000" y="5956970"/>
            <a:ext cx="381000" cy="152400"/>
          </a:xfrm>
          <a:prstGeom prst="rightArrow">
            <a:avLst>
              <a:gd name="adj1" fmla="val 50000"/>
              <a:gd name="adj2" fmla="val 62500"/>
            </a:avLst>
          </a:prstGeom>
          <a:solidFill>
            <a:srgbClr val="FFCCFF"/>
          </a:solidFill>
          <a:ln w="9525">
            <a:solidFill>
              <a:schemeClr val="hlink"/>
            </a:solidFill>
            <a:miter lim="800000"/>
            <a:headEnd/>
            <a:tailEnd/>
          </a:ln>
          <a:effectLst/>
        </p:spPr>
        <p:txBody>
          <a:bodyPr wrap="none" lIns="90000" tIns="46800" rIns="90000" bIns="46800" anchor="ctr"/>
          <a:lstStyle/>
          <a:p>
            <a:endParaRPr lang="zh-CN" altLang="en-US">
              <a:latin typeface="Adobe 仿宋 Std R" pitchFamily="18" charset="-122"/>
              <a:ea typeface="Adobe 仿宋 Std R" pitchFamily="18"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1+#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5"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blinds(vertical)">
                                      <p:cBhvr>
                                        <p:cTn id="12" dur="500"/>
                                        <p:tgtEl>
                                          <p:spTgt spid="40"/>
                                        </p:tgtEl>
                                      </p:cBhvr>
                                    </p:animEffect>
                                  </p:childTnLst>
                                </p:cTn>
                              </p:par>
                            </p:childTnLst>
                          </p:cTn>
                        </p:par>
                        <p:par>
                          <p:cTn id="13" fill="hold">
                            <p:stCondLst>
                              <p:cond delay="1000"/>
                            </p:stCondLst>
                            <p:childTnLst>
                              <p:par>
                                <p:cTn id="14" presetID="1" presetClass="entr" presetSubtype="0" fill="hold" nodeType="afterEffect">
                                  <p:stCondLst>
                                    <p:cond delay="0"/>
                                  </p:stCondLst>
                                  <p:childTnLst>
                                    <p:set>
                                      <p:cBhvr>
                                        <p:cTn id="15" dur="1" fill="hold">
                                          <p:stCondLst>
                                            <p:cond delay="499"/>
                                          </p:stCondLst>
                                        </p:cTn>
                                        <p:tgtEl>
                                          <p:spTgt spid="44"/>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grpId="0" nodeType="afterEffect">
                                  <p:stCondLst>
                                    <p:cond delay="0"/>
                                  </p:stCondLst>
                                  <p:childTnLst>
                                    <p:set>
                                      <p:cBhvr>
                                        <p:cTn id="18" dur="1" fill="hold">
                                          <p:stCondLst>
                                            <p:cond delay="499"/>
                                          </p:stCondLst>
                                        </p:cTn>
                                        <p:tgtEl>
                                          <p:spTgt spid="42"/>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nodeType="afterEffect">
                                  <p:stCondLst>
                                    <p:cond delay="0"/>
                                  </p:stCondLst>
                                  <p:childTnLst>
                                    <p:set>
                                      <p:cBhvr>
                                        <p:cTn id="21" dur="1" fill="hold">
                                          <p:stCondLst>
                                            <p:cond delay="499"/>
                                          </p:stCondLst>
                                        </p:cTn>
                                        <p:tgtEl>
                                          <p:spTgt spid="45"/>
                                        </p:tgtEl>
                                        <p:attrNameLst>
                                          <p:attrName>style.visibility</p:attrName>
                                        </p:attrNameLst>
                                      </p:cBhvr>
                                      <p:to>
                                        <p:strVal val="visible"/>
                                      </p:to>
                                    </p:set>
                                  </p:childTnLst>
                                </p:cTn>
                              </p:par>
                            </p:childTnLst>
                          </p:cTn>
                        </p:par>
                        <p:par>
                          <p:cTn id="22" fill="hold">
                            <p:stCondLst>
                              <p:cond delay="2500"/>
                            </p:stCondLst>
                            <p:childTnLst>
                              <p:par>
                                <p:cTn id="23" presetID="1" presetClass="entr" presetSubtype="0" fill="hold" grpId="0" nodeType="afterEffect">
                                  <p:stCondLst>
                                    <p:cond delay="0"/>
                                  </p:stCondLst>
                                  <p:childTnLst>
                                    <p:set>
                                      <p:cBhvr>
                                        <p:cTn id="24" dur="1" fill="hold">
                                          <p:stCondLst>
                                            <p:cond delay="499"/>
                                          </p:stCondLst>
                                        </p:cTn>
                                        <p:tgtEl>
                                          <p:spTgt spid="43"/>
                                        </p:tgtEl>
                                        <p:attrNameLst>
                                          <p:attrName>style.visibility</p:attrName>
                                        </p:attrNameLst>
                                      </p:cBhvr>
                                      <p:to>
                                        <p:strVal val="visible"/>
                                      </p:to>
                                    </p:set>
                                  </p:childTnLst>
                                </p:cTn>
                              </p:par>
                            </p:childTnLst>
                          </p:cTn>
                        </p:par>
                        <p:par>
                          <p:cTn id="25" fill="hold">
                            <p:stCondLst>
                              <p:cond delay="3000"/>
                            </p:stCondLst>
                            <p:childTnLst>
                              <p:par>
                                <p:cTn id="26" presetID="1" presetClass="entr" presetSubtype="0" fill="hold" nodeType="afterEffect">
                                  <p:stCondLst>
                                    <p:cond delay="0"/>
                                  </p:stCondLst>
                                  <p:childTnLst>
                                    <p:set>
                                      <p:cBhvr>
                                        <p:cTn id="27" dur="1" fill="hold">
                                          <p:stCondLst>
                                            <p:cond delay="499"/>
                                          </p:stCondLst>
                                        </p:cTn>
                                        <p:tgtEl>
                                          <p:spTgt spid="46"/>
                                        </p:tgtEl>
                                        <p:attrNameLst>
                                          <p:attrName>style.visibility</p:attrName>
                                        </p:attrNameLst>
                                      </p:cBhvr>
                                      <p:to>
                                        <p:strVal val="visible"/>
                                      </p:to>
                                    </p:set>
                                  </p:childTnLst>
                                </p:cTn>
                              </p:par>
                            </p:childTnLst>
                          </p:cTn>
                        </p:par>
                        <p:par>
                          <p:cTn id="28" fill="hold">
                            <p:stCondLst>
                              <p:cond delay="3500"/>
                            </p:stCondLst>
                            <p:childTnLst>
                              <p:par>
                                <p:cTn id="29" presetID="1" presetClass="entr" presetSubtype="0" fill="hold" grpId="0" nodeType="afterEffect">
                                  <p:stCondLst>
                                    <p:cond delay="0"/>
                                  </p:stCondLst>
                                  <p:childTnLst>
                                    <p:set>
                                      <p:cBhvr>
                                        <p:cTn id="30" dur="1" fill="hold">
                                          <p:stCondLst>
                                            <p:cond delay="499"/>
                                          </p:stCondLst>
                                        </p:cTn>
                                        <p:tgtEl>
                                          <p:spTgt spid="47"/>
                                        </p:tgtEl>
                                        <p:attrNameLst>
                                          <p:attrName>style.visibility</p:attrName>
                                        </p:attrNameLst>
                                      </p:cBhvr>
                                      <p:to>
                                        <p:strVal val="visible"/>
                                      </p:to>
                                    </p:set>
                                  </p:childTnLst>
                                </p:cTn>
                              </p:par>
                            </p:childTnLst>
                          </p:cTn>
                        </p:par>
                        <p:par>
                          <p:cTn id="31" fill="hold">
                            <p:stCondLst>
                              <p:cond delay="4000"/>
                            </p:stCondLst>
                            <p:childTnLst>
                              <p:par>
                                <p:cTn id="32" presetID="2" presetClass="entr" presetSubtype="8"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 calcmode="lin" valueType="num">
                                      <p:cBhvr additive="base">
                                        <p:cTn id="34" dur="500" fill="hold"/>
                                        <p:tgtEl>
                                          <p:spTgt spid="48"/>
                                        </p:tgtEl>
                                        <p:attrNameLst>
                                          <p:attrName>ppt_x</p:attrName>
                                        </p:attrNameLst>
                                      </p:cBhvr>
                                      <p:tavLst>
                                        <p:tav tm="0">
                                          <p:val>
                                            <p:strVal val="0-#ppt_w/2"/>
                                          </p:val>
                                        </p:tav>
                                        <p:tav tm="100000">
                                          <p:val>
                                            <p:strVal val="#ppt_x"/>
                                          </p:val>
                                        </p:tav>
                                      </p:tavLst>
                                    </p:anim>
                                    <p:anim calcmode="lin" valueType="num">
                                      <p:cBhvr additive="base">
                                        <p:cTn id="35" dur="500" fill="hold"/>
                                        <p:tgtEl>
                                          <p:spTgt spid="48"/>
                                        </p:tgtEl>
                                        <p:attrNameLst>
                                          <p:attrName>ppt_y</p:attrName>
                                        </p:attrNameLst>
                                      </p:cBhvr>
                                      <p:tavLst>
                                        <p:tav tm="0">
                                          <p:val>
                                            <p:strVal val="#ppt_y"/>
                                          </p:val>
                                        </p:tav>
                                        <p:tav tm="100000">
                                          <p:val>
                                            <p:strVal val="#ppt_y"/>
                                          </p:val>
                                        </p:tav>
                                      </p:tavLst>
                                    </p:anim>
                                  </p:childTnLst>
                                </p:cTn>
                              </p:par>
                            </p:childTnLst>
                          </p:cTn>
                        </p:par>
                        <p:par>
                          <p:cTn id="36" fill="hold">
                            <p:stCondLst>
                              <p:cond delay="4500"/>
                            </p:stCondLst>
                            <p:childTnLst>
                              <p:par>
                                <p:cTn id="37" presetID="2" presetClass="entr" presetSubtype="8"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0-#ppt_w/2"/>
                                          </p:val>
                                        </p:tav>
                                        <p:tav tm="100000">
                                          <p:val>
                                            <p:strVal val="#ppt_x"/>
                                          </p:val>
                                        </p:tav>
                                      </p:tavLst>
                                    </p:anim>
                                    <p:anim calcmode="lin" valueType="num">
                                      <p:cBhvr additive="base">
                                        <p:cTn id="40" dur="500" fill="hold"/>
                                        <p:tgtEl>
                                          <p:spTgt spid="50"/>
                                        </p:tgtEl>
                                        <p:attrNameLst>
                                          <p:attrName>ppt_y</p:attrName>
                                        </p:attrNameLst>
                                      </p:cBhvr>
                                      <p:tavLst>
                                        <p:tav tm="0">
                                          <p:val>
                                            <p:strVal val="#ppt_y"/>
                                          </p:val>
                                        </p:tav>
                                        <p:tav tm="100000">
                                          <p:val>
                                            <p:strVal val="#ppt_y"/>
                                          </p:val>
                                        </p:tav>
                                      </p:tavLst>
                                    </p:anim>
                                  </p:childTnLst>
                                </p:cTn>
                              </p:par>
                            </p:childTnLst>
                          </p:cTn>
                        </p:par>
                        <p:par>
                          <p:cTn id="41" fill="hold">
                            <p:stCondLst>
                              <p:cond delay="5000"/>
                            </p:stCondLst>
                            <p:childTnLst>
                              <p:par>
                                <p:cTn id="42" presetID="2" presetClass="entr" presetSubtype="8" fill="hold" grpId="0" nodeType="after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additive="base">
                                        <p:cTn id="44" dur="500" fill="hold"/>
                                        <p:tgtEl>
                                          <p:spTgt spid="49"/>
                                        </p:tgtEl>
                                        <p:attrNameLst>
                                          <p:attrName>ppt_x</p:attrName>
                                        </p:attrNameLst>
                                      </p:cBhvr>
                                      <p:tavLst>
                                        <p:tav tm="0">
                                          <p:val>
                                            <p:strVal val="0-#ppt_w/2"/>
                                          </p:val>
                                        </p:tav>
                                        <p:tav tm="100000">
                                          <p:val>
                                            <p:strVal val="#ppt_x"/>
                                          </p:val>
                                        </p:tav>
                                      </p:tavLst>
                                    </p:anim>
                                    <p:anim calcmode="lin" valueType="num">
                                      <p:cBhvr additive="base">
                                        <p:cTn id="45" dur="500" fill="hold"/>
                                        <p:tgtEl>
                                          <p:spTgt spid="49"/>
                                        </p:tgtEl>
                                        <p:attrNameLst>
                                          <p:attrName>ppt_y</p:attrName>
                                        </p:attrNameLst>
                                      </p:cBhvr>
                                      <p:tavLst>
                                        <p:tav tm="0">
                                          <p:val>
                                            <p:strVal val="#ppt_y"/>
                                          </p:val>
                                        </p:tav>
                                        <p:tav tm="100000">
                                          <p:val>
                                            <p:strVal val="#ppt_y"/>
                                          </p:val>
                                        </p:tav>
                                      </p:tavLst>
                                    </p:anim>
                                  </p:childTnLst>
                                </p:cTn>
                              </p:par>
                            </p:childTnLst>
                          </p:cTn>
                        </p:par>
                        <p:par>
                          <p:cTn id="46" fill="hold">
                            <p:stCondLst>
                              <p:cond delay="5500"/>
                            </p:stCondLst>
                            <p:childTnLst>
                              <p:par>
                                <p:cTn id="47" presetID="2" presetClass="entr" presetSubtype="8" fill="hold" grpId="0" nodeType="after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0-#ppt_w/2"/>
                                          </p:val>
                                        </p:tav>
                                        <p:tav tm="100000">
                                          <p:val>
                                            <p:strVal val="#ppt_x"/>
                                          </p:val>
                                        </p:tav>
                                      </p:tavLst>
                                    </p:anim>
                                    <p:anim calcmode="lin" valueType="num">
                                      <p:cBhvr additive="base">
                                        <p:cTn id="50" dur="500" fill="hold"/>
                                        <p:tgtEl>
                                          <p:spTgt spid="51"/>
                                        </p:tgtEl>
                                        <p:attrNameLst>
                                          <p:attrName>ppt_y</p:attrName>
                                        </p:attrNameLst>
                                      </p:cBhvr>
                                      <p:tavLst>
                                        <p:tav tm="0">
                                          <p:val>
                                            <p:strVal val="#ppt_y"/>
                                          </p:val>
                                        </p:tav>
                                        <p:tav tm="100000">
                                          <p:val>
                                            <p:strVal val="#ppt_y"/>
                                          </p:val>
                                        </p:tav>
                                      </p:tavLst>
                                    </p:anim>
                                  </p:childTnLst>
                                </p:cTn>
                              </p:par>
                            </p:childTnLst>
                          </p:cTn>
                        </p:par>
                        <p:par>
                          <p:cTn id="51" fill="hold">
                            <p:stCondLst>
                              <p:cond delay="6000"/>
                            </p:stCondLst>
                            <p:childTnLst>
                              <p:par>
                                <p:cTn id="52" presetID="2" presetClass="entr" presetSubtype="8" fill="hold" grpId="0" nodeType="afterEffect">
                                  <p:stCondLst>
                                    <p:cond delay="0"/>
                                  </p:stCondLst>
                                  <p:childTnLst>
                                    <p:set>
                                      <p:cBhvr>
                                        <p:cTn id="53" dur="1" fill="hold">
                                          <p:stCondLst>
                                            <p:cond delay="0"/>
                                          </p:stCondLst>
                                        </p:cTn>
                                        <p:tgtEl>
                                          <p:spTgt spid="54"/>
                                        </p:tgtEl>
                                        <p:attrNameLst>
                                          <p:attrName>style.visibility</p:attrName>
                                        </p:attrNameLst>
                                      </p:cBhvr>
                                      <p:to>
                                        <p:strVal val="visible"/>
                                      </p:to>
                                    </p:set>
                                    <p:anim calcmode="lin" valueType="num">
                                      <p:cBhvr additive="base">
                                        <p:cTn id="54" dur="500" fill="hold"/>
                                        <p:tgtEl>
                                          <p:spTgt spid="54"/>
                                        </p:tgtEl>
                                        <p:attrNameLst>
                                          <p:attrName>ppt_x</p:attrName>
                                        </p:attrNameLst>
                                      </p:cBhvr>
                                      <p:tavLst>
                                        <p:tav tm="0">
                                          <p:val>
                                            <p:strVal val="0-#ppt_w/2"/>
                                          </p:val>
                                        </p:tav>
                                        <p:tav tm="100000">
                                          <p:val>
                                            <p:strVal val="#ppt_x"/>
                                          </p:val>
                                        </p:tav>
                                      </p:tavLst>
                                    </p:anim>
                                    <p:anim calcmode="lin" valueType="num">
                                      <p:cBhvr additive="base">
                                        <p:cTn id="55" dur="500" fill="hold"/>
                                        <p:tgtEl>
                                          <p:spTgt spid="54"/>
                                        </p:tgtEl>
                                        <p:attrNameLst>
                                          <p:attrName>ppt_y</p:attrName>
                                        </p:attrNameLst>
                                      </p:cBhvr>
                                      <p:tavLst>
                                        <p:tav tm="0">
                                          <p:val>
                                            <p:strVal val="#ppt_y"/>
                                          </p:val>
                                        </p:tav>
                                        <p:tav tm="100000">
                                          <p:val>
                                            <p:strVal val="#ppt_y"/>
                                          </p:val>
                                        </p:tav>
                                      </p:tavLst>
                                    </p:anim>
                                  </p:childTnLst>
                                </p:cTn>
                              </p:par>
                            </p:childTnLst>
                          </p:cTn>
                        </p:par>
                        <p:par>
                          <p:cTn id="56" fill="hold">
                            <p:stCondLst>
                              <p:cond delay="6500"/>
                            </p:stCondLst>
                            <p:childTnLst>
                              <p:par>
                                <p:cTn id="57" presetID="2" presetClass="entr" presetSubtype="8"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fill="hold"/>
                                        <p:tgtEl>
                                          <p:spTgt spid="52"/>
                                        </p:tgtEl>
                                        <p:attrNameLst>
                                          <p:attrName>ppt_x</p:attrName>
                                        </p:attrNameLst>
                                      </p:cBhvr>
                                      <p:tavLst>
                                        <p:tav tm="0">
                                          <p:val>
                                            <p:strVal val="0-#ppt_w/2"/>
                                          </p:val>
                                        </p:tav>
                                        <p:tav tm="100000">
                                          <p:val>
                                            <p:strVal val="#ppt_x"/>
                                          </p:val>
                                        </p:tav>
                                      </p:tavLst>
                                    </p:anim>
                                    <p:anim calcmode="lin" valueType="num">
                                      <p:cBhvr additive="base">
                                        <p:cTn id="60" dur="500" fill="hold"/>
                                        <p:tgtEl>
                                          <p:spTgt spid="52"/>
                                        </p:tgtEl>
                                        <p:attrNameLst>
                                          <p:attrName>ppt_y</p:attrName>
                                        </p:attrNameLst>
                                      </p:cBhvr>
                                      <p:tavLst>
                                        <p:tav tm="0">
                                          <p:val>
                                            <p:strVal val="#ppt_y"/>
                                          </p:val>
                                        </p:tav>
                                        <p:tav tm="100000">
                                          <p:val>
                                            <p:strVal val="#ppt_y"/>
                                          </p:val>
                                        </p:tav>
                                      </p:tavLst>
                                    </p:anim>
                                  </p:childTnLst>
                                </p:cTn>
                              </p:par>
                            </p:childTnLst>
                          </p:cTn>
                        </p:par>
                        <p:par>
                          <p:cTn id="61" fill="hold">
                            <p:stCondLst>
                              <p:cond delay="7000"/>
                            </p:stCondLst>
                            <p:childTnLst>
                              <p:par>
                                <p:cTn id="62" presetID="2" presetClass="entr" presetSubtype="8"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 calcmode="lin" valueType="num">
                                      <p:cBhvr additive="base">
                                        <p:cTn id="64" dur="500" fill="hold"/>
                                        <p:tgtEl>
                                          <p:spTgt spid="55"/>
                                        </p:tgtEl>
                                        <p:attrNameLst>
                                          <p:attrName>ppt_x</p:attrName>
                                        </p:attrNameLst>
                                      </p:cBhvr>
                                      <p:tavLst>
                                        <p:tav tm="0">
                                          <p:val>
                                            <p:strVal val="0-#ppt_w/2"/>
                                          </p:val>
                                        </p:tav>
                                        <p:tav tm="100000">
                                          <p:val>
                                            <p:strVal val="#ppt_x"/>
                                          </p:val>
                                        </p:tav>
                                      </p:tavLst>
                                    </p:anim>
                                    <p:anim calcmode="lin" valueType="num">
                                      <p:cBhvr additive="base">
                                        <p:cTn id="65" dur="500" fill="hold"/>
                                        <p:tgtEl>
                                          <p:spTgt spid="55"/>
                                        </p:tgtEl>
                                        <p:attrNameLst>
                                          <p:attrName>ppt_y</p:attrName>
                                        </p:attrNameLst>
                                      </p:cBhvr>
                                      <p:tavLst>
                                        <p:tav tm="0">
                                          <p:val>
                                            <p:strVal val="#ppt_y"/>
                                          </p:val>
                                        </p:tav>
                                        <p:tav tm="100000">
                                          <p:val>
                                            <p:strVal val="#ppt_y"/>
                                          </p:val>
                                        </p:tav>
                                      </p:tavLst>
                                    </p:anim>
                                  </p:childTnLst>
                                </p:cTn>
                              </p:par>
                            </p:childTnLst>
                          </p:cTn>
                        </p:par>
                        <p:par>
                          <p:cTn id="66" fill="hold">
                            <p:stCondLst>
                              <p:cond delay="7500"/>
                            </p:stCondLst>
                            <p:childTnLst>
                              <p:par>
                                <p:cTn id="67" presetID="2" presetClass="entr" presetSubtype="8" fill="hold" grpId="0" nodeType="afterEffect">
                                  <p:stCondLst>
                                    <p:cond delay="0"/>
                                  </p:stCondLst>
                                  <p:childTnLst>
                                    <p:set>
                                      <p:cBhvr>
                                        <p:cTn id="68" dur="1" fill="hold">
                                          <p:stCondLst>
                                            <p:cond delay="0"/>
                                          </p:stCondLst>
                                        </p:cTn>
                                        <p:tgtEl>
                                          <p:spTgt spid="53"/>
                                        </p:tgtEl>
                                        <p:attrNameLst>
                                          <p:attrName>style.visibility</p:attrName>
                                        </p:attrNameLst>
                                      </p:cBhvr>
                                      <p:to>
                                        <p:strVal val="visible"/>
                                      </p:to>
                                    </p:set>
                                    <p:anim calcmode="lin" valueType="num">
                                      <p:cBhvr additive="base">
                                        <p:cTn id="69" dur="500" fill="hold"/>
                                        <p:tgtEl>
                                          <p:spTgt spid="53"/>
                                        </p:tgtEl>
                                        <p:attrNameLst>
                                          <p:attrName>ppt_x</p:attrName>
                                        </p:attrNameLst>
                                      </p:cBhvr>
                                      <p:tavLst>
                                        <p:tav tm="0">
                                          <p:val>
                                            <p:strVal val="0-#ppt_w/2"/>
                                          </p:val>
                                        </p:tav>
                                        <p:tav tm="100000">
                                          <p:val>
                                            <p:strVal val="#ppt_x"/>
                                          </p:val>
                                        </p:tav>
                                      </p:tavLst>
                                    </p:anim>
                                    <p:anim calcmode="lin" valueType="num">
                                      <p:cBhvr additive="base">
                                        <p:cTn id="70"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utoUpdateAnimBg="0"/>
      <p:bldP spid="42" grpId="0" autoUpdateAnimBg="0"/>
      <p:bldP spid="43" grpId="0" autoUpdateAnimBg="0"/>
      <p:bldP spid="47" grpId="0" autoUpdateAnimBg="0"/>
      <p:bldP spid="48" grpId="0" animBg="1" autoUpdateAnimBg="0"/>
      <p:bldP spid="49" grpId="0" animBg="1"/>
      <p:bldP spid="50" grpId="0" animBg="1"/>
      <p:bldP spid="51" grpId="0" animBg="1" autoUpdateAnimBg="0"/>
      <p:bldP spid="52" grpId="0" animBg="1" autoUpdateAnimBg="0"/>
      <p:bldP spid="53" grpId="0" animBg="1" autoUpdateAnimBg="0"/>
      <p:bldP spid="54" grpId="0" animBg="1"/>
      <p:bldP spid="5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活动三东风汽车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graphicFrame>
        <p:nvGraphicFramePr>
          <p:cNvPr id="24" name="Object 6"/>
          <p:cNvGraphicFramePr>
            <a:graphicFrameLocks noChangeAspect="1"/>
          </p:cNvGraphicFramePr>
          <p:nvPr/>
        </p:nvGraphicFramePr>
        <p:xfrm>
          <a:off x="1076325" y="1716088"/>
          <a:ext cx="6810375" cy="3829050"/>
        </p:xfrm>
        <a:graphic>
          <a:graphicData uri="http://schemas.openxmlformats.org/presentationml/2006/ole">
            <p:oleObj spid="_x0000_s161794" name="Chart" r:id="rId3" imgW="7772408" imgH="4114867" progId="MSGraph.Chart.8">
              <p:embed followColorScheme="full"/>
            </p:oleObj>
          </a:graphicData>
        </a:graphic>
      </p:graphicFrame>
      <p:sp>
        <p:nvSpPr>
          <p:cNvPr id="25" name="Text Box 7"/>
          <p:cNvSpPr txBox="1">
            <a:spLocks noChangeArrowheads="1"/>
          </p:cNvSpPr>
          <p:nvPr/>
        </p:nvSpPr>
        <p:spPr bwMode="auto">
          <a:xfrm>
            <a:off x="1219200" y="5867400"/>
            <a:ext cx="7523163" cy="519113"/>
          </a:xfrm>
          <a:prstGeom prst="rect">
            <a:avLst/>
          </a:prstGeom>
          <a:noFill/>
          <a:ln w="9525">
            <a:noFill/>
            <a:miter lim="800000"/>
            <a:headEnd/>
            <a:tailEnd/>
          </a:ln>
          <a:effectLst/>
        </p:spPr>
        <p:txBody>
          <a:bodyPr>
            <a:spAutoFit/>
          </a:bodyPr>
          <a:lstStyle/>
          <a:p>
            <a:r>
              <a:rPr lang="zh-CN" altLang="en-US" b="1">
                <a:effectLst>
                  <a:outerShdw blurRad="38100" dist="38100" dir="2700000" algn="tl">
                    <a:srgbClr val="C0C0C0"/>
                  </a:outerShdw>
                </a:effectLst>
                <a:latin typeface="楷体_GB2312" pitchFamily="49" charset="-122"/>
                <a:ea typeface="楷体_GB2312" pitchFamily="49" charset="-122"/>
              </a:rPr>
              <a:t>注册资本</a:t>
            </a:r>
            <a:r>
              <a:rPr lang="en-US" altLang="zh-CN" b="1">
                <a:effectLst>
                  <a:outerShdw blurRad="38100" dist="38100" dir="2700000" algn="tl">
                    <a:srgbClr val="C0C0C0"/>
                  </a:outerShdw>
                </a:effectLst>
                <a:latin typeface="楷体_GB2312" pitchFamily="49" charset="-122"/>
                <a:ea typeface="楷体_GB2312" pitchFamily="49" charset="-122"/>
              </a:rPr>
              <a:t>70</a:t>
            </a:r>
            <a:r>
              <a:rPr lang="zh-CN" altLang="en-US" b="1">
                <a:effectLst>
                  <a:outerShdw blurRad="38100" dist="38100" dir="2700000" algn="tl">
                    <a:srgbClr val="C0C0C0"/>
                  </a:outerShdw>
                </a:effectLst>
                <a:latin typeface="楷体_GB2312" pitchFamily="49" charset="-122"/>
                <a:ea typeface="楷体_GB2312" pitchFamily="49" charset="-122"/>
              </a:rPr>
              <a:t>亿元人民币</a:t>
            </a:r>
          </a:p>
        </p:txBody>
      </p:sp>
      <p:sp>
        <p:nvSpPr>
          <p:cNvPr id="26" name="Rectangle 8"/>
          <p:cNvSpPr>
            <a:spLocks noChangeArrowheads="1"/>
          </p:cNvSpPr>
          <p:nvPr/>
        </p:nvSpPr>
        <p:spPr bwMode="auto">
          <a:xfrm>
            <a:off x="1066800" y="1219200"/>
            <a:ext cx="7512050" cy="390525"/>
          </a:xfrm>
          <a:prstGeom prst="rect">
            <a:avLst/>
          </a:prstGeom>
          <a:noFill/>
          <a:ln w="9525">
            <a:noFill/>
            <a:miter lim="800000"/>
            <a:headEnd/>
            <a:tailEnd/>
          </a:ln>
          <a:effectLst/>
        </p:spPr>
        <p:txBody>
          <a:bodyPr>
            <a:spAutoFit/>
          </a:bodyPr>
          <a:lstStyle/>
          <a:p>
            <a:pPr>
              <a:lnSpc>
                <a:spcPct val="70000"/>
              </a:lnSpc>
            </a:pPr>
            <a:r>
              <a:rPr lang="zh-CN" altLang="en-US" b="1">
                <a:solidFill>
                  <a:schemeClr val="tx2"/>
                </a:solidFill>
                <a:effectLst>
                  <a:outerShdw blurRad="38100" dist="38100" dir="2700000" algn="tl">
                    <a:srgbClr val="C0C0C0"/>
                  </a:outerShdw>
                </a:effectLst>
                <a:latin typeface="楷体_GB2312" pitchFamily="49" charset="-122"/>
                <a:ea typeface="楷体_GB2312" pitchFamily="49" charset="-122"/>
              </a:rPr>
              <a:t>神龙公司转股增资后股比结构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vertical)">
                                      <p:cBhvr>
                                        <p:cTn id="7" dur="500"/>
                                        <p:tgtEl>
                                          <p:spTgt spid="2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oleChartEl type="gridLegend"/>
                                          </p:spTgt>
                                        </p:tgtEl>
                                        <p:attrNameLst>
                                          <p:attrName>style.visibility</p:attrName>
                                        </p:attrNameLst>
                                      </p:cBhvr>
                                      <p:to>
                                        <p:strVal val="visible"/>
                                      </p:to>
                                    </p:set>
                                    <p:animEffect transition="in" filter="wipe(down)">
                                      <p:cBhvr>
                                        <p:cTn id="11" dur="500"/>
                                        <p:tgtEl>
                                          <p:spTgt spid="24">
                                            <p:oleChartEl type="gridLegend"/>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4">
                                            <p:oleChartEl type="category" lvl="1"/>
                                          </p:spTgt>
                                        </p:tgtEl>
                                        <p:attrNameLst>
                                          <p:attrName>style.visibility</p:attrName>
                                        </p:attrNameLst>
                                      </p:cBhvr>
                                      <p:to>
                                        <p:strVal val="visible"/>
                                      </p:to>
                                    </p:set>
                                    <p:animEffect transition="in" filter="wipe(down)">
                                      <p:cBhvr>
                                        <p:cTn id="15" dur="500"/>
                                        <p:tgtEl>
                                          <p:spTgt spid="24">
                                            <p:oleChartEl type="category" lvl="1"/>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4">
                                            <p:oleChartEl type="category" lvl="2"/>
                                          </p:spTgt>
                                        </p:tgtEl>
                                        <p:attrNameLst>
                                          <p:attrName>style.visibility</p:attrName>
                                        </p:attrNameLst>
                                      </p:cBhvr>
                                      <p:to>
                                        <p:strVal val="visible"/>
                                      </p:to>
                                    </p:set>
                                    <p:animEffect transition="in" filter="wipe(down)">
                                      <p:cBhvr>
                                        <p:cTn id="19" dur="500"/>
                                        <p:tgtEl>
                                          <p:spTgt spid="24">
                                            <p:oleChartEl type="category" lvl="2"/>
                                          </p:spTgt>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4">
                                            <p:oleChartEl type="category" lvl="3"/>
                                          </p:spTgt>
                                        </p:tgtEl>
                                        <p:attrNameLst>
                                          <p:attrName>style.visibility</p:attrName>
                                        </p:attrNameLst>
                                      </p:cBhvr>
                                      <p:to>
                                        <p:strVal val="visible"/>
                                      </p:to>
                                    </p:set>
                                    <p:animEffect transition="in" filter="wipe(down)">
                                      <p:cBhvr>
                                        <p:cTn id="23" dur="500"/>
                                        <p:tgtEl>
                                          <p:spTgt spid="24">
                                            <p:oleChartEl type="category" lvl="3"/>
                                          </p:spTgt>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4">
                                            <p:oleChartEl type="category" lvl="4"/>
                                          </p:spTgt>
                                        </p:tgtEl>
                                        <p:attrNameLst>
                                          <p:attrName>style.visibility</p:attrName>
                                        </p:attrNameLst>
                                      </p:cBhvr>
                                      <p:to>
                                        <p:strVal val="visible"/>
                                      </p:to>
                                    </p:set>
                                    <p:animEffect transition="in" filter="wipe(down)">
                                      <p:cBhvr>
                                        <p:cTn id="27" dur="500"/>
                                        <p:tgtEl>
                                          <p:spTgt spid="24">
                                            <p:oleChartEl type="category" lvl="4"/>
                                          </p:spTgt>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4">
                                            <p:oleChartEl type="category" lvl="5"/>
                                          </p:spTgt>
                                        </p:tgtEl>
                                        <p:attrNameLst>
                                          <p:attrName>style.visibility</p:attrName>
                                        </p:attrNameLst>
                                      </p:cBhvr>
                                      <p:to>
                                        <p:strVal val="visible"/>
                                      </p:to>
                                    </p:set>
                                    <p:animEffect transition="in" filter="wipe(down)">
                                      <p:cBhvr>
                                        <p:cTn id="31" dur="500"/>
                                        <p:tgtEl>
                                          <p:spTgt spid="24">
                                            <p:oleChartEl type="category" lvl="5"/>
                                          </p:spTgt>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4">
                                            <p:oleChartEl type="category" lvl="6"/>
                                          </p:spTgt>
                                        </p:tgtEl>
                                        <p:attrNameLst>
                                          <p:attrName>style.visibility</p:attrName>
                                        </p:attrNameLst>
                                      </p:cBhvr>
                                      <p:to>
                                        <p:strVal val="visible"/>
                                      </p:to>
                                    </p:set>
                                    <p:animEffect transition="in" filter="wipe(down)">
                                      <p:cBhvr>
                                        <p:cTn id="35" dur="500"/>
                                        <p:tgtEl>
                                          <p:spTgt spid="24">
                                            <p:oleChartEl type="category" lvl="6"/>
                                          </p:spTgt>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24">
                                            <p:oleChartEl type="category" lvl="7"/>
                                          </p:spTgt>
                                        </p:tgtEl>
                                        <p:attrNameLst>
                                          <p:attrName>style.visibility</p:attrName>
                                        </p:attrNameLst>
                                      </p:cBhvr>
                                      <p:to>
                                        <p:strVal val="visible"/>
                                      </p:to>
                                    </p:set>
                                    <p:animEffect transition="in" filter="wipe(down)">
                                      <p:cBhvr>
                                        <p:cTn id="39" dur="500"/>
                                        <p:tgtEl>
                                          <p:spTgt spid="24">
                                            <p:oleChartEl type="category" lvl="7"/>
                                          </p:spTgt>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24">
                                            <p:oleChartEl type="category" lvl="8"/>
                                          </p:spTgt>
                                        </p:tgtEl>
                                        <p:attrNameLst>
                                          <p:attrName>style.visibility</p:attrName>
                                        </p:attrNameLst>
                                      </p:cBhvr>
                                      <p:to>
                                        <p:strVal val="visible"/>
                                      </p:to>
                                    </p:set>
                                    <p:animEffect transition="in" filter="wipe(down)">
                                      <p:cBhvr>
                                        <p:cTn id="43" dur="500"/>
                                        <p:tgtEl>
                                          <p:spTgt spid="24">
                                            <p:oleChartEl type="category" lvl="8"/>
                                          </p:spTgt>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24" grpId="0" bld="category"/>
      <p:bldP spid="25" grpId="0" autoUpdateAnimBg="0"/>
      <p:bldP spid="26"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6629" name="组合 7"/>
          <p:cNvGrpSpPr>
            <a:grpSpLocks/>
          </p:cNvGrpSpPr>
          <p:nvPr/>
        </p:nvGrpSpPr>
        <p:grpSpPr bwMode="auto">
          <a:xfrm>
            <a:off x="-1588" y="6450013"/>
            <a:ext cx="9145588" cy="431800"/>
            <a:chOff x="-2241" y="6450568"/>
            <a:chExt cx="9146241" cy="430887"/>
          </a:xfrm>
        </p:grpSpPr>
        <p:sp>
          <p:nvSpPr>
            <p:cNvPr id="9" name="矩形​​ 8"/>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26635" name="TextBox 9"/>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26636" name="矩形​​ 10"/>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26631" name="TextBox 1"/>
          <p:cNvSpPr txBox="1">
            <a:spLocks noChangeArrowheads="1"/>
          </p:cNvSpPr>
          <p:nvPr/>
        </p:nvSpPr>
        <p:spPr bwMode="auto">
          <a:xfrm>
            <a:off x="1866900" y="1340768"/>
            <a:ext cx="5410200" cy="4031873"/>
          </a:xfrm>
          <a:prstGeom prst="rect">
            <a:avLst/>
          </a:prstGeom>
          <a:noFill/>
          <a:ln w="9525">
            <a:noFill/>
            <a:miter lim="800000"/>
            <a:headEnd/>
            <a:tailEnd/>
          </a:ln>
        </p:spPr>
        <p:txBody>
          <a:bodyPr>
            <a:spAutoFit/>
          </a:bodyPr>
          <a:lstStyle/>
          <a:p>
            <a:pPr algn="ctr"/>
            <a:r>
              <a:rPr lang="zh-CN" altLang="en-US" sz="5400" dirty="0">
                <a:solidFill>
                  <a:srgbClr val="000000"/>
                </a:solidFill>
                <a:ea typeface="宋体" charset="-122"/>
              </a:rPr>
              <a:t> </a:t>
            </a:r>
            <a:endParaRPr lang="en-US" altLang="zh-CN" sz="5400" dirty="0">
              <a:solidFill>
                <a:srgbClr val="000000"/>
              </a:solidFill>
            </a:endParaRPr>
          </a:p>
          <a:p>
            <a:pPr algn="ctr"/>
            <a:r>
              <a:rPr lang="en-US" altLang="zh-CN" sz="5400" dirty="0" smtClean="0">
                <a:solidFill>
                  <a:srgbClr val="000000"/>
                </a:solidFill>
              </a:rPr>
              <a:t>Q/A</a:t>
            </a:r>
          </a:p>
          <a:p>
            <a:pPr algn="ctr"/>
            <a:r>
              <a:rPr lang="en-US" altLang="zh-CN" sz="5400" dirty="0" smtClean="0">
                <a:solidFill>
                  <a:srgbClr val="000000"/>
                </a:solidFill>
              </a:rPr>
              <a:t>Thank </a:t>
            </a:r>
            <a:r>
              <a:rPr lang="en-US" altLang="zh-CN" sz="5400" dirty="0">
                <a:solidFill>
                  <a:srgbClr val="000000"/>
                </a:solidFill>
              </a:rPr>
              <a:t>You!</a:t>
            </a:r>
          </a:p>
          <a:p>
            <a:pPr algn="ctr"/>
            <a:r>
              <a:rPr lang="en-US" altLang="zh-CN" sz="5400" dirty="0" err="1">
                <a:solidFill>
                  <a:srgbClr val="000000"/>
                </a:solidFill>
              </a:rPr>
              <a:t>Vielen</a:t>
            </a:r>
            <a:r>
              <a:rPr lang="en-US" altLang="zh-CN" sz="5400" dirty="0">
                <a:solidFill>
                  <a:srgbClr val="000000"/>
                </a:solidFill>
              </a:rPr>
              <a:t> </a:t>
            </a:r>
            <a:r>
              <a:rPr lang="en-US" altLang="zh-CN" sz="5400" dirty="0" err="1">
                <a:solidFill>
                  <a:srgbClr val="000000"/>
                </a:solidFill>
              </a:rPr>
              <a:t>Danke</a:t>
            </a:r>
            <a:r>
              <a:rPr lang="en-US" altLang="zh-CN" sz="5400" dirty="0">
                <a:solidFill>
                  <a:srgbClr val="000000"/>
                </a:solidFill>
              </a:rPr>
              <a:t>!</a:t>
            </a:r>
          </a:p>
          <a:p>
            <a:endParaRPr lang="en-US" altLang="zh-CN" dirty="0">
              <a:solidFill>
                <a:srgbClr val="000000"/>
              </a:solidFill>
            </a:endParaRPr>
          </a:p>
          <a:p>
            <a:pPr algn="ctr"/>
            <a:r>
              <a:rPr lang="en-US" altLang="zh-CN" dirty="0">
                <a:solidFill>
                  <a:srgbClr val="000000"/>
                </a:solidFill>
              </a:rPr>
              <a:t>Email: </a:t>
            </a:r>
            <a:r>
              <a:rPr lang="en-US" altLang="zh-CN" dirty="0" smtClean="0">
                <a:solidFill>
                  <a:srgbClr val="000000"/>
                </a:solidFill>
              </a:rPr>
              <a:t>fangxiaofen1985@hotmail.com</a:t>
            </a:r>
            <a:endParaRPr lang="zh-CN" altLang="en-US" dirty="0">
              <a:solidFill>
                <a:srgbClr val="000000"/>
              </a:solidFill>
              <a:ea typeface="宋体" charset="-122"/>
            </a:endParaRPr>
          </a:p>
        </p:txBody>
      </p:sp>
      <p:sp>
        <p:nvSpPr>
          <p:cNvPr id="10" name="TextBox 9"/>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总结提升</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一中国汽车工业发展历程</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6" name="矩形 15"/>
          <p:cNvSpPr/>
          <p:nvPr/>
        </p:nvSpPr>
        <p:spPr>
          <a:xfrm>
            <a:off x="0" y="787351"/>
            <a:ext cx="5796136" cy="769441"/>
          </a:xfrm>
          <a:prstGeom prst="rect">
            <a:avLst/>
          </a:prstGeom>
        </p:spPr>
        <p:txBody>
          <a:bodyPr wrap="square">
            <a:spAutoFit/>
          </a:bodyPr>
          <a:lstStyle/>
          <a:p>
            <a:r>
              <a:rPr lang="zh-CN" altLang="zh-CN" sz="2200" dirty="0" smtClean="0">
                <a:latin typeface="Adobe 仿宋 Std R" pitchFamily="18" charset="-122"/>
                <a:ea typeface="Adobe 仿宋 Std R" pitchFamily="18" charset="-122"/>
              </a:rPr>
              <a:t>中国汽车工业的发展大致分为两个大的</a:t>
            </a:r>
            <a:r>
              <a:rPr lang="zh-CN" altLang="zh-CN" sz="2200" dirty="0" smtClean="0">
                <a:latin typeface="Adobe 仿宋 Std R" pitchFamily="18" charset="-122"/>
                <a:ea typeface="Adobe 仿宋 Std R" pitchFamily="18" charset="-122"/>
              </a:rPr>
              <a:t>阶段</a:t>
            </a:r>
            <a:r>
              <a:rPr lang="zh-CN" altLang="en-US" sz="2200" dirty="0" smtClean="0">
                <a:latin typeface="Adobe 仿宋 Std R" pitchFamily="18" charset="-122"/>
                <a:ea typeface="Adobe 仿宋 Std R" pitchFamily="18" charset="-122"/>
              </a:rPr>
              <a:t>：</a:t>
            </a:r>
            <a:endParaRPr lang="en-US" altLang="zh-CN" sz="2200" dirty="0" smtClean="0">
              <a:latin typeface="Adobe 仿宋 Std R" pitchFamily="18" charset="-122"/>
              <a:ea typeface="Adobe 仿宋 Std R" pitchFamily="18" charset="-122"/>
            </a:endParaRPr>
          </a:p>
          <a:p>
            <a:r>
              <a:rPr lang="en-US" altLang="zh-CN" sz="2200" dirty="0" smtClean="0">
                <a:solidFill>
                  <a:srgbClr val="0070C0"/>
                </a:solidFill>
                <a:latin typeface="Adobe 仿宋 Std R" pitchFamily="18" charset="-122"/>
                <a:ea typeface="Adobe 仿宋 Std R" pitchFamily="18" charset="-122"/>
              </a:rPr>
              <a:t>1.</a:t>
            </a:r>
            <a:r>
              <a:rPr lang="zh-CN" altLang="zh-CN" sz="2200" dirty="0" smtClean="0">
                <a:solidFill>
                  <a:srgbClr val="0070C0"/>
                </a:solidFill>
                <a:latin typeface="Adobe 仿宋 Std R" pitchFamily="18" charset="-122"/>
                <a:ea typeface="Adobe 仿宋 Std R" pitchFamily="18" charset="-122"/>
              </a:rPr>
              <a:t>解放</a:t>
            </a:r>
            <a:r>
              <a:rPr lang="zh-CN" altLang="zh-CN" sz="2200" dirty="0" smtClean="0">
                <a:solidFill>
                  <a:srgbClr val="0070C0"/>
                </a:solidFill>
                <a:latin typeface="Adobe 仿宋 Std R" pitchFamily="18" charset="-122"/>
                <a:ea typeface="Adobe 仿宋 Std R" pitchFamily="18" charset="-122"/>
              </a:rPr>
              <a:t>前期的汽车工业</a:t>
            </a:r>
            <a:r>
              <a:rPr lang="zh-CN" altLang="zh-CN" sz="2200" dirty="0" smtClean="0">
                <a:solidFill>
                  <a:srgbClr val="0070C0"/>
                </a:solidFill>
                <a:latin typeface="Adobe 仿宋 Std R" pitchFamily="18" charset="-122"/>
                <a:ea typeface="Adobe 仿宋 Std R" pitchFamily="18" charset="-122"/>
              </a:rPr>
              <a:t>发展</a:t>
            </a:r>
            <a:endParaRPr lang="en-US" altLang="zh-CN" sz="2200" dirty="0" smtClean="0">
              <a:solidFill>
                <a:srgbClr val="0070C0"/>
              </a:solidFill>
              <a:latin typeface="Adobe 仿宋 Std R" pitchFamily="18" charset="-122"/>
              <a:ea typeface="Adobe 仿宋 Std R" pitchFamily="18" charset="-122"/>
            </a:endParaRPr>
          </a:p>
        </p:txBody>
      </p:sp>
      <p:sp>
        <p:nvSpPr>
          <p:cNvPr id="84993" name="Rectangle 1"/>
          <p:cNvSpPr>
            <a:spLocks noChangeArrowheads="1"/>
          </p:cNvSpPr>
          <p:nvPr/>
        </p:nvSpPr>
        <p:spPr bwMode="auto">
          <a:xfrm>
            <a:off x="144016" y="1556792"/>
            <a:ext cx="8892480" cy="4832092"/>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1901</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12</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月匈牙利人</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李恩时</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将两辆汽车带入中国。</a:t>
            </a:r>
            <a:endPar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1927</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年上海快利车行</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张登义</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引进法国煤气发生炉，装在汽车上试验。</a:t>
            </a:r>
            <a:endPar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1931</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3</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月汤仲明试制成功</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木炭代油炉</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，在郑州</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改装</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一台</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发生炉煤气</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车。</a:t>
            </a:r>
            <a:endPar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5</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月在</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张学良</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将军倡导和支持下，</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辽宁迫击炮厂</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造出装载</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8</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吨的</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民生牌</a:t>
            </a:r>
            <a:r>
              <a:rPr kumimoji="0" lang="en-US" altLang="zh-CN"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75</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型汽车</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endPar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1932</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6</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月清华大学组建工学院，机械系内设</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飞机与汽车工程组</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12</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月山西汽车修理厂试制成</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山西牌</a:t>
            </a:r>
            <a:r>
              <a:rPr kumimoji="0" lang="en-US" altLang="zh-CN"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1</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a:t>
            </a:r>
            <a:r>
              <a:rPr kumimoji="0" lang="en-US" altLang="zh-CN"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5</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吨汽油载货汽车</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endPar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endParaRPr>
          </a:p>
          <a:p>
            <a:pPr eaLnBrk="0" hangingPunct="0"/>
            <a:r>
              <a:rPr lang="en-US" altLang="zh-CN" sz="2200" dirty="0" smtClean="0">
                <a:latin typeface="Adobe 仿宋 Std R" pitchFamily="18" charset="-122"/>
                <a:ea typeface="Adobe 仿宋 Std R" pitchFamily="18" charset="-122"/>
                <a:cs typeface="宋体" pitchFamily="2" charset="-122"/>
              </a:rPr>
              <a:t>1934</a:t>
            </a:r>
            <a:r>
              <a:rPr lang="zh-CN" altLang="en-US" sz="2200" dirty="0" smtClean="0">
                <a:latin typeface="Adobe 仿宋 Std R" pitchFamily="18" charset="-122"/>
                <a:ea typeface="Adobe 仿宋 Std R" pitchFamily="18" charset="-122"/>
                <a:cs typeface="宋体" pitchFamily="2" charset="-122"/>
              </a:rPr>
              <a:t>年秋上海交通大学设立</a:t>
            </a:r>
            <a:r>
              <a:rPr lang="zh-CN" altLang="en-US" sz="2200" dirty="0" smtClean="0">
                <a:solidFill>
                  <a:srgbClr val="FF0000"/>
                </a:solidFill>
                <a:latin typeface="Adobe 仿宋 Std R" pitchFamily="18" charset="-122"/>
                <a:ea typeface="Adobe 仿宋 Std R" pitchFamily="18" charset="-122"/>
                <a:cs typeface="宋体" pitchFamily="2" charset="-122"/>
              </a:rPr>
              <a:t>动力机械部</a:t>
            </a:r>
            <a:r>
              <a:rPr lang="zh-CN" altLang="en-US" sz="2200" dirty="0" smtClean="0">
                <a:latin typeface="Adobe 仿宋 Std R" pitchFamily="18" charset="-122"/>
                <a:ea typeface="Adobe 仿宋 Std R" pitchFamily="18" charset="-122"/>
                <a:cs typeface="宋体" pitchFamily="2" charset="-122"/>
              </a:rPr>
              <a:t>，</a:t>
            </a:r>
            <a:r>
              <a:rPr lang="en-US" altLang="zh-CN" sz="2200" dirty="0" smtClean="0">
                <a:latin typeface="Adobe 仿宋 Std R" pitchFamily="18" charset="-122"/>
                <a:ea typeface="Adobe 仿宋 Std R" pitchFamily="18" charset="-122"/>
                <a:cs typeface="宋体" pitchFamily="2" charset="-122"/>
              </a:rPr>
              <a:t>1935</a:t>
            </a:r>
            <a:r>
              <a:rPr lang="zh-CN" altLang="en-US" sz="2200" dirty="0" smtClean="0">
                <a:latin typeface="Adobe 仿宋 Std R" pitchFamily="18" charset="-122"/>
                <a:ea typeface="Adobe 仿宋 Std R" pitchFamily="18" charset="-122"/>
                <a:cs typeface="宋体" pitchFamily="2" charset="-122"/>
              </a:rPr>
              <a:t>年培养出第一批汽车专门人才。</a:t>
            </a:r>
          </a:p>
          <a:p>
            <a:pPr eaLnBrk="0" hangingPunct="0"/>
            <a:r>
              <a:rPr lang="en-US" altLang="zh-CN" sz="2200" dirty="0" smtClean="0">
                <a:latin typeface="Adobe 仿宋 Std R" pitchFamily="18" charset="-122"/>
                <a:ea typeface="Adobe 仿宋 Std R" pitchFamily="18" charset="-122"/>
                <a:cs typeface="宋体" pitchFamily="2" charset="-122"/>
              </a:rPr>
              <a:t>1936</a:t>
            </a:r>
            <a:r>
              <a:rPr lang="zh-CN" altLang="en-US" sz="2200" dirty="0" smtClean="0">
                <a:latin typeface="Adobe 仿宋 Std R" pitchFamily="18" charset="-122"/>
                <a:ea typeface="Adobe 仿宋 Std R" pitchFamily="18" charset="-122"/>
                <a:cs typeface="宋体" pitchFamily="2" charset="-122"/>
              </a:rPr>
              <a:t>年</a:t>
            </a:r>
            <a:r>
              <a:rPr lang="en-US" altLang="zh-CN" sz="2200" dirty="0" smtClean="0">
                <a:latin typeface="Adobe 仿宋 Std R" pitchFamily="18" charset="-122"/>
                <a:ea typeface="Adobe 仿宋 Std R" pitchFamily="18" charset="-122"/>
                <a:cs typeface="宋体" pitchFamily="2" charset="-122"/>
              </a:rPr>
              <a:t>1</a:t>
            </a:r>
            <a:r>
              <a:rPr lang="zh-CN" altLang="en-US" sz="2200" dirty="0" smtClean="0">
                <a:latin typeface="Adobe 仿宋 Std R" pitchFamily="18" charset="-122"/>
                <a:ea typeface="Adobe 仿宋 Std R" pitchFamily="18" charset="-122"/>
                <a:cs typeface="宋体" pitchFamily="2" charset="-122"/>
              </a:rPr>
              <a:t>月湖南机械厂制成</a:t>
            </a:r>
            <a:r>
              <a:rPr lang="zh-CN" altLang="en-US" sz="2200" dirty="0" smtClean="0">
                <a:solidFill>
                  <a:srgbClr val="FF0000"/>
                </a:solidFill>
                <a:latin typeface="Adobe 仿宋 Std R" pitchFamily="18" charset="-122"/>
                <a:ea typeface="Adobe 仿宋 Std R" pitchFamily="18" charset="-122"/>
                <a:cs typeface="宋体" pitchFamily="2" charset="-122"/>
              </a:rPr>
              <a:t>衡岳牌</a:t>
            </a:r>
            <a:r>
              <a:rPr lang="en-US" altLang="zh-CN" sz="2200" dirty="0" smtClean="0">
                <a:latin typeface="Adobe 仿宋 Std R" pitchFamily="18" charset="-122"/>
                <a:ea typeface="Adobe 仿宋 Std R" pitchFamily="18" charset="-122"/>
                <a:cs typeface="宋体" pitchFamily="2" charset="-122"/>
              </a:rPr>
              <a:t>25</a:t>
            </a:r>
            <a:r>
              <a:rPr lang="zh-CN" altLang="en-US" sz="2200" dirty="0" smtClean="0">
                <a:latin typeface="Adobe 仿宋 Std R" pitchFamily="18" charset="-122"/>
                <a:ea typeface="Adobe 仿宋 Std R" pitchFamily="18" charset="-122"/>
                <a:cs typeface="宋体" pitchFamily="2" charset="-122"/>
              </a:rPr>
              <a:t>座客车一辆。</a:t>
            </a:r>
            <a:r>
              <a:rPr lang="zh-CN" altLang="en-US" sz="2200" dirty="0" smtClean="0">
                <a:solidFill>
                  <a:srgbClr val="FF0000"/>
                </a:solidFill>
                <a:latin typeface="Adobe 仿宋 Std R" pitchFamily="18" charset="-122"/>
                <a:ea typeface="Adobe 仿宋 Std R" pitchFamily="18" charset="-122"/>
                <a:cs typeface="宋体" pitchFamily="2" charset="-122"/>
              </a:rPr>
              <a:t>黄汉忠</a:t>
            </a:r>
            <a:r>
              <a:rPr lang="zh-CN" altLang="en-US" sz="2200" dirty="0" smtClean="0">
                <a:latin typeface="Adobe 仿宋 Std R" pitchFamily="18" charset="-122"/>
                <a:ea typeface="Adobe 仿宋 Std R" pitchFamily="18" charset="-122"/>
                <a:cs typeface="宋体" pitchFamily="2" charset="-122"/>
              </a:rPr>
              <a:t>自制</a:t>
            </a:r>
            <a:r>
              <a:rPr lang="zh-CN" altLang="en-US" sz="2200" dirty="0" smtClean="0">
                <a:solidFill>
                  <a:srgbClr val="FF0000"/>
                </a:solidFill>
                <a:latin typeface="Adobe 仿宋 Std R" pitchFamily="18" charset="-122"/>
                <a:ea typeface="Adobe 仿宋 Std R" pitchFamily="18" charset="-122"/>
                <a:cs typeface="宋体" pitchFamily="2" charset="-122"/>
              </a:rPr>
              <a:t>中华牌</a:t>
            </a:r>
            <a:r>
              <a:rPr lang="en-US" altLang="zh-CN" sz="2200" dirty="0" smtClean="0">
                <a:latin typeface="Adobe 仿宋 Std R" pitchFamily="18" charset="-122"/>
                <a:ea typeface="Adobe 仿宋 Std R" pitchFamily="18" charset="-122"/>
                <a:cs typeface="宋体" pitchFamily="2" charset="-122"/>
              </a:rPr>
              <a:t>3</a:t>
            </a:r>
            <a:r>
              <a:rPr lang="zh-CN" altLang="en-US" sz="2200" dirty="0" smtClean="0">
                <a:latin typeface="Adobe 仿宋 Std R" pitchFamily="18" charset="-122"/>
                <a:ea typeface="Adobe 仿宋 Std R" pitchFamily="18" charset="-122"/>
                <a:cs typeface="宋体" pitchFamily="2" charset="-122"/>
              </a:rPr>
              <a:t>吨载货汽车。</a:t>
            </a:r>
            <a:r>
              <a:rPr lang="en-US" altLang="zh-CN" sz="2200" dirty="0" smtClean="0">
                <a:latin typeface="Adobe 仿宋 Std R" pitchFamily="18" charset="-122"/>
                <a:ea typeface="Adobe 仿宋 Std R" pitchFamily="18" charset="-122"/>
                <a:cs typeface="宋体" pitchFamily="2" charset="-122"/>
              </a:rPr>
              <a:t>9</a:t>
            </a:r>
            <a:r>
              <a:rPr lang="zh-CN" altLang="en-US" sz="2200" dirty="0" smtClean="0">
                <a:latin typeface="Adobe 仿宋 Std R" pitchFamily="18" charset="-122"/>
                <a:ea typeface="Adobe 仿宋 Std R" pitchFamily="18" charset="-122"/>
                <a:cs typeface="宋体" pitchFamily="2" charset="-122"/>
              </a:rPr>
              <a:t>月国民政府资源委员会奉命筹办汽车生产。</a:t>
            </a:r>
          </a:p>
          <a:p>
            <a:pPr eaLnBrk="0" hangingPunct="0"/>
            <a:r>
              <a:rPr lang="en-US" altLang="zh-CN" sz="2200" dirty="0" smtClean="0">
                <a:latin typeface="Adobe 仿宋 Std R" pitchFamily="18" charset="-122"/>
                <a:ea typeface="Adobe 仿宋 Std R" pitchFamily="18" charset="-122"/>
                <a:cs typeface="宋体" pitchFamily="2" charset="-122"/>
              </a:rPr>
              <a:t>1939</a:t>
            </a:r>
            <a:r>
              <a:rPr lang="zh-CN" altLang="en-US" sz="2200" dirty="0" smtClean="0">
                <a:latin typeface="Adobe 仿宋 Std R" pitchFamily="18" charset="-122"/>
                <a:ea typeface="Adobe 仿宋 Std R" pitchFamily="18" charset="-122"/>
                <a:cs typeface="宋体" pitchFamily="2" charset="-122"/>
              </a:rPr>
              <a:t>年</a:t>
            </a:r>
            <a:r>
              <a:rPr lang="en-US" altLang="zh-CN" sz="2200" dirty="0" smtClean="0">
                <a:latin typeface="Adobe 仿宋 Std R" pitchFamily="18" charset="-122"/>
                <a:ea typeface="Adobe 仿宋 Std R" pitchFamily="18" charset="-122"/>
                <a:cs typeface="宋体" pitchFamily="2" charset="-122"/>
              </a:rPr>
              <a:t>5</a:t>
            </a:r>
            <a:r>
              <a:rPr lang="zh-CN" altLang="en-US" sz="2200" dirty="0" smtClean="0">
                <a:latin typeface="Adobe 仿宋 Std R" pitchFamily="18" charset="-122"/>
                <a:ea typeface="Adobe 仿宋 Std R" pitchFamily="18" charset="-122"/>
                <a:cs typeface="宋体" pitchFamily="2" charset="-122"/>
              </a:rPr>
              <a:t>月买下美国</a:t>
            </a:r>
            <a:r>
              <a:rPr lang="zh-CN" altLang="en-US" sz="2200" dirty="0" smtClean="0">
                <a:solidFill>
                  <a:srgbClr val="FF0000"/>
                </a:solidFill>
                <a:latin typeface="Adobe 仿宋 Std R" pitchFamily="18" charset="-122"/>
                <a:ea typeface="Adobe 仿宋 Std R" pitchFamily="18" charset="-122"/>
                <a:cs typeface="宋体" pitchFamily="2" charset="-122"/>
              </a:rPr>
              <a:t>斯图尔特</a:t>
            </a:r>
            <a:r>
              <a:rPr lang="zh-CN" altLang="en-US" sz="2200" dirty="0" smtClean="0">
                <a:latin typeface="Adobe 仿宋 Std R" pitchFamily="18" charset="-122"/>
                <a:ea typeface="Adobe 仿宋 Std R" pitchFamily="18" charset="-122"/>
                <a:cs typeface="宋体" pitchFamily="2" charset="-122"/>
              </a:rPr>
              <a:t>汽车厂全部器材和设备。 </a:t>
            </a:r>
            <a:endPar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一中国汽车工业发展历程</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35169" name="Rectangle 1"/>
          <p:cNvSpPr>
            <a:spLocks noChangeArrowheads="1"/>
          </p:cNvSpPr>
          <p:nvPr/>
        </p:nvSpPr>
        <p:spPr bwMode="auto">
          <a:xfrm>
            <a:off x="35496" y="4293096"/>
            <a:ext cx="9071992" cy="2123658"/>
          </a:xfrm>
          <a:prstGeom prst="rect">
            <a:avLst/>
          </a:prstGeom>
          <a:solidFill>
            <a:schemeClr val="tx2">
              <a:lumMod val="40000"/>
              <a:lumOff val="6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1937</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月</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中国汽车制造公司</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在湖南株洲设立总厂，厂长</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张德庆</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，另在上海设立分厂组装汽车。</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3</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月装配出第</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辆</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5</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吨柴油汽车，定名</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中圆牌</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endPar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1943</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陆军机械化学校</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派</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32</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人由清华大学</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陈继善</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教授领队去美国汽车工厂实习。</a:t>
            </a:r>
            <a:endPar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1946</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a:t>
            </a:r>
            <a:r>
              <a:rPr kumimoji="0" lang="en-US" altLang="zh-CN"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6</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月</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天津汽车制配厂</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装出第一辆</a:t>
            </a:r>
            <a:r>
              <a:rPr kumimoji="0" lang="zh-CN" altLang="en-US" sz="22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飞鹰牌</a:t>
            </a:r>
            <a:r>
              <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三轮汽车。</a:t>
            </a:r>
            <a:endParaRPr kumimoji="0" lang="zh-CN" altLang="en-US" sz="22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pic>
        <p:nvPicPr>
          <p:cNvPr id="135170" name="Picture 2" descr="20090820101540-1163045275"/>
          <p:cNvPicPr>
            <a:picLocks noChangeAspect="1" noChangeArrowheads="1"/>
          </p:cNvPicPr>
          <p:nvPr/>
        </p:nvPicPr>
        <p:blipFill>
          <a:blip r:embed="rId2" cstate="print"/>
          <a:srcRect/>
          <a:stretch>
            <a:fillRect/>
          </a:stretch>
        </p:blipFill>
        <p:spPr bwMode="auto">
          <a:xfrm>
            <a:off x="2483768" y="836712"/>
            <a:ext cx="6336704" cy="3409147"/>
          </a:xfrm>
          <a:prstGeom prst="rect">
            <a:avLst/>
          </a:prstGeom>
          <a:noFill/>
          <a:ln w="9525">
            <a:noFill/>
            <a:miter lim="800000"/>
            <a:headEnd/>
            <a:tailEnd/>
          </a:ln>
        </p:spPr>
      </p:pic>
      <p:sp>
        <p:nvSpPr>
          <p:cNvPr id="11" name="矩形 10"/>
          <p:cNvSpPr/>
          <p:nvPr/>
        </p:nvSpPr>
        <p:spPr>
          <a:xfrm>
            <a:off x="0" y="2276872"/>
            <a:ext cx="2771800" cy="400110"/>
          </a:xfrm>
          <a:prstGeom prst="rect">
            <a:avLst/>
          </a:prstGeom>
          <a:noFill/>
        </p:spPr>
        <p:txBody>
          <a:bodyPr wrap="square">
            <a:spAutoFit/>
          </a:bodyPr>
          <a:lstStyle/>
          <a:p>
            <a:r>
              <a:rPr lang="zh-CN" altLang="zh-CN" dirty="0" smtClean="0">
                <a:latin typeface="Adobe 仿宋 Std R" pitchFamily="18" charset="-122"/>
                <a:ea typeface="Adobe 仿宋 Std R" pitchFamily="18" charset="-122"/>
              </a:rPr>
              <a:t>张学良和</a:t>
            </a:r>
            <a:r>
              <a:rPr lang="zh-CN" altLang="zh-CN" dirty="0" smtClean="0">
                <a:solidFill>
                  <a:srgbClr val="FF0000"/>
                </a:solidFill>
                <a:latin typeface="Adobe 仿宋 Std R" pitchFamily="18" charset="-122"/>
                <a:ea typeface="Adobe 仿宋 Std R" pitchFamily="18" charset="-122"/>
              </a:rPr>
              <a:t>民生牌</a:t>
            </a:r>
            <a:r>
              <a:rPr lang="zh-CN" altLang="zh-CN" dirty="0" smtClean="0">
                <a:latin typeface="Adobe 仿宋 Std R" pitchFamily="18" charset="-122"/>
                <a:ea typeface="Adobe 仿宋 Std R" pitchFamily="18" charset="-122"/>
              </a:rPr>
              <a:t>汽车</a:t>
            </a:r>
            <a:endParaRPr lang="zh-CN" altLang="en-US" dirty="0">
              <a:latin typeface="Adobe 仿宋 Std R" pitchFamily="18" charset="-122"/>
              <a:ea typeface="Adobe 仿宋 Std R" pitchFamily="18"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一中国汽车工业发展历程</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3" name="Picture 2" descr="http://i2.itc.cn/20120104/d4_96ea7063_4e21_6db9_8c9a_5c64c48311a8_1.jpg"/>
          <p:cNvPicPr>
            <a:picLocks noChangeAspect="1" noChangeArrowheads="1"/>
          </p:cNvPicPr>
          <p:nvPr/>
        </p:nvPicPr>
        <p:blipFill>
          <a:blip r:embed="rId2" cstate="print"/>
          <a:srcRect/>
          <a:stretch>
            <a:fillRect/>
          </a:stretch>
        </p:blipFill>
        <p:spPr bwMode="auto">
          <a:xfrm>
            <a:off x="1" y="853180"/>
            <a:ext cx="9144000" cy="5240116"/>
          </a:xfrm>
          <a:prstGeom prst="rect">
            <a:avLst/>
          </a:prstGeom>
          <a:noFill/>
        </p:spPr>
      </p:pic>
      <p:sp>
        <p:nvSpPr>
          <p:cNvPr id="14" name="TextBox 13"/>
          <p:cNvSpPr txBox="1"/>
          <p:nvPr/>
        </p:nvSpPr>
        <p:spPr>
          <a:xfrm>
            <a:off x="1691680" y="5837202"/>
            <a:ext cx="6048672" cy="400110"/>
          </a:xfrm>
          <a:prstGeom prst="rect">
            <a:avLst/>
          </a:prstGeom>
          <a:noFill/>
        </p:spPr>
        <p:txBody>
          <a:bodyPr wrap="square" rtlCol="0">
            <a:spAutoFit/>
          </a:bodyPr>
          <a:lstStyle/>
          <a:p>
            <a:r>
              <a:rPr lang="zh-CN" altLang="en-US" dirty="0" smtClean="0">
                <a:latin typeface="Adobe 仿宋 Std R" pitchFamily="18" charset="-122"/>
                <a:ea typeface="Adobe 仿宋 Std R" pitchFamily="18" charset="-122"/>
              </a:rPr>
              <a:t>中央人民政府重工业部汽车工业筹备组</a:t>
            </a:r>
            <a:r>
              <a:rPr lang="en-US" altLang="zh-CN" dirty="0" smtClean="0">
                <a:latin typeface="Adobe 仿宋 Std R" pitchFamily="18" charset="-122"/>
                <a:ea typeface="Adobe 仿宋 Std R" pitchFamily="18" charset="-122"/>
              </a:rPr>
              <a:t>(1951)</a:t>
            </a:r>
            <a:endParaRPr lang="zh-CN" altLang="en-US" dirty="0">
              <a:latin typeface="Adobe 仿宋 Std R" pitchFamily="18" charset="-122"/>
              <a:ea typeface="Adobe 仿宋 Std R" pitchFamily="18"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一中国汽车工业发展历程</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9" name="矩形 8"/>
          <p:cNvSpPr/>
          <p:nvPr/>
        </p:nvSpPr>
        <p:spPr>
          <a:xfrm>
            <a:off x="117365" y="868650"/>
            <a:ext cx="3624710" cy="430887"/>
          </a:xfrm>
          <a:prstGeom prst="rect">
            <a:avLst/>
          </a:prstGeom>
          <a:noFill/>
        </p:spPr>
        <p:txBody>
          <a:bodyPr wrap="none">
            <a:spAutoFit/>
          </a:bodyPr>
          <a:lstStyle/>
          <a:p>
            <a:r>
              <a:rPr lang="en-US" altLang="zh-CN" sz="2200" dirty="0" smtClean="0">
                <a:solidFill>
                  <a:srgbClr val="0070C0"/>
                </a:solidFill>
                <a:latin typeface="Adobe 仿宋 Std R" pitchFamily="18" charset="-122"/>
                <a:ea typeface="Adobe 仿宋 Std R" pitchFamily="18" charset="-122"/>
              </a:rPr>
              <a:t>2.</a:t>
            </a:r>
            <a:r>
              <a:rPr lang="zh-CN" altLang="zh-CN" sz="2200" dirty="0" smtClean="0">
                <a:solidFill>
                  <a:srgbClr val="0070C0"/>
                </a:solidFill>
                <a:latin typeface="Adobe 仿宋 Std R" pitchFamily="18" charset="-122"/>
                <a:ea typeface="Adobe 仿宋 Std R" pitchFamily="18" charset="-122"/>
              </a:rPr>
              <a:t>新中国时期汽车工业发展</a:t>
            </a:r>
            <a:endParaRPr lang="zh-CN" altLang="en-US" sz="2200" dirty="0">
              <a:solidFill>
                <a:srgbClr val="0070C0"/>
              </a:solidFill>
              <a:latin typeface="Adobe 仿宋 Std R" pitchFamily="18" charset="-122"/>
              <a:ea typeface="Adobe 仿宋 Std R" pitchFamily="18" charset="-122"/>
            </a:endParaRPr>
          </a:p>
        </p:txBody>
      </p:sp>
      <p:sp>
        <p:nvSpPr>
          <p:cNvPr id="11" name="矩形 10"/>
          <p:cNvSpPr/>
          <p:nvPr/>
        </p:nvSpPr>
        <p:spPr>
          <a:xfrm>
            <a:off x="395536" y="1412776"/>
            <a:ext cx="5634314" cy="430887"/>
          </a:xfrm>
          <a:prstGeom prst="rect">
            <a:avLst/>
          </a:prstGeom>
        </p:spPr>
        <p:txBody>
          <a:bodyPr wrap="square">
            <a:spAutoFit/>
          </a:bodyPr>
          <a:lstStyle/>
          <a:p>
            <a:r>
              <a:rPr lang="en-US" altLang="zh-CN" sz="2200" dirty="0" smtClean="0">
                <a:latin typeface="Adobe 仿宋 Std R" pitchFamily="18" charset="-122"/>
                <a:ea typeface="Adobe 仿宋 Std R" pitchFamily="18" charset="-122"/>
              </a:rPr>
              <a:t>(1)</a:t>
            </a:r>
            <a:r>
              <a:rPr lang="zh-CN" altLang="zh-CN" sz="2200" dirty="0" smtClean="0">
                <a:latin typeface="Adobe 仿宋 Std R" pitchFamily="18" charset="-122"/>
                <a:ea typeface="Adobe 仿宋 Std R" pitchFamily="18" charset="-122"/>
              </a:rPr>
              <a:t>自主</a:t>
            </a:r>
            <a:r>
              <a:rPr lang="zh-CN" altLang="zh-CN" sz="2200" dirty="0" smtClean="0">
                <a:latin typeface="Adobe 仿宋 Std R" pitchFamily="18" charset="-122"/>
                <a:ea typeface="Adobe 仿宋 Std R" pitchFamily="18" charset="-122"/>
              </a:rPr>
              <a:t>造车阶段</a:t>
            </a:r>
            <a:r>
              <a:rPr lang="en-US" altLang="zh-CN" sz="2200" dirty="0" smtClean="0">
                <a:latin typeface="Adobe 仿宋 Std R" pitchFamily="18" charset="-122"/>
                <a:ea typeface="Adobe 仿宋 Std R" pitchFamily="18" charset="-122"/>
              </a:rPr>
              <a:t>(1956-1984)</a:t>
            </a:r>
            <a:endParaRPr lang="zh-CN" altLang="en-US" sz="2200" dirty="0">
              <a:latin typeface="Adobe 仿宋 Std R" pitchFamily="18" charset="-122"/>
              <a:ea typeface="Adobe 仿宋 Std R" pitchFamily="18" charset="-122"/>
            </a:endParaRPr>
          </a:p>
        </p:txBody>
      </p:sp>
      <p:sp>
        <p:nvSpPr>
          <p:cNvPr id="12" name="矩形 11"/>
          <p:cNvSpPr/>
          <p:nvPr/>
        </p:nvSpPr>
        <p:spPr>
          <a:xfrm>
            <a:off x="539552" y="1844824"/>
            <a:ext cx="8208912" cy="1785104"/>
          </a:xfrm>
          <a:prstGeom prst="rect">
            <a:avLst/>
          </a:prstGeom>
        </p:spPr>
        <p:txBody>
          <a:bodyPr wrap="square">
            <a:spAutoFit/>
          </a:bodyPr>
          <a:lstStyle/>
          <a:p>
            <a:r>
              <a:rPr lang="zh-CN" altLang="zh-CN" sz="2200" dirty="0" smtClean="0">
                <a:latin typeface="Adobe 仿宋 Std R" pitchFamily="18" charset="-122"/>
                <a:ea typeface="Adobe 仿宋 Std R" pitchFamily="18" charset="-122"/>
              </a:rPr>
              <a:t>与“</a:t>
            </a:r>
            <a:r>
              <a:rPr lang="zh-CN" altLang="zh-CN" sz="2200" dirty="0" smtClean="0">
                <a:solidFill>
                  <a:srgbClr val="FF0000"/>
                </a:solidFill>
                <a:latin typeface="Adobe 仿宋 Std R" pitchFamily="18" charset="-122"/>
                <a:ea typeface="Adobe 仿宋 Std R" pitchFamily="18" charset="-122"/>
              </a:rPr>
              <a:t>解放</a:t>
            </a:r>
            <a:r>
              <a:rPr lang="zh-CN" altLang="zh-CN" sz="2200" dirty="0" smtClean="0">
                <a:latin typeface="Adobe 仿宋 Std R" pitchFamily="18" charset="-122"/>
                <a:ea typeface="Adobe 仿宋 Std R" pitchFamily="18" charset="-122"/>
              </a:rPr>
              <a:t>”载货汽车一样，中国汽车工业在诞生伊始就被打上了浓重的时代烙印。</a:t>
            </a:r>
            <a:r>
              <a:rPr lang="zh-CN" altLang="zh-CN" sz="2200" dirty="0" smtClean="0">
                <a:solidFill>
                  <a:srgbClr val="FF0000"/>
                </a:solidFill>
                <a:latin typeface="Adobe 仿宋 Std R" pitchFamily="18" charset="-122"/>
                <a:ea typeface="Adobe 仿宋 Std R" pitchFamily="18" charset="-122"/>
              </a:rPr>
              <a:t>起步初期</a:t>
            </a:r>
            <a:r>
              <a:rPr lang="zh-CN" altLang="zh-CN" sz="2200" dirty="0" smtClean="0">
                <a:latin typeface="Adobe 仿宋 Std R" pitchFamily="18" charset="-122"/>
                <a:ea typeface="Adobe 仿宋 Std R" pitchFamily="18" charset="-122"/>
              </a:rPr>
              <a:t>的中国汽车工业按照</a:t>
            </a:r>
            <a:r>
              <a:rPr lang="zh-CN" altLang="zh-CN" sz="2200" dirty="0" smtClean="0">
                <a:solidFill>
                  <a:srgbClr val="FF0000"/>
                </a:solidFill>
                <a:latin typeface="Adobe 仿宋 Std R" pitchFamily="18" charset="-122"/>
                <a:ea typeface="Adobe 仿宋 Std R" pitchFamily="18" charset="-122"/>
              </a:rPr>
              <a:t>苏联模式</a:t>
            </a:r>
            <a:r>
              <a:rPr lang="zh-CN" altLang="zh-CN" sz="2200" dirty="0" smtClean="0">
                <a:latin typeface="Adobe 仿宋 Std R" pitchFamily="18" charset="-122"/>
                <a:ea typeface="Adobe 仿宋 Std R" pitchFamily="18" charset="-122"/>
              </a:rPr>
              <a:t>发展起来的，也算是高起点了。——因为在当时我们的邻国韩国的汽车工业也几乎是空白。但是，中国汽车工业很快就在社会的</a:t>
            </a:r>
            <a:r>
              <a:rPr lang="zh-CN" altLang="zh-CN" sz="2200" dirty="0" smtClean="0">
                <a:solidFill>
                  <a:srgbClr val="FF0000"/>
                </a:solidFill>
                <a:latin typeface="Adobe 仿宋 Std R" pitchFamily="18" charset="-122"/>
                <a:ea typeface="Adobe 仿宋 Std R" pitchFamily="18" charset="-122"/>
              </a:rPr>
              <a:t>政治大潮</a:t>
            </a:r>
            <a:r>
              <a:rPr lang="zh-CN" altLang="zh-CN" sz="2200" dirty="0" smtClean="0">
                <a:latin typeface="Adobe 仿宋 Std R" pitchFamily="18" charset="-122"/>
                <a:ea typeface="Adobe 仿宋 Std R" pitchFamily="18" charset="-122"/>
              </a:rPr>
              <a:t>中随波逐流，飘摇起伏。</a:t>
            </a:r>
            <a:endParaRPr lang="zh-CN" altLang="en-US" sz="2200" dirty="0">
              <a:latin typeface="Adobe 仿宋 Std R" pitchFamily="18" charset="-122"/>
              <a:ea typeface="Adobe 仿宋 Std R" pitchFamily="18" charset="-122"/>
            </a:endParaRPr>
          </a:p>
        </p:txBody>
      </p:sp>
      <p:pic>
        <p:nvPicPr>
          <p:cNvPr id="136193" name="Picture 1"/>
          <p:cNvPicPr>
            <a:picLocks noChangeAspect="1" noChangeArrowheads="1"/>
          </p:cNvPicPr>
          <p:nvPr/>
        </p:nvPicPr>
        <p:blipFill>
          <a:blip r:embed="rId2" cstate="print"/>
          <a:srcRect/>
          <a:stretch>
            <a:fillRect/>
          </a:stretch>
        </p:blipFill>
        <p:spPr bwMode="auto">
          <a:xfrm>
            <a:off x="4901431" y="3573016"/>
            <a:ext cx="4073797" cy="2703587"/>
          </a:xfrm>
          <a:prstGeom prst="rect">
            <a:avLst/>
          </a:prstGeom>
          <a:noFill/>
          <a:ln w="9525">
            <a:noFill/>
            <a:miter lim="800000"/>
            <a:headEnd/>
            <a:tailEnd/>
          </a:ln>
        </p:spPr>
      </p:pic>
      <p:sp>
        <p:nvSpPr>
          <p:cNvPr id="13" name="矩形 12"/>
          <p:cNvSpPr/>
          <p:nvPr/>
        </p:nvSpPr>
        <p:spPr>
          <a:xfrm>
            <a:off x="323528" y="5445224"/>
            <a:ext cx="4283968" cy="707886"/>
          </a:xfrm>
          <a:prstGeom prst="rect">
            <a:avLst/>
          </a:prstGeom>
        </p:spPr>
        <p:txBody>
          <a:bodyPr wrap="square">
            <a:spAutoFit/>
          </a:bodyPr>
          <a:lstStyle/>
          <a:p>
            <a:pPr algn="ctr"/>
            <a:r>
              <a:rPr lang="zh-CN" altLang="en-US" dirty="0" smtClean="0">
                <a:latin typeface="Adobe 仿宋 Std R" pitchFamily="18" charset="-122"/>
                <a:ea typeface="Adobe 仿宋 Std R" pitchFamily="18" charset="-122"/>
              </a:rPr>
              <a:t>第一辆解放牌</a:t>
            </a:r>
            <a:r>
              <a:rPr lang="en-US" altLang="zh-CN" dirty="0" smtClean="0">
                <a:latin typeface="Adobe 仿宋 Std R" pitchFamily="18" charset="-122"/>
                <a:ea typeface="Adobe 仿宋 Std R" pitchFamily="18" charset="-122"/>
              </a:rPr>
              <a:t>CA10</a:t>
            </a:r>
            <a:r>
              <a:rPr lang="zh-CN" altLang="en-US" dirty="0" smtClean="0">
                <a:latin typeface="Adobe 仿宋 Std R" pitchFamily="18" charset="-122"/>
                <a:ea typeface="Adobe 仿宋 Std R" pitchFamily="18" charset="-122"/>
              </a:rPr>
              <a:t>型载货汽车走下生产线</a:t>
            </a:r>
            <a:r>
              <a:rPr lang="en-US" altLang="zh-CN" dirty="0" smtClean="0">
                <a:latin typeface="Adobe 仿宋 Std R" pitchFamily="18" charset="-122"/>
                <a:ea typeface="Adobe 仿宋 Std R" pitchFamily="18" charset="-122"/>
              </a:rPr>
              <a:t>(1956)</a:t>
            </a:r>
            <a:endParaRPr lang="zh-CN" altLang="en-US" dirty="0">
              <a:latin typeface="Adobe 仿宋 Std R" pitchFamily="18" charset="-122"/>
              <a:ea typeface="Adobe 仿宋 Std R" pitchFamily="18" charset="-122"/>
            </a:endParaRPr>
          </a:p>
        </p:txBody>
      </p:sp>
      <p:sp>
        <p:nvSpPr>
          <p:cNvPr id="14" name="矩形 13"/>
          <p:cNvSpPr/>
          <p:nvPr/>
        </p:nvSpPr>
        <p:spPr>
          <a:xfrm>
            <a:off x="216024" y="3925505"/>
            <a:ext cx="4572000" cy="1015663"/>
          </a:xfrm>
          <a:prstGeom prst="rect">
            <a:avLst/>
          </a:prstGeom>
          <a:solidFill>
            <a:schemeClr val="accent1">
              <a:lumMod val="40000"/>
              <a:lumOff val="60000"/>
            </a:schemeClr>
          </a:solidFill>
        </p:spPr>
        <p:txBody>
          <a:bodyPr>
            <a:spAutoFit/>
          </a:bodyPr>
          <a:lstStyle/>
          <a:p>
            <a:r>
              <a:rPr lang="zh-CN" altLang="en-US" dirty="0" smtClean="0">
                <a:latin typeface="Adobe 仿宋 Std R" pitchFamily="18" charset="-122"/>
                <a:ea typeface="Adobe 仿宋 Std R" pitchFamily="18" charset="-122"/>
              </a:rPr>
              <a:t>从</a:t>
            </a:r>
            <a:r>
              <a:rPr lang="en-US" altLang="zh-CN" dirty="0" smtClean="0">
                <a:latin typeface="Adobe 仿宋 Std R" pitchFamily="18" charset="-122"/>
                <a:ea typeface="Adobe 仿宋 Std R" pitchFamily="18" charset="-122"/>
              </a:rPr>
              <a:t>1958</a:t>
            </a:r>
            <a:r>
              <a:rPr lang="zh-CN" altLang="en-US" dirty="0" smtClean="0">
                <a:latin typeface="Adobe 仿宋 Std R" pitchFamily="18" charset="-122"/>
                <a:ea typeface="Adobe 仿宋 Std R" pitchFamily="18" charset="-122"/>
              </a:rPr>
              <a:t>年到</a:t>
            </a:r>
            <a:r>
              <a:rPr lang="en-US" altLang="zh-CN" dirty="0" smtClean="0">
                <a:latin typeface="Adobe 仿宋 Std R" pitchFamily="18" charset="-122"/>
                <a:ea typeface="Adobe 仿宋 Std R" pitchFamily="18" charset="-122"/>
              </a:rPr>
              <a:t>1983</a:t>
            </a:r>
            <a:r>
              <a:rPr lang="zh-CN" altLang="en-US" dirty="0" smtClean="0">
                <a:latin typeface="Adobe 仿宋 Std R" pitchFamily="18" charset="-122"/>
                <a:ea typeface="Adobe 仿宋 Std R" pitchFamily="18" charset="-122"/>
              </a:rPr>
              <a:t>年，中国轿车用了</a:t>
            </a:r>
            <a:r>
              <a:rPr lang="en-US" altLang="zh-CN" dirty="0" smtClean="0">
                <a:latin typeface="Adobe 仿宋 Std R" pitchFamily="18" charset="-122"/>
                <a:ea typeface="Adobe 仿宋 Std R" pitchFamily="18" charset="-122"/>
              </a:rPr>
              <a:t>25</a:t>
            </a:r>
            <a:r>
              <a:rPr lang="zh-CN" altLang="en-US" dirty="0" smtClean="0">
                <a:latin typeface="Adobe 仿宋 Std R" pitchFamily="18" charset="-122"/>
                <a:ea typeface="Adobe 仿宋 Std R" pitchFamily="18" charset="-122"/>
              </a:rPr>
              <a:t>年的时间年产量才</a:t>
            </a:r>
            <a:r>
              <a:rPr lang="zh-CN" altLang="en-US" dirty="0" smtClean="0">
                <a:solidFill>
                  <a:srgbClr val="FF0000"/>
                </a:solidFill>
                <a:latin typeface="Adobe 仿宋 Std R" pitchFamily="18" charset="-122"/>
                <a:ea typeface="Adobe 仿宋 Std R" pitchFamily="18" charset="-122"/>
              </a:rPr>
              <a:t>突破</a:t>
            </a:r>
            <a:r>
              <a:rPr lang="en-US" altLang="zh-CN" dirty="0" smtClean="0">
                <a:solidFill>
                  <a:srgbClr val="FF0000"/>
                </a:solidFill>
                <a:latin typeface="Adobe 仿宋 Std R" pitchFamily="18" charset="-122"/>
                <a:ea typeface="Adobe 仿宋 Std R" pitchFamily="18" charset="-122"/>
              </a:rPr>
              <a:t>5000</a:t>
            </a:r>
            <a:r>
              <a:rPr lang="zh-CN" altLang="en-US" dirty="0" smtClean="0">
                <a:solidFill>
                  <a:srgbClr val="FF0000"/>
                </a:solidFill>
                <a:latin typeface="Adobe 仿宋 Std R" pitchFamily="18" charset="-122"/>
                <a:ea typeface="Adobe 仿宋 Std R" pitchFamily="18" charset="-122"/>
              </a:rPr>
              <a:t>辆</a:t>
            </a:r>
            <a:r>
              <a:rPr lang="zh-CN" altLang="en-US" dirty="0" smtClean="0">
                <a:latin typeface="Adobe 仿宋 Std R" pitchFamily="18" charset="-122"/>
                <a:ea typeface="Adobe 仿宋 Std R" pitchFamily="18" charset="-122"/>
              </a:rPr>
              <a:t>，只能算是</a:t>
            </a:r>
            <a:r>
              <a:rPr lang="zh-CN" altLang="en-US" dirty="0" smtClean="0">
                <a:latin typeface="Adobe 仿宋 Std R" pitchFamily="18" charset="-122"/>
                <a:ea typeface="Adobe 仿宋 Std R" pitchFamily="18" charset="-122"/>
              </a:rPr>
              <a:t>“</a:t>
            </a:r>
            <a:r>
              <a:rPr lang="zh-CN" altLang="en-US" dirty="0" smtClean="0">
                <a:solidFill>
                  <a:srgbClr val="FF0000"/>
                </a:solidFill>
                <a:latin typeface="Adobe 仿宋 Std R" pitchFamily="18" charset="-122"/>
                <a:ea typeface="Adobe 仿宋 Std R" pitchFamily="18" charset="-122"/>
              </a:rPr>
              <a:t>卡车工业时代</a:t>
            </a:r>
            <a:r>
              <a:rPr lang="zh-CN" altLang="en-US" dirty="0" smtClean="0">
                <a:latin typeface="Adobe 仿宋 Std R" pitchFamily="18" charset="-122"/>
                <a:ea typeface="Adobe 仿宋 Std R" pitchFamily="18" charset="-122"/>
              </a:rPr>
              <a:t>”。</a:t>
            </a:r>
            <a:endParaRPr lang="zh-CN" altLang="en-US" dirty="0">
              <a:latin typeface="Adobe 仿宋 Std R" pitchFamily="18" charset="-122"/>
              <a:ea typeface="Adobe 仿宋 Std R" pitchFamily="18"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一中国汽车工业发展历程</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9" name="矩形 8"/>
          <p:cNvSpPr/>
          <p:nvPr/>
        </p:nvSpPr>
        <p:spPr>
          <a:xfrm>
            <a:off x="117365" y="868650"/>
            <a:ext cx="3624710" cy="430887"/>
          </a:xfrm>
          <a:prstGeom prst="rect">
            <a:avLst/>
          </a:prstGeom>
          <a:noFill/>
        </p:spPr>
        <p:txBody>
          <a:bodyPr wrap="none">
            <a:spAutoFit/>
          </a:bodyPr>
          <a:lstStyle/>
          <a:p>
            <a:r>
              <a:rPr lang="en-US" altLang="zh-CN" sz="2200" dirty="0" smtClean="0">
                <a:solidFill>
                  <a:srgbClr val="0070C0"/>
                </a:solidFill>
                <a:latin typeface="Adobe 仿宋 Std R" pitchFamily="18" charset="-122"/>
                <a:ea typeface="Adobe 仿宋 Std R" pitchFamily="18" charset="-122"/>
              </a:rPr>
              <a:t>2.</a:t>
            </a:r>
            <a:r>
              <a:rPr lang="zh-CN" altLang="zh-CN" sz="2200" dirty="0" smtClean="0">
                <a:solidFill>
                  <a:srgbClr val="0070C0"/>
                </a:solidFill>
                <a:latin typeface="Adobe 仿宋 Std R" pitchFamily="18" charset="-122"/>
                <a:ea typeface="Adobe 仿宋 Std R" pitchFamily="18" charset="-122"/>
              </a:rPr>
              <a:t>新中国时期汽车工业发展</a:t>
            </a:r>
            <a:endParaRPr lang="zh-CN" altLang="en-US" sz="2200" dirty="0">
              <a:solidFill>
                <a:srgbClr val="0070C0"/>
              </a:solidFill>
              <a:latin typeface="Adobe 仿宋 Std R" pitchFamily="18" charset="-122"/>
              <a:ea typeface="Adobe 仿宋 Std R" pitchFamily="18" charset="-122"/>
            </a:endParaRPr>
          </a:p>
        </p:txBody>
      </p:sp>
      <p:sp>
        <p:nvSpPr>
          <p:cNvPr id="11" name="矩形 10"/>
          <p:cNvSpPr/>
          <p:nvPr/>
        </p:nvSpPr>
        <p:spPr>
          <a:xfrm>
            <a:off x="395536" y="1412776"/>
            <a:ext cx="5634314" cy="430887"/>
          </a:xfrm>
          <a:prstGeom prst="rect">
            <a:avLst/>
          </a:prstGeom>
        </p:spPr>
        <p:txBody>
          <a:bodyPr wrap="square">
            <a:spAutoFit/>
          </a:bodyPr>
          <a:lstStyle/>
          <a:p>
            <a:r>
              <a:rPr lang="en-US" altLang="zh-CN" sz="2200" dirty="0" smtClean="0">
                <a:latin typeface="Adobe 仿宋 Std R" pitchFamily="18" charset="-122"/>
                <a:ea typeface="Adobe 仿宋 Std R" pitchFamily="18" charset="-122"/>
              </a:rPr>
              <a:t>(1)</a:t>
            </a:r>
            <a:r>
              <a:rPr lang="zh-CN" altLang="zh-CN" sz="2200" dirty="0" smtClean="0">
                <a:latin typeface="Adobe 仿宋 Std R" pitchFamily="18" charset="-122"/>
                <a:ea typeface="Adobe 仿宋 Std R" pitchFamily="18" charset="-122"/>
              </a:rPr>
              <a:t>自主</a:t>
            </a:r>
            <a:r>
              <a:rPr lang="zh-CN" altLang="zh-CN" sz="2200" dirty="0" smtClean="0">
                <a:latin typeface="Adobe 仿宋 Std R" pitchFamily="18" charset="-122"/>
                <a:ea typeface="Adobe 仿宋 Std R" pitchFamily="18" charset="-122"/>
              </a:rPr>
              <a:t>造车阶段</a:t>
            </a:r>
            <a:r>
              <a:rPr lang="en-US" altLang="zh-CN" sz="2200" dirty="0" smtClean="0">
                <a:latin typeface="Adobe 仿宋 Std R" pitchFamily="18" charset="-122"/>
                <a:ea typeface="Adobe 仿宋 Std R" pitchFamily="18" charset="-122"/>
              </a:rPr>
              <a:t>(1956-1984)</a:t>
            </a:r>
            <a:endParaRPr lang="zh-CN" altLang="en-US" sz="2200" dirty="0">
              <a:latin typeface="Adobe 仿宋 Std R" pitchFamily="18" charset="-122"/>
              <a:ea typeface="Adobe 仿宋 Std R" pitchFamily="18" charset="-122"/>
            </a:endParaRPr>
          </a:p>
        </p:txBody>
      </p:sp>
      <p:pic>
        <p:nvPicPr>
          <p:cNvPr id="138242" name="Picture 2"/>
          <p:cNvPicPr>
            <a:picLocks noChangeAspect="1" noChangeArrowheads="1"/>
          </p:cNvPicPr>
          <p:nvPr/>
        </p:nvPicPr>
        <p:blipFill>
          <a:blip r:embed="rId2" cstate="print"/>
          <a:srcRect/>
          <a:stretch>
            <a:fillRect/>
          </a:stretch>
        </p:blipFill>
        <p:spPr bwMode="auto">
          <a:xfrm>
            <a:off x="1115616" y="1844824"/>
            <a:ext cx="6696744" cy="4444313"/>
          </a:xfrm>
          <a:prstGeom prst="rect">
            <a:avLst/>
          </a:prstGeom>
          <a:noFill/>
          <a:ln w="9525">
            <a:noFill/>
            <a:miter lim="800000"/>
            <a:headEnd/>
            <a:tailEnd/>
          </a:ln>
        </p:spPr>
      </p:pic>
      <p:sp>
        <p:nvSpPr>
          <p:cNvPr id="15" name="矩形 14"/>
          <p:cNvSpPr/>
          <p:nvPr/>
        </p:nvSpPr>
        <p:spPr>
          <a:xfrm>
            <a:off x="5273214" y="5765194"/>
            <a:ext cx="3259226" cy="400110"/>
          </a:xfrm>
          <a:prstGeom prst="rect">
            <a:avLst/>
          </a:prstGeom>
        </p:spPr>
        <p:txBody>
          <a:bodyPr wrap="none">
            <a:spAutoFit/>
          </a:bodyPr>
          <a:lstStyle/>
          <a:p>
            <a:r>
              <a:rPr lang="zh-CN" altLang="zh-CN" dirty="0" smtClean="0">
                <a:solidFill>
                  <a:srgbClr val="FF0000"/>
                </a:solidFill>
                <a:latin typeface="Adobe 仿宋 Std R" pitchFamily="18" charset="-122"/>
                <a:ea typeface="Adobe 仿宋 Std R" pitchFamily="18" charset="-122"/>
              </a:rPr>
              <a:t>红旗</a:t>
            </a:r>
            <a:r>
              <a:rPr lang="en-US" altLang="zh-CN" dirty="0" smtClean="0">
                <a:solidFill>
                  <a:srgbClr val="FF0000"/>
                </a:solidFill>
                <a:latin typeface="Adobe 仿宋 Std R" pitchFamily="18" charset="-122"/>
                <a:ea typeface="Adobe 仿宋 Std R" pitchFamily="18" charset="-122"/>
              </a:rPr>
              <a:t>CA72</a:t>
            </a:r>
            <a:r>
              <a:rPr lang="zh-CN" altLang="zh-CN" dirty="0" smtClean="0">
                <a:latin typeface="Adobe 仿宋 Std R" pitchFamily="18" charset="-122"/>
                <a:ea typeface="Adobe 仿宋 Std R" pitchFamily="18" charset="-122"/>
              </a:rPr>
              <a:t>高级轿车</a:t>
            </a:r>
            <a:r>
              <a:rPr lang="en-US" altLang="zh-CN" dirty="0" smtClean="0">
                <a:latin typeface="Adobe 仿宋 Std R" pitchFamily="18" charset="-122"/>
                <a:ea typeface="Adobe 仿宋 Std R" pitchFamily="18" charset="-122"/>
              </a:rPr>
              <a:t>(1958)</a:t>
            </a:r>
            <a:endParaRPr lang="zh-CN" altLang="en-US" dirty="0">
              <a:latin typeface="Adobe 仿宋 Std R" pitchFamily="18" charset="-122"/>
              <a:ea typeface="Adobe 仿宋 Std R" pitchFamily="18"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一中国汽车工业发展历程</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33121" name="Picture 1" descr="hongqi"/>
          <p:cNvPicPr>
            <a:picLocks noChangeAspect="1" noChangeArrowheads="1"/>
          </p:cNvPicPr>
          <p:nvPr/>
        </p:nvPicPr>
        <p:blipFill>
          <a:blip r:embed="rId2" cstate="print"/>
          <a:srcRect/>
          <a:stretch>
            <a:fillRect/>
          </a:stretch>
        </p:blipFill>
        <p:spPr bwMode="auto">
          <a:xfrm>
            <a:off x="971600" y="764704"/>
            <a:ext cx="7128792" cy="5354515"/>
          </a:xfrm>
          <a:prstGeom prst="rect">
            <a:avLst/>
          </a:prstGeom>
          <a:noFill/>
          <a:ln w="9525">
            <a:noFill/>
            <a:miter lim="800000"/>
            <a:headEnd/>
            <a:tailEnd/>
          </a:ln>
        </p:spPr>
      </p:pic>
      <p:sp>
        <p:nvSpPr>
          <p:cNvPr id="133122" name="Rectangle 2"/>
          <p:cNvSpPr>
            <a:spLocks noChangeArrowheads="1"/>
          </p:cNvSpPr>
          <p:nvPr/>
        </p:nvSpPr>
        <p:spPr bwMode="auto">
          <a:xfrm>
            <a:off x="1979712" y="6125234"/>
            <a:ext cx="4896544"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邓小平</a:t>
            </a:r>
            <a:r>
              <a:rPr kumimoji="0" lang="en-US" alt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1984</a:t>
            </a: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年阅兵时红旗</a:t>
            </a:r>
            <a:r>
              <a:rPr kumimoji="0" lang="en-US" alt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770TJ</a:t>
            </a:r>
            <a:endParaRPr kumimoji="0" lang="en-US" altLang="zh-CN"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none">
        <a:spAutoFit/>
      </a:bodyPr>
      <a:lstStyle>
        <a:defPPr>
          <a:defRPr dirty="0" smtClean="0">
            <a:latin typeface="Adobe 仿宋 Std R" pitchFamily="18" charset="-122"/>
            <a:ea typeface="Adobe 仿宋 Std R" pitchFamily="18" charset="-122"/>
          </a:defRPr>
        </a:defPPr>
      </a:lstStyle>
    </a:spDef>
    <a:txDef>
      <a:spPr>
        <a:noFill/>
      </a:spPr>
      <a:bodyPr wrap="square" rtlCol="0">
        <a:spAutoFit/>
      </a:bodyPr>
      <a:lstStyle>
        <a:defPPr>
          <a:defRPr dirty="0" smtClean="0">
            <a:latin typeface="Adobe 仿宋 Std R" pitchFamily="18" charset="-122"/>
            <a:ea typeface="Adobe 仿宋 Std R" pitchFamily="18" charset="-122"/>
          </a:defRPr>
        </a:defPPr>
      </a:lstStyle>
    </a:txDef>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2065</TotalTime>
  <Words>3333</Words>
  <Application>Microsoft Office PowerPoint</Application>
  <PresentationFormat>全屏显示(4:3)</PresentationFormat>
  <Paragraphs>345</Paragraphs>
  <Slides>38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38</vt:i4>
      </vt:variant>
    </vt:vector>
  </HeadingPairs>
  <TitlesOfParts>
    <vt:vector size="40" baseType="lpstr">
      <vt:lpstr>Office 主题​​</vt:lpstr>
      <vt:lpstr>Microsoft Graph 2000 图表</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LXY</dc:creator>
  <cp:lastModifiedBy>方晓汾</cp:lastModifiedBy>
  <cp:revision>867</cp:revision>
  <dcterms:created xsi:type="dcterms:W3CDTF">2008-11-29T01:41:59Z</dcterms:created>
  <dcterms:modified xsi:type="dcterms:W3CDTF">2013-08-20T08:48:56Z</dcterms:modified>
</cp:coreProperties>
</file>