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49"/>
  </p:notesMasterIdLst>
  <p:handoutMasterIdLst>
    <p:handoutMasterId r:id="rId50"/>
  </p:handoutMasterIdLst>
  <p:sldIdLst>
    <p:sldId id="465" r:id="rId2"/>
    <p:sldId id="256" r:id="rId3"/>
    <p:sldId id="421" r:id="rId4"/>
    <p:sldId id="422" r:id="rId5"/>
    <p:sldId id="423" r:id="rId6"/>
    <p:sldId id="424" r:id="rId7"/>
    <p:sldId id="425" r:id="rId8"/>
    <p:sldId id="426" r:id="rId9"/>
    <p:sldId id="427" r:id="rId10"/>
    <p:sldId id="428" r:id="rId11"/>
    <p:sldId id="429" r:id="rId12"/>
    <p:sldId id="430" r:id="rId13"/>
    <p:sldId id="431" r:id="rId14"/>
    <p:sldId id="432" r:id="rId15"/>
    <p:sldId id="433" r:id="rId16"/>
    <p:sldId id="434" r:id="rId17"/>
    <p:sldId id="435" r:id="rId18"/>
    <p:sldId id="436" r:id="rId19"/>
    <p:sldId id="437" r:id="rId20"/>
    <p:sldId id="438" r:id="rId21"/>
    <p:sldId id="439" r:id="rId22"/>
    <p:sldId id="440" r:id="rId23"/>
    <p:sldId id="441" r:id="rId24"/>
    <p:sldId id="442" r:id="rId25"/>
    <p:sldId id="443" r:id="rId26"/>
    <p:sldId id="444" r:id="rId27"/>
    <p:sldId id="445" r:id="rId28"/>
    <p:sldId id="446" r:id="rId29"/>
    <p:sldId id="447" r:id="rId30"/>
    <p:sldId id="448" r:id="rId31"/>
    <p:sldId id="449" r:id="rId32"/>
    <p:sldId id="450" r:id="rId33"/>
    <p:sldId id="451" r:id="rId34"/>
    <p:sldId id="452" r:id="rId35"/>
    <p:sldId id="453" r:id="rId36"/>
    <p:sldId id="454" r:id="rId37"/>
    <p:sldId id="455" r:id="rId38"/>
    <p:sldId id="456" r:id="rId39"/>
    <p:sldId id="457" r:id="rId40"/>
    <p:sldId id="458" r:id="rId41"/>
    <p:sldId id="459" r:id="rId42"/>
    <p:sldId id="460" r:id="rId43"/>
    <p:sldId id="461" r:id="rId44"/>
    <p:sldId id="462" r:id="rId45"/>
    <p:sldId id="463" r:id="rId46"/>
    <p:sldId id="464" r:id="rId47"/>
    <p:sldId id="285" r:id="rId4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00"/>
    <a:srgbClr val="F67EE8"/>
    <a:srgbClr val="FFC319"/>
    <a:srgbClr val="FDF58D"/>
    <a:srgbClr val="808080"/>
    <a:srgbClr val="FCFCFC"/>
    <a:srgbClr val="E8E8E8"/>
    <a:srgbClr val="FFD84B"/>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4" autoAdjust="0"/>
    <p:restoredTop sz="94659" autoAdjust="0"/>
  </p:normalViewPr>
  <p:slideViewPr>
    <p:cSldViewPr>
      <p:cViewPr>
        <p:scale>
          <a:sx n="66" d="100"/>
          <a:sy n="66" d="100"/>
        </p:scale>
        <p:origin x="-1260"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4608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4608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275B056-18F2-41E3-A514-1526321A07F1}" type="slidenum">
              <a:rPr lang="en-US" altLang="zh-CN"/>
              <a:pPr/>
              <a:t>‹#›</a:t>
            </a:fld>
            <a:endParaRPr lang="en-US" altLang="zh-CN"/>
          </a:p>
        </p:txBody>
      </p:sp>
    </p:spTree>
    <p:extLst>
      <p:ext uri="{BB962C8B-B14F-4D97-AF65-F5344CB8AC3E}">
        <p14:creationId xmlns:p14="http://schemas.microsoft.com/office/powerpoint/2010/main" val="7949651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81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7BA8D27B-79DE-4ED1-88D0-D5781016595A}" type="slidenum">
              <a:rPr lang="en-US" altLang="zh-CN"/>
              <a:pPr/>
              <a:t>‹#›</a:t>
            </a:fld>
            <a:endParaRPr lang="en-US" altLang="zh-CN"/>
          </a:p>
        </p:txBody>
      </p:sp>
    </p:spTree>
    <p:extLst>
      <p:ext uri="{BB962C8B-B14F-4D97-AF65-F5344CB8AC3E}">
        <p14:creationId xmlns:p14="http://schemas.microsoft.com/office/powerpoint/2010/main" val="109359151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file:///C:\Users\admin\AppData\Local\Temp\SoEasy\C8C984F5FF629CFDBA641CEB3B961C45.png"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3" name="Freeform 2"/>
          <p:cNvSpPr>
            <a:spLocks/>
          </p:cNvSpPr>
          <p:nvPr/>
        </p:nvSpPr>
        <p:spPr bwMode="gray">
          <a:xfrm>
            <a:off x="-12390" y="2706087"/>
            <a:ext cx="9156390" cy="3804250"/>
          </a:xfrm>
          <a:custGeom>
            <a:avLst/>
            <a:gdLst>
              <a:gd name="T0" fmla="*/ 12 w 5773"/>
              <a:gd name="T1" fmla="*/ 124 h 2414"/>
              <a:gd name="T2" fmla="*/ 1381 w 5773"/>
              <a:gd name="T3" fmla="*/ 12 h 2414"/>
              <a:gd name="T4" fmla="*/ 4064 w 5773"/>
              <a:gd name="T5" fmla="*/ 581 h 2414"/>
              <a:gd name="T6" fmla="*/ 5773 w 5773"/>
              <a:gd name="T7" fmla="*/ 118 h 2414"/>
              <a:gd name="T8" fmla="*/ 5766 w 5773"/>
              <a:gd name="T9" fmla="*/ 2151 h 2414"/>
              <a:gd name="T10" fmla="*/ 3966 w 5773"/>
              <a:gd name="T11" fmla="*/ 2263 h 2414"/>
              <a:gd name="T12" fmla="*/ 1963 w 5773"/>
              <a:gd name="T13" fmla="*/ 1897 h 2414"/>
              <a:gd name="T14" fmla="*/ 6 w 5773"/>
              <a:gd name="T15" fmla="*/ 2407 h 2414"/>
              <a:gd name="T16" fmla="*/ 12 w 5773"/>
              <a:gd name="T17" fmla="*/ 124 h 2414"/>
              <a:gd name="connsiteX0" fmla="*/ 12 w 9991"/>
              <a:gd name="connsiteY0" fmla="*/ 470 h 9927"/>
              <a:gd name="connsiteX1" fmla="*/ 2383 w 9991"/>
              <a:gd name="connsiteY1" fmla="*/ 6 h 9927"/>
              <a:gd name="connsiteX2" fmla="*/ 7031 w 9991"/>
              <a:gd name="connsiteY2" fmla="*/ 2363 h 9927"/>
              <a:gd name="connsiteX3" fmla="*/ 9991 w 9991"/>
              <a:gd name="connsiteY3" fmla="*/ 445 h 9927"/>
              <a:gd name="connsiteX4" fmla="*/ 9989 w 9991"/>
              <a:gd name="connsiteY4" fmla="*/ 8892 h 9927"/>
              <a:gd name="connsiteX5" fmla="*/ 6861 w 9991"/>
              <a:gd name="connsiteY5" fmla="*/ 9330 h 9927"/>
              <a:gd name="connsiteX6" fmla="*/ 3391 w 9991"/>
              <a:gd name="connsiteY6" fmla="*/ 7814 h 9927"/>
              <a:gd name="connsiteX7" fmla="*/ 1 w 9991"/>
              <a:gd name="connsiteY7" fmla="*/ 9927 h 9927"/>
              <a:gd name="connsiteX8" fmla="*/ 12 w 9991"/>
              <a:gd name="connsiteY8" fmla="*/ 470 h 9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91" h="9927">
                <a:moveTo>
                  <a:pt x="12" y="470"/>
                </a:moveTo>
                <a:cubicBezTo>
                  <a:pt x="251" y="271"/>
                  <a:pt x="997" y="-44"/>
                  <a:pt x="2383" y="6"/>
                </a:cubicBezTo>
                <a:cubicBezTo>
                  <a:pt x="3769" y="51"/>
                  <a:pt x="5829" y="1766"/>
                  <a:pt x="7031" y="2363"/>
                </a:cubicBezTo>
                <a:cubicBezTo>
                  <a:pt x="8233" y="2959"/>
                  <a:pt x="9752" y="863"/>
                  <a:pt x="9991" y="445"/>
                </a:cubicBezTo>
                <a:cubicBezTo>
                  <a:pt x="9987" y="3252"/>
                  <a:pt x="9993" y="6085"/>
                  <a:pt x="9989" y="8892"/>
                </a:cubicBezTo>
                <a:cubicBezTo>
                  <a:pt x="8652" y="9952"/>
                  <a:pt x="7961" y="9510"/>
                  <a:pt x="6861" y="9330"/>
                </a:cubicBezTo>
                <a:cubicBezTo>
                  <a:pt x="5761" y="9150"/>
                  <a:pt x="4694" y="7715"/>
                  <a:pt x="3391" y="7814"/>
                </a:cubicBezTo>
                <a:cubicBezTo>
                  <a:pt x="2252" y="7798"/>
                  <a:pt x="-9" y="9906"/>
                  <a:pt x="1" y="9927"/>
                </a:cubicBezTo>
                <a:cubicBezTo>
                  <a:pt x="12" y="9956"/>
                  <a:pt x="12" y="2309"/>
                  <a:pt x="12" y="470"/>
                </a:cubicBezTo>
                <a:close/>
              </a:path>
            </a:pathLst>
          </a:custGeom>
          <a:solidFill>
            <a:schemeClr val="accent1">
              <a:alpha val="41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
          <p:cNvSpPr>
            <a:spLocks/>
          </p:cNvSpPr>
          <p:nvPr/>
        </p:nvSpPr>
        <p:spPr bwMode="gray">
          <a:xfrm>
            <a:off x="-2878" y="2987147"/>
            <a:ext cx="9151265" cy="3192675"/>
          </a:xfrm>
          <a:custGeom>
            <a:avLst/>
            <a:gdLst>
              <a:gd name="T0" fmla="*/ 6 w 5764"/>
              <a:gd name="T1" fmla="*/ 272 h 2057"/>
              <a:gd name="T2" fmla="*/ 1453 w 5764"/>
              <a:gd name="T3" fmla="*/ 10 h 2057"/>
              <a:gd name="T4" fmla="*/ 4182 w 5764"/>
              <a:gd name="T5" fmla="*/ 482 h 2057"/>
              <a:gd name="T6" fmla="*/ 5764 w 5764"/>
              <a:gd name="T7" fmla="*/ 154 h 2057"/>
              <a:gd name="T8" fmla="*/ 5764 w 5764"/>
              <a:gd name="T9" fmla="*/ 1806 h 2057"/>
              <a:gd name="T10" fmla="*/ 4005 w 5764"/>
              <a:gd name="T11" fmla="*/ 1994 h 2057"/>
              <a:gd name="T12" fmla="*/ 1891 w 5764"/>
              <a:gd name="T13" fmla="*/ 1522 h 2057"/>
              <a:gd name="T14" fmla="*/ 6 w 5764"/>
              <a:gd name="T15" fmla="*/ 1967 h 2057"/>
              <a:gd name="T16" fmla="*/ 6 w 5764"/>
              <a:gd name="T17" fmla="*/ 272 h 2057"/>
              <a:gd name="connsiteX0" fmla="*/ 1 w 10001"/>
              <a:gd name="connsiteY0" fmla="*/ 1275 h 9778"/>
              <a:gd name="connsiteX1" fmla="*/ 2512 w 10001"/>
              <a:gd name="connsiteY1" fmla="*/ 2 h 9778"/>
              <a:gd name="connsiteX2" fmla="*/ 7246 w 10001"/>
              <a:gd name="connsiteY2" fmla="*/ 2296 h 9778"/>
              <a:gd name="connsiteX3" fmla="*/ 9991 w 10001"/>
              <a:gd name="connsiteY3" fmla="*/ 702 h 9778"/>
              <a:gd name="connsiteX4" fmla="*/ 10001 w 10001"/>
              <a:gd name="connsiteY4" fmla="*/ 8733 h 9778"/>
              <a:gd name="connsiteX5" fmla="*/ 6939 w 10001"/>
              <a:gd name="connsiteY5" fmla="*/ 9647 h 9778"/>
              <a:gd name="connsiteX6" fmla="*/ 3272 w 10001"/>
              <a:gd name="connsiteY6" fmla="*/ 7352 h 9778"/>
              <a:gd name="connsiteX7" fmla="*/ 1 w 10001"/>
              <a:gd name="connsiteY7" fmla="*/ 9515 h 9778"/>
              <a:gd name="connsiteX8" fmla="*/ 1 w 10001"/>
              <a:gd name="connsiteY8" fmla="*/ 1275 h 9778"/>
              <a:gd name="connsiteX0" fmla="*/ 1 w 10000"/>
              <a:gd name="connsiteY0" fmla="*/ 1304 h 9999"/>
              <a:gd name="connsiteX1" fmla="*/ 2512 w 10000"/>
              <a:gd name="connsiteY1" fmla="*/ 2 h 9999"/>
              <a:gd name="connsiteX2" fmla="*/ 7245 w 10000"/>
              <a:gd name="connsiteY2" fmla="*/ 2348 h 9999"/>
              <a:gd name="connsiteX3" fmla="*/ 10000 w 10000"/>
              <a:gd name="connsiteY3" fmla="*/ 718 h 9999"/>
              <a:gd name="connsiteX4" fmla="*/ 10000 w 10000"/>
              <a:gd name="connsiteY4" fmla="*/ 8931 h 9999"/>
              <a:gd name="connsiteX5" fmla="*/ 6938 w 10000"/>
              <a:gd name="connsiteY5" fmla="*/ 9866 h 9999"/>
              <a:gd name="connsiteX6" fmla="*/ 3272 w 10000"/>
              <a:gd name="connsiteY6" fmla="*/ 7519 h 9999"/>
              <a:gd name="connsiteX7" fmla="*/ 1 w 10000"/>
              <a:gd name="connsiteY7" fmla="*/ 9731 h 9999"/>
              <a:gd name="connsiteX8" fmla="*/ 1 w 10000"/>
              <a:gd name="connsiteY8" fmla="*/ 1304 h 9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0" h="9999">
                <a:moveTo>
                  <a:pt x="1" y="1304"/>
                </a:moveTo>
                <a:cubicBezTo>
                  <a:pt x="241" y="1111"/>
                  <a:pt x="1129" y="-48"/>
                  <a:pt x="2512" y="2"/>
                </a:cubicBezTo>
                <a:cubicBezTo>
                  <a:pt x="3895" y="51"/>
                  <a:pt x="5997" y="2229"/>
                  <a:pt x="7245" y="2348"/>
                </a:cubicBezTo>
                <a:cubicBezTo>
                  <a:pt x="8493" y="2467"/>
                  <a:pt x="9761" y="1130"/>
                  <a:pt x="10000" y="718"/>
                </a:cubicBezTo>
                <a:lnTo>
                  <a:pt x="10000" y="8931"/>
                </a:lnTo>
                <a:cubicBezTo>
                  <a:pt x="8534" y="10154"/>
                  <a:pt x="8060" y="10101"/>
                  <a:pt x="6938" y="9866"/>
                </a:cubicBezTo>
                <a:cubicBezTo>
                  <a:pt x="5816" y="9631"/>
                  <a:pt x="4571" y="7420"/>
                  <a:pt x="3272" y="7519"/>
                </a:cubicBezTo>
                <a:cubicBezTo>
                  <a:pt x="2132" y="7505"/>
                  <a:pt x="-9" y="9706"/>
                  <a:pt x="1" y="9731"/>
                </a:cubicBezTo>
                <a:cubicBezTo>
                  <a:pt x="12" y="9757"/>
                  <a:pt x="1" y="3139"/>
                  <a:pt x="1" y="1304"/>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zh-CN" altLang="en-US" b="1" dirty="0"/>
          </a:p>
        </p:txBody>
      </p:sp>
      <p:pic>
        <p:nvPicPr>
          <p:cNvPr id="22" name="图片 21"/>
          <p:cNvPicPr>
            <a:picLocks noChangeAspect="1"/>
          </p:cNvPicPr>
          <p:nvPr/>
        </p:nvPicPr>
        <p:blipFill>
          <a:blip r:embed="rId2" r:link="rId3">
            <a:extLst>
              <a:ext uri="{28A0092B-C50C-407E-A947-70E740481C1C}">
                <a14:useLocalDpi xmlns:a14="http://schemas.microsoft.com/office/drawing/2010/main" val="0"/>
              </a:ext>
            </a:extLst>
          </a:blip>
          <a:stretch>
            <a:fillRect/>
          </a:stretch>
        </p:blipFill>
        <p:spPr>
          <a:xfrm>
            <a:off x="5244406" y="660909"/>
            <a:ext cx="3888753" cy="3772090"/>
          </a:xfrm>
          <a:prstGeom prst="rect">
            <a:avLst/>
          </a:prstGeom>
        </p:spPr>
      </p:pic>
      <p:sp>
        <p:nvSpPr>
          <p:cNvPr id="4" name="KSO_FD"/>
          <p:cNvSpPr>
            <a:spLocks noGrp="1"/>
          </p:cNvSpPr>
          <p:nvPr>
            <p:ph type="dt" sz="half" idx="10"/>
          </p:nvPr>
        </p:nvSpPr>
        <p:spPr/>
        <p:txBody>
          <a:bodyPr/>
          <a:lstStyle/>
          <a:p>
            <a:endParaRPr lang="en-US" altLang="zh-CN"/>
          </a:p>
        </p:txBody>
      </p:sp>
      <p:sp>
        <p:nvSpPr>
          <p:cNvPr id="5" name="KSO_FT"/>
          <p:cNvSpPr>
            <a:spLocks noGrp="1"/>
          </p:cNvSpPr>
          <p:nvPr>
            <p:ph type="ftr" sz="quarter" idx="11"/>
          </p:nvPr>
        </p:nvSpPr>
        <p:spPr/>
        <p:txBody>
          <a:bodyPr/>
          <a:lstStyle/>
          <a:p>
            <a:endParaRPr lang="en-US" altLang="zh-CN"/>
          </a:p>
        </p:txBody>
      </p:sp>
      <p:sp>
        <p:nvSpPr>
          <p:cNvPr id="6" name="KSO_FN"/>
          <p:cNvSpPr>
            <a:spLocks noGrp="1"/>
          </p:cNvSpPr>
          <p:nvPr>
            <p:ph type="sldNum" sz="quarter" idx="12"/>
          </p:nvPr>
        </p:nvSpPr>
        <p:spPr/>
        <p:txBody>
          <a:bodyPr/>
          <a:lstStyle/>
          <a:p>
            <a:fld id="{52025B5F-882A-4CC4-ACEA-59857776F2E6}" type="slidenum">
              <a:rPr lang="en-US" altLang="zh-CN" smtClean="0"/>
              <a:pPr/>
              <a:t>‹#›</a:t>
            </a:fld>
            <a:endParaRPr lang="en-US" altLang="zh-CN"/>
          </a:p>
        </p:txBody>
      </p:sp>
      <p:sp>
        <p:nvSpPr>
          <p:cNvPr id="3" name="KSO_CT2"/>
          <p:cNvSpPr>
            <a:spLocks noGrp="1"/>
          </p:cNvSpPr>
          <p:nvPr>
            <p:ph type="subTitle" idx="1" hasCustomPrompt="1"/>
          </p:nvPr>
        </p:nvSpPr>
        <p:spPr>
          <a:xfrm>
            <a:off x="315369" y="4828412"/>
            <a:ext cx="5144891" cy="467211"/>
          </a:xfrm>
          <a:noFill/>
        </p:spPr>
        <p:txBody>
          <a:bodyPr>
            <a:noAutofit/>
          </a:bodyPr>
          <a:lstStyle>
            <a:lvl1pPr marL="0" indent="0" algn="ctr">
              <a:buNone/>
              <a:defRPr sz="1800" b="1">
                <a:solidFill>
                  <a:srgbClr val="000000"/>
                </a:solidFill>
                <a:effectLst>
                  <a:outerShdw blurRad="50800" dist="25400" dir="2700000" algn="tl" rotWithShape="0">
                    <a:schemeClr val="accent2">
                      <a:alpha val="19000"/>
                    </a:scheme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p>
        </p:txBody>
      </p:sp>
      <p:sp>
        <p:nvSpPr>
          <p:cNvPr id="7" name="KSO_CT1"/>
          <p:cNvSpPr>
            <a:spLocks noGrp="1"/>
          </p:cNvSpPr>
          <p:nvPr>
            <p:ph type="title" hasCustomPrompt="1"/>
          </p:nvPr>
        </p:nvSpPr>
        <p:spPr>
          <a:xfrm>
            <a:off x="315369" y="2993686"/>
            <a:ext cx="5144891" cy="1720077"/>
          </a:xfrm>
        </p:spPr>
        <p:txBody>
          <a:bodyPr>
            <a:noAutofit/>
          </a:bodyPr>
          <a:lstStyle>
            <a:lvl1pPr algn="ctr">
              <a:lnSpc>
                <a:spcPct val="110000"/>
              </a:lnSpc>
              <a:defRPr sz="4200" b="1" baseline="0">
                <a:solidFill>
                  <a:schemeClr val="bg1"/>
                </a:solidFill>
                <a:effectLst>
                  <a:outerShdw blurRad="50800" dist="38100" dir="2700000" sx="99000" sy="99000" algn="tl" rotWithShape="0">
                    <a:schemeClr val="accent1">
                      <a:alpha val="40000"/>
                    </a:schemeClr>
                  </a:outerShdw>
                </a:effectLst>
                <a:latin typeface="+mj-lt"/>
              </a:defRPr>
            </a:lvl1pPr>
          </a:lstStyle>
          <a:p>
            <a:r>
              <a:rPr lang="zh-CN" altLang="en-US" dirty="0" smtClean="0"/>
              <a:t>单击此处添加您的</a:t>
            </a:r>
            <a:r>
              <a:rPr lang="en-US" altLang="zh-CN" dirty="0" smtClean="0"/>
              <a:t/>
            </a:r>
            <a:br>
              <a:rPr lang="en-US" altLang="zh-CN" dirty="0" smtClean="0"/>
            </a:br>
            <a:r>
              <a:rPr lang="zh-CN" altLang="en-US" dirty="0" smtClean="0"/>
              <a:t>标题文字</a:t>
            </a:r>
            <a:endParaRPr lang="zh-CN" altLang="en-US" dirty="0"/>
          </a:p>
        </p:txBody>
      </p:sp>
    </p:spTree>
    <p:extLst>
      <p:ext uri="{BB962C8B-B14F-4D97-AF65-F5344CB8AC3E}">
        <p14:creationId xmlns:p14="http://schemas.microsoft.com/office/powerpoint/2010/main" val="2070892011"/>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496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endParaRPr lang="en-US" altLang="zh-CN"/>
          </a:p>
        </p:txBody>
      </p:sp>
      <p:sp>
        <p:nvSpPr>
          <p:cNvPr id="5" name="KSO_FT"/>
          <p:cNvSpPr>
            <a:spLocks noGrp="1"/>
          </p:cNvSpPr>
          <p:nvPr>
            <p:ph type="ftr" sz="quarter" idx="11"/>
          </p:nvPr>
        </p:nvSpPr>
        <p:spPr/>
        <p:txBody>
          <a:bodyPr/>
          <a:lstStyle/>
          <a:p>
            <a:endParaRPr lang="en-US" altLang="zh-CN"/>
          </a:p>
        </p:txBody>
      </p:sp>
      <p:sp>
        <p:nvSpPr>
          <p:cNvPr id="6" name="KSO_FN"/>
          <p:cNvSpPr>
            <a:spLocks noGrp="1"/>
          </p:cNvSpPr>
          <p:nvPr>
            <p:ph type="sldNum" sz="quarter" idx="12"/>
          </p:nvPr>
        </p:nvSpPr>
        <p:spPr/>
        <p:txBody>
          <a:bodyPr/>
          <a:lstStyle/>
          <a:p>
            <a:fld id="{CA481794-6622-4FDB-8A3D-53F2C195AE46}" type="slidenum">
              <a:rPr lang="en-US" altLang="zh-CN" smtClean="0"/>
              <a:pPr/>
              <a:t>‹#›</a:t>
            </a:fld>
            <a:endParaRPr lang="en-US" altLang="zh-CN"/>
          </a:p>
        </p:txBody>
      </p:sp>
    </p:spTree>
    <p:extLst>
      <p:ext uri="{BB962C8B-B14F-4D97-AF65-F5344CB8AC3E}">
        <p14:creationId xmlns:p14="http://schemas.microsoft.com/office/powerpoint/2010/main" val="790998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1585381" y="365125"/>
            <a:ext cx="5949952"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endParaRPr lang="en-US" altLang="zh-CN"/>
          </a:p>
        </p:txBody>
      </p:sp>
      <p:sp>
        <p:nvSpPr>
          <p:cNvPr id="5" name="KSO_FT"/>
          <p:cNvSpPr>
            <a:spLocks noGrp="1"/>
          </p:cNvSpPr>
          <p:nvPr>
            <p:ph type="ftr" sz="quarter" idx="11"/>
          </p:nvPr>
        </p:nvSpPr>
        <p:spPr/>
        <p:txBody>
          <a:bodyPr/>
          <a:lstStyle/>
          <a:p>
            <a:endParaRPr lang="en-US" altLang="zh-CN"/>
          </a:p>
        </p:txBody>
      </p:sp>
      <p:sp>
        <p:nvSpPr>
          <p:cNvPr id="6" name="KSO_FN"/>
          <p:cNvSpPr>
            <a:spLocks noGrp="1"/>
          </p:cNvSpPr>
          <p:nvPr>
            <p:ph type="sldNum" sz="quarter" idx="12"/>
          </p:nvPr>
        </p:nvSpPr>
        <p:spPr/>
        <p:txBody>
          <a:bodyPr/>
          <a:lstStyle/>
          <a:p>
            <a:fld id="{63808047-03A9-4ABB-A726-632DD2B29F84}" type="slidenum">
              <a:rPr lang="en-US" altLang="zh-CN" smtClean="0"/>
              <a:pPr/>
              <a:t>‹#›</a:t>
            </a:fld>
            <a:endParaRPr lang="en-US" altLang="zh-CN"/>
          </a:p>
        </p:txBody>
      </p:sp>
    </p:spTree>
    <p:extLst>
      <p:ext uri="{BB962C8B-B14F-4D97-AF65-F5344CB8AC3E}">
        <p14:creationId xmlns:p14="http://schemas.microsoft.com/office/powerpoint/2010/main" val="15131533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EB42FC09-9375-4CA0-909A-6CA10ED8B3B6}" type="slidenum">
              <a:rPr lang="en-US" altLang="zh-CN"/>
              <a:pPr/>
              <a:t>‹#›</a:t>
            </a:fld>
            <a:endParaRPr lang="en-US" altLang="zh-CN"/>
          </a:p>
        </p:txBody>
      </p:sp>
    </p:spTree>
    <p:extLst>
      <p:ext uri="{BB962C8B-B14F-4D97-AF65-F5344CB8AC3E}">
        <p14:creationId xmlns:p14="http://schemas.microsoft.com/office/powerpoint/2010/main" val="24758220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lvl1pPr>
              <a:defRPr b="1"/>
            </a:lvl1pPr>
          </a:lstStyle>
          <a:p>
            <a:r>
              <a:rPr lang="zh-CN" altLang="en-US" smtClean="0"/>
              <a:t>单击此处编辑母版标题样式</a:t>
            </a:r>
            <a:endParaRPr lang="en-US" dirty="0"/>
          </a:p>
        </p:txBody>
      </p:sp>
      <p:sp>
        <p:nvSpPr>
          <p:cNvPr id="3" name="KSO_BC1"/>
          <p:cNvSpPr>
            <a:spLocks noGrp="1"/>
          </p:cNvSpPr>
          <p:nvPr>
            <p:ph idx="1"/>
          </p:nvPr>
        </p:nvSpPr>
        <p:spPr/>
        <p:txBody>
          <a:bodyPr>
            <a:normAutofit/>
          </a:bodyPr>
          <a:lstStyle>
            <a:lvl1pPr marL="447675" indent="-361950">
              <a:lnSpc>
                <a:spcPct val="125000"/>
              </a:lnSpc>
              <a:buFont typeface="Wingdings" panose="05000000000000000000" pitchFamily="2" charset="2"/>
              <a:buChar char="R"/>
              <a:defRPr sz="2600" b="1">
                <a:solidFill>
                  <a:srgbClr val="000000"/>
                </a:solidFill>
                <a:latin typeface="楷体" panose="02010609060101010101" pitchFamily="49" charset="-122"/>
                <a:ea typeface="楷体" panose="02010609060101010101" pitchFamily="49" charset="-122"/>
              </a:defRPr>
            </a:lvl1pPr>
            <a:lvl2pPr marL="447675" indent="-447675">
              <a:lnSpc>
                <a:spcPct val="125000"/>
              </a:lnSpc>
              <a:defRPr sz="2600" b="1">
                <a:solidFill>
                  <a:srgbClr val="000000"/>
                </a:solidFill>
                <a:latin typeface="楷体" panose="02010609060101010101" pitchFamily="49" charset="-122"/>
                <a:ea typeface="楷体" panose="02010609060101010101" pitchFamily="49" charset="-122"/>
              </a:defRPr>
            </a:lvl2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endParaRPr lang="en-US" altLang="zh-CN"/>
          </a:p>
        </p:txBody>
      </p:sp>
      <p:sp>
        <p:nvSpPr>
          <p:cNvPr id="5" name="KSO_FT"/>
          <p:cNvSpPr>
            <a:spLocks noGrp="1"/>
          </p:cNvSpPr>
          <p:nvPr>
            <p:ph type="ftr" sz="quarter" idx="11"/>
          </p:nvPr>
        </p:nvSpPr>
        <p:spPr/>
        <p:txBody>
          <a:bodyPr/>
          <a:lstStyle/>
          <a:p>
            <a:endParaRPr lang="en-US" altLang="zh-CN"/>
          </a:p>
        </p:txBody>
      </p:sp>
      <p:sp>
        <p:nvSpPr>
          <p:cNvPr id="6" name="KSO_FN"/>
          <p:cNvSpPr>
            <a:spLocks noGrp="1"/>
          </p:cNvSpPr>
          <p:nvPr>
            <p:ph type="sldNum" sz="quarter" idx="12"/>
          </p:nvPr>
        </p:nvSpPr>
        <p:spPr/>
        <p:txBody>
          <a:bodyPr/>
          <a:lstStyle/>
          <a:p>
            <a:fld id="{BA84CF16-3815-41A7-AE91-8064A8A1BF44}" type="slidenum">
              <a:rPr lang="en-US" altLang="zh-CN" smtClean="0"/>
              <a:pPr/>
              <a:t>‹#›</a:t>
            </a:fld>
            <a:endParaRPr lang="en-US" altLang="zh-CN"/>
          </a:p>
        </p:txBody>
      </p:sp>
    </p:spTree>
    <p:extLst>
      <p:ext uri="{BB962C8B-B14F-4D97-AF65-F5344CB8AC3E}">
        <p14:creationId xmlns:p14="http://schemas.microsoft.com/office/powerpoint/2010/main" val="1254027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1574006" y="2327274"/>
            <a:ext cx="5995988"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3038169" y="3619500"/>
            <a:ext cx="3067663" cy="417662"/>
          </a:xfrm>
          <a:prstGeom prst="roundRect">
            <a:avLst>
              <a:gd name="adj" fmla="val 50000"/>
            </a:avLst>
          </a:prstGeom>
          <a:solidFill>
            <a:schemeClr val="accent1">
              <a:lumMod val="20000"/>
              <a:lumOff val="80000"/>
            </a:schemeClr>
          </a:solidFill>
        </p:spPr>
        <p:txBody>
          <a:bodyPr anchor="ctr">
            <a:normAutofit/>
          </a:bodyPr>
          <a:lstStyle>
            <a:lvl1pPr marL="0" indent="0" algn="ctr">
              <a:buNone/>
              <a:defRPr sz="1600">
                <a:solidFill>
                  <a:schemeClr val="accent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endParaRPr lang="en-US" altLang="zh-CN"/>
          </a:p>
        </p:txBody>
      </p:sp>
      <p:sp>
        <p:nvSpPr>
          <p:cNvPr id="5" name="KSO_FT"/>
          <p:cNvSpPr>
            <a:spLocks noGrp="1"/>
          </p:cNvSpPr>
          <p:nvPr>
            <p:ph type="ftr" sz="quarter" idx="11"/>
          </p:nvPr>
        </p:nvSpPr>
        <p:spPr/>
        <p:txBody>
          <a:bodyPr/>
          <a:lstStyle/>
          <a:p>
            <a:endParaRPr lang="en-US" altLang="zh-CN"/>
          </a:p>
        </p:txBody>
      </p:sp>
      <p:sp>
        <p:nvSpPr>
          <p:cNvPr id="6" name="KSO_FN"/>
          <p:cNvSpPr>
            <a:spLocks noGrp="1"/>
          </p:cNvSpPr>
          <p:nvPr>
            <p:ph type="sldNum" sz="quarter" idx="12"/>
          </p:nvPr>
        </p:nvSpPr>
        <p:spPr/>
        <p:txBody>
          <a:bodyPr/>
          <a:lstStyle/>
          <a:p>
            <a:fld id="{1C773EA8-7422-40C2-9CFB-01E309ED1BA9}" type="slidenum">
              <a:rPr lang="en-US" altLang="zh-CN" smtClean="0"/>
              <a:pPr/>
              <a:t>‹#›</a:t>
            </a:fld>
            <a:endParaRPr lang="en-US" altLang="zh-CN"/>
          </a:p>
        </p:txBody>
      </p:sp>
    </p:spTree>
    <p:extLst>
      <p:ext uri="{BB962C8B-B14F-4D97-AF65-F5344CB8AC3E}">
        <p14:creationId xmlns:p14="http://schemas.microsoft.com/office/powerpoint/2010/main" val="665569402"/>
      </p:ext>
    </p:extLst>
  </p:cSld>
  <p:clrMapOvr>
    <a:masterClrMapping/>
  </p:clrMapOvr>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049867" y="1244600"/>
            <a:ext cx="381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4889499" y="1244600"/>
            <a:ext cx="3820587"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endParaRPr lang="en-US" altLang="zh-CN"/>
          </a:p>
        </p:txBody>
      </p:sp>
      <p:sp>
        <p:nvSpPr>
          <p:cNvPr id="6" name="KSO_FT"/>
          <p:cNvSpPr>
            <a:spLocks noGrp="1"/>
          </p:cNvSpPr>
          <p:nvPr>
            <p:ph type="ftr" sz="quarter" idx="11"/>
          </p:nvPr>
        </p:nvSpPr>
        <p:spPr/>
        <p:txBody>
          <a:bodyPr/>
          <a:lstStyle/>
          <a:p>
            <a:endParaRPr lang="en-US" altLang="zh-CN"/>
          </a:p>
        </p:txBody>
      </p:sp>
      <p:sp>
        <p:nvSpPr>
          <p:cNvPr id="7" name="KSO_FN"/>
          <p:cNvSpPr>
            <a:spLocks noGrp="1"/>
          </p:cNvSpPr>
          <p:nvPr>
            <p:ph type="sldNum" sz="quarter" idx="12"/>
          </p:nvPr>
        </p:nvSpPr>
        <p:spPr/>
        <p:txBody>
          <a:bodyPr/>
          <a:lstStyle/>
          <a:p>
            <a:fld id="{B8FA6E47-1B84-485D-B71C-7AFDC9A7FAF1}" type="slidenum">
              <a:rPr lang="en-US" altLang="zh-CN" smtClean="0"/>
              <a:pPr/>
              <a:t>‹#›</a:t>
            </a:fld>
            <a:endParaRPr lang="en-US" altLang="zh-CN"/>
          </a:p>
        </p:txBody>
      </p:sp>
    </p:spTree>
    <p:extLst>
      <p:ext uri="{BB962C8B-B14F-4D97-AF65-F5344CB8AC3E}">
        <p14:creationId xmlns:p14="http://schemas.microsoft.com/office/powerpoint/2010/main" val="2230732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2"/>
            <a:ext cx="6984076"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824576" y="2200274"/>
            <a:ext cx="3868340"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4823884" y="2200274"/>
            <a:ext cx="3887391"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endParaRPr lang="en-US" altLang="zh-CN"/>
          </a:p>
        </p:txBody>
      </p:sp>
      <p:sp>
        <p:nvSpPr>
          <p:cNvPr id="8" name="KSO_FT"/>
          <p:cNvSpPr>
            <a:spLocks noGrp="1"/>
          </p:cNvSpPr>
          <p:nvPr>
            <p:ph type="ftr" sz="quarter" idx="11"/>
          </p:nvPr>
        </p:nvSpPr>
        <p:spPr/>
        <p:txBody>
          <a:bodyPr/>
          <a:lstStyle/>
          <a:p>
            <a:endParaRPr lang="en-US" altLang="zh-CN"/>
          </a:p>
        </p:txBody>
      </p:sp>
      <p:sp>
        <p:nvSpPr>
          <p:cNvPr id="9" name="KSO_FN"/>
          <p:cNvSpPr>
            <a:spLocks noGrp="1"/>
          </p:cNvSpPr>
          <p:nvPr>
            <p:ph type="sldNum" sz="quarter" idx="12"/>
          </p:nvPr>
        </p:nvSpPr>
        <p:spPr/>
        <p:txBody>
          <a:bodyPr/>
          <a:lstStyle/>
          <a:p>
            <a:fld id="{F9225BB2-1B9D-4E2A-84E6-1CDAAB4EF63D}" type="slidenum">
              <a:rPr lang="en-US" altLang="zh-CN" smtClean="0"/>
              <a:pPr/>
              <a:t>‹#›</a:t>
            </a:fld>
            <a:endParaRPr lang="en-US" altLang="zh-CN"/>
          </a:p>
        </p:txBody>
      </p:sp>
    </p:spTree>
    <p:extLst>
      <p:ext uri="{BB962C8B-B14F-4D97-AF65-F5344CB8AC3E}">
        <p14:creationId xmlns:p14="http://schemas.microsoft.com/office/powerpoint/2010/main" val="2906166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endParaRPr lang="en-US" altLang="zh-CN"/>
          </a:p>
        </p:txBody>
      </p:sp>
      <p:sp>
        <p:nvSpPr>
          <p:cNvPr id="4" name="KSO_FT"/>
          <p:cNvSpPr>
            <a:spLocks noGrp="1"/>
          </p:cNvSpPr>
          <p:nvPr>
            <p:ph type="ftr" sz="quarter" idx="11"/>
          </p:nvPr>
        </p:nvSpPr>
        <p:spPr/>
        <p:txBody>
          <a:bodyPr/>
          <a:lstStyle/>
          <a:p>
            <a:endParaRPr lang="en-US" altLang="zh-CN"/>
          </a:p>
        </p:txBody>
      </p:sp>
      <p:sp>
        <p:nvSpPr>
          <p:cNvPr id="5" name="KSO_FN"/>
          <p:cNvSpPr>
            <a:spLocks noGrp="1"/>
          </p:cNvSpPr>
          <p:nvPr>
            <p:ph type="sldNum" sz="quarter" idx="12"/>
          </p:nvPr>
        </p:nvSpPr>
        <p:spPr/>
        <p:txBody>
          <a:bodyPr/>
          <a:lstStyle/>
          <a:p>
            <a:fld id="{4E4B9060-D9C2-46CF-AAC3-B9F936D024F5}" type="slidenum">
              <a:rPr lang="en-US" altLang="zh-CN" smtClean="0"/>
              <a:pPr/>
              <a:t>‹#›</a:t>
            </a:fld>
            <a:endParaRPr lang="en-US" altLang="zh-CN"/>
          </a:p>
        </p:txBody>
      </p:sp>
    </p:spTree>
    <p:extLst>
      <p:ext uri="{BB962C8B-B14F-4D97-AF65-F5344CB8AC3E}">
        <p14:creationId xmlns:p14="http://schemas.microsoft.com/office/powerpoint/2010/main" val="1321034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endParaRPr lang="en-US" altLang="zh-CN"/>
          </a:p>
        </p:txBody>
      </p:sp>
      <p:sp>
        <p:nvSpPr>
          <p:cNvPr id="3" name="KSO_FT"/>
          <p:cNvSpPr>
            <a:spLocks noGrp="1"/>
          </p:cNvSpPr>
          <p:nvPr>
            <p:ph type="ftr" sz="quarter" idx="11"/>
          </p:nvPr>
        </p:nvSpPr>
        <p:spPr/>
        <p:txBody>
          <a:bodyPr/>
          <a:lstStyle/>
          <a:p>
            <a:endParaRPr lang="en-US" altLang="zh-CN"/>
          </a:p>
        </p:txBody>
      </p:sp>
      <p:sp>
        <p:nvSpPr>
          <p:cNvPr id="4" name="KSO_FN"/>
          <p:cNvSpPr>
            <a:spLocks noGrp="1"/>
          </p:cNvSpPr>
          <p:nvPr>
            <p:ph type="sldNum" sz="quarter" idx="12"/>
          </p:nvPr>
        </p:nvSpPr>
        <p:spPr/>
        <p:txBody>
          <a:bodyPr/>
          <a:lstStyle/>
          <a:p>
            <a:fld id="{875E52F9-2F74-4A00-AB13-1437F4F88A16}" type="slidenum">
              <a:rPr lang="en-US" altLang="zh-CN" smtClean="0"/>
              <a:pPr/>
              <a:t>‹#›</a:t>
            </a:fld>
            <a:endParaRPr lang="en-US" altLang="zh-CN"/>
          </a:p>
        </p:txBody>
      </p:sp>
    </p:spTree>
    <p:extLst>
      <p:ext uri="{BB962C8B-B14F-4D97-AF65-F5344CB8AC3E}">
        <p14:creationId xmlns:p14="http://schemas.microsoft.com/office/powerpoint/2010/main" val="2888955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858442" y="533402"/>
            <a:ext cx="2949178"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858442" y="21336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endParaRPr lang="en-US" altLang="zh-CN"/>
          </a:p>
        </p:txBody>
      </p:sp>
      <p:sp>
        <p:nvSpPr>
          <p:cNvPr id="6" name="KSO_FT"/>
          <p:cNvSpPr>
            <a:spLocks noGrp="1"/>
          </p:cNvSpPr>
          <p:nvPr>
            <p:ph type="ftr" sz="quarter" idx="11"/>
          </p:nvPr>
        </p:nvSpPr>
        <p:spPr/>
        <p:txBody>
          <a:bodyPr/>
          <a:lstStyle/>
          <a:p>
            <a:endParaRPr lang="en-US" altLang="zh-CN"/>
          </a:p>
        </p:txBody>
      </p:sp>
      <p:sp>
        <p:nvSpPr>
          <p:cNvPr id="7" name="KSO_FN"/>
          <p:cNvSpPr>
            <a:spLocks noGrp="1"/>
          </p:cNvSpPr>
          <p:nvPr>
            <p:ph type="sldNum" sz="quarter" idx="12"/>
          </p:nvPr>
        </p:nvSpPr>
        <p:spPr/>
        <p:txBody>
          <a:bodyPr/>
          <a:lstStyle/>
          <a:p>
            <a:fld id="{55480805-7FB4-48B9-A2C9-4F9680E08CF2}" type="slidenum">
              <a:rPr lang="en-US" altLang="zh-CN" smtClean="0"/>
              <a:pPr/>
              <a:t>‹#›</a:t>
            </a:fld>
            <a:endParaRPr lang="en-US" altLang="zh-CN"/>
          </a:p>
        </p:txBody>
      </p:sp>
    </p:spTree>
    <p:extLst>
      <p:ext uri="{BB962C8B-B14F-4D97-AF65-F5344CB8AC3E}">
        <p14:creationId xmlns:p14="http://schemas.microsoft.com/office/powerpoint/2010/main" val="1559904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4" y="457200"/>
            <a:ext cx="2949178" cy="1600200"/>
          </a:xfrm>
        </p:spPr>
        <p:txBody>
          <a:bodyPr anchor="b"/>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4082125"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934644"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endParaRPr lang="en-US" altLang="zh-CN"/>
          </a:p>
        </p:txBody>
      </p:sp>
      <p:sp>
        <p:nvSpPr>
          <p:cNvPr id="6" name="KSO_FT"/>
          <p:cNvSpPr>
            <a:spLocks noGrp="1"/>
          </p:cNvSpPr>
          <p:nvPr>
            <p:ph type="ftr" sz="quarter" idx="11"/>
          </p:nvPr>
        </p:nvSpPr>
        <p:spPr/>
        <p:txBody>
          <a:bodyPr/>
          <a:lstStyle/>
          <a:p>
            <a:endParaRPr lang="en-US" altLang="zh-CN"/>
          </a:p>
        </p:txBody>
      </p:sp>
      <p:sp>
        <p:nvSpPr>
          <p:cNvPr id="7" name="KSO_FN"/>
          <p:cNvSpPr>
            <a:spLocks noGrp="1"/>
          </p:cNvSpPr>
          <p:nvPr>
            <p:ph type="sldNum" sz="quarter" idx="12"/>
          </p:nvPr>
        </p:nvSpPr>
        <p:spPr/>
        <p:txBody>
          <a:bodyPr/>
          <a:lstStyle/>
          <a:p>
            <a:fld id="{856E25C3-62ED-4B72-AC04-13CA1F730C49}" type="slidenum">
              <a:rPr lang="en-US" altLang="zh-CN" smtClean="0"/>
              <a:pPr/>
              <a:t>‹#›</a:t>
            </a:fld>
            <a:endParaRPr lang="en-US" altLang="zh-CN"/>
          </a:p>
        </p:txBody>
      </p:sp>
    </p:spTree>
    <p:extLst>
      <p:ext uri="{BB962C8B-B14F-4D97-AF65-F5344CB8AC3E}">
        <p14:creationId xmlns:p14="http://schemas.microsoft.com/office/powerpoint/2010/main" val="50875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任意多边形 15"/>
          <p:cNvSpPr>
            <a:spLocks/>
          </p:cNvSpPr>
          <p:nvPr/>
        </p:nvSpPr>
        <p:spPr bwMode="gray">
          <a:xfrm>
            <a:off x="2" y="3357"/>
            <a:ext cx="9164371" cy="1215844"/>
          </a:xfrm>
          <a:custGeom>
            <a:avLst/>
            <a:gdLst>
              <a:gd name="connsiteX0" fmla="*/ 9143999 w 9143999"/>
              <a:gd name="connsiteY0" fmla="*/ 0 h 1483190"/>
              <a:gd name="connsiteX1" fmla="*/ 9143999 w 9143999"/>
              <a:gd name="connsiteY1" fmla="*/ 1188143 h 1483190"/>
              <a:gd name="connsiteX2" fmla="*/ 8795329 w 9143999"/>
              <a:gd name="connsiteY2" fmla="*/ 1226427 h 1483190"/>
              <a:gd name="connsiteX3" fmla="*/ 6496949 w 9143999"/>
              <a:gd name="connsiteY3" fmla="*/ 1262195 h 1483190"/>
              <a:gd name="connsiteX4" fmla="*/ 3112792 w 9143999"/>
              <a:gd name="connsiteY4" fmla="*/ 1012958 h 1483190"/>
              <a:gd name="connsiteX5" fmla="*/ 75425 w 9143999"/>
              <a:gd name="connsiteY5" fmla="*/ 1457470 h 1483190"/>
              <a:gd name="connsiteX6" fmla="*/ 0 w 9143999"/>
              <a:gd name="connsiteY6" fmla="*/ 1483190 h 1483190"/>
              <a:gd name="connsiteX7" fmla="*/ 0 w 9143999"/>
              <a:gd name="connsiteY7" fmla="*/ 104861 h 1483190"/>
              <a:gd name="connsiteX8" fmla="*/ 6435 w 9143999"/>
              <a:gd name="connsiteY8" fmla="*/ 104170 h 1483190"/>
              <a:gd name="connsiteX9" fmla="*/ 2206990 w 9143999"/>
              <a:gd name="connsiteY9" fmla="*/ 16008 h 1483190"/>
              <a:gd name="connsiteX10" fmla="*/ 6443284 w 9143999"/>
              <a:gd name="connsiteY10" fmla="*/ 347795 h 1483190"/>
              <a:gd name="connsiteX11" fmla="*/ 9135796 w 9143999"/>
              <a:gd name="connsiteY11" fmla="*/ 3872 h 1483190"/>
              <a:gd name="connsiteX0" fmla="*/ 9143999 w 9143999"/>
              <a:gd name="connsiteY0" fmla="*/ 0 h 1457470"/>
              <a:gd name="connsiteX1" fmla="*/ 9143999 w 9143999"/>
              <a:gd name="connsiteY1" fmla="*/ 1188143 h 1457470"/>
              <a:gd name="connsiteX2" fmla="*/ 8795329 w 9143999"/>
              <a:gd name="connsiteY2" fmla="*/ 1226427 h 1457470"/>
              <a:gd name="connsiteX3" fmla="*/ 6496949 w 9143999"/>
              <a:gd name="connsiteY3" fmla="*/ 1262195 h 1457470"/>
              <a:gd name="connsiteX4" fmla="*/ 3112792 w 9143999"/>
              <a:gd name="connsiteY4" fmla="*/ 1012958 h 1457470"/>
              <a:gd name="connsiteX5" fmla="*/ 75425 w 9143999"/>
              <a:gd name="connsiteY5" fmla="*/ 1457470 h 1457470"/>
              <a:gd name="connsiteX6" fmla="*/ 0 w 9143999"/>
              <a:gd name="connsiteY6" fmla="*/ 1406284 h 1457470"/>
              <a:gd name="connsiteX7" fmla="*/ 0 w 9143999"/>
              <a:gd name="connsiteY7" fmla="*/ 104861 h 1457470"/>
              <a:gd name="connsiteX8" fmla="*/ 6435 w 9143999"/>
              <a:gd name="connsiteY8" fmla="*/ 104170 h 1457470"/>
              <a:gd name="connsiteX9" fmla="*/ 2206990 w 9143999"/>
              <a:gd name="connsiteY9" fmla="*/ 16008 h 1457470"/>
              <a:gd name="connsiteX10" fmla="*/ 6443284 w 9143999"/>
              <a:gd name="connsiteY10" fmla="*/ 347795 h 1457470"/>
              <a:gd name="connsiteX11" fmla="*/ 9135796 w 9143999"/>
              <a:gd name="connsiteY11" fmla="*/ 3872 h 1457470"/>
              <a:gd name="connsiteX12" fmla="*/ 9143999 w 9143999"/>
              <a:gd name="connsiteY12" fmla="*/ 0 h 1457470"/>
              <a:gd name="connsiteX0" fmla="*/ 9143999 w 9143999"/>
              <a:gd name="connsiteY0" fmla="*/ 0 h 1406283"/>
              <a:gd name="connsiteX1" fmla="*/ 9143999 w 9143999"/>
              <a:gd name="connsiteY1" fmla="*/ 1188143 h 1406283"/>
              <a:gd name="connsiteX2" fmla="*/ 8795329 w 9143999"/>
              <a:gd name="connsiteY2" fmla="*/ 1226427 h 1406283"/>
              <a:gd name="connsiteX3" fmla="*/ 6496949 w 9143999"/>
              <a:gd name="connsiteY3" fmla="*/ 1262195 h 1406283"/>
              <a:gd name="connsiteX4" fmla="*/ 3112792 w 9143999"/>
              <a:gd name="connsiteY4" fmla="*/ 1012958 h 1406283"/>
              <a:gd name="connsiteX5" fmla="*/ 75425 w 9143999"/>
              <a:gd name="connsiteY5" fmla="*/ 1402537 h 1406283"/>
              <a:gd name="connsiteX6" fmla="*/ 0 w 9143999"/>
              <a:gd name="connsiteY6" fmla="*/ 1406284 h 1406283"/>
              <a:gd name="connsiteX7" fmla="*/ 0 w 9143999"/>
              <a:gd name="connsiteY7" fmla="*/ 104861 h 1406283"/>
              <a:gd name="connsiteX8" fmla="*/ 6435 w 9143999"/>
              <a:gd name="connsiteY8" fmla="*/ 104170 h 1406283"/>
              <a:gd name="connsiteX9" fmla="*/ 2206990 w 9143999"/>
              <a:gd name="connsiteY9" fmla="*/ 16008 h 1406283"/>
              <a:gd name="connsiteX10" fmla="*/ 6443284 w 9143999"/>
              <a:gd name="connsiteY10" fmla="*/ 347795 h 1406283"/>
              <a:gd name="connsiteX11" fmla="*/ 9135796 w 9143999"/>
              <a:gd name="connsiteY11" fmla="*/ 3872 h 1406283"/>
              <a:gd name="connsiteX12" fmla="*/ 9143999 w 9143999"/>
              <a:gd name="connsiteY12" fmla="*/ 0 h 1406283"/>
              <a:gd name="connsiteX0" fmla="*/ 9143999 w 9143999"/>
              <a:gd name="connsiteY0" fmla="*/ 0 h 1406284"/>
              <a:gd name="connsiteX1" fmla="*/ 9143999 w 9143999"/>
              <a:gd name="connsiteY1" fmla="*/ 1188143 h 1406284"/>
              <a:gd name="connsiteX2" fmla="*/ 8795329 w 9143999"/>
              <a:gd name="connsiteY2" fmla="*/ 1226427 h 1406284"/>
              <a:gd name="connsiteX3" fmla="*/ 6496949 w 9143999"/>
              <a:gd name="connsiteY3" fmla="*/ 1262195 h 1406284"/>
              <a:gd name="connsiteX4" fmla="*/ 3112792 w 9143999"/>
              <a:gd name="connsiteY4" fmla="*/ 1012958 h 1406284"/>
              <a:gd name="connsiteX5" fmla="*/ 8750 w 9143999"/>
              <a:gd name="connsiteY5" fmla="*/ 1402537 h 1406284"/>
              <a:gd name="connsiteX6" fmla="*/ 0 w 9143999"/>
              <a:gd name="connsiteY6" fmla="*/ 1406284 h 1406284"/>
              <a:gd name="connsiteX7" fmla="*/ 0 w 9143999"/>
              <a:gd name="connsiteY7" fmla="*/ 104861 h 1406284"/>
              <a:gd name="connsiteX8" fmla="*/ 6435 w 9143999"/>
              <a:gd name="connsiteY8" fmla="*/ 104170 h 1406284"/>
              <a:gd name="connsiteX9" fmla="*/ 2206990 w 9143999"/>
              <a:gd name="connsiteY9" fmla="*/ 16008 h 1406284"/>
              <a:gd name="connsiteX10" fmla="*/ 6443284 w 9143999"/>
              <a:gd name="connsiteY10" fmla="*/ 347795 h 1406284"/>
              <a:gd name="connsiteX11" fmla="*/ 9135796 w 9143999"/>
              <a:gd name="connsiteY11" fmla="*/ 3872 h 1406284"/>
              <a:gd name="connsiteX12" fmla="*/ 9143999 w 9143999"/>
              <a:gd name="connsiteY12" fmla="*/ 0 h 1406284"/>
              <a:gd name="connsiteX0" fmla="*/ 9143999 w 9143999"/>
              <a:gd name="connsiteY0" fmla="*/ 0 h 1406284"/>
              <a:gd name="connsiteX1" fmla="*/ 9143999 w 9143999"/>
              <a:gd name="connsiteY1" fmla="*/ 1188143 h 1406284"/>
              <a:gd name="connsiteX2" fmla="*/ 8795329 w 9143999"/>
              <a:gd name="connsiteY2" fmla="*/ 1226427 h 1406284"/>
              <a:gd name="connsiteX3" fmla="*/ 6496949 w 9143999"/>
              <a:gd name="connsiteY3" fmla="*/ 1262195 h 1406284"/>
              <a:gd name="connsiteX4" fmla="*/ 3112792 w 9143999"/>
              <a:gd name="connsiteY4" fmla="*/ 1012958 h 1406284"/>
              <a:gd name="connsiteX5" fmla="*/ 8750 w 9143999"/>
              <a:gd name="connsiteY5" fmla="*/ 1402537 h 1406284"/>
              <a:gd name="connsiteX6" fmla="*/ 0 w 9143999"/>
              <a:gd name="connsiteY6" fmla="*/ 1406284 h 1406284"/>
              <a:gd name="connsiteX7" fmla="*/ 0 w 9143999"/>
              <a:gd name="connsiteY7" fmla="*/ 104861 h 1406284"/>
              <a:gd name="connsiteX8" fmla="*/ 6435 w 9143999"/>
              <a:gd name="connsiteY8" fmla="*/ 192063 h 1406284"/>
              <a:gd name="connsiteX9" fmla="*/ 2206990 w 9143999"/>
              <a:gd name="connsiteY9" fmla="*/ 16008 h 1406284"/>
              <a:gd name="connsiteX10" fmla="*/ 6443284 w 9143999"/>
              <a:gd name="connsiteY10" fmla="*/ 347795 h 1406284"/>
              <a:gd name="connsiteX11" fmla="*/ 9135796 w 9143999"/>
              <a:gd name="connsiteY11" fmla="*/ 3872 h 1406284"/>
              <a:gd name="connsiteX12" fmla="*/ 9143999 w 9143999"/>
              <a:gd name="connsiteY12" fmla="*/ 0 h 1406284"/>
              <a:gd name="connsiteX0" fmla="*/ 9143999 w 9153524"/>
              <a:gd name="connsiteY0" fmla="*/ 0 h 1406284"/>
              <a:gd name="connsiteX1" fmla="*/ 9153524 w 9153524"/>
              <a:gd name="connsiteY1" fmla="*/ 1330969 h 1406284"/>
              <a:gd name="connsiteX2" fmla="*/ 8795329 w 9153524"/>
              <a:gd name="connsiteY2" fmla="*/ 1226427 h 1406284"/>
              <a:gd name="connsiteX3" fmla="*/ 6496949 w 9153524"/>
              <a:gd name="connsiteY3" fmla="*/ 1262195 h 1406284"/>
              <a:gd name="connsiteX4" fmla="*/ 3112792 w 9153524"/>
              <a:gd name="connsiteY4" fmla="*/ 1012958 h 1406284"/>
              <a:gd name="connsiteX5" fmla="*/ 8750 w 9153524"/>
              <a:gd name="connsiteY5" fmla="*/ 1402537 h 1406284"/>
              <a:gd name="connsiteX6" fmla="*/ 0 w 9153524"/>
              <a:gd name="connsiteY6" fmla="*/ 1406284 h 1406284"/>
              <a:gd name="connsiteX7" fmla="*/ 0 w 9153524"/>
              <a:gd name="connsiteY7" fmla="*/ 104861 h 1406284"/>
              <a:gd name="connsiteX8" fmla="*/ 6435 w 9153524"/>
              <a:gd name="connsiteY8" fmla="*/ 192063 h 1406284"/>
              <a:gd name="connsiteX9" fmla="*/ 2206990 w 9153524"/>
              <a:gd name="connsiteY9" fmla="*/ 16008 h 1406284"/>
              <a:gd name="connsiteX10" fmla="*/ 6443284 w 9153524"/>
              <a:gd name="connsiteY10" fmla="*/ 347795 h 1406284"/>
              <a:gd name="connsiteX11" fmla="*/ 9135796 w 9153524"/>
              <a:gd name="connsiteY11" fmla="*/ 3872 h 1406284"/>
              <a:gd name="connsiteX12" fmla="*/ 9143999 w 9153524"/>
              <a:gd name="connsiteY12" fmla="*/ 0 h 1406284"/>
              <a:gd name="connsiteX0" fmla="*/ 9143999 w 9153524"/>
              <a:gd name="connsiteY0" fmla="*/ 0 h 1412203"/>
              <a:gd name="connsiteX1" fmla="*/ 9153524 w 9153524"/>
              <a:gd name="connsiteY1" fmla="*/ 1330969 h 1412203"/>
              <a:gd name="connsiteX2" fmla="*/ 9100129 w 9153524"/>
              <a:gd name="connsiteY2" fmla="*/ 1380239 h 1412203"/>
              <a:gd name="connsiteX3" fmla="*/ 6496949 w 9153524"/>
              <a:gd name="connsiteY3" fmla="*/ 1262195 h 1412203"/>
              <a:gd name="connsiteX4" fmla="*/ 3112792 w 9153524"/>
              <a:gd name="connsiteY4" fmla="*/ 1012958 h 1412203"/>
              <a:gd name="connsiteX5" fmla="*/ 8750 w 9153524"/>
              <a:gd name="connsiteY5" fmla="*/ 1402537 h 1412203"/>
              <a:gd name="connsiteX6" fmla="*/ 0 w 9153524"/>
              <a:gd name="connsiteY6" fmla="*/ 1406284 h 1412203"/>
              <a:gd name="connsiteX7" fmla="*/ 0 w 9153524"/>
              <a:gd name="connsiteY7" fmla="*/ 104861 h 1412203"/>
              <a:gd name="connsiteX8" fmla="*/ 6435 w 9153524"/>
              <a:gd name="connsiteY8" fmla="*/ 192063 h 1412203"/>
              <a:gd name="connsiteX9" fmla="*/ 2206990 w 9153524"/>
              <a:gd name="connsiteY9" fmla="*/ 16008 h 1412203"/>
              <a:gd name="connsiteX10" fmla="*/ 6443284 w 9153524"/>
              <a:gd name="connsiteY10" fmla="*/ 347795 h 1412203"/>
              <a:gd name="connsiteX11" fmla="*/ 9135796 w 9153524"/>
              <a:gd name="connsiteY11" fmla="*/ 3872 h 1412203"/>
              <a:gd name="connsiteX12" fmla="*/ 9143999 w 9153524"/>
              <a:gd name="connsiteY12" fmla="*/ 0 h 1412203"/>
              <a:gd name="connsiteX0" fmla="*/ 9143999 w 9153524"/>
              <a:gd name="connsiteY0" fmla="*/ 0 h 1412204"/>
              <a:gd name="connsiteX1" fmla="*/ 9153524 w 9153524"/>
              <a:gd name="connsiteY1" fmla="*/ 1330969 h 1412204"/>
              <a:gd name="connsiteX2" fmla="*/ 9128704 w 9153524"/>
              <a:gd name="connsiteY2" fmla="*/ 1380239 h 1412204"/>
              <a:gd name="connsiteX3" fmla="*/ 6496949 w 9153524"/>
              <a:gd name="connsiteY3" fmla="*/ 1262195 h 1412204"/>
              <a:gd name="connsiteX4" fmla="*/ 3112792 w 9153524"/>
              <a:gd name="connsiteY4" fmla="*/ 1012958 h 1412204"/>
              <a:gd name="connsiteX5" fmla="*/ 8750 w 9153524"/>
              <a:gd name="connsiteY5" fmla="*/ 1402537 h 1412204"/>
              <a:gd name="connsiteX6" fmla="*/ 0 w 9153524"/>
              <a:gd name="connsiteY6" fmla="*/ 1406284 h 1412204"/>
              <a:gd name="connsiteX7" fmla="*/ 0 w 9153524"/>
              <a:gd name="connsiteY7" fmla="*/ 104861 h 1412204"/>
              <a:gd name="connsiteX8" fmla="*/ 6435 w 9153524"/>
              <a:gd name="connsiteY8" fmla="*/ 192063 h 1412204"/>
              <a:gd name="connsiteX9" fmla="*/ 2206990 w 9153524"/>
              <a:gd name="connsiteY9" fmla="*/ 16008 h 1412204"/>
              <a:gd name="connsiteX10" fmla="*/ 6443284 w 9153524"/>
              <a:gd name="connsiteY10" fmla="*/ 347795 h 1412204"/>
              <a:gd name="connsiteX11" fmla="*/ 9135796 w 9153524"/>
              <a:gd name="connsiteY11" fmla="*/ 3872 h 1412204"/>
              <a:gd name="connsiteX12" fmla="*/ 9143999 w 9153524"/>
              <a:gd name="connsiteY12" fmla="*/ 0 h 1412204"/>
              <a:gd name="connsiteX0" fmla="*/ 9143999 w 9153524"/>
              <a:gd name="connsiteY0" fmla="*/ 116980 h 1408332"/>
              <a:gd name="connsiteX1" fmla="*/ 9153524 w 9153524"/>
              <a:gd name="connsiteY1" fmla="*/ 1327097 h 1408332"/>
              <a:gd name="connsiteX2" fmla="*/ 9128704 w 9153524"/>
              <a:gd name="connsiteY2" fmla="*/ 1376367 h 1408332"/>
              <a:gd name="connsiteX3" fmla="*/ 6496949 w 9153524"/>
              <a:gd name="connsiteY3" fmla="*/ 1258323 h 1408332"/>
              <a:gd name="connsiteX4" fmla="*/ 3112792 w 9153524"/>
              <a:gd name="connsiteY4" fmla="*/ 1009086 h 1408332"/>
              <a:gd name="connsiteX5" fmla="*/ 8750 w 9153524"/>
              <a:gd name="connsiteY5" fmla="*/ 1398665 h 1408332"/>
              <a:gd name="connsiteX6" fmla="*/ 0 w 9153524"/>
              <a:gd name="connsiteY6" fmla="*/ 1402412 h 1408332"/>
              <a:gd name="connsiteX7" fmla="*/ 0 w 9153524"/>
              <a:gd name="connsiteY7" fmla="*/ 100989 h 1408332"/>
              <a:gd name="connsiteX8" fmla="*/ 6435 w 9153524"/>
              <a:gd name="connsiteY8" fmla="*/ 188191 h 1408332"/>
              <a:gd name="connsiteX9" fmla="*/ 2206990 w 9153524"/>
              <a:gd name="connsiteY9" fmla="*/ 12136 h 1408332"/>
              <a:gd name="connsiteX10" fmla="*/ 6443284 w 9153524"/>
              <a:gd name="connsiteY10" fmla="*/ 343923 h 1408332"/>
              <a:gd name="connsiteX11" fmla="*/ 9135796 w 9153524"/>
              <a:gd name="connsiteY11" fmla="*/ 0 h 1408332"/>
              <a:gd name="connsiteX12" fmla="*/ 9143999 w 9153524"/>
              <a:gd name="connsiteY12" fmla="*/ 116980 h 1408332"/>
              <a:gd name="connsiteX0" fmla="*/ 9143999 w 9153524"/>
              <a:gd name="connsiteY0" fmla="*/ 104996 h 1396348"/>
              <a:gd name="connsiteX1" fmla="*/ 9153524 w 9153524"/>
              <a:gd name="connsiteY1" fmla="*/ 1315113 h 1396348"/>
              <a:gd name="connsiteX2" fmla="*/ 9128704 w 9153524"/>
              <a:gd name="connsiteY2" fmla="*/ 1364383 h 1396348"/>
              <a:gd name="connsiteX3" fmla="*/ 6496949 w 9153524"/>
              <a:gd name="connsiteY3" fmla="*/ 1246339 h 1396348"/>
              <a:gd name="connsiteX4" fmla="*/ 3112792 w 9153524"/>
              <a:gd name="connsiteY4" fmla="*/ 997102 h 1396348"/>
              <a:gd name="connsiteX5" fmla="*/ 8750 w 9153524"/>
              <a:gd name="connsiteY5" fmla="*/ 1386681 h 1396348"/>
              <a:gd name="connsiteX6" fmla="*/ 0 w 9153524"/>
              <a:gd name="connsiteY6" fmla="*/ 1390428 h 1396348"/>
              <a:gd name="connsiteX7" fmla="*/ 0 w 9153524"/>
              <a:gd name="connsiteY7" fmla="*/ 89005 h 1396348"/>
              <a:gd name="connsiteX8" fmla="*/ 6435 w 9153524"/>
              <a:gd name="connsiteY8" fmla="*/ 176207 h 1396348"/>
              <a:gd name="connsiteX9" fmla="*/ 2206990 w 9153524"/>
              <a:gd name="connsiteY9" fmla="*/ 152 h 1396348"/>
              <a:gd name="connsiteX10" fmla="*/ 6443284 w 9153524"/>
              <a:gd name="connsiteY10" fmla="*/ 331939 h 1396348"/>
              <a:gd name="connsiteX11" fmla="*/ 9135796 w 9153524"/>
              <a:gd name="connsiteY11" fmla="*/ 97882 h 1396348"/>
              <a:gd name="connsiteX12" fmla="*/ 9143999 w 9153524"/>
              <a:gd name="connsiteY12" fmla="*/ 104996 h 1396348"/>
              <a:gd name="connsiteX0" fmla="*/ 9143999 w 9153524"/>
              <a:gd name="connsiteY0" fmla="*/ 104996 h 1391882"/>
              <a:gd name="connsiteX1" fmla="*/ 9153524 w 9153524"/>
              <a:gd name="connsiteY1" fmla="*/ 1315113 h 1391882"/>
              <a:gd name="connsiteX2" fmla="*/ 9128704 w 9153524"/>
              <a:gd name="connsiteY2" fmla="*/ 1364383 h 1391882"/>
              <a:gd name="connsiteX3" fmla="*/ 6496949 w 9153524"/>
              <a:gd name="connsiteY3" fmla="*/ 1246339 h 1391882"/>
              <a:gd name="connsiteX4" fmla="*/ 3112792 w 9153524"/>
              <a:gd name="connsiteY4" fmla="*/ 997102 h 1391882"/>
              <a:gd name="connsiteX5" fmla="*/ 8750 w 9153524"/>
              <a:gd name="connsiteY5" fmla="*/ 1386681 h 1391882"/>
              <a:gd name="connsiteX6" fmla="*/ 0 w 9153524"/>
              <a:gd name="connsiteY6" fmla="*/ 1390428 h 1391882"/>
              <a:gd name="connsiteX7" fmla="*/ 0 w 9153524"/>
              <a:gd name="connsiteY7" fmla="*/ 89005 h 1391882"/>
              <a:gd name="connsiteX8" fmla="*/ 6435 w 9153524"/>
              <a:gd name="connsiteY8" fmla="*/ 176207 h 1391882"/>
              <a:gd name="connsiteX9" fmla="*/ 2206990 w 9153524"/>
              <a:gd name="connsiteY9" fmla="*/ 152 h 1391882"/>
              <a:gd name="connsiteX10" fmla="*/ 6443284 w 9153524"/>
              <a:gd name="connsiteY10" fmla="*/ 331939 h 1391882"/>
              <a:gd name="connsiteX11" fmla="*/ 9135796 w 9153524"/>
              <a:gd name="connsiteY11" fmla="*/ 97882 h 1391882"/>
              <a:gd name="connsiteX12" fmla="*/ 9143999 w 9153524"/>
              <a:gd name="connsiteY12" fmla="*/ 104996 h 1391882"/>
              <a:gd name="connsiteX0" fmla="*/ 9143999 w 9153524"/>
              <a:gd name="connsiteY0" fmla="*/ 104996 h 1390428"/>
              <a:gd name="connsiteX1" fmla="*/ 9153524 w 9153524"/>
              <a:gd name="connsiteY1" fmla="*/ 1315113 h 1390428"/>
              <a:gd name="connsiteX2" fmla="*/ 9109654 w 9153524"/>
              <a:gd name="connsiteY2" fmla="*/ 1309450 h 1390428"/>
              <a:gd name="connsiteX3" fmla="*/ 6496949 w 9153524"/>
              <a:gd name="connsiteY3" fmla="*/ 1246339 h 1390428"/>
              <a:gd name="connsiteX4" fmla="*/ 3112792 w 9153524"/>
              <a:gd name="connsiteY4" fmla="*/ 997102 h 1390428"/>
              <a:gd name="connsiteX5" fmla="*/ 8750 w 9153524"/>
              <a:gd name="connsiteY5" fmla="*/ 1386681 h 1390428"/>
              <a:gd name="connsiteX6" fmla="*/ 0 w 9153524"/>
              <a:gd name="connsiteY6" fmla="*/ 1390428 h 1390428"/>
              <a:gd name="connsiteX7" fmla="*/ 0 w 9153524"/>
              <a:gd name="connsiteY7" fmla="*/ 89005 h 1390428"/>
              <a:gd name="connsiteX8" fmla="*/ 6435 w 9153524"/>
              <a:gd name="connsiteY8" fmla="*/ 176207 h 1390428"/>
              <a:gd name="connsiteX9" fmla="*/ 2206990 w 9153524"/>
              <a:gd name="connsiteY9" fmla="*/ 152 h 1390428"/>
              <a:gd name="connsiteX10" fmla="*/ 6443284 w 9153524"/>
              <a:gd name="connsiteY10" fmla="*/ 331939 h 1390428"/>
              <a:gd name="connsiteX11" fmla="*/ 9135796 w 9153524"/>
              <a:gd name="connsiteY11" fmla="*/ 97882 h 1390428"/>
              <a:gd name="connsiteX12" fmla="*/ 9143999 w 9153524"/>
              <a:gd name="connsiteY12" fmla="*/ 104996 h 1390428"/>
              <a:gd name="connsiteX0" fmla="*/ 9143999 w 9153524"/>
              <a:gd name="connsiteY0" fmla="*/ 104996 h 1390428"/>
              <a:gd name="connsiteX1" fmla="*/ 9153524 w 9153524"/>
              <a:gd name="connsiteY1" fmla="*/ 1315113 h 1390428"/>
              <a:gd name="connsiteX2" fmla="*/ 9100129 w 9153524"/>
              <a:gd name="connsiteY2" fmla="*/ 1331423 h 1390428"/>
              <a:gd name="connsiteX3" fmla="*/ 6496949 w 9153524"/>
              <a:gd name="connsiteY3" fmla="*/ 1246339 h 1390428"/>
              <a:gd name="connsiteX4" fmla="*/ 3112792 w 9153524"/>
              <a:gd name="connsiteY4" fmla="*/ 997102 h 1390428"/>
              <a:gd name="connsiteX5" fmla="*/ 8750 w 9153524"/>
              <a:gd name="connsiteY5" fmla="*/ 1386681 h 1390428"/>
              <a:gd name="connsiteX6" fmla="*/ 0 w 9153524"/>
              <a:gd name="connsiteY6" fmla="*/ 1390428 h 1390428"/>
              <a:gd name="connsiteX7" fmla="*/ 0 w 9153524"/>
              <a:gd name="connsiteY7" fmla="*/ 89005 h 1390428"/>
              <a:gd name="connsiteX8" fmla="*/ 6435 w 9153524"/>
              <a:gd name="connsiteY8" fmla="*/ 176207 h 1390428"/>
              <a:gd name="connsiteX9" fmla="*/ 2206990 w 9153524"/>
              <a:gd name="connsiteY9" fmla="*/ 152 h 1390428"/>
              <a:gd name="connsiteX10" fmla="*/ 6443284 w 9153524"/>
              <a:gd name="connsiteY10" fmla="*/ 331939 h 1390428"/>
              <a:gd name="connsiteX11" fmla="*/ 9135796 w 9153524"/>
              <a:gd name="connsiteY11" fmla="*/ 97882 h 1390428"/>
              <a:gd name="connsiteX12" fmla="*/ 9143999 w 9153524"/>
              <a:gd name="connsiteY12" fmla="*/ 104996 h 1390428"/>
              <a:gd name="connsiteX0" fmla="*/ 9143999 w 9153524"/>
              <a:gd name="connsiteY0" fmla="*/ 104996 h 1390428"/>
              <a:gd name="connsiteX1" fmla="*/ 9153524 w 9153524"/>
              <a:gd name="connsiteY1" fmla="*/ 1315113 h 1390428"/>
              <a:gd name="connsiteX2" fmla="*/ 9071554 w 9153524"/>
              <a:gd name="connsiteY2" fmla="*/ 1342410 h 1390428"/>
              <a:gd name="connsiteX3" fmla="*/ 6496949 w 9153524"/>
              <a:gd name="connsiteY3" fmla="*/ 1246339 h 1390428"/>
              <a:gd name="connsiteX4" fmla="*/ 3112792 w 9153524"/>
              <a:gd name="connsiteY4" fmla="*/ 997102 h 1390428"/>
              <a:gd name="connsiteX5" fmla="*/ 8750 w 9153524"/>
              <a:gd name="connsiteY5" fmla="*/ 1386681 h 1390428"/>
              <a:gd name="connsiteX6" fmla="*/ 0 w 9153524"/>
              <a:gd name="connsiteY6" fmla="*/ 1390428 h 1390428"/>
              <a:gd name="connsiteX7" fmla="*/ 0 w 9153524"/>
              <a:gd name="connsiteY7" fmla="*/ 89005 h 1390428"/>
              <a:gd name="connsiteX8" fmla="*/ 6435 w 9153524"/>
              <a:gd name="connsiteY8" fmla="*/ 176207 h 1390428"/>
              <a:gd name="connsiteX9" fmla="*/ 2206990 w 9153524"/>
              <a:gd name="connsiteY9" fmla="*/ 152 h 1390428"/>
              <a:gd name="connsiteX10" fmla="*/ 6443284 w 9153524"/>
              <a:gd name="connsiteY10" fmla="*/ 331939 h 1390428"/>
              <a:gd name="connsiteX11" fmla="*/ 9135796 w 9153524"/>
              <a:gd name="connsiteY11" fmla="*/ 97882 h 1390428"/>
              <a:gd name="connsiteX12" fmla="*/ 9143999 w 9153524"/>
              <a:gd name="connsiteY12" fmla="*/ 104996 h 1390428"/>
              <a:gd name="connsiteX0" fmla="*/ 9143999 w 9153524"/>
              <a:gd name="connsiteY0" fmla="*/ 0 h 1395298"/>
              <a:gd name="connsiteX1" fmla="*/ 9153524 w 9153524"/>
              <a:gd name="connsiteY1" fmla="*/ 1319983 h 1395298"/>
              <a:gd name="connsiteX2" fmla="*/ 9071554 w 9153524"/>
              <a:gd name="connsiteY2" fmla="*/ 1347280 h 1395298"/>
              <a:gd name="connsiteX3" fmla="*/ 6496949 w 9153524"/>
              <a:gd name="connsiteY3" fmla="*/ 1251209 h 1395298"/>
              <a:gd name="connsiteX4" fmla="*/ 3112792 w 9153524"/>
              <a:gd name="connsiteY4" fmla="*/ 1001972 h 1395298"/>
              <a:gd name="connsiteX5" fmla="*/ 8750 w 9153524"/>
              <a:gd name="connsiteY5" fmla="*/ 1391551 h 1395298"/>
              <a:gd name="connsiteX6" fmla="*/ 0 w 9153524"/>
              <a:gd name="connsiteY6" fmla="*/ 1395298 h 1395298"/>
              <a:gd name="connsiteX7" fmla="*/ 0 w 9153524"/>
              <a:gd name="connsiteY7" fmla="*/ 93875 h 1395298"/>
              <a:gd name="connsiteX8" fmla="*/ 6435 w 9153524"/>
              <a:gd name="connsiteY8" fmla="*/ 181077 h 1395298"/>
              <a:gd name="connsiteX9" fmla="*/ 2206990 w 9153524"/>
              <a:gd name="connsiteY9" fmla="*/ 5022 h 1395298"/>
              <a:gd name="connsiteX10" fmla="*/ 6443284 w 9153524"/>
              <a:gd name="connsiteY10" fmla="*/ 336809 h 1395298"/>
              <a:gd name="connsiteX11" fmla="*/ 9135796 w 9153524"/>
              <a:gd name="connsiteY11" fmla="*/ 102752 h 1395298"/>
              <a:gd name="connsiteX12" fmla="*/ 9143999 w 9153524"/>
              <a:gd name="connsiteY12" fmla="*/ 0 h 1395298"/>
              <a:gd name="connsiteX0" fmla="*/ 9143999 w 9164371"/>
              <a:gd name="connsiteY0" fmla="*/ 7114 h 1402412"/>
              <a:gd name="connsiteX1" fmla="*/ 9153524 w 9164371"/>
              <a:gd name="connsiteY1" fmla="*/ 1327097 h 1402412"/>
              <a:gd name="connsiteX2" fmla="*/ 9071554 w 9164371"/>
              <a:gd name="connsiteY2" fmla="*/ 1354394 h 1402412"/>
              <a:gd name="connsiteX3" fmla="*/ 6496949 w 9164371"/>
              <a:gd name="connsiteY3" fmla="*/ 1258323 h 1402412"/>
              <a:gd name="connsiteX4" fmla="*/ 3112792 w 9164371"/>
              <a:gd name="connsiteY4" fmla="*/ 1009086 h 1402412"/>
              <a:gd name="connsiteX5" fmla="*/ 8750 w 9164371"/>
              <a:gd name="connsiteY5" fmla="*/ 1398665 h 1402412"/>
              <a:gd name="connsiteX6" fmla="*/ 0 w 9164371"/>
              <a:gd name="connsiteY6" fmla="*/ 1402412 h 1402412"/>
              <a:gd name="connsiteX7" fmla="*/ 0 w 9164371"/>
              <a:gd name="connsiteY7" fmla="*/ 100989 h 1402412"/>
              <a:gd name="connsiteX8" fmla="*/ 6435 w 9164371"/>
              <a:gd name="connsiteY8" fmla="*/ 188191 h 1402412"/>
              <a:gd name="connsiteX9" fmla="*/ 2206990 w 9164371"/>
              <a:gd name="connsiteY9" fmla="*/ 12136 h 1402412"/>
              <a:gd name="connsiteX10" fmla="*/ 6443284 w 9164371"/>
              <a:gd name="connsiteY10" fmla="*/ 343923 h 1402412"/>
              <a:gd name="connsiteX11" fmla="*/ 9164371 w 9164371"/>
              <a:gd name="connsiteY11" fmla="*/ 0 h 1402412"/>
              <a:gd name="connsiteX12" fmla="*/ 9143999 w 9164371"/>
              <a:gd name="connsiteY12" fmla="*/ 7114 h 1402412"/>
              <a:gd name="connsiteX0" fmla="*/ 9143999 w 9164371"/>
              <a:gd name="connsiteY0" fmla="*/ 7114 h 1402412"/>
              <a:gd name="connsiteX1" fmla="*/ 9153524 w 9164371"/>
              <a:gd name="connsiteY1" fmla="*/ 1327097 h 1402412"/>
              <a:gd name="connsiteX2" fmla="*/ 9138229 w 9164371"/>
              <a:gd name="connsiteY2" fmla="*/ 1266501 h 1402412"/>
              <a:gd name="connsiteX3" fmla="*/ 6496949 w 9164371"/>
              <a:gd name="connsiteY3" fmla="*/ 1258323 h 1402412"/>
              <a:gd name="connsiteX4" fmla="*/ 3112792 w 9164371"/>
              <a:gd name="connsiteY4" fmla="*/ 1009086 h 1402412"/>
              <a:gd name="connsiteX5" fmla="*/ 8750 w 9164371"/>
              <a:gd name="connsiteY5" fmla="*/ 1398665 h 1402412"/>
              <a:gd name="connsiteX6" fmla="*/ 0 w 9164371"/>
              <a:gd name="connsiteY6" fmla="*/ 1402412 h 1402412"/>
              <a:gd name="connsiteX7" fmla="*/ 0 w 9164371"/>
              <a:gd name="connsiteY7" fmla="*/ 100989 h 1402412"/>
              <a:gd name="connsiteX8" fmla="*/ 6435 w 9164371"/>
              <a:gd name="connsiteY8" fmla="*/ 188191 h 1402412"/>
              <a:gd name="connsiteX9" fmla="*/ 2206990 w 9164371"/>
              <a:gd name="connsiteY9" fmla="*/ 12136 h 1402412"/>
              <a:gd name="connsiteX10" fmla="*/ 6443284 w 9164371"/>
              <a:gd name="connsiteY10" fmla="*/ 343923 h 1402412"/>
              <a:gd name="connsiteX11" fmla="*/ 9164371 w 9164371"/>
              <a:gd name="connsiteY11" fmla="*/ 0 h 1402412"/>
              <a:gd name="connsiteX12" fmla="*/ 9143999 w 9164371"/>
              <a:gd name="connsiteY12" fmla="*/ 7114 h 140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64371" h="1402412">
                <a:moveTo>
                  <a:pt x="9143999" y="7114"/>
                </a:moveTo>
                <a:lnTo>
                  <a:pt x="9153524" y="1327097"/>
                </a:lnTo>
                <a:lnTo>
                  <a:pt x="9138229" y="1266501"/>
                </a:lnTo>
                <a:cubicBezTo>
                  <a:pt x="8118814" y="1354137"/>
                  <a:pt x="7501188" y="1301225"/>
                  <a:pt x="6496949" y="1258323"/>
                </a:cubicBezTo>
                <a:cubicBezTo>
                  <a:pt x="5492710" y="1215421"/>
                  <a:pt x="4194158" y="985696"/>
                  <a:pt x="3112792" y="1009086"/>
                </a:cubicBezTo>
                <a:cubicBezTo>
                  <a:pt x="2031426" y="1032476"/>
                  <a:pt x="456202" y="1253638"/>
                  <a:pt x="8750" y="1398665"/>
                </a:cubicBezTo>
                <a:lnTo>
                  <a:pt x="0" y="1402412"/>
                </a:lnTo>
                <a:lnTo>
                  <a:pt x="0" y="100989"/>
                </a:lnTo>
                <a:lnTo>
                  <a:pt x="6435" y="188191"/>
                </a:lnTo>
                <a:cubicBezTo>
                  <a:pt x="324619" y="155765"/>
                  <a:pt x="1067215" y="6580"/>
                  <a:pt x="2206990" y="12136"/>
                </a:cubicBezTo>
                <a:cubicBezTo>
                  <a:pt x="3509588" y="18486"/>
                  <a:pt x="5287044" y="294711"/>
                  <a:pt x="6443284" y="343923"/>
                </a:cubicBezTo>
                <a:cubicBezTo>
                  <a:pt x="7453571" y="386984"/>
                  <a:pt x="8737712" y="155358"/>
                  <a:pt x="9164371" y="0"/>
                </a:cubicBezTo>
                <a:lnTo>
                  <a:pt x="9143999" y="7114"/>
                </a:lnTo>
                <a:close/>
              </a:path>
            </a:pathLst>
          </a:custGeom>
          <a:solidFill>
            <a:schemeClr val="accent1">
              <a:alpha val="41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endParaRPr lang="zh-CN" altLang="en-US"/>
          </a:p>
        </p:txBody>
      </p:sp>
      <p:sp>
        <p:nvSpPr>
          <p:cNvPr id="14" name="任意多边形 13"/>
          <p:cNvSpPr>
            <a:spLocks/>
          </p:cNvSpPr>
          <p:nvPr/>
        </p:nvSpPr>
        <p:spPr bwMode="gray">
          <a:xfrm>
            <a:off x="0" y="180975"/>
            <a:ext cx="9144000" cy="875322"/>
          </a:xfrm>
          <a:custGeom>
            <a:avLst/>
            <a:gdLst>
              <a:gd name="connsiteX0" fmla="*/ 2248413 w 9144000"/>
              <a:gd name="connsiteY0" fmla="*/ 97 h 965363"/>
              <a:gd name="connsiteX1" fmla="*/ 6686052 w 9144000"/>
              <a:gd name="connsiteY1" fmla="*/ 230284 h 965363"/>
              <a:gd name="connsiteX2" fmla="*/ 8995103 w 9144000"/>
              <a:gd name="connsiteY2" fmla="*/ 104599 h 965363"/>
              <a:gd name="connsiteX3" fmla="*/ 9144000 w 9144000"/>
              <a:gd name="connsiteY3" fmla="*/ 84263 h 965363"/>
              <a:gd name="connsiteX4" fmla="*/ 9144000 w 9144000"/>
              <a:gd name="connsiteY4" fmla="*/ 895147 h 965363"/>
              <a:gd name="connsiteX5" fmla="*/ 8848319 w 9144000"/>
              <a:gd name="connsiteY5" fmla="*/ 918357 h 965363"/>
              <a:gd name="connsiteX6" fmla="*/ 6345199 w 9144000"/>
              <a:gd name="connsiteY6" fmla="*/ 935134 h 965363"/>
              <a:gd name="connsiteX7" fmla="*/ 2898982 w 9144000"/>
              <a:gd name="connsiteY7" fmla="*/ 719234 h 965363"/>
              <a:gd name="connsiteX8" fmla="*/ 209006 w 9144000"/>
              <a:gd name="connsiteY8" fmla="*/ 937342 h 965363"/>
              <a:gd name="connsiteX9" fmla="*/ 0 w 9144000"/>
              <a:gd name="connsiteY9" fmla="*/ 964474 h 965363"/>
              <a:gd name="connsiteX10" fmla="*/ 0 w 9144000"/>
              <a:gd name="connsiteY10" fmla="*/ 156255 h 965363"/>
              <a:gd name="connsiteX11" fmla="*/ 102745 w 9144000"/>
              <a:gd name="connsiteY11" fmla="*/ 141409 h 965363"/>
              <a:gd name="connsiteX12" fmla="*/ 2248413 w 9144000"/>
              <a:gd name="connsiteY12" fmla="*/ 97 h 9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44000" h="965363">
                <a:moveTo>
                  <a:pt x="2248413" y="97"/>
                </a:moveTo>
                <a:cubicBezTo>
                  <a:pt x="3554467" y="4859"/>
                  <a:pt x="5527480" y="190597"/>
                  <a:pt x="6686052" y="230284"/>
                </a:cubicBezTo>
                <a:cubicBezTo>
                  <a:pt x="7556209" y="260050"/>
                  <a:pt x="8488126" y="169265"/>
                  <a:pt x="8995103" y="104599"/>
                </a:cubicBezTo>
                <a:lnTo>
                  <a:pt x="9144000" y="84263"/>
                </a:lnTo>
                <a:lnTo>
                  <a:pt x="9144000" y="895147"/>
                </a:lnTo>
                <a:lnTo>
                  <a:pt x="8848319" y="918357"/>
                </a:lnTo>
                <a:cubicBezTo>
                  <a:pt x="7751831" y="993127"/>
                  <a:pt x="7033459" y="962915"/>
                  <a:pt x="6345199" y="935134"/>
                </a:cubicBezTo>
                <a:cubicBezTo>
                  <a:pt x="5560254" y="903384"/>
                  <a:pt x="4126379" y="709709"/>
                  <a:pt x="2898982" y="719234"/>
                </a:cubicBezTo>
                <a:cubicBezTo>
                  <a:pt x="2091505" y="718043"/>
                  <a:pt x="800095" y="863300"/>
                  <a:pt x="209006" y="937342"/>
                </a:cubicBezTo>
                <a:lnTo>
                  <a:pt x="0" y="964474"/>
                </a:lnTo>
                <a:lnTo>
                  <a:pt x="0" y="156255"/>
                </a:lnTo>
                <a:lnTo>
                  <a:pt x="102745" y="141409"/>
                </a:lnTo>
                <a:cubicBezTo>
                  <a:pt x="453405" y="92965"/>
                  <a:pt x="1268871" y="-3475"/>
                  <a:pt x="2248413" y="97"/>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endParaRPr lang="zh-CN" altLang="en-US" b="0" dirty="0"/>
          </a:p>
        </p:txBody>
      </p:sp>
      <p:sp>
        <p:nvSpPr>
          <p:cNvPr id="2" name="KSO_BT1"/>
          <p:cNvSpPr>
            <a:spLocks noGrp="1"/>
          </p:cNvSpPr>
          <p:nvPr>
            <p:ph type="title"/>
          </p:nvPr>
        </p:nvSpPr>
        <p:spPr>
          <a:xfrm>
            <a:off x="419098" y="162557"/>
            <a:ext cx="8292045" cy="69959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zh-CN"/>
          </a:p>
        </p:txBody>
      </p:sp>
      <p:sp>
        <p:nvSpPr>
          <p:cNvPr id="5" name="KSO_FT"/>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zh-CN"/>
          </a:p>
        </p:txBody>
      </p:sp>
      <p:sp>
        <p:nvSpPr>
          <p:cNvPr id="6" name="KSO_FN"/>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808047-03A9-4ABB-A726-632DD2B29F84}" type="slidenum">
              <a:rPr lang="en-US" altLang="zh-CN" smtClean="0"/>
              <a:pPr/>
              <a:t>‹#›</a:t>
            </a:fld>
            <a:endParaRPr lang="en-US" altLang="zh-CN"/>
          </a:p>
        </p:txBody>
      </p:sp>
      <p:sp>
        <p:nvSpPr>
          <p:cNvPr id="3" name="KSO_BC1"/>
          <p:cNvSpPr>
            <a:spLocks noGrp="1"/>
          </p:cNvSpPr>
          <p:nvPr>
            <p:ph type="body" idx="1"/>
          </p:nvPr>
        </p:nvSpPr>
        <p:spPr>
          <a:xfrm>
            <a:off x="419099" y="1173257"/>
            <a:ext cx="8292045"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Tree>
    <p:extLst>
      <p:ext uri="{BB962C8B-B14F-4D97-AF65-F5344CB8AC3E}">
        <p14:creationId xmlns:p14="http://schemas.microsoft.com/office/powerpoint/2010/main" val="1933546173"/>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l" defTabSz="914400" rtl="0" eaLnBrk="1" latinLnBrk="0" hangingPunct="1">
        <a:lnSpc>
          <a:spcPct val="90000"/>
        </a:lnSpc>
        <a:spcBef>
          <a:spcPct val="0"/>
        </a:spcBef>
        <a:buNone/>
        <a:defRPr sz="3200" b="1" i="0" kern="1200" baseline="0">
          <a:solidFill>
            <a:schemeClr val="bg1"/>
          </a:solidFill>
          <a:effectLst/>
          <a:latin typeface="Arial Black" panose="020B0A04020102020204" pitchFamily="34" charset="0"/>
          <a:ea typeface="微软雅黑" panose="020B0503020204020204" pitchFamily="34" charset="-122"/>
          <a:cs typeface="+mj-cs"/>
        </a:defRPr>
      </a:lvl1pPr>
    </p:titleStyle>
    <p:bodyStyle>
      <a:lvl1pPr marL="447675" indent="-361950" algn="just" defTabSz="914400" rtl="0" eaLnBrk="1" latinLnBrk="0" hangingPunct="1">
        <a:lnSpc>
          <a:spcPct val="125000"/>
        </a:lnSpc>
        <a:spcBef>
          <a:spcPts val="1800"/>
        </a:spcBef>
        <a:spcAft>
          <a:spcPts val="0"/>
        </a:spcAft>
        <a:buClr>
          <a:schemeClr val="accent1"/>
        </a:buClr>
        <a:buSzPct val="70000"/>
        <a:buFont typeface="Wingdings" panose="05000000000000000000" pitchFamily="2" charset="2"/>
        <a:buChar char=""/>
        <a:defRPr sz="2600" b="1" kern="1200" baseline="0">
          <a:solidFill>
            <a:srgbClr val="000000"/>
          </a:solidFill>
          <a:latin typeface="楷体" panose="02010609060101010101" pitchFamily="49" charset="-122"/>
          <a:ea typeface="楷体" panose="02010609060101010101" pitchFamily="49" charset="-122"/>
          <a:cs typeface="+mn-cs"/>
        </a:defRPr>
      </a:lvl1pPr>
      <a:lvl2pPr marL="447675" indent="-447675" algn="just" defTabSz="914400" rtl="0" eaLnBrk="1" latinLnBrk="0" hangingPunct="1">
        <a:lnSpc>
          <a:spcPct val="125000"/>
        </a:lnSpc>
        <a:spcBef>
          <a:spcPts val="0"/>
        </a:spcBef>
        <a:spcAft>
          <a:spcPts val="600"/>
        </a:spcAft>
        <a:buClr>
          <a:schemeClr val="accent2">
            <a:lumMod val="60000"/>
            <a:lumOff val="40000"/>
          </a:schemeClr>
        </a:buClr>
        <a:buFont typeface="幼圆" panose="02010509060101010101" pitchFamily="49" charset="-122"/>
        <a:buChar char=" "/>
        <a:defRPr sz="2600" b="1" kern="1200" baseline="0">
          <a:solidFill>
            <a:srgbClr val="000000"/>
          </a:solidFill>
          <a:latin typeface="楷体" panose="02010609060101010101" pitchFamily="49" charset="-122"/>
          <a:ea typeface="楷体" panose="020106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3.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971600" y="548680"/>
            <a:ext cx="4896544" cy="412485"/>
          </a:xfrm>
          <a:prstGeom prst="rect">
            <a:avLst/>
          </a:prstGeom>
          <a:noFill/>
        </p:spPr>
        <p:txBody>
          <a:bodyPr wrap="square" rtlCol="0">
            <a:spAutoFit/>
          </a:bodyPr>
          <a:lstStyle/>
          <a:p>
            <a:pPr>
              <a:lnSpc>
                <a:spcPct val="130000"/>
              </a:lnSpc>
            </a:pPr>
            <a:r>
              <a:rPr lang="en-US" altLang="zh-CN" b="1" dirty="0"/>
              <a:t>21</a:t>
            </a:r>
            <a:r>
              <a:rPr lang="zh-CN" altLang="zh-CN" b="1" dirty="0"/>
              <a:t>世纪高职高专创新精品规划教材</a:t>
            </a:r>
            <a:endParaRPr lang="zh-CN" altLang="en-US" b="1" dirty="0" smtClean="0">
              <a:latin typeface="Arial" panose="020B0604020202020204" pitchFamily="34" charset="0"/>
              <a:ea typeface="微软雅黑" panose="020B0503020204020204" pitchFamily="34" charset="-122"/>
            </a:endParaRPr>
          </a:p>
        </p:txBody>
      </p:sp>
      <p:sp>
        <p:nvSpPr>
          <p:cNvPr id="3" name="TextBox 2"/>
          <p:cNvSpPr txBox="1"/>
          <p:nvPr/>
        </p:nvSpPr>
        <p:spPr>
          <a:xfrm>
            <a:off x="938199" y="1557175"/>
            <a:ext cx="6696744" cy="1613775"/>
          </a:xfrm>
          <a:prstGeom prst="rect">
            <a:avLst/>
          </a:prstGeom>
          <a:noFill/>
        </p:spPr>
        <p:txBody>
          <a:bodyPr wrap="square" rtlCol="0">
            <a:spAutoFit/>
          </a:bodyPr>
          <a:lstStyle/>
          <a:p>
            <a:pPr algn="ctr">
              <a:lnSpc>
                <a:spcPct val="130000"/>
              </a:lnSpc>
            </a:pPr>
            <a:r>
              <a:rPr lang="zh-CN" altLang="en-US" sz="4000" b="1" dirty="0">
                <a:solidFill>
                  <a:srgbClr val="000000"/>
                </a:solidFill>
                <a:latin typeface="Arial" panose="020B0604020202020204" pitchFamily="34" charset="0"/>
                <a:ea typeface="微软雅黑" panose="020B0503020204020204" pitchFamily="34" charset="-122"/>
              </a:rPr>
              <a:t>计算机应用基础教程</a:t>
            </a:r>
          </a:p>
          <a:p>
            <a:pPr algn="ctr">
              <a:lnSpc>
                <a:spcPct val="130000"/>
              </a:lnSpc>
            </a:pPr>
            <a:r>
              <a:rPr lang="zh-CN" altLang="en-US" sz="4000" b="1" dirty="0">
                <a:solidFill>
                  <a:srgbClr val="000000"/>
                </a:solidFill>
                <a:latin typeface="Arial" panose="020B0604020202020204" pitchFamily="34" charset="0"/>
                <a:ea typeface="微软雅黑" panose="020B0503020204020204" pitchFamily="34" charset="-122"/>
              </a:rPr>
              <a:t>（</a:t>
            </a:r>
            <a:r>
              <a:rPr lang="en-US" altLang="zh-CN" sz="4000" b="1" dirty="0">
                <a:solidFill>
                  <a:srgbClr val="000000"/>
                </a:solidFill>
                <a:latin typeface="Arial" panose="020B0604020202020204" pitchFamily="34" charset="0"/>
                <a:ea typeface="微软雅黑" panose="020B0503020204020204" pitchFamily="34" charset="-122"/>
              </a:rPr>
              <a:t>Windows 7+Office 2010</a:t>
            </a:r>
            <a:r>
              <a:rPr lang="zh-CN" altLang="en-US" sz="4000" b="1" dirty="0">
                <a:solidFill>
                  <a:srgbClr val="000000"/>
                </a:solidFill>
                <a:latin typeface="Arial" panose="020B0604020202020204" pitchFamily="34" charset="0"/>
                <a:ea typeface="微软雅黑" panose="020B0503020204020204" pitchFamily="34" charset="-122"/>
              </a:rPr>
              <a:t>）</a:t>
            </a:r>
          </a:p>
        </p:txBody>
      </p:sp>
      <p:sp>
        <p:nvSpPr>
          <p:cNvPr id="4" name="TextBox 3"/>
          <p:cNvSpPr txBox="1"/>
          <p:nvPr/>
        </p:nvSpPr>
        <p:spPr>
          <a:xfrm>
            <a:off x="2123728" y="3533102"/>
            <a:ext cx="4680520" cy="732508"/>
          </a:xfrm>
          <a:prstGeom prst="rect">
            <a:avLst/>
          </a:prstGeom>
          <a:noFill/>
        </p:spPr>
        <p:txBody>
          <a:bodyPr wrap="square" rtlCol="0">
            <a:spAutoFit/>
          </a:bodyPr>
          <a:lstStyle/>
          <a:p>
            <a:pPr algn="ctr">
              <a:lnSpc>
                <a:spcPct val="130000"/>
              </a:lnSpc>
            </a:pPr>
            <a:r>
              <a:rPr lang="zh-CN" altLang="en-US" sz="1600" dirty="0" smtClean="0">
                <a:solidFill>
                  <a:srgbClr val="000000"/>
                </a:solidFill>
                <a:latin typeface="Arial" panose="020B0604020202020204" pitchFamily="34" charset="0"/>
                <a:ea typeface="微软雅黑" panose="020B0503020204020204" pitchFamily="34" charset="-122"/>
              </a:rPr>
              <a:t>主   编   石</a:t>
            </a:r>
            <a:r>
              <a:rPr lang="zh-CN" altLang="en-US" sz="1600" dirty="0">
                <a:solidFill>
                  <a:srgbClr val="000000"/>
                </a:solidFill>
                <a:latin typeface="Arial" panose="020B0604020202020204" pitchFamily="34" charset="0"/>
                <a:ea typeface="微软雅黑" panose="020B0503020204020204" pitchFamily="34" charset="-122"/>
              </a:rPr>
              <a:t>利</a:t>
            </a:r>
            <a:r>
              <a:rPr lang="zh-CN" altLang="en-US" sz="1600" dirty="0" smtClean="0">
                <a:solidFill>
                  <a:srgbClr val="000000"/>
                </a:solidFill>
                <a:latin typeface="Arial" panose="020B0604020202020204" pitchFamily="34" charset="0"/>
                <a:ea typeface="微软雅黑" panose="020B0503020204020204" pitchFamily="34" charset="-122"/>
              </a:rPr>
              <a:t>平  蒋桂梅</a:t>
            </a:r>
            <a:endParaRPr lang="zh-CN" altLang="en-US" sz="1600" dirty="0">
              <a:solidFill>
                <a:srgbClr val="000000"/>
              </a:solidFill>
              <a:latin typeface="Arial" panose="020B0604020202020204" pitchFamily="34" charset="0"/>
              <a:ea typeface="微软雅黑" panose="020B0503020204020204" pitchFamily="34" charset="-122"/>
            </a:endParaRPr>
          </a:p>
          <a:p>
            <a:pPr algn="ctr">
              <a:lnSpc>
                <a:spcPct val="130000"/>
              </a:lnSpc>
            </a:pPr>
            <a:r>
              <a:rPr lang="zh-CN" altLang="en-US" sz="1600" dirty="0">
                <a:solidFill>
                  <a:srgbClr val="000000"/>
                </a:solidFill>
                <a:latin typeface="Arial" panose="020B0604020202020204" pitchFamily="34" charset="0"/>
                <a:ea typeface="微软雅黑" panose="020B0503020204020204" pitchFamily="34" charset="-122"/>
              </a:rPr>
              <a:t>副主编 </a:t>
            </a:r>
            <a:r>
              <a:rPr lang="zh-CN" altLang="en-US" sz="1600" dirty="0" smtClean="0">
                <a:solidFill>
                  <a:srgbClr val="000000"/>
                </a:solidFill>
                <a:latin typeface="Arial" panose="020B0604020202020204" pitchFamily="34" charset="0"/>
                <a:ea typeface="微软雅黑" panose="020B0503020204020204" pitchFamily="34" charset="-122"/>
              </a:rPr>
              <a:t> 黎</a:t>
            </a:r>
            <a:r>
              <a:rPr lang="zh-CN" altLang="en-US" sz="1600" dirty="0">
                <a:solidFill>
                  <a:srgbClr val="000000"/>
                </a:solidFill>
                <a:latin typeface="Arial" panose="020B0604020202020204" pitchFamily="34" charset="0"/>
                <a:ea typeface="微软雅黑" panose="020B0503020204020204" pitchFamily="34" charset="-122"/>
              </a:rPr>
              <a:t>小</a:t>
            </a:r>
            <a:r>
              <a:rPr lang="zh-CN" altLang="en-US" sz="1600" dirty="0" smtClean="0">
                <a:solidFill>
                  <a:srgbClr val="000000"/>
                </a:solidFill>
                <a:latin typeface="Arial" panose="020B0604020202020204" pitchFamily="34" charset="0"/>
                <a:ea typeface="微软雅黑" panose="020B0503020204020204" pitchFamily="34" charset="-122"/>
              </a:rPr>
              <a:t>瑾   金晓龙 </a:t>
            </a:r>
            <a:endParaRPr lang="zh-CN" altLang="en-US" sz="1600" dirty="0">
              <a:solidFill>
                <a:srgbClr val="000000"/>
              </a:solidFill>
              <a:latin typeface="Arial" panose="020B0604020202020204" pitchFamily="34" charset="0"/>
              <a:ea typeface="微软雅黑" panose="020B0503020204020204" pitchFamily="34"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8124" y="5243504"/>
            <a:ext cx="2660020" cy="777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90910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1.1.4  </a:t>
            </a:r>
            <a:r>
              <a:rPr lang="zh-CN" altLang="zh-CN" dirty="0"/>
              <a:t>计算机的分类</a:t>
            </a:r>
            <a:br>
              <a:rPr lang="zh-CN" altLang="zh-CN" dirty="0"/>
            </a:br>
            <a:endParaRPr lang="zh-CN" altLang="en-US" dirty="0"/>
          </a:p>
        </p:txBody>
      </p:sp>
      <p:sp>
        <p:nvSpPr>
          <p:cNvPr id="3" name="文本占位符 2"/>
          <p:cNvSpPr>
            <a:spLocks noGrp="1"/>
          </p:cNvSpPr>
          <p:nvPr>
            <p:ph type="body" sz="half" idx="1"/>
          </p:nvPr>
        </p:nvSpPr>
        <p:spPr>
          <a:xfrm>
            <a:off x="457200" y="1600200"/>
            <a:ext cx="8229600" cy="4637112"/>
          </a:xfrm>
        </p:spPr>
        <p:txBody>
          <a:bodyPr>
            <a:normAutofit lnSpcReduction="10000"/>
          </a:bodyPr>
          <a:lstStyle/>
          <a:p>
            <a:r>
              <a:rPr lang="zh-CN" altLang="zh-CN" dirty="0" smtClean="0"/>
              <a:t>计算机</a:t>
            </a:r>
            <a:r>
              <a:rPr lang="zh-CN" altLang="zh-CN" dirty="0"/>
              <a:t>的数据处理</a:t>
            </a:r>
            <a:r>
              <a:rPr lang="zh-CN" altLang="zh-CN" dirty="0" smtClean="0"/>
              <a:t>方式</a:t>
            </a:r>
            <a:r>
              <a:rPr lang="zh-CN" altLang="en-US" dirty="0" smtClean="0"/>
              <a:t>：</a:t>
            </a:r>
            <a:r>
              <a:rPr lang="zh-CN" altLang="zh-CN" dirty="0" smtClean="0"/>
              <a:t>模拟计算机</a:t>
            </a:r>
            <a:r>
              <a:rPr lang="zh-CN" altLang="zh-CN" dirty="0"/>
              <a:t>、数字计算机和混合式计算机。</a:t>
            </a:r>
          </a:p>
          <a:p>
            <a:r>
              <a:rPr lang="zh-CN" altLang="zh-CN" dirty="0" smtClean="0"/>
              <a:t>计算机用途</a:t>
            </a:r>
            <a:r>
              <a:rPr lang="zh-CN" altLang="en-US" dirty="0" smtClean="0"/>
              <a:t>：</a:t>
            </a:r>
            <a:r>
              <a:rPr lang="zh-CN" altLang="zh-CN" dirty="0" smtClean="0"/>
              <a:t>专用计算机</a:t>
            </a:r>
            <a:r>
              <a:rPr lang="zh-CN" altLang="zh-CN" dirty="0"/>
              <a:t>和通用计算机。</a:t>
            </a:r>
          </a:p>
          <a:p>
            <a:r>
              <a:rPr lang="zh-CN" altLang="zh-CN" dirty="0" smtClean="0"/>
              <a:t>计算机</a:t>
            </a:r>
            <a:r>
              <a:rPr lang="zh-CN" altLang="zh-CN" dirty="0"/>
              <a:t>的综合</a:t>
            </a:r>
            <a:r>
              <a:rPr lang="zh-CN" altLang="zh-CN" dirty="0" smtClean="0"/>
              <a:t>性能指标</a:t>
            </a:r>
            <a:r>
              <a:rPr lang="zh-CN" altLang="en-US" dirty="0" smtClean="0"/>
              <a:t>：</a:t>
            </a:r>
            <a:r>
              <a:rPr lang="zh-CN" altLang="zh-CN" dirty="0" smtClean="0"/>
              <a:t>巨型</a:t>
            </a:r>
            <a:r>
              <a:rPr lang="zh-CN" altLang="zh-CN" dirty="0"/>
              <a:t>机、大型机、中型机、小型机、微型机。</a:t>
            </a:r>
          </a:p>
          <a:p>
            <a:r>
              <a:rPr lang="zh-CN" altLang="zh-CN" dirty="0" smtClean="0"/>
              <a:t>计算机</a:t>
            </a:r>
            <a:r>
              <a:rPr lang="zh-CN" altLang="zh-CN" dirty="0"/>
              <a:t>的综合</a:t>
            </a:r>
            <a:r>
              <a:rPr lang="zh-CN" altLang="zh-CN" dirty="0" smtClean="0"/>
              <a:t>性能指标</a:t>
            </a:r>
            <a:r>
              <a:rPr lang="zh-CN" altLang="en-US" dirty="0"/>
              <a:t>及</a:t>
            </a:r>
            <a:r>
              <a:rPr lang="zh-CN" altLang="zh-CN" dirty="0" smtClean="0"/>
              <a:t>计算机应用</a:t>
            </a:r>
            <a:r>
              <a:rPr lang="zh-CN" altLang="zh-CN" dirty="0"/>
              <a:t>领域的</a:t>
            </a:r>
            <a:r>
              <a:rPr lang="zh-CN" altLang="zh-CN" dirty="0" smtClean="0"/>
              <a:t>分布</a:t>
            </a:r>
            <a:r>
              <a:rPr lang="zh-CN" altLang="en-US" dirty="0" smtClean="0"/>
              <a:t>：</a:t>
            </a:r>
            <a:r>
              <a:rPr lang="zh-CN" altLang="zh-CN" dirty="0" smtClean="0"/>
              <a:t>高性能计算机</a:t>
            </a:r>
            <a:r>
              <a:rPr lang="zh-CN" altLang="zh-CN" dirty="0"/>
              <a:t>、微型计算机、工作站、服务器和嵌入式计算机。</a:t>
            </a:r>
          </a:p>
          <a:p>
            <a:endParaRPr lang="zh-CN" altLang="en-US" dirty="0"/>
          </a:p>
        </p:txBody>
      </p:sp>
    </p:spTree>
    <p:extLst>
      <p:ext uri="{BB962C8B-B14F-4D97-AF65-F5344CB8AC3E}">
        <p14:creationId xmlns:p14="http://schemas.microsoft.com/office/powerpoint/2010/main" val="19387766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1.1.5  </a:t>
            </a:r>
            <a:r>
              <a:rPr lang="zh-CN" altLang="zh-CN" dirty="0"/>
              <a:t>计算机的应用</a:t>
            </a:r>
            <a:br>
              <a:rPr lang="zh-CN" altLang="zh-CN" dirty="0"/>
            </a:br>
            <a:endParaRPr lang="zh-CN" altLang="en-US" dirty="0"/>
          </a:p>
        </p:txBody>
      </p:sp>
      <p:sp>
        <p:nvSpPr>
          <p:cNvPr id="3" name="文本占位符 2"/>
          <p:cNvSpPr>
            <a:spLocks noGrp="1"/>
          </p:cNvSpPr>
          <p:nvPr>
            <p:ph type="body" sz="half" idx="1"/>
          </p:nvPr>
        </p:nvSpPr>
        <p:spPr>
          <a:xfrm>
            <a:off x="457200" y="1600200"/>
            <a:ext cx="8229600" cy="4565104"/>
          </a:xfrm>
        </p:spPr>
        <p:txBody>
          <a:bodyPr>
            <a:normAutofit/>
          </a:bodyPr>
          <a:lstStyle/>
          <a:p>
            <a:r>
              <a:rPr lang="zh-CN" altLang="zh-CN" dirty="0"/>
              <a:t>（</a:t>
            </a:r>
            <a:r>
              <a:rPr lang="en-US" altLang="zh-CN" dirty="0"/>
              <a:t>1</a:t>
            </a:r>
            <a:r>
              <a:rPr lang="zh-CN" altLang="zh-CN" dirty="0"/>
              <a:t>）数值计算</a:t>
            </a:r>
            <a:r>
              <a:rPr lang="zh-CN" altLang="zh-CN" dirty="0" smtClean="0"/>
              <a:t>。</a:t>
            </a:r>
            <a:endParaRPr lang="en-US" altLang="zh-CN" dirty="0" smtClean="0"/>
          </a:p>
          <a:p>
            <a:r>
              <a:rPr lang="zh-CN" altLang="zh-CN" dirty="0"/>
              <a:t>（</a:t>
            </a:r>
            <a:r>
              <a:rPr lang="en-US" altLang="zh-CN" dirty="0"/>
              <a:t>2</a:t>
            </a:r>
            <a:r>
              <a:rPr lang="zh-CN" altLang="zh-CN" dirty="0"/>
              <a:t>）</a:t>
            </a:r>
            <a:r>
              <a:rPr lang="zh-CN" altLang="zh-CN" dirty="0" smtClean="0"/>
              <a:t>信息处理</a:t>
            </a:r>
            <a:endParaRPr lang="en-US" altLang="zh-CN" dirty="0" smtClean="0"/>
          </a:p>
          <a:p>
            <a:r>
              <a:rPr lang="zh-CN" altLang="zh-CN" dirty="0"/>
              <a:t>（</a:t>
            </a:r>
            <a:r>
              <a:rPr lang="en-US" altLang="zh-CN" dirty="0"/>
              <a:t>3</a:t>
            </a:r>
            <a:r>
              <a:rPr lang="zh-CN" altLang="zh-CN" dirty="0"/>
              <a:t>）</a:t>
            </a:r>
            <a:r>
              <a:rPr lang="zh-CN" altLang="zh-CN" dirty="0" smtClean="0"/>
              <a:t>自动控制</a:t>
            </a:r>
            <a:endParaRPr lang="en-US" altLang="zh-CN" dirty="0" smtClean="0"/>
          </a:p>
          <a:p>
            <a:r>
              <a:rPr lang="zh-CN" altLang="zh-CN" dirty="0" smtClean="0"/>
              <a:t>（</a:t>
            </a:r>
            <a:r>
              <a:rPr lang="en-US" altLang="zh-CN" dirty="0"/>
              <a:t>4</a:t>
            </a:r>
            <a:r>
              <a:rPr lang="zh-CN" altLang="zh-CN" dirty="0"/>
              <a:t>）计算机辅助</a:t>
            </a:r>
            <a:r>
              <a:rPr lang="zh-CN" altLang="zh-CN" dirty="0" smtClean="0"/>
              <a:t>系统</a:t>
            </a:r>
            <a:endParaRPr lang="en-US" altLang="zh-CN" dirty="0" smtClean="0"/>
          </a:p>
          <a:p>
            <a:r>
              <a:rPr lang="zh-CN" altLang="zh-CN" dirty="0"/>
              <a:t>（</a:t>
            </a:r>
            <a:r>
              <a:rPr lang="en-US" altLang="zh-CN" dirty="0"/>
              <a:t>5</a:t>
            </a:r>
            <a:r>
              <a:rPr lang="zh-CN" altLang="zh-CN" dirty="0"/>
              <a:t>）人工智能（</a:t>
            </a:r>
            <a:r>
              <a:rPr lang="en-US" altLang="zh-CN" dirty="0"/>
              <a:t>AI</a:t>
            </a:r>
            <a:r>
              <a:rPr lang="zh-CN" altLang="zh-CN" dirty="0" smtClean="0"/>
              <a:t>）</a:t>
            </a:r>
            <a:endParaRPr lang="en-US" altLang="zh-CN" dirty="0" smtClean="0"/>
          </a:p>
          <a:p>
            <a:r>
              <a:rPr lang="zh-CN" altLang="zh-CN" dirty="0"/>
              <a:t>（</a:t>
            </a:r>
            <a:r>
              <a:rPr lang="en-US" altLang="zh-CN" dirty="0"/>
              <a:t>6</a:t>
            </a:r>
            <a:r>
              <a:rPr lang="zh-CN" altLang="zh-CN" dirty="0"/>
              <a:t>）网络与</a:t>
            </a:r>
            <a:r>
              <a:rPr lang="zh-CN" altLang="zh-CN" dirty="0" smtClean="0"/>
              <a:t>通信</a:t>
            </a:r>
            <a:endParaRPr lang="en-US" altLang="zh-CN" dirty="0" smtClean="0"/>
          </a:p>
        </p:txBody>
      </p:sp>
    </p:spTree>
    <p:extLst>
      <p:ext uri="{BB962C8B-B14F-4D97-AF65-F5344CB8AC3E}">
        <p14:creationId xmlns:p14="http://schemas.microsoft.com/office/powerpoint/2010/main" val="17626361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655290"/>
          </a:xfrm>
        </p:spPr>
        <p:txBody>
          <a:bodyPr/>
          <a:lstStyle/>
          <a:p>
            <a:r>
              <a:rPr lang="en-US" altLang="zh-CN" dirty="0"/>
              <a:t>1.1.6  </a:t>
            </a:r>
            <a:r>
              <a:rPr lang="zh-CN" altLang="en-US" dirty="0"/>
              <a:t>多媒体技术</a:t>
            </a:r>
          </a:p>
        </p:txBody>
      </p:sp>
      <p:sp>
        <p:nvSpPr>
          <p:cNvPr id="3" name="文本占位符 2"/>
          <p:cNvSpPr>
            <a:spLocks noGrp="1"/>
          </p:cNvSpPr>
          <p:nvPr>
            <p:ph type="body" sz="half" idx="1"/>
          </p:nvPr>
        </p:nvSpPr>
        <p:spPr>
          <a:xfrm>
            <a:off x="457200" y="1268760"/>
            <a:ext cx="8229600" cy="4320480"/>
          </a:xfrm>
        </p:spPr>
        <p:txBody>
          <a:bodyPr>
            <a:normAutofit/>
          </a:bodyPr>
          <a:lstStyle/>
          <a:p>
            <a:r>
              <a:rPr lang="zh-CN" altLang="zh-CN" dirty="0"/>
              <a:t>多媒体技术（（</a:t>
            </a:r>
            <a:r>
              <a:rPr lang="en-US" altLang="zh-CN" dirty="0"/>
              <a:t>Multimedia Technology</a:t>
            </a:r>
            <a:r>
              <a:rPr lang="zh-CN" altLang="zh-CN" dirty="0"/>
              <a:t>）又称为计算机多媒体技术，是指通过计算机把文本（</a:t>
            </a:r>
            <a:r>
              <a:rPr lang="en-US" altLang="zh-CN" dirty="0"/>
              <a:t>text</a:t>
            </a:r>
            <a:r>
              <a:rPr lang="zh-CN" altLang="zh-CN" dirty="0"/>
              <a:t>）、图形（</a:t>
            </a:r>
            <a:r>
              <a:rPr lang="en-US" altLang="zh-CN" dirty="0"/>
              <a:t>graphics</a:t>
            </a:r>
            <a:r>
              <a:rPr lang="zh-CN" altLang="zh-CN" dirty="0"/>
              <a:t>）、图像（</a:t>
            </a:r>
            <a:r>
              <a:rPr lang="en-US" altLang="zh-CN" dirty="0"/>
              <a:t>images</a:t>
            </a:r>
            <a:r>
              <a:rPr lang="zh-CN" altLang="zh-CN" dirty="0"/>
              <a:t>）、动画（</a:t>
            </a:r>
            <a:r>
              <a:rPr lang="en-US" altLang="zh-CN" dirty="0"/>
              <a:t>animation</a:t>
            </a:r>
            <a:r>
              <a:rPr lang="zh-CN" altLang="zh-CN" dirty="0"/>
              <a:t>）和声音（</a:t>
            </a:r>
            <a:r>
              <a:rPr lang="en-US" altLang="zh-CN" dirty="0"/>
              <a:t>sound</a:t>
            </a:r>
            <a:r>
              <a:rPr lang="zh-CN" altLang="zh-CN" dirty="0"/>
              <a:t>）等形式的信息进行综合处理和控制，用户可通过多种感官与计算机进行实时信息交互的技术</a:t>
            </a:r>
            <a:r>
              <a:rPr lang="zh-CN" altLang="zh-CN" dirty="0" smtClean="0"/>
              <a:t>。</a:t>
            </a:r>
            <a:endParaRPr lang="en-US" altLang="zh-CN" dirty="0" smtClean="0"/>
          </a:p>
          <a:p>
            <a:r>
              <a:rPr lang="zh-CN" altLang="zh-CN" dirty="0" smtClean="0"/>
              <a:t>常见</a:t>
            </a:r>
            <a:r>
              <a:rPr lang="zh-CN" altLang="zh-CN" dirty="0"/>
              <a:t>的多媒体素材有文本、图形、图像、音频、视频、动画等六大类。</a:t>
            </a:r>
          </a:p>
          <a:p>
            <a:endParaRPr lang="zh-CN" altLang="en-US" dirty="0"/>
          </a:p>
        </p:txBody>
      </p:sp>
    </p:spTree>
    <p:extLst>
      <p:ext uri="{BB962C8B-B14F-4D97-AF65-F5344CB8AC3E}">
        <p14:creationId xmlns:p14="http://schemas.microsoft.com/office/powerpoint/2010/main" val="1327753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half" idx="1"/>
          </p:nvPr>
        </p:nvSpPr>
        <p:spPr/>
        <p:txBody>
          <a:bodyPr/>
          <a:lstStyle/>
          <a:p>
            <a:r>
              <a:rPr lang="zh-CN" altLang="zh-CN" dirty="0"/>
              <a:t>在计算机行业里，媒体</a:t>
            </a:r>
            <a:r>
              <a:rPr lang="en-US" altLang="zh-CN" dirty="0"/>
              <a:t>(medium)</a:t>
            </a:r>
            <a:r>
              <a:rPr lang="zh-CN" altLang="zh-CN" dirty="0"/>
              <a:t>有两种含义：其一是指传播信息的</a:t>
            </a:r>
            <a:r>
              <a:rPr lang="zh-CN" altLang="zh-CN" dirty="0" smtClean="0"/>
              <a:t>载体</a:t>
            </a:r>
            <a:r>
              <a:rPr lang="zh-CN" altLang="en-US" dirty="0" smtClean="0"/>
              <a:t>；</a:t>
            </a:r>
            <a:r>
              <a:rPr lang="zh-CN" altLang="zh-CN" dirty="0"/>
              <a:t>其二是指存贮信息的载体</a:t>
            </a:r>
            <a:endParaRPr lang="zh-CN" altLang="en-US" dirty="0"/>
          </a:p>
        </p:txBody>
      </p:sp>
      <p:sp>
        <p:nvSpPr>
          <p:cNvPr id="5" name="标题 1"/>
          <p:cNvSpPr>
            <a:spLocks noGrp="1"/>
          </p:cNvSpPr>
          <p:nvPr>
            <p:ph type="title"/>
          </p:nvPr>
        </p:nvSpPr>
        <p:spPr>
          <a:xfrm>
            <a:off x="457200" y="325438"/>
            <a:ext cx="8229600" cy="655290"/>
          </a:xfrm>
        </p:spPr>
        <p:txBody>
          <a:bodyPr/>
          <a:lstStyle/>
          <a:p>
            <a:r>
              <a:rPr lang="en-US" altLang="zh-CN" dirty="0"/>
              <a:t>1.1.6  </a:t>
            </a:r>
            <a:r>
              <a:rPr lang="zh-CN" altLang="en-US" dirty="0"/>
              <a:t>多媒体技术</a:t>
            </a:r>
          </a:p>
        </p:txBody>
      </p:sp>
    </p:spTree>
    <p:extLst>
      <p:ext uri="{BB962C8B-B14F-4D97-AF65-F5344CB8AC3E}">
        <p14:creationId xmlns:p14="http://schemas.microsoft.com/office/powerpoint/2010/main" val="33764008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1.2  </a:t>
            </a:r>
            <a:r>
              <a:rPr lang="zh-CN" altLang="zh-CN" dirty="0"/>
              <a:t>计算机入门知识</a:t>
            </a:r>
            <a:br>
              <a:rPr lang="zh-CN" altLang="zh-CN" dirty="0"/>
            </a:br>
            <a:endParaRPr lang="zh-CN" altLang="en-US" dirty="0"/>
          </a:p>
        </p:txBody>
      </p:sp>
      <p:sp>
        <p:nvSpPr>
          <p:cNvPr id="3" name="文本占位符 2"/>
          <p:cNvSpPr>
            <a:spLocks noGrp="1"/>
          </p:cNvSpPr>
          <p:nvPr>
            <p:ph type="body" sz="half" idx="1"/>
          </p:nvPr>
        </p:nvSpPr>
        <p:spPr>
          <a:xfrm>
            <a:off x="457200" y="1600200"/>
            <a:ext cx="8229600" cy="4061048"/>
          </a:xfrm>
        </p:spPr>
        <p:txBody>
          <a:bodyPr>
            <a:normAutofit/>
          </a:bodyPr>
          <a:lstStyle/>
          <a:p>
            <a:pPr marL="85725" indent="0">
              <a:buNone/>
            </a:pPr>
            <a:r>
              <a:rPr lang="zh-CN" altLang="zh-CN" dirty="0">
                <a:solidFill>
                  <a:srgbClr val="FF0000"/>
                </a:solidFill>
              </a:rPr>
              <a:t>主要学习内容：</a:t>
            </a:r>
          </a:p>
          <a:p>
            <a:pPr lvl="0"/>
            <a:r>
              <a:rPr lang="zh-CN" altLang="zh-CN" dirty="0"/>
              <a:t>计算机系统的组成</a:t>
            </a:r>
          </a:p>
          <a:p>
            <a:pPr lvl="0"/>
            <a:r>
              <a:rPr lang="zh-CN" altLang="zh-CN" dirty="0"/>
              <a:t>硬件系统和软件系统</a:t>
            </a:r>
          </a:p>
          <a:p>
            <a:pPr lvl="0"/>
            <a:r>
              <a:rPr lang="zh-CN" altLang="zh-CN" dirty="0"/>
              <a:t>计算机中常用的存储单位</a:t>
            </a:r>
          </a:p>
          <a:p>
            <a:pPr lvl="0"/>
            <a:r>
              <a:rPr lang="zh-CN" altLang="zh-CN" dirty="0"/>
              <a:t>计算机的性能指标</a:t>
            </a:r>
          </a:p>
          <a:p>
            <a:endParaRPr lang="zh-CN" altLang="en-US" dirty="0"/>
          </a:p>
        </p:txBody>
      </p:sp>
    </p:spTree>
    <p:extLst>
      <p:ext uri="{BB962C8B-B14F-4D97-AF65-F5344CB8AC3E}">
        <p14:creationId xmlns:p14="http://schemas.microsoft.com/office/powerpoint/2010/main" val="29955827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1.2.1  </a:t>
            </a:r>
            <a:r>
              <a:rPr lang="zh-CN" altLang="zh-CN" dirty="0"/>
              <a:t>计算机系统的组成</a:t>
            </a:r>
            <a:br>
              <a:rPr lang="zh-CN" altLang="zh-CN" dirty="0"/>
            </a:br>
            <a:endParaRPr lang="zh-CN" altLang="en-US" dirty="0"/>
          </a:p>
        </p:txBody>
      </p:sp>
      <p:sp>
        <p:nvSpPr>
          <p:cNvPr id="3" name="文本占位符 2"/>
          <p:cNvSpPr>
            <a:spLocks noGrp="1"/>
          </p:cNvSpPr>
          <p:nvPr>
            <p:ph type="body" sz="half" idx="1"/>
          </p:nvPr>
        </p:nvSpPr>
        <p:spPr>
          <a:xfrm>
            <a:off x="457200" y="1600200"/>
            <a:ext cx="8229600" cy="3340968"/>
          </a:xfrm>
        </p:spPr>
        <p:txBody>
          <a:bodyPr>
            <a:normAutofit/>
          </a:bodyPr>
          <a:lstStyle/>
          <a:p>
            <a:r>
              <a:rPr lang="zh-CN" altLang="zh-CN" dirty="0">
                <a:solidFill>
                  <a:srgbClr val="FF0000"/>
                </a:solidFill>
              </a:rPr>
              <a:t>计算机系统由硬件系统和软件系统两大部分组</a:t>
            </a:r>
            <a:r>
              <a:rPr lang="zh-CN" altLang="zh-CN" dirty="0" smtClean="0"/>
              <a:t>成</a:t>
            </a:r>
            <a:endParaRPr lang="en-US" altLang="zh-CN" dirty="0" smtClean="0"/>
          </a:p>
          <a:p>
            <a:r>
              <a:rPr lang="zh-CN" altLang="zh-CN" dirty="0">
                <a:solidFill>
                  <a:srgbClr val="FF0000"/>
                </a:solidFill>
              </a:rPr>
              <a:t>硬件</a:t>
            </a:r>
            <a:r>
              <a:rPr lang="zh-CN" altLang="zh-CN" dirty="0"/>
              <a:t>指机器本身，是一些看得见、摸得着的实体</a:t>
            </a:r>
            <a:r>
              <a:rPr lang="zh-CN" altLang="zh-CN" dirty="0" smtClean="0"/>
              <a:t>。</a:t>
            </a:r>
            <a:endParaRPr lang="en-US" altLang="zh-CN" dirty="0" smtClean="0"/>
          </a:p>
          <a:p>
            <a:r>
              <a:rPr lang="zh-CN" altLang="zh-CN" dirty="0" smtClean="0">
                <a:solidFill>
                  <a:srgbClr val="FF0000"/>
                </a:solidFill>
              </a:rPr>
              <a:t>软件</a:t>
            </a:r>
            <a:r>
              <a:rPr lang="zh-CN" altLang="zh-CN" dirty="0"/>
              <a:t>是一些大大小小的程序，存储在计算机的存储器上。</a:t>
            </a:r>
          </a:p>
          <a:p>
            <a:endParaRPr lang="zh-CN" altLang="en-US" dirty="0"/>
          </a:p>
        </p:txBody>
      </p:sp>
    </p:spTree>
    <p:extLst>
      <p:ext uri="{BB962C8B-B14F-4D97-AF65-F5344CB8AC3E}">
        <p14:creationId xmlns:p14="http://schemas.microsoft.com/office/powerpoint/2010/main" val="28882308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a:t>
            </a:r>
            <a:r>
              <a:rPr lang="zh-CN" altLang="zh-CN" dirty="0"/>
              <a:t>．计算机硬件</a:t>
            </a:r>
            <a:br>
              <a:rPr lang="zh-CN" altLang="zh-CN" dirty="0"/>
            </a:br>
            <a:endParaRPr lang="zh-CN" altLang="en-US" dirty="0"/>
          </a:p>
        </p:txBody>
      </p:sp>
      <p:sp>
        <p:nvSpPr>
          <p:cNvPr id="3" name="文本占位符 2"/>
          <p:cNvSpPr>
            <a:spLocks noGrp="1"/>
          </p:cNvSpPr>
          <p:nvPr>
            <p:ph type="body" sz="half" idx="1"/>
          </p:nvPr>
        </p:nvSpPr>
        <p:spPr/>
        <p:txBody>
          <a:bodyPr/>
          <a:lstStyle/>
          <a:p>
            <a:r>
              <a:rPr lang="zh-CN" altLang="zh-CN" dirty="0"/>
              <a:t>从工作原理的角度看，计算机硬件系统是由运算器、控制器、存储器、输入设备和输出设备五部分组成。</a:t>
            </a:r>
          </a:p>
        </p:txBody>
      </p:sp>
    </p:spTree>
    <p:extLst>
      <p:ext uri="{BB962C8B-B14F-4D97-AF65-F5344CB8AC3E}">
        <p14:creationId xmlns:p14="http://schemas.microsoft.com/office/powerpoint/2010/main" val="1249125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583282"/>
          </a:xfrm>
        </p:spPr>
        <p:txBody>
          <a:bodyPr/>
          <a:lstStyle/>
          <a:p>
            <a:r>
              <a:rPr lang="en-US" altLang="zh-CN" dirty="0"/>
              <a:t>1</a:t>
            </a:r>
            <a:r>
              <a:rPr lang="zh-CN" altLang="zh-CN" dirty="0"/>
              <a:t>．计算机硬件</a:t>
            </a:r>
            <a:endParaRPr lang="zh-CN" altLang="en-US" dirty="0"/>
          </a:p>
        </p:txBody>
      </p:sp>
      <p:sp>
        <p:nvSpPr>
          <p:cNvPr id="3" name="文本占位符 2"/>
          <p:cNvSpPr>
            <a:spLocks noGrp="1"/>
          </p:cNvSpPr>
          <p:nvPr>
            <p:ph type="body" sz="half" idx="1"/>
          </p:nvPr>
        </p:nvSpPr>
        <p:spPr>
          <a:xfrm>
            <a:off x="457200" y="1600200"/>
            <a:ext cx="8229600" cy="5357192"/>
          </a:xfrm>
        </p:spPr>
        <p:txBody>
          <a:bodyPr/>
          <a:lstStyle/>
          <a:p>
            <a:r>
              <a:rPr lang="zh-CN" altLang="zh-CN" dirty="0"/>
              <a:t>（</a:t>
            </a:r>
            <a:r>
              <a:rPr lang="en-US" altLang="zh-CN" dirty="0"/>
              <a:t>1</a:t>
            </a:r>
            <a:r>
              <a:rPr lang="zh-CN" altLang="zh-CN" dirty="0"/>
              <a:t>）运算器（</a:t>
            </a:r>
            <a:r>
              <a:rPr lang="en-US" altLang="zh-CN" dirty="0"/>
              <a:t>Arithmetic Unit</a:t>
            </a:r>
            <a:r>
              <a:rPr lang="zh-CN" altLang="zh-CN" dirty="0"/>
              <a:t>，</a:t>
            </a:r>
            <a:r>
              <a:rPr lang="en-US" altLang="zh-CN" dirty="0"/>
              <a:t>ALU</a:t>
            </a:r>
            <a:r>
              <a:rPr lang="zh-CN" altLang="zh-CN" dirty="0" smtClean="0"/>
              <a:t>）</a:t>
            </a:r>
            <a:endParaRPr lang="en-US" altLang="zh-CN" dirty="0" smtClean="0"/>
          </a:p>
          <a:p>
            <a:r>
              <a:rPr lang="zh-CN" altLang="zh-CN" dirty="0"/>
              <a:t>（</a:t>
            </a:r>
            <a:r>
              <a:rPr lang="en-US" altLang="zh-CN" dirty="0"/>
              <a:t>2</a:t>
            </a:r>
            <a:r>
              <a:rPr lang="zh-CN" altLang="zh-CN" dirty="0"/>
              <a:t>）控制器（</a:t>
            </a:r>
            <a:r>
              <a:rPr lang="en-US" altLang="zh-CN" dirty="0"/>
              <a:t>Control Unit</a:t>
            </a:r>
            <a:r>
              <a:rPr lang="zh-CN" altLang="zh-CN" dirty="0"/>
              <a:t>，</a:t>
            </a:r>
            <a:r>
              <a:rPr lang="en-US" altLang="zh-CN" dirty="0"/>
              <a:t>CU</a:t>
            </a:r>
            <a:r>
              <a:rPr lang="zh-CN" altLang="zh-CN" dirty="0"/>
              <a:t>）</a:t>
            </a:r>
          </a:p>
          <a:p>
            <a:r>
              <a:rPr lang="zh-CN" altLang="zh-CN" dirty="0"/>
              <a:t>（</a:t>
            </a:r>
            <a:r>
              <a:rPr lang="en-US" altLang="zh-CN" dirty="0"/>
              <a:t>3</a:t>
            </a:r>
            <a:r>
              <a:rPr lang="zh-CN" altLang="zh-CN" dirty="0"/>
              <a:t>）存储器（</a:t>
            </a:r>
            <a:r>
              <a:rPr lang="en-US" altLang="zh-CN" dirty="0"/>
              <a:t>Memory</a:t>
            </a:r>
            <a:r>
              <a:rPr lang="zh-CN" altLang="zh-CN" dirty="0" smtClean="0"/>
              <a:t>）</a:t>
            </a:r>
            <a:endParaRPr lang="en-US" altLang="zh-CN" dirty="0" smtClean="0"/>
          </a:p>
          <a:p>
            <a:r>
              <a:rPr lang="zh-CN" altLang="zh-CN" dirty="0"/>
              <a:t>分为内部存储器和外部存储器。</a:t>
            </a:r>
          </a:p>
          <a:p>
            <a:r>
              <a:rPr lang="zh-CN" altLang="zh-CN" dirty="0"/>
              <a:t>内部存储器简称</a:t>
            </a:r>
            <a:r>
              <a:rPr lang="zh-CN" altLang="zh-CN" dirty="0">
                <a:solidFill>
                  <a:srgbClr val="FF0000"/>
                </a:solidFill>
              </a:rPr>
              <a:t>内存</a:t>
            </a:r>
            <a:r>
              <a:rPr lang="zh-CN" altLang="zh-CN" dirty="0"/>
              <a:t>，又称主存储器，内存主要用于存储计算机运行期间的程序和临时数据，</a:t>
            </a:r>
            <a:r>
              <a:rPr lang="zh-CN" altLang="zh-CN" dirty="0">
                <a:solidFill>
                  <a:srgbClr val="FF0000"/>
                </a:solidFill>
              </a:rPr>
              <a:t>内存与</a:t>
            </a:r>
            <a:r>
              <a:rPr lang="en-US" altLang="zh-CN" dirty="0">
                <a:solidFill>
                  <a:srgbClr val="FF0000"/>
                </a:solidFill>
              </a:rPr>
              <a:t>CPU</a:t>
            </a:r>
            <a:r>
              <a:rPr lang="zh-CN" altLang="zh-CN" dirty="0">
                <a:solidFill>
                  <a:srgbClr val="FF0000"/>
                </a:solidFill>
              </a:rPr>
              <a:t>一起构成计算机的主机。</a:t>
            </a:r>
          </a:p>
          <a:p>
            <a:endParaRPr lang="zh-CN" altLang="zh-CN" dirty="0"/>
          </a:p>
          <a:p>
            <a:endParaRPr lang="zh-CN" altLang="en-US" dirty="0"/>
          </a:p>
        </p:txBody>
      </p:sp>
    </p:spTree>
    <p:extLst>
      <p:ext uri="{BB962C8B-B14F-4D97-AF65-F5344CB8AC3E}">
        <p14:creationId xmlns:p14="http://schemas.microsoft.com/office/powerpoint/2010/main" val="3176350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439266"/>
          </a:xfrm>
        </p:spPr>
        <p:txBody>
          <a:bodyPr>
            <a:normAutofit fontScale="90000"/>
          </a:bodyPr>
          <a:lstStyle/>
          <a:p>
            <a:r>
              <a:rPr lang="en-US" altLang="zh-CN" dirty="0"/>
              <a:t>1</a:t>
            </a:r>
            <a:r>
              <a:rPr lang="zh-CN" altLang="zh-CN" dirty="0"/>
              <a:t>．计算机</a:t>
            </a:r>
            <a:r>
              <a:rPr lang="zh-CN" altLang="zh-CN" dirty="0" smtClean="0"/>
              <a:t>硬件</a:t>
            </a:r>
            <a:r>
              <a:rPr lang="en-US" altLang="zh-CN" dirty="0" smtClean="0"/>
              <a:t>--</a:t>
            </a:r>
            <a:r>
              <a:rPr lang="zh-CN" altLang="zh-CN" dirty="0"/>
              <a:t>存储器</a:t>
            </a:r>
            <a:endParaRPr lang="zh-CN" altLang="en-US" dirty="0"/>
          </a:p>
        </p:txBody>
      </p:sp>
      <p:sp>
        <p:nvSpPr>
          <p:cNvPr id="3" name="文本占位符 2"/>
          <p:cNvSpPr>
            <a:spLocks noGrp="1"/>
          </p:cNvSpPr>
          <p:nvPr>
            <p:ph type="body" sz="half" idx="1"/>
          </p:nvPr>
        </p:nvSpPr>
        <p:spPr>
          <a:xfrm>
            <a:off x="457200" y="1600200"/>
            <a:ext cx="8229600" cy="4133056"/>
          </a:xfrm>
        </p:spPr>
        <p:txBody>
          <a:bodyPr>
            <a:normAutofit/>
          </a:bodyPr>
          <a:lstStyle/>
          <a:p>
            <a:r>
              <a:rPr lang="zh-CN" altLang="en-US" dirty="0" smtClean="0"/>
              <a:t>内存分为</a:t>
            </a:r>
            <a:r>
              <a:rPr lang="zh-CN" altLang="zh-CN" dirty="0" smtClean="0"/>
              <a:t>随机</a:t>
            </a:r>
            <a:r>
              <a:rPr lang="zh-CN" altLang="en-US" dirty="0" smtClean="0"/>
              <a:t>存储器</a:t>
            </a:r>
            <a:r>
              <a:rPr lang="zh-CN" altLang="zh-CN" dirty="0" smtClean="0"/>
              <a:t>（</a:t>
            </a:r>
            <a:r>
              <a:rPr lang="en-US" altLang="zh-CN" dirty="0" smtClean="0"/>
              <a:t>RAM</a:t>
            </a:r>
            <a:r>
              <a:rPr lang="zh-CN" altLang="zh-CN" dirty="0" smtClean="0"/>
              <a:t>）</a:t>
            </a:r>
            <a:r>
              <a:rPr lang="zh-CN" altLang="en-US" dirty="0" smtClean="0"/>
              <a:t>、只读存储器</a:t>
            </a:r>
            <a:r>
              <a:rPr lang="zh-CN" altLang="zh-CN" dirty="0" smtClean="0"/>
              <a:t>（</a:t>
            </a:r>
            <a:r>
              <a:rPr lang="en-US" altLang="zh-CN" dirty="0"/>
              <a:t>ROM</a:t>
            </a:r>
            <a:r>
              <a:rPr lang="zh-CN" altLang="zh-CN" dirty="0"/>
              <a:t>），</a:t>
            </a:r>
            <a:r>
              <a:rPr lang="zh-CN" altLang="zh-CN" dirty="0" smtClean="0"/>
              <a:t>以及</a:t>
            </a:r>
            <a:r>
              <a:rPr lang="zh-CN" altLang="en-US" dirty="0" smtClean="0"/>
              <a:t>高速缓存</a:t>
            </a:r>
            <a:r>
              <a:rPr lang="zh-CN" altLang="zh-CN" dirty="0" smtClean="0"/>
              <a:t>（</a:t>
            </a:r>
            <a:r>
              <a:rPr lang="en-US" altLang="zh-CN" dirty="0"/>
              <a:t>CACHE</a:t>
            </a:r>
            <a:r>
              <a:rPr lang="zh-CN" altLang="zh-CN" dirty="0"/>
              <a:t>）</a:t>
            </a:r>
            <a:r>
              <a:rPr lang="zh-CN" altLang="zh-CN" dirty="0" smtClean="0"/>
              <a:t>。</a:t>
            </a:r>
            <a:endParaRPr lang="en-US" altLang="zh-CN" dirty="0" smtClean="0"/>
          </a:p>
          <a:p>
            <a:r>
              <a:rPr lang="en-US" altLang="zh-CN" dirty="0"/>
              <a:t>SRAM</a:t>
            </a:r>
            <a:r>
              <a:rPr lang="zh-CN" altLang="zh-CN" dirty="0"/>
              <a:t>即静态</a:t>
            </a:r>
            <a:r>
              <a:rPr lang="en-US" altLang="zh-CN" dirty="0"/>
              <a:t>RAM</a:t>
            </a:r>
            <a:r>
              <a:rPr lang="zh-CN" altLang="zh-CN" dirty="0"/>
              <a:t>，</a:t>
            </a:r>
            <a:r>
              <a:rPr lang="en-US" altLang="zh-CN" dirty="0"/>
              <a:t>DRAM</a:t>
            </a:r>
            <a:r>
              <a:rPr lang="zh-CN" altLang="zh-CN" dirty="0"/>
              <a:t>即动态</a:t>
            </a:r>
            <a:r>
              <a:rPr lang="en-US" altLang="zh-CN" dirty="0"/>
              <a:t>RAM</a:t>
            </a:r>
            <a:r>
              <a:rPr lang="zh-CN" altLang="zh-CN" dirty="0"/>
              <a:t>，它们的最大区别就是：</a:t>
            </a:r>
            <a:r>
              <a:rPr lang="en-US" altLang="zh-CN" dirty="0"/>
              <a:t>DRAM</a:t>
            </a:r>
            <a:r>
              <a:rPr lang="zh-CN" altLang="zh-CN" dirty="0"/>
              <a:t>是用电容有无电荷来表示信息，需要周期性地刷新；而</a:t>
            </a:r>
            <a:r>
              <a:rPr lang="en-US" altLang="zh-CN" dirty="0"/>
              <a:t>SRAM</a:t>
            </a:r>
            <a:r>
              <a:rPr lang="zh-CN" altLang="zh-CN" dirty="0"/>
              <a:t>是利用触发器来表示信息，不需要刷新。</a:t>
            </a:r>
            <a:r>
              <a:rPr lang="en-US" altLang="zh-CN" dirty="0"/>
              <a:t>SRAM</a:t>
            </a:r>
            <a:r>
              <a:rPr lang="zh-CN" altLang="zh-CN" dirty="0"/>
              <a:t>的存取速度比</a:t>
            </a:r>
            <a:r>
              <a:rPr lang="en-US" altLang="zh-CN" dirty="0"/>
              <a:t>DRAM</a:t>
            </a:r>
            <a:r>
              <a:rPr lang="zh-CN" altLang="zh-CN" dirty="0"/>
              <a:t>更高，常用作高速缓冲存储器</a:t>
            </a:r>
            <a:r>
              <a:rPr lang="en-US" altLang="zh-CN" dirty="0"/>
              <a:t>Cache</a:t>
            </a:r>
            <a:r>
              <a:rPr lang="zh-CN" altLang="zh-CN" dirty="0"/>
              <a:t>。</a:t>
            </a:r>
          </a:p>
          <a:p>
            <a:endParaRPr lang="zh-CN" altLang="en-US" dirty="0"/>
          </a:p>
        </p:txBody>
      </p:sp>
    </p:spTree>
    <p:extLst>
      <p:ext uri="{BB962C8B-B14F-4D97-AF65-F5344CB8AC3E}">
        <p14:creationId xmlns:p14="http://schemas.microsoft.com/office/powerpoint/2010/main" val="1078225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583282"/>
          </a:xfrm>
        </p:spPr>
        <p:txBody>
          <a:bodyPr/>
          <a:lstStyle/>
          <a:p>
            <a:r>
              <a:rPr lang="en-US" altLang="zh-CN" dirty="0"/>
              <a:t>1</a:t>
            </a:r>
            <a:r>
              <a:rPr lang="zh-CN" altLang="zh-CN" dirty="0"/>
              <a:t>．计算机</a:t>
            </a:r>
            <a:r>
              <a:rPr lang="zh-CN" altLang="zh-CN" dirty="0" smtClean="0"/>
              <a:t>硬件</a:t>
            </a:r>
            <a:r>
              <a:rPr lang="en-US" altLang="zh-CN" dirty="0" smtClean="0"/>
              <a:t>----</a:t>
            </a:r>
            <a:r>
              <a:rPr lang="zh-CN" altLang="zh-CN" dirty="0"/>
              <a:t>存储器</a:t>
            </a:r>
            <a:endParaRPr lang="zh-CN" altLang="en-US" dirty="0"/>
          </a:p>
        </p:txBody>
      </p:sp>
      <p:sp>
        <p:nvSpPr>
          <p:cNvPr id="3" name="文本占位符 2"/>
          <p:cNvSpPr>
            <a:spLocks noGrp="1"/>
          </p:cNvSpPr>
          <p:nvPr>
            <p:ph type="body" sz="half" idx="1"/>
          </p:nvPr>
        </p:nvSpPr>
        <p:spPr>
          <a:xfrm>
            <a:off x="457200" y="1600200"/>
            <a:ext cx="8229600" cy="3556992"/>
          </a:xfrm>
        </p:spPr>
        <p:txBody>
          <a:bodyPr>
            <a:normAutofit lnSpcReduction="10000"/>
          </a:bodyPr>
          <a:lstStyle/>
          <a:p>
            <a:r>
              <a:rPr lang="zh-CN" altLang="zh-CN" dirty="0"/>
              <a:t>外部存储器简称外存，又称辅助存储器，主要用于长期保存用户数据和程序，存储容量比内存大很多</a:t>
            </a:r>
            <a:r>
              <a:rPr lang="zh-CN" altLang="zh-CN" dirty="0" smtClean="0"/>
              <a:t>。</a:t>
            </a:r>
            <a:endParaRPr lang="en-US" altLang="zh-CN" dirty="0" smtClean="0"/>
          </a:p>
          <a:p>
            <a:r>
              <a:rPr lang="en-US" altLang="zh-CN" dirty="0" smtClean="0"/>
              <a:t>CPU</a:t>
            </a:r>
            <a:r>
              <a:rPr lang="zh-CN" altLang="zh-CN" dirty="0"/>
              <a:t>能直接访问存储在内存中的数据</a:t>
            </a:r>
            <a:r>
              <a:rPr lang="zh-CN" altLang="zh-CN" dirty="0" smtClean="0"/>
              <a:t>。</a:t>
            </a:r>
            <a:endParaRPr lang="en-US" altLang="zh-CN" dirty="0" smtClean="0"/>
          </a:p>
          <a:p>
            <a:r>
              <a:rPr lang="zh-CN" altLang="zh-CN" dirty="0" smtClean="0"/>
              <a:t>外存</a:t>
            </a:r>
            <a:r>
              <a:rPr lang="zh-CN" altLang="zh-CN" dirty="0"/>
              <a:t>中的数据只有先读入内存，然后才能被</a:t>
            </a:r>
            <a:r>
              <a:rPr lang="en-US" altLang="zh-CN" dirty="0"/>
              <a:t>CPU</a:t>
            </a:r>
            <a:r>
              <a:rPr lang="zh-CN" altLang="zh-CN" dirty="0"/>
              <a:t>访问</a:t>
            </a:r>
            <a:r>
              <a:rPr lang="zh-CN" altLang="zh-CN" dirty="0" smtClean="0"/>
              <a:t>。</a:t>
            </a:r>
            <a:endParaRPr lang="en-US" altLang="zh-CN" dirty="0" smtClean="0"/>
          </a:p>
          <a:p>
            <a:r>
              <a:rPr lang="en-US" altLang="zh-CN" dirty="0" err="1"/>
              <a:t>高速缓存</a:t>
            </a:r>
            <a:r>
              <a:rPr lang="zh-CN" altLang="zh-CN" dirty="0" smtClean="0"/>
              <a:t>是</a:t>
            </a:r>
            <a:r>
              <a:rPr lang="zh-CN" altLang="zh-CN" dirty="0"/>
              <a:t>位于</a:t>
            </a:r>
            <a:r>
              <a:rPr lang="en-US" altLang="zh-CN" dirty="0"/>
              <a:t>CPU</a:t>
            </a:r>
            <a:r>
              <a:rPr lang="zh-CN" altLang="zh-CN" dirty="0"/>
              <a:t>与</a:t>
            </a:r>
            <a:r>
              <a:rPr lang="en-US" altLang="zh-CN" dirty="0" err="1"/>
              <a:t>内存RAM</a:t>
            </a:r>
            <a:r>
              <a:rPr lang="zh-CN" altLang="zh-CN" dirty="0"/>
              <a:t>之间，是一个读写速度比内存</a:t>
            </a:r>
            <a:r>
              <a:rPr lang="en-US" altLang="zh-CN" dirty="0"/>
              <a:t>RAM</a:t>
            </a:r>
            <a:r>
              <a:rPr lang="zh-CN" altLang="zh-CN" dirty="0"/>
              <a:t>更快的</a:t>
            </a:r>
            <a:r>
              <a:rPr lang="en-US" altLang="zh-CN" dirty="0" err="1"/>
              <a:t>存储器</a:t>
            </a:r>
            <a:r>
              <a:rPr lang="zh-CN" altLang="zh-CN" dirty="0"/>
              <a:t>。</a:t>
            </a:r>
            <a:endParaRPr lang="zh-CN" altLang="en-US" dirty="0"/>
          </a:p>
        </p:txBody>
      </p:sp>
    </p:spTree>
    <p:extLst>
      <p:ext uri="{BB962C8B-B14F-4D97-AF65-F5344CB8AC3E}">
        <p14:creationId xmlns:p14="http://schemas.microsoft.com/office/powerpoint/2010/main" val="3471009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683568" y="4221088"/>
            <a:ext cx="6696744" cy="864096"/>
          </a:xfrm>
        </p:spPr>
        <p:txBody>
          <a:bodyPr/>
          <a:lstStyle/>
          <a:p>
            <a:r>
              <a:rPr lang="zh-CN" altLang="en-US" sz="3200" b="1" dirty="0" smtClean="0">
                <a:solidFill>
                  <a:srgbClr val="000000"/>
                </a:solidFill>
                <a:latin typeface="宋体" pitchFamily="2" charset="-122"/>
                <a:ea typeface="宋体" pitchFamily="2" charset="-122"/>
              </a:rPr>
              <a:t>第</a:t>
            </a:r>
            <a:r>
              <a:rPr lang="en-US" altLang="zh-CN" sz="3200" b="1" dirty="0">
                <a:solidFill>
                  <a:srgbClr val="000000"/>
                </a:solidFill>
                <a:latin typeface="宋体" pitchFamily="2" charset="-122"/>
                <a:ea typeface="宋体" pitchFamily="2" charset="-122"/>
              </a:rPr>
              <a:t>1</a:t>
            </a:r>
            <a:r>
              <a:rPr lang="zh-CN" altLang="en-US" sz="3200" b="1" dirty="0" smtClean="0">
                <a:solidFill>
                  <a:srgbClr val="000000"/>
                </a:solidFill>
                <a:latin typeface="宋体" pitchFamily="2" charset="-122"/>
                <a:ea typeface="宋体" pitchFamily="2" charset="-122"/>
              </a:rPr>
              <a:t>章　</a:t>
            </a:r>
            <a:r>
              <a:rPr lang="zh-CN" altLang="zh-CN" sz="3200" b="1" dirty="0">
                <a:solidFill>
                  <a:srgbClr val="000000"/>
                </a:solidFill>
              </a:rPr>
              <a:t>计算机基础知识</a:t>
            </a:r>
          </a:p>
          <a:p>
            <a:endParaRPr lang="zh-CN" altLang="zh-CN" sz="3200" b="1" dirty="0"/>
          </a:p>
        </p:txBody>
      </p:sp>
      <p:sp>
        <p:nvSpPr>
          <p:cNvPr id="2050" name="Rectangle 2"/>
          <p:cNvSpPr>
            <a:spLocks noGrp="1" noChangeArrowheads="1"/>
          </p:cNvSpPr>
          <p:nvPr>
            <p:ph type="title"/>
          </p:nvPr>
        </p:nvSpPr>
        <p:spPr bwMode="black">
          <a:xfrm>
            <a:off x="179512" y="1844824"/>
            <a:ext cx="6431632" cy="2088232"/>
          </a:xfrm>
          <a:effectLst>
            <a:outerShdw blurRad="50800" dist="38100" dir="13500000" algn="br" rotWithShape="0">
              <a:prstClr val="black">
                <a:alpha val="40000"/>
              </a:prstClr>
            </a:outerShdw>
          </a:effectLst>
        </p:spPr>
        <p:txBody>
          <a:bodyPr/>
          <a:lstStyle/>
          <a:p>
            <a:r>
              <a:rPr lang="zh-CN"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计算机应用基础实例</a:t>
            </a:r>
            <a:r>
              <a:rPr lang="zh-CN"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教程</a:t>
            </a:r>
            <a:r>
              <a:rPr lang="en-US"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
            </a:r>
            <a:br>
              <a:rPr lang="en-US"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br>
            <a:r>
              <a:rPr lang="zh-CN"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a:t>
            </a:r>
            <a:r>
              <a:rPr lang="en-US"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Windows 7+Office 2010</a:t>
            </a:r>
            <a:r>
              <a:rPr lang="zh-CN"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a:t>
            </a:r>
            <a:endParaRPr lang="en-US"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511274"/>
          </a:xfrm>
        </p:spPr>
        <p:txBody>
          <a:bodyPr>
            <a:normAutofit fontScale="90000"/>
          </a:bodyPr>
          <a:lstStyle/>
          <a:p>
            <a:r>
              <a:rPr lang="en-US" altLang="zh-CN" dirty="0"/>
              <a:t>1</a:t>
            </a:r>
            <a:r>
              <a:rPr lang="zh-CN" altLang="zh-CN" dirty="0"/>
              <a:t>．计算机硬件</a:t>
            </a:r>
            <a:endParaRPr lang="zh-CN" altLang="en-US" dirty="0"/>
          </a:p>
        </p:txBody>
      </p:sp>
      <p:sp>
        <p:nvSpPr>
          <p:cNvPr id="3" name="文本占位符 2"/>
          <p:cNvSpPr>
            <a:spLocks noGrp="1"/>
          </p:cNvSpPr>
          <p:nvPr>
            <p:ph type="body" sz="half" idx="1"/>
          </p:nvPr>
        </p:nvSpPr>
        <p:spPr>
          <a:xfrm>
            <a:off x="457200" y="1600200"/>
            <a:ext cx="8229600" cy="3196952"/>
          </a:xfrm>
        </p:spPr>
        <p:txBody>
          <a:bodyPr>
            <a:normAutofit/>
          </a:bodyPr>
          <a:lstStyle/>
          <a:p>
            <a:r>
              <a:rPr lang="zh-CN" altLang="zh-CN" dirty="0"/>
              <a:t>（</a:t>
            </a:r>
            <a:r>
              <a:rPr lang="en-US" altLang="zh-CN" dirty="0"/>
              <a:t>4</a:t>
            </a:r>
            <a:r>
              <a:rPr lang="zh-CN" altLang="zh-CN" dirty="0"/>
              <a:t>）输入设备（</a:t>
            </a:r>
            <a:r>
              <a:rPr lang="en-US" altLang="zh-CN" dirty="0"/>
              <a:t>Input Device</a:t>
            </a:r>
            <a:r>
              <a:rPr lang="zh-CN" altLang="zh-CN" dirty="0"/>
              <a:t>）</a:t>
            </a:r>
          </a:p>
          <a:p>
            <a:r>
              <a:rPr lang="zh-CN" altLang="zh-CN" dirty="0"/>
              <a:t>（</a:t>
            </a:r>
            <a:r>
              <a:rPr lang="en-US" altLang="zh-CN" dirty="0"/>
              <a:t>5</a:t>
            </a:r>
            <a:r>
              <a:rPr lang="zh-CN" altLang="zh-CN" dirty="0"/>
              <a:t>）输出设备（</a:t>
            </a:r>
            <a:r>
              <a:rPr lang="en-US" altLang="zh-CN" dirty="0"/>
              <a:t>Output Device</a:t>
            </a:r>
            <a:r>
              <a:rPr lang="zh-CN" altLang="zh-CN" dirty="0" smtClean="0"/>
              <a:t>）</a:t>
            </a:r>
            <a:endParaRPr lang="en-US" altLang="zh-CN" dirty="0" smtClean="0"/>
          </a:p>
          <a:p>
            <a:r>
              <a:rPr lang="zh-CN" altLang="zh-CN" dirty="0"/>
              <a:t>外存储器、输入设备和输出设备统称为计算机的外部设备，简称外设。</a:t>
            </a:r>
          </a:p>
          <a:p>
            <a:endParaRPr lang="zh-CN" altLang="zh-CN" dirty="0"/>
          </a:p>
          <a:p>
            <a:endParaRPr lang="zh-CN" altLang="en-US" dirty="0"/>
          </a:p>
        </p:txBody>
      </p:sp>
    </p:spTree>
    <p:extLst>
      <p:ext uri="{BB962C8B-B14F-4D97-AF65-F5344CB8AC3E}">
        <p14:creationId xmlns:p14="http://schemas.microsoft.com/office/powerpoint/2010/main" val="27725994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2</a:t>
            </a:r>
            <a:r>
              <a:rPr lang="zh-CN" altLang="zh-CN" dirty="0"/>
              <a:t>．计算机软件系统</a:t>
            </a:r>
            <a:br>
              <a:rPr lang="zh-CN" altLang="zh-CN" dirty="0"/>
            </a:br>
            <a:endParaRPr lang="zh-CN" altLang="en-US" dirty="0"/>
          </a:p>
        </p:txBody>
      </p:sp>
      <p:sp>
        <p:nvSpPr>
          <p:cNvPr id="3" name="文本占位符 2"/>
          <p:cNvSpPr>
            <a:spLocks noGrp="1"/>
          </p:cNvSpPr>
          <p:nvPr>
            <p:ph type="body" sz="half" idx="1"/>
          </p:nvPr>
        </p:nvSpPr>
        <p:spPr>
          <a:xfrm>
            <a:off x="457200" y="1600200"/>
            <a:ext cx="8229600" cy="4421088"/>
          </a:xfrm>
        </p:spPr>
        <p:txBody>
          <a:bodyPr>
            <a:normAutofit/>
          </a:bodyPr>
          <a:lstStyle/>
          <a:p>
            <a:r>
              <a:rPr lang="zh-CN" altLang="zh-CN" dirty="0" smtClean="0"/>
              <a:t>计算机</a:t>
            </a:r>
            <a:r>
              <a:rPr lang="zh-CN" altLang="zh-CN" dirty="0"/>
              <a:t>软件系统是支持计算机运行和进行事务处理的软件程序系统，计算机软件系统主要分为系统软件和应用软件两大部分</a:t>
            </a:r>
            <a:r>
              <a:rPr lang="zh-CN" altLang="zh-CN" dirty="0" smtClean="0"/>
              <a:t>。</a:t>
            </a:r>
            <a:endParaRPr lang="en-US" altLang="zh-CN" dirty="0" smtClean="0"/>
          </a:p>
          <a:p>
            <a:r>
              <a:rPr lang="zh-CN" altLang="zh-CN" dirty="0"/>
              <a:t>系统软件是计算机必不可少的部分，用来管理、控制和维护计算机的各种资源。系统软件主要包括操作系统、解释程序、监控程序、编译程序等。</a:t>
            </a:r>
          </a:p>
          <a:p>
            <a:endParaRPr lang="zh-CN" altLang="en-US" dirty="0"/>
          </a:p>
        </p:txBody>
      </p:sp>
    </p:spTree>
    <p:extLst>
      <p:ext uri="{BB962C8B-B14F-4D97-AF65-F5344CB8AC3E}">
        <p14:creationId xmlns:p14="http://schemas.microsoft.com/office/powerpoint/2010/main" val="16110873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511274"/>
          </a:xfrm>
        </p:spPr>
        <p:txBody>
          <a:bodyPr>
            <a:normAutofit fontScale="90000"/>
          </a:bodyPr>
          <a:lstStyle/>
          <a:p>
            <a:r>
              <a:rPr lang="en-US" altLang="zh-CN" dirty="0"/>
              <a:t>2</a:t>
            </a:r>
            <a:r>
              <a:rPr lang="zh-CN" altLang="zh-CN" dirty="0"/>
              <a:t>．计算机软件</a:t>
            </a:r>
            <a:r>
              <a:rPr lang="zh-CN" altLang="zh-CN" dirty="0" smtClean="0"/>
              <a:t>系统</a:t>
            </a:r>
            <a:r>
              <a:rPr lang="en-US" altLang="zh-CN" dirty="0" smtClean="0"/>
              <a:t>-----</a:t>
            </a:r>
            <a:r>
              <a:rPr lang="zh-CN" altLang="zh-CN" dirty="0"/>
              <a:t>操作系统</a:t>
            </a:r>
            <a:endParaRPr lang="zh-CN" altLang="en-US" dirty="0"/>
          </a:p>
        </p:txBody>
      </p:sp>
      <p:sp>
        <p:nvSpPr>
          <p:cNvPr id="3" name="文本占位符 2"/>
          <p:cNvSpPr>
            <a:spLocks noGrp="1"/>
          </p:cNvSpPr>
          <p:nvPr>
            <p:ph type="body" sz="half" idx="1"/>
          </p:nvPr>
        </p:nvSpPr>
        <p:spPr/>
        <p:txBody>
          <a:bodyPr>
            <a:normAutofit fontScale="92500"/>
          </a:bodyPr>
          <a:lstStyle/>
          <a:p>
            <a:r>
              <a:rPr lang="zh-CN" altLang="zh-CN" dirty="0" smtClean="0"/>
              <a:t>操作系统</a:t>
            </a:r>
            <a:r>
              <a:rPr lang="zh-CN" altLang="zh-CN" dirty="0"/>
              <a:t>（</a:t>
            </a:r>
            <a:r>
              <a:rPr lang="en-US" altLang="zh-CN" dirty="0"/>
              <a:t>Operating System</a:t>
            </a:r>
            <a:r>
              <a:rPr lang="zh-CN" altLang="zh-CN" dirty="0"/>
              <a:t>，</a:t>
            </a:r>
            <a:r>
              <a:rPr lang="en-US" altLang="zh-CN" dirty="0"/>
              <a:t>OS</a:t>
            </a:r>
            <a:r>
              <a:rPr lang="zh-CN" altLang="zh-CN" dirty="0"/>
              <a:t>）是计算机最重要的一种系统软件，是管理和控制计算机硬件与软件资源的计算机程序，是计算机上的最基本的系统软件，任何其他软件都必须在操作系统的支持下才能运行。</a:t>
            </a:r>
            <a:endParaRPr lang="zh-CN" altLang="en-US" dirty="0"/>
          </a:p>
        </p:txBody>
      </p:sp>
      <p:sp>
        <p:nvSpPr>
          <p:cNvPr id="4" name="内容占位符 3"/>
          <p:cNvSpPr>
            <a:spLocks noGrp="1"/>
          </p:cNvSpPr>
          <p:nvPr>
            <p:ph sz="half" idx="2"/>
          </p:nvPr>
        </p:nvSpPr>
        <p:spPr/>
        <p:txBody>
          <a:bodyPr/>
          <a:lstStyle/>
          <a:p>
            <a:r>
              <a:rPr lang="zh-CN" altLang="zh-CN" dirty="0"/>
              <a:t>常见的操作系统有</a:t>
            </a:r>
            <a:r>
              <a:rPr lang="en-US" altLang="zh-CN" dirty="0"/>
              <a:t>Windows 8</a:t>
            </a:r>
            <a:r>
              <a:rPr lang="zh-CN" altLang="zh-CN" dirty="0"/>
              <a:t>、</a:t>
            </a:r>
            <a:r>
              <a:rPr lang="en-US" altLang="zh-CN" dirty="0"/>
              <a:t>Windows 7</a:t>
            </a:r>
            <a:r>
              <a:rPr lang="zh-CN" altLang="zh-CN" dirty="0"/>
              <a:t>、</a:t>
            </a:r>
            <a:r>
              <a:rPr lang="en-US" altLang="zh-CN" dirty="0"/>
              <a:t>Windows  XP</a:t>
            </a:r>
            <a:r>
              <a:rPr lang="zh-CN" altLang="zh-CN" dirty="0"/>
              <a:t>、</a:t>
            </a:r>
            <a:r>
              <a:rPr lang="en-US" altLang="zh-CN" dirty="0"/>
              <a:t>Windows Vista</a:t>
            </a:r>
            <a:r>
              <a:rPr lang="zh-CN" altLang="zh-CN" dirty="0"/>
              <a:t>、</a:t>
            </a:r>
            <a:r>
              <a:rPr lang="en-US" altLang="zh-CN" dirty="0"/>
              <a:t>Linux</a:t>
            </a:r>
            <a:r>
              <a:rPr lang="zh-CN" altLang="zh-CN" dirty="0"/>
              <a:t>、</a:t>
            </a:r>
            <a:r>
              <a:rPr lang="en-US" altLang="zh-CN" dirty="0"/>
              <a:t>Windows Server 2008</a:t>
            </a:r>
            <a:r>
              <a:rPr lang="zh-CN" altLang="zh-CN" dirty="0"/>
              <a:t>，</a:t>
            </a:r>
            <a:r>
              <a:rPr lang="en-US" altLang="zh-CN" dirty="0"/>
              <a:t>Unix</a:t>
            </a:r>
            <a:r>
              <a:rPr lang="zh-CN" altLang="zh-CN" dirty="0"/>
              <a:t>等。</a:t>
            </a:r>
          </a:p>
          <a:p>
            <a:endParaRPr lang="zh-CN" altLang="en-US" dirty="0"/>
          </a:p>
        </p:txBody>
      </p:sp>
    </p:spTree>
    <p:extLst>
      <p:ext uri="{BB962C8B-B14F-4D97-AF65-F5344CB8AC3E}">
        <p14:creationId xmlns:p14="http://schemas.microsoft.com/office/powerpoint/2010/main" val="41581171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1.2.2  </a:t>
            </a:r>
            <a:r>
              <a:rPr lang="zh-CN" altLang="zh-CN" dirty="0"/>
              <a:t>计算机的性能指标</a:t>
            </a:r>
            <a:br>
              <a:rPr lang="zh-CN" altLang="zh-CN" dirty="0"/>
            </a:br>
            <a:endParaRPr lang="zh-CN" altLang="en-US" dirty="0"/>
          </a:p>
        </p:txBody>
      </p:sp>
      <p:sp>
        <p:nvSpPr>
          <p:cNvPr id="3" name="文本占位符 2"/>
          <p:cNvSpPr>
            <a:spLocks noGrp="1"/>
          </p:cNvSpPr>
          <p:nvPr>
            <p:ph type="body" sz="half" idx="1"/>
          </p:nvPr>
        </p:nvSpPr>
        <p:spPr>
          <a:xfrm>
            <a:off x="457200" y="1600200"/>
            <a:ext cx="8229600" cy="4349080"/>
          </a:xfrm>
        </p:spPr>
        <p:txBody>
          <a:bodyPr>
            <a:normAutofit/>
          </a:bodyPr>
          <a:lstStyle/>
          <a:p>
            <a:r>
              <a:rPr lang="zh-CN" altLang="zh-CN" dirty="0"/>
              <a:t>计算机功能的强弱或性能的好坏，是从硬件组成、软件配置、系统结构、指令系统等多方面来衡量的。目前，常从以下几个指标来评价计算机的性能</a:t>
            </a:r>
            <a:r>
              <a:rPr lang="zh-CN" altLang="zh-CN" dirty="0" smtClean="0"/>
              <a:t>。</a:t>
            </a:r>
            <a:endParaRPr lang="en-US" altLang="zh-CN" dirty="0" smtClean="0"/>
          </a:p>
          <a:p>
            <a:r>
              <a:rPr lang="en-US" altLang="zh-CN" dirty="0"/>
              <a:t>1</a:t>
            </a:r>
            <a:r>
              <a:rPr lang="zh-CN" altLang="zh-CN" dirty="0"/>
              <a:t>．主频。主频即时钟频率，是指</a:t>
            </a:r>
            <a:r>
              <a:rPr lang="en-US" altLang="zh-CN" dirty="0"/>
              <a:t>CPU</a:t>
            </a:r>
            <a:r>
              <a:rPr lang="zh-CN" altLang="zh-CN" dirty="0"/>
              <a:t>在单位时间内发出的脉冲数目，其单位是兆赫兹（</a:t>
            </a:r>
            <a:r>
              <a:rPr lang="en-US" altLang="zh-CN" dirty="0"/>
              <a:t>MHz</a:t>
            </a:r>
            <a:r>
              <a:rPr lang="zh-CN" altLang="zh-CN" dirty="0"/>
              <a:t>）。主频越高，计算机的运行速度就越快。如处理器</a:t>
            </a:r>
            <a:r>
              <a:rPr lang="en-US" altLang="zh-CN" dirty="0"/>
              <a:t>Intel Core i3 2120 3.3GHz</a:t>
            </a:r>
            <a:r>
              <a:rPr lang="zh-CN" altLang="zh-CN" dirty="0"/>
              <a:t>中的</a:t>
            </a:r>
            <a:r>
              <a:rPr lang="en-US" altLang="zh-CN" dirty="0"/>
              <a:t>3.3GHz </a:t>
            </a:r>
            <a:r>
              <a:rPr lang="zh-CN" altLang="zh-CN" dirty="0"/>
              <a:t>就是计算机主频。</a:t>
            </a:r>
          </a:p>
          <a:p>
            <a:endParaRPr lang="zh-CN" altLang="zh-CN" dirty="0"/>
          </a:p>
          <a:p>
            <a:endParaRPr lang="zh-CN" altLang="en-US" dirty="0"/>
          </a:p>
        </p:txBody>
      </p:sp>
    </p:spTree>
    <p:extLst>
      <p:ext uri="{BB962C8B-B14F-4D97-AF65-F5344CB8AC3E}">
        <p14:creationId xmlns:p14="http://schemas.microsoft.com/office/powerpoint/2010/main" val="2759827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583282"/>
          </a:xfrm>
        </p:spPr>
        <p:txBody>
          <a:bodyPr/>
          <a:lstStyle/>
          <a:p>
            <a:r>
              <a:rPr lang="en-US" altLang="zh-CN" dirty="0"/>
              <a:t>1.2.2  </a:t>
            </a:r>
            <a:r>
              <a:rPr lang="zh-CN" altLang="zh-CN" dirty="0"/>
              <a:t>计算机的性能指标</a:t>
            </a:r>
            <a:endParaRPr lang="zh-CN" altLang="en-US" dirty="0"/>
          </a:p>
        </p:txBody>
      </p:sp>
      <p:sp>
        <p:nvSpPr>
          <p:cNvPr id="3" name="文本占位符 2"/>
          <p:cNvSpPr>
            <a:spLocks noGrp="1"/>
          </p:cNvSpPr>
          <p:nvPr>
            <p:ph type="body" sz="half" idx="1"/>
          </p:nvPr>
        </p:nvSpPr>
        <p:spPr>
          <a:xfrm>
            <a:off x="457200" y="1340768"/>
            <a:ext cx="8229600" cy="2445420"/>
          </a:xfrm>
        </p:spPr>
        <p:txBody>
          <a:bodyPr/>
          <a:lstStyle/>
          <a:p>
            <a:r>
              <a:rPr lang="en-US" altLang="zh-CN" dirty="0"/>
              <a:t>2</a:t>
            </a:r>
            <a:r>
              <a:rPr lang="zh-CN" altLang="zh-CN" dirty="0"/>
              <a:t>．运算速度。运算速度是指计算机平均运算速度，是指每秒钟所能执行的指令条数，用</a:t>
            </a:r>
            <a:r>
              <a:rPr lang="en-US" altLang="zh-CN" dirty="0"/>
              <a:t>MIPS</a:t>
            </a:r>
            <a:r>
              <a:rPr lang="zh-CN" altLang="zh-CN" dirty="0"/>
              <a:t>（</a:t>
            </a:r>
            <a:r>
              <a:rPr lang="en-US" altLang="zh-CN" dirty="0"/>
              <a:t>Million Instruction Per Second</a:t>
            </a:r>
            <a:r>
              <a:rPr lang="zh-CN" altLang="zh-CN" dirty="0"/>
              <a:t>，百万条指令／秒）来描述。</a:t>
            </a:r>
            <a:endParaRPr lang="zh-CN" altLang="en-US" dirty="0"/>
          </a:p>
        </p:txBody>
      </p:sp>
      <p:sp>
        <p:nvSpPr>
          <p:cNvPr id="4" name="内容占位符 3"/>
          <p:cNvSpPr>
            <a:spLocks noGrp="1"/>
          </p:cNvSpPr>
          <p:nvPr>
            <p:ph sz="half" idx="2"/>
          </p:nvPr>
        </p:nvSpPr>
        <p:spPr/>
        <p:txBody>
          <a:bodyPr/>
          <a:lstStyle/>
          <a:p>
            <a:r>
              <a:rPr lang="en-US" altLang="zh-CN" dirty="0"/>
              <a:t>3</a:t>
            </a:r>
            <a:r>
              <a:rPr lang="zh-CN" altLang="zh-CN" dirty="0"/>
              <a:t>．字长。字是一个独立的信息处理单位，也称计算机字，是</a:t>
            </a:r>
            <a:r>
              <a:rPr lang="en-US" altLang="zh-CN" dirty="0"/>
              <a:t>CPU</a:t>
            </a:r>
            <a:r>
              <a:rPr lang="zh-CN" altLang="zh-CN" dirty="0"/>
              <a:t>通过数据总线一次存取、加工和传送的一组二进制数据。这组二进制数的位数即是计算机的字长。</a:t>
            </a:r>
            <a:endParaRPr lang="zh-CN" altLang="en-US" dirty="0"/>
          </a:p>
        </p:txBody>
      </p:sp>
    </p:spTree>
    <p:extLst>
      <p:ext uri="{BB962C8B-B14F-4D97-AF65-F5344CB8AC3E}">
        <p14:creationId xmlns:p14="http://schemas.microsoft.com/office/powerpoint/2010/main" val="2806455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583282"/>
          </a:xfrm>
        </p:spPr>
        <p:txBody>
          <a:bodyPr/>
          <a:lstStyle/>
          <a:p>
            <a:r>
              <a:rPr lang="en-US" altLang="zh-CN" dirty="0"/>
              <a:t>1.2.2  </a:t>
            </a:r>
            <a:r>
              <a:rPr lang="zh-CN" altLang="zh-CN" dirty="0"/>
              <a:t>计算机的性能指标</a:t>
            </a:r>
            <a:endParaRPr lang="zh-CN" altLang="en-US" dirty="0"/>
          </a:p>
        </p:txBody>
      </p:sp>
      <p:sp>
        <p:nvSpPr>
          <p:cNvPr id="3" name="文本占位符 2"/>
          <p:cNvSpPr>
            <a:spLocks noGrp="1"/>
          </p:cNvSpPr>
          <p:nvPr>
            <p:ph type="body" sz="half" idx="1"/>
          </p:nvPr>
        </p:nvSpPr>
        <p:spPr/>
        <p:txBody>
          <a:bodyPr/>
          <a:lstStyle/>
          <a:p>
            <a:r>
              <a:rPr lang="zh-CN" altLang="zh-CN" dirty="0"/>
              <a:t>计算面中最直接、最基本的操作是对二进制的操作。二进制数的一个位叫一个字位（</a:t>
            </a:r>
            <a:r>
              <a:rPr lang="en-US" altLang="zh-CN" dirty="0"/>
              <a:t>bit</a:t>
            </a:r>
            <a:r>
              <a:rPr lang="zh-CN" altLang="zh-CN" dirty="0"/>
              <a:t>）。</a:t>
            </a:r>
            <a:r>
              <a:rPr lang="en-US" altLang="zh-CN" dirty="0"/>
              <a:t>Bit</a:t>
            </a:r>
            <a:r>
              <a:rPr lang="zh-CN" altLang="zh-CN" dirty="0"/>
              <a:t>是计算机中最小的数据单位。</a:t>
            </a:r>
          </a:p>
          <a:p>
            <a:endParaRPr lang="zh-CN" altLang="en-US" dirty="0"/>
          </a:p>
        </p:txBody>
      </p:sp>
      <p:sp>
        <p:nvSpPr>
          <p:cNvPr id="4" name="内容占位符 3"/>
          <p:cNvSpPr>
            <a:spLocks noGrp="1"/>
          </p:cNvSpPr>
          <p:nvPr>
            <p:ph sz="half" idx="2"/>
          </p:nvPr>
        </p:nvSpPr>
        <p:spPr/>
        <p:txBody>
          <a:bodyPr/>
          <a:lstStyle/>
          <a:p>
            <a:r>
              <a:rPr lang="zh-CN" altLang="zh-CN" dirty="0"/>
              <a:t>一个八位的二进制数组成一个字节（</a:t>
            </a:r>
            <a:r>
              <a:rPr lang="en-US" altLang="zh-CN" dirty="0"/>
              <a:t>Byte</a:t>
            </a:r>
            <a:r>
              <a:rPr lang="zh-CN" altLang="zh-CN" dirty="0"/>
              <a:t>）。字节是信息存储中最基本的单位。</a:t>
            </a:r>
            <a:endParaRPr lang="zh-CN" altLang="en-US" dirty="0"/>
          </a:p>
        </p:txBody>
      </p:sp>
    </p:spTree>
    <p:extLst>
      <p:ext uri="{BB962C8B-B14F-4D97-AF65-F5344CB8AC3E}">
        <p14:creationId xmlns:p14="http://schemas.microsoft.com/office/powerpoint/2010/main" val="9225985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116632"/>
            <a:ext cx="9361040" cy="1296144"/>
          </a:xfrm>
        </p:spPr>
        <p:txBody>
          <a:bodyPr>
            <a:normAutofit/>
          </a:bodyPr>
          <a:lstStyle/>
          <a:p>
            <a:r>
              <a:rPr lang="en-US" altLang="zh-CN" dirty="0"/>
              <a:t>1.2.2  </a:t>
            </a:r>
            <a:r>
              <a:rPr lang="zh-CN" altLang="zh-CN" dirty="0"/>
              <a:t>计算机的</a:t>
            </a:r>
            <a:r>
              <a:rPr lang="zh-CN" altLang="zh-CN" dirty="0" smtClean="0"/>
              <a:t>性能指标</a:t>
            </a:r>
            <a:r>
              <a:rPr lang="en-US" altLang="zh-CN" dirty="0" smtClean="0"/>
              <a:t>----</a:t>
            </a:r>
            <a:r>
              <a:rPr lang="zh-CN" altLang="zh-CN" dirty="0"/>
              <a:t>常用的存储单位有：</a:t>
            </a:r>
            <a:br>
              <a:rPr lang="zh-CN" altLang="zh-CN" dirty="0"/>
            </a:br>
            <a:endParaRPr lang="zh-CN" altLang="en-US" dirty="0"/>
          </a:p>
        </p:txBody>
      </p:sp>
      <p:sp>
        <p:nvSpPr>
          <p:cNvPr id="3" name="文本占位符 2"/>
          <p:cNvSpPr>
            <a:spLocks noGrp="1"/>
          </p:cNvSpPr>
          <p:nvPr>
            <p:ph type="body" sz="half" idx="1"/>
          </p:nvPr>
        </p:nvSpPr>
        <p:spPr>
          <a:xfrm>
            <a:off x="457200" y="1600200"/>
            <a:ext cx="8229600" cy="3052936"/>
          </a:xfrm>
        </p:spPr>
        <p:txBody>
          <a:bodyPr>
            <a:normAutofit fontScale="92500" lnSpcReduction="20000"/>
          </a:bodyPr>
          <a:lstStyle/>
          <a:p>
            <a:r>
              <a:rPr lang="en-US" altLang="zh-CN" dirty="0"/>
              <a:t>B</a:t>
            </a:r>
            <a:r>
              <a:rPr lang="zh-CN" altLang="zh-CN" dirty="0"/>
              <a:t>（字节）</a:t>
            </a:r>
            <a:r>
              <a:rPr lang="en-US" altLang="zh-CN" dirty="0"/>
              <a:t>      	1B=8bit</a:t>
            </a:r>
            <a:endParaRPr lang="zh-CN" altLang="zh-CN" dirty="0"/>
          </a:p>
          <a:p>
            <a:r>
              <a:rPr lang="en-US" altLang="zh-CN" dirty="0"/>
              <a:t>KB</a:t>
            </a:r>
            <a:r>
              <a:rPr lang="zh-CN" altLang="zh-CN" dirty="0"/>
              <a:t>（千字节）</a:t>
            </a:r>
            <a:r>
              <a:rPr lang="en-US" altLang="zh-CN" dirty="0"/>
              <a:t>  	1KB=1024B</a:t>
            </a:r>
            <a:endParaRPr lang="zh-CN" altLang="zh-CN" dirty="0"/>
          </a:p>
          <a:p>
            <a:r>
              <a:rPr lang="en-US" altLang="zh-CN" dirty="0"/>
              <a:t>MB</a:t>
            </a:r>
            <a:r>
              <a:rPr lang="zh-CN" altLang="zh-CN" dirty="0"/>
              <a:t>（兆字节）</a:t>
            </a:r>
            <a:r>
              <a:rPr lang="en-US" altLang="zh-CN" dirty="0"/>
              <a:t>  	1MB=1024KB</a:t>
            </a:r>
            <a:endParaRPr lang="zh-CN" altLang="zh-CN" dirty="0"/>
          </a:p>
          <a:p>
            <a:r>
              <a:rPr lang="en-US" altLang="zh-CN" dirty="0"/>
              <a:t>GB</a:t>
            </a:r>
            <a:r>
              <a:rPr lang="zh-CN" altLang="zh-CN" dirty="0"/>
              <a:t>（千兆字节）</a:t>
            </a:r>
            <a:r>
              <a:rPr lang="en-US" altLang="zh-CN" dirty="0"/>
              <a:t>	1GB=1024MB</a:t>
            </a:r>
            <a:endParaRPr lang="zh-CN" altLang="zh-CN" dirty="0"/>
          </a:p>
          <a:p>
            <a:r>
              <a:rPr lang="en-US" altLang="zh-CN" dirty="0"/>
              <a:t>TB</a:t>
            </a:r>
            <a:r>
              <a:rPr lang="zh-CN" altLang="zh-CN" dirty="0"/>
              <a:t>（兆兆字节） </a:t>
            </a:r>
            <a:r>
              <a:rPr lang="en-US" altLang="zh-CN" dirty="0"/>
              <a:t>	1TB=1024GB</a:t>
            </a:r>
            <a:endParaRPr lang="zh-CN" altLang="zh-CN" dirty="0"/>
          </a:p>
          <a:p>
            <a:endParaRPr lang="zh-CN" altLang="en-US" dirty="0"/>
          </a:p>
        </p:txBody>
      </p:sp>
    </p:spTree>
    <p:extLst>
      <p:ext uri="{BB962C8B-B14F-4D97-AF65-F5344CB8AC3E}">
        <p14:creationId xmlns:p14="http://schemas.microsoft.com/office/powerpoint/2010/main" val="23272108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655290"/>
          </a:xfrm>
        </p:spPr>
        <p:txBody>
          <a:bodyPr/>
          <a:lstStyle/>
          <a:p>
            <a:r>
              <a:rPr lang="en-US" altLang="zh-CN" dirty="0"/>
              <a:t>1.2.2  </a:t>
            </a:r>
            <a:r>
              <a:rPr lang="zh-CN" altLang="zh-CN" dirty="0"/>
              <a:t>计算机的性能指标</a:t>
            </a:r>
            <a:endParaRPr lang="zh-CN" altLang="en-US" dirty="0"/>
          </a:p>
        </p:txBody>
      </p:sp>
      <p:sp>
        <p:nvSpPr>
          <p:cNvPr id="3" name="文本占位符 2"/>
          <p:cNvSpPr>
            <a:spLocks noGrp="1"/>
          </p:cNvSpPr>
          <p:nvPr>
            <p:ph type="body" sz="half" idx="1"/>
          </p:nvPr>
        </p:nvSpPr>
        <p:spPr/>
        <p:txBody>
          <a:bodyPr>
            <a:normAutofit lnSpcReduction="10000"/>
          </a:bodyPr>
          <a:lstStyle/>
          <a:p>
            <a:r>
              <a:rPr lang="en-US" altLang="zh-CN" dirty="0"/>
              <a:t>4</a:t>
            </a:r>
            <a:r>
              <a:rPr lang="zh-CN" altLang="zh-CN" dirty="0"/>
              <a:t>．内存储器的容量。内存储器，简称内存、主存，是</a:t>
            </a:r>
            <a:r>
              <a:rPr lang="en-US" altLang="zh-CN" dirty="0"/>
              <a:t>CPU</a:t>
            </a:r>
            <a:r>
              <a:rPr lang="zh-CN" altLang="zh-CN" dirty="0"/>
              <a:t>可以直接访问的</a:t>
            </a:r>
            <a:r>
              <a:rPr lang="zh-CN" altLang="zh-CN" dirty="0" smtClean="0"/>
              <a:t>存储器</a:t>
            </a:r>
            <a:endParaRPr lang="en-US" altLang="zh-CN" dirty="0" smtClean="0"/>
          </a:p>
          <a:p>
            <a:r>
              <a:rPr lang="en-US" altLang="zh-CN" dirty="0"/>
              <a:t>5</a:t>
            </a:r>
            <a:r>
              <a:rPr lang="zh-CN" altLang="zh-CN" dirty="0"/>
              <a:t>．外存储器的容量。通常是指硬盘容量（包括内置硬盘和移动硬盘）。</a:t>
            </a:r>
            <a:endParaRPr lang="zh-CN" altLang="en-US" dirty="0"/>
          </a:p>
        </p:txBody>
      </p:sp>
      <p:sp>
        <p:nvSpPr>
          <p:cNvPr id="4" name="内容占位符 3"/>
          <p:cNvSpPr>
            <a:spLocks noGrp="1"/>
          </p:cNvSpPr>
          <p:nvPr>
            <p:ph sz="half" idx="2"/>
          </p:nvPr>
        </p:nvSpPr>
        <p:spPr/>
        <p:txBody>
          <a:bodyPr>
            <a:normAutofit fontScale="92500" lnSpcReduction="20000"/>
          </a:bodyPr>
          <a:lstStyle/>
          <a:p>
            <a:r>
              <a:rPr lang="en-US" altLang="zh-CN" dirty="0"/>
              <a:t>6</a:t>
            </a:r>
            <a:r>
              <a:rPr lang="zh-CN" altLang="zh-CN" dirty="0"/>
              <a:t>．存取周期。把信息写入存储器，称为“写”；把信息从存储器中读出，称为“读”。计算机进行一次“读”或“写”操作所需的时间称为存储器的访问时间（或读写时间）。存取周期是指计算机连续启动两次独立的“读”或“写”操作所需的最短时间。</a:t>
            </a:r>
            <a:endParaRPr lang="zh-CN" altLang="en-US" dirty="0"/>
          </a:p>
        </p:txBody>
      </p:sp>
    </p:spTree>
    <p:extLst>
      <p:ext uri="{BB962C8B-B14F-4D97-AF65-F5344CB8AC3E}">
        <p14:creationId xmlns:p14="http://schemas.microsoft.com/office/powerpoint/2010/main" val="38009145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1.3  </a:t>
            </a:r>
            <a:r>
              <a:rPr lang="zh-CN" altLang="zh-CN" dirty="0"/>
              <a:t>信息的表示与存储</a:t>
            </a:r>
            <a:br>
              <a:rPr lang="zh-CN" altLang="zh-CN" dirty="0"/>
            </a:br>
            <a:endParaRPr lang="zh-CN" altLang="en-US" dirty="0"/>
          </a:p>
        </p:txBody>
      </p:sp>
      <p:sp>
        <p:nvSpPr>
          <p:cNvPr id="3" name="文本占位符 2"/>
          <p:cNvSpPr>
            <a:spLocks noGrp="1"/>
          </p:cNvSpPr>
          <p:nvPr>
            <p:ph type="body" sz="half" idx="1"/>
          </p:nvPr>
        </p:nvSpPr>
        <p:spPr>
          <a:xfrm>
            <a:off x="457200" y="1196752"/>
            <a:ext cx="8229600" cy="2589436"/>
          </a:xfrm>
        </p:spPr>
        <p:txBody>
          <a:bodyPr>
            <a:normAutofit fontScale="70000" lnSpcReduction="20000"/>
          </a:bodyPr>
          <a:lstStyle/>
          <a:p>
            <a:r>
              <a:rPr lang="zh-CN" altLang="zh-CN" dirty="0"/>
              <a:t>主要学习内容：</a:t>
            </a:r>
          </a:p>
          <a:p>
            <a:pPr lvl="0"/>
            <a:r>
              <a:rPr lang="zh-CN" altLang="zh-CN" dirty="0"/>
              <a:t>二进制、八进制、十六进制</a:t>
            </a:r>
          </a:p>
          <a:p>
            <a:pPr lvl="0"/>
            <a:r>
              <a:rPr lang="zh-CN" altLang="zh-CN" dirty="0"/>
              <a:t>常用进制间的转换</a:t>
            </a:r>
          </a:p>
          <a:p>
            <a:pPr lvl="0"/>
            <a:r>
              <a:rPr lang="zh-CN" altLang="zh-CN" dirty="0"/>
              <a:t>计算机使用二进制的原因</a:t>
            </a:r>
          </a:p>
          <a:p>
            <a:pPr lvl="0"/>
            <a:r>
              <a:rPr lang="zh-CN" altLang="zh-CN" dirty="0"/>
              <a:t>计算机中数据的编码</a:t>
            </a:r>
          </a:p>
          <a:p>
            <a:endParaRPr lang="zh-CN" altLang="en-US" dirty="0"/>
          </a:p>
        </p:txBody>
      </p:sp>
    </p:spTree>
    <p:extLst>
      <p:ext uri="{BB962C8B-B14F-4D97-AF65-F5344CB8AC3E}">
        <p14:creationId xmlns:p14="http://schemas.microsoft.com/office/powerpoint/2010/main" val="24734097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1.3.1  </a:t>
            </a:r>
            <a:r>
              <a:rPr lang="zh-CN" altLang="zh-CN" dirty="0"/>
              <a:t>信息与数据</a:t>
            </a:r>
            <a:br>
              <a:rPr lang="zh-CN" altLang="zh-CN" dirty="0"/>
            </a:br>
            <a:endParaRPr lang="zh-CN" altLang="en-US" dirty="0"/>
          </a:p>
        </p:txBody>
      </p:sp>
      <p:sp>
        <p:nvSpPr>
          <p:cNvPr id="3" name="文本占位符 2"/>
          <p:cNvSpPr>
            <a:spLocks noGrp="1"/>
          </p:cNvSpPr>
          <p:nvPr>
            <p:ph type="body" sz="half" idx="1"/>
          </p:nvPr>
        </p:nvSpPr>
        <p:spPr/>
        <p:txBody>
          <a:bodyPr>
            <a:normAutofit fontScale="92500"/>
          </a:bodyPr>
          <a:lstStyle/>
          <a:p>
            <a:r>
              <a:rPr lang="zh-CN" altLang="zh-CN" dirty="0" smtClean="0"/>
              <a:t>计算机</a:t>
            </a:r>
            <a:r>
              <a:rPr lang="zh-CN" altLang="zh-CN" dirty="0"/>
              <a:t>最主要功能是信息处理。信息就是对客观事物的反映，从本质上看信息是对社会、自然界的事物特征、现象、本质及规律的描述。信息可通过某种载体如符号、声音、文字、图形、图像等来表征和传播的。</a:t>
            </a:r>
            <a:endParaRPr lang="zh-CN" altLang="en-US" dirty="0"/>
          </a:p>
        </p:txBody>
      </p:sp>
    </p:spTree>
    <p:extLst>
      <p:ext uri="{BB962C8B-B14F-4D97-AF65-F5344CB8AC3E}">
        <p14:creationId xmlns:p14="http://schemas.microsoft.com/office/powerpoint/2010/main" val="2247651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93204" y="27856"/>
            <a:ext cx="8229600" cy="927100"/>
          </a:xfrm>
        </p:spPr>
        <p:txBody>
          <a:bodyPr/>
          <a:lstStyle/>
          <a:p>
            <a:r>
              <a:rPr lang="en-US" altLang="zh-CN" sz="3600" dirty="0"/>
              <a:t>1.1.1</a:t>
            </a:r>
            <a:r>
              <a:rPr lang="zh-CN" altLang="zh-CN" sz="3600"/>
              <a:t>计算机的发展</a:t>
            </a:r>
            <a:endParaRPr lang="zh-CN" altLang="zh-CN" sz="3600" b="1" dirty="0"/>
          </a:p>
        </p:txBody>
      </p:sp>
      <p:sp>
        <p:nvSpPr>
          <p:cNvPr id="59395" name="Rectangle 3"/>
          <p:cNvSpPr>
            <a:spLocks noChangeArrowheads="1"/>
          </p:cNvSpPr>
          <p:nvPr/>
        </p:nvSpPr>
        <p:spPr bwMode="black">
          <a:xfrm>
            <a:off x="827584" y="1575058"/>
            <a:ext cx="4304804" cy="523220"/>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800" b="1" dirty="0">
                <a:solidFill>
                  <a:srgbClr val="000000"/>
                </a:solidFill>
              </a:rPr>
              <a:t>主要学习内容</a:t>
            </a:r>
            <a:r>
              <a:rPr lang="zh-CN" altLang="zh-CN" sz="2800" b="1" dirty="0" smtClean="0">
                <a:solidFill>
                  <a:srgbClr val="000000"/>
                </a:solidFill>
              </a:rPr>
              <a:t>：</a:t>
            </a:r>
            <a:endParaRPr lang="zh-CN" altLang="zh-CN" sz="2800" dirty="0">
              <a:solidFill>
                <a:srgbClr val="000000"/>
              </a:solidFill>
            </a:endParaRPr>
          </a:p>
        </p:txBody>
      </p:sp>
      <p:sp>
        <p:nvSpPr>
          <p:cNvPr id="59396" name="Line 4"/>
          <p:cNvSpPr>
            <a:spLocks noChangeShapeType="1"/>
          </p:cNvSpPr>
          <p:nvPr/>
        </p:nvSpPr>
        <p:spPr bwMode="auto">
          <a:xfrm flipH="1">
            <a:off x="611560" y="1752600"/>
            <a:ext cx="4762" cy="3095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8" name="AutoShape 16"/>
          <p:cNvSpPr>
            <a:spLocks noChangeArrowheads="1"/>
          </p:cNvSpPr>
          <p:nvPr/>
        </p:nvSpPr>
        <p:spPr bwMode="ltGray">
          <a:xfrm>
            <a:off x="843568" y="2462163"/>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9" name="AutoShape 17"/>
          <p:cNvSpPr>
            <a:spLocks noChangeArrowheads="1"/>
          </p:cNvSpPr>
          <p:nvPr/>
        </p:nvSpPr>
        <p:spPr bwMode="invGray">
          <a:xfrm>
            <a:off x="827584" y="3149724"/>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0" name="AutoShape 18"/>
          <p:cNvSpPr>
            <a:spLocks noChangeArrowheads="1"/>
          </p:cNvSpPr>
          <p:nvPr/>
        </p:nvSpPr>
        <p:spPr bwMode="gray">
          <a:xfrm>
            <a:off x="843568" y="3797796"/>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2" name="Text Box 20"/>
          <p:cNvSpPr txBox="1">
            <a:spLocks noChangeArrowheads="1"/>
          </p:cNvSpPr>
          <p:nvPr/>
        </p:nvSpPr>
        <p:spPr bwMode="gray">
          <a:xfrm>
            <a:off x="1475656" y="2348880"/>
            <a:ext cx="626469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b="1" dirty="0">
                <a:solidFill>
                  <a:srgbClr val="000000"/>
                </a:solidFill>
                <a:latin typeface="楷体" panose="02010609060101010101" pitchFamily="49" charset="-122"/>
                <a:ea typeface="楷体" panose="02010609060101010101" pitchFamily="49" charset="-122"/>
              </a:rPr>
              <a:t>计算机的</a:t>
            </a:r>
            <a:r>
              <a:rPr lang="zh-CN" altLang="zh-CN" sz="2800" b="1" dirty="0" smtClean="0">
                <a:solidFill>
                  <a:srgbClr val="000000"/>
                </a:solidFill>
                <a:latin typeface="楷体" panose="02010609060101010101" pitchFamily="49" charset="-122"/>
                <a:ea typeface="楷体" panose="02010609060101010101" pitchFamily="49" charset="-122"/>
              </a:rPr>
              <a:t>发展</a:t>
            </a:r>
            <a:endParaRPr lang="zh-CN" altLang="zh-CN" sz="2800" b="1" dirty="0">
              <a:solidFill>
                <a:srgbClr val="000000"/>
              </a:solidFill>
              <a:latin typeface="楷体" panose="02010609060101010101" pitchFamily="49" charset="-122"/>
              <a:ea typeface="楷体" panose="02010609060101010101" pitchFamily="49" charset="-122"/>
            </a:endParaRPr>
          </a:p>
        </p:txBody>
      </p:sp>
      <p:sp>
        <p:nvSpPr>
          <p:cNvPr id="59416" name="Line 24"/>
          <p:cNvSpPr>
            <a:spLocks noChangeShapeType="1"/>
          </p:cNvSpPr>
          <p:nvPr/>
        </p:nvSpPr>
        <p:spPr bwMode="auto">
          <a:xfrm rot="16200000" flipH="1">
            <a:off x="2391941" y="357237"/>
            <a:ext cx="6350" cy="35575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Text Box 20"/>
          <p:cNvSpPr txBox="1">
            <a:spLocks noChangeArrowheads="1"/>
          </p:cNvSpPr>
          <p:nvPr/>
        </p:nvSpPr>
        <p:spPr bwMode="gray">
          <a:xfrm>
            <a:off x="1475656" y="3069828"/>
            <a:ext cx="417646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b="1" dirty="0">
                <a:solidFill>
                  <a:srgbClr val="000000"/>
                </a:solidFill>
                <a:latin typeface="楷体" panose="02010609060101010101" pitchFamily="49" charset="-122"/>
                <a:ea typeface="楷体" panose="02010609060101010101" pitchFamily="49" charset="-122"/>
              </a:rPr>
              <a:t>计算机技术的发展</a:t>
            </a:r>
            <a:r>
              <a:rPr lang="zh-CN" altLang="zh-CN" sz="2800" b="1" dirty="0" smtClean="0">
                <a:solidFill>
                  <a:srgbClr val="000000"/>
                </a:solidFill>
                <a:latin typeface="楷体" panose="02010609060101010101" pitchFamily="49" charset="-122"/>
                <a:ea typeface="楷体" panose="02010609060101010101" pitchFamily="49" charset="-122"/>
              </a:rPr>
              <a:t>方向</a:t>
            </a:r>
            <a:endParaRPr lang="zh-CN" altLang="zh-CN" sz="2800" b="1" dirty="0">
              <a:solidFill>
                <a:srgbClr val="000000"/>
              </a:solidFill>
              <a:latin typeface="楷体" panose="02010609060101010101" pitchFamily="49" charset="-122"/>
              <a:ea typeface="楷体" panose="02010609060101010101" pitchFamily="49" charset="-122"/>
            </a:endParaRPr>
          </a:p>
        </p:txBody>
      </p:sp>
      <p:sp>
        <p:nvSpPr>
          <p:cNvPr id="26" name="Text Box 20"/>
          <p:cNvSpPr txBox="1">
            <a:spLocks noChangeArrowheads="1"/>
          </p:cNvSpPr>
          <p:nvPr/>
        </p:nvSpPr>
        <p:spPr bwMode="gray">
          <a:xfrm>
            <a:off x="1475656" y="3713117"/>
            <a:ext cx="4176464"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b="1" dirty="0" smtClean="0">
                <a:solidFill>
                  <a:srgbClr val="000000"/>
                </a:solidFill>
                <a:latin typeface="楷体" panose="02010609060101010101" pitchFamily="49" charset="-122"/>
                <a:ea typeface="楷体" panose="02010609060101010101" pitchFamily="49" charset="-122"/>
              </a:rPr>
              <a:t>计算机</a:t>
            </a:r>
            <a:r>
              <a:rPr lang="zh-CN" altLang="zh-CN" sz="2800" b="1" dirty="0">
                <a:solidFill>
                  <a:srgbClr val="000000"/>
                </a:solidFill>
                <a:latin typeface="楷体" panose="02010609060101010101" pitchFamily="49" charset="-122"/>
                <a:ea typeface="楷体" panose="02010609060101010101" pitchFamily="49" charset="-122"/>
              </a:rPr>
              <a:t>的特点与分类</a:t>
            </a:r>
          </a:p>
          <a:p>
            <a:pPr lvl="0"/>
            <a:endParaRPr lang="zh-CN" altLang="zh-CN" sz="2800" b="1" dirty="0">
              <a:solidFill>
                <a:srgbClr val="000000"/>
              </a:solidFill>
              <a:latin typeface="楷体" panose="02010609060101010101" pitchFamily="49" charset="-122"/>
              <a:ea typeface="楷体" panose="02010609060101010101" pitchFamily="49" charset="-122"/>
            </a:endParaRPr>
          </a:p>
        </p:txBody>
      </p:sp>
      <p:sp>
        <p:nvSpPr>
          <p:cNvPr id="12" name="AutoShape 18"/>
          <p:cNvSpPr>
            <a:spLocks noChangeArrowheads="1"/>
          </p:cNvSpPr>
          <p:nvPr/>
        </p:nvSpPr>
        <p:spPr bwMode="gray">
          <a:xfrm>
            <a:off x="827584" y="4437152"/>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 name="矩形 1"/>
          <p:cNvSpPr/>
          <p:nvPr/>
        </p:nvSpPr>
        <p:spPr>
          <a:xfrm>
            <a:off x="1475656" y="4307223"/>
            <a:ext cx="4863646" cy="523220"/>
          </a:xfrm>
          <a:prstGeom prst="rect">
            <a:avLst/>
          </a:prstGeom>
        </p:spPr>
        <p:txBody>
          <a:bodyPr wrap="square">
            <a:spAutoFit/>
          </a:bodyPr>
          <a:lstStyle/>
          <a:p>
            <a:pPr lvl="0"/>
            <a:r>
              <a:rPr lang="zh-CN" altLang="zh-CN" sz="2800" b="1" dirty="0">
                <a:solidFill>
                  <a:srgbClr val="000000"/>
                </a:solidFill>
                <a:latin typeface="楷体" panose="02010609060101010101" pitchFamily="49" charset="-122"/>
                <a:ea typeface="楷体" panose="02010609060101010101" pitchFamily="49" charset="-122"/>
              </a:rPr>
              <a:t>计算机的应用及多媒体技术</a:t>
            </a:r>
          </a:p>
        </p:txBody>
      </p:sp>
    </p:spTree>
    <p:extLst>
      <p:ext uri="{BB962C8B-B14F-4D97-AF65-F5344CB8AC3E}">
        <p14:creationId xmlns:p14="http://schemas.microsoft.com/office/powerpoint/2010/main" val="1948870120"/>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1.3.2  </a:t>
            </a:r>
            <a:r>
              <a:rPr lang="zh-CN" altLang="zh-CN" dirty="0"/>
              <a:t>进位计数制</a:t>
            </a:r>
            <a:br>
              <a:rPr lang="zh-CN" altLang="zh-CN" dirty="0"/>
            </a:br>
            <a:endParaRPr lang="zh-CN" altLang="en-US" dirty="0"/>
          </a:p>
        </p:txBody>
      </p:sp>
      <p:sp>
        <p:nvSpPr>
          <p:cNvPr id="3" name="文本占位符 2"/>
          <p:cNvSpPr>
            <a:spLocks noGrp="1"/>
          </p:cNvSpPr>
          <p:nvPr>
            <p:ph type="body" sz="half" idx="1"/>
          </p:nvPr>
        </p:nvSpPr>
        <p:spPr>
          <a:xfrm>
            <a:off x="457200" y="1600200"/>
            <a:ext cx="8229600" cy="4277072"/>
          </a:xfrm>
        </p:spPr>
        <p:txBody>
          <a:bodyPr>
            <a:normAutofit/>
          </a:bodyPr>
          <a:lstStyle/>
          <a:p>
            <a:r>
              <a:rPr lang="zh-CN" altLang="zh-CN" dirty="0" smtClean="0"/>
              <a:t>数制</a:t>
            </a:r>
            <a:r>
              <a:rPr lang="zh-CN" altLang="zh-CN" dirty="0"/>
              <a:t>也称计数制，是用一组固定的符号和统一的规则来表示数值的方法。人们通常采用的数制有十进制、二进制、八进制、十二进制和十六进制</a:t>
            </a:r>
            <a:r>
              <a:rPr lang="zh-CN" altLang="zh-CN" dirty="0" smtClean="0"/>
              <a:t>。</a:t>
            </a:r>
            <a:endParaRPr lang="en-US" altLang="zh-CN" dirty="0" smtClean="0"/>
          </a:p>
          <a:p>
            <a:r>
              <a:rPr lang="zh-CN" altLang="zh-CN" dirty="0"/>
              <a:t>数码即表示基本数值大小的不同数字符号。一种计数制中允许使用的基本数码的个数称为该数制的基数。常见各数制介绍如下表</a:t>
            </a:r>
            <a:r>
              <a:rPr lang="en-US" altLang="zh-CN" dirty="0"/>
              <a:t>1-1</a:t>
            </a:r>
            <a:r>
              <a:rPr lang="zh-CN" altLang="zh-CN" dirty="0"/>
              <a:t>：</a:t>
            </a:r>
            <a:endParaRPr lang="zh-CN" altLang="en-US" dirty="0"/>
          </a:p>
        </p:txBody>
      </p:sp>
    </p:spTree>
    <p:extLst>
      <p:ext uri="{BB962C8B-B14F-4D97-AF65-F5344CB8AC3E}">
        <p14:creationId xmlns:p14="http://schemas.microsoft.com/office/powerpoint/2010/main" val="29339429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511274"/>
          </a:xfrm>
        </p:spPr>
        <p:txBody>
          <a:bodyPr/>
          <a:lstStyle/>
          <a:p>
            <a:r>
              <a:rPr lang="en-US" altLang="zh-CN" sz="2900" dirty="0">
                <a:solidFill>
                  <a:prstClr val="white"/>
                </a:solidFill>
              </a:rPr>
              <a:t>1.3.2  </a:t>
            </a:r>
            <a:r>
              <a:rPr lang="zh-CN" altLang="zh-CN" sz="2900" dirty="0">
                <a:solidFill>
                  <a:prstClr val="white"/>
                </a:solidFill>
              </a:rPr>
              <a:t>进位计数制</a:t>
            </a:r>
            <a:endParaRPr lang="zh-CN" altLang="en-US" dirty="0"/>
          </a:p>
        </p:txBody>
      </p:sp>
      <p:sp>
        <p:nvSpPr>
          <p:cNvPr id="3" name="文本占位符 2"/>
          <p:cNvSpPr>
            <a:spLocks noGrp="1"/>
          </p:cNvSpPr>
          <p:nvPr>
            <p:ph type="body" sz="half" idx="1"/>
          </p:nvPr>
        </p:nvSpPr>
        <p:spPr/>
        <p:txBody>
          <a:bodyPr/>
          <a:lstStyle/>
          <a:p>
            <a:r>
              <a:rPr lang="zh-CN" altLang="zh-CN" dirty="0"/>
              <a:t>对于</a:t>
            </a:r>
            <a:r>
              <a:rPr lang="en-US" altLang="zh-CN" dirty="0"/>
              <a:t> N</a:t>
            </a:r>
            <a:r>
              <a:rPr lang="zh-CN" altLang="zh-CN" dirty="0"/>
              <a:t>进制数，整数部分第</a:t>
            </a:r>
            <a:r>
              <a:rPr lang="en-US" altLang="zh-CN" dirty="0"/>
              <a:t> i</a:t>
            </a:r>
            <a:r>
              <a:rPr lang="zh-CN" altLang="zh-CN" dirty="0"/>
              <a:t>位的位权为</a:t>
            </a:r>
            <a:r>
              <a:rPr lang="en-US" altLang="zh-CN" dirty="0"/>
              <a:t>N</a:t>
            </a:r>
            <a:r>
              <a:rPr lang="en-US" altLang="zh-CN" baseline="30000" dirty="0"/>
              <a:t>(i-1)</a:t>
            </a:r>
            <a:r>
              <a:rPr lang="zh-CN" altLang="zh-CN" dirty="0"/>
              <a:t>，而小数部分第</a:t>
            </a:r>
            <a:r>
              <a:rPr lang="en-US" altLang="zh-CN" dirty="0"/>
              <a:t>j</a:t>
            </a:r>
            <a:r>
              <a:rPr lang="zh-CN" altLang="zh-CN" dirty="0"/>
              <a:t>位的位权为</a:t>
            </a:r>
            <a:r>
              <a:rPr lang="en-US" altLang="zh-CN" dirty="0"/>
              <a:t>N</a:t>
            </a:r>
            <a:r>
              <a:rPr lang="zh-CN" altLang="zh-CN" baseline="30000" dirty="0"/>
              <a:t>（</a:t>
            </a:r>
            <a:r>
              <a:rPr lang="en-US" altLang="zh-CN" baseline="30000" dirty="0"/>
              <a:t>-j</a:t>
            </a:r>
            <a:r>
              <a:rPr lang="zh-CN" altLang="zh-CN" baseline="30000" dirty="0"/>
              <a:t>）</a:t>
            </a:r>
            <a:r>
              <a:rPr lang="zh-CN" altLang="zh-CN" dirty="0"/>
              <a:t>。</a:t>
            </a:r>
          </a:p>
          <a:p>
            <a:endParaRPr lang="zh-CN" altLang="en-US" dirty="0"/>
          </a:p>
        </p:txBody>
      </p:sp>
      <p:sp>
        <p:nvSpPr>
          <p:cNvPr id="4" name="内容占位符 3"/>
          <p:cNvSpPr>
            <a:spLocks noGrp="1"/>
          </p:cNvSpPr>
          <p:nvPr>
            <p:ph sz="half" idx="2"/>
          </p:nvPr>
        </p:nvSpPr>
        <p:spPr/>
        <p:txBody>
          <a:bodyPr/>
          <a:lstStyle/>
          <a:p>
            <a:endParaRPr lang="zh-CN" altLang="en-US"/>
          </a:p>
        </p:txBody>
      </p:sp>
    </p:spTree>
    <p:extLst>
      <p:ext uri="{BB962C8B-B14F-4D97-AF65-F5344CB8AC3E}">
        <p14:creationId xmlns:p14="http://schemas.microsoft.com/office/powerpoint/2010/main" val="29219702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1.3.3  </a:t>
            </a:r>
            <a:r>
              <a:rPr lang="zh-CN" altLang="zh-CN" dirty="0"/>
              <a:t>计算机使用二进制的原因</a:t>
            </a:r>
            <a:br>
              <a:rPr lang="zh-CN" altLang="zh-CN" dirty="0"/>
            </a:br>
            <a:endParaRPr lang="zh-CN" altLang="en-US" dirty="0"/>
          </a:p>
        </p:txBody>
      </p:sp>
      <p:sp>
        <p:nvSpPr>
          <p:cNvPr id="3" name="文本占位符 2"/>
          <p:cNvSpPr>
            <a:spLocks noGrp="1"/>
          </p:cNvSpPr>
          <p:nvPr>
            <p:ph type="body" sz="half" idx="1"/>
          </p:nvPr>
        </p:nvSpPr>
        <p:spPr>
          <a:xfrm>
            <a:off x="457200" y="1600200"/>
            <a:ext cx="8229600" cy="4565104"/>
          </a:xfrm>
        </p:spPr>
        <p:txBody>
          <a:bodyPr>
            <a:normAutofit fontScale="92500" lnSpcReduction="20000"/>
          </a:bodyPr>
          <a:lstStyle/>
          <a:p>
            <a:r>
              <a:rPr lang="zh-CN" altLang="zh-CN" dirty="0"/>
              <a:t>在计算机内部用来传送、存储、加工处理的数据或指令都是以二进制码进行的。二进制数码只有</a:t>
            </a:r>
            <a:r>
              <a:rPr lang="en-US" altLang="zh-CN" dirty="0"/>
              <a:t>0</a:t>
            </a:r>
            <a:r>
              <a:rPr lang="zh-CN" altLang="zh-CN" dirty="0"/>
              <a:t>和</a:t>
            </a:r>
            <a:r>
              <a:rPr lang="en-US" altLang="zh-CN" dirty="0"/>
              <a:t>1</a:t>
            </a:r>
            <a:r>
              <a:rPr lang="zh-CN" altLang="zh-CN" dirty="0"/>
              <a:t>两个，进位规律为“逢二进一”</a:t>
            </a:r>
            <a:r>
              <a:rPr lang="zh-CN" altLang="zh-CN" dirty="0" smtClean="0"/>
              <a:t>。</a:t>
            </a:r>
            <a:endParaRPr lang="en-US" altLang="zh-CN" dirty="0" smtClean="0"/>
          </a:p>
          <a:p>
            <a:r>
              <a:rPr lang="zh-CN" altLang="zh-CN" dirty="0"/>
              <a:t>计算机采用的是二进制，其原因有以下几点</a:t>
            </a:r>
            <a:r>
              <a:rPr lang="zh-CN" altLang="zh-CN" dirty="0" smtClean="0"/>
              <a:t>：</a:t>
            </a:r>
            <a:endParaRPr lang="en-US" altLang="zh-CN" dirty="0" smtClean="0"/>
          </a:p>
          <a:p>
            <a:r>
              <a:rPr lang="en-US" altLang="zh-CN" dirty="0"/>
              <a:t>1</a:t>
            </a:r>
            <a:r>
              <a:rPr lang="zh-CN" altLang="zh-CN" dirty="0"/>
              <a:t>．易于实现</a:t>
            </a:r>
            <a:r>
              <a:rPr lang="zh-CN" altLang="zh-CN" dirty="0" smtClean="0"/>
              <a:t>。</a:t>
            </a:r>
            <a:endParaRPr lang="en-US" altLang="zh-CN" dirty="0" smtClean="0"/>
          </a:p>
          <a:p>
            <a:r>
              <a:rPr lang="en-US" altLang="zh-CN" dirty="0"/>
              <a:t>2</a:t>
            </a:r>
            <a:r>
              <a:rPr lang="zh-CN" altLang="zh-CN" dirty="0"/>
              <a:t>．二进制运算规则简单</a:t>
            </a:r>
            <a:r>
              <a:rPr lang="zh-CN" altLang="zh-CN" dirty="0" smtClean="0"/>
              <a:t>。</a:t>
            </a:r>
            <a:endParaRPr lang="en-US" altLang="zh-CN" dirty="0" smtClean="0"/>
          </a:p>
          <a:p>
            <a:r>
              <a:rPr lang="en-US" altLang="zh-CN" dirty="0"/>
              <a:t>3</a:t>
            </a:r>
            <a:r>
              <a:rPr lang="zh-CN" altLang="zh-CN" dirty="0"/>
              <a:t>．通用性强</a:t>
            </a:r>
            <a:r>
              <a:rPr lang="zh-CN" altLang="zh-CN" dirty="0" smtClean="0"/>
              <a:t>。</a:t>
            </a:r>
            <a:endParaRPr lang="en-US" altLang="zh-CN" dirty="0" smtClean="0"/>
          </a:p>
          <a:p>
            <a:r>
              <a:rPr lang="en-US" altLang="zh-CN" dirty="0"/>
              <a:t>4</a:t>
            </a:r>
            <a:r>
              <a:rPr lang="zh-CN" altLang="zh-CN" dirty="0"/>
              <a:t>．机器可靠性高。</a:t>
            </a:r>
          </a:p>
          <a:p>
            <a:endParaRPr lang="zh-CN" altLang="zh-CN" dirty="0"/>
          </a:p>
          <a:p>
            <a:endParaRPr lang="zh-CN" altLang="en-US" dirty="0"/>
          </a:p>
        </p:txBody>
      </p:sp>
    </p:spTree>
    <p:extLst>
      <p:ext uri="{BB962C8B-B14F-4D97-AF65-F5344CB8AC3E}">
        <p14:creationId xmlns:p14="http://schemas.microsoft.com/office/powerpoint/2010/main" val="29881469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1.3.4  </a:t>
            </a:r>
            <a:r>
              <a:rPr lang="zh-CN" altLang="zh-CN" dirty="0"/>
              <a:t>数制间的转换</a:t>
            </a:r>
            <a:br>
              <a:rPr lang="zh-CN" altLang="zh-CN" dirty="0"/>
            </a:br>
            <a:endParaRPr lang="zh-CN" altLang="en-US" dirty="0"/>
          </a:p>
        </p:txBody>
      </p:sp>
      <p:sp>
        <p:nvSpPr>
          <p:cNvPr id="3" name="文本占位符 2"/>
          <p:cNvSpPr>
            <a:spLocks noGrp="1"/>
          </p:cNvSpPr>
          <p:nvPr>
            <p:ph type="body" sz="half" idx="1"/>
          </p:nvPr>
        </p:nvSpPr>
        <p:spPr>
          <a:xfrm>
            <a:off x="457200" y="1124744"/>
            <a:ext cx="8229600" cy="2661444"/>
          </a:xfrm>
        </p:spPr>
        <p:txBody>
          <a:bodyPr>
            <a:normAutofit fontScale="92500" lnSpcReduction="10000"/>
          </a:bodyPr>
          <a:lstStyle/>
          <a:p>
            <a:r>
              <a:rPr lang="en-US" altLang="zh-CN" dirty="0"/>
              <a:t>1</a:t>
            </a:r>
            <a:r>
              <a:rPr lang="zh-CN" altLang="zh-CN" dirty="0"/>
              <a:t>．其它进制转换为十进制</a:t>
            </a:r>
          </a:p>
          <a:p>
            <a:r>
              <a:rPr lang="zh-CN" altLang="zh-CN" dirty="0"/>
              <a:t>将其</a:t>
            </a:r>
            <a:r>
              <a:rPr lang="en-US" altLang="zh-CN" dirty="0"/>
              <a:t>R</a:t>
            </a:r>
            <a:r>
              <a:rPr lang="zh-CN" altLang="zh-CN" dirty="0"/>
              <a:t>进制按权位展开，然后各项相加，就得到相应的十进制数。可表示为</a:t>
            </a:r>
            <a:r>
              <a:rPr lang="zh-CN" altLang="zh-CN" dirty="0" smtClean="0"/>
              <a:t>：</a:t>
            </a:r>
            <a:r>
              <a:rPr lang="en-US" altLang="zh-CN" dirty="0" smtClean="0"/>
              <a:t>       </a:t>
            </a:r>
          </a:p>
          <a:p>
            <a:r>
              <a:rPr lang="zh-CN" altLang="zh-CN" dirty="0" smtClean="0"/>
              <a:t>对于</a:t>
            </a:r>
            <a:r>
              <a:rPr lang="zh-CN" altLang="zh-CN" dirty="0"/>
              <a:t>任意</a:t>
            </a:r>
            <a:r>
              <a:rPr lang="en-US" altLang="zh-CN" dirty="0"/>
              <a:t>R</a:t>
            </a:r>
            <a:r>
              <a:rPr lang="zh-CN" altLang="zh-CN" dirty="0"/>
              <a:t>进制数：</a:t>
            </a:r>
            <a:r>
              <a:rPr lang="en-US" altLang="zh-CN" dirty="0"/>
              <a:t> (</a:t>
            </a:r>
            <a:r>
              <a:rPr lang="zh-CN" altLang="zh-CN" dirty="0"/>
              <a:t>其中</a:t>
            </a:r>
            <a:r>
              <a:rPr lang="en-US" altLang="zh-CN" dirty="0"/>
              <a:t>n</a:t>
            </a:r>
            <a:r>
              <a:rPr lang="zh-CN" altLang="zh-CN" dirty="0"/>
              <a:t>为整数位数，</a:t>
            </a:r>
            <a:r>
              <a:rPr lang="en-US" altLang="zh-CN" dirty="0"/>
              <a:t>m</a:t>
            </a:r>
            <a:r>
              <a:rPr lang="zh-CN" altLang="zh-CN" dirty="0"/>
              <a:t>为小数位数</a:t>
            </a:r>
            <a:r>
              <a:rPr lang="en-US" altLang="zh-CN" dirty="0"/>
              <a:t>)</a:t>
            </a:r>
            <a:r>
              <a:rPr lang="zh-CN" altLang="zh-CN" dirty="0"/>
              <a:t>，其对应的十进制数可以用以下公式计算（其中</a:t>
            </a:r>
            <a:r>
              <a:rPr lang="en-US" altLang="zh-CN" dirty="0"/>
              <a:t>R</a:t>
            </a:r>
            <a:r>
              <a:rPr lang="zh-CN" altLang="zh-CN" dirty="0"/>
              <a:t>为基数）：</a:t>
            </a:r>
            <a:r>
              <a:rPr lang="en-US" altLang="zh-CN" dirty="0"/>
              <a:t> </a:t>
            </a:r>
            <a:endParaRPr lang="zh-CN" altLang="zh-CN" dirty="0"/>
          </a:p>
          <a:p>
            <a:endParaRPr lang="zh-CN" altLang="en-US" dirty="0"/>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654695945"/>
              </p:ext>
            </p:extLst>
          </p:nvPr>
        </p:nvGraphicFramePr>
        <p:xfrm>
          <a:off x="827584" y="4149080"/>
          <a:ext cx="7975507" cy="803089"/>
        </p:xfrm>
        <a:graphic>
          <a:graphicData uri="http://schemas.openxmlformats.org/presentationml/2006/ole">
            <mc:AlternateContent xmlns:mc="http://schemas.openxmlformats.org/markup-compatibility/2006">
              <mc:Choice xmlns:v="urn:schemas-microsoft-com:vml" Requires="v">
                <p:oleObj spid="_x0000_s1049" name="公式" r:id="rId3" imgW="2743200" imgH="279400" progId="Equation.3">
                  <p:embed/>
                </p:oleObj>
              </mc:Choice>
              <mc:Fallback>
                <p:oleObj name="公式" r:id="rId3" imgW="2743200" imgH="2794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4149080"/>
                        <a:ext cx="7975507" cy="803089"/>
                      </a:xfrm>
                      <a:prstGeom prst="rect">
                        <a:avLst/>
                      </a:prstGeom>
                      <a:noFill/>
                    </p:spPr>
                  </p:pic>
                </p:oleObj>
              </mc:Fallback>
            </mc:AlternateContent>
          </a:graphicData>
        </a:graphic>
      </p:graphicFrame>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958150590"/>
              </p:ext>
            </p:extLst>
          </p:nvPr>
        </p:nvGraphicFramePr>
        <p:xfrm>
          <a:off x="3779912" y="2132856"/>
          <a:ext cx="2232248" cy="612387"/>
        </p:xfrm>
        <a:graphic>
          <a:graphicData uri="http://schemas.openxmlformats.org/presentationml/2006/ole">
            <mc:AlternateContent xmlns:mc="http://schemas.openxmlformats.org/markup-compatibility/2006">
              <mc:Choice xmlns:v="urn:schemas-microsoft-com:vml" Requires="v">
                <p:oleObj spid="_x0000_s1050" name="公式" r:id="rId5" imgW="1079032" imgH="291973" progId="Equation.3">
                  <p:embed/>
                </p:oleObj>
              </mc:Choice>
              <mc:Fallback>
                <p:oleObj name="公式" r:id="rId5" imgW="1079032" imgH="291973"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9912" y="2132856"/>
                        <a:ext cx="2232248" cy="612387"/>
                      </a:xfrm>
                      <a:prstGeom prst="rect">
                        <a:avLst/>
                      </a:prstGeom>
                      <a:noFill/>
                    </p:spPr>
                  </p:pic>
                </p:oleObj>
              </mc:Fallback>
            </mc:AlternateContent>
          </a:graphicData>
        </a:graphic>
      </p:graphicFrame>
    </p:spTree>
    <p:extLst>
      <p:ext uri="{BB962C8B-B14F-4D97-AF65-F5344CB8AC3E}">
        <p14:creationId xmlns:p14="http://schemas.microsoft.com/office/powerpoint/2010/main" val="3964360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655290"/>
          </a:xfrm>
        </p:spPr>
        <p:txBody>
          <a:bodyPr/>
          <a:lstStyle/>
          <a:p>
            <a:r>
              <a:rPr lang="en-US" altLang="zh-CN" dirty="0"/>
              <a:t>1.3.4  </a:t>
            </a:r>
            <a:r>
              <a:rPr lang="zh-CN" altLang="zh-CN" dirty="0"/>
              <a:t>数制间的转换</a:t>
            </a:r>
            <a:endParaRPr lang="zh-CN" altLang="en-US" dirty="0"/>
          </a:p>
        </p:txBody>
      </p:sp>
      <p:sp>
        <p:nvSpPr>
          <p:cNvPr id="3" name="文本占位符 2"/>
          <p:cNvSpPr>
            <a:spLocks noGrp="1"/>
          </p:cNvSpPr>
          <p:nvPr>
            <p:ph type="body" sz="half" idx="1"/>
          </p:nvPr>
        </p:nvSpPr>
        <p:spPr>
          <a:xfrm>
            <a:off x="457200" y="1600200"/>
            <a:ext cx="8229600" cy="2692896"/>
          </a:xfrm>
        </p:spPr>
        <p:txBody>
          <a:bodyPr>
            <a:normAutofit fontScale="85000" lnSpcReduction="20000"/>
          </a:bodyPr>
          <a:lstStyle/>
          <a:p>
            <a:r>
              <a:rPr lang="zh-CN" altLang="zh-CN" dirty="0"/>
              <a:t>例： 将二进数</a:t>
            </a:r>
            <a:r>
              <a:rPr lang="en-US" altLang="zh-CN" dirty="0"/>
              <a:t>10110.101</a:t>
            </a:r>
            <a:r>
              <a:rPr lang="zh-CN" altLang="zh-CN" dirty="0"/>
              <a:t>转换为十制数</a:t>
            </a:r>
          </a:p>
          <a:p>
            <a:r>
              <a:rPr lang="en-US" altLang="zh-CN" dirty="0"/>
              <a:t>10110.101B=1×2</a:t>
            </a:r>
            <a:r>
              <a:rPr lang="en-US" altLang="zh-CN" baseline="30000" dirty="0"/>
              <a:t>4</a:t>
            </a:r>
            <a:r>
              <a:rPr lang="en-US" altLang="zh-CN" dirty="0"/>
              <a:t>+0×2</a:t>
            </a:r>
            <a:r>
              <a:rPr lang="en-US" altLang="zh-CN" baseline="30000" dirty="0"/>
              <a:t>3</a:t>
            </a:r>
            <a:r>
              <a:rPr lang="en-US" altLang="zh-CN" dirty="0"/>
              <a:t>+1×2</a:t>
            </a:r>
            <a:r>
              <a:rPr lang="en-US" altLang="zh-CN" baseline="30000" dirty="0"/>
              <a:t>2</a:t>
            </a:r>
            <a:r>
              <a:rPr lang="en-US" altLang="zh-CN" dirty="0"/>
              <a:t>+1×2</a:t>
            </a:r>
            <a:r>
              <a:rPr lang="en-US" altLang="zh-CN" baseline="30000" dirty="0"/>
              <a:t>1</a:t>
            </a:r>
            <a:r>
              <a:rPr lang="en-US" altLang="zh-CN" dirty="0"/>
              <a:t>+0×2</a:t>
            </a:r>
            <a:r>
              <a:rPr lang="en-US" altLang="zh-CN" baseline="30000" dirty="0"/>
              <a:t>0</a:t>
            </a:r>
            <a:r>
              <a:rPr lang="en-US" altLang="zh-CN" dirty="0"/>
              <a:t>+1×2</a:t>
            </a:r>
            <a:r>
              <a:rPr lang="en-US" altLang="zh-CN" baseline="30000" dirty="0"/>
              <a:t>-1</a:t>
            </a:r>
            <a:r>
              <a:rPr lang="en-US" altLang="zh-CN" dirty="0"/>
              <a:t>+0×2</a:t>
            </a:r>
            <a:r>
              <a:rPr lang="en-US" altLang="zh-CN" baseline="30000" dirty="0"/>
              <a:t>-2</a:t>
            </a:r>
            <a:r>
              <a:rPr lang="en-US" altLang="zh-CN" dirty="0"/>
              <a:t>+1×2</a:t>
            </a:r>
            <a:r>
              <a:rPr lang="en-US" altLang="zh-CN" baseline="30000" dirty="0"/>
              <a:t>-3</a:t>
            </a:r>
            <a:r>
              <a:rPr lang="en-US" altLang="zh-CN" dirty="0"/>
              <a:t>=16+4+2+0.5+0.125 =22.625D</a:t>
            </a:r>
            <a:endParaRPr lang="zh-CN" altLang="zh-CN" dirty="0"/>
          </a:p>
          <a:p>
            <a:r>
              <a:rPr lang="zh-CN" altLang="zh-CN" dirty="0"/>
              <a:t>例：将</a:t>
            </a:r>
            <a:r>
              <a:rPr lang="en-US" altLang="zh-CN" dirty="0"/>
              <a:t> 1A7EH</a:t>
            </a:r>
            <a:r>
              <a:rPr lang="zh-CN" altLang="zh-CN" dirty="0"/>
              <a:t>转换十进制数</a:t>
            </a:r>
          </a:p>
          <a:p>
            <a:r>
              <a:rPr lang="en-US" altLang="zh-CN" dirty="0"/>
              <a:t>1A7EH=1×16</a:t>
            </a:r>
            <a:r>
              <a:rPr lang="en-US" altLang="zh-CN" baseline="30000" dirty="0"/>
              <a:t>3+</a:t>
            </a:r>
            <a:r>
              <a:rPr lang="en-US" altLang="zh-CN" dirty="0"/>
              <a:t>10×16</a:t>
            </a:r>
            <a:r>
              <a:rPr lang="en-US" altLang="zh-CN" baseline="30000" dirty="0"/>
              <a:t>2</a:t>
            </a:r>
            <a:r>
              <a:rPr lang="en-US" altLang="zh-CN" dirty="0"/>
              <a:t>+7×16</a:t>
            </a:r>
            <a:r>
              <a:rPr lang="en-US" altLang="zh-CN" baseline="30000" dirty="0"/>
              <a:t>1</a:t>
            </a:r>
            <a:r>
              <a:rPr lang="en-US" altLang="zh-CN" dirty="0"/>
              <a:t>+14×16</a:t>
            </a:r>
            <a:r>
              <a:rPr lang="en-US" altLang="zh-CN" baseline="30000" dirty="0"/>
              <a:t>0</a:t>
            </a:r>
            <a:r>
              <a:rPr lang="en-US" altLang="zh-CN" dirty="0"/>
              <a:t>=6728D</a:t>
            </a:r>
            <a:endParaRPr lang="zh-CN" altLang="zh-CN" dirty="0"/>
          </a:p>
          <a:p>
            <a:endParaRPr lang="zh-CN" altLang="en-US" dirty="0"/>
          </a:p>
        </p:txBody>
      </p:sp>
    </p:spTree>
    <p:extLst>
      <p:ext uri="{BB962C8B-B14F-4D97-AF65-F5344CB8AC3E}">
        <p14:creationId xmlns:p14="http://schemas.microsoft.com/office/powerpoint/2010/main" val="20942030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2</a:t>
            </a:r>
            <a:r>
              <a:rPr lang="zh-CN" altLang="zh-CN" dirty="0"/>
              <a:t>．将十进制转换成其它进制</a:t>
            </a:r>
            <a:br>
              <a:rPr lang="zh-CN" altLang="zh-CN" dirty="0"/>
            </a:br>
            <a:endParaRPr lang="zh-CN" altLang="en-US" dirty="0"/>
          </a:p>
        </p:txBody>
      </p:sp>
      <p:sp>
        <p:nvSpPr>
          <p:cNvPr id="3" name="文本占位符 2"/>
          <p:cNvSpPr>
            <a:spLocks noGrp="1"/>
          </p:cNvSpPr>
          <p:nvPr>
            <p:ph type="body" sz="half" idx="1"/>
          </p:nvPr>
        </p:nvSpPr>
        <p:spPr>
          <a:xfrm>
            <a:off x="457200" y="1600200"/>
            <a:ext cx="8229600" cy="4493096"/>
          </a:xfrm>
        </p:spPr>
        <p:txBody>
          <a:bodyPr>
            <a:normAutofit/>
          </a:bodyPr>
          <a:lstStyle/>
          <a:p>
            <a:r>
              <a:rPr lang="zh-CN" altLang="zh-CN" dirty="0" smtClean="0">
                <a:solidFill>
                  <a:srgbClr val="FF0000"/>
                </a:solidFill>
              </a:rPr>
              <a:t>十进制数</a:t>
            </a:r>
            <a:r>
              <a:rPr lang="zh-CN" altLang="zh-CN" dirty="0">
                <a:solidFill>
                  <a:srgbClr val="FF0000"/>
                </a:solidFill>
              </a:rPr>
              <a:t>转换为其它进制，分两部分进行，即整数部分和小数部分</a:t>
            </a:r>
            <a:r>
              <a:rPr lang="zh-CN" altLang="zh-CN" dirty="0" smtClean="0">
                <a:solidFill>
                  <a:srgbClr val="FF0000"/>
                </a:solidFill>
              </a:rPr>
              <a:t>。</a:t>
            </a:r>
            <a:endParaRPr lang="en-US" altLang="zh-CN" dirty="0" smtClean="0">
              <a:solidFill>
                <a:srgbClr val="FF0000"/>
              </a:solidFill>
            </a:endParaRPr>
          </a:p>
          <a:p>
            <a:r>
              <a:rPr lang="zh-CN" altLang="zh-CN" dirty="0">
                <a:solidFill>
                  <a:srgbClr val="FF0000"/>
                </a:solidFill>
              </a:rPr>
              <a:t>整数部分：</a:t>
            </a:r>
            <a:r>
              <a:rPr lang="zh-CN" altLang="zh-CN" dirty="0"/>
              <a:t>（基数除法）把要转换的数除以新的进制的基数，把余数作为新进制的最低位；把上一次得的商再除以新的进制基数，把余数作为新进制的次低位；继续上一步，直到最后的商为零，这时的余数就是新进制的最高位</a:t>
            </a:r>
            <a:r>
              <a:rPr lang="en-US" altLang="zh-CN" dirty="0"/>
              <a:t>.</a:t>
            </a:r>
            <a:endParaRPr lang="zh-CN" altLang="zh-CN" dirty="0"/>
          </a:p>
          <a:p>
            <a:endParaRPr lang="en-US" altLang="zh-CN" dirty="0" smtClean="0"/>
          </a:p>
          <a:p>
            <a:endParaRPr lang="zh-CN" altLang="zh-CN" dirty="0"/>
          </a:p>
          <a:p>
            <a:endParaRPr lang="zh-CN" altLang="en-US" dirty="0"/>
          </a:p>
        </p:txBody>
      </p:sp>
    </p:spTree>
    <p:extLst>
      <p:ext uri="{BB962C8B-B14F-4D97-AF65-F5344CB8AC3E}">
        <p14:creationId xmlns:p14="http://schemas.microsoft.com/office/powerpoint/2010/main" val="29614397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655290"/>
          </a:xfrm>
        </p:spPr>
        <p:txBody>
          <a:bodyPr/>
          <a:lstStyle/>
          <a:p>
            <a:r>
              <a:rPr lang="en-US" altLang="zh-CN" dirty="0"/>
              <a:t>2</a:t>
            </a:r>
            <a:r>
              <a:rPr lang="zh-CN" altLang="zh-CN" dirty="0"/>
              <a:t>．将十进制转换成其它进制</a:t>
            </a:r>
            <a:endParaRPr lang="zh-CN" altLang="en-US" dirty="0"/>
          </a:p>
        </p:txBody>
      </p:sp>
      <p:sp>
        <p:nvSpPr>
          <p:cNvPr id="3" name="文本占位符 2"/>
          <p:cNvSpPr>
            <a:spLocks noGrp="1"/>
          </p:cNvSpPr>
          <p:nvPr>
            <p:ph type="body" sz="half" idx="1"/>
          </p:nvPr>
        </p:nvSpPr>
        <p:spPr/>
        <p:txBody>
          <a:bodyPr>
            <a:normAutofit fontScale="92500" lnSpcReduction="20000"/>
          </a:bodyPr>
          <a:lstStyle/>
          <a:p>
            <a:r>
              <a:rPr lang="zh-CN" altLang="zh-CN" dirty="0"/>
              <a:t>小数部分：（基数乘法）把要转换数的小数部分乘以新进制的基数，把得到的整数部分作为新进制小数部分的最高位；把上一步得的小数部分再乘以新进制的基数，把整数部分作为新进制小数部分的次高位；继续上一步，直到小数部分变成零为止，或者达到预定的要求也可以。</a:t>
            </a:r>
            <a:endParaRPr lang="zh-CN" altLang="en-US" dirty="0"/>
          </a:p>
        </p:txBody>
      </p:sp>
    </p:spTree>
    <p:extLst>
      <p:ext uri="{BB962C8B-B14F-4D97-AF65-F5344CB8AC3E}">
        <p14:creationId xmlns:p14="http://schemas.microsoft.com/office/powerpoint/2010/main" val="17583788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583282"/>
          </a:xfrm>
        </p:spPr>
        <p:txBody>
          <a:bodyPr/>
          <a:lstStyle/>
          <a:p>
            <a:r>
              <a:rPr lang="en-US" altLang="zh-CN" dirty="0"/>
              <a:t>2</a:t>
            </a:r>
            <a:r>
              <a:rPr lang="zh-CN" altLang="zh-CN" dirty="0"/>
              <a:t>．将十进制转换成其它进制</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412776"/>
            <a:ext cx="7909496" cy="4320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06239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04664"/>
            <a:ext cx="8229600" cy="576064"/>
          </a:xfrm>
        </p:spPr>
        <p:txBody>
          <a:bodyPr>
            <a:normAutofit fontScale="90000"/>
          </a:bodyPr>
          <a:lstStyle/>
          <a:p>
            <a:r>
              <a:rPr lang="en-US" altLang="zh-CN" dirty="0"/>
              <a:t>2</a:t>
            </a:r>
            <a:r>
              <a:rPr lang="zh-CN" altLang="zh-CN" dirty="0"/>
              <a:t>．二进制转换成八进制、十六进制</a:t>
            </a:r>
            <a:br>
              <a:rPr lang="zh-CN" altLang="zh-CN" dirty="0"/>
            </a:br>
            <a:endParaRPr lang="zh-CN" altLang="en-US" dirty="0"/>
          </a:p>
        </p:txBody>
      </p:sp>
      <p:sp>
        <p:nvSpPr>
          <p:cNvPr id="3" name="文本占位符 2"/>
          <p:cNvSpPr>
            <a:spLocks noGrp="1"/>
          </p:cNvSpPr>
          <p:nvPr>
            <p:ph type="body" sz="half" idx="1"/>
          </p:nvPr>
        </p:nvSpPr>
        <p:spPr>
          <a:xfrm>
            <a:off x="467544" y="1412776"/>
            <a:ext cx="8229600" cy="5112568"/>
          </a:xfrm>
        </p:spPr>
        <p:txBody>
          <a:bodyPr>
            <a:normAutofit/>
          </a:bodyPr>
          <a:lstStyle/>
          <a:p>
            <a:r>
              <a:rPr lang="zh-CN" altLang="zh-CN" dirty="0" smtClean="0">
                <a:solidFill>
                  <a:srgbClr val="FF0000"/>
                </a:solidFill>
              </a:rPr>
              <a:t>二进制</a:t>
            </a:r>
            <a:r>
              <a:rPr lang="zh-CN" altLang="zh-CN" dirty="0">
                <a:solidFill>
                  <a:srgbClr val="FF0000"/>
                </a:solidFill>
              </a:rPr>
              <a:t>转换为八进制、十六进制时，将二进制以小数点为中心，分别向左右两边分组，转换成八（或十六进制）进制数第</a:t>
            </a:r>
            <a:r>
              <a:rPr lang="en-US" altLang="zh-CN" dirty="0">
                <a:solidFill>
                  <a:srgbClr val="FF0000"/>
                </a:solidFill>
              </a:rPr>
              <a:t>3</a:t>
            </a:r>
            <a:r>
              <a:rPr lang="zh-CN" altLang="zh-CN" dirty="0">
                <a:solidFill>
                  <a:srgbClr val="FF0000"/>
                </a:solidFill>
              </a:rPr>
              <a:t>（或</a:t>
            </a:r>
            <a:r>
              <a:rPr lang="en-US" altLang="zh-CN" dirty="0">
                <a:solidFill>
                  <a:srgbClr val="FF0000"/>
                </a:solidFill>
              </a:rPr>
              <a:t>4</a:t>
            </a:r>
            <a:r>
              <a:rPr lang="zh-CN" altLang="zh-CN" dirty="0">
                <a:solidFill>
                  <a:srgbClr val="FF0000"/>
                </a:solidFill>
              </a:rPr>
              <a:t>）位为一组，整数部分向左分组，不足位数向左补</a:t>
            </a:r>
            <a:r>
              <a:rPr lang="en-US" altLang="zh-CN" dirty="0">
                <a:solidFill>
                  <a:srgbClr val="FF0000"/>
                </a:solidFill>
              </a:rPr>
              <a:t>0</a:t>
            </a:r>
            <a:r>
              <a:rPr lang="zh-CN" altLang="zh-CN" dirty="0">
                <a:solidFill>
                  <a:srgbClr val="FF0000"/>
                </a:solidFill>
              </a:rPr>
              <a:t>，小数部分向右分组，不足位数向右边补</a:t>
            </a:r>
            <a:r>
              <a:rPr lang="en-US" altLang="zh-CN" dirty="0">
                <a:solidFill>
                  <a:srgbClr val="FF0000"/>
                </a:solidFill>
              </a:rPr>
              <a:t>0</a:t>
            </a:r>
            <a:r>
              <a:rPr lang="zh-CN" altLang="zh-CN" dirty="0">
                <a:solidFill>
                  <a:srgbClr val="FF0000"/>
                </a:solidFill>
              </a:rPr>
              <a:t>，然后将每组二制数转换成八（或十六）进制数。</a:t>
            </a:r>
            <a:r>
              <a:rPr lang="zh-CN" altLang="zh-CN" dirty="0"/>
              <a:t>每组二进制数将其对应数码是</a:t>
            </a:r>
            <a:r>
              <a:rPr lang="en-US" altLang="zh-CN" dirty="0"/>
              <a:t>1</a:t>
            </a:r>
            <a:r>
              <a:rPr lang="zh-CN" altLang="zh-CN" dirty="0"/>
              <a:t>的权值相加即得对应的八（或十六）进制数，如二进数</a:t>
            </a:r>
            <a:r>
              <a:rPr lang="en-US" altLang="zh-CN" dirty="0"/>
              <a:t>101</a:t>
            </a:r>
            <a:r>
              <a:rPr lang="zh-CN" altLang="zh-CN" dirty="0"/>
              <a:t>，最低位的</a:t>
            </a:r>
            <a:r>
              <a:rPr lang="en-US" altLang="zh-CN" dirty="0"/>
              <a:t>1</a:t>
            </a:r>
            <a:r>
              <a:rPr lang="zh-CN" altLang="zh-CN" dirty="0"/>
              <a:t>权值是</a:t>
            </a:r>
            <a:r>
              <a:rPr lang="en-US" altLang="zh-CN" dirty="0"/>
              <a:t>1</a:t>
            </a:r>
            <a:r>
              <a:rPr lang="zh-CN" altLang="zh-CN" dirty="0"/>
              <a:t>，最高位</a:t>
            </a:r>
            <a:r>
              <a:rPr lang="en-US" altLang="zh-CN" dirty="0"/>
              <a:t>1</a:t>
            </a:r>
            <a:r>
              <a:rPr lang="zh-CN" altLang="zh-CN" dirty="0"/>
              <a:t>的权值是</a:t>
            </a:r>
            <a:r>
              <a:rPr lang="en-US" altLang="zh-CN" dirty="0"/>
              <a:t>2</a:t>
            </a:r>
            <a:r>
              <a:rPr lang="en-US" altLang="zh-CN" baseline="30000" dirty="0"/>
              <a:t>2</a:t>
            </a:r>
            <a:r>
              <a:rPr lang="zh-CN" altLang="zh-CN" dirty="0"/>
              <a:t>（即</a:t>
            </a:r>
            <a:r>
              <a:rPr lang="en-US" altLang="zh-CN" dirty="0"/>
              <a:t>4</a:t>
            </a:r>
            <a:r>
              <a:rPr lang="zh-CN" altLang="zh-CN" dirty="0"/>
              <a:t>），</a:t>
            </a:r>
            <a:r>
              <a:rPr lang="en-US" altLang="zh-CN" dirty="0"/>
              <a:t>101B=5O.</a:t>
            </a:r>
            <a:endParaRPr lang="zh-CN" altLang="zh-CN" dirty="0"/>
          </a:p>
          <a:p>
            <a:endParaRPr lang="zh-CN" altLang="en-US" dirty="0"/>
          </a:p>
        </p:txBody>
      </p:sp>
    </p:spTree>
    <p:extLst>
      <p:ext uri="{BB962C8B-B14F-4D97-AF65-F5344CB8AC3E}">
        <p14:creationId xmlns:p14="http://schemas.microsoft.com/office/powerpoint/2010/main" val="21871078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2</a:t>
            </a:r>
            <a:r>
              <a:rPr lang="zh-CN" altLang="zh-CN" dirty="0"/>
              <a:t>．二进制转换成八进制、十六进制</a:t>
            </a:r>
            <a:br>
              <a:rPr lang="zh-CN" altLang="zh-CN" dirty="0"/>
            </a:b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556792"/>
            <a:ext cx="7500146" cy="22534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0692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0"/>
            <a:ext cx="8229600" cy="927100"/>
          </a:xfrm>
        </p:spPr>
        <p:txBody>
          <a:bodyPr/>
          <a:lstStyle/>
          <a:p>
            <a:r>
              <a:rPr lang="zh-CN" altLang="en-US" dirty="0" smtClean="0"/>
              <a:t>计算机简介</a:t>
            </a:r>
            <a:endParaRPr lang="zh-CN" altLang="en-US" dirty="0"/>
          </a:p>
        </p:txBody>
      </p:sp>
      <p:sp>
        <p:nvSpPr>
          <p:cNvPr id="3" name="文本占位符 2"/>
          <p:cNvSpPr>
            <a:spLocks noGrp="1"/>
          </p:cNvSpPr>
          <p:nvPr>
            <p:ph type="body" sz="half" idx="1"/>
          </p:nvPr>
        </p:nvSpPr>
        <p:spPr>
          <a:xfrm>
            <a:off x="457200" y="1600200"/>
            <a:ext cx="8229600" cy="4205064"/>
          </a:xfrm>
        </p:spPr>
        <p:txBody>
          <a:bodyPr>
            <a:normAutofit/>
          </a:bodyPr>
          <a:lstStyle/>
          <a:p>
            <a:r>
              <a:rPr lang="zh-CN" altLang="zh-CN" dirty="0"/>
              <a:t>人们通常所说的计算机即电子数字计算机，俗称“电脑”。</a:t>
            </a:r>
            <a:r>
              <a:rPr lang="en-US" altLang="zh-CN" dirty="0"/>
              <a:t>1946</a:t>
            </a:r>
            <a:r>
              <a:rPr lang="zh-CN" altLang="zh-CN" dirty="0"/>
              <a:t>年</a:t>
            </a:r>
            <a:r>
              <a:rPr lang="en-US" altLang="zh-CN" dirty="0"/>
              <a:t>2</a:t>
            </a:r>
            <a:r>
              <a:rPr lang="zh-CN" altLang="zh-CN" dirty="0"/>
              <a:t>月，世界上第一台数字式电子计算机诞生，是美国宾夕法尼亚大学物理学家莫克利（</a:t>
            </a:r>
            <a:r>
              <a:rPr lang="en-US" altLang="zh-CN" dirty="0" err="1"/>
              <a:t>J.Mauchly</a:t>
            </a:r>
            <a:r>
              <a:rPr lang="zh-CN" altLang="zh-CN" dirty="0"/>
              <a:t>）和工程师埃克特（</a:t>
            </a:r>
            <a:r>
              <a:rPr lang="en-US" altLang="zh-CN" dirty="0" err="1"/>
              <a:t>J.P.Eckert</a:t>
            </a:r>
            <a:r>
              <a:rPr lang="zh-CN" altLang="zh-CN" dirty="0"/>
              <a:t>）等人共同研制的电子数值积分计算机（</a:t>
            </a:r>
            <a:r>
              <a:rPr lang="en-US" altLang="zh-CN" dirty="0"/>
              <a:t>Electronic Numerical Integrator And Calculator</a:t>
            </a:r>
            <a:r>
              <a:rPr lang="zh-CN" altLang="zh-CN" dirty="0"/>
              <a:t>，简称</a:t>
            </a:r>
            <a:r>
              <a:rPr lang="en-US" altLang="zh-CN" dirty="0"/>
              <a:t>ENIAC</a:t>
            </a:r>
            <a:r>
              <a:rPr lang="zh-CN" altLang="zh-CN" dirty="0"/>
              <a:t>），它主要用于弹道计算。</a:t>
            </a:r>
          </a:p>
          <a:p>
            <a:endParaRPr lang="zh-CN" altLang="en-US" dirty="0"/>
          </a:p>
        </p:txBody>
      </p:sp>
    </p:spTree>
    <p:extLst>
      <p:ext uri="{BB962C8B-B14F-4D97-AF65-F5344CB8AC3E}">
        <p14:creationId xmlns:p14="http://schemas.microsoft.com/office/powerpoint/2010/main" val="35921940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1.3.5  </a:t>
            </a:r>
            <a:r>
              <a:rPr lang="zh-CN" altLang="zh-CN" dirty="0"/>
              <a:t>计算机中数据的编码</a:t>
            </a:r>
            <a:br>
              <a:rPr lang="zh-CN" altLang="zh-CN" dirty="0"/>
            </a:br>
            <a:endParaRPr lang="zh-CN" altLang="en-US" dirty="0"/>
          </a:p>
        </p:txBody>
      </p:sp>
      <p:sp>
        <p:nvSpPr>
          <p:cNvPr id="3" name="文本占位符 2"/>
          <p:cNvSpPr>
            <a:spLocks noGrp="1"/>
          </p:cNvSpPr>
          <p:nvPr>
            <p:ph type="body" sz="half" idx="1"/>
          </p:nvPr>
        </p:nvSpPr>
        <p:spPr>
          <a:xfrm>
            <a:off x="457200" y="1600200"/>
            <a:ext cx="8229600" cy="4061048"/>
          </a:xfrm>
        </p:spPr>
        <p:txBody>
          <a:bodyPr>
            <a:normAutofit fontScale="92500"/>
          </a:bodyPr>
          <a:lstStyle/>
          <a:p>
            <a:r>
              <a:rPr lang="zh-CN" altLang="zh-CN" dirty="0" smtClean="0"/>
              <a:t>编码</a:t>
            </a:r>
            <a:r>
              <a:rPr lang="zh-CN" altLang="zh-CN" dirty="0"/>
              <a:t>是指用少量的基本符号根据一定的规则组合起来表示复杂多样的信息。</a:t>
            </a:r>
          </a:p>
          <a:p>
            <a:pPr lvl="0"/>
            <a:r>
              <a:rPr lang="en-US" altLang="zh-CN" dirty="0"/>
              <a:t>ASCII</a:t>
            </a:r>
            <a:r>
              <a:rPr lang="zh-CN" altLang="zh-CN" dirty="0"/>
              <a:t>码</a:t>
            </a:r>
          </a:p>
          <a:p>
            <a:r>
              <a:rPr lang="en-US" altLang="zh-CN" dirty="0"/>
              <a:t>ASCII</a:t>
            </a:r>
            <a:r>
              <a:rPr lang="zh-CN" altLang="zh-CN" dirty="0"/>
              <a:t>码即美国信息交换标准代码，</a:t>
            </a:r>
            <a:r>
              <a:rPr lang="en-US" altLang="zh-CN" dirty="0"/>
              <a:t>ASCII</a:t>
            </a:r>
            <a:r>
              <a:rPr lang="zh-CN" altLang="zh-CN" dirty="0"/>
              <a:t>是基于拉丁字母的一套电脑编码系统，是由美国国家标准学会</a:t>
            </a:r>
            <a:r>
              <a:rPr lang="en-US" altLang="zh-CN" dirty="0"/>
              <a:t>(American National Standard Institute</a:t>
            </a:r>
            <a:r>
              <a:rPr lang="zh-CN" altLang="zh-CN" dirty="0"/>
              <a:t>，</a:t>
            </a:r>
            <a:r>
              <a:rPr lang="en-US" altLang="zh-CN" dirty="0"/>
              <a:t>ANSI )</a:t>
            </a:r>
            <a:r>
              <a:rPr lang="zh-CN" altLang="zh-CN" dirty="0"/>
              <a:t>制定的，标准的单字节字符编码方案，用于基于文本的数据。</a:t>
            </a:r>
          </a:p>
          <a:p>
            <a:endParaRPr lang="zh-CN" altLang="en-US" dirty="0"/>
          </a:p>
        </p:txBody>
      </p:sp>
    </p:spTree>
    <p:extLst>
      <p:ext uri="{BB962C8B-B14F-4D97-AF65-F5344CB8AC3E}">
        <p14:creationId xmlns:p14="http://schemas.microsoft.com/office/powerpoint/2010/main" val="17128069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583282"/>
          </a:xfrm>
        </p:spPr>
        <p:txBody>
          <a:bodyPr/>
          <a:lstStyle/>
          <a:p>
            <a:r>
              <a:rPr lang="en-US" altLang="zh-CN" dirty="0"/>
              <a:t>1.3.5  </a:t>
            </a:r>
            <a:r>
              <a:rPr lang="zh-CN" altLang="zh-CN" dirty="0"/>
              <a:t>计算机中数据的编码</a:t>
            </a:r>
            <a:endParaRPr lang="zh-CN" altLang="en-US" dirty="0"/>
          </a:p>
        </p:txBody>
      </p:sp>
      <p:sp>
        <p:nvSpPr>
          <p:cNvPr id="3" name="文本占位符 2"/>
          <p:cNvSpPr>
            <a:spLocks noGrp="1"/>
          </p:cNvSpPr>
          <p:nvPr>
            <p:ph type="body" sz="half" idx="1"/>
          </p:nvPr>
        </p:nvSpPr>
        <p:spPr>
          <a:xfrm>
            <a:off x="457200" y="1600200"/>
            <a:ext cx="8229600" cy="4493096"/>
          </a:xfrm>
        </p:spPr>
        <p:txBody>
          <a:bodyPr>
            <a:normAutofit/>
          </a:bodyPr>
          <a:lstStyle/>
          <a:p>
            <a:r>
              <a:rPr lang="zh-CN" altLang="zh-CN" dirty="0"/>
              <a:t>使用指定的</a:t>
            </a:r>
            <a:r>
              <a:rPr lang="en-US" altLang="zh-CN" dirty="0"/>
              <a:t>7 </a:t>
            </a:r>
            <a:r>
              <a:rPr lang="zh-CN" altLang="zh-CN" dirty="0"/>
              <a:t>位或</a:t>
            </a:r>
            <a:r>
              <a:rPr lang="en-US" altLang="zh-CN" dirty="0"/>
              <a:t>8 </a:t>
            </a:r>
            <a:r>
              <a:rPr lang="zh-CN" altLang="zh-CN" dirty="0"/>
              <a:t>位二进制数组合来表示</a:t>
            </a:r>
            <a:r>
              <a:rPr lang="en-US" altLang="zh-CN" dirty="0"/>
              <a:t>128 </a:t>
            </a:r>
            <a:r>
              <a:rPr lang="zh-CN" altLang="zh-CN" dirty="0"/>
              <a:t>或</a:t>
            </a:r>
            <a:r>
              <a:rPr lang="en-US" altLang="zh-CN" dirty="0"/>
              <a:t>256 </a:t>
            </a:r>
            <a:r>
              <a:rPr lang="zh-CN" altLang="zh-CN" dirty="0"/>
              <a:t>种可能的字符。标准</a:t>
            </a:r>
            <a:r>
              <a:rPr lang="en-US" altLang="zh-CN" dirty="0"/>
              <a:t>ASCII </a:t>
            </a:r>
            <a:r>
              <a:rPr lang="zh-CN" altLang="zh-CN" dirty="0"/>
              <a:t>码也叫基础</a:t>
            </a:r>
            <a:r>
              <a:rPr lang="en-US" altLang="zh-CN" dirty="0"/>
              <a:t>ASCII</a:t>
            </a:r>
            <a:r>
              <a:rPr lang="zh-CN" altLang="zh-CN" dirty="0"/>
              <a:t>码，</a:t>
            </a:r>
            <a:r>
              <a:rPr lang="zh-CN" altLang="zh-CN" dirty="0">
                <a:solidFill>
                  <a:srgbClr val="FF0000"/>
                </a:solidFill>
              </a:rPr>
              <a:t>使用</a:t>
            </a:r>
            <a:r>
              <a:rPr lang="en-US" altLang="zh-CN" dirty="0">
                <a:solidFill>
                  <a:srgbClr val="FF0000"/>
                </a:solidFill>
              </a:rPr>
              <a:t>7 </a:t>
            </a:r>
            <a:r>
              <a:rPr lang="zh-CN" altLang="zh-CN" dirty="0">
                <a:solidFill>
                  <a:srgbClr val="FF0000"/>
                </a:solidFill>
              </a:rPr>
              <a:t>位二进制数（</a:t>
            </a:r>
            <a:r>
              <a:rPr lang="en-US" altLang="zh-CN" dirty="0">
                <a:solidFill>
                  <a:srgbClr val="FF0000"/>
                </a:solidFill>
              </a:rPr>
              <a:t>1</a:t>
            </a:r>
            <a:r>
              <a:rPr lang="zh-CN" altLang="zh-CN" dirty="0">
                <a:solidFill>
                  <a:srgbClr val="FF0000"/>
                </a:solidFill>
              </a:rPr>
              <a:t>个字节储存）来表示所有的大写和小写字母，数字</a:t>
            </a:r>
            <a:r>
              <a:rPr lang="en-US" altLang="zh-CN" dirty="0">
                <a:solidFill>
                  <a:srgbClr val="FF0000"/>
                </a:solidFill>
              </a:rPr>
              <a:t>0 </a:t>
            </a:r>
            <a:r>
              <a:rPr lang="zh-CN" altLang="zh-CN" dirty="0">
                <a:solidFill>
                  <a:srgbClr val="FF0000"/>
                </a:solidFill>
              </a:rPr>
              <a:t>到</a:t>
            </a:r>
            <a:r>
              <a:rPr lang="en-US" altLang="zh-CN" dirty="0">
                <a:solidFill>
                  <a:srgbClr val="FF0000"/>
                </a:solidFill>
              </a:rPr>
              <a:t>9</a:t>
            </a:r>
            <a:r>
              <a:rPr lang="zh-CN" altLang="zh-CN" dirty="0">
                <a:solidFill>
                  <a:srgbClr val="FF0000"/>
                </a:solidFill>
              </a:rPr>
              <a:t>、标点符号以及在美式英语中使用的特殊控制字符，共</a:t>
            </a:r>
            <a:r>
              <a:rPr lang="en-US" altLang="zh-CN" dirty="0">
                <a:solidFill>
                  <a:srgbClr val="FF0000"/>
                </a:solidFill>
              </a:rPr>
              <a:t>128</a:t>
            </a:r>
            <a:r>
              <a:rPr lang="zh-CN" altLang="zh-CN" dirty="0">
                <a:solidFill>
                  <a:srgbClr val="FF0000"/>
                </a:solidFill>
              </a:rPr>
              <a:t>个编码</a:t>
            </a:r>
            <a:r>
              <a:rPr lang="zh-CN" altLang="zh-CN" dirty="0" smtClean="0">
                <a:solidFill>
                  <a:srgbClr val="FF0000"/>
                </a:solidFill>
              </a:rPr>
              <a:t>。</a:t>
            </a:r>
            <a:endParaRPr lang="en-US" altLang="zh-CN" dirty="0" smtClean="0">
              <a:solidFill>
                <a:srgbClr val="FF0000"/>
              </a:solidFill>
            </a:endParaRPr>
          </a:p>
          <a:p>
            <a:endParaRPr lang="zh-CN" altLang="en-US" dirty="0"/>
          </a:p>
        </p:txBody>
      </p:sp>
    </p:spTree>
    <p:extLst>
      <p:ext uri="{BB962C8B-B14F-4D97-AF65-F5344CB8AC3E}">
        <p14:creationId xmlns:p14="http://schemas.microsoft.com/office/powerpoint/2010/main" val="91467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583282"/>
          </a:xfrm>
        </p:spPr>
        <p:txBody>
          <a:bodyPr/>
          <a:lstStyle/>
          <a:p>
            <a:r>
              <a:rPr lang="en-US" altLang="zh-CN" dirty="0"/>
              <a:t>1.3.5  </a:t>
            </a:r>
            <a:r>
              <a:rPr lang="zh-CN" altLang="zh-CN" dirty="0"/>
              <a:t>计算机中数据的编码</a:t>
            </a:r>
            <a:endParaRPr lang="zh-CN" altLang="en-US" dirty="0"/>
          </a:p>
        </p:txBody>
      </p:sp>
      <p:sp>
        <p:nvSpPr>
          <p:cNvPr id="3" name="文本占位符 2"/>
          <p:cNvSpPr>
            <a:spLocks noGrp="1"/>
          </p:cNvSpPr>
          <p:nvPr>
            <p:ph type="body" sz="half" idx="1"/>
          </p:nvPr>
        </p:nvSpPr>
        <p:spPr>
          <a:xfrm>
            <a:off x="457200" y="1600200"/>
            <a:ext cx="8229600" cy="4493096"/>
          </a:xfrm>
        </p:spPr>
        <p:txBody>
          <a:bodyPr>
            <a:normAutofit/>
          </a:bodyPr>
          <a:lstStyle/>
          <a:p>
            <a:endParaRPr lang="en-US" altLang="zh-CN" dirty="0" smtClean="0">
              <a:solidFill>
                <a:srgbClr val="FF0000"/>
              </a:solidFill>
            </a:endParaRPr>
          </a:p>
          <a:p>
            <a:r>
              <a:rPr lang="en-US" altLang="zh-CN" dirty="0">
                <a:solidFill>
                  <a:srgbClr val="FF0000"/>
                </a:solidFill>
              </a:rPr>
              <a:t>ASCII</a:t>
            </a:r>
            <a:r>
              <a:rPr lang="zh-CN" altLang="zh-CN" dirty="0">
                <a:solidFill>
                  <a:srgbClr val="FF0000"/>
                </a:solidFill>
              </a:rPr>
              <a:t>码的大小规则：</a:t>
            </a:r>
            <a:r>
              <a:rPr lang="zh-CN" altLang="zh-CN" dirty="0"/>
              <a:t>①数字</a:t>
            </a:r>
            <a:r>
              <a:rPr lang="en-US" altLang="zh-CN" dirty="0"/>
              <a:t>0~9</a:t>
            </a:r>
            <a:r>
              <a:rPr lang="zh-CN" altLang="zh-CN" dirty="0"/>
              <a:t>比字母要小。如“</a:t>
            </a:r>
            <a:r>
              <a:rPr lang="en-US" altLang="zh-CN" dirty="0"/>
              <a:t>9</a:t>
            </a:r>
            <a:r>
              <a:rPr lang="zh-CN" altLang="zh-CN" dirty="0"/>
              <a:t>”</a:t>
            </a:r>
            <a:r>
              <a:rPr lang="en-US" altLang="zh-CN" dirty="0"/>
              <a:t>&lt;</a:t>
            </a:r>
            <a:r>
              <a:rPr lang="zh-CN" altLang="zh-CN" dirty="0"/>
              <a:t>“</a:t>
            </a:r>
            <a:r>
              <a:rPr lang="en-US" altLang="zh-CN" dirty="0"/>
              <a:t>A</a:t>
            </a:r>
            <a:r>
              <a:rPr lang="zh-CN" altLang="zh-CN" dirty="0"/>
              <a:t>”；②数字</a:t>
            </a:r>
            <a:r>
              <a:rPr lang="en-US" altLang="zh-CN" dirty="0"/>
              <a:t>0</a:t>
            </a:r>
            <a:r>
              <a:rPr lang="zh-CN" altLang="zh-CN" dirty="0"/>
              <a:t>比数字</a:t>
            </a:r>
            <a:r>
              <a:rPr lang="en-US" altLang="zh-CN" dirty="0"/>
              <a:t>9</a:t>
            </a:r>
            <a:r>
              <a:rPr lang="zh-CN" altLang="zh-CN" dirty="0"/>
              <a:t>要小，并按</a:t>
            </a:r>
            <a:r>
              <a:rPr lang="en-US" altLang="zh-CN" dirty="0"/>
              <a:t>0</a:t>
            </a:r>
            <a:r>
              <a:rPr lang="zh-CN" altLang="zh-CN" dirty="0"/>
              <a:t>到</a:t>
            </a:r>
            <a:r>
              <a:rPr lang="en-US" altLang="zh-CN" dirty="0"/>
              <a:t>9</a:t>
            </a:r>
            <a:r>
              <a:rPr lang="zh-CN" altLang="zh-CN" dirty="0"/>
              <a:t>顺序递增。如“</a:t>
            </a:r>
            <a:r>
              <a:rPr lang="en-US" altLang="zh-CN" dirty="0"/>
              <a:t>3</a:t>
            </a:r>
            <a:r>
              <a:rPr lang="zh-CN" altLang="zh-CN" dirty="0"/>
              <a:t>”</a:t>
            </a:r>
            <a:r>
              <a:rPr lang="en-US" altLang="zh-CN" dirty="0"/>
              <a:t>&lt;</a:t>
            </a:r>
            <a:r>
              <a:rPr lang="zh-CN" altLang="zh-CN" dirty="0"/>
              <a:t>“</a:t>
            </a:r>
            <a:r>
              <a:rPr lang="en-US" altLang="zh-CN" dirty="0"/>
              <a:t>9</a:t>
            </a:r>
            <a:r>
              <a:rPr lang="zh-CN" altLang="zh-CN" dirty="0"/>
              <a:t>”；③字母</a:t>
            </a:r>
            <a:r>
              <a:rPr lang="en-US" altLang="zh-CN" dirty="0"/>
              <a:t>A</a:t>
            </a:r>
            <a:r>
              <a:rPr lang="zh-CN" altLang="zh-CN" dirty="0"/>
              <a:t>比字母</a:t>
            </a:r>
            <a:r>
              <a:rPr lang="en-US" altLang="zh-CN" dirty="0"/>
              <a:t>Z</a:t>
            </a:r>
            <a:r>
              <a:rPr lang="zh-CN" altLang="zh-CN" dirty="0"/>
              <a:t>要小，并按</a:t>
            </a:r>
            <a:r>
              <a:rPr lang="en-US" altLang="zh-CN" dirty="0"/>
              <a:t>A</a:t>
            </a:r>
            <a:r>
              <a:rPr lang="zh-CN" altLang="zh-CN" dirty="0"/>
              <a:t>到</a:t>
            </a:r>
            <a:r>
              <a:rPr lang="en-US" altLang="zh-CN" dirty="0"/>
              <a:t>Z</a:t>
            </a:r>
            <a:r>
              <a:rPr lang="zh-CN" altLang="zh-CN" dirty="0"/>
              <a:t>顺序递增。如“</a:t>
            </a:r>
            <a:r>
              <a:rPr lang="en-US" altLang="zh-CN" dirty="0"/>
              <a:t>A</a:t>
            </a:r>
            <a:r>
              <a:rPr lang="zh-CN" altLang="zh-CN" dirty="0"/>
              <a:t>”</a:t>
            </a:r>
            <a:r>
              <a:rPr lang="en-US" altLang="zh-CN" dirty="0"/>
              <a:t>&lt;</a:t>
            </a:r>
            <a:r>
              <a:rPr lang="zh-CN" altLang="zh-CN" dirty="0"/>
              <a:t>“</a:t>
            </a:r>
            <a:r>
              <a:rPr lang="en-US" altLang="zh-CN" dirty="0"/>
              <a:t>X</a:t>
            </a:r>
            <a:r>
              <a:rPr lang="zh-CN" altLang="zh-CN" dirty="0"/>
              <a:t>”。④同个字母的大写字母比小写字母要小。如“</a:t>
            </a:r>
            <a:r>
              <a:rPr lang="en-US" altLang="zh-CN" dirty="0"/>
              <a:t>A</a:t>
            </a:r>
            <a:r>
              <a:rPr lang="zh-CN" altLang="zh-CN" dirty="0"/>
              <a:t>”</a:t>
            </a:r>
            <a:r>
              <a:rPr lang="en-US" altLang="zh-CN" dirty="0"/>
              <a:t>&lt;</a:t>
            </a:r>
            <a:r>
              <a:rPr lang="zh-CN" altLang="zh-CN" dirty="0"/>
              <a:t>“</a:t>
            </a:r>
            <a:r>
              <a:rPr lang="en-US" altLang="zh-CN" dirty="0"/>
              <a:t>a</a:t>
            </a:r>
            <a:r>
              <a:rPr lang="zh-CN" altLang="zh-CN" dirty="0"/>
              <a:t>”。</a:t>
            </a:r>
            <a:endParaRPr lang="zh-CN" altLang="zh-CN" dirty="0">
              <a:solidFill>
                <a:srgbClr val="FF0000"/>
              </a:solidFill>
            </a:endParaRPr>
          </a:p>
          <a:p>
            <a:endParaRPr lang="zh-CN" altLang="en-US" dirty="0"/>
          </a:p>
        </p:txBody>
      </p:sp>
    </p:spTree>
    <p:extLst>
      <p:ext uri="{BB962C8B-B14F-4D97-AF65-F5344CB8AC3E}">
        <p14:creationId xmlns:p14="http://schemas.microsoft.com/office/powerpoint/2010/main" val="21081481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2</a:t>
            </a:r>
            <a:r>
              <a:rPr lang="zh-CN" altLang="zh-CN" dirty="0"/>
              <a:t>．汉字编码</a:t>
            </a:r>
            <a:br>
              <a:rPr lang="zh-CN" altLang="zh-CN" dirty="0"/>
            </a:br>
            <a:endParaRPr lang="zh-CN" altLang="en-US" dirty="0"/>
          </a:p>
        </p:txBody>
      </p:sp>
      <p:sp>
        <p:nvSpPr>
          <p:cNvPr id="3" name="文本占位符 2"/>
          <p:cNvSpPr>
            <a:spLocks noGrp="1"/>
          </p:cNvSpPr>
          <p:nvPr>
            <p:ph type="body" sz="half" idx="1"/>
          </p:nvPr>
        </p:nvSpPr>
        <p:spPr/>
        <p:txBody>
          <a:bodyPr>
            <a:normAutofit fontScale="92500" lnSpcReduction="20000"/>
          </a:bodyPr>
          <a:lstStyle/>
          <a:p>
            <a:r>
              <a:rPr lang="zh-CN" altLang="zh-CN" dirty="0"/>
              <a:t>我国国家标准局颁布了汉字编码的</a:t>
            </a:r>
            <a:r>
              <a:rPr lang="zh-CN" altLang="zh-CN" dirty="0">
                <a:solidFill>
                  <a:srgbClr val="FF0000"/>
                </a:solidFill>
              </a:rPr>
              <a:t>国家标准：</a:t>
            </a:r>
            <a:r>
              <a:rPr lang="en-US" altLang="zh-CN" dirty="0">
                <a:solidFill>
                  <a:srgbClr val="FF0000"/>
                </a:solidFill>
              </a:rPr>
              <a:t>GB2312-80</a:t>
            </a:r>
            <a:r>
              <a:rPr lang="zh-CN" altLang="zh-CN" dirty="0"/>
              <a:t>《信息交换用汉字编码字符集》基本集。</a:t>
            </a:r>
            <a:r>
              <a:rPr lang="en-US" altLang="zh-CN" dirty="0">
                <a:solidFill>
                  <a:srgbClr val="FF0000"/>
                </a:solidFill>
              </a:rPr>
              <a:t>GB2312-80</a:t>
            </a:r>
            <a:r>
              <a:rPr lang="zh-CN" altLang="zh-CN" dirty="0">
                <a:solidFill>
                  <a:srgbClr val="FF0000"/>
                </a:solidFill>
              </a:rPr>
              <a:t>包括</a:t>
            </a:r>
            <a:r>
              <a:rPr lang="en-US" altLang="zh-CN" dirty="0">
                <a:solidFill>
                  <a:srgbClr val="FF0000"/>
                </a:solidFill>
              </a:rPr>
              <a:t>6763</a:t>
            </a:r>
            <a:r>
              <a:rPr lang="zh-CN" altLang="zh-CN" dirty="0">
                <a:solidFill>
                  <a:srgbClr val="FF0000"/>
                </a:solidFill>
              </a:rPr>
              <a:t>个常用汉字和</a:t>
            </a:r>
            <a:r>
              <a:rPr lang="en-US" altLang="zh-CN" dirty="0">
                <a:solidFill>
                  <a:srgbClr val="FF0000"/>
                </a:solidFill>
              </a:rPr>
              <a:t>682</a:t>
            </a:r>
            <a:r>
              <a:rPr lang="zh-CN" altLang="zh-CN" dirty="0">
                <a:solidFill>
                  <a:srgbClr val="FF0000"/>
                </a:solidFill>
              </a:rPr>
              <a:t>个非汉字图形符号的二进制编码</a:t>
            </a:r>
            <a:r>
              <a:rPr lang="zh-CN" altLang="zh-CN" dirty="0"/>
              <a:t>，每个字符的二进制编码为</a:t>
            </a:r>
            <a:r>
              <a:rPr lang="en-US" altLang="zh-CN" dirty="0"/>
              <a:t>2</a:t>
            </a:r>
            <a:r>
              <a:rPr lang="zh-CN" altLang="zh-CN" dirty="0"/>
              <a:t>个字节。每个汉字有个二进制编码，叫汉字国标码。</a:t>
            </a:r>
          </a:p>
          <a:p>
            <a:endParaRPr lang="zh-CN" altLang="en-US" dirty="0"/>
          </a:p>
        </p:txBody>
      </p:sp>
      <p:sp>
        <p:nvSpPr>
          <p:cNvPr id="4" name="内容占位符 3"/>
          <p:cNvSpPr>
            <a:spLocks noGrp="1"/>
          </p:cNvSpPr>
          <p:nvPr>
            <p:ph sz="half" idx="2"/>
          </p:nvPr>
        </p:nvSpPr>
        <p:spPr/>
        <p:txBody>
          <a:bodyPr/>
          <a:lstStyle/>
          <a:p>
            <a:r>
              <a:rPr lang="en-US" altLang="zh-CN" dirty="0"/>
              <a:t>GB2312-80 </a:t>
            </a:r>
            <a:r>
              <a:rPr lang="zh-CN" altLang="zh-CN" dirty="0"/>
              <a:t>将代码表分为</a:t>
            </a:r>
            <a:r>
              <a:rPr lang="en-US" altLang="zh-CN" dirty="0"/>
              <a:t>94</a:t>
            </a:r>
            <a:r>
              <a:rPr lang="zh-CN" altLang="zh-CN" dirty="0"/>
              <a:t>个区，对应第一字节；每个区</a:t>
            </a:r>
            <a:r>
              <a:rPr lang="en-US" altLang="zh-CN" dirty="0"/>
              <a:t>94</a:t>
            </a:r>
            <a:r>
              <a:rPr lang="zh-CN" altLang="zh-CN" dirty="0"/>
              <a:t>个位，对应第二字节，两个字节的值分别为区号值和位号值加</a:t>
            </a:r>
            <a:r>
              <a:rPr lang="en-US" altLang="zh-CN" dirty="0"/>
              <a:t>32</a:t>
            </a:r>
            <a:r>
              <a:rPr lang="zh-CN" altLang="zh-CN" dirty="0"/>
              <a:t>（</a:t>
            </a:r>
            <a:r>
              <a:rPr lang="en-US" altLang="zh-CN" dirty="0"/>
              <a:t>20H</a:t>
            </a:r>
            <a:r>
              <a:rPr lang="zh-CN" altLang="zh-CN" dirty="0"/>
              <a:t>），因此也称为区位码。</a:t>
            </a:r>
            <a:endParaRPr lang="zh-CN" altLang="en-US" dirty="0"/>
          </a:p>
        </p:txBody>
      </p:sp>
    </p:spTree>
    <p:extLst>
      <p:ext uri="{BB962C8B-B14F-4D97-AF65-F5344CB8AC3E}">
        <p14:creationId xmlns:p14="http://schemas.microsoft.com/office/powerpoint/2010/main" val="12520952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511274"/>
          </a:xfrm>
        </p:spPr>
        <p:txBody>
          <a:bodyPr>
            <a:normAutofit fontScale="90000"/>
          </a:bodyPr>
          <a:lstStyle/>
          <a:p>
            <a:r>
              <a:rPr lang="en-US" altLang="zh-CN" dirty="0"/>
              <a:t>2</a:t>
            </a:r>
            <a:r>
              <a:rPr lang="zh-CN" altLang="zh-CN" dirty="0"/>
              <a:t>．汉字编码</a:t>
            </a:r>
            <a:endParaRPr lang="zh-CN" altLang="en-US" dirty="0"/>
          </a:p>
        </p:txBody>
      </p:sp>
      <p:sp>
        <p:nvSpPr>
          <p:cNvPr id="3" name="文本占位符 2"/>
          <p:cNvSpPr>
            <a:spLocks noGrp="1"/>
          </p:cNvSpPr>
          <p:nvPr>
            <p:ph type="body" sz="half" idx="1"/>
          </p:nvPr>
        </p:nvSpPr>
        <p:spPr/>
        <p:txBody>
          <a:bodyPr>
            <a:normAutofit fontScale="92500"/>
          </a:bodyPr>
          <a:lstStyle/>
          <a:p>
            <a:r>
              <a:rPr lang="zh-CN" altLang="zh-CN" dirty="0"/>
              <a:t>。</a:t>
            </a:r>
            <a:r>
              <a:rPr lang="en-US" altLang="zh-CN" dirty="0"/>
              <a:t>GB2312</a:t>
            </a:r>
            <a:r>
              <a:rPr lang="zh-CN" altLang="zh-CN" dirty="0"/>
              <a:t>将收录的汉字分成两级：第一级是常用汉字计</a:t>
            </a:r>
            <a:r>
              <a:rPr lang="en-US" altLang="zh-CN" dirty="0"/>
              <a:t>3755</a:t>
            </a:r>
            <a:r>
              <a:rPr lang="zh-CN" altLang="zh-CN" dirty="0"/>
              <a:t>个，置于</a:t>
            </a:r>
            <a:r>
              <a:rPr lang="en-US" altLang="zh-CN" dirty="0"/>
              <a:t>16-55</a:t>
            </a:r>
            <a:r>
              <a:rPr lang="zh-CN" altLang="zh-CN" dirty="0"/>
              <a:t>区，按汉语拼音字母顺序排列；第二级汉字是次常用汉字计</a:t>
            </a:r>
            <a:r>
              <a:rPr lang="en-US" altLang="zh-CN" dirty="0"/>
              <a:t>3008</a:t>
            </a:r>
            <a:r>
              <a:rPr lang="zh-CN" altLang="zh-CN" dirty="0"/>
              <a:t>个，置于</a:t>
            </a:r>
            <a:r>
              <a:rPr lang="en-US" altLang="zh-CN" dirty="0"/>
              <a:t>56-87</a:t>
            </a:r>
            <a:r>
              <a:rPr lang="zh-CN" altLang="zh-CN" dirty="0"/>
              <a:t>区，按部首</a:t>
            </a:r>
            <a:r>
              <a:rPr lang="en-US" altLang="zh-CN" dirty="0"/>
              <a:t>/</a:t>
            </a:r>
            <a:r>
              <a:rPr lang="zh-CN" altLang="zh-CN" dirty="0"/>
              <a:t>笔画顺序排列。故而</a:t>
            </a:r>
            <a:r>
              <a:rPr lang="en-US" altLang="zh-CN" dirty="0"/>
              <a:t> GB2312</a:t>
            </a:r>
            <a:r>
              <a:rPr lang="zh-CN" altLang="zh-CN" dirty="0"/>
              <a:t>最多能表示</a:t>
            </a:r>
            <a:r>
              <a:rPr lang="en-US" altLang="zh-CN" dirty="0"/>
              <a:t>6763</a:t>
            </a:r>
            <a:r>
              <a:rPr lang="zh-CN" altLang="zh-CN" dirty="0"/>
              <a:t>个汉字。</a:t>
            </a:r>
            <a:endParaRPr lang="zh-CN" altLang="en-US" dirty="0"/>
          </a:p>
        </p:txBody>
      </p:sp>
    </p:spTree>
    <p:extLst>
      <p:ext uri="{BB962C8B-B14F-4D97-AF65-F5344CB8AC3E}">
        <p14:creationId xmlns:p14="http://schemas.microsoft.com/office/powerpoint/2010/main" val="28404814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583282"/>
          </a:xfrm>
        </p:spPr>
        <p:txBody>
          <a:bodyPr/>
          <a:lstStyle/>
          <a:p>
            <a:r>
              <a:rPr lang="en-US" altLang="zh-CN" dirty="0"/>
              <a:t>2</a:t>
            </a:r>
            <a:r>
              <a:rPr lang="zh-CN" altLang="zh-CN" dirty="0"/>
              <a:t>．汉字编码</a:t>
            </a:r>
            <a:endParaRPr lang="zh-CN" altLang="en-US" dirty="0"/>
          </a:p>
        </p:txBody>
      </p:sp>
      <p:sp>
        <p:nvSpPr>
          <p:cNvPr id="3" name="文本占位符 2"/>
          <p:cNvSpPr>
            <a:spLocks noGrp="1"/>
          </p:cNvSpPr>
          <p:nvPr>
            <p:ph type="body" sz="half" idx="1"/>
          </p:nvPr>
        </p:nvSpPr>
        <p:spPr>
          <a:xfrm>
            <a:off x="457200" y="1600200"/>
            <a:ext cx="8229600" cy="3917032"/>
          </a:xfrm>
        </p:spPr>
        <p:txBody>
          <a:bodyPr>
            <a:normAutofit fontScale="92500" lnSpcReduction="10000"/>
          </a:bodyPr>
          <a:lstStyle/>
          <a:p>
            <a:r>
              <a:rPr lang="zh-CN" altLang="zh-CN" dirty="0">
                <a:solidFill>
                  <a:srgbClr val="FF0000"/>
                </a:solidFill>
              </a:rPr>
              <a:t>汉字的机内码</a:t>
            </a:r>
            <a:r>
              <a:rPr lang="zh-CN" altLang="zh-CN" dirty="0"/>
              <a:t>是用于计算机内处理和存储的编码，</a:t>
            </a:r>
            <a:r>
              <a:rPr lang="zh-CN" altLang="zh-CN" dirty="0">
                <a:solidFill>
                  <a:srgbClr val="FF0000"/>
                </a:solidFill>
              </a:rPr>
              <a:t>采用变形国标码</a:t>
            </a:r>
            <a:r>
              <a:rPr lang="zh-CN" altLang="zh-CN" dirty="0" smtClean="0">
                <a:solidFill>
                  <a:srgbClr val="FF0000"/>
                </a:solidFill>
              </a:rPr>
              <a:t>。</a:t>
            </a:r>
            <a:endParaRPr lang="en-US" altLang="zh-CN" dirty="0" smtClean="0">
              <a:solidFill>
                <a:srgbClr val="FF0000"/>
              </a:solidFill>
            </a:endParaRPr>
          </a:p>
          <a:p>
            <a:r>
              <a:rPr lang="zh-CN" altLang="zh-CN" dirty="0" smtClean="0">
                <a:solidFill>
                  <a:srgbClr val="FF0000"/>
                </a:solidFill>
              </a:rPr>
              <a:t>其</a:t>
            </a:r>
            <a:r>
              <a:rPr lang="zh-CN" altLang="zh-CN" dirty="0">
                <a:solidFill>
                  <a:srgbClr val="FF0000"/>
                </a:solidFill>
              </a:rPr>
              <a:t>变换方法为：</a:t>
            </a:r>
            <a:r>
              <a:rPr lang="zh-CN" altLang="zh-CN" dirty="0"/>
              <a:t>将国标码的每个字节都加上</a:t>
            </a:r>
            <a:r>
              <a:rPr lang="en-US" altLang="zh-CN" dirty="0"/>
              <a:t>128</a:t>
            </a:r>
            <a:r>
              <a:rPr lang="zh-CN" altLang="zh-CN" dirty="0"/>
              <a:t>，即将两个字节的最高位由</a:t>
            </a:r>
            <a:r>
              <a:rPr lang="en-US" altLang="zh-CN" dirty="0"/>
              <a:t>0</a:t>
            </a:r>
            <a:r>
              <a:rPr lang="zh-CN" altLang="zh-CN" dirty="0"/>
              <a:t>改</a:t>
            </a:r>
            <a:r>
              <a:rPr lang="en-US" altLang="zh-CN" dirty="0"/>
              <a:t>1</a:t>
            </a:r>
            <a:r>
              <a:rPr lang="zh-CN" altLang="zh-CN" dirty="0"/>
              <a:t>，也就是汉字机内码前后两个字节的最高位二进制值都</a:t>
            </a:r>
            <a:r>
              <a:rPr lang="en-US" altLang="zh-CN" dirty="0"/>
              <a:t>1</a:t>
            </a:r>
            <a:r>
              <a:rPr lang="zh-CN" altLang="zh-CN" dirty="0"/>
              <a:t>，其余</a:t>
            </a:r>
            <a:r>
              <a:rPr lang="en-US" altLang="zh-CN" dirty="0"/>
              <a:t>7</a:t>
            </a:r>
            <a:r>
              <a:rPr lang="zh-CN" altLang="zh-CN" dirty="0"/>
              <a:t>位不变，即汉字机内码</a:t>
            </a:r>
            <a:r>
              <a:rPr lang="en-US" altLang="zh-CN" dirty="0"/>
              <a:t>=</a:t>
            </a:r>
            <a:r>
              <a:rPr lang="zh-CN" altLang="zh-CN" dirty="0"/>
              <a:t>汉字国标码</a:t>
            </a:r>
            <a:r>
              <a:rPr lang="en-US" altLang="zh-CN" dirty="0"/>
              <a:t>+8080H</a:t>
            </a:r>
            <a:r>
              <a:rPr lang="zh-CN" altLang="zh-CN" dirty="0"/>
              <a:t>。</a:t>
            </a:r>
          </a:p>
          <a:p>
            <a:r>
              <a:rPr lang="zh-CN" altLang="zh-CN" dirty="0"/>
              <a:t>例：已知一个汉字的国标码是</a:t>
            </a:r>
            <a:r>
              <a:rPr lang="en-US" altLang="zh-CN" dirty="0"/>
              <a:t>5E48H</a:t>
            </a:r>
            <a:r>
              <a:rPr lang="zh-CN" altLang="zh-CN" dirty="0"/>
              <a:t>，则其机内码</a:t>
            </a:r>
            <a:r>
              <a:rPr lang="en-US" altLang="zh-CN" dirty="0"/>
              <a:t>=5E48H+8080H=DEC8H</a:t>
            </a:r>
            <a:r>
              <a:rPr lang="zh-CN" altLang="zh-CN" dirty="0"/>
              <a:t>。</a:t>
            </a:r>
          </a:p>
          <a:p>
            <a:endParaRPr lang="zh-CN" altLang="en-US" dirty="0"/>
          </a:p>
        </p:txBody>
      </p:sp>
    </p:spTree>
    <p:extLst>
      <p:ext uri="{BB962C8B-B14F-4D97-AF65-F5344CB8AC3E}">
        <p14:creationId xmlns:p14="http://schemas.microsoft.com/office/powerpoint/2010/main" val="28450859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sz="half" idx="1"/>
          </p:nvPr>
        </p:nvSpPr>
        <p:spPr/>
        <p:txBody>
          <a:bodyPr/>
          <a:lstStyle/>
          <a:p>
            <a:r>
              <a:rPr lang="zh-CN" altLang="zh-CN" dirty="0"/>
              <a:t>用于将汉字输入计算机内的编码称为输入码。输入码有形码（如五笔字型）、音码（如拼音输入码）、音形码（如自然码输入法）、区位码等。</a:t>
            </a:r>
          </a:p>
          <a:p>
            <a:endParaRPr lang="zh-CN" altLang="en-US" dirty="0"/>
          </a:p>
        </p:txBody>
      </p:sp>
      <p:sp>
        <p:nvSpPr>
          <p:cNvPr id="4" name="内容占位符 3"/>
          <p:cNvSpPr>
            <a:spLocks noGrp="1"/>
          </p:cNvSpPr>
          <p:nvPr>
            <p:ph sz="half" idx="2"/>
          </p:nvPr>
        </p:nvSpPr>
        <p:spPr/>
        <p:txBody>
          <a:bodyPr>
            <a:normAutofit lnSpcReduction="10000"/>
          </a:bodyPr>
          <a:lstStyle/>
          <a:p>
            <a:r>
              <a:rPr lang="zh-CN" altLang="zh-CN" dirty="0"/>
              <a:t>汉字字形点阵有</a:t>
            </a:r>
            <a:r>
              <a:rPr lang="en-US" altLang="zh-CN" dirty="0"/>
              <a:t>16×16</a:t>
            </a:r>
            <a:r>
              <a:rPr lang="zh-CN" altLang="zh-CN" dirty="0"/>
              <a:t>点阵、</a:t>
            </a:r>
            <a:r>
              <a:rPr lang="en-US" altLang="zh-CN" dirty="0"/>
              <a:t>128×128</a:t>
            </a:r>
            <a:r>
              <a:rPr lang="zh-CN" altLang="zh-CN" dirty="0"/>
              <a:t>点阵、</a:t>
            </a:r>
            <a:r>
              <a:rPr lang="en-US" altLang="zh-CN" dirty="0"/>
              <a:t>256×256</a:t>
            </a:r>
            <a:r>
              <a:rPr lang="zh-CN" altLang="zh-CN" dirty="0" smtClean="0"/>
              <a:t>点阵</a:t>
            </a:r>
            <a:endParaRPr lang="en-US" altLang="zh-CN" dirty="0" smtClean="0"/>
          </a:p>
          <a:p>
            <a:r>
              <a:rPr lang="en-US" altLang="zh-CN" dirty="0"/>
              <a:t>16×16</a:t>
            </a:r>
            <a:r>
              <a:rPr lang="zh-CN" altLang="zh-CN" dirty="0"/>
              <a:t>点阵的字表码，存储一个汉字需要</a:t>
            </a:r>
            <a:r>
              <a:rPr lang="en-US" altLang="zh-CN" dirty="0"/>
              <a:t>32</a:t>
            </a:r>
            <a:r>
              <a:rPr lang="zh-CN" altLang="zh-CN" dirty="0"/>
              <a:t>个字节（</a:t>
            </a:r>
            <a:r>
              <a:rPr lang="en-US" altLang="zh-CN" dirty="0"/>
              <a:t>16×16</a:t>
            </a:r>
            <a:r>
              <a:rPr lang="zh-CN" altLang="zh-CN" dirty="0"/>
              <a:t>÷</a:t>
            </a:r>
            <a:r>
              <a:rPr lang="en-US" altLang="zh-CN" dirty="0"/>
              <a:t>8=32</a:t>
            </a:r>
            <a:r>
              <a:rPr lang="zh-CN" altLang="zh-CN" dirty="0"/>
              <a:t>）。</a:t>
            </a:r>
            <a:endParaRPr lang="zh-CN" altLang="en-US" dirty="0"/>
          </a:p>
        </p:txBody>
      </p:sp>
    </p:spTree>
    <p:extLst>
      <p:ext uri="{BB962C8B-B14F-4D97-AF65-F5344CB8AC3E}">
        <p14:creationId xmlns:p14="http://schemas.microsoft.com/office/powerpoint/2010/main" val="40506700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5" name="Rectangle 5"/>
          <p:cNvSpPr>
            <a:spLocks noGrp="1" noChangeArrowheads="1"/>
          </p:cNvSpPr>
          <p:nvPr>
            <p:ph type="subTitle" idx="1"/>
          </p:nvPr>
        </p:nvSpPr>
        <p:spPr/>
        <p:txBody>
          <a:bodyPr/>
          <a:lstStyle/>
          <a:p>
            <a:endParaRPr lang="en-US" altLang="zh-CN" dirty="0">
              <a:ea typeface="宋体" charset="-122"/>
            </a:endParaRPr>
          </a:p>
        </p:txBody>
      </p:sp>
      <p:sp>
        <p:nvSpPr>
          <p:cNvPr id="87044" name="Rectangle 4"/>
          <p:cNvSpPr>
            <a:spLocks noGrp="1" noChangeArrowheads="1"/>
          </p:cNvSpPr>
          <p:nvPr>
            <p:ph type="title"/>
          </p:nvPr>
        </p:nvSpPr>
        <p:spPr/>
        <p:txBody>
          <a:bodyPr/>
          <a:lstStyle/>
          <a:p>
            <a:r>
              <a:rPr lang="en-US" altLang="zh-CN" sz="6000">
                <a:ea typeface="宋体" charset="-122"/>
              </a:rPr>
              <a:t>Thank You!</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1.1.1</a:t>
            </a:r>
            <a:r>
              <a:rPr lang="zh-CN" altLang="zh-CN" dirty="0"/>
              <a:t>计算机的发展</a:t>
            </a:r>
            <a:br>
              <a:rPr lang="zh-CN" altLang="zh-CN" dirty="0"/>
            </a:br>
            <a:endParaRPr lang="zh-CN" altLang="en-US" dirty="0"/>
          </a:p>
        </p:txBody>
      </p:sp>
      <p:sp>
        <p:nvSpPr>
          <p:cNvPr id="3" name="文本占位符 2"/>
          <p:cNvSpPr>
            <a:spLocks noGrp="1"/>
          </p:cNvSpPr>
          <p:nvPr>
            <p:ph type="body" sz="half" idx="1"/>
          </p:nvPr>
        </p:nvSpPr>
        <p:spPr>
          <a:xfrm>
            <a:off x="457200" y="1600200"/>
            <a:ext cx="8229600" cy="3556992"/>
          </a:xfrm>
        </p:spPr>
        <p:txBody>
          <a:bodyPr>
            <a:normAutofit/>
          </a:bodyPr>
          <a:lstStyle/>
          <a:p>
            <a:r>
              <a:rPr lang="zh-CN" altLang="zh-CN" dirty="0"/>
              <a:t>（</a:t>
            </a:r>
            <a:r>
              <a:rPr lang="en-US" altLang="zh-CN" dirty="0"/>
              <a:t>1</a:t>
            </a:r>
            <a:r>
              <a:rPr lang="zh-CN" altLang="zh-CN" dirty="0"/>
              <a:t>）第</a:t>
            </a:r>
            <a:r>
              <a:rPr lang="en-US" altLang="zh-CN" dirty="0"/>
              <a:t>1</a:t>
            </a:r>
            <a:r>
              <a:rPr lang="zh-CN" altLang="zh-CN" dirty="0"/>
              <a:t>代电子管数字机（</a:t>
            </a:r>
            <a:r>
              <a:rPr lang="en-US" altLang="zh-CN" dirty="0"/>
              <a:t>1946—1958</a:t>
            </a:r>
            <a:r>
              <a:rPr lang="zh-CN" altLang="zh-CN" dirty="0"/>
              <a:t>年）。其逻辑元件采用的是真空电子管，主存储器采用汞延迟线，外存储器采用磁带</a:t>
            </a:r>
            <a:r>
              <a:rPr lang="zh-CN" altLang="zh-CN" dirty="0" smtClean="0"/>
              <a:t>。</a:t>
            </a:r>
            <a:endParaRPr lang="en-US" altLang="zh-CN" dirty="0" smtClean="0"/>
          </a:p>
          <a:p>
            <a:r>
              <a:rPr lang="zh-CN" altLang="zh-CN" dirty="0"/>
              <a:t>（</a:t>
            </a:r>
            <a:r>
              <a:rPr lang="en-US" altLang="zh-CN" dirty="0"/>
              <a:t>2</a:t>
            </a:r>
            <a:r>
              <a:rPr lang="zh-CN" altLang="zh-CN" dirty="0"/>
              <a:t>）第</a:t>
            </a:r>
            <a:r>
              <a:rPr lang="en-US" altLang="zh-CN" dirty="0"/>
              <a:t>2</a:t>
            </a:r>
            <a:r>
              <a:rPr lang="zh-CN" altLang="zh-CN" dirty="0"/>
              <a:t>代晶体管数字机（</a:t>
            </a:r>
            <a:r>
              <a:rPr lang="en-US" altLang="zh-CN" dirty="0"/>
              <a:t>1958—1964</a:t>
            </a:r>
            <a:r>
              <a:rPr lang="zh-CN" altLang="zh-CN" dirty="0"/>
              <a:t>年）。其逻辑元件采用的是晶体管，主存储器采用磁芯存储器，外存储器有磁盘、磁带。</a:t>
            </a:r>
            <a:endParaRPr lang="zh-CN" altLang="en-US" dirty="0"/>
          </a:p>
        </p:txBody>
      </p:sp>
    </p:spTree>
    <p:extLst>
      <p:ext uri="{BB962C8B-B14F-4D97-AF65-F5344CB8AC3E}">
        <p14:creationId xmlns:p14="http://schemas.microsoft.com/office/powerpoint/2010/main" val="1756697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7856"/>
            <a:ext cx="8229600" cy="927100"/>
          </a:xfrm>
        </p:spPr>
        <p:txBody>
          <a:bodyPr/>
          <a:lstStyle/>
          <a:p>
            <a:r>
              <a:rPr lang="en-US" altLang="zh-CN" dirty="0"/>
              <a:t>1.1.1</a:t>
            </a:r>
            <a:r>
              <a:rPr lang="zh-CN" altLang="zh-CN" dirty="0"/>
              <a:t>计算机的发展</a:t>
            </a:r>
            <a:endParaRPr lang="zh-CN" altLang="en-US" dirty="0"/>
          </a:p>
        </p:txBody>
      </p:sp>
      <p:sp>
        <p:nvSpPr>
          <p:cNvPr id="3" name="文本占位符 2"/>
          <p:cNvSpPr>
            <a:spLocks noGrp="1"/>
          </p:cNvSpPr>
          <p:nvPr>
            <p:ph type="body" sz="half" idx="1"/>
          </p:nvPr>
        </p:nvSpPr>
        <p:spPr>
          <a:xfrm>
            <a:off x="395536" y="1268760"/>
            <a:ext cx="8229600" cy="4896544"/>
          </a:xfrm>
        </p:spPr>
        <p:txBody>
          <a:bodyPr>
            <a:normAutofit/>
          </a:bodyPr>
          <a:lstStyle/>
          <a:p>
            <a:r>
              <a:rPr lang="zh-CN" altLang="zh-CN" dirty="0"/>
              <a:t>（</a:t>
            </a:r>
            <a:r>
              <a:rPr lang="en-US" altLang="zh-CN" dirty="0"/>
              <a:t>3</a:t>
            </a:r>
            <a:r>
              <a:rPr lang="zh-CN" altLang="zh-CN" dirty="0"/>
              <a:t>）第</a:t>
            </a:r>
            <a:r>
              <a:rPr lang="en-US" altLang="zh-CN" dirty="0"/>
              <a:t>3</a:t>
            </a:r>
            <a:r>
              <a:rPr lang="zh-CN" altLang="zh-CN" dirty="0"/>
              <a:t>代集成电路数字机（</a:t>
            </a:r>
            <a:r>
              <a:rPr lang="en-US" altLang="zh-CN" dirty="0"/>
              <a:t>1964—1970</a:t>
            </a:r>
            <a:r>
              <a:rPr lang="zh-CN" altLang="zh-CN" dirty="0"/>
              <a:t>年）。其逻辑元件采用中、小规模集成电路（</a:t>
            </a:r>
            <a:r>
              <a:rPr lang="en-US" altLang="zh-CN" dirty="0"/>
              <a:t>MSI</a:t>
            </a:r>
            <a:r>
              <a:rPr lang="zh-CN" altLang="zh-CN" dirty="0"/>
              <a:t>、</a:t>
            </a:r>
            <a:r>
              <a:rPr lang="en-US" altLang="zh-CN" dirty="0"/>
              <a:t>SSI</a:t>
            </a:r>
            <a:r>
              <a:rPr lang="zh-CN" altLang="zh-CN" dirty="0"/>
              <a:t>），主存储器开始采用半导体存储器</a:t>
            </a:r>
            <a:r>
              <a:rPr lang="zh-CN" altLang="zh-CN" dirty="0" smtClean="0"/>
              <a:t>。</a:t>
            </a:r>
            <a:endParaRPr lang="en-US" altLang="zh-CN" dirty="0" smtClean="0"/>
          </a:p>
          <a:p>
            <a:r>
              <a:rPr lang="zh-CN" altLang="zh-CN" dirty="0"/>
              <a:t>（</a:t>
            </a:r>
            <a:r>
              <a:rPr lang="en-US" altLang="zh-CN" dirty="0"/>
              <a:t>4</a:t>
            </a:r>
            <a:r>
              <a:rPr lang="zh-CN" altLang="zh-CN" dirty="0"/>
              <a:t>）第</a:t>
            </a:r>
            <a:r>
              <a:rPr lang="en-US" altLang="zh-CN" dirty="0"/>
              <a:t>4</a:t>
            </a:r>
            <a:r>
              <a:rPr lang="zh-CN" altLang="zh-CN" dirty="0"/>
              <a:t>代大规模集成电路机（</a:t>
            </a:r>
            <a:r>
              <a:rPr lang="en-US" altLang="zh-CN" dirty="0"/>
              <a:t>1970</a:t>
            </a:r>
            <a:r>
              <a:rPr lang="zh-CN" altLang="zh-CN" dirty="0"/>
              <a:t>年至今）。其逻辑元件采用大规模和超大规模集成电路（</a:t>
            </a:r>
            <a:r>
              <a:rPr lang="en-US" altLang="zh-CN" dirty="0"/>
              <a:t>LSI</a:t>
            </a:r>
            <a:r>
              <a:rPr lang="zh-CN" altLang="zh-CN" dirty="0"/>
              <a:t>和</a:t>
            </a:r>
            <a:r>
              <a:rPr lang="en-US" altLang="zh-CN" dirty="0"/>
              <a:t>VLSI</a:t>
            </a:r>
            <a:r>
              <a:rPr lang="zh-CN" altLang="zh-CN" dirty="0"/>
              <a:t>），计算机体积、成本和重量大大降低。</a:t>
            </a:r>
            <a:endParaRPr lang="zh-CN" altLang="en-US" dirty="0"/>
          </a:p>
        </p:txBody>
      </p:sp>
    </p:spTree>
    <p:extLst>
      <p:ext uri="{BB962C8B-B14F-4D97-AF65-F5344CB8AC3E}">
        <p14:creationId xmlns:p14="http://schemas.microsoft.com/office/powerpoint/2010/main" val="2770151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1.1.2  </a:t>
            </a:r>
            <a:r>
              <a:rPr lang="zh-CN" altLang="zh-CN" dirty="0"/>
              <a:t>计算机技术发展方向</a:t>
            </a:r>
            <a:br>
              <a:rPr lang="zh-CN" altLang="zh-CN" dirty="0"/>
            </a:br>
            <a:endParaRPr lang="zh-CN" altLang="en-US" dirty="0"/>
          </a:p>
        </p:txBody>
      </p:sp>
      <p:sp>
        <p:nvSpPr>
          <p:cNvPr id="3" name="文本占位符 2"/>
          <p:cNvSpPr>
            <a:spLocks noGrp="1"/>
          </p:cNvSpPr>
          <p:nvPr>
            <p:ph type="body" sz="half" idx="1"/>
          </p:nvPr>
        </p:nvSpPr>
        <p:spPr>
          <a:xfrm>
            <a:off x="457200" y="1600200"/>
            <a:ext cx="8229600" cy="4853136"/>
          </a:xfrm>
        </p:spPr>
        <p:txBody>
          <a:bodyPr>
            <a:normAutofit/>
          </a:bodyPr>
          <a:lstStyle/>
          <a:p>
            <a:r>
              <a:rPr lang="zh-CN" altLang="zh-CN" dirty="0"/>
              <a:t>当今计算机技术正朝着巨型化、微型化、网络化和智能化方向发展。</a:t>
            </a:r>
          </a:p>
          <a:p>
            <a:r>
              <a:rPr lang="zh-CN" altLang="zh-CN" dirty="0">
                <a:solidFill>
                  <a:srgbClr val="FF0000"/>
                </a:solidFill>
              </a:rPr>
              <a:t>巨型化</a:t>
            </a:r>
            <a:r>
              <a:rPr lang="zh-CN" altLang="zh-CN" dirty="0"/>
              <a:t>是指计算机运算速度极高、存储容量大、功能更强大和</a:t>
            </a:r>
            <a:r>
              <a:rPr lang="zh-CN" altLang="zh-CN" dirty="0" smtClean="0"/>
              <a:t>完善</a:t>
            </a:r>
            <a:endParaRPr lang="en-US" altLang="zh-CN" dirty="0" smtClean="0"/>
          </a:p>
          <a:p>
            <a:r>
              <a:rPr lang="zh-CN" altLang="zh-CN" dirty="0">
                <a:solidFill>
                  <a:srgbClr val="FF0000"/>
                </a:solidFill>
              </a:rPr>
              <a:t>微型化</a:t>
            </a:r>
            <a:r>
              <a:rPr lang="zh-CN" altLang="zh-CN" dirty="0"/>
              <a:t>是指计算机体积更小、功能更强、价格更低</a:t>
            </a:r>
            <a:r>
              <a:rPr lang="zh-CN" altLang="zh-CN" dirty="0" smtClean="0"/>
              <a:t>。</a:t>
            </a:r>
            <a:endParaRPr lang="en-US" altLang="zh-CN" dirty="0" smtClean="0"/>
          </a:p>
          <a:p>
            <a:endParaRPr lang="zh-CN" altLang="en-US" dirty="0"/>
          </a:p>
        </p:txBody>
      </p:sp>
    </p:spTree>
    <p:extLst>
      <p:ext uri="{BB962C8B-B14F-4D97-AF65-F5344CB8AC3E}">
        <p14:creationId xmlns:p14="http://schemas.microsoft.com/office/powerpoint/2010/main" val="2056243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half" idx="1"/>
          </p:nvPr>
        </p:nvSpPr>
        <p:spPr>
          <a:xfrm>
            <a:off x="457200" y="1600200"/>
            <a:ext cx="8229600" cy="4493096"/>
          </a:xfrm>
        </p:spPr>
        <p:txBody>
          <a:bodyPr>
            <a:normAutofit/>
          </a:bodyPr>
          <a:lstStyle/>
          <a:p>
            <a:r>
              <a:rPr lang="zh-CN" altLang="zh-CN" dirty="0">
                <a:solidFill>
                  <a:srgbClr val="FF0000"/>
                </a:solidFill>
              </a:rPr>
              <a:t>网络化</a:t>
            </a:r>
            <a:r>
              <a:rPr lang="zh-CN" altLang="zh-CN" dirty="0"/>
              <a:t>是指计算机网络将不同地理位置上具有独立功能的不同计算机通过通信设备和传输介质互连</a:t>
            </a:r>
            <a:r>
              <a:rPr lang="zh-CN" altLang="zh-CN" dirty="0" smtClean="0"/>
              <a:t>起来</a:t>
            </a:r>
            <a:endParaRPr lang="en-US" altLang="zh-CN" dirty="0" smtClean="0"/>
          </a:p>
          <a:p>
            <a:r>
              <a:rPr lang="zh-CN" altLang="zh-CN" dirty="0" smtClean="0">
                <a:solidFill>
                  <a:srgbClr val="FF0000"/>
                </a:solidFill>
              </a:rPr>
              <a:t>智能化</a:t>
            </a:r>
            <a:r>
              <a:rPr lang="zh-CN" altLang="zh-CN" dirty="0"/>
              <a:t>是指能让计算机能够模拟人类的智力活动，如感知、学习、推理等能力。</a:t>
            </a:r>
          </a:p>
          <a:p>
            <a:endParaRPr lang="zh-CN" altLang="en-US" dirty="0"/>
          </a:p>
        </p:txBody>
      </p:sp>
      <p:sp>
        <p:nvSpPr>
          <p:cNvPr id="5" name="标题 1"/>
          <p:cNvSpPr>
            <a:spLocks noGrp="1"/>
          </p:cNvSpPr>
          <p:nvPr>
            <p:ph type="title"/>
          </p:nvPr>
        </p:nvSpPr>
        <p:spPr/>
        <p:txBody>
          <a:bodyPr>
            <a:normAutofit fontScale="90000"/>
          </a:bodyPr>
          <a:lstStyle/>
          <a:p>
            <a:r>
              <a:rPr lang="en-US" altLang="zh-CN" dirty="0"/>
              <a:t>1.1.2  </a:t>
            </a:r>
            <a:r>
              <a:rPr lang="zh-CN" altLang="zh-CN" dirty="0"/>
              <a:t>计算机技术发展方向</a:t>
            </a:r>
            <a:br>
              <a:rPr lang="zh-CN" altLang="zh-CN" dirty="0"/>
            </a:br>
            <a:endParaRPr lang="zh-CN" altLang="en-US" dirty="0"/>
          </a:p>
        </p:txBody>
      </p:sp>
    </p:spTree>
    <p:extLst>
      <p:ext uri="{BB962C8B-B14F-4D97-AF65-F5344CB8AC3E}">
        <p14:creationId xmlns:p14="http://schemas.microsoft.com/office/powerpoint/2010/main" val="121671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1.1.3  </a:t>
            </a:r>
            <a:r>
              <a:rPr lang="zh-CN" altLang="zh-CN" dirty="0"/>
              <a:t>计算机的特点</a:t>
            </a:r>
            <a:br>
              <a:rPr lang="zh-CN" altLang="zh-CN" dirty="0"/>
            </a:br>
            <a:endParaRPr lang="zh-CN" altLang="en-US" dirty="0"/>
          </a:p>
        </p:txBody>
      </p:sp>
      <p:sp>
        <p:nvSpPr>
          <p:cNvPr id="3" name="文本占位符 2"/>
          <p:cNvSpPr>
            <a:spLocks noGrp="1"/>
          </p:cNvSpPr>
          <p:nvPr>
            <p:ph type="body" sz="half" idx="1"/>
          </p:nvPr>
        </p:nvSpPr>
        <p:spPr>
          <a:xfrm>
            <a:off x="457200" y="1600200"/>
            <a:ext cx="8219256" cy="4781128"/>
          </a:xfrm>
        </p:spPr>
        <p:txBody>
          <a:bodyPr>
            <a:normAutofit/>
          </a:bodyPr>
          <a:lstStyle/>
          <a:p>
            <a:r>
              <a:rPr lang="zh-CN" altLang="zh-CN" dirty="0"/>
              <a:t>（</a:t>
            </a:r>
            <a:r>
              <a:rPr lang="en-US" altLang="zh-CN" dirty="0"/>
              <a:t>1</a:t>
            </a:r>
            <a:r>
              <a:rPr lang="zh-CN" altLang="zh-CN" dirty="0"/>
              <a:t>）运算速度快。运算速度是计算机的一个重要性能指标。通常用每秒钟执行定点加法的次数或平均每秒钟执行指令的条数来衡量计算机运算速度</a:t>
            </a:r>
            <a:r>
              <a:rPr lang="zh-CN" altLang="zh-CN" dirty="0" smtClean="0"/>
              <a:t>。</a:t>
            </a:r>
            <a:endParaRPr lang="en-US" altLang="zh-CN" dirty="0" smtClean="0"/>
          </a:p>
          <a:p>
            <a:r>
              <a:rPr lang="zh-CN" altLang="zh-CN" dirty="0"/>
              <a:t>（</a:t>
            </a:r>
            <a:r>
              <a:rPr lang="en-US" altLang="zh-CN" dirty="0"/>
              <a:t>2</a:t>
            </a:r>
            <a:r>
              <a:rPr lang="zh-CN" altLang="zh-CN" dirty="0"/>
              <a:t>）计算精度高</a:t>
            </a:r>
            <a:r>
              <a:rPr lang="zh-CN" altLang="zh-CN" dirty="0" smtClean="0"/>
              <a:t>。</a:t>
            </a:r>
            <a:endParaRPr lang="en-US" altLang="zh-CN" dirty="0" smtClean="0"/>
          </a:p>
          <a:p>
            <a:r>
              <a:rPr lang="zh-CN" altLang="zh-CN" dirty="0"/>
              <a:t>（</a:t>
            </a:r>
            <a:r>
              <a:rPr lang="en-US" altLang="zh-CN" dirty="0"/>
              <a:t>3</a:t>
            </a:r>
            <a:r>
              <a:rPr lang="zh-CN" altLang="zh-CN" dirty="0"/>
              <a:t>）存储容量大</a:t>
            </a:r>
            <a:r>
              <a:rPr lang="zh-CN" altLang="zh-CN" dirty="0" smtClean="0"/>
              <a:t>。</a:t>
            </a:r>
            <a:endParaRPr lang="en-US" altLang="zh-CN" dirty="0" smtClean="0"/>
          </a:p>
          <a:p>
            <a:r>
              <a:rPr lang="zh-CN" altLang="zh-CN" dirty="0"/>
              <a:t>（</a:t>
            </a:r>
            <a:r>
              <a:rPr lang="en-US" altLang="zh-CN" dirty="0"/>
              <a:t>4</a:t>
            </a:r>
            <a:r>
              <a:rPr lang="zh-CN" altLang="zh-CN" dirty="0"/>
              <a:t>）具有逻辑判断功能</a:t>
            </a:r>
            <a:r>
              <a:rPr lang="zh-CN" altLang="zh-CN" dirty="0" smtClean="0"/>
              <a:t>。</a:t>
            </a:r>
            <a:endParaRPr lang="en-US" altLang="zh-CN" dirty="0" smtClean="0"/>
          </a:p>
          <a:p>
            <a:r>
              <a:rPr lang="zh-CN" altLang="zh-CN" dirty="0"/>
              <a:t>（</a:t>
            </a:r>
            <a:r>
              <a:rPr lang="en-US" altLang="zh-CN" dirty="0"/>
              <a:t>5</a:t>
            </a:r>
            <a:r>
              <a:rPr lang="zh-CN" altLang="zh-CN" dirty="0"/>
              <a:t>）自动化程度高，通用性强。</a:t>
            </a:r>
            <a:endParaRPr lang="en-US" altLang="zh-CN" dirty="0" smtClean="0"/>
          </a:p>
          <a:p>
            <a:endParaRPr lang="zh-CN" altLang="en-US" dirty="0"/>
          </a:p>
        </p:txBody>
      </p:sp>
    </p:spTree>
    <p:extLst>
      <p:ext uri="{BB962C8B-B14F-4D97-AF65-F5344CB8AC3E}">
        <p14:creationId xmlns:p14="http://schemas.microsoft.com/office/powerpoint/2010/main" val="2999246379"/>
      </p:ext>
    </p:extLst>
  </p:cSld>
  <p:clrMapOvr>
    <a:masterClrMapping/>
  </p:clrMapOvr>
</p:sld>
</file>

<file path=ppt/theme/theme1.xml><?xml version="1.0" encoding="utf-8"?>
<a:theme xmlns:a="http://schemas.openxmlformats.org/drawingml/2006/main" name="A000120140530A99PPBG">
  <a:themeElements>
    <a:clrScheme name="自定义 5">
      <a:dk1>
        <a:srgbClr val="7F7F7F"/>
      </a:dk1>
      <a:lt1>
        <a:sysClr val="window" lastClr="FFFFFF"/>
      </a:lt1>
      <a:dk2>
        <a:srgbClr val="7F7F7F"/>
      </a:dk2>
      <a:lt2>
        <a:srgbClr val="E5DEDB"/>
      </a:lt2>
      <a:accent1>
        <a:srgbClr val="92D050"/>
      </a:accent1>
      <a:accent2>
        <a:srgbClr val="63A537"/>
      </a:accent2>
      <a:accent3>
        <a:srgbClr val="37A76F"/>
      </a:accent3>
      <a:accent4>
        <a:srgbClr val="43C1A3"/>
      </a:accent4>
      <a:accent5>
        <a:srgbClr val="4DB3CF"/>
      </a:accent5>
      <a:accent6>
        <a:srgbClr val="36B7F8"/>
      </a:accent6>
      <a:hlink>
        <a:srgbClr val="2998E3"/>
      </a:hlink>
      <a:folHlink>
        <a:srgbClr val="7F723D"/>
      </a:folHlink>
    </a:clrScheme>
    <a:fontScheme name="自定义 2">
      <a:majorFont>
        <a:latin typeface="Arial"/>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5440d1bbd5dc6</Template>
  <TotalTime>1036</TotalTime>
  <Words>2853</Words>
  <Application>Microsoft Office PowerPoint</Application>
  <PresentationFormat>全屏显示(4:3)</PresentationFormat>
  <Paragraphs>167</Paragraphs>
  <Slides>47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47</vt:i4>
      </vt:variant>
    </vt:vector>
  </HeadingPairs>
  <TitlesOfParts>
    <vt:vector size="49" baseType="lpstr">
      <vt:lpstr>A000120140530A99PPBG</vt:lpstr>
      <vt:lpstr>公式</vt:lpstr>
      <vt:lpstr>PowerPoint 演示文稿</vt:lpstr>
      <vt:lpstr>计算机应用基础实例教程 （Windows 7+Office 2010）</vt:lpstr>
      <vt:lpstr>1.1.1计算机的发展</vt:lpstr>
      <vt:lpstr>计算机简介</vt:lpstr>
      <vt:lpstr>1.1.1计算机的发展 </vt:lpstr>
      <vt:lpstr>1.1.1计算机的发展</vt:lpstr>
      <vt:lpstr>1.1.2  计算机技术发展方向 </vt:lpstr>
      <vt:lpstr>1.1.2  计算机技术发展方向 </vt:lpstr>
      <vt:lpstr>1.1.3  计算机的特点 </vt:lpstr>
      <vt:lpstr>1.1.4  计算机的分类 </vt:lpstr>
      <vt:lpstr>1.1.5  计算机的应用 </vt:lpstr>
      <vt:lpstr>1.1.6  多媒体技术</vt:lpstr>
      <vt:lpstr>1.1.6  多媒体技术</vt:lpstr>
      <vt:lpstr>1.2  计算机入门知识 </vt:lpstr>
      <vt:lpstr>1.2.1  计算机系统的组成 </vt:lpstr>
      <vt:lpstr>1．计算机硬件 </vt:lpstr>
      <vt:lpstr>1．计算机硬件</vt:lpstr>
      <vt:lpstr>1．计算机硬件--存储器</vt:lpstr>
      <vt:lpstr>1．计算机硬件----存储器</vt:lpstr>
      <vt:lpstr>1．计算机硬件</vt:lpstr>
      <vt:lpstr>2．计算机软件系统 </vt:lpstr>
      <vt:lpstr>2．计算机软件系统-----操作系统</vt:lpstr>
      <vt:lpstr>1.2.2  计算机的性能指标 </vt:lpstr>
      <vt:lpstr>1.2.2  计算机的性能指标</vt:lpstr>
      <vt:lpstr>1.2.2  计算机的性能指标</vt:lpstr>
      <vt:lpstr>1.2.2  计算机的性能指标----常用的存储单位有： </vt:lpstr>
      <vt:lpstr>1.2.2  计算机的性能指标</vt:lpstr>
      <vt:lpstr>1.3  信息的表示与存储 </vt:lpstr>
      <vt:lpstr>1.3.1  信息与数据 </vt:lpstr>
      <vt:lpstr>1.3.2  进位计数制 </vt:lpstr>
      <vt:lpstr>1.3.2  进位计数制</vt:lpstr>
      <vt:lpstr>1.3.3  计算机使用二进制的原因 </vt:lpstr>
      <vt:lpstr>1.3.4  数制间的转换 </vt:lpstr>
      <vt:lpstr>1.3.4  数制间的转换</vt:lpstr>
      <vt:lpstr>2．将十进制转换成其它进制 </vt:lpstr>
      <vt:lpstr>2．将十进制转换成其它进制</vt:lpstr>
      <vt:lpstr>2．将十进制转换成其它进制</vt:lpstr>
      <vt:lpstr>2．二进制转换成八进制、十六进制 </vt:lpstr>
      <vt:lpstr>2．二进制转换成八进制、十六进制 </vt:lpstr>
      <vt:lpstr>1.3.5  计算机中数据的编码 </vt:lpstr>
      <vt:lpstr>1.3.5  计算机中数据的编码</vt:lpstr>
      <vt:lpstr>1.3.5  计算机中数据的编码</vt:lpstr>
      <vt:lpstr>2．汉字编码 </vt:lpstr>
      <vt:lpstr>2．汉字编码</vt:lpstr>
      <vt:lpstr>2．汉字编码</vt:lpstr>
      <vt:lpstr>PowerPoint 演示文稿</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shiliping</dc:creator>
  <cp:lastModifiedBy>雨林木风</cp:lastModifiedBy>
  <cp:revision>234</cp:revision>
  <dcterms:created xsi:type="dcterms:W3CDTF">2013-08-06T02:48:58Z</dcterms:created>
  <dcterms:modified xsi:type="dcterms:W3CDTF">2015-01-12T06:43:13Z</dcterms:modified>
</cp:coreProperties>
</file>