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18" r:id="rId2"/>
    <p:sldId id="419" r:id="rId3"/>
    <p:sldId id="420" r:id="rId4"/>
    <p:sldId id="421" r:id="rId5"/>
    <p:sldId id="422" r:id="rId6"/>
    <p:sldId id="423" r:id="rId7"/>
    <p:sldId id="424" r:id="rId8"/>
    <p:sldId id="425" r:id="rId9"/>
    <p:sldId id="426" r:id="rId10"/>
    <p:sldId id="427" r:id="rId11"/>
    <p:sldId id="428" r:id="rId12"/>
    <p:sldId id="429" r:id="rId13"/>
    <p:sldId id="430" r:id="rId14"/>
    <p:sldId id="431" r:id="rId15"/>
    <p:sldId id="432" r:id="rId16"/>
    <p:sldId id="43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392" r:id="rId32"/>
    <p:sldId id="393" r:id="rId33"/>
    <p:sldId id="394" r:id="rId34"/>
    <p:sldId id="395" r:id="rId35"/>
    <p:sldId id="396" r:id="rId36"/>
    <p:sldId id="397" r:id="rId37"/>
    <p:sldId id="398" r:id="rId38"/>
    <p:sldId id="399" r:id="rId39"/>
    <p:sldId id="400" r:id="rId40"/>
    <p:sldId id="401" r:id="rId41"/>
    <p:sldId id="402" r:id="rId42"/>
    <p:sldId id="403" r:id="rId43"/>
    <p:sldId id="340" r:id="rId44"/>
    <p:sldId id="342" r:id="rId45"/>
    <p:sldId id="343" r:id="rId46"/>
    <p:sldId id="344" r:id="rId47"/>
    <p:sldId id="345" r:id="rId48"/>
    <p:sldId id="346" r:id="rId49"/>
    <p:sldId id="347" r:id="rId50"/>
    <p:sldId id="348" r:id="rId51"/>
    <p:sldId id="349" r:id="rId52"/>
    <p:sldId id="350" r:id="rId53"/>
    <p:sldId id="351" r:id="rId54"/>
    <p:sldId id="352" r:id="rId55"/>
    <p:sldId id="353" r:id="rId56"/>
    <p:sldId id="354" r:id="rId57"/>
    <p:sldId id="355" r:id="rId58"/>
    <p:sldId id="356" r:id="rId59"/>
    <p:sldId id="357" r:id="rId60"/>
    <p:sldId id="358" r:id="rId61"/>
    <p:sldId id="359" r:id="rId62"/>
    <p:sldId id="360" r:id="rId63"/>
    <p:sldId id="361" r:id="rId64"/>
    <p:sldId id="362" r:id="rId65"/>
    <p:sldId id="363" r:id="rId66"/>
    <p:sldId id="364" r:id="rId67"/>
    <p:sldId id="365" r:id="rId68"/>
    <p:sldId id="366" r:id="rId69"/>
    <p:sldId id="367" r:id="rId70"/>
    <p:sldId id="368" r:id="rId71"/>
    <p:sldId id="369" r:id="rId72"/>
    <p:sldId id="370" r:id="rId73"/>
    <p:sldId id="371" r:id="rId74"/>
    <p:sldId id="372" r:id="rId75"/>
    <p:sldId id="373" r:id="rId76"/>
    <p:sldId id="374" r:id="rId77"/>
    <p:sldId id="375" r:id="rId78"/>
    <p:sldId id="376" r:id="rId79"/>
    <p:sldId id="377" r:id="rId80"/>
    <p:sldId id="378" r:id="rId81"/>
    <p:sldId id="379" r:id="rId82"/>
    <p:sldId id="380" r:id="rId83"/>
    <p:sldId id="381" r:id="rId84"/>
    <p:sldId id="382" r:id="rId85"/>
    <p:sldId id="383" r:id="rId86"/>
    <p:sldId id="384" r:id="rId87"/>
    <p:sldId id="385" r:id="rId88"/>
    <p:sldId id="386" r:id="rId89"/>
    <p:sldId id="387" r:id="rId90"/>
    <p:sldId id="388" r:id="rId91"/>
    <p:sldId id="389" r:id="rId92"/>
    <p:sldId id="390" r:id="rId93"/>
    <p:sldId id="391" r:id="rId94"/>
    <p:sldId id="257" r:id="rId95"/>
    <p:sldId id="258" r:id="rId96"/>
    <p:sldId id="259" r:id="rId97"/>
    <p:sldId id="260" r:id="rId98"/>
    <p:sldId id="261" r:id="rId99"/>
    <p:sldId id="289" r:id="rId100"/>
    <p:sldId id="290" r:id="rId101"/>
    <p:sldId id="291" r:id="rId102"/>
    <p:sldId id="292" r:id="rId103"/>
    <p:sldId id="293" r:id="rId104"/>
    <p:sldId id="294" r:id="rId105"/>
    <p:sldId id="295" r:id="rId106"/>
    <p:sldId id="296" r:id="rId107"/>
    <p:sldId id="297" r:id="rId108"/>
    <p:sldId id="298" r:id="rId109"/>
    <p:sldId id="299" r:id="rId110"/>
    <p:sldId id="300" r:id="rId111"/>
    <p:sldId id="301" r:id="rId112"/>
    <p:sldId id="302" r:id="rId113"/>
    <p:sldId id="303" r:id="rId114"/>
    <p:sldId id="304" r:id="rId115"/>
    <p:sldId id="305" r:id="rId116"/>
    <p:sldId id="306" r:id="rId117"/>
    <p:sldId id="307" r:id="rId118"/>
    <p:sldId id="308" r:id="rId119"/>
    <p:sldId id="309" r:id="rId120"/>
    <p:sldId id="310" r:id="rId121"/>
    <p:sldId id="311" r:id="rId122"/>
    <p:sldId id="312" r:id="rId123"/>
    <p:sldId id="313" r:id="rId124"/>
    <p:sldId id="314" r:id="rId125"/>
    <p:sldId id="315" r:id="rId126"/>
    <p:sldId id="316" r:id="rId127"/>
    <p:sldId id="317" r:id="rId128"/>
    <p:sldId id="318" r:id="rId129"/>
    <p:sldId id="319" r:id="rId130"/>
    <p:sldId id="320" r:id="rId131"/>
    <p:sldId id="321" r:id="rId132"/>
    <p:sldId id="322" r:id="rId133"/>
    <p:sldId id="323" r:id="rId134"/>
    <p:sldId id="324" r:id="rId135"/>
    <p:sldId id="325" r:id="rId136"/>
    <p:sldId id="326" r:id="rId137"/>
    <p:sldId id="327" r:id="rId138"/>
    <p:sldId id="328" r:id="rId139"/>
    <p:sldId id="329" r:id="rId140"/>
    <p:sldId id="330" r:id="rId141"/>
    <p:sldId id="331" r:id="rId142"/>
    <p:sldId id="332" r:id="rId143"/>
    <p:sldId id="333" r:id="rId144"/>
    <p:sldId id="334" r:id="rId1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ableStyles" Target="tableStyle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4150812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1271315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1511532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625600" y="304800"/>
            <a:ext cx="10363200" cy="12065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625600" y="1600200"/>
            <a:ext cx="50800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08800" y="1600200"/>
            <a:ext cx="50800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5"/>
          <p:cNvSpPr>
            <a:spLocks noGrp="1" noChangeArrowheads="1"/>
          </p:cNvSpPr>
          <p:nvPr>
            <p:ph type="sldNum" sz="quarter" idx="12"/>
          </p:nvPr>
        </p:nvSpPr>
        <p:spPr>
          <a:ln/>
        </p:spPr>
        <p:txBody>
          <a:bodyPr/>
          <a:lstStyle>
            <a:lvl1pPr>
              <a:defRPr/>
            </a:lvl1pPr>
          </a:lstStyle>
          <a:p>
            <a:fld id="{F5B6AB61-CA54-4422-85C4-495BD88716A7}" type="slidenum">
              <a:rPr lang="zh-CN" altLang="en-US"/>
              <a:pPr/>
              <a:t>‹#›</a:t>
            </a:fld>
            <a:endParaRPr lang="en-US" altLang="zh-CN"/>
          </a:p>
        </p:txBody>
      </p:sp>
    </p:spTree>
    <p:extLst>
      <p:ext uri="{BB962C8B-B14F-4D97-AF65-F5344CB8AC3E}">
        <p14:creationId xmlns:p14="http://schemas.microsoft.com/office/powerpoint/2010/main" val="916711435"/>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3615301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2107278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1680627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697627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3575405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1036809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2630077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50DA25-030C-4E9B-A915-0EA8776A1FD5}"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3206333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5000" b="-1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50DA25-030C-4E9B-A915-0EA8776A1FD5}" type="datetimeFigureOut">
              <a:rPr lang="zh-CN" altLang="en-US" smtClean="0"/>
              <a:t>2016/1/27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33EB6B-65C4-4BE6-B8AA-A478CEF2D9FF}" type="slidenum">
              <a:rPr lang="zh-CN" altLang="en-US" smtClean="0"/>
              <a:t>‹#›</a:t>
            </a:fld>
            <a:endParaRPr lang="zh-CN" altLang="en-US"/>
          </a:p>
        </p:txBody>
      </p:sp>
    </p:spTree>
    <p:extLst>
      <p:ext uri="{BB962C8B-B14F-4D97-AF65-F5344CB8AC3E}">
        <p14:creationId xmlns:p14="http://schemas.microsoft.com/office/powerpoint/2010/main" val="3295344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0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0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1.wmf"/></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43.wmf"/><Relationship Id="rId5" Type="http://schemas.openxmlformats.org/officeDocument/2006/relationships/oleObject" Target="../embeddings/oleObject4.bin"/><Relationship Id="rId4" Type="http://schemas.openxmlformats.org/officeDocument/2006/relationships/image" Target="../media/image42.wmf"/></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44.w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5.vml"/><Relationship Id="rId4" Type="http://schemas.openxmlformats.org/officeDocument/2006/relationships/image" Target="../media/image45.wmf"/></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46.wmf"/></Relationships>
</file>

<file path=ppt/slides/_rels/slide7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251076" y="2636839"/>
            <a:ext cx="8385175" cy="1431925"/>
          </a:xfrm>
        </p:spPr>
        <p:txBody>
          <a:bodyPr/>
          <a:lstStyle/>
          <a:p>
            <a:pPr algn="ctr" eaLnBrk="1" hangingPunct="1">
              <a:defRPr/>
            </a:pPr>
            <a:r>
              <a:rPr lang="zh-CN" altLang="zh-CN" dirty="0"/>
              <a:t>项目一 汽车空调系统概述</a:t>
            </a:r>
            <a:br>
              <a:rPr lang="zh-CN" altLang="zh-CN" dirty="0"/>
            </a:br>
            <a:endParaRPr lang="zh-CN" altLang="en-US" dirty="0"/>
          </a:p>
        </p:txBody>
      </p:sp>
    </p:spTree>
    <p:extLst>
      <p:ext uri="{BB962C8B-B14F-4D97-AF65-F5344CB8AC3E}">
        <p14:creationId xmlns:p14="http://schemas.microsoft.com/office/powerpoint/2010/main" val="3392874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eaLnBrk="1" hangingPunct="1"/>
            <a:r>
              <a:rPr lang="zh-CN" altLang="en-US" b="0" smtClean="0">
                <a:solidFill>
                  <a:schemeClr val="tx1"/>
                </a:solidFill>
                <a:effectLst/>
              </a:rPr>
              <a:t>汽车空调制冷（循环）工作原理</a:t>
            </a:r>
          </a:p>
        </p:txBody>
      </p:sp>
      <p:sp>
        <p:nvSpPr>
          <p:cNvPr id="12291" name="Rectangle 3"/>
          <p:cNvSpPr>
            <a:spLocks noGrp="1" noRot="1" noChangeArrowheads="1"/>
          </p:cNvSpPr>
          <p:nvPr>
            <p:ph type="body" idx="1"/>
          </p:nvPr>
        </p:nvSpPr>
        <p:spPr>
          <a:xfrm>
            <a:off x="1243083" y="1690688"/>
            <a:ext cx="9088272" cy="4000428"/>
          </a:xfrm>
        </p:spPr>
        <p:txBody>
          <a:bodyPr/>
          <a:lstStyle/>
          <a:p>
            <a:pPr eaLnBrk="1" hangingPunct="1">
              <a:lnSpc>
                <a:spcPct val="90000"/>
              </a:lnSpc>
            </a:pPr>
            <a:r>
              <a:rPr lang="zh-CN" altLang="en-US" sz="2400" b="1" dirty="0"/>
              <a:t>低温低压液态制冷剂进入用来冷却车内空气的蒸发器，在定压下汽化。由于制冷剂汽化时的温度低于环境温度，因此能自动吸收空气中的热量，使空气温度下降，产生冷效应。制冷剂吸热汽化，由液体变成低温低压蒸气，然后被压缩机压缩变成高于环境温度的高温高压气体，进入冷凝器将热量释放给外界空气，从而冷凝成高压的液态制冷剂，最后经过节流阀，变为低温低压的液态制冷剂，再进入蒸发器汽化吸热，这样就完成了一个制冷循环</a:t>
            </a:r>
          </a:p>
        </p:txBody>
      </p:sp>
    </p:spTree>
    <p:extLst>
      <p:ext uri="{BB962C8B-B14F-4D97-AF65-F5344CB8AC3E}">
        <p14:creationId xmlns:p14="http://schemas.microsoft.com/office/powerpoint/2010/main" val="418693433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7256" y="842986"/>
            <a:ext cx="10148248" cy="1681850"/>
          </a:xfrm>
        </p:spPr>
        <p:txBody>
          <a:bodyPr>
            <a:noAutofit/>
          </a:bodyPr>
          <a:lstStyle/>
          <a:p>
            <a:r>
              <a:rPr lang="zh-CN" altLang="zh-CN" sz="3200" dirty="0"/>
              <a:t>离合器毂夹持</a:t>
            </a:r>
            <a:r>
              <a:rPr lang="zh-CN" altLang="zh-CN" sz="3200" dirty="0" smtClean="0"/>
              <a:t>器</a:t>
            </a:r>
            <a:endParaRPr lang="en-US" altLang="zh-CN" sz="3200" dirty="0" smtClean="0"/>
          </a:p>
          <a:p>
            <a:r>
              <a:rPr lang="zh-CN" altLang="zh-CN" sz="3200" dirty="0"/>
              <a:t>主要用于拆装空调电磁离合器压盘时，对离合器毂进行固定</a:t>
            </a:r>
            <a:endParaRPr lang="zh-CN" altLang="en-US" sz="3200" dirty="0"/>
          </a:p>
        </p:txBody>
      </p:sp>
      <p:pic>
        <p:nvPicPr>
          <p:cNvPr id="4" name="图片 3"/>
          <p:cNvPicPr/>
          <p:nvPr/>
        </p:nvPicPr>
        <p:blipFill>
          <a:blip r:embed="rId2"/>
          <a:srcRect/>
          <a:stretch>
            <a:fillRect/>
          </a:stretch>
        </p:blipFill>
        <p:spPr bwMode="auto">
          <a:xfrm>
            <a:off x="1037272" y="3418840"/>
            <a:ext cx="3189288" cy="2961640"/>
          </a:xfrm>
          <a:prstGeom prst="rect">
            <a:avLst/>
          </a:prstGeom>
          <a:noFill/>
          <a:ln w="9525">
            <a:noFill/>
            <a:miter lim="800000"/>
            <a:headEnd/>
            <a:tailEnd/>
          </a:ln>
        </p:spPr>
      </p:pic>
      <p:pic>
        <p:nvPicPr>
          <p:cNvPr id="5" name="图片 4" descr="C:\Documents and Settings\Administrator\桌面\20130326080552_61632.jpg"/>
          <p:cNvPicPr/>
          <p:nvPr/>
        </p:nvPicPr>
        <p:blipFill>
          <a:blip r:embed="rId3"/>
          <a:srcRect/>
          <a:stretch>
            <a:fillRect/>
          </a:stretch>
        </p:blipFill>
        <p:spPr bwMode="auto">
          <a:xfrm>
            <a:off x="5107622" y="3418840"/>
            <a:ext cx="3609658" cy="2961640"/>
          </a:xfrm>
          <a:prstGeom prst="rect">
            <a:avLst/>
          </a:prstGeom>
          <a:noFill/>
          <a:ln w="9525">
            <a:noFill/>
            <a:miter lim="800000"/>
            <a:headEnd/>
            <a:tailEnd/>
          </a:ln>
        </p:spPr>
      </p:pic>
    </p:spTree>
    <p:extLst>
      <p:ext uri="{BB962C8B-B14F-4D97-AF65-F5344CB8AC3E}">
        <p14:creationId xmlns:p14="http://schemas.microsoft.com/office/powerpoint/2010/main" val="22321405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7256" y="1047703"/>
            <a:ext cx="10735101" cy="1654554"/>
          </a:xfrm>
        </p:spPr>
        <p:txBody>
          <a:bodyPr>
            <a:noAutofit/>
          </a:bodyPr>
          <a:lstStyle/>
          <a:p>
            <a:r>
              <a:rPr lang="zh-CN" altLang="zh-CN" sz="3200" dirty="0"/>
              <a:t>离合器皮带轮拔出器</a:t>
            </a:r>
          </a:p>
          <a:p>
            <a:r>
              <a:rPr lang="zh-CN" altLang="zh-CN" sz="3200" dirty="0"/>
              <a:t>主要用于拆装空调离合器皮带轮时，把离合器皮带轮与转轴分离</a:t>
            </a:r>
            <a:endParaRPr lang="zh-CN" altLang="en-US" sz="3200" dirty="0"/>
          </a:p>
        </p:txBody>
      </p:sp>
      <p:pic>
        <p:nvPicPr>
          <p:cNvPr id="4" name="图片 3"/>
          <p:cNvPicPr/>
          <p:nvPr/>
        </p:nvPicPr>
        <p:blipFill>
          <a:blip r:embed="rId2"/>
          <a:srcRect/>
          <a:stretch>
            <a:fillRect/>
          </a:stretch>
        </p:blipFill>
        <p:spPr bwMode="auto">
          <a:xfrm>
            <a:off x="1449704" y="3415982"/>
            <a:ext cx="2858135" cy="2395538"/>
          </a:xfrm>
          <a:prstGeom prst="rect">
            <a:avLst/>
          </a:prstGeom>
          <a:noFill/>
          <a:ln w="9525">
            <a:noFill/>
            <a:miter lim="800000"/>
            <a:headEnd/>
            <a:tailEnd/>
          </a:ln>
        </p:spPr>
      </p:pic>
      <p:pic>
        <p:nvPicPr>
          <p:cNvPr id="5" name="图片 4"/>
          <p:cNvPicPr/>
          <p:nvPr/>
        </p:nvPicPr>
        <p:blipFill>
          <a:blip r:embed="rId3"/>
          <a:srcRect/>
          <a:stretch>
            <a:fillRect/>
          </a:stretch>
        </p:blipFill>
        <p:spPr bwMode="auto">
          <a:xfrm>
            <a:off x="5325427" y="3415982"/>
            <a:ext cx="3127693" cy="2395538"/>
          </a:xfrm>
          <a:prstGeom prst="rect">
            <a:avLst/>
          </a:prstGeom>
          <a:noFill/>
          <a:ln w="9525">
            <a:noFill/>
            <a:miter lim="800000"/>
            <a:headEnd/>
            <a:tailEnd/>
          </a:ln>
        </p:spPr>
      </p:pic>
    </p:spTree>
    <p:extLst>
      <p:ext uri="{BB962C8B-B14F-4D97-AF65-F5344CB8AC3E}">
        <p14:creationId xmlns:p14="http://schemas.microsoft.com/office/powerpoint/2010/main" val="6918216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6920" y="687705"/>
            <a:ext cx="10515600" cy="592455"/>
          </a:xfrm>
        </p:spPr>
        <p:txBody>
          <a:bodyPr/>
          <a:lstStyle/>
          <a:p>
            <a:r>
              <a:rPr lang="zh-CN" altLang="zh-CN" dirty="0"/>
              <a:t>维修专用成套工具或设备</a:t>
            </a:r>
            <a:endParaRPr lang="zh-CN" altLang="en-US" dirty="0"/>
          </a:p>
        </p:txBody>
      </p:sp>
      <p:pic>
        <p:nvPicPr>
          <p:cNvPr id="5122" name="图片 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920" y="1853883"/>
            <a:ext cx="2392680" cy="212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0043" y="1853883"/>
            <a:ext cx="3043494" cy="212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7882" y="1853882"/>
            <a:ext cx="2088197" cy="208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21019" y="4853355"/>
            <a:ext cx="9525059" cy="369332"/>
          </a:xfrm>
          <a:prstGeom prst="rect">
            <a:avLst/>
          </a:prstGeom>
        </p:spPr>
        <p:txBody>
          <a:bodyPr wrap="square">
            <a:spAutoFit/>
          </a:bodyPr>
          <a:lstStyle/>
          <a:p>
            <a:r>
              <a:rPr lang="en-US" altLang="zh-CN" kern="100" dirty="0">
                <a:latin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离合器线圈拔出器支架</a:t>
            </a:r>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en-US" altLang="zh-CN" kern="100" dirty="0">
                <a:latin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软管夹紧钳子</a:t>
            </a:r>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en-US" altLang="zh-CN" kern="100" dirty="0">
                <a:latin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压缩机卡具</a:t>
            </a:r>
            <a:endParaRPr lang="zh-CN" altLang="en-US" dirty="0"/>
          </a:p>
        </p:txBody>
      </p:sp>
    </p:spTree>
    <p:extLst>
      <p:ext uri="{BB962C8B-B14F-4D97-AF65-F5344CB8AC3E}">
        <p14:creationId xmlns:p14="http://schemas.microsoft.com/office/powerpoint/2010/main" val="213709336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363" y="1344294"/>
            <a:ext cx="2880677" cy="251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9002" y="1344294"/>
            <a:ext cx="3146453" cy="251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1417" y="1344294"/>
            <a:ext cx="2310523" cy="251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122362" y="4711115"/>
            <a:ext cx="9769577" cy="369332"/>
          </a:xfrm>
          <a:prstGeom prst="rect">
            <a:avLst/>
          </a:prstGeom>
        </p:spPr>
        <p:txBody>
          <a:bodyPr wrap="square">
            <a:spAutoFit/>
          </a:bodyPr>
          <a:lstStyle/>
          <a:p>
            <a:r>
              <a:rPr lang="en-US" altLang="zh-CN" kern="100" dirty="0">
                <a:latin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示踪染料注射器</a:t>
            </a:r>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en-US" altLang="zh-CN" kern="100" dirty="0">
                <a:latin typeface="Times New Roman" panose="02020603050405020304" pitchFamily="18" charset="0"/>
              </a:rPr>
              <a:t>(d)</a:t>
            </a:r>
            <a:r>
              <a:rPr lang="zh-CN" altLang="zh-CN" kern="100" dirty="0">
                <a:latin typeface="Times New Roman" panose="02020603050405020304" pitchFamily="18" charset="0"/>
                <a:cs typeface="Times New Roman" panose="02020603050405020304" pitchFamily="18" charset="0"/>
              </a:rPr>
              <a:t>流量控制阀</a:t>
            </a:r>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en-US" altLang="zh-CN" kern="100" dirty="0">
                <a:latin typeface="Times New Roman" panose="02020603050405020304" pitchFamily="18" charset="0"/>
              </a:rPr>
              <a:t>e)</a:t>
            </a:r>
            <a:r>
              <a:rPr lang="zh-CN" altLang="zh-CN" kern="100" dirty="0">
                <a:latin typeface="Times New Roman" panose="02020603050405020304" pitchFamily="18" charset="0"/>
                <a:cs typeface="Times New Roman" panose="02020603050405020304" pitchFamily="18" charset="0"/>
              </a:rPr>
              <a:t>高强度不可见光灯</a:t>
            </a:r>
            <a:endParaRPr lang="zh-CN" altLang="en-US" dirty="0"/>
          </a:p>
        </p:txBody>
      </p:sp>
    </p:spTree>
    <p:extLst>
      <p:ext uri="{BB962C8B-B14F-4D97-AF65-F5344CB8AC3E}">
        <p14:creationId xmlns:p14="http://schemas.microsoft.com/office/powerpoint/2010/main" val="46281239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443" y="1445895"/>
            <a:ext cx="3307397" cy="3051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7095" y="1445895"/>
            <a:ext cx="3052810" cy="280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9160" y="1445895"/>
            <a:ext cx="3057160" cy="305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00442" y="4873675"/>
            <a:ext cx="10195877" cy="369332"/>
          </a:xfrm>
          <a:prstGeom prst="rect">
            <a:avLst/>
          </a:prstGeom>
        </p:spPr>
        <p:txBody>
          <a:bodyPr wrap="square">
            <a:spAutoFit/>
          </a:bodyPr>
          <a:lstStyle/>
          <a:p>
            <a:r>
              <a:rPr lang="en-US" altLang="zh-CN" kern="100" dirty="0">
                <a:latin typeface="Times New Roman" panose="02020603050405020304" pitchFamily="18" charset="0"/>
              </a:rPr>
              <a:t>(f)</a:t>
            </a:r>
            <a:r>
              <a:rPr lang="zh-CN" altLang="zh-CN" kern="100" dirty="0">
                <a:latin typeface="Times New Roman" panose="02020603050405020304" pitchFamily="18" charset="0"/>
                <a:cs typeface="Times New Roman" panose="02020603050405020304" pitchFamily="18" charset="0"/>
              </a:rPr>
              <a:t>诊断扫描工具</a:t>
            </a:r>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en-US" altLang="zh-CN" kern="100" dirty="0">
                <a:latin typeface="Times New Roman" panose="02020603050405020304" pitchFamily="18" charset="0"/>
              </a:rPr>
              <a:t>(g)</a:t>
            </a:r>
            <a:r>
              <a:rPr lang="zh-CN" altLang="zh-CN" kern="100" dirty="0">
                <a:latin typeface="Times New Roman" panose="02020603050405020304" pitchFamily="18" charset="0"/>
                <a:cs typeface="Times New Roman" panose="02020603050405020304" pitchFamily="18" charset="0"/>
              </a:rPr>
              <a:t>压力测试接头</a:t>
            </a:r>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en-US" altLang="zh-CN" kern="100" dirty="0">
                <a:latin typeface="Times New Roman" panose="02020603050405020304" pitchFamily="18" charset="0"/>
              </a:rPr>
              <a:t>(h)50</a:t>
            </a:r>
            <a:r>
              <a:rPr lang="zh-CN" altLang="zh-CN" kern="100" dirty="0">
                <a:latin typeface="Times New Roman" panose="02020603050405020304" pitchFamily="18" charset="0"/>
                <a:cs typeface="Times New Roman" panose="02020603050405020304" pitchFamily="18" charset="0"/>
              </a:rPr>
              <a:t>磅可重加注储存罐</a:t>
            </a:r>
            <a:endParaRPr lang="zh-CN" altLang="en-US" dirty="0"/>
          </a:p>
        </p:txBody>
      </p:sp>
    </p:spTree>
    <p:extLst>
      <p:ext uri="{BB962C8B-B14F-4D97-AF65-F5344CB8AC3E}">
        <p14:creationId xmlns:p14="http://schemas.microsoft.com/office/powerpoint/2010/main" val="105013404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歧管压力表组</a:t>
            </a:r>
            <a:endParaRPr lang="zh-CN" altLang="en-US" dirty="0"/>
          </a:p>
        </p:txBody>
      </p:sp>
      <p:sp>
        <p:nvSpPr>
          <p:cNvPr id="3" name="内容占位符 2"/>
          <p:cNvSpPr>
            <a:spLocks noGrp="1"/>
          </p:cNvSpPr>
          <p:nvPr>
            <p:ph idx="1"/>
          </p:nvPr>
        </p:nvSpPr>
        <p:spPr>
          <a:xfrm>
            <a:off x="838200" y="1825625"/>
            <a:ext cx="10515600" cy="2075815"/>
          </a:xfrm>
        </p:spPr>
        <p:txBody>
          <a:bodyPr/>
          <a:lstStyle/>
          <a:p>
            <a:r>
              <a:rPr lang="zh-CN" altLang="zh-CN" dirty="0"/>
              <a:t>歧管压力表组是维护空调系统必不可少的设备，如图</a:t>
            </a:r>
            <a:r>
              <a:rPr lang="en-US" altLang="zh-CN" dirty="0"/>
              <a:t>5-7</a:t>
            </a:r>
            <a:r>
              <a:rPr lang="zh-CN" altLang="zh-CN" dirty="0"/>
              <a:t>所示。歧管压力表组是用来测定空调系统的高、低压侧的压力，正确的制冷剂装量以及空调系统的诊断和工作效率等。测量的目的就是同时测出高、低压的读数，因为必须对压力读数进行比较来确定空调系统的工作情况。</a:t>
            </a:r>
          </a:p>
          <a:p>
            <a:endParaRPr lang="zh-CN" altLang="en-US" dirty="0"/>
          </a:p>
        </p:txBody>
      </p:sp>
      <p:pic>
        <p:nvPicPr>
          <p:cNvPr id="8194" name="图片 5" descr="歧管压力表组.jpg"/>
          <p:cNvPicPr>
            <a:picLocks noChangeAspect="1" noChangeArrowheads="1"/>
          </p:cNvPicPr>
          <p:nvPr/>
        </p:nvPicPr>
        <p:blipFill>
          <a:blip r:embed="rId2">
            <a:lum contrast="10000"/>
            <a:extLst>
              <a:ext uri="{28A0092B-C50C-407E-A947-70E740481C1C}">
                <a14:useLocalDpi xmlns:a14="http://schemas.microsoft.com/office/drawing/2010/main" val="0"/>
              </a:ext>
            </a:extLst>
          </a:blip>
          <a:srcRect/>
          <a:stretch>
            <a:fillRect/>
          </a:stretch>
        </p:blipFill>
        <p:spPr bwMode="auto">
          <a:xfrm>
            <a:off x="6527483" y="3901440"/>
            <a:ext cx="25908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33798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为了对</a:t>
            </a:r>
            <a:r>
              <a:rPr lang="en-US" altLang="zh-CN" dirty="0"/>
              <a:t>R134a</a:t>
            </a:r>
            <a:r>
              <a:rPr lang="zh-CN" altLang="zh-CN" dirty="0"/>
              <a:t>装置进行标识，低压测试管通常为带黑色条的蓝色管。高压测试管通常为带黑色条的红色管，而中央测试软管为黄色管带黑色条。</a:t>
            </a:r>
          </a:p>
          <a:p>
            <a:r>
              <a:rPr lang="zh-CN" altLang="zh-CN" dirty="0"/>
              <a:t>歧管压力表组由低压表头、高压表头、高压管接头、中间管接头、低压管接头、低压手动阀和高压手动阀以及相关软管组成。</a:t>
            </a:r>
            <a:endParaRPr lang="zh-CN" altLang="en-US" dirty="0"/>
          </a:p>
        </p:txBody>
      </p:sp>
    </p:spTree>
    <p:extLst>
      <p:ext uri="{BB962C8B-B14F-4D97-AF65-F5344CB8AC3E}">
        <p14:creationId xmlns:p14="http://schemas.microsoft.com/office/powerpoint/2010/main" val="359734802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3720" y="789304"/>
            <a:ext cx="11292840" cy="5489575"/>
          </a:xfrm>
        </p:spPr>
        <p:txBody>
          <a:bodyPr>
            <a:normAutofit/>
          </a:bodyPr>
          <a:lstStyle/>
          <a:p>
            <a:r>
              <a:rPr lang="zh-CN" altLang="en-US" dirty="0"/>
              <a:t>低压表</a:t>
            </a:r>
            <a:r>
              <a:rPr lang="en-US" altLang="zh-CN" dirty="0"/>
              <a:t>——</a:t>
            </a:r>
            <a:r>
              <a:rPr lang="zh-CN" altLang="en-US" dirty="0"/>
              <a:t>标有蓝色标志的表是用于测量低压侧维护孔的压力。表的顺时针方向的压力读数为</a:t>
            </a:r>
            <a:r>
              <a:rPr lang="en-US" altLang="zh-CN" dirty="0"/>
              <a:t>0</a:t>
            </a:r>
            <a:r>
              <a:rPr lang="zh-CN" altLang="en-US" dirty="0"/>
              <a:t>～</a:t>
            </a:r>
            <a:r>
              <a:rPr lang="en-US" altLang="zh-CN" dirty="0"/>
              <a:t>150</a:t>
            </a:r>
            <a:r>
              <a:rPr lang="zh-CN" altLang="en-US" dirty="0"/>
              <a:t>磅</a:t>
            </a:r>
            <a:r>
              <a:rPr lang="en-US" altLang="zh-CN" dirty="0"/>
              <a:t>/</a:t>
            </a:r>
            <a:r>
              <a:rPr lang="zh-CN" altLang="en-US" dirty="0"/>
              <a:t>平方英寸（</a:t>
            </a:r>
            <a:r>
              <a:rPr lang="en-US" altLang="zh-CN" dirty="0"/>
              <a:t>0bar</a:t>
            </a:r>
            <a:r>
              <a:rPr lang="zh-CN" altLang="en-US" dirty="0"/>
              <a:t>～</a:t>
            </a:r>
            <a:r>
              <a:rPr lang="en-US" altLang="zh-CN" dirty="0"/>
              <a:t>10.4bar</a:t>
            </a:r>
            <a:r>
              <a:rPr lang="zh-CN" altLang="en-US" dirty="0"/>
              <a:t>）（压力刻度），而逆时针方向的读数为</a:t>
            </a:r>
            <a:r>
              <a:rPr lang="en-US" altLang="zh-CN" dirty="0"/>
              <a:t>0</a:t>
            </a:r>
            <a:r>
              <a:rPr lang="zh-CN" altLang="en-US" dirty="0"/>
              <a:t>～</a:t>
            </a:r>
            <a:r>
              <a:rPr lang="en-US" altLang="zh-CN" dirty="0"/>
              <a:t>30</a:t>
            </a:r>
            <a:r>
              <a:rPr lang="zh-CN" altLang="en-US" dirty="0"/>
              <a:t>英寸汞柱（真空刻度）。此低压侧表被称为组合压力表，因为它有两个作用，或者测量压力，或者测量真空度。组合表的真空度从</a:t>
            </a:r>
            <a:r>
              <a:rPr lang="en-US" altLang="zh-CN" dirty="0"/>
              <a:t>102kPa</a:t>
            </a:r>
            <a:r>
              <a:rPr lang="zh-CN" altLang="en-US" dirty="0"/>
              <a:t>～</a:t>
            </a:r>
            <a:r>
              <a:rPr lang="en-US" altLang="zh-CN" dirty="0"/>
              <a:t>0kPa</a:t>
            </a:r>
            <a:r>
              <a:rPr lang="zh-CN" altLang="en-US" dirty="0"/>
              <a:t>（</a:t>
            </a:r>
            <a:r>
              <a:rPr lang="en-US" altLang="zh-CN" dirty="0"/>
              <a:t>30inHg</a:t>
            </a:r>
            <a:r>
              <a:rPr lang="zh-CN" altLang="en-US" dirty="0"/>
              <a:t>～</a:t>
            </a:r>
            <a:r>
              <a:rPr lang="en-US" altLang="zh-CN" dirty="0"/>
              <a:t>0inHg</a:t>
            </a:r>
            <a:r>
              <a:rPr lang="zh-CN" altLang="en-US" dirty="0"/>
              <a:t>），压力刻度从</a:t>
            </a:r>
            <a:r>
              <a:rPr lang="en-US" altLang="zh-CN" dirty="0"/>
              <a:t>0kPa</a:t>
            </a:r>
            <a:r>
              <a:rPr lang="zh-CN" altLang="en-US" dirty="0"/>
              <a:t>～</a:t>
            </a:r>
            <a:r>
              <a:rPr lang="en-US" altLang="zh-CN" dirty="0"/>
              <a:t>827kPa</a:t>
            </a:r>
            <a:r>
              <a:rPr lang="zh-CN" altLang="en-US" dirty="0"/>
              <a:t>（</a:t>
            </a:r>
            <a:r>
              <a:rPr lang="en-US" altLang="zh-CN" dirty="0"/>
              <a:t>0inHg</a:t>
            </a:r>
            <a:r>
              <a:rPr lang="zh-CN" altLang="en-US" dirty="0"/>
              <a:t>～</a:t>
            </a:r>
            <a:r>
              <a:rPr lang="en-US" altLang="zh-CN" dirty="0"/>
              <a:t>120inHg</a:t>
            </a:r>
            <a:r>
              <a:rPr lang="zh-CN" altLang="en-US" dirty="0"/>
              <a:t>）。组合表的结构设计可以防止当压力达到</a:t>
            </a:r>
            <a:r>
              <a:rPr lang="en-US" altLang="zh-CN" dirty="0"/>
              <a:t>1724kPa</a:t>
            </a:r>
            <a:r>
              <a:rPr lang="zh-CN" altLang="en-US" dirty="0"/>
              <a:t>～</a:t>
            </a:r>
            <a:r>
              <a:rPr lang="en-US" altLang="zh-CN" dirty="0"/>
              <a:t>2413kPa</a:t>
            </a:r>
            <a:r>
              <a:rPr lang="zh-CN" altLang="en-US" dirty="0"/>
              <a:t>（</a:t>
            </a:r>
            <a:r>
              <a:rPr lang="en-US" altLang="zh-CN" dirty="0"/>
              <a:t>250inHg</a:t>
            </a:r>
            <a:r>
              <a:rPr lang="zh-CN" altLang="en-US" dirty="0"/>
              <a:t>～</a:t>
            </a:r>
            <a:r>
              <a:rPr lang="en-US" altLang="zh-CN" dirty="0"/>
              <a:t>350inHg</a:t>
            </a:r>
            <a:r>
              <a:rPr lang="zh-CN" altLang="en-US" dirty="0"/>
              <a:t>）时不损坏压力表。</a:t>
            </a:r>
          </a:p>
          <a:p>
            <a:r>
              <a:rPr lang="zh-CN" altLang="en-US" dirty="0"/>
              <a:t>在工作的空调系统中，低压表的压力超过</a:t>
            </a:r>
            <a:r>
              <a:rPr lang="en-US" altLang="zh-CN" dirty="0"/>
              <a:t>55.15kPa</a:t>
            </a:r>
            <a:r>
              <a:rPr lang="zh-CN" altLang="en-US" dirty="0"/>
              <a:t>是很少见的。然而，如果低压管被误接在高压软管端，就会出现这种现象，即使有经验的维修技师也可能会出现这种过错。</a:t>
            </a:r>
          </a:p>
          <a:p>
            <a:r>
              <a:rPr lang="zh-CN" altLang="en-US" dirty="0"/>
              <a:t>低压侧米制压力表用千帕（</a:t>
            </a:r>
            <a:r>
              <a:rPr lang="en-US" altLang="zh-CN" dirty="0" err="1"/>
              <a:t>kPa</a:t>
            </a:r>
            <a:r>
              <a:rPr lang="zh-CN" altLang="en-US" dirty="0"/>
              <a:t>）来度量，低压侧工作压力一般为</a:t>
            </a:r>
            <a:r>
              <a:rPr lang="en-US" altLang="zh-CN" dirty="0"/>
              <a:t>103kPa</a:t>
            </a:r>
            <a:r>
              <a:rPr lang="zh-CN" altLang="en-US" dirty="0"/>
              <a:t>～</a:t>
            </a:r>
            <a:r>
              <a:rPr lang="en-US" altLang="zh-CN" dirty="0"/>
              <a:t>241kPa</a:t>
            </a:r>
            <a:r>
              <a:rPr lang="zh-CN" altLang="en-US" dirty="0"/>
              <a:t>。</a:t>
            </a:r>
          </a:p>
          <a:p>
            <a:endParaRPr lang="zh-CN" altLang="en-US" dirty="0"/>
          </a:p>
        </p:txBody>
      </p:sp>
    </p:spTree>
    <p:extLst>
      <p:ext uri="{BB962C8B-B14F-4D97-AF65-F5344CB8AC3E}">
        <p14:creationId xmlns:p14="http://schemas.microsoft.com/office/powerpoint/2010/main" val="49915866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6600" y="1053465"/>
            <a:ext cx="10581640" cy="3742055"/>
          </a:xfrm>
        </p:spPr>
        <p:txBody>
          <a:bodyPr>
            <a:normAutofit/>
          </a:bodyPr>
          <a:lstStyle/>
          <a:p>
            <a:r>
              <a:rPr lang="zh-CN" altLang="zh-CN" sz="3200" dirty="0"/>
              <a:t>高压侧表</a:t>
            </a:r>
            <a:r>
              <a:rPr lang="en-US" altLang="zh-CN" sz="3200" dirty="0"/>
              <a:t>——</a:t>
            </a:r>
            <a:r>
              <a:rPr lang="zh-CN" altLang="zh-CN" sz="3200" dirty="0"/>
              <a:t>带红色标记的高压侧表仅仅是个压力表。它的顺时针方向的读数为</a:t>
            </a:r>
            <a:r>
              <a:rPr lang="en-US" altLang="zh-CN" sz="3200" dirty="0"/>
              <a:t>0</a:t>
            </a:r>
            <a:r>
              <a:rPr lang="zh-CN" altLang="zh-CN" sz="3200" dirty="0"/>
              <a:t>～</a:t>
            </a:r>
            <a:r>
              <a:rPr lang="en-US" altLang="zh-CN" sz="3200" dirty="0"/>
              <a:t>500</a:t>
            </a:r>
            <a:r>
              <a:rPr lang="zh-CN" altLang="zh-CN" sz="3200" dirty="0"/>
              <a:t>磅</a:t>
            </a:r>
            <a:r>
              <a:rPr lang="en-US" altLang="zh-CN" sz="3200" dirty="0"/>
              <a:t>/</a:t>
            </a:r>
            <a:r>
              <a:rPr lang="zh-CN" altLang="zh-CN" sz="3200" dirty="0"/>
              <a:t>平方英寸（</a:t>
            </a:r>
            <a:r>
              <a:rPr lang="en-US" altLang="zh-CN" sz="3200" dirty="0"/>
              <a:t>0bar</a:t>
            </a:r>
            <a:r>
              <a:rPr lang="zh-CN" altLang="zh-CN" sz="3200" dirty="0"/>
              <a:t>～</a:t>
            </a:r>
            <a:r>
              <a:rPr lang="en-US" altLang="zh-CN" sz="3200" dirty="0"/>
              <a:t>34.5bar</a:t>
            </a:r>
            <a:r>
              <a:rPr lang="zh-CN" altLang="zh-CN" sz="3200" dirty="0"/>
              <a:t>）。</a:t>
            </a:r>
          </a:p>
          <a:p>
            <a:r>
              <a:rPr lang="zh-CN" altLang="zh-CN" sz="3200" dirty="0"/>
              <a:t>有时检修空调系统还需要第三只表</a:t>
            </a:r>
            <a:r>
              <a:rPr lang="en-US" altLang="zh-CN" sz="3200" dirty="0"/>
              <a:t>——</a:t>
            </a:r>
            <a:r>
              <a:rPr lang="zh-CN" altLang="zh-CN" sz="3200" dirty="0"/>
              <a:t>辅助表。这种表用于蒸发器需要某种方式压力控制的空调系统，此时，两只低压侧表可以用来确定通过控制装置的压力差。</a:t>
            </a:r>
          </a:p>
          <a:p>
            <a:endParaRPr lang="zh-CN" altLang="en-US" dirty="0"/>
          </a:p>
        </p:txBody>
      </p:sp>
    </p:spTree>
    <p:extLst>
      <p:ext uri="{BB962C8B-B14F-4D97-AF65-F5344CB8AC3E}">
        <p14:creationId xmlns:p14="http://schemas.microsoft.com/office/powerpoint/2010/main" val="24640150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1005840" y="1109028"/>
            <a:ext cx="9702800" cy="4491110"/>
            <a:chOff x="1855" y="7627"/>
            <a:chExt cx="7148" cy="3309"/>
          </a:xfrm>
        </p:grpSpPr>
        <p:sp>
          <p:nvSpPr>
            <p:cNvPr id="5" name="AutoShape 3"/>
            <p:cNvSpPr>
              <a:spLocks noChangeAspect="1" noChangeArrowheads="1"/>
            </p:cNvSpPr>
            <p:nvPr/>
          </p:nvSpPr>
          <p:spPr bwMode="auto">
            <a:xfrm>
              <a:off x="1855" y="7627"/>
              <a:ext cx="7148" cy="3309"/>
            </a:xfrm>
            <a:prstGeom prst="rect">
              <a:avLst/>
            </a:prstGeom>
            <a:blipFill dpi="0" rotWithShape="0">
              <a:blip r:embed="rId2"/>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34996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981200" y="188913"/>
            <a:ext cx="8229600" cy="1079500"/>
          </a:xfrm>
        </p:spPr>
        <p:txBody>
          <a:bodyPr/>
          <a:lstStyle/>
          <a:p>
            <a:pPr eaLnBrk="1" hangingPunct="1">
              <a:defRPr/>
            </a:pPr>
            <a:r>
              <a:rPr lang="zh-CN" altLang="en-US" b="0" smtClean="0"/>
              <a:t>汽车空调制冷原理</a:t>
            </a:r>
          </a:p>
        </p:txBody>
      </p:sp>
      <p:graphicFrame>
        <p:nvGraphicFramePr>
          <p:cNvPr id="87043" name="Object 3"/>
          <p:cNvGraphicFramePr>
            <a:graphicFrameLocks noGrp="1" noChangeAspect="1"/>
          </p:cNvGraphicFramePr>
          <p:nvPr>
            <p:ph idx="1"/>
          </p:nvPr>
        </p:nvGraphicFramePr>
        <p:xfrm>
          <a:off x="3073400" y="2279650"/>
          <a:ext cx="6273800" cy="3740150"/>
        </p:xfrm>
        <a:graphic>
          <a:graphicData uri="http://schemas.openxmlformats.org/presentationml/2006/ole">
            <mc:AlternateContent xmlns:mc="http://schemas.openxmlformats.org/markup-compatibility/2006">
              <mc:Choice xmlns:v="urn:schemas-microsoft-com:vml" Requires="v">
                <p:oleObj spid="_x0000_s1031" r:id="rId3" imgW="3872000" imgH="2921514" progId="Photoshop.Image.7">
                  <p:embed/>
                </p:oleObj>
              </mc:Choice>
              <mc:Fallback>
                <p:oleObj r:id="rId3" imgW="3872000" imgH="2921514" progId="Photoshop.Image.7">
                  <p:embed/>
                  <p:pic>
                    <p:nvPicPr>
                      <p:cNvPr id="0" name=""/>
                      <p:cNvPicPr>
                        <a:picLocks noChangeAspect="1" noChangeArrowheads="1"/>
                      </p:cNvPicPr>
                      <p:nvPr/>
                    </p:nvPicPr>
                    <p:blipFill>
                      <a:blip r:embed="rId4">
                        <a:lum bright="-20000" contrast="56000"/>
                        <a:extLst>
                          <a:ext uri="{28A0092B-C50C-407E-A947-70E740481C1C}">
                            <a14:useLocalDpi xmlns:a14="http://schemas.microsoft.com/office/drawing/2010/main" val="0"/>
                          </a:ext>
                        </a:extLst>
                      </a:blip>
                      <a:srcRect/>
                      <a:stretch>
                        <a:fillRect/>
                      </a:stretch>
                    </p:blipFill>
                    <p:spPr bwMode="auto">
                      <a:xfrm>
                        <a:off x="3073400" y="2279650"/>
                        <a:ext cx="6273800"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7" name="Rectangle 5"/>
          <p:cNvSpPr>
            <a:spLocks noChangeArrowheads="1"/>
          </p:cNvSpPr>
          <p:nvPr/>
        </p:nvSpPr>
        <p:spPr bwMode="auto">
          <a:xfrm>
            <a:off x="3287714" y="1484313"/>
            <a:ext cx="540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chemeClr val="tx2"/>
                </a:solidFill>
              </a:rPr>
              <a:t>汽车空调制冷（循环）工作原理示意图：</a:t>
            </a:r>
          </a:p>
        </p:txBody>
      </p:sp>
    </p:spTree>
    <p:extLst>
      <p:ext uri="{BB962C8B-B14F-4D97-AF65-F5344CB8AC3E}">
        <p14:creationId xmlns:p14="http://schemas.microsoft.com/office/powerpoint/2010/main" val="2073521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ppt_w</p:attrName>
                                        </p:attrNameLst>
                                      </p:cBhvr>
                                      <p:tavLst>
                                        <p:tav tm="0">
                                          <p:val>
                                            <p:fltVal val="0"/>
                                          </p:val>
                                        </p:tav>
                                        <p:tav tm="100000">
                                          <p:val>
                                            <p:strVal val="#ppt_w"/>
                                          </p:val>
                                        </p:tav>
                                      </p:tavLst>
                                    </p:anim>
                                    <p:anim calcmode="lin" valueType="num">
                                      <p:cBhvr>
                                        <p:cTn id="8" dur="500" fill="hold"/>
                                        <p:tgtEl>
                                          <p:spTgt spid="8704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注意事项</a:t>
            </a:r>
          </a:p>
          <a:p>
            <a:r>
              <a:rPr lang="zh-CN" altLang="zh-CN" dirty="0"/>
              <a:t>①歧管压力表组是一件精密仪表，使用时应注意轻拿轻放，日常必须细心维护，不得损坏，并且要保持清洁；</a:t>
            </a:r>
          </a:p>
          <a:p>
            <a:r>
              <a:rPr lang="zh-CN" altLang="zh-CN" dirty="0"/>
              <a:t>②不使用时，应用堵头将各接口密封，防止水或污物进入软管；</a:t>
            </a:r>
          </a:p>
          <a:p>
            <a:r>
              <a:rPr lang="zh-CN" altLang="zh-CN" dirty="0"/>
              <a:t>③使用时要把管路中的空气排出；</a:t>
            </a:r>
          </a:p>
          <a:p>
            <a:r>
              <a:rPr lang="zh-CN" altLang="zh-CN" dirty="0"/>
              <a:t>④压力表接头与软管连接时，只能用手拧紧，不能用其他工具拧紧；</a:t>
            </a:r>
          </a:p>
          <a:p>
            <a:r>
              <a:rPr lang="zh-CN" altLang="zh-CN" dirty="0"/>
              <a:t>⑤</a:t>
            </a:r>
            <a:r>
              <a:rPr lang="en-US" altLang="zh-CN" dirty="0"/>
              <a:t>R12</a:t>
            </a:r>
            <a:r>
              <a:rPr lang="zh-CN" altLang="zh-CN" dirty="0"/>
              <a:t>与</a:t>
            </a:r>
            <a:r>
              <a:rPr lang="en-US" altLang="zh-CN" dirty="0"/>
              <a:t>R134a</a:t>
            </a:r>
            <a:r>
              <a:rPr lang="zh-CN" altLang="zh-CN" dirty="0"/>
              <a:t>不可使用同一个歧管压力表组。两种制冷剂的歧管接头尺寸也不相同，操作时不要混淆。</a:t>
            </a:r>
          </a:p>
          <a:p>
            <a:endParaRPr lang="zh-CN" altLang="en-US" dirty="0"/>
          </a:p>
        </p:txBody>
      </p:sp>
    </p:spTree>
    <p:extLst>
      <p:ext uri="{BB962C8B-B14F-4D97-AF65-F5344CB8AC3E}">
        <p14:creationId xmlns:p14="http://schemas.microsoft.com/office/powerpoint/2010/main" val="40192778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5320" y="789305"/>
            <a:ext cx="9240520" cy="470535"/>
          </a:xfrm>
        </p:spPr>
        <p:txBody>
          <a:bodyPr>
            <a:normAutofit lnSpcReduction="10000"/>
          </a:bodyPr>
          <a:lstStyle/>
          <a:p>
            <a:r>
              <a:rPr lang="zh-CN" altLang="zh-CN" dirty="0"/>
              <a:t>汽车空调冷媒回收加注机</a:t>
            </a:r>
            <a:endParaRPr lang="zh-CN" altLang="en-US" dirty="0"/>
          </a:p>
        </p:txBody>
      </p:sp>
      <p:grpSp>
        <p:nvGrpSpPr>
          <p:cNvPr id="10" name="Group 7"/>
          <p:cNvGrpSpPr>
            <a:grpSpLocks noChangeAspect="1"/>
          </p:cNvGrpSpPr>
          <p:nvPr/>
        </p:nvGrpSpPr>
        <p:grpSpPr bwMode="auto">
          <a:xfrm>
            <a:off x="6679883" y="2045334"/>
            <a:ext cx="4603832" cy="3949065"/>
            <a:chOff x="2362" y="3863"/>
            <a:chExt cx="3901" cy="3345"/>
          </a:xfrm>
        </p:grpSpPr>
        <p:sp>
          <p:nvSpPr>
            <p:cNvPr id="11" name="AutoShape 8"/>
            <p:cNvSpPr>
              <a:spLocks noChangeAspect="1" noChangeArrowheads="1"/>
            </p:cNvSpPr>
            <p:nvPr/>
          </p:nvSpPr>
          <p:spPr bwMode="auto">
            <a:xfrm>
              <a:off x="2362" y="3863"/>
              <a:ext cx="3901" cy="3345"/>
            </a:xfrm>
            <a:prstGeom prst="rect">
              <a:avLst/>
            </a:prstGeom>
            <a:blipFill dpi="0" rotWithShape="0">
              <a:blip r:embed="rId2"/>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
        <p:nvSpPr>
          <p:cNvPr id="12" name="Rectangle 11"/>
          <p:cNvSpPr>
            <a:spLocks noChangeArrowheads="1"/>
          </p:cNvSpPr>
          <p:nvPr/>
        </p:nvSpPr>
        <p:spPr bwMode="auto">
          <a:xfrm>
            <a:off x="985520" y="2045333"/>
            <a:ext cx="199621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3" name="Group 9"/>
          <p:cNvGrpSpPr>
            <a:grpSpLocks noChangeAspect="1"/>
          </p:cNvGrpSpPr>
          <p:nvPr/>
        </p:nvGrpSpPr>
        <p:grpSpPr bwMode="auto">
          <a:xfrm>
            <a:off x="985520" y="2045334"/>
            <a:ext cx="3789680" cy="4015814"/>
            <a:chOff x="2362" y="2587"/>
            <a:chExt cx="3161" cy="3347"/>
          </a:xfrm>
        </p:grpSpPr>
        <p:sp>
          <p:nvSpPr>
            <p:cNvPr id="14" name="AutoShape 10"/>
            <p:cNvSpPr>
              <a:spLocks noChangeAspect="1" noChangeArrowheads="1" noTextEdit="1"/>
            </p:cNvSpPr>
            <p:nvPr/>
          </p:nvSpPr>
          <p:spPr bwMode="auto">
            <a:xfrm>
              <a:off x="2362" y="2587"/>
              <a:ext cx="3161" cy="3347"/>
            </a:xfrm>
            <a:prstGeom prst="rect">
              <a:avLst/>
            </a:prstGeom>
            <a:blipFill dpi="0" rotWithShape="0">
              <a:blip r:embed="rId3"/>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6306832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检漏设备</a:t>
            </a:r>
            <a:endParaRPr lang="zh-CN" altLang="en-US" dirty="0"/>
          </a:p>
        </p:txBody>
      </p:sp>
      <p:sp>
        <p:nvSpPr>
          <p:cNvPr id="3" name="内容占位符 2"/>
          <p:cNvSpPr>
            <a:spLocks noGrp="1"/>
          </p:cNvSpPr>
          <p:nvPr>
            <p:ph idx="1"/>
          </p:nvPr>
        </p:nvSpPr>
        <p:spPr>
          <a:xfrm>
            <a:off x="838200" y="1825625"/>
            <a:ext cx="10515600" cy="2360295"/>
          </a:xfrm>
        </p:spPr>
        <p:txBody>
          <a:bodyPr/>
          <a:lstStyle/>
          <a:p>
            <a:r>
              <a:rPr lang="zh-CN" altLang="zh-CN" dirty="0"/>
              <a:t>卤素检漏</a:t>
            </a:r>
            <a:r>
              <a:rPr lang="zh-CN" altLang="zh-CN" dirty="0" smtClean="0"/>
              <a:t>灯</a:t>
            </a:r>
            <a:endParaRPr lang="en-US" altLang="zh-CN" dirty="0" smtClean="0"/>
          </a:p>
          <a:p>
            <a:r>
              <a:rPr lang="zh-CN" altLang="zh-CN" dirty="0"/>
              <a:t>卤素检漏灯是一种丙烷</a:t>
            </a:r>
            <a:r>
              <a:rPr lang="en-US" altLang="zh-CN" dirty="0"/>
              <a:t>(</a:t>
            </a:r>
            <a:r>
              <a:rPr lang="zh-CN" altLang="zh-CN" dirty="0"/>
              <a:t>或酒精</a:t>
            </a:r>
            <a:r>
              <a:rPr lang="en-US" altLang="zh-CN" dirty="0"/>
              <a:t>)</a:t>
            </a:r>
            <a:r>
              <a:rPr lang="zh-CN" altLang="zh-CN" dirty="0"/>
              <a:t>气体燃烧喷灯，利用制冷剂气体进入安装在喷灯的吸入管内，会使喷灯的火焰颜色改变这一特性来判断系统的泄漏部位和泄漏程度。</a:t>
            </a:r>
          </a:p>
          <a:p>
            <a:r>
              <a:rPr lang="zh-CN" altLang="zh-CN" dirty="0"/>
              <a:t>电子检漏仪</a:t>
            </a:r>
            <a:endParaRPr lang="zh-CN" altLang="en-US" dirty="0"/>
          </a:p>
        </p:txBody>
      </p:sp>
      <p:pic>
        <p:nvPicPr>
          <p:cNvPr id="12290" name="图片 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443" y="3942080"/>
            <a:ext cx="2311717" cy="254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301814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1400" y="2376805"/>
            <a:ext cx="10515600" cy="1325563"/>
          </a:xfrm>
        </p:spPr>
        <p:txBody>
          <a:bodyPr>
            <a:normAutofit/>
          </a:bodyPr>
          <a:lstStyle/>
          <a:p>
            <a:r>
              <a:rPr lang="zh-CN" altLang="zh-CN" sz="6000" dirty="0">
                <a:latin typeface="+mj-ea"/>
              </a:rPr>
              <a:t>项目</a:t>
            </a:r>
            <a:r>
              <a:rPr lang="zh-CN" altLang="zh-CN" sz="6000" dirty="0" smtClean="0">
                <a:latin typeface="+mj-ea"/>
              </a:rPr>
              <a:t>六</a:t>
            </a:r>
            <a:r>
              <a:rPr lang="en-US" altLang="zh-CN" sz="6000" dirty="0" smtClean="0">
                <a:latin typeface="+mj-ea"/>
              </a:rPr>
              <a:t>  </a:t>
            </a:r>
            <a:r>
              <a:rPr lang="zh-CN" altLang="zh-CN" sz="6000" dirty="0" smtClean="0">
                <a:latin typeface="+mj-ea"/>
              </a:rPr>
              <a:t>汽车</a:t>
            </a:r>
            <a:r>
              <a:rPr lang="zh-CN" altLang="zh-CN" sz="6000" dirty="0">
                <a:latin typeface="+mj-ea"/>
              </a:rPr>
              <a:t>空调使用与维护</a:t>
            </a:r>
          </a:p>
        </p:txBody>
      </p:sp>
    </p:spTree>
    <p:extLst>
      <p:ext uri="{BB962C8B-B14F-4D97-AF65-F5344CB8AC3E}">
        <p14:creationId xmlns:p14="http://schemas.microsoft.com/office/powerpoint/2010/main" val="20414999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601960" cy="2990215"/>
          </a:xfrm>
        </p:spPr>
        <p:txBody>
          <a:bodyPr/>
          <a:lstStyle/>
          <a:p>
            <a:r>
              <a:rPr lang="zh-CN" altLang="zh-CN" sz="3200" dirty="0"/>
              <a:t>汽车空调正确使用的目的是：减少汽车空调故障和延长其使用寿命；正确使用汽车空调系统，可以节约能源，减少故障出现，并能保证汽车空调系统具有良好的技术状况和工作可靠性，发挥其最大效率，延长其使用寿命。</a:t>
            </a:r>
          </a:p>
          <a:p>
            <a:endParaRPr lang="zh-CN" altLang="en-US" dirty="0"/>
          </a:p>
        </p:txBody>
      </p:sp>
    </p:spTree>
    <p:extLst>
      <p:ext uri="{BB962C8B-B14F-4D97-AF65-F5344CB8AC3E}">
        <p14:creationId xmlns:p14="http://schemas.microsoft.com/office/powerpoint/2010/main" val="19038519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非独立空调的正确使用</a:t>
            </a:r>
            <a:endParaRPr lang="zh-CN" altLang="en-US" dirty="0"/>
          </a:p>
        </p:txBody>
      </p:sp>
      <p:sp>
        <p:nvSpPr>
          <p:cNvPr id="3" name="内容占位符 2"/>
          <p:cNvSpPr>
            <a:spLocks noGrp="1"/>
          </p:cNvSpPr>
          <p:nvPr>
            <p:ph idx="1"/>
          </p:nvPr>
        </p:nvSpPr>
        <p:spPr/>
        <p:txBody>
          <a:bodyPr>
            <a:normAutofit fontScale="77500" lnSpcReduction="20000"/>
          </a:bodyPr>
          <a:lstStyle/>
          <a:p>
            <a:pPr indent="0">
              <a:lnSpc>
                <a:spcPct val="120000"/>
              </a:lnSpc>
              <a:spcBef>
                <a:spcPts val="600"/>
              </a:spcBef>
            </a:pPr>
            <a:r>
              <a:rPr lang="zh-CN" altLang="zh-CN" dirty="0"/>
              <a:t>（</a:t>
            </a:r>
            <a:r>
              <a:rPr lang="en-US" altLang="zh-CN" dirty="0"/>
              <a:t>1</a:t>
            </a:r>
            <a:r>
              <a:rPr lang="zh-CN" altLang="zh-CN" dirty="0"/>
              <a:t>）使用空调前，应了解空调操作面板上各推杆和按钮的作用，准确操作；</a:t>
            </a:r>
          </a:p>
          <a:p>
            <a:pPr indent="0">
              <a:lnSpc>
                <a:spcPct val="120000"/>
              </a:lnSpc>
              <a:spcBef>
                <a:spcPts val="600"/>
              </a:spcBef>
            </a:pPr>
            <a:r>
              <a:rPr lang="zh-CN" altLang="zh-CN" dirty="0"/>
              <a:t>（</a:t>
            </a:r>
            <a:r>
              <a:rPr lang="en-US" altLang="zh-CN" dirty="0"/>
              <a:t>2</a:t>
            </a:r>
            <a:r>
              <a:rPr lang="zh-CN" altLang="zh-CN" dirty="0"/>
              <a:t>）启动发动机时确认空调开关是关闭的，待发动机稳定地运转几分钟后，打开鼓风机，然后按下空调开关</a:t>
            </a:r>
            <a:r>
              <a:rPr lang="en-US" altLang="zh-CN" dirty="0"/>
              <a:t>A/C</a:t>
            </a:r>
            <a:r>
              <a:rPr lang="zh-CN" altLang="zh-CN" dirty="0"/>
              <a:t>启动空调压缩机，调整送风温度和送风口方向，空调即可正常工作。应该注意：当温度调节处于最大冷却位置时，应尽量使用风机的最高挡，以免蒸发器因过冷而结冰；</a:t>
            </a:r>
          </a:p>
          <a:p>
            <a:pPr indent="0">
              <a:lnSpc>
                <a:spcPct val="120000"/>
              </a:lnSpc>
              <a:spcBef>
                <a:spcPts val="600"/>
              </a:spcBef>
            </a:pPr>
            <a:r>
              <a:rPr lang="zh-CN" altLang="zh-CN" dirty="0"/>
              <a:t>（</a:t>
            </a:r>
            <a:r>
              <a:rPr lang="en-US" altLang="zh-CN" dirty="0"/>
              <a:t>3</a:t>
            </a:r>
            <a:r>
              <a:rPr lang="zh-CN" altLang="zh-CN" dirty="0"/>
              <a:t>）在制冷时，必须关闭通风口、车窗和车门，节省能量；</a:t>
            </a:r>
          </a:p>
          <a:p>
            <a:pPr indent="0">
              <a:lnSpc>
                <a:spcPct val="120000"/>
              </a:lnSpc>
              <a:spcBef>
                <a:spcPts val="600"/>
              </a:spcBef>
            </a:pPr>
            <a:r>
              <a:rPr lang="zh-CN" altLang="zh-CN" dirty="0"/>
              <a:t>（</a:t>
            </a:r>
            <a:r>
              <a:rPr lang="en-US" altLang="zh-CN" dirty="0"/>
              <a:t>4</a:t>
            </a:r>
            <a:r>
              <a:rPr lang="zh-CN" altLang="zh-CN" dirty="0"/>
              <a:t>）夏天停车时，应尽量避免阳光直晒，以免加重空调的负担；如果在阳光下长时间停车，在开空调之前，应先打开门窗和鼓风机，把车内的热气赶出去；</a:t>
            </a:r>
          </a:p>
          <a:p>
            <a:pPr indent="0">
              <a:lnSpc>
                <a:spcPct val="120000"/>
              </a:lnSpc>
              <a:spcBef>
                <a:spcPts val="600"/>
              </a:spcBef>
            </a:pPr>
            <a:r>
              <a:rPr lang="zh-CN" altLang="zh-CN" dirty="0"/>
              <a:t>（</a:t>
            </a:r>
            <a:r>
              <a:rPr lang="en-US" altLang="zh-CN" dirty="0"/>
              <a:t>5</a:t>
            </a:r>
            <a:r>
              <a:rPr lang="zh-CN" altLang="zh-CN" dirty="0"/>
              <a:t>）在只需换气而不需冷气时，比如春、秋季节，只需打开鼓风机开关而不需要启动压缩机；</a:t>
            </a:r>
            <a:endParaRPr lang="zh-CN" altLang="en-US" dirty="0"/>
          </a:p>
        </p:txBody>
      </p:sp>
    </p:spTree>
    <p:extLst>
      <p:ext uri="{BB962C8B-B14F-4D97-AF65-F5344CB8AC3E}">
        <p14:creationId xmlns:p14="http://schemas.microsoft.com/office/powerpoint/2010/main" val="425143730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000" y="728344"/>
            <a:ext cx="11049000" cy="5794376"/>
          </a:xfrm>
        </p:spPr>
        <p:txBody>
          <a:bodyPr>
            <a:normAutofit fontScale="92500"/>
          </a:bodyPr>
          <a:lstStyle/>
          <a:p>
            <a:r>
              <a:rPr lang="zh-CN" altLang="zh-CN" dirty="0"/>
              <a:t>（</a:t>
            </a:r>
            <a:r>
              <a:rPr lang="en-US" altLang="zh-CN" dirty="0"/>
              <a:t>6</a:t>
            </a:r>
            <a:r>
              <a:rPr lang="zh-CN" altLang="zh-CN" dirty="0"/>
              <a:t>）调整好冷风口的风向，使冷风均匀地吹入车厢；</a:t>
            </a:r>
          </a:p>
          <a:p>
            <a:r>
              <a:rPr lang="zh-CN" altLang="zh-CN" dirty="0"/>
              <a:t>（</a:t>
            </a:r>
            <a:r>
              <a:rPr lang="en-US" altLang="zh-CN" dirty="0"/>
              <a:t>7</a:t>
            </a:r>
            <a:r>
              <a:rPr lang="zh-CN" altLang="zh-CN" dirty="0"/>
              <a:t>）汽车停驶时最好不要长时间使用空调，以免耗尽蓄电池的电能和防止废气被吸入车内，造成再次启动困难或乘客吸入二氧化碳中毒；</a:t>
            </a:r>
          </a:p>
          <a:p>
            <a:r>
              <a:rPr lang="zh-CN" altLang="zh-CN" dirty="0"/>
              <a:t>（</a:t>
            </a:r>
            <a:r>
              <a:rPr lang="en-US" altLang="zh-CN" dirty="0"/>
              <a:t>8</a:t>
            </a:r>
            <a:r>
              <a:rPr lang="zh-CN" altLang="zh-CN" dirty="0"/>
              <a:t>）在爬长坡或超车时应暂时断开压缩机的运行，以免发动机动力不足或发动机超负荷运行而开锅；</a:t>
            </a:r>
          </a:p>
          <a:p>
            <a:r>
              <a:rPr lang="zh-CN" altLang="zh-CN" dirty="0"/>
              <a:t>（</a:t>
            </a:r>
            <a:r>
              <a:rPr lang="en-US" altLang="zh-CN" dirty="0"/>
              <a:t>9</a:t>
            </a:r>
            <a:r>
              <a:rPr lang="zh-CN" altLang="zh-CN" dirty="0"/>
              <a:t>）在发动机怠速时，如使用空调应适当提高发动机怠速至</a:t>
            </a:r>
            <a:r>
              <a:rPr lang="en-US" altLang="zh-CN" dirty="0"/>
              <a:t>800-1000r/min</a:t>
            </a:r>
            <a:r>
              <a:rPr lang="zh-CN" altLang="zh-CN" dirty="0"/>
              <a:t>（有自动提升怠速功能的空调除外），以防止发动机因驱动空调压缩机而熄火；</a:t>
            </a:r>
          </a:p>
          <a:p>
            <a:r>
              <a:rPr lang="zh-CN" altLang="zh-CN" dirty="0"/>
              <a:t>（</a:t>
            </a:r>
            <a:r>
              <a:rPr lang="en-US" altLang="zh-CN" dirty="0"/>
              <a:t>10</a:t>
            </a:r>
            <a:r>
              <a:rPr lang="zh-CN" altLang="zh-CN" dirty="0"/>
              <a:t>）有些汽车空调空气入口有内循环和外循环两个控制装置。若汽车在尘土飞扬的道路上行驶，应将空气入口位置设置在内循环位置，以防车外尘土进入；</a:t>
            </a:r>
          </a:p>
          <a:p>
            <a:r>
              <a:rPr lang="zh-CN" altLang="zh-CN" dirty="0"/>
              <a:t>（</a:t>
            </a:r>
            <a:r>
              <a:rPr lang="en-US" altLang="zh-CN" dirty="0"/>
              <a:t>11</a:t>
            </a:r>
            <a:r>
              <a:rPr lang="zh-CN" altLang="zh-CN" dirty="0"/>
              <a:t>）在空调运行时，若听到空调装置有异常响声，如压缩机响、管子爆裂、传动带坏、风机响等，或其他异常情况，应立即关闭空调，并及时检修；</a:t>
            </a:r>
            <a:endParaRPr lang="zh-CN" altLang="en-US" dirty="0"/>
          </a:p>
        </p:txBody>
      </p:sp>
    </p:spTree>
    <p:extLst>
      <p:ext uri="{BB962C8B-B14F-4D97-AF65-F5344CB8AC3E}">
        <p14:creationId xmlns:p14="http://schemas.microsoft.com/office/powerpoint/2010/main" val="42064915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a:t>
            </a:r>
            <a:r>
              <a:rPr lang="en-US" altLang="zh-CN" dirty="0"/>
              <a:t>12</a:t>
            </a:r>
            <a:r>
              <a:rPr lang="zh-CN" altLang="zh-CN" dirty="0"/>
              <a:t>）应经常检查下列部位情况：</a:t>
            </a:r>
          </a:p>
          <a:p>
            <a:r>
              <a:rPr lang="zh-CN" altLang="zh-CN" dirty="0"/>
              <a:t>各管接头连接处、固定夹、各连接螺栓是否紧固；</a:t>
            </a:r>
          </a:p>
          <a:p>
            <a:r>
              <a:rPr lang="zh-CN" altLang="zh-CN" dirty="0"/>
              <a:t>各电线、软管是否磨破、松弛，是否有接触高温、旋转物体，软管是否有鼓泡等情况；</a:t>
            </a:r>
          </a:p>
          <a:p>
            <a:r>
              <a:rPr lang="zh-CN" altLang="zh-CN" dirty="0"/>
              <a:t>各电线接柱是否连接可靠、有否松动；</a:t>
            </a:r>
          </a:p>
          <a:p>
            <a:r>
              <a:rPr lang="zh-CN" altLang="zh-CN" dirty="0"/>
              <a:t>制冷剂量是否合适，是否泄漏，管接头、冷凝器表面等处是否有不应出现的油迹等情况。</a:t>
            </a:r>
          </a:p>
          <a:p>
            <a:endParaRPr lang="zh-CN" altLang="en-US" dirty="0"/>
          </a:p>
        </p:txBody>
      </p:sp>
    </p:spTree>
    <p:extLst>
      <p:ext uri="{BB962C8B-B14F-4D97-AF65-F5344CB8AC3E}">
        <p14:creationId xmlns:p14="http://schemas.microsoft.com/office/powerpoint/2010/main" val="424720435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7240" y="972185"/>
            <a:ext cx="10515600" cy="4351338"/>
          </a:xfrm>
        </p:spPr>
        <p:txBody>
          <a:bodyPr/>
          <a:lstStyle/>
          <a:p>
            <a:r>
              <a:rPr lang="zh-CN" altLang="zh-CN" dirty="0"/>
              <a:t>对于配备独立式空调的汽车，使用时的注意事项与非独立式大体相同，但由于辅助发动机有时有单独的燃油箱，因而还需经常注意空调燃油箱的储油情况，并要检查辅助发动机的水温、油压等情况。</a:t>
            </a:r>
          </a:p>
          <a:p>
            <a:r>
              <a:rPr lang="zh-CN" altLang="zh-CN" dirty="0"/>
              <a:t>为延长辅助发动机的寿命，尽量做到低速启动、低速关机，有可能时，加设卸载起动装置。另外，应保证发动机吸气的清洁。</a:t>
            </a:r>
          </a:p>
          <a:p>
            <a:endParaRPr lang="zh-CN" altLang="en-US" dirty="0"/>
          </a:p>
        </p:txBody>
      </p:sp>
    </p:spTree>
    <p:extLst>
      <p:ext uri="{BB962C8B-B14F-4D97-AF65-F5344CB8AC3E}">
        <p14:creationId xmlns:p14="http://schemas.microsoft.com/office/powerpoint/2010/main" val="402858339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63320" y="1605280"/>
            <a:ext cx="10515600" cy="1325563"/>
          </a:xfrm>
        </p:spPr>
        <p:txBody>
          <a:bodyPr/>
          <a:lstStyle/>
          <a:p>
            <a:r>
              <a:rPr lang="zh-CN" altLang="zh-CN" dirty="0"/>
              <a:t>空调的定期维护</a:t>
            </a:r>
            <a:endParaRPr lang="zh-CN" altLang="en-US" dirty="0"/>
          </a:p>
        </p:txBody>
      </p:sp>
    </p:spTree>
    <p:extLst>
      <p:ext uri="{BB962C8B-B14F-4D97-AF65-F5344CB8AC3E}">
        <p14:creationId xmlns:p14="http://schemas.microsoft.com/office/powerpoint/2010/main" val="962263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rrowheads="1"/>
          </p:cNvSpPr>
          <p:nvPr>
            <p:ph type="title"/>
          </p:nvPr>
        </p:nvSpPr>
        <p:spPr/>
        <p:txBody>
          <a:bodyPr/>
          <a:lstStyle/>
          <a:p>
            <a:pPr eaLnBrk="1" hangingPunct="1">
              <a:defRPr/>
            </a:pPr>
            <a:r>
              <a:rPr lang="zh-CN" altLang="en-US" b="0" smtClean="0"/>
              <a:t>汽车空调制冷实物示意图</a:t>
            </a:r>
            <a:r>
              <a:rPr lang="en-US" altLang="zh-CN" b="0" smtClean="0">
                <a:latin typeface="Arial"/>
              </a:rPr>
              <a:t>—</a:t>
            </a:r>
            <a:r>
              <a:rPr lang="en-US" altLang="zh-CN" b="0" smtClean="0"/>
              <a:t>1</a:t>
            </a:r>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995" y="1470523"/>
            <a:ext cx="8207375" cy="486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67640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2150590361"/>
              </p:ext>
            </p:extLst>
          </p:nvPr>
        </p:nvGraphicFramePr>
        <p:xfrm>
          <a:off x="309877" y="-670560"/>
          <a:ext cx="11435082" cy="8098325"/>
        </p:xfrm>
        <a:graphic>
          <a:graphicData uri="http://schemas.openxmlformats.org/drawingml/2006/table">
            <a:tbl>
              <a:tblPr firstRow="1" firstCol="1" bandRow="1" bandCol="1">
                <a:tableStyleId>{5C22544A-7EE6-4342-B048-85BDC9FD1C3A}</a:tableStyleId>
              </a:tblPr>
              <a:tblGrid>
                <a:gridCol w="1145445"/>
                <a:gridCol w="1830683"/>
                <a:gridCol w="4229477"/>
                <a:gridCol w="4229477"/>
              </a:tblGrid>
              <a:tr h="339505">
                <a:tc>
                  <a:txBody>
                    <a:bodyPr/>
                    <a:lstStyle/>
                    <a:p>
                      <a:pPr indent="127000" algn="ctr">
                        <a:spcAft>
                          <a:spcPts val="0"/>
                        </a:spcAft>
                      </a:pPr>
                      <a:r>
                        <a:rPr lang="zh-CN" sz="2000" kern="100" dirty="0">
                          <a:effectLst/>
                        </a:rPr>
                        <a:t>类别</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序号</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a:effectLst/>
                        </a:rPr>
                        <a:t>作业项目</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a:effectLst/>
                        </a:rPr>
                        <a:t>技术要求</a:t>
                      </a:r>
                      <a:endParaRPr lang="zh-CN" sz="2000" kern="100">
                        <a:effectLst/>
                        <a:latin typeface="Times New Roman" panose="02020603050405020304" pitchFamily="18" charset="0"/>
                        <a:ea typeface="宋体" panose="02010600030101010101" pitchFamily="2" charset="-122"/>
                      </a:endParaRPr>
                    </a:p>
                  </a:txBody>
                  <a:tcPr marL="68580" marR="68580" marT="0" marB="0"/>
                </a:tc>
              </a:tr>
              <a:tr h="1358020">
                <a:tc rowSpan="5">
                  <a:txBody>
                    <a:bodyPr/>
                    <a:lstStyle/>
                    <a:p>
                      <a:pPr indent="127000" algn="ctr">
                        <a:spcAft>
                          <a:spcPts val="0"/>
                        </a:spcAft>
                      </a:pPr>
                      <a:r>
                        <a:rPr lang="zh-CN" sz="2000" kern="100">
                          <a:effectLst/>
                        </a:rPr>
                        <a:t>制冷循环系统</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en-US" sz="2000" kern="100" dirty="0">
                          <a:effectLst/>
                        </a:rPr>
                        <a:t>1</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检视高、低压管道</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a:effectLst/>
                        </a:rPr>
                        <a:t>1.</a:t>
                      </a:r>
                      <a:r>
                        <a:rPr lang="zh-CN" sz="2000" kern="100">
                          <a:effectLst/>
                        </a:rPr>
                        <a:t>高低压管道的管类码齐全，螺栓紧固无松动。</a:t>
                      </a:r>
                    </a:p>
                    <a:p>
                      <a:pPr indent="127000" algn="just">
                        <a:spcAft>
                          <a:spcPts val="0"/>
                        </a:spcAft>
                      </a:pPr>
                      <a:r>
                        <a:rPr lang="en-US" sz="2000" kern="100">
                          <a:effectLst/>
                        </a:rPr>
                        <a:t>2.</a:t>
                      </a:r>
                      <a:r>
                        <a:rPr lang="zh-CN" sz="2000" kern="100">
                          <a:effectLst/>
                        </a:rPr>
                        <a:t>软管表面无起泡、老化或破损现象，硬管焊接处无裂纹或渗漏现象，没有与其他机件发生碰擦干涉现象。</a:t>
                      </a:r>
                      <a:endParaRPr lang="zh-CN" sz="2000" kern="100">
                        <a:effectLst/>
                        <a:latin typeface="Times New Roman" panose="02020603050405020304" pitchFamily="18" charset="0"/>
                        <a:ea typeface="宋体" panose="02010600030101010101" pitchFamily="2" charset="-122"/>
                      </a:endParaRPr>
                    </a:p>
                  </a:txBody>
                  <a:tcPr marL="68580" marR="68580" marT="0" marB="0"/>
                </a:tc>
              </a:tr>
              <a:tr h="1086416">
                <a:tc vMerge="1">
                  <a:txBody>
                    <a:bodyPr/>
                    <a:lstStyle/>
                    <a:p>
                      <a:endParaRPr lang="zh-CN" altLang="en-US"/>
                    </a:p>
                  </a:txBody>
                  <a:tcPr/>
                </a:tc>
                <a:tc>
                  <a:txBody>
                    <a:bodyPr/>
                    <a:lstStyle/>
                    <a:p>
                      <a:pPr indent="127000" algn="ctr">
                        <a:spcAft>
                          <a:spcPts val="0"/>
                        </a:spcAft>
                      </a:pPr>
                      <a:r>
                        <a:rPr lang="en-US" sz="2000" kern="100" dirty="0">
                          <a:effectLst/>
                        </a:rPr>
                        <a:t>2</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检视储液干燥过滤器</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a:effectLst/>
                        </a:rPr>
                        <a:t>1.</a:t>
                      </a:r>
                      <a:r>
                        <a:rPr lang="zh-CN" sz="2000" kern="100">
                          <a:effectLst/>
                        </a:rPr>
                        <a:t>在制冷系统正常工作时，其表面应无露珠或挂霜现象。</a:t>
                      </a:r>
                      <a:r>
                        <a:rPr lang="en-US" sz="2000" kern="100">
                          <a:effectLst/>
                        </a:rPr>
                        <a:t>2.</a:t>
                      </a:r>
                      <a:r>
                        <a:rPr lang="zh-CN" sz="2000" kern="100">
                          <a:effectLst/>
                        </a:rPr>
                        <a:t>每年</a:t>
                      </a:r>
                      <a:r>
                        <a:rPr lang="en-US" sz="2000" kern="100">
                          <a:effectLst/>
                        </a:rPr>
                        <a:t>4-5</a:t>
                      </a:r>
                      <a:r>
                        <a:rPr lang="zh-CN" sz="2000" kern="100">
                          <a:effectLst/>
                        </a:rPr>
                        <a:t>月份维护期中，更换一次干燥剂（可拆式）或根据需要更换储液干燥器过滤器总成（不可拆式）</a:t>
                      </a:r>
                      <a:endParaRPr lang="zh-CN" sz="2000" kern="100">
                        <a:effectLst/>
                        <a:latin typeface="Times New Roman" panose="02020603050405020304" pitchFamily="18" charset="0"/>
                        <a:ea typeface="宋体" panose="02010600030101010101" pitchFamily="2" charset="-122"/>
                      </a:endParaRPr>
                    </a:p>
                  </a:txBody>
                  <a:tcPr marL="68580" marR="68580" marT="0" marB="0"/>
                </a:tc>
              </a:tr>
              <a:tr h="814812">
                <a:tc vMerge="1">
                  <a:txBody>
                    <a:bodyPr/>
                    <a:lstStyle/>
                    <a:p>
                      <a:endParaRPr lang="zh-CN" altLang="en-US"/>
                    </a:p>
                  </a:txBody>
                  <a:tcPr/>
                </a:tc>
                <a:tc>
                  <a:txBody>
                    <a:bodyPr/>
                    <a:lstStyle/>
                    <a:p>
                      <a:pPr indent="127000" algn="ctr">
                        <a:spcAft>
                          <a:spcPts val="0"/>
                        </a:spcAft>
                      </a:pPr>
                      <a:r>
                        <a:rPr lang="en-US" sz="2000" kern="100">
                          <a:effectLst/>
                        </a:rPr>
                        <a:t>3</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检视膨胀阀</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zh-CN" sz="2000" kern="100">
                          <a:effectLst/>
                        </a:rPr>
                        <a:t>膨胀阀应无堵塞，感温包正常，膨胀阀能根据温度的变化而自动调节制冷剂的供给量。</a:t>
                      </a:r>
                      <a:endParaRPr lang="zh-CN" sz="2000" kern="100">
                        <a:effectLst/>
                        <a:latin typeface="Times New Roman" panose="02020603050405020304" pitchFamily="18" charset="0"/>
                        <a:ea typeface="宋体" panose="02010600030101010101" pitchFamily="2" charset="-122"/>
                      </a:endParaRPr>
                    </a:p>
                  </a:txBody>
                  <a:tcPr marL="68580" marR="68580" marT="0" marB="0"/>
                </a:tc>
              </a:tr>
              <a:tr h="1358020">
                <a:tc vMerge="1">
                  <a:txBody>
                    <a:bodyPr/>
                    <a:lstStyle/>
                    <a:p>
                      <a:endParaRPr lang="zh-CN" altLang="en-US"/>
                    </a:p>
                  </a:txBody>
                  <a:tcPr/>
                </a:tc>
                <a:tc>
                  <a:txBody>
                    <a:bodyPr/>
                    <a:lstStyle/>
                    <a:p>
                      <a:pPr indent="127000" algn="ctr">
                        <a:spcAft>
                          <a:spcPts val="0"/>
                        </a:spcAft>
                      </a:pPr>
                      <a:r>
                        <a:rPr lang="en-US" sz="2000" kern="100">
                          <a:effectLst/>
                        </a:rPr>
                        <a:t>4</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检查、清洁蒸发器和冷凝器，检查全部固定螺栓、螺母</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dirty="0">
                          <a:effectLst/>
                        </a:rPr>
                        <a:t>1.</a:t>
                      </a:r>
                      <a:r>
                        <a:rPr lang="zh-CN" sz="2000" kern="100" dirty="0">
                          <a:effectLst/>
                        </a:rPr>
                        <a:t>蒸发器、冷凝器无渗漏，散热片无折弯、无尘土杂物堵塞现象；</a:t>
                      </a:r>
                    </a:p>
                    <a:p>
                      <a:pPr indent="127000" algn="just">
                        <a:spcAft>
                          <a:spcPts val="0"/>
                        </a:spcAft>
                      </a:pPr>
                      <a:r>
                        <a:rPr lang="en-US" sz="2000" kern="100" dirty="0">
                          <a:effectLst/>
                        </a:rPr>
                        <a:t>2.</a:t>
                      </a:r>
                      <a:r>
                        <a:rPr lang="zh-CN" sz="2000" kern="100" dirty="0">
                          <a:effectLst/>
                        </a:rPr>
                        <a:t>蒸发器、冷凝器座应无裂纹，各固定螺栓螺母齐全、紧固、可靠</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1901228">
                <a:tc vMerge="1">
                  <a:txBody>
                    <a:bodyPr/>
                    <a:lstStyle/>
                    <a:p>
                      <a:endParaRPr lang="zh-CN" altLang="en-US"/>
                    </a:p>
                  </a:txBody>
                  <a:tcPr/>
                </a:tc>
                <a:tc>
                  <a:txBody>
                    <a:bodyPr/>
                    <a:lstStyle/>
                    <a:p>
                      <a:pPr indent="127000" algn="ctr">
                        <a:spcAft>
                          <a:spcPts val="0"/>
                        </a:spcAft>
                      </a:pPr>
                      <a:r>
                        <a:rPr lang="en-US" sz="2000" kern="100" dirty="0">
                          <a:effectLst/>
                        </a:rPr>
                        <a:t>5</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a:effectLst/>
                        </a:rPr>
                        <a:t>检视制冷剂量</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dirty="0">
                          <a:effectLst/>
                        </a:rPr>
                        <a:t>1.</a:t>
                      </a:r>
                      <a:r>
                        <a:rPr lang="zh-CN" sz="2000" kern="100" dirty="0">
                          <a:effectLst/>
                        </a:rPr>
                        <a:t>制冷系统工作时，观察视液镜，应无气泡流动现象。</a:t>
                      </a:r>
                    </a:p>
                    <a:p>
                      <a:pPr indent="127000" algn="just">
                        <a:spcAft>
                          <a:spcPts val="0"/>
                        </a:spcAft>
                      </a:pPr>
                      <a:r>
                        <a:rPr lang="en-US" sz="2000" kern="100" dirty="0">
                          <a:effectLst/>
                        </a:rPr>
                        <a:t>2.</a:t>
                      </a:r>
                      <a:r>
                        <a:rPr lang="zh-CN" sz="2000" kern="100" dirty="0">
                          <a:effectLst/>
                        </a:rPr>
                        <a:t>在制冷装置进气口的空气温度为</a:t>
                      </a:r>
                      <a:r>
                        <a:rPr lang="en-US" sz="2000" kern="100" dirty="0">
                          <a:effectLst/>
                        </a:rPr>
                        <a:t>30-35</a:t>
                      </a:r>
                      <a:r>
                        <a:rPr lang="zh-CN" sz="2000" kern="100" dirty="0">
                          <a:effectLst/>
                        </a:rPr>
                        <a:t>℃；发动机转速为</a:t>
                      </a:r>
                      <a:r>
                        <a:rPr lang="en-US" sz="2000" kern="100" dirty="0">
                          <a:effectLst/>
                        </a:rPr>
                        <a:t>2000r/min</a:t>
                      </a:r>
                      <a:r>
                        <a:rPr lang="zh-CN" sz="2000" kern="100" dirty="0">
                          <a:effectLst/>
                        </a:rPr>
                        <a:t>；送风机以最高速旋转和制冷选用最高挡的条件下，系统的工作压力；低压侧为</a:t>
                      </a:r>
                      <a:r>
                        <a:rPr lang="en-US" sz="2000" kern="100" dirty="0">
                          <a:effectLst/>
                        </a:rPr>
                        <a:t>0.147-0.2MPa,</a:t>
                      </a:r>
                      <a:r>
                        <a:rPr lang="zh-CN" sz="2000" kern="100" dirty="0">
                          <a:effectLst/>
                        </a:rPr>
                        <a:t>高压侧约</a:t>
                      </a:r>
                      <a:r>
                        <a:rPr lang="en-US" sz="2000" kern="100" dirty="0">
                          <a:effectLst/>
                        </a:rPr>
                        <a:t>1.4-1.5 </a:t>
                      </a:r>
                      <a:r>
                        <a:rPr lang="en-US" sz="2000" kern="100" dirty="0" err="1">
                          <a:effectLst/>
                        </a:rPr>
                        <a:t>MPa</a:t>
                      </a:r>
                      <a:r>
                        <a:rPr lang="zh-CN" sz="2000" kern="100" dirty="0">
                          <a:effectLst/>
                        </a:rPr>
                        <a:t>。</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327135338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040803167"/>
              </p:ext>
            </p:extLst>
          </p:nvPr>
        </p:nvGraphicFramePr>
        <p:xfrm>
          <a:off x="432117" y="704374"/>
          <a:ext cx="10886122" cy="4741386"/>
        </p:xfrm>
        <a:graphic>
          <a:graphicData uri="http://schemas.openxmlformats.org/drawingml/2006/table">
            <a:tbl>
              <a:tblPr firstRow="1" firstCol="1" bandRow="1" bandCol="1">
                <a:tableStyleId>{5C22544A-7EE6-4342-B048-85BDC9FD1C3A}</a:tableStyleId>
              </a:tblPr>
              <a:tblGrid>
                <a:gridCol w="1090456"/>
                <a:gridCol w="1742798"/>
                <a:gridCol w="4026434"/>
                <a:gridCol w="4026434"/>
              </a:tblGrid>
              <a:tr h="3060062">
                <a:tc rowSpan="3">
                  <a:txBody>
                    <a:bodyPr/>
                    <a:lstStyle/>
                    <a:p>
                      <a:pPr indent="127000" algn="ctr">
                        <a:spcAft>
                          <a:spcPts val="0"/>
                        </a:spcAft>
                      </a:pPr>
                      <a:r>
                        <a:rPr lang="zh-CN" sz="2400" kern="100">
                          <a:effectLst/>
                        </a:rPr>
                        <a:t>压缩机</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en-US" sz="2400" kern="100">
                          <a:effectLst/>
                        </a:rPr>
                        <a:t>1</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400" kern="100">
                          <a:effectLst/>
                        </a:rPr>
                        <a:t>每年</a:t>
                      </a:r>
                      <a:r>
                        <a:rPr lang="en-US" sz="2400" kern="100">
                          <a:effectLst/>
                        </a:rPr>
                        <a:t>4-5</a:t>
                      </a:r>
                      <a:r>
                        <a:rPr lang="zh-CN" sz="2400" kern="100">
                          <a:effectLst/>
                        </a:rPr>
                        <a:t>月份维护期中更换一次压缩机润滑油，并清洁或更换润滑油滤网</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400" kern="100">
                          <a:effectLst/>
                        </a:rPr>
                        <a:t>1.</a:t>
                      </a:r>
                      <a:r>
                        <a:rPr lang="zh-CN" sz="2400" kern="100">
                          <a:effectLst/>
                        </a:rPr>
                        <a:t>压缩机润滑油液面高度应达到视液镜的上部边缘或原厂规定标准；</a:t>
                      </a:r>
                    </a:p>
                    <a:p>
                      <a:pPr indent="127000" algn="just">
                        <a:spcAft>
                          <a:spcPts val="0"/>
                        </a:spcAft>
                      </a:pPr>
                      <a:r>
                        <a:rPr lang="en-US" sz="2400" kern="100">
                          <a:effectLst/>
                        </a:rPr>
                        <a:t>2.</a:t>
                      </a:r>
                      <a:r>
                        <a:rPr lang="zh-CN" sz="2400" kern="100">
                          <a:effectLst/>
                        </a:rPr>
                        <a:t>润滑油滤网应清洁、无杂物堵塞或缺损现象，磁铁完好有效</a:t>
                      </a:r>
                      <a:endParaRPr lang="zh-CN" sz="2400" kern="100">
                        <a:effectLst/>
                        <a:latin typeface="Times New Roman" panose="02020603050405020304" pitchFamily="18" charset="0"/>
                        <a:ea typeface="宋体" panose="02010600030101010101" pitchFamily="2" charset="-122"/>
                      </a:endParaRPr>
                    </a:p>
                  </a:txBody>
                  <a:tcPr marL="68580" marR="68580" marT="0" marB="0"/>
                </a:tc>
              </a:tr>
              <a:tr h="765016">
                <a:tc vMerge="1">
                  <a:txBody>
                    <a:bodyPr/>
                    <a:lstStyle/>
                    <a:p>
                      <a:endParaRPr lang="zh-CN" altLang="en-US"/>
                    </a:p>
                  </a:txBody>
                  <a:tcPr/>
                </a:tc>
                <a:tc>
                  <a:txBody>
                    <a:bodyPr/>
                    <a:lstStyle/>
                    <a:p>
                      <a:pPr indent="127000" algn="ctr">
                        <a:spcAft>
                          <a:spcPts val="0"/>
                        </a:spcAft>
                      </a:pPr>
                      <a:r>
                        <a:rPr lang="en-US" sz="2400" kern="100">
                          <a:effectLst/>
                        </a:rPr>
                        <a:t>2</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400" kern="100">
                          <a:effectLst/>
                        </a:rPr>
                        <a:t>检视轴封</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zh-CN" sz="2400" kern="100">
                          <a:effectLst/>
                        </a:rPr>
                        <a:t>轴封处不应有渗漏现象</a:t>
                      </a:r>
                      <a:endParaRPr lang="zh-CN" sz="2400" kern="100">
                        <a:effectLst/>
                        <a:latin typeface="Times New Roman" panose="02020603050405020304" pitchFamily="18" charset="0"/>
                        <a:ea typeface="宋体" panose="02010600030101010101" pitchFamily="2" charset="-122"/>
                      </a:endParaRPr>
                    </a:p>
                  </a:txBody>
                  <a:tcPr marL="68580" marR="68580" marT="0" marB="0"/>
                </a:tc>
              </a:tr>
              <a:tr h="916308">
                <a:tc vMerge="1">
                  <a:txBody>
                    <a:bodyPr/>
                    <a:lstStyle/>
                    <a:p>
                      <a:endParaRPr lang="zh-CN" altLang="en-US"/>
                    </a:p>
                  </a:txBody>
                  <a:tcPr/>
                </a:tc>
                <a:tc>
                  <a:txBody>
                    <a:bodyPr/>
                    <a:lstStyle/>
                    <a:p>
                      <a:pPr indent="127000" algn="ctr">
                        <a:spcAft>
                          <a:spcPts val="0"/>
                        </a:spcAft>
                      </a:pPr>
                      <a:r>
                        <a:rPr lang="en-US" sz="2400" kern="100">
                          <a:effectLst/>
                        </a:rPr>
                        <a:t>3</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400" kern="100">
                          <a:effectLst/>
                        </a:rPr>
                        <a:t>检视进、排气阀</a:t>
                      </a:r>
                      <a:endParaRPr lang="zh-CN" sz="2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zh-CN" sz="2400" kern="100" dirty="0">
                          <a:effectLst/>
                        </a:rPr>
                        <a:t>进排气阀开闭灵活，作用正常</a:t>
                      </a:r>
                      <a:endParaRPr lang="zh-CN" sz="24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5508195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849210267"/>
              </p:ext>
            </p:extLst>
          </p:nvPr>
        </p:nvGraphicFramePr>
        <p:xfrm>
          <a:off x="310197" y="-365760"/>
          <a:ext cx="11414443" cy="7777698"/>
        </p:xfrm>
        <a:graphic>
          <a:graphicData uri="http://schemas.openxmlformats.org/drawingml/2006/table">
            <a:tbl>
              <a:tblPr firstRow="1" firstCol="1" bandRow="1" bandCol="1">
                <a:tableStyleId>{5C22544A-7EE6-4342-B048-85BDC9FD1C3A}</a:tableStyleId>
              </a:tblPr>
              <a:tblGrid>
                <a:gridCol w="1143378"/>
                <a:gridCol w="1827379"/>
                <a:gridCol w="4221843"/>
                <a:gridCol w="4221843"/>
              </a:tblGrid>
              <a:tr h="767298">
                <a:tc rowSpan="5">
                  <a:txBody>
                    <a:bodyPr/>
                    <a:lstStyle/>
                    <a:p>
                      <a:pPr indent="127000" algn="just">
                        <a:spcAft>
                          <a:spcPts val="0"/>
                        </a:spcAft>
                      </a:pPr>
                      <a:r>
                        <a:rPr lang="zh-CN" sz="2000" kern="100" dirty="0">
                          <a:effectLst/>
                        </a:rPr>
                        <a:t>电气系统</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en-US" sz="2000" kern="100" dirty="0">
                          <a:effectLst/>
                        </a:rPr>
                        <a:t>1</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检视冷却液温度开关</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zh-CN" sz="2000" kern="100">
                          <a:effectLst/>
                        </a:rPr>
                        <a:t>冷却液温度开关在（</a:t>
                      </a:r>
                      <a:r>
                        <a:rPr lang="en-US" sz="2000" kern="100">
                          <a:effectLst/>
                        </a:rPr>
                        <a:t>100</a:t>
                      </a:r>
                      <a:r>
                        <a:rPr lang="zh-CN" sz="2000" kern="100">
                          <a:effectLst/>
                        </a:rPr>
                        <a:t>±</a:t>
                      </a:r>
                      <a:r>
                        <a:rPr lang="en-US" sz="2000" kern="100">
                          <a:effectLst/>
                        </a:rPr>
                        <a:t>2</a:t>
                      </a:r>
                      <a:r>
                        <a:rPr lang="zh-CN" sz="2000" kern="100">
                          <a:effectLst/>
                        </a:rPr>
                        <a:t>）℃时，应能自动接通声光报警电路</a:t>
                      </a:r>
                      <a:endParaRPr lang="zh-CN" sz="2000" kern="100">
                        <a:effectLst/>
                        <a:latin typeface="Times New Roman" panose="02020603050405020304" pitchFamily="18" charset="0"/>
                        <a:ea typeface="宋体" panose="02010600030101010101" pitchFamily="2" charset="-122"/>
                      </a:endParaRPr>
                    </a:p>
                  </a:txBody>
                  <a:tcPr marL="68580" marR="68580" marT="0" marB="0"/>
                </a:tc>
              </a:tr>
              <a:tr h="1150947">
                <a:tc vMerge="1">
                  <a:txBody>
                    <a:bodyPr/>
                    <a:lstStyle/>
                    <a:p>
                      <a:endParaRPr lang="zh-CN" altLang="en-US"/>
                    </a:p>
                  </a:txBody>
                  <a:tcPr/>
                </a:tc>
                <a:tc>
                  <a:txBody>
                    <a:bodyPr/>
                    <a:lstStyle/>
                    <a:p>
                      <a:pPr indent="127000" algn="ctr">
                        <a:spcAft>
                          <a:spcPts val="0"/>
                        </a:spcAft>
                      </a:pPr>
                      <a:r>
                        <a:rPr lang="en-US" sz="2000" kern="100" dirty="0">
                          <a:effectLst/>
                        </a:rPr>
                        <a:t>2</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检视冷凝器和蒸发器的风机</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a:effectLst/>
                        </a:rPr>
                        <a:t>1.</a:t>
                      </a:r>
                      <a:r>
                        <a:rPr lang="zh-CN" sz="2000" kern="100">
                          <a:effectLst/>
                        </a:rPr>
                        <a:t>各风机工作正常无异响，叶片无裂损，固定螺栓、螺母齐全、牢固、有效。</a:t>
                      </a:r>
                    </a:p>
                    <a:p>
                      <a:pPr indent="127000" algn="just">
                        <a:spcAft>
                          <a:spcPts val="0"/>
                        </a:spcAft>
                      </a:pPr>
                      <a:r>
                        <a:rPr lang="en-US" sz="2000" kern="100">
                          <a:effectLst/>
                        </a:rPr>
                        <a:t>2.</a:t>
                      </a:r>
                      <a:r>
                        <a:rPr lang="zh-CN" sz="2000" kern="100">
                          <a:effectLst/>
                        </a:rPr>
                        <a:t>冷凝器风机与冷凝器散热片无干涉现象</a:t>
                      </a:r>
                      <a:endParaRPr lang="zh-CN" sz="2000" kern="100">
                        <a:effectLst/>
                        <a:latin typeface="Times New Roman" panose="02020603050405020304" pitchFamily="18" charset="0"/>
                        <a:ea typeface="宋体" panose="02010600030101010101" pitchFamily="2" charset="-122"/>
                      </a:endParaRPr>
                    </a:p>
                  </a:txBody>
                  <a:tcPr marL="68580" marR="68580" marT="0" marB="0"/>
                </a:tc>
              </a:tr>
              <a:tr h="1150947">
                <a:tc vMerge="1">
                  <a:txBody>
                    <a:bodyPr/>
                    <a:lstStyle/>
                    <a:p>
                      <a:endParaRPr lang="zh-CN" altLang="en-US"/>
                    </a:p>
                  </a:txBody>
                  <a:tcPr/>
                </a:tc>
                <a:tc>
                  <a:txBody>
                    <a:bodyPr/>
                    <a:lstStyle/>
                    <a:p>
                      <a:pPr indent="127000" algn="ctr">
                        <a:spcAft>
                          <a:spcPts val="0"/>
                        </a:spcAft>
                      </a:pPr>
                      <a:r>
                        <a:rPr lang="en-US" sz="2000" kern="100">
                          <a:effectLst/>
                        </a:rPr>
                        <a:t>3</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dirty="0">
                          <a:effectLst/>
                        </a:rPr>
                        <a:t>检视除霜温度控制器和车内温度控制器</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dirty="0">
                          <a:effectLst/>
                        </a:rPr>
                        <a:t>1.</a:t>
                      </a:r>
                      <a:r>
                        <a:rPr lang="zh-CN" sz="2000" kern="100" dirty="0">
                          <a:effectLst/>
                        </a:rPr>
                        <a:t>车内温度控制器在</a:t>
                      </a:r>
                      <a:r>
                        <a:rPr lang="en-US" sz="2000" kern="100" dirty="0">
                          <a:effectLst/>
                        </a:rPr>
                        <a:t>5-30</a:t>
                      </a:r>
                      <a:r>
                        <a:rPr lang="zh-CN" sz="2000" kern="100" dirty="0">
                          <a:effectLst/>
                        </a:rPr>
                        <a:t>℃的控制范围内作用良好；</a:t>
                      </a:r>
                    </a:p>
                    <a:p>
                      <a:pPr indent="127000" algn="just">
                        <a:spcAft>
                          <a:spcPts val="0"/>
                        </a:spcAft>
                      </a:pPr>
                      <a:r>
                        <a:rPr lang="en-US" sz="2000" kern="100" dirty="0">
                          <a:effectLst/>
                        </a:rPr>
                        <a:t>2.</a:t>
                      </a:r>
                      <a:r>
                        <a:rPr lang="zh-CN" sz="2000" kern="100" dirty="0">
                          <a:effectLst/>
                        </a:rPr>
                        <a:t>除霜温度控制器应在</a:t>
                      </a:r>
                      <a:r>
                        <a:rPr lang="en-US" sz="2000" kern="100" dirty="0">
                          <a:effectLst/>
                        </a:rPr>
                        <a:t>2</a:t>
                      </a:r>
                      <a:r>
                        <a:rPr lang="zh-CN" sz="2000" kern="100" dirty="0">
                          <a:effectLst/>
                        </a:rPr>
                        <a:t>℃左右时能自动接通旁通电磁阀，在</a:t>
                      </a:r>
                      <a:r>
                        <a:rPr lang="en-US" sz="2000" kern="100" dirty="0">
                          <a:effectLst/>
                        </a:rPr>
                        <a:t>7</a:t>
                      </a:r>
                      <a:r>
                        <a:rPr lang="zh-CN" sz="2000" kern="100" dirty="0">
                          <a:effectLst/>
                        </a:rPr>
                        <a:t>℃时自动断开</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2301895">
                <a:tc vMerge="1">
                  <a:txBody>
                    <a:bodyPr/>
                    <a:lstStyle/>
                    <a:p>
                      <a:endParaRPr lang="zh-CN" altLang="en-US"/>
                    </a:p>
                  </a:txBody>
                  <a:tcPr/>
                </a:tc>
                <a:tc>
                  <a:txBody>
                    <a:bodyPr/>
                    <a:lstStyle/>
                    <a:p>
                      <a:pPr indent="127000" algn="ctr">
                        <a:spcAft>
                          <a:spcPts val="0"/>
                        </a:spcAft>
                      </a:pPr>
                      <a:r>
                        <a:rPr lang="en-US" sz="2000" kern="100">
                          <a:effectLst/>
                        </a:rPr>
                        <a:t>4</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a:effectLst/>
                        </a:rPr>
                        <a:t>检视高低压压力开关</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dirty="0">
                          <a:effectLst/>
                        </a:rPr>
                        <a:t>1.</a:t>
                      </a:r>
                      <a:r>
                        <a:rPr lang="zh-CN" sz="2000" kern="100" dirty="0">
                          <a:effectLst/>
                        </a:rPr>
                        <a:t>高压开关在压力大于</a:t>
                      </a:r>
                      <a:r>
                        <a:rPr lang="en-US" sz="2000" kern="100" dirty="0">
                          <a:effectLst/>
                        </a:rPr>
                        <a:t>2.2MPa</a:t>
                      </a:r>
                      <a:r>
                        <a:rPr lang="zh-CN" sz="2000" kern="100" dirty="0">
                          <a:effectLst/>
                        </a:rPr>
                        <a:t>时，应能自动接通声光报警电路及切断通向电磁离合器的电流。当压力小于</a:t>
                      </a:r>
                      <a:r>
                        <a:rPr lang="en-US" sz="2000" kern="100" dirty="0">
                          <a:effectLst/>
                        </a:rPr>
                        <a:t>2MPa</a:t>
                      </a:r>
                      <a:r>
                        <a:rPr lang="zh-CN" sz="2000" kern="100" dirty="0">
                          <a:effectLst/>
                        </a:rPr>
                        <a:t>时应能自动复位。</a:t>
                      </a:r>
                    </a:p>
                    <a:p>
                      <a:pPr indent="127000" algn="just">
                        <a:spcAft>
                          <a:spcPts val="0"/>
                        </a:spcAft>
                      </a:pPr>
                      <a:r>
                        <a:rPr lang="en-US" sz="2000" kern="100" dirty="0">
                          <a:effectLst/>
                        </a:rPr>
                        <a:t>2.</a:t>
                      </a:r>
                      <a:r>
                        <a:rPr lang="zh-CN" sz="2000" kern="100" dirty="0">
                          <a:effectLst/>
                        </a:rPr>
                        <a:t>低压开关在压力小于</a:t>
                      </a:r>
                      <a:r>
                        <a:rPr lang="en-US" sz="2000" kern="100" dirty="0">
                          <a:effectLst/>
                        </a:rPr>
                        <a:t>0.2MPa</a:t>
                      </a:r>
                      <a:r>
                        <a:rPr lang="zh-CN" sz="2000" kern="100" dirty="0">
                          <a:effectLst/>
                        </a:rPr>
                        <a:t>时，应能自动接通声光报警电路及切断通往电磁离合器的电流，使压缩机停止运转。当压力大于</a:t>
                      </a:r>
                      <a:r>
                        <a:rPr lang="en-US" sz="2000" kern="100" dirty="0">
                          <a:effectLst/>
                        </a:rPr>
                        <a:t>0.2MPa</a:t>
                      </a:r>
                      <a:r>
                        <a:rPr lang="zh-CN" sz="2000" kern="100" dirty="0">
                          <a:effectLst/>
                        </a:rPr>
                        <a:t>时应能自动复位。</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r h="767298">
                <a:tc vMerge="1">
                  <a:txBody>
                    <a:bodyPr/>
                    <a:lstStyle/>
                    <a:p>
                      <a:endParaRPr lang="zh-CN" altLang="en-US"/>
                    </a:p>
                  </a:txBody>
                  <a:tcPr/>
                </a:tc>
                <a:tc>
                  <a:txBody>
                    <a:bodyPr/>
                    <a:lstStyle/>
                    <a:p>
                      <a:pPr indent="127000" algn="ctr">
                        <a:spcAft>
                          <a:spcPts val="0"/>
                        </a:spcAft>
                      </a:pPr>
                      <a:r>
                        <a:rPr lang="en-US" sz="2000" kern="100">
                          <a:effectLst/>
                        </a:rPr>
                        <a:t>5</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ctr">
                        <a:spcAft>
                          <a:spcPts val="0"/>
                        </a:spcAft>
                      </a:pPr>
                      <a:r>
                        <a:rPr lang="zh-CN" sz="2000" kern="100">
                          <a:effectLst/>
                        </a:rPr>
                        <a:t>检视电磁离合器</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just">
                        <a:spcAft>
                          <a:spcPts val="0"/>
                        </a:spcAft>
                      </a:pPr>
                      <a:r>
                        <a:rPr lang="en-US" sz="2000" kern="100" dirty="0">
                          <a:effectLst/>
                        </a:rPr>
                        <a:t>1.</a:t>
                      </a:r>
                      <a:r>
                        <a:rPr lang="zh-CN" sz="2000" kern="100" dirty="0">
                          <a:effectLst/>
                        </a:rPr>
                        <a:t>电磁离合器离合良好，无打滑现象出现。</a:t>
                      </a:r>
                    </a:p>
                    <a:p>
                      <a:pPr indent="127000" algn="just">
                        <a:spcAft>
                          <a:spcPts val="0"/>
                        </a:spcAft>
                      </a:pPr>
                      <a:r>
                        <a:rPr lang="en-US" sz="2000" kern="100" dirty="0">
                          <a:effectLst/>
                        </a:rPr>
                        <a:t>2.</a:t>
                      </a:r>
                      <a:r>
                        <a:rPr lang="zh-CN" sz="2000" kern="100" dirty="0">
                          <a:effectLst/>
                        </a:rPr>
                        <a:t>离合器轴承在旋转时无偏摆拖滞现象出现。</a:t>
                      </a:r>
                      <a:endParaRPr lang="zh-CN" sz="200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23168641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090698421"/>
              </p:ext>
            </p:extLst>
          </p:nvPr>
        </p:nvGraphicFramePr>
        <p:xfrm>
          <a:off x="451526" y="0"/>
          <a:ext cx="11374716" cy="6858001"/>
        </p:xfrm>
        <a:graphic>
          <a:graphicData uri="http://schemas.openxmlformats.org/drawingml/2006/table">
            <a:tbl>
              <a:tblPr firstRow="1" firstCol="1" bandRow="1" bandCol="1">
                <a:tableStyleId>{5C22544A-7EE6-4342-B048-85BDC9FD1C3A}</a:tableStyleId>
              </a:tblPr>
              <a:tblGrid>
                <a:gridCol w="2015780"/>
                <a:gridCol w="2551734"/>
                <a:gridCol w="3698240"/>
                <a:gridCol w="548640"/>
                <a:gridCol w="568960"/>
                <a:gridCol w="528320"/>
                <a:gridCol w="447040"/>
                <a:gridCol w="548640"/>
                <a:gridCol w="467362"/>
              </a:tblGrid>
              <a:tr h="326571">
                <a:tc rowSpan="3">
                  <a:txBody>
                    <a:bodyPr/>
                    <a:lstStyle/>
                    <a:p>
                      <a:pPr indent="127000" algn="ctr">
                        <a:spcAft>
                          <a:spcPts val="0"/>
                        </a:spcAft>
                      </a:pPr>
                      <a:r>
                        <a:rPr lang="zh-CN" sz="2000" kern="100" dirty="0">
                          <a:effectLst/>
                        </a:rPr>
                        <a:t>别类</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rowSpan="3">
                  <a:txBody>
                    <a:bodyPr/>
                    <a:lstStyle/>
                    <a:p>
                      <a:pPr indent="127000" algn="ctr">
                        <a:spcAft>
                          <a:spcPts val="0"/>
                        </a:spcAft>
                      </a:pPr>
                      <a:r>
                        <a:rPr lang="zh-CN" sz="2000" kern="100" dirty="0">
                          <a:effectLst/>
                        </a:rPr>
                        <a:t>维护项目</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rowSpan="3">
                  <a:txBody>
                    <a:bodyPr/>
                    <a:lstStyle/>
                    <a:p>
                      <a:pPr indent="127000" algn="ctr">
                        <a:spcAft>
                          <a:spcPts val="0"/>
                        </a:spcAft>
                      </a:pPr>
                      <a:r>
                        <a:rPr lang="zh-CN" sz="2000" kern="100">
                          <a:effectLst/>
                        </a:rPr>
                        <a:t>维护内容</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gridSpan="6">
                  <a:txBody>
                    <a:bodyPr/>
                    <a:lstStyle/>
                    <a:p>
                      <a:pPr indent="127000" algn="ctr">
                        <a:spcAft>
                          <a:spcPts val="0"/>
                        </a:spcAft>
                      </a:pPr>
                      <a:r>
                        <a:rPr lang="zh-CN" sz="900" kern="100">
                          <a:effectLst/>
                        </a:rPr>
                        <a:t>维护间隔</a:t>
                      </a:r>
                      <a:endParaRPr lang="zh-CN" sz="1000" kern="100">
                        <a:effectLst/>
                        <a:latin typeface="Times New Roman" panose="02020603050405020304" pitchFamily="18" charset="0"/>
                        <a:ea typeface="宋体" panose="02010600030101010101" pitchFamily="2" charset="-122"/>
                      </a:endParaRPr>
                    </a:p>
                  </a:txBody>
                  <a:tcPr marL="68044" marR="68044"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30628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indent="127000" algn="ctr">
                        <a:spcAft>
                          <a:spcPts val="0"/>
                        </a:spcAft>
                      </a:pPr>
                      <a:r>
                        <a:rPr lang="zh-CN" sz="2000" kern="100">
                          <a:effectLst/>
                        </a:rPr>
                        <a:t>每天</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rowSpan="2">
                  <a:txBody>
                    <a:bodyPr/>
                    <a:lstStyle/>
                    <a:p>
                      <a:pPr indent="127000" algn="ctr">
                        <a:spcAft>
                          <a:spcPts val="0"/>
                        </a:spcAft>
                      </a:pPr>
                      <a:r>
                        <a:rPr lang="zh-CN" sz="2000" kern="100">
                          <a:effectLst/>
                        </a:rPr>
                        <a:t>每周</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gridSpan="2">
                  <a:txBody>
                    <a:bodyPr/>
                    <a:lstStyle/>
                    <a:p>
                      <a:pPr indent="127000" algn="ctr">
                        <a:spcAft>
                          <a:spcPts val="0"/>
                        </a:spcAft>
                      </a:pPr>
                      <a:r>
                        <a:rPr lang="zh-CN" sz="2000" kern="100">
                          <a:effectLst/>
                        </a:rPr>
                        <a:t>每隔一季</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hMerge="1">
                  <a:txBody>
                    <a:bodyPr/>
                    <a:lstStyle/>
                    <a:p>
                      <a:endParaRPr lang="zh-CN" altLang="en-US"/>
                    </a:p>
                  </a:txBody>
                  <a:tcPr/>
                </a:tc>
                <a:tc rowSpan="2">
                  <a:txBody>
                    <a:bodyPr/>
                    <a:lstStyle/>
                    <a:p>
                      <a:pPr indent="127000" algn="ctr">
                        <a:spcAft>
                          <a:spcPts val="0"/>
                        </a:spcAft>
                      </a:pPr>
                      <a:r>
                        <a:rPr lang="zh-CN" sz="2000" kern="100">
                          <a:effectLst/>
                        </a:rPr>
                        <a:t>每隔</a:t>
                      </a:r>
                      <a:r>
                        <a:rPr lang="en-US" sz="2000" kern="100">
                          <a:effectLst/>
                        </a:rPr>
                        <a:t>2</a:t>
                      </a:r>
                      <a:r>
                        <a:rPr lang="zh-CN" sz="2000" kern="100">
                          <a:effectLst/>
                        </a:rPr>
                        <a:t>季季末</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rowSpan="2">
                  <a:txBody>
                    <a:bodyPr/>
                    <a:lstStyle/>
                    <a:p>
                      <a:pPr indent="127000" algn="ctr">
                        <a:spcAft>
                          <a:spcPts val="0"/>
                        </a:spcAft>
                      </a:pPr>
                      <a:r>
                        <a:rPr lang="zh-CN" sz="2000" kern="100">
                          <a:effectLst/>
                        </a:rPr>
                        <a:t>每隔</a:t>
                      </a:r>
                      <a:r>
                        <a:rPr lang="en-US" sz="2000" kern="100">
                          <a:effectLst/>
                        </a:rPr>
                        <a:t>3</a:t>
                      </a:r>
                      <a:r>
                        <a:rPr lang="zh-CN" sz="2000" kern="100">
                          <a:effectLst/>
                        </a:rPr>
                        <a:t>季季末</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indent="127000" algn="ctr">
                        <a:spcAft>
                          <a:spcPts val="0"/>
                        </a:spcAft>
                      </a:pPr>
                      <a:r>
                        <a:rPr lang="zh-CN" sz="2000" kern="100">
                          <a:effectLst/>
                        </a:rPr>
                        <a:t>季初</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季末</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vMerge="1">
                  <a:txBody>
                    <a:bodyPr/>
                    <a:lstStyle/>
                    <a:p>
                      <a:endParaRPr lang="zh-CN" altLang="en-US"/>
                    </a:p>
                  </a:txBody>
                  <a:tcPr/>
                </a:tc>
                <a:tc vMerge="1">
                  <a:txBody>
                    <a:bodyPr/>
                    <a:lstStyle/>
                    <a:p>
                      <a:endParaRPr lang="zh-CN" altLang="en-US"/>
                    </a:p>
                  </a:txBody>
                  <a:tcPr/>
                </a:tc>
              </a:tr>
              <a:tr h="653143">
                <a:tc rowSpan="7">
                  <a:txBody>
                    <a:bodyPr/>
                    <a:lstStyle/>
                    <a:p>
                      <a:pPr indent="127000" algn="just">
                        <a:spcAft>
                          <a:spcPts val="0"/>
                        </a:spcAft>
                      </a:pPr>
                      <a:r>
                        <a:rPr lang="zh-CN" sz="2000" kern="100">
                          <a:effectLst/>
                        </a:rPr>
                        <a:t>压缩机拆卸检查</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曲轴及其轴承</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磨损应在规定范围以内</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a:txBody>
                    <a:bodyPr/>
                    <a:lstStyle/>
                    <a:p>
                      <a:pPr indent="127000" algn="just">
                        <a:spcAft>
                          <a:spcPts val="0"/>
                        </a:spcAft>
                      </a:pPr>
                      <a:r>
                        <a:rPr lang="zh-CN" sz="2000" kern="100" dirty="0">
                          <a:effectLst/>
                        </a:rPr>
                        <a:t>连杆及其轴承</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磨损应在规定范围以内</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a:txBody>
                    <a:bodyPr/>
                    <a:lstStyle/>
                    <a:p>
                      <a:pPr indent="127000" algn="just">
                        <a:spcAft>
                          <a:spcPts val="0"/>
                        </a:spcAft>
                      </a:pPr>
                      <a:r>
                        <a:rPr lang="zh-CN" sz="2000" kern="100" dirty="0">
                          <a:effectLst/>
                        </a:rPr>
                        <a:t>轴封</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用测漏仪检查其泄漏量</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a:txBody>
                    <a:bodyPr/>
                    <a:lstStyle/>
                    <a:p>
                      <a:pPr indent="127000" algn="just">
                        <a:spcAft>
                          <a:spcPts val="0"/>
                        </a:spcAft>
                      </a:pPr>
                      <a:r>
                        <a:rPr lang="zh-CN" sz="2000" kern="100">
                          <a:effectLst/>
                        </a:rPr>
                        <a:t>阀门</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a:txBody>
                    <a:bodyPr/>
                    <a:lstStyle/>
                    <a:p>
                      <a:pPr indent="127000" algn="just">
                        <a:spcAft>
                          <a:spcPts val="0"/>
                        </a:spcAft>
                      </a:pPr>
                      <a:r>
                        <a:rPr lang="zh-CN" sz="2000" kern="100">
                          <a:effectLst/>
                        </a:rPr>
                        <a:t>润滑油泵</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磨损应在规定范围以内</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a:txBody>
                    <a:bodyPr/>
                    <a:lstStyle/>
                    <a:p>
                      <a:pPr indent="127000" algn="just">
                        <a:spcAft>
                          <a:spcPts val="0"/>
                        </a:spcAft>
                      </a:pPr>
                      <a:r>
                        <a:rPr lang="zh-CN" sz="2000" kern="100">
                          <a:effectLst/>
                        </a:rPr>
                        <a:t>活塞组</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磨损应在规定范围以内</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53143">
                <a:tc vMerge="1">
                  <a:txBody>
                    <a:bodyPr/>
                    <a:lstStyle/>
                    <a:p>
                      <a:endParaRPr lang="zh-CN" altLang="en-US"/>
                    </a:p>
                  </a:txBody>
                  <a:tcPr/>
                </a:tc>
                <a:tc>
                  <a:txBody>
                    <a:bodyPr/>
                    <a:lstStyle/>
                    <a:p>
                      <a:pPr indent="127000" algn="just">
                        <a:spcAft>
                          <a:spcPts val="0"/>
                        </a:spcAft>
                      </a:pPr>
                      <a:r>
                        <a:rPr lang="zh-CN" sz="2000" kern="100">
                          <a:effectLst/>
                        </a:rPr>
                        <a:t>润滑油</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更换及清洗滤网</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dirty="0">
                          <a:effectLst/>
                        </a:rPr>
                        <a:t>◇</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dirty="0">
                          <a:effectLst/>
                        </a:rPr>
                        <a:t>●</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r>
            </a:tbl>
          </a:graphicData>
        </a:graphic>
      </p:graphicFrame>
    </p:spTree>
    <p:extLst>
      <p:ext uri="{BB962C8B-B14F-4D97-AF65-F5344CB8AC3E}">
        <p14:creationId xmlns:p14="http://schemas.microsoft.com/office/powerpoint/2010/main" val="350970359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285756450"/>
              </p:ext>
            </p:extLst>
          </p:nvPr>
        </p:nvGraphicFramePr>
        <p:xfrm>
          <a:off x="451526" y="450374"/>
          <a:ext cx="11293437" cy="6043735"/>
        </p:xfrm>
        <a:graphic>
          <a:graphicData uri="http://schemas.openxmlformats.org/drawingml/2006/table">
            <a:tbl>
              <a:tblPr firstRow="1" firstCol="1" bandRow="1" bandCol="1">
                <a:tableStyleId>{5C22544A-7EE6-4342-B048-85BDC9FD1C3A}</a:tableStyleId>
              </a:tblPr>
              <a:tblGrid>
                <a:gridCol w="1153754"/>
                <a:gridCol w="3068320"/>
                <a:gridCol w="4389120"/>
                <a:gridCol w="508000"/>
                <a:gridCol w="508000"/>
                <a:gridCol w="508000"/>
                <a:gridCol w="426720"/>
                <a:gridCol w="365760"/>
                <a:gridCol w="365763"/>
              </a:tblGrid>
              <a:tr h="654385">
                <a:tc rowSpan="9">
                  <a:txBody>
                    <a:bodyPr/>
                    <a:lstStyle/>
                    <a:p>
                      <a:pPr indent="127000" algn="just">
                        <a:spcAft>
                          <a:spcPts val="0"/>
                        </a:spcAft>
                      </a:pPr>
                      <a:r>
                        <a:rPr lang="zh-CN" sz="2400" kern="100" dirty="0">
                          <a:effectLst/>
                        </a:rPr>
                        <a:t>制冷循环系统</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a:effectLst/>
                        </a:rPr>
                        <a:t>管道各接头</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a:effectLst/>
                        </a:rPr>
                        <a:t>有无松动情况，用检漏仪检漏</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dirty="0">
                          <a:effectLst/>
                        </a:rPr>
                        <a:t>制冷剂注入量</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a:effectLst/>
                        </a:rPr>
                        <a:t>通过视液镜检查</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dirty="0">
                          <a:effectLst/>
                        </a:rPr>
                        <a:t>干燥过滤器</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a:effectLst/>
                        </a:rPr>
                        <a:t>更换干燥剂或总成</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dirty="0">
                          <a:effectLst/>
                        </a:rPr>
                        <a:t>蒸发器</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a:effectLst/>
                        </a:rPr>
                        <a:t>检查是否有尘埃和夹杂物</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a:effectLst/>
                        </a:rPr>
                        <a:t>冷凝器</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dirty="0">
                          <a:effectLst/>
                        </a:rPr>
                        <a:t>检查是否有尘埃和夹杂物，必要时加以清洗</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a:effectLst/>
                        </a:rPr>
                        <a:t>膨胀阀</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dirty="0">
                          <a:effectLst/>
                        </a:rPr>
                        <a:t>检查动作是否正常及滤清器是否堵塞</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a:effectLst/>
                        </a:rPr>
                        <a:t>冷却液温度报警灯</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dirty="0">
                          <a:effectLst/>
                        </a:rPr>
                        <a:t>超温时是否能亮</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a:effectLst/>
                        </a:rPr>
                        <a:t>★</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a:effectLst/>
                        </a:rPr>
                        <a:t>高压报警灯</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dirty="0">
                          <a:effectLst/>
                        </a:rPr>
                        <a:t>超压时是否能亮</a:t>
                      </a:r>
                      <a:endParaRPr lang="zh-CN" sz="24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dirty="0">
                          <a:effectLst/>
                        </a:rPr>
                        <a:t> </a:t>
                      </a:r>
                      <a:endParaRPr lang="zh-CN" sz="24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dirty="0">
                          <a:effectLst/>
                        </a:rPr>
                        <a:t>★</a:t>
                      </a:r>
                      <a:endParaRPr lang="zh-CN" sz="24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r>
              <a:tr h="654385">
                <a:tc vMerge="1">
                  <a:txBody>
                    <a:bodyPr/>
                    <a:lstStyle/>
                    <a:p>
                      <a:endParaRPr lang="zh-CN" altLang="en-US"/>
                    </a:p>
                  </a:txBody>
                  <a:tcPr/>
                </a:tc>
                <a:tc>
                  <a:txBody>
                    <a:bodyPr/>
                    <a:lstStyle/>
                    <a:p>
                      <a:pPr indent="127000" algn="just">
                        <a:spcAft>
                          <a:spcPts val="0"/>
                        </a:spcAft>
                      </a:pPr>
                      <a:r>
                        <a:rPr lang="zh-CN" sz="2400" kern="100">
                          <a:effectLst/>
                        </a:rPr>
                        <a:t>压力开关</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400" kern="100">
                          <a:effectLst/>
                        </a:rPr>
                        <a:t>检查动作是否正常</a:t>
                      </a:r>
                      <a:endParaRPr lang="zh-CN" sz="24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a:effectLst/>
                        </a:rPr>
                        <a:t> </a:t>
                      </a:r>
                      <a:endParaRPr lang="zh-CN" sz="24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400" kern="100" dirty="0">
                          <a:effectLst/>
                        </a:rPr>
                        <a:t>★</a:t>
                      </a:r>
                      <a:endParaRPr lang="zh-CN" sz="24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dirty="0">
                          <a:effectLst/>
                        </a:rPr>
                        <a:t> </a:t>
                      </a:r>
                      <a:endParaRPr lang="zh-CN" sz="24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dirty="0">
                          <a:effectLst/>
                        </a:rPr>
                        <a:t> </a:t>
                      </a:r>
                      <a:endParaRPr lang="zh-CN" sz="24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400" kern="100" dirty="0">
                          <a:effectLst/>
                        </a:rPr>
                        <a:t> </a:t>
                      </a:r>
                      <a:endParaRPr lang="zh-CN" sz="2400" kern="100" dirty="0">
                        <a:effectLst/>
                        <a:latin typeface="Times New Roman" panose="02020603050405020304" pitchFamily="18" charset="0"/>
                        <a:ea typeface="宋体" panose="02010600030101010101" pitchFamily="2" charset="-122"/>
                      </a:endParaRPr>
                    </a:p>
                  </a:txBody>
                  <a:tcPr marL="68044" marR="68044" marT="0" marB="0" anchor="ctr"/>
                </a:tc>
              </a:tr>
            </a:tbl>
          </a:graphicData>
        </a:graphic>
      </p:graphicFrame>
    </p:spTree>
    <p:extLst>
      <p:ext uri="{BB962C8B-B14F-4D97-AF65-F5344CB8AC3E}">
        <p14:creationId xmlns:p14="http://schemas.microsoft.com/office/powerpoint/2010/main" val="359879559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481231335"/>
              </p:ext>
            </p:extLst>
          </p:nvPr>
        </p:nvGraphicFramePr>
        <p:xfrm>
          <a:off x="349926" y="0"/>
          <a:ext cx="11374716" cy="6858000"/>
        </p:xfrm>
        <a:graphic>
          <a:graphicData uri="http://schemas.openxmlformats.org/drawingml/2006/table">
            <a:tbl>
              <a:tblPr firstRow="1" firstCol="1" bandRow="1" bandCol="1">
                <a:tableStyleId>{5C22544A-7EE6-4342-B048-85BDC9FD1C3A}</a:tableStyleId>
              </a:tblPr>
              <a:tblGrid>
                <a:gridCol w="767674"/>
                <a:gridCol w="2621280"/>
                <a:gridCol w="4836160"/>
                <a:gridCol w="447040"/>
                <a:gridCol w="629920"/>
                <a:gridCol w="670560"/>
                <a:gridCol w="467360"/>
                <a:gridCol w="508000"/>
                <a:gridCol w="426722"/>
              </a:tblGrid>
              <a:tr h="685800">
                <a:tc rowSpan="6">
                  <a:txBody>
                    <a:bodyPr/>
                    <a:lstStyle/>
                    <a:p>
                      <a:pPr indent="127000" algn="just">
                        <a:spcAft>
                          <a:spcPts val="0"/>
                        </a:spcAft>
                      </a:pPr>
                      <a:r>
                        <a:rPr lang="zh-CN" sz="2000" kern="100" dirty="0">
                          <a:effectLst/>
                        </a:rPr>
                        <a:t>电气系统</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冷却液温度开关</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检查动作是否正常</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zh-CN" sz="2000" kern="100">
                          <a:effectLst/>
                        </a:rPr>
                        <a:t>送风机</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检查工作是否正常可靠</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zh-CN" sz="2000" kern="100">
                          <a:effectLst/>
                        </a:rPr>
                        <a:t>车内温度控制器</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在温度控制范围内作用是否良好</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zh-CN" sz="2000" kern="100" dirty="0">
                          <a:effectLst/>
                        </a:rPr>
                        <a:t>热敏电阻开关</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检查动作是否正常</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zh-CN" sz="2000" kern="100" dirty="0">
                          <a:effectLst/>
                        </a:rPr>
                        <a:t>电磁阀</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检查动作是否正常</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zh-CN" sz="2000" kern="100" dirty="0">
                          <a:effectLst/>
                        </a:rPr>
                        <a:t>电磁离合器</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检查是否具有所规定的性能</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rowSpan="4">
                  <a:txBody>
                    <a:bodyPr/>
                    <a:lstStyle/>
                    <a:p>
                      <a:pPr indent="127000" algn="just">
                        <a:spcAft>
                          <a:spcPts val="0"/>
                        </a:spcAft>
                      </a:pPr>
                      <a:r>
                        <a:rPr lang="zh-CN" sz="2000" kern="100">
                          <a:effectLst/>
                        </a:rPr>
                        <a:t>其他</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紧固件</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检查有无裂纹或损伤，如发现松弛则要加以紧固</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en-US" sz="2000" kern="100" dirty="0">
                          <a:effectLst/>
                        </a:rPr>
                        <a:t>V</a:t>
                      </a:r>
                      <a:r>
                        <a:rPr lang="zh-CN" sz="2000" kern="100" dirty="0">
                          <a:effectLst/>
                        </a:rPr>
                        <a:t>带张紧轮</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检查是否能圆滑旋转</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en-US" sz="2000" kern="100">
                          <a:effectLst/>
                        </a:rPr>
                        <a:t>V</a:t>
                      </a:r>
                      <a:r>
                        <a:rPr lang="zh-CN" sz="2000" kern="100">
                          <a:effectLst/>
                        </a:rPr>
                        <a:t>带</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dirty="0">
                          <a:effectLst/>
                        </a:rPr>
                        <a:t>检查其张力和磨损程度</a:t>
                      </a:r>
                      <a:endParaRPr lang="zh-CN" sz="2000" kern="100" dirty="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a:effectLst/>
                        </a:rPr>
                        <a:t>★</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a:effectLst/>
                        </a:rPr>
                        <a:t> </a:t>
                      </a:r>
                      <a:endParaRPr lang="zh-CN" sz="2000" kern="100">
                        <a:effectLst/>
                        <a:latin typeface="Times New Roman" panose="02020603050405020304" pitchFamily="18" charset="0"/>
                        <a:ea typeface="宋体" panose="02010600030101010101" pitchFamily="2" charset="-122"/>
                      </a:endParaRPr>
                    </a:p>
                  </a:txBody>
                  <a:tcPr marL="68044" marR="68044" marT="0" marB="0" anchor="ctr"/>
                </a:tc>
              </a:tr>
              <a:tr h="685800">
                <a:tc vMerge="1">
                  <a:txBody>
                    <a:bodyPr/>
                    <a:lstStyle/>
                    <a:p>
                      <a:endParaRPr lang="zh-CN" altLang="en-US"/>
                    </a:p>
                  </a:txBody>
                  <a:tcPr/>
                </a:tc>
                <a:tc>
                  <a:txBody>
                    <a:bodyPr/>
                    <a:lstStyle/>
                    <a:p>
                      <a:pPr indent="127000" algn="just">
                        <a:spcAft>
                          <a:spcPts val="0"/>
                        </a:spcAft>
                      </a:pPr>
                      <a:r>
                        <a:rPr lang="zh-CN" sz="2000" kern="100">
                          <a:effectLst/>
                        </a:rPr>
                        <a:t>空气滤清器</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just">
                        <a:spcAft>
                          <a:spcPts val="0"/>
                        </a:spcAft>
                      </a:pPr>
                      <a:r>
                        <a:rPr lang="zh-CN" sz="2000" kern="100">
                          <a:effectLst/>
                        </a:rPr>
                        <a:t>检查有无堵塞现象，必要时加以清扫</a:t>
                      </a:r>
                      <a:endParaRPr lang="zh-CN" sz="2000" kern="100">
                        <a:effectLst/>
                        <a:latin typeface="Times New Roman" panose="02020603050405020304" pitchFamily="18" charset="0"/>
                        <a:ea typeface="宋体" panose="02010600030101010101" pitchFamily="2" charset="-122"/>
                      </a:endParaRPr>
                    </a:p>
                  </a:txBody>
                  <a:tcPr marL="68044" marR="68044" marT="0" marB="0"/>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zh-CN" sz="2000" kern="100" dirty="0">
                          <a:effectLst/>
                        </a:rPr>
                        <a:t>★</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c>
                  <a:txBody>
                    <a:bodyPr/>
                    <a:lstStyle/>
                    <a:p>
                      <a:pPr indent="127000" algn="ctr">
                        <a:spcAft>
                          <a:spcPts val="0"/>
                        </a:spcAft>
                      </a:pPr>
                      <a:r>
                        <a:rPr lang="en-US" sz="2000" kern="100" dirty="0">
                          <a:effectLst/>
                        </a:rPr>
                        <a:t> </a:t>
                      </a:r>
                      <a:endParaRPr lang="zh-CN" sz="2000" kern="100" dirty="0">
                        <a:effectLst/>
                        <a:latin typeface="Times New Roman" panose="02020603050405020304" pitchFamily="18" charset="0"/>
                        <a:ea typeface="宋体" panose="02010600030101010101" pitchFamily="2" charset="-122"/>
                      </a:endParaRPr>
                    </a:p>
                  </a:txBody>
                  <a:tcPr marL="68044" marR="68044" marT="0" marB="0" anchor="ctr"/>
                </a:tc>
              </a:tr>
            </a:tbl>
          </a:graphicData>
        </a:graphic>
      </p:graphicFrame>
      <p:sp>
        <p:nvSpPr>
          <p:cNvPr id="5" name="矩形 4"/>
          <p:cNvSpPr/>
          <p:nvPr/>
        </p:nvSpPr>
        <p:spPr>
          <a:xfrm>
            <a:off x="0" y="7125454"/>
            <a:ext cx="5724644" cy="369332"/>
          </a:xfrm>
          <a:prstGeom prst="rect">
            <a:avLst/>
          </a:prstGeom>
        </p:spPr>
        <p:txBody>
          <a:bodyPr wrap="none">
            <a:spAutoFit/>
          </a:bodyPr>
          <a:lstStyle/>
          <a:p>
            <a:pPr indent="228600" algn="just">
              <a:spcAft>
                <a:spcPts val="0"/>
              </a:spcAft>
            </a:pPr>
            <a:r>
              <a:rPr lang="zh-CN" altLang="zh-CN" kern="100" dirty="0">
                <a:latin typeface="Times New Roman" panose="02020603050405020304" pitchFamily="18" charset="0"/>
              </a:rPr>
              <a:t>注：表中为●轿车，◇为货车，★为所有车型汽车。</a:t>
            </a:r>
            <a:endParaRPr lang="zh-CN" altLang="zh-CN" sz="2400" kern="100" dirty="0">
              <a:latin typeface="Times New Roman" panose="02020603050405020304" pitchFamily="18" charset="0"/>
            </a:endParaRPr>
          </a:p>
        </p:txBody>
      </p:sp>
    </p:spTree>
    <p:extLst>
      <p:ext uri="{BB962C8B-B14F-4D97-AF65-F5344CB8AC3E}">
        <p14:creationId xmlns:p14="http://schemas.microsoft.com/office/powerpoint/2010/main" val="13822618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空调管路的检查与紧固</a:t>
            </a:r>
            <a:endParaRPr lang="zh-CN" altLang="en-US" dirty="0"/>
          </a:p>
        </p:txBody>
      </p:sp>
      <p:sp>
        <p:nvSpPr>
          <p:cNvPr id="3" name="内容占位符 2"/>
          <p:cNvSpPr>
            <a:spLocks noGrp="1"/>
          </p:cNvSpPr>
          <p:nvPr>
            <p:ph idx="1"/>
          </p:nvPr>
        </p:nvSpPr>
        <p:spPr/>
        <p:txBody>
          <a:bodyPr/>
          <a:lstStyle/>
          <a:p>
            <a:r>
              <a:rPr lang="zh-CN" altLang="zh-CN" dirty="0"/>
              <a:t>汽车空调管路检查的主要任务是：检查空调管路中有无泄漏、堵塞，各管路连接是否松动</a:t>
            </a:r>
            <a:r>
              <a:rPr lang="zh-CN" altLang="zh-CN" dirty="0" smtClean="0"/>
              <a:t>。</a:t>
            </a:r>
            <a:endParaRPr lang="en-US" altLang="zh-CN" dirty="0" smtClean="0"/>
          </a:p>
          <a:p>
            <a:r>
              <a:rPr lang="en-US" altLang="zh-CN" dirty="0"/>
              <a:t>1.</a:t>
            </a:r>
            <a:r>
              <a:rPr lang="zh-CN" altLang="zh-CN" dirty="0"/>
              <a:t>空调管路操作的注意事项</a:t>
            </a:r>
          </a:p>
          <a:p>
            <a:r>
              <a:rPr lang="en-US" altLang="zh-CN" dirty="0"/>
              <a:t>2.</a:t>
            </a:r>
            <a:r>
              <a:rPr lang="zh-CN" altLang="zh-CN" dirty="0"/>
              <a:t>空调管路的紧固</a:t>
            </a:r>
          </a:p>
          <a:p>
            <a:endParaRPr lang="zh-CN" altLang="zh-CN" dirty="0"/>
          </a:p>
          <a:p>
            <a:endParaRPr lang="zh-CN" altLang="en-US" dirty="0"/>
          </a:p>
        </p:txBody>
      </p:sp>
    </p:spTree>
    <p:extLst>
      <p:ext uri="{BB962C8B-B14F-4D97-AF65-F5344CB8AC3E}">
        <p14:creationId xmlns:p14="http://schemas.microsoft.com/office/powerpoint/2010/main" val="302329384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空调制冷剂量的</a:t>
            </a:r>
            <a:r>
              <a:rPr lang="zh-CN" altLang="zh-CN" dirty="0" smtClean="0"/>
              <a:t>检查</a:t>
            </a:r>
            <a:endParaRPr lang="zh-CN" altLang="en-US" dirty="0"/>
          </a:p>
        </p:txBody>
      </p:sp>
      <p:sp>
        <p:nvSpPr>
          <p:cNvPr id="3" name="内容占位符 2"/>
          <p:cNvSpPr>
            <a:spLocks noGrp="1"/>
          </p:cNvSpPr>
          <p:nvPr>
            <p:ph idx="1"/>
          </p:nvPr>
        </p:nvSpPr>
        <p:spPr/>
        <p:txBody>
          <a:bodyPr/>
          <a:lstStyle/>
          <a:p>
            <a:r>
              <a:rPr lang="zh-CN" altLang="zh-CN" dirty="0"/>
              <a:t>制冷系统中制冷剂的量可以通过观察窗来了解（观察窗大多安装在储液干燥器上，个别也有安装在储液干燥器到膨胀阀之间或冷凝器到储液干燥器之间的管路上）。</a:t>
            </a:r>
          </a:p>
          <a:p>
            <a:r>
              <a:rPr lang="zh-CN" altLang="zh-CN" dirty="0"/>
              <a:t>启动发动机，将发动机转速稳定在</a:t>
            </a:r>
            <a:r>
              <a:rPr lang="en-US" altLang="zh-CN" dirty="0"/>
              <a:t>1500-2000r/min</a:t>
            </a:r>
            <a:r>
              <a:rPr lang="zh-CN" altLang="zh-CN" dirty="0"/>
              <a:t>，把空调功能键置于最大制冷状态，鼓风机置于最高转速，使空调系统运行</a:t>
            </a:r>
            <a:r>
              <a:rPr lang="en-US" altLang="zh-CN" dirty="0"/>
              <a:t>5min</a:t>
            </a:r>
            <a:r>
              <a:rPr lang="zh-CN" altLang="zh-CN" dirty="0"/>
              <a:t>后通过观察窗进行观察</a:t>
            </a:r>
            <a:endParaRPr lang="zh-CN" altLang="en-US" dirty="0"/>
          </a:p>
        </p:txBody>
      </p:sp>
    </p:spTree>
    <p:extLst>
      <p:ext uri="{BB962C8B-B14F-4D97-AF65-F5344CB8AC3E}">
        <p14:creationId xmlns:p14="http://schemas.microsoft.com/office/powerpoint/2010/main" val="22740631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88"/>
          <p:cNvPicPr>
            <a:picLocks noChangeAspect="1" noChangeArrowheads="1"/>
          </p:cNvPicPr>
          <p:nvPr/>
        </p:nvPicPr>
        <p:blipFill>
          <a:blip r:embed="rId2">
            <a:extLst>
              <a:ext uri="{28A0092B-C50C-407E-A947-70E740481C1C}">
                <a14:useLocalDpi xmlns:a14="http://schemas.microsoft.com/office/drawing/2010/main" val="0"/>
              </a:ext>
            </a:extLst>
          </a:blip>
          <a:srcRect t="19063" b="20242"/>
          <a:stretch>
            <a:fillRect/>
          </a:stretch>
        </p:blipFill>
        <p:spPr bwMode="auto">
          <a:xfrm>
            <a:off x="1386523" y="1284922"/>
            <a:ext cx="8802358" cy="320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105658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空调制冷剂压力的测量</a:t>
            </a:r>
            <a:endParaRPr lang="zh-CN" altLang="en-US" dirty="0"/>
          </a:p>
        </p:txBody>
      </p:sp>
      <p:grpSp>
        <p:nvGrpSpPr>
          <p:cNvPr id="4" name="Group 2"/>
          <p:cNvGrpSpPr>
            <a:grpSpLocks noChangeAspect="1"/>
          </p:cNvGrpSpPr>
          <p:nvPr/>
        </p:nvGrpSpPr>
        <p:grpSpPr bwMode="auto">
          <a:xfrm>
            <a:off x="1051243" y="1690688"/>
            <a:ext cx="7056437" cy="4406268"/>
            <a:chOff x="2362" y="8527"/>
            <a:chExt cx="4772" cy="2981"/>
          </a:xfrm>
        </p:grpSpPr>
        <p:sp>
          <p:nvSpPr>
            <p:cNvPr id="5" name="AutoShape 3"/>
            <p:cNvSpPr>
              <a:spLocks noChangeAspect="1" noChangeArrowheads="1"/>
            </p:cNvSpPr>
            <p:nvPr/>
          </p:nvSpPr>
          <p:spPr bwMode="auto">
            <a:xfrm>
              <a:off x="2362" y="8527"/>
              <a:ext cx="4772" cy="2981"/>
            </a:xfrm>
            <a:prstGeom prst="rect">
              <a:avLst/>
            </a:prstGeom>
            <a:blipFill dpi="0" rotWithShape="0">
              <a:blip r:embed="rId2"/>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81893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066" name="Rectangle 2"/>
          <p:cNvSpPr>
            <a:spLocks noGrp="1" noRot="1" noChangeArrowheads="1"/>
          </p:cNvSpPr>
          <p:nvPr>
            <p:ph type="title"/>
          </p:nvPr>
        </p:nvSpPr>
        <p:spPr/>
        <p:txBody>
          <a:bodyPr/>
          <a:lstStyle/>
          <a:p>
            <a:pPr eaLnBrk="1" hangingPunct="1">
              <a:defRPr/>
            </a:pPr>
            <a:r>
              <a:rPr lang="zh-CN" altLang="en-US" b="0" smtClean="0"/>
              <a:t>汽车空调实物示意图</a:t>
            </a:r>
            <a:r>
              <a:rPr lang="en-US" altLang="zh-CN" b="0" smtClean="0">
                <a:latin typeface="Arial"/>
              </a:rPr>
              <a:t>—</a:t>
            </a:r>
            <a:r>
              <a:rPr lang="en-US" altLang="zh-CN" b="0" smtClean="0"/>
              <a:t>2</a:t>
            </a:r>
          </a:p>
        </p:txBody>
      </p:sp>
      <p:pic>
        <p:nvPicPr>
          <p:cNvPr id="15363" name="Picture 3"/>
          <p:cNvPicPr>
            <a:picLocks noChangeAspect="1" noChangeArrowheads="1"/>
          </p:cNvPicPr>
          <p:nvPr/>
        </p:nvPicPr>
        <p:blipFill>
          <a:blip r:embed="rId2">
            <a:lum bright="-18000" contrast="-6000"/>
            <a:extLst>
              <a:ext uri="{28A0092B-C50C-407E-A947-70E740481C1C}">
                <a14:useLocalDpi xmlns:a14="http://schemas.microsoft.com/office/drawing/2010/main" val="0"/>
              </a:ext>
            </a:extLst>
          </a:blip>
          <a:srcRect/>
          <a:stretch>
            <a:fillRect/>
          </a:stretch>
        </p:blipFill>
        <p:spPr bwMode="auto">
          <a:xfrm>
            <a:off x="1720092" y="1690688"/>
            <a:ext cx="7632700" cy="463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7963735"/>
      </p:ext>
    </p:extLst>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冷冻机油的检查</a:t>
            </a:r>
            <a:endParaRPr lang="zh-CN" altLang="en-US" dirty="0"/>
          </a:p>
        </p:txBody>
      </p:sp>
      <p:sp>
        <p:nvSpPr>
          <p:cNvPr id="3" name="内容占位符 2"/>
          <p:cNvSpPr>
            <a:spLocks noGrp="1"/>
          </p:cNvSpPr>
          <p:nvPr>
            <p:ph idx="1"/>
          </p:nvPr>
        </p:nvSpPr>
        <p:spPr>
          <a:xfrm>
            <a:off x="838200" y="1825625"/>
            <a:ext cx="10515600" cy="2177415"/>
          </a:xfrm>
        </p:spPr>
        <p:txBody>
          <a:bodyPr/>
          <a:lstStyle/>
          <a:p>
            <a:r>
              <a:rPr lang="zh-CN" altLang="zh-CN" dirty="0"/>
              <a:t>通过观察窗检查。</a:t>
            </a:r>
          </a:p>
          <a:p>
            <a:r>
              <a:rPr lang="zh-CN" altLang="zh-CN" dirty="0"/>
              <a:t>通过压缩机上安装的观察窗，可以观察压缩机机油</a:t>
            </a:r>
            <a:r>
              <a:rPr lang="zh-CN" altLang="zh-CN" dirty="0" smtClean="0"/>
              <a:t>量。</a:t>
            </a:r>
            <a:r>
              <a:rPr lang="zh-CN" altLang="zh-CN" dirty="0"/>
              <a:t>压缩机冷冻机油油面达到观察窗高度的</a:t>
            </a:r>
            <a:r>
              <a:rPr lang="en-US" altLang="zh-CN" dirty="0"/>
              <a:t>80%</a:t>
            </a:r>
            <a:r>
              <a:rPr lang="zh-CN" altLang="zh-CN" dirty="0"/>
              <a:t>位置，一般认为是合适的。如果油面在此界面之上，则应该引出多余的冷冻机油；如果油面低于界面，则应该添加冷冻机油。</a:t>
            </a:r>
          </a:p>
          <a:p>
            <a:endParaRPr lang="zh-CN" altLang="en-US" dirty="0"/>
          </a:p>
        </p:txBody>
      </p:sp>
      <p:grpSp>
        <p:nvGrpSpPr>
          <p:cNvPr id="4" name="Group 2"/>
          <p:cNvGrpSpPr>
            <a:grpSpLocks noChangeAspect="1"/>
          </p:cNvGrpSpPr>
          <p:nvPr/>
        </p:nvGrpSpPr>
        <p:grpSpPr bwMode="auto">
          <a:xfrm>
            <a:off x="4751070" y="4003039"/>
            <a:ext cx="5083810" cy="2675041"/>
            <a:chOff x="3542" y="11448"/>
            <a:chExt cx="4468" cy="2351"/>
          </a:xfrm>
        </p:grpSpPr>
        <p:sp>
          <p:nvSpPr>
            <p:cNvPr id="5" name="AutoShape 3"/>
            <p:cNvSpPr>
              <a:spLocks noChangeAspect="1" noChangeArrowheads="1"/>
            </p:cNvSpPr>
            <p:nvPr/>
          </p:nvSpPr>
          <p:spPr bwMode="auto">
            <a:xfrm>
              <a:off x="3542" y="11448"/>
              <a:ext cx="4468" cy="2351"/>
            </a:xfrm>
            <a:prstGeom prst="rect">
              <a:avLst/>
            </a:prstGeom>
            <a:blipFill dpi="0" rotWithShape="0">
              <a:blip r:embed="rId2"/>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0122573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4040" y="321945"/>
            <a:ext cx="10515600" cy="2279015"/>
          </a:xfrm>
        </p:spPr>
        <p:txBody>
          <a:bodyPr/>
          <a:lstStyle/>
          <a:p>
            <a:r>
              <a:rPr lang="zh-CN" altLang="zh-CN" dirty="0"/>
              <a:t>通过量油尺检查。</a:t>
            </a:r>
          </a:p>
          <a:p>
            <a:r>
              <a:rPr lang="zh-CN" altLang="zh-CN" dirty="0"/>
              <a:t>未装观察窗的压缩机，可用量油尺检查其冷冻机油</a:t>
            </a:r>
            <a:r>
              <a:rPr lang="zh-CN" altLang="zh-CN" dirty="0" smtClean="0"/>
              <a:t>量</a:t>
            </a:r>
            <a:r>
              <a:rPr lang="zh-CN" altLang="en-US" dirty="0"/>
              <a:t>，</a:t>
            </a:r>
            <a:r>
              <a:rPr lang="zh-CN" altLang="zh-CN" dirty="0" smtClean="0"/>
              <a:t>这种</a:t>
            </a:r>
            <a:r>
              <a:rPr lang="zh-CN" altLang="zh-CN" dirty="0"/>
              <a:t>压缩机有一个油塞，油塞下面有的装有量油尺，有的没有量油尺，若没有的话，则需要另外使用专用量油尺插入检查，观察油面的位置是否在规定的上、下限之间。</a:t>
            </a:r>
          </a:p>
          <a:p>
            <a:endParaRPr lang="zh-CN" altLang="en-US" dirty="0"/>
          </a:p>
        </p:txBody>
      </p:sp>
      <p:pic>
        <p:nvPicPr>
          <p:cNvPr id="23554" name="图片 374"/>
          <p:cNvPicPr>
            <a:picLocks noChangeAspect="1" noChangeArrowheads="1"/>
          </p:cNvPicPr>
          <p:nvPr/>
        </p:nvPicPr>
        <p:blipFill>
          <a:blip r:embed="rId2">
            <a:lum contrast="-10000"/>
            <a:extLst>
              <a:ext uri="{28A0092B-C50C-407E-A947-70E740481C1C}">
                <a14:useLocalDpi xmlns:a14="http://schemas.microsoft.com/office/drawing/2010/main" val="0"/>
              </a:ext>
            </a:extLst>
          </a:blip>
          <a:srcRect l="6462" r="14920" b="11101"/>
          <a:stretch>
            <a:fillRect/>
          </a:stretch>
        </p:blipFill>
        <p:spPr bwMode="auto">
          <a:xfrm>
            <a:off x="6121082" y="2808923"/>
            <a:ext cx="4526597" cy="390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58258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6600" y="768985"/>
            <a:ext cx="10515600" cy="4351338"/>
          </a:xfrm>
        </p:spPr>
        <p:txBody>
          <a:bodyPr/>
          <a:lstStyle/>
          <a:p>
            <a:r>
              <a:rPr lang="zh-CN" altLang="zh-CN" dirty="0"/>
              <a:t>冷冻机油品质的检查</a:t>
            </a:r>
          </a:p>
          <a:p>
            <a:r>
              <a:rPr lang="zh-CN" altLang="zh-CN" dirty="0"/>
              <a:t>冷冻机油是否变质需通过一定的化验手段确认。平时使用时，可以从油的颜色、气味等大体判断油的品质，若有异味，很可能表示冷冻机油变质了，但颜色变深却不一定表示冷冻机油变质，因为冷冻机油使用一段时间以后，颜色一般都要变深。冷冻机油简易的判断方法如下：将油滴在吸水性好的一张白纸上，若油滴中心部分没有黑色，则说明油没有变质，可以继续使用；若油滴中心部分出现黑色斑点，则说明油已开始变坏，应该换油了。若油中含有水分，油的透明度会降低，若出现这种情况也需更换机油。</a:t>
            </a:r>
          </a:p>
        </p:txBody>
      </p:sp>
    </p:spTree>
    <p:extLst>
      <p:ext uri="{BB962C8B-B14F-4D97-AF65-F5344CB8AC3E}">
        <p14:creationId xmlns:p14="http://schemas.microsoft.com/office/powerpoint/2010/main" val="70978409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冷冻机油的加注</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1</a:t>
            </a:r>
            <a:r>
              <a:rPr lang="zh-CN" altLang="zh-CN" dirty="0"/>
              <a:t>）直接加入</a:t>
            </a:r>
            <a:r>
              <a:rPr lang="zh-CN" altLang="zh-CN" dirty="0" smtClean="0"/>
              <a:t>法</a:t>
            </a:r>
            <a:endParaRPr lang="en-US" altLang="zh-CN" dirty="0" smtClean="0"/>
          </a:p>
          <a:p>
            <a:r>
              <a:rPr lang="zh-CN" altLang="en-US" dirty="0"/>
              <a:t>（</a:t>
            </a:r>
            <a:r>
              <a:rPr lang="en-US" altLang="zh-CN" dirty="0"/>
              <a:t>2</a:t>
            </a:r>
            <a:r>
              <a:rPr lang="zh-CN" altLang="en-US" dirty="0"/>
              <a:t>）真空吸入法</a:t>
            </a:r>
          </a:p>
        </p:txBody>
      </p:sp>
    </p:spTree>
    <p:extLst>
      <p:ext uri="{BB962C8B-B14F-4D97-AF65-F5344CB8AC3E}">
        <p14:creationId xmlns:p14="http://schemas.microsoft.com/office/powerpoint/2010/main" val="88200070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p:cNvSpPr>
          <p:nvPr/>
        </p:nvSpPr>
        <p:spPr>
          <a:xfrm>
            <a:off x="1564640" y="1986179"/>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zh-CN" sz="6000" smtClean="0"/>
              <a:t>项目</a:t>
            </a:r>
            <a:r>
              <a:rPr lang="zh-CN" altLang="en-US" sz="6000" smtClean="0"/>
              <a:t>七</a:t>
            </a:r>
            <a:r>
              <a:rPr lang="en-US" altLang="zh-CN" sz="6000" smtClean="0"/>
              <a:t> </a:t>
            </a:r>
            <a:r>
              <a:rPr lang="zh-CN" altLang="zh-CN" sz="6000" dirty="0" smtClean="0"/>
              <a:t>汽车空调检修工具</a:t>
            </a:r>
            <a:r>
              <a:rPr lang="zh-CN" altLang="zh-CN" b="1" dirty="0" smtClean="0"/>
              <a:t/>
            </a:r>
            <a:br>
              <a:rPr lang="zh-CN" altLang="zh-CN" b="1" dirty="0" smtClean="0"/>
            </a:br>
            <a:endParaRPr lang="zh-CN" altLang="en-US" dirty="0"/>
          </a:p>
        </p:txBody>
      </p:sp>
    </p:spTree>
    <p:extLst>
      <p:ext uri="{BB962C8B-B14F-4D97-AF65-F5344CB8AC3E}">
        <p14:creationId xmlns:p14="http://schemas.microsoft.com/office/powerpoint/2010/main" val="396279300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汽车空调故障诊断的基本方法</a:t>
            </a:r>
            <a:endParaRPr lang="zh-CN" altLang="en-US" dirty="0"/>
          </a:p>
        </p:txBody>
      </p:sp>
      <p:sp>
        <p:nvSpPr>
          <p:cNvPr id="3" name="内容占位符 2"/>
          <p:cNvSpPr>
            <a:spLocks noGrp="1"/>
          </p:cNvSpPr>
          <p:nvPr>
            <p:ph idx="1"/>
          </p:nvPr>
        </p:nvSpPr>
        <p:spPr/>
        <p:txBody>
          <a:bodyPr/>
          <a:lstStyle/>
          <a:p>
            <a:r>
              <a:rPr lang="zh-CN" altLang="zh-CN" dirty="0"/>
              <a:t>询问</a:t>
            </a:r>
          </a:p>
          <a:p>
            <a:r>
              <a:rPr lang="zh-CN" altLang="zh-CN" dirty="0"/>
              <a:t>主要是维修人员向车主咨询使用时发现的或听到的异常现象和声音。通过向车主了解故障发生的时间、曾经在哪里维修过以及维修过哪些什么项目等内容。这些信息对维修人员在维修时判断故障的原因具有非常重要的参考价值。</a:t>
            </a:r>
          </a:p>
          <a:p>
            <a:endParaRPr lang="zh-CN" altLang="en-US" dirty="0"/>
          </a:p>
        </p:txBody>
      </p:sp>
    </p:spTree>
    <p:extLst>
      <p:ext uri="{BB962C8B-B14F-4D97-AF65-F5344CB8AC3E}">
        <p14:creationId xmlns:p14="http://schemas.microsoft.com/office/powerpoint/2010/main" val="69051522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5960" y="464184"/>
            <a:ext cx="10703560" cy="5814695"/>
          </a:xfrm>
        </p:spPr>
        <p:txBody>
          <a:bodyPr>
            <a:normAutofit/>
          </a:bodyPr>
          <a:lstStyle/>
          <a:p>
            <a:r>
              <a:rPr lang="zh-CN" altLang="zh-CN" dirty="0" smtClean="0"/>
              <a:t>检查</a:t>
            </a:r>
            <a:endParaRPr lang="en-US" altLang="zh-CN" dirty="0" smtClean="0"/>
          </a:p>
          <a:p>
            <a:r>
              <a:rPr lang="zh-CN" altLang="zh-CN" dirty="0"/>
              <a:t>检查电磁离合器</a:t>
            </a:r>
          </a:p>
          <a:p>
            <a:r>
              <a:rPr lang="zh-CN" altLang="zh-CN" dirty="0"/>
              <a:t>接通</a:t>
            </a:r>
            <a:r>
              <a:rPr lang="en-US" altLang="zh-CN" dirty="0"/>
              <a:t>A/C</a:t>
            </a:r>
            <a:r>
              <a:rPr lang="zh-CN" altLang="zh-CN" dirty="0"/>
              <a:t>开关，电磁离合器吸合，空调压缩机工作；断开</a:t>
            </a:r>
            <a:r>
              <a:rPr lang="en-US" altLang="zh-CN" dirty="0"/>
              <a:t>A/C</a:t>
            </a:r>
            <a:r>
              <a:rPr lang="zh-CN" altLang="zh-CN" dirty="0"/>
              <a:t>开关，电磁离合器断开，空调压缩机应该立即停止工作；在短时间内断开和接通几次，检查电磁离合器是否能正常工作。如果不能正常工作，可将蓄电池正极与电磁离合器直接连接，电磁离合器应很干脆地吸合，压缩机工作，否则应该检修空调电路是否有故障。</a:t>
            </a:r>
          </a:p>
          <a:p>
            <a:r>
              <a:rPr lang="zh-CN" altLang="zh-CN" dirty="0" smtClean="0"/>
              <a:t>检查</a:t>
            </a:r>
            <a:r>
              <a:rPr lang="zh-CN" altLang="zh-CN" dirty="0"/>
              <a:t>调整传动带的张力</a:t>
            </a:r>
          </a:p>
          <a:p>
            <a:r>
              <a:rPr lang="zh-CN" altLang="zh-CN" dirty="0"/>
              <a:t>车型和安装结构不同，传动带调整的方法和要求也不同。一般是根据车型来检查传动带张紧力是否合适，表面是否完好，与之配对的传动带盘是否在同一平面上。传动带过紧会使传动带过早磨损，并导致轴承损坏；传动带过松则会导致转速降低，制冷量小，风速低以及发电机的发电量不足等。</a:t>
            </a:r>
            <a:endParaRPr lang="zh-CN" altLang="en-US" dirty="0"/>
          </a:p>
        </p:txBody>
      </p:sp>
    </p:spTree>
    <p:extLst>
      <p:ext uri="{BB962C8B-B14F-4D97-AF65-F5344CB8AC3E}">
        <p14:creationId xmlns:p14="http://schemas.microsoft.com/office/powerpoint/2010/main" val="119893593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4040" y="423544"/>
            <a:ext cx="11069320" cy="5916295"/>
          </a:xfrm>
        </p:spPr>
        <p:txBody>
          <a:bodyPr>
            <a:normAutofit/>
          </a:bodyPr>
          <a:lstStyle/>
          <a:p>
            <a:r>
              <a:rPr lang="zh-CN" altLang="zh-CN" dirty="0"/>
              <a:t>检查冷冻油</a:t>
            </a:r>
          </a:p>
          <a:p>
            <a:r>
              <a:rPr lang="zh-CN" altLang="zh-CN" dirty="0"/>
              <a:t>通过压缩机的视液镜或油尺检查冷冻机油油面。通常压缩机侧面有放油螺栓，可略微拧松放油螺栓，有油流出为正好；如果没有油流出，则需要添加冷冻油。冷冻油的加注也有两种方法：一种是直接加入法，另一种是真空吸入法。</a:t>
            </a:r>
          </a:p>
          <a:p>
            <a:r>
              <a:rPr lang="zh-CN" altLang="zh-CN" dirty="0" smtClean="0"/>
              <a:t>检查</a:t>
            </a:r>
            <a:r>
              <a:rPr lang="zh-CN" altLang="zh-CN" dirty="0"/>
              <a:t>压力开关</a:t>
            </a:r>
          </a:p>
          <a:p>
            <a:r>
              <a:rPr lang="zh-CN" altLang="zh-CN" dirty="0"/>
              <a:t>高、低压开关的作用是当制冷系统发生故障时，保护压缩机和制冷系统不受破坏。通常低压开关是闭合的，检查时，用万用表欧姆档检测其值应为</a:t>
            </a:r>
            <a:r>
              <a:rPr lang="en-US" altLang="zh-CN" dirty="0"/>
              <a:t>0</a:t>
            </a:r>
            <a:r>
              <a:rPr lang="zh-CN" altLang="zh-CN" dirty="0"/>
              <a:t>Ω；如果为无穷大，则表明低压开关断开，这时可用跨接线短接两端子，按下</a:t>
            </a:r>
            <a:r>
              <a:rPr lang="en-US" altLang="zh-CN" dirty="0"/>
              <a:t>A/C</a:t>
            </a:r>
            <a:r>
              <a:rPr lang="zh-CN" altLang="zh-CN" dirty="0"/>
              <a:t>开关，压缩机工作，说明低压开关损坏，应该更换。</a:t>
            </a:r>
            <a:endParaRPr lang="zh-CN" altLang="en-US" dirty="0"/>
          </a:p>
        </p:txBody>
      </p:sp>
    </p:spTree>
    <p:extLst>
      <p:ext uri="{BB962C8B-B14F-4D97-AF65-F5344CB8AC3E}">
        <p14:creationId xmlns:p14="http://schemas.microsoft.com/office/powerpoint/2010/main" val="369939006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4360" y="362584"/>
            <a:ext cx="11272520" cy="6241415"/>
          </a:xfrm>
        </p:spPr>
        <p:txBody>
          <a:bodyPr>
            <a:normAutofit/>
          </a:bodyPr>
          <a:lstStyle/>
          <a:p>
            <a:r>
              <a:rPr lang="zh-CN" altLang="zh-CN" dirty="0"/>
              <a:t>检查鼓风机</a:t>
            </a:r>
          </a:p>
          <a:p>
            <a:r>
              <a:rPr lang="zh-CN" altLang="zh-CN" dirty="0"/>
              <a:t>检查鼓风机工作时是否有异响、是否有异物塞住叶片或者碰到其他部件。从低速挡到高速挡分别调节风挡键，每档让鼓风机工作</a:t>
            </a:r>
            <a:r>
              <a:rPr lang="en-US" altLang="zh-CN" dirty="0"/>
              <a:t>5min</a:t>
            </a:r>
            <a:r>
              <a:rPr lang="zh-CN" altLang="zh-CN" dirty="0"/>
              <a:t>，检查其出风量是否有变化，如果有异常应该检修或者更换。</a:t>
            </a:r>
          </a:p>
          <a:p>
            <a:r>
              <a:rPr lang="zh-CN" altLang="zh-CN" dirty="0" smtClean="0"/>
              <a:t>检查</a:t>
            </a:r>
            <a:r>
              <a:rPr lang="zh-CN" altLang="zh-CN" dirty="0"/>
              <a:t>暖风系统</a:t>
            </a:r>
          </a:p>
          <a:p>
            <a:r>
              <a:rPr lang="zh-CN" altLang="zh-CN" dirty="0"/>
              <a:t>检查暖风系统的出风量以及风向是否随功能键的调节而有效改变。</a:t>
            </a:r>
          </a:p>
          <a:p>
            <a:r>
              <a:rPr lang="zh-CN" altLang="zh-CN" dirty="0" smtClean="0"/>
              <a:t>检查</a:t>
            </a:r>
            <a:r>
              <a:rPr lang="zh-CN" altLang="zh-CN" dirty="0"/>
              <a:t>膨胀阀</a:t>
            </a:r>
          </a:p>
          <a:p>
            <a:r>
              <a:rPr lang="zh-CN" altLang="zh-CN" dirty="0"/>
              <a:t>检查膨胀阀感温包与蒸发器出口管路是否贴紧，隔热保护层是否包扎牢固。</a:t>
            </a:r>
          </a:p>
          <a:p>
            <a:r>
              <a:rPr lang="zh-CN" altLang="zh-CN" dirty="0" smtClean="0"/>
              <a:t>制冷</a:t>
            </a:r>
            <a:r>
              <a:rPr lang="zh-CN" altLang="zh-CN" dirty="0"/>
              <a:t>温度的检查</a:t>
            </a:r>
          </a:p>
          <a:p>
            <a:r>
              <a:rPr lang="zh-CN" altLang="zh-CN" dirty="0"/>
              <a:t>按下</a:t>
            </a:r>
            <a:r>
              <a:rPr lang="en-US" altLang="zh-CN" dirty="0"/>
              <a:t>A/C</a:t>
            </a:r>
            <a:r>
              <a:rPr lang="zh-CN" altLang="zh-CN" dirty="0"/>
              <a:t>开关，温度键置于最冷位置，风速键置于最高位置，关闭车窗，让空调工作</a:t>
            </a:r>
            <a:r>
              <a:rPr lang="en-US" altLang="zh-CN" dirty="0"/>
              <a:t>5-8min</a:t>
            </a:r>
            <a:r>
              <a:rPr lang="zh-CN" altLang="zh-CN" dirty="0"/>
              <a:t>，用温度计从出风口处测量温度是否在规定的范围内，否则应该检修制冷系统。</a:t>
            </a:r>
            <a:endParaRPr lang="zh-CN" altLang="en-US" dirty="0"/>
          </a:p>
        </p:txBody>
      </p:sp>
    </p:spTree>
    <p:extLst>
      <p:ext uri="{BB962C8B-B14F-4D97-AF65-F5344CB8AC3E}">
        <p14:creationId xmlns:p14="http://schemas.microsoft.com/office/powerpoint/2010/main" val="245979941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6600" y="1114425"/>
            <a:ext cx="10515600" cy="4351338"/>
          </a:xfrm>
        </p:spPr>
        <p:txBody>
          <a:bodyPr/>
          <a:lstStyle/>
          <a:p>
            <a:r>
              <a:rPr lang="zh-CN" altLang="zh-CN" dirty="0"/>
              <a:t>倾听</a:t>
            </a:r>
          </a:p>
          <a:p>
            <a:r>
              <a:rPr lang="zh-CN" altLang="zh-CN" dirty="0"/>
              <a:t>倾听就是用耳朵仔细听制冷系统运转过程中有无异常声响</a:t>
            </a:r>
            <a:r>
              <a:rPr lang="zh-CN" altLang="zh-CN" dirty="0" smtClean="0"/>
              <a:t>。</a:t>
            </a:r>
            <a:endParaRPr lang="en-US" altLang="zh-CN" dirty="0" smtClean="0"/>
          </a:p>
          <a:p>
            <a:r>
              <a:rPr lang="zh-CN" altLang="zh-CN" dirty="0"/>
              <a:t>观察</a:t>
            </a:r>
          </a:p>
          <a:p>
            <a:r>
              <a:rPr lang="zh-CN" altLang="zh-CN" dirty="0"/>
              <a:t>观察冷凝器的表面是否有碎片、油泥、杂物，如有的话应该清洗。注意不能用高压水冲洗，以免翅片变形</a:t>
            </a:r>
            <a:r>
              <a:rPr lang="zh-CN" altLang="zh-CN" dirty="0" smtClean="0"/>
              <a:t>。</a:t>
            </a:r>
            <a:endParaRPr lang="en-US" altLang="zh-CN" dirty="0" smtClean="0"/>
          </a:p>
          <a:p>
            <a:r>
              <a:rPr lang="zh-CN" altLang="zh-CN" dirty="0"/>
              <a:t>触摸</a:t>
            </a:r>
          </a:p>
          <a:p>
            <a:r>
              <a:rPr lang="zh-CN" altLang="zh-CN" dirty="0"/>
              <a:t>压缩机工作时，用手触摸压缩机的高、低管路，两者的温度应该有一定的差距。通常高压端感觉微烫，而低压端有冰凉感觉。</a:t>
            </a:r>
          </a:p>
          <a:p>
            <a:r>
              <a:rPr lang="zh-CN" altLang="zh-CN" dirty="0"/>
              <a:t>检测</a:t>
            </a:r>
          </a:p>
          <a:p>
            <a:endParaRPr lang="zh-CN" altLang="en-US" dirty="0"/>
          </a:p>
        </p:txBody>
      </p:sp>
    </p:spTree>
    <p:extLst>
      <p:ext uri="{BB962C8B-B14F-4D97-AF65-F5344CB8AC3E}">
        <p14:creationId xmlns:p14="http://schemas.microsoft.com/office/powerpoint/2010/main" val="2405164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2279650" y="1852614"/>
            <a:ext cx="74882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a:stretch>
            <a:fillRect/>
          </a:stretch>
        </p:blipFill>
        <p:spPr bwMode="auto">
          <a:xfrm>
            <a:off x="2208213" y="1773238"/>
            <a:ext cx="76327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2" name="Rectangle 4"/>
          <p:cNvSpPr>
            <a:spLocks noGrp="1" noRot="1" noChangeArrowheads="1"/>
          </p:cNvSpPr>
          <p:nvPr>
            <p:ph type="title"/>
          </p:nvPr>
        </p:nvSpPr>
        <p:spPr/>
        <p:txBody>
          <a:bodyPr/>
          <a:lstStyle/>
          <a:p>
            <a:pPr eaLnBrk="1" hangingPunct="1">
              <a:defRPr/>
            </a:pPr>
            <a:r>
              <a:rPr lang="zh-CN" altLang="en-US" b="0" smtClean="0"/>
              <a:t>汽车空调系统在车上的布置图</a:t>
            </a:r>
          </a:p>
        </p:txBody>
      </p:sp>
    </p:spTree>
    <p:extLst>
      <p:ext uri="{BB962C8B-B14F-4D97-AF65-F5344CB8AC3E}">
        <p14:creationId xmlns:p14="http://schemas.microsoft.com/office/powerpoint/2010/main" val="4216950528"/>
      </p:ext>
    </p:extLst>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用歧管压力表组进行故障诊断</a:t>
            </a:r>
            <a:endParaRPr lang="zh-CN" altLang="en-US" dirty="0"/>
          </a:p>
        </p:txBody>
      </p:sp>
      <p:sp>
        <p:nvSpPr>
          <p:cNvPr id="3" name="内容占位符 2"/>
          <p:cNvSpPr>
            <a:spLocks noGrp="1"/>
          </p:cNvSpPr>
          <p:nvPr>
            <p:ph idx="1"/>
          </p:nvPr>
        </p:nvSpPr>
        <p:spPr/>
        <p:txBody>
          <a:bodyPr/>
          <a:lstStyle/>
          <a:p>
            <a:r>
              <a:rPr lang="zh-CN" altLang="zh-CN" dirty="0"/>
              <a:t>①将开关设定在内循环（</a:t>
            </a:r>
            <a:r>
              <a:rPr lang="en-US" altLang="zh-CN" dirty="0"/>
              <a:t>RECIRC</a:t>
            </a:r>
            <a:r>
              <a:rPr lang="zh-CN" altLang="zh-CN" dirty="0"/>
              <a:t>）状态下，环境温度为</a:t>
            </a:r>
            <a:r>
              <a:rPr lang="en-US" altLang="zh-CN" dirty="0"/>
              <a:t>30-35</a:t>
            </a:r>
            <a:r>
              <a:rPr lang="zh-CN" altLang="zh-CN" dirty="0"/>
              <a:t>℃。</a:t>
            </a:r>
          </a:p>
          <a:p>
            <a:r>
              <a:rPr lang="zh-CN" altLang="zh-CN" dirty="0"/>
              <a:t>②发动机转速为</a:t>
            </a:r>
            <a:r>
              <a:rPr lang="en-US" altLang="zh-CN" dirty="0"/>
              <a:t>1500-2000r/min</a:t>
            </a:r>
            <a:r>
              <a:rPr lang="zh-CN" altLang="zh-CN" dirty="0"/>
              <a:t>。</a:t>
            </a:r>
          </a:p>
          <a:p>
            <a:r>
              <a:rPr lang="zh-CN" altLang="zh-CN" dirty="0"/>
              <a:t>③鼓风机速度控制开关置于高速位置。</a:t>
            </a:r>
          </a:p>
          <a:p>
            <a:r>
              <a:rPr lang="zh-CN" altLang="zh-CN" dirty="0"/>
              <a:t>④温度控制开关位于最冷位置。</a:t>
            </a:r>
          </a:p>
          <a:p>
            <a:endParaRPr lang="zh-CN" altLang="en-US" dirty="0"/>
          </a:p>
        </p:txBody>
      </p:sp>
    </p:spTree>
    <p:extLst>
      <p:ext uri="{BB962C8B-B14F-4D97-AF65-F5344CB8AC3E}">
        <p14:creationId xmlns:p14="http://schemas.microsoft.com/office/powerpoint/2010/main" val="46850022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制冷量不足故障的诊断与排除</a:t>
            </a:r>
            <a:endParaRPr lang="zh-CN" altLang="en-US" dirty="0"/>
          </a:p>
        </p:txBody>
      </p:sp>
      <p:sp>
        <p:nvSpPr>
          <p:cNvPr id="3" name="内容占位符 2"/>
          <p:cNvSpPr>
            <a:spLocks noGrp="1"/>
          </p:cNvSpPr>
          <p:nvPr>
            <p:ph idx="1"/>
          </p:nvPr>
        </p:nvSpPr>
        <p:spPr>
          <a:xfrm>
            <a:off x="838200" y="1690688"/>
            <a:ext cx="10515600" cy="4351338"/>
          </a:xfrm>
        </p:spPr>
        <p:txBody>
          <a:bodyPr/>
          <a:lstStyle/>
          <a:p>
            <a:r>
              <a:rPr lang="zh-CN" altLang="zh-CN" dirty="0"/>
              <a:t>故障现象</a:t>
            </a:r>
          </a:p>
          <a:p>
            <a:r>
              <a:rPr lang="zh-CN" altLang="zh-CN" dirty="0"/>
              <a:t>闭合鼓风机开关及空调开关后，用温度计在蒸发器出风口测量的温度高于正常值</a:t>
            </a:r>
            <a:r>
              <a:rPr lang="en-US" altLang="zh-CN" dirty="0"/>
              <a:t>5</a:t>
            </a:r>
            <a:r>
              <a:rPr lang="zh-CN" altLang="zh-CN" dirty="0"/>
              <a:t>℃或车内温度高于正常的调节温度。</a:t>
            </a:r>
          </a:p>
          <a:p>
            <a:r>
              <a:rPr lang="zh-CN" altLang="zh-CN" dirty="0" smtClean="0"/>
              <a:t>故障分析</a:t>
            </a:r>
            <a:endParaRPr lang="en-US" altLang="zh-CN" dirty="0" smtClean="0"/>
          </a:p>
          <a:p>
            <a:r>
              <a:rPr lang="zh-CN" altLang="zh-CN" dirty="0"/>
              <a:t>故障诊断与排除</a:t>
            </a:r>
            <a:endParaRPr lang="zh-CN" altLang="en-US" dirty="0"/>
          </a:p>
        </p:txBody>
      </p:sp>
    </p:spTree>
    <p:extLst>
      <p:ext uri="{BB962C8B-B14F-4D97-AF65-F5344CB8AC3E}">
        <p14:creationId xmlns:p14="http://schemas.microsoft.com/office/powerpoint/2010/main" val="200517308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不制冷故障的诊断与排除</a:t>
            </a:r>
            <a:endParaRPr lang="zh-CN" altLang="en-US" dirty="0"/>
          </a:p>
        </p:txBody>
      </p:sp>
      <p:sp>
        <p:nvSpPr>
          <p:cNvPr id="3" name="内容占位符 2"/>
          <p:cNvSpPr>
            <a:spLocks noGrp="1"/>
          </p:cNvSpPr>
          <p:nvPr>
            <p:ph idx="1"/>
          </p:nvPr>
        </p:nvSpPr>
        <p:spPr/>
        <p:txBody>
          <a:bodyPr/>
          <a:lstStyle/>
          <a:p>
            <a:r>
              <a:rPr lang="zh-CN" altLang="zh-CN" dirty="0"/>
              <a:t>故障现象</a:t>
            </a:r>
          </a:p>
          <a:p>
            <a:r>
              <a:rPr lang="zh-CN" altLang="zh-CN" dirty="0"/>
              <a:t>①闭合鼓风机开关以及空调开关，压缩机与鼓风机均正常运行，但是不制冷。</a:t>
            </a:r>
          </a:p>
          <a:p>
            <a:r>
              <a:rPr lang="zh-CN" altLang="zh-CN" dirty="0"/>
              <a:t>②闭合鼓风机开关以及空调开关，压缩机正常转动，但是鼓风机不转动，系统无冷风。</a:t>
            </a:r>
          </a:p>
          <a:p>
            <a:r>
              <a:rPr lang="zh-CN" altLang="zh-CN" dirty="0"/>
              <a:t>③闭合鼓风机开关以及空调开关，鼓风机工作正常，但是压缩机不转动，系统不制冷。</a:t>
            </a:r>
          </a:p>
          <a:p>
            <a:r>
              <a:rPr lang="zh-CN" altLang="zh-CN" dirty="0" smtClean="0"/>
              <a:t>故障分析</a:t>
            </a:r>
            <a:endParaRPr lang="en-US" altLang="zh-CN" dirty="0" smtClean="0"/>
          </a:p>
          <a:p>
            <a:r>
              <a:rPr lang="zh-CN" altLang="zh-CN" dirty="0"/>
              <a:t>故障诊断与排除</a:t>
            </a:r>
            <a:endParaRPr lang="zh-CN" altLang="en-US" dirty="0"/>
          </a:p>
        </p:txBody>
      </p:sp>
    </p:spTree>
    <p:extLst>
      <p:ext uri="{BB962C8B-B14F-4D97-AF65-F5344CB8AC3E}">
        <p14:creationId xmlns:p14="http://schemas.microsoft.com/office/powerpoint/2010/main" val="400359836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压缩机间歇停止工作的故障诊断与排除</a:t>
            </a:r>
            <a:endParaRPr lang="zh-CN" altLang="en-US" dirty="0"/>
          </a:p>
        </p:txBody>
      </p:sp>
      <p:sp>
        <p:nvSpPr>
          <p:cNvPr id="3" name="内容占位符 2"/>
          <p:cNvSpPr>
            <a:spLocks noGrp="1"/>
          </p:cNvSpPr>
          <p:nvPr>
            <p:ph idx="1"/>
          </p:nvPr>
        </p:nvSpPr>
        <p:spPr/>
        <p:txBody>
          <a:bodyPr/>
          <a:lstStyle/>
          <a:p>
            <a:r>
              <a:rPr lang="zh-CN" altLang="zh-CN" dirty="0"/>
              <a:t>故障现象</a:t>
            </a:r>
          </a:p>
          <a:p>
            <a:r>
              <a:rPr lang="zh-CN" altLang="zh-CN" dirty="0"/>
              <a:t>闭合鼓风机开关及空调开关后，供给冷气量断断续续，各出风口冷风时有时无。</a:t>
            </a:r>
          </a:p>
          <a:p>
            <a:r>
              <a:rPr lang="zh-CN" altLang="zh-CN" dirty="0" smtClean="0"/>
              <a:t>故障分析</a:t>
            </a:r>
            <a:endParaRPr lang="en-US" altLang="zh-CN" dirty="0" smtClean="0"/>
          </a:p>
          <a:p>
            <a:r>
              <a:rPr lang="zh-CN" altLang="zh-CN" dirty="0"/>
              <a:t>故障诊断排除</a:t>
            </a:r>
          </a:p>
          <a:p>
            <a:endParaRPr lang="zh-CN" altLang="en-US" dirty="0"/>
          </a:p>
        </p:txBody>
      </p:sp>
    </p:spTree>
    <p:extLst>
      <p:ext uri="{BB962C8B-B14F-4D97-AF65-F5344CB8AC3E}">
        <p14:creationId xmlns:p14="http://schemas.microsoft.com/office/powerpoint/2010/main" val="117503614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空调异响故障的诊断与排除</a:t>
            </a:r>
            <a:endParaRPr lang="zh-CN" altLang="en-US" dirty="0"/>
          </a:p>
        </p:txBody>
      </p:sp>
      <p:sp>
        <p:nvSpPr>
          <p:cNvPr id="3" name="内容占位符 2"/>
          <p:cNvSpPr>
            <a:spLocks noGrp="1"/>
          </p:cNvSpPr>
          <p:nvPr>
            <p:ph idx="1"/>
          </p:nvPr>
        </p:nvSpPr>
        <p:spPr/>
        <p:txBody>
          <a:bodyPr/>
          <a:lstStyle/>
          <a:p>
            <a:r>
              <a:rPr lang="zh-CN" altLang="zh-CN" dirty="0"/>
              <a:t>故障现象</a:t>
            </a:r>
          </a:p>
          <a:p>
            <a:r>
              <a:rPr lang="zh-CN" altLang="zh-CN" dirty="0"/>
              <a:t>空调系统工作时，产生异常声响。</a:t>
            </a:r>
          </a:p>
          <a:p>
            <a:r>
              <a:rPr lang="zh-CN" altLang="zh-CN" dirty="0" smtClean="0"/>
              <a:t>故障分析</a:t>
            </a:r>
            <a:endParaRPr lang="en-US" altLang="zh-CN" dirty="0" smtClean="0"/>
          </a:p>
          <a:p>
            <a:r>
              <a:rPr lang="zh-CN" altLang="zh-CN" dirty="0"/>
              <a:t>故障诊断与排除</a:t>
            </a:r>
            <a:endParaRPr lang="zh-CN" altLang="en-US" dirty="0"/>
          </a:p>
        </p:txBody>
      </p:sp>
    </p:spTree>
    <p:extLst>
      <p:ext uri="{BB962C8B-B14F-4D97-AF65-F5344CB8AC3E}">
        <p14:creationId xmlns:p14="http://schemas.microsoft.com/office/powerpoint/2010/main" val="2652955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rrowheads="1"/>
          </p:cNvSpPr>
          <p:nvPr>
            <p:ph type="title"/>
          </p:nvPr>
        </p:nvSpPr>
        <p:spPr/>
        <p:txBody>
          <a:bodyPr/>
          <a:lstStyle/>
          <a:p>
            <a:pPr eaLnBrk="1" hangingPunct="1">
              <a:defRPr/>
            </a:pPr>
            <a:r>
              <a:rPr lang="zh-CN" altLang="en-US" b="0" smtClean="0"/>
              <a:t>电动汽车空调实物图</a:t>
            </a:r>
          </a:p>
        </p:txBody>
      </p:sp>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624" y="1852661"/>
            <a:ext cx="8064500"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601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rrowheads="1"/>
          </p:cNvSpPr>
          <p:nvPr>
            <p:ph type="title"/>
          </p:nvPr>
        </p:nvSpPr>
        <p:spPr/>
        <p:txBody>
          <a:bodyPr/>
          <a:lstStyle/>
          <a:p>
            <a:pPr eaLnBrk="1" hangingPunct="1">
              <a:defRPr/>
            </a:pPr>
            <a:r>
              <a:rPr lang="zh-CN" altLang="en-US" b="0" smtClean="0"/>
              <a:t>电动汽车空调系统图</a:t>
            </a: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4" y="1989139"/>
            <a:ext cx="8207375"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4489" y="3309939"/>
            <a:ext cx="13430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257550"/>
            <a:ext cx="15240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9081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p:cNvSpPr>
            <a:spLocks noGrp="1"/>
          </p:cNvSpPr>
          <p:nvPr>
            <p:ph type="ctrTitle"/>
          </p:nvPr>
        </p:nvSpPr>
        <p:spPr>
          <a:xfrm>
            <a:off x="1524000" y="1803299"/>
            <a:ext cx="9144000" cy="2387600"/>
          </a:xfrm>
        </p:spPr>
        <p:txBody>
          <a:bodyPr/>
          <a:lstStyle/>
          <a:p>
            <a:r>
              <a:rPr lang="zh-CN" altLang="zh-CN" dirty="0" smtClean="0"/>
              <a:t>项目</a:t>
            </a:r>
            <a:r>
              <a:rPr lang="zh-CN" altLang="en-US" dirty="0" smtClean="0"/>
              <a:t>二</a:t>
            </a:r>
            <a:r>
              <a:rPr lang="zh-CN" altLang="zh-CN" dirty="0" smtClean="0"/>
              <a:t> </a:t>
            </a:r>
            <a:r>
              <a:rPr lang="zh-CN" altLang="zh-CN" dirty="0"/>
              <a:t>汽车</a:t>
            </a:r>
            <a:r>
              <a:rPr lang="zh-CN" altLang="zh-CN" dirty="0" smtClean="0"/>
              <a:t>空调</a:t>
            </a:r>
            <a:r>
              <a:rPr lang="zh-CN" altLang="en-US" dirty="0" smtClean="0"/>
              <a:t>制冷系统</a:t>
            </a:r>
            <a:r>
              <a:rPr lang="zh-CN" altLang="zh-CN" b="1" dirty="0"/>
              <a:t/>
            </a:r>
            <a:br>
              <a:rPr lang="zh-CN" altLang="zh-CN" b="1" dirty="0"/>
            </a:br>
            <a:endParaRPr lang="zh-CN" altLang="en-US" dirty="0"/>
          </a:p>
        </p:txBody>
      </p:sp>
    </p:spTree>
    <p:extLst>
      <p:ext uri="{BB962C8B-B14F-4D97-AF65-F5344CB8AC3E}">
        <p14:creationId xmlns:p14="http://schemas.microsoft.com/office/powerpoint/2010/main" val="1408433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内容占位符 3"/>
          <p:cNvSpPr>
            <a:spLocks noGrp="1"/>
          </p:cNvSpPr>
          <p:nvPr>
            <p:ph idx="1"/>
          </p:nvPr>
        </p:nvSpPr>
        <p:spPr>
          <a:xfrm>
            <a:off x="838200" y="1253331"/>
            <a:ext cx="10515600" cy="4351338"/>
          </a:xfrm>
        </p:spPr>
        <p:txBody>
          <a:bodyPr>
            <a:normAutofit fontScale="92500" lnSpcReduction="10000"/>
          </a:bodyPr>
          <a:lstStyle/>
          <a:p>
            <a:pPr indent="720000">
              <a:lnSpc>
                <a:spcPct val="100000"/>
              </a:lnSpc>
            </a:pPr>
            <a:r>
              <a:rPr lang="zh-CN" altLang="zh-CN" sz="3600" dirty="0"/>
              <a:t>汽车空调制冷系统对车内空气或由外部进入车内的新鲜空气进行冷却或除湿，使车内空气变得凉爽舒适。制冷系统由压缩机、冷凝器、储液干燥器、膨胀阀、蒸发器、散热风扇、管道、制冷剂等组成。制冷系统提高了汽车成员的舒适感，但也是汽车空调最易发生故障的部分。只有理解汽车空调制冷系统结构和工作原理，熟悉该系统常见故障和排除方法，才有可能找到故障原因并对其检修。本项目将简单介绍空调制冷系统的组成、工作原理、主要零部件以及其核心零部件的检修。</a:t>
            </a:r>
          </a:p>
          <a:p>
            <a:endParaRPr lang="zh-CN" altLang="en-US" dirty="0"/>
          </a:p>
        </p:txBody>
      </p:sp>
    </p:spTree>
    <p:extLst>
      <p:ext uri="{BB962C8B-B14F-4D97-AF65-F5344CB8AC3E}">
        <p14:creationId xmlns:p14="http://schemas.microsoft.com/office/powerpoint/2010/main" val="3482809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标题 2"/>
          <p:cNvSpPr>
            <a:spLocks noGrp="1"/>
          </p:cNvSpPr>
          <p:nvPr>
            <p:ph type="title"/>
          </p:nvPr>
        </p:nvSpPr>
        <p:spPr/>
        <p:txBody>
          <a:bodyPr/>
          <a:lstStyle/>
          <a:p>
            <a:r>
              <a:rPr lang="zh-CN" altLang="zh-CN" b="1" dirty="0"/>
              <a:t>一、汽车空调制冷系统的组成</a:t>
            </a:r>
          </a:p>
        </p:txBody>
      </p:sp>
      <p:sp>
        <p:nvSpPr>
          <p:cNvPr id="4" name="内容占位符 3"/>
          <p:cNvSpPr>
            <a:spLocks noGrp="1"/>
          </p:cNvSpPr>
          <p:nvPr>
            <p:ph idx="1"/>
          </p:nvPr>
        </p:nvSpPr>
        <p:spPr>
          <a:xfrm>
            <a:off x="453970" y="1462088"/>
            <a:ext cx="10515600" cy="4351338"/>
          </a:xfrm>
        </p:spPr>
        <p:txBody>
          <a:bodyPr>
            <a:normAutofit/>
          </a:bodyPr>
          <a:lstStyle/>
          <a:p>
            <a:pPr marL="0" lvl="0" indent="266700" eaLnBrk="0" fontAlgn="base" hangingPunct="0">
              <a:lnSpc>
                <a:spcPct val="100000"/>
              </a:lnSpc>
              <a:spcBef>
                <a:spcPct val="0"/>
              </a:spcBef>
              <a:spcAft>
                <a:spcPct val="0"/>
              </a:spcAft>
              <a:buNone/>
            </a:pPr>
            <a:r>
              <a:rPr lang="en-US" altLang="zh-CN" dirty="0" smtClean="0">
                <a:latin typeface="宋体" panose="02010600030101010101" pitchFamily="2" charset="-122"/>
                <a:cs typeface="Times New Roman" panose="02020603050405020304" pitchFamily="18" charset="0"/>
              </a:rPr>
              <a:t>   </a:t>
            </a:r>
            <a:r>
              <a:rPr lang="zh-CN" altLang="zh-CN" dirty="0" smtClean="0">
                <a:latin typeface="宋体" panose="02010600030101010101" pitchFamily="2" charset="-122"/>
                <a:cs typeface="Times New Roman" panose="02020603050405020304" pitchFamily="18" charset="0"/>
              </a:rPr>
              <a:t>现代</a:t>
            </a:r>
            <a:r>
              <a:rPr lang="zh-CN" altLang="zh-CN" dirty="0">
                <a:latin typeface="宋体" panose="02010600030101010101" pitchFamily="2" charset="-122"/>
                <a:cs typeface="Times New Roman" panose="02020603050405020304" pitchFamily="18" charset="0"/>
              </a:rPr>
              <a:t>汽车空调的制冷系统通常由压缩机、冷凝器、储液干燥器、节流膨胀装置、蒸发器及相应的连接导管组成，制冷系统结构如图</a:t>
            </a:r>
            <a:r>
              <a:rPr lang="en-US" altLang="zh-CN" dirty="0">
                <a:latin typeface="宋体" panose="02010600030101010101" pitchFamily="2" charset="-122"/>
                <a:cs typeface="Times New Roman" panose="02020603050405020304" pitchFamily="18" charset="0"/>
              </a:rPr>
              <a:t>2-1</a:t>
            </a:r>
            <a:r>
              <a:rPr lang="zh-CN" altLang="en-US" dirty="0">
                <a:latin typeface="宋体" panose="02010600030101010101" pitchFamily="2" charset="-122"/>
                <a:cs typeface="Times New Roman" panose="02020603050405020304" pitchFamily="18" charset="0"/>
              </a:rPr>
              <a:t>所示。</a:t>
            </a:r>
            <a:endParaRPr lang="zh-CN" altLang="en-US" sz="4000" dirty="0"/>
          </a:p>
          <a:p>
            <a:endParaRPr lang="zh-CN" altLang="en-US" dirty="0"/>
          </a:p>
        </p:txBody>
      </p:sp>
      <p:pic>
        <p:nvPicPr>
          <p:cNvPr id="1025" name="图片 151"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6559" y="2405986"/>
            <a:ext cx="4629150" cy="30670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3006246" y="5771994"/>
            <a:ext cx="349326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143000" algn="l" defTabSz="914400" rtl="0" eaLnBrk="0" fontAlgn="base" latinLnBrk="0" hangingPunct="0">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mn-ea"/>
                <a:cs typeface="Times New Roman" panose="02020603050405020304" pitchFamily="18" charset="0"/>
              </a:rPr>
              <a:t>图</a:t>
            </a:r>
            <a:r>
              <a:rPr kumimoji="0" lang="en-US" altLang="zh-CN" sz="1600" b="0" i="0" u="none" strike="noStrike" cap="none" normalizeH="0" baseline="0" dirty="0" smtClean="0">
                <a:ln>
                  <a:noFill/>
                </a:ln>
                <a:solidFill>
                  <a:schemeClr val="tx1"/>
                </a:solidFill>
                <a:effectLst/>
                <a:latin typeface="+mn-ea"/>
                <a:cs typeface="Times New Roman" panose="02020603050405020304" pitchFamily="18" charset="0"/>
              </a:rPr>
              <a:t>2-1  </a:t>
            </a:r>
            <a:r>
              <a:rPr kumimoji="0" lang="zh-CN" altLang="en-US" sz="1600" b="0" i="0" u="none" strike="noStrike" cap="none" normalizeH="0" baseline="0" dirty="0" smtClean="0">
                <a:ln>
                  <a:noFill/>
                </a:ln>
                <a:solidFill>
                  <a:schemeClr val="tx1"/>
                </a:solidFill>
                <a:effectLst/>
                <a:latin typeface="+mn-ea"/>
                <a:cs typeface="Times New Roman" panose="02020603050405020304" pitchFamily="18" charset="0"/>
              </a:rPr>
              <a:t>制冷系统结构图</a:t>
            </a:r>
            <a:endParaRPr kumimoji="0" lang="zh-CN" altLang="en-US" sz="1600" b="0" i="0" u="none" strike="noStrike" cap="none" normalizeH="0" baseline="0" dirty="0" smtClean="0">
              <a:ln>
                <a:noFill/>
              </a:ln>
              <a:solidFill>
                <a:schemeClr val="tx1"/>
              </a:solidFill>
              <a:effectLst/>
              <a:latin typeface="+mn-ea"/>
            </a:endParaRPr>
          </a:p>
        </p:txBody>
      </p:sp>
    </p:spTree>
    <p:extLst>
      <p:ext uri="{BB962C8B-B14F-4D97-AF65-F5344CB8AC3E}">
        <p14:creationId xmlns:p14="http://schemas.microsoft.com/office/powerpoint/2010/main" val="613711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87713" y="549275"/>
            <a:ext cx="5472112" cy="719138"/>
          </a:xfrm>
        </p:spPr>
        <p:txBody>
          <a:bodyPr/>
          <a:lstStyle/>
          <a:p>
            <a:pPr eaLnBrk="1" hangingPunct="1">
              <a:defRPr/>
            </a:pPr>
            <a:r>
              <a:rPr lang="zh-CN" altLang="en-US" sz="4400" dirty="0"/>
              <a:t>汽车空调系统概述</a:t>
            </a:r>
          </a:p>
        </p:txBody>
      </p:sp>
      <p:sp>
        <p:nvSpPr>
          <p:cNvPr id="4099" name="AutoShape 4"/>
          <p:cNvSpPr>
            <a:spLocks/>
          </p:cNvSpPr>
          <p:nvPr/>
        </p:nvSpPr>
        <p:spPr bwMode="auto">
          <a:xfrm>
            <a:off x="3049589" y="2219325"/>
            <a:ext cx="269875" cy="3441700"/>
          </a:xfrm>
          <a:prstGeom prst="leftBrace">
            <a:avLst>
              <a:gd name="adj1" fmla="val 106275"/>
              <a:gd name="adj2" fmla="val 5056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00" name="Text Box 5"/>
          <p:cNvSpPr txBox="1">
            <a:spLocks noChangeArrowheads="1"/>
          </p:cNvSpPr>
          <p:nvPr/>
        </p:nvSpPr>
        <p:spPr bwMode="auto">
          <a:xfrm>
            <a:off x="3424239" y="2249488"/>
            <a:ext cx="1800225" cy="457200"/>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a:solidFill>
                  <a:srgbClr val="000000"/>
                </a:solidFill>
                <a:latin typeface="Times New Roman" panose="02020603050405020304" pitchFamily="18" charset="0"/>
              </a:rPr>
              <a:t>制冷系统：</a:t>
            </a:r>
          </a:p>
        </p:txBody>
      </p:sp>
      <p:sp>
        <p:nvSpPr>
          <p:cNvPr id="4101" name="Text Box 6"/>
          <p:cNvSpPr txBox="1">
            <a:spLocks noChangeArrowheads="1"/>
          </p:cNvSpPr>
          <p:nvPr/>
        </p:nvSpPr>
        <p:spPr bwMode="auto">
          <a:xfrm>
            <a:off x="3424239" y="2840038"/>
            <a:ext cx="1800225" cy="457200"/>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a:solidFill>
                  <a:srgbClr val="000000"/>
                </a:solidFill>
                <a:latin typeface="Times New Roman" panose="02020603050405020304" pitchFamily="18" charset="0"/>
              </a:rPr>
              <a:t>暖风系统：</a:t>
            </a:r>
          </a:p>
        </p:txBody>
      </p:sp>
      <p:sp>
        <p:nvSpPr>
          <p:cNvPr id="4102" name="Text Box 7"/>
          <p:cNvSpPr txBox="1">
            <a:spLocks noChangeArrowheads="1"/>
          </p:cNvSpPr>
          <p:nvPr/>
        </p:nvSpPr>
        <p:spPr bwMode="auto">
          <a:xfrm>
            <a:off x="3424239" y="3430588"/>
            <a:ext cx="1800225" cy="457200"/>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dirty="0">
                <a:solidFill>
                  <a:srgbClr val="000000"/>
                </a:solidFill>
                <a:latin typeface="Times New Roman" panose="02020603050405020304" pitchFamily="18" charset="0"/>
              </a:rPr>
              <a:t>通风系统：</a:t>
            </a:r>
          </a:p>
        </p:txBody>
      </p:sp>
      <p:sp>
        <p:nvSpPr>
          <p:cNvPr id="4103" name="Text Box 8"/>
          <p:cNvSpPr txBox="1">
            <a:spLocks noChangeArrowheads="1"/>
          </p:cNvSpPr>
          <p:nvPr/>
        </p:nvSpPr>
        <p:spPr bwMode="auto">
          <a:xfrm>
            <a:off x="3424239" y="4022725"/>
            <a:ext cx="1800225" cy="457200"/>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a:solidFill>
                  <a:srgbClr val="000000"/>
                </a:solidFill>
                <a:latin typeface="Times New Roman" panose="02020603050405020304" pitchFamily="18" charset="0"/>
              </a:rPr>
              <a:t>加湿系统：</a:t>
            </a:r>
          </a:p>
        </p:txBody>
      </p:sp>
      <p:sp>
        <p:nvSpPr>
          <p:cNvPr id="4104" name="Text Box 9"/>
          <p:cNvSpPr txBox="1">
            <a:spLocks noChangeArrowheads="1"/>
          </p:cNvSpPr>
          <p:nvPr/>
        </p:nvSpPr>
        <p:spPr bwMode="auto">
          <a:xfrm>
            <a:off x="3424239" y="4613275"/>
            <a:ext cx="2276475" cy="457200"/>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a:solidFill>
                  <a:srgbClr val="000000"/>
                </a:solidFill>
                <a:latin typeface="Times New Roman" panose="02020603050405020304" pitchFamily="18" charset="0"/>
              </a:rPr>
              <a:t>空气净化系统：</a:t>
            </a:r>
          </a:p>
        </p:txBody>
      </p:sp>
      <p:sp>
        <p:nvSpPr>
          <p:cNvPr id="4105" name="Text Box 10"/>
          <p:cNvSpPr txBox="1">
            <a:spLocks noChangeArrowheads="1"/>
          </p:cNvSpPr>
          <p:nvPr/>
        </p:nvSpPr>
        <p:spPr bwMode="auto">
          <a:xfrm>
            <a:off x="3424239" y="5205413"/>
            <a:ext cx="1800225" cy="457200"/>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a:solidFill>
                  <a:srgbClr val="000000"/>
                </a:solidFill>
                <a:latin typeface="Times New Roman" panose="02020603050405020304" pitchFamily="18" charset="0"/>
              </a:rPr>
              <a:t>控制系统：</a:t>
            </a:r>
          </a:p>
        </p:txBody>
      </p:sp>
      <p:sp>
        <p:nvSpPr>
          <p:cNvPr id="4106" name="Text Box 11"/>
          <p:cNvSpPr txBox="1">
            <a:spLocks noChangeArrowheads="1"/>
          </p:cNvSpPr>
          <p:nvPr/>
        </p:nvSpPr>
        <p:spPr bwMode="auto">
          <a:xfrm>
            <a:off x="5208589" y="2276476"/>
            <a:ext cx="3119437" cy="366713"/>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b="1">
                <a:solidFill>
                  <a:srgbClr val="000000"/>
                </a:solidFill>
                <a:latin typeface="Times New Roman" panose="02020603050405020304" pitchFamily="18" charset="0"/>
              </a:rPr>
              <a:t>空气冷却或除湿</a:t>
            </a:r>
          </a:p>
        </p:txBody>
      </p:sp>
      <p:sp>
        <p:nvSpPr>
          <p:cNvPr id="4107" name="Text Box 12"/>
          <p:cNvSpPr txBox="1">
            <a:spLocks noChangeArrowheads="1"/>
          </p:cNvSpPr>
          <p:nvPr/>
        </p:nvSpPr>
        <p:spPr bwMode="auto">
          <a:xfrm>
            <a:off x="5232401" y="2917826"/>
            <a:ext cx="3095625" cy="366713"/>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b="1">
                <a:solidFill>
                  <a:srgbClr val="000000"/>
                </a:solidFill>
                <a:latin typeface="Times New Roman" panose="02020603050405020304" pitchFamily="18" charset="0"/>
              </a:rPr>
              <a:t>空气加热、取暖或除湿</a:t>
            </a:r>
          </a:p>
        </p:txBody>
      </p:sp>
      <p:sp>
        <p:nvSpPr>
          <p:cNvPr id="4108" name="Text Box 13"/>
          <p:cNvSpPr txBox="1">
            <a:spLocks noChangeArrowheads="1"/>
          </p:cNvSpPr>
          <p:nvPr/>
        </p:nvSpPr>
        <p:spPr bwMode="auto">
          <a:xfrm>
            <a:off x="5232401" y="3494088"/>
            <a:ext cx="3095625" cy="366712"/>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b="1">
                <a:solidFill>
                  <a:srgbClr val="000000"/>
                </a:solidFill>
                <a:latin typeface="Times New Roman" panose="02020603050405020304" pitchFamily="18" charset="0"/>
              </a:rPr>
              <a:t>通风、换气、防止风窗起雾</a:t>
            </a:r>
          </a:p>
        </p:txBody>
      </p:sp>
      <p:sp>
        <p:nvSpPr>
          <p:cNvPr id="4109" name="Text Box 14"/>
          <p:cNvSpPr txBox="1">
            <a:spLocks noChangeArrowheads="1"/>
          </p:cNvSpPr>
          <p:nvPr/>
        </p:nvSpPr>
        <p:spPr bwMode="auto">
          <a:xfrm>
            <a:off x="5232401" y="4070351"/>
            <a:ext cx="3095625" cy="366713"/>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b="1">
                <a:solidFill>
                  <a:srgbClr val="000000"/>
                </a:solidFill>
                <a:latin typeface="Times New Roman" panose="02020603050405020304" pitchFamily="18" charset="0"/>
              </a:rPr>
              <a:t>空气加湿</a:t>
            </a:r>
          </a:p>
        </p:txBody>
      </p:sp>
      <p:sp>
        <p:nvSpPr>
          <p:cNvPr id="4110" name="Text Box 15"/>
          <p:cNvSpPr txBox="1">
            <a:spLocks noChangeArrowheads="1"/>
          </p:cNvSpPr>
          <p:nvPr/>
        </p:nvSpPr>
        <p:spPr bwMode="auto">
          <a:xfrm>
            <a:off x="5664201" y="4646613"/>
            <a:ext cx="2663825" cy="366712"/>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b="1">
                <a:solidFill>
                  <a:srgbClr val="000000"/>
                </a:solidFill>
                <a:latin typeface="Times New Roman" panose="02020603050405020304" pitchFamily="18" charset="0"/>
              </a:rPr>
              <a:t>清洁空气</a:t>
            </a:r>
          </a:p>
        </p:txBody>
      </p:sp>
      <p:sp>
        <p:nvSpPr>
          <p:cNvPr id="4111" name="Text Box 16"/>
          <p:cNvSpPr txBox="1">
            <a:spLocks noChangeArrowheads="1"/>
          </p:cNvSpPr>
          <p:nvPr/>
        </p:nvSpPr>
        <p:spPr bwMode="auto">
          <a:xfrm>
            <a:off x="5213351" y="5294313"/>
            <a:ext cx="3114675" cy="366712"/>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b="1">
                <a:solidFill>
                  <a:srgbClr val="000000"/>
                </a:solidFill>
                <a:latin typeface="Times New Roman" panose="02020603050405020304" pitchFamily="18" charset="0"/>
              </a:rPr>
              <a:t>对制冷、暖风、压力控制</a:t>
            </a:r>
          </a:p>
        </p:txBody>
      </p:sp>
      <p:pic>
        <p:nvPicPr>
          <p:cNvPr id="4112" name="Picture 17" descr="按钮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4" y="3168651"/>
            <a:ext cx="82867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3" name="Text Box 18"/>
          <p:cNvSpPr txBox="1">
            <a:spLocks noChangeArrowheads="1"/>
          </p:cNvSpPr>
          <p:nvPr/>
        </p:nvSpPr>
        <p:spPr bwMode="auto">
          <a:xfrm>
            <a:off x="2208214" y="1412875"/>
            <a:ext cx="3959225" cy="457200"/>
          </a:xfrm>
          <a:prstGeom prst="rect">
            <a:avLst/>
          </a:prstGeom>
          <a:noFill/>
          <a:ln>
            <a:noFill/>
          </a:ln>
          <a:effectLst/>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spcBef>
                <a:spcPct val="50000"/>
              </a:spcBef>
            </a:pPr>
            <a:r>
              <a:rPr lang="zh-CN" altLang="en-US" sz="2400" b="1">
                <a:solidFill>
                  <a:schemeClr val="tx2"/>
                </a:solidFill>
                <a:latin typeface="Times New Roman" panose="02020603050405020304" pitchFamily="18" charset="0"/>
              </a:rPr>
              <a:t>汽车空调系统的组成示意图</a:t>
            </a:r>
            <a:r>
              <a:rPr lang="en-US" altLang="zh-CN" sz="2400" b="1">
                <a:solidFill>
                  <a:schemeClr val="tx2"/>
                </a:solidFill>
                <a:latin typeface="Times New Roman" panose="02020603050405020304" pitchFamily="18" charset="0"/>
              </a:rPr>
              <a:t>:</a:t>
            </a:r>
          </a:p>
        </p:txBody>
      </p:sp>
    </p:spTree>
    <p:extLst>
      <p:ext uri="{BB962C8B-B14F-4D97-AF65-F5344CB8AC3E}">
        <p14:creationId xmlns:p14="http://schemas.microsoft.com/office/powerpoint/2010/main" val="1176268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275572" y="629338"/>
            <a:ext cx="11260898" cy="5355312"/>
          </a:xfrm>
          <a:prstGeom prst="rect">
            <a:avLst/>
          </a:prstGeom>
        </p:spPr>
        <p:txBody>
          <a:bodyPr wrap="square">
            <a:spAutoFit/>
          </a:bodyPr>
          <a:lstStyle/>
          <a:p>
            <a:pPr indent="266700" algn="just">
              <a:spcAft>
                <a:spcPts val="0"/>
              </a:spcAft>
            </a:pPr>
            <a:r>
              <a:rPr lang="zh-CN" altLang="zh-CN" dirty="0">
                <a:latin typeface="Times New Roman" panose="02020603050405020304" pitchFamily="18" charset="0"/>
              </a:rPr>
              <a:t>（</a:t>
            </a:r>
            <a:r>
              <a:rPr lang="en-US" altLang="zh-CN" dirty="0">
                <a:latin typeface="Times New Roman" panose="02020603050405020304" pitchFamily="18" charset="0"/>
              </a:rPr>
              <a:t>1</a:t>
            </a:r>
            <a:r>
              <a:rPr lang="zh-CN" altLang="zh-CN" dirty="0">
                <a:latin typeface="Times New Roman" panose="02020603050405020304" pitchFamily="18" charset="0"/>
              </a:rPr>
              <a:t>）压缩机</a:t>
            </a:r>
            <a:r>
              <a:rPr lang="en-US" altLang="zh-CN" dirty="0">
                <a:latin typeface="宋体" panose="02010600030101010101" pitchFamily="2" charset="-122"/>
              </a:rPr>
              <a:t> </a:t>
            </a:r>
            <a:endParaRPr lang="zh-CN" altLang="zh-CN"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压缩机是制冷系统的心脏部位，其作用是抽取和压缩制冷剂并使其不断循环。</a:t>
            </a:r>
          </a:p>
          <a:p>
            <a:pPr indent="266700" algn="just">
              <a:spcAft>
                <a:spcPts val="0"/>
              </a:spcAft>
            </a:pPr>
            <a:r>
              <a:rPr lang="zh-CN" altLang="zh-CN" kern="100" dirty="0">
                <a:latin typeface="Times New Roman" panose="02020603050405020304" pitchFamily="18" charset="0"/>
              </a:rPr>
              <a:t>①抽取作用。压缩机工作时的抽取与节流装置的节流作用相配合，使蒸发器管内的制冷剂压力下降，完成从液态向气态转化的过程，通过制冷剂的汽化吸热，带走车厢内的热量。</a:t>
            </a:r>
          </a:p>
          <a:p>
            <a:pPr indent="266700" algn="just">
              <a:spcAft>
                <a:spcPts val="0"/>
              </a:spcAft>
            </a:pPr>
            <a:r>
              <a:rPr lang="zh-CN" altLang="zh-CN" dirty="0">
                <a:latin typeface="Times New Roman" panose="02020603050405020304" pitchFamily="18" charset="0"/>
              </a:rPr>
              <a:t>②压缩作用。压缩机工作时将低压气态制冷剂压缩，使其压力和温度升高，并在冷凝器中完成从气态向液态转化的过程，通过液化释放热量，将热量排放到车外大气中。</a:t>
            </a:r>
          </a:p>
          <a:p>
            <a:pPr indent="266700" algn="just">
              <a:spcAft>
                <a:spcPts val="0"/>
              </a:spcAft>
            </a:pPr>
            <a:r>
              <a:rPr lang="zh-CN" altLang="zh-CN" dirty="0">
                <a:latin typeface="Times New Roman" panose="02020603050405020304" pitchFamily="18" charset="0"/>
              </a:rPr>
              <a:t>③循环泵作用。压缩机是制冷剂循环流动的动力源。压缩机运行时的不断抽取和压缩，使制冷剂在制冷系统管路中循环流动，通过制冷剂循环流动过程中的气、液两相转换，将车内热量“搬移”到车外而实现制冷。</a:t>
            </a:r>
            <a:r>
              <a:rPr lang="en-US" altLang="zh-CN" dirty="0">
                <a:latin typeface="宋体" panose="02010600030101010101" pitchFamily="2" charset="-122"/>
              </a:rPr>
              <a:t> </a:t>
            </a:r>
            <a:endParaRPr lang="zh-CN" altLang="zh-CN" dirty="0">
              <a:latin typeface="Times New Roman" panose="02020603050405020304" pitchFamily="18" charset="0"/>
            </a:endParaRPr>
          </a:p>
          <a:p>
            <a:pPr indent="266700" algn="just">
              <a:spcAft>
                <a:spcPts val="0"/>
              </a:spcAft>
            </a:pPr>
            <a:r>
              <a:rPr lang="zh-CN" altLang="zh-CN" dirty="0">
                <a:latin typeface="Times New Roman" panose="02020603050405020304" pitchFamily="18" charset="0"/>
              </a:rPr>
              <a:t>（</a:t>
            </a:r>
            <a:r>
              <a:rPr lang="en-US" altLang="zh-CN" dirty="0">
                <a:latin typeface="Times New Roman" panose="02020603050405020304" pitchFamily="18" charset="0"/>
              </a:rPr>
              <a:t>2</a:t>
            </a:r>
            <a:r>
              <a:rPr lang="zh-CN" altLang="zh-CN" dirty="0">
                <a:latin typeface="Times New Roman" panose="02020603050405020304" pitchFamily="18" charset="0"/>
              </a:rPr>
              <a:t>）冷凝器</a:t>
            </a:r>
            <a:r>
              <a:rPr lang="en-US" altLang="zh-CN" dirty="0">
                <a:latin typeface="宋体" panose="02010600030101010101" pitchFamily="2" charset="-122"/>
              </a:rPr>
              <a:t>  </a:t>
            </a:r>
            <a:endParaRPr lang="zh-CN" altLang="zh-CN" dirty="0">
              <a:latin typeface="Times New Roman" panose="02020603050405020304" pitchFamily="18" charset="0"/>
            </a:endParaRPr>
          </a:p>
          <a:p>
            <a:pPr indent="266700" algn="just">
              <a:spcAft>
                <a:spcPts val="0"/>
              </a:spcAft>
            </a:pPr>
            <a:r>
              <a:rPr lang="zh-CN" altLang="zh-CN" dirty="0">
                <a:latin typeface="Times New Roman" panose="02020603050405020304" pitchFamily="18" charset="0"/>
              </a:rPr>
              <a:t>冷凝器为热交换器</a:t>
            </a:r>
            <a:r>
              <a:rPr lang="en-US" altLang="zh-CN" dirty="0">
                <a:latin typeface="宋体" panose="02010600030101010101" pitchFamily="2" charset="-122"/>
              </a:rPr>
              <a:t>,</a:t>
            </a:r>
            <a:r>
              <a:rPr lang="zh-CN" altLang="zh-CN" dirty="0">
                <a:latin typeface="Times New Roman" panose="02020603050405020304" pitchFamily="18" charset="0"/>
              </a:rPr>
              <a:t>其主要作用将压缩机排出的高温、高压制冷剂蒸气进行冷却，使之转化为液态制冷剂，并通过热传导和热对流将制冷剂液化过程释放的热量散发到车外空气中。</a:t>
            </a:r>
          </a:p>
          <a:p>
            <a:pPr indent="266700" algn="just">
              <a:spcAft>
                <a:spcPts val="0"/>
              </a:spcAft>
            </a:pPr>
            <a:r>
              <a:rPr lang="zh-CN" altLang="zh-CN" dirty="0">
                <a:latin typeface="Times New Roman" panose="02020603050405020304" pitchFamily="18" charset="0"/>
              </a:rPr>
              <a:t>（</a:t>
            </a:r>
            <a:r>
              <a:rPr lang="en-US" altLang="zh-CN" dirty="0">
                <a:latin typeface="Times New Roman" panose="02020603050405020304" pitchFamily="18" charset="0"/>
              </a:rPr>
              <a:t>3</a:t>
            </a:r>
            <a:r>
              <a:rPr lang="zh-CN" altLang="zh-CN" dirty="0">
                <a:latin typeface="Times New Roman" panose="02020603050405020304" pitchFamily="18" charset="0"/>
              </a:rPr>
              <a:t>）储液干燥器</a:t>
            </a:r>
            <a:r>
              <a:rPr lang="en-US" altLang="zh-CN" dirty="0">
                <a:latin typeface="宋体" panose="02010600030101010101" pitchFamily="2" charset="-122"/>
              </a:rPr>
              <a:t>  </a:t>
            </a:r>
            <a:endParaRPr lang="zh-CN" altLang="zh-CN" dirty="0">
              <a:latin typeface="Times New Roman" panose="02020603050405020304" pitchFamily="18" charset="0"/>
            </a:endParaRPr>
          </a:p>
          <a:p>
            <a:pPr indent="266700" algn="just">
              <a:spcAft>
                <a:spcPts val="0"/>
              </a:spcAft>
            </a:pPr>
            <a:r>
              <a:rPr lang="zh-CN" altLang="zh-CN" dirty="0">
                <a:latin typeface="Times New Roman" panose="02020603050405020304" pitchFamily="18" charset="0"/>
              </a:rPr>
              <a:t>储液干燥器用于过滤、除湿、气液分离及临时性地储存一些制冷剂。</a:t>
            </a:r>
          </a:p>
          <a:p>
            <a:pPr indent="266700" algn="just">
              <a:spcAft>
                <a:spcPts val="0"/>
              </a:spcAft>
            </a:pPr>
            <a:r>
              <a:rPr lang="zh-CN" altLang="zh-CN" dirty="0">
                <a:latin typeface="Times New Roman" panose="02020603050405020304" pitchFamily="18" charset="0"/>
              </a:rPr>
              <a:t>（</a:t>
            </a:r>
            <a:r>
              <a:rPr lang="en-US" altLang="zh-CN" dirty="0">
                <a:latin typeface="Times New Roman" panose="02020603050405020304" pitchFamily="18" charset="0"/>
              </a:rPr>
              <a:t>4</a:t>
            </a:r>
            <a:r>
              <a:rPr lang="zh-CN" altLang="zh-CN" dirty="0">
                <a:latin typeface="Times New Roman" panose="02020603050405020304" pitchFamily="18" charset="0"/>
              </a:rPr>
              <a:t>）节流膨胀装置</a:t>
            </a:r>
            <a:r>
              <a:rPr lang="en-US" altLang="zh-CN" dirty="0">
                <a:latin typeface="宋体" panose="02010600030101010101" pitchFamily="2" charset="-122"/>
              </a:rPr>
              <a:t>  </a:t>
            </a:r>
            <a:endParaRPr lang="zh-CN" altLang="zh-CN" dirty="0">
              <a:latin typeface="Times New Roman" panose="02020603050405020304" pitchFamily="18" charset="0"/>
            </a:endParaRPr>
          </a:p>
          <a:p>
            <a:pPr indent="266700" algn="just">
              <a:spcAft>
                <a:spcPts val="0"/>
              </a:spcAft>
            </a:pPr>
            <a:r>
              <a:rPr lang="zh-CN" altLang="zh-CN" dirty="0">
                <a:latin typeface="Times New Roman" panose="02020603050405020304" pitchFamily="18" charset="0"/>
              </a:rPr>
              <a:t>节流膨胀装置也称为节流阀，主要作用是通过流速变化</a:t>
            </a:r>
            <a:r>
              <a:rPr lang="en-US" altLang="zh-CN" dirty="0">
                <a:latin typeface="宋体" panose="02010600030101010101" pitchFamily="2" charset="-122"/>
              </a:rPr>
              <a:t>,</a:t>
            </a:r>
            <a:r>
              <a:rPr lang="zh-CN" altLang="zh-CN" dirty="0">
                <a:latin typeface="Times New Roman" panose="02020603050405020304" pitchFamily="18" charset="0"/>
              </a:rPr>
              <a:t>将制冷剂液体节流减压</a:t>
            </a:r>
            <a:r>
              <a:rPr lang="en-US" altLang="zh-CN" dirty="0">
                <a:latin typeface="宋体" panose="02010600030101010101" pitchFamily="2" charset="-122"/>
              </a:rPr>
              <a:t>,</a:t>
            </a:r>
            <a:r>
              <a:rPr lang="zh-CN" altLang="zh-CN" dirty="0">
                <a:latin typeface="Times New Roman" panose="02020603050405020304" pitchFamily="18" charset="0"/>
              </a:rPr>
              <a:t>由冷凝压力降到蒸发压力。</a:t>
            </a:r>
          </a:p>
          <a:p>
            <a:pPr indent="266700" algn="just">
              <a:spcAft>
                <a:spcPts val="0"/>
              </a:spcAft>
            </a:pPr>
            <a:r>
              <a:rPr lang="zh-CN" altLang="zh-CN" dirty="0">
                <a:latin typeface="Times New Roman" panose="02020603050405020304" pitchFamily="18" charset="0"/>
              </a:rPr>
              <a:t>（</a:t>
            </a:r>
            <a:r>
              <a:rPr lang="en-US" altLang="zh-CN" dirty="0">
                <a:latin typeface="Times New Roman" panose="02020603050405020304" pitchFamily="18" charset="0"/>
              </a:rPr>
              <a:t>5</a:t>
            </a:r>
            <a:r>
              <a:rPr lang="zh-CN" altLang="zh-CN" dirty="0">
                <a:latin typeface="Times New Roman" panose="02020603050405020304" pitchFamily="18" charset="0"/>
              </a:rPr>
              <a:t>）蒸发器</a:t>
            </a:r>
            <a:r>
              <a:rPr lang="en-US" altLang="zh-CN" dirty="0">
                <a:latin typeface="宋体" panose="02010600030101010101" pitchFamily="2" charset="-122"/>
              </a:rPr>
              <a:t> </a:t>
            </a:r>
            <a:endParaRPr lang="zh-CN" altLang="zh-CN" dirty="0">
              <a:latin typeface="Times New Roman" panose="02020603050405020304" pitchFamily="18" charset="0"/>
            </a:endParaRPr>
          </a:p>
          <a:p>
            <a:pPr indent="266700" algn="just">
              <a:spcAft>
                <a:spcPts val="0"/>
              </a:spcAft>
            </a:pPr>
            <a:r>
              <a:rPr lang="zh-CN" altLang="zh-CN" dirty="0">
                <a:latin typeface="Times New Roman" panose="02020603050405020304" pitchFamily="18" charset="0"/>
              </a:rPr>
              <a:t>蒸发器是汽车空调系统中的另一个热交换器，结构形式与冷凝器基本相同，其作用是将经过节流降压后的液态制冷剂在蒸发器内沸腾气化，吸收蒸发器表面周围的热量而降温，电动机驱动的鼓风机再将冷风吹到室内，使进入蒸发器的制冷剂与其外部空气完成热交换，蒸发器外部的空气放热冷却从而达到降温的目的。</a:t>
            </a:r>
          </a:p>
        </p:txBody>
      </p:sp>
    </p:spTree>
    <p:extLst>
      <p:ext uri="{BB962C8B-B14F-4D97-AF65-F5344CB8AC3E}">
        <p14:creationId xmlns:p14="http://schemas.microsoft.com/office/powerpoint/2010/main" val="2360751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5523"/>
            <a:ext cx="12192000" cy="5555293"/>
          </a:xfrm>
          <a:prstGeom prst="rect">
            <a:avLst/>
          </a:prstGeom>
        </p:spPr>
      </p:pic>
      <p:sp>
        <p:nvSpPr>
          <p:cNvPr id="3" name="矩形 2"/>
          <p:cNvSpPr/>
          <p:nvPr/>
        </p:nvSpPr>
        <p:spPr>
          <a:xfrm>
            <a:off x="652905" y="476082"/>
            <a:ext cx="8653933" cy="769441"/>
          </a:xfrm>
          <a:prstGeom prst="rect">
            <a:avLst/>
          </a:prstGeom>
        </p:spPr>
        <p:txBody>
          <a:bodyPr wrap="squar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二、汽车空调制冷系统的工作原理</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339755" y="1563347"/>
            <a:ext cx="6600100" cy="5343899"/>
          </a:xfrm>
          <a:prstGeom prst="rect">
            <a:avLst/>
          </a:prstGeom>
        </p:spPr>
        <p:txBody>
          <a:bodyPr wrap="square">
            <a:spAutoFit/>
          </a:bodyPr>
          <a:lstStyle/>
          <a:p>
            <a:pPr indent="266700" algn="just">
              <a:spcAft>
                <a:spcPts val="0"/>
              </a:spcAft>
            </a:pPr>
            <a:r>
              <a:rPr lang="zh-CN" altLang="zh-CN" dirty="0">
                <a:latin typeface="Times New Roman" panose="02020603050405020304" pitchFamily="18" charset="0"/>
              </a:rPr>
              <a:t>尽管汽车空调系统多种多样，但其基本结构相差不大。制冷系统可分为两类：一类是膨胀阀系统，一类是孔管系统，其区别在于所用的节流膨胀装置不同，储液干燥器的安装位置不同。</a:t>
            </a:r>
          </a:p>
          <a:p>
            <a:pPr indent="267970" algn="just">
              <a:lnSpc>
                <a:spcPct val="157000"/>
              </a:lnSpc>
              <a:spcBef>
                <a:spcPts val="1200"/>
              </a:spcBef>
              <a:spcAft>
                <a:spcPts val="600"/>
              </a:spcAft>
            </a:pPr>
            <a:r>
              <a:rPr lang="en-US" altLang="zh-CN" b="1" kern="100" dirty="0">
                <a:latin typeface="Cambria" panose="02040503050406030204" pitchFamily="18" charset="0"/>
                <a:ea typeface="黑体" panose="02010609060101010101" pitchFamily="49" charset="-122"/>
              </a:rPr>
              <a:t>1.</a:t>
            </a:r>
            <a:r>
              <a:rPr lang="zh-CN" altLang="zh-CN" b="1" kern="100" dirty="0">
                <a:latin typeface="Cambria" panose="02040503050406030204" pitchFamily="18" charset="0"/>
                <a:ea typeface="黑体" panose="02010609060101010101" pitchFamily="49" charset="-122"/>
              </a:rPr>
              <a:t>膨胀阀系统</a:t>
            </a:r>
          </a:p>
          <a:p>
            <a:pPr indent="266700" algn="just">
              <a:spcAft>
                <a:spcPts val="0"/>
              </a:spcAft>
            </a:pPr>
            <a:r>
              <a:rPr lang="zh-CN" altLang="zh-CN" kern="100" dirty="0">
                <a:latin typeface="Times New Roman" panose="02020603050405020304" pitchFamily="18" charset="0"/>
              </a:rPr>
              <a:t>热力膨胀阀控制蒸发器供液量，保证蒸发压力在一定范围内变化。</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）膨胀阀的组成</a:t>
            </a:r>
          </a:p>
          <a:p>
            <a:r>
              <a:rPr lang="zh-CN" altLang="zh-CN" kern="100" dirty="0">
                <a:latin typeface="Times New Roman" panose="02020603050405020304" pitchFamily="18" charset="0"/>
              </a:rPr>
              <a:t>膨胀阀由阀体、感温包、平衡管三大部分组成，如图</a:t>
            </a:r>
            <a:r>
              <a:rPr lang="en-US" altLang="zh-CN" kern="100" dirty="0">
                <a:latin typeface="Times New Roman" panose="02020603050405020304" pitchFamily="18" charset="0"/>
              </a:rPr>
              <a:t>2-2</a:t>
            </a:r>
            <a:r>
              <a:rPr lang="zh-CN" altLang="zh-CN" kern="100" dirty="0">
                <a:latin typeface="Times New Roman" panose="02020603050405020304" pitchFamily="18" charset="0"/>
              </a:rPr>
              <a:t>所示</a:t>
            </a:r>
            <a:r>
              <a:rPr lang="zh-CN" altLang="zh-CN" kern="100" dirty="0" smtClean="0">
                <a:latin typeface="Times New Roman" panose="02020603050405020304" pitchFamily="18" charset="0"/>
              </a:rPr>
              <a:t>。</a:t>
            </a:r>
            <a:r>
              <a:rPr lang="zh-CN" altLang="zh-CN" dirty="0"/>
              <a:t>感温包内充注的是处于气液平衡饱和状态的制冷剂，这部分制冷剂与系统内的制冷剂是不相通的。它一般是绑在蒸发器出气管上，与管子紧密接触以感受蒸发器出口的过热蒸气温度，由于它内部的制冷剂是饱和的，所以就根据温度传递温度下饱和状态的压力给阀体。</a:t>
            </a:r>
          </a:p>
          <a:p>
            <a:r>
              <a:rPr lang="zh-CN" altLang="zh-CN" dirty="0"/>
              <a:t>平衡管的一端接在蒸发器出口稍远离感温包的位置上，通过毛细管直接与阀体连接。作用是传递蒸发器出口的实际压力给阀体。</a:t>
            </a:r>
          </a:p>
          <a:p>
            <a:r>
              <a:rPr lang="zh-CN" altLang="zh-CN" dirty="0"/>
              <a:t>阀体内有二膜片，膜片在压力作用下向上移动使通过膨胀阀的制冷剂流量减小，在动态中寻求平衡。</a:t>
            </a:r>
          </a:p>
          <a:p>
            <a:pPr indent="215900">
              <a:lnSpc>
                <a:spcPts val="1185"/>
              </a:lnSpc>
            </a:pPr>
            <a:endParaRPr lang="zh-CN" altLang="zh-CN" kern="100" dirty="0">
              <a:latin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7075700" y="1375457"/>
            <a:ext cx="4980455" cy="3283411"/>
          </a:xfrm>
          <a:prstGeom prst="rect">
            <a:avLst/>
          </a:prstGeom>
        </p:spPr>
      </p:pic>
    </p:spTree>
    <p:extLst>
      <p:ext uri="{BB962C8B-B14F-4D97-AF65-F5344CB8AC3E}">
        <p14:creationId xmlns:p14="http://schemas.microsoft.com/office/powerpoint/2010/main" val="279319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304799" y="438193"/>
            <a:ext cx="6096000" cy="5355312"/>
          </a:xfrm>
          <a:prstGeom prst="rect">
            <a:avLst/>
          </a:prstGeom>
        </p:spPr>
        <p:txBody>
          <a:bodyPr>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）膨胀阀系统工作原理</a:t>
            </a:r>
          </a:p>
          <a:p>
            <a:pPr indent="266700" algn="just">
              <a:spcAft>
                <a:spcPts val="0"/>
              </a:spcAft>
            </a:pPr>
            <a:r>
              <a:rPr lang="zh-CN" altLang="zh-CN" kern="100" dirty="0">
                <a:latin typeface="Times New Roman" panose="02020603050405020304" pitchFamily="18" charset="0"/>
              </a:rPr>
              <a:t>膨胀阀系统工作原理如图</a:t>
            </a:r>
            <a:r>
              <a:rPr lang="en-US" altLang="zh-CN" kern="100" dirty="0">
                <a:latin typeface="Times New Roman" panose="02020603050405020304" pitchFamily="18" charset="0"/>
              </a:rPr>
              <a:t>2-3</a:t>
            </a:r>
            <a:r>
              <a:rPr lang="zh-CN" altLang="zh-CN" kern="100" dirty="0">
                <a:latin typeface="Times New Roman" panose="02020603050405020304" pitchFamily="18" charset="0"/>
              </a:rPr>
              <a:t>所示：</a:t>
            </a:r>
          </a:p>
          <a:p>
            <a:pPr indent="266700" algn="just">
              <a:spcAft>
                <a:spcPts val="0"/>
              </a:spcAft>
            </a:pPr>
            <a:r>
              <a:rPr lang="zh-CN" altLang="zh-CN" kern="100" dirty="0">
                <a:latin typeface="Times New Roman" panose="02020603050405020304" pitchFamily="18" charset="0"/>
              </a:rPr>
              <a:t>①压缩过程：空调制冷系统工作时，空调压缩机将蒸发器送来的低温低压气体压缩为高温高压气体。</a:t>
            </a:r>
          </a:p>
          <a:p>
            <a:pPr indent="266700" algn="just">
              <a:spcAft>
                <a:spcPts val="0"/>
              </a:spcAft>
            </a:pPr>
            <a:r>
              <a:rPr lang="zh-CN" altLang="zh-CN" kern="100" dirty="0">
                <a:latin typeface="Times New Roman" panose="02020603050405020304" pitchFamily="18" charset="0"/>
              </a:rPr>
              <a:t>②放热过程：高温高压的过热制冷剂气体进入冷凝器，在这里通过与流动的空气进行热交换，把热量散发出去。</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③干燥过程：制冷剂散热后变为高温高压的的液体，液态的制冷剂经过储液干燥器吸收水分和过滤杂质。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④节流过程：液态的制冷剂流经节流减压装置，在其节流的作用下，急剧降压降温，气体膨胀，变为低温低压的气液混合体（雾状）。</a:t>
            </a:r>
          </a:p>
          <a:p>
            <a:pPr indent="266700" algn="just">
              <a:spcAft>
                <a:spcPts val="0"/>
              </a:spcAft>
            </a:pPr>
            <a:r>
              <a:rPr lang="zh-CN" altLang="zh-CN" kern="100" dirty="0">
                <a:latin typeface="Times New Roman" panose="02020603050405020304" pitchFamily="18" charset="0"/>
              </a:rPr>
              <a:t>⑤吸热过程：雾状制冷剂液体进入蒸发器，制冷剂沸点远低于此时蒸发器内温度，故制冷剂液体蒸发成气体。在蒸发过程中大量吸收周围的热量，而后低温低压的制冷剂蒸气又进入压缩机。</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这样，制冷剂在空调压缩机的驱动下，在空调系统内不停地循环流动，流经蒸发器吸收热量，流经冷凝器散发热量，从而把车内热量带走，实现车内温度的控制，满足了汽车的制冷要求。</a:t>
            </a:r>
          </a:p>
        </p:txBody>
      </p:sp>
      <p:pic>
        <p:nvPicPr>
          <p:cNvPr id="4" name="图片 3"/>
          <p:cNvPicPr>
            <a:picLocks noChangeAspect="1"/>
          </p:cNvPicPr>
          <p:nvPr/>
        </p:nvPicPr>
        <p:blipFill>
          <a:blip r:embed="rId3"/>
          <a:stretch>
            <a:fillRect/>
          </a:stretch>
        </p:blipFill>
        <p:spPr>
          <a:xfrm>
            <a:off x="6705598" y="923620"/>
            <a:ext cx="5158108" cy="3974056"/>
          </a:xfrm>
          <a:prstGeom prst="rect">
            <a:avLst/>
          </a:prstGeom>
        </p:spPr>
      </p:pic>
      <p:sp>
        <p:nvSpPr>
          <p:cNvPr id="5" name="矩形 4"/>
          <p:cNvSpPr/>
          <p:nvPr/>
        </p:nvSpPr>
        <p:spPr>
          <a:xfrm>
            <a:off x="6400799" y="5335869"/>
            <a:ext cx="4378122" cy="369332"/>
          </a:xfrm>
          <a:prstGeom prst="rect">
            <a:avLst/>
          </a:prstGeom>
        </p:spPr>
        <p:txBody>
          <a:bodyPr wrap="none">
            <a:spAutoFit/>
          </a:bodyPr>
          <a:lstStyle/>
          <a:p>
            <a:pPr indent="1333500" algn="just">
              <a:spcAft>
                <a:spcPts val="0"/>
              </a:spcAft>
            </a:pPr>
            <a:r>
              <a:rPr lang="zh-CN" altLang="zh-CN" dirty="0">
                <a:latin typeface="Times New Roman" panose="02020603050405020304" pitchFamily="18" charset="0"/>
              </a:rPr>
              <a:t>图</a:t>
            </a:r>
            <a:r>
              <a:rPr lang="en-US" altLang="zh-CN" dirty="0">
                <a:latin typeface="Times New Roman" panose="02020603050405020304" pitchFamily="18" charset="0"/>
              </a:rPr>
              <a:t>2-3</a:t>
            </a:r>
            <a:r>
              <a:rPr lang="zh-CN" altLang="zh-CN" dirty="0">
                <a:latin typeface="Times New Roman" panose="02020603050405020304" pitchFamily="18" charset="0"/>
              </a:rPr>
              <a:t>膨胀阀系统工作原理图</a:t>
            </a:r>
          </a:p>
        </p:txBody>
      </p:sp>
    </p:spTree>
    <p:extLst>
      <p:ext uri="{BB962C8B-B14F-4D97-AF65-F5344CB8AC3E}">
        <p14:creationId xmlns:p14="http://schemas.microsoft.com/office/powerpoint/2010/main" val="3889051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304799" y="430982"/>
            <a:ext cx="11887201" cy="6698116"/>
          </a:xfrm>
          <a:prstGeom prst="rect">
            <a:avLst/>
          </a:prstGeom>
        </p:spPr>
        <p:txBody>
          <a:bodyPr wrap="square">
            <a:spAutoFit/>
          </a:bodyPr>
          <a:lstStyle/>
          <a:p>
            <a:pPr indent="267970" algn="just">
              <a:lnSpc>
                <a:spcPct val="157000"/>
              </a:lnSpc>
              <a:spcBef>
                <a:spcPts val="1200"/>
              </a:spcBef>
              <a:spcAft>
                <a:spcPts val="600"/>
              </a:spcAft>
            </a:pPr>
            <a:r>
              <a:rPr lang="en-US" altLang="zh-CN" b="1" kern="100" dirty="0">
                <a:latin typeface="Cambria" panose="02040503050406030204" pitchFamily="18" charset="0"/>
                <a:ea typeface="黑体" panose="02010609060101010101" pitchFamily="49" charset="-122"/>
              </a:rPr>
              <a:t>2. </a:t>
            </a:r>
            <a:r>
              <a:rPr lang="zh-CN" altLang="zh-CN" b="1" kern="100" dirty="0">
                <a:latin typeface="Cambria" panose="02040503050406030204" pitchFamily="18" charset="0"/>
                <a:ea typeface="黑体" panose="02010609060101010101" pitchFamily="49" charset="-122"/>
              </a:rPr>
              <a:t>孔管系统</a:t>
            </a:r>
          </a:p>
          <a:p>
            <a:pPr indent="266700" algn="just">
              <a:spcAft>
                <a:spcPts val="0"/>
              </a:spcAft>
            </a:pPr>
            <a:r>
              <a:rPr lang="zh-CN" altLang="zh-CN" kern="100" dirty="0">
                <a:latin typeface="Times New Roman" panose="02020603050405020304" pitchFamily="18" charset="0"/>
              </a:rPr>
              <a:t>节流管结构简单、不易损坏，不能控制蒸发器的供液量，只起节流降压作用。</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）系统结构</a:t>
            </a:r>
          </a:p>
          <a:p>
            <a:r>
              <a:rPr lang="zh-CN" altLang="zh-CN" kern="100" dirty="0">
                <a:latin typeface="Times New Roman" panose="02020603050405020304" pitchFamily="18" charset="0"/>
              </a:rPr>
              <a:t>常用的孔管系统结构如图</a:t>
            </a:r>
            <a:r>
              <a:rPr lang="en-US" altLang="zh-CN" kern="100" dirty="0">
                <a:latin typeface="Times New Roman" panose="02020603050405020304" pitchFamily="18" charset="0"/>
              </a:rPr>
              <a:t>2-4</a:t>
            </a:r>
            <a:r>
              <a:rPr lang="zh-CN" altLang="zh-CN" kern="100" dirty="0">
                <a:latin typeface="Times New Roman" panose="02020603050405020304" pitchFamily="18" charset="0"/>
              </a:rPr>
              <a:t>所示</a:t>
            </a:r>
            <a:r>
              <a:rPr lang="zh-CN" altLang="zh-CN" kern="100" dirty="0" smtClean="0">
                <a:latin typeface="Times New Roman" panose="02020603050405020304" pitchFamily="18" charset="0"/>
              </a:rPr>
              <a:t>：</a:t>
            </a:r>
            <a:endParaRPr lang="en-US" altLang="zh-CN" kern="100" dirty="0" smtClean="0">
              <a:latin typeface="Times New Roman" panose="02020603050405020304" pitchFamily="18" charset="0"/>
            </a:endParaRPr>
          </a:p>
          <a:p>
            <a:endParaRPr lang="en-US" altLang="zh-CN" dirty="0" smtClean="0"/>
          </a:p>
          <a:p>
            <a:endParaRPr lang="en-US" altLang="zh-CN" dirty="0" smtClean="0"/>
          </a:p>
          <a:p>
            <a:endParaRPr lang="en-US" altLang="zh-CN" dirty="0"/>
          </a:p>
          <a:p>
            <a:endParaRPr lang="en-US" altLang="zh-CN" dirty="0" smtClean="0"/>
          </a:p>
          <a:p>
            <a:r>
              <a:rPr lang="en-US" altLang="zh-CN" dirty="0" smtClean="0"/>
              <a:t>                   </a:t>
            </a:r>
            <a:r>
              <a:rPr lang="zh-CN" altLang="zh-CN" dirty="0" smtClean="0"/>
              <a:t>图</a:t>
            </a:r>
            <a:r>
              <a:rPr lang="en-US" altLang="zh-CN" dirty="0"/>
              <a:t>2-4</a:t>
            </a:r>
            <a:r>
              <a:rPr lang="zh-CN" altLang="zh-CN" dirty="0" smtClean="0"/>
              <a:t>孔管系统</a:t>
            </a:r>
            <a:r>
              <a:rPr lang="zh-CN" altLang="zh-CN" dirty="0"/>
              <a:t>结构图</a:t>
            </a:r>
          </a:p>
          <a:p>
            <a:endParaRPr lang="en-US" altLang="zh-CN" dirty="0" smtClean="0"/>
          </a:p>
          <a:p>
            <a:endParaRPr lang="en-US" altLang="zh-CN" dirty="0"/>
          </a:p>
          <a:p>
            <a:endParaRPr lang="en-US" altLang="zh-CN" dirty="0" smtClean="0"/>
          </a:p>
          <a:p>
            <a:r>
              <a:rPr lang="zh-CN" altLang="zh-CN" dirty="0" smtClean="0"/>
              <a:t>（</a:t>
            </a:r>
            <a:r>
              <a:rPr lang="en-US" altLang="zh-CN" dirty="0"/>
              <a:t>2</a:t>
            </a:r>
            <a:r>
              <a:rPr lang="zh-CN" altLang="zh-CN" dirty="0"/>
              <a:t>）工作原理</a:t>
            </a:r>
          </a:p>
          <a:p>
            <a:r>
              <a:rPr lang="zh-CN" altLang="zh-CN" dirty="0"/>
              <a:t>①压缩过程。压缩机吸入蒸发器出口处的低温低压的制冷剂气体，把它压缩成高温高压的气体然后排出压缩机。</a:t>
            </a:r>
            <a:r>
              <a:rPr lang="en-US" altLang="zh-CN" dirty="0"/>
              <a:t>  </a:t>
            </a:r>
            <a:endParaRPr lang="zh-CN" altLang="zh-CN" dirty="0"/>
          </a:p>
          <a:p>
            <a:r>
              <a:rPr lang="zh-CN" altLang="zh-CN" dirty="0"/>
              <a:t>②放热过程。高温高压的过热制冷剂气体进入冷凝器，由于压力及温度的降低，制冷剂气体冷凝成为液体，同时排出大量的热量。</a:t>
            </a:r>
            <a:r>
              <a:rPr lang="en-US" altLang="zh-CN" dirty="0"/>
              <a:t>  </a:t>
            </a:r>
            <a:endParaRPr lang="zh-CN" altLang="zh-CN" dirty="0"/>
          </a:p>
          <a:p>
            <a:r>
              <a:rPr lang="zh-CN" altLang="zh-CN" dirty="0"/>
              <a:t>③节流过程。温度和压力较高的制冷剂液体通过节流膨胀管后体积变大，压力和温度急剧下降，以雾状（细小液滴）排出膨胀装置。</a:t>
            </a:r>
            <a:r>
              <a:rPr lang="en-US" altLang="zh-CN" dirty="0"/>
              <a:t>  </a:t>
            </a:r>
            <a:endParaRPr lang="zh-CN" altLang="zh-CN" dirty="0"/>
          </a:p>
          <a:p>
            <a:r>
              <a:rPr lang="zh-CN" altLang="zh-CN" dirty="0"/>
              <a:t>④吸热过程。雾状制冷剂液体进入蒸发器，制冷剂沸点远低于此时蒸发器内温度，故制冷剂液体蒸发成气体。</a:t>
            </a:r>
          </a:p>
          <a:p>
            <a:r>
              <a:rPr lang="zh-CN" altLang="zh-CN" dirty="0"/>
              <a:t>⑤干燥过程。由于节流管本身不能调节流量，在某些工况下，进入蒸发器的制冷剂量可能比需要的多，制冷剂在蒸发器不能全部气化（还有部分液体），经过吸气储液器吸收水分和过滤杂质，储存多余的液态制冷剂后，气态的制冷剂又被吸进压缩机，开始下一个工作循环。</a:t>
            </a:r>
          </a:p>
          <a:p>
            <a:pPr indent="266700" algn="just">
              <a:spcAft>
                <a:spcPts val="0"/>
              </a:spcAft>
            </a:pPr>
            <a:endParaRPr lang="zh-CN" altLang="zh-CN" kern="100" dirty="0">
              <a:latin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3773098" y="1442554"/>
            <a:ext cx="3333333" cy="2695238"/>
          </a:xfrm>
          <a:prstGeom prst="rect">
            <a:avLst/>
          </a:prstGeom>
        </p:spPr>
      </p:pic>
    </p:spTree>
    <p:extLst>
      <p:ext uri="{BB962C8B-B14F-4D97-AF65-F5344CB8AC3E}">
        <p14:creationId xmlns:p14="http://schemas.microsoft.com/office/powerpoint/2010/main" val="2480684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437218" y="207673"/>
            <a:ext cx="3013967" cy="769441"/>
          </a:xfrm>
          <a:prstGeom prst="rect">
            <a:avLst/>
          </a:prstGeom>
        </p:spPr>
        <p:txBody>
          <a:bodyPr wrap="non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三、压缩机</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200416" y="1037314"/>
            <a:ext cx="11600294" cy="923330"/>
          </a:xfrm>
          <a:prstGeom prst="rect">
            <a:avLst/>
          </a:prstGeom>
        </p:spPr>
        <p:txBody>
          <a:bodyPr wrap="square">
            <a:spAutoFit/>
          </a:bodyPr>
          <a:lstStyle/>
          <a:p>
            <a:pPr indent="266700" algn="just">
              <a:spcAft>
                <a:spcPts val="0"/>
              </a:spcAft>
            </a:pPr>
            <a:r>
              <a:rPr lang="zh-CN" altLang="zh-CN" dirty="0">
                <a:latin typeface="Times New Roman" panose="02020603050405020304" pitchFamily="18" charset="0"/>
              </a:rPr>
              <a:t>压缩机是汽车空调制冷系统的心脏，如图</a:t>
            </a:r>
            <a:r>
              <a:rPr lang="en-US" altLang="zh-CN" dirty="0">
                <a:latin typeface="Times New Roman" panose="02020603050405020304" pitchFamily="18" charset="0"/>
              </a:rPr>
              <a:t>2-5</a:t>
            </a:r>
            <a:r>
              <a:rPr lang="zh-CN" altLang="zh-CN" dirty="0">
                <a:latin typeface="Times New Roman" panose="02020603050405020304" pitchFamily="18" charset="0"/>
              </a:rPr>
              <a:t>所示，其作用是维持制冷剂在制冷系统中的循环流动，吸入来自蒸发器的低温低压制冷剂蒸汽，然后压缩制冷剂蒸汽，使其压力和温度升高，并将制冷剂蒸汽送往冷凝器。压缩机和膨胀阀是制冷系统中低压和高压、低温和高温的分界处。</a:t>
            </a:r>
          </a:p>
        </p:txBody>
      </p:sp>
      <p:pic>
        <p:nvPicPr>
          <p:cNvPr id="5" name="图片 4"/>
          <p:cNvPicPr>
            <a:picLocks noChangeAspect="1"/>
          </p:cNvPicPr>
          <p:nvPr/>
        </p:nvPicPr>
        <p:blipFill>
          <a:blip r:embed="rId3"/>
          <a:stretch>
            <a:fillRect/>
          </a:stretch>
        </p:blipFill>
        <p:spPr>
          <a:xfrm>
            <a:off x="6516102" y="1672665"/>
            <a:ext cx="3304762" cy="2066667"/>
          </a:xfrm>
          <a:prstGeom prst="rect">
            <a:avLst/>
          </a:prstGeom>
        </p:spPr>
      </p:pic>
      <p:sp>
        <p:nvSpPr>
          <p:cNvPr id="6" name="矩形 5"/>
          <p:cNvSpPr/>
          <p:nvPr/>
        </p:nvSpPr>
        <p:spPr>
          <a:xfrm>
            <a:off x="200416" y="3867505"/>
            <a:ext cx="10534848" cy="2862322"/>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）汽车空调压缩机的要求</a:t>
            </a:r>
          </a:p>
          <a:p>
            <a:pPr indent="266700" algn="just">
              <a:spcAft>
                <a:spcPts val="0"/>
              </a:spcAft>
            </a:pPr>
            <a:r>
              <a:rPr lang="zh-CN" altLang="zh-CN" kern="100" dirty="0">
                <a:latin typeface="Times New Roman" panose="02020603050405020304" pitchFamily="18" charset="0"/>
              </a:rPr>
              <a:t>汽车空调压缩机与一般用途的压缩机相比，在结构和性能上有下列特殊的要求：</a:t>
            </a:r>
          </a:p>
          <a:p>
            <a:pPr indent="266700" algn="just">
              <a:spcAft>
                <a:spcPts val="0"/>
              </a:spcAft>
            </a:pPr>
            <a:r>
              <a:rPr lang="zh-CN" altLang="zh-CN" kern="100" dirty="0">
                <a:latin typeface="Times New Roman" panose="02020603050405020304" pitchFamily="18" charset="0"/>
              </a:rPr>
              <a:t>①制冷能力要强，尤其要求有良好的低速性能，以确保汽车在低速行驶和怠速时也有足够的制冷能力。</a:t>
            </a:r>
          </a:p>
          <a:p>
            <a:pPr indent="266700" algn="just">
              <a:spcAft>
                <a:spcPts val="0"/>
              </a:spcAft>
            </a:pPr>
            <a:r>
              <a:rPr lang="zh-CN" altLang="zh-CN" kern="100" dirty="0">
                <a:latin typeface="Times New Roman" panose="02020603050405020304" pitchFamily="18" charset="0"/>
              </a:rPr>
              <a:t>②要节省动力，尤其是汽车在高速行驶时动力消耗不能过大，否则不仅使经济性降低，还会影响汽车的动力性能。</a:t>
            </a:r>
          </a:p>
          <a:p>
            <a:pPr indent="266700" algn="just">
              <a:spcAft>
                <a:spcPts val="0"/>
              </a:spcAft>
            </a:pPr>
            <a:r>
              <a:rPr lang="zh-CN" altLang="zh-CN" kern="100" dirty="0">
                <a:latin typeface="Times New Roman" panose="02020603050405020304" pitchFamily="18" charset="0"/>
              </a:rPr>
              <a:t>③对于轿车和轻型汽车来说，压缩机必须安装和固定在发动机舱有限的空间内，因此要求压缩机的体积和质量都要小。</a:t>
            </a:r>
          </a:p>
          <a:p>
            <a:pPr indent="266700" algn="just">
              <a:spcAft>
                <a:spcPts val="0"/>
              </a:spcAft>
            </a:pPr>
            <a:r>
              <a:rPr lang="zh-CN" altLang="zh-CN" kern="100" dirty="0">
                <a:latin typeface="Times New Roman" panose="02020603050405020304" pitchFamily="18" charset="0"/>
              </a:rPr>
              <a:t>④车在高温怠速情况下，发动机舱里的压缩机温度可达</a:t>
            </a:r>
            <a:r>
              <a:rPr lang="en-US" altLang="zh-CN" kern="100" dirty="0">
                <a:latin typeface="Times New Roman" panose="02020603050405020304" pitchFamily="18" charset="0"/>
              </a:rPr>
              <a:t>120</a:t>
            </a:r>
            <a:r>
              <a:rPr lang="zh-CN" altLang="zh-CN" kern="100" dirty="0">
                <a:latin typeface="Times New Roman" panose="02020603050405020304" pitchFamily="18" charset="0"/>
              </a:rPr>
              <a:t>℃；汽车行驶时颠簸振动也很大，要求压缩机在高温和颠振的情况下能正常工作。</a:t>
            </a:r>
          </a:p>
          <a:p>
            <a:pPr indent="266700" algn="just">
              <a:spcAft>
                <a:spcPts val="0"/>
              </a:spcAft>
            </a:pPr>
            <a:r>
              <a:rPr lang="zh-CN" altLang="zh-CN" kern="100" dirty="0">
                <a:latin typeface="Times New Roman" panose="02020603050405020304" pitchFamily="18" charset="0"/>
              </a:rPr>
              <a:t>⑤要求压缩机启动、运转平稳，振动小，噪声低，工作可靠。</a:t>
            </a:r>
          </a:p>
        </p:txBody>
      </p:sp>
      <p:sp>
        <p:nvSpPr>
          <p:cNvPr id="7" name="矩形 6"/>
          <p:cNvSpPr/>
          <p:nvPr/>
        </p:nvSpPr>
        <p:spPr>
          <a:xfrm>
            <a:off x="6279937" y="3855324"/>
            <a:ext cx="3089307" cy="369332"/>
          </a:xfrm>
          <a:prstGeom prst="rect">
            <a:avLst/>
          </a:prstGeom>
        </p:spPr>
        <p:txBody>
          <a:bodyPr wrap="none">
            <a:spAutoFit/>
          </a:bodyPr>
          <a:lstStyle/>
          <a:p>
            <a:pPr indent="971550" algn="just">
              <a:spcAft>
                <a:spcPts val="0"/>
              </a:spcAft>
            </a:pPr>
            <a:r>
              <a:rPr lang="zh-CN" altLang="zh-CN" dirty="0">
                <a:latin typeface="Times New Roman" panose="02020603050405020304" pitchFamily="18" charset="0"/>
              </a:rPr>
              <a:t>图</a:t>
            </a:r>
            <a:r>
              <a:rPr lang="en-US" altLang="zh-CN" dirty="0">
                <a:latin typeface="Times New Roman" panose="02020603050405020304" pitchFamily="18" charset="0"/>
              </a:rPr>
              <a:t>2-5</a:t>
            </a:r>
            <a:r>
              <a:rPr lang="zh-CN" altLang="zh-CN" dirty="0">
                <a:latin typeface="Times New Roman" panose="02020603050405020304" pitchFamily="18" charset="0"/>
              </a:rPr>
              <a:t>压缩机实物图</a:t>
            </a:r>
            <a:endParaRPr lang="zh-CN" altLang="zh-CN" sz="2400" dirty="0">
              <a:latin typeface="Times New Roman" panose="02020603050405020304" pitchFamily="18" charset="0"/>
            </a:endParaRPr>
          </a:p>
        </p:txBody>
      </p:sp>
    </p:spTree>
    <p:extLst>
      <p:ext uri="{BB962C8B-B14F-4D97-AF65-F5344CB8AC3E}">
        <p14:creationId xmlns:p14="http://schemas.microsoft.com/office/powerpoint/2010/main" val="4129061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292724" y="576290"/>
            <a:ext cx="3339376" cy="369332"/>
          </a:xfrm>
          <a:prstGeom prst="rect">
            <a:avLst/>
          </a:prstGeom>
        </p:spPr>
        <p:txBody>
          <a:bodyPr wrap="non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）汽车空调压缩机的类型</a:t>
            </a:r>
          </a:p>
        </p:txBody>
      </p:sp>
      <p:graphicFrame>
        <p:nvGraphicFramePr>
          <p:cNvPr id="9" name="表格 8"/>
          <p:cNvGraphicFramePr>
            <a:graphicFrameLocks noGrp="1"/>
          </p:cNvGraphicFramePr>
          <p:nvPr>
            <p:extLst/>
          </p:nvPr>
        </p:nvGraphicFramePr>
        <p:xfrm>
          <a:off x="939452" y="1387210"/>
          <a:ext cx="9883036" cy="5016675"/>
        </p:xfrm>
        <a:graphic>
          <a:graphicData uri="http://schemas.openxmlformats.org/drawingml/2006/table">
            <a:tbl>
              <a:tblPr firstRow="1" firstCol="1" lastRow="1" lastCol="1" bandRow="1" bandCol="1">
                <a:tableStyleId>{5C22544A-7EE6-4342-B048-85BDC9FD1C3A}</a:tableStyleId>
              </a:tblPr>
              <a:tblGrid>
                <a:gridCol w="3791138"/>
                <a:gridCol w="3791138"/>
                <a:gridCol w="2300760"/>
              </a:tblGrid>
              <a:tr h="334445">
                <a:tc>
                  <a:txBody>
                    <a:bodyPr/>
                    <a:lstStyle/>
                    <a:p>
                      <a:pPr indent="228600" algn="ctr">
                        <a:spcAft>
                          <a:spcPts val="0"/>
                        </a:spcAft>
                      </a:pPr>
                      <a:r>
                        <a:rPr lang="zh-CN" sz="1400" kern="0" dirty="0">
                          <a:effectLst/>
                        </a:rPr>
                        <a:t>结构</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dirty="0">
                          <a:effectLst/>
                        </a:rPr>
                        <a:t>形式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a:effectLst/>
                        </a:rPr>
                        <a:t>分类</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r>
              <a:tr h="334445">
                <a:tc rowSpan="7">
                  <a:txBody>
                    <a:bodyPr/>
                    <a:lstStyle/>
                    <a:p>
                      <a:pPr indent="228600" algn="ctr">
                        <a:spcAft>
                          <a:spcPts val="0"/>
                        </a:spcAft>
                      </a:pPr>
                      <a:r>
                        <a:rPr lang="zh-CN" sz="1400" kern="0">
                          <a:effectLst/>
                        </a:rPr>
                        <a:t>往复活塞式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rowSpan="4">
                  <a:txBody>
                    <a:bodyPr/>
                    <a:lstStyle/>
                    <a:p>
                      <a:pPr indent="228600" algn="ctr">
                        <a:spcAft>
                          <a:spcPts val="0"/>
                        </a:spcAft>
                      </a:pPr>
                      <a:r>
                        <a:rPr lang="zh-CN" sz="1400" kern="0" dirty="0">
                          <a:effectLst/>
                        </a:rPr>
                        <a:t>曲轴连杆式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dirty="0">
                          <a:effectLst/>
                        </a:rPr>
                        <a:t>直列式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vMerge="1">
                  <a:txBody>
                    <a:bodyPr/>
                    <a:lstStyle/>
                    <a:p>
                      <a:endParaRPr lang="zh-CN" altLang="en-US"/>
                    </a:p>
                  </a:txBody>
                  <a:tcPr/>
                </a:tc>
                <a:tc>
                  <a:txBody>
                    <a:bodyPr/>
                    <a:lstStyle/>
                    <a:p>
                      <a:pPr indent="228600" algn="ctr">
                        <a:spcAft>
                          <a:spcPts val="0"/>
                        </a:spcAft>
                      </a:pPr>
                      <a:r>
                        <a:rPr lang="en-US" sz="1400" kern="0" dirty="0">
                          <a:effectLst/>
                        </a:rPr>
                        <a:t>V</a:t>
                      </a:r>
                      <a:r>
                        <a:rPr lang="zh-CN" sz="1400" kern="0" dirty="0">
                          <a:effectLst/>
                        </a:rPr>
                        <a:t>型</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vMerge="1">
                  <a:txBody>
                    <a:bodyPr/>
                    <a:lstStyle/>
                    <a:p>
                      <a:endParaRPr lang="zh-CN" altLang="en-US"/>
                    </a:p>
                  </a:txBody>
                  <a:tcPr/>
                </a:tc>
                <a:tc>
                  <a:txBody>
                    <a:bodyPr/>
                    <a:lstStyle/>
                    <a:p>
                      <a:pPr indent="228600" algn="ctr">
                        <a:spcAft>
                          <a:spcPts val="0"/>
                        </a:spcAft>
                      </a:pPr>
                      <a:r>
                        <a:rPr lang="en-US" sz="1400" kern="0" dirty="0">
                          <a:effectLst/>
                        </a:rPr>
                        <a:t>W</a:t>
                      </a:r>
                      <a:r>
                        <a:rPr lang="zh-CN" sz="1400" kern="0" dirty="0">
                          <a:effectLst/>
                        </a:rPr>
                        <a:t>型</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vMerge="1">
                  <a:txBody>
                    <a:bodyPr/>
                    <a:lstStyle/>
                    <a:p>
                      <a:endParaRPr lang="zh-CN" altLang="en-US"/>
                    </a:p>
                  </a:txBody>
                  <a:tcPr/>
                </a:tc>
                <a:tc>
                  <a:txBody>
                    <a:bodyPr/>
                    <a:lstStyle/>
                    <a:p>
                      <a:pPr indent="228600" algn="ctr">
                        <a:spcAft>
                          <a:spcPts val="0"/>
                        </a:spcAft>
                      </a:pPr>
                      <a:r>
                        <a:rPr lang="en-US" sz="1400" kern="0" dirty="0">
                          <a:effectLst/>
                        </a:rPr>
                        <a:t>S</a:t>
                      </a:r>
                      <a:r>
                        <a:rPr lang="zh-CN" sz="1400" kern="0" dirty="0">
                          <a:effectLst/>
                        </a:rPr>
                        <a:t>型</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a:txBody>
                    <a:bodyPr/>
                    <a:lstStyle/>
                    <a:p>
                      <a:pPr indent="228600" algn="ctr">
                        <a:spcAft>
                          <a:spcPts val="0"/>
                        </a:spcAft>
                      </a:pPr>
                      <a:r>
                        <a:rPr lang="zh-CN" sz="1400" kern="0">
                          <a:effectLst/>
                        </a:rPr>
                        <a:t>径向活塞式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en-US" sz="1400" kern="0" dirty="0">
                          <a:effectLst/>
                        </a:rPr>
                        <a:t> </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rowSpan="2">
                  <a:txBody>
                    <a:bodyPr/>
                    <a:lstStyle/>
                    <a:p>
                      <a:pPr indent="228600" algn="ctr">
                        <a:spcAft>
                          <a:spcPts val="0"/>
                        </a:spcAft>
                      </a:pPr>
                      <a:r>
                        <a:rPr lang="zh-CN" sz="1400" kern="0">
                          <a:effectLst/>
                        </a:rPr>
                        <a:t>轴向活塞式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dirty="0">
                          <a:effectLst/>
                        </a:rPr>
                        <a:t>斜盘式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vMerge="1">
                  <a:txBody>
                    <a:bodyPr/>
                    <a:lstStyle/>
                    <a:p>
                      <a:endParaRPr lang="zh-CN" altLang="en-US"/>
                    </a:p>
                  </a:txBody>
                  <a:tcPr/>
                </a:tc>
                <a:tc>
                  <a:txBody>
                    <a:bodyPr/>
                    <a:lstStyle/>
                    <a:p>
                      <a:pPr indent="228600" algn="ctr">
                        <a:spcAft>
                          <a:spcPts val="0"/>
                        </a:spcAft>
                      </a:pPr>
                      <a:r>
                        <a:rPr lang="zh-CN" sz="1400" kern="0" dirty="0">
                          <a:effectLst/>
                        </a:rPr>
                        <a:t>摇摆式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rowSpan="6">
                  <a:txBody>
                    <a:bodyPr/>
                    <a:lstStyle/>
                    <a:p>
                      <a:pPr indent="228600" algn="ctr">
                        <a:spcAft>
                          <a:spcPts val="0"/>
                        </a:spcAft>
                      </a:pPr>
                      <a:r>
                        <a:rPr lang="zh-CN" sz="1400" kern="0">
                          <a:effectLst/>
                        </a:rPr>
                        <a:t>旋转式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rowSpan="2">
                  <a:txBody>
                    <a:bodyPr/>
                    <a:lstStyle/>
                    <a:p>
                      <a:pPr indent="228600" algn="ctr">
                        <a:spcAft>
                          <a:spcPts val="0"/>
                        </a:spcAft>
                      </a:pPr>
                      <a:r>
                        <a:rPr lang="zh-CN" sz="1400" kern="0">
                          <a:effectLst/>
                        </a:rPr>
                        <a:t>旋叶式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dirty="0">
                          <a:effectLst/>
                        </a:rPr>
                        <a:t>圆形气缸</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vMerge="1">
                  <a:txBody>
                    <a:bodyPr/>
                    <a:lstStyle/>
                    <a:p>
                      <a:endParaRPr lang="zh-CN" altLang="en-US"/>
                    </a:p>
                  </a:txBody>
                  <a:tcPr/>
                </a:tc>
                <a:tc>
                  <a:txBody>
                    <a:bodyPr/>
                    <a:lstStyle/>
                    <a:p>
                      <a:pPr indent="228600" algn="ctr">
                        <a:spcAft>
                          <a:spcPts val="0"/>
                        </a:spcAft>
                      </a:pPr>
                      <a:r>
                        <a:rPr lang="zh-CN" sz="1400" kern="0" dirty="0">
                          <a:effectLst/>
                        </a:rPr>
                        <a:t>椭圆形气缸</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rowSpan="2">
                  <a:txBody>
                    <a:bodyPr/>
                    <a:lstStyle/>
                    <a:p>
                      <a:pPr indent="228600" algn="ctr">
                        <a:spcAft>
                          <a:spcPts val="0"/>
                        </a:spcAft>
                      </a:pPr>
                      <a:r>
                        <a:rPr lang="zh-CN" sz="1400" kern="0">
                          <a:effectLst/>
                        </a:rPr>
                        <a:t>转子式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dirty="0">
                          <a:effectLst/>
                        </a:rPr>
                        <a:t>滚动活塞式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vMerge="1">
                  <a:txBody>
                    <a:bodyPr/>
                    <a:lstStyle/>
                    <a:p>
                      <a:endParaRPr lang="zh-CN" altLang="en-US"/>
                    </a:p>
                  </a:txBody>
                  <a:tcPr/>
                </a:tc>
                <a:tc>
                  <a:txBody>
                    <a:bodyPr/>
                    <a:lstStyle/>
                    <a:p>
                      <a:pPr indent="228600" algn="ctr">
                        <a:spcAft>
                          <a:spcPts val="0"/>
                        </a:spcAft>
                      </a:pPr>
                      <a:r>
                        <a:rPr lang="zh-CN" sz="1400" kern="0" dirty="0">
                          <a:effectLst/>
                        </a:rPr>
                        <a:t>三角转子式</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a:txBody>
                    <a:bodyPr/>
                    <a:lstStyle/>
                    <a:p>
                      <a:pPr indent="228600" algn="ctr">
                        <a:spcAft>
                          <a:spcPts val="0"/>
                        </a:spcAft>
                      </a:pPr>
                      <a:r>
                        <a:rPr lang="zh-CN" sz="1400" kern="0">
                          <a:effectLst/>
                        </a:rPr>
                        <a:t>螺杆式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en-US" sz="1400" kern="0" dirty="0">
                          <a:effectLst/>
                        </a:rPr>
                        <a:t> </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vMerge="1">
                  <a:txBody>
                    <a:bodyPr/>
                    <a:lstStyle/>
                    <a:p>
                      <a:endParaRPr lang="zh-CN" altLang="en-US"/>
                    </a:p>
                  </a:txBody>
                  <a:tcPr/>
                </a:tc>
                <a:tc>
                  <a:txBody>
                    <a:bodyPr/>
                    <a:lstStyle/>
                    <a:p>
                      <a:pPr indent="228600" algn="ctr">
                        <a:spcAft>
                          <a:spcPts val="0"/>
                        </a:spcAft>
                      </a:pPr>
                      <a:r>
                        <a:rPr lang="zh-CN" sz="1400" kern="0">
                          <a:effectLst/>
                        </a:rPr>
                        <a:t>旋涡式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en-US" sz="1400" kern="0" dirty="0">
                          <a:effectLst/>
                        </a:rPr>
                        <a:t> </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r h="334445">
                <a:tc>
                  <a:txBody>
                    <a:bodyPr/>
                    <a:lstStyle/>
                    <a:p>
                      <a:pPr indent="228600" algn="ctr">
                        <a:spcAft>
                          <a:spcPts val="0"/>
                        </a:spcAft>
                      </a:pPr>
                      <a:r>
                        <a:rPr lang="zh-CN" sz="1400" kern="0">
                          <a:effectLst/>
                        </a:rPr>
                        <a:t>变排量式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zh-CN" sz="1400" kern="0">
                          <a:effectLst/>
                        </a:rPr>
                        <a:t>变排量摆盘式</a:t>
                      </a:r>
                      <a:endParaRPr lang="zh-CN" sz="14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spcAft>
                          <a:spcPts val="0"/>
                        </a:spcAft>
                      </a:pPr>
                      <a:r>
                        <a:rPr lang="en-US" sz="1400" kern="0" dirty="0">
                          <a:effectLst/>
                        </a:rPr>
                        <a:t> </a:t>
                      </a:r>
                      <a:endParaRPr lang="zh-CN" sz="1400" kern="1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1363585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5781"/>
            <a:ext cx="12192000" cy="6858000"/>
          </a:xfrm>
          <a:prstGeom prst="rect">
            <a:avLst/>
          </a:prstGeom>
        </p:spPr>
      </p:pic>
      <p:sp>
        <p:nvSpPr>
          <p:cNvPr id="3" name="矩形 2"/>
          <p:cNvSpPr/>
          <p:nvPr/>
        </p:nvSpPr>
        <p:spPr>
          <a:xfrm>
            <a:off x="551145" y="375781"/>
            <a:ext cx="4121063" cy="769441"/>
          </a:xfrm>
          <a:prstGeom prst="rect">
            <a:avLst/>
          </a:prstGeom>
        </p:spPr>
        <p:txBody>
          <a:bodyPr wrap="squar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四、冷凝器</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377870" y="1145222"/>
            <a:ext cx="10809960" cy="4524315"/>
          </a:xfrm>
          <a:prstGeom prst="rect">
            <a:avLst/>
          </a:prstGeom>
        </p:spPr>
        <p:txBody>
          <a:bodyPr wrap="square">
            <a:spAutoFit/>
          </a:bodyPr>
          <a:lstStyle/>
          <a:p>
            <a:pPr indent="266700" algn="just">
              <a:spcAft>
                <a:spcPts val="0"/>
              </a:spcAft>
            </a:pPr>
            <a:r>
              <a:rPr lang="zh-CN" altLang="zh-CN" kern="100" dirty="0" smtClean="0">
                <a:latin typeface="Times New Roman" panose="02020603050405020304" pitchFamily="18" charset="0"/>
              </a:rPr>
              <a:t>汽车</a:t>
            </a:r>
            <a:r>
              <a:rPr lang="zh-CN" altLang="zh-CN" kern="100" dirty="0">
                <a:latin typeface="Times New Roman" panose="02020603050405020304" pitchFamily="18" charset="0"/>
              </a:rPr>
              <a:t>空调系统冷凝器均采用风冷式结构，其冷凝原理是：让外界空气强制通过冷凝器的散热片，将高温的制冷剂蒸气的热量带走，使之成为液态制冷剂。制冷剂蒸气所放出的热量，被周围空气带走，排到大气中。</a:t>
            </a:r>
          </a:p>
          <a:p>
            <a:r>
              <a:rPr lang="zh-CN" altLang="zh-CN" kern="100" dirty="0">
                <a:latin typeface="Times New Roman" panose="02020603050405020304" pitchFamily="18" charset="0"/>
              </a:rPr>
              <a:t>汽车空调系统冷凝器的结构形式主要有管片式、管带式和鳍片式三种</a:t>
            </a:r>
            <a:r>
              <a:rPr lang="zh-CN" altLang="zh-CN" kern="100" dirty="0" smtClean="0">
                <a:latin typeface="Times New Roman" panose="02020603050405020304" pitchFamily="18" charset="0"/>
              </a:rPr>
              <a:t>。目前</a:t>
            </a:r>
            <a:r>
              <a:rPr lang="zh-CN" altLang="zh-CN" kern="100" dirty="0">
                <a:latin typeface="Times New Roman" panose="02020603050405020304" pitchFamily="18" charset="0"/>
              </a:rPr>
              <a:t>，我国轿车上主要采用全铝管带式和平行流动式冷凝器，大型客车上主要采用铜管铝片式冷凝器，中型客车上几种形式都有，以管带式为主。如奥迪</a:t>
            </a:r>
            <a:r>
              <a:rPr lang="en-US" altLang="zh-CN" kern="100" dirty="0">
                <a:latin typeface="Times New Roman" panose="02020603050405020304" pitchFamily="18" charset="0"/>
              </a:rPr>
              <a:t>A6</a:t>
            </a:r>
            <a:r>
              <a:rPr lang="zh-CN" altLang="zh-CN" kern="100" dirty="0">
                <a:latin typeface="Times New Roman" panose="02020603050405020304" pitchFamily="18" charset="0"/>
              </a:rPr>
              <a:t>、宝莱、本田、别克、赛欧、上海帕萨特等车空调均采用平行流动式冷凝器，桑塔纳轿车采用的管带式冷凝器，即将改成层叠式蒸发器</a:t>
            </a:r>
            <a:r>
              <a:rPr lang="zh-CN" altLang="zh-CN" kern="100" dirty="0" smtClean="0">
                <a:latin typeface="Times New Roman" panose="02020603050405020304" pitchFamily="18" charset="0"/>
              </a:rPr>
              <a:t>。</a:t>
            </a:r>
            <a:endParaRPr lang="en-US" altLang="zh-CN" kern="100" dirty="0" smtClean="0">
              <a:latin typeface="Times New Roman" panose="02020603050405020304" pitchFamily="18" charset="0"/>
            </a:endParaRPr>
          </a:p>
          <a:p>
            <a:r>
              <a:rPr lang="zh-CN" altLang="zh-CN" dirty="0" smtClean="0"/>
              <a:t>（</a:t>
            </a:r>
            <a:r>
              <a:rPr lang="en-US" altLang="zh-CN" dirty="0"/>
              <a:t>1</a:t>
            </a:r>
            <a:r>
              <a:rPr lang="zh-CN" altLang="zh-CN" dirty="0"/>
              <a:t>）管片式冷凝器</a:t>
            </a:r>
          </a:p>
          <a:p>
            <a:r>
              <a:rPr lang="zh-CN" altLang="zh-CN" dirty="0"/>
              <a:t>管片式冷凝器由铜质或铝质圆管套上散热片组成，如图</a:t>
            </a:r>
            <a:r>
              <a:rPr lang="en-US" altLang="zh-CN" dirty="0"/>
              <a:t>2-17</a:t>
            </a:r>
            <a:r>
              <a:rPr lang="zh-CN" altLang="zh-CN" dirty="0"/>
              <a:t>所示。片与管组装后，经胀管处理，使散热片与散热管紧密接触，使之成为冷凝器总成。这种冷凝器结构比较简单、加工方便，但散热效果较差。一般用在大、中型客车的制冷装置上</a:t>
            </a:r>
            <a:r>
              <a:rPr lang="zh-CN" altLang="zh-CN" dirty="0" smtClean="0"/>
              <a:t>。</a:t>
            </a:r>
            <a:endParaRPr lang="en-US" altLang="zh-CN" dirty="0" smtClean="0"/>
          </a:p>
          <a:p>
            <a:r>
              <a:rPr lang="zh-CN" altLang="zh-CN" dirty="0" smtClean="0"/>
              <a:t>（</a:t>
            </a:r>
            <a:r>
              <a:rPr lang="en-US" altLang="zh-CN" dirty="0"/>
              <a:t>2</a:t>
            </a:r>
            <a:r>
              <a:rPr lang="zh-CN" altLang="zh-CN" dirty="0"/>
              <a:t>）管带式冷凝器</a:t>
            </a:r>
          </a:p>
          <a:p>
            <a:r>
              <a:rPr lang="zh-CN" altLang="zh-CN" dirty="0"/>
              <a:t>管带式冷凝器由多孔扁管与</a:t>
            </a:r>
            <a:r>
              <a:rPr lang="en-US" altLang="zh-CN" dirty="0"/>
              <a:t>S</a:t>
            </a:r>
            <a:r>
              <a:rPr lang="zh-CN" altLang="zh-CN" dirty="0"/>
              <a:t>形散热带焊接而成，如图</a:t>
            </a:r>
            <a:r>
              <a:rPr lang="en-US" altLang="zh-CN" dirty="0"/>
              <a:t>2-18</a:t>
            </a:r>
            <a:r>
              <a:rPr lang="zh-CN" altLang="zh-CN" dirty="0"/>
              <a:t>所示。管带式冷凝器的散热效果比管片式冷凝器好一些</a:t>
            </a:r>
            <a:r>
              <a:rPr lang="en-US" altLang="zh-CN" dirty="0"/>
              <a:t>(</a:t>
            </a:r>
            <a:r>
              <a:rPr lang="zh-CN" altLang="zh-CN" dirty="0"/>
              <a:t>一般可高</a:t>
            </a:r>
            <a:r>
              <a:rPr lang="en-US" altLang="zh-CN" dirty="0"/>
              <a:t>10</a:t>
            </a:r>
            <a:r>
              <a:rPr lang="zh-CN" altLang="zh-CN" dirty="0"/>
              <a:t>％左右</a:t>
            </a:r>
            <a:r>
              <a:rPr lang="en-US" altLang="zh-CN" dirty="0"/>
              <a:t>)</a:t>
            </a:r>
            <a:r>
              <a:rPr lang="zh-CN" altLang="zh-CN" dirty="0"/>
              <a:t>，但工艺复杂，焊接难度大且材料要求高。一般用在小型汽车的制冷装置上。</a:t>
            </a:r>
          </a:p>
          <a:p>
            <a:endParaRPr lang="zh-CN" altLang="zh-CN" dirty="0"/>
          </a:p>
          <a:p>
            <a:pPr indent="266700" algn="just">
              <a:spcAft>
                <a:spcPts val="0"/>
              </a:spcAft>
            </a:pP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6482412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3"/>
          <a:stretch>
            <a:fillRect/>
          </a:stretch>
        </p:blipFill>
        <p:spPr>
          <a:xfrm>
            <a:off x="0" y="298748"/>
            <a:ext cx="4174396" cy="3033175"/>
          </a:xfrm>
          <a:prstGeom prst="rect">
            <a:avLst/>
          </a:prstGeom>
        </p:spPr>
      </p:pic>
      <p:sp>
        <p:nvSpPr>
          <p:cNvPr id="4" name="矩形 3"/>
          <p:cNvSpPr/>
          <p:nvPr/>
        </p:nvSpPr>
        <p:spPr>
          <a:xfrm>
            <a:off x="-1123167" y="3402133"/>
            <a:ext cx="6096000" cy="461665"/>
          </a:xfrm>
          <a:prstGeom prst="rect">
            <a:avLst/>
          </a:prstGeom>
        </p:spPr>
        <p:txBody>
          <a:bodyPr>
            <a:spAutoFit/>
          </a:bodyPr>
          <a:lstStyle/>
          <a:p>
            <a:pPr indent="1714500" algn="just">
              <a:spcAft>
                <a:spcPts val="0"/>
              </a:spcAft>
            </a:pPr>
            <a:r>
              <a:rPr lang="zh-CN" altLang="zh-CN" sz="1200" kern="0" dirty="0">
                <a:latin typeface="Times New Roman" panose="02020603050405020304" pitchFamily="18" charset="0"/>
              </a:rPr>
              <a:t>图</a:t>
            </a:r>
            <a:r>
              <a:rPr lang="en-US" altLang="zh-CN" sz="1200" kern="0" dirty="0">
                <a:latin typeface="Times New Roman" panose="02020603050405020304" pitchFamily="18" charset="0"/>
              </a:rPr>
              <a:t>2-17</a:t>
            </a:r>
            <a:r>
              <a:rPr lang="zh-CN" altLang="zh-CN" sz="1200" kern="0" dirty="0">
                <a:latin typeface="Times New Roman" panose="02020603050405020304" pitchFamily="18" charset="0"/>
              </a:rPr>
              <a:t>管片式冷凝器结构图</a:t>
            </a:r>
            <a:endParaRPr lang="zh-CN" altLang="zh-CN" sz="1200" kern="100" dirty="0">
              <a:latin typeface="Times New Roman" panose="02020603050405020304" pitchFamily="18" charset="0"/>
            </a:endParaRPr>
          </a:p>
          <a:p>
            <a:pPr indent="1543050" algn="just">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圆管</a:t>
            </a:r>
            <a:r>
              <a:rPr lang="en-US" altLang="zh-CN" sz="1200" dirty="0">
                <a:latin typeface="Times New Roman" panose="02020603050405020304" pitchFamily="18" charset="0"/>
              </a:rPr>
              <a:t> 2—</a:t>
            </a:r>
            <a:r>
              <a:rPr lang="zh-CN" altLang="zh-CN" sz="1200" dirty="0">
                <a:latin typeface="Times New Roman" panose="02020603050405020304" pitchFamily="18" charset="0"/>
              </a:rPr>
              <a:t>出口</a:t>
            </a:r>
            <a:r>
              <a:rPr lang="en-US" altLang="zh-CN" sz="1200" dirty="0">
                <a:latin typeface="Times New Roman" panose="02020603050405020304" pitchFamily="18" charset="0"/>
              </a:rPr>
              <a:t> 3—</a:t>
            </a:r>
            <a:r>
              <a:rPr lang="zh-CN" altLang="zh-CN" sz="1200" dirty="0">
                <a:latin typeface="Times New Roman" panose="02020603050405020304" pitchFamily="18" charset="0"/>
              </a:rPr>
              <a:t>翅片</a:t>
            </a:r>
            <a:r>
              <a:rPr lang="en-US" altLang="zh-CN" sz="1200" dirty="0">
                <a:latin typeface="Times New Roman" panose="02020603050405020304" pitchFamily="18" charset="0"/>
              </a:rPr>
              <a:t> 4—</a:t>
            </a:r>
            <a:r>
              <a:rPr lang="zh-CN" altLang="zh-CN" sz="1200" dirty="0">
                <a:latin typeface="Times New Roman" panose="02020603050405020304" pitchFamily="18" charset="0"/>
              </a:rPr>
              <a:t>进口</a:t>
            </a:r>
          </a:p>
        </p:txBody>
      </p:sp>
      <p:pic>
        <p:nvPicPr>
          <p:cNvPr id="5" name="图片 4"/>
          <p:cNvPicPr>
            <a:picLocks noChangeAspect="1"/>
          </p:cNvPicPr>
          <p:nvPr/>
        </p:nvPicPr>
        <p:blipFill>
          <a:blip r:embed="rId4"/>
          <a:stretch>
            <a:fillRect/>
          </a:stretch>
        </p:blipFill>
        <p:spPr>
          <a:xfrm>
            <a:off x="4299856" y="298748"/>
            <a:ext cx="3592288" cy="3033175"/>
          </a:xfrm>
          <a:prstGeom prst="rect">
            <a:avLst/>
          </a:prstGeom>
        </p:spPr>
      </p:pic>
      <p:sp>
        <p:nvSpPr>
          <p:cNvPr id="6" name="矩形 5"/>
          <p:cNvSpPr/>
          <p:nvPr/>
        </p:nvSpPr>
        <p:spPr>
          <a:xfrm>
            <a:off x="2939143" y="3382385"/>
            <a:ext cx="5538651" cy="553998"/>
          </a:xfrm>
          <a:prstGeom prst="rect">
            <a:avLst/>
          </a:prstGeom>
        </p:spPr>
        <p:txBody>
          <a:bodyPr wrap="square">
            <a:spAutoFit/>
          </a:bodyPr>
          <a:lstStyle/>
          <a:p>
            <a:pPr indent="1951355" algn="just">
              <a:lnSpc>
                <a:spcPct val="125000"/>
              </a:lnSpc>
              <a:spcAft>
                <a:spcPts val="0"/>
              </a:spcAft>
            </a:pPr>
            <a:r>
              <a:rPr lang="zh-CN" altLang="zh-CN" sz="1200" dirty="0">
                <a:latin typeface="Times New Roman" panose="02020603050405020304" pitchFamily="18" charset="0"/>
              </a:rPr>
              <a:t>图</a:t>
            </a:r>
            <a:r>
              <a:rPr lang="en-US" altLang="zh-CN" sz="1200" dirty="0">
                <a:latin typeface="Times New Roman" panose="02020603050405020304" pitchFamily="18" charset="0"/>
              </a:rPr>
              <a:t>2-18</a:t>
            </a:r>
            <a:r>
              <a:rPr lang="zh-CN" altLang="zh-CN" sz="1200" dirty="0">
                <a:latin typeface="Times New Roman" panose="02020603050405020304" pitchFamily="18" charset="0"/>
              </a:rPr>
              <a:t>管带式</a:t>
            </a:r>
            <a:r>
              <a:rPr lang="zh-CN" altLang="zh-CN" sz="1200" dirty="0" smtClean="0">
                <a:latin typeface="Times New Roman" panose="02020603050405020304" pitchFamily="18" charset="0"/>
              </a:rPr>
              <a:t>冷凝器</a:t>
            </a:r>
          </a:p>
          <a:p>
            <a:pPr indent="1379855" algn="just">
              <a:lnSpc>
                <a:spcPct val="125000"/>
              </a:lnSpc>
              <a:spcAft>
                <a:spcPts val="0"/>
              </a:spcAft>
            </a:pPr>
            <a:r>
              <a:rPr lang="en-US" altLang="zh-CN" sz="1200" dirty="0" smtClean="0">
                <a:latin typeface="宋体" panose="02010600030101010101" pitchFamily="2" charset="-122"/>
              </a:rPr>
              <a:t>1—</a:t>
            </a:r>
            <a:r>
              <a:rPr lang="zh-CN" altLang="zh-CN" sz="1200" dirty="0" smtClean="0">
                <a:latin typeface="Times New Roman" panose="02020603050405020304" pitchFamily="18" charset="0"/>
              </a:rPr>
              <a:t>接头</a:t>
            </a:r>
            <a:r>
              <a:rPr lang="en-US" altLang="zh-CN" sz="1200" dirty="0" smtClean="0">
                <a:latin typeface="Times New Roman" panose="02020603050405020304" pitchFamily="18" charset="0"/>
              </a:rPr>
              <a:t> 2—</a:t>
            </a:r>
            <a:r>
              <a:rPr lang="zh-CN" altLang="zh-CN" sz="1200" dirty="0" smtClean="0">
                <a:latin typeface="Times New Roman" panose="02020603050405020304" pitchFamily="18" charset="0"/>
              </a:rPr>
              <a:t>铝制内助扁管</a:t>
            </a:r>
            <a:r>
              <a:rPr lang="en-US" altLang="zh-CN" sz="1200" dirty="0" smtClean="0">
                <a:latin typeface="Times New Roman" panose="02020603050405020304" pitchFamily="18" charset="0"/>
              </a:rPr>
              <a:t> 3—</a:t>
            </a:r>
            <a:r>
              <a:rPr lang="zh-CN" altLang="zh-CN" sz="1200" dirty="0" smtClean="0">
                <a:latin typeface="Times New Roman" panose="02020603050405020304" pitchFamily="18" charset="0"/>
              </a:rPr>
              <a:t>波形翅片</a:t>
            </a:r>
            <a:endParaRPr lang="zh-CN" altLang="zh-CN" sz="1200" dirty="0">
              <a:latin typeface="Times New Roman" panose="02020603050405020304" pitchFamily="18" charset="0"/>
            </a:endParaRPr>
          </a:p>
        </p:txBody>
      </p:sp>
      <p:sp>
        <p:nvSpPr>
          <p:cNvPr id="7" name="矩形 6"/>
          <p:cNvSpPr/>
          <p:nvPr/>
        </p:nvSpPr>
        <p:spPr>
          <a:xfrm>
            <a:off x="522514" y="4111094"/>
            <a:ext cx="10709157" cy="2031325"/>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3</a:t>
            </a:r>
            <a:r>
              <a:rPr lang="zh-CN" altLang="zh-CN" kern="100" dirty="0">
                <a:latin typeface="Times New Roman" panose="02020603050405020304" pitchFamily="18" charset="0"/>
              </a:rPr>
              <a:t>）平行流式冷凝器</a:t>
            </a:r>
          </a:p>
          <a:p>
            <a:pPr indent="266700" algn="just">
              <a:spcAft>
                <a:spcPts val="0"/>
              </a:spcAft>
            </a:pPr>
            <a:r>
              <a:rPr lang="zh-CN" altLang="zh-CN" kern="100" dirty="0">
                <a:latin typeface="Times New Roman" panose="02020603050405020304" pitchFamily="18" charset="0"/>
              </a:rPr>
              <a:t>平行流式冷凝器也是一种管带式结构，它由圆筒集管、铝制内肋扁管、波形散热翅片及联接管组成。它是为适应新工质</a:t>
            </a:r>
            <a:r>
              <a:rPr lang="en-US" altLang="zh-CN" kern="100" dirty="0">
                <a:latin typeface="Times New Roman" panose="02020603050405020304" pitchFamily="18" charset="0"/>
              </a:rPr>
              <a:t>R134a</a:t>
            </a:r>
            <a:r>
              <a:rPr lang="zh-CN" altLang="zh-CN" kern="100" dirty="0">
                <a:latin typeface="Times New Roman" panose="02020603050405020304" pitchFamily="18" charset="0"/>
              </a:rPr>
              <a:t>而研制的新结构冷凝器。</a:t>
            </a:r>
          </a:p>
          <a:p>
            <a:pPr indent="266700" algn="just">
              <a:spcAft>
                <a:spcPts val="0"/>
              </a:spcAft>
            </a:pPr>
            <a:r>
              <a:rPr lang="zh-CN" altLang="zh-CN" kern="100" dirty="0">
                <a:latin typeface="Times New Roman" panose="02020603050405020304" pitchFamily="18" charset="0"/>
              </a:rPr>
              <a:t>如图</a:t>
            </a:r>
            <a:r>
              <a:rPr lang="en-US" altLang="zh-CN" kern="100" dirty="0">
                <a:latin typeface="Times New Roman" panose="02020603050405020304" pitchFamily="18" charset="0"/>
              </a:rPr>
              <a:t>2-19</a:t>
            </a:r>
            <a:r>
              <a:rPr lang="zh-CN" altLang="zh-CN" kern="100" dirty="0">
                <a:latin typeface="Times New Roman" panose="02020603050405020304" pitchFamily="18" charset="0"/>
              </a:rPr>
              <a:t>所示，平行流式冷凝器是由管带式冷凝器演变而成，也是由扁管和波浪形散热片组成，散热片上同样开着百叶窗式条缝，但扁管不是弯成管带式，而是每根截断的，两端各有一根集流器。平流式冷凝器又分两种：一种是集流管不分段，制冷剂流动方向一致，取名为单元平流式冷凝器；另一种取名为多元平流式冷凝器，它的集流管是分段的，中间有分隔片隔开，起到分流和汇流的作用</a:t>
            </a:r>
            <a:r>
              <a:rPr lang="zh-CN" altLang="zh-CN" kern="100" dirty="0" smtClean="0">
                <a:latin typeface="Times New Roman" panose="02020603050405020304" pitchFamily="18" charset="0"/>
              </a:rPr>
              <a:t>。</a:t>
            </a:r>
            <a:endParaRPr lang="zh-CN" altLang="zh-CN" kern="100" dirty="0">
              <a:latin typeface="Times New Roman" panose="02020603050405020304" pitchFamily="18" charset="0"/>
            </a:endParaRPr>
          </a:p>
        </p:txBody>
      </p:sp>
      <p:pic>
        <p:nvPicPr>
          <p:cNvPr id="8" name="图片 7"/>
          <p:cNvPicPr>
            <a:picLocks noChangeAspect="1"/>
          </p:cNvPicPr>
          <p:nvPr/>
        </p:nvPicPr>
        <p:blipFill>
          <a:blip r:embed="rId5"/>
          <a:stretch>
            <a:fillRect/>
          </a:stretch>
        </p:blipFill>
        <p:spPr>
          <a:xfrm>
            <a:off x="8017604" y="444137"/>
            <a:ext cx="3686716" cy="2873276"/>
          </a:xfrm>
          <a:prstGeom prst="rect">
            <a:avLst/>
          </a:prstGeom>
        </p:spPr>
      </p:pic>
      <p:sp>
        <p:nvSpPr>
          <p:cNvPr id="9" name="矩形 8"/>
          <p:cNvSpPr/>
          <p:nvPr/>
        </p:nvSpPr>
        <p:spPr>
          <a:xfrm>
            <a:off x="6951647" y="3422469"/>
            <a:ext cx="6096000" cy="564257"/>
          </a:xfrm>
          <a:prstGeom prst="rect">
            <a:avLst/>
          </a:prstGeom>
        </p:spPr>
        <p:txBody>
          <a:bodyPr>
            <a:spAutoFit/>
          </a:bodyPr>
          <a:lstStyle/>
          <a:p>
            <a:pPr indent="1714500" algn="just">
              <a:spcAft>
                <a:spcPts val="780"/>
              </a:spcAft>
            </a:pPr>
            <a:r>
              <a:rPr lang="zh-CN" altLang="zh-CN" sz="1200" dirty="0">
                <a:latin typeface="Times New Roman" panose="02020603050405020304" pitchFamily="18" charset="0"/>
              </a:rPr>
              <a:t>图</a:t>
            </a:r>
            <a:r>
              <a:rPr lang="en-US" altLang="zh-CN" sz="1200" dirty="0">
                <a:latin typeface="Times New Roman" panose="02020603050405020304" pitchFamily="18" charset="0"/>
              </a:rPr>
              <a:t>2-19</a:t>
            </a:r>
            <a:r>
              <a:rPr lang="zh-CN" altLang="zh-CN" sz="1200" dirty="0">
                <a:latin typeface="Times New Roman" panose="02020603050405020304" pitchFamily="18" charset="0"/>
              </a:rPr>
              <a:t>平行流式冷凝器</a:t>
            </a:r>
          </a:p>
          <a:p>
            <a:pPr indent="685800" algn="just">
              <a:spcAft>
                <a:spcPts val="780"/>
              </a:spcAft>
            </a:pPr>
            <a:r>
              <a:rPr lang="en-US" altLang="zh-CN" sz="1200" dirty="0">
                <a:latin typeface="宋体" panose="02010600030101010101" pitchFamily="2" charset="-122"/>
              </a:rPr>
              <a:t>1—</a:t>
            </a:r>
            <a:r>
              <a:rPr lang="zh-CN" altLang="zh-CN" sz="1200" dirty="0">
                <a:latin typeface="Times New Roman" panose="02020603050405020304" pitchFamily="18" charset="0"/>
              </a:rPr>
              <a:t>接头</a:t>
            </a:r>
            <a:r>
              <a:rPr lang="en-US" altLang="zh-CN" sz="1200" dirty="0">
                <a:latin typeface="Times New Roman" panose="02020603050405020304" pitchFamily="18" charset="0"/>
              </a:rPr>
              <a:t> 2—</a:t>
            </a:r>
            <a:r>
              <a:rPr lang="zh-CN" altLang="zh-CN" sz="1200" dirty="0">
                <a:latin typeface="Times New Roman" panose="02020603050405020304" pitchFamily="18" charset="0"/>
              </a:rPr>
              <a:t>圆筒集管</a:t>
            </a:r>
            <a:r>
              <a:rPr lang="en-US" altLang="zh-CN" sz="1200" dirty="0">
                <a:latin typeface="Times New Roman" panose="02020603050405020304" pitchFamily="18" charset="0"/>
              </a:rPr>
              <a:t> 3—</a:t>
            </a:r>
            <a:r>
              <a:rPr lang="zh-CN" altLang="zh-CN" sz="1200" dirty="0">
                <a:latin typeface="Times New Roman" panose="02020603050405020304" pitchFamily="18" charset="0"/>
              </a:rPr>
              <a:t>铝制内肋扁管</a:t>
            </a:r>
            <a:r>
              <a:rPr lang="en-US" altLang="zh-CN" sz="1200" dirty="0">
                <a:latin typeface="Times New Roman" panose="02020603050405020304" pitchFamily="18" charset="0"/>
              </a:rPr>
              <a:t> 4—</a:t>
            </a:r>
            <a:r>
              <a:rPr lang="zh-CN" altLang="zh-CN" sz="1200" dirty="0">
                <a:latin typeface="Times New Roman" panose="02020603050405020304" pitchFamily="18" charset="0"/>
              </a:rPr>
              <a:t>波形散热翅片</a:t>
            </a:r>
            <a:r>
              <a:rPr lang="en-US" altLang="zh-CN" sz="1200" dirty="0">
                <a:latin typeface="Times New Roman" panose="02020603050405020304" pitchFamily="18" charset="0"/>
              </a:rPr>
              <a:t> 5—</a:t>
            </a:r>
            <a:r>
              <a:rPr lang="zh-CN" altLang="zh-CN" sz="1200" dirty="0">
                <a:latin typeface="Times New Roman" panose="02020603050405020304" pitchFamily="18" charset="0"/>
              </a:rPr>
              <a:t>连接管</a:t>
            </a:r>
          </a:p>
        </p:txBody>
      </p:sp>
    </p:spTree>
    <p:extLst>
      <p:ext uri="{BB962C8B-B14F-4D97-AF65-F5344CB8AC3E}">
        <p14:creationId xmlns:p14="http://schemas.microsoft.com/office/powerpoint/2010/main" val="625604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417726" y="388400"/>
            <a:ext cx="4145687" cy="769441"/>
          </a:xfrm>
          <a:prstGeom prst="rect">
            <a:avLst/>
          </a:prstGeom>
        </p:spPr>
        <p:txBody>
          <a:bodyPr wrap="non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五、储液干燥器</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229835" y="1438447"/>
            <a:ext cx="6834844" cy="5078313"/>
          </a:xfrm>
          <a:prstGeom prst="rect">
            <a:avLst/>
          </a:prstGeom>
        </p:spPr>
        <p:txBody>
          <a:bodyPr wrap="square">
            <a:spAutoFit/>
          </a:bodyPr>
          <a:lstStyle/>
          <a:p>
            <a:pPr indent="266700" algn="just"/>
            <a:r>
              <a:rPr lang="zh-CN" altLang="zh-CN" kern="100" dirty="0">
                <a:latin typeface="Times New Roman" panose="02020603050405020304" pitchFamily="18" charset="0"/>
              </a:rPr>
              <a:t>储液干燥器简称储液器，串联在冷凝器与膨胀阀之间的管路上，使从冷凝器中来的高压制冷剂液体经过滤、干燥后流向膨胀阀。在制冷系统中，它起到储存、干燥和过滤制冷剂中杂质的作用</a:t>
            </a:r>
            <a:r>
              <a:rPr lang="zh-CN" altLang="zh-CN" kern="100" dirty="0" smtClean="0">
                <a:latin typeface="Times New Roman" panose="02020603050405020304" pitchFamily="18" charset="0"/>
              </a:rPr>
              <a:t>。</a:t>
            </a:r>
            <a:r>
              <a:rPr lang="zh-CN" altLang="zh-CN" dirty="0"/>
              <a:t>如图</a:t>
            </a:r>
            <a:r>
              <a:rPr lang="en-US" altLang="zh-CN" dirty="0"/>
              <a:t>2-20</a:t>
            </a:r>
            <a:r>
              <a:rPr lang="zh-CN" altLang="zh-CN" dirty="0"/>
              <a:t>所示，储液干燥器主要由外壳视液窗、安全熔塞和管接头等组成。它的外壳由钢材焊接或拉伸而成，在其内部装有中心吸管干燥剂和过滤网等。制冷剂在储液干燥器中的流动情况如图中箭头所示。在储液干燥器上部出口端装有玻璃视液窗，用于观察制冷剂在工作时的流动状态，由此可判断制冷剂量是否合适以及制冷系统的基本工作情况。储液干燥器一般安装在冷凝器旁或其他通风良好的地方，这是为了便于连接和安装，且易从顶部玻璃视液窗观察制冷剂的流动情况。其作用是临时储存从冷凝器流出的液态制冷剂，以便制冷负荷变动和系统中有微漏时，能及时补充和调整供给热力膨胀阀的液态制冷剂量，以保证制冷剂流动的连续性和稳定性。同时可防止过多的液态制冷剂储存在冷凝器里，使冷凝器的传热面积减少而使散热效率降低；而且还可滤除制冷剂中的杂质，吸收制冷剂中的水分，以防止制冷系统管路脏堵和冰塞，保护设备部件不受侵蚀，从而保证制冷系统的正常工作。</a:t>
            </a:r>
          </a:p>
          <a:p>
            <a:pPr indent="266700" algn="just">
              <a:spcAft>
                <a:spcPts val="0"/>
              </a:spcAft>
            </a:pPr>
            <a:endParaRPr lang="zh-CN" altLang="zh-CN" kern="100" dirty="0">
              <a:latin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7294514" y="729604"/>
            <a:ext cx="4634074" cy="4030286"/>
          </a:xfrm>
          <a:prstGeom prst="rect">
            <a:avLst/>
          </a:prstGeom>
        </p:spPr>
      </p:pic>
      <p:sp>
        <p:nvSpPr>
          <p:cNvPr id="6" name="矩形 5"/>
          <p:cNvSpPr/>
          <p:nvPr/>
        </p:nvSpPr>
        <p:spPr>
          <a:xfrm>
            <a:off x="7064679" y="4977947"/>
            <a:ext cx="6096000" cy="830997"/>
          </a:xfrm>
          <a:prstGeom prst="rect">
            <a:avLst/>
          </a:prstGeom>
        </p:spPr>
        <p:txBody>
          <a:bodyPr>
            <a:spAutoFit/>
          </a:bodyPr>
          <a:lstStyle/>
          <a:p>
            <a:pPr indent="1151255" algn="just">
              <a:spcAft>
                <a:spcPts val="0"/>
              </a:spcAft>
            </a:pPr>
            <a:r>
              <a:rPr lang="zh-CN" altLang="zh-CN" sz="1200" kern="0" dirty="0">
                <a:latin typeface="Times New Roman" panose="02020603050405020304" pitchFamily="18" charset="0"/>
              </a:rPr>
              <a:t>图</a:t>
            </a:r>
            <a:r>
              <a:rPr lang="en-US" altLang="zh-CN" sz="1200" kern="0" dirty="0">
                <a:latin typeface="Times New Roman" panose="02020603050405020304" pitchFamily="18" charset="0"/>
              </a:rPr>
              <a:t>2-20  </a:t>
            </a:r>
            <a:r>
              <a:rPr lang="zh-CN" altLang="zh-CN" sz="1200" kern="0" dirty="0">
                <a:latin typeface="Times New Roman" panose="02020603050405020304" pitchFamily="18" charset="0"/>
              </a:rPr>
              <a:t>储液干燥器结构</a:t>
            </a:r>
            <a:endParaRPr lang="zh-CN" altLang="zh-CN" sz="1200" kern="100" dirty="0">
              <a:latin typeface="Times New Roman" panose="02020603050405020304" pitchFamily="18" charset="0"/>
            </a:endParaRPr>
          </a:p>
          <a:p>
            <a:pPr indent="228600" algn="just">
              <a:spcAft>
                <a:spcPts val="0"/>
              </a:spcAft>
            </a:pPr>
            <a:r>
              <a:rPr lang="en-US" altLang="zh-CN" sz="1200" kern="100" dirty="0">
                <a:latin typeface="宋体" panose="02010600030101010101" pitchFamily="2" charset="-122"/>
              </a:rPr>
              <a:t>1—</a:t>
            </a:r>
            <a:r>
              <a:rPr lang="zh-CN" altLang="zh-CN" sz="1200" kern="100" dirty="0">
                <a:latin typeface="Times New Roman" panose="02020603050405020304" pitchFamily="18" charset="0"/>
              </a:rPr>
              <a:t>高低压力开关</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制冷剂充注阀</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输液管</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弹簧</a:t>
            </a:r>
            <a:r>
              <a:rPr lang="en-US" altLang="zh-CN" sz="1200" kern="100" dirty="0">
                <a:latin typeface="Times New Roman" panose="02020603050405020304" pitchFamily="18" charset="0"/>
              </a:rPr>
              <a:t> 5—</a:t>
            </a:r>
            <a:r>
              <a:rPr lang="zh-CN" altLang="zh-CN" sz="1200" kern="100" dirty="0">
                <a:latin typeface="Times New Roman" panose="02020603050405020304" pitchFamily="18" charset="0"/>
              </a:rPr>
              <a:t>连接管 </a:t>
            </a:r>
          </a:p>
          <a:p>
            <a:pPr indent="228600" algn="just">
              <a:spcAft>
                <a:spcPts val="0"/>
              </a:spcAft>
            </a:pPr>
            <a:r>
              <a:rPr lang="en-US" altLang="zh-CN" sz="1200" kern="100" dirty="0">
                <a:latin typeface="宋体" panose="02010600030101010101" pitchFamily="2" charset="-122"/>
              </a:rPr>
              <a:t>6—</a:t>
            </a:r>
            <a:r>
              <a:rPr lang="zh-CN" altLang="zh-CN" sz="1200" kern="100" dirty="0">
                <a:latin typeface="Times New Roman" panose="02020603050405020304" pitchFamily="18" charset="0"/>
              </a:rPr>
              <a:t>滤网</a:t>
            </a:r>
            <a:r>
              <a:rPr lang="en-US" altLang="zh-CN" sz="1200" kern="100" dirty="0">
                <a:latin typeface="Times New Roman" panose="02020603050405020304" pitchFamily="18" charset="0"/>
              </a:rPr>
              <a:t>7—</a:t>
            </a:r>
            <a:r>
              <a:rPr lang="zh-CN" altLang="zh-CN" sz="1200" kern="100" dirty="0">
                <a:latin typeface="Times New Roman" panose="02020603050405020304" pitchFamily="18" charset="0"/>
              </a:rPr>
              <a:t>胶垫</a:t>
            </a:r>
            <a:r>
              <a:rPr lang="en-US" altLang="zh-CN" sz="1200" kern="100" dirty="0">
                <a:latin typeface="Times New Roman" panose="02020603050405020304" pitchFamily="18" charset="0"/>
              </a:rPr>
              <a:t> 8—</a:t>
            </a:r>
            <a:r>
              <a:rPr lang="zh-CN" altLang="zh-CN" sz="1200" kern="100" dirty="0">
                <a:latin typeface="Times New Roman" panose="02020603050405020304" pitchFamily="18" charset="0"/>
              </a:rPr>
              <a:t>过滤布</a:t>
            </a:r>
            <a:r>
              <a:rPr lang="en-US" altLang="zh-CN" sz="1200" kern="100" dirty="0">
                <a:latin typeface="Times New Roman" panose="02020603050405020304" pitchFamily="18" charset="0"/>
              </a:rPr>
              <a:t> 9—</a:t>
            </a:r>
            <a:r>
              <a:rPr lang="zh-CN" altLang="zh-CN" sz="1200" kern="100" dirty="0">
                <a:latin typeface="Times New Roman" panose="02020603050405020304" pitchFamily="18" charset="0"/>
              </a:rPr>
              <a:t>干燥剂</a:t>
            </a:r>
            <a:r>
              <a:rPr lang="en-US" altLang="zh-CN" sz="1200" kern="100" dirty="0">
                <a:latin typeface="Times New Roman" panose="02020603050405020304" pitchFamily="18" charset="0"/>
              </a:rPr>
              <a:t> 10—</a:t>
            </a:r>
            <a:r>
              <a:rPr lang="zh-CN" altLang="zh-CN" sz="1200" kern="100" dirty="0">
                <a:latin typeface="Times New Roman" panose="02020603050405020304" pitchFamily="18" charset="0"/>
              </a:rPr>
              <a:t>杯壳（底多孔）</a:t>
            </a:r>
            <a:r>
              <a:rPr lang="en-US" altLang="zh-CN" sz="1200" kern="100" dirty="0">
                <a:latin typeface="Times New Roman" panose="02020603050405020304" pitchFamily="18" charset="0"/>
              </a:rPr>
              <a:t> 11—</a:t>
            </a:r>
            <a:r>
              <a:rPr lang="zh-CN" altLang="zh-CN" sz="1200" kern="100" dirty="0">
                <a:latin typeface="Times New Roman" panose="02020603050405020304" pitchFamily="18" charset="0"/>
              </a:rPr>
              <a:t>罐体</a:t>
            </a:r>
          </a:p>
          <a:p>
            <a:pPr indent="228600" algn="just">
              <a:spcAft>
                <a:spcPts val="0"/>
              </a:spcAft>
            </a:pPr>
            <a:r>
              <a:rPr lang="en-US" altLang="zh-CN" sz="1200" kern="100" dirty="0">
                <a:latin typeface="宋体" panose="02010600030101010101" pitchFamily="2" charset="-122"/>
              </a:rPr>
              <a:t>12—</a:t>
            </a:r>
            <a:r>
              <a:rPr lang="zh-CN" altLang="zh-CN" sz="1200" kern="100" dirty="0">
                <a:latin typeface="Times New Roman" panose="02020603050405020304" pitchFamily="18" charset="0"/>
              </a:rPr>
              <a:t>多孔盖板</a:t>
            </a:r>
            <a:r>
              <a:rPr lang="en-US" altLang="zh-CN" sz="1200" kern="100" dirty="0">
                <a:latin typeface="Times New Roman" panose="02020603050405020304" pitchFamily="18" charset="0"/>
              </a:rPr>
              <a:t> 13—</a:t>
            </a:r>
            <a:r>
              <a:rPr lang="zh-CN" altLang="zh-CN" sz="1200" kern="100" dirty="0">
                <a:latin typeface="Times New Roman" panose="02020603050405020304" pitchFamily="18" charset="0"/>
              </a:rPr>
              <a:t>支架</a:t>
            </a:r>
            <a:r>
              <a:rPr lang="en-US" altLang="zh-CN" sz="1200" kern="100" dirty="0">
                <a:latin typeface="Times New Roman" panose="02020603050405020304" pitchFamily="18" charset="0"/>
              </a:rPr>
              <a:t> 14—</a:t>
            </a:r>
            <a:r>
              <a:rPr lang="zh-CN" altLang="zh-CN" sz="1200" kern="100" dirty="0">
                <a:latin typeface="Times New Roman" panose="02020603050405020304" pitchFamily="18" charset="0"/>
              </a:rPr>
              <a:t>进口</a:t>
            </a:r>
            <a:r>
              <a:rPr lang="en-US" altLang="zh-CN" sz="1200" kern="100" dirty="0">
                <a:latin typeface="Times New Roman" panose="02020603050405020304" pitchFamily="18" charset="0"/>
              </a:rPr>
              <a:t>15—</a:t>
            </a:r>
            <a:r>
              <a:rPr lang="zh-CN" altLang="zh-CN" sz="1200" kern="100" dirty="0">
                <a:latin typeface="Times New Roman" panose="02020603050405020304" pitchFamily="18" charset="0"/>
              </a:rPr>
              <a:t>易熔塞</a:t>
            </a:r>
            <a:r>
              <a:rPr lang="en-US" altLang="zh-CN" sz="1200" kern="100" dirty="0">
                <a:latin typeface="Times New Roman" panose="02020603050405020304" pitchFamily="18" charset="0"/>
              </a:rPr>
              <a:t> 16—</a:t>
            </a:r>
            <a:r>
              <a:rPr lang="zh-CN" altLang="zh-CN" sz="1200" kern="100" dirty="0">
                <a:latin typeface="Times New Roman" panose="02020603050405020304" pitchFamily="18" charset="0"/>
              </a:rPr>
              <a:t>观察窗</a:t>
            </a:r>
            <a:r>
              <a:rPr lang="en-US" altLang="zh-CN" sz="1200" kern="100" dirty="0">
                <a:latin typeface="Times New Roman" panose="02020603050405020304" pitchFamily="18" charset="0"/>
              </a:rPr>
              <a:t> 17—</a:t>
            </a:r>
            <a:r>
              <a:rPr lang="zh-CN" altLang="zh-CN" sz="1200" kern="100" dirty="0">
                <a:latin typeface="Times New Roman" panose="02020603050405020304" pitchFamily="18" charset="0"/>
              </a:rPr>
              <a:t>出口</a:t>
            </a:r>
          </a:p>
        </p:txBody>
      </p:sp>
    </p:spTree>
    <p:extLst>
      <p:ext uri="{BB962C8B-B14F-4D97-AF65-F5344CB8AC3E}">
        <p14:creationId xmlns:p14="http://schemas.microsoft.com/office/powerpoint/2010/main" val="2639694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290224" y="344380"/>
            <a:ext cx="3579826" cy="769441"/>
          </a:xfrm>
          <a:prstGeom prst="rect">
            <a:avLst/>
          </a:prstGeom>
        </p:spPr>
        <p:txBody>
          <a:bodyPr wrap="non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六、节流装置</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407126" y="1113821"/>
            <a:ext cx="11377748" cy="1477328"/>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节流装置是组成汽车空调制冷装置的主要部件，安装在蒸发器入口处，是汽车空调制冷系统的高压与低压的分界点。其功用是：把来自储液干燥器的高压液态制冷剂节流减压，调节和控制进入蒸发器中的液态制冷剂量，使之适应制冷负荷的变化，同时可防止压缩机发生液击现象和蒸发器出口蒸气异常过热。</a:t>
            </a:r>
          </a:p>
          <a:p>
            <a:pPr indent="266700" algn="just">
              <a:spcAft>
                <a:spcPts val="0"/>
              </a:spcAft>
            </a:pPr>
            <a:r>
              <a:rPr lang="zh-CN" altLang="zh-CN" kern="0" dirty="0" smtClean="0">
                <a:latin typeface="Times New Roman" panose="02020603050405020304" pitchFamily="18" charset="0"/>
              </a:rPr>
              <a:t>节流</a:t>
            </a:r>
            <a:r>
              <a:rPr lang="zh-CN" altLang="zh-CN" kern="0" dirty="0">
                <a:latin typeface="Times New Roman" panose="02020603050405020304" pitchFamily="18" charset="0"/>
              </a:rPr>
              <a:t>装置大体可分为热力膨胀阀、电子膨胀阀和节流孔管三类。热力膨胀阀又分别为外平衡式膨胀阀、内平衡式膨胀阀和</a:t>
            </a:r>
            <a:r>
              <a:rPr lang="en-US" altLang="zh-CN" kern="0" dirty="0">
                <a:latin typeface="Times New Roman" panose="02020603050405020304" pitchFamily="18" charset="0"/>
              </a:rPr>
              <a:t>H</a:t>
            </a:r>
            <a:r>
              <a:rPr lang="zh-CN" altLang="zh-CN" kern="0" dirty="0">
                <a:latin typeface="Times New Roman" panose="02020603050405020304" pitchFamily="18" charset="0"/>
              </a:rPr>
              <a:t>型膨胀阀，下面分别予以介绍。</a:t>
            </a:r>
            <a:endParaRPr lang="zh-CN" altLang="zh-CN" kern="100" dirty="0">
              <a:latin typeface="Times New Roman" panose="02020603050405020304" pitchFamily="18" charset="0"/>
            </a:endParaRPr>
          </a:p>
        </p:txBody>
      </p:sp>
      <p:sp>
        <p:nvSpPr>
          <p:cNvPr id="5" name="矩形 4"/>
          <p:cNvSpPr/>
          <p:nvPr/>
        </p:nvSpPr>
        <p:spPr>
          <a:xfrm>
            <a:off x="279858" y="2891131"/>
            <a:ext cx="2704587" cy="369332"/>
          </a:xfrm>
          <a:prstGeom prst="rect">
            <a:avLst/>
          </a:prstGeom>
        </p:spPr>
        <p:txBody>
          <a:bodyPr wrap="none">
            <a:spAutoFit/>
          </a:bodyPr>
          <a:lstStyle/>
          <a:p>
            <a:pPr indent="266700" algn="just">
              <a:spcAft>
                <a:spcPts val="0"/>
              </a:spcAft>
            </a:pPr>
            <a:r>
              <a:rPr lang="zh-CN" altLang="zh-CN" kern="0" dirty="0">
                <a:latin typeface="Times New Roman" panose="02020603050405020304" pitchFamily="18" charset="0"/>
              </a:rPr>
              <a:t>（</a:t>
            </a:r>
            <a:r>
              <a:rPr lang="en-US" altLang="zh-CN" kern="0" dirty="0">
                <a:latin typeface="Times New Roman" panose="02020603050405020304" pitchFamily="18" charset="0"/>
              </a:rPr>
              <a:t>1</a:t>
            </a:r>
            <a:r>
              <a:rPr lang="zh-CN" altLang="zh-CN" kern="0" dirty="0">
                <a:latin typeface="Times New Roman" panose="02020603050405020304" pitchFamily="18" charset="0"/>
              </a:rPr>
              <a:t>）外平衡式膨胀阀</a:t>
            </a:r>
            <a:r>
              <a:rPr lang="en-US" altLang="zh-CN" kern="0" dirty="0">
                <a:latin typeface="Times New Roman" panose="02020603050405020304" pitchFamily="18" charset="0"/>
              </a:rPr>
              <a:t> </a:t>
            </a:r>
            <a:endParaRPr lang="zh-CN" altLang="zh-CN" kern="100" dirty="0">
              <a:latin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637280" y="3429000"/>
            <a:ext cx="2885714" cy="2533333"/>
          </a:xfrm>
          <a:prstGeom prst="rect">
            <a:avLst/>
          </a:prstGeom>
        </p:spPr>
      </p:pic>
      <p:sp>
        <p:nvSpPr>
          <p:cNvPr id="7" name="矩形 6"/>
          <p:cNvSpPr/>
          <p:nvPr/>
        </p:nvSpPr>
        <p:spPr>
          <a:xfrm>
            <a:off x="-967863" y="6087001"/>
            <a:ext cx="6096000" cy="646331"/>
          </a:xfrm>
          <a:prstGeom prst="rect">
            <a:avLst/>
          </a:prstGeom>
        </p:spPr>
        <p:txBody>
          <a:bodyPr>
            <a:spAutoFit/>
          </a:bodyPr>
          <a:lstStyle/>
          <a:p>
            <a:pPr indent="228600" algn="ctr">
              <a:spcAft>
                <a:spcPts val="0"/>
              </a:spcAft>
            </a:pPr>
            <a:r>
              <a:rPr lang="zh-CN" altLang="zh-CN" sz="1200" kern="0" dirty="0">
                <a:latin typeface="Times New Roman" panose="02020603050405020304" pitchFamily="18" charset="0"/>
              </a:rPr>
              <a:t>图</a:t>
            </a:r>
            <a:r>
              <a:rPr lang="en-US" altLang="zh-CN" sz="1200" kern="0" dirty="0">
                <a:latin typeface="Times New Roman" panose="02020603050405020304" pitchFamily="18" charset="0"/>
              </a:rPr>
              <a:t>2-21</a:t>
            </a:r>
            <a:r>
              <a:rPr lang="zh-CN" altLang="zh-CN" sz="1200" kern="0" dirty="0">
                <a:latin typeface="Times New Roman" panose="02020603050405020304" pitchFamily="18" charset="0"/>
              </a:rPr>
              <a:t>外平衡式膨胀阀</a:t>
            </a:r>
            <a:endParaRPr lang="zh-CN" altLang="zh-CN" sz="1200" kern="100" dirty="0">
              <a:latin typeface="Times New Roman" panose="02020603050405020304" pitchFamily="18" charset="0"/>
            </a:endParaRPr>
          </a:p>
          <a:p>
            <a:pPr indent="1323340"/>
            <a:r>
              <a:rPr lang="en-US" altLang="zh-CN" sz="1200" kern="100" dirty="0">
                <a:latin typeface="宋体" panose="02010600030101010101" pitchFamily="2" charset="-122"/>
              </a:rPr>
              <a:t>1—</a:t>
            </a:r>
            <a:r>
              <a:rPr lang="zh-CN" altLang="zh-CN" sz="1200" kern="100" dirty="0">
                <a:latin typeface="Times New Roman" panose="02020603050405020304" pitchFamily="18" charset="0"/>
              </a:rPr>
              <a:t>平衡管</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毛细管</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热敏管</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针阀</a:t>
            </a:r>
          </a:p>
          <a:p>
            <a:pPr indent="1037590"/>
            <a:r>
              <a:rPr lang="en-US" altLang="zh-CN" sz="1200" kern="100" dirty="0">
                <a:latin typeface="宋体" panose="02010600030101010101" pitchFamily="2" charset="-122"/>
              </a:rPr>
              <a:t>5—</a:t>
            </a:r>
            <a:r>
              <a:rPr lang="zh-CN" altLang="zh-CN" sz="1200" kern="100" dirty="0">
                <a:latin typeface="Times New Roman" panose="02020603050405020304" pitchFamily="18" charset="0"/>
              </a:rPr>
              <a:t>平衡管</a:t>
            </a:r>
            <a:r>
              <a:rPr lang="en-US" altLang="zh-CN" sz="1200" kern="100" dirty="0">
                <a:latin typeface="Times New Roman" panose="02020603050405020304" pitchFamily="18" charset="0"/>
              </a:rPr>
              <a:t> 6—</a:t>
            </a:r>
            <a:r>
              <a:rPr lang="zh-CN" altLang="zh-CN" sz="1200" kern="100" dirty="0">
                <a:latin typeface="Times New Roman" panose="02020603050405020304" pitchFamily="18" charset="0"/>
              </a:rPr>
              <a:t>蒸发器</a:t>
            </a:r>
            <a:r>
              <a:rPr lang="en-US" altLang="zh-CN" sz="1200" kern="100" dirty="0">
                <a:latin typeface="Times New Roman" panose="02020603050405020304" pitchFamily="18" charset="0"/>
              </a:rPr>
              <a:t> 7—</a:t>
            </a:r>
            <a:r>
              <a:rPr lang="zh-CN" altLang="zh-CN" sz="1200" kern="100" dirty="0">
                <a:latin typeface="Times New Roman" panose="02020603050405020304" pitchFamily="18" charset="0"/>
              </a:rPr>
              <a:t>热敏管</a:t>
            </a:r>
            <a:r>
              <a:rPr lang="en-US" altLang="zh-CN" sz="1200" kern="100" dirty="0">
                <a:latin typeface="Times New Roman" panose="02020603050405020304" pitchFamily="18" charset="0"/>
              </a:rPr>
              <a:t> 8—</a:t>
            </a:r>
            <a:r>
              <a:rPr lang="zh-CN" altLang="zh-CN" sz="1200" kern="100" dirty="0">
                <a:latin typeface="Times New Roman" panose="02020603050405020304" pitchFamily="18" charset="0"/>
              </a:rPr>
              <a:t>毛细管</a:t>
            </a:r>
            <a:r>
              <a:rPr lang="en-US" altLang="zh-CN" sz="1200" kern="100" dirty="0">
                <a:latin typeface="Times New Roman" panose="02020603050405020304" pitchFamily="18" charset="0"/>
              </a:rPr>
              <a:t> 9—</a:t>
            </a:r>
            <a:r>
              <a:rPr lang="zh-CN" altLang="zh-CN" sz="1200" kern="100" dirty="0">
                <a:latin typeface="Times New Roman" panose="02020603050405020304" pitchFamily="18" charset="0"/>
              </a:rPr>
              <a:t>膜片</a:t>
            </a:r>
          </a:p>
        </p:txBody>
      </p:sp>
      <p:sp>
        <p:nvSpPr>
          <p:cNvPr id="8" name="矩形 7"/>
          <p:cNvSpPr/>
          <p:nvPr/>
        </p:nvSpPr>
        <p:spPr>
          <a:xfrm>
            <a:off x="3804698" y="2891131"/>
            <a:ext cx="2646878" cy="369332"/>
          </a:xfrm>
          <a:prstGeom prst="rect">
            <a:avLst/>
          </a:prstGeom>
        </p:spPr>
        <p:txBody>
          <a:bodyPr wrap="non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）内平衡式膨胀阀</a:t>
            </a:r>
          </a:p>
        </p:txBody>
      </p:sp>
      <p:pic>
        <p:nvPicPr>
          <p:cNvPr id="9" name="图片 8"/>
          <p:cNvPicPr>
            <a:picLocks noChangeAspect="1"/>
          </p:cNvPicPr>
          <p:nvPr/>
        </p:nvPicPr>
        <p:blipFill>
          <a:blip r:embed="rId4"/>
          <a:stretch>
            <a:fillRect/>
          </a:stretch>
        </p:blipFill>
        <p:spPr>
          <a:xfrm>
            <a:off x="4160274" y="3467413"/>
            <a:ext cx="2784331" cy="2494920"/>
          </a:xfrm>
          <a:prstGeom prst="rect">
            <a:avLst/>
          </a:prstGeom>
        </p:spPr>
      </p:pic>
      <p:sp>
        <p:nvSpPr>
          <p:cNvPr id="10" name="矩形 9"/>
          <p:cNvSpPr/>
          <p:nvPr/>
        </p:nvSpPr>
        <p:spPr>
          <a:xfrm>
            <a:off x="2504439" y="6139739"/>
            <a:ext cx="6096000" cy="461665"/>
          </a:xfrm>
          <a:prstGeom prst="rect">
            <a:avLst/>
          </a:prstGeom>
        </p:spPr>
        <p:txBody>
          <a:bodyPr>
            <a:spAutoFit/>
          </a:bodyPr>
          <a:lstStyle/>
          <a:p>
            <a:pPr indent="228600" algn="ctr">
              <a:spcAft>
                <a:spcPts val="0"/>
              </a:spcAft>
            </a:pPr>
            <a:r>
              <a:rPr lang="en-US" altLang="zh-CN" sz="1200" kern="0" dirty="0">
                <a:latin typeface="宋体" panose="02010600030101010101" pitchFamily="2" charset="-122"/>
              </a:rPr>
              <a:t> </a:t>
            </a:r>
            <a:r>
              <a:rPr lang="zh-CN" altLang="zh-CN" sz="1200" kern="0" dirty="0">
                <a:latin typeface="Times New Roman" panose="02020603050405020304" pitchFamily="18" charset="0"/>
              </a:rPr>
              <a:t>图</a:t>
            </a:r>
            <a:r>
              <a:rPr lang="en-US" altLang="zh-CN" sz="1200" kern="0" dirty="0">
                <a:latin typeface="Times New Roman" panose="02020603050405020304" pitchFamily="18" charset="0"/>
              </a:rPr>
              <a:t>2-2</a:t>
            </a:r>
            <a:r>
              <a:rPr lang="zh-CN" altLang="zh-CN" sz="1200" kern="0" dirty="0">
                <a:latin typeface="Times New Roman" panose="02020603050405020304" pitchFamily="18" charset="0"/>
              </a:rPr>
              <a:t>内平衡式膨胀阀</a:t>
            </a:r>
            <a:endParaRPr lang="zh-CN" altLang="zh-CN" sz="1200" kern="100" dirty="0">
              <a:latin typeface="Times New Roman" panose="02020603050405020304" pitchFamily="18" charset="0"/>
            </a:endParaRPr>
          </a:p>
          <a:p>
            <a:pPr indent="228600" algn="ctr">
              <a:spcAft>
                <a:spcPts val="0"/>
              </a:spcAft>
            </a:pPr>
            <a:r>
              <a:rPr lang="en-US" altLang="zh-CN" sz="1200" kern="0" dirty="0">
                <a:latin typeface="宋体" panose="02010600030101010101" pitchFamily="2" charset="-122"/>
              </a:rPr>
              <a:t>1</a:t>
            </a:r>
            <a:r>
              <a:rPr lang="en-US" altLang="zh-CN" sz="1200" kern="100" dirty="0">
                <a:latin typeface="宋体" panose="02010600030101010101" pitchFamily="2" charset="-122"/>
              </a:rPr>
              <a:t>—</a:t>
            </a:r>
            <a:r>
              <a:rPr lang="zh-CN" altLang="zh-CN" sz="1200" kern="100" dirty="0">
                <a:latin typeface="Times New Roman" panose="02020603050405020304" pitchFamily="18" charset="0"/>
              </a:rPr>
              <a:t>毛细管</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热敏管</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膜片</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针阀</a:t>
            </a:r>
            <a:r>
              <a:rPr lang="en-US" altLang="zh-CN" sz="1200" kern="100" dirty="0">
                <a:latin typeface="Times New Roman" panose="02020603050405020304" pitchFamily="18" charset="0"/>
              </a:rPr>
              <a:t> 5—</a:t>
            </a:r>
            <a:r>
              <a:rPr lang="zh-CN" altLang="zh-CN" sz="1200" kern="100" dirty="0">
                <a:latin typeface="Times New Roman" panose="02020603050405020304" pitchFamily="18" charset="0"/>
              </a:rPr>
              <a:t>热敏管</a:t>
            </a:r>
            <a:r>
              <a:rPr lang="en-US" altLang="zh-CN" sz="1200" kern="100" dirty="0">
                <a:latin typeface="Times New Roman" panose="02020603050405020304" pitchFamily="18" charset="0"/>
              </a:rPr>
              <a:t> 7—</a:t>
            </a:r>
            <a:r>
              <a:rPr lang="zh-CN" altLang="zh-CN" sz="1200" kern="100" dirty="0">
                <a:latin typeface="Times New Roman" panose="02020603050405020304" pitchFamily="18" charset="0"/>
              </a:rPr>
              <a:t>毛细管</a:t>
            </a:r>
          </a:p>
        </p:txBody>
      </p:sp>
      <p:sp>
        <p:nvSpPr>
          <p:cNvPr id="11" name="矩形 10"/>
          <p:cNvSpPr/>
          <p:nvPr/>
        </p:nvSpPr>
        <p:spPr>
          <a:xfrm>
            <a:off x="7621615" y="2881745"/>
            <a:ext cx="1851789"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rPr>
              <a:t>3</a:t>
            </a:r>
            <a:r>
              <a:rPr lang="zh-CN" altLang="zh-CN" kern="100" dirty="0">
                <a:latin typeface="Times New Roman" panose="02020603050405020304" pitchFamily="18" charset="0"/>
                <a:cs typeface="Times New Roman" panose="02020603050405020304" pitchFamily="18" charset="0"/>
              </a:rPr>
              <a:t>）</a:t>
            </a:r>
            <a:r>
              <a:rPr lang="en-US" altLang="zh-CN" kern="100" dirty="0">
                <a:latin typeface="Times New Roman" panose="02020603050405020304" pitchFamily="18" charset="0"/>
              </a:rPr>
              <a:t>H</a:t>
            </a:r>
            <a:r>
              <a:rPr lang="zh-CN" altLang="zh-CN" kern="100" dirty="0">
                <a:latin typeface="Times New Roman" panose="02020603050405020304" pitchFamily="18" charset="0"/>
                <a:cs typeface="Times New Roman" panose="02020603050405020304" pitchFamily="18" charset="0"/>
              </a:rPr>
              <a:t>型膨胀阀</a:t>
            </a:r>
            <a:endParaRPr lang="zh-CN" altLang="en-US" dirty="0"/>
          </a:p>
        </p:txBody>
      </p:sp>
      <p:pic>
        <p:nvPicPr>
          <p:cNvPr id="12" name="图片 11"/>
          <p:cNvPicPr>
            <a:picLocks noChangeAspect="1"/>
          </p:cNvPicPr>
          <p:nvPr/>
        </p:nvPicPr>
        <p:blipFill>
          <a:blip r:embed="rId5"/>
          <a:stretch>
            <a:fillRect/>
          </a:stretch>
        </p:blipFill>
        <p:spPr>
          <a:xfrm>
            <a:off x="7852233" y="3448206"/>
            <a:ext cx="3242343" cy="2494920"/>
          </a:xfrm>
          <a:prstGeom prst="rect">
            <a:avLst/>
          </a:prstGeom>
        </p:spPr>
      </p:pic>
      <p:sp>
        <p:nvSpPr>
          <p:cNvPr id="13" name="矩形 12"/>
          <p:cNvSpPr/>
          <p:nvPr/>
        </p:nvSpPr>
        <p:spPr>
          <a:xfrm>
            <a:off x="6826748" y="5950838"/>
            <a:ext cx="6096000" cy="646331"/>
          </a:xfrm>
          <a:prstGeom prst="rect">
            <a:avLst/>
          </a:prstGeom>
        </p:spPr>
        <p:txBody>
          <a:bodyPr>
            <a:spAutoFit/>
          </a:bodyPr>
          <a:lstStyle/>
          <a:p>
            <a:pPr marL="276225" indent="1485900" algn="just">
              <a:spcAft>
                <a:spcPts val="0"/>
              </a:spcAft>
            </a:pPr>
            <a:r>
              <a:rPr lang="zh-CN" altLang="zh-CN" sz="1200" kern="0" dirty="0">
                <a:latin typeface="Times New Roman" panose="02020603050405020304" pitchFamily="18" charset="0"/>
              </a:rPr>
              <a:t>图</a:t>
            </a:r>
            <a:r>
              <a:rPr lang="en-US" altLang="zh-CN" sz="1200" kern="0" dirty="0">
                <a:latin typeface="Times New Roman" panose="02020603050405020304" pitchFamily="18" charset="0"/>
              </a:rPr>
              <a:t>2-23 H</a:t>
            </a:r>
            <a:r>
              <a:rPr lang="zh-CN" altLang="zh-CN" sz="1200" kern="0" dirty="0">
                <a:latin typeface="Times New Roman" panose="02020603050405020304" pitchFamily="18" charset="0"/>
              </a:rPr>
              <a:t>型膨胀阀</a:t>
            </a:r>
            <a:endParaRPr lang="zh-CN" altLang="zh-CN" sz="1200" kern="100" dirty="0">
              <a:latin typeface="Times New Roman" panose="02020603050405020304" pitchFamily="18" charset="0"/>
            </a:endParaRPr>
          </a:p>
          <a:p>
            <a:pPr marL="276225" indent="914400" algn="just">
              <a:spcAft>
                <a:spcPts val="0"/>
              </a:spcAft>
            </a:pPr>
            <a:r>
              <a:rPr lang="en-US" altLang="zh-CN" sz="1200" kern="100" dirty="0">
                <a:latin typeface="宋体" panose="02010600030101010101" pitchFamily="2" charset="-122"/>
              </a:rPr>
              <a:t>1—</a:t>
            </a:r>
            <a:r>
              <a:rPr lang="zh-CN" altLang="zh-CN" sz="1200" kern="100" dirty="0">
                <a:latin typeface="Times New Roman" panose="02020603050405020304" pitchFamily="18" charset="0"/>
              </a:rPr>
              <a:t>针阀</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膜片</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热敏杆</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膜片</a:t>
            </a:r>
            <a:r>
              <a:rPr lang="en-US" altLang="zh-CN" sz="1200" kern="100" dirty="0">
                <a:latin typeface="Times New Roman" panose="02020603050405020304" pitchFamily="18" charset="0"/>
              </a:rPr>
              <a:t> 5—</a:t>
            </a:r>
            <a:r>
              <a:rPr lang="zh-CN" altLang="zh-CN" sz="1200" kern="100" dirty="0">
                <a:latin typeface="Times New Roman" panose="02020603050405020304" pitchFamily="18" charset="0"/>
              </a:rPr>
              <a:t>热敏杆 </a:t>
            </a:r>
          </a:p>
          <a:p>
            <a:pPr marL="276225" indent="742950" algn="just">
              <a:spcAft>
                <a:spcPts val="0"/>
              </a:spcAft>
            </a:pPr>
            <a:r>
              <a:rPr lang="en-US" altLang="zh-CN" sz="1200" kern="100" dirty="0">
                <a:latin typeface="宋体" panose="02010600030101010101" pitchFamily="2" charset="-122"/>
              </a:rPr>
              <a:t>6—</a:t>
            </a:r>
            <a:r>
              <a:rPr lang="zh-CN" altLang="zh-CN" sz="1200" kern="100" dirty="0">
                <a:latin typeface="Times New Roman" panose="02020603050405020304" pitchFamily="18" charset="0"/>
              </a:rPr>
              <a:t>针阀</a:t>
            </a:r>
            <a:r>
              <a:rPr lang="en-US" altLang="zh-CN" sz="1200" kern="100" dirty="0">
                <a:latin typeface="Times New Roman" panose="02020603050405020304" pitchFamily="18" charset="0"/>
              </a:rPr>
              <a:t> 7—</a:t>
            </a:r>
            <a:r>
              <a:rPr lang="zh-CN" altLang="zh-CN" sz="1200" kern="100" dirty="0">
                <a:latin typeface="Times New Roman" panose="02020603050405020304" pitchFamily="18" charset="0"/>
              </a:rPr>
              <a:t>压力弹簧</a:t>
            </a:r>
            <a:r>
              <a:rPr lang="en-US" altLang="zh-CN" sz="1200" kern="100" dirty="0">
                <a:latin typeface="Times New Roman" panose="02020603050405020304" pitchFamily="18" charset="0"/>
              </a:rPr>
              <a:t> 8—</a:t>
            </a:r>
            <a:r>
              <a:rPr lang="zh-CN" altLang="zh-CN" sz="1200" kern="100" dirty="0">
                <a:latin typeface="Times New Roman" panose="02020603050405020304" pitchFamily="18" charset="0"/>
              </a:rPr>
              <a:t>自储液罐（高压）</a:t>
            </a:r>
            <a:r>
              <a:rPr lang="en-US" altLang="zh-CN" sz="1200" kern="100" dirty="0">
                <a:latin typeface="Times New Roman" panose="02020603050405020304" pitchFamily="18" charset="0"/>
              </a:rPr>
              <a:t> 9—</a:t>
            </a:r>
            <a:r>
              <a:rPr lang="zh-CN" altLang="zh-CN" sz="1200" kern="100" dirty="0">
                <a:latin typeface="Times New Roman" panose="02020603050405020304" pitchFamily="18" charset="0"/>
              </a:rPr>
              <a:t>蒸发器</a:t>
            </a:r>
          </a:p>
        </p:txBody>
      </p:sp>
    </p:spTree>
    <p:extLst>
      <p:ext uri="{BB962C8B-B14F-4D97-AF65-F5344CB8AC3E}">
        <p14:creationId xmlns:p14="http://schemas.microsoft.com/office/powerpoint/2010/main" val="3067100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pPr eaLnBrk="1" hangingPunct="1">
              <a:defRPr/>
            </a:pPr>
            <a:r>
              <a:rPr lang="zh-CN" altLang="en-US" b="0" smtClean="0"/>
              <a:t>一、汽车空调概述</a:t>
            </a:r>
          </a:p>
        </p:txBody>
      </p:sp>
      <p:pic>
        <p:nvPicPr>
          <p:cNvPr id="512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8075" y="3933826"/>
            <a:ext cx="5327650" cy="273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4" name="Rectangle 8"/>
          <p:cNvSpPr>
            <a:spLocks noChangeArrowheads="1"/>
          </p:cNvSpPr>
          <p:nvPr/>
        </p:nvSpPr>
        <p:spPr bwMode="auto">
          <a:xfrm>
            <a:off x="2351088" y="1628775"/>
            <a:ext cx="76327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a:t>
            </a:r>
            <a:r>
              <a:rPr lang="zh-CN" altLang="en-US" sz="2400" b="1" dirty="0"/>
              <a:t>汽车空气调节”  简称汽车空调。采用人为方式对车内空气流量、温度、湿度和清洁度调节。</a:t>
            </a:r>
          </a:p>
          <a:p>
            <a:pPr eaLnBrk="1" hangingPunct="1"/>
            <a:endParaRPr lang="zh-CN" altLang="en-US" sz="2400" b="1" dirty="0"/>
          </a:p>
          <a:p>
            <a:pPr eaLnBrk="1" hangingPunct="1"/>
            <a:r>
              <a:rPr lang="zh-CN" altLang="en-US" sz="2400" b="1" dirty="0"/>
              <a:t>        汽车安装空调系统，给司机及乘客创造了舒适的环境，改善了工作条件，减轻了旅途疲劳，从而也提高了工作效率和安全性。</a:t>
            </a:r>
          </a:p>
        </p:txBody>
      </p:sp>
    </p:spTree>
    <p:extLst>
      <p:ext uri="{BB962C8B-B14F-4D97-AF65-F5344CB8AC3E}">
        <p14:creationId xmlns:p14="http://schemas.microsoft.com/office/powerpoint/2010/main" val="3080205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3" name="矩形 2"/>
          <p:cNvSpPr/>
          <p:nvPr/>
        </p:nvSpPr>
        <p:spPr>
          <a:xfrm>
            <a:off x="625109" y="391624"/>
            <a:ext cx="3013967" cy="769441"/>
          </a:xfrm>
          <a:prstGeom prst="rect">
            <a:avLst/>
          </a:prstGeom>
        </p:spPr>
        <p:txBody>
          <a:bodyPr wrap="non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七、蒸发器</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334027" y="1378043"/>
            <a:ext cx="11523945" cy="1754326"/>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蒸发器的基本要求同冷凝器，因其置于车内，其防腐蚀性能没有冷凝器要求高，但车内空间有限，因此对其体积提出了更苛刻的要求。</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蒸发器的作用则是将膨胀阀出来的低压制冷剂蒸发而吸收车内空气的热量，从而达到车内降温的目的。蒸发器主要有管片式、管带式和层叠式。目前我国轿车上主要采用全铝层叠式和管带式蒸发器，大型客车上主要采用铜管铝片式蒸发器，中型客车上几种形式都有，以管带式为主。如奥迪</a:t>
            </a:r>
            <a:r>
              <a:rPr lang="en-US" altLang="zh-CN" kern="100" dirty="0">
                <a:latin typeface="Times New Roman" panose="02020603050405020304" pitchFamily="18" charset="0"/>
              </a:rPr>
              <a:t>A6</a:t>
            </a:r>
            <a:r>
              <a:rPr lang="zh-CN" altLang="zh-CN" kern="100" dirty="0">
                <a:latin typeface="Times New Roman" panose="02020603050405020304" pitchFamily="18" charset="0"/>
              </a:rPr>
              <a:t>、宝莱、本田、别克、赛欧、上海帕萨特等车的空调均采用层叠式蒸发器，桑塔纳</a:t>
            </a:r>
            <a:r>
              <a:rPr lang="en-US" altLang="zh-CN" kern="100" dirty="0">
                <a:latin typeface="Times New Roman" panose="02020603050405020304" pitchFamily="18" charset="0"/>
              </a:rPr>
              <a:t>2000</a:t>
            </a:r>
            <a:r>
              <a:rPr lang="zh-CN" altLang="zh-CN" kern="100" dirty="0">
                <a:latin typeface="Times New Roman" panose="02020603050405020304" pitchFamily="18" charset="0"/>
              </a:rPr>
              <a:t>轿车的空调采用管带式蒸发器。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p:txBody>
      </p:sp>
      <p:sp>
        <p:nvSpPr>
          <p:cNvPr id="5" name="矩形 4"/>
          <p:cNvSpPr/>
          <p:nvPr/>
        </p:nvSpPr>
        <p:spPr>
          <a:xfrm>
            <a:off x="174389" y="3349347"/>
            <a:ext cx="2473754" cy="369332"/>
          </a:xfrm>
          <a:prstGeom prst="rect">
            <a:avLst/>
          </a:prstGeom>
        </p:spPr>
        <p:txBody>
          <a:bodyPr wrap="non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）管片式蒸发器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828352" y="4040124"/>
            <a:ext cx="2810724" cy="1736404"/>
          </a:xfrm>
          <a:prstGeom prst="rect">
            <a:avLst/>
          </a:prstGeom>
        </p:spPr>
      </p:pic>
      <p:sp>
        <p:nvSpPr>
          <p:cNvPr id="7" name="矩形 6"/>
          <p:cNvSpPr/>
          <p:nvPr/>
        </p:nvSpPr>
        <p:spPr>
          <a:xfrm>
            <a:off x="-1098115" y="5867140"/>
            <a:ext cx="6096000" cy="461665"/>
          </a:xfrm>
          <a:prstGeom prst="rect">
            <a:avLst/>
          </a:prstGeom>
        </p:spPr>
        <p:txBody>
          <a:bodyPr>
            <a:spAutoFit/>
          </a:bodyPr>
          <a:lstStyle/>
          <a:p>
            <a:pPr indent="228600" algn="ctr">
              <a:spcAft>
                <a:spcPts val="0"/>
              </a:spcAft>
            </a:pPr>
            <a:r>
              <a:rPr lang="zh-CN" altLang="zh-CN" sz="1200" kern="100" dirty="0">
                <a:latin typeface="Cambria" panose="02040503050406030204" pitchFamily="18" charset="0"/>
                <a:cs typeface="Times New Roman" panose="02020603050405020304" pitchFamily="18" charset="0"/>
              </a:rPr>
              <a:t>图</a:t>
            </a:r>
            <a:r>
              <a:rPr lang="en-US" altLang="zh-CN" sz="1200" kern="100" dirty="0">
                <a:latin typeface="Cambria" panose="02040503050406030204" pitchFamily="18" charset="0"/>
                <a:cs typeface="Times New Roman" panose="02020603050405020304" pitchFamily="18" charset="0"/>
              </a:rPr>
              <a:t>2-25</a:t>
            </a:r>
            <a:r>
              <a:rPr lang="zh-CN" altLang="zh-CN" sz="1200" kern="100" dirty="0">
                <a:latin typeface="Cambria" panose="02040503050406030204" pitchFamily="18" charset="0"/>
                <a:cs typeface="Times New Roman" panose="02020603050405020304" pitchFamily="18" charset="0"/>
              </a:rPr>
              <a:t>管片式</a:t>
            </a:r>
            <a:r>
              <a:rPr lang="zh-CN" altLang="zh-CN" sz="1200" kern="100" dirty="0">
                <a:latin typeface="Cambria" panose="02040503050406030204" pitchFamily="18" charset="0"/>
                <a:ea typeface="黑体" panose="02010609060101010101" pitchFamily="49" charset="-122"/>
                <a:cs typeface="Times New Roman" panose="02020603050405020304" pitchFamily="18" charset="0"/>
              </a:rPr>
              <a:t>蒸发器</a:t>
            </a:r>
          </a:p>
          <a:p>
            <a:pPr indent="228600" algn="ctr">
              <a:spcAft>
                <a:spcPts val="0"/>
              </a:spcAft>
            </a:pPr>
            <a:r>
              <a:rPr lang="en-US" altLang="zh-CN" sz="1200" kern="100" dirty="0">
                <a:latin typeface="宋体" panose="02010600030101010101" pitchFamily="2" charset="-122"/>
              </a:rPr>
              <a:t>1—</a:t>
            </a:r>
            <a:r>
              <a:rPr lang="zh-CN" altLang="zh-CN" sz="1200" kern="100" dirty="0">
                <a:latin typeface="Times New Roman" panose="02020603050405020304" pitchFamily="18" charset="0"/>
              </a:rPr>
              <a:t>出口</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堤片</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管子</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入口</a:t>
            </a:r>
          </a:p>
        </p:txBody>
      </p:sp>
      <p:sp>
        <p:nvSpPr>
          <p:cNvPr id="8" name="矩形 7"/>
          <p:cNvSpPr/>
          <p:nvPr/>
        </p:nvSpPr>
        <p:spPr>
          <a:xfrm>
            <a:off x="3761008" y="3319677"/>
            <a:ext cx="2473754" cy="369332"/>
          </a:xfrm>
          <a:prstGeom prst="rect">
            <a:avLst/>
          </a:prstGeom>
        </p:spPr>
        <p:txBody>
          <a:bodyPr wrap="non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）管带式蒸发器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p:txBody>
      </p:sp>
      <p:pic>
        <p:nvPicPr>
          <p:cNvPr id="9" name="图片 8"/>
          <p:cNvPicPr>
            <a:picLocks noChangeAspect="1"/>
          </p:cNvPicPr>
          <p:nvPr/>
        </p:nvPicPr>
        <p:blipFill>
          <a:blip r:embed="rId4"/>
          <a:stretch>
            <a:fillRect/>
          </a:stretch>
        </p:blipFill>
        <p:spPr>
          <a:xfrm>
            <a:off x="4354809" y="4023756"/>
            <a:ext cx="2620758" cy="1730209"/>
          </a:xfrm>
          <a:prstGeom prst="rect">
            <a:avLst/>
          </a:prstGeom>
        </p:spPr>
      </p:pic>
      <p:sp>
        <p:nvSpPr>
          <p:cNvPr id="10" name="矩形 9"/>
          <p:cNvSpPr/>
          <p:nvPr/>
        </p:nvSpPr>
        <p:spPr>
          <a:xfrm>
            <a:off x="2498942" y="5836362"/>
            <a:ext cx="6096000" cy="461665"/>
          </a:xfrm>
          <a:prstGeom prst="rect">
            <a:avLst/>
          </a:prstGeom>
        </p:spPr>
        <p:txBody>
          <a:bodyPr>
            <a:spAutoFit/>
          </a:bodyPr>
          <a:lstStyle/>
          <a:p>
            <a:pPr indent="228600" algn="ctr">
              <a:spcAft>
                <a:spcPts val="0"/>
              </a:spcAft>
            </a:pPr>
            <a:r>
              <a:rPr lang="zh-CN" altLang="zh-CN" sz="1200" kern="100" dirty="0">
                <a:latin typeface="Cambria" panose="02040503050406030204" pitchFamily="18" charset="0"/>
                <a:cs typeface="Times New Roman" panose="02020603050405020304" pitchFamily="18" charset="0"/>
              </a:rPr>
              <a:t>图</a:t>
            </a:r>
            <a:r>
              <a:rPr lang="en-US" altLang="zh-CN" sz="1200" kern="100" dirty="0">
                <a:latin typeface="Cambria" panose="02040503050406030204" pitchFamily="18" charset="0"/>
                <a:cs typeface="Times New Roman" panose="02020603050405020304" pitchFamily="18" charset="0"/>
              </a:rPr>
              <a:t>2-26</a:t>
            </a:r>
            <a:r>
              <a:rPr lang="zh-CN" altLang="zh-CN" sz="1200" kern="100" dirty="0">
                <a:latin typeface="Cambria" panose="02040503050406030204" pitchFamily="18" charset="0"/>
                <a:cs typeface="Times New Roman" panose="02020603050405020304" pitchFamily="18" charset="0"/>
              </a:rPr>
              <a:t>管带式蒸发器</a:t>
            </a:r>
            <a:endParaRPr lang="zh-CN" altLang="zh-CN" sz="1200" kern="100" dirty="0">
              <a:latin typeface="Cambria" panose="02040503050406030204" pitchFamily="18" charset="0"/>
              <a:ea typeface="黑体" panose="02010609060101010101" pitchFamily="49" charset="-122"/>
              <a:cs typeface="Times New Roman" panose="02020603050405020304" pitchFamily="18" charset="0"/>
            </a:endParaRPr>
          </a:p>
          <a:p>
            <a:pPr indent="228600" algn="ctr">
              <a:spcAft>
                <a:spcPts val="0"/>
              </a:spcAft>
            </a:pPr>
            <a:r>
              <a:rPr lang="en-US" altLang="zh-CN" sz="1200" kern="100" dirty="0">
                <a:latin typeface="宋体" panose="02010600030101010101" pitchFamily="2" charset="-122"/>
              </a:rPr>
              <a:t>1—</a:t>
            </a:r>
            <a:r>
              <a:rPr lang="zh-CN" altLang="zh-CN" sz="1200" kern="100" dirty="0">
                <a:latin typeface="Times New Roman" panose="02020603050405020304" pitchFamily="18" charset="0"/>
              </a:rPr>
              <a:t>入口</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出口</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管子</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堤片</a:t>
            </a:r>
          </a:p>
        </p:txBody>
      </p:sp>
      <p:sp>
        <p:nvSpPr>
          <p:cNvPr id="11" name="矩形 10"/>
          <p:cNvSpPr/>
          <p:nvPr/>
        </p:nvSpPr>
        <p:spPr>
          <a:xfrm>
            <a:off x="7332876" y="3304306"/>
            <a:ext cx="2148345" cy="369332"/>
          </a:xfrm>
          <a:prstGeom prst="rect">
            <a:avLst/>
          </a:prstGeom>
        </p:spPr>
        <p:txBody>
          <a:bodyPr wrap="none">
            <a:spAutoFit/>
          </a:bodyPr>
          <a:lstStyle/>
          <a:p>
            <a:r>
              <a:rPr lang="zh-CN" altLang="zh-CN" kern="100" dirty="0">
                <a:cs typeface="Times New Roman" panose="02020603050405020304" pitchFamily="18" charset="0"/>
              </a:rPr>
              <a:t>（</a:t>
            </a:r>
            <a:r>
              <a:rPr lang="en-US" altLang="zh-CN" kern="100" dirty="0">
                <a:cs typeface="Times New Roman" panose="02020603050405020304" pitchFamily="18" charset="0"/>
              </a:rPr>
              <a:t>3</a:t>
            </a:r>
            <a:r>
              <a:rPr lang="zh-CN" altLang="zh-CN" kern="100" dirty="0">
                <a:cs typeface="Times New Roman" panose="02020603050405020304" pitchFamily="18" charset="0"/>
              </a:rPr>
              <a:t>）层叠式蒸发器</a:t>
            </a:r>
            <a:endParaRPr lang="zh-CN" altLang="en-US" dirty="0"/>
          </a:p>
        </p:txBody>
      </p:sp>
      <p:pic>
        <p:nvPicPr>
          <p:cNvPr id="12" name="图片 11"/>
          <p:cNvPicPr>
            <a:picLocks noChangeAspect="1"/>
          </p:cNvPicPr>
          <p:nvPr/>
        </p:nvPicPr>
        <p:blipFill>
          <a:blip r:embed="rId5"/>
          <a:stretch>
            <a:fillRect/>
          </a:stretch>
        </p:blipFill>
        <p:spPr>
          <a:xfrm>
            <a:off x="7691300" y="4023756"/>
            <a:ext cx="2633726" cy="1693569"/>
          </a:xfrm>
          <a:prstGeom prst="rect">
            <a:avLst/>
          </a:prstGeom>
        </p:spPr>
      </p:pic>
    </p:spTree>
    <p:extLst>
      <p:ext uri="{BB962C8B-B14F-4D97-AF65-F5344CB8AC3E}">
        <p14:creationId xmlns:p14="http://schemas.microsoft.com/office/powerpoint/2010/main" val="2094164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p:cNvSpPr>
            <a:spLocks noGrp="1"/>
          </p:cNvSpPr>
          <p:nvPr>
            <p:ph type="ctrTitle"/>
          </p:nvPr>
        </p:nvSpPr>
        <p:spPr>
          <a:xfrm>
            <a:off x="371605" y="1865929"/>
            <a:ext cx="11152340" cy="2387600"/>
          </a:xfrm>
        </p:spPr>
        <p:txBody>
          <a:bodyPr>
            <a:normAutofit fontScale="90000"/>
          </a:bodyPr>
          <a:lstStyle/>
          <a:p>
            <a:r>
              <a:rPr lang="zh-CN" altLang="zh-CN" b="1" dirty="0" smtClean="0"/>
              <a:t>项目</a:t>
            </a:r>
            <a:r>
              <a:rPr lang="zh-CN" altLang="en-US" b="1" dirty="0" smtClean="0"/>
              <a:t>三 </a:t>
            </a:r>
            <a:r>
              <a:rPr lang="zh-CN" altLang="zh-CN" b="1" dirty="0" smtClean="0"/>
              <a:t>汽车</a:t>
            </a:r>
            <a:r>
              <a:rPr lang="zh-CN" altLang="en-US" b="1" dirty="0" smtClean="0"/>
              <a:t>通风、供暖和配气系统</a:t>
            </a:r>
            <a:r>
              <a:rPr lang="zh-CN" altLang="zh-CN" b="1" dirty="0"/>
              <a:t/>
            </a:r>
            <a:br>
              <a:rPr lang="zh-CN" altLang="zh-CN" b="1" dirty="0"/>
            </a:br>
            <a:endParaRPr lang="zh-CN" altLang="en-US" dirty="0"/>
          </a:p>
        </p:txBody>
      </p:sp>
    </p:spTree>
    <p:extLst>
      <p:ext uri="{BB962C8B-B14F-4D97-AF65-F5344CB8AC3E}">
        <p14:creationId xmlns:p14="http://schemas.microsoft.com/office/powerpoint/2010/main" val="3548003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内容占位符 3"/>
          <p:cNvSpPr>
            <a:spLocks noGrp="1"/>
          </p:cNvSpPr>
          <p:nvPr>
            <p:ph idx="1"/>
          </p:nvPr>
        </p:nvSpPr>
        <p:spPr>
          <a:xfrm>
            <a:off x="838200" y="1253331"/>
            <a:ext cx="10515600" cy="4351338"/>
          </a:xfrm>
        </p:spPr>
        <p:txBody>
          <a:bodyPr>
            <a:normAutofit/>
          </a:bodyPr>
          <a:lstStyle/>
          <a:p>
            <a:r>
              <a:rPr lang="en-US" altLang="zh-CN" sz="3600" dirty="0" smtClean="0"/>
              <a:t>        </a:t>
            </a:r>
            <a:r>
              <a:rPr lang="zh-CN" altLang="zh-CN" sz="3600" dirty="0" smtClean="0"/>
              <a:t>相对</a:t>
            </a:r>
            <a:r>
              <a:rPr lang="zh-CN" altLang="zh-CN" sz="3600" dirty="0"/>
              <a:t>封闭的汽车厢内，只有温度的调节是不能满足舒适度要求的，它不但需要有新鲜空气的补充，还要对狭小的车厢内部的气流进行调配，汽车空调通风、供暖和配气系统就是完成上述任务的重要组成部分。通过本项目的实施可以全面地、更好地认识汽车空调的通风、供暖和配气系统。</a:t>
            </a:r>
          </a:p>
          <a:p>
            <a:endParaRPr lang="zh-CN" altLang="en-US" dirty="0"/>
          </a:p>
        </p:txBody>
      </p:sp>
    </p:spTree>
    <p:extLst>
      <p:ext uri="{BB962C8B-B14F-4D97-AF65-F5344CB8AC3E}">
        <p14:creationId xmlns:p14="http://schemas.microsoft.com/office/powerpoint/2010/main" val="1189872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标题 2"/>
          <p:cNvSpPr>
            <a:spLocks noGrp="1"/>
          </p:cNvSpPr>
          <p:nvPr>
            <p:ph type="title"/>
          </p:nvPr>
        </p:nvSpPr>
        <p:spPr/>
        <p:txBody>
          <a:bodyPr/>
          <a:lstStyle/>
          <a:p>
            <a:r>
              <a:rPr lang="zh-CN" altLang="zh-CN" b="1" dirty="0"/>
              <a:t>一、汽车供暖系统</a:t>
            </a:r>
          </a:p>
        </p:txBody>
      </p:sp>
      <p:sp>
        <p:nvSpPr>
          <p:cNvPr id="4" name="内容占位符 3"/>
          <p:cNvSpPr>
            <a:spLocks noGrp="1"/>
          </p:cNvSpPr>
          <p:nvPr>
            <p:ph idx="1"/>
          </p:nvPr>
        </p:nvSpPr>
        <p:spPr>
          <a:xfrm>
            <a:off x="413359" y="1553227"/>
            <a:ext cx="10940441" cy="4824152"/>
          </a:xfrm>
        </p:spPr>
        <p:txBody>
          <a:bodyPr>
            <a:noAutofit/>
          </a:bodyPr>
          <a:lstStyle/>
          <a:p>
            <a:r>
              <a:rPr lang="zh-CN" altLang="zh-CN" sz="2000" dirty="0"/>
              <a:t>汽车空调供暖系统的作用，是将新鲜空气送入热交换器，吸收汽车热源的热量，从而提高空气的温度，并将热空气送入车厢内。</a:t>
            </a:r>
          </a:p>
          <a:p>
            <a:r>
              <a:rPr lang="en-US" altLang="zh-CN" sz="2000" dirty="0"/>
              <a:t>1</a:t>
            </a:r>
            <a:r>
              <a:rPr lang="zh-CN" altLang="zh-CN" sz="2000" dirty="0"/>
              <a:t>．汽车空调供暖系统作用</a:t>
            </a:r>
          </a:p>
          <a:p>
            <a:r>
              <a:rPr lang="zh-CN" altLang="zh-CN" sz="2000" dirty="0"/>
              <a:t>（</a:t>
            </a:r>
            <a:r>
              <a:rPr lang="en-US" altLang="zh-CN" sz="2000" dirty="0"/>
              <a:t>1</a:t>
            </a:r>
            <a:r>
              <a:rPr lang="zh-CN" altLang="zh-CN" sz="2000" dirty="0"/>
              <a:t>）加热器和蒸发器一起将冷热空气调节到人所需要的舒适温度</a:t>
            </a:r>
            <a:r>
              <a:rPr lang="zh-CN" altLang="zh-CN" sz="2000" dirty="0" smtClean="0"/>
              <a:t>。（</a:t>
            </a:r>
            <a:r>
              <a:rPr lang="en-US" altLang="zh-CN" sz="2000" dirty="0"/>
              <a:t>2</a:t>
            </a:r>
            <a:r>
              <a:rPr lang="zh-CN" altLang="zh-CN" sz="2000" dirty="0"/>
              <a:t>）冬季供暖。冬天由于天气寒冷，人在运动的汽车内会感到更寒冷</a:t>
            </a:r>
            <a:r>
              <a:rPr lang="zh-CN" altLang="zh-CN" sz="2000" dirty="0" smtClean="0"/>
              <a:t>。（</a:t>
            </a:r>
            <a:r>
              <a:rPr lang="en-US" altLang="zh-CN" sz="2000" dirty="0"/>
              <a:t>3</a:t>
            </a:r>
            <a:r>
              <a:rPr lang="zh-CN" altLang="zh-CN" sz="2000" dirty="0"/>
              <a:t>）车上玻璃除霜</a:t>
            </a:r>
            <a:r>
              <a:rPr lang="zh-CN" altLang="zh-CN" sz="2000" dirty="0" smtClean="0"/>
              <a:t>。</a:t>
            </a:r>
            <a:endParaRPr lang="zh-CN" altLang="zh-CN" sz="2000" dirty="0"/>
          </a:p>
          <a:p>
            <a:r>
              <a:rPr lang="en-US" altLang="zh-CN" sz="2000" dirty="0"/>
              <a:t>2</a:t>
            </a:r>
            <a:r>
              <a:rPr lang="zh-CN" altLang="zh-CN" sz="2000" dirty="0"/>
              <a:t>．汽车空调供暖系统的分类</a:t>
            </a:r>
          </a:p>
          <a:p>
            <a:r>
              <a:rPr lang="zh-CN" altLang="zh-CN" sz="2000" dirty="0"/>
              <a:t>根据热源的不同，汽车暖风装置可分为如下几种形式：</a:t>
            </a:r>
          </a:p>
          <a:p>
            <a:r>
              <a:rPr lang="zh-CN" altLang="zh-CN" sz="2000" dirty="0"/>
              <a:t>（</a:t>
            </a:r>
            <a:r>
              <a:rPr lang="en-US" altLang="zh-CN" sz="2000" dirty="0"/>
              <a:t>l</a:t>
            </a:r>
            <a:r>
              <a:rPr lang="zh-CN" altLang="zh-CN" sz="2000" dirty="0" smtClean="0"/>
              <a:t>）水暖</a:t>
            </a:r>
            <a:r>
              <a:rPr lang="zh-CN" altLang="zh-CN" sz="2000" dirty="0"/>
              <a:t>式暖风</a:t>
            </a:r>
            <a:r>
              <a:rPr lang="zh-CN" altLang="zh-CN" sz="2000" dirty="0" smtClean="0"/>
              <a:t>装置。（</a:t>
            </a:r>
            <a:r>
              <a:rPr lang="en-US" altLang="zh-CN" sz="2000" dirty="0"/>
              <a:t>2</a:t>
            </a:r>
            <a:r>
              <a:rPr lang="zh-CN" altLang="zh-CN" sz="2000" dirty="0" smtClean="0"/>
              <a:t>）气</a:t>
            </a:r>
            <a:r>
              <a:rPr lang="zh-CN" altLang="zh-CN" sz="2000" dirty="0"/>
              <a:t>暖式暖风</a:t>
            </a:r>
            <a:r>
              <a:rPr lang="zh-CN" altLang="zh-CN" sz="2000" dirty="0" smtClean="0"/>
              <a:t>装置。（</a:t>
            </a:r>
            <a:r>
              <a:rPr lang="en-US" altLang="zh-CN" sz="2000" dirty="0" smtClean="0"/>
              <a:t>3</a:t>
            </a:r>
            <a:r>
              <a:rPr lang="zh-CN" altLang="en-US" sz="2000" dirty="0" smtClean="0"/>
              <a:t>）</a:t>
            </a:r>
            <a:r>
              <a:rPr lang="zh-CN" altLang="zh-CN" sz="2000" dirty="0" smtClean="0"/>
              <a:t>独立</a:t>
            </a:r>
            <a:r>
              <a:rPr lang="zh-CN" altLang="zh-CN" sz="2000" dirty="0"/>
              <a:t>燃烧式暖风</a:t>
            </a:r>
            <a:r>
              <a:rPr lang="zh-CN" altLang="zh-CN" sz="2000" dirty="0" smtClean="0"/>
              <a:t>装置。（</a:t>
            </a:r>
            <a:r>
              <a:rPr lang="en-US" altLang="zh-CN" sz="2000" dirty="0"/>
              <a:t>4</a:t>
            </a:r>
            <a:r>
              <a:rPr lang="zh-CN" altLang="zh-CN" sz="2000" dirty="0" smtClean="0"/>
              <a:t>）综合</a:t>
            </a:r>
            <a:r>
              <a:rPr lang="zh-CN" altLang="zh-CN" sz="2000" dirty="0"/>
              <a:t>预热式暖风</a:t>
            </a:r>
            <a:r>
              <a:rPr lang="zh-CN" altLang="zh-CN" sz="2000" dirty="0" smtClean="0"/>
              <a:t>装置。</a:t>
            </a:r>
            <a:endParaRPr lang="zh-CN" altLang="zh-CN" sz="2000" dirty="0"/>
          </a:p>
          <a:p>
            <a:r>
              <a:rPr lang="zh-CN" altLang="zh-CN" sz="2000" dirty="0"/>
              <a:t>根据空气循环方式，汽车供暖系统可分为：</a:t>
            </a:r>
          </a:p>
          <a:p>
            <a:r>
              <a:rPr lang="zh-CN" altLang="zh-CN" sz="2000" dirty="0"/>
              <a:t>（</a:t>
            </a:r>
            <a:r>
              <a:rPr lang="en-US" altLang="zh-CN" sz="2000" dirty="0"/>
              <a:t>1</a:t>
            </a:r>
            <a:r>
              <a:rPr lang="zh-CN" altLang="zh-CN" sz="2000" dirty="0"/>
              <a:t>）内气式（又称内循环式</a:t>
            </a:r>
            <a:r>
              <a:rPr lang="zh-CN" altLang="zh-CN" sz="2000" dirty="0" smtClean="0"/>
              <a:t>）（</a:t>
            </a:r>
            <a:r>
              <a:rPr lang="en-US" altLang="zh-CN" sz="2000" dirty="0"/>
              <a:t>2</a:t>
            </a:r>
            <a:r>
              <a:rPr lang="zh-CN" altLang="zh-CN" sz="2000" dirty="0"/>
              <a:t>）外气式（又称外循环式</a:t>
            </a:r>
            <a:r>
              <a:rPr lang="zh-CN" altLang="zh-CN" sz="2000" dirty="0" smtClean="0"/>
              <a:t>）（</a:t>
            </a:r>
            <a:r>
              <a:rPr lang="en-US" altLang="zh-CN" sz="2000" dirty="0"/>
              <a:t>3</a:t>
            </a:r>
            <a:r>
              <a:rPr lang="zh-CN" altLang="zh-CN" sz="2000" dirty="0"/>
              <a:t>）内外气并用式（又称内外混合式</a:t>
            </a:r>
            <a:r>
              <a:rPr lang="zh-CN" altLang="zh-CN" sz="2000" dirty="0" smtClean="0"/>
              <a:t>）</a:t>
            </a:r>
            <a:endParaRPr lang="en-US" altLang="zh-CN" sz="2000" dirty="0" smtClean="0"/>
          </a:p>
          <a:p>
            <a:r>
              <a:rPr lang="zh-CN" altLang="zh-CN" sz="2000" dirty="0" smtClean="0"/>
              <a:t>不论</a:t>
            </a:r>
            <a:r>
              <a:rPr lang="zh-CN" altLang="zh-CN" sz="2000" dirty="0"/>
              <a:t>是利用何种热源，热量都是通过热交换装置传递给空气，并通过风机把热空气送入车厢的</a:t>
            </a:r>
            <a:r>
              <a:rPr lang="zh-CN" altLang="zh-CN" sz="2000" dirty="0" smtClean="0"/>
              <a:t>。</a:t>
            </a:r>
            <a:endParaRPr lang="zh-CN" altLang="zh-CN" sz="2000" dirty="0"/>
          </a:p>
        </p:txBody>
      </p:sp>
    </p:spTree>
    <p:extLst>
      <p:ext uri="{BB962C8B-B14F-4D97-AF65-F5344CB8AC3E}">
        <p14:creationId xmlns:p14="http://schemas.microsoft.com/office/powerpoint/2010/main" val="2567101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630477" y="433512"/>
            <a:ext cx="10905994" cy="1754326"/>
          </a:xfrm>
          <a:prstGeom prst="rect">
            <a:avLst/>
          </a:prstGeom>
        </p:spPr>
        <p:txBody>
          <a:bodyPr wrap="square">
            <a:spAutoFit/>
          </a:bodyPr>
          <a:lstStyle/>
          <a:p>
            <a:r>
              <a:rPr lang="en-US" altLang="zh-CN" dirty="0"/>
              <a:t>3.</a:t>
            </a:r>
            <a:r>
              <a:rPr lang="zh-CN" altLang="zh-CN" dirty="0"/>
              <a:t>水暖式暖风装置</a:t>
            </a:r>
          </a:p>
          <a:p>
            <a:r>
              <a:rPr lang="en-US" altLang="zh-CN" dirty="0" smtClean="0"/>
              <a:t>        </a:t>
            </a:r>
            <a:r>
              <a:rPr lang="zh-CN" altLang="zh-CN" dirty="0" smtClean="0"/>
              <a:t>水暖</a:t>
            </a:r>
            <a:r>
              <a:rPr lang="zh-CN" altLang="zh-CN" dirty="0"/>
              <a:t>式暖风装置一般以水冷发动机冷却系统中的冷却液作为热源，将冷却液引入车辆内的热交换器中，使鼓风机送来的车厢内空气（内气式）或外部空气（外气式）与热交换器中的冷却液进行热交换，鼓风机将加热后的空气送入车厢内。</a:t>
            </a:r>
          </a:p>
          <a:p>
            <a:r>
              <a:rPr lang="zh-CN" altLang="zh-CN" dirty="0"/>
              <a:t>水暖式暖风系统组成与布置如图</a:t>
            </a:r>
            <a:r>
              <a:rPr lang="en-US" altLang="zh-CN" dirty="0"/>
              <a:t>3-1</a:t>
            </a:r>
            <a:r>
              <a:rPr lang="zh-CN" altLang="zh-CN" dirty="0"/>
              <a:t>所示。</a:t>
            </a:r>
          </a:p>
          <a:p>
            <a:endParaRPr lang="zh-CN" altLang="en-US" dirty="0"/>
          </a:p>
        </p:txBody>
      </p:sp>
      <p:pic>
        <p:nvPicPr>
          <p:cNvPr id="4" name="图片 3"/>
          <p:cNvPicPr>
            <a:picLocks noChangeAspect="1"/>
          </p:cNvPicPr>
          <p:nvPr/>
        </p:nvPicPr>
        <p:blipFill>
          <a:blip r:embed="rId3"/>
          <a:stretch>
            <a:fillRect/>
          </a:stretch>
        </p:blipFill>
        <p:spPr>
          <a:xfrm>
            <a:off x="1123596" y="2187837"/>
            <a:ext cx="3414157" cy="2885203"/>
          </a:xfrm>
          <a:prstGeom prst="rect">
            <a:avLst/>
          </a:prstGeom>
        </p:spPr>
      </p:pic>
      <p:sp>
        <p:nvSpPr>
          <p:cNvPr id="5" name="矩形 4"/>
          <p:cNvSpPr/>
          <p:nvPr/>
        </p:nvSpPr>
        <p:spPr>
          <a:xfrm>
            <a:off x="-484340" y="5319188"/>
            <a:ext cx="6096000" cy="646331"/>
          </a:xfrm>
          <a:prstGeom prst="rect">
            <a:avLst/>
          </a:prstGeom>
        </p:spPr>
        <p:txBody>
          <a:bodyPr>
            <a:spAutoFit/>
          </a:bodyPr>
          <a:lstStyle/>
          <a:p>
            <a:pPr indent="228600" algn="ctr">
              <a:spcAft>
                <a:spcPts val="0"/>
              </a:spcAft>
            </a:pPr>
            <a:r>
              <a:rPr lang="zh-CN" altLang="zh-CN" sz="1200" kern="100" dirty="0">
                <a:latin typeface="Times New Roman" panose="02020603050405020304" pitchFamily="18" charset="0"/>
              </a:rPr>
              <a:t>图</a:t>
            </a:r>
            <a:r>
              <a:rPr lang="en-US" altLang="zh-CN" sz="1200" kern="100" dirty="0">
                <a:latin typeface="Times New Roman" panose="02020603050405020304" pitchFamily="18" charset="0"/>
              </a:rPr>
              <a:t>3-1</a:t>
            </a:r>
            <a:r>
              <a:rPr lang="zh-CN" altLang="zh-CN" sz="1200" kern="100" dirty="0">
                <a:latin typeface="Times New Roman" panose="02020603050405020304" pitchFamily="18" charset="0"/>
              </a:rPr>
              <a:t>水暖式暖风系统组成与布置图</a:t>
            </a:r>
          </a:p>
          <a:p>
            <a:pPr indent="266700" algn="ctr">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加热器</a:t>
            </a:r>
            <a:r>
              <a:rPr lang="en-US" altLang="zh-CN" sz="1200" dirty="0">
                <a:latin typeface="Times New Roman" panose="02020603050405020304" pitchFamily="18" charset="0"/>
              </a:rPr>
              <a:t> 2—</a:t>
            </a:r>
            <a:r>
              <a:rPr lang="zh-CN" altLang="zh-CN" sz="1200" dirty="0">
                <a:latin typeface="Times New Roman" panose="02020603050405020304" pitchFamily="18" charset="0"/>
              </a:rPr>
              <a:t>热水控制阀</a:t>
            </a:r>
            <a:r>
              <a:rPr lang="en-US" altLang="zh-CN" sz="1200" dirty="0">
                <a:latin typeface="Times New Roman" panose="02020603050405020304" pitchFamily="18" charset="0"/>
              </a:rPr>
              <a:t> 3—</a:t>
            </a:r>
            <a:r>
              <a:rPr lang="zh-CN" altLang="zh-CN" sz="1200" dirty="0">
                <a:latin typeface="Times New Roman" panose="02020603050405020304" pitchFamily="18" charset="0"/>
              </a:rPr>
              <a:t>加热器进水管</a:t>
            </a:r>
            <a:r>
              <a:rPr lang="en-US" altLang="zh-CN" sz="1200" dirty="0">
                <a:latin typeface="Times New Roman" panose="02020603050405020304" pitchFamily="18" charset="0"/>
              </a:rPr>
              <a:t> 4—</a:t>
            </a:r>
            <a:r>
              <a:rPr lang="zh-CN" altLang="zh-CN" sz="1200" dirty="0">
                <a:latin typeface="Times New Roman" panose="02020603050405020304" pitchFamily="18" charset="0"/>
              </a:rPr>
              <a:t>上部软管</a:t>
            </a:r>
          </a:p>
          <a:p>
            <a:pPr indent="266700" algn="ctr">
              <a:spcAft>
                <a:spcPts val="0"/>
              </a:spcAft>
            </a:pPr>
            <a:r>
              <a:rPr lang="en-US" altLang="zh-CN" sz="1200" dirty="0">
                <a:latin typeface="Times New Roman" panose="02020603050405020304" pitchFamily="18" charset="0"/>
              </a:rPr>
              <a:t>5—</a:t>
            </a:r>
            <a:r>
              <a:rPr lang="zh-CN" altLang="zh-CN" sz="1200" dirty="0">
                <a:latin typeface="Times New Roman" panose="02020603050405020304" pitchFamily="18" charset="0"/>
              </a:rPr>
              <a:t>散热器</a:t>
            </a:r>
            <a:r>
              <a:rPr lang="en-US" altLang="zh-CN" sz="1200" dirty="0">
                <a:latin typeface="Times New Roman" panose="02020603050405020304" pitchFamily="18" charset="0"/>
              </a:rPr>
              <a:t>6—</a:t>
            </a:r>
            <a:r>
              <a:rPr lang="zh-CN" altLang="zh-CN" sz="1200" dirty="0">
                <a:latin typeface="Times New Roman" panose="02020603050405020304" pitchFamily="18" charset="0"/>
              </a:rPr>
              <a:t>下部水管散热器</a:t>
            </a:r>
            <a:r>
              <a:rPr lang="en-US" altLang="zh-CN" sz="1200" dirty="0">
                <a:latin typeface="Times New Roman" panose="02020603050405020304" pitchFamily="18" charset="0"/>
              </a:rPr>
              <a:t> 7—</a:t>
            </a:r>
            <a:r>
              <a:rPr lang="zh-CN" altLang="zh-CN" sz="1200" dirty="0">
                <a:latin typeface="Times New Roman" panose="02020603050405020304" pitchFamily="18" charset="0"/>
              </a:rPr>
              <a:t>缸体水套</a:t>
            </a:r>
            <a:r>
              <a:rPr lang="en-US" altLang="zh-CN" sz="1200" dirty="0">
                <a:latin typeface="Times New Roman" panose="02020603050405020304" pitchFamily="18" charset="0"/>
              </a:rPr>
              <a:t> 8—</a:t>
            </a:r>
            <a:r>
              <a:rPr lang="zh-CN" altLang="zh-CN" sz="1200" dirty="0">
                <a:latin typeface="Times New Roman" panose="02020603050405020304" pitchFamily="18" charset="0"/>
              </a:rPr>
              <a:t>加热器回水管</a:t>
            </a:r>
          </a:p>
        </p:txBody>
      </p:sp>
      <p:sp>
        <p:nvSpPr>
          <p:cNvPr id="6" name="矩形 5"/>
          <p:cNvSpPr/>
          <p:nvPr/>
        </p:nvSpPr>
        <p:spPr>
          <a:xfrm>
            <a:off x="5316876" y="2476277"/>
            <a:ext cx="6096000" cy="2308324"/>
          </a:xfrm>
          <a:prstGeom prst="rect">
            <a:avLst/>
          </a:prstGeom>
        </p:spPr>
        <p:txBody>
          <a:bodyPr>
            <a:spAutoFit/>
          </a:bodyPr>
          <a:lstStyle/>
          <a:p>
            <a:pPr indent="266700" algn="just">
              <a:spcAft>
                <a:spcPts val="0"/>
              </a:spcAft>
            </a:pPr>
            <a:r>
              <a:rPr lang="zh-CN" altLang="zh-CN" kern="100" dirty="0">
                <a:latin typeface="Times New Roman" panose="02020603050405020304" pitchFamily="18" charset="0"/>
              </a:rPr>
              <a:t>水暖式暖风系统以水泵作为冷却液循环的动力。不使用暖气时，冷却液由上水管进入散热器（水箱），散热后的冷却液从下水管回到发动机水泵室。使用暖气时，热水控制阀分流出一部分冷却液送入暖风机的加热器，放热后的冷却液从回水管回到发动机。鼓风机把冷空气吹入加热器，冷空气加热后，从不同的风口吹入车内。汽车空调的暖气供给系统负责在低温天气时给车内空气升温，使车内有个温暖舒适的空间，保障成员身体健康。</a:t>
            </a:r>
          </a:p>
        </p:txBody>
      </p:sp>
    </p:spTree>
    <p:extLst>
      <p:ext uri="{BB962C8B-B14F-4D97-AF65-F5344CB8AC3E}">
        <p14:creationId xmlns:p14="http://schemas.microsoft.com/office/powerpoint/2010/main" val="1878603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p:nvSpPr>
        <p:spPr>
          <a:xfrm>
            <a:off x="141960" y="232383"/>
            <a:ext cx="11832921" cy="2308324"/>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水暖系统主要部件有加热器、热水控制阀和真空冷却液控制阀。</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）加热器</a:t>
            </a:r>
          </a:p>
          <a:p>
            <a:pPr indent="266700" algn="just">
              <a:spcAft>
                <a:spcPts val="0"/>
              </a:spcAft>
            </a:pPr>
            <a:r>
              <a:rPr lang="zh-CN" altLang="zh-CN" kern="100" dirty="0">
                <a:latin typeface="Times New Roman" panose="02020603050405020304" pitchFamily="18" charset="0"/>
              </a:rPr>
              <a:t>①加热器的安装位置。加热器安装在发动机冷却液通道中。</a:t>
            </a:r>
          </a:p>
          <a:p>
            <a:pPr indent="266700" algn="just">
              <a:spcAft>
                <a:spcPts val="0"/>
              </a:spcAft>
            </a:pPr>
            <a:r>
              <a:rPr lang="zh-CN" altLang="zh-CN" kern="100" dirty="0">
                <a:latin typeface="Times New Roman" panose="02020603050405020304" pitchFamily="18" charset="0"/>
              </a:rPr>
              <a:t>②加热器的功用。加热器是一个热交换器，寒冷天气时可根据需要对进入车内的空气进行加热。</a:t>
            </a:r>
          </a:p>
          <a:p>
            <a:pPr indent="266700" algn="just"/>
            <a:r>
              <a:rPr lang="zh-CN" altLang="zh-CN" kern="100" dirty="0">
                <a:latin typeface="Times New Roman" panose="02020603050405020304" pitchFamily="18" charset="0"/>
              </a:rPr>
              <a:t>③加热器的结构。加热器的结构、形状与散热器很相似。由管子和散热片等组成，如图</a:t>
            </a:r>
            <a:r>
              <a:rPr lang="en-US" altLang="zh-CN" kern="100" dirty="0">
                <a:latin typeface="Times New Roman" panose="02020603050405020304" pitchFamily="18" charset="0"/>
              </a:rPr>
              <a:t>3-2</a:t>
            </a:r>
            <a:r>
              <a:rPr lang="zh-CN" altLang="zh-CN" kern="100" dirty="0">
                <a:latin typeface="Times New Roman" panose="02020603050405020304" pitchFamily="18" charset="0"/>
              </a:rPr>
              <a:t>所示</a:t>
            </a:r>
            <a:r>
              <a:rPr lang="zh-CN" altLang="zh-CN" kern="100" dirty="0" smtClean="0">
                <a:latin typeface="Times New Roman" panose="02020603050405020304" pitchFamily="18" charset="0"/>
              </a:rPr>
              <a:t>。</a:t>
            </a:r>
            <a:endParaRPr lang="en-US" altLang="zh-CN" kern="100" dirty="0" smtClean="0">
              <a:latin typeface="Times New Roman" panose="02020603050405020304" pitchFamily="18" charset="0"/>
            </a:endParaRPr>
          </a:p>
          <a:p>
            <a:pPr indent="266700" algn="just"/>
            <a:r>
              <a:rPr lang="zh-CN" altLang="zh-CN" dirty="0" smtClean="0"/>
              <a:t>④</a:t>
            </a:r>
            <a:r>
              <a:rPr lang="zh-CN" altLang="zh-CN" dirty="0"/>
              <a:t>加热器的工作原理。当热水阀打开时，热的发动机冷却液分流一部分流进加热器管子，加热器变成了一个热源，将流经它外表面的空气进行加热，鼓风机将加热后的热空气吹入车内，为车内乘员提供所需的暖和空气。</a:t>
            </a:r>
          </a:p>
          <a:p>
            <a:pPr indent="266700" algn="just">
              <a:spcAft>
                <a:spcPts val="0"/>
              </a:spcAft>
            </a:pPr>
            <a:endParaRPr lang="zh-CN" altLang="zh-CN" kern="100" dirty="0">
              <a:latin typeface="Times New Roman" panose="02020603050405020304" pitchFamily="18" charset="0"/>
            </a:endParaRPr>
          </a:p>
        </p:txBody>
      </p:sp>
      <p:sp>
        <p:nvSpPr>
          <p:cNvPr id="7" name="矩形 6"/>
          <p:cNvSpPr/>
          <p:nvPr/>
        </p:nvSpPr>
        <p:spPr>
          <a:xfrm>
            <a:off x="359079" y="4539910"/>
            <a:ext cx="11832921" cy="2031325"/>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）热水控制阀</a:t>
            </a:r>
          </a:p>
          <a:p>
            <a:pPr indent="266700" algn="just">
              <a:spcAft>
                <a:spcPts val="0"/>
              </a:spcAft>
            </a:pPr>
            <a:r>
              <a:rPr lang="zh-CN" altLang="zh-CN" kern="100" dirty="0">
                <a:latin typeface="Times New Roman" panose="02020603050405020304" pitchFamily="18" charset="0"/>
              </a:rPr>
              <a:t>①热水控制阀的安装位置。热水控制阀安装在发动机冷却液通道中，一般在加热器进口位置附近。</a:t>
            </a:r>
          </a:p>
          <a:p>
            <a:pPr indent="266700" algn="just">
              <a:spcAft>
                <a:spcPts val="0"/>
              </a:spcAft>
            </a:pPr>
            <a:r>
              <a:rPr lang="zh-CN" altLang="zh-CN" kern="100" dirty="0">
                <a:latin typeface="Times New Roman" panose="02020603050405020304" pitchFamily="18" charset="0"/>
              </a:rPr>
              <a:t>②热水控制阀的功用。热水控制阀用于控制进入加热器芯的发动机冷却液流量，以改变加热器的制热量，从而改变空调系统的供热量。</a:t>
            </a:r>
          </a:p>
          <a:p>
            <a:pPr indent="266700" algn="just">
              <a:spcAft>
                <a:spcPts val="0"/>
              </a:spcAft>
            </a:pPr>
            <a:r>
              <a:rPr lang="zh-CN" altLang="zh-CN" kern="100" dirty="0">
                <a:latin typeface="Times New Roman" panose="02020603050405020304" pitchFamily="18" charset="0"/>
              </a:rPr>
              <a:t>③热水控制阀的工作原理。热水控制阀是通过移动控制板上的温度调节杆进行控制的，热水控制阀可由拉索控制操作，也可由真空阀实现控制。热水控制阀的开度决定流经加热器的冷却液流量。拉索的位置或真空阀的真空度大小决定热水控制阀的开度。热水控制阀的结构如图</a:t>
            </a:r>
            <a:r>
              <a:rPr lang="en-US" altLang="zh-CN" kern="100" dirty="0">
                <a:latin typeface="Times New Roman" panose="02020603050405020304" pitchFamily="18" charset="0"/>
              </a:rPr>
              <a:t>3-3</a:t>
            </a:r>
            <a:r>
              <a:rPr lang="zh-CN" altLang="zh-CN" kern="100" dirty="0">
                <a:latin typeface="Times New Roman" panose="02020603050405020304" pitchFamily="18" charset="0"/>
              </a:rPr>
              <a:t>所示。</a:t>
            </a:r>
          </a:p>
        </p:txBody>
      </p:sp>
      <p:pic>
        <p:nvPicPr>
          <p:cNvPr id="8" name="图片 7"/>
          <p:cNvPicPr>
            <a:picLocks noChangeAspect="1"/>
          </p:cNvPicPr>
          <p:nvPr/>
        </p:nvPicPr>
        <p:blipFill>
          <a:blip r:embed="rId3"/>
          <a:stretch>
            <a:fillRect/>
          </a:stretch>
        </p:blipFill>
        <p:spPr>
          <a:xfrm>
            <a:off x="1295643" y="2259807"/>
            <a:ext cx="2199118" cy="1875037"/>
          </a:xfrm>
          <a:prstGeom prst="rect">
            <a:avLst/>
          </a:prstGeom>
        </p:spPr>
      </p:pic>
      <p:sp>
        <p:nvSpPr>
          <p:cNvPr id="9" name="矩形 8"/>
          <p:cNvSpPr/>
          <p:nvPr/>
        </p:nvSpPr>
        <p:spPr>
          <a:xfrm>
            <a:off x="-496865" y="4078245"/>
            <a:ext cx="6096000" cy="461665"/>
          </a:xfrm>
          <a:prstGeom prst="rect">
            <a:avLst/>
          </a:prstGeom>
        </p:spPr>
        <p:txBody>
          <a:bodyPr>
            <a:spAutoFit/>
          </a:bodyPr>
          <a:lstStyle/>
          <a:p>
            <a:pPr indent="1943100" algn="just">
              <a:spcAft>
                <a:spcPts val="0"/>
              </a:spcAft>
            </a:pPr>
            <a:r>
              <a:rPr lang="zh-CN" altLang="zh-CN" sz="1200" dirty="0">
                <a:latin typeface="Times New Roman" panose="02020603050405020304" pitchFamily="18" charset="0"/>
              </a:rPr>
              <a:t>图</a:t>
            </a:r>
            <a:r>
              <a:rPr lang="en-US" altLang="zh-CN" sz="1200" dirty="0">
                <a:latin typeface="Times New Roman" panose="02020603050405020304" pitchFamily="18" charset="0"/>
              </a:rPr>
              <a:t>3-2 </a:t>
            </a:r>
            <a:r>
              <a:rPr lang="zh-CN" altLang="zh-CN" sz="1200" dirty="0">
                <a:latin typeface="Times New Roman" panose="02020603050405020304" pitchFamily="18" charset="0"/>
              </a:rPr>
              <a:t>加热器实物图</a:t>
            </a:r>
          </a:p>
          <a:p>
            <a:pPr indent="1371600" algn="just">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进水口</a:t>
            </a:r>
            <a:r>
              <a:rPr lang="en-US" altLang="zh-CN" sz="1200" dirty="0">
                <a:latin typeface="Times New Roman" panose="02020603050405020304" pitchFamily="18" charset="0"/>
              </a:rPr>
              <a:t>2—</a:t>
            </a:r>
            <a:r>
              <a:rPr lang="zh-CN" altLang="zh-CN" sz="1200" dirty="0">
                <a:latin typeface="Times New Roman" panose="02020603050405020304" pitchFamily="18" charset="0"/>
              </a:rPr>
              <a:t>出水口</a:t>
            </a:r>
            <a:r>
              <a:rPr lang="en-US" altLang="zh-CN" sz="1200" dirty="0">
                <a:latin typeface="Times New Roman" panose="02020603050405020304" pitchFamily="18" charset="0"/>
              </a:rPr>
              <a:t> 3—</a:t>
            </a:r>
            <a:r>
              <a:rPr lang="zh-CN" altLang="zh-CN" sz="1200" dirty="0">
                <a:latin typeface="Times New Roman" panose="02020603050405020304" pitchFamily="18" charset="0"/>
              </a:rPr>
              <a:t>水管</a:t>
            </a:r>
            <a:r>
              <a:rPr lang="en-US" altLang="zh-CN" sz="1200" dirty="0">
                <a:latin typeface="Times New Roman" panose="02020603050405020304" pitchFamily="18" charset="0"/>
              </a:rPr>
              <a:t> 4—</a:t>
            </a:r>
            <a:r>
              <a:rPr lang="zh-CN" altLang="zh-CN" sz="1200" dirty="0">
                <a:latin typeface="Times New Roman" panose="02020603050405020304" pitchFamily="18" charset="0"/>
              </a:rPr>
              <a:t>散热片</a:t>
            </a:r>
          </a:p>
        </p:txBody>
      </p:sp>
      <p:pic>
        <p:nvPicPr>
          <p:cNvPr id="10" name="图片 9"/>
          <p:cNvPicPr>
            <a:picLocks noChangeAspect="1"/>
          </p:cNvPicPr>
          <p:nvPr/>
        </p:nvPicPr>
        <p:blipFill>
          <a:blip r:embed="rId4"/>
          <a:stretch>
            <a:fillRect/>
          </a:stretch>
        </p:blipFill>
        <p:spPr>
          <a:xfrm>
            <a:off x="6396726" y="2221102"/>
            <a:ext cx="2676190" cy="1857143"/>
          </a:xfrm>
          <a:prstGeom prst="rect">
            <a:avLst/>
          </a:prstGeom>
        </p:spPr>
      </p:pic>
      <p:sp>
        <p:nvSpPr>
          <p:cNvPr id="11" name="矩形 10"/>
          <p:cNvSpPr/>
          <p:nvPr/>
        </p:nvSpPr>
        <p:spPr>
          <a:xfrm>
            <a:off x="5177425" y="4124711"/>
            <a:ext cx="6096000" cy="461665"/>
          </a:xfrm>
          <a:prstGeom prst="rect">
            <a:avLst/>
          </a:prstGeom>
        </p:spPr>
        <p:txBody>
          <a:bodyPr>
            <a:spAutoFit/>
          </a:bodyPr>
          <a:lstStyle/>
          <a:p>
            <a:pPr indent="1657350"/>
            <a:r>
              <a:rPr lang="zh-CN" altLang="zh-CN" sz="1200" dirty="0">
                <a:latin typeface="Times New Roman" panose="02020603050405020304" pitchFamily="18" charset="0"/>
              </a:rPr>
              <a:t>图</a:t>
            </a:r>
            <a:r>
              <a:rPr lang="en-US" altLang="zh-CN" sz="1200" dirty="0">
                <a:latin typeface="Times New Roman" panose="02020603050405020304" pitchFamily="18" charset="0"/>
              </a:rPr>
              <a:t>3-3 </a:t>
            </a:r>
            <a:r>
              <a:rPr lang="zh-CN" altLang="zh-CN" sz="1200" dirty="0">
                <a:latin typeface="Times New Roman" panose="02020603050405020304" pitchFamily="18" charset="0"/>
              </a:rPr>
              <a:t>热水控制阀实物图</a:t>
            </a:r>
          </a:p>
          <a:p>
            <a:pPr indent="1314450" algn="just">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拉索套</a:t>
            </a:r>
            <a:r>
              <a:rPr lang="en-US" altLang="zh-CN" sz="1200" dirty="0">
                <a:latin typeface="Times New Roman" panose="02020603050405020304" pitchFamily="18" charset="0"/>
              </a:rPr>
              <a:t>2—</a:t>
            </a:r>
            <a:r>
              <a:rPr lang="zh-CN" altLang="zh-CN" sz="1200" dirty="0">
                <a:latin typeface="Times New Roman" panose="02020603050405020304" pitchFamily="18" charset="0"/>
              </a:rPr>
              <a:t>拉索</a:t>
            </a:r>
            <a:r>
              <a:rPr lang="en-US" altLang="zh-CN" sz="1200" dirty="0">
                <a:latin typeface="Times New Roman" panose="02020603050405020304" pitchFamily="18" charset="0"/>
              </a:rPr>
              <a:t> 3—</a:t>
            </a:r>
            <a:r>
              <a:rPr lang="zh-CN" altLang="zh-CN" sz="1200" dirty="0">
                <a:latin typeface="Times New Roman" panose="02020603050405020304" pitchFamily="18" charset="0"/>
              </a:rPr>
              <a:t>支架</a:t>
            </a:r>
            <a:r>
              <a:rPr lang="en-US" altLang="zh-CN" sz="1200" dirty="0">
                <a:latin typeface="Times New Roman" panose="02020603050405020304" pitchFamily="18" charset="0"/>
              </a:rPr>
              <a:t> 4—</a:t>
            </a:r>
            <a:r>
              <a:rPr lang="zh-CN" altLang="zh-CN" sz="1200" dirty="0">
                <a:latin typeface="Times New Roman" panose="02020603050405020304" pitchFamily="18" charset="0"/>
              </a:rPr>
              <a:t>操纵臂</a:t>
            </a:r>
          </a:p>
        </p:txBody>
      </p:sp>
    </p:spTree>
    <p:extLst>
      <p:ext uri="{BB962C8B-B14F-4D97-AF65-F5344CB8AC3E}">
        <p14:creationId xmlns:p14="http://schemas.microsoft.com/office/powerpoint/2010/main" val="978036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34" y="0"/>
            <a:ext cx="12192000" cy="6858000"/>
          </a:xfrm>
          <a:prstGeom prst="rect">
            <a:avLst/>
          </a:prstGeom>
        </p:spPr>
      </p:pic>
      <p:sp>
        <p:nvSpPr>
          <p:cNvPr id="3" name="矩形 2"/>
          <p:cNvSpPr/>
          <p:nvPr/>
        </p:nvSpPr>
        <p:spPr>
          <a:xfrm>
            <a:off x="112734" y="290022"/>
            <a:ext cx="11724361" cy="1754326"/>
          </a:xfrm>
          <a:prstGeom prst="rect">
            <a:avLst/>
          </a:prstGeom>
        </p:spPr>
        <p:txBody>
          <a:bodyPr wrap="square">
            <a:spAutoFit/>
          </a:bodyPr>
          <a:lstStyle/>
          <a:p>
            <a:pPr indent="266700" algn="just"/>
            <a:r>
              <a:rPr lang="en-US" altLang="zh-CN" dirty="0"/>
              <a:t>4.</a:t>
            </a:r>
            <a:r>
              <a:rPr lang="zh-CN" altLang="zh-CN" dirty="0"/>
              <a:t>气暖式暖风装置</a:t>
            </a:r>
          </a:p>
          <a:p>
            <a:pPr indent="266700" algn="just">
              <a:spcAft>
                <a:spcPts val="0"/>
              </a:spcAft>
            </a:pPr>
            <a:r>
              <a:rPr lang="zh-CN" altLang="zh-CN" kern="100" dirty="0" smtClean="0">
                <a:latin typeface="Times New Roman" panose="02020603050405020304" pitchFamily="18" charset="0"/>
              </a:rPr>
              <a:t>气</a:t>
            </a:r>
            <a:r>
              <a:rPr lang="zh-CN" altLang="zh-CN" kern="100" dirty="0">
                <a:latin typeface="Times New Roman" panose="02020603050405020304" pitchFamily="18" charset="0"/>
              </a:rPr>
              <a:t>暖式供暖系统是利用发动机的排气余热进行车厢采暖。在汽油机中，发动机排气带走的热量约占总热量的</a:t>
            </a:r>
            <a:r>
              <a:rPr lang="en-US" altLang="zh-CN" kern="100" dirty="0">
                <a:latin typeface="Times New Roman" panose="02020603050405020304" pitchFamily="18" charset="0"/>
              </a:rPr>
              <a:t>36</a:t>
            </a:r>
            <a:r>
              <a:rPr lang="zh-CN" altLang="zh-CN" kern="100" dirty="0">
                <a:latin typeface="Times New Roman" panose="02020603050405020304" pitchFamily="18" charset="0"/>
              </a:rPr>
              <a:t>％，在柴油发动机中，则占有</a:t>
            </a:r>
            <a:r>
              <a:rPr lang="en-US" altLang="zh-CN" kern="100" dirty="0">
                <a:latin typeface="Times New Roman" panose="02020603050405020304" pitchFamily="18" charset="0"/>
              </a:rPr>
              <a:t>30%</a:t>
            </a:r>
            <a:r>
              <a:rPr lang="zh-CN" altLang="zh-CN" kern="100" dirty="0">
                <a:latin typeface="Times New Roman" panose="02020603050405020304" pitchFamily="18" charset="0"/>
              </a:rPr>
              <a:t>左右。气暖式供暖系统是最早采用的空调形式之一，它是让排气管通过驾驶室直接供暖，例如早期的北京吉普车，以及北方寒冷地带的长途客车。</a:t>
            </a:r>
          </a:p>
          <a:p>
            <a:pPr indent="266700" algn="just">
              <a:spcAft>
                <a:spcPts val="0"/>
              </a:spcAft>
            </a:pPr>
            <a:r>
              <a:rPr lang="zh-CN" altLang="zh-CN" kern="100" dirty="0">
                <a:latin typeface="Times New Roman" panose="02020603050405020304" pitchFamily="18" charset="0"/>
              </a:rPr>
              <a:t>通常采用的方法是将换热器铸成带散热翅片的管子，装在发动机排气管上，一方面内腔作排气管用，外侧加热空气并将此汇集起来，送到车内作供暖用，热交换器的结构如图</a:t>
            </a:r>
            <a:r>
              <a:rPr lang="en-US" altLang="zh-CN" kern="100" dirty="0">
                <a:latin typeface="Times New Roman" panose="02020603050405020304" pitchFamily="18" charset="0"/>
              </a:rPr>
              <a:t>3-5</a:t>
            </a:r>
            <a:r>
              <a:rPr lang="zh-CN" altLang="zh-CN" kern="100" dirty="0">
                <a:latin typeface="Times New Roman" panose="02020603050405020304" pitchFamily="18" charset="0"/>
              </a:rPr>
              <a:t>所示。</a:t>
            </a:r>
          </a:p>
        </p:txBody>
      </p:sp>
      <p:pic>
        <p:nvPicPr>
          <p:cNvPr id="4" name="图片 3"/>
          <p:cNvPicPr>
            <a:picLocks noChangeAspect="1"/>
          </p:cNvPicPr>
          <p:nvPr/>
        </p:nvPicPr>
        <p:blipFill>
          <a:blip r:embed="rId3"/>
          <a:stretch>
            <a:fillRect/>
          </a:stretch>
        </p:blipFill>
        <p:spPr>
          <a:xfrm>
            <a:off x="1240885" y="2334370"/>
            <a:ext cx="4978470" cy="2812266"/>
          </a:xfrm>
          <a:prstGeom prst="rect">
            <a:avLst/>
          </a:prstGeom>
        </p:spPr>
      </p:pic>
      <p:sp>
        <p:nvSpPr>
          <p:cNvPr id="5" name="矩形 4"/>
          <p:cNvSpPr/>
          <p:nvPr/>
        </p:nvSpPr>
        <p:spPr>
          <a:xfrm>
            <a:off x="682120" y="5309820"/>
            <a:ext cx="6096000" cy="461665"/>
          </a:xfrm>
          <a:prstGeom prst="rect">
            <a:avLst/>
          </a:prstGeom>
        </p:spPr>
        <p:txBody>
          <a:bodyPr>
            <a:spAutoFit/>
          </a:bodyPr>
          <a:lstStyle/>
          <a:p>
            <a:pPr indent="228600" algn="ctr">
              <a:spcAft>
                <a:spcPts val="0"/>
              </a:spcAft>
            </a:pPr>
            <a:r>
              <a:rPr lang="zh-CN" altLang="zh-CN" sz="1200" kern="100" dirty="0">
                <a:latin typeface="Times New Roman" panose="02020603050405020304" pitchFamily="18" charset="0"/>
              </a:rPr>
              <a:t>图</a:t>
            </a:r>
            <a:r>
              <a:rPr lang="en-US" altLang="zh-CN" sz="1200" kern="100" dirty="0">
                <a:latin typeface="Times New Roman" panose="02020603050405020304" pitchFamily="18" charset="0"/>
              </a:rPr>
              <a:t>3-5</a:t>
            </a:r>
            <a:r>
              <a:rPr lang="zh-CN" altLang="zh-CN" sz="1200" kern="100" dirty="0">
                <a:latin typeface="Times New Roman" panose="02020603050405020304" pitchFamily="18" charset="0"/>
              </a:rPr>
              <a:t>气暖式热交换器</a:t>
            </a:r>
          </a:p>
          <a:p>
            <a:pPr indent="1314450" algn="just">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热交换管</a:t>
            </a:r>
            <a:r>
              <a:rPr lang="en-US" altLang="zh-CN" sz="1200" dirty="0">
                <a:latin typeface="Times New Roman" panose="02020603050405020304" pitchFamily="18" charset="0"/>
              </a:rPr>
              <a:t> 2—</a:t>
            </a:r>
            <a:r>
              <a:rPr lang="zh-CN" altLang="zh-CN" sz="1200" dirty="0">
                <a:latin typeface="Times New Roman" panose="02020603050405020304" pitchFamily="18" charset="0"/>
              </a:rPr>
              <a:t>空气保温管</a:t>
            </a:r>
            <a:r>
              <a:rPr lang="en-US" altLang="zh-CN" sz="1200" dirty="0">
                <a:latin typeface="Times New Roman" panose="02020603050405020304" pitchFamily="18" charset="0"/>
              </a:rPr>
              <a:t>  3—</a:t>
            </a:r>
            <a:r>
              <a:rPr lang="zh-CN" altLang="zh-CN" sz="1200" dirty="0">
                <a:latin typeface="Times New Roman" panose="02020603050405020304" pitchFamily="18" charset="0"/>
              </a:rPr>
              <a:t>排气管</a:t>
            </a:r>
          </a:p>
        </p:txBody>
      </p:sp>
      <p:sp>
        <p:nvSpPr>
          <p:cNvPr id="6" name="矩形 5"/>
          <p:cNvSpPr/>
          <p:nvPr/>
        </p:nvSpPr>
        <p:spPr>
          <a:xfrm>
            <a:off x="6462477" y="2909163"/>
            <a:ext cx="5599134" cy="2862322"/>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由于发动机的废气含热量较高，能够提供足够暖气来调节车内的温度，所以特别适合于北方寒冷地方解决车内供暖问题。但它的供热效果受车速、发动机工况的影响，供暖温度不稳定。其次，由于废气中含腐蚀性气体以及有毒气体和微粒，这种取暖器必须采用耐腐蚀材料，联接的密封性必须可靠，否则一旦穿孔，后果不堪设想。另外，在排气管道中加装的换热装置使排气阻力加大，对发动机工况有一定的影响。而且，这种装置的结构比较复杂，体积较大，在一定程度上限制了它的应用。</a:t>
            </a:r>
          </a:p>
        </p:txBody>
      </p:sp>
    </p:spTree>
    <p:extLst>
      <p:ext uri="{BB962C8B-B14F-4D97-AF65-F5344CB8AC3E}">
        <p14:creationId xmlns:p14="http://schemas.microsoft.com/office/powerpoint/2010/main" val="2534661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317326" y="245621"/>
            <a:ext cx="11469666" cy="1477328"/>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rPr>
              <a:t>5.</a:t>
            </a:r>
            <a:r>
              <a:rPr lang="zh-CN" altLang="zh-CN" kern="100" dirty="0">
                <a:latin typeface="Times New Roman" panose="02020603050405020304" pitchFamily="18" charset="0"/>
              </a:rPr>
              <a:t>独立燃烧式取暖系统</a:t>
            </a:r>
          </a:p>
          <a:p>
            <a:pPr indent="266700" algn="just">
              <a:spcAft>
                <a:spcPts val="0"/>
              </a:spcAft>
            </a:pPr>
            <a:r>
              <a:rPr lang="zh-CN" altLang="zh-CN" kern="100" dirty="0">
                <a:latin typeface="Times New Roman" panose="02020603050405020304" pitchFamily="18" charset="0"/>
              </a:rPr>
              <a:t>目前大客车普遍采用独立燃烧式取暖装置，其热容量大，热效率可达</a:t>
            </a:r>
            <a:r>
              <a:rPr lang="en-US" altLang="zh-CN" kern="100" dirty="0">
                <a:latin typeface="Times New Roman" panose="02020603050405020304" pitchFamily="18" charset="0"/>
              </a:rPr>
              <a:t>80</a:t>
            </a:r>
            <a:r>
              <a:rPr lang="zh-CN" altLang="zh-CN" kern="100" dirty="0">
                <a:latin typeface="Times New Roman" panose="02020603050405020304" pitchFamily="18" charset="0"/>
              </a:rPr>
              <a:t>％。一般可使用煤油、轻柴油等作燃料。</a:t>
            </a:r>
          </a:p>
          <a:p>
            <a:pPr indent="266700" algn="just">
              <a:spcAft>
                <a:spcPts val="0"/>
              </a:spcAft>
            </a:pPr>
            <a:r>
              <a:rPr lang="zh-CN" altLang="zh-CN" kern="100" dirty="0">
                <a:latin typeface="Times New Roman" panose="02020603050405020304" pitchFamily="18" charset="0"/>
              </a:rPr>
              <a:t>独立燃烧式暖风系统有直接式和间接式之分。</a:t>
            </a:r>
          </a:p>
          <a:p>
            <a:pPr indent="266700" algn="just">
              <a:spcAft>
                <a:spcPts val="0"/>
              </a:spcAft>
            </a:pPr>
            <a:r>
              <a:rPr lang="zh-CN" altLang="zh-CN" kern="100" dirty="0">
                <a:latin typeface="Times New Roman" panose="02020603050405020304" pitchFamily="18" charset="0"/>
              </a:rPr>
              <a:t>所谓直接式指的是把燃料燃烧产生的热量在热交换器中直接传递给空气，然后用风机将热空气送入车厢内；而间接式则是先用燃料燃烧的热量把水加热，再利用水与空气热交换向车内提供暖风。</a:t>
            </a:r>
          </a:p>
        </p:txBody>
      </p:sp>
      <p:sp>
        <p:nvSpPr>
          <p:cNvPr id="4" name="矩形 3"/>
          <p:cNvSpPr/>
          <p:nvPr/>
        </p:nvSpPr>
        <p:spPr>
          <a:xfrm>
            <a:off x="317326" y="1722949"/>
            <a:ext cx="11645030" cy="1754326"/>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）直接式独立燃烧式暖风系统</a:t>
            </a:r>
          </a:p>
          <a:p>
            <a:r>
              <a:rPr lang="zh-CN" altLang="zh-CN" kern="100" dirty="0">
                <a:latin typeface="Times New Roman" panose="02020603050405020304" pitchFamily="18" charset="0"/>
              </a:rPr>
              <a:t>①独立燃烧式暖风系统的组成。独立燃烧式暖风系统由燃烧室、热交换器、供给系统和控制系统等四部分组成，如图</a:t>
            </a:r>
            <a:r>
              <a:rPr lang="en-US" altLang="zh-CN" kern="100" dirty="0">
                <a:latin typeface="Times New Roman" panose="02020603050405020304" pitchFamily="18" charset="0"/>
              </a:rPr>
              <a:t>3-6</a:t>
            </a:r>
            <a:r>
              <a:rPr lang="zh-CN" altLang="zh-CN" kern="100" dirty="0">
                <a:latin typeface="Times New Roman" panose="02020603050405020304" pitchFamily="18" charset="0"/>
              </a:rPr>
              <a:t>所示</a:t>
            </a:r>
            <a:r>
              <a:rPr lang="zh-CN" altLang="zh-CN" kern="100" dirty="0" smtClean="0">
                <a:latin typeface="Times New Roman" panose="02020603050405020304" pitchFamily="18" charset="0"/>
              </a:rPr>
              <a:t>。</a:t>
            </a:r>
            <a:endParaRPr lang="en-US" altLang="zh-CN" kern="100" dirty="0" smtClean="0">
              <a:latin typeface="Times New Roman" panose="02020603050405020304" pitchFamily="18" charset="0"/>
            </a:endParaRPr>
          </a:p>
          <a:p>
            <a:r>
              <a:rPr lang="zh-CN" altLang="zh-CN" dirty="0" smtClean="0"/>
              <a:t>②</a:t>
            </a:r>
            <a:r>
              <a:rPr lang="zh-CN" altLang="zh-CN" dirty="0"/>
              <a:t>独立燃烧式暖风系统的特点</a:t>
            </a:r>
          </a:p>
          <a:p>
            <a:r>
              <a:rPr lang="zh-CN" altLang="zh-CN" dirty="0"/>
              <a:t>优点：取暖快，不受汽车行驶条件的影响</a:t>
            </a:r>
            <a:r>
              <a:rPr lang="zh-CN" altLang="zh-CN" dirty="0" smtClean="0"/>
              <a:t>。缺点</a:t>
            </a:r>
            <a:r>
              <a:rPr lang="zh-CN" altLang="zh-CN" dirty="0"/>
              <a:t>：加热出来的空气为高温干热状态，舒适性差。</a:t>
            </a:r>
          </a:p>
          <a:p>
            <a:pPr indent="266700" algn="just">
              <a:spcAft>
                <a:spcPts val="0"/>
              </a:spcAft>
            </a:pPr>
            <a:endParaRPr lang="zh-CN" altLang="zh-CN" kern="100" dirty="0">
              <a:latin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1299062" y="3445898"/>
            <a:ext cx="4863744" cy="3180141"/>
          </a:xfrm>
          <a:prstGeom prst="rect">
            <a:avLst/>
          </a:prstGeom>
        </p:spPr>
      </p:pic>
      <p:sp>
        <p:nvSpPr>
          <p:cNvPr id="6" name="矩形 5"/>
          <p:cNvSpPr/>
          <p:nvPr/>
        </p:nvSpPr>
        <p:spPr>
          <a:xfrm>
            <a:off x="6563639" y="4151974"/>
            <a:ext cx="4208745" cy="1015663"/>
          </a:xfrm>
          <a:prstGeom prst="rect">
            <a:avLst/>
          </a:prstGeom>
        </p:spPr>
        <p:txBody>
          <a:bodyPr wrap="square">
            <a:spAutoFit/>
          </a:bodyPr>
          <a:lstStyle/>
          <a:p>
            <a:pPr indent="628650" algn="just">
              <a:spcAft>
                <a:spcPts val="0"/>
              </a:spcAft>
            </a:pPr>
            <a:r>
              <a:rPr lang="zh-CN" altLang="zh-CN" sz="1200" kern="100" dirty="0">
                <a:latin typeface="Times New Roman" panose="02020603050405020304" pitchFamily="18" charset="0"/>
              </a:rPr>
              <a:t>图</a:t>
            </a:r>
            <a:r>
              <a:rPr lang="en-US" altLang="zh-CN" sz="1200" kern="100" dirty="0">
                <a:latin typeface="Times New Roman" panose="02020603050405020304" pitchFamily="18" charset="0"/>
              </a:rPr>
              <a:t>3-6</a:t>
            </a:r>
            <a:r>
              <a:rPr lang="zh-CN" altLang="zh-CN" sz="1200" kern="100" dirty="0">
                <a:latin typeface="Times New Roman" panose="02020603050405020304" pitchFamily="18" charset="0"/>
              </a:rPr>
              <a:t>直接式独立燃烧暖气装置</a:t>
            </a:r>
          </a:p>
          <a:p>
            <a:pPr indent="171450" algn="just">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进风口</a:t>
            </a:r>
            <a:r>
              <a:rPr lang="en-US" altLang="zh-CN" sz="1200" dirty="0">
                <a:latin typeface="Times New Roman" panose="02020603050405020304" pitchFamily="18" charset="0"/>
              </a:rPr>
              <a:t> 2—</a:t>
            </a:r>
            <a:r>
              <a:rPr lang="zh-CN" altLang="zh-CN" sz="1200" dirty="0">
                <a:latin typeface="Times New Roman" panose="02020603050405020304" pitchFamily="18" charset="0"/>
              </a:rPr>
              <a:t>大风扇</a:t>
            </a:r>
            <a:r>
              <a:rPr lang="en-US" altLang="zh-CN" sz="1200" dirty="0">
                <a:latin typeface="Times New Roman" panose="02020603050405020304" pitchFamily="18" charset="0"/>
              </a:rPr>
              <a:t>  3—</a:t>
            </a:r>
            <a:r>
              <a:rPr lang="zh-CN" altLang="zh-CN" sz="1200" dirty="0">
                <a:latin typeface="Times New Roman" panose="02020603050405020304" pitchFamily="18" charset="0"/>
              </a:rPr>
              <a:t>支架</a:t>
            </a:r>
            <a:r>
              <a:rPr lang="en-US" altLang="zh-CN" sz="1200" dirty="0">
                <a:latin typeface="Times New Roman" panose="02020603050405020304" pitchFamily="18" charset="0"/>
              </a:rPr>
              <a:t> 4—</a:t>
            </a:r>
            <a:r>
              <a:rPr lang="zh-CN" altLang="zh-CN" sz="1200" dirty="0">
                <a:latin typeface="Times New Roman" panose="02020603050405020304" pitchFamily="18" charset="0"/>
              </a:rPr>
              <a:t>油泵</a:t>
            </a:r>
            <a:r>
              <a:rPr lang="en-US" altLang="zh-CN" sz="1200" dirty="0">
                <a:latin typeface="Times New Roman" panose="02020603050405020304" pitchFamily="18" charset="0"/>
              </a:rPr>
              <a:t> 5—</a:t>
            </a:r>
            <a:r>
              <a:rPr lang="zh-CN" altLang="zh-CN" sz="1200" dirty="0">
                <a:latin typeface="Times New Roman" panose="02020603050405020304" pitchFamily="18" charset="0"/>
              </a:rPr>
              <a:t>电热塞</a:t>
            </a:r>
            <a:r>
              <a:rPr lang="en-US" altLang="zh-CN" sz="1200" dirty="0">
                <a:latin typeface="Times New Roman" panose="02020603050405020304" pitchFamily="18" charset="0"/>
              </a:rPr>
              <a:t>  6—</a:t>
            </a:r>
            <a:r>
              <a:rPr lang="zh-CN" altLang="zh-CN" sz="1200" dirty="0">
                <a:latin typeface="Times New Roman" panose="02020603050405020304" pitchFamily="18" charset="0"/>
              </a:rPr>
              <a:t>雾化杯</a:t>
            </a:r>
            <a:r>
              <a:rPr lang="en-US" altLang="zh-CN" sz="1200" dirty="0">
                <a:latin typeface="Times New Roman" panose="02020603050405020304" pitchFamily="18" charset="0"/>
              </a:rPr>
              <a:t> 7—</a:t>
            </a:r>
            <a:r>
              <a:rPr lang="zh-CN" altLang="zh-CN" sz="1200" dirty="0">
                <a:latin typeface="Times New Roman" panose="02020603050405020304" pitchFamily="18" charset="0"/>
              </a:rPr>
              <a:t>外壳</a:t>
            </a:r>
            <a:r>
              <a:rPr lang="en-US" altLang="zh-CN" sz="1200" dirty="0">
                <a:latin typeface="Times New Roman" panose="02020603050405020304" pitchFamily="18" charset="0"/>
              </a:rPr>
              <a:t> 8—</a:t>
            </a:r>
            <a:r>
              <a:rPr lang="zh-CN" altLang="zh-CN" sz="1200" dirty="0">
                <a:latin typeface="Times New Roman" panose="02020603050405020304" pitchFamily="18" charset="0"/>
              </a:rPr>
              <a:t>出风口</a:t>
            </a:r>
            <a:r>
              <a:rPr lang="en-US" altLang="zh-CN" sz="1200" dirty="0">
                <a:latin typeface="Times New Roman" panose="02020603050405020304" pitchFamily="18" charset="0"/>
              </a:rPr>
              <a:t>  </a:t>
            </a:r>
            <a:endParaRPr lang="zh-CN" altLang="zh-CN" sz="1200" dirty="0">
              <a:latin typeface="Times New Roman" panose="02020603050405020304" pitchFamily="18" charset="0"/>
            </a:endParaRPr>
          </a:p>
          <a:p>
            <a:pPr indent="228600" algn="just">
              <a:spcAft>
                <a:spcPts val="0"/>
              </a:spcAft>
            </a:pPr>
            <a:r>
              <a:rPr lang="en-US" altLang="zh-CN" sz="1200" dirty="0">
                <a:latin typeface="宋体" panose="02010600030101010101" pitchFamily="2" charset="-122"/>
              </a:rPr>
              <a:t>9—</a:t>
            </a:r>
            <a:r>
              <a:rPr lang="zh-CN" altLang="zh-CN" sz="1200" dirty="0">
                <a:latin typeface="Times New Roman" panose="02020603050405020304" pitchFamily="18" charset="0"/>
              </a:rPr>
              <a:t>支座</a:t>
            </a:r>
            <a:r>
              <a:rPr lang="en-US" altLang="zh-CN" sz="1200" dirty="0">
                <a:latin typeface="Times New Roman" panose="02020603050405020304" pitchFamily="18" charset="0"/>
              </a:rPr>
              <a:t> 10—</a:t>
            </a:r>
            <a:r>
              <a:rPr lang="zh-CN" altLang="zh-CN" sz="1200" dirty="0">
                <a:latin typeface="Times New Roman" panose="02020603050405020304" pitchFamily="18" charset="0"/>
              </a:rPr>
              <a:t>燃烧室</a:t>
            </a:r>
            <a:r>
              <a:rPr lang="en-US" altLang="zh-CN" sz="1200" dirty="0">
                <a:latin typeface="Times New Roman" panose="02020603050405020304" pitchFamily="18" charset="0"/>
              </a:rPr>
              <a:t> 11—</a:t>
            </a:r>
            <a:r>
              <a:rPr lang="zh-CN" altLang="zh-CN" sz="1200" dirty="0">
                <a:latin typeface="Times New Roman" panose="02020603050405020304" pitchFamily="18" charset="0"/>
              </a:rPr>
              <a:t>导风管</a:t>
            </a:r>
            <a:r>
              <a:rPr lang="en-US" altLang="zh-CN" sz="1200" dirty="0">
                <a:latin typeface="Times New Roman" panose="02020603050405020304" pitchFamily="18" charset="0"/>
              </a:rPr>
              <a:t>  12—</a:t>
            </a:r>
            <a:r>
              <a:rPr lang="zh-CN" altLang="zh-CN" sz="1200" dirty="0">
                <a:latin typeface="Times New Roman" panose="02020603050405020304" pitchFamily="18" charset="0"/>
              </a:rPr>
              <a:t>小风扇</a:t>
            </a:r>
            <a:r>
              <a:rPr lang="en-US" altLang="zh-CN" sz="1200" dirty="0">
                <a:latin typeface="Times New Roman" panose="02020603050405020304" pitchFamily="18" charset="0"/>
              </a:rPr>
              <a:t> 13—</a:t>
            </a:r>
            <a:r>
              <a:rPr lang="zh-CN" altLang="zh-CN" sz="1200" dirty="0">
                <a:latin typeface="Times New Roman" panose="02020603050405020304" pitchFamily="18" charset="0"/>
              </a:rPr>
              <a:t>废气管</a:t>
            </a:r>
            <a:r>
              <a:rPr lang="en-US" altLang="zh-CN" sz="1200" dirty="0">
                <a:latin typeface="Times New Roman" panose="02020603050405020304" pitchFamily="18" charset="0"/>
              </a:rPr>
              <a:t> 14—</a:t>
            </a:r>
            <a:r>
              <a:rPr lang="zh-CN" altLang="zh-CN" sz="1200" dirty="0">
                <a:latin typeface="Times New Roman" panose="02020603050405020304" pitchFamily="18" charset="0"/>
              </a:rPr>
              <a:t>透气管</a:t>
            </a:r>
            <a:r>
              <a:rPr lang="en-US" altLang="zh-CN" sz="1200" dirty="0">
                <a:latin typeface="Times New Roman" panose="02020603050405020304" pitchFamily="18" charset="0"/>
              </a:rPr>
              <a:t>  15—</a:t>
            </a:r>
            <a:r>
              <a:rPr lang="zh-CN" altLang="zh-CN" sz="1200" dirty="0">
                <a:latin typeface="Times New Roman" panose="02020603050405020304" pitchFamily="18" charset="0"/>
              </a:rPr>
              <a:t>电机</a:t>
            </a:r>
          </a:p>
        </p:txBody>
      </p:sp>
    </p:spTree>
    <p:extLst>
      <p:ext uri="{BB962C8B-B14F-4D97-AF65-F5344CB8AC3E}">
        <p14:creationId xmlns:p14="http://schemas.microsoft.com/office/powerpoint/2010/main" val="35885623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204592" y="286053"/>
            <a:ext cx="11632504" cy="2031325"/>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）间接式独立燃烧式暖风系统</a:t>
            </a:r>
          </a:p>
          <a:p>
            <a:r>
              <a:rPr lang="zh-CN" altLang="zh-CN" kern="100" dirty="0">
                <a:latin typeface="Times New Roman" panose="02020603050405020304" pitchFamily="18" charset="0"/>
              </a:rPr>
              <a:t>间接式独立燃烧系统用水作为载热介质向车室提供暖风，出风柔和舒适感好，且采用内循环空气、灰尘少、效果较为理想</a:t>
            </a:r>
            <a:r>
              <a:rPr lang="zh-CN" altLang="zh-CN" kern="100" dirty="0" smtClean="0">
                <a:latin typeface="Times New Roman" panose="02020603050405020304" pitchFamily="18" charset="0"/>
              </a:rPr>
              <a:t>。</a:t>
            </a:r>
            <a:endParaRPr lang="en-US" altLang="zh-CN" kern="100" dirty="0" smtClean="0">
              <a:latin typeface="Times New Roman" panose="02020603050405020304" pitchFamily="18" charset="0"/>
            </a:endParaRPr>
          </a:p>
          <a:p>
            <a:r>
              <a:rPr lang="zh-CN" altLang="zh-CN" dirty="0" smtClean="0"/>
              <a:t>①</a:t>
            </a:r>
            <a:r>
              <a:rPr lang="zh-CN" altLang="zh-CN" dirty="0"/>
              <a:t>间接式独立燃烧式暖风系统的组成。与直接式大体相同，也包括四个部分，如图</a:t>
            </a:r>
            <a:r>
              <a:rPr lang="en-US" altLang="zh-CN" dirty="0"/>
              <a:t>3-7</a:t>
            </a:r>
            <a:r>
              <a:rPr lang="zh-CN" altLang="zh-CN" dirty="0"/>
              <a:t>所示。</a:t>
            </a:r>
          </a:p>
          <a:p>
            <a:r>
              <a:rPr lang="zh-CN" altLang="zh-CN" dirty="0"/>
              <a:t>②间接式独立燃烧式暖风系统的特点。间接式独立燃烧式暖风系统不仅可作为车厢取暖用，还可提供预热发动机、润滑油和蓄电池等。</a:t>
            </a:r>
          </a:p>
          <a:p>
            <a:pPr indent="266700" algn="just">
              <a:spcAft>
                <a:spcPts val="0"/>
              </a:spcAft>
            </a:pPr>
            <a:endParaRPr lang="zh-CN" altLang="zh-CN" kern="100" dirty="0">
              <a:latin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2977757" y="2114916"/>
            <a:ext cx="5590045" cy="3354028"/>
          </a:xfrm>
          <a:prstGeom prst="rect">
            <a:avLst/>
          </a:prstGeom>
        </p:spPr>
      </p:pic>
      <p:sp>
        <p:nvSpPr>
          <p:cNvPr id="5" name="矩形 4"/>
          <p:cNvSpPr/>
          <p:nvPr/>
        </p:nvSpPr>
        <p:spPr>
          <a:xfrm>
            <a:off x="3048000" y="5696582"/>
            <a:ext cx="6096000" cy="646331"/>
          </a:xfrm>
          <a:prstGeom prst="rect">
            <a:avLst/>
          </a:prstGeom>
        </p:spPr>
        <p:txBody>
          <a:bodyPr>
            <a:spAutoFit/>
          </a:bodyPr>
          <a:lstStyle/>
          <a:p>
            <a:pPr indent="742950" algn="just">
              <a:spcAft>
                <a:spcPts val="0"/>
              </a:spcAft>
            </a:pPr>
            <a:r>
              <a:rPr lang="en-US" altLang="zh-CN" sz="1200" kern="100" dirty="0" smtClean="0">
                <a:latin typeface="Times New Roman" panose="02020603050405020304" pitchFamily="18" charset="0"/>
              </a:rPr>
              <a:t>                        </a:t>
            </a:r>
            <a:r>
              <a:rPr lang="zh-CN" altLang="zh-CN" sz="1200" kern="100" dirty="0" smtClean="0">
                <a:latin typeface="Times New Roman" panose="02020603050405020304" pitchFamily="18" charset="0"/>
              </a:rPr>
              <a:t>图</a:t>
            </a:r>
            <a:r>
              <a:rPr lang="en-US" altLang="zh-CN" sz="1200" kern="100" dirty="0">
                <a:latin typeface="Times New Roman" panose="02020603050405020304" pitchFamily="18" charset="0"/>
              </a:rPr>
              <a:t>3-7</a:t>
            </a:r>
            <a:r>
              <a:rPr lang="zh-CN" altLang="zh-CN" sz="1200" kern="100" dirty="0">
                <a:latin typeface="Times New Roman" panose="02020603050405020304" pitchFamily="18" charset="0"/>
              </a:rPr>
              <a:t>间接式独立燃烧暖气装置</a:t>
            </a:r>
          </a:p>
          <a:p>
            <a:pPr indent="628650" algn="just">
              <a:spcAft>
                <a:spcPts val="0"/>
              </a:spcAft>
            </a:pPr>
            <a:r>
              <a:rPr lang="en-US" altLang="zh-CN" sz="1200" dirty="0">
                <a:latin typeface="宋体" panose="02010600030101010101" pitchFamily="2" charset="-122"/>
              </a:rPr>
              <a:t>1—</a:t>
            </a:r>
            <a:r>
              <a:rPr lang="zh-CN" altLang="zh-CN" sz="1200" dirty="0">
                <a:latin typeface="Times New Roman" panose="02020603050405020304" pitchFamily="18" charset="0"/>
              </a:rPr>
              <a:t>电机</a:t>
            </a:r>
            <a:r>
              <a:rPr lang="en-US" altLang="zh-CN" sz="1200" dirty="0">
                <a:latin typeface="Times New Roman" panose="02020603050405020304" pitchFamily="18" charset="0"/>
              </a:rPr>
              <a:t> 2—</a:t>
            </a:r>
            <a:r>
              <a:rPr lang="zh-CN" altLang="zh-CN" sz="1200" dirty="0">
                <a:latin typeface="Times New Roman" panose="02020603050405020304" pitchFamily="18" charset="0"/>
              </a:rPr>
              <a:t>风扇</a:t>
            </a:r>
            <a:r>
              <a:rPr lang="en-US" altLang="zh-CN" sz="1200" dirty="0">
                <a:latin typeface="Times New Roman" panose="02020603050405020304" pitchFamily="18" charset="0"/>
              </a:rPr>
              <a:t>  3—</a:t>
            </a:r>
            <a:r>
              <a:rPr lang="zh-CN" altLang="zh-CN" sz="1200" dirty="0">
                <a:latin typeface="Times New Roman" panose="02020603050405020304" pitchFamily="18" charset="0"/>
              </a:rPr>
              <a:t>电磁阀</a:t>
            </a:r>
            <a:r>
              <a:rPr lang="en-US" altLang="zh-CN" sz="1200" dirty="0">
                <a:latin typeface="Times New Roman" panose="02020603050405020304" pitchFamily="18" charset="0"/>
              </a:rPr>
              <a:t> 4—</a:t>
            </a:r>
            <a:r>
              <a:rPr lang="zh-CN" altLang="zh-CN" sz="1200" dirty="0">
                <a:latin typeface="Times New Roman" panose="02020603050405020304" pitchFamily="18" charset="0"/>
              </a:rPr>
              <a:t>喷油</a:t>
            </a:r>
            <a:r>
              <a:rPr lang="en-US" altLang="zh-CN" sz="1200" dirty="0">
                <a:latin typeface="Times New Roman" panose="02020603050405020304" pitchFamily="18" charset="0"/>
              </a:rPr>
              <a:t> 5—</a:t>
            </a:r>
            <a:r>
              <a:rPr lang="zh-CN" altLang="zh-CN" sz="1200" dirty="0">
                <a:latin typeface="Times New Roman" panose="02020603050405020304" pitchFamily="18" charset="0"/>
              </a:rPr>
              <a:t>燃烧室</a:t>
            </a:r>
            <a:r>
              <a:rPr lang="en-US" altLang="zh-CN" sz="1200" dirty="0">
                <a:latin typeface="Times New Roman" panose="02020603050405020304" pitchFamily="18" charset="0"/>
              </a:rPr>
              <a:t>  6—</a:t>
            </a:r>
            <a:r>
              <a:rPr lang="zh-CN" altLang="zh-CN" sz="1200" dirty="0">
                <a:latin typeface="Times New Roman" panose="02020603050405020304" pitchFamily="18" charset="0"/>
              </a:rPr>
              <a:t>热交换器</a:t>
            </a:r>
          </a:p>
          <a:p>
            <a:pPr indent="171450" algn="just">
              <a:spcAft>
                <a:spcPts val="0"/>
              </a:spcAft>
            </a:pPr>
            <a:r>
              <a:rPr lang="en-US" altLang="zh-CN" sz="1200" dirty="0">
                <a:latin typeface="宋体" panose="02010600030101010101" pitchFamily="2" charset="-122"/>
              </a:rPr>
              <a:t>7—</a:t>
            </a:r>
            <a:r>
              <a:rPr lang="zh-CN" altLang="zh-CN" sz="1200" dirty="0">
                <a:latin typeface="Times New Roman" panose="02020603050405020304" pitchFamily="18" charset="0"/>
              </a:rPr>
              <a:t>过热保护器</a:t>
            </a:r>
            <a:r>
              <a:rPr lang="en-US" altLang="zh-CN" sz="1200" dirty="0">
                <a:latin typeface="Times New Roman" panose="02020603050405020304" pitchFamily="18" charset="0"/>
              </a:rPr>
              <a:t> 8—</a:t>
            </a:r>
            <a:r>
              <a:rPr lang="zh-CN" altLang="zh-CN" sz="1200" dirty="0">
                <a:latin typeface="Times New Roman" panose="02020603050405020304" pitchFamily="18" charset="0"/>
              </a:rPr>
              <a:t>出水管</a:t>
            </a:r>
            <a:r>
              <a:rPr lang="en-US" altLang="zh-CN" sz="1200" dirty="0">
                <a:latin typeface="Times New Roman" panose="02020603050405020304" pitchFamily="18" charset="0"/>
              </a:rPr>
              <a:t>  9—</a:t>
            </a:r>
            <a:r>
              <a:rPr lang="zh-CN" altLang="zh-CN" sz="1200" dirty="0">
                <a:latin typeface="Times New Roman" panose="02020603050405020304" pitchFamily="18" charset="0"/>
              </a:rPr>
              <a:t>进水管</a:t>
            </a:r>
            <a:r>
              <a:rPr lang="en-US" altLang="zh-CN" sz="1200" dirty="0">
                <a:latin typeface="Times New Roman" panose="02020603050405020304" pitchFamily="18" charset="0"/>
              </a:rPr>
              <a:t> 10—</a:t>
            </a:r>
            <a:r>
              <a:rPr lang="zh-CN" altLang="zh-CN" sz="1200" dirty="0">
                <a:latin typeface="Times New Roman" panose="02020603050405020304" pitchFamily="18" charset="0"/>
              </a:rPr>
              <a:t>电点火器</a:t>
            </a:r>
            <a:r>
              <a:rPr lang="en-US" altLang="zh-CN" sz="1200" dirty="0">
                <a:latin typeface="Times New Roman" panose="02020603050405020304" pitchFamily="18" charset="0"/>
              </a:rPr>
              <a:t> 11—</a:t>
            </a:r>
            <a:r>
              <a:rPr lang="zh-CN" altLang="zh-CN" sz="1200" dirty="0">
                <a:latin typeface="Times New Roman" panose="02020603050405020304" pitchFamily="18" charset="0"/>
              </a:rPr>
              <a:t>光敏电阻器</a:t>
            </a:r>
            <a:r>
              <a:rPr lang="en-US" altLang="zh-CN" sz="1200" dirty="0">
                <a:latin typeface="Times New Roman" panose="02020603050405020304" pitchFamily="18" charset="0"/>
              </a:rPr>
              <a:t>  12—</a:t>
            </a:r>
            <a:r>
              <a:rPr lang="zh-CN" altLang="zh-CN" sz="1200" dirty="0">
                <a:latin typeface="Times New Roman" panose="02020603050405020304" pitchFamily="18" charset="0"/>
              </a:rPr>
              <a:t>油泵</a:t>
            </a:r>
          </a:p>
        </p:txBody>
      </p:sp>
    </p:spTree>
    <p:extLst>
      <p:ext uri="{BB962C8B-B14F-4D97-AF65-F5344CB8AC3E}">
        <p14:creationId xmlns:p14="http://schemas.microsoft.com/office/powerpoint/2010/main" val="37572417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nvSpPr>
        <p:spPr>
          <a:xfrm>
            <a:off x="295950" y="325770"/>
            <a:ext cx="3579826" cy="769441"/>
          </a:xfrm>
          <a:prstGeom prst="rect">
            <a:avLst/>
          </a:prstGeom>
        </p:spPr>
        <p:txBody>
          <a:bodyPr wrap="non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二、配气系统</a:t>
            </a:r>
            <a:endParaRPr lang="zh-CN" altLang="zh-CN" sz="4400" b="1" kern="100" dirty="0">
              <a:effectLst/>
              <a:latin typeface="宋体" panose="02010600030101010101" pitchFamily="2" charset="-122"/>
              <a:ea typeface="宋体" panose="02010600030101010101" pitchFamily="2" charset="-122"/>
            </a:endParaRPr>
          </a:p>
        </p:txBody>
      </p:sp>
      <p:sp>
        <p:nvSpPr>
          <p:cNvPr id="7" name="矩形 6"/>
          <p:cNvSpPr/>
          <p:nvPr/>
        </p:nvSpPr>
        <p:spPr>
          <a:xfrm>
            <a:off x="492691" y="1420981"/>
            <a:ext cx="6096000" cy="4524315"/>
          </a:xfrm>
          <a:prstGeom prst="rect">
            <a:avLst/>
          </a:prstGeom>
        </p:spPr>
        <p:txBody>
          <a:bodyPr>
            <a:spAutoFit/>
          </a:bodyPr>
          <a:lstStyle/>
          <a:p>
            <a:pPr indent="266700" algn="just">
              <a:spcAft>
                <a:spcPts val="0"/>
              </a:spcAft>
            </a:pPr>
            <a:r>
              <a:rPr lang="zh-CN" altLang="zh-CN" kern="100" dirty="0">
                <a:latin typeface="Times New Roman" panose="02020603050405020304" pitchFamily="18" charset="0"/>
              </a:rPr>
              <a:t>汽车空调已由单一制冷或采暖方式发展到冷暖一体化形式，由季节性空调，发展到全年性空调，真正起到空气调节的作用。系统根据空调的工作要求，可以将冷、热风按照配置送到驾驶室内，满足调节需要。</a:t>
            </a:r>
          </a:p>
          <a:p>
            <a:pPr indent="266700" algn="just">
              <a:spcAft>
                <a:spcPts val="0"/>
              </a:spcAft>
            </a:pPr>
            <a:r>
              <a:rPr lang="en-US" altLang="zh-CN" kern="100" dirty="0">
                <a:latin typeface="Times New Roman" panose="02020603050405020304" pitchFamily="18" charset="0"/>
              </a:rPr>
              <a:t>1.</a:t>
            </a:r>
            <a:r>
              <a:rPr lang="zh-CN" altLang="zh-CN" kern="100" dirty="0">
                <a:latin typeface="Times New Roman" panose="02020603050405020304" pitchFamily="18" charset="0"/>
              </a:rPr>
              <a:t>汽车空调配气系统的构成</a:t>
            </a:r>
            <a:r>
              <a:rPr lang="zh-CN" altLang="zh-CN"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汽车空调配气系统的可以分为三个阶段，</a:t>
            </a:r>
            <a:r>
              <a:rPr lang="zh-CN" altLang="zh-CN" kern="100" dirty="0">
                <a:latin typeface="Times New Roman" panose="02020603050405020304" pitchFamily="18" charset="0"/>
                <a:cs typeface="宋体" panose="02010600030101010101" pitchFamily="2" charset="-122"/>
              </a:rPr>
              <a:t>第一阶段为空气进入段，</a:t>
            </a:r>
            <a:r>
              <a:rPr lang="zh-CN" altLang="zh-CN" kern="100" dirty="0">
                <a:latin typeface="Times New Roman" panose="02020603050405020304" pitchFamily="18" charset="0"/>
              </a:rPr>
              <a:t>第二阶段为空气混合段，</a:t>
            </a:r>
            <a:r>
              <a:rPr lang="zh-CN" altLang="zh-CN" kern="100" dirty="0">
                <a:latin typeface="Times New Roman" panose="02020603050405020304" pitchFamily="18" charset="0"/>
                <a:cs typeface="宋体" panose="02010600030101010101" pitchFamily="2" charset="-122"/>
              </a:rPr>
              <a:t>第三阶段为空气分配段。</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cs typeface="宋体" panose="02010600030101010101" pitchFamily="2" charset="-122"/>
              </a:rPr>
              <a:t>如图</a:t>
            </a:r>
            <a:r>
              <a:rPr lang="en-US" altLang="zh-CN" kern="100" dirty="0">
                <a:latin typeface="Times New Roman" panose="02020603050405020304" pitchFamily="18" charset="0"/>
                <a:cs typeface="宋体" panose="02010600030101010101" pitchFamily="2" charset="-122"/>
              </a:rPr>
              <a:t>3-8</a:t>
            </a:r>
            <a:r>
              <a:rPr lang="zh-CN" altLang="zh-CN" kern="100" dirty="0">
                <a:latin typeface="Times New Roman" panose="02020603050405020304" pitchFamily="18" charset="0"/>
                <a:cs typeface="宋体" panose="02010600030101010101" pitchFamily="2" charset="-122"/>
              </a:rPr>
              <a:t>所示，当调温门处于全开位置状态时冷空气经过加热器，当调温门处于全闭位置状态时冷空气不经过加热器。这样只要调温门处于全开或全</a:t>
            </a:r>
            <a:r>
              <a:rPr lang="zh-CN" altLang="zh-CN" kern="100" dirty="0">
                <a:latin typeface="Times New Roman" panose="02020603050405020304" pitchFamily="18" charset="0"/>
              </a:rPr>
              <a:t>闭位置</a:t>
            </a:r>
            <a:r>
              <a:rPr lang="zh-CN" altLang="zh-CN" kern="100" dirty="0">
                <a:latin typeface="Times New Roman" panose="02020603050405020304" pitchFamily="18" charset="0"/>
                <a:cs typeface="宋体" panose="02010600030101010101" pitchFamily="2" charset="-122"/>
              </a:rPr>
              <a:t>，就可得到最高或最低温度空气。另外，也可调节调温门处于</a:t>
            </a:r>
            <a:r>
              <a:rPr lang="zh-CN" altLang="zh-CN" kern="100" dirty="0">
                <a:latin typeface="Times New Roman" panose="02020603050405020304" pitchFamily="18" charset="0"/>
              </a:rPr>
              <a:t>全开或全闭之间的不同位置</a:t>
            </a:r>
            <a:r>
              <a:rPr lang="zh-CN" altLang="zh-CN" kern="100" dirty="0">
                <a:latin typeface="Times New Roman" panose="02020603050405020304" pitchFamily="18" charset="0"/>
                <a:cs typeface="宋体" panose="02010600030101010101" pitchFamily="2" charset="-122"/>
              </a:rPr>
              <a:t>，得到不同温度和湿度的空气。分配段的除霜门、中风门、下风门，可调节空调风吹向挡风玻璃、乘员的中上部或脚部。另外，控制空调器内风机转速，调节空调风的流量，改变</a:t>
            </a:r>
            <a:r>
              <a:rPr lang="zh-CN" altLang="zh-CN" kern="100" dirty="0">
                <a:latin typeface="Times New Roman" panose="02020603050405020304" pitchFamily="18" charset="0"/>
              </a:rPr>
              <a:t>人体感觉的温度。</a:t>
            </a:r>
          </a:p>
        </p:txBody>
      </p:sp>
      <p:pic>
        <p:nvPicPr>
          <p:cNvPr id="8" name="图片 7"/>
          <p:cNvPicPr>
            <a:picLocks noChangeAspect="1"/>
          </p:cNvPicPr>
          <p:nvPr/>
        </p:nvPicPr>
        <p:blipFill>
          <a:blip r:embed="rId3"/>
          <a:stretch>
            <a:fillRect/>
          </a:stretch>
        </p:blipFill>
        <p:spPr>
          <a:xfrm>
            <a:off x="6889317" y="1095211"/>
            <a:ext cx="4747364" cy="3143222"/>
          </a:xfrm>
          <a:prstGeom prst="rect">
            <a:avLst/>
          </a:prstGeom>
        </p:spPr>
      </p:pic>
      <p:sp>
        <p:nvSpPr>
          <p:cNvPr id="9" name="矩形 8"/>
          <p:cNvSpPr/>
          <p:nvPr/>
        </p:nvSpPr>
        <p:spPr>
          <a:xfrm>
            <a:off x="6037546" y="4410314"/>
            <a:ext cx="6096000" cy="923330"/>
          </a:xfrm>
          <a:prstGeom prst="rect">
            <a:avLst/>
          </a:prstGeom>
        </p:spPr>
        <p:txBody>
          <a:bodyPr>
            <a:spAutoFit/>
          </a:bodyPr>
          <a:lstStyle/>
          <a:p>
            <a:pPr indent="228600" algn="ctr">
              <a:spcAft>
                <a:spcPts val="0"/>
              </a:spcAft>
            </a:pPr>
            <a:r>
              <a:rPr lang="zh-CN" altLang="zh-CN" sz="1200" kern="0" dirty="0">
                <a:latin typeface="Times New Roman" panose="02020603050405020304" pitchFamily="18" charset="0"/>
              </a:rPr>
              <a:t>图</a:t>
            </a:r>
            <a:r>
              <a:rPr lang="en-US" altLang="zh-CN" sz="1200" kern="0" dirty="0">
                <a:latin typeface="Times New Roman" panose="02020603050405020304" pitchFamily="18" charset="0"/>
              </a:rPr>
              <a:t>3-8 </a:t>
            </a:r>
            <a:r>
              <a:rPr lang="zh-CN" altLang="zh-CN" sz="1200" kern="0" dirty="0">
                <a:latin typeface="Times New Roman" panose="02020603050405020304" pitchFamily="18" charset="0"/>
              </a:rPr>
              <a:t>汽车空调配气系统工作过程</a:t>
            </a:r>
            <a:endParaRPr lang="zh-CN" altLang="zh-CN" sz="1200" kern="100" dirty="0">
              <a:latin typeface="Times New Roman" panose="02020603050405020304" pitchFamily="18" charset="0"/>
            </a:endParaRPr>
          </a:p>
          <a:p>
            <a:pPr indent="228600" algn="ctr">
              <a:spcAft>
                <a:spcPts val="0"/>
              </a:spcAft>
            </a:pPr>
            <a:r>
              <a:rPr lang="en-US" altLang="zh-CN" sz="1200" kern="0" dirty="0">
                <a:latin typeface="宋体" panose="02010600030101010101" pitchFamily="2" charset="-122"/>
              </a:rPr>
              <a:t>l-</a:t>
            </a:r>
            <a:r>
              <a:rPr lang="zh-CN" altLang="zh-CN" sz="1200" kern="0" dirty="0">
                <a:latin typeface="Times New Roman" panose="02020603050405020304" pitchFamily="18" charset="0"/>
              </a:rPr>
              <a:t>限流风门</a:t>
            </a:r>
            <a:r>
              <a:rPr lang="en-US" altLang="zh-CN" sz="1200" kern="0" dirty="0">
                <a:latin typeface="Times New Roman" panose="02020603050405020304" pitchFamily="18" charset="0"/>
              </a:rPr>
              <a:t> 2-</a:t>
            </a:r>
            <a:r>
              <a:rPr lang="zh-CN" altLang="zh-CN" sz="1200" kern="0" dirty="0">
                <a:latin typeface="Times New Roman" panose="02020603050405020304" pitchFamily="18" charset="0"/>
              </a:rPr>
              <a:t>加热器芯</a:t>
            </a:r>
            <a:r>
              <a:rPr lang="en-US" altLang="zh-CN" sz="1200" kern="0" dirty="0">
                <a:latin typeface="Times New Roman" panose="02020603050405020304" pitchFamily="18" charset="0"/>
              </a:rPr>
              <a:t> 3-</a:t>
            </a:r>
            <a:r>
              <a:rPr lang="zh-CN" altLang="zh-CN" sz="1200" kern="0" dirty="0">
                <a:latin typeface="Times New Roman" panose="02020603050405020304" pitchFamily="18" charset="0"/>
              </a:rPr>
              <a:t>热风口</a:t>
            </a:r>
            <a:r>
              <a:rPr lang="en-US" altLang="zh-CN" sz="1200" kern="0" dirty="0">
                <a:latin typeface="Times New Roman" panose="02020603050405020304" pitchFamily="18" charset="0"/>
              </a:rPr>
              <a:t>  4-</a:t>
            </a:r>
            <a:r>
              <a:rPr lang="zh-CN" altLang="zh-CN" sz="1200" kern="0" dirty="0">
                <a:latin typeface="Times New Roman" panose="02020603050405020304" pitchFamily="18" charset="0"/>
              </a:rPr>
              <a:t>鼓风机</a:t>
            </a:r>
            <a:r>
              <a:rPr lang="en-US" altLang="zh-CN" sz="1200" kern="0" dirty="0">
                <a:latin typeface="Times New Roman" panose="02020603050405020304" pitchFamily="18" charset="0"/>
              </a:rPr>
              <a:t>  5-</a:t>
            </a:r>
            <a:r>
              <a:rPr lang="zh-CN" altLang="zh-CN" sz="1200" kern="0" dirty="0">
                <a:latin typeface="Times New Roman" panose="02020603050405020304" pitchFamily="18" charset="0"/>
              </a:rPr>
              <a:t>新鲜空气</a:t>
            </a:r>
            <a:r>
              <a:rPr lang="en-US" altLang="zh-CN" sz="1200" kern="0" dirty="0">
                <a:latin typeface="Times New Roman" panose="02020603050405020304" pitchFamily="18" charset="0"/>
              </a:rPr>
              <a:t> 6-</a:t>
            </a:r>
            <a:r>
              <a:rPr lang="zh-CN" altLang="zh-CN" sz="1200" kern="0" dirty="0">
                <a:latin typeface="Times New Roman" panose="02020603050405020304" pitchFamily="18" charset="0"/>
              </a:rPr>
              <a:t>气源门 </a:t>
            </a:r>
            <a:endParaRPr lang="zh-CN" altLang="zh-CN" sz="1200" kern="100" dirty="0">
              <a:latin typeface="Times New Roman" panose="02020603050405020304" pitchFamily="18" charset="0"/>
            </a:endParaRPr>
          </a:p>
          <a:p>
            <a:pPr indent="228600" algn="ctr">
              <a:spcAft>
                <a:spcPts val="0"/>
              </a:spcAft>
            </a:pPr>
            <a:r>
              <a:rPr lang="en-US" altLang="zh-CN" sz="1200" kern="0" dirty="0">
                <a:latin typeface="宋体" panose="02010600030101010101" pitchFamily="2" charset="-122"/>
              </a:rPr>
              <a:t>7-</a:t>
            </a:r>
            <a:r>
              <a:rPr lang="zh-CN" altLang="zh-CN" sz="1200" kern="0" dirty="0">
                <a:latin typeface="Times New Roman" panose="02020603050405020304" pitchFamily="18" charset="0"/>
              </a:rPr>
              <a:t>内循环</a:t>
            </a:r>
            <a:r>
              <a:rPr lang="en-US" altLang="zh-CN" sz="1200" kern="0" dirty="0">
                <a:latin typeface="Times New Roman" panose="02020603050405020304" pitchFamily="18" charset="0"/>
              </a:rPr>
              <a:t>  8-</a:t>
            </a:r>
            <a:r>
              <a:rPr lang="zh-CN" altLang="zh-CN" sz="1200" kern="0" dirty="0">
                <a:latin typeface="Times New Roman" panose="02020603050405020304" pitchFamily="18" charset="0"/>
              </a:rPr>
              <a:t>蒸发器芯</a:t>
            </a:r>
            <a:r>
              <a:rPr lang="en-US" altLang="zh-CN" sz="1200" kern="0" dirty="0">
                <a:latin typeface="Times New Roman" panose="02020603050405020304" pitchFamily="18" charset="0"/>
              </a:rPr>
              <a:t>  9-</a:t>
            </a:r>
            <a:r>
              <a:rPr lang="zh-CN" altLang="zh-CN" sz="1200" kern="0" dirty="0">
                <a:latin typeface="Times New Roman" panose="02020603050405020304" pitchFamily="18" charset="0"/>
              </a:rPr>
              <a:t>冷风口</a:t>
            </a:r>
            <a:r>
              <a:rPr lang="en-US" altLang="zh-CN" sz="1200" kern="0" dirty="0">
                <a:latin typeface="Times New Roman" panose="02020603050405020304" pitchFamily="18" charset="0"/>
              </a:rPr>
              <a:t>  10-</a:t>
            </a:r>
            <a:r>
              <a:rPr lang="zh-CN" altLang="zh-CN" sz="1200" kern="0" dirty="0">
                <a:latin typeface="Times New Roman" panose="02020603050405020304" pitchFamily="18" charset="0"/>
              </a:rPr>
              <a:t>调温门</a:t>
            </a:r>
            <a:r>
              <a:rPr lang="en-US" altLang="zh-CN" sz="1200" kern="0" dirty="0">
                <a:latin typeface="Times New Roman" panose="02020603050405020304" pitchFamily="18" charset="0"/>
              </a:rPr>
              <a:t> 11-</a:t>
            </a:r>
            <a:r>
              <a:rPr lang="zh-CN" altLang="zh-CN" sz="1200" kern="0" dirty="0">
                <a:latin typeface="Times New Roman" panose="02020603050405020304" pitchFamily="18" charset="0"/>
              </a:rPr>
              <a:t>至面板风口 </a:t>
            </a:r>
            <a:endParaRPr lang="zh-CN" altLang="zh-CN" sz="1200" kern="100" dirty="0">
              <a:latin typeface="Times New Roman" panose="02020603050405020304" pitchFamily="18" charset="0"/>
            </a:endParaRPr>
          </a:p>
          <a:p>
            <a:pPr indent="228600" algn="ctr">
              <a:spcAft>
                <a:spcPts val="0"/>
              </a:spcAft>
            </a:pPr>
            <a:r>
              <a:rPr lang="en-US" altLang="zh-CN" sz="1200" kern="0" dirty="0">
                <a:latin typeface="宋体" panose="02010600030101010101" pitchFamily="2" charset="-122"/>
              </a:rPr>
              <a:t>12-</a:t>
            </a:r>
            <a:r>
              <a:rPr lang="zh-CN" altLang="zh-CN" sz="1200" kern="0" dirty="0">
                <a:latin typeface="Times New Roman" panose="02020603050405020304" pitchFamily="18" charset="0"/>
              </a:rPr>
              <a:t>除霜风门</a:t>
            </a:r>
            <a:r>
              <a:rPr lang="en-US" altLang="zh-CN" sz="1200" kern="0" dirty="0">
                <a:latin typeface="Times New Roman" panose="02020603050405020304" pitchFamily="18" charset="0"/>
              </a:rPr>
              <a:t> 13-</a:t>
            </a:r>
            <a:r>
              <a:rPr lang="zh-CN" altLang="zh-CN" sz="1200" kern="0" dirty="0">
                <a:latin typeface="Times New Roman" panose="02020603050405020304" pitchFamily="18" charset="0"/>
              </a:rPr>
              <a:t>至除霜器风口</a:t>
            </a:r>
            <a:r>
              <a:rPr lang="en-US" altLang="zh-CN" sz="1200" kern="0" dirty="0">
                <a:latin typeface="Times New Roman" panose="02020603050405020304" pitchFamily="18" charset="0"/>
              </a:rPr>
              <a:t> 14-</a:t>
            </a:r>
            <a:r>
              <a:rPr lang="zh-CN" altLang="zh-CN" sz="1200" kern="0" dirty="0">
                <a:latin typeface="Times New Roman" panose="02020603050405020304" pitchFamily="18" charset="0"/>
              </a:rPr>
              <a:t>除霜</a:t>
            </a:r>
            <a:r>
              <a:rPr lang="en-US" altLang="zh-CN" sz="1200" kern="0" dirty="0">
                <a:latin typeface="Times New Roman" panose="02020603050405020304" pitchFamily="18" charset="0"/>
              </a:rPr>
              <a:t>/</a:t>
            </a:r>
            <a:r>
              <a:rPr lang="zh-CN" altLang="zh-CN" sz="1200" kern="0" dirty="0">
                <a:latin typeface="Times New Roman" panose="02020603050405020304" pitchFamily="18" charset="0"/>
              </a:rPr>
              <a:t>面板风口</a:t>
            </a:r>
            <a:r>
              <a:rPr lang="en-US" altLang="zh-CN" sz="1200" kern="0" dirty="0">
                <a:latin typeface="Times New Roman" panose="02020603050405020304" pitchFamily="18" charset="0"/>
              </a:rPr>
              <a:t> 15-</a:t>
            </a:r>
            <a:r>
              <a:rPr lang="zh-CN" altLang="zh-CN" sz="1200" kern="0" dirty="0">
                <a:latin typeface="Times New Roman" panose="02020603050405020304" pitchFamily="18" charset="0"/>
              </a:rPr>
              <a:t>至底</a:t>
            </a:r>
            <a:r>
              <a:rPr lang="zh-CN" altLang="zh-CN" kern="0" dirty="0">
                <a:latin typeface="Times New Roman" panose="02020603050405020304" pitchFamily="18" charset="0"/>
              </a:rPr>
              <a:t>板风口</a:t>
            </a:r>
            <a:endParaRPr lang="zh-CN" altLang="zh-CN" sz="2400" kern="100" dirty="0">
              <a:latin typeface="Times New Roman" panose="02020603050405020304" pitchFamily="18" charset="0"/>
            </a:endParaRPr>
          </a:p>
        </p:txBody>
      </p:sp>
    </p:spTree>
    <p:extLst>
      <p:ext uri="{BB962C8B-B14F-4D97-AF65-F5344CB8AC3E}">
        <p14:creationId xmlns:p14="http://schemas.microsoft.com/office/powerpoint/2010/main" val="861279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defRPr/>
            </a:pPr>
            <a:r>
              <a:rPr lang="zh-CN" altLang="en-US" b="0" smtClean="0"/>
              <a:t>汽车空调制冷系统的组成</a:t>
            </a:r>
          </a:p>
        </p:txBody>
      </p:sp>
      <p:sp>
        <p:nvSpPr>
          <p:cNvPr id="6149" name="Rectangle 5"/>
          <p:cNvSpPr>
            <a:spLocks noGrp="1" noRot="1" noChangeArrowheads="1"/>
          </p:cNvSpPr>
          <p:nvPr>
            <p:ph type="body" idx="1"/>
          </p:nvPr>
        </p:nvSpPr>
        <p:spPr>
          <a:xfrm>
            <a:off x="1524000" y="2060576"/>
            <a:ext cx="9144000" cy="4797425"/>
          </a:xfrm>
        </p:spPr>
        <p:txBody>
          <a:bodyPr/>
          <a:lstStyle/>
          <a:p>
            <a:pPr eaLnBrk="1" hangingPunct="1">
              <a:defRPr/>
            </a:pPr>
            <a:r>
              <a:rPr lang="zh-CN" altLang="en-US" sz="2400" b="1"/>
              <a:t>（</a:t>
            </a:r>
            <a:r>
              <a:rPr lang="en-US" altLang="zh-CN" sz="2400" b="1"/>
              <a:t>1</a:t>
            </a:r>
            <a:r>
              <a:rPr lang="zh-CN" altLang="en-US" sz="2400" b="1"/>
              <a:t>）循环离合器节流膨胀阀系统：由压缩机</a:t>
            </a:r>
            <a:r>
              <a:rPr lang="en-US" altLang="zh-CN" sz="2400" b="1"/>
              <a:t>.</a:t>
            </a:r>
            <a:r>
              <a:rPr lang="zh-CN" altLang="en-US" sz="2400" b="1"/>
              <a:t>冷凝器</a:t>
            </a:r>
            <a:r>
              <a:rPr lang="en-US" altLang="zh-CN" sz="2400" b="1"/>
              <a:t>.</a:t>
            </a:r>
            <a:r>
              <a:rPr lang="zh-CN" altLang="en-US" sz="2400" b="1"/>
              <a:t>储液干燥器</a:t>
            </a:r>
            <a:r>
              <a:rPr lang="en-US" altLang="zh-CN" sz="2400" b="1"/>
              <a:t>.</a:t>
            </a:r>
            <a:r>
              <a:rPr lang="zh-CN" altLang="en-US" sz="2400" b="1"/>
              <a:t>节流膨胀阀</a:t>
            </a:r>
            <a:r>
              <a:rPr lang="en-US" altLang="zh-CN" sz="2400" b="1"/>
              <a:t>.</a:t>
            </a:r>
            <a:r>
              <a:rPr lang="zh-CN" altLang="en-US" sz="2400" b="1"/>
              <a:t>蒸发器等</a:t>
            </a:r>
          </a:p>
          <a:p>
            <a:pPr eaLnBrk="1" hangingPunct="1">
              <a:defRPr/>
            </a:pPr>
            <a:r>
              <a:rPr lang="zh-CN" altLang="en-US" sz="2400" b="1"/>
              <a:t> （</a:t>
            </a:r>
            <a:r>
              <a:rPr lang="en-US" altLang="zh-CN" sz="2400" b="1"/>
              <a:t>2</a:t>
            </a:r>
            <a:r>
              <a:rPr lang="zh-CN" altLang="en-US" sz="2400" b="1"/>
              <a:t>）循环离合器节流膨胀管系统：由压缩机</a:t>
            </a:r>
            <a:r>
              <a:rPr lang="en-US" altLang="zh-CN" sz="2400" b="1"/>
              <a:t>.</a:t>
            </a:r>
            <a:r>
              <a:rPr lang="zh-CN" altLang="en-US" sz="2400" b="1"/>
              <a:t>冷凝器</a:t>
            </a:r>
            <a:r>
              <a:rPr lang="en-US" altLang="zh-CN" sz="2400" b="1"/>
              <a:t>.</a:t>
            </a:r>
            <a:r>
              <a:rPr lang="zh-CN" altLang="en-US" sz="2400" b="1"/>
              <a:t>膨胀节 流管</a:t>
            </a:r>
            <a:r>
              <a:rPr lang="en-US" altLang="zh-CN" sz="2400" b="1"/>
              <a:t>.</a:t>
            </a:r>
            <a:r>
              <a:rPr lang="zh-CN" altLang="en-US" sz="2400" b="1"/>
              <a:t>蒸发器</a:t>
            </a:r>
            <a:r>
              <a:rPr lang="en-US" altLang="zh-CN" sz="2400" b="1"/>
              <a:t>.</a:t>
            </a:r>
            <a:r>
              <a:rPr lang="zh-CN" altLang="en-US" sz="2400" b="1"/>
              <a:t>集液器</a:t>
            </a:r>
            <a:r>
              <a:rPr lang="en-US" altLang="zh-CN" sz="2400" b="1"/>
              <a:t>(</a:t>
            </a:r>
            <a:r>
              <a:rPr lang="zh-CN" altLang="en-US" sz="2400" b="1"/>
              <a:t>气液分离器</a:t>
            </a:r>
            <a:r>
              <a:rPr lang="en-US" altLang="zh-CN" sz="2400" b="1"/>
              <a:t>)</a:t>
            </a:r>
            <a:r>
              <a:rPr lang="zh-CN" altLang="en-US" sz="2400" b="1"/>
              <a:t>等组成。              </a:t>
            </a:r>
          </a:p>
          <a:p>
            <a:pPr eaLnBrk="1" hangingPunct="1">
              <a:defRPr/>
            </a:pPr>
            <a:r>
              <a:rPr lang="zh-CN" altLang="en-US" sz="2400" b="1"/>
              <a:t>（</a:t>
            </a:r>
            <a:r>
              <a:rPr lang="en-US" altLang="zh-CN" sz="2400" b="1"/>
              <a:t>3</a:t>
            </a:r>
            <a:r>
              <a:rPr lang="zh-CN" altLang="en-US" sz="2400" b="1"/>
              <a:t>）恒温膨胀阀</a:t>
            </a:r>
            <a:r>
              <a:rPr lang="en-US" altLang="zh-CN" sz="2400" b="1"/>
              <a:t>-</a:t>
            </a:r>
            <a:r>
              <a:rPr lang="zh-CN" altLang="en-US" sz="2400" b="1"/>
              <a:t>吸气节流阀系统：</a:t>
            </a:r>
          </a:p>
          <a:p>
            <a:pPr eaLnBrk="1" hangingPunct="1">
              <a:defRPr/>
            </a:pPr>
            <a:r>
              <a:rPr lang="zh-CN" altLang="en-US" sz="2400" b="1"/>
              <a:t>吸气节流阀在蒸发器出口和压缩机进口之间</a:t>
            </a:r>
            <a:r>
              <a:rPr lang="en-US" altLang="zh-CN" sz="2400" b="1"/>
              <a:t>.</a:t>
            </a:r>
          </a:p>
          <a:p>
            <a:pPr eaLnBrk="1" hangingPunct="1">
              <a:defRPr/>
            </a:pPr>
            <a:r>
              <a:rPr lang="zh-CN" altLang="en-US" sz="2400" b="1"/>
              <a:t>吸气节流阀的作用：是控制蒸发器压力在设定范围内（</a:t>
            </a:r>
            <a:r>
              <a:rPr lang="en-US" altLang="zh-CN" sz="2400" b="1"/>
              <a:t>0.298</a:t>
            </a:r>
            <a:r>
              <a:rPr lang="zh-CN" altLang="en-US" sz="2400" b="1"/>
              <a:t>～</a:t>
            </a:r>
            <a:r>
              <a:rPr lang="en-US" altLang="zh-CN" sz="2400" b="1"/>
              <a:t>0.308Mpa</a:t>
            </a:r>
            <a:r>
              <a:rPr lang="zh-CN" altLang="en-US" sz="2400" b="1"/>
              <a:t>），以防在蒸发器表面结冰。</a:t>
            </a:r>
          </a:p>
          <a:p>
            <a:pPr eaLnBrk="1" hangingPunct="1">
              <a:buFont typeface="Wingdings" panose="05000000000000000000" pitchFamily="2" charset="2"/>
              <a:buNone/>
              <a:defRPr/>
            </a:pPr>
            <a:endParaRPr lang="zh-CN" altLang="en-US" sz="2400" b="1"/>
          </a:p>
          <a:p>
            <a:pPr eaLnBrk="1" hangingPunct="1">
              <a:buFont typeface="Wingdings" panose="05000000000000000000" pitchFamily="2" charset="2"/>
              <a:buNone/>
              <a:defRPr/>
            </a:pPr>
            <a:endParaRPr lang="zh-CN" altLang="en-US" sz="2400" b="1"/>
          </a:p>
          <a:p>
            <a:pPr eaLnBrk="1" hangingPunct="1">
              <a:buFont typeface="Wingdings" panose="05000000000000000000" pitchFamily="2" charset="2"/>
              <a:buNone/>
              <a:defRPr/>
            </a:pPr>
            <a:endParaRPr lang="en-US" altLang="zh-CN" b="1"/>
          </a:p>
        </p:txBody>
      </p:sp>
    </p:spTree>
    <p:extLst>
      <p:ext uri="{BB962C8B-B14F-4D97-AF65-F5344CB8AC3E}">
        <p14:creationId xmlns:p14="http://schemas.microsoft.com/office/powerpoint/2010/main" val="22851743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350729" y="1160424"/>
            <a:ext cx="10772383" cy="4801314"/>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空调送风系统的工作过程如下：新鲜空气</a:t>
            </a:r>
            <a:r>
              <a:rPr lang="en-US" altLang="zh-CN" kern="100" dirty="0">
                <a:latin typeface="Times New Roman" panose="02020603050405020304" pitchFamily="18" charset="0"/>
              </a:rPr>
              <a:t>+</a:t>
            </a:r>
            <a:r>
              <a:rPr lang="zh-CN" altLang="zh-CN" kern="100" dirty="0">
                <a:latin typeface="Times New Roman" panose="02020603050405020304" pitchFamily="18" charset="0"/>
              </a:rPr>
              <a:t>车内循环空气→进入风机→空气进入蒸发器冷却→由风门调节进入加热器的空气→进入各吹风口。</a:t>
            </a:r>
          </a:p>
          <a:p>
            <a:pPr indent="200025"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a:t>
            </a:r>
            <a:r>
              <a:rPr lang="en-US" altLang="zh-CN" kern="100" dirty="0">
                <a:latin typeface="Times New Roman" panose="02020603050405020304" pitchFamily="18" charset="0"/>
              </a:rPr>
              <a:t>  </a:t>
            </a:r>
            <a:r>
              <a:rPr lang="zh-CN" altLang="zh-CN" kern="100" dirty="0">
                <a:latin typeface="Times New Roman" panose="02020603050405020304" pitchFamily="18" charset="0"/>
              </a:rPr>
              <a:t>新鲜风</a:t>
            </a:r>
            <a:r>
              <a:rPr lang="en-US" altLang="zh-CN" kern="100" dirty="0">
                <a:latin typeface="Times New Roman" panose="02020603050405020304" pitchFamily="18" charset="0"/>
              </a:rPr>
              <a:t>/</a:t>
            </a:r>
            <a:r>
              <a:rPr lang="zh-CN" altLang="zh-CN" kern="100" dirty="0">
                <a:latin typeface="Times New Roman" panose="02020603050405020304" pitchFamily="18" charset="0"/>
              </a:rPr>
              <a:t>循环风门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空气进入系统首先通过新鲜风</a:t>
            </a:r>
            <a:r>
              <a:rPr lang="en-US" altLang="zh-CN" kern="100" dirty="0">
                <a:latin typeface="Times New Roman" panose="02020603050405020304" pitchFamily="18" charset="0"/>
              </a:rPr>
              <a:t>/</a:t>
            </a:r>
            <a:r>
              <a:rPr lang="zh-CN" altLang="zh-CN" kern="100" dirty="0">
                <a:latin typeface="Times New Roman" panose="02020603050405020304" pitchFamily="18" charset="0"/>
              </a:rPr>
              <a:t>循环风门。系统或是利用汽车前进的动量或是借助风扇的力量将外界空气吸入配气系统。在正常工作时，选择新鲜风可向空调蒸发器和加热器芯提供新鲜风。如果车内操纵人员选择的是循环风，则新鲜风门便会关闭，外界空气不能进入，同时来自空调系统的除湿风或暖风会在车内循环。</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00025"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a:t>
            </a:r>
            <a:r>
              <a:rPr lang="en-US" altLang="zh-CN" kern="100" dirty="0">
                <a:latin typeface="Times New Roman" panose="02020603050405020304" pitchFamily="18" charset="0"/>
              </a:rPr>
              <a:t> </a:t>
            </a:r>
            <a:r>
              <a:rPr lang="zh-CN" altLang="zh-CN" kern="100" dirty="0">
                <a:latin typeface="Times New Roman" panose="02020603050405020304" pitchFamily="18" charset="0"/>
              </a:rPr>
              <a:t>温度混合门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温度混合门控制流向蒸发器和加热器芯的气流。当系统设定为制冷时，温度混合门阻断所有流向加热器芯的气流。当温度混合门部分开启时，进入车厢的空气为热风、非热风和冷风的混合。</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00025"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3</a:t>
            </a:r>
            <a:r>
              <a:rPr lang="zh-CN" altLang="zh-CN" kern="100" dirty="0">
                <a:latin typeface="Times New Roman" panose="02020603050405020304" pitchFamily="18" charset="0"/>
              </a:rPr>
              <a:t>）</a:t>
            </a:r>
            <a:r>
              <a:rPr lang="en-US" altLang="zh-CN" kern="100" dirty="0">
                <a:latin typeface="Times New Roman" panose="02020603050405020304" pitchFamily="18" charset="0"/>
              </a:rPr>
              <a:t> </a:t>
            </a:r>
            <a:r>
              <a:rPr lang="zh-CN" altLang="zh-CN" kern="100" dirty="0">
                <a:latin typeface="Times New Roman" panose="02020603050405020304" pitchFamily="18" charset="0"/>
              </a:rPr>
              <a:t>除霜风门</a:t>
            </a:r>
            <a:r>
              <a:rPr lang="en-US" altLang="zh-CN" kern="100" dirty="0">
                <a:latin typeface="Times New Roman" panose="02020603050405020304" pitchFamily="18" charset="0"/>
              </a:rPr>
              <a:t> </a:t>
            </a:r>
            <a:endParaRPr lang="zh-CN" altLang="zh-CN" kern="100" dirty="0">
              <a:latin typeface="Times New Roman" panose="02020603050405020304" pitchFamily="18" charset="0"/>
            </a:endParaRPr>
          </a:p>
          <a:p>
            <a:pPr indent="266700" algn="just">
              <a:spcAft>
                <a:spcPts val="0"/>
              </a:spcAft>
            </a:pPr>
            <a:r>
              <a:rPr lang="zh-CN" altLang="zh-CN" kern="100" dirty="0">
                <a:latin typeface="Times New Roman" panose="02020603050405020304" pitchFamily="18" charset="0"/>
              </a:rPr>
              <a:t>除霜风门将气流引向风窗。当驾驶员选择除霜档位时，除霜风门开启，地板风门与面部风门均关闭，可以为风窗区域提供最大暖风。</a:t>
            </a:r>
          </a:p>
          <a:p>
            <a:pPr indent="266700" algn="just">
              <a:spcAft>
                <a:spcPts val="0"/>
              </a:spcAft>
            </a:pPr>
            <a:r>
              <a:rPr lang="zh-CN" altLang="zh-CN" kern="100" dirty="0">
                <a:latin typeface="Times New Roman" panose="02020603050405020304" pitchFamily="18" charset="0"/>
              </a:rPr>
              <a:t>空气进口段的风门叶片主要控制新鲜空气和室内循环空气的比例，当夏季室外空气气温较高、冬季室外温度较低的情况下，尽量开小风门叶片，以减少冷热气量的损耗。当车内空气品质下降，汽车长时间运行或者室内外温差不大时，这时应定期开大风门叶片。一般汽车空调空气进口段风门叶片的开启比例为</a:t>
            </a:r>
            <a:r>
              <a:rPr lang="en-US" altLang="zh-CN" kern="100" dirty="0">
                <a:latin typeface="Times New Roman" panose="02020603050405020304" pitchFamily="18" charset="0"/>
              </a:rPr>
              <a:t>15</a:t>
            </a:r>
            <a:r>
              <a:rPr lang="zh-CN" altLang="zh-CN" kern="100" dirty="0">
                <a:latin typeface="Times New Roman" panose="02020603050405020304" pitchFamily="18" charset="0"/>
              </a:rPr>
              <a:t>％～</a:t>
            </a:r>
            <a:r>
              <a:rPr lang="en-US" altLang="zh-CN" kern="100" dirty="0">
                <a:latin typeface="Times New Roman" panose="02020603050405020304" pitchFamily="18" charset="0"/>
              </a:rPr>
              <a:t>30%</a:t>
            </a:r>
            <a:r>
              <a:rPr lang="zh-CN" altLang="zh-CN" kern="100" dirty="0">
                <a:latin typeface="Times New Roman" panose="02020603050405020304" pitchFamily="18" charset="0"/>
              </a:rPr>
              <a:t>。</a:t>
            </a:r>
          </a:p>
        </p:txBody>
      </p:sp>
    </p:spTree>
    <p:extLst>
      <p:ext uri="{BB962C8B-B14F-4D97-AF65-F5344CB8AC3E}">
        <p14:creationId xmlns:p14="http://schemas.microsoft.com/office/powerpoint/2010/main" val="2874464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317326" y="294300"/>
            <a:ext cx="11519770" cy="3416320"/>
          </a:xfrm>
          <a:prstGeom prst="rect">
            <a:avLst/>
          </a:prstGeom>
        </p:spPr>
        <p:txBody>
          <a:bodyPr wrap="square">
            <a:spAutoFit/>
          </a:bodyPr>
          <a:lstStyle/>
          <a:p>
            <a:pPr indent="266700" algn="just">
              <a:spcAft>
                <a:spcPts val="0"/>
              </a:spcAft>
            </a:pPr>
            <a:r>
              <a:rPr lang="en-US" altLang="zh-CN" kern="100" dirty="0">
                <a:latin typeface="Times New Roman" panose="02020603050405020304" pitchFamily="18" charset="0"/>
              </a:rPr>
              <a:t>2.</a:t>
            </a:r>
            <a:r>
              <a:rPr lang="zh-CN" altLang="zh-CN" kern="100" dirty="0">
                <a:latin typeface="Times New Roman" panose="02020603050405020304" pitchFamily="18" charset="0"/>
              </a:rPr>
              <a:t>汽车空调配气方式</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）空气混合式配气系统</a:t>
            </a:r>
          </a:p>
          <a:p>
            <a:r>
              <a:rPr lang="zh-CN" altLang="zh-CN" kern="100" dirty="0">
                <a:latin typeface="Times New Roman" panose="02020603050405020304" pitchFamily="18" charset="0"/>
              </a:rPr>
              <a:t>图</a:t>
            </a:r>
            <a:r>
              <a:rPr lang="en-US" altLang="zh-CN" kern="100" dirty="0">
                <a:latin typeface="Times New Roman" panose="02020603050405020304" pitchFamily="18" charset="0"/>
              </a:rPr>
              <a:t>3-9</a:t>
            </a:r>
            <a:r>
              <a:rPr lang="zh-CN" altLang="zh-CN" kern="100" dirty="0">
                <a:latin typeface="Times New Roman" panose="02020603050405020304" pitchFamily="18" charset="0"/>
              </a:rPr>
              <a:t>（</a:t>
            </a:r>
            <a:r>
              <a:rPr lang="en-US" altLang="zh-CN" kern="100" dirty="0">
                <a:latin typeface="Times New Roman" panose="02020603050405020304" pitchFamily="18" charset="0"/>
              </a:rPr>
              <a:t>a</a:t>
            </a:r>
            <a:r>
              <a:rPr lang="zh-CN" altLang="zh-CN" kern="100" dirty="0">
                <a:latin typeface="Times New Roman" panose="02020603050405020304" pitchFamily="18" charset="0"/>
              </a:rPr>
              <a:t>）所示为空气混合式配气流程图。从图中可看出其工作过程为：车外空气</a:t>
            </a:r>
            <a:r>
              <a:rPr lang="en-US" altLang="zh-CN" kern="100" dirty="0">
                <a:latin typeface="Times New Roman" panose="02020603050405020304" pitchFamily="18" charset="0"/>
              </a:rPr>
              <a:t>+</a:t>
            </a:r>
            <a:r>
              <a:rPr lang="zh-CN" altLang="zh-CN" kern="100" dirty="0">
                <a:latin typeface="Times New Roman" panose="02020603050405020304" pitchFamily="18" charset="0"/>
              </a:rPr>
              <a:t>车内空气→进入风机</a:t>
            </a:r>
            <a:r>
              <a:rPr lang="en-US" altLang="zh-CN" kern="100" dirty="0">
                <a:latin typeface="Times New Roman" panose="02020603050405020304" pitchFamily="18" charset="0"/>
              </a:rPr>
              <a:t>3</a:t>
            </a:r>
            <a:r>
              <a:rPr lang="zh-CN" altLang="zh-CN" kern="100" dirty="0">
                <a:latin typeface="Times New Roman" panose="02020603050405020304" pitchFamily="18" charset="0"/>
              </a:rPr>
              <a:t>→混合空气进入蒸发器</a:t>
            </a:r>
            <a:r>
              <a:rPr lang="en-US" altLang="zh-CN" kern="100" dirty="0">
                <a:latin typeface="Times New Roman" panose="02020603050405020304" pitchFamily="18" charset="0"/>
              </a:rPr>
              <a:t>1</a:t>
            </a:r>
            <a:r>
              <a:rPr lang="zh-CN" altLang="zh-CN" kern="100" dirty="0">
                <a:latin typeface="Times New Roman" panose="02020603050405020304" pitchFamily="18" charset="0"/>
              </a:rPr>
              <a:t>冷却→由风门调节进入加热器加热→进入各吹风口</a:t>
            </a:r>
            <a:r>
              <a:rPr lang="en-US" altLang="zh-CN" kern="100" dirty="0">
                <a:latin typeface="Times New Roman" panose="02020603050405020304" pitchFamily="18" charset="0"/>
              </a:rPr>
              <a:t>4</a:t>
            </a:r>
            <a:r>
              <a:rPr lang="zh-CN" altLang="zh-CN" kern="100" dirty="0">
                <a:latin typeface="Times New Roman" panose="02020603050405020304" pitchFamily="18" charset="0"/>
              </a:rPr>
              <a:t>、</a:t>
            </a:r>
            <a:r>
              <a:rPr lang="en-US" altLang="zh-CN" kern="100" dirty="0">
                <a:latin typeface="Times New Roman" panose="02020603050405020304" pitchFamily="18" charset="0"/>
              </a:rPr>
              <a:t>5</a:t>
            </a:r>
            <a:r>
              <a:rPr lang="zh-CN" altLang="zh-CN" kern="100" dirty="0">
                <a:latin typeface="Times New Roman" panose="02020603050405020304" pitchFamily="18" charset="0"/>
              </a:rPr>
              <a:t>、</a:t>
            </a:r>
            <a:r>
              <a:rPr lang="en-US" altLang="zh-CN" kern="100" dirty="0">
                <a:latin typeface="Times New Roman" panose="02020603050405020304" pitchFamily="18" charset="0"/>
              </a:rPr>
              <a:t>7</a:t>
            </a:r>
            <a:r>
              <a:rPr lang="zh-CN" altLang="zh-CN" kern="100" dirty="0">
                <a:latin typeface="Times New Roman" panose="02020603050405020304" pitchFamily="18" charset="0"/>
              </a:rPr>
              <a:t>。进入蒸发器</a:t>
            </a:r>
            <a:r>
              <a:rPr lang="en-US" altLang="zh-CN" kern="100" dirty="0">
                <a:latin typeface="Times New Roman" panose="02020603050405020304" pitchFamily="18" charset="0"/>
              </a:rPr>
              <a:t>l</a:t>
            </a:r>
            <a:r>
              <a:rPr lang="zh-CN" altLang="zh-CN" kern="100" dirty="0">
                <a:latin typeface="Times New Roman" panose="02020603050405020304" pitchFamily="18" charset="0"/>
              </a:rPr>
              <a:t>后再进入加热器</a:t>
            </a:r>
            <a:r>
              <a:rPr lang="en-US" altLang="zh-CN" kern="100" dirty="0">
                <a:latin typeface="Times New Roman" panose="02020603050405020304" pitchFamily="18" charset="0"/>
              </a:rPr>
              <a:t>2</a:t>
            </a:r>
            <a:r>
              <a:rPr lang="zh-CN" altLang="zh-CN" kern="100" dirty="0">
                <a:latin typeface="Times New Roman" panose="02020603050405020304" pitchFamily="18" charset="0"/>
              </a:rPr>
              <a:t>的空气量可用风门进行调节。若进入加热器的风量少，也就是冷风量相对较多，这时冷风由冷气吹出口</a:t>
            </a:r>
            <a:r>
              <a:rPr lang="en-US" altLang="zh-CN" kern="100" dirty="0">
                <a:latin typeface="Times New Roman" panose="02020603050405020304" pitchFamily="18" charset="0"/>
              </a:rPr>
              <a:t>7</a:t>
            </a:r>
            <a:r>
              <a:rPr lang="zh-CN" altLang="zh-CN" kern="100" dirty="0">
                <a:latin typeface="Times New Roman" panose="02020603050405020304" pitchFamily="18" charset="0"/>
              </a:rPr>
              <a:t>吹出；反之，则吹出的热风较多，热风由除霜吹出口</a:t>
            </a:r>
            <a:r>
              <a:rPr lang="en-US" altLang="zh-CN" kern="100" dirty="0">
                <a:latin typeface="Times New Roman" panose="02020603050405020304" pitchFamily="18" charset="0"/>
              </a:rPr>
              <a:t>5</a:t>
            </a:r>
            <a:r>
              <a:rPr lang="zh-CN" altLang="zh-CN" kern="100" dirty="0">
                <a:latin typeface="Times New Roman" panose="02020603050405020304" pitchFamily="18" charset="0"/>
              </a:rPr>
              <a:t>或热风（脚部）吹出口</a:t>
            </a:r>
            <a:r>
              <a:rPr lang="en-US" altLang="zh-CN" kern="100" dirty="0">
                <a:latin typeface="Times New Roman" panose="02020603050405020304" pitchFamily="18" charset="0"/>
              </a:rPr>
              <a:t>4</a:t>
            </a:r>
            <a:r>
              <a:rPr lang="zh-CN" altLang="zh-CN" kern="100" dirty="0">
                <a:latin typeface="Times New Roman" panose="02020603050405020304" pitchFamily="18" charset="0"/>
              </a:rPr>
              <a:t>吹出</a:t>
            </a:r>
            <a:r>
              <a:rPr lang="zh-CN" altLang="zh-CN" kern="100" dirty="0" smtClean="0">
                <a:latin typeface="Times New Roman" panose="02020603050405020304" pitchFamily="18" charset="0"/>
              </a:rPr>
              <a:t>。</a:t>
            </a:r>
            <a:endParaRPr lang="en-US" altLang="zh-CN" kern="100" dirty="0" smtClean="0">
              <a:latin typeface="Times New Roman" panose="02020603050405020304" pitchFamily="18" charset="0"/>
            </a:endParaRPr>
          </a:p>
          <a:p>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zh-CN" altLang="zh-CN" dirty="0" smtClean="0"/>
              <a:t>空气</a:t>
            </a:r>
            <a:r>
              <a:rPr lang="zh-CN" altLang="zh-CN" dirty="0"/>
              <a:t>混合式配气系统的优点是可以节省部分冷气量，缺点是冷暖风不能均匀混合，空气处理后的参数不能完全满足要求，亦即被处理的空气参数精度较差一些。</a:t>
            </a:r>
          </a:p>
          <a:p>
            <a:r>
              <a:rPr lang="zh-CN" altLang="zh-CN" dirty="0"/>
              <a:t>（</a:t>
            </a:r>
            <a:r>
              <a:rPr lang="en-US" altLang="zh-CN" dirty="0"/>
              <a:t>2</a:t>
            </a:r>
            <a:r>
              <a:rPr lang="zh-CN" altLang="zh-CN" dirty="0"/>
              <a:t>）全热式配气系统</a:t>
            </a:r>
          </a:p>
          <a:p>
            <a:r>
              <a:rPr lang="zh-CN" altLang="zh-CN" dirty="0"/>
              <a:t>如图</a:t>
            </a:r>
            <a:r>
              <a:rPr lang="en-US" altLang="zh-CN" dirty="0"/>
              <a:t>3-9</a:t>
            </a:r>
            <a:r>
              <a:rPr lang="zh-CN" altLang="zh-CN" dirty="0"/>
              <a:t>（</a:t>
            </a:r>
            <a:r>
              <a:rPr lang="en-US" altLang="zh-CN" dirty="0"/>
              <a:t>b</a:t>
            </a:r>
            <a:r>
              <a:rPr lang="zh-CN" altLang="zh-CN" dirty="0"/>
              <a:t>）所示为全热式配气流程图。从图中可看出其工作过程为：车外空气</a:t>
            </a:r>
            <a:r>
              <a:rPr lang="en-US" altLang="zh-CN" dirty="0"/>
              <a:t>+</a:t>
            </a:r>
            <a:r>
              <a:rPr lang="zh-CN" altLang="zh-CN" dirty="0"/>
              <a:t>车内空气→进入风机</a:t>
            </a:r>
            <a:r>
              <a:rPr lang="en-US" altLang="zh-CN" dirty="0"/>
              <a:t>3</a:t>
            </a:r>
            <a:r>
              <a:rPr lang="zh-CN" altLang="zh-CN" dirty="0"/>
              <a:t>→混合空气进入蒸发器</a:t>
            </a:r>
            <a:r>
              <a:rPr lang="en-US" altLang="zh-CN" dirty="0"/>
              <a:t>1</a:t>
            </a:r>
            <a:r>
              <a:rPr lang="zh-CN" altLang="zh-CN" dirty="0"/>
              <a:t>冷却→出来后的空气全部进入加热器</a:t>
            </a:r>
            <a:r>
              <a:rPr lang="en-US" altLang="zh-CN" dirty="0"/>
              <a:t>2</a:t>
            </a:r>
            <a:r>
              <a:rPr lang="zh-CN" altLang="zh-CN" dirty="0"/>
              <a:t>→加热后的空气由各风门调节风量分别进入</a:t>
            </a:r>
            <a:r>
              <a:rPr lang="en-US" altLang="zh-CN" dirty="0"/>
              <a:t>4</a:t>
            </a:r>
            <a:r>
              <a:rPr lang="zh-CN" altLang="zh-CN" dirty="0"/>
              <a:t>、</a:t>
            </a:r>
            <a:r>
              <a:rPr lang="en-US" altLang="zh-CN" dirty="0"/>
              <a:t>5</a:t>
            </a:r>
            <a:r>
              <a:rPr lang="zh-CN" altLang="zh-CN" dirty="0"/>
              <a:t>、</a:t>
            </a:r>
            <a:r>
              <a:rPr lang="en-US" altLang="zh-CN" dirty="0"/>
              <a:t>6</a:t>
            </a:r>
            <a:r>
              <a:rPr lang="zh-CN" altLang="zh-CN" dirty="0"/>
              <a:t>、</a:t>
            </a:r>
            <a:r>
              <a:rPr lang="en-US" altLang="zh-CN" dirty="0"/>
              <a:t>8</a:t>
            </a:r>
            <a:r>
              <a:rPr lang="zh-CN" altLang="zh-CN" dirty="0"/>
              <a:t>、</a:t>
            </a:r>
            <a:r>
              <a:rPr lang="en-US" altLang="zh-CN" dirty="0"/>
              <a:t>9</a:t>
            </a:r>
            <a:r>
              <a:rPr lang="zh-CN" altLang="zh-CN" dirty="0"/>
              <a:t>各吹风口</a:t>
            </a:r>
            <a:r>
              <a:rPr lang="zh-CN" altLang="zh-CN" dirty="0" smtClean="0"/>
              <a:t>。</a:t>
            </a:r>
            <a:endParaRPr lang="zh-CN" altLang="zh-CN" dirty="0"/>
          </a:p>
        </p:txBody>
      </p:sp>
      <p:pic>
        <p:nvPicPr>
          <p:cNvPr id="4" name="图片 3"/>
          <p:cNvPicPr>
            <a:picLocks noChangeAspect="1"/>
          </p:cNvPicPr>
          <p:nvPr/>
        </p:nvPicPr>
        <p:blipFill>
          <a:blip r:embed="rId3"/>
          <a:stretch>
            <a:fillRect/>
          </a:stretch>
        </p:blipFill>
        <p:spPr>
          <a:xfrm>
            <a:off x="1874655" y="3409996"/>
            <a:ext cx="7757859" cy="2702176"/>
          </a:xfrm>
          <a:prstGeom prst="rect">
            <a:avLst/>
          </a:prstGeom>
        </p:spPr>
      </p:pic>
      <p:sp>
        <p:nvSpPr>
          <p:cNvPr id="5" name="矩形 4"/>
          <p:cNvSpPr/>
          <p:nvPr/>
        </p:nvSpPr>
        <p:spPr>
          <a:xfrm>
            <a:off x="2496855" y="5821130"/>
            <a:ext cx="6096000" cy="830997"/>
          </a:xfrm>
          <a:prstGeom prst="rect">
            <a:avLst/>
          </a:prstGeom>
        </p:spPr>
        <p:txBody>
          <a:bodyPr>
            <a:spAutoFit/>
          </a:bodyPr>
          <a:lstStyle/>
          <a:p>
            <a:pPr indent="228600" algn="ctr">
              <a:spcAft>
                <a:spcPts val="0"/>
              </a:spcAft>
            </a:pPr>
            <a:r>
              <a:rPr lang="zh-CN" altLang="zh-CN" sz="1200" kern="100" dirty="0">
                <a:latin typeface="Times New Roman" panose="02020603050405020304" pitchFamily="18" charset="0"/>
              </a:rPr>
              <a:t>（</a:t>
            </a:r>
            <a:r>
              <a:rPr lang="en-US" altLang="zh-CN" sz="1200" kern="100" dirty="0">
                <a:latin typeface="Times New Roman" panose="02020603050405020304" pitchFamily="18" charset="0"/>
              </a:rPr>
              <a:t>a</a:t>
            </a:r>
            <a:r>
              <a:rPr lang="zh-CN" altLang="zh-CN" sz="1200" kern="100" dirty="0">
                <a:latin typeface="Times New Roman" panose="02020603050405020304" pitchFamily="18" charset="0"/>
              </a:rPr>
              <a:t>）空气混合式（</a:t>
            </a:r>
            <a:r>
              <a:rPr lang="en-US" altLang="zh-CN" sz="1200" kern="100" dirty="0">
                <a:latin typeface="Times New Roman" panose="02020603050405020304" pitchFamily="18" charset="0"/>
              </a:rPr>
              <a:t>b</a:t>
            </a:r>
            <a:r>
              <a:rPr lang="zh-CN" altLang="zh-CN" sz="1200" kern="100" dirty="0">
                <a:latin typeface="Times New Roman" panose="02020603050405020304" pitchFamily="18" charset="0"/>
              </a:rPr>
              <a:t>）全热式</a:t>
            </a:r>
          </a:p>
          <a:p>
            <a:pPr indent="228600" algn="ctr">
              <a:spcAft>
                <a:spcPts val="0"/>
              </a:spcAft>
            </a:pPr>
            <a:r>
              <a:rPr lang="zh-CN" altLang="zh-CN" sz="1200" kern="100" dirty="0">
                <a:latin typeface="Times New Roman" panose="02020603050405020304" pitchFamily="18" charset="0"/>
              </a:rPr>
              <a:t>图</a:t>
            </a:r>
            <a:r>
              <a:rPr lang="en-US" altLang="zh-CN" sz="1200" kern="100" dirty="0">
                <a:latin typeface="Times New Roman" panose="02020603050405020304" pitchFamily="18" charset="0"/>
              </a:rPr>
              <a:t>3-9</a:t>
            </a:r>
            <a:r>
              <a:rPr lang="zh-CN" altLang="zh-CN" sz="1200" kern="100" dirty="0">
                <a:latin typeface="Times New Roman" panose="02020603050405020304" pitchFamily="18" charset="0"/>
              </a:rPr>
              <a:t>汽车空调送风流程</a:t>
            </a:r>
          </a:p>
          <a:p>
            <a:pPr indent="228600" algn="ctr">
              <a:spcAft>
                <a:spcPts val="0"/>
              </a:spcAft>
            </a:pPr>
            <a:r>
              <a:rPr lang="en-US" altLang="zh-CN" sz="1200" kern="100" dirty="0">
                <a:latin typeface="Times New Roman" panose="02020603050405020304" pitchFamily="18" charset="0"/>
              </a:rPr>
              <a:t>l-</a:t>
            </a:r>
            <a:r>
              <a:rPr lang="zh-CN" altLang="zh-CN" sz="1200" kern="100" dirty="0">
                <a:latin typeface="Times New Roman" panose="02020603050405020304" pitchFamily="18" charset="0"/>
              </a:rPr>
              <a:t>蒸发器；</a:t>
            </a:r>
            <a:r>
              <a:rPr lang="en-US" altLang="zh-CN" sz="1200" kern="100" dirty="0">
                <a:latin typeface="Times New Roman" panose="02020603050405020304" pitchFamily="18" charset="0"/>
              </a:rPr>
              <a:t> 2-</a:t>
            </a:r>
            <a:r>
              <a:rPr lang="zh-CN" altLang="zh-CN" sz="1200" kern="100" dirty="0">
                <a:latin typeface="Times New Roman" panose="02020603050405020304" pitchFamily="18" charset="0"/>
              </a:rPr>
              <a:t>加热器；</a:t>
            </a:r>
            <a:r>
              <a:rPr lang="en-US" altLang="zh-CN" sz="1200" kern="100" dirty="0">
                <a:latin typeface="Times New Roman" panose="02020603050405020304" pitchFamily="18" charset="0"/>
              </a:rPr>
              <a:t> 3-</a:t>
            </a:r>
            <a:r>
              <a:rPr lang="zh-CN" altLang="zh-CN" sz="1200" kern="100" dirty="0">
                <a:latin typeface="Times New Roman" panose="02020603050405020304" pitchFamily="18" charset="0"/>
              </a:rPr>
              <a:t>风机；</a:t>
            </a:r>
            <a:r>
              <a:rPr lang="en-US" altLang="zh-CN" sz="1200" kern="100" dirty="0">
                <a:latin typeface="Times New Roman" panose="02020603050405020304" pitchFamily="18" charset="0"/>
              </a:rPr>
              <a:t> 4-</a:t>
            </a:r>
            <a:r>
              <a:rPr lang="zh-CN" altLang="zh-CN" sz="1200" kern="100" dirty="0">
                <a:latin typeface="Times New Roman" panose="02020603050405020304" pitchFamily="18" charset="0"/>
              </a:rPr>
              <a:t>热风吹出口；</a:t>
            </a:r>
            <a:r>
              <a:rPr lang="en-US" altLang="zh-CN" sz="1200" kern="100" dirty="0">
                <a:latin typeface="Times New Roman" panose="02020603050405020304" pitchFamily="18" charset="0"/>
              </a:rPr>
              <a:t> 5-</a:t>
            </a:r>
            <a:r>
              <a:rPr lang="zh-CN" altLang="zh-CN" sz="1200" kern="100" dirty="0">
                <a:latin typeface="Times New Roman" panose="02020603050405020304" pitchFamily="18" charset="0"/>
              </a:rPr>
              <a:t>除霜吹出口；</a:t>
            </a:r>
          </a:p>
          <a:p>
            <a:pPr indent="228600" algn="ctr">
              <a:spcAft>
                <a:spcPts val="0"/>
              </a:spcAft>
            </a:pPr>
            <a:r>
              <a:rPr lang="en-US" altLang="zh-CN" sz="1200" kern="100" dirty="0">
                <a:latin typeface="Times New Roman" panose="02020603050405020304" pitchFamily="18" charset="0"/>
              </a:rPr>
              <a:t> 6-</a:t>
            </a:r>
            <a:r>
              <a:rPr lang="zh-CN" altLang="zh-CN" sz="1200" kern="100" dirty="0">
                <a:latin typeface="Times New Roman" panose="02020603050405020304" pitchFamily="18" charset="0"/>
              </a:rPr>
              <a:t>中心吹出口；</a:t>
            </a:r>
            <a:r>
              <a:rPr lang="en-US" altLang="zh-CN" sz="1200" kern="100" dirty="0">
                <a:latin typeface="Times New Roman" panose="02020603050405020304" pitchFamily="18" charset="0"/>
              </a:rPr>
              <a:t>7-</a:t>
            </a:r>
            <a:r>
              <a:rPr lang="zh-CN" altLang="zh-CN" sz="1200" kern="100" dirty="0">
                <a:latin typeface="Times New Roman" panose="02020603050405020304" pitchFamily="18" charset="0"/>
              </a:rPr>
              <a:t>冷气吹出口；</a:t>
            </a:r>
            <a:r>
              <a:rPr lang="en-US" altLang="zh-CN" sz="1200" kern="100" dirty="0">
                <a:latin typeface="Times New Roman" panose="02020603050405020304" pitchFamily="18" charset="0"/>
              </a:rPr>
              <a:t> 8-</a:t>
            </a:r>
            <a:r>
              <a:rPr lang="zh-CN" altLang="zh-CN" sz="1200" kern="100" dirty="0">
                <a:latin typeface="Times New Roman" panose="02020603050405020304" pitchFamily="18" charset="0"/>
              </a:rPr>
              <a:t>侧吹出口；</a:t>
            </a:r>
            <a:r>
              <a:rPr lang="en-US" altLang="zh-CN" sz="1200" kern="100" dirty="0">
                <a:latin typeface="Times New Roman" panose="02020603050405020304" pitchFamily="18" charset="0"/>
              </a:rPr>
              <a:t> 9-</a:t>
            </a:r>
            <a:r>
              <a:rPr lang="zh-CN" altLang="zh-CN" sz="1200" kern="100" dirty="0">
                <a:latin typeface="Times New Roman" panose="02020603050405020304" pitchFamily="18" charset="0"/>
              </a:rPr>
              <a:t>尾部吹出口</a:t>
            </a:r>
          </a:p>
        </p:txBody>
      </p:sp>
    </p:spTree>
    <p:extLst>
      <p:ext uri="{BB962C8B-B14F-4D97-AF65-F5344CB8AC3E}">
        <p14:creationId xmlns:p14="http://schemas.microsoft.com/office/powerpoint/2010/main" val="6561326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446262" y="375874"/>
            <a:ext cx="3579826" cy="769441"/>
          </a:xfrm>
          <a:prstGeom prst="rect">
            <a:avLst/>
          </a:prstGeom>
        </p:spPr>
        <p:txBody>
          <a:bodyPr wrap="none">
            <a:spAutoFit/>
          </a:bodyPr>
          <a:lstStyle/>
          <a:p>
            <a:pPr>
              <a:spcBef>
                <a:spcPts val="1300"/>
              </a:spcBef>
              <a:spcAft>
                <a:spcPts val="1300"/>
              </a:spcAft>
            </a:pPr>
            <a:r>
              <a:rPr lang="zh-CN" altLang="zh-CN" sz="4400" b="1" kern="100" dirty="0">
                <a:latin typeface="宋体" panose="02010600030101010101" pitchFamily="2" charset="-122"/>
                <a:ea typeface="宋体" panose="02010600030101010101" pitchFamily="2" charset="-122"/>
              </a:rPr>
              <a:t>三、通风系统</a:t>
            </a:r>
            <a:endParaRPr lang="zh-CN" altLang="zh-CN" sz="4400" b="1" kern="100" dirty="0">
              <a:effectLst/>
              <a:latin typeface="宋体" panose="02010600030101010101" pitchFamily="2" charset="-122"/>
              <a:ea typeface="宋体" panose="02010600030101010101" pitchFamily="2" charset="-122"/>
            </a:endParaRPr>
          </a:p>
        </p:txBody>
      </p:sp>
      <p:sp>
        <p:nvSpPr>
          <p:cNvPr id="4" name="矩形 3"/>
          <p:cNvSpPr/>
          <p:nvPr/>
        </p:nvSpPr>
        <p:spPr>
          <a:xfrm>
            <a:off x="446262" y="1145315"/>
            <a:ext cx="11215470" cy="5078313"/>
          </a:xfrm>
          <a:prstGeom prst="rect">
            <a:avLst/>
          </a:prstGeom>
        </p:spPr>
        <p:txBody>
          <a:bodyPr wrap="square">
            <a:spAutoFit/>
          </a:bodyPr>
          <a:lstStyle/>
          <a:p>
            <a:pPr indent="266700" algn="just">
              <a:spcAft>
                <a:spcPts val="0"/>
              </a:spcAft>
            </a:pPr>
            <a:r>
              <a:rPr lang="zh-CN" altLang="zh-CN" kern="100" dirty="0" smtClean="0">
                <a:latin typeface="Times New Roman" panose="02020603050405020304" pitchFamily="18" charset="0"/>
              </a:rPr>
              <a:t>汽车</a:t>
            </a:r>
            <a:r>
              <a:rPr lang="zh-CN" altLang="zh-CN" kern="100" dirty="0">
                <a:latin typeface="Times New Roman" panose="02020603050405020304" pitchFamily="18" charset="0"/>
              </a:rPr>
              <a:t>空调的通风方式一般有动压通风、强制通风和综合通风三种。</a:t>
            </a:r>
          </a:p>
          <a:p>
            <a:r>
              <a:rPr lang="en-US" altLang="zh-CN" kern="100" dirty="0">
                <a:latin typeface="Times New Roman" panose="02020603050405020304" pitchFamily="18" charset="0"/>
              </a:rPr>
              <a:t>1</a:t>
            </a:r>
            <a:r>
              <a:rPr lang="zh-CN" altLang="zh-CN" kern="100" dirty="0">
                <a:latin typeface="Times New Roman" panose="02020603050405020304" pitchFamily="18" charset="0"/>
              </a:rPr>
              <a:t>．动压</a:t>
            </a:r>
            <a:r>
              <a:rPr lang="zh-CN" altLang="zh-CN" kern="100" dirty="0" smtClean="0">
                <a:latin typeface="Times New Roman" panose="02020603050405020304" pitchFamily="18" charset="0"/>
              </a:rPr>
              <a:t>通风</a:t>
            </a:r>
            <a:endParaRPr lang="en-US" altLang="zh-CN" kern="100" dirty="0" smtClean="0">
              <a:latin typeface="Times New Roman" panose="02020603050405020304" pitchFamily="18" charset="0"/>
            </a:endParaRPr>
          </a:p>
          <a:p>
            <a:r>
              <a:rPr lang="en-US" altLang="zh-CN" kern="100" dirty="0">
                <a:latin typeface="Times New Roman" panose="02020603050405020304" pitchFamily="18" charset="0"/>
              </a:rPr>
              <a:t> </a:t>
            </a:r>
            <a:r>
              <a:rPr lang="en-US" altLang="zh-CN" kern="100" dirty="0" smtClean="0">
                <a:latin typeface="Times New Roman" panose="02020603050405020304" pitchFamily="18" charset="0"/>
              </a:rPr>
              <a:t>       </a:t>
            </a:r>
            <a:r>
              <a:rPr lang="zh-CN" altLang="zh-CN" dirty="0" smtClean="0"/>
              <a:t>动压</a:t>
            </a:r>
            <a:r>
              <a:rPr lang="zh-CN" altLang="zh-CN" dirty="0"/>
              <a:t>通风也称自然通风，它是利用汽车行驶时对车身外部所产生的风压为动力，在适当的地方开设逆风口和排风口，以实现车内的通风换气。</a:t>
            </a:r>
          </a:p>
          <a:p>
            <a:r>
              <a:rPr lang="en-US" altLang="zh-CN" dirty="0" smtClean="0"/>
              <a:t>2</a:t>
            </a:r>
            <a:r>
              <a:rPr lang="zh-CN" altLang="zh-CN" dirty="0"/>
              <a:t>．强制通风</a:t>
            </a:r>
          </a:p>
          <a:p>
            <a:r>
              <a:rPr lang="en-US" altLang="zh-CN" dirty="0" smtClean="0"/>
              <a:t>         </a:t>
            </a:r>
            <a:r>
              <a:rPr lang="zh-CN" altLang="zh-CN" dirty="0" smtClean="0"/>
              <a:t>强制</a:t>
            </a:r>
            <a:r>
              <a:rPr lang="zh-CN" altLang="zh-CN" dirty="0"/>
              <a:t>通风是利用鼓风机将车外空气强制送入车厢内进行通风换气。这种方式需要动力和通风设备，在冷暖一体化的汽车空调上，大多采用通风、供暖和制冷的联合装置，将外界空气与空调冷暖空气混合后送入车内，此种通风装置常见于高级轿车和豪华旅行车上。</a:t>
            </a:r>
          </a:p>
          <a:p>
            <a:r>
              <a:rPr lang="en-US" altLang="zh-CN" dirty="0"/>
              <a:t>3</a:t>
            </a:r>
            <a:r>
              <a:rPr lang="zh-CN" altLang="zh-CN" dirty="0"/>
              <a:t>．综合通风</a:t>
            </a:r>
          </a:p>
          <a:p>
            <a:r>
              <a:rPr lang="en-US" altLang="zh-CN" dirty="0" smtClean="0"/>
              <a:t>         </a:t>
            </a:r>
            <a:r>
              <a:rPr lang="zh-CN" altLang="zh-CN" dirty="0" smtClean="0"/>
              <a:t>综合</a:t>
            </a:r>
            <a:r>
              <a:rPr lang="zh-CN" altLang="zh-CN" dirty="0"/>
              <a:t>通风是指一辆汽车上同时采用动压通风和强制通风两种形式。采用综合通风系统的汽车比单独采用强制通风或自然通风的汽车结构要复杂得多。最简单的综合通风系统是在自然通风的车身基础上，安装强制通风扇，根据需要可分别使用或同时使用。这样，基本上能满足各种气候条件的通风换气要求</a:t>
            </a:r>
            <a:r>
              <a:rPr lang="zh-CN" altLang="zh-CN" dirty="0" smtClean="0"/>
              <a:t>。</a:t>
            </a:r>
            <a:endParaRPr lang="en-US" altLang="zh-CN" dirty="0" smtClean="0"/>
          </a:p>
          <a:p>
            <a:r>
              <a:rPr lang="en-US" altLang="zh-CN" dirty="0" smtClean="0"/>
              <a:t>4</a:t>
            </a:r>
            <a:r>
              <a:rPr lang="en-US" altLang="zh-CN" dirty="0"/>
              <a:t>.</a:t>
            </a:r>
            <a:r>
              <a:rPr lang="zh-CN" altLang="zh-CN" dirty="0"/>
              <a:t>空气净化系统</a:t>
            </a:r>
          </a:p>
          <a:p>
            <a:r>
              <a:rPr lang="en-US" altLang="zh-CN" dirty="0" smtClean="0"/>
              <a:t>          </a:t>
            </a:r>
            <a:r>
              <a:rPr lang="zh-CN" altLang="zh-CN" dirty="0" smtClean="0"/>
              <a:t>汽车</a:t>
            </a:r>
            <a:r>
              <a:rPr lang="zh-CN" altLang="zh-CN" dirty="0"/>
              <a:t>空调系统采用的空气净化装置通常有空气过滤式和静电集尘式两种。前者是在空调系统的送风和回风口处设置空气滤清装置，它仅能滤除空气中的灰尘和杂物，结构简单，只需定期清理过滤网上的灰尘和杂物即可，故广泛用于各种汽车空调系统中。后者则是在空气进口的过滤器后再设置一套静电集尘装置或单独安装一套用于净化车内空气的静电除尘装置。它除具有过滤和吸附烟尘等微小颗粒的杂质作用外，还具有除臭、杀菌、产生负氧离子以使车内空气更为新鲜洁净的作用</a:t>
            </a:r>
            <a:r>
              <a:rPr lang="zh-CN" altLang="zh-CN" dirty="0" smtClean="0"/>
              <a:t>。</a:t>
            </a:r>
            <a:endParaRPr lang="zh-CN" altLang="zh-CN" dirty="0"/>
          </a:p>
        </p:txBody>
      </p:sp>
    </p:spTree>
    <p:extLst>
      <p:ext uri="{BB962C8B-B14F-4D97-AF65-F5344CB8AC3E}">
        <p14:creationId xmlns:p14="http://schemas.microsoft.com/office/powerpoint/2010/main" val="3026636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ctrTitle"/>
          </p:nvPr>
        </p:nvSpPr>
        <p:spPr>
          <a:xfrm>
            <a:off x="1464860" y="1393967"/>
            <a:ext cx="9144000" cy="2387600"/>
          </a:xfrm>
        </p:spPr>
        <p:txBody>
          <a:bodyPr/>
          <a:lstStyle/>
          <a:p>
            <a:pPr eaLnBrk="1" hangingPunct="1"/>
            <a:r>
              <a:rPr lang="zh-CN" altLang="zh-CN" dirty="0" smtClean="0"/>
              <a:t>项目</a:t>
            </a:r>
            <a:r>
              <a:rPr lang="zh-CN" altLang="en-US" dirty="0" smtClean="0"/>
              <a:t>四</a:t>
            </a:r>
            <a:r>
              <a:rPr lang="zh-CN" altLang="zh-CN" dirty="0" smtClean="0"/>
              <a:t> 汽车空调</a:t>
            </a:r>
            <a:r>
              <a:rPr lang="zh-CN" altLang="en-US" dirty="0" smtClean="0"/>
              <a:t>控制</a:t>
            </a:r>
            <a:r>
              <a:rPr lang="zh-CN" altLang="zh-CN" dirty="0" smtClean="0"/>
              <a:t>系统</a:t>
            </a:r>
            <a:r>
              <a:rPr lang="zh-CN" altLang="zh-CN" b="1" dirty="0" smtClean="0"/>
              <a:t/>
            </a:r>
            <a:br>
              <a:rPr lang="zh-CN" altLang="zh-CN" b="1" dirty="0" smtClean="0"/>
            </a:br>
            <a:endParaRPr lang="zh-CN" altLang="en-US" dirty="0" smtClean="0"/>
          </a:p>
        </p:txBody>
      </p:sp>
    </p:spTree>
    <p:extLst>
      <p:ext uri="{BB962C8B-B14F-4D97-AF65-F5344CB8AC3E}">
        <p14:creationId xmlns:p14="http://schemas.microsoft.com/office/powerpoint/2010/main" val="3205709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279650" y="404813"/>
            <a:ext cx="7772400" cy="1206500"/>
          </a:xfrm>
        </p:spPr>
        <p:txBody>
          <a:bodyPr/>
          <a:lstStyle/>
          <a:p>
            <a:pPr eaLnBrk="1" hangingPunct="1"/>
            <a:r>
              <a:rPr lang="zh-CN" altLang="en-US" sz="3400" b="1" dirty="0" smtClean="0">
                <a:latin typeface="黑体" panose="02010609060101010101" pitchFamily="49" charset="-122"/>
                <a:ea typeface="黑体" panose="02010609060101010101" pitchFamily="49" charset="-122"/>
              </a:rPr>
              <a:t> </a:t>
            </a:r>
            <a:r>
              <a:rPr lang="zh-CN" altLang="en-US" sz="3400" b="1" dirty="0">
                <a:latin typeface="黑体" panose="02010609060101010101" pitchFamily="49" charset="-122"/>
                <a:ea typeface="黑体" panose="02010609060101010101" pitchFamily="49" charset="-122"/>
              </a:rPr>
              <a:t>汽车空调自动控制系统工作原理</a:t>
            </a:r>
          </a:p>
        </p:txBody>
      </p:sp>
      <p:sp>
        <p:nvSpPr>
          <p:cNvPr id="5123" name="Rectangle 3"/>
          <p:cNvSpPr>
            <a:spLocks noGrp="1" noChangeArrowheads="1"/>
          </p:cNvSpPr>
          <p:nvPr>
            <p:ph type="body" idx="1"/>
          </p:nvPr>
        </p:nvSpPr>
        <p:spPr>
          <a:xfrm>
            <a:off x="2351088" y="1700213"/>
            <a:ext cx="7772400" cy="4495800"/>
          </a:xfrm>
        </p:spPr>
        <p:txBody>
          <a:bodyPr/>
          <a:lstStyle/>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一、汽车空调自动控制系统概述</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     汽车空调自动控制系统可以自动监测车内温度和车外温度、太阳辐射和发动机工况，自动调节鼓风机转速和所送出的空气温度。</a:t>
            </a:r>
          </a:p>
        </p:txBody>
      </p:sp>
    </p:spTree>
    <p:extLst>
      <p:ext uri="{BB962C8B-B14F-4D97-AF65-F5344CB8AC3E}">
        <p14:creationId xmlns:p14="http://schemas.microsoft.com/office/powerpoint/2010/main" val="2928610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79650" y="404813"/>
            <a:ext cx="7772400" cy="1206500"/>
          </a:xfrm>
        </p:spPr>
        <p:txBody>
          <a:bodyPr/>
          <a:lstStyle/>
          <a:p>
            <a:pPr algn="ctr" eaLnBrk="1" hangingPunct="1"/>
            <a:r>
              <a:rPr lang="zh-CN" altLang="en-US" sz="4000">
                <a:latin typeface="黑体" panose="02010609060101010101" pitchFamily="49" charset="-122"/>
                <a:ea typeface="黑体" panose="02010609060101010101" pitchFamily="49" charset="-122"/>
              </a:rPr>
              <a:t>一、汽车空调自动控制系统概述</a:t>
            </a:r>
          </a:p>
        </p:txBody>
      </p:sp>
      <p:sp>
        <p:nvSpPr>
          <p:cNvPr id="6147" name="Rectangle 3"/>
          <p:cNvSpPr>
            <a:spLocks noGrp="1" noChangeArrowheads="1"/>
          </p:cNvSpPr>
          <p:nvPr>
            <p:ph type="body" idx="1"/>
          </p:nvPr>
        </p:nvSpPr>
        <p:spPr>
          <a:xfrm>
            <a:off x="2135188" y="1700213"/>
            <a:ext cx="7772400" cy="4495800"/>
          </a:xfrm>
        </p:spPr>
        <p:txBody>
          <a:bodyPr/>
          <a:lstStyle/>
          <a:p>
            <a:pPr eaLnBrk="1" hangingPunct="1"/>
            <a:r>
              <a:rPr lang="zh-CN" altLang="en-US" smtClean="0">
                <a:latin typeface="黑体" panose="02010609060101010101" pitchFamily="49" charset="-122"/>
                <a:ea typeface="黑体" panose="02010609060101010101" pitchFamily="49" charset="-122"/>
              </a:rPr>
              <a:t>基本工作模式</a:t>
            </a:r>
          </a:p>
          <a:p>
            <a:pPr eaLnBrk="1" hangingPunct="1"/>
            <a:endParaRPr lang="zh-CN" altLang="en-US" smtClean="0">
              <a:latin typeface="黑体" panose="02010609060101010101" pitchFamily="49" charset="-122"/>
              <a:ea typeface="黑体" panose="02010609060101010101" pitchFamily="49" charset="-122"/>
            </a:endParaRPr>
          </a:p>
          <a:p>
            <a:pPr eaLnBrk="1" hangingPunct="1"/>
            <a:endParaRPr lang="zh-CN" altLang="en-US" smtClean="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      传感器   控制器   执行器</a:t>
            </a:r>
            <a:endParaRPr lang="en-US" altLang="zh-CN" smtClean="0">
              <a:latin typeface="黑体" panose="02010609060101010101" pitchFamily="49" charset="-122"/>
              <a:ea typeface="黑体" panose="02010609060101010101" pitchFamily="49" charset="-122"/>
            </a:endParaRPr>
          </a:p>
        </p:txBody>
      </p:sp>
      <p:sp>
        <p:nvSpPr>
          <p:cNvPr id="6148" name="Line 4"/>
          <p:cNvSpPr>
            <a:spLocks noChangeShapeType="1"/>
          </p:cNvSpPr>
          <p:nvPr/>
        </p:nvSpPr>
        <p:spPr bwMode="auto">
          <a:xfrm>
            <a:off x="5375275" y="3716338"/>
            <a:ext cx="431800" cy="0"/>
          </a:xfrm>
          <a:prstGeom prst="line">
            <a:avLst/>
          </a:prstGeom>
          <a:noFill/>
          <a:ln w="34925" cap="sq">
            <a:solidFill>
              <a:schemeClr val="tx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6149" name="Line 6"/>
          <p:cNvSpPr>
            <a:spLocks noChangeShapeType="1"/>
          </p:cNvSpPr>
          <p:nvPr/>
        </p:nvSpPr>
        <p:spPr bwMode="auto">
          <a:xfrm>
            <a:off x="7248525" y="3716338"/>
            <a:ext cx="431800" cy="0"/>
          </a:xfrm>
          <a:prstGeom prst="line">
            <a:avLst/>
          </a:prstGeom>
          <a:noFill/>
          <a:ln w="34925" cap="sq">
            <a:solidFill>
              <a:schemeClr val="tx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6150" name="AutoShape 7"/>
          <p:cNvSpPr>
            <a:spLocks noChangeArrowheads="1"/>
          </p:cNvSpPr>
          <p:nvPr/>
        </p:nvSpPr>
        <p:spPr bwMode="auto">
          <a:xfrm>
            <a:off x="3000376" y="4437064"/>
            <a:ext cx="3095625" cy="1296987"/>
          </a:xfrm>
          <a:prstGeom prst="wedgeRoundRectCallout">
            <a:avLst>
              <a:gd name="adj1" fmla="val -2153"/>
              <a:gd name="adj2" fmla="val -96269"/>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a:solidFill>
                  <a:srgbClr val="000000"/>
                </a:solidFill>
                <a:ea typeface="黑体" panose="02010609060101010101" pitchFamily="49" charset="-122"/>
              </a:rPr>
              <a:t>各种温度传感器、太阳辐射和发动机工况传感器</a:t>
            </a:r>
          </a:p>
        </p:txBody>
      </p:sp>
      <p:sp>
        <p:nvSpPr>
          <p:cNvPr id="6151" name="AutoShape 8"/>
          <p:cNvSpPr>
            <a:spLocks noChangeArrowheads="1"/>
          </p:cNvSpPr>
          <p:nvPr/>
        </p:nvSpPr>
        <p:spPr bwMode="auto">
          <a:xfrm>
            <a:off x="5951539" y="1412876"/>
            <a:ext cx="3025775" cy="936625"/>
          </a:xfrm>
          <a:prstGeom prst="wedgeRoundRectCallout">
            <a:avLst>
              <a:gd name="adj1" fmla="val -30745"/>
              <a:gd name="adj2" fmla="val 170000"/>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a:solidFill>
                  <a:srgbClr val="000000"/>
                </a:solidFill>
                <a:ea typeface="黑体" panose="02010609060101010101" pitchFamily="49" charset="-122"/>
              </a:rPr>
              <a:t>单片微处理器或</a:t>
            </a:r>
          </a:p>
          <a:p>
            <a:pPr algn="ctr" eaLnBrk="1" hangingPunct="1"/>
            <a:r>
              <a:rPr lang="zh-CN" altLang="en-US">
                <a:solidFill>
                  <a:srgbClr val="000000"/>
                </a:solidFill>
                <a:ea typeface="黑体" panose="02010609060101010101" pitchFamily="49" charset="-122"/>
              </a:rPr>
              <a:t>车身计算机</a:t>
            </a:r>
          </a:p>
        </p:txBody>
      </p:sp>
      <p:sp>
        <p:nvSpPr>
          <p:cNvPr id="6152" name="AutoShape 9"/>
          <p:cNvSpPr>
            <a:spLocks noChangeArrowheads="1"/>
          </p:cNvSpPr>
          <p:nvPr/>
        </p:nvSpPr>
        <p:spPr bwMode="auto">
          <a:xfrm>
            <a:off x="8112126" y="4508500"/>
            <a:ext cx="2087563" cy="865188"/>
          </a:xfrm>
          <a:prstGeom prst="wedgeRoundRectCallout">
            <a:avLst>
              <a:gd name="adj1" fmla="val -45819"/>
              <a:gd name="adj2" fmla="val -123213"/>
              <a:gd name="adj3" fmla="val 16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a:solidFill>
                  <a:srgbClr val="000000"/>
                </a:solidFill>
                <a:ea typeface="黑体" panose="02010609060101010101" pitchFamily="49" charset="-122"/>
              </a:rPr>
              <a:t>各种可自动</a:t>
            </a:r>
          </a:p>
          <a:p>
            <a:pPr algn="ctr" eaLnBrk="1" hangingPunct="1"/>
            <a:r>
              <a:rPr lang="zh-CN" altLang="en-US">
                <a:solidFill>
                  <a:srgbClr val="000000"/>
                </a:solidFill>
                <a:ea typeface="黑体" panose="02010609060101010101" pitchFamily="49" charset="-122"/>
              </a:rPr>
              <a:t>控制的元件</a:t>
            </a:r>
          </a:p>
        </p:txBody>
      </p:sp>
    </p:spTree>
    <p:extLst>
      <p:ext uri="{BB962C8B-B14F-4D97-AF65-F5344CB8AC3E}">
        <p14:creationId xmlns:p14="http://schemas.microsoft.com/office/powerpoint/2010/main" val="1627689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79650" y="404813"/>
            <a:ext cx="7772400" cy="1206500"/>
          </a:xfrm>
        </p:spPr>
        <p:txBody>
          <a:bodyPr/>
          <a:lstStyle/>
          <a:p>
            <a:pPr algn="ctr" eaLnBrk="1" hangingPunct="1"/>
            <a:r>
              <a:rPr lang="zh-CN" altLang="en-US" sz="4000">
                <a:ea typeface="黑体" panose="02010609060101010101" pitchFamily="49" charset="-122"/>
              </a:rPr>
              <a:t>二、放大器控制型自动空调系统</a:t>
            </a:r>
          </a:p>
        </p:txBody>
      </p:sp>
      <p:sp>
        <p:nvSpPr>
          <p:cNvPr id="7171"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zh-CN" altLang="en-US" smtClean="0">
                <a:ea typeface="黑体" panose="02010609060101010101" pitchFamily="49" charset="-122"/>
              </a:rPr>
              <a:t>        放大器控制型自动空调系统主要由电桥、运算放大器组成。</a:t>
            </a:r>
          </a:p>
          <a:p>
            <a:pPr eaLnBrk="1" hangingPunct="1">
              <a:buFont typeface="Symbol" panose="05050102010706020507" pitchFamily="18" charset="2"/>
              <a:buNone/>
            </a:pPr>
            <a:endParaRPr lang="zh-CN" altLang="en-US" smtClean="0">
              <a:ea typeface="黑体" panose="02010609060101010101" pitchFamily="49" charset="-122"/>
            </a:endParaRPr>
          </a:p>
          <a:p>
            <a:pPr eaLnBrk="1" hangingPunct="1">
              <a:buFont typeface="Symbol" panose="05050102010706020507" pitchFamily="18" charset="2"/>
              <a:buNone/>
            </a:pPr>
            <a:r>
              <a:rPr lang="zh-CN" altLang="en-US" smtClean="0">
                <a:ea typeface="黑体" panose="02010609060101010101" pitchFamily="49" charset="-122"/>
              </a:rPr>
              <a:t>        工作原理如图</a:t>
            </a:r>
            <a:r>
              <a:rPr lang="en-US" altLang="zh-CN" smtClean="0">
                <a:ea typeface="黑体" panose="02010609060101010101" pitchFamily="49" charset="-122"/>
              </a:rPr>
              <a:t>6-3</a:t>
            </a:r>
            <a:r>
              <a:rPr lang="zh-CN" altLang="en-US" smtClean="0">
                <a:ea typeface="黑体" panose="02010609060101010101" pitchFamily="49" charset="-122"/>
              </a:rPr>
              <a:t>。</a:t>
            </a:r>
          </a:p>
        </p:txBody>
      </p:sp>
    </p:spTree>
    <p:extLst>
      <p:ext uri="{BB962C8B-B14F-4D97-AF65-F5344CB8AC3E}">
        <p14:creationId xmlns:p14="http://schemas.microsoft.com/office/powerpoint/2010/main" val="3348294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三、微电脑控制自动空调系统</a:t>
            </a:r>
          </a:p>
        </p:txBody>
      </p:sp>
      <p:sp>
        <p:nvSpPr>
          <p:cNvPr id="8195"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zh-CN" altLang="en-US" dirty="0" smtClean="0">
                <a:ea typeface="黑体" panose="02010609060101010101" pitchFamily="49" charset="-122"/>
              </a:rPr>
              <a:t>         微电脑控制的自动空调系统，不仅能按照乘员的需要送出温度和湿度最适宜的空气，而且可以根据需要自动调节风速、风量，还极大地简化了乘员的操作工作。</a:t>
            </a:r>
          </a:p>
        </p:txBody>
      </p:sp>
    </p:spTree>
    <p:extLst>
      <p:ext uri="{BB962C8B-B14F-4D97-AF65-F5344CB8AC3E}">
        <p14:creationId xmlns:p14="http://schemas.microsoft.com/office/powerpoint/2010/main" val="4007231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三、微电脑控制自动空调系统</a:t>
            </a:r>
          </a:p>
        </p:txBody>
      </p:sp>
      <p:sp>
        <p:nvSpPr>
          <p:cNvPr id="9219" name="Rectangle 3"/>
          <p:cNvSpPr>
            <a:spLocks noGrp="1" noChangeArrowheads="1"/>
          </p:cNvSpPr>
          <p:nvPr>
            <p:ph type="body" idx="1"/>
          </p:nvPr>
        </p:nvSpPr>
        <p:spPr>
          <a:xfrm>
            <a:off x="2135188" y="1700213"/>
            <a:ext cx="7772400" cy="4495800"/>
          </a:xfrm>
        </p:spPr>
        <p:txBody>
          <a:bodyPr/>
          <a:lstStyle/>
          <a:p>
            <a:pPr eaLnBrk="1" hangingPunct="1"/>
            <a:r>
              <a:rPr lang="zh-CN" altLang="en-US" dirty="0" smtClean="0">
                <a:latin typeface="黑体" panose="02010609060101010101" pitchFamily="49" charset="-122"/>
                <a:ea typeface="黑体" panose="02010609060101010101" pitchFamily="49" charset="-122"/>
              </a:rPr>
              <a:t>微电脑控制的汽车空调系统的功能</a:t>
            </a:r>
          </a:p>
          <a:p>
            <a:pPr eaLnBrk="1" hangingPunct="1"/>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）空调控制</a:t>
            </a:r>
          </a:p>
          <a:p>
            <a:pPr eaLnBrk="1" hangingPunct="1"/>
            <a:r>
              <a:rPr lang="en-US" altLang="zh-CN" dirty="0" smtClean="0">
                <a:latin typeface="黑体" panose="02010609060101010101" pitchFamily="49" charset="-122"/>
                <a:ea typeface="黑体" panose="02010609060101010101" pitchFamily="49" charset="-122"/>
              </a:rPr>
              <a:t>2</a:t>
            </a:r>
            <a:r>
              <a:rPr lang="zh-CN" altLang="en-US" dirty="0" smtClean="0">
                <a:latin typeface="黑体" panose="02010609060101010101" pitchFamily="49" charset="-122"/>
                <a:ea typeface="黑体" panose="02010609060101010101" pitchFamily="49" charset="-122"/>
              </a:rPr>
              <a:t>）节能控制</a:t>
            </a:r>
          </a:p>
          <a:p>
            <a:pPr eaLnBrk="1" hangingPunct="1"/>
            <a:r>
              <a:rPr lang="en-US" altLang="zh-CN" dirty="0" smtClean="0">
                <a:latin typeface="黑体" panose="02010609060101010101" pitchFamily="49" charset="-122"/>
                <a:ea typeface="黑体" panose="02010609060101010101" pitchFamily="49" charset="-122"/>
              </a:rPr>
              <a:t>3</a:t>
            </a:r>
            <a:r>
              <a:rPr lang="zh-CN" altLang="en-US" dirty="0" smtClean="0">
                <a:latin typeface="黑体" panose="02010609060101010101" pitchFamily="49" charset="-122"/>
                <a:ea typeface="黑体" panose="02010609060101010101" pitchFamily="49" charset="-122"/>
              </a:rPr>
              <a:t>）故障、安全报警</a:t>
            </a:r>
          </a:p>
          <a:p>
            <a:pPr eaLnBrk="1" hangingPunct="1"/>
            <a:r>
              <a:rPr lang="en-US" altLang="zh-CN" dirty="0" smtClean="0">
                <a:latin typeface="黑体" panose="02010609060101010101" pitchFamily="49" charset="-122"/>
                <a:ea typeface="黑体" panose="02010609060101010101" pitchFamily="49" charset="-122"/>
              </a:rPr>
              <a:t>4</a:t>
            </a:r>
            <a:r>
              <a:rPr lang="zh-CN" altLang="en-US" dirty="0" smtClean="0">
                <a:latin typeface="黑体" panose="02010609060101010101" pitchFamily="49" charset="-122"/>
                <a:ea typeface="黑体" panose="02010609060101010101" pitchFamily="49" charset="-122"/>
              </a:rPr>
              <a:t>）显示</a:t>
            </a:r>
          </a:p>
          <a:p>
            <a:pPr eaLnBrk="1" hangingPunct="1"/>
            <a:r>
              <a:rPr lang="en-US" altLang="zh-CN" dirty="0" smtClean="0">
                <a:latin typeface="黑体" panose="02010609060101010101" pitchFamily="49" charset="-122"/>
                <a:ea typeface="黑体" panose="02010609060101010101" pitchFamily="49" charset="-122"/>
              </a:rPr>
              <a:t>5</a:t>
            </a:r>
            <a:r>
              <a:rPr lang="zh-CN" altLang="en-US" dirty="0" smtClean="0">
                <a:latin typeface="黑体" panose="02010609060101010101" pitchFamily="49" charset="-122"/>
                <a:ea typeface="黑体" panose="02010609060101010101" pitchFamily="49" charset="-122"/>
              </a:rPr>
              <a:t>）故障诊断储存</a:t>
            </a:r>
          </a:p>
        </p:txBody>
      </p:sp>
    </p:spTree>
    <p:extLst>
      <p:ext uri="{BB962C8B-B14F-4D97-AF65-F5344CB8AC3E}">
        <p14:creationId xmlns:p14="http://schemas.microsoft.com/office/powerpoint/2010/main" val="641697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三、微电脑控制自动空调系统</a:t>
            </a:r>
          </a:p>
        </p:txBody>
      </p:sp>
      <p:sp>
        <p:nvSpPr>
          <p:cNvPr id="10243" name="Rectangle 3"/>
          <p:cNvSpPr>
            <a:spLocks noGrp="1" noChangeArrowheads="1"/>
          </p:cNvSpPr>
          <p:nvPr>
            <p:ph type="body" idx="1"/>
          </p:nvPr>
        </p:nvSpPr>
        <p:spPr>
          <a:xfrm>
            <a:off x="2135188" y="1700213"/>
            <a:ext cx="7772400" cy="4495800"/>
          </a:xfrm>
        </p:spPr>
        <p:txBody>
          <a:bodyPr/>
          <a:lstStyle/>
          <a:p>
            <a:pPr eaLnBrk="1" hangingPunct="1"/>
            <a:r>
              <a:rPr lang="zh-CN" altLang="en-US" dirty="0" smtClean="0">
                <a:ea typeface="黑体" panose="02010609060101010101" pitchFamily="49" charset="-122"/>
              </a:rPr>
              <a:t>微电脑控制的自动空调器的组成</a:t>
            </a:r>
          </a:p>
          <a:p>
            <a:pPr eaLnBrk="1" hangingPunct="1"/>
            <a:r>
              <a:rPr lang="zh-CN" altLang="en-US" dirty="0" smtClean="0">
                <a:ea typeface="黑体" panose="02010609060101010101" pitchFamily="49" charset="-122"/>
              </a:rPr>
              <a:t>电子控制系统：传感器   控制器   执行器</a:t>
            </a:r>
          </a:p>
          <a:p>
            <a:pPr eaLnBrk="1" hangingPunct="1"/>
            <a:r>
              <a:rPr lang="zh-CN" altLang="en-US" dirty="0" smtClean="0">
                <a:ea typeface="黑体" panose="02010609060101010101" pitchFamily="49" charset="-122"/>
              </a:rPr>
              <a:t>配气系统：车内</a:t>
            </a:r>
            <a:r>
              <a:rPr lang="en-US" altLang="zh-CN" dirty="0" smtClean="0">
                <a:ea typeface="黑体" panose="02010609060101010101" pitchFamily="49" charset="-122"/>
              </a:rPr>
              <a:t>/</a:t>
            </a:r>
            <a:r>
              <a:rPr lang="zh-CN" altLang="en-US" dirty="0" smtClean="0">
                <a:ea typeface="黑体" panose="02010609060101010101" pitchFamily="49" charset="-122"/>
              </a:rPr>
              <a:t>车外循环风门、调温风门、模式风门及各风道</a:t>
            </a:r>
          </a:p>
          <a:p>
            <a:pPr eaLnBrk="1" hangingPunct="1"/>
            <a:r>
              <a:rPr lang="zh-CN" altLang="en-US" dirty="0" smtClean="0">
                <a:ea typeface="黑体" panose="02010609060101010101" pitchFamily="49" charset="-122"/>
              </a:rPr>
              <a:t>面板控制：温度控制开关和各功能选择键</a:t>
            </a:r>
            <a:endParaRPr lang="en-US" altLang="zh-CN" dirty="0" smtClean="0">
              <a:ea typeface="黑体" panose="02010609060101010101" pitchFamily="49" charset="-122"/>
            </a:endParaRPr>
          </a:p>
        </p:txBody>
      </p:sp>
      <p:sp>
        <p:nvSpPr>
          <p:cNvPr id="10244" name="Line 4"/>
          <p:cNvSpPr>
            <a:spLocks noChangeShapeType="1"/>
          </p:cNvSpPr>
          <p:nvPr/>
        </p:nvSpPr>
        <p:spPr bwMode="auto">
          <a:xfrm>
            <a:off x="7248525" y="2492375"/>
            <a:ext cx="287338" cy="0"/>
          </a:xfrm>
          <a:prstGeom prst="line">
            <a:avLst/>
          </a:prstGeom>
          <a:noFill/>
          <a:ln w="34925" cap="sq">
            <a:solidFill>
              <a:schemeClr val="tx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245" name="Line 5"/>
          <p:cNvSpPr>
            <a:spLocks noChangeShapeType="1"/>
          </p:cNvSpPr>
          <p:nvPr/>
        </p:nvSpPr>
        <p:spPr bwMode="auto">
          <a:xfrm>
            <a:off x="8759826" y="2492375"/>
            <a:ext cx="288925" cy="0"/>
          </a:xfrm>
          <a:prstGeom prst="line">
            <a:avLst/>
          </a:prstGeom>
          <a:noFill/>
          <a:ln w="34925" cap="sq">
            <a:solidFill>
              <a:schemeClr val="tx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Tree>
    <p:extLst>
      <p:ext uri="{BB962C8B-B14F-4D97-AF65-F5344CB8AC3E}">
        <p14:creationId xmlns:p14="http://schemas.microsoft.com/office/powerpoint/2010/main" val="1358194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1200151" y="404813"/>
            <a:ext cx="10080625" cy="1079500"/>
          </a:xfrm>
        </p:spPr>
        <p:txBody>
          <a:bodyPr>
            <a:normAutofit fontScale="90000"/>
          </a:bodyPr>
          <a:lstStyle/>
          <a:p>
            <a:pPr eaLnBrk="1" hangingPunct="1"/>
            <a:r>
              <a:rPr lang="zh-CN" altLang="en-US" b="0" smtClean="0">
                <a:effectLst/>
              </a:rPr>
              <a:t>节流膨胀阀系统组成示意图：</a:t>
            </a:r>
            <a:br>
              <a:rPr lang="zh-CN" altLang="en-US" b="0" smtClean="0">
                <a:effectLst/>
              </a:rPr>
            </a:br>
            <a:endParaRPr lang="zh-CN" altLang="en-US" b="0" smtClean="0">
              <a:effectLst/>
            </a:endParaRPr>
          </a:p>
        </p:txBody>
      </p:sp>
      <p:pic>
        <p:nvPicPr>
          <p:cNvPr id="7171"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640014" y="1700214"/>
            <a:ext cx="6840537" cy="4897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223345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279650" y="404813"/>
            <a:ext cx="7772400" cy="1206500"/>
          </a:xfrm>
        </p:spPr>
        <p:txBody>
          <a:bodyPr/>
          <a:lstStyle/>
          <a:p>
            <a:pPr algn="ctr" eaLnBrk="1" hangingPunct="1"/>
            <a:r>
              <a:rPr lang="zh-CN" altLang="en-US" dirty="0" smtClean="0">
                <a:ea typeface="黑体" panose="02010609060101010101" pitchFamily="49" charset="-122"/>
              </a:rPr>
              <a:t>电子控制系统</a:t>
            </a:r>
          </a:p>
        </p:txBody>
      </p:sp>
      <p:sp>
        <p:nvSpPr>
          <p:cNvPr id="11267" name="Rectangle 3"/>
          <p:cNvSpPr>
            <a:spLocks noGrp="1" noChangeArrowheads="1"/>
          </p:cNvSpPr>
          <p:nvPr>
            <p:ph type="body" idx="1"/>
          </p:nvPr>
        </p:nvSpPr>
        <p:spPr>
          <a:xfrm>
            <a:off x="2135188" y="1700213"/>
            <a:ext cx="7772400" cy="4495800"/>
          </a:xfrm>
        </p:spPr>
        <p:txBody>
          <a:bodyPr/>
          <a:lstStyle/>
          <a:p>
            <a:pPr marL="609600" indent="-609600"/>
            <a:r>
              <a:rPr lang="zh-CN" altLang="en-US" dirty="0" smtClean="0">
                <a:ea typeface="黑体" panose="02010609060101010101" pitchFamily="49" charset="-122"/>
              </a:rPr>
              <a:t>传感器信号的种类</a:t>
            </a:r>
          </a:p>
          <a:p>
            <a:pPr marL="609600" indent="-609600">
              <a:buFont typeface="Symbol" panose="05050102010706020507" pitchFamily="18" charset="2"/>
              <a:buAutoNum type="arabicPeriod"/>
            </a:pPr>
            <a:r>
              <a:rPr lang="zh-CN" altLang="en-US" dirty="0" smtClean="0">
                <a:ea typeface="黑体" panose="02010609060101010101" pitchFamily="49" charset="-122"/>
              </a:rPr>
              <a:t>驾驶员面板设定的温度信号和功能选择信号</a:t>
            </a:r>
          </a:p>
          <a:p>
            <a:pPr marL="609600" indent="-609600">
              <a:buFont typeface="Symbol" panose="05050102010706020507" pitchFamily="18" charset="2"/>
              <a:buAutoNum type="arabicPeriod"/>
            </a:pPr>
            <a:r>
              <a:rPr lang="zh-CN" altLang="en-US" dirty="0" smtClean="0">
                <a:ea typeface="黑体" panose="02010609060101010101" pitchFamily="49" charset="-122"/>
              </a:rPr>
              <a:t>车内气温传感器、车外气温传感器、日照强度传感器等各种传感器输入的信号</a:t>
            </a:r>
          </a:p>
          <a:p>
            <a:pPr marL="609600" indent="-609600">
              <a:buFont typeface="Symbol" panose="05050102010706020507" pitchFamily="18" charset="2"/>
              <a:buAutoNum type="arabicPeriod"/>
            </a:pPr>
            <a:r>
              <a:rPr lang="zh-CN" altLang="en-US" dirty="0" smtClean="0">
                <a:ea typeface="黑体" panose="02010609060101010101" pitchFamily="49" charset="-122"/>
              </a:rPr>
              <a:t>空气混合风门的位置反馈信号。</a:t>
            </a:r>
          </a:p>
        </p:txBody>
      </p:sp>
    </p:spTree>
    <p:extLst>
      <p:ext uri="{BB962C8B-B14F-4D97-AF65-F5344CB8AC3E}">
        <p14:creationId xmlns:p14="http://schemas.microsoft.com/office/powerpoint/2010/main" val="1412331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279650" y="404813"/>
            <a:ext cx="7772400" cy="1206500"/>
          </a:xfrm>
        </p:spPr>
        <p:txBody>
          <a:bodyPr/>
          <a:lstStyle/>
          <a:p>
            <a:pPr algn="ctr" eaLnBrk="1" hangingPunct="1"/>
            <a:r>
              <a:rPr lang="zh-CN" altLang="en-US" dirty="0" smtClean="0">
                <a:ea typeface="黑体" panose="02010609060101010101" pitchFamily="49" charset="-122"/>
              </a:rPr>
              <a:t>电子控制系统</a:t>
            </a:r>
          </a:p>
        </p:txBody>
      </p:sp>
      <p:sp>
        <p:nvSpPr>
          <p:cNvPr id="12291" name="Rectangle 3"/>
          <p:cNvSpPr>
            <a:spLocks noGrp="1" noChangeArrowheads="1"/>
          </p:cNvSpPr>
          <p:nvPr>
            <p:ph type="body" idx="1"/>
          </p:nvPr>
        </p:nvSpPr>
        <p:spPr>
          <a:xfrm>
            <a:off x="2135188" y="1700213"/>
            <a:ext cx="7772400" cy="4495800"/>
          </a:xfrm>
        </p:spPr>
        <p:txBody>
          <a:bodyPr/>
          <a:lstStyle/>
          <a:p>
            <a:pPr marL="609600" indent="-609600"/>
            <a:r>
              <a:rPr lang="zh-CN" altLang="en-US" dirty="0" smtClean="0">
                <a:ea typeface="黑体" panose="02010609060101010101" pitchFamily="49" charset="-122"/>
              </a:rPr>
              <a:t>执行器信号</a:t>
            </a:r>
          </a:p>
          <a:p>
            <a:pPr marL="609600" indent="-609600">
              <a:buFont typeface="Symbol" panose="05050102010706020507" pitchFamily="18" charset="2"/>
              <a:buAutoNum type="arabicPeriod"/>
            </a:pPr>
            <a:r>
              <a:rPr lang="zh-CN" altLang="en-US" dirty="0" smtClean="0">
                <a:ea typeface="黑体" panose="02010609060101010101" pitchFamily="49" charset="-122"/>
              </a:rPr>
              <a:t>向驱动各风门的伺服电动机或真空驱动器输送的信号</a:t>
            </a:r>
          </a:p>
          <a:p>
            <a:pPr marL="609600" indent="-609600">
              <a:buFont typeface="Symbol" panose="05050102010706020507" pitchFamily="18" charset="2"/>
              <a:buAutoNum type="arabicPeriod"/>
            </a:pPr>
            <a:r>
              <a:rPr lang="zh-CN" altLang="en-US" dirty="0" smtClean="0">
                <a:ea typeface="黑体" panose="02010609060101010101" pitchFamily="49" charset="-122"/>
              </a:rPr>
              <a:t>控制风机电动机转速的电压调节信号</a:t>
            </a:r>
          </a:p>
          <a:p>
            <a:pPr marL="609600" indent="-609600">
              <a:buFont typeface="Symbol" panose="05050102010706020507" pitchFamily="18" charset="2"/>
              <a:buAutoNum type="arabicPeriod"/>
            </a:pPr>
            <a:r>
              <a:rPr lang="zh-CN" altLang="en-US" dirty="0" smtClean="0">
                <a:ea typeface="黑体" panose="02010609060101010101" pitchFamily="49" charset="-122"/>
              </a:rPr>
              <a:t>控制压缩机的通断信号</a:t>
            </a:r>
          </a:p>
        </p:txBody>
      </p:sp>
    </p:spTree>
    <p:extLst>
      <p:ext uri="{BB962C8B-B14F-4D97-AF65-F5344CB8AC3E}">
        <p14:creationId xmlns:p14="http://schemas.microsoft.com/office/powerpoint/2010/main" val="1017728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面板控制（东方之子）</a:t>
            </a:r>
            <a:endParaRPr lang="en-US" altLang="zh-CN" smtClean="0">
              <a:ea typeface="黑体" panose="02010609060101010101" pitchFamily="49" charset="-122"/>
            </a:endParaRPr>
          </a:p>
        </p:txBody>
      </p:sp>
      <p:pic>
        <p:nvPicPr>
          <p:cNvPr id="13315"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144499" y="1842211"/>
            <a:ext cx="6840538" cy="3600450"/>
          </a:xfrm>
          <a:noFill/>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71385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1098409" y="834150"/>
            <a:ext cx="9942630" cy="4897910"/>
          </a:xfrm>
        </p:spPr>
        <p:txBody>
          <a:bodyPr>
            <a:normAutofit fontScale="90000"/>
          </a:bodyPr>
          <a:lstStyle/>
          <a:p>
            <a:pPr algn="l" eaLnBrk="1" hangingPunct="1">
              <a:lnSpc>
                <a:spcPct val="150000"/>
              </a:lnSpc>
            </a:pPr>
            <a:r>
              <a:rPr lang="zh-CN" altLang="en-US" sz="2400" b="1" dirty="0">
                <a:latin typeface="宋体" panose="02010600030101010101" pitchFamily="2" charset="-122"/>
              </a:rPr>
              <a:t>    </a:t>
            </a:r>
            <a:r>
              <a:rPr lang="en-US" altLang="zh-CN" sz="2800" b="1" dirty="0">
                <a:latin typeface="宋体" panose="02010600030101010101" pitchFamily="2" charset="-122"/>
              </a:rPr>
              <a:t>1</a:t>
            </a:r>
            <a:r>
              <a:rPr lang="zh-CN" altLang="en-US" sz="2800" b="1" dirty="0">
                <a:latin typeface="宋体" panose="02010600030101010101" pitchFamily="2" charset="-122"/>
              </a:rPr>
              <a:t>、内外循环按钮</a:t>
            </a:r>
            <a:r>
              <a:rPr lang="en-US" altLang="zh-CN" sz="2800" b="1" dirty="0"/>
              <a:t>——</a:t>
            </a:r>
            <a:r>
              <a:rPr lang="zh-CN" altLang="en-US" sz="2800" b="1" dirty="0">
                <a:latin typeface="宋体" panose="02010600030101010101" pitchFamily="2" charset="-122"/>
              </a:rPr>
              <a:t>切换内外循环。 </a:t>
            </a:r>
            <a:br>
              <a:rPr lang="zh-CN" altLang="en-US" sz="2800" b="1" dirty="0">
                <a:latin typeface="宋体" panose="02010600030101010101" pitchFamily="2" charset="-122"/>
              </a:rPr>
            </a:br>
            <a:r>
              <a:rPr lang="zh-CN" altLang="en-US" sz="2400" b="1" dirty="0">
                <a:latin typeface="宋体" panose="02010600030101010101" pitchFamily="2" charset="-122"/>
              </a:rPr>
              <a:t>    转换成内气时，风机电压减少</a:t>
            </a:r>
            <a:r>
              <a:rPr lang="en-US" altLang="zh-CN" sz="2400" b="1" dirty="0">
                <a:latin typeface="宋体" panose="02010600030101010101" pitchFamily="2" charset="-122"/>
              </a:rPr>
              <a:t>1V</a:t>
            </a:r>
            <a:r>
              <a:rPr lang="zh-CN" altLang="en-US" sz="2400" b="1" dirty="0">
                <a:latin typeface="宋体" panose="02010600030101010101" pitchFamily="2" charset="-122"/>
              </a:rPr>
              <a:t>（在⒋</a:t>
            </a:r>
            <a:r>
              <a:rPr lang="en-US" altLang="zh-CN" sz="2400" b="1" dirty="0">
                <a:latin typeface="宋体" panose="02010600030101010101" pitchFamily="2" charset="-122"/>
              </a:rPr>
              <a:t>9</a:t>
            </a:r>
            <a:r>
              <a:rPr lang="zh-CN" altLang="en-US" sz="2400" b="1" dirty="0">
                <a:latin typeface="宋体" panose="02010600030101010101" pitchFamily="2" charset="-122"/>
              </a:rPr>
              <a:t>～</a:t>
            </a:r>
            <a:r>
              <a:rPr lang="en-US" altLang="zh-CN" sz="2400" b="1" dirty="0">
                <a:latin typeface="宋体" panose="02010600030101010101" pitchFamily="2" charset="-122"/>
              </a:rPr>
              <a:t>10V</a:t>
            </a:r>
            <a:r>
              <a:rPr lang="zh-CN" altLang="en-US" sz="2400" b="1" dirty="0">
                <a:latin typeface="宋体" panose="02010600030101010101" pitchFamily="2" charset="-122"/>
              </a:rPr>
              <a:t>内运行）；转换成外气时，风机电压恢复原状态。</a:t>
            </a:r>
            <a:br>
              <a:rPr lang="zh-CN" altLang="en-US" sz="2400" b="1" dirty="0">
                <a:latin typeface="宋体" panose="02010600030101010101" pitchFamily="2" charset="-122"/>
              </a:rPr>
            </a:br>
            <a:r>
              <a:rPr lang="zh-CN" altLang="en-US" sz="2400" b="1" dirty="0">
                <a:latin typeface="宋体" panose="02010600030101010101" pitchFamily="2" charset="-122"/>
              </a:rPr>
              <a:t>    此键工作不影响</a:t>
            </a:r>
            <a:r>
              <a:rPr lang="en-US" altLang="zh-CN" sz="2400" b="1" dirty="0">
                <a:latin typeface="宋体" panose="02010600030101010101" pitchFamily="2" charset="-122"/>
              </a:rPr>
              <a:t>AUTO</a:t>
            </a:r>
            <a:r>
              <a:rPr lang="zh-CN" altLang="en-US" sz="2400" b="1" dirty="0">
                <a:latin typeface="宋体" panose="02010600030101010101" pitchFamily="2" charset="-122"/>
              </a:rPr>
              <a:t>模式。 </a:t>
            </a:r>
            <a:br>
              <a:rPr lang="zh-CN" altLang="en-US" sz="2400" b="1" dirty="0">
                <a:latin typeface="宋体" panose="02010600030101010101" pitchFamily="2" charset="-122"/>
              </a:rPr>
            </a:br>
            <a:r>
              <a:rPr lang="zh-CN" altLang="en-US" sz="2400" b="1" dirty="0">
                <a:latin typeface="宋体" panose="02010600030101010101" pitchFamily="2" charset="-122"/>
              </a:rPr>
              <a:t>    </a:t>
            </a:r>
            <a:r>
              <a:rPr lang="en-US" altLang="zh-CN" sz="2800" b="1" dirty="0">
                <a:latin typeface="宋体" panose="02010600030101010101" pitchFamily="2" charset="-122"/>
              </a:rPr>
              <a:t>2</a:t>
            </a:r>
            <a:r>
              <a:rPr lang="zh-CN" altLang="en-US" sz="2800" b="1" dirty="0">
                <a:latin typeface="宋体" panose="02010600030101010101" pitchFamily="2" charset="-122"/>
              </a:rPr>
              <a:t>、温度设定旋钮</a:t>
            </a:r>
            <a:r>
              <a:rPr lang="en-US" altLang="zh-CN" sz="2800" b="1" dirty="0"/>
              <a:t>——</a:t>
            </a:r>
            <a:r>
              <a:rPr lang="zh-CN" altLang="en-US" sz="2800" b="1" dirty="0">
                <a:latin typeface="宋体" panose="02010600030101010101" pitchFamily="2" charset="-122"/>
              </a:rPr>
              <a:t>调整设定温度。 </a:t>
            </a:r>
            <a:br>
              <a:rPr lang="zh-CN" altLang="en-US" sz="2800" b="1" dirty="0">
                <a:latin typeface="宋体" panose="02010600030101010101" pitchFamily="2" charset="-122"/>
              </a:rPr>
            </a:br>
            <a:r>
              <a:rPr lang="zh-CN" altLang="en-US" sz="2400" b="1" dirty="0">
                <a:latin typeface="宋体" panose="02010600030101010101" pitchFamily="2" charset="-122"/>
              </a:rPr>
              <a:t>    调节旋钮转动一格，温度变化 </a:t>
            </a:r>
            <a:r>
              <a:rPr lang="en-US" altLang="zh-CN" sz="2400" b="1" dirty="0">
                <a:latin typeface="宋体" panose="02010600030101010101" pitchFamily="2" charset="-122"/>
              </a:rPr>
              <a:t>0.5℃</a:t>
            </a:r>
            <a:r>
              <a:rPr lang="zh-CN" altLang="en-US" sz="2400" b="1" dirty="0">
                <a:latin typeface="宋体" panose="02010600030101010101" pitchFamily="2" charset="-122"/>
              </a:rPr>
              <a:t>；</a:t>
            </a:r>
            <a:br>
              <a:rPr lang="zh-CN" altLang="en-US" sz="2400" b="1" dirty="0">
                <a:latin typeface="宋体" panose="02010600030101010101" pitchFamily="2" charset="-122"/>
              </a:rPr>
            </a:br>
            <a:r>
              <a:rPr lang="zh-CN" altLang="en-US" sz="2400" b="1" dirty="0">
                <a:latin typeface="宋体" panose="02010600030101010101" pitchFamily="2" charset="-122"/>
              </a:rPr>
              <a:t>    按下调节旋钮，显示外部温度，持续</a:t>
            </a:r>
            <a:r>
              <a:rPr lang="en-US" altLang="zh-CN" sz="2400" b="1" dirty="0">
                <a:latin typeface="宋体" panose="02010600030101010101" pitchFamily="2" charset="-122"/>
              </a:rPr>
              <a:t>3S</a:t>
            </a:r>
            <a:r>
              <a:rPr lang="zh-CN" altLang="en-US" sz="2400" b="1" dirty="0">
                <a:latin typeface="宋体" panose="02010600030101010101" pitchFamily="2" charset="-122"/>
              </a:rPr>
              <a:t>，再次按下后恢复；</a:t>
            </a:r>
            <a:br>
              <a:rPr lang="zh-CN" altLang="en-US" sz="2400" b="1" dirty="0">
                <a:latin typeface="宋体" panose="02010600030101010101" pitchFamily="2" charset="-122"/>
              </a:rPr>
            </a:br>
            <a:r>
              <a:rPr lang="zh-CN" altLang="en-US" sz="2400" b="1" dirty="0">
                <a:latin typeface="宋体" panose="02010600030101010101" pitchFamily="2" charset="-122"/>
              </a:rPr>
              <a:t>    设定温度范围在</a:t>
            </a:r>
            <a:r>
              <a:rPr lang="en-US" altLang="zh-CN" sz="2400" b="1" dirty="0">
                <a:latin typeface="宋体" panose="02010600030101010101" pitchFamily="2" charset="-122"/>
              </a:rPr>
              <a:t>18℃</a:t>
            </a:r>
            <a:r>
              <a:rPr lang="zh-CN" altLang="en-US" sz="2400" b="1" dirty="0">
                <a:latin typeface="宋体" panose="02010600030101010101" pitchFamily="2" charset="-122"/>
              </a:rPr>
              <a:t>～</a:t>
            </a:r>
            <a:r>
              <a:rPr lang="en-US" altLang="zh-CN" sz="2400" b="1" dirty="0">
                <a:latin typeface="宋体" panose="02010600030101010101" pitchFamily="2" charset="-122"/>
              </a:rPr>
              <a:t>32℃</a:t>
            </a:r>
            <a:r>
              <a:rPr lang="zh-CN" altLang="en-US" sz="2400" b="1" dirty="0">
                <a:latin typeface="宋体" panose="02010600030101010101" pitchFamily="2" charset="-122"/>
              </a:rPr>
              <a:t>，低于</a:t>
            </a:r>
            <a:r>
              <a:rPr lang="en-US" altLang="zh-CN" sz="2400" b="1" dirty="0">
                <a:latin typeface="宋体" panose="02010600030101010101" pitchFamily="2" charset="-122"/>
              </a:rPr>
              <a:t>18℃</a:t>
            </a:r>
            <a:r>
              <a:rPr lang="zh-CN" altLang="en-US" sz="2400" b="1" dirty="0">
                <a:latin typeface="宋体" panose="02010600030101010101" pitchFamily="2" charset="-122"/>
              </a:rPr>
              <a:t>指示</a:t>
            </a:r>
            <a:r>
              <a:rPr lang="en-US" altLang="zh-CN" sz="2400" b="1" dirty="0">
                <a:latin typeface="宋体" panose="02010600030101010101" pitchFamily="2" charset="-122"/>
              </a:rPr>
              <a:t>LO</a:t>
            </a:r>
            <a:r>
              <a:rPr lang="zh-CN" altLang="en-US" sz="2400" b="1" dirty="0">
                <a:latin typeface="宋体" panose="02010600030101010101" pitchFamily="2" charset="-122"/>
              </a:rPr>
              <a:t>，高于</a:t>
            </a:r>
            <a:r>
              <a:rPr lang="en-US" altLang="zh-CN" sz="2400" b="1" dirty="0">
                <a:latin typeface="宋体" panose="02010600030101010101" pitchFamily="2" charset="-122"/>
              </a:rPr>
              <a:t>32℃</a:t>
            </a:r>
            <a:r>
              <a:rPr lang="zh-CN" altLang="en-US" sz="2400" b="1" dirty="0">
                <a:latin typeface="宋体" panose="02010600030101010101" pitchFamily="2" charset="-122"/>
              </a:rPr>
              <a:t>指示</a:t>
            </a:r>
            <a:r>
              <a:rPr lang="en-US" altLang="zh-CN" sz="2400" b="1" dirty="0">
                <a:latin typeface="宋体" panose="02010600030101010101" pitchFamily="2" charset="-122"/>
              </a:rPr>
              <a:t>HI</a:t>
            </a:r>
            <a:r>
              <a:rPr lang="zh-CN" altLang="en-US" sz="2400" b="1" dirty="0">
                <a:latin typeface="宋体" panose="02010600030101010101" pitchFamily="2" charset="-122"/>
              </a:rPr>
              <a:t>；</a:t>
            </a:r>
            <a:br>
              <a:rPr lang="zh-CN" altLang="en-US" sz="2400" b="1" dirty="0">
                <a:latin typeface="宋体" panose="02010600030101010101" pitchFamily="2" charset="-122"/>
              </a:rPr>
            </a:br>
            <a:r>
              <a:rPr lang="zh-CN" altLang="en-US" sz="2400" b="1" dirty="0">
                <a:latin typeface="宋体" panose="02010600030101010101" pitchFamily="2" charset="-122"/>
              </a:rPr>
              <a:t>    此键工作不影响</a:t>
            </a:r>
            <a:r>
              <a:rPr lang="en-US" altLang="zh-CN" sz="2400" b="1" dirty="0">
                <a:latin typeface="宋体" panose="02010600030101010101" pitchFamily="2" charset="-122"/>
              </a:rPr>
              <a:t>AUTO</a:t>
            </a:r>
            <a:r>
              <a:rPr lang="zh-CN" altLang="en-US" sz="2400" b="1" dirty="0">
                <a:latin typeface="宋体" panose="02010600030101010101" pitchFamily="2" charset="-122"/>
              </a:rPr>
              <a:t>模式。</a:t>
            </a:r>
            <a:endParaRPr lang="zh-CN" altLang="en-US" sz="3600" b="1" dirty="0"/>
          </a:p>
        </p:txBody>
      </p:sp>
    </p:spTree>
    <p:extLst>
      <p:ext uri="{BB962C8B-B14F-4D97-AF65-F5344CB8AC3E}">
        <p14:creationId xmlns:p14="http://schemas.microsoft.com/office/powerpoint/2010/main" val="1245987099"/>
      </p:ext>
    </p:extLst>
  </p:cSld>
  <p:clrMapOvr>
    <a:masterClrMapping/>
  </p:clrMapOvr>
  <p:transition>
    <p:cover dir="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957144" y="709682"/>
            <a:ext cx="9333268" cy="4913195"/>
          </a:xfrm>
        </p:spPr>
        <p:txBody>
          <a:bodyPr>
            <a:normAutofit/>
          </a:bodyPr>
          <a:lstStyle/>
          <a:p>
            <a:pPr indent="457200" algn="l" eaLnBrk="1" hangingPunct="1">
              <a:lnSpc>
                <a:spcPct val="100000"/>
              </a:lnSpc>
            </a:pPr>
            <a:r>
              <a:rPr lang="zh-CN" altLang="en-US" sz="2400" b="1" dirty="0">
                <a:latin typeface="宋体" panose="02010600030101010101" pitchFamily="2" charset="-122"/>
              </a:rPr>
              <a:t> </a:t>
            </a:r>
            <a:r>
              <a:rPr lang="en-US" altLang="zh-CN" sz="2400" b="1" dirty="0" smtClean="0">
                <a:latin typeface="宋体" panose="02010600030101010101" pitchFamily="2" charset="-122"/>
              </a:rPr>
              <a:t>3</a:t>
            </a:r>
            <a:r>
              <a:rPr lang="zh-CN" altLang="en-US" sz="2400" b="1" dirty="0">
                <a:latin typeface="宋体" panose="02010600030101010101" pitchFamily="2" charset="-122"/>
              </a:rPr>
              <a:t>、自动控制按钮（</a:t>
            </a:r>
            <a:r>
              <a:rPr lang="en-US" altLang="zh-CN" sz="2400" b="1" dirty="0">
                <a:latin typeface="宋体" panose="02010600030101010101" pitchFamily="2" charset="-122"/>
              </a:rPr>
              <a:t>AUTO</a:t>
            </a:r>
            <a:r>
              <a:rPr lang="zh-CN" altLang="en-US" sz="2400" b="1" dirty="0">
                <a:latin typeface="宋体" panose="02010600030101010101" pitchFamily="2" charset="-122"/>
              </a:rPr>
              <a:t>）</a:t>
            </a:r>
            <a:r>
              <a:rPr lang="en-US" altLang="zh-CN" sz="2400" b="1" dirty="0"/>
              <a:t>——</a:t>
            </a:r>
            <a:r>
              <a:rPr lang="zh-CN" altLang="en-US" sz="2400" b="1" dirty="0">
                <a:latin typeface="宋体" panose="02010600030101010101" pitchFamily="2" charset="-122"/>
              </a:rPr>
              <a:t>进入自动控制模式。</a:t>
            </a:r>
            <a:br>
              <a:rPr lang="zh-CN" altLang="en-US" sz="2400" b="1" dirty="0">
                <a:latin typeface="宋体" panose="02010600030101010101" pitchFamily="2" charset="-122"/>
              </a:rPr>
            </a:br>
            <a:r>
              <a:rPr lang="zh-CN" altLang="en-US" sz="2400" b="1" dirty="0">
                <a:latin typeface="宋体" panose="02010600030101010101" pitchFamily="2" charset="-122"/>
              </a:rPr>
              <a:t>    根据设定温度及外部温度信号、车内温度信号的变化量，自动调整鼓风机的吹风量、混合风门位置、</a:t>
            </a:r>
            <a:r>
              <a:rPr lang="en-US" altLang="zh-CN" sz="2400" b="1" dirty="0">
                <a:latin typeface="宋体" panose="02010600030101010101" pitchFamily="2" charset="-122"/>
              </a:rPr>
              <a:t>A/C</a:t>
            </a:r>
            <a:r>
              <a:rPr lang="zh-CN" altLang="en-US" sz="2400" b="1" dirty="0">
                <a:latin typeface="宋体" panose="02010600030101010101" pitchFamily="2" charset="-122"/>
              </a:rPr>
              <a:t>状态及内</a:t>
            </a:r>
            <a:r>
              <a:rPr lang="en-US" altLang="zh-CN" sz="2400" b="1" dirty="0">
                <a:latin typeface="宋体" panose="02010600030101010101" pitchFamily="2" charset="-122"/>
              </a:rPr>
              <a:t>/</a:t>
            </a:r>
            <a:r>
              <a:rPr lang="zh-CN" altLang="en-US" sz="2400" b="1" dirty="0">
                <a:latin typeface="宋体" panose="02010600030101010101" pitchFamily="2" charset="-122"/>
              </a:rPr>
              <a:t>外气开关工作状态；</a:t>
            </a:r>
            <a:br>
              <a:rPr lang="zh-CN" altLang="en-US" sz="2400" b="1" dirty="0">
                <a:latin typeface="宋体" panose="02010600030101010101" pitchFamily="2" charset="-122"/>
              </a:rPr>
            </a:br>
            <a:r>
              <a:rPr lang="zh-CN" altLang="en-US" sz="2400" b="1" dirty="0">
                <a:latin typeface="宋体" panose="02010600030101010101" pitchFamily="2" charset="-122"/>
              </a:rPr>
              <a:t>    吹风模式初始状态默认为吹前吹脚（</a:t>
            </a:r>
            <a:r>
              <a:rPr lang="en-US" altLang="zh-CN" sz="2400" b="1" dirty="0">
                <a:latin typeface="宋体" panose="02010600030101010101" pitchFamily="2" charset="-122"/>
              </a:rPr>
              <a:t>FD</a:t>
            </a:r>
            <a:r>
              <a:rPr lang="zh-CN" altLang="en-US" sz="2400" b="1" dirty="0">
                <a:latin typeface="宋体" panose="02010600030101010101" pitchFamily="2" charset="-122"/>
              </a:rPr>
              <a:t>）模式，也可通过</a:t>
            </a:r>
            <a:r>
              <a:rPr lang="en-US" altLang="zh-CN" sz="2400" b="1" dirty="0">
                <a:latin typeface="宋体" panose="02010600030101010101" pitchFamily="2" charset="-122"/>
              </a:rPr>
              <a:t>MODE</a:t>
            </a:r>
            <a:r>
              <a:rPr lang="zh-CN" altLang="en-US" sz="2400" b="1" dirty="0">
                <a:latin typeface="宋体" panose="02010600030101010101" pitchFamily="2" charset="-122"/>
              </a:rPr>
              <a:t>键改变吹风模式；</a:t>
            </a:r>
            <a:br>
              <a:rPr lang="zh-CN" altLang="en-US" sz="2400" b="1" dirty="0">
                <a:latin typeface="宋体" panose="02010600030101010101" pitchFamily="2" charset="-122"/>
              </a:rPr>
            </a:br>
            <a:r>
              <a:rPr lang="zh-CN" altLang="en-US" sz="2400" b="1" dirty="0">
                <a:latin typeface="宋体" panose="02010600030101010101" pitchFamily="2" charset="-122"/>
              </a:rPr>
              <a:t>    除霜按键与雨刮信号相关联，启动雨刮时，空调自动处于除霜模式；</a:t>
            </a:r>
            <a:br>
              <a:rPr lang="zh-CN" altLang="en-US" sz="2400" b="1" dirty="0">
                <a:latin typeface="宋体" panose="02010600030101010101" pitchFamily="2" charset="-122"/>
              </a:rPr>
            </a:br>
            <a:r>
              <a:rPr lang="zh-CN" altLang="en-US" sz="2400" b="1" dirty="0">
                <a:latin typeface="宋体" panose="02010600030101010101" pitchFamily="2" charset="-122"/>
              </a:rPr>
              <a:t>    压缩机工作状态由设定的温度来确定（设定温度高于</a:t>
            </a:r>
            <a:r>
              <a:rPr lang="en-US" altLang="zh-CN" sz="2400" b="1" dirty="0">
                <a:latin typeface="宋体" panose="02010600030101010101" pitchFamily="2" charset="-122"/>
              </a:rPr>
              <a:t>28℃</a:t>
            </a:r>
            <a:r>
              <a:rPr lang="zh-CN" altLang="en-US" sz="2400" b="1" dirty="0">
                <a:latin typeface="宋体" panose="02010600030101010101" pitchFamily="2" charset="-122"/>
              </a:rPr>
              <a:t>，压缩机不工作）。</a:t>
            </a:r>
            <a:br>
              <a:rPr lang="zh-CN" altLang="en-US" sz="2400" b="1" dirty="0">
                <a:latin typeface="宋体" panose="02010600030101010101" pitchFamily="2" charset="-122"/>
              </a:rPr>
            </a:br>
            <a:r>
              <a:rPr lang="zh-CN" altLang="en-US" sz="2400" b="1" dirty="0">
                <a:latin typeface="宋体" panose="02010600030101010101" pitchFamily="2" charset="-122"/>
              </a:rPr>
              <a:t>    空调系统刚工作、车速在</a:t>
            </a:r>
            <a:r>
              <a:rPr lang="en-US" altLang="zh-CN" sz="2400" b="1" dirty="0">
                <a:latin typeface="宋体" panose="02010600030101010101" pitchFamily="2" charset="-122"/>
              </a:rPr>
              <a:t>10Km/h</a:t>
            </a:r>
            <a:r>
              <a:rPr lang="zh-CN" altLang="en-US" sz="2400" b="1" dirty="0">
                <a:latin typeface="宋体" panose="02010600030101010101" pitchFamily="2" charset="-122"/>
              </a:rPr>
              <a:t>持续时间超过</a:t>
            </a:r>
            <a:r>
              <a:rPr lang="en-US" altLang="zh-CN" sz="2400" b="1" dirty="0">
                <a:latin typeface="宋体" panose="02010600030101010101" pitchFamily="2" charset="-122"/>
              </a:rPr>
              <a:t>10S</a:t>
            </a:r>
            <a:r>
              <a:rPr lang="zh-CN" altLang="en-US" sz="2400" b="1" dirty="0">
                <a:latin typeface="宋体" panose="02010600030101010101" pitchFamily="2" charset="-122"/>
              </a:rPr>
              <a:t>、车在停止状态之一时，系统自动切换置内循环；</a:t>
            </a:r>
            <a:br>
              <a:rPr lang="zh-CN" altLang="en-US" sz="2400" b="1" dirty="0">
                <a:latin typeface="宋体" panose="02010600030101010101" pitchFamily="2" charset="-122"/>
              </a:rPr>
            </a:br>
            <a:r>
              <a:rPr lang="zh-CN" altLang="en-US" sz="2400" b="1" dirty="0">
                <a:latin typeface="宋体" panose="02010600030101010101" pitchFamily="2" charset="-122"/>
              </a:rPr>
              <a:t>    系统自动记忆用户上次设定的工作模式；</a:t>
            </a:r>
            <a:endParaRPr lang="zh-CN" altLang="en-US" sz="3600" b="1" dirty="0"/>
          </a:p>
        </p:txBody>
      </p:sp>
    </p:spTree>
    <p:extLst>
      <p:ext uri="{BB962C8B-B14F-4D97-AF65-F5344CB8AC3E}">
        <p14:creationId xmlns:p14="http://schemas.microsoft.com/office/powerpoint/2010/main" val="1884884542"/>
      </p:ext>
    </p:extLst>
  </p:cSld>
  <p:clrMapOvr>
    <a:masterClrMapping/>
  </p:clrMapOvr>
  <p:transition>
    <p:cover di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798156" y="709684"/>
            <a:ext cx="9969927" cy="4299045"/>
          </a:xfrm>
        </p:spPr>
        <p:txBody>
          <a:bodyPr>
            <a:normAutofit/>
          </a:bodyPr>
          <a:lstStyle/>
          <a:p>
            <a:pPr algn="l" eaLnBrk="1" hangingPunct="1">
              <a:lnSpc>
                <a:spcPct val="120000"/>
              </a:lnSpc>
            </a:pPr>
            <a:r>
              <a:rPr lang="zh-CN" altLang="en-US" sz="2400" b="1" dirty="0">
                <a:latin typeface="宋体" panose="02010600030101010101" pitchFamily="2" charset="-122"/>
              </a:rPr>
              <a:t> </a:t>
            </a:r>
            <a:r>
              <a:rPr lang="zh-CN" altLang="en-US" sz="2400" b="1" dirty="0" smtClean="0">
                <a:latin typeface="宋体" panose="02010600030101010101" pitchFamily="2" charset="-122"/>
              </a:rPr>
              <a:t>   </a:t>
            </a:r>
            <a:r>
              <a:rPr lang="en-US" altLang="zh-CN" sz="2400" b="1" dirty="0" smtClean="0">
                <a:latin typeface="宋体" panose="02010600030101010101" pitchFamily="2" charset="-122"/>
              </a:rPr>
              <a:t>4</a:t>
            </a:r>
            <a:r>
              <a:rPr lang="zh-CN" altLang="en-US" sz="2400" b="1" dirty="0">
                <a:latin typeface="宋体" panose="02010600030101010101" pitchFamily="2" charset="-122"/>
              </a:rPr>
              <a:t>、关闭系统按键（</a:t>
            </a:r>
            <a:r>
              <a:rPr lang="en-US" altLang="zh-CN" sz="2400" b="1" dirty="0">
                <a:latin typeface="宋体" panose="02010600030101010101" pitchFamily="2" charset="-122"/>
              </a:rPr>
              <a:t>OFF</a:t>
            </a:r>
            <a:r>
              <a:rPr lang="zh-CN" altLang="en-US" sz="2400" b="1" dirty="0">
                <a:latin typeface="宋体" panose="02010600030101010101" pitchFamily="2" charset="-122"/>
              </a:rPr>
              <a:t>）</a:t>
            </a:r>
            <a:r>
              <a:rPr lang="en-US" altLang="zh-CN" sz="2400" b="1" dirty="0"/>
              <a:t>——</a:t>
            </a:r>
            <a:r>
              <a:rPr lang="zh-CN" altLang="en-US" sz="2400" b="1" dirty="0">
                <a:latin typeface="宋体" panose="02010600030101010101" pitchFamily="2" charset="-122"/>
              </a:rPr>
              <a:t>关闭系统。</a:t>
            </a:r>
            <a:br>
              <a:rPr lang="zh-CN" altLang="en-US" sz="2400" b="1" dirty="0">
                <a:latin typeface="宋体" panose="02010600030101010101" pitchFamily="2" charset="-122"/>
              </a:rPr>
            </a:br>
            <a:r>
              <a:rPr lang="zh-CN" altLang="en-US" sz="2400" b="1" dirty="0">
                <a:latin typeface="宋体" panose="02010600030101010101" pitchFamily="2" charset="-122"/>
              </a:rPr>
              <a:t>    按下关闭系统按键，显示屏关闭，同时所有执行机构均关闭；</a:t>
            </a:r>
            <a:br>
              <a:rPr lang="zh-CN" altLang="en-US" sz="2400" b="1" dirty="0">
                <a:latin typeface="宋体" panose="02010600030101010101" pitchFamily="2" charset="-122"/>
              </a:rPr>
            </a:br>
            <a:r>
              <a:rPr lang="zh-CN" altLang="en-US" sz="2400" b="1" dirty="0">
                <a:latin typeface="宋体" panose="02010600030101010101" pitchFamily="2" charset="-122"/>
              </a:rPr>
              <a:t>    系统在（</a:t>
            </a:r>
            <a:r>
              <a:rPr lang="en-US" altLang="zh-CN" sz="2400" b="1" dirty="0">
                <a:latin typeface="宋体" panose="02010600030101010101" pitchFamily="2" charset="-122"/>
              </a:rPr>
              <a:t>OFF</a:t>
            </a:r>
            <a:r>
              <a:rPr lang="zh-CN" altLang="en-US" sz="2400" b="1" dirty="0">
                <a:latin typeface="宋体" panose="02010600030101010101" pitchFamily="2" charset="-122"/>
              </a:rPr>
              <a:t>）状态时，按</a:t>
            </a:r>
            <a:r>
              <a:rPr lang="en-US" altLang="zh-CN" sz="2400" b="1" dirty="0">
                <a:latin typeface="宋体" panose="02010600030101010101" pitchFamily="2" charset="-122"/>
              </a:rPr>
              <a:t>AUTO</a:t>
            </a:r>
            <a:r>
              <a:rPr lang="zh-CN" altLang="en-US" sz="2400" b="1" dirty="0">
                <a:latin typeface="宋体" panose="02010600030101010101" pitchFamily="2" charset="-122"/>
              </a:rPr>
              <a:t>键、</a:t>
            </a:r>
            <a:r>
              <a:rPr lang="en-US" altLang="zh-CN" sz="2400" b="1" dirty="0">
                <a:latin typeface="宋体" panose="02010600030101010101" pitchFamily="2" charset="-122"/>
              </a:rPr>
              <a:t>A/C</a:t>
            </a:r>
            <a:r>
              <a:rPr lang="zh-CN" altLang="en-US" sz="2400" b="1" dirty="0">
                <a:latin typeface="宋体" panose="02010600030101010101" pitchFamily="2" charset="-122"/>
              </a:rPr>
              <a:t>键、除霜键之一时，系统自动开启工作，系统自动启动用户上次设定的工作模式；</a:t>
            </a:r>
            <a:r>
              <a:rPr lang="zh-CN" altLang="en-US" sz="3600" b="1" dirty="0"/>
              <a:t> </a:t>
            </a:r>
            <a:br>
              <a:rPr lang="zh-CN" altLang="en-US" sz="3600" b="1" dirty="0"/>
            </a:br>
            <a:r>
              <a:rPr lang="zh-CN" altLang="en-US" sz="3600" b="1" dirty="0"/>
              <a:t>      </a:t>
            </a:r>
            <a:r>
              <a:rPr lang="en-US" altLang="zh-CN" sz="2400" b="1" dirty="0">
                <a:latin typeface="宋体" panose="02010600030101010101" pitchFamily="2" charset="-122"/>
              </a:rPr>
              <a:t>5</a:t>
            </a:r>
            <a:r>
              <a:rPr lang="zh-CN" altLang="en-US" sz="2400" b="1" dirty="0">
                <a:latin typeface="宋体" panose="02010600030101010101" pitchFamily="2" charset="-122"/>
              </a:rPr>
              <a:t>、模式设定按键（</a:t>
            </a:r>
            <a:r>
              <a:rPr lang="en-US" altLang="zh-CN" sz="2400" b="1" dirty="0">
                <a:latin typeface="宋体" panose="02010600030101010101" pitchFamily="2" charset="-122"/>
              </a:rPr>
              <a:t>MODE</a:t>
            </a:r>
            <a:r>
              <a:rPr lang="zh-CN" altLang="en-US" sz="2400" b="1" dirty="0">
                <a:latin typeface="宋体" panose="02010600030101010101" pitchFamily="2" charset="-122"/>
              </a:rPr>
              <a:t>）</a:t>
            </a:r>
            <a:r>
              <a:rPr lang="en-US" altLang="zh-CN" sz="2400" b="1" dirty="0"/>
              <a:t>——</a:t>
            </a:r>
            <a:r>
              <a:rPr lang="zh-CN" altLang="en-US" sz="2400" b="1" dirty="0">
                <a:latin typeface="宋体" panose="02010600030101010101" pitchFamily="2" charset="-122"/>
              </a:rPr>
              <a:t>调整吹风模式。</a:t>
            </a:r>
            <a:br>
              <a:rPr lang="zh-CN" altLang="en-US" sz="2400" b="1" dirty="0">
                <a:latin typeface="宋体" panose="02010600030101010101" pitchFamily="2" charset="-122"/>
              </a:rPr>
            </a:br>
            <a:r>
              <a:rPr lang="zh-CN" altLang="en-US" sz="2400" b="1" dirty="0">
                <a:latin typeface="宋体" panose="02010600030101010101" pitchFamily="2" charset="-122"/>
              </a:rPr>
              <a:t>    系统设置</a:t>
            </a:r>
            <a:r>
              <a:rPr lang="en-US" altLang="zh-CN" sz="2400" b="1" dirty="0">
                <a:latin typeface="宋体" panose="02010600030101010101" pitchFamily="2" charset="-122"/>
              </a:rPr>
              <a:t>6</a:t>
            </a:r>
            <a:r>
              <a:rPr lang="zh-CN" altLang="en-US" sz="2400" b="1" dirty="0">
                <a:latin typeface="宋体" panose="02010600030101010101" pitchFamily="2" charset="-122"/>
              </a:rPr>
              <a:t>个吹风模式：吹前</a:t>
            </a:r>
            <a:r>
              <a:rPr lang="en-US" altLang="zh-CN" sz="2400" b="1" dirty="0">
                <a:latin typeface="宋体" panose="02010600030101010101" pitchFamily="2" charset="-122"/>
              </a:rPr>
              <a:t>F</a:t>
            </a:r>
            <a:r>
              <a:rPr lang="zh-CN" altLang="en-US" sz="2400" b="1" dirty="0">
                <a:latin typeface="宋体" panose="02010600030101010101" pitchFamily="2" charset="-122"/>
              </a:rPr>
              <a:t>、吹脚</a:t>
            </a:r>
            <a:r>
              <a:rPr lang="en-US" altLang="zh-CN" sz="2400" b="1" dirty="0">
                <a:latin typeface="宋体" panose="02010600030101010101" pitchFamily="2" charset="-122"/>
              </a:rPr>
              <a:t>D</a:t>
            </a:r>
            <a:r>
              <a:rPr lang="zh-CN" altLang="en-US" sz="2400" b="1" dirty="0">
                <a:latin typeface="宋体" panose="02010600030101010101" pitchFamily="2" charset="-122"/>
              </a:rPr>
              <a:t>、吹前吹脚</a:t>
            </a:r>
            <a:r>
              <a:rPr lang="en-US" altLang="zh-CN" sz="2400" b="1" dirty="0">
                <a:latin typeface="宋体" panose="02010600030101010101" pitchFamily="2" charset="-122"/>
              </a:rPr>
              <a:t>FD</a:t>
            </a:r>
            <a:r>
              <a:rPr lang="zh-CN" altLang="en-US" sz="2400" b="1" dirty="0">
                <a:latin typeface="宋体" panose="02010600030101010101" pitchFamily="2" charset="-122"/>
              </a:rPr>
              <a:t>、除霜</a:t>
            </a:r>
            <a:r>
              <a:rPr lang="en-US" altLang="zh-CN" sz="2400" b="1" dirty="0">
                <a:latin typeface="宋体" panose="02010600030101010101" pitchFamily="2" charset="-122"/>
              </a:rPr>
              <a:t>T</a:t>
            </a:r>
            <a:r>
              <a:rPr lang="zh-CN" altLang="en-US" sz="2400" b="1" dirty="0">
                <a:latin typeface="宋体" panose="02010600030101010101" pitchFamily="2" charset="-122"/>
              </a:rPr>
              <a:t>、吹前吹脚除霜</a:t>
            </a:r>
            <a:r>
              <a:rPr lang="en-US" altLang="zh-CN" sz="2400" b="1" dirty="0">
                <a:latin typeface="宋体" panose="02010600030101010101" pitchFamily="2" charset="-122"/>
              </a:rPr>
              <a:t>FDT</a:t>
            </a:r>
            <a:r>
              <a:rPr lang="zh-CN" altLang="en-US" sz="2400" b="1" dirty="0">
                <a:latin typeface="宋体" panose="02010600030101010101" pitchFamily="2" charset="-122"/>
              </a:rPr>
              <a:t>、吹脚除霜</a:t>
            </a:r>
            <a:r>
              <a:rPr lang="en-US" altLang="zh-CN" sz="2400" b="1" dirty="0">
                <a:latin typeface="宋体" panose="02010600030101010101" pitchFamily="2" charset="-122"/>
              </a:rPr>
              <a:t>DT</a:t>
            </a:r>
            <a:r>
              <a:rPr lang="zh-CN" altLang="en-US" sz="2400" b="1" dirty="0">
                <a:latin typeface="宋体" panose="02010600030101010101" pitchFamily="2" charset="-122"/>
              </a:rPr>
              <a:t>。</a:t>
            </a:r>
            <a:br>
              <a:rPr lang="zh-CN" altLang="en-US" sz="2400" b="1" dirty="0">
                <a:latin typeface="宋体" panose="02010600030101010101" pitchFamily="2" charset="-122"/>
              </a:rPr>
            </a:br>
            <a:r>
              <a:rPr lang="zh-CN" altLang="en-US" sz="2400" b="1" dirty="0">
                <a:latin typeface="宋体" panose="02010600030101010101" pitchFamily="2" charset="-122"/>
              </a:rPr>
              <a:t>    按下模式设定按键，其循环顺序依次为：</a:t>
            </a:r>
            <a:r>
              <a:rPr lang="en-US" altLang="zh-CN" sz="2400" b="1" dirty="0">
                <a:latin typeface="宋体" panose="02010600030101010101" pitchFamily="2" charset="-122"/>
              </a:rPr>
              <a:t>F</a:t>
            </a:r>
            <a:r>
              <a:rPr lang="en-US" altLang="zh-CN" sz="2400" b="1" dirty="0"/>
              <a:t>—</a:t>
            </a:r>
            <a:r>
              <a:rPr lang="en-US" altLang="zh-CN" sz="2400" b="1" dirty="0">
                <a:latin typeface="宋体" panose="02010600030101010101" pitchFamily="2" charset="-122"/>
              </a:rPr>
              <a:t>FDT</a:t>
            </a:r>
            <a:r>
              <a:rPr lang="en-US" altLang="zh-CN" sz="2400" b="1" dirty="0"/>
              <a:t>—</a:t>
            </a:r>
            <a:r>
              <a:rPr lang="en-US" altLang="zh-CN" sz="2400" b="1" dirty="0">
                <a:latin typeface="宋体" panose="02010600030101010101" pitchFamily="2" charset="-122"/>
              </a:rPr>
              <a:t>DT</a:t>
            </a:r>
            <a:r>
              <a:rPr lang="en-US" altLang="zh-CN" sz="2400" b="1" dirty="0"/>
              <a:t>—</a:t>
            </a:r>
            <a:r>
              <a:rPr lang="en-US" altLang="zh-CN" sz="2400" b="1" dirty="0">
                <a:latin typeface="宋体" panose="02010600030101010101" pitchFamily="2" charset="-122"/>
              </a:rPr>
              <a:t>T</a:t>
            </a:r>
            <a:r>
              <a:rPr lang="en-US" altLang="zh-CN" sz="2400" b="1" dirty="0"/>
              <a:t>—</a:t>
            </a:r>
            <a:r>
              <a:rPr lang="en-US" altLang="zh-CN" sz="2400" b="1" dirty="0">
                <a:latin typeface="宋体" panose="02010600030101010101" pitchFamily="2" charset="-122"/>
              </a:rPr>
              <a:t>FD</a:t>
            </a:r>
            <a:r>
              <a:rPr lang="en-US" altLang="zh-CN" sz="2400" b="1" dirty="0"/>
              <a:t>—</a:t>
            </a:r>
            <a:r>
              <a:rPr lang="en-US" altLang="zh-CN" sz="2400" b="1" dirty="0">
                <a:latin typeface="宋体" panose="02010600030101010101" pitchFamily="2" charset="-122"/>
              </a:rPr>
              <a:t>D</a:t>
            </a:r>
            <a:r>
              <a:rPr lang="zh-CN" altLang="en-US" sz="2400" b="1" dirty="0">
                <a:latin typeface="宋体" panose="02010600030101010101" pitchFamily="2" charset="-122"/>
              </a:rPr>
              <a:t>；</a:t>
            </a:r>
            <a:r>
              <a:rPr lang="zh-CN" altLang="en-US" sz="3600" b="1" dirty="0"/>
              <a:t> </a:t>
            </a:r>
          </a:p>
        </p:txBody>
      </p:sp>
      <p:sp>
        <p:nvSpPr>
          <p:cNvPr id="16387" name="Rectangle 3"/>
          <p:cNvSpPr>
            <a:spLocks noGrp="1" noChangeArrowheads="1"/>
          </p:cNvSpPr>
          <p:nvPr>
            <p:ph type="subTitle" idx="1"/>
          </p:nvPr>
        </p:nvSpPr>
        <p:spPr>
          <a:xfrm>
            <a:off x="3124200" y="0"/>
            <a:ext cx="7543800" cy="6858000"/>
          </a:xfrm>
        </p:spPr>
        <p:txBody>
          <a:bodyPr/>
          <a:lstStyle/>
          <a:p>
            <a:pPr eaLnBrk="1" hangingPunct="1"/>
            <a:r>
              <a:rPr lang="zh-CN" altLang="en-US" smtClean="0">
                <a:solidFill>
                  <a:schemeClr val="bg1"/>
                </a:solidFill>
              </a:rPr>
              <a:t>     </a:t>
            </a:r>
          </a:p>
          <a:p>
            <a:pPr eaLnBrk="1" hangingPunct="1"/>
            <a:r>
              <a:rPr lang="zh-CN" altLang="en-US" smtClean="0">
                <a:solidFill>
                  <a:schemeClr val="bg1"/>
                </a:solidFill>
              </a:rPr>
              <a:t>      </a:t>
            </a:r>
            <a:endParaRPr lang="zh-CN" altLang="en-US" smtClean="0">
              <a:solidFill>
                <a:schemeClr val="bg1"/>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976099458"/>
      </p:ext>
    </p:extLst>
  </p:cSld>
  <p:clrMapOvr>
    <a:masterClrMapping/>
  </p:clrMapOvr>
  <p:transition>
    <p:cover di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902554" y="668740"/>
            <a:ext cx="9851882" cy="4722126"/>
          </a:xfrm>
        </p:spPr>
        <p:txBody>
          <a:bodyPr>
            <a:normAutofit fontScale="90000"/>
          </a:bodyPr>
          <a:lstStyle/>
          <a:p>
            <a:pPr algn="l" eaLnBrk="1" hangingPunct="1">
              <a:lnSpc>
                <a:spcPct val="150000"/>
              </a:lnSpc>
            </a:pPr>
            <a:r>
              <a:rPr lang="zh-CN" altLang="en-US" sz="2400" b="1" dirty="0">
                <a:latin typeface="宋体" panose="02010600030101010101" pitchFamily="2" charset="-122"/>
              </a:rPr>
              <a:t>    </a:t>
            </a:r>
            <a:r>
              <a:rPr lang="en-US" altLang="zh-CN" sz="2400" b="1" dirty="0">
                <a:latin typeface="宋体" panose="02010600030101010101" pitchFamily="2" charset="-122"/>
              </a:rPr>
              <a:t>6</a:t>
            </a:r>
            <a:r>
              <a:rPr lang="zh-CN" altLang="en-US" sz="2400" b="1" dirty="0">
                <a:latin typeface="宋体" panose="02010600030101010101" pitchFamily="2" charset="-122"/>
              </a:rPr>
              <a:t>、空调按键（</a:t>
            </a:r>
            <a:r>
              <a:rPr lang="en-US" altLang="zh-CN" sz="2400" b="1" dirty="0">
                <a:latin typeface="宋体" panose="02010600030101010101" pitchFamily="2" charset="-122"/>
              </a:rPr>
              <a:t>A/C</a:t>
            </a:r>
            <a:r>
              <a:rPr lang="zh-CN" altLang="en-US" sz="2400" b="1" dirty="0">
                <a:latin typeface="宋体" panose="02010600030101010101" pitchFamily="2" charset="-122"/>
              </a:rPr>
              <a:t>）</a:t>
            </a:r>
            <a:r>
              <a:rPr lang="en-US" altLang="zh-CN" sz="2400" b="1" dirty="0"/>
              <a:t>——</a:t>
            </a:r>
            <a:r>
              <a:rPr lang="zh-CN" altLang="en-US" sz="2400" b="1" dirty="0">
                <a:latin typeface="宋体" panose="02010600030101010101" pitchFamily="2" charset="-122"/>
              </a:rPr>
              <a:t>控制压缩机工作。</a:t>
            </a:r>
            <a:br>
              <a:rPr lang="zh-CN" altLang="en-US" sz="2400" b="1" dirty="0">
                <a:latin typeface="宋体" panose="02010600030101010101" pitchFamily="2" charset="-122"/>
              </a:rPr>
            </a:br>
            <a:r>
              <a:rPr lang="zh-CN" altLang="en-US" sz="2400" b="1" dirty="0">
                <a:latin typeface="宋体" panose="02010600030101010101" pitchFamily="2" charset="-122"/>
              </a:rPr>
              <a:t>    在</a:t>
            </a:r>
            <a:r>
              <a:rPr lang="en-US" altLang="zh-CN" sz="2400" b="1" dirty="0">
                <a:latin typeface="宋体" panose="02010600030101010101" pitchFamily="2" charset="-122"/>
              </a:rPr>
              <a:t>AUTO</a:t>
            </a:r>
            <a:r>
              <a:rPr lang="zh-CN" altLang="en-US" sz="2400" b="1" dirty="0">
                <a:latin typeface="宋体" panose="02010600030101010101" pitchFamily="2" charset="-122"/>
              </a:rPr>
              <a:t>模式下，按下此键切换压缩机的工作状态并从</a:t>
            </a:r>
            <a:r>
              <a:rPr lang="en-US" altLang="zh-CN" sz="2400" b="1" dirty="0">
                <a:latin typeface="宋体" panose="02010600030101010101" pitchFamily="2" charset="-122"/>
              </a:rPr>
              <a:t>AUTO</a:t>
            </a:r>
            <a:r>
              <a:rPr lang="zh-CN" altLang="en-US" sz="2400" b="1" dirty="0">
                <a:latin typeface="宋体" panose="02010600030101010101" pitchFamily="2" charset="-122"/>
              </a:rPr>
              <a:t>模式退出置于手动模式；</a:t>
            </a:r>
            <a:br>
              <a:rPr lang="zh-CN" altLang="en-US" sz="2400" b="1" dirty="0">
                <a:latin typeface="宋体" panose="02010600030101010101" pitchFamily="2" charset="-122"/>
              </a:rPr>
            </a:br>
            <a:r>
              <a:rPr lang="zh-CN" altLang="en-US" sz="2400" b="1" dirty="0">
                <a:latin typeface="宋体" panose="02010600030101010101" pitchFamily="2" charset="-122"/>
              </a:rPr>
              <a:t>    在手动模式下，若设定温度高于</a:t>
            </a:r>
            <a:r>
              <a:rPr lang="en-US" altLang="zh-CN" sz="2400" b="1" dirty="0">
                <a:latin typeface="宋体" panose="02010600030101010101" pitchFamily="2" charset="-122"/>
              </a:rPr>
              <a:t>28℃</a:t>
            </a:r>
            <a:r>
              <a:rPr lang="zh-CN" altLang="en-US" sz="2400" b="1" dirty="0">
                <a:latin typeface="宋体" panose="02010600030101010101" pitchFamily="2" charset="-122"/>
              </a:rPr>
              <a:t>，压缩机不工作；</a:t>
            </a:r>
            <a:br>
              <a:rPr lang="zh-CN" altLang="en-US" sz="2400" b="1" dirty="0">
                <a:latin typeface="宋体" panose="02010600030101010101" pitchFamily="2" charset="-122"/>
              </a:rPr>
            </a:br>
            <a:r>
              <a:rPr lang="zh-CN" altLang="en-US" sz="2400" b="1" dirty="0">
                <a:latin typeface="宋体" panose="02010600030101010101" pitchFamily="2" charset="-122"/>
              </a:rPr>
              <a:t>    </a:t>
            </a:r>
            <a:r>
              <a:rPr lang="en-US" altLang="zh-CN" sz="2400" b="1" dirty="0">
                <a:latin typeface="宋体" panose="02010600030101010101" pitchFamily="2" charset="-122"/>
              </a:rPr>
              <a:t>7</a:t>
            </a:r>
            <a:r>
              <a:rPr lang="zh-CN" altLang="en-US" sz="2400" b="1" dirty="0">
                <a:latin typeface="宋体" panose="02010600030101010101" pitchFamily="2" charset="-122"/>
              </a:rPr>
              <a:t>、除霜按键</a:t>
            </a:r>
            <a:r>
              <a:rPr lang="en-US" altLang="zh-CN" sz="2400" b="1" dirty="0"/>
              <a:t>——</a:t>
            </a:r>
            <a:r>
              <a:rPr lang="zh-CN" altLang="en-US" sz="2400" b="1" dirty="0">
                <a:latin typeface="宋体" panose="02010600030101010101" pitchFamily="2" charset="-122"/>
              </a:rPr>
              <a:t>切换成强制除霜。</a:t>
            </a:r>
            <a:br>
              <a:rPr lang="zh-CN" altLang="en-US" sz="2400" b="1" dirty="0">
                <a:latin typeface="宋体" panose="02010600030101010101" pitchFamily="2" charset="-122"/>
              </a:rPr>
            </a:br>
            <a:r>
              <a:rPr lang="zh-CN" altLang="en-US" sz="2400" b="1" dirty="0">
                <a:latin typeface="宋体" panose="02010600030101010101" pitchFamily="2" charset="-122"/>
              </a:rPr>
              <a:t>    初始默认状态为：吹风模式为除霜状态、外循环、风量</a:t>
            </a:r>
            <a:r>
              <a:rPr lang="en-US" altLang="zh-CN" sz="2400" b="1" dirty="0">
                <a:latin typeface="宋体" panose="02010600030101010101" pitchFamily="2" charset="-122"/>
              </a:rPr>
              <a:t>4</a:t>
            </a:r>
            <a:r>
              <a:rPr lang="zh-CN" altLang="en-US" sz="2400" b="1" dirty="0">
                <a:latin typeface="宋体" panose="02010600030101010101" pitchFamily="2" charset="-122"/>
              </a:rPr>
              <a:t>档（环境温度低于</a:t>
            </a:r>
            <a:r>
              <a:rPr lang="en-US" altLang="zh-CN" sz="2400" b="1" dirty="0">
                <a:latin typeface="宋体" panose="02010600030101010101" pitchFamily="2" charset="-122"/>
              </a:rPr>
              <a:t>12℃</a:t>
            </a:r>
            <a:r>
              <a:rPr lang="zh-CN" altLang="en-US" sz="2400" b="1" dirty="0">
                <a:latin typeface="宋体" panose="02010600030101010101" pitchFamily="2" charset="-122"/>
              </a:rPr>
              <a:t>时全暖除霜，高于</a:t>
            </a:r>
            <a:r>
              <a:rPr lang="en-US" altLang="zh-CN" sz="2400" b="1" dirty="0">
                <a:latin typeface="宋体" panose="02010600030101010101" pitchFamily="2" charset="-122"/>
              </a:rPr>
              <a:t>14℃</a:t>
            </a:r>
            <a:r>
              <a:rPr lang="zh-CN" altLang="en-US" sz="2400" b="1" dirty="0">
                <a:latin typeface="宋体" panose="02010600030101010101" pitchFamily="2" charset="-122"/>
              </a:rPr>
              <a:t>时全冷除霜）；</a:t>
            </a:r>
            <a:br>
              <a:rPr lang="zh-CN" altLang="en-US" sz="2400" b="1" dirty="0">
                <a:latin typeface="宋体" panose="02010600030101010101" pitchFamily="2" charset="-122"/>
              </a:rPr>
            </a:br>
            <a:r>
              <a:rPr lang="zh-CN" altLang="en-US" sz="2400" b="1" dirty="0">
                <a:latin typeface="宋体" panose="02010600030101010101" pitchFamily="2" charset="-122"/>
              </a:rPr>
              <a:t>    鼓风机电压提升</a:t>
            </a:r>
            <a:r>
              <a:rPr lang="en-US" altLang="zh-CN" sz="2400" b="1" dirty="0">
                <a:latin typeface="宋体" panose="02010600030101010101" pitchFamily="2" charset="-122"/>
              </a:rPr>
              <a:t>2V</a:t>
            </a:r>
            <a:r>
              <a:rPr lang="zh-CN" altLang="en-US" sz="2400" b="1" dirty="0">
                <a:latin typeface="宋体" panose="02010600030101010101" pitchFamily="2" charset="-122"/>
              </a:rPr>
              <a:t>（在⒋</a:t>
            </a:r>
            <a:r>
              <a:rPr lang="en-US" altLang="zh-CN" sz="2400" b="1" dirty="0">
                <a:latin typeface="宋体" panose="02010600030101010101" pitchFamily="2" charset="-122"/>
              </a:rPr>
              <a:t>9</a:t>
            </a:r>
            <a:r>
              <a:rPr lang="zh-CN" altLang="en-US" sz="2400" b="1" dirty="0">
                <a:latin typeface="宋体" panose="02010600030101010101" pitchFamily="2" charset="-122"/>
              </a:rPr>
              <a:t>～</a:t>
            </a:r>
            <a:r>
              <a:rPr lang="en-US" altLang="zh-CN" sz="2400" b="1" dirty="0">
                <a:latin typeface="宋体" panose="02010600030101010101" pitchFamily="2" charset="-122"/>
              </a:rPr>
              <a:t>10V</a:t>
            </a:r>
            <a:r>
              <a:rPr lang="zh-CN" altLang="en-US" sz="2400" b="1" dirty="0">
                <a:latin typeface="宋体" panose="02010600030101010101" pitchFamily="2" charset="-122"/>
              </a:rPr>
              <a:t>内运行）；</a:t>
            </a:r>
            <a:r>
              <a:rPr lang="zh-CN" altLang="en-US" sz="3600" b="1" dirty="0"/>
              <a:t> </a:t>
            </a:r>
          </a:p>
        </p:txBody>
      </p:sp>
    </p:spTree>
    <p:extLst>
      <p:ext uri="{BB962C8B-B14F-4D97-AF65-F5344CB8AC3E}">
        <p14:creationId xmlns:p14="http://schemas.microsoft.com/office/powerpoint/2010/main" val="3906958708"/>
      </p:ext>
    </p:extLst>
  </p:cSld>
  <p:clrMapOvr>
    <a:masterClrMapping/>
  </p:clrMapOvr>
  <p:transition>
    <p:cover di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1002874" y="879878"/>
            <a:ext cx="9451311" cy="4087907"/>
          </a:xfrm>
        </p:spPr>
        <p:txBody>
          <a:bodyPr>
            <a:normAutofit/>
          </a:bodyPr>
          <a:lstStyle/>
          <a:p>
            <a:pPr algn="l" eaLnBrk="1" hangingPunct="1">
              <a:lnSpc>
                <a:spcPct val="160000"/>
              </a:lnSpc>
            </a:pPr>
            <a:r>
              <a:rPr lang="zh-CN" altLang="en-US" sz="2400" b="1" dirty="0">
                <a:latin typeface="宋体" panose="02010600030101010101" pitchFamily="2" charset="-122"/>
              </a:rPr>
              <a:t>    </a:t>
            </a:r>
            <a:r>
              <a:rPr lang="en-US" altLang="zh-CN" sz="2400" b="1" dirty="0">
                <a:latin typeface="宋体" panose="02010600030101010101" pitchFamily="2" charset="-122"/>
              </a:rPr>
              <a:t>8</a:t>
            </a:r>
            <a:r>
              <a:rPr lang="zh-CN" altLang="en-US" sz="2400" b="1" dirty="0">
                <a:latin typeface="宋体" panose="02010600030101010101" pitchFamily="2" charset="-122"/>
              </a:rPr>
              <a:t>、减风量键</a:t>
            </a:r>
            <a:r>
              <a:rPr lang="en-US" altLang="zh-CN" sz="2400" b="1" dirty="0"/>
              <a:t>——</a:t>
            </a:r>
            <a:r>
              <a:rPr lang="zh-CN" altLang="en-US" sz="2400" b="1" dirty="0">
                <a:latin typeface="宋体" panose="02010600030101010101" pitchFamily="2" charset="-122"/>
              </a:rPr>
              <a:t>减小风量。</a:t>
            </a:r>
            <a:br>
              <a:rPr lang="zh-CN" altLang="en-US" sz="2400" b="1" dirty="0">
                <a:latin typeface="宋体" panose="02010600030101010101" pitchFamily="2" charset="-122"/>
              </a:rPr>
            </a:br>
            <a:r>
              <a:rPr lang="zh-CN" altLang="en-US" sz="2400" b="1" dirty="0">
                <a:latin typeface="宋体" panose="02010600030101010101" pitchFamily="2" charset="-122"/>
              </a:rPr>
              <a:t>    每按一次，风量逐级减一档直至</a:t>
            </a:r>
            <a:r>
              <a:rPr lang="en-US" altLang="zh-CN" sz="2400" b="1" dirty="0">
                <a:latin typeface="宋体" panose="02010600030101010101" pitchFamily="2" charset="-122"/>
              </a:rPr>
              <a:t>1</a:t>
            </a:r>
            <a:r>
              <a:rPr lang="zh-CN" altLang="en-US" sz="2400" b="1" dirty="0">
                <a:latin typeface="宋体" panose="02010600030101010101" pitchFamily="2" charset="-122"/>
              </a:rPr>
              <a:t>档，最小档保持不变；</a:t>
            </a:r>
            <a:br>
              <a:rPr lang="zh-CN" altLang="en-US" sz="2400" b="1" dirty="0">
                <a:latin typeface="宋体" panose="02010600030101010101" pitchFamily="2" charset="-122"/>
              </a:rPr>
            </a:br>
            <a:r>
              <a:rPr lang="zh-CN" altLang="en-US" sz="2400" b="1" dirty="0">
                <a:latin typeface="宋体" panose="02010600030101010101" pitchFamily="2" charset="-122"/>
              </a:rPr>
              <a:t>    在</a:t>
            </a:r>
            <a:r>
              <a:rPr lang="en-US" altLang="zh-CN" sz="2400" b="1" dirty="0">
                <a:latin typeface="宋体" panose="02010600030101010101" pitchFamily="2" charset="-122"/>
              </a:rPr>
              <a:t>AUTO</a:t>
            </a:r>
            <a:r>
              <a:rPr lang="zh-CN" altLang="en-US" sz="2400" b="1" dirty="0">
                <a:latin typeface="宋体" panose="02010600030101010101" pitchFamily="2" charset="-122"/>
              </a:rPr>
              <a:t>模式下，风量减至到</a:t>
            </a:r>
            <a:r>
              <a:rPr lang="en-US" altLang="zh-CN" sz="2400" b="1" dirty="0">
                <a:latin typeface="宋体" panose="02010600030101010101" pitchFamily="2" charset="-122"/>
              </a:rPr>
              <a:t>1</a:t>
            </a:r>
            <a:r>
              <a:rPr lang="zh-CN" altLang="en-US" sz="2400" b="1" dirty="0">
                <a:latin typeface="宋体" panose="02010600030101010101" pitchFamily="2" charset="-122"/>
              </a:rPr>
              <a:t>档时，从</a:t>
            </a:r>
            <a:r>
              <a:rPr lang="en-US" altLang="zh-CN" sz="2400" b="1" dirty="0">
                <a:latin typeface="宋体" panose="02010600030101010101" pitchFamily="2" charset="-122"/>
              </a:rPr>
              <a:t>AUTO</a:t>
            </a:r>
            <a:r>
              <a:rPr lang="zh-CN" altLang="en-US" sz="2400" b="1" dirty="0">
                <a:latin typeface="宋体" panose="02010600030101010101" pitchFamily="2" charset="-122"/>
              </a:rPr>
              <a:t>模式退出。</a:t>
            </a:r>
            <a:br>
              <a:rPr lang="zh-CN" altLang="en-US" sz="2400" b="1" dirty="0">
                <a:latin typeface="宋体" panose="02010600030101010101" pitchFamily="2" charset="-122"/>
              </a:rPr>
            </a:br>
            <a:r>
              <a:rPr lang="zh-CN" altLang="en-US" sz="2400" b="1" dirty="0">
                <a:latin typeface="宋体" panose="02010600030101010101" pitchFamily="2" charset="-122"/>
              </a:rPr>
              <a:t>    </a:t>
            </a:r>
            <a:r>
              <a:rPr lang="en-US" altLang="zh-CN" sz="2400" b="1" dirty="0">
                <a:latin typeface="宋体" panose="02010600030101010101" pitchFamily="2" charset="-122"/>
              </a:rPr>
              <a:t>9</a:t>
            </a:r>
            <a:r>
              <a:rPr lang="zh-CN" altLang="en-US" sz="2400" b="1" dirty="0">
                <a:latin typeface="宋体" panose="02010600030101010101" pitchFamily="2" charset="-122"/>
              </a:rPr>
              <a:t>、增风量键</a:t>
            </a:r>
            <a:r>
              <a:rPr lang="en-US" altLang="zh-CN" sz="2400" b="1" dirty="0"/>
              <a:t>——</a:t>
            </a:r>
            <a:r>
              <a:rPr lang="zh-CN" altLang="en-US" sz="2400" b="1" dirty="0">
                <a:latin typeface="宋体" panose="02010600030101010101" pitchFamily="2" charset="-122"/>
              </a:rPr>
              <a:t>增加风量。</a:t>
            </a:r>
            <a:br>
              <a:rPr lang="zh-CN" altLang="en-US" sz="2400" b="1" dirty="0">
                <a:latin typeface="宋体" panose="02010600030101010101" pitchFamily="2" charset="-122"/>
              </a:rPr>
            </a:br>
            <a:r>
              <a:rPr lang="zh-CN" altLang="en-US" sz="2400" b="1" dirty="0">
                <a:latin typeface="宋体" panose="02010600030101010101" pitchFamily="2" charset="-122"/>
              </a:rPr>
              <a:t>    每按一次，风量逐级增一档直至</a:t>
            </a:r>
            <a:r>
              <a:rPr lang="en-US" altLang="zh-CN" sz="2400" b="1" dirty="0">
                <a:latin typeface="宋体" panose="02010600030101010101" pitchFamily="2" charset="-122"/>
              </a:rPr>
              <a:t>6</a:t>
            </a:r>
            <a:r>
              <a:rPr lang="zh-CN" altLang="en-US" sz="2400" b="1" dirty="0">
                <a:latin typeface="宋体" panose="02010600030101010101" pitchFamily="2" charset="-122"/>
              </a:rPr>
              <a:t>档，最大档保持不变；</a:t>
            </a:r>
            <a:br>
              <a:rPr lang="zh-CN" altLang="en-US" sz="2400" b="1" dirty="0">
                <a:latin typeface="宋体" panose="02010600030101010101" pitchFamily="2" charset="-122"/>
              </a:rPr>
            </a:br>
            <a:r>
              <a:rPr lang="zh-CN" altLang="en-US" sz="2400" b="1" dirty="0">
                <a:latin typeface="宋体" panose="02010600030101010101" pitchFamily="2" charset="-122"/>
              </a:rPr>
              <a:t>    在</a:t>
            </a:r>
            <a:r>
              <a:rPr lang="en-US" altLang="zh-CN" sz="2400" b="1" dirty="0">
                <a:latin typeface="宋体" panose="02010600030101010101" pitchFamily="2" charset="-122"/>
              </a:rPr>
              <a:t>AUTO</a:t>
            </a:r>
            <a:r>
              <a:rPr lang="zh-CN" altLang="en-US" sz="2400" b="1" dirty="0">
                <a:latin typeface="宋体" panose="02010600030101010101" pitchFamily="2" charset="-122"/>
              </a:rPr>
              <a:t>模式下，风量增至到</a:t>
            </a:r>
            <a:r>
              <a:rPr lang="en-US" altLang="zh-CN" sz="2400" b="1" dirty="0">
                <a:latin typeface="宋体" panose="02010600030101010101" pitchFamily="2" charset="-122"/>
              </a:rPr>
              <a:t>6</a:t>
            </a:r>
            <a:r>
              <a:rPr lang="zh-CN" altLang="en-US" sz="2400" b="1" dirty="0">
                <a:latin typeface="宋体" panose="02010600030101010101" pitchFamily="2" charset="-122"/>
              </a:rPr>
              <a:t>档时，从</a:t>
            </a:r>
            <a:r>
              <a:rPr lang="en-US" altLang="zh-CN" sz="2400" b="1" dirty="0">
                <a:latin typeface="宋体" panose="02010600030101010101" pitchFamily="2" charset="-122"/>
              </a:rPr>
              <a:t>AUTO</a:t>
            </a:r>
            <a:r>
              <a:rPr lang="zh-CN" altLang="en-US" sz="2400" b="1" dirty="0">
                <a:latin typeface="宋体" panose="02010600030101010101" pitchFamily="2" charset="-122"/>
              </a:rPr>
              <a:t>模式退出。</a:t>
            </a:r>
            <a:r>
              <a:rPr lang="zh-CN" altLang="en-US" sz="3600" b="1" dirty="0"/>
              <a:t> </a:t>
            </a:r>
          </a:p>
        </p:txBody>
      </p:sp>
    </p:spTree>
    <p:extLst>
      <p:ext uri="{BB962C8B-B14F-4D97-AF65-F5344CB8AC3E}">
        <p14:creationId xmlns:p14="http://schemas.microsoft.com/office/powerpoint/2010/main" val="973395774"/>
      </p:ext>
    </p:extLst>
  </p:cSld>
  <p:clrMapOvr>
    <a:masterClrMapping/>
  </p:clrMapOvr>
  <p:transition>
    <p:cover di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三、微电脑控制自动空调系统</a:t>
            </a:r>
          </a:p>
        </p:txBody>
      </p:sp>
      <p:sp>
        <p:nvSpPr>
          <p:cNvPr id="19459" name="Rectangle 3"/>
          <p:cNvSpPr>
            <a:spLocks noGrp="1" noChangeArrowheads="1"/>
          </p:cNvSpPr>
          <p:nvPr>
            <p:ph type="body" idx="1"/>
          </p:nvPr>
        </p:nvSpPr>
        <p:spPr>
          <a:xfrm>
            <a:off x="1370913" y="1611313"/>
            <a:ext cx="9301636" cy="4188986"/>
          </a:xfrm>
        </p:spPr>
        <p:txBody>
          <a:bodyPr/>
          <a:lstStyle/>
          <a:p>
            <a:pPr eaLnBrk="1" hangingPunct="1"/>
            <a:r>
              <a:rPr lang="zh-CN" altLang="en-US" dirty="0" smtClean="0">
                <a:ea typeface="黑体" panose="02010609060101010101" pitchFamily="49" charset="-122"/>
              </a:rPr>
              <a:t>电脑控制</a:t>
            </a:r>
          </a:p>
          <a:p>
            <a:pPr eaLnBrk="1" hangingPunct="1">
              <a:buFont typeface="Symbol" panose="05050102010706020507" pitchFamily="18" charset="2"/>
              <a:buNone/>
            </a:pPr>
            <a:r>
              <a:rPr lang="zh-CN" altLang="en-US" dirty="0" smtClean="0">
                <a:ea typeface="黑体" panose="02010609060101010101" pitchFamily="49" charset="-122"/>
              </a:rPr>
              <a:t>          电脑控制是通过温度平衡方程进行的，设驾驶员输入设定温度的电阻为</a:t>
            </a:r>
            <a:r>
              <a:rPr lang="en-US" altLang="zh-CN" dirty="0" smtClean="0">
                <a:ea typeface="黑体" panose="02010609060101010101" pitchFamily="49" charset="-122"/>
              </a:rPr>
              <a:t>R</a:t>
            </a:r>
            <a:r>
              <a:rPr lang="zh-CN" altLang="en-US" dirty="0" smtClean="0">
                <a:ea typeface="黑体" panose="02010609060101010101" pitchFamily="49" charset="-122"/>
              </a:rPr>
              <a:t>，车室内温度的电阻为</a:t>
            </a:r>
            <a:r>
              <a:rPr lang="en-US" altLang="zh-CN" dirty="0" smtClean="0">
                <a:ea typeface="黑体" panose="02010609060101010101" pitchFamily="49" charset="-122"/>
              </a:rPr>
              <a:t>A</a:t>
            </a:r>
            <a:r>
              <a:rPr lang="zh-CN" altLang="en-US" dirty="0" smtClean="0">
                <a:ea typeface="黑体" panose="02010609060101010101" pitchFamily="49" charset="-122"/>
              </a:rPr>
              <a:t>，车外空气温度的电阻为</a:t>
            </a:r>
            <a:r>
              <a:rPr lang="en-US" altLang="zh-CN" dirty="0" smtClean="0">
                <a:ea typeface="黑体" panose="02010609060101010101" pitchFamily="49" charset="-122"/>
              </a:rPr>
              <a:t>B</a:t>
            </a:r>
            <a:r>
              <a:rPr lang="zh-CN" altLang="en-US" dirty="0" smtClean="0">
                <a:ea typeface="黑体" panose="02010609060101010101" pitchFamily="49" charset="-122"/>
              </a:rPr>
              <a:t>，吹出口温度电阻为</a:t>
            </a:r>
            <a:r>
              <a:rPr lang="en-US" altLang="zh-CN" dirty="0" smtClean="0">
                <a:ea typeface="黑体" panose="02010609060101010101" pitchFamily="49" charset="-122"/>
              </a:rPr>
              <a:t>C</a:t>
            </a:r>
            <a:r>
              <a:rPr lang="zh-CN" altLang="en-US" dirty="0" smtClean="0">
                <a:ea typeface="黑体" panose="02010609060101010101" pitchFamily="49" charset="-122"/>
              </a:rPr>
              <a:t>，阳光照射、环境、节能修正量的温度电阻为</a:t>
            </a:r>
            <a:r>
              <a:rPr lang="en-US" altLang="zh-CN" dirty="0" smtClean="0">
                <a:ea typeface="黑体" panose="02010609060101010101" pitchFamily="49" charset="-122"/>
              </a:rPr>
              <a:t>D</a:t>
            </a:r>
            <a:r>
              <a:rPr lang="zh-CN" altLang="en-US" dirty="0" smtClean="0">
                <a:ea typeface="黑体" panose="02010609060101010101" pitchFamily="49" charset="-122"/>
              </a:rPr>
              <a:t>，则温度平衡方程为：</a:t>
            </a:r>
          </a:p>
          <a:p>
            <a:pPr algn="ctr" eaLnBrk="1" hangingPunct="1">
              <a:buFont typeface="Symbol" panose="05050102010706020507" pitchFamily="18" charset="2"/>
              <a:buNone/>
            </a:pPr>
            <a:r>
              <a:rPr lang="en-US" altLang="zh-CN" dirty="0" smtClean="0">
                <a:ea typeface="黑体" panose="02010609060101010101" pitchFamily="49" charset="-122"/>
              </a:rPr>
              <a:t>R=A+B+C+D</a:t>
            </a:r>
            <a:endParaRPr lang="zh-CN" altLang="en-US" dirty="0" smtClean="0">
              <a:ea typeface="黑体" panose="02010609060101010101" pitchFamily="49" charset="-122"/>
            </a:endParaRPr>
          </a:p>
        </p:txBody>
      </p:sp>
    </p:spTree>
    <p:extLst>
      <p:ext uri="{BB962C8B-B14F-4D97-AF65-F5344CB8AC3E}">
        <p14:creationId xmlns:p14="http://schemas.microsoft.com/office/powerpoint/2010/main" val="1870737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电脑控制</a:t>
            </a:r>
          </a:p>
        </p:txBody>
      </p:sp>
      <p:sp>
        <p:nvSpPr>
          <p:cNvPr id="20483" name="Rectangle 3"/>
          <p:cNvSpPr>
            <a:spLocks noGrp="1" noChangeArrowheads="1"/>
          </p:cNvSpPr>
          <p:nvPr>
            <p:ph type="body" idx="1"/>
          </p:nvPr>
        </p:nvSpPr>
        <p:spPr>
          <a:xfrm>
            <a:off x="1119116" y="1191312"/>
            <a:ext cx="9990162" cy="5373261"/>
          </a:xfrm>
        </p:spPr>
        <p:txBody>
          <a:bodyPr/>
          <a:lstStyle/>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）送风量的控制</a:t>
            </a:r>
          </a:p>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     电脑根据车内温度与设定的温度之间偏差，对送风量进行连续、无级的调节。</a:t>
            </a:r>
          </a:p>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）车外新鲜空气与车内循环空气的自动切换控制</a:t>
            </a:r>
          </a:p>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）压缩机和加热器工作的控制</a:t>
            </a:r>
          </a:p>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    室外温度低到</a:t>
            </a:r>
            <a:r>
              <a:rPr lang="en-US" altLang="zh-CN" sz="2400" dirty="0">
                <a:latin typeface="黑体" panose="02010609060101010101" pitchFamily="49" charset="-122"/>
                <a:ea typeface="黑体" panose="02010609060101010101" pitchFamily="49" charset="-122"/>
              </a:rPr>
              <a:t>10℃</a:t>
            </a:r>
            <a:r>
              <a:rPr lang="zh-CN" altLang="en-US" sz="2400" dirty="0">
                <a:latin typeface="黑体" panose="02010609060101010101" pitchFamily="49" charset="-122"/>
                <a:ea typeface="黑体" panose="02010609060101010101" pitchFamily="49" charset="-122"/>
              </a:rPr>
              <a:t>以下时，电脑自动切断压缩机工作；当夏季室外温度高于</a:t>
            </a:r>
            <a:r>
              <a:rPr lang="en-US" altLang="zh-CN" sz="2400" dirty="0">
                <a:latin typeface="黑体" panose="02010609060101010101" pitchFamily="49" charset="-122"/>
                <a:ea typeface="黑体" panose="02010609060101010101" pitchFamily="49" charset="-122"/>
              </a:rPr>
              <a:t>30℃</a:t>
            </a:r>
            <a:r>
              <a:rPr lang="zh-CN" altLang="en-US" sz="2400" dirty="0">
                <a:latin typeface="黑体" panose="02010609060101010101" pitchFamily="49" charset="-122"/>
                <a:ea typeface="黑体" panose="02010609060101010101" pitchFamily="49" charset="-122"/>
              </a:rPr>
              <a:t>时，电脑会关闭热水阀，让风机高速运行，增加送风量；当室外温度高于</a:t>
            </a:r>
            <a:r>
              <a:rPr lang="en-US" altLang="zh-CN" sz="2400" dirty="0">
                <a:latin typeface="黑体" panose="02010609060101010101" pitchFamily="49" charset="-122"/>
                <a:ea typeface="黑体" panose="02010609060101010101" pitchFamily="49" charset="-122"/>
              </a:rPr>
              <a:t>35℃</a:t>
            </a:r>
            <a:r>
              <a:rPr lang="zh-CN" altLang="en-US" sz="2400" dirty="0">
                <a:latin typeface="黑体" panose="02010609060101010101" pitchFamily="49" charset="-122"/>
                <a:ea typeface="黑体" panose="02010609060101010101" pitchFamily="49" charset="-122"/>
              </a:rPr>
              <a:t>，切断车外空气，定期换外气。</a:t>
            </a:r>
          </a:p>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）空气混合风门的控制</a:t>
            </a:r>
          </a:p>
          <a:p>
            <a:pPr eaLnBrk="1" hangingPunct="1">
              <a:lnSpc>
                <a:spcPct val="90000"/>
              </a:lnSpc>
              <a:buFont typeface="Symbol" panose="05050102010706020507" pitchFamily="18" charset="2"/>
              <a:buNone/>
            </a:pPr>
            <a:r>
              <a:rPr lang="zh-CN" altLang="en-US" sz="2400" dirty="0">
                <a:latin typeface="黑体" panose="02010609060101010101" pitchFamily="49" charset="-122"/>
                <a:ea typeface="黑体" panose="02010609060101010101" pitchFamily="49" charset="-122"/>
              </a:rPr>
              <a:t>     对于使用变容量压缩机的制冷系统，当压缩机节能输出会引起蒸发器温度上升时，电脑会自动调节空气很和风门的位置，保持输出空气温度不变。</a:t>
            </a:r>
          </a:p>
        </p:txBody>
      </p:sp>
    </p:spTree>
    <p:extLst>
      <p:ext uri="{BB962C8B-B14F-4D97-AF65-F5344CB8AC3E}">
        <p14:creationId xmlns:p14="http://schemas.microsoft.com/office/powerpoint/2010/main" val="1543433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a:xfrm>
            <a:off x="1524000" y="381000"/>
            <a:ext cx="9144000" cy="1371600"/>
          </a:xfrm>
        </p:spPr>
        <p:txBody>
          <a:bodyPr/>
          <a:lstStyle/>
          <a:p>
            <a:pPr eaLnBrk="1" hangingPunct="1"/>
            <a:r>
              <a:rPr lang="zh-CN" altLang="en-US" b="0" smtClean="0">
                <a:effectLst/>
              </a:rPr>
              <a:t>节流膨胀管系统工作原理示意图：</a:t>
            </a:r>
          </a:p>
        </p:txBody>
      </p:sp>
      <p:pic>
        <p:nvPicPr>
          <p:cNvPr id="8195"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566989" y="1981200"/>
            <a:ext cx="7058025" cy="46878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14213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279650" y="404813"/>
            <a:ext cx="7772400" cy="1206500"/>
          </a:xfrm>
        </p:spPr>
        <p:txBody>
          <a:bodyPr/>
          <a:lstStyle/>
          <a:p>
            <a:pPr algn="ctr" eaLnBrk="1" hangingPunct="1"/>
            <a:r>
              <a:rPr lang="zh-CN" altLang="en-US" sz="4000" dirty="0" smtClean="0">
                <a:latin typeface="黑体" panose="02010609060101010101" pitchFamily="49" charset="-122"/>
                <a:ea typeface="黑体" panose="02010609060101010101" pitchFamily="49" charset="-122"/>
              </a:rPr>
              <a:t> </a:t>
            </a:r>
            <a:r>
              <a:rPr lang="zh-CN" altLang="en-US" sz="4000" dirty="0">
                <a:latin typeface="黑体" panose="02010609060101010101" pitchFamily="49" charset="-122"/>
                <a:ea typeface="黑体" panose="02010609060101010101" pitchFamily="49" charset="-122"/>
              </a:rPr>
              <a:t>汽车空调传感器和控制执行器件</a:t>
            </a:r>
            <a:endParaRPr lang="en-US" altLang="zh-CN" sz="4000" dirty="0">
              <a:latin typeface="黑体" panose="02010609060101010101" pitchFamily="49" charset="-122"/>
              <a:ea typeface="黑体" panose="02010609060101010101" pitchFamily="49" charset="-122"/>
            </a:endParaRPr>
          </a:p>
        </p:txBody>
      </p:sp>
      <p:sp>
        <p:nvSpPr>
          <p:cNvPr id="21507" name="Rectangle 3"/>
          <p:cNvSpPr>
            <a:spLocks noGrp="1" noChangeArrowheads="1"/>
          </p:cNvSpPr>
          <p:nvPr>
            <p:ph type="body" idx="1"/>
          </p:nvPr>
        </p:nvSpPr>
        <p:spPr>
          <a:xfrm>
            <a:off x="1029719" y="1611313"/>
            <a:ext cx="10243332" cy="4380054"/>
          </a:xfrm>
        </p:spPr>
        <p:txBody>
          <a:bodyPr/>
          <a:lstStyle/>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一、基本组成</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微电脑温度控制系统的基本组成包括传感器、自动空调控制</a:t>
            </a:r>
            <a:r>
              <a:rPr lang="en-US" altLang="zh-CN" dirty="0" smtClean="0">
                <a:latin typeface="黑体" panose="02010609060101010101" pitchFamily="49" charset="-122"/>
                <a:ea typeface="黑体" panose="02010609060101010101" pitchFamily="49" charset="-122"/>
              </a:rPr>
              <a:t>ECU</a:t>
            </a:r>
            <a:r>
              <a:rPr lang="zh-CN" altLang="en-US" dirty="0" smtClean="0">
                <a:latin typeface="黑体" panose="02010609060101010101" pitchFamily="49" charset="-122"/>
                <a:ea typeface="黑体" panose="02010609060101010101" pitchFamily="49" charset="-122"/>
              </a:rPr>
              <a:t>和执行器。</a:t>
            </a:r>
          </a:p>
          <a:p>
            <a:pPr eaLnBrk="1" hangingPunct="1"/>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、传感器</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）温度传感器</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    车内</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车外和蒸发器温度传感器采用具有负温度系数的热敏电阻。</a:t>
            </a:r>
            <a:endParaRPr lang="en-US" altLang="zh-CN"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62954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279650" y="404813"/>
            <a:ext cx="7772400" cy="1206500"/>
          </a:xfrm>
        </p:spPr>
        <p:txBody>
          <a:bodyPr/>
          <a:lstStyle/>
          <a:p>
            <a:pPr algn="ctr" eaLnBrk="1" hangingPunct="1"/>
            <a:r>
              <a:rPr lang="en-US" altLang="zh-CN" smtClean="0">
                <a:latin typeface="黑体" panose="02010609060101010101" pitchFamily="49" charset="-122"/>
                <a:ea typeface="黑体" panose="02010609060101010101" pitchFamily="49" charset="-122"/>
              </a:rPr>
              <a:t>1</a:t>
            </a:r>
            <a:r>
              <a:rPr lang="zh-CN" altLang="en-US" smtClean="0">
                <a:latin typeface="黑体" panose="02010609060101010101" pitchFamily="49" charset="-122"/>
                <a:ea typeface="黑体" panose="02010609060101010101" pitchFamily="49" charset="-122"/>
              </a:rPr>
              <a:t>、传感器</a:t>
            </a:r>
          </a:p>
        </p:txBody>
      </p:sp>
      <p:sp>
        <p:nvSpPr>
          <p:cNvPr id="22531" name="Rectangle 3"/>
          <p:cNvSpPr>
            <a:spLocks noGrp="1" noChangeArrowheads="1"/>
          </p:cNvSpPr>
          <p:nvPr>
            <p:ph type="body" idx="1"/>
          </p:nvPr>
        </p:nvSpPr>
        <p:spPr>
          <a:xfrm>
            <a:off x="1187355" y="1395483"/>
            <a:ext cx="10099344" cy="4841544"/>
          </a:xfrm>
        </p:spPr>
        <p:txBody>
          <a:bodyPr/>
          <a:lstStyle/>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2</a:t>
            </a:r>
            <a:r>
              <a:rPr lang="zh-CN" altLang="en-US" dirty="0">
                <a:latin typeface="黑体" panose="02010609060101010101" pitchFamily="49" charset="-122"/>
                <a:ea typeface="黑体" panose="02010609060101010101" pitchFamily="49" charset="-122"/>
              </a:rPr>
              <a:t>）阳光辐射传感器</a:t>
            </a: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    采用光电二极管，它能检测太阳热辐射的变化，将太阳辐射能转换为电流的变化，送入微处理器。</a:t>
            </a: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3</a:t>
            </a:r>
            <a:r>
              <a:rPr lang="zh-CN" altLang="en-US" dirty="0">
                <a:latin typeface="黑体" panose="02010609060101010101" pitchFamily="49" charset="-122"/>
                <a:ea typeface="黑体" panose="02010609060101010101" pitchFamily="49" charset="-122"/>
              </a:rPr>
              <a:t>）温度设定电阻器</a:t>
            </a: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     温度设定电阻器一般安装在控制面板内，与温度控制杆相连接。当控制杆设定在较低温度位置时，电阻值变大，变化的电阻信号输入至</a:t>
            </a:r>
            <a:r>
              <a:rPr lang="en-US" altLang="zh-CN" dirty="0">
                <a:latin typeface="黑体" panose="02010609060101010101" pitchFamily="49" charset="-122"/>
                <a:ea typeface="黑体" panose="02010609060101010101" pitchFamily="49" charset="-122"/>
              </a:rPr>
              <a:t>ECU</a:t>
            </a:r>
            <a:r>
              <a:rPr lang="zh-CN" altLang="en-US" dirty="0">
                <a:latin typeface="黑体" panose="02010609060101010101" pitchFamily="49" charset="-122"/>
                <a:ea typeface="黑体" panose="02010609060101010101" pitchFamily="49" charset="-122"/>
              </a:rPr>
              <a:t>。</a:t>
            </a: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4</a:t>
            </a:r>
            <a:r>
              <a:rPr lang="zh-CN" altLang="en-US" dirty="0">
                <a:latin typeface="黑体" panose="02010609060101010101" pitchFamily="49" charset="-122"/>
                <a:ea typeface="黑体" panose="02010609060101010101" pitchFamily="49" charset="-122"/>
              </a:rPr>
              <a:t>）其他传感器</a:t>
            </a:r>
          </a:p>
        </p:txBody>
      </p:sp>
    </p:spTree>
    <p:extLst>
      <p:ext uri="{BB962C8B-B14F-4D97-AF65-F5344CB8AC3E}">
        <p14:creationId xmlns:p14="http://schemas.microsoft.com/office/powerpoint/2010/main" val="3217352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一、基本组成</a:t>
            </a:r>
          </a:p>
        </p:txBody>
      </p:sp>
      <p:sp>
        <p:nvSpPr>
          <p:cNvPr id="23555" name="Rectangle 3"/>
          <p:cNvSpPr>
            <a:spLocks noGrp="1" noChangeArrowheads="1"/>
          </p:cNvSpPr>
          <p:nvPr>
            <p:ph type="body" idx="1"/>
          </p:nvPr>
        </p:nvSpPr>
        <p:spPr>
          <a:xfrm>
            <a:off x="1370914" y="1611313"/>
            <a:ext cx="9724716" cy="4434645"/>
          </a:xfrm>
        </p:spPr>
        <p:txBody>
          <a:bodyPr/>
          <a:lstStyle/>
          <a:p>
            <a:pPr marL="609600" indent="-609600"/>
            <a:r>
              <a:rPr lang="en-US" altLang="zh-CN" dirty="0" smtClean="0">
                <a:latin typeface="黑体" panose="02010609060101010101" pitchFamily="49" charset="-122"/>
                <a:ea typeface="黑体" panose="02010609060101010101" pitchFamily="49" charset="-122"/>
              </a:rPr>
              <a:t>2</a:t>
            </a:r>
            <a:r>
              <a:rPr lang="zh-CN" altLang="en-US" dirty="0" smtClean="0">
                <a:latin typeface="黑体" panose="02010609060101010101" pitchFamily="49" charset="-122"/>
                <a:ea typeface="黑体" panose="02010609060101010101" pitchFamily="49" charset="-122"/>
              </a:rPr>
              <a:t>、控制器</a:t>
            </a:r>
          </a:p>
          <a:p>
            <a:pPr marL="609600" indent="-609600">
              <a:buNone/>
            </a:pPr>
            <a:r>
              <a:rPr kumimoji="0" lang="zh-CN" altLang="en-US" dirty="0" smtClean="0">
                <a:latin typeface="黑体" panose="02010609060101010101" pitchFamily="49" charset="-122"/>
                <a:ea typeface="黑体" panose="02010609060101010101" pitchFamily="49" charset="-122"/>
              </a:rPr>
              <a:t>分为两种类型：</a:t>
            </a:r>
          </a:p>
          <a:p>
            <a:pPr marL="609600" indent="-609600">
              <a:buFont typeface="Symbol" panose="05050102010706020507" pitchFamily="18" charset="2"/>
              <a:buAutoNum type="circleNumDbPlain"/>
            </a:pPr>
            <a:r>
              <a:rPr kumimoji="0" lang="zh-CN" altLang="en-US" dirty="0" smtClean="0">
                <a:latin typeface="黑体" panose="02010609060101010101" pitchFamily="49" charset="-122"/>
                <a:ea typeface="黑体" panose="02010609060101010101" pitchFamily="49" charset="-122"/>
              </a:rPr>
              <a:t>一种采用</a:t>
            </a:r>
            <a:r>
              <a:rPr kumimoji="0" lang="en-US" altLang="zh-CN" dirty="0" smtClean="0">
                <a:latin typeface="黑体" panose="02010609060101010101" pitchFamily="49" charset="-122"/>
                <a:ea typeface="黑体" panose="02010609060101010101" pitchFamily="49" charset="-122"/>
              </a:rPr>
              <a:t>IC</a:t>
            </a:r>
            <a:r>
              <a:rPr kumimoji="0" lang="zh-CN" altLang="en-US" dirty="0" smtClean="0">
                <a:latin typeface="黑体" panose="02010609060101010101" pitchFamily="49" charset="-122"/>
                <a:ea typeface="黑体" panose="02010609060101010101" pitchFamily="49" charset="-122"/>
              </a:rPr>
              <a:t>（集成电路）控制的自动空调器，称为</a:t>
            </a:r>
            <a:r>
              <a:rPr kumimoji="0" lang="zh-CN" altLang="en-US" dirty="0" smtClean="0">
                <a:ea typeface="黑体" panose="02010609060101010101" pitchFamily="49" charset="-122"/>
              </a:rPr>
              <a:t>“</a:t>
            </a:r>
            <a:r>
              <a:rPr kumimoji="0" lang="zh-CN" altLang="en-US" dirty="0" smtClean="0">
                <a:latin typeface="黑体" panose="02010609060101010101" pitchFamily="49" charset="-122"/>
                <a:ea typeface="黑体" panose="02010609060101010101" pitchFamily="49" charset="-122"/>
              </a:rPr>
              <a:t>放大器控制型自动空调器</a:t>
            </a:r>
            <a:r>
              <a:rPr kumimoji="0" lang="en-US" altLang="zh-CN" dirty="0" smtClean="0">
                <a:ea typeface="黑体" panose="02010609060101010101" pitchFamily="49" charset="-122"/>
              </a:rPr>
              <a:t>”</a:t>
            </a:r>
            <a:r>
              <a:rPr kumimoji="0" lang="zh-CN" altLang="en-US" dirty="0" smtClean="0">
                <a:latin typeface="黑体" panose="02010609060101010101" pitchFamily="49" charset="-122"/>
                <a:ea typeface="黑体" panose="02010609060101010101" pitchFamily="49" charset="-122"/>
              </a:rPr>
              <a:t>。</a:t>
            </a:r>
          </a:p>
          <a:p>
            <a:pPr marL="609600" indent="-609600">
              <a:buFont typeface="Symbol" panose="05050102010706020507" pitchFamily="18" charset="2"/>
              <a:buAutoNum type="circleNumDbPlain"/>
            </a:pPr>
            <a:r>
              <a:rPr kumimoji="0" lang="zh-CN" altLang="en-US" dirty="0" smtClean="0">
                <a:latin typeface="黑体" panose="02010609060101010101" pitchFamily="49" charset="-122"/>
                <a:ea typeface="黑体" panose="02010609060101010101" pitchFamily="49" charset="-122"/>
              </a:rPr>
              <a:t>采用微处理控制的空调器，称为</a:t>
            </a:r>
            <a:r>
              <a:rPr kumimoji="0" lang="zh-CN" altLang="en-US" dirty="0" smtClean="0">
                <a:ea typeface="黑体" panose="02010609060101010101" pitchFamily="49" charset="-122"/>
              </a:rPr>
              <a:t>“</a:t>
            </a:r>
            <a:r>
              <a:rPr kumimoji="0" lang="zh-CN" altLang="en-US" dirty="0" smtClean="0">
                <a:latin typeface="黑体" panose="02010609060101010101" pitchFamily="49" charset="-122"/>
                <a:ea typeface="黑体" panose="02010609060101010101" pitchFamily="49" charset="-122"/>
              </a:rPr>
              <a:t>微电脑控制型自动空调器</a:t>
            </a:r>
            <a:r>
              <a:rPr kumimoji="0" lang="en-US" altLang="zh-CN" dirty="0" smtClean="0">
                <a:ea typeface="黑体" panose="02010609060101010101" pitchFamily="49" charset="-122"/>
              </a:rPr>
              <a:t>”</a:t>
            </a:r>
            <a:r>
              <a:rPr kumimoji="0" lang="zh-CN" altLang="en-US" dirty="0" smtClean="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2373488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79650" y="404813"/>
            <a:ext cx="7772400" cy="1206500"/>
          </a:xfrm>
        </p:spPr>
        <p:txBody>
          <a:bodyPr/>
          <a:lstStyle/>
          <a:p>
            <a:pPr algn="ctr" eaLnBrk="1" hangingPunct="1"/>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、控制器</a:t>
            </a:r>
          </a:p>
        </p:txBody>
      </p:sp>
      <p:sp>
        <p:nvSpPr>
          <p:cNvPr id="24579" name="Rectangle 3"/>
          <p:cNvSpPr>
            <a:spLocks noGrp="1" noChangeArrowheads="1"/>
          </p:cNvSpPr>
          <p:nvPr>
            <p:ph type="body" idx="1"/>
          </p:nvPr>
        </p:nvSpPr>
        <p:spPr>
          <a:xfrm>
            <a:off x="2135188" y="1700213"/>
            <a:ext cx="7772400" cy="4495800"/>
          </a:xfrm>
        </p:spPr>
        <p:txBody>
          <a:bodyPr/>
          <a:lstStyle/>
          <a:p>
            <a:pPr marL="609600" indent="-609600">
              <a:buNone/>
            </a:pPr>
            <a:r>
              <a:rPr lang="zh-CN" altLang="en-US" smtClean="0">
                <a:ea typeface="黑体" panose="02010609060101010101" pitchFamily="49" charset="-122"/>
              </a:rPr>
              <a:t>通常按以下四步进行工作：</a:t>
            </a:r>
          </a:p>
          <a:p>
            <a:pPr marL="609600" indent="-609600">
              <a:buFont typeface="Symbol" panose="05050102010706020507" pitchFamily="18" charset="2"/>
              <a:buAutoNum type="circleNumDbPlain"/>
            </a:pPr>
            <a:r>
              <a:rPr lang="zh-CN" altLang="en-US" smtClean="0">
                <a:ea typeface="黑体" panose="02010609060101010101" pitchFamily="49" charset="-122"/>
              </a:rPr>
              <a:t>输入：</a:t>
            </a:r>
          </a:p>
          <a:p>
            <a:pPr marL="609600" indent="-609600">
              <a:buFont typeface="Symbol" panose="05050102010706020507" pitchFamily="18" charset="2"/>
              <a:buAutoNum type="circleNumDbPlain"/>
            </a:pPr>
            <a:r>
              <a:rPr lang="zh-CN" altLang="en-US" smtClean="0">
                <a:ea typeface="黑体" panose="02010609060101010101" pitchFamily="49" charset="-122"/>
              </a:rPr>
              <a:t>处理：</a:t>
            </a:r>
          </a:p>
          <a:p>
            <a:pPr marL="609600" indent="-609600">
              <a:buFont typeface="Symbol" panose="05050102010706020507" pitchFamily="18" charset="2"/>
              <a:buAutoNum type="circleNumDbPlain"/>
            </a:pPr>
            <a:r>
              <a:rPr lang="zh-CN" altLang="en-US" smtClean="0">
                <a:ea typeface="黑体" panose="02010609060101010101" pitchFamily="49" charset="-122"/>
              </a:rPr>
              <a:t>存储：</a:t>
            </a:r>
          </a:p>
          <a:p>
            <a:pPr marL="609600" indent="-609600">
              <a:buFont typeface="Symbol" panose="05050102010706020507" pitchFamily="18" charset="2"/>
              <a:buAutoNum type="circleNumDbPlain"/>
            </a:pPr>
            <a:r>
              <a:rPr lang="zh-CN" altLang="en-US" smtClean="0">
                <a:ea typeface="黑体" panose="02010609060101010101" pitchFamily="49" charset="-122"/>
              </a:rPr>
              <a:t>输出：</a:t>
            </a:r>
          </a:p>
        </p:txBody>
      </p:sp>
    </p:spTree>
    <p:extLst>
      <p:ext uri="{BB962C8B-B14F-4D97-AF65-F5344CB8AC3E}">
        <p14:creationId xmlns:p14="http://schemas.microsoft.com/office/powerpoint/2010/main" val="3232934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一、基本组成</a:t>
            </a:r>
          </a:p>
        </p:txBody>
      </p:sp>
      <p:sp>
        <p:nvSpPr>
          <p:cNvPr id="25603" name="Rectangle 3"/>
          <p:cNvSpPr>
            <a:spLocks noGrp="1" noChangeArrowheads="1"/>
          </p:cNvSpPr>
          <p:nvPr>
            <p:ph type="body" idx="1"/>
          </p:nvPr>
        </p:nvSpPr>
        <p:spPr>
          <a:xfrm>
            <a:off x="1070662" y="1611313"/>
            <a:ext cx="10270627" cy="4502884"/>
          </a:xfrm>
        </p:spPr>
        <p:txBody>
          <a:bodyPr/>
          <a:lstStyle/>
          <a:p>
            <a:pPr eaLnBrk="1" hangingPunct="1"/>
            <a:r>
              <a:rPr lang="en-US" altLang="zh-CN" dirty="0" smtClean="0">
                <a:latin typeface="黑体" panose="02010609060101010101" pitchFamily="49" charset="-122"/>
                <a:ea typeface="黑体" panose="02010609060101010101" pitchFamily="49" charset="-122"/>
              </a:rPr>
              <a:t>3</a:t>
            </a:r>
            <a:r>
              <a:rPr lang="zh-CN" altLang="en-US" dirty="0" smtClean="0">
                <a:latin typeface="黑体" panose="02010609060101010101" pitchFamily="49" charset="-122"/>
                <a:ea typeface="黑体" panose="02010609060101010101" pitchFamily="49" charset="-122"/>
              </a:rPr>
              <a:t>、执行器</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）风机电动机</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对转速的控制，通常有以下三种方式：</a:t>
            </a:r>
          </a:p>
          <a:p>
            <a:pPr eaLnBrk="1" hangingPunct="1"/>
            <a:r>
              <a:rPr lang="zh-CN" altLang="en-US" dirty="0" smtClean="0">
                <a:latin typeface="黑体" panose="02010609060101010101" pitchFamily="49" charset="-122"/>
                <a:ea typeface="黑体" panose="02010609060101010101" pitchFamily="49" charset="-122"/>
              </a:rPr>
              <a:t>晶体管与调速电阻组合型</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    风机的转速大小由晶体管导通电流大小决定。工作原理如图</a:t>
            </a:r>
            <a:r>
              <a:rPr lang="en-US" altLang="zh-CN" dirty="0" smtClean="0">
                <a:latin typeface="黑体" panose="02010609060101010101" pitchFamily="49" charset="-122"/>
                <a:ea typeface="黑体" panose="02010609060101010101" pitchFamily="49" charset="-122"/>
              </a:rPr>
              <a:t>6-12</a:t>
            </a:r>
            <a:r>
              <a:rPr lang="zh-CN" altLang="en-US" dirty="0" smtClean="0">
                <a:latin typeface="黑体" panose="02010609060101010101" pitchFamily="49" charset="-122"/>
                <a:ea typeface="黑体" panose="02010609060101010101" pitchFamily="49" charset="-122"/>
              </a:rPr>
              <a:t>所示。</a:t>
            </a:r>
          </a:p>
          <a:p>
            <a:pPr eaLnBrk="1" hangingPunct="1"/>
            <a:endParaRPr lang="zh-CN" altLang="en-US"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52654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a:t>
            </a:r>
            <a:r>
              <a:rPr lang="en-US" altLang="zh-CN" smtClean="0">
                <a:ea typeface="黑体" panose="02010609060101010101" pitchFamily="49" charset="-122"/>
              </a:rPr>
              <a:t>1</a:t>
            </a:r>
            <a:r>
              <a:rPr lang="zh-CN" altLang="en-US" smtClean="0">
                <a:ea typeface="黑体" panose="02010609060101010101" pitchFamily="49" charset="-122"/>
              </a:rPr>
              <a:t>）风机电动机</a:t>
            </a:r>
          </a:p>
        </p:txBody>
      </p:sp>
      <p:sp>
        <p:nvSpPr>
          <p:cNvPr id="26627" name="Rectangle 3"/>
          <p:cNvSpPr>
            <a:spLocks noGrp="1" noChangeArrowheads="1"/>
          </p:cNvSpPr>
          <p:nvPr>
            <p:ph type="body" idx="1"/>
          </p:nvPr>
        </p:nvSpPr>
        <p:spPr>
          <a:xfrm>
            <a:off x="1097957" y="1571246"/>
            <a:ext cx="9711069" cy="4502007"/>
          </a:xfrm>
        </p:spPr>
        <p:txBody>
          <a:bodyPr/>
          <a:lstStyle/>
          <a:p>
            <a:pPr marL="609600" indent="-609600"/>
            <a:r>
              <a:rPr lang="zh-CN" altLang="en-US" dirty="0" smtClean="0">
                <a:ea typeface="黑体" panose="02010609060101010101" pitchFamily="49" charset="-122"/>
              </a:rPr>
              <a:t>晶体管减负荷工作型</a:t>
            </a:r>
          </a:p>
          <a:p>
            <a:pPr marL="609600" indent="-609600">
              <a:buNone/>
            </a:pPr>
            <a:r>
              <a:rPr lang="zh-CN" altLang="en-US" dirty="0" smtClean="0">
                <a:ea typeface="黑体" panose="02010609060101010101" pitchFamily="49" charset="-122"/>
              </a:rPr>
              <a:t>            风机是根据传感器送入参数，微处理器分析、计算后，按照相应工作方式去工作的，有以下四种状态：</a:t>
            </a:r>
          </a:p>
          <a:p>
            <a:pPr marL="609600" indent="-609600">
              <a:buFont typeface="Symbol" panose="05050102010706020507" pitchFamily="18" charset="2"/>
              <a:buAutoNum type="circleNumDbPlain"/>
            </a:pPr>
            <a:r>
              <a:rPr lang="zh-CN" altLang="en-US" dirty="0" smtClean="0">
                <a:ea typeface="黑体" panose="02010609060101010101" pitchFamily="49" charset="-122"/>
              </a:rPr>
              <a:t>低速</a:t>
            </a:r>
          </a:p>
          <a:p>
            <a:pPr marL="609600" indent="-609600">
              <a:buFont typeface="Symbol" panose="05050102010706020507" pitchFamily="18" charset="2"/>
              <a:buAutoNum type="circleNumDbPlain"/>
            </a:pPr>
            <a:r>
              <a:rPr lang="zh-CN" altLang="en-US" dirty="0" smtClean="0">
                <a:ea typeface="黑体" panose="02010609060101010101" pitchFamily="49" charset="-122"/>
              </a:rPr>
              <a:t>高速</a:t>
            </a:r>
          </a:p>
          <a:p>
            <a:pPr marL="609600" indent="-609600">
              <a:buFont typeface="Symbol" panose="05050102010706020507" pitchFamily="18" charset="2"/>
              <a:buAutoNum type="circleNumDbPlain"/>
            </a:pPr>
            <a:r>
              <a:rPr kumimoji="0" lang="zh-CN" altLang="en-US" dirty="0" smtClean="0">
                <a:ea typeface="黑体" panose="02010609060101010101" pitchFamily="49" charset="-122"/>
              </a:rPr>
              <a:t>自动</a:t>
            </a:r>
          </a:p>
          <a:p>
            <a:pPr marL="609600" indent="-609600">
              <a:buFont typeface="Symbol" panose="05050102010706020507" pitchFamily="18" charset="2"/>
              <a:buAutoNum type="circleNumDbPlain"/>
            </a:pPr>
            <a:r>
              <a:rPr kumimoji="0" lang="zh-CN" altLang="en-US" dirty="0" smtClean="0">
                <a:ea typeface="黑体" panose="02010609060101010101" pitchFamily="49" charset="-122"/>
              </a:rPr>
              <a:t>时滞气流控制</a:t>
            </a:r>
          </a:p>
        </p:txBody>
      </p:sp>
    </p:spTree>
    <p:extLst>
      <p:ext uri="{BB962C8B-B14F-4D97-AF65-F5344CB8AC3E}">
        <p14:creationId xmlns:p14="http://schemas.microsoft.com/office/powerpoint/2010/main" val="2042083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ea typeface="黑体" panose="02010609060101010101" pitchFamily="49" charset="-122"/>
              </a:rPr>
              <a:t>（</a:t>
            </a:r>
            <a:r>
              <a:rPr lang="en-US" altLang="zh-CN" smtClean="0">
                <a:ea typeface="黑体" panose="02010609060101010101" pitchFamily="49" charset="-122"/>
              </a:rPr>
              <a:t>1</a:t>
            </a:r>
            <a:r>
              <a:rPr lang="zh-CN" altLang="en-US" smtClean="0">
                <a:ea typeface="黑体" panose="02010609060101010101" pitchFamily="49" charset="-122"/>
              </a:rPr>
              <a:t>）风机电动机</a:t>
            </a:r>
          </a:p>
        </p:txBody>
      </p:sp>
      <p:sp>
        <p:nvSpPr>
          <p:cNvPr id="27651" name="Rectangle 3"/>
          <p:cNvSpPr>
            <a:spLocks noGrp="1" noChangeArrowheads="1"/>
          </p:cNvSpPr>
          <p:nvPr>
            <p:ph type="body" idx="1"/>
          </p:nvPr>
        </p:nvSpPr>
        <p:spPr>
          <a:xfrm>
            <a:off x="1043366" y="1530303"/>
            <a:ext cx="10175093" cy="4583893"/>
          </a:xfrm>
        </p:spPr>
        <p:txBody>
          <a:bodyPr/>
          <a:lstStyle/>
          <a:p>
            <a:pPr eaLnBrk="1" hangingPunct="1"/>
            <a:r>
              <a:rPr lang="zh-CN" altLang="en-US" dirty="0" smtClean="0">
                <a:ea typeface="黑体" panose="02010609060101010101" pitchFamily="49" charset="-122"/>
              </a:rPr>
              <a:t>脉冲控制全调速型</a:t>
            </a:r>
          </a:p>
          <a:p>
            <a:pPr eaLnBrk="1" hangingPunct="1">
              <a:buFont typeface="Symbol" panose="05050102010706020507" pitchFamily="18" charset="2"/>
              <a:buNone/>
            </a:pPr>
            <a:r>
              <a:rPr lang="zh-CN" altLang="en-US" dirty="0" smtClean="0">
                <a:ea typeface="黑体" panose="02010609060101010101" pitchFamily="49" charset="-122"/>
              </a:rPr>
              <a:t>        这种风机转速控制系统是由微处理器根据系统送风量的要求，控制内部脉冲发生器，提供不同占空比的导通信号，通过大功率晶体管驱动风机转动，完成对转速的无级调整工作。</a:t>
            </a:r>
          </a:p>
        </p:txBody>
      </p:sp>
    </p:spTree>
    <p:extLst>
      <p:ext uri="{BB962C8B-B14F-4D97-AF65-F5344CB8AC3E}">
        <p14:creationId xmlns:p14="http://schemas.microsoft.com/office/powerpoint/2010/main" val="214584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279650" y="404813"/>
            <a:ext cx="7772400" cy="1206500"/>
          </a:xfrm>
        </p:spPr>
        <p:txBody>
          <a:bodyPr/>
          <a:lstStyle/>
          <a:p>
            <a:pPr algn="ctr" eaLnBrk="1" hangingPunct="1"/>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、执行器</a:t>
            </a:r>
          </a:p>
        </p:txBody>
      </p:sp>
      <p:sp>
        <p:nvSpPr>
          <p:cNvPr id="28675" name="Rectangle 3"/>
          <p:cNvSpPr>
            <a:spLocks noGrp="1" noChangeArrowheads="1"/>
          </p:cNvSpPr>
          <p:nvPr>
            <p:ph type="body" idx="1"/>
          </p:nvPr>
        </p:nvSpPr>
        <p:spPr>
          <a:xfrm>
            <a:off x="975129" y="1543951"/>
            <a:ext cx="10052262" cy="4556598"/>
          </a:xfrm>
        </p:spPr>
        <p:txBody>
          <a:bodyPr/>
          <a:lstStyle/>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2</a:t>
            </a:r>
            <a:r>
              <a:rPr lang="zh-CN" altLang="en-US" dirty="0" smtClean="0">
                <a:latin typeface="黑体" panose="02010609060101010101" pitchFamily="49" charset="-122"/>
                <a:ea typeface="黑体" panose="02010609060101010101" pitchFamily="49" charset="-122"/>
              </a:rPr>
              <a:t>）压缩机</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     自动空调系统一般都采用了可变排量压缩机的控制技术，它能依据空调系统的制冷负荷或发动机的负荷状况，来控制压缩机的排量变化，以达到节能的目的。</a:t>
            </a:r>
          </a:p>
          <a:p>
            <a:pPr eaLnBrk="1" hangingPunct="1">
              <a:buFont typeface="Symbol" panose="05050102010706020507" pitchFamily="18" charset="2"/>
              <a:buNone/>
            </a:pPr>
            <a:endParaRPr lang="zh-CN" altLang="en-US"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37789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）压缩机</a:t>
            </a:r>
          </a:p>
        </p:txBody>
      </p:sp>
      <p:sp>
        <p:nvSpPr>
          <p:cNvPr id="29699" name="Rectangle 3"/>
          <p:cNvSpPr>
            <a:spLocks noGrp="1" noChangeArrowheads="1"/>
          </p:cNvSpPr>
          <p:nvPr>
            <p:ph type="body" idx="1"/>
          </p:nvPr>
        </p:nvSpPr>
        <p:spPr>
          <a:xfrm>
            <a:off x="2135188" y="1700213"/>
            <a:ext cx="7772400" cy="4495800"/>
          </a:xfrm>
        </p:spPr>
        <p:txBody>
          <a:bodyPr/>
          <a:lstStyle/>
          <a:p>
            <a:pPr eaLnBrk="1" hangingPunct="1"/>
            <a:r>
              <a:rPr lang="zh-CN" altLang="en-US" dirty="0" smtClean="0">
                <a:latin typeface="黑体" panose="02010609060101010101" pitchFamily="49" charset="-122"/>
                <a:ea typeface="黑体" panose="02010609060101010101" pitchFamily="49" charset="-122"/>
              </a:rPr>
              <a:t>工作模式</a:t>
            </a:r>
          </a:p>
          <a:p>
            <a:pPr eaLnBrk="1" hangingPunct="1">
              <a:buFont typeface="Symbol" panose="05050102010706020507" pitchFamily="18" charset="2"/>
              <a:buNone/>
            </a:pPr>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）全容量（</a:t>
            </a:r>
            <a:r>
              <a:rPr lang="en-US" altLang="zh-CN" dirty="0" smtClean="0">
                <a:latin typeface="黑体" panose="02010609060101010101" pitchFamily="49" charset="-122"/>
                <a:ea typeface="黑体" panose="02010609060101010101" pitchFamily="49" charset="-122"/>
              </a:rPr>
              <a:t>100%</a:t>
            </a:r>
            <a:r>
              <a:rPr lang="zh-CN" altLang="en-US" dirty="0" smtClean="0">
                <a:latin typeface="黑体" panose="02010609060101010101" pitchFamily="49" charset="-122"/>
                <a:ea typeface="黑体" panose="02010609060101010101" pitchFamily="49" charset="-122"/>
              </a:rPr>
              <a:t>）运作模式</a:t>
            </a:r>
          </a:p>
          <a:p>
            <a:pPr eaLnBrk="1" hangingPunct="1">
              <a:buFont typeface="Symbol" panose="05050102010706020507" pitchFamily="18" charset="2"/>
              <a:buNone/>
            </a:pPr>
            <a:r>
              <a:rPr lang="en-US" altLang="zh-CN" dirty="0" smtClean="0">
                <a:latin typeface="黑体" panose="02010609060101010101" pitchFamily="49" charset="-122"/>
                <a:ea typeface="黑体" panose="02010609060101010101" pitchFamily="49" charset="-122"/>
              </a:rPr>
              <a:t>2</a:t>
            </a:r>
            <a:r>
              <a:rPr lang="zh-CN" altLang="en-US" dirty="0" smtClean="0">
                <a:latin typeface="黑体" panose="02010609060101010101" pitchFamily="49" charset="-122"/>
                <a:ea typeface="黑体" panose="02010609060101010101" pitchFamily="49" charset="-122"/>
              </a:rPr>
              <a:t>）半容量（</a:t>
            </a:r>
            <a:r>
              <a:rPr lang="en-US" altLang="zh-CN" dirty="0" smtClean="0">
                <a:latin typeface="黑体" panose="02010609060101010101" pitchFamily="49" charset="-122"/>
                <a:ea typeface="黑体" panose="02010609060101010101" pitchFamily="49" charset="-122"/>
              </a:rPr>
              <a:t>50%</a:t>
            </a:r>
            <a:r>
              <a:rPr lang="zh-CN" altLang="en-US" dirty="0" smtClean="0">
                <a:latin typeface="黑体" panose="02010609060101010101" pitchFamily="49" charset="-122"/>
                <a:ea typeface="黑体" panose="02010609060101010101" pitchFamily="49" charset="-122"/>
              </a:rPr>
              <a:t>）运作模式</a:t>
            </a:r>
          </a:p>
          <a:p>
            <a:pPr eaLnBrk="1" hangingPunct="1">
              <a:buFont typeface="Symbol" panose="05050102010706020507" pitchFamily="18" charset="2"/>
              <a:buNone/>
            </a:pPr>
            <a:r>
              <a:rPr lang="en-US" altLang="zh-CN" dirty="0" smtClean="0">
                <a:latin typeface="黑体" panose="02010609060101010101" pitchFamily="49" charset="-122"/>
                <a:ea typeface="黑体" panose="02010609060101010101" pitchFamily="49" charset="-122"/>
              </a:rPr>
              <a:t>3</a:t>
            </a:r>
            <a:r>
              <a:rPr lang="zh-CN" altLang="en-US" dirty="0" smtClean="0">
                <a:latin typeface="黑体" panose="02010609060101010101" pitchFamily="49" charset="-122"/>
                <a:ea typeface="黑体" panose="02010609060101010101" pitchFamily="49" charset="-122"/>
              </a:rPr>
              <a:t>）压缩机关断时的运作模式</a:t>
            </a:r>
          </a:p>
        </p:txBody>
      </p:sp>
    </p:spTree>
    <p:extLst>
      <p:ext uri="{BB962C8B-B14F-4D97-AF65-F5344CB8AC3E}">
        <p14:creationId xmlns:p14="http://schemas.microsoft.com/office/powerpoint/2010/main" val="2405903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）压缩机</a:t>
            </a:r>
          </a:p>
        </p:txBody>
      </p:sp>
      <p:sp>
        <p:nvSpPr>
          <p:cNvPr id="30723" name="Rectangle 3"/>
          <p:cNvSpPr>
            <a:spLocks noGrp="1" noChangeArrowheads="1"/>
          </p:cNvSpPr>
          <p:nvPr>
            <p:ph type="body" idx="1"/>
          </p:nvPr>
        </p:nvSpPr>
        <p:spPr>
          <a:xfrm>
            <a:off x="2135188" y="1700213"/>
            <a:ext cx="7772400" cy="4495800"/>
          </a:xfrm>
        </p:spPr>
        <p:txBody>
          <a:bodyPr/>
          <a:lstStyle/>
          <a:p>
            <a:pPr eaLnBrk="1" hangingPunct="1"/>
            <a:r>
              <a:rPr lang="zh-CN" altLang="en-US" dirty="0" smtClean="0">
                <a:latin typeface="黑体" panose="02010609060101010101" pitchFamily="49" charset="-122"/>
                <a:ea typeface="黑体" panose="02010609060101010101" pitchFamily="49" charset="-122"/>
              </a:rPr>
              <a:t>控制方式</a:t>
            </a:r>
          </a:p>
          <a:p>
            <a:pPr eaLnBrk="1" hangingPunct="1">
              <a:buFont typeface="Symbol" panose="05050102010706020507" pitchFamily="18" charset="2"/>
              <a:buNone/>
            </a:pPr>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）根据冷却液温度进行控制</a:t>
            </a:r>
          </a:p>
          <a:p>
            <a:pPr eaLnBrk="1" hangingPunct="1">
              <a:buFont typeface="Symbol" panose="05050102010706020507" pitchFamily="18" charset="2"/>
              <a:buNone/>
            </a:pPr>
            <a:endParaRPr lang="zh-CN" altLang="en-US" dirty="0" smtClean="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endParaRPr lang="zh-CN" altLang="en-US" dirty="0" smtClean="0"/>
          </a:p>
          <a:p>
            <a:pPr eaLnBrk="1" hangingPunct="1">
              <a:buFont typeface="Symbol" panose="05050102010706020507" pitchFamily="18" charset="2"/>
              <a:buNone/>
            </a:pPr>
            <a:endParaRPr lang="zh-CN" altLang="en-US" dirty="0" smtClean="0"/>
          </a:p>
        </p:txBody>
      </p:sp>
      <p:sp>
        <p:nvSpPr>
          <p:cNvPr id="30724" name="Rectangle 5"/>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grpSp>
        <p:nvGrpSpPr>
          <p:cNvPr id="30725" name="Group 9"/>
          <p:cNvGrpSpPr>
            <a:grpSpLocks/>
          </p:cNvGrpSpPr>
          <p:nvPr/>
        </p:nvGrpSpPr>
        <p:grpSpPr bwMode="auto">
          <a:xfrm>
            <a:off x="3932238" y="2924175"/>
            <a:ext cx="4756150" cy="2736850"/>
            <a:chOff x="1517" y="1842"/>
            <a:chExt cx="2996" cy="1724"/>
          </a:xfrm>
        </p:grpSpPr>
        <p:grpSp>
          <p:nvGrpSpPr>
            <p:cNvPr id="30726" name="Group 8"/>
            <p:cNvGrpSpPr>
              <a:grpSpLocks/>
            </p:cNvGrpSpPr>
            <p:nvPr/>
          </p:nvGrpSpPr>
          <p:grpSpPr bwMode="auto">
            <a:xfrm>
              <a:off x="1517" y="1842"/>
              <a:ext cx="2996" cy="1724"/>
              <a:chOff x="1517" y="1842"/>
              <a:chExt cx="2996" cy="1724"/>
            </a:xfrm>
          </p:grpSpPr>
          <p:graphicFrame>
            <p:nvGraphicFramePr>
              <p:cNvPr id="30728" name="Object 4"/>
              <p:cNvGraphicFramePr>
                <a:graphicFrameLocks noChangeAspect="1"/>
              </p:cNvGraphicFramePr>
              <p:nvPr/>
            </p:nvGraphicFramePr>
            <p:xfrm>
              <a:off x="1791" y="1842"/>
              <a:ext cx="2722" cy="1724"/>
            </p:xfrm>
            <a:graphic>
              <a:graphicData uri="http://schemas.openxmlformats.org/presentationml/2006/ole">
                <mc:AlternateContent xmlns:mc="http://schemas.openxmlformats.org/markup-compatibility/2006">
                  <mc:Choice xmlns:v="urn:schemas-microsoft-com:vml" Requires="v">
                    <p:oleObj spid="_x0000_s2055" r:id="rId3" imgW="828606" imgH="152387" progId="AutoCAD.Drawing.17">
                      <p:embed/>
                    </p:oleObj>
                  </mc:Choice>
                  <mc:Fallback>
                    <p:oleObj r:id="rId3" imgW="828606" imgH="152387" progId="AutoCAD.Drawing.1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11296" t="37799" r="76466" b="25986"/>
                          <a:stretch>
                            <a:fillRect/>
                          </a:stretch>
                        </p:blipFill>
                        <p:spPr bwMode="auto">
                          <a:xfrm>
                            <a:off x="1791" y="1842"/>
                            <a:ext cx="2722" cy="17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9" name="Text Box 6"/>
              <p:cNvSpPr txBox="1">
                <a:spLocks noChangeArrowheads="1"/>
              </p:cNvSpPr>
              <p:nvPr/>
            </p:nvSpPr>
            <p:spPr bwMode="auto">
              <a:xfrm>
                <a:off x="1517" y="1842"/>
                <a:ext cx="291" cy="1724"/>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  压缩机容量百分比（</a:t>
                </a:r>
                <a:r>
                  <a:rPr lang="en-US" altLang="zh-CN" sz="1800">
                    <a:solidFill>
                      <a:srgbClr val="000000"/>
                    </a:solidFill>
                  </a:rPr>
                  <a:t>%</a:t>
                </a:r>
                <a:r>
                  <a:rPr lang="zh-CN" altLang="en-US" sz="1800">
                    <a:solidFill>
                      <a:srgbClr val="000000"/>
                    </a:solidFill>
                  </a:rPr>
                  <a:t>）</a:t>
                </a:r>
              </a:p>
            </p:txBody>
          </p:sp>
        </p:grpSp>
        <p:sp>
          <p:nvSpPr>
            <p:cNvPr id="30727" name="Text Box 7"/>
            <p:cNvSpPr txBox="1">
              <a:spLocks noChangeArrowheads="1"/>
            </p:cNvSpPr>
            <p:nvPr/>
          </p:nvSpPr>
          <p:spPr bwMode="auto">
            <a:xfrm>
              <a:off x="4014" y="3249"/>
              <a:ext cx="454" cy="231"/>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温度</a:t>
              </a:r>
            </a:p>
          </p:txBody>
        </p:sp>
      </p:grpSp>
    </p:spTree>
    <p:extLst>
      <p:ext uri="{BB962C8B-B14F-4D97-AF65-F5344CB8AC3E}">
        <p14:creationId xmlns:p14="http://schemas.microsoft.com/office/powerpoint/2010/main" val="2728024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rrowheads="1"/>
          </p:cNvSpPr>
          <p:nvPr>
            <p:ph type="title"/>
          </p:nvPr>
        </p:nvSpPr>
        <p:spPr/>
        <p:txBody>
          <a:bodyPr/>
          <a:lstStyle/>
          <a:p>
            <a:pPr eaLnBrk="1" hangingPunct="1">
              <a:defRPr/>
            </a:pPr>
            <a:r>
              <a:rPr lang="zh-CN" altLang="en-US" sz="4000"/>
              <a:t>恒温膨胀阀</a:t>
            </a:r>
            <a:r>
              <a:rPr lang="en-US" altLang="zh-CN" sz="4000"/>
              <a:t>-</a:t>
            </a:r>
            <a:r>
              <a:rPr lang="zh-CN" altLang="en-US" sz="4000"/>
              <a:t>吸气节流阀系统示意图：</a:t>
            </a:r>
            <a:br>
              <a:rPr lang="zh-CN" altLang="en-US" sz="4000"/>
            </a:br>
            <a:endParaRPr lang="zh-CN" altLang="en-US" sz="4000"/>
          </a:p>
        </p:txBody>
      </p:sp>
      <p:pic>
        <p:nvPicPr>
          <p:cNvPr id="9219" name="Picture 5" descr="6-2'"/>
          <p:cNvPicPr>
            <a:picLocks noGrp="1" noChangeAspect="1" noChangeArrowheads="1"/>
          </p:cNvPicPr>
          <p:nvPr>
            <p:ph type="body" idx="1"/>
          </p:nvPr>
        </p:nvPicPr>
        <p:blipFill>
          <a:blip r:embed="rId2">
            <a:lum bright="-20000" contrast="40000"/>
            <a:extLst>
              <a:ext uri="{28A0092B-C50C-407E-A947-70E740481C1C}">
                <a14:useLocalDpi xmlns:a14="http://schemas.microsoft.com/office/drawing/2010/main" val="0"/>
              </a:ext>
            </a:extLst>
          </a:blip>
          <a:srcRect/>
          <a:stretch>
            <a:fillRect/>
          </a:stretch>
        </p:blipFill>
        <p:spPr>
          <a:xfrm>
            <a:off x="2855914" y="1844675"/>
            <a:ext cx="6192837" cy="4464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075743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）压缩机</a:t>
            </a:r>
          </a:p>
        </p:txBody>
      </p:sp>
      <p:sp>
        <p:nvSpPr>
          <p:cNvPr id="31747" name="Rectangle 3"/>
          <p:cNvSpPr>
            <a:spLocks noGrp="1" noChangeArrowheads="1"/>
          </p:cNvSpPr>
          <p:nvPr>
            <p:ph type="body" idx="1"/>
          </p:nvPr>
        </p:nvSpPr>
        <p:spPr>
          <a:xfrm>
            <a:off x="2135188" y="1700213"/>
            <a:ext cx="7772400" cy="4495800"/>
          </a:xfrm>
        </p:spPr>
        <p:txBody>
          <a:bodyPr/>
          <a:lstStyle/>
          <a:p>
            <a:pPr eaLnBrk="1" hangingPunct="1"/>
            <a:r>
              <a:rPr lang="zh-CN" altLang="en-US" smtClean="0">
                <a:latin typeface="黑体" panose="02010609060101010101" pitchFamily="49" charset="-122"/>
                <a:ea typeface="黑体" panose="02010609060101010101" pitchFamily="49" charset="-122"/>
              </a:rPr>
              <a:t>控制方式</a:t>
            </a:r>
            <a:endParaRPr lang="en-US" altLang="zh-CN" smtClean="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）由蒸发器内的热敏电阻控制</a:t>
            </a:r>
          </a:p>
        </p:txBody>
      </p:sp>
      <p:sp>
        <p:nvSpPr>
          <p:cNvPr id="31748" name="Rectangle 5"/>
          <p:cNvSpPr>
            <a:spLocks noChangeArrowheads="1"/>
          </p:cNvSpPr>
          <p:nvPr/>
        </p:nvSpPr>
        <p:spPr bwMode="auto">
          <a:xfrm>
            <a:off x="1524001" y="20885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31749" name="Rectangle 7"/>
          <p:cNvSpPr>
            <a:spLocks noChangeArrowheads="1"/>
          </p:cNvSpPr>
          <p:nvPr/>
        </p:nvSpPr>
        <p:spPr bwMode="auto">
          <a:xfrm>
            <a:off x="1524001" y="2207569"/>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grpSp>
        <p:nvGrpSpPr>
          <p:cNvPr id="31750" name="Group 47"/>
          <p:cNvGrpSpPr>
            <a:grpSpLocks/>
          </p:cNvGrpSpPr>
          <p:nvPr/>
        </p:nvGrpSpPr>
        <p:grpSpPr bwMode="auto">
          <a:xfrm>
            <a:off x="2779713" y="3213101"/>
            <a:ext cx="7637462" cy="3121025"/>
            <a:chOff x="791" y="2024"/>
            <a:chExt cx="4811" cy="1966"/>
          </a:xfrm>
        </p:grpSpPr>
        <p:grpSp>
          <p:nvGrpSpPr>
            <p:cNvPr id="31751" name="Group 34"/>
            <p:cNvGrpSpPr>
              <a:grpSpLocks/>
            </p:cNvGrpSpPr>
            <p:nvPr/>
          </p:nvGrpSpPr>
          <p:grpSpPr bwMode="auto">
            <a:xfrm>
              <a:off x="791" y="2024"/>
              <a:ext cx="4811" cy="1966"/>
              <a:chOff x="791" y="2024"/>
              <a:chExt cx="4811" cy="1966"/>
            </a:xfrm>
          </p:grpSpPr>
          <p:grpSp>
            <p:nvGrpSpPr>
              <p:cNvPr id="31753" name="Group 35"/>
              <p:cNvGrpSpPr>
                <a:grpSpLocks/>
              </p:cNvGrpSpPr>
              <p:nvPr/>
            </p:nvGrpSpPr>
            <p:grpSpPr bwMode="auto">
              <a:xfrm>
                <a:off x="791" y="2024"/>
                <a:ext cx="4811" cy="1966"/>
                <a:chOff x="791" y="2024"/>
                <a:chExt cx="4811" cy="1966"/>
              </a:xfrm>
            </p:grpSpPr>
            <p:grpSp>
              <p:nvGrpSpPr>
                <p:cNvPr id="31756" name="Group 36"/>
                <p:cNvGrpSpPr>
                  <a:grpSpLocks/>
                </p:cNvGrpSpPr>
                <p:nvPr/>
              </p:nvGrpSpPr>
              <p:grpSpPr bwMode="auto">
                <a:xfrm>
                  <a:off x="791" y="2024"/>
                  <a:ext cx="4811" cy="1682"/>
                  <a:chOff x="791" y="2024"/>
                  <a:chExt cx="4811" cy="1682"/>
                </a:xfrm>
              </p:grpSpPr>
              <p:grpSp>
                <p:nvGrpSpPr>
                  <p:cNvPr id="31758" name="Group 37"/>
                  <p:cNvGrpSpPr>
                    <a:grpSpLocks/>
                  </p:cNvGrpSpPr>
                  <p:nvPr/>
                </p:nvGrpSpPr>
                <p:grpSpPr bwMode="auto">
                  <a:xfrm>
                    <a:off x="791" y="2024"/>
                    <a:ext cx="4811" cy="1678"/>
                    <a:chOff x="791" y="2024"/>
                    <a:chExt cx="4811" cy="1678"/>
                  </a:xfrm>
                </p:grpSpPr>
                <p:grpSp>
                  <p:nvGrpSpPr>
                    <p:cNvPr id="31760" name="Group 38"/>
                    <p:cNvGrpSpPr>
                      <a:grpSpLocks/>
                    </p:cNvGrpSpPr>
                    <p:nvPr/>
                  </p:nvGrpSpPr>
                  <p:grpSpPr bwMode="auto">
                    <a:xfrm>
                      <a:off x="791" y="2024"/>
                      <a:ext cx="4811" cy="1678"/>
                      <a:chOff x="791" y="2024"/>
                      <a:chExt cx="4811" cy="1678"/>
                    </a:xfrm>
                  </p:grpSpPr>
                  <p:graphicFrame>
                    <p:nvGraphicFramePr>
                      <p:cNvPr id="31762" name="Object 39"/>
                      <p:cNvGraphicFramePr>
                        <a:graphicFrameLocks noChangeAspect="1"/>
                      </p:cNvGraphicFramePr>
                      <p:nvPr/>
                    </p:nvGraphicFramePr>
                    <p:xfrm>
                      <a:off x="1066" y="2024"/>
                      <a:ext cx="2088" cy="1678"/>
                    </p:xfrm>
                    <a:graphic>
                      <a:graphicData uri="http://schemas.openxmlformats.org/presentationml/2006/ole">
                        <mc:AlternateContent xmlns:mc="http://schemas.openxmlformats.org/markup-compatibility/2006">
                          <mc:Choice xmlns:v="urn:schemas-microsoft-com:vml" Requires="v">
                            <p:oleObj spid="_x0000_s3084" r:id="rId3" imgW="11249025" imgH="4991100" progId="AutoCAD.Drawing.17">
                              <p:embed/>
                            </p:oleObj>
                          </mc:Choice>
                          <mc:Fallback>
                            <p:oleObj r:id="rId3" imgW="11249025" imgH="4991100" progId="AutoCAD.Drawing.1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23553" t="31375" r="45860" b="17888"/>
                                  <a:stretch>
                                    <a:fillRect/>
                                  </a:stretch>
                                </p:blipFill>
                                <p:spPr bwMode="auto">
                                  <a:xfrm>
                                    <a:off x="1066" y="2024"/>
                                    <a:ext cx="2088" cy="16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763" name="Object 40"/>
                      <p:cNvGraphicFramePr>
                        <a:graphicFrameLocks noChangeAspect="1"/>
                      </p:cNvGraphicFramePr>
                      <p:nvPr/>
                    </p:nvGraphicFramePr>
                    <p:xfrm>
                      <a:off x="3153" y="2024"/>
                      <a:ext cx="2449" cy="1678"/>
                    </p:xfrm>
                    <a:graphic>
                      <a:graphicData uri="http://schemas.openxmlformats.org/presentationml/2006/ole">
                        <mc:AlternateContent xmlns:mc="http://schemas.openxmlformats.org/markup-compatibility/2006">
                          <mc:Choice xmlns:v="urn:schemas-microsoft-com:vml" Requires="v">
                            <p:oleObj spid="_x0000_s3085" r:id="rId5" imgW="11249025" imgH="4991100" progId="AutoCAD.Drawing.17">
                              <p:embed/>
                            </p:oleObj>
                          </mc:Choice>
                          <mc:Fallback>
                            <p:oleObj r:id="rId5" imgW="11249025" imgH="4991100" progId="AutoCAD.Drawing.17">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l="9505" t="29211" r="57100" b="19652"/>
                                  <a:stretch>
                                    <a:fillRect/>
                                  </a:stretch>
                                </p:blipFill>
                                <p:spPr bwMode="auto">
                                  <a:xfrm>
                                    <a:off x="3153" y="2024"/>
                                    <a:ext cx="2449" cy="16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64" name="Text Box 41"/>
                      <p:cNvSpPr txBox="1">
                        <a:spLocks noChangeArrowheads="1"/>
                      </p:cNvSpPr>
                      <p:nvPr/>
                    </p:nvSpPr>
                    <p:spPr bwMode="auto">
                      <a:xfrm>
                        <a:off x="791" y="2024"/>
                        <a:ext cx="291" cy="1678"/>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       压缩机容量（</a:t>
                        </a:r>
                        <a:r>
                          <a:rPr lang="en-US" altLang="zh-CN" sz="1800">
                            <a:solidFill>
                              <a:srgbClr val="000000"/>
                            </a:solidFill>
                          </a:rPr>
                          <a:t>%</a:t>
                        </a:r>
                        <a:r>
                          <a:rPr lang="zh-CN" altLang="en-US" sz="1800">
                            <a:solidFill>
                              <a:srgbClr val="000000"/>
                            </a:solidFill>
                          </a:rPr>
                          <a:t>）</a:t>
                        </a:r>
                      </a:p>
                    </p:txBody>
                  </p:sp>
                </p:grpSp>
                <p:sp>
                  <p:nvSpPr>
                    <p:cNvPr id="31761" name="Text Box 42"/>
                    <p:cNvSpPr txBox="1">
                      <a:spLocks noChangeArrowheads="1"/>
                    </p:cNvSpPr>
                    <p:nvPr/>
                  </p:nvSpPr>
                  <p:spPr bwMode="auto">
                    <a:xfrm>
                      <a:off x="3133" y="2115"/>
                      <a:ext cx="291" cy="1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     压缩机容量（</a:t>
                      </a:r>
                      <a:r>
                        <a:rPr lang="en-US" altLang="zh-CN" sz="1800">
                          <a:solidFill>
                            <a:srgbClr val="000000"/>
                          </a:solidFill>
                        </a:rPr>
                        <a:t>%</a:t>
                      </a:r>
                      <a:r>
                        <a:rPr lang="zh-CN" altLang="en-US" sz="1800">
                          <a:solidFill>
                            <a:srgbClr val="000000"/>
                          </a:solidFill>
                        </a:rPr>
                        <a:t>）</a:t>
                      </a:r>
                    </a:p>
                  </p:txBody>
                </p:sp>
              </p:grpSp>
              <p:sp>
                <p:nvSpPr>
                  <p:cNvPr id="31759" name="Text Box 43"/>
                  <p:cNvSpPr txBox="1">
                    <a:spLocks noChangeArrowheads="1"/>
                  </p:cNvSpPr>
                  <p:nvPr/>
                </p:nvSpPr>
                <p:spPr bwMode="auto">
                  <a:xfrm>
                    <a:off x="1383" y="3475"/>
                    <a:ext cx="14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热敏电阻温度</a:t>
                    </a:r>
                    <a:r>
                      <a:rPr lang="en-US" altLang="zh-CN" sz="1800">
                        <a:solidFill>
                          <a:srgbClr val="000000"/>
                        </a:solidFill>
                      </a:rPr>
                      <a:t>/</a:t>
                    </a:r>
                    <a:r>
                      <a:rPr lang="en-US" altLang="zh-CN" sz="1800">
                        <a:solidFill>
                          <a:srgbClr val="000000"/>
                        </a:solidFill>
                        <a:latin typeface="宋体" panose="02010600030101010101" pitchFamily="2" charset="-122"/>
                      </a:rPr>
                      <a:t>℃(℉)</a:t>
                    </a:r>
                  </a:p>
                </p:txBody>
              </p:sp>
            </p:grpSp>
            <p:sp>
              <p:nvSpPr>
                <p:cNvPr id="31757" name="Text Box 44"/>
                <p:cNvSpPr txBox="1">
                  <a:spLocks noChangeArrowheads="1"/>
                </p:cNvSpPr>
                <p:nvPr/>
              </p:nvSpPr>
              <p:spPr bwMode="auto">
                <a:xfrm>
                  <a:off x="793" y="3702"/>
                  <a:ext cx="4809" cy="288"/>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a:solidFill>
                        <a:srgbClr val="000000"/>
                      </a:solidFill>
                    </a:rPr>
                    <a:t>                           蒸发器热敏电阻控制特性</a:t>
                  </a:r>
                </a:p>
              </p:txBody>
            </p:sp>
          </p:grpSp>
          <p:sp>
            <p:nvSpPr>
              <p:cNvPr id="31754" name="Text Box 45"/>
              <p:cNvSpPr txBox="1">
                <a:spLocks noChangeArrowheads="1"/>
              </p:cNvSpPr>
              <p:nvPr/>
            </p:nvSpPr>
            <p:spPr bwMode="auto">
              <a:xfrm>
                <a:off x="1565" y="2069"/>
                <a:ext cx="1315" cy="231"/>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1800">
                    <a:solidFill>
                      <a:srgbClr val="000000"/>
                    </a:solidFill>
                  </a:rPr>
                  <a:t>a</a:t>
                </a:r>
                <a:r>
                  <a:rPr lang="zh-CN" altLang="en-US" sz="1800">
                    <a:solidFill>
                      <a:srgbClr val="000000"/>
                    </a:solidFill>
                  </a:rPr>
                  <a:t>）正常制冷控制</a:t>
                </a:r>
              </a:p>
            </p:txBody>
          </p:sp>
          <p:sp>
            <p:nvSpPr>
              <p:cNvPr id="31755" name="Text Box 46"/>
              <p:cNvSpPr txBox="1">
                <a:spLocks noChangeArrowheads="1"/>
              </p:cNvSpPr>
              <p:nvPr/>
            </p:nvSpPr>
            <p:spPr bwMode="auto">
              <a:xfrm>
                <a:off x="3923" y="2069"/>
                <a:ext cx="1315" cy="231"/>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1800">
                    <a:solidFill>
                      <a:srgbClr val="000000"/>
                    </a:solidFill>
                  </a:rPr>
                  <a:t>b</a:t>
                </a:r>
                <a:r>
                  <a:rPr lang="zh-CN" altLang="en-US" sz="1800">
                    <a:solidFill>
                      <a:srgbClr val="000000"/>
                    </a:solidFill>
                  </a:rPr>
                  <a:t>）经济制冷控制</a:t>
                </a:r>
              </a:p>
            </p:txBody>
          </p:sp>
        </p:grpSp>
        <p:sp>
          <p:nvSpPr>
            <p:cNvPr id="31752" name="Text Box 15"/>
            <p:cNvSpPr txBox="1">
              <a:spLocks noChangeArrowheads="1"/>
            </p:cNvSpPr>
            <p:nvPr/>
          </p:nvSpPr>
          <p:spPr bwMode="auto">
            <a:xfrm>
              <a:off x="3833" y="3475"/>
              <a:ext cx="1633" cy="231"/>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   热敏电阻温度</a:t>
              </a:r>
              <a:r>
                <a:rPr lang="en-US" altLang="zh-CN" sz="1800">
                  <a:solidFill>
                    <a:srgbClr val="000000"/>
                  </a:solidFill>
                </a:rPr>
                <a:t>/℃(℉)</a:t>
              </a:r>
              <a:endParaRPr lang="zh-CN" altLang="en-US" sz="1800">
                <a:solidFill>
                  <a:srgbClr val="000000"/>
                </a:solidFill>
              </a:endParaRPr>
            </a:p>
          </p:txBody>
        </p:sp>
      </p:grpSp>
    </p:spTree>
    <p:extLst>
      <p:ext uri="{BB962C8B-B14F-4D97-AF65-F5344CB8AC3E}">
        <p14:creationId xmlns:p14="http://schemas.microsoft.com/office/powerpoint/2010/main" val="2957835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279650" y="404813"/>
            <a:ext cx="7772400" cy="1206500"/>
          </a:xfrm>
        </p:spPr>
        <p:txBody>
          <a:bodyPr/>
          <a:lstStyle/>
          <a:p>
            <a:pPr algn="ctr" eaLnBrk="1" hangingPunct="1"/>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、执行器</a:t>
            </a:r>
          </a:p>
        </p:txBody>
      </p:sp>
      <p:sp>
        <p:nvSpPr>
          <p:cNvPr id="32771"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3</a:t>
            </a:r>
            <a:r>
              <a:rPr lang="zh-CN" altLang="en-US" dirty="0" smtClean="0">
                <a:latin typeface="黑体" panose="02010609060101010101" pitchFamily="49" charset="-122"/>
                <a:ea typeface="黑体" panose="02010609060101010101" pitchFamily="49" charset="-122"/>
              </a:rPr>
              <a:t>）气流方式控制（配气控制）</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    作用：根据空气调节的目标值自动地控制送气方式。</a:t>
            </a:r>
            <a:endParaRPr lang="en-US" altLang="zh-CN" dirty="0" smtClean="0">
              <a:latin typeface="黑体" panose="02010609060101010101" pitchFamily="49" charset="-122"/>
              <a:ea typeface="黑体" panose="02010609060101010101" pitchFamily="49" charset="-122"/>
            </a:endParaRPr>
          </a:p>
        </p:txBody>
      </p:sp>
      <p:sp>
        <p:nvSpPr>
          <p:cNvPr id="32772" name="Rectangle 5"/>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grpSp>
        <p:nvGrpSpPr>
          <p:cNvPr id="32773" name="Group 7"/>
          <p:cNvGrpSpPr>
            <a:grpSpLocks/>
          </p:cNvGrpSpPr>
          <p:nvPr/>
        </p:nvGrpSpPr>
        <p:grpSpPr bwMode="auto">
          <a:xfrm>
            <a:off x="4800601" y="3357564"/>
            <a:ext cx="4043363" cy="2663825"/>
            <a:chOff x="2064" y="2115"/>
            <a:chExt cx="2547" cy="1678"/>
          </a:xfrm>
        </p:grpSpPr>
        <p:graphicFrame>
          <p:nvGraphicFramePr>
            <p:cNvPr id="32774" name="Object 4"/>
            <p:cNvGraphicFramePr>
              <a:graphicFrameLocks noChangeAspect="1"/>
            </p:cNvGraphicFramePr>
            <p:nvPr/>
          </p:nvGraphicFramePr>
          <p:xfrm>
            <a:off x="2064" y="2115"/>
            <a:ext cx="2547" cy="1678"/>
          </p:xfrm>
          <a:graphic>
            <a:graphicData uri="http://schemas.openxmlformats.org/presentationml/2006/ole">
              <mc:AlternateContent xmlns:mc="http://schemas.openxmlformats.org/markup-compatibility/2006">
                <mc:Choice xmlns:v="urn:schemas-microsoft-com:vml" Requires="v">
                  <p:oleObj spid="_x0000_s4103" r:id="rId3" imgW="11249025" imgH="4991100" progId="AutoCAD.Drawing.17">
                    <p:embed/>
                  </p:oleObj>
                </mc:Choice>
                <mc:Fallback>
                  <p:oleObj r:id="rId3" imgW="11249025" imgH="4991100" progId="AutoCAD.Drawing.1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8641" t="28706" r="52356" b="15941"/>
                        <a:stretch>
                          <a:fillRect/>
                        </a:stretch>
                      </p:blipFill>
                      <p:spPr bwMode="auto">
                        <a:xfrm>
                          <a:off x="2064" y="2115"/>
                          <a:ext cx="2547" cy="16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775" name="Text Box 6"/>
            <p:cNvSpPr txBox="1">
              <a:spLocks noChangeArrowheads="1"/>
            </p:cNvSpPr>
            <p:nvPr/>
          </p:nvSpPr>
          <p:spPr bwMode="auto">
            <a:xfrm>
              <a:off x="2789" y="3521"/>
              <a:ext cx="154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800">
                  <a:solidFill>
                    <a:srgbClr val="000000"/>
                  </a:solidFill>
                </a:rPr>
                <a:t>需要送风的温度</a:t>
              </a:r>
            </a:p>
          </p:txBody>
        </p:sp>
      </p:grpSp>
    </p:spTree>
    <p:extLst>
      <p:ext uri="{BB962C8B-B14F-4D97-AF65-F5344CB8AC3E}">
        <p14:creationId xmlns:p14="http://schemas.microsoft.com/office/powerpoint/2010/main" val="3801219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279650" y="404813"/>
            <a:ext cx="7772400" cy="1206500"/>
          </a:xfrm>
        </p:spPr>
        <p:txBody>
          <a:bodyPr/>
          <a:lstStyle/>
          <a:p>
            <a:pPr algn="ctr" eaLnBrk="1" hangingPunct="1"/>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、执行器</a:t>
            </a:r>
          </a:p>
        </p:txBody>
      </p:sp>
      <p:sp>
        <p:nvSpPr>
          <p:cNvPr id="33795"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4</a:t>
            </a:r>
            <a:r>
              <a:rPr lang="zh-CN" altLang="en-US" dirty="0" smtClean="0">
                <a:latin typeface="黑体" panose="02010609060101010101" pitchFamily="49" charset="-122"/>
                <a:ea typeface="黑体" panose="02010609060101010101" pitchFamily="49" charset="-122"/>
              </a:rPr>
              <a:t>）进气模式控制</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  控制的方法：根据目标值确定当时的工作方式，并将这个决定输出至进气控制伺服电动机，从而执行控制。</a:t>
            </a:r>
          </a:p>
          <a:p>
            <a:pPr eaLnBrk="1" hangingPunct="1">
              <a:buFont typeface="Symbol" panose="05050102010706020507" pitchFamily="18" charset="2"/>
              <a:buNone/>
            </a:pPr>
            <a:endParaRPr lang="en-US" altLang="zh-CN"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7759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79650" y="404813"/>
            <a:ext cx="7772400" cy="1206500"/>
          </a:xfrm>
        </p:spPr>
        <p:txBody>
          <a:bodyPr/>
          <a:lstStyle/>
          <a:p>
            <a:pPr algn="ctr" eaLnBrk="1" hangingPunct="1"/>
            <a:r>
              <a:rPr lang="zh-CN" altLang="en-US" dirty="0" smtClean="0">
                <a:latin typeface="黑体" panose="02010609060101010101" pitchFamily="49" charset="-122"/>
                <a:ea typeface="黑体" panose="02010609060101010101" pitchFamily="49" charset="-122"/>
              </a:rPr>
              <a:t> </a:t>
            </a:r>
            <a:r>
              <a:rPr lang="zh-CN" altLang="en-US" dirty="0" smtClean="0">
                <a:latin typeface="黑体" panose="02010609060101010101" pitchFamily="49" charset="-122"/>
                <a:ea typeface="黑体" panose="02010609060101010101" pitchFamily="49" charset="-122"/>
              </a:rPr>
              <a:t>自动空调典型电路分析</a:t>
            </a:r>
            <a:endParaRPr lang="en-US" altLang="zh-CN" dirty="0" smtClean="0">
              <a:latin typeface="黑体" panose="02010609060101010101" pitchFamily="49" charset="-122"/>
              <a:ea typeface="黑体" panose="02010609060101010101" pitchFamily="49" charset="-122"/>
            </a:endParaRPr>
          </a:p>
        </p:txBody>
      </p:sp>
      <p:sp>
        <p:nvSpPr>
          <p:cNvPr id="34819"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一、凌志</a:t>
            </a:r>
            <a:r>
              <a:rPr lang="en-US" altLang="zh-CN" dirty="0" smtClean="0">
                <a:latin typeface="黑体" panose="02010609060101010101" pitchFamily="49" charset="-122"/>
                <a:ea typeface="黑体" panose="02010609060101010101" pitchFamily="49" charset="-122"/>
              </a:rPr>
              <a:t>LS400</a:t>
            </a:r>
            <a:r>
              <a:rPr lang="zh-CN" altLang="en-US" dirty="0" smtClean="0">
                <a:latin typeface="黑体" panose="02010609060101010101" pitchFamily="49" charset="-122"/>
                <a:ea typeface="黑体" panose="02010609060101010101" pitchFamily="49" charset="-122"/>
              </a:rPr>
              <a:t>空调电路</a:t>
            </a:r>
          </a:p>
          <a:p>
            <a:pPr eaLnBrk="1" hangingPunct="1">
              <a:buFont typeface="Symbol" panose="05050102010706020507" pitchFamily="18" charset="2"/>
              <a:buNone/>
            </a:pPr>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、传感器</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6</a:t>
            </a:r>
            <a:r>
              <a:rPr lang="zh-CN" altLang="en-US" dirty="0" smtClean="0">
                <a:latin typeface="黑体" panose="02010609060101010101" pitchFamily="49" charset="-122"/>
                <a:ea typeface="黑体" panose="02010609060101010101" pitchFamily="49" charset="-122"/>
              </a:rPr>
              <a:t>）压缩机锁止传感器</a:t>
            </a:r>
          </a:p>
          <a:p>
            <a:pPr eaLnBrk="1" hangingPunct="1">
              <a:buFont typeface="Symbol" panose="05050102010706020507" pitchFamily="18" charset="2"/>
              <a:buNone/>
            </a:pPr>
            <a:r>
              <a:rPr lang="zh-CN" altLang="en-US" dirty="0" smtClean="0">
                <a:latin typeface="黑体" panose="02010609060101010101" pitchFamily="49" charset="-122"/>
                <a:ea typeface="黑体" panose="02010609060101010101" pitchFamily="49" charset="-122"/>
              </a:rPr>
              <a:t>目的：用来监测压缩机的转速。</a:t>
            </a:r>
          </a:p>
          <a:p>
            <a:pPr eaLnBrk="1" hangingPunct="1">
              <a:buFont typeface="Symbol" panose="05050102010706020507" pitchFamily="18" charset="2"/>
              <a:buNone/>
            </a:pPr>
            <a:endParaRPr lang="en-US" altLang="zh-CN" dirty="0"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73721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33780" y="263857"/>
            <a:ext cx="10363200" cy="1206500"/>
          </a:xfrm>
        </p:spPr>
        <p:txBody>
          <a:bodyPr/>
          <a:lstStyle/>
          <a:p>
            <a:pPr algn="ctr" eaLnBrk="1" hangingPunct="1"/>
            <a:r>
              <a:rPr lang="zh-CN" altLang="en-US" dirty="0" smtClean="0">
                <a:latin typeface="黑体" panose="02010609060101010101" pitchFamily="49" charset="-122"/>
                <a:ea typeface="黑体" panose="02010609060101010101" pitchFamily="49" charset="-122"/>
              </a:rPr>
              <a:t>一、凌志</a:t>
            </a:r>
            <a:r>
              <a:rPr lang="en-US" altLang="zh-CN" dirty="0" smtClean="0">
                <a:latin typeface="黑体" panose="02010609060101010101" pitchFamily="49" charset="-122"/>
                <a:ea typeface="黑体" panose="02010609060101010101" pitchFamily="49" charset="-122"/>
              </a:rPr>
              <a:t>LS400</a:t>
            </a:r>
            <a:r>
              <a:rPr lang="zh-CN" altLang="en-US" dirty="0" smtClean="0">
                <a:latin typeface="黑体" panose="02010609060101010101" pitchFamily="49" charset="-122"/>
                <a:ea typeface="黑体" panose="02010609060101010101" pitchFamily="49" charset="-122"/>
              </a:rPr>
              <a:t>空调电路</a:t>
            </a:r>
          </a:p>
        </p:txBody>
      </p:sp>
      <p:sp>
        <p:nvSpPr>
          <p:cNvPr id="35843" name="Rectangle 3"/>
          <p:cNvSpPr>
            <a:spLocks noGrp="1" noChangeArrowheads="1"/>
          </p:cNvSpPr>
          <p:nvPr>
            <p:ph type="body" sz="half" idx="1"/>
          </p:nvPr>
        </p:nvSpPr>
        <p:spPr>
          <a:xfrm>
            <a:off x="1625600" y="1627494"/>
            <a:ext cx="8978710" cy="4554941"/>
          </a:xfrm>
        </p:spPr>
        <p:txBody>
          <a:bodyPr/>
          <a:lstStyle/>
          <a:p>
            <a:pPr eaLnBrk="1" hangingPunct="1">
              <a:buFont typeface="Symbol" panose="05050102010706020507" pitchFamily="18" charset="2"/>
              <a:buNone/>
            </a:pPr>
            <a:r>
              <a:rPr lang="en-US" altLang="zh-CN" dirty="0">
                <a:latin typeface="黑体" panose="02010609060101010101" pitchFamily="49" charset="-122"/>
                <a:ea typeface="黑体" panose="02010609060101010101" pitchFamily="49" charset="-122"/>
              </a:rPr>
              <a:t>2</a:t>
            </a:r>
            <a:r>
              <a:rPr lang="zh-CN" altLang="en-US" dirty="0">
                <a:latin typeface="黑体" panose="02010609060101010101" pitchFamily="49" charset="-122"/>
                <a:ea typeface="黑体" panose="02010609060101010101" pitchFamily="49" charset="-122"/>
              </a:rPr>
              <a:t>、空调控制器（</a:t>
            </a:r>
            <a:r>
              <a:rPr lang="en-US" altLang="zh-CN" dirty="0">
                <a:latin typeface="黑体" panose="02010609060101010101" pitchFamily="49" charset="-122"/>
                <a:ea typeface="黑体" panose="02010609060101010101" pitchFamily="49" charset="-122"/>
              </a:rPr>
              <a:t>ECU</a:t>
            </a:r>
            <a:r>
              <a:rPr lang="zh-CN" altLang="en-US" dirty="0">
                <a:latin typeface="黑体" panose="02010609060101010101" pitchFamily="49" charset="-122"/>
                <a:ea typeface="黑体" panose="02010609060101010101" pitchFamily="49" charset="-122"/>
              </a:rPr>
              <a:t>）</a:t>
            </a: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具有的功能：</a:t>
            </a: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1</a:t>
            </a:r>
            <a:r>
              <a:rPr lang="zh-CN" altLang="en-US" dirty="0">
                <a:latin typeface="黑体" panose="02010609060101010101" pitchFamily="49" charset="-122"/>
                <a:ea typeface="黑体" panose="02010609060101010101" pitchFamily="49" charset="-122"/>
              </a:rPr>
              <a:t>）计算所需送风温度</a:t>
            </a:r>
          </a:p>
          <a:p>
            <a:pPr eaLnBrk="1" hangingPunct="1">
              <a:buFont typeface="Symbol" panose="05050102010706020507" pitchFamily="18" charset="2"/>
              <a:buNone/>
            </a:pPr>
            <a:endParaRPr lang="zh-CN" altLang="en-US" dirty="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   其中，</a:t>
            </a:r>
            <a:r>
              <a:rPr lang="en-US" altLang="zh-CN" dirty="0">
                <a:latin typeface="黑体" panose="02010609060101010101" pitchFamily="49" charset="-122"/>
                <a:ea typeface="黑体" panose="02010609060101010101" pitchFamily="49" charset="-122"/>
              </a:rPr>
              <a:t>TS</a:t>
            </a:r>
            <a:r>
              <a:rPr lang="zh-CN" altLang="en-US" dirty="0">
                <a:latin typeface="黑体" panose="02010609060101010101" pitchFamily="49" charset="-122"/>
                <a:ea typeface="黑体" panose="02010609060101010101" pitchFamily="49" charset="-122"/>
              </a:rPr>
              <a:t>为驾驶员设定的温度；</a:t>
            </a:r>
            <a:r>
              <a:rPr lang="en-US" altLang="zh-CN" dirty="0">
                <a:latin typeface="黑体" panose="02010609060101010101" pitchFamily="49" charset="-122"/>
                <a:ea typeface="黑体" panose="02010609060101010101" pitchFamily="49" charset="-122"/>
              </a:rPr>
              <a:t>TA</a:t>
            </a:r>
            <a:r>
              <a:rPr lang="zh-CN" altLang="en-US" dirty="0">
                <a:latin typeface="黑体" panose="02010609060101010101" pitchFamily="49" charset="-122"/>
                <a:ea typeface="黑体" panose="02010609060101010101" pitchFamily="49" charset="-122"/>
              </a:rPr>
              <a:t>为车外环境温度；</a:t>
            </a:r>
            <a:r>
              <a:rPr lang="en-US" altLang="zh-CN" dirty="0">
                <a:latin typeface="黑体" panose="02010609060101010101" pitchFamily="49" charset="-122"/>
                <a:ea typeface="黑体" panose="02010609060101010101" pitchFamily="49" charset="-122"/>
              </a:rPr>
              <a:t>TB</a:t>
            </a:r>
            <a:r>
              <a:rPr lang="zh-CN" altLang="en-US" dirty="0">
                <a:latin typeface="黑体" panose="02010609060101010101" pitchFamily="49" charset="-122"/>
                <a:ea typeface="黑体" panose="02010609060101010101" pitchFamily="49" charset="-122"/>
              </a:rPr>
              <a:t>为光照传感器输送数据；</a:t>
            </a:r>
            <a:r>
              <a:rPr lang="en-US" altLang="zh-CN" dirty="0">
                <a:latin typeface="黑体" panose="02010609060101010101" pitchFamily="49" charset="-122"/>
                <a:ea typeface="黑体" panose="02010609060101010101" pitchFamily="49" charset="-122"/>
              </a:rPr>
              <a:t>a</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b</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c</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d</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e</a:t>
            </a:r>
            <a:r>
              <a:rPr lang="zh-CN" altLang="en-US" dirty="0">
                <a:latin typeface="黑体" panose="02010609060101010101" pitchFamily="49" charset="-122"/>
                <a:ea typeface="黑体" panose="02010609060101010101" pitchFamily="49" charset="-122"/>
              </a:rPr>
              <a:t>是系数。</a:t>
            </a:r>
          </a:p>
        </p:txBody>
      </p:sp>
      <p:graphicFrame>
        <p:nvGraphicFramePr>
          <p:cNvPr id="35844" name="Object 4"/>
          <p:cNvGraphicFramePr>
            <a:graphicFrameLocks noGrp="1" noChangeAspect="1"/>
          </p:cNvGraphicFramePr>
          <p:nvPr>
            <p:ph sz="half" idx="2"/>
          </p:nvPr>
        </p:nvGraphicFramePr>
        <p:xfrm>
          <a:off x="4151313" y="3213101"/>
          <a:ext cx="3810000" cy="473075"/>
        </p:xfrm>
        <a:graphic>
          <a:graphicData uri="http://schemas.openxmlformats.org/presentationml/2006/ole">
            <mc:AlternateContent xmlns:mc="http://schemas.openxmlformats.org/markup-compatibility/2006">
              <mc:Choice xmlns:v="urn:schemas-microsoft-com:vml" Requires="v">
                <p:oleObj spid="_x0000_s5127" name="公式" r:id="rId3" imgW="1841500" imgH="228600" progId="Equation.3">
                  <p:embed/>
                </p:oleObj>
              </mc:Choice>
              <mc:Fallback>
                <p:oleObj name="公式" r:id="rId3" imgW="184150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1313" y="3213101"/>
                        <a:ext cx="3810000" cy="473075"/>
                      </a:xfrm>
                      <a:prstGeom prst="rect">
                        <a:avLst/>
                      </a:prstGeom>
                      <a:solidFill>
                        <a:srgbClr val="FFFFFF"/>
                      </a:solidFill>
                      <a:ln>
                        <a:noFill/>
                      </a:ln>
                      <a:effectLst/>
                      <a:extLs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44670377"/>
      </p:ext>
    </p:extLst>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02018" y="246606"/>
            <a:ext cx="10363200" cy="1206500"/>
          </a:xfrm>
        </p:spPr>
        <p:txBody>
          <a:bodyPr/>
          <a:lstStyle/>
          <a:p>
            <a:pPr algn="ctr" eaLnBrk="1" hangingPunct="1"/>
            <a:r>
              <a:rPr lang="zh-CN" altLang="en-US" dirty="0" smtClean="0">
                <a:latin typeface="黑体" panose="02010609060101010101" pitchFamily="49" charset="-122"/>
                <a:ea typeface="黑体" panose="02010609060101010101" pitchFamily="49" charset="-122"/>
              </a:rPr>
              <a:t>空调</a:t>
            </a:r>
            <a:r>
              <a:rPr lang="en-US" altLang="zh-CN" dirty="0" smtClean="0">
                <a:latin typeface="黑体" panose="02010609060101010101" pitchFamily="49" charset="-122"/>
                <a:ea typeface="黑体" panose="02010609060101010101" pitchFamily="49" charset="-122"/>
              </a:rPr>
              <a:t>ECU</a:t>
            </a:r>
            <a:r>
              <a:rPr lang="zh-CN" altLang="en-US" dirty="0" smtClean="0">
                <a:latin typeface="黑体" panose="02010609060101010101" pitchFamily="49" charset="-122"/>
                <a:ea typeface="黑体" panose="02010609060101010101" pitchFamily="49" charset="-122"/>
              </a:rPr>
              <a:t>具有的功能</a:t>
            </a:r>
          </a:p>
        </p:txBody>
      </p:sp>
      <p:sp>
        <p:nvSpPr>
          <p:cNvPr id="36867" name="Rectangle 3"/>
          <p:cNvSpPr>
            <a:spLocks noGrp="1" noChangeArrowheads="1"/>
          </p:cNvSpPr>
          <p:nvPr>
            <p:ph type="body" sz="half" idx="1"/>
          </p:nvPr>
        </p:nvSpPr>
        <p:spPr>
          <a:xfrm>
            <a:off x="968990" y="1453106"/>
            <a:ext cx="9321421" cy="4620147"/>
          </a:xfrm>
        </p:spPr>
        <p:txBody>
          <a:bodyPr/>
          <a:lstStyle/>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2</a:t>
            </a:r>
            <a:r>
              <a:rPr lang="zh-CN" altLang="en-US" dirty="0">
                <a:latin typeface="黑体" panose="02010609060101010101" pitchFamily="49" charset="-122"/>
                <a:ea typeface="黑体" panose="02010609060101010101" pitchFamily="49" charset="-122"/>
              </a:rPr>
              <a:t>）车内温度控制</a:t>
            </a:r>
          </a:p>
          <a:p>
            <a:pPr eaLnBrk="1" hangingPunct="1">
              <a:buFont typeface="Symbol" panose="05050102010706020507" pitchFamily="18" charset="2"/>
              <a:buNone/>
            </a:pPr>
            <a:r>
              <a:rPr lang="en-US" altLang="zh-CN" dirty="0">
                <a:latin typeface="黑体" panose="02010609060101010101" pitchFamily="49" charset="-122"/>
                <a:ea typeface="黑体" panose="02010609060101010101" pitchFamily="49" charset="-122"/>
              </a:rPr>
              <a:t>    ECU</a:t>
            </a:r>
            <a:r>
              <a:rPr lang="zh-CN" altLang="en-US" dirty="0">
                <a:latin typeface="黑体" panose="02010609060101010101" pitchFamily="49" charset="-122"/>
                <a:ea typeface="黑体" panose="02010609060101010101" pitchFamily="49" charset="-122"/>
              </a:rPr>
              <a:t>根据下列公式计算出空气混合挡风板开度值：</a:t>
            </a:r>
          </a:p>
          <a:p>
            <a:pPr eaLnBrk="1" hangingPunct="1">
              <a:buFont typeface="Symbol" panose="05050102010706020507" pitchFamily="18" charset="2"/>
              <a:buNone/>
            </a:pPr>
            <a:endParaRPr lang="en-US" altLang="zh-CN" dirty="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endParaRPr lang="en-US" altLang="zh-CN" dirty="0" smtClean="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endParaRPr lang="en-US" altLang="zh-CN" dirty="0">
              <a:latin typeface="黑体" panose="02010609060101010101" pitchFamily="49" charset="-122"/>
              <a:ea typeface="黑体" panose="02010609060101010101" pitchFamily="49" charset="-122"/>
            </a:endParaRPr>
          </a:p>
          <a:p>
            <a:pPr eaLnBrk="1" hangingPunct="1">
              <a:buFont typeface="Symbol" panose="05050102010706020507" pitchFamily="18" charset="2"/>
              <a:buNone/>
            </a:pPr>
            <a:r>
              <a:rPr lang="zh-CN" altLang="en-US" dirty="0">
                <a:latin typeface="黑体" panose="02010609060101010101" pitchFamily="49" charset="-122"/>
                <a:ea typeface="黑体" panose="02010609060101010101" pitchFamily="49" charset="-122"/>
              </a:rPr>
              <a:t>其中，</a:t>
            </a:r>
            <a:r>
              <a:rPr lang="en-US" altLang="zh-CN" dirty="0">
                <a:latin typeface="黑体" panose="02010609060101010101" pitchFamily="49" charset="-122"/>
                <a:ea typeface="黑体" panose="02010609060101010101" pitchFamily="49" charset="-122"/>
              </a:rPr>
              <a:t>TE</a:t>
            </a:r>
            <a:r>
              <a:rPr lang="zh-CN" altLang="en-US" dirty="0">
                <a:latin typeface="黑体" panose="02010609060101010101" pitchFamily="49" charset="-122"/>
                <a:ea typeface="黑体" panose="02010609060101010101" pitchFamily="49" charset="-122"/>
              </a:rPr>
              <a:t>为蒸发器温度；</a:t>
            </a:r>
            <a:r>
              <a:rPr lang="en-US" altLang="zh-CN" dirty="0">
                <a:latin typeface="黑体" panose="02010609060101010101" pitchFamily="49" charset="-122"/>
                <a:ea typeface="黑体" panose="02010609060101010101" pitchFamily="49" charset="-122"/>
              </a:rPr>
              <a:t>f</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g</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h</a:t>
            </a:r>
            <a:r>
              <a:rPr lang="zh-CN" altLang="en-US" dirty="0">
                <a:latin typeface="黑体" panose="02010609060101010101" pitchFamily="49" charset="-122"/>
                <a:ea typeface="黑体" panose="02010609060101010101" pitchFamily="49" charset="-122"/>
              </a:rPr>
              <a:t>是系数。</a:t>
            </a:r>
          </a:p>
        </p:txBody>
      </p:sp>
      <p:graphicFrame>
        <p:nvGraphicFramePr>
          <p:cNvPr id="36868" name="Object 4"/>
          <p:cNvGraphicFramePr>
            <a:graphicFrameLocks noGrp="1" noChangeAspect="1"/>
          </p:cNvGraphicFramePr>
          <p:nvPr>
            <p:ph sz="half" idx="2"/>
          </p:nvPr>
        </p:nvGraphicFramePr>
        <p:xfrm>
          <a:off x="4440238" y="3068638"/>
          <a:ext cx="3810000" cy="931862"/>
        </p:xfrm>
        <a:graphic>
          <a:graphicData uri="http://schemas.openxmlformats.org/presentationml/2006/ole">
            <mc:AlternateContent xmlns:mc="http://schemas.openxmlformats.org/markup-compatibility/2006">
              <mc:Choice xmlns:v="urn:schemas-microsoft-com:vml" Requires="v">
                <p:oleObj spid="_x0000_s6151" name="公式" r:id="rId3" imgW="1765300" imgH="431800" progId="Equation.3">
                  <p:embed/>
                </p:oleObj>
              </mc:Choice>
              <mc:Fallback>
                <p:oleObj name="公式" r:id="rId3" imgW="17653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3068638"/>
                        <a:ext cx="3810000" cy="931862"/>
                      </a:xfrm>
                      <a:prstGeom prst="rect">
                        <a:avLst/>
                      </a:prstGeom>
                      <a:solidFill>
                        <a:srgbClr val="FFFFFF"/>
                      </a:solidFill>
                      <a:ln>
                        <a:noFill/>
                      </a:ln>
                      <a:effectLst/>
                      <a:extLs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68038501"/>
      </p:ext>
    </p:extLst>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875715" y="186448"/>
            <a:ext cx="7772400" cy="1206500"/>
          </a:xfrm>
        </p:spPr>
        <p:txBody>
          <a:bodyPr/>
          <a:lstStyle/>
          <a:p>
            <a:pPr algn="ctr" eaLnBrk="1" hangingPunct="1"/>
            <a:r>
              <a:rPr lang="zh-CN" altLang="en-US" dirty="0" smtClean="0"/>
              <a:t>控制电路示意图</a:t>
            </a:r>
          </a:p>
        </p:txBody>
      </p:sp>
      <p:pic>
        <p:nvPicPr>
          <p:cNvPr id="37891" name="Picture 4" descr="kongt81"/>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375778" y="1164017"/>
            <a:ext cx="7272337" cy="5256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64220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279650" y="404813"/>
            <a:ext cx="7772400" cy="1206500"/>
          </a:xfrm>
        </p:spPr>
        <p:txBody>
          <a:bodyPr/>
          <a:lstStyle/>
          <a:p>
            <a:pPr algn="ctr" eaLnBrk="1" hangingPunct="1"/>
            <a:r>
              <a:rPr lang="zh-CN" altLang="en-US" smtClean="0">
                <a:latin typeface="黑体" panose="02010609060101010101" pitchFamily="49" charset="-122"/>
                <a:ea typeface="黑体" panose="02010609060101010101" pitchFamily="49" charset="-122"/>
              </a:rPr>
              <a:t>空调</a:t>
            </a:r>
            <a:r>
              <a:rPr lang="en-US" altLang="zh-CN" smtClean="0">
                <a:latin typeface="黑体" panose="02010609060101010101" pitchFamily="49" charset="-122"/>
                <a:ea typeface="黑体" panose="02010609060101010101" pitchFamily="49" charset="-122"/>
              </a:rPr>
              <a:t>ECU</a:t>
            </a:r>
            <a:r>
              <a:rPr lang="zh-CN" altLang="en-US" smtClean="0">
                <a:latin typeface="黑体" panose="02010609060101010101" pitchFamily="49" charset="-122"/>
                <a:ea typeface="黑体" panose="02010609060101010101" pitchFamily="49" charset="-122"/>
              </a:rPr>
              <a:t>具有的功能</a:t>
            </a:r>
          </a:p>
        </p:txBody>
      </p:sp>
      <p:sp>
        <p:nvSpPr>
          <p:cNvPr id="38915"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）风机转速控制</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4</a:t>
            </a:r>
            <a:r>
              <a:rPr lang="zh-CN" altLang="en-US" smtClean="0">
                <a:latin typeface="黑体" panose="02010609060101010101" pitchFamily="49" charset="-122"/>
                <a:ea typeface="黑体" panose="02010609060101010101" pitchFamily="49" charset="-122"/>
              </a:rPr>
              <a:t>）进风方式控制</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5</a:t>
            </a:r>
            <a:r>
              <a:rPr lang="zh-CN" altLang="en-US" smtClean="0">
                <a:latin typeface="黑体" panose="02010609060101010101" pitchFamily="49" charset="-122"/>
                <a:ea typeface="黑体" panose="02010609060101010101" pitchFamily="49" charset="-122"/>
              </a:rPr>
              <a:t>）送风方式控制</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6</a:t>
            </a:r>
            <a:r>
              <a:rPr lang="zh-CN" altLang="en-US" smtClean="0">
                <a:latin typeface="黑体" panose="02010609060101010101" pitchFamily="49" charset="-122"/>
                <a:ea typeface="黑体" panose="02010609060101010101" pitchFamily="49" charset="-122"/>
              </a:rPr>
              <a:t>）压缩机工作控制</a:t>
            </a:r>
          </a:p>
        </p:txBody>
      </p:sp>
    </p:spTree>
    <p:extLst>
      <p:ext uri="{BB962C8B-B14F-4D97-AF65-F5344CB8AC3E}">
        <p14:creationId xmlns:p14="http://schemas.microsoft.com/office/powerpoint/2010/main" val="811760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4" descr="kongt9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234371" y="219265"/>
            <a:ext cx="7018811" cy="630321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20587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279650" y="404813"/>
            <a:ext cx="7772400" cy="1206500"/>
          </a:xfrm>
        </p:spPr>
        <p:txBody>
          <a:bodyPr/>
          <a:lstStyle/>
          <a:p>
            <a:pPr eaLnBrk="1" hangingPunct="1"/>
            <a:r>
              <a:rPr lang="zh-CN" altLang="en-US" smtClean="0">
                <a:latin typeface="黑体" panose="02010609060101010101" pitchFamily="49" charset="-122"/>
                <a:ea typeface="黑体" panose="02010609060101010101" pitchFamily="49" charset="-122"/>
              </a:rPr>
              <a:t>一、凌志</a:t>
            </a:r>
            <a:r>
              <a:rPr lang="en-US" altLang="zh-CN" smtClean="0">
                <a:latin typeface="黑体" panose="02010609060101010101" pitchFamily="49" charset="-122"/>
                <a:ea typeface="黑体" panose="02010609060101010101" pitchFamily="49" charset="-122"/>
              </a:rPr>
              <a:t>LS400</a:t>
            </a:r>
            <a:r>
              <a:rPr lang="zh-CN" altLang="en-US" smtClean="0">
                <a:latin typeface="黑体" panose="02010609060101010101" pitchFamily="49" charset="-122"/>
                <a:ea typeface="黑体" panose="02010609060101010101" pitchFamily="49" charset="-122"/>
              </a:rPr>
              <a:t>空调电路</a:t>
            </a:r>
          </a:p>
        </p:txBody>
      </p:sp>
      <p:sp>
        <p:nvSpPr>
          <p:cNvPr id="40963" name="Rectangle 3"/>
          <p:cNvSpPr>
            <a:spLocks noGrp="1" noChangeArrowheads="1"/>
          </p:cNvSpPr>
          <p:nvPr>
            <p:ph type="body" idx="1"/>
          </p:nvPr>
        </p:nvSpPr>
        <p:spPr>
          <a:xfrm>
            <a:off x="2135188" y="1700213"/>
            <a:ext cx="7772400" cy="4495800"/>
          </a:xfrm>
        </p:spPr>
        <p:txBody>
          <a:bodyPr/>
          <a:lstStyle/>
          <a:p>
            <a:pPr eaLnBrk="1" hangingPunct="1">
              <a:buFont typeface="Symbol" panose="05050102010706020507" pitchFamily="18" charset="2"/>
              <a:buNone/>
            </a:pPr>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、执行器</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1</a:t>
            </a:r>
            <a:r>
              <a:rPr lang="zh-CN" altLang="en-US" smtClean="0">
                <a:latin typeface="黑体" panose="02010609060101010101" pitchFamily="49" charset="-122"/>
                <a:ea typeface="黑体" panose="02010609060101010101" pitchFamily="49" charset="-122"/>
              </a:rPr>
              <a:t>）进风控制伺服电动机</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）空气混合伺服电动机</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）送风方式控制伺服电动机</a:t>
            </a:r>
          </a:p>
          <a:p>
            <a:pPr eaLnBrk="1" hangingPunct="1">
              <a:buFont typeface="Symbol" panose="05050102010706020507" pitchFamily="18" charset="2"/>
              <a:buNone/>
            </a:pP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4</a:t>
            </a:r>
            <a:r>
              <a:rPr lang="zh-CN" altLang="en-US" smtClean="0">
                <a:latin typeface="黑体" panose="02010609060101010101" pitchFamily="49" charset="-122"/>
                <a:ea typeface="黑体" panose="02010609060101010101" pitchFamily="49" charset="-122"/>
              </a:rPr>
              <a:t>）最冷控制伺服电动机</a:t>
            </a:r>
            <a:endParaRPr lang="en-US" altLang="zh-CN"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43387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rrowheads="1"/>
          </p:cNvSpPr>
          <p:nvPr>
            <p:ph type="title"/>
          </p:nvPr>
        </p:nvSpPr>
        <p:spPr/>
        <p:txBody>
          <a:bodyPr/>
          <a:lstStyle/>
          <a:p>
            <a:pPr eaLnBrk="1" hangingPunct="1">
              <a:defRPr/>
            </a:pPr>
            <a:r>
              <a:rPr lang="zh-CN" altLang="en-US" b="0" smtClean="0"/>
              <a:t>恒温膨胀阀</a:t>
            </a:r>
            <a:r>
              <a:rPr lang="en-US" altLang="zh-CN" b="0" smtClean="0">
                <a:latin typeface="Arial"/>
              </a:rPr>
              <a:t>—</a:t>
            </a:r>
            <a:r>
              <a:rPr lang="zh-CN" altLang="en-US" b="0" smtClean="0"/>
              <a:t>压力调节器空调系统</a:t>
            </a:r>
          </a:p>
        </p:txBody>
      </p:sp>
      <p:pic>
        <p:nvPicPr>
          <p:cNvPr id="10243"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640014" y="2060576"/>
            <a:ext cx="7127875" cy="46085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234227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279650" y="404813"/>
            <a:ext cx="7772400" cy="1206500"/>
          </a:xfrm>
        </p:spPr>
        <p:txBody>
          <a:bodyPr/>
          <a:lstStyle/>
          <a:p>
            <a:pPr eaLnBrk="1" hangingPunct="1"/>
            <a:r>
              <a:rPr lang="zh-CN" altLang="en-US" sz="4000">
                <a:latin typeface="黑体" panose="02010609060101010101" pitchFamily="49" charset="-122"/>
                <a:ea typeface="黑体" panose="02010609060101010101" pitchFamily="49" charset="-122"/>
              </a:rPr>
              <a:t>二、克莱斯勒公司</a:t>
            </a:r>
            <a:r>
              <a:rPr lang="en-US" altLang="zh-CN" sz="4000">
                <a:latin typeface="黑体" panose="02010609060101010101" pitchFamily="49" charset="-122"/>
                <a:ea typeface="黑体" panose="02010609060101010101" pitchFamily="49" charset="-122"/>
              </a:rPr>
              <a:t>BCM</a:t>
            </a:r>
            <a:r>
              <a:rPr lang="zh-CN" altLang="en-US" sz="4000">
                <a:latin typeface="黑体" panose="02010609060101010101" pitchFamily="49" charset="-122"/>
                <a:ea typeface="黑体" panose="02010609060101010101" pitchFamily="49" charset="-122"/>
              </a:rPr>
              <a:t>系统自动空调电路</a:t>
            </a:r>
          </a:p>
        </p:txBody>
      </p:sp>
      <p:sp>
        <p:nvSpPr>
          <p:cNvPr id="41987" name="Rectangle 3"/>
          <p:cNvSpPr>
            <a:spLocks noGrp="1" noChangeArrowheads="1"/>
          </p:cNvSpPr>
          <p:nvPr>
            <p:ph type="body" idx="1"/>
          </p:nvPr>
        </p:nvSpPr>
        <p:spPr>
          <a:xfrm>
            <a:off x="2135188" y="1700213"/>
            <a:ext cx="7772400" cy="4495800"/>
          </a:xfrm>
        </p:spPr>
        <p:txBody>
          <a:bodyPr/>
          <a:lstStyle/>
          <a:p>
            <a:pPr eaLnBrk="1" hangingPunct="1"/>
            <a:r>
              <a:rPr lang="en-US" altLang="zh-CN" smtClean="0">
                <a:latin typeface="黑体" panose="02010609060101010101" pitchFamily="49" charset="-122"/>
                <a:ea typeface="黑体" panose="02010609060101010101" pitchFamily="49" charset="-122"/>
              </a:rPr>
              <a:t>BCM</a:t>
            </a:r>
            <a:r>
              <a:rPr lang="zh-CN" altLang="en-US" smtClean="0">
                <a:latin typeface="黑体" panose="02010609060101010101" pitchFamily="49" charset="-122"/>
                <a:ea typeface="黑体" panose="02010609060101010101" pitchFamily="49" charset="-122"/>
              </a:rPr>
              <a:t>系统将车身电器的工作统一采用计算机系统进行控制。</a:t>
            </a:r>
          </a:p>
          <a:p>
            <a:pPr eaLnBrk="1" hangingPunct="1"/>
            <a:r>
              <a:rPr lang="zh-CN" altLang="en-US" smtClean="0">
                <a:latin typeface="黑体" panose="02010609060101010101" pitchFamily="49" charset="-122"/>
                <a:ea typeface="黑体" panose="02010609060101010101" pitchFamily="49" charset="-122"/>
              </a:rPr>
              <a:t>特点：电路复杂，但功能更加完善，操作性与舒适性有很大的提高，且系统资源共享，效率更高。</a:t>
            </a:r>
            <a:endParaRPr lang="en-US" altLang="zh-CN" smtClean="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21731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279650" y="404813"/>
            <a:ext cx="7772400" cy="1206500"/>
          </a:xfrm>
        </p:spPr>
        <p:txBody>
          <a:bodyPr/>
          <a:lstStyle/>
          <a:p>
            <a:pPr eaLnBrk="1" hangingPunct="1"/>
            <a:r>
              <a:rPr lang="zh-CN" altLang="en-US" sz="4000">
                <a:latin typeface="黑体" panose="02010609060101010101" pitchFamily="49" charset="-122"/>
                <a:ea typeface="黑体" panose="02010609060101010101" pitchFamily="49" charset="-122"/>
              </a:rPr>
              <a:t>二、克莱斯勒公司</a:t>
            </a:r>
            <a:r>
              <a:rPr lang="en-US" altLang="zh-CN" sz="4000">
                <a:latin typeface="黑体" panose="02010609060101010101" pitchFamily="49" charset="-122"/>
                <a:ea typeface="黑体" panose="02010609060101010101" pitchFamily="49" charset="-122"/>
              </a:rPr>
              <a:t>BCM</a:t>
            </a:r>
            <a:r>
              <a:rPr lang="zh-CN" altLang="en-US" sz="4000">
                <a:latin typeface="黑体" panose="02010609060101010101" pitchFamily="49" charset="-122"/>
                <a:ea typeface="黑体" panose="02010609060101010101" pitchFamily="49" charset="-122"/>
              </a:rPr>
              <a:t>系统自动空调电路</a:t>
            </a:r>
          </a:p>
        </p:txBody>
      </p:sp>
      <p:sp>
        <p:nvSpPr>
          <p:cNvPr id="43011" name="Rectangle 3"/>
          <p:cNvSpPr>
            <a:spLocks noGrp="1" noChangeArrowheads="1"/>
          </p:cNvSpPr>
          <p:nvPr>
            <p:ph type="body" idx="1"/>
          </p:nvPr>
        </p:nvSpPr>
        <p:spPr>
          <a:xfrm>
            <a:off x="2135188" y="1700213"/>
            <a:ext cx="7772400" cy="4495800"/>
          </a:xfrm>
        </p:spPr>
        <p:txBody>
          <a:bodyPr/>
          <a:lstStyle/>
          <a:p>
            <a:pPr eaLnBrk="1" hangingPunct="1"/>
            <a:r>
              <a:rPr lang="zh-CN" altLang="en-US" smtClean="0">
                <a:latin typeface="黑体" panose="02010609060101010101" pitchFamily="49" charset="-122"/>
                <a:ea typeface="黑体" panose="02010609060101010101" pitchFamily="49" charset="-122"/>
              </a:rPr>
              <a:t>输入部分：</a:t>
            </a:r>
          </a:p>
          <a:p>
            <a:pPr eaLnBrk="1" hangingPunct="1"/>
            <a:r>
              <a:rPr lang="en-US" altLang="zh-CN" smtClean="0">
                <a:latin typeface="黑体" panose="02010609060101010101" pitchFamily="49" charset="-122"/>
                <a:ea typeface="黑体" panose="02010609060101010101" pitchFamily="49" charset="-122"/>
              </a:rPr>
              <a:t>ATC</a:t>
            </a:r>
            <a:r>
              <a:rPr lang="zh-CN" altLang="en-US" smtClean="0">
                <a:latin typeface="黑体" panose="02010609060101010101" pitchFamily="49" charset="-122"/>
                <a:ea typeface="黑体" panose="02010609060101010101" pitchFamily="49" charset="-122"/>
              </a:rPr>
              <a:t>显示板设定的工作模式信号和</a:t>
            </a:r>
            <a:r>
              <a:rPr lang="en-US" altLang="zh-CN" smtClean="0">
                <a:latin typeface="黑体" panose="02010609060101010101" pitchFamily="49" charset="-122"/>
                <a:ea typeface="黑体" panose="02010609060101010101" pitchFamily="49" charset="-122"/>
              </a:rPr>
              <a:t>CCD</a:t>
            </a:r>
            <a:r>
              <a:rPr lang="zh-CN" altLang="en-US" smtClean="0">
                <a:latin typeface="黑体" panose="02010609060101010101" pitchFamily="49" charset="-122"/>
                <a:ea typeface="黑体" panose="02010609060101010101" pitchFamily="49" charset="-122"/>
              </a:rPr>
              <a:t>总线提供的系统工作状态信号（包括发动机工况）。</a:t>
            </a:r>
          </a:p>
          <a:p>
            <a:pPr eaLnBrk="1" hangingPunct="1"/>
            <a:r>
              <a:rPr lang="zh-CN" altLang="en-US" smtClean="0">
                <a:latin typeface="黑体" panose="02010609060101010101" pitchFamily="49" charset="-122"/>
                <a:ea typeface="黑体" panose="02010609060101010101" pitchFamily="49" charset="-122"/>
              </a:rPr>
              <a:t>车内温度、环境温度、日照强度、蒸发器温度等传感器组成的环境状态信号。</a:t>
            </a:r>
          </a:p>
        </p:txBody>
      </p:sp>
    </p:spTree>
    <p:extLst>
      <p:ext uri="{BB962C8B-B14F-4D97-AF65-F5344CB8AC3E}">
        <p14:creationId xmlns:p14="http://schemas.microsoft.com/office/powerpoint/2010/main" val="3193306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279650" y="404813"/>
            <a:ext cx="7772400" cy="1206500"/>
          </a:xfrm>
        </p:spPr>
        <p:txBody>
          <a:bodyPr/>
          <a:lstStyle/>
          <a:p>
            <a:pPr eaLnBrk="1" hangingPunct="1"/>
            <a:r>
              <a:rPr lang="zh-CN" altLang="en-US" sz="4000">
                <a:latin typeface="黑体" panose="02010609060101010101" pitchFamily="49" charset="-122"/>
                <a:ea typeface="黑体" panose="02010609060101010101" pitchFamily="49" charset="-122"/>
              </a:rPr>
              <a:t>二、克莱斯勒公司</a:t>
            </a:r>
            <a:r>
              <a:rPr lang="en-US" altLang="zh-CN" sz="4000">
                <a:latin typeface="黑体" panose="02010609060101010101" pitchFamily="49" charset="-122"/>
                <a:ea typeface="黑体" panose="02010609060101010101" pitchFamily="49" charset="-122"/>
              </a:rPr>
              <a:t>BCM</a:t>
            </a:r>
            <a:r>
              <a:rPr lang="zh-CN" altLang="en-US" sz="4000">
                <a:latin typeface="黑体" panose="02010609060101010101" pitchFamily="49" charset="-122"/>
                <a:ea typeface="黑体" panose="02010609060101010101" pitchFamily="49" charset="-122"/>
              </a:rPr>
              <a:t>系统自动空调电路</a:t>
            </a:r>
          </a:p>
        </p:txBody>
      </p:sp>
      <p:sp>
        <p:nvSpPr>
          <p:cNvPr id="44035" name="Rectangle 3"/>
          <p:cNvSpPr>
            <a:spLocks noGrp="1" noChangeArrowheads="1"/>
          </p:cNvSpPr>
          <p:nvPr>
            <p:ph type="body" idx="1"/>
          </p:nvPr>
        </p:nvSpPr>
        <p:spPr>
          <a:xfrm>
            <a:off x="2135188" y="1700213"/>
            <a:ext cx="7772400" cy="4495800"/>
          </a:xfrm>
        </p:spPr>
        <p:txBody>
          <a:bodyPr/>
          <a:lstStyle/>
          <a:p>
            <a:pPr eaLnBrk="1" hangingPunct="1"/>
            <a:r>
              <a:rPr lang="zh-CN" altLang="en-US" smtClean="0">
                <a:latin typeface="黑体" panose="02010609060101010101" pitchFamily="49" charset="-122"/>
                <a:ea typeface="黑体" panose="02010609060101010101" pitchFamily="49" charset="-122"/>
              </a:rPr>
              <a:t>执行其按控制对象的不同，分为以下几种情况：</a:t>
            </a:r>
          </a:p>
          <a:p>
            <a:pPr eaLnBrk="1" hangingPunct="1"/>
            <a:r>
              <a:rPr lang="en-US" altLang="zh-CN" smtClean="0">
                <a:latin typeface="黑体" panose="02010609060101010101" pitchFamily="49" charset="-122"/>
                <a:ea typeface="黑体" panose="02010609060101010101" pitchFamily="49" charset="-122"/>
              </a:rPr>
              <a:t>1</a:t>
            </a:r>
            <a:r>
              <a:rPr lang="zh-CN" altLang="en-US" smtClean="0">
                <a:latin typeface="黑体" panose="02010609060101010101" pitchFamily="49" charset="-122"/>
                <a:ea typeface="黑体" panose="02010609060101010101" pitchFamily="49" charset="-122"/>
              </a:rPr>
              <a:t>）对小功率器件</a:t>
            </a:r>
          </a:p>
          <a:p>
            <a:pPr eaLnBrk="1" hangingPunct="1"/>
            <a:r>
              <a:rPr lang="en-US" altLang="zh-CN" smtClean="0">
                <a:latin typeface="黑体" panose="02010609060101010101" pitchFamily="49" charset="-122"/>
                <a:ea typeface="黑体" panose="02010609060101010101" pitchFamily="49" charset="-122"/>
              </a:rPr>
              <a:t>2</a:t>
            </a:r>
            <a:r>
              <a:rPr lang="zh-CN" altLang="en-US" smtClean="0">
                <a:latin typeface="黑体" panose="02010609060101010101" pitchFamily="49" charset="-122"/>
                <a:ea typeface="黑体" panose="02010609060101010101" pitchFamily="49" charset="-122"/>
              </a:rPr>
              <a:t>）对大功率器件</a:t>
            </a:r>
          </a:p>
          <a:p>
            <a:pPr eaLnBrk="1" hangingPunct="1"/>
            <a:r>
              <a:rPr lang="en-US" altLang="zh-CN" smtClean="0">
                <a:latin typeface="黑体" panose="02010609060101010101" pitchFamily="49" charset="-122"/>
                <a:ea typeface="黑体" panose="02010609060101010101" pitchFamily="49" charset="-122"/>
              </a:rPr>
              <a:t>3</a:t>
            </a:r>
            <a:r>
              <a:rPr lang="zh-CN" altLang="en-US" smtClean="0">
                <a:latin typeface="黑体" panose="02010609060101010101" pitchFamily="49" charset="-122"/>
                <a:ea typeface="黑体" panose="02010609060101010101" pitchFamily="49" charset="-122"/>
              </a:rPr>
              <a:t>）对于采用复杂工作模式的部件</a:t>
            </a:r>
          </a:p>
        </p:txBody>
      </p:sp>
    </p:spTree>
    <p:extLst>
      <p:ext uri="{BB962C8B-B14F-4D97-AF65-F5344CB8AC3E}">
        <p14:creationId xmlns:p14="http://schemas.microsoft.com/office/powerpoint/2010/main" val="470512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空调1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09550"/>
            <a:ext cx="7620000" cy="643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3"/>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1</a:t>
            </a:r>
          </a:p>
        </p:txBody>
      </p:sp>
    </p:spTree>
    <p:extLst>
      <p:ext uri="{BB962C8B-B14F-4D97-AF65-F5344CB8AC3E}">
        <p14:creationId xmlns:p14="http://schemas.microsoft.com/office/powerpoint/2010/main" val="3247548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空调2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6100" y="14289"/>
            <a:ext cx="6667500"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3"/>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2</a:t>
            </a:r>
          </a:p>
        </p:txBody>
      </p:sp>
    </p:spTree>
    <p:extLst>
      <p:ext uri="{BB962C8B-B14F-4D97-AF65-F5344CB8AC3E}">
        <p14:creationId xmlns:p14="http://schemas.microsoft.com/office/powerpoint/2010/main" val="1589971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空调3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838201"/>
            <a:ext cx="8001000"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3"/>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3</a:t>
            </a:r>
          </a:p>
        </p:txBody>
      </p:sp>
    </p:spTree>
    <p:extLst>
      <p:ext uri="{BB962C8B-B14F-4D97-AF65-F5344CB8AC3E}">
        <p14:creationId xmlns:p14="http://schemas.microsoft.com/office/powerpoint/2010/main" val="2534593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4</a:t>
            </a:r>
          </a:p>
        </p:txBody>
      </p:sp>
      <p:pic>
        <p:nvPicPr>
          <p:cNvPr id="48131" name="Picture 3" descr="空调4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219200"/>
            <a:ext cx="8534400"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1572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5</a:t>
            </a:r>
          </a:p>
        </p:txBody>
      </p:sp>
      <p:pic>
        <p:nvPicPr>
          <p:cNvPr id="49155" name="Picture 3" descr="空调5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4914" y="228600"/>
            <a:ext cx="5094287"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0855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6</a:t>
            </a:r>
          </a:p>
        </p:txBody>
      </p:sp>
      <p:pic>
        <p:nvPicPr>
          <p:cNvPr id="50179" name="Picture 3" descr="空调6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066801"/>
            <a:ext cx="83820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0239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空调7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09600"/>
            <a:ext cx="66675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3"/>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7</a:t>
            </a:r>
          </a:p>
        </p:txBody>
      </p:sp>
    </p:spTree>
    <p:extLst>
      <p:ext uri="{BB962C8B-B14F-4D97-AF65-F5344CB8AC3E}">
        <p14:creationId xmlns:p14="http://schemas.microsoft.com/office/powerpoint/2010/main" val="2020431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Rectangle 2"/>
          <p:cNvSpPr>
            <a:spLocks noGrp="1" noRot="1" noChangeArrowheads="1"/>
          </p:cNvSpPr>
          <p:nvPr>
            <p:ph type="title"/>
          </p:nvPr>
        </p:nvSpPr>
        <p:spPr>
          <a:xfrm>
            <a:off x="1524000" y="1341439"/>
            <a:ext cx="8172450" cy="719137"/>
          </a:xfrm>
        </p:spPr>
        <p:txBody>
          <a:bodyPr>
            <a:normAutofit fontScale="90000"/>
          </a:bodyPr>
          <a:lstStyle/>
          <a:p>
            <a:pPr eaLnBrk="1" hangingPunct="1">
              <a:defRPr/>
            </a:pPr>
            <a:r>
              <a:rPr lang="en-US" altLang="zh-CN" sz="4800"/>
              <a:t/>
            </a:r>
            <a:br>
              <a:rPr lang="en-US" altLang="zh-CN" sz="4800"/>
            </a:br>
            <a:r>
              <a:rPr lang="en-US" altLang="zh-CN" sz="4800"/>
              <a:t/>
            </a:r>
            <a:br>
              <a:rPr lang="en-US" altLang="zh-CN" sz="4800"/>
            </a:br>
            <a:r>
              <a:rPr lang="en-US" altLang="zh-CN" sz="4800"/>
              <a:t/>
            </a:r>
            <a:br>
              <a:rPr lang="en-US" altLang="zh-CN" sz="4800"/>
            </a:br>
            <a:r>
              <a:rPr lang="en-US" altLang="zh-CN" sz="4800"/>
              <a:t/>
            </a:r>
            <a:br>
              <a:rPr lang="en-US" altLang="zh-CN" sz="4800"/>
            </a:br>
            <a:endParaRPr lang="en-US" altLang="zh-CN" sz="4000"/>
          </a:p>
        </p:txBody>
      </p:sp>
      <p:sp>
        <p:nvSpPr>
          <p:cNvPr id="11267" name="Text Box 3"/>
          <p:cNvSpPr txBox="1">
            <a:spLocks noChangeArrowheads="1"/>
          </p:cNvSpPr>
          <p:nvPr/>
        </p:nvSpPr>
        <p:spPr bwMode="auto">
          <a:xfrm>
            <a:off x="1935164" y="476250"/>
            <a:ext cx="64658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400" b="1"/>
              <a:t>二、汽车空调制冷原理</a:t>
            </a:r>
          </a:p>
        </p:txBody>
      </p:sp>
      <p:grpSp>
        <p:nvGrpSpPr>
          <p:cNvPr id="11268" name="Group 4"/>
          <p:cNvGrpSpPr>
            <a:grpSpLocks/>
          </p:cNvGrpSpPr>
          <p:nvPr/>
        </p:nvGrpSpPr>
        <p:grpSpPr bwMode="auto">
          <a:xfrm>
            <a:off x="2927351" y="2781300"/>
            <a:ext cx="5616575" cy="4076700"/>
            <a:chOff x="290" y="1438"/>
            <a:chExt cx="2345" cy="2378"/>
          </a:xfrm>
        </p:grpSpPr>
        <p:grpSp>
          <p:nvGrpSpPr>
            <p:cNvPr id="11270" name="Group 5"/>
            <p:cNvGrpSpPr>
              <a:grpSpLocks/>
            </p:cNvGrpSpPr>
            <p:nvPr/>
          </p:nvGrpSpPr>
          <p:grpSpPr bwMode="auto">
            <a:xfrm>
              <a:off x="348" y="1530"/>
              <a:ext cx="2264" cy="2024"/>
              <a:chOff x="3892" y="4916"/>
              <a:chExt cx="3607" cy="3460"/>
            </a:xfrm>
          </p:grpSpPr>
          <p:sp>
            <p:nvSpPr>
              <p:cNvPr id="11289" name="AutoShape 6"/>
              <p:cNvSpPr>
                <a:spLocks noChangeArrowheads="1"/>
              </p:cNvSpPr>
              <p:nvPr/>
            </p:nvSpPr>
            <p:spPr bwMode="auto">
              <a:xfrm>
                <a:off x="3892" y="4916"/>
                <a:ext cx="3607" cy="3460"/>
              </a:xfrm>
              <a:prstGeom prst="diamond">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90" name="AutoShape 7"/>
              <p:cNvSpPr>
                <a:spLocks noChangeArrowheads="1"/>
              </p:cNvSpPr>
              <p:nvPr/>
            </p:nvSpPr>
            <p:spPr bwMode="auto">
              <a:xfrm>
                <a:off x="4144" y="5154"/>
                <a:ext cx="3103" cy="2984"/>
              </a:xfrm>
              <a:prstGeom prst="diamond">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1271" name="Oval 8"/>
            <p:cNvSpPr>
              <a:spLocks noChangeArrowheads="1"/>
            </p:cNvSpPr>
            <p:nvPr/>
          </p:nvSpPr>
          <p:spPr bwMode="auto">
            <a:xfrm>
              <a:off x="290" y="2310"/>
              <a:ext cx="395" cy="469"/>
            </a:xfrm>
            <a:prstGeom prst="ellipse">
              <a:avLst/>
            </a:prstGeom>
            <a:solidFill>
              <a:srgbClr val="CCECFF"/>
            </a:solidFill>
            <a:ln w="19050">
              <a:solidFill>
                <a:srgbClr val="000000"/>
              </a:solidFill>
              <a:round/>
              <a:headEnd/>
              <a:tailEnd/>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a:solidFill>
                    <a:srgbClr val="000000"/>
                  </a:solidFill>
                  <a:latin typeface="Times New Roman" panose="02020603050405020304" pitchFamily="18" charset="0"/>
                </a:rPr>
                <a:t>压缩机</a:t>
              </a:r>
            </a:p>
          </p:txBody>
        </p:sp>
        <p:sp>
          <p:nvSpPr>
            <p:cNvPr id="11272" name="Oval 9"/>
            <p:cNvSpPr>
              <a:spLocks noChangeArrowheads="1"/>
            </p:cNvSpPr>
            <p:nvPr/>
          </p:nvSpPr>
          <p:spPr bwMode="auto">
            <a:xfrm>
              <a:off x="2240" y="2298"/>
              <a:ext cx="395" cy="469"/>
            </a:xfrm>
            <a:prstGeom prst="ellipse">
              <a:avLst/>
            </a:prstGeom>
            <a:solidFill>
              <a:srgbClr val="CCECFF"/>
            </a:solidFill>
            <a:ln w="19050">
              <a:solidFill>
                <a:srgbClr val="000000"/>
              </a:solidFill>
              <a:round/>
              <a:headEnd/>
              <a:tailEnd/>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膨胀阀</a:t>
              </a:r>
            </a:p>
          </p:txBody>
        </p:sp>
        <p:sp>
          <p:nvSpPr>
            <p:cNvPr id="11273" name="Line 10"/>
            <p:cNvSpPr>
              <a:spLocks noChangeShapeType="1"/>
            </p:cNvSpPr>
            <p:nvPr/>
          </p:nvSpPr>
          <p:spPr bwMode="auto">
            <a:xfrm flipV="1">
              <a:off x="1869" y="2927"/>
              <a:ext cx="233" cy="208"/>
            </a:xfrm>
            <a:prstGeom prst="line">
              <a:avLst/>
            </a:prstGeom>
            <a:noFill/>
            <a:ln w="9525">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1274" name="Line 11"/>
            <p:cNvSpPr>
              <a:spLocks noChangeShapeType="1"/>
            </p:cNvSpPr>
            <p:nvPr/>
          </p:nvSpPr>
          <p:spPr bwMode="auto">
            <a:xfrm flipH="1" flipV="1">
              <a:off x="1858" y="1929"/>
              <a:ext cx="196" cy="184"/>
            </a:xfrm>
            <a:prstGeom prst="line">
              <a:avLst/>
            </a:prstGeom>
            <a:noFill/>
            <a:ln w="9525">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1275" name="Line 12"/>
            <p:cNvSpPr>
              <a:spLocks noChangeShapeType="1"/>
            </p:cNvSpPr>
            <p:nvPr/>
          </p:nvSpPr>
          <p:spPr bwMode="auto">
            <a:xfrm flipH="1">
              <a:off x="870" y="1967"/>
              <a:ext cx="196" cy="177"/>
            </a:xfrm>
            <a:prstGeom prst="line">
              <a:avLst/>
            </a:prstGeom>
            <a:noFill/>
            <a:ln w="9525">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1276" name="Line 13"/>
            <p:cNvSpPr>
              <a:spLocks noChangeShapeType="1"/>
            </p:cNvSpPr>
            <p:nvPr/>
          </p:nvSpPr>
          <p:spPr bwMode="auto">
            <a:xfrm>
              <a:off x="861" y="2937"/>
              <a:ext cx="223" cy="201"/>
            </a:xfrm>
            <a:prstGeom prst="line">
              <a:avLst/>
            </a:prstGeom>
            <a:noFill/>
            <a:ln w="9525">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1277" name="Line 14"/>
            <p:cNvSpPr>
              <a:spLocks noChangeShapeType="1"/>
            </p:cNvSpPr>
            <p:nvPr/>
          </p:nvSpPr>
          <p:spPr bwMode="auto">
            <a:xfrm>
              <a:off x="752" y="2562"/>
              <a:ext cx="1423" cy="0"/>
            </a:xfrm>
            <a:prstGeom prst="line">
              <a:avLst/>
            </a:prstGeom>
            <a:noFill/>
            <a:ln w="9525">
              <a:solidFill>
                <a:srgbClr val="000000"/>
              </a:solidFill>
              <a:round/>
              <a:headEnd type="stealth" w="sm" len="lg"/>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1278" name="Line 15"/>
            <p:cNvSpPr>
              <a:spLocks noChangeShapeType="1"/>
            </p:cNvSpPr>
            <p:nvPr/>
          </p:nvSpPr>
          <p:spPr bwMode="auto">
            <a:xfrm rot="-5400000">
              <a:off x="876" y="2562"/>
              <a:ext cx="1176" cy="0"/>
            </a:xfrm>
            <a:prstGeom prst="line">
              <a:avLst/>
            </a:prstGeom>
            <a:noFill/>
            <a:ln w="9525">
              <a:solidFill>
                <a:srgbClr val="000000"/>
              </a:solidFill>
              <a:round/>
              <a:headEnd type="stealth" w="sm" len="lg"/>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1279" name="Text Box 16"/>
            <p:cNvSpPr txBox="1">
              <a:spLocks noChangeArrowheads="1"/>
            </p:cNvSpPr>
            <p:nvPr/>
          </p:nvSpPr>
          <p:spPr bwMode="auto">
            <a:xfrm>
              <a:off x="1110" y="2777"/>
              <a:ext cx="712" cy="235"/>
            </a:xfrm>
            <a:prstGeom prst="rect">
              <a:avLst/>
            </a:prstGeom>
            <a:solidFill>
              <a:srgbClr val="FFFFFF"/>
            </a:solidFill>
            <a:ln w="9525">
              <a:solidFill>
                <a:srgbClr val="000000"/>
              </a:solidFill>
              <a:miter lim="800000"/>
              <a:headEnd/>
              <a:tailEnd/>
            </a:ln>
          </p:spPr>
          <p:txBody>
            <a:bodyPr lIns="36000" tIns="36000" rIns="36000" bIns="3600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高压侧</a:t>
              </a:r>
            </a:p>
          </p:txBody>
        </p:sp>
        <p:sp>
          <p:nvSpPr>
            <p:cNvPr id="11280" name="Text Box 17"/>
            <p:cNvSpPr txBox="1">
              <a:spLocks noChangeArrowheads="1"/>
            </p:cNvSpPr>
            <p:nvPr/>
          </p:nvSpPr>
          <p:spPr bwMode="auto">
            <a:xfrm>
              <a:off x="1110" y="2106"/>
              <a:ext cx="712" cy="235"/>
            </a:xfrm>
            <a:prstGeom prst="rect">
              <a:avLst/>
            </a:prstGeom>
            <a:solidFill>
              <a:srgbClr val="FFFFFF"/>
            </a:solidFill>
            <a:ln w="9525">
              <a:solidFill>
                <a:srgbClr val="000000"/>
              </a:solidFill>
              <a:miter lim="800000"/>
              <a:headEnd/>
              <a:tailEnd/>
            </a:ln>
          </p:spPr>
          <p:txBody>
            <a:bodyPr lIns="36000" tIns="36000" rIns="36000" bIns="3600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低压侧</a:t>
              </a:r>
            </a:p>
          </p:txBody>
        </p:sp>
        <p:sp>
          <p:nvSpPr>
            <p:cNvPr id="11281" name="Text Box 18"/>
            <p:cNvSpPr txBox="1">
              <a:spLocks noChangeArrowheads="1"/>
            </p:cNvSpPr>
            <p:nvPr/>
          </p:nvSpPr>
          <p:spPr bwMode="auto">
            <a:xfrm>
              <a:off x="924" y="2444"/>
              <a:ext cx="403" cy="236"/>
            </a:xfrm>
            <a:prstGeom prst="rect">
              <a:avLst/>
            </a:prstGeom>
            <a:solidFill>
              <a:srgbClr val="FFFFFF"/>
            </a:solidFill>
            <a:ln w="9525">
              <a:solidFill>
                <a:srgbClr val="000000"/>
              </a:solidFill>
              <a:miter lim="800000"/>
              <a:headEnd/>
              <a:tailEnd/>
            </a:ln>
          </p:spPr>
          <p:txBody>
            <a:bodyPr lIns="36000" tIns="36000" rIns="36000" bIns="3600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气态</a:t>
              </a:r>
            </a:p>
          </p:txBody>
        </p:sp>
        <p:sp>
          <p:nvSpPr>
            <p:cNvPr id="11282" name="Text Box 19"/>
            <p:cNvSpPr txBox="1">
              <a:spLocks noChangeArrowheads="1"/>
            </p:cNvSpPr>
            <p:nvPr/>
          </p:nvSpPr>
          <p:spPr bwMode="auto">
            <a:xfrm>
              <a:off x="1598" y="2444"/>
              <a:ext cx="404" cy="236"/>
            </a:xfrm>
            <a:prstGeom prst="rect">
              <a:avLst/>
            </a:prstGeom>
            <a:solidFill>
              <a:srgbClr val="FFFFFF"/>
            </a:solidFill>
            <a:ln w="9525">
              <a:solidFill>
                <a:srgbClr val="000000"/>
              </a:solidFill>
              <a:miter lim="800000"/>
              <a:headEnd/>
              <a:tailEnd/>
            </a:ln>
          </p:spPr>
          <p:txBody>
            <a:bodyPr lIns="36000" tIns="36000" rIns="36000" bIns="3600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液态</a:t>
              </a:r>
            </a:p>
          </p:txBody>
        </p:sp>
        <p:sp>
          <p:nvSpPr>
            <p:cNvPr id="11283" name="Text Box 20"/>
            <p:cNvSpPr txBox="1">
              <a:spLocks noChangeArrowheads="1"/>
            </p:cNvSpPr>
            <p:nvPr/>
          </p:nvSpPr>
          <p:spPr bwMode="auto">
            <a:xfrm>
              <a:off x="1024" y="3210"/>
              <a:ext cx="890" cy="294"/>
            </a:xfrm>
            <a:prstGeom prst="rect">
              <a:avLst/>
            </a:prstGeom>
            <a:solidFill>
              <a:srgbClr val="CCEC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冷 凝 器</a:t>
              </a:r>
            </a:p>
          </p:txBody>
        </p:sp>
        <p:sp>
          <p:nvSpPr>
            <p:cNvPr id="11284" name="Freeform 21"/>
            <p:cNvSpPr>
              <a:spLocks/>
            </p:cNvSpPr>
            <p:nvPr/>
          </p:nvSpPr>
          <p:spPr bwMode="auto">
            <a:xfrm>
              <a:off x="983" y="3396"/>
              <a:ext cx="781" cy="420"/>
            </a:xfrm>
            <a:custGeom>
              <a:avLst/>
              <a:gdLst>
                <a:gd name="T0" fmla="*/ 173 w 1684"/>
                <a:gd name="T1" fmla="*/ 20 h 762"/>
                <a:gd name="T2" fmla="*/ 233 w 1684"/>
                <a:gd name="T3" fmla="*/ 140 h 762"/>
                <a:gd name="T4" fmla="*/ 191 w 1684"/>
                <a:gd name="T5" fmla="*/ 140 h 762"/>
                <a:gd name="T6" fmla="*/ 16 w 1684"/>
                <a:gd name="T7" fmla="*/ 146 h 762"/>
                <a:gd name="T8" fmla="*/ 286 w 1684"/>
                <a:gd name="T9" fmla="*/ 401 h 762"/>
                <a:gd name="T10" fmla="*/ 742 w 1684"/>
                <a:gd name="T11" fmla="*/ 262 h 762"/>
                <a:gd name="T12" fmla="*/ 518 w 1684"/>
                <a:gd name="T13" fmla="*/ 198 h 762"/>
                <a:gd name="T14" fmla="*/ 615 w 1684"/>
                <a:gd name="T15" fmla="*/ 155 h 762"/>
                <a:gd name="T16" fmla="*/ 760 w 1684"/>
                <a:gd name="T17" fmla="*/ 23 h 762"/>
                <a:gd name="T18" fmla="*/ 664 w 1684"/>
                <a:gd name="T19" fmla="*/ 20 h 762"/>
                <a:gd name="T20" fmla="*/ 525 w 1684"/>
                <a:gd name="T21" fmla="*/ 25 h 762"/>
                <a:gd name="T22" fmla="*/ 330 w 1684"/>
                <a:gd name="T23" fmla="*/ 25 h 762"/>
                <a:gd name="T24" fmla="*/ 173 w 1684"/>
                <a:gd name="T25" fmla="*/ 20 h 7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4" h="762">
                  <a:moveTo>
                    <a:pt x="374" y="37"/>
                  </a:moveTo>
                  <a:cubicBezTo>
                    <a:pt x="338" y="76"/>
                    <a:pt x="497" y="218"/>
                    <a:pt x="503" y="254"/>
                  </a:cubicBezTo>
                  <a:cubicBezTo>
                    <a:pt x="509" y="290"/>
                    <a:pt x="489" y="252"/>
                    <a:pt x="411" y="254"/>
                  </a:cubicBezTo>
                  <a:cubicBezTo>
                    <a:pt x="333" y="256"/>
                    <a:pt x="0" y="186"/>
                    <a:pt x="34" y="265"/>
                  </a:cubicBezTo>
                  <a:cubicBezTo>
                    <a:pt x="67" y="344"/>
                    <a:pt x="354" y="692"/>
                    <a:pt x="616" y="727"/>
                  </a:cubicBezTo>
                  <a:cubicBezTo>
                    <a:pt x="877" y="762"/>
                    <a:pt x="1516" y="537"/>
                    <a:pt x="1600" y="475"/>
                  </a:cubicBezTo>
                  <a:cubicBezTo>
                    <a:pt x="1684" y="413"/>
                    <a:pt x="1163" y="392"/>
                    <a:pt x="1117" y="360"/>
                  </a:cubicBezTo>
                  <a:cubicBezTo>
                    <a:pt x="1072" y="328"/>
                    <a:pt x="1238" y="335"/>
                    <a:pt x="1325" y="282"/>
                  </a:cubicBezTo>
                  <a:cubicBezTo>
                    <a:pt x="1411" y="229"/>
                    <a:pt x="1620" y="82"/>
                    <a:pt x="1638" y="41"/>
                  </a:cubicBezTo>
                  <a:cubicBezTo>
                    <a:pt x="1656" y="0"/>
                    <a:pt x="1516" y="36"/>
                    <a:pt x="1432" y="37"/>
                  </a:cubicBezTo>
                  <a:cubicBezTo>
                    <a:pt x="1348" y="38"/>
                    <a:pt x="1252" y="44"/>
                    <a:pt x="1132" y="45"/>
                  </a:cubicBezTo>
                  <a:cubicBezTo>
                    <a:pt x="1012" y="46"/>
                    <a:pt x="838" y="46"/>
                    <a:pt x="712" y="45"/>
                  </a:cubicBezTo>
                  <a:cubicBezTo>
                    <a:pt x="586" y="44"/>
                    <a:pt x="444" y="39"/>
                    <a:pt x="374" y="37"/>
                  </a:cubicBez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5" name="Text Box 22"/>
            <p:cNvSpPr txBox="1">
              <a:spLocks noChangeArrowheads="1"/>
            </p:cNvSpPr>
            <p:nvPr/>
          </p:nvSpPr>
          <p:spPr bwMode="auto">
            <a:xfrm>
              <a:off x="1227" y="3550"/>
              <a:ext cx="226"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latin typeface="Times New Roman" panose="02020603050405020304" pitchFamily="18" charset="0"/>
                </a:rPr>
                <a:t>热</a:t>
              </a:r>
            </a:p>
          </p:txBody>
        </p:sp>
        <p:sp>
          <p:nvSpPr>
            <p:cNvPr id="11286" name="Text Box 23"/>
            <p:cNvSpPr txBox="1">
              <a:spLocks noChangeArrowheads="1"/>
            </p:cNvSpPr>
            <p:nvPr/>
          </p:nvSpPr>
          <p:spPr bwMode="auto">
            <a:xfrm>
              <a:off x="1050" y="1438"/>
              <a:ext cx="891" cy="285"/>
            </a:xfrm>
            <a:prstGeom prst="rect">
              <a:avLst/>
            </a:prstGeom>
            <a:solidFill>
              <a:srgbClr val="CCEC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rgbClr val="000000"/>
                  </a:solidFill>
                  <a:latin typeface="Times New Roman" panose="02020603050405020304" pitchFamily="18" charset="0"/>
                </a:rPr>
                <a:t>蒸 发 器</a:t>
              </a:r>
            </a:p>
          </p:txBody>
        </p:sp>
        <p:sp>
          <p:nvSpPr>
            <p:cNvPr id="11287" name="Freeform 24"/>
            <p:cNvSpPr>
              <a:spLocks/>
            </p:cNvSpPr>
            <p:nvPr/>
          </p:nvSpPr>
          <p:spPr bwMode="auto">
            <a:xfrm>
              <a:off x="983" y="1654"/>
              <a:ext cx="810" cy="403"/>
            </a:xfrm>
            <a:custGeom>
              <a:avLst/>
              <a:gdLst>
                <a:gd name="T0" fmla="*/ 214 w 1290"/>
                <a:gd name="T1" fmla="*/ 26 h 777"/>
                <a:gd name="T2" fmla="*/ 283 w 1290"/>
                <a:gd name="T3" fmla="*/ 93 h 777"/>
                <a:gd name="T4" fmla="*/ 208 w 1290"/>
                <a:gd name="T5" fmla="*/ 157 h 777"/>
                <a:gd name="T6" fmla="*/ 13 w 1290"/>
                <a:gd name="T7" fmla="*/ 129 h 777"/>
                <a:gd name="T8" fmla="*/ 283 w 1290"/>
                <a:gd name="T9" fmla="*/ 384 h 777"/>
                <a:gd name="T10" fmla="*/ 740 w 1290"/>
                <a:gd name="T11" fmla="*/ 245 h 777"/>
                <a:gd name="T12" fmla="*/ 516 w 1290"/>
                <a:gd name="T13" fmla="*/ 181 h 777"/>
                <a:gd name="T14" fmla="*/ 803 w 1290"/>
                <a:gd name="T15" fmla="*/ 26 h 777"/>
                <a:gd name="T16" fmla="*/ 473 w 1290"/>
                <a:gd name="T17" fmla="*/ 26 h 777"/>
                <a:gd name="T18" fmla="*/ 214 w 1290"/>
                <a:gd name="T19" fmla="*/ 26 h 7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90" h="777">
                  <a:moveTo>
                    <a:pt x="341" y="50"/>
                  </a:moveTo>
                  <a:cubicBezTo>
                    <a:pt x="290" y="72"/>
                    <a:pt x="452" y="138"/>
                    <a:pt x="450" y="180"/>
                  </a:cubicBezTo>
                  <a:cubicBezTo>
                    <a:pt x="448" y="222"/>
                    <a:pt x="403" y="292"/>
                    <a:pt x="331" y="303"/>
                  </a:cubicBezTo>
                  <a:cubicBezTo>
                    <a:pt x="259" y="315"/>
                    <a:pt x="0" y="175"/>
                    <a:pt x="20" y="248"/>
                  </a:cubicBezTo>
                  <a:cubicBezTo>
                    <a:pt x="40" y="320"/>
                    <a:pt x="257" y="703"/>
                    <a:pt x="450" y="740"/>
                  </a:cubicBezTo>
                  <a:cubicBezTo>
                    <a:pt x="643" y="777"/>
                    <a:pt x="1116" y="537"/>
                    <a:pt x="1178" y="472"/>
                  </a:cubicBezTo>
                  <a:cubicBezTo>
                    <a:pt x="1240" y="406"/>
                    <a:pt x="804" y="419"/>
                    <a:pt x="821" y="349"/>
                  </a:cubicBezTo>
                  <a:cubicBezTo>
                    <a:pt x="838" y="279"/>
                    <a:pt x="1290" y="100"/>
                    <a:pt x="1279" y="50"/>
                  </a:cubicBezTo>
                  <a:cubicBezTo>
                    <a:pt x="1268" y="0"/>
                    <a:pt x="910" y="50"/>
                    <a:pt x="754" y="50"/>
                  </a:cubicBezTo>
                  <a:cubicBezTo>
                    <a:pt x="598" y="50"/>
                    <a:pt x="392" y="28"/>
                    <a:pt x="341" y="50"/>
                  </a:cubicBezTo>
                  <a:close/>
                </a:path>
              </a:pathLst>
            </a:custGeom>
            <a:solidFill>
              <a:srgbClr val="66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8" name="Text Box 25"/>
            <p:cNvSpPr txBox="1">
              <a:spLocks noChangeArrowheads="1"/>
            </p:cNvSpPr>
            <p:nvPr/>
          </p:nvSpPr>
          <p:spPr bwMode="auto">
            <a:xfrm>
              <a:off x="1254" y="1718"/>
              <a:ext cx="226"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a:latin typeface="Times New Roman" panose="02020603050405020304" pitchFamily="18" charset="0"/>
                </a:rPr>
                <a:t>冷</a:t>
              </a:r>
            </a:p>
          </p:txBody>
        </p:sp>
      </p:grpSp>
      <p:sp>
        <p:nvSpPr>
          <p:cNvPr id="86042" name="Rectangle 26"/>
          <p:cNvSpPr>
            <a:spLocks noChangeArrowheads="1"/>
          </p:cNvSpPr>
          <p:nvPr/>
        </p:nvSpPr>
        <p:spPr bwMode="auto">
          <a:xfrm>
            <a:off x="2063751" y="1484313"/>
            <a:ext cx="7781925"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2400" b="1" dirty="0">
                <a:effectLst>
                  <a:outerShdw blurRad="38100" dist="38100" dir="2700000" algn="tl">
                    <a:srgbClr val="000000"/>
                  </a:outerShdw>
                </a:effectLst>
                <a:latin typeface="Tahoma" pitchFamily="34" charset="0"/>
                <a:ea typeface="宋体" charset="-122"/>
              </a:rPr>
              <a:t>制冷原理</a:t>
            </a:r>
            <a:br>
              <a:rPr lang="zh-CN" altLang="en-US" sz="2400" b="1" dirty="0">
                <a:effectLst>
                  <a:outerShdw blurRad="38100" dist="38100" dir="2700000" algn="tl">
                    <a:srgbClr val="000000"/>
                  </a:outerShdw>
                </a:effectLst>
                <a:latin typeface="Tahoma" pitchFamily="34" charset="0"/>
                <a:ea typeface="宋体" charset="-122"/>
              </a:rPr>
            </a:br>
            <a:r>
              <a:rPr lang="zh-CN" altLang="en-US" sz="2400" b="1" dirty="0">
                <a:effectLst>
                  <a:outerShdw blurRad="38100" dist="38100" dir="2700000" algn="tl">
                    <a:srgbClr val="000000"/>
                  </a:outerShdw>
                </a:effectLst>
                <a:latin typeface="Tahoma" pitchFamily="34" charset="0"/>
                <a:ea typeface="宋体" charset="-122"/>
              </a:rPr>
              <a:t>物质的三种形态；气态，液态和固态会相互转化称相变。</a:t>
            </a:r>
            <a:br>
              <a:rPr lang="zh-CN" altLang="en-US" sz="2400" b="1" dirty="0">
                <a:effectLst>
                  <a:outerShdw blurRad="38100" dist="38100" dir="2700000" algn="tl">
                    <a:srgbClr val="000000"/>
                  </a:outerShdw>
                </a:effectLst>
                <a:latin typeface="Tahoma" pitchFamily="34" charset="0"/>
                <a:ea typeface="宋体" charset="-122"/>
              </a:rPr>
            </a:br>
            <a:r>
              <a:rPr lang="zh-CN" altLang="en-US" sz="2400" b="1" dirty="0">
                <a:effectLst>
                  <a:outerShdw blurRad="38100" dist="38100" dir="2700000" algn="tl">
                    <a:srgbClr val="000000"/>
                  </a:outerShdw>
                </a:effectLst>
                <a:latin typeface="Tahoma" pitchFamily="34" charset="0"/>
                <a:ea typeface="宋体" charset="-122"/>
              </a:rPr>
              <a:t>蒸气压缩式制冷就是利用液态制冷剂汽化，发生相变吸热来产生冷效应。</a:t>
            </a:r>
            <a:r>
              <a:rPr lang="zh-CN" altLang="en-US" sz="2400" b="1" dirty="0">
                <a:solidFill>
                  <a:schemeClr val="tx2"/>
                </a:solidFill>
                <a:effectLst>
                  <a:outerShdw blurRad="38100" dist="38100" dir="2700000" algn="tl">
                    <a:srgbClr val="000000"/>
                  </a:outerShdw>
                </a:effectLst>
                <a:latin typeface="Tahoma" pitchFamily="34" charset="0"/>
                <a:ea typeface="宋体" charset="-122"/>
              </a:rPr>
              <a:t/>
            </a:r>
            <a:br>
              <a:rPr lang="zh-CN" altLang="en-US" sz="2400" b="1" dirty="0">
                <a:solidFill>
                  <a:schemeClr val="tx2"/>
                </a:solidFill>
                <a:effectLst>
                  <a:outerShdw blurRad="38100" dist="38100" dir="2700000" algn="tl">
                    <a:srgbClr val="000000"/>
                  </a:outerShdw>
                </a:effectLst>
                <a:latin typeface="Tahoma" pitchFamily="34" charset="0"/>
                <a:ea typeface="宋体" charset="-122"/>
              </a:rPr>
            </a:br>
            <a:r>
              <a:rPr lang="zh-CN" altLang="en-US" sz="2400" b="1" dirty="0">
                <a:solidFill>
                  <a:schemeClr val="tx2"/>
                </a:solidFill>
                <a:effectLst>
                  <a:outerShdw blurRad="38100" dist="38100" dir="2700000" algn="tl">
                    <a:srgbClr val="000000"/>
                  </a:outerShdw>
                </a:effectLst>
                <a:latin typeface="Tahoma" pitchFamily="34" charset="0"/>
                <a:ea typeface="宋体" charset="-122"/>
              </a:rPr>
              <a:t/>
            </a:r>
            <a:br>
              <a:rPr lang="zh-CN" altLang="en-US" sz="2400" b="1" dirty="0">
                <a:solidFill>
                  <a:schemeClr val="tx2"/>
                </a:solidFill>
                <a:effectLst>
                  <a:outerShdw blurRad="38100" dist="38100" dir="2700000" algn="tl">
                    <a:srgbClr val="000000"/>
                  </a:outerShdw>
                </a:effectLst>
                <a:latin typeface="Tahoma" pitchFamily="34" charset="0"/>
                <a:ea typeface="宋体" charset="-122"/>
              </a:rPr>
            </a:br>
            <a:r>
              <a:rPr lang="zh-CN" altLang="en-US" dirty="0">
                <a:solidFill>
                  <a:schemeClr val="tx2"/>
                </a:solidFill>
                <a:effectLst>
                  <a:outerShdw blurRad="38100" dist="38100" dir="2700000" algn="tl">
                    <a:srgbClr val="000000"/>
                  </a:outerShdw>
                </a:effectLst>
                <a:latin typeface="Tahoma" pitchFamily="34" charset="0"/>
                <a:ea typeface="宋体" charset="-122"/>
              </a:rPr>
              <a:t/>
            </a:r>
            <a:br>
              <a:rPr lang="zh-CN" altLang="en-US" dirty="0">
                <a:solidFill>
                  <a:schemeClr val="tx2"/>
                </a:solidFill>
                <a:effectLst>
                  <a:outerShdw blurRad="38100" dist="38100" dir="2700000" algn="tl">
                    <a:srgbClr val="000000"/>
                  </a:outerShdw>
                </a:effectLst>
                <a:latin typeface="Tahoma" pitchFamily="34" charset="0"/>
                <a:ea typeface="宋体" charset="-122"/>
              </a:rPr>
            </a:br>
            <a:endParaRPr lang="zh-CN" altLang="en-US" dirty="0">
              <a:solidFill>
                <a:schemeClr val="tx2"/>
              </a:solidFill>
              <a:effectLst>
                <a:outerShdw blurRad="38100" dist="38100" dir="2700000" algn="tl">
                  <a:srgbClr val="000000"/>
                </a:outerShdw>
              </a:effectLst>
              <a:latin typeface="Tahoma" pitchFamily="34" charset="0"/>
              <a:ea typeface="宋体" charset="-122"/>
            </a:endParaRPr>
          </a:p>
        </p:txBody>
      </p:sp>
    </p:spTree>
    <p:extLst>
      <p:ext uri="{BB962C8B-B14F-4D97-AF65-F5344CB8AC3E}">
        <p14:creationId xmlns:p14="http://schemas.microsoft.com/office/powerpoint/2010/main" val="1848905627"/>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空调8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966788"/>
            <a:ext cx="8458200" cy="551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3"/>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8</a:t>
            </a:r>
          </a:p>
        </p:txBody>
      </p:sp>
    </p:spTree>
    <p:extLst>
      <p:ext uri="{BB962C8B-B14F-4D97-AF65-F5344CB8AC3E}">
        <p14:creationId xmlns:p14="http://schemas.microsoft.com/office/powerpoint/2010/main" val="383677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空调9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3700" y="304800"/>
            <a:ext cx="6667500" cy="651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3"/>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9</a:t>
            </a:r>
          </a:p>
        </p:txBody>
      </p:sp>
    </p:spTree>
    <p:extLst>
      <p:ext uri="{BB962C8B-B14F-4D97-AF65-F5344CB8AC3E}">
        <p14:creationId xmlns:p14="http://schemas.microsoft.com/office/powerpoint/2010/main" val="325822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ctrTitle"/>
          </p:nvPr>
        </p:nvSpPr>
        <p:spPr>
          <a:xfrm>
            <a:off x="1752600" y="304800"/>
            <a:ext cx="1600200" cy="685800"/>
          </a:xfrm>
        </p:spPr>
        <p:txBody>
          <a:bodyPr/>
          <a:lstStyle/>
          <a:p>
            <a:pPr eaLnBrk="1" hangingPunct="1"/>
            <a:r>
              <a:rPr lang="zh-CN" altLang="en-US" sz="3200"/>
              <a:t>空调</a:t>
            </a:r>
            <a:r>
              <a:rPr lang="en-US" altLang="zh-CN" sz="3200"/>
              <a:t>10</a:t>
            </a:r>
          </a:p>
        </p:txBody>
      </p:sp>
      <p:pic>
        <p:nvPicPr>
          <p:cNvPr id="54275" name="Picture 3" descr="空调10_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0"/>
            <a:ext cx="5575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8094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135188" y="333375"/>
            <a:ext cx="7772400" cy="1206500"/>
          </a:xfrm>
        </p:spPr>
        <p:txBody>
          <a:bodyPr/>
          <a:lstStyle/>
          <a:p>
            <a:pPr algn="ctr" eaLnBrk="1" hangingPunct="1"/>
            <a:r>
              <a:rPr lang="zh-CN" altLang="en-US" smtClean="0">
                <a:ea typeface="黑体" panose="02010609060101010101" pitchFamily="49" charset="-122"/>
              </a:rPr>
              <a:t>小结</a:t>
            </a:r>
            <a:endParaRPr lang="en-US" altLang="zh-CN" smtClean="0">
              <a:ea typeface="黑体" panose="02010609060101010101" pitchFamily="49" charset="-122"/>
            </a:endParaRPr>
          </a:p>
        </p:txBody>
      </p:sp>
      <p:sp>
        <p:nvSpPr>
          <p:cNvPr id="55299" name="Rectangle 3"/>
          <p:cNvSpPr>
            <a:spLocks noGrp="1" noChangeArrowheads="1"/>
          </p:cNvSpPr>
          <p:nvPr>
            <p:ph type="body" idx="1"/>
          </p:nvPr>
        </p:nvSpPr>
        <p:spPr>
          <a:xfrm>
            <a:off x="2135188" y="1700213"/>
            <a:ext cx="7772400" cy="4495800"/>
          </a:xfrm>
        </p:spPr>
        <p:txBody>
          <a:bodyPr/>
          <a:lstStyle/>
          <a:p>
            <a:pPr eaLnBrk="1" hangingPunct="1"/>
            <a:r>
              <a:rPr lang="zh-CN" altLang="en-US" smtClean="0">
                <a:ea typeface="黑体" panose="02010609060101010101" pitchFamily="49" charset="-122"/>
              </a:rPr>
              <a:t>自动空调系统的工作过程（基本工作模式）。</a:t>
            </a:r>
          </a:p>
          <a:p>
            <a:pPr eaLnBrk="1" hangingPunct="1"/>
            <a:r>
              <a:rPr lang="zh-CN" altLang="en-US" smtClean="0">
                <a:ea typeface="黑体" panose="02010609060101010101" pitchFamily="49" charset="-122"/>
              </a:rPr>
              <a:t>自动空调系统控制器的种类。</a:t>
            </a:r>
          </a:p>
          <a:p>
            <a:pPr eaLnBrk="1" hangingPunct="1"/>
            <a:r>
              <a:rPr lang="zh-CN" altLang="en-US" smtClean="0">
                <a:ea typeface="黑体" panose="02010609060101010101" pitchFamily="49" charset="-122"/>
              </a:rPr>
              <a:t>常用的传感器种类。</a:t>
            </a:r>
          </a:p>
          <a:p>
            <a:pPr eaLnBrk="1" hangingPunct="1"/>
            <a:r>
              <a:rPr lang="zh-CN" altLang="en-US" smtClean="0">
                <a:ea typeface="黑体" panose="02010609060101010101" pitchFamily="49" charset="-122"/>
              </a:rPr>
              <a:t>执行器的控制方法。</a:t>
            </a:r>
          </a:p>
        </p:txBody>
      </p:sp>
    </p:spTree>
    <p:extLst>
      <p:ext uri="{BB962C8B-B14F-4D97-AF65-F5344CB8AC3E}">
        <p14:creationId xmlns:p14="http://schemas.microsoft.com/office/powerpoint/2010/main" val="1320518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p:cNvSpPr>
            <a:spLocks noGrp="1"/>
          </p:cNvSpPr>
          <p:nvPr>
            <p:ph type="ctrTitle"/>
          </p:nvPr>
        </p:nvSpPr>
        <p:spPr>
          <a:xfrm>
            <a:off x="1524000" y="1803299"/>
            <a:ext cx="9144000" cy="2387600"/>
          </a:xfrm>
        </p:spPr>
        <p:txBody>
          <a:bodyPr/>
          <a:lstStyle/>
          <a:p>
            <a:r>
              <a:rPr lang="zh-CN" altLang="zh-CN" dirty="0"/>
              <a:t>项目</a:t>
            </a:r>
            <a:r>
              <a:rPr lang="zh-CN" altLang="zh-CN" dirty="0" smtClean="0"/>
              <a:t>五</a:t>
            </a:r>
            <a:r>
              <a:rPr lang="en-US" altLang="zh-CN" dirty="0" smtClean="0"/>
              <a:t> </a:t>
            </a:r>
            <a:r>
              <a:rPr lang="zh-CN" altLang="zh-CN" dirty="0" smtClean="0"/>
              <a:t>汽车</a:t>
            </a:r>
            <a:r>
              <a:rPr lang="zh-CN" altLang="zh-CN" dirty="0"/>
              <a:t>空调检修工具</a:t>
            </a:r>
            <a:r>
              <a:rPr lang="zh-CN" altLang="zh-CN" b="1" dirty="0"/>
              <a:t/>
            </a:r>
            <a:br>
              <a:rPr lang="zh-CN" altLang="zh-CN" b="1" dirty="0"/>
            </a:br>
            <a:endParaRPr lang="zh-CN" altLang="en-US" dirty="0"/>
          </a:p>
        </p:txBody>
      </p:sp>
    </p:spTree>
    <p:extLst>
      <p:ext uri="{BB962C8B-B14F-4D97-AF65-F5344CB8AC3E}">
        <p14:creationId xmlns:p14="http://schemas.microsoft.com/office/powerpoint/2010/main" val="22989152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内容占位符 3"/>
          <p:cNvSpPr>
            <a:spLocks noGrp="1"/>
          </p:cNvSpPr>
          <p:nvPr>
            <p:ph idx="1"/>
          </p:nvPr>
        </p:nvSpPr>
        <p:spPr>
          <a:xfrm>
            <a:off x="838200" y="1253331"/>
            <a:ext cx="10515600" cy="4351338"/>
          </a:xfrm>
        </p:spPr>
        <p:txBody>
          <a:bodyPr>
            <a:normAutofit/>
          </a:bodyPr>
          <a:lstStyle/>
          <a:p>
            <a:r>
              <a:rPr lang="zh-CN" altLang="zh-CN" sz="3600" dirty="0"/>
              <a:t>在汽车检修过程中，除了要有良好的技术还需要一些专用工具。俗话说：三分技术，七分工具。这话虽有些夸张，但也有它的道理，它充分强调了维修工具的重要性。在检修汽车空调的时常用的工具，除了万用表、扳手、螺丝刀、手钳（尖嘴钳、鲤鱼钳等）、手锤等外，经常会用到一些专用工具。检修中对工具正确、有效的使用不仅能提高检修质量，还能提高检修效率。</a:t>
            </a:r>
          </a:p>
          <a:p>
            <a:endParaRPr lang="zh-CN" altLang="en-US" dirty="0"/>
          </a:p>
        </p:txBody>
      </p:sp>
    </p:spTree>
    <p:extLst>
      <p:ext uri="{BB962C8B-B14F-4D97-AF65-F5344CB8AC3E}">
        <p14:creationId xmlns:p14="http://schemas.microsoft.com/office/powerpoint/2010/main" val="40936825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标题 2"/>
          <p:cNvSpPr>
            <a:spLocks noGrp="1"/>
          </p:cNvSpPr>
          <p:nvPr>
            <p:ph type="title"/>
          </p:nvPr>
        </p:nvSpPr>
        <p:spPr/>
        <p:txBody>
          <a:bodyPr/>
          <a:lstStyle/>
          <a:p>
            <a:r>
              <a:rPr lang="zh-CN" altLang="zh-CN" dirty="0"/>
              <a:t>基本工具</a:t>
            </a:r>
            <a:endParaRPr lang="zh-CN" altLang="en-US" dirty="0"/>
          </a:p>
        </p:txBody>
      </p:sp>
      <p:sp>
        <p:nvSpPr>
          <p:cNvPr id="4" name="内容占位符 3"/>
          <p:cNvSpPr>
            <a:spLocks noGrp="1"/>
          </p:cNvSpPr>
          <p:nvPr>
            <p:ph idx="1"/>
          </p:nvPr>
        </p:nvSpPr>
        <p:spPr>
          <a:xfrm>
            <a:off x="838200" y="1825625"/>
            <a:ext cx="10515600" cy="4351338"/>
          </a:xfrm>
        </p:spPr>
        <p:txBody>
          <a:bodyPr>
            <a:normAutofit/>
          </a:bodyPr>
          <a:lstStyle/>
          <a:p>
            <a:r>
              <a:rPr lang="zh-CN" altLang="zh-CN" sz="3200" dirty="0"/>
              <a:t>基本工具是在汽车维修和保养过程中进行一些基本操作都要用到的工具，这类工具包括：各种类型、型号的扳手，如套筒扳手、呆扳手、活扳手、梅花扳手、内六角扳手等；各种钳子，如鱼口钳、尖嘴钳、封口钳、电工钳、克丝钳、剥线钳、卡簧钳等；各种锉刀，包括圆锉、扁锉、方锉、三角锉、整形挫等；各种旋具，包括各种规格的一字型和十字形旋具；榔头，包括铁榔头和木榔头；尖冲；起拔器；千分垫；錾子等。</a:t>
            </a:r>
          </a:p>
          <a:p>
            <a:pPr marL="0" indent="0">
              <a:buNone/>
            </a:pPr>
            <a:endParaRPr lang="zh-CN" altLang="en-US" dirty="0"/>
          </a:p>
        </p:txBody>
      </p:sp>
    </p:spTree>
    <p:extLst>
      <p:ext uri="{BB962C8B-B14F-4D97-AF65-F5344CB8AC3E}">
        <p14:creationId xmlns:p14="http://schemas.microsoft.com/office/powerpoint/2010/main" val="53019458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p:cNvSpPr>
            <a:spLocks noGrp="1"/>
          </p:cNvSpPr>
          <p:nvPr>
            <p:ph type="title"/>
          </p:nvPr>
        </p:nvSpPr>
        <p:spPr/>
        <p:txBody>
          <a:bodyPr/>
          <a:lstStyle/>
          <a:p>
            <a:r>
              <a:rPr lang="zh-CN" altLang="zh-CN" dirty="0"/>
              <a:t>专用工具</a:t>
            </a:r>
            <a:endParaRPr lang="zh-CN" altLang="en-US" dirty="0"/>
          </a:p>
        </p:txBody>
      </p:sp>
      <p:sp>
        <p:nvSpPr>
          <p:cNvPr id="5" name="内容占位符 4"/>
          <p:cNvSpPr>
            <a:spLocks noGrp="1"/>
          </p:cNvSpPr>
          <p:nvPr>
            <p:ph idx="1"/>
          </p:nvPr>
        </p:nvSpPr>
        <p:spPr/>
        <p:txBody>
          <a:bodyPr/>
          <a:lstStyle/>
          <a:p>
            <a:r>
              <a:rPr lang="zh-CN" altLang="zh-CN" dirty="0"/>
              <a:t>割管器</a:t>
            </a:r>
          </a:p>
          <a:p>
            <a:r>
              <a:rPr lang="zh-CN" altLang="zh-CN" dirty="0"/>
              <a:t>割管器主要用于切割制冷剂管（铜管或铝管）的专用</a:t>
            </a:r>
            <a:r>
              <a:rPr lang="zh-CN" altLang="zh-CN" dirty="0" smtClean="0"/>
              <a:t>工具。</a:t>
            </a:r>
            <a:r>
              <a:rPr lang="zh-CN" altLang="zh-CN" dirty="0"/>
              <a:t>使用割管器切出的管口整齐光洁，易于涨管，切割时将管子放在两滚轮中间，刀刃与管子垂直，旋转手柄使滚刀触及管壁。用一手捏紧管子，另一手握手柄，使整个割刀绕管子旋转。每转一周，旋转手柄</a:t>
            </a:r>
            <a:r>
              <a:rPr lang="en-US" altLang="zh-CN" dirty="0"/>
              <a:t>1/4</a:t>
            </a:r>
            <a:r>
              <a:rPr lang="zh-CN" altLang="zh-CN" dirty="0"/>
              <a:t>圈使之进刀。这样边转边进刀，直至管子被割断。注意：进刀量不可一次过大，以免管子变形或管口收缩过小。管子割断后还应使用配备的专用刀具除去管口的毛刺。</a:t>
            </a:r>
          </a:p>
          <a:p>
            <a:endParaRPr lang="zh-CN" altLang="en-US" dirty="0"/>
          </a:p>
        </p:txBody>
      </p:sp>
    </p:spTree>
    <p:extLst>
      <p:ext uri="{BB962C8B-B14F-4D97-AF65-F5344CB8AC3E}">
        <p14:creationId xmlns:p14="http://schemas.microsoft.com/office/powerpoint/2010/main" val="4878840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72" y="0"/>
            <a:ext cx="12192000" cy="6858000"/>
          </a:xfrm>
          <a:prstGeom prst="rect">
            <a:avLst/>
          </a:prstGeom>
        </p:spPr>
      </p:pic>
      <p:sp>
        <p:nvSpPr>
          <p:cNvPr id="4" name="内容占位符 3"/>
          <p:cNvSpPr>
            <a:spLocks noGrp="1"/>
          </p:cNvSpPr>
          <p:nvPr>
            <p:ph idx="1"/>
          </p:nvPr>
        </p:nvSpPr>
        <p:spPr/>
        <p:txBody>
          <a:bodyPr>
            <a:normAutofit/>
          </a:bodyPr>
          <a:lstStyle/>
          <a:p>
            <a:r>
              <a:rPr lang="zh-CN" altLang="zh-CN" sz="3200" dirty="0"/>
              <a:t>涨管</a:t>
            </a:r>
            <a:r>
              <a:rPr lang="zh-CN" altLang="zh-CN" sz="3200" dirty="0" smtClean="0"/>
              <a:t>器</a:t>
            </a:r>
            <a:endParaRPr lang="en-US" altLang="zh-CN" sz="3200" dirty="0" smtClean="0"/>
          </a:p>
          <a:p>
            <a:r>
              <a:rPr lang="zh-CN" altLang="zh-CN" sz="3200" dirty="0"/>
              <a:t>涨管器主要用于铜管或铝管的</a:t>
            </a:r>
            <a:r>
              <a:rPr lang="zh-CN" altLang="zh-CN" sz="3200" dirty="0" smtClean="0"/>
              <a:t>扩口。</a:t>
            </a:r>
            <a:r>
              <a:rPr lang="zh-CN" altLang="zh-CN" sz="3200" dirty="0"/>
              <a:t>管子在与锥形面接头连接时，或两管相连焊接时，需对管端口进行处理。</a:t>
            </a:r>
            <a:endParaRPr lang="zh-CN" altLang="en-US" sz="3200" dirty="0"/>
          </a:p>
        </p:txBody>
      </p:sp>
      <p:sp>
        <p:nvSpPr>
          <p:cNvPr id="17" name="矩形 16"/>
          <p:cNvSpPr/>
          <p:nvPr/>
        </p:nvSpPr>
        <p:spPr>
          <a:xfrm>
            <a:off x="4364183" y="3636818"/>
            <a:ext cx="3428690" cy="2245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12"/>
          <p:cNvGrpSpPr>
            <a:grpSpLocks noChangeAspect="1"/>
          </p:cNvGrpSpPr>
          <p:nvPr/>
        </p:nvGrpSpPr>
        <p:grpSpPr bwMode="auto">
          <a:xfrm>
            <a:off x="7582539" y="3764510"/>
            <a:ext cx="3130604" cy="2149140"/>
            <a:chOff x="2362" y="8362"/>
            <a:chExt cx="4274" cy="2933"/>
          </a:xfrm>
        </p:grpSpPr>
        <p:sp>
          <p:nvSpPr>
            <p:cNvPr id="19" name="AutoShape 13" descr="扩管器"/>
            <p:cNvSpPr>
              <a:spLocks noChangeAspect="1" noChangeArrowheads="1"/>
            </p:cNvSpPr>
            <p:nvPr/>
          </p:nvSpPr>
          <p:spPr bwMode="auto">
            <a:xfrm>
              <a:off x="2362" y="8362"/>
              <a:ext cx="4274" cy="2933"/>
            </a:xfrm>
            <a:prstGeom prst="rect">
              <a:avLst/>
            </a:prstGeom>
            <a:blipFill dpi="0" rotWithShape="0">
              <a:blip r:embed="rId3"/>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6158901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0"/>
          <p:cNvGrpSpPr>
            <a:grpSpLocks noChangeAspect="1"/>
          </p:cNvGrpSpPr>
          <p:nvPr/>
        </p:nvGrpSpPr>
        <p:grpSpPr bwMode="auto">
          <a:xfrm>
            <a:off x="6981042" y="3388508"/>
            <a:ext cx="3254778" cy="2160658"/>
            <a:chOff x="2362" y="13448"/>
            <a:chExt cx="3069" cy="2037"/>
          </a:xfrm>
        </p:grpSpPr>
        <p:sp>
          <p:nvSpPr>
            <p:cNvPr id="13" name="AutoShape 11" descr="弯管器"/>
            <p:cNvSpPr>
              <a:spLocks noChangeAspect="1" noChangeArrowheads="1"/>
            </p:cNvSpPr>
            <p:nvPr/>
          </p:nvSpPr>
          <p:spPr bwMode="auto">
            <a:xfrm>
              <a:off x="2362" y="13448"/>
              <a:ext cx="3069" cy="2037"/>
            </a:xfrm>
            <a:prstGeom prst="rect">
              <a:avLst/>
            </a:prstGeom>
            <a:blipFill dpi="0" rotWithShape="0">
              <a:blip r:embed="rId2"/>
              <a:srcRect/>
              <a:stretch>
                <a:fillRect/>
              </a:stretch>
            </a:blipFill>
          </p:spPr>
          <p:txBody>
            <a:bodyPr vert="horz" wrap="square" lIns="91440" tIns="45720" rIns="91440" bIns="45720" numCol="1" anchor="t" anchorCtr="0" compatLnSpc="1">
              <a:prstTxWarp prst="textNoShape">
                <a:avLst/>
              </a:prstTxWarp>
            </a:bodyPr>
            <a:lstStyle/>
            <a:p>
              <a:endParaRPr lang="zh-CN" altLang="en-US"/>
            </a:p>
          </p:txBody>
        </p:sp>
      </p:grpSp>
      <p:sp>
        <p:nvSpPr>
          <p:cNvPr id="14" name="矩形 13"/>
          <p:cNvSpPr/>
          <p:nvPr/>
        </p:nvSpPr>
        <p:spPr>
          <a:xfrm>
            <a:off x="1342029" y="1370546"/>
            <a:ext cx="8893791" cy="1569660"/>
          </a:xfrm>
          <a:prstGeom prst="rect">
            <a:avLst/>
          </a:prstGeom>
        </p:spPr>
        <p:txBody>
          <a:bodyPr wrap="square">
            <a:spAutoFit/>
          </a:bodyPr>
          <a:lstStyle/>
          <a:p>
            <a:r>
              <a:rPr lang="zh-CN" altLang="zh-CN" sz="3200" dirty="0"/>
              <a:t>弯管器</a:t>
            </a:r>
            <a:endParaRPr lang="en-US" altLang="zh-CN" sz="3200" dirty="0"/>
          </a:p>
          <a:p>
            <a:r>
              <a:rPr lang="zh-CN" altLang="zh-CN" sz="3200" dirty="0"/>
              <a:t>对于小管径的铜管，如需弯曲，可用弯管器加工。不同的管径必须用不同规格的弯管模子进行弯曲。</a:t>
            </a:r>
            <a:endParaRPr lang="zh-CN" altLang="en-US" sz="3200" dirty="0"/>
          </a:p>
        </p:txBody>
      </p:sp>
    </p:spTree>
    <p:extLst>
      <p:ext uri="{BB962C8B-B14F-4D97-AF65-F5344CB8AC3E}">
        <p14:creationId xmlns:p14="http://schemas.microsoft.com/office/powerpoint/2010/main" val="308178406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8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TotalTime>
  <Words>10728</Words>
  <Application>Microsoft Office PowerPoint</Application>
  <PresentationFormat>宽屏</PresentationFormat>
  <Paragraphs>885</Paragraphs>
  <Slides>144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3</vt:i4>
      </vt:variant>
      <vt:variant>
        <vt:lpstr>幻灯片标题</vt:lpstr>
      </vt:variant>
      <vt:variant>
        <vt:i4>144</vt:i4>
      </vt:variant>
    </vt:vector>
  </HeadingPairs>
  <TitlesOfParts>
    <vt:vector size="159" baseType="lpstr">
      <vt:lpstr>黑体</vt:lpstr>
      <vt:lpstr>隶书</vt:lpstr>
      <vt:lpstr>宋体</vt:lpstr>
      <vt:lpstr>Arial</vt:lpstr>
      <vt:lpstr>Calibri</vt:lpstr>
      <vt:lpstr>Calibri Light</vt:lpstr>
      <vt:lpstr>Cambria</vt:lpstr>
      <vt:lpstr>Symbol</vt:lpstr>
      <vt:lpstr>Tahoma</vt:lpstr>
      <vt:lpstr>Times New Roman</vt:lpstr>
      <vt:lpstr>Wingdings</vt:lpstr>
      <vt:lpstr>Office 主题</vt:lpstr>
      <vt:lpstr>Photoshop.Image.7</vt:lpstr>
      <vt:lpstr>AutoCAD.Drawing.17</vt:lpstr>
      <vt:lpstr>公式</vt:lpstr>
      <vt:lpstr>项目一 汽车空调系统概述 </vt:lpstr>
      <vt:lpstr>汽车空调系统概述</vt:lpstr>
      <vt:lpstr>一、汽车空调概述</vt:lpstr>
      <vt:lpstr>汽车空调制冷系统的组成</vt:lpstr>
      <vt:lpstr>节流膨胀阀系统组成示意图： </vt:lpstr>
      <vt:lpstr>节流膨胀管系统工作原理示意图：</vt:lpstr>
      <vt:lpstr>恒温膨胀阀-吸气节流阀系统示意图： </vt:lpstr>
      <vt:lpstr>恒温膨胀阀—压力调节器空调系统</vt:lpstr>
      <vt:lpstr>    </vt:lpstr>
      <vt:lpstr>汽车空调制冷（循环）工作原理</vt:lpstr>
      <vt:lpstr>汽车空调制冷原理</vt:lpstr>
      <vt:lpstr>汽车空调制冷实物示意图—1</vt:lpstr>
      <vt:lpstr>汽车空调实物示意图—2</vt:lpstr>
      <vt:lpstr>汽车空调系统在车上的布置图</vt:lpstr>
      <vt:lpstr>电动汽车空调实物图</vt:lpstr>
      <vt:lpstr>电动汽车空调系统图</vt:lpstr>
      <vt:lpstr>项目二 汽车空调制冷系统 </vt:lpstr>
      <vt:lpstr>PowerPoint 演示文稿</vt:lpstr>
      <vt:lpstr>一、汽车空调制冷系统的组成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项目三 汽车通风、供暖和配气系统 </vt:lpstr>
      <vt:lpstr>PowerPoint 演示文稿</vt:lpstr>
      <vt:lpstr>一、汽车供暖系统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项目四 汽车空调控制系统 </vt:lpstr>
      <vt:lpstr> 汽车空调自动控制系统工作原理</vt:lpstr>
      <vt:lpstr>一、汽车空调自动控制系统概述</vt:lpstr>
      <vt:lpstr>二、放大器控制型自动空调系统</vt:lpstr>
      <vt:lpstr>三、微电脑控制自动空调系统</vt:lpstr>
      <vt:lpstr>三、微电脑控制自动空调系统</vt:lpstr>
      <vt:lpstr>三、微电脑控制自动空调系统</vt:lpstr>
      <vt:lpstr>电子控制系统</vt:lpstr>
      <vt:lpstr>电子控制系统</vt:lpstr>
      <vt:lpstr>面板控制（东方之子）</vt:lpstr>
      <vt:lpstr>    1、内外循环按钮——切换内外循环。      转换成内气时，风机电压减少1V（在⒋9～10V内运行）；转换成外气时，风机电压恢复原状态。     此键工作不影响AUTO模式。      2、温度设定旋钮——调整设定温度。      调节旋钮转动一格，温度变化 0.5℃；     按下调节旋钮，显示外部温度，持续3S，再次按下后恢复；     设定温度范围在18℃～32℃，低于18℃指示LO，高于32℃指示HI；     此键工作不影响AUTO模式。</vt:lpstr>
      <vt:lpstr> 3、自动控制按钮（AUTO）——进入自动控制模式。     根据设定温度及外部温度信号、车内温度信号的变化量，自动调整鼓风机的吹风量、混合风门位置、A/C状态及内/外气开关工作状态；     吹风模式初始状态默认为吹前吹脚（FD）模式，也可通过MODE键改变吹风模式；     除霜按键与雨刮信号相关联，启动雨刮时，空调自动处于除霜模式；     压缩机工作状态由设定的温度来确定（设定温度高于28℃，压缩机不工作）。     空调系统刚工作、车速在10Km/h持续时间超过10S、车在停止状态之一时，系统自动切换置内循环；     系统自动记忆用户上次设定的工作模式；</vt:lpstr>
      <vt:lpstr>    4、关闭系统按键（OFF）——关闭系统。     按下关闭系统按键，显示屏关闭，同时所有执行机构均关闭；     系统在（OFF）状态时，按AUTO键、A/C键、除霜键之一时，系统自动开启工作，系统自动启动用户上次设定的工作模式；        5、模式设定按键（MODE）——调整吹风模式。     系统设置6个吹风模式：吹前F、吹脚D、吹前吹脚FD、除霜T、吹前吹脚除霜FDT、吹脚除霜DT。     按下模式设定按键，其循环顺序依次为：F—FDT—DT—T—FD—D； </vt:lpstr>
      <vt:lpstr>    6、空调按键（A/C）——控制压缩机工作。     在AUTO模式下，按下此键切换压缩机的工作状态并从AUTO模式退出置于手动模式；     在手动模式下，若设定温度高于28℃，压缩机不工作；     7、除霜按键——切换成强制除霜。     初始默认状态为：吹风模式为除霜状态、外循环、风量4档（环境温度低于12℃时全暖除霜，高于14℃时全冷除霜）；     鼓风机电压提升2V（在⒋9～10V内运行）； </vt:lpstr>
      <vt:lpstr>    8、减风量键——减小风量。     每按一次，风量逐级减一档直至1档，最小档保持不变；     在AUTO模式下，风量减至到1档时，从AUTO模式退出。     9、增风量键——增加风量。     每按一次，风量逐级增一档直至6档，最大档保持不变；     在AUTO模式下，风量增至到6档时，从AUTO模式退出。 </vt:lpstr>
      <vt:lpstr>三、微电脑控制自动空调系统</vt:lpstr>
      <vt:lpstr>电脑控制</vt:lpstr>
      <vt:lpstr> 汽车空调传感器和控制执行器件</vt:lpstr>
      <vt:lpstr>1、传感器</vt:lpstr>
      <vt:lpstr>一、基本组成</vt:lpstr>
      <vt:lpstr>2、控制器</vt:lpstr>
      <vt:lpstr>一、基本组成</vt:lpstr>
      <vt:lpstr>（1）风机电动机</vt:lpstr>
      <vt:lpstr>（1）风机电动机</vt:lpstr>
      <vt:lpstr>3、执行器</vt:lpstr>
      <vt:lpstr>（2）压缩机</vt:lpstr>
      <vt:lpstr>（2）压缩机</vt:lpstr>
      <vt:lpstr>（2）压缩机</vt:lpstr>
      <vt:lpstr>3、执行器</vt:lpstr>
      <vt:lpstr>3、执行器</vt:lpstr>
      <vt:lpstr> 自动空调典型电路分析</vt:lpstr>
      <vt:lpstr>一、凌志LS400空调电路</vt:lpstr>
      <vt:lpstr>空调ECU具有的功能</vt:lpstr>
      <vt:lpstr>控制电路示意图</vt:lpstr>
      <vt:lpstr>空调ECU具有的功能</vt:lpstr>
      <vt:lpstr>PowerPoint 演示文稿</vt:lpstr>
      <vt:lpstr>一、凌志LS400空调电路</vt:lpstr>
      <vt:lpstr>二、克莱斯勒公司BCM系统自动空调电路</vt:lpstr>
      <vt:lpstr>二、克莱斯勒公司BCM系统自动空调电路</vt:lpstr>
      <vt:lpstr>二、克莱斯勒公司BCM系统自动空调电路</vt:lpstr>
      <vt:lpstr>空调1</vt:lpstr>
      <vt:lpstr>空调2</vt:lpstr>
      <vt:lpstr>空调3</vt:lpstr>
      <vt:lpstr>空调4</vt:lpstr>
      <vt:lpstr>空调5</vt:lpstr>
      <vt:lpstr>空调6</vt:lpstr>
      <vt:lpstr>空调7</vt:lpstr>
      <vt:lpstr>空调8</vt:lpstr>
      <vt:lpstr>空调9</vt:lpstr>
      <vt:lpstr>空调10</vt:lpstr>
      <vt:lpstr>小结</vt:lpstr>
      <vt:lpstr>项目五 汽车空调检修工具 </vt:lpstr>
      <vt:lpstr>PowerPoint 演示文稿</vt:lpstr>
      <vt:lpstr>基本工具</vt:lpstr>
      <vt:lpstr>专用工具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歧管压力表组</vt:lpstr>
      <vt:lpstr>PowerPoint 演示文稿</vt:lpstr>
      <vt:lpstr>PowerPoint 演示文稿</vt:lpstr>
      <vt:lpstr>PowerPoint 演示文稿</vt:lpstr>
      <vt:lpstr>PowerPoint 演示文稿</vt:lpstr>
      <vt:lpstr>PowerPoint 演示文稿</vt:lpstr>
      <vt:lpstr>PowerPoint 演示文稿</vt:lpstr>
      <vt:lpstr>检漏设备</vt:lpstr>
      <vt:lpstr>项目六  汽车空调使用与维护</vt:lpstr>
      <vt:lpstr>PowerPoint 演示文稿</vt:lpstr>
      <vt:lpstr>非独立空调的正确使用</vt:lpstr>
      <vt:lpstr>PowerPoint 演示文稿</vt:lpstr>
      <vt:lpstr>PowerPoint 演示文稿</vt:lpstr>
      <vt:lpstr>PowerPoint 演示文稿</vt:lpstr>
      <vt:lpstr>空调的定期维护</vt:lpstr>
      <vt:lpstr>PowerPoint 演示文稿</vt:lpstr>
      <vt:lpstr>PowerPoint 演示文稿</vt:lpstr>
      <vt:lpstr>PowerPoint 演示文稿</vt:lpstr>
      <vt:lpstr>PowerPoint 演示文稿</vt:lpstr>
      <vt:lpstr>PowerPoint 演示文稿</vt:lpstr>
      <vt:lpstr>PowerPoint 演示文稿</vt:lpstr>
      <vt:lpstr>空调管路的检查与紧固</vt:lpstr>
      <vt:lpstr>空调制冷剂量的检查</vt:lpstr>
      <vt:lpstr>PowerPoint 演示文稿</vt:lpstr>
      <vt:lpstr>空调制冷剂压力的测量</vt:lpstr>
      <vt:lpstr>冷冻机油的检查</vt:lpstr>
      <vt:lpstr>PowerPoint 演示文稿</vt:lpstr>
      <vt:lpstr>PowerPoint 演示文稿</vt:lpstr>
      <vt:lpstr>冷冻机油的加注</vt:lpstr>
      <vt:lpstr>PowerPoint 演示文稿</vt:lpstr>
      <vt:lpstr>汽车空调故障诊断的基本方法</vt:lpstr>
      <vt:lpstr>PowerPoint 演示文稿</vt:lpstr>
      <vt:lpstr>PowerPoint 演示文稿</vt:lpstr>
      <vt:lpstr>PowerPoint 演示文稿</vt:lpstr>
      <vt:lpstr>PowerPoint 演示文稿</vt:lpstr>
      <vt:lpstr>用歧管压力表组进行故障诊断</vt:lpstr>
      <vt:lpstr>制冷量不足故障的诊断与排除</vt:lpstr>
      <vt:lpstr>不制冷故障的诊断与排除</vt:lpstr>
      <vt:lpstr>压缩机间歇停止工作的故障诊断与排除</vt:lpstr>
      <vt:lpstr>空调异响故障的诊断与排除</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Windows</cp:lastModifiedBy>
  <cp:revision>22</cp:revision>
  <dcterms:created xsi:type="dcterms:W3CDTF">2016-01-23T13:02:45Z</dcterms:created>
  <dcterms:modified xsi:type="dcterms:W3CDTF">2016-01-27T14:18:02Z</dcterms:modified>
</cp:coreProperties>
</file>