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00" r:id="rId2"/>
    <p:sldId id="277" r:id="rId3"/>
    <p:sldId id="302" r:id="rId4"/>
    <p:sldId id="303" r:id="rId5"/>
    <p:sldId id="304" r:id="rId6"/>
    <p:sldId id="305" r:id="rId7"/>
    <p:sldId id="307" r:id="rId8"/>
    <p:sldId id="308" r:id="rId9"/>
    <p:sldId id="310" r:id="rId10"/>
    <p:sldId id="309" r:id="rId11"/>
    <p:sldId id="311" r:id="rId12"/>
    <p:sldId id="321" r:id="rId13"/>
    <p:sldId id="326" r:id="rId14"/>
    <p:sldId id="322" r:id="rId15"/>
    <p:sldId id="323" r:id="rId16"/>
    <p:sldId id="324" r:id="rId17"/>
    <p:sldId id="327" r:id="rId18"/>
    <p:sldId id="325" r:id="rId19"/>
    <p:sldId id="301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Arial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5D"/>
    <a:srgbClr val="FFD28F"/>
    <a:srgbClr val="743A00"/>
    <a:srgbClr val="5F5F5F"/>
    <a:srgbClr val="EAEAEA"/>
    <a:srgbClr val="B2B2B2"/>
    <a:srgbClr val="DE8400"/>
    <a:srgbClr val="D40A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686" y="-114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a typeface="宋体" charset="-122"/>
              </a:defRPr>
            </a:lvl1pPr>
          </a:lstStyle>
          <a:p>
            <a:pPr>
              <a:defRPr/>
            </a:pPr>
            <a:fld id="{736AED5F-78EF-48B1-97F3-3483E2053D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F7AA7-0B7B-412E-9AA6-35A39F4846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C00BD-1400-487A-90AB-C797022633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0FE3-5D66-4CA9-91A7-EF2C45D22E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3241-131F-4A36-96C9-6EAB40CF4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0E268-D602-4D54-9FAF-F256A5ECE6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BED9-150C-40C4-9FB5-C6699D0D8B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93455-B37B-406D-8810-D898FA2647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29220-14F0-4D00-9145-5B0915B7F2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55A3-B346-4902-9BEC-0CD9B26B6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AD7CE-ED6E-43FF-8EDB-676D8DC585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581A-5BE0-4FC5-8742-F11FF2E0A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B09EFD-8A51-4EA4-A064-9CFC100BEF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文本框 7"/>
          <p:cNvSpPr txBox="1">
            <a:spLocks noChangeArrowheads="1"/>
          </p:cNvSpPr>
          <p:nvPr userDrawn="1"/>
        </p:nvSpPr>
        <p:spPr bwMode="auto">
          <a:xfrm>
            <a:off x="5580063" y="188913"/>
            <a:ext cx="3382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</a:rPr>
              <a:t>第八章  汽车与经济</a:t>
            </a:r>
          </a:p>
        </p:txBody>
      </p:sp>
      <p:sp>
        <p:nvSpPr>
          <p:cNvPr id="1032" name="文本框 8"/>
          <p:cNvSpPr txBox="1">
            <a:spLocks noChangeArrowheads="1"/>
          </p:cNvSpPr>
          <p:nvPr userDrawn="1"/>
        </p:nvSpPr>
        <p:spPr bwMode="auto">
          <a:xfrm>
            <a:off x="755650" y="10525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yipinhome.com/baike/wp-content/uploads/auto_save_image/2011/12/004831Vpn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.hk/url?sa=i&amp;rct=j&amp;q=%E8%BD%AE%E8%83%8E&amp;source=images&amp;cd=&amp;cad=rja&amp;docid=m8pqyqzeLUJxnM&amp;tbnid=qY7PatDgU8nkzM:&amp;ved=0CAUQjRw&amp;url=http://auto.sohu.com/s2006/qicheluntai/&amp;ei=S7b7UYr-Csr3lAWa64CYBA&amp;psig=AFQjCNFFhXbum59qLo4WO4Kqgg9PrlGujA&amp;ust=1375536923448285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hk/url?sa=i&amp;source=images&amp;cd=&amp;cad=rja&amp;docid=2ziufZvX_MQTVM&amp;tbnid=nYwt-YUQb_VbkM:&amp;ved=&amp;url=http://feature.mtime.com/act/transformers/360/3.html&amp;ei=FDP5UbOOKMmhkwXQ_YCYCA&amp;psig=AFQjCNGaNNoknsDJrtGfWaaEDjszY2pEyA&amp;ust=1375372436685949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CollageGloba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2819400"/>
            <a:ext cx="434975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​​ 3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4000"/>
            <a:ext cx="7315200" cy="243840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汽车文化</a:t>
            </a:r>
            <a:endParaRPr lang="en-US" altLang="zh-CN" sz="4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认识汽车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​​ 5"/>
          <p:cNvSpPr/>
          <p:nvPr/>
        </p:nvSpPr>
        <p:spPr>
          <a:xfrm>
            <a:off x="-2241" y="6468960"/>
            <a:ext cx="9144000" cy="381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8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058" name="矩形​​ 8"/>
          <p:cNvSpPr>
            <a:spLocks noChangeArrowheads="1"/>
          </p:cNvSpPr>
          <p:nvPr/>
        </p:nvSpPr>
        <p:spPr bwMode="auto">
          <a:xfrm>
            <a:off x="3276600" y="3429000"/>
            <a:ext cx="304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主讲：方晓汾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2013</a:t>
            </a:r>
            <a:r>
              <a:rPr lang="zh-CN" altLang="en-US" sz="24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</a:t>
            </a:r>
            <a:r>
              <a:rPr lang="zh-CN" altLang="en-US" sz="24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月</a:t>
            </a:r>
          </a:p>
        </p:txBody>
      </p:sp>
      <p:pic>
        <p:nvPicPr>
          <p:cNvPr id="2059" name="图片 6" descr="http://www.72sc.com/png/UploadFiles_4404/200810/20081004121641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78263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2051" name="Picture 3" descr="J07-100x150%E6%B1%BD%E8%BD%A6%E6%80%BB%E6%88%90%E6%8B%86%E5%88%86%E5%B9%B3%E9%9D%A2%E5%9B%BE"/>
          <p:cNvPicPr>
            <a:picLocks noChangeAspect="1" noChangeArrowheads="1"/>
          </p:cNvPicPr>
          <p:nvPr/>
        </p:nvPicPr>
        <p:blipFill>
          <a:blip r:embed="rId2" cstate="print"/>
          <a:srcRect l="2170" t="14250" r="1500" b="3500"/>
          <a:stretch>
            <a:fillRect/>
          </a:stretch>
        </p:blipFill>
        <p:spPr bwMode="auto">
          <a:xfrm>
            <a:off x="177542" y="1052736"/>
            <a:ext cx="8786946" cy="500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</a:p>
        </p:txBody>
      </p:sp>
      <p:pic>
        <p:nvPicPr>
          <p:cNvPr id="12290" name="il_fi" descr="http://www.yipinhome.com/baike/wp-content/uploads/auto_save_image/2011/12/004831Vpn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99592" y="1124744"/>
            <a:ext cx="3312368" cy="4157784"/>
          </a:xfrm>
          <a:prstGeom prst="rect">
            <a:avLst/>
          </a:prstGeom>
          <a:noFill/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3744416" cy="3632084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896990" y="5417150"/>
            <a:ext cx="33500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图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1.11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：瓦特与他改进的蒸汽机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83568" y="5583723"/>
            <a:ext cx="81975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图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1.12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：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2011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年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10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月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10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日以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460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万美元卖出一辆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127</a:t>
            </a:r>
            <a:r>
              <a:rPr lang="zh-CN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年“高龄”的蒸汽动力老爷车</a:t>
            </a: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 b="2524"/>
          <a:stretch>
            <a:fillRect/>
          </a:stretch>
        </p:blipFill>
        <p:spPr bwMode="auto">
          <a:xfrm>
            <a:off x="755576" y="1052736"/>
            <a:ext cx="7704856" cy="429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4968552" cy="474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035429" y="5949280"/>
            <a:ext cx="28392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图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1.13</a:t>
            </a:r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：大众</a:t>
            </a:r>
            <a:r>
              <a:rPr lang="en-US" altLang="zh-CN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1.2TSI</a:t>
            </a:r>
            <a:r>
              <a:rPr lang="zh-CN" altLang="en-US" sz="1800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发动机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5536" y="1556211"/>
            <a:ext cx="85689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按工作循环的不同分：二冲程发动机和四冲程发动机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按燃料种类：柴油机和汽油机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 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根据冷却方式的不同：水冷式和风冷式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根据气门位置的不同：侧置和顶置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根据点火方式的不：点燃和压燃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根据气缸数目的不同：单缸和多缸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根据发动机转速的不同：高 中 低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othic Std B" pitchFamily="34" charset="-128"/>
                <a:ea typeface="仿宋_GB2312"/>
                <a:cs typeface="Times New Roman" pitchFamily="18" charset="0"/>
              </a:rPr>
              <a:t>根据是否增压、活塞运动方式、气缸排列方式不同分类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dobe Gothic Std B" pitchFamily="34" charset="-128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7889" name="Picture 1" descr="J03%20~1"/>
          <p:cNvPicPr>
            <a:picLocks noChangeAspect="1" noChangeArrowheads="1"/>
          </p:cNvPicPr>
          <p:nvPr/>
        </p:nvPicPr>
        <p:blipFill>
          <a:blip r:embed="rId2" cstate="print"/>
          <a:srcRect l="6364" t="15440" r="6854" b="6618"/>
          <a:stretch>
            <a:fillRect/>
          </a:stretch>
        </p:blipFill>
        <p:spPr bwMode="auto">
          <a:xfrm>
            <a:off x="0" y="888129"/>
            <a:ext cx="9143999" cy="547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车轮的发展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6896" name="Picture 32" descr="http://photocdn.sohu.com/20060419/Img2428916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4064" y="908720"/>
            <a:ext cx="6278255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692696"/>
            <a:ext cx="2463725" cy="260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车轮的发展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79512" y="3143537"/>
          <a:ext cx="8568952" cy="3021767"/>
        </p:xfrm>
        <a:graphic>
          <a:graphicData uri="http://schemas.openxmlformats.org/drawingml/2006/table">
            <a:tbl>
              <a:tblPr/>
              <a:tblGrid>
                <a:gridCol w="1657943"/>
                <a:gridCol w="2513094"/>
                <a:gridCol w="2356026"/>
                <a:gridCol w="2041889"/>
              </a:tblGrid>
              <a:tr h="255801">
                <a:tc gridSpan="4">
                  <a:txBody>
                    <a:bodyPr/>
                    <a:lstStyle/>
                    <a:p>
                      <a:pPr indent="1028700"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1760                            1960                          1990</a:t>
                      </a:r>
                      <a:endParaRPr lang="zh-CN" sz="1600" kern="100">
                        <a:latin typeface="华文仿宋" pitchFamily="2" charset="-122"/>
                        <a:ea typeface="华文仿宋" pitchFamily="2" charset="-122"/>
                        <a:cs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自然经济时代</a:t>
                      </a:r>
                      <a:endParaRPr lang="zh-CN" sz="1600" kern="100">
                        <a:latin typeface="华文仿宋" pitchFamily="2" charset="-122"/>
                        <a:ea typeface="华文仿宋" pitchFamily="2" charset="-122"/>
                        <a:cs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工业时代（商品经济时代）</a:t>
                      </a:r>
                      <a:endParaRPr lang="zh-CN" sz="1600" kern="100">
                        <a:latin typeface="华文仿宋" pitchFamily="2" charset="-122"/>
                        <a:ea typeface="华文仿宋" pitchFamily="2" charset="-122"/>
                        <a:cs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后工业时代（商品经济）</a:t>
                      </a:r>
                      <a:endParaRPr lang="zh-CN" sz="1600" kern="100">
                        <a:latin typeface="华文仿宋" pitchFamily="2" charset="-122"/>
                        <a:ea typeface="华文仿宋" pitchFamily="2" charset="-122"/>
                        <a:cs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信息经济时代</a:t>
                      </a:r>
                      <a:endParaRPr lang="zh-CN" sz="1600" kern="100">
                        <a:latin typeface="华文仿宋" pitchFamily="2" charset="-122"/>
                        <a:ea typeface="华文仿宋" pitchFamily="2" charset="-122"/>
                        <a:cs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2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古代文明、文艺复兴、封建制度瓦解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蒸汽机诞生、工业设计建立，相对论、二战，科学技术迅速转化为生产力，动力问题一度成为关键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登月计划、系统论、能源危机、世界出现多级化政治、科技进步并非社会进步的唯一条件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环境，生物工程，设计信息化，智能化，重提天人合一，多元选择，和谐共生。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01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手工化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机械化 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电气化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电子化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电脑化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信息知识化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801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少量、地域化、个体化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大批量、共性化、标准化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多品种、多用途、需求细分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创造新的生存方式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80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原材料限制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技术限制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市场限制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</a:t>
                      </a:r>
                      <a:r>
                        <a:rPr lang="zh-CN" sz="1600" kern="10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需求限制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80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人是第一生产力</a:t>
                      </a:r>
                      <a:r>
                        <a:rPr lang="en-US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 </a:t>
                      </a:r>
                      <a:r>
                        <a:rPr lang="zh-CN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技术是第一生产力</a:t>
                      </a:r>
                      <a:r>
                        <a:rPr lang="en-US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→</a:t>
                      </a:r>
                      <a:r>
                        <a:rPr lang="en-US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     </a:t>
                      </a:r>
                      <a:r>
                        <a:rPr lang="zh-CN" sz="1600" kern="100" dirty="0">
                          <a:latin typeface="华文仿宋" pitchFamily="2" charset="-122"/>
                          <a:ea typeface="华文仿宋" pitchFamily="2" charset="-122"/>
                          <a:cs typeface="Times New Roman"/>
                        </a:rPr>
                        <a:t>系统综合的科学方法，使知识信息成为最活跃的生产力</a:t>
                      </a: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1988" name="Picture 4" descr="http://t1.baidu.com/it/u=1455393912,415718445&amp;fm=15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68760"/>
            <a:ext cx="2295525" cy="1428750"/>
          </a:xfrm>
          <a:prstGeom prst="rect">
            <a:avLst/>
          </a:prstGeom>
          <a:noFill/>
        </p:spPr>
      </p:pic>
      <p:sp>
        <p:nvSpPr>
          <p:cNvPr id="14" name="右箭头 13"/>
          <p:cNvSpPr/>
          <p:nvPr/>
        </p:nvSpPr>
        <p:spPr>
          <a:xfrm>
            <a:off x="3563888" y="1628800"/>
            <a:ext cx="230425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活动三 车轮的发展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7584" y="3645024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华文仿宋" pitchFamily="2" charset="-122"/>
                <a:ea typeface="华文仿宋" pitchFamily="2" charset="-122"/>
              </a:rPr>
              <a:t>……</a:t>
            </a:r>
            <a:r>
              <a:rPr lang="zh-CN" altLang="zh-CN" dirty="0" smtClean="0">
                <a:latin typeface="华文仿宋" pitchFamily="2" charset="-122"/>
                <a:ea typeface="华文仿宋" pitchFamily="2" charset="-122"/>
              </a:rPr>
              <a:t>追求速度，小小轴承和滚珠使传动效率成倍地提高，滑板和旱冰鞋让人们感到仿佛轮子在脚下生出，这可谓是最贴切的腿脚的延伸方式；反之，为了减速、安全，人类又发明了各式各样的防滑轮，有冰地轮胎（带金属长钉），有雪地轮胎（带金属抓地齿），有越野轮胎（带橡胶凸块）等等，有需求的地方，设计就集社会、科技等系统的资源，探寻一种解决问题的方法，这也是“事”——设计的过程，最后得到“物”——设计的结果。</a:t>
            </a:r>
            <a:endParaRPr lang="zh-CN" altLang="en-US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55576" y="1052736"/>
            <a:ext cx="702665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/>
                <a:cs typeface="Times New Roman" pitchFamily="18" charset="0"/>
              </a:rPr>
              <a:t>扩展阅读</a:t>
            </a:r>
            <a:r>
              <a:rPr lang="en-US" altLang="zh-CN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/>
                <a:cs typeface="Times New Roman" pitchFamily="18" charset="0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cs typeface="Times New Roman" pitchFamily="18" charset="0"/>
              </a:rPr>
              <a:t>车轮的发展</a:t>
            </a:r>
            <a:endParaRPr lang="en-US" altLang="zh-CN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  <a:cs typeface="Times New Roman" pitchFamily="18" charset="0"/>
            </a:endParaRPr>
          </a:p>
          <a:p>
            <a:pPr lvl="0"/>
            <a:endParaRPr lang="en-US" altLang="zh-CN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lvl="0"/>
            <a:r>
              <a:rPr lang="zh-CN" altLang="en-US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思考讨论：</a:t>
            </a:r>
            <a:endParaRPr lang="en-US" altLang="zh-CN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lvl="0"/>
            <a:r>
              <a:rPr lang="en-US" altLang="zh-CN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1.</a:t>
            </a:r>
            <a:r>
              <a:rPr lang="zh-CN" altLang="en-US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最早的轮子是怎么发明的？</a:t>
            </a:r>
            <a:endParaRPr lang="en-US" altLang="zh-CN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lvl="0"/>
            <a:r>
              <a:rPr lang="en-US" altLang="zh-CN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2.</a:t>
            </a:r>
            <a:r>
              <a:rPr lang="zh-CN" altLang="en-US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未来会有什么样的轮子？</a:t>
            </a:r>
            <a:endParaRPr lang="en-US" altLang="zh-CN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lvl="0"/>
            <a:r>
              <a:rPr lang="en-US" altLang="zh-CN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3.</a:t>
            </a:r>
            <a:r>
              <a:rPr lang="zh-CN" altLang="en-US" b="0" dirty="0" smtClean="0">
                <a:latin typeface="Times New Roman" pitchFamily="18" charset="0"/>
                <a:ea typeface="仿宋_GB2312"/>
                <a:cs typeface="Times New Roman" pitchFamily="18" charset="0"/>
              </a:rPr>
              <a:t>轮子的发明是为了解决什么样的问题？</a:t>
            </a:r>
            <a:endParaRPr lang="en-US" altLang="zh-CN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  <a:p>
            <a:pPr lvl="0"/>
            <a:endParaRPr lang="zh-CN" altLang="en-US" b="0" dirty="0" smtClean="0">
              <a:latin typeface="Times New Roman" pitchFamily="18" charset="0"/>
              <a:ea typeface="仿宋_GB231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​​ 6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6629" name="组合 7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9" name="矩形​​ 8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26635" name="TextBox 9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26636" name="矩形​​ 10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1866900" y="1340768"/>
            <a:ext cx="54102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solidFill>
                  <a:srgbClr val="000000"/>
                </a:solidFill>
                <a:ea typeface="宋体" charset="-122"/>
              </a:rPr>
              <a:t> </a:t>
            </a:r>
            <a:endParaRPr lang="en-US" altLang="zh-CN" sz="5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Q/A</a:t>
            </a:r>
          </a:p>
          <a:p>
            <a:pPr algn="ctr"/>
            <a:r>
              <a:rPr lang="en-US" altLang="zh-CN" sz="5400" dirty="0" smtClean="0">
                <a:solidFill>
                  <a:srgbClr val="000000"/>
                </a:solidFill>
              </a:rPr>
              <a:t>Thank </a:t>
            </a:r>
            <a:r>
              <a:rPr lang="en-US" altLang="zh-CN" sz="5400" dirty="0">
                <a:solidFill>
                  <a:srgbClr val="000000"/>
                </a:solidFill>
              </a:rPr>
              <a:t>You!</a:t>
            </a:r>
          </a:p>
          <a:p>
            <a:pPr algn="ctr"/>
            <a:r>
              <a:rPr lang="en-US" altLang="zh-CN" sz="5400" dirty="0" err="1">
                <a:solidFill>
                  <a:srgbClr val="000000"/>
                </a:solidFill>
              </a:rPr>
              <a:t>Vielen</a:t>
            </a:r>
            <a:r>
              <a:rPr lang="en-US" altLang="zh-CN" sz="5400" dirty="0">
                <a:solidFill>
                  <a:srgbClr val="000000"/>
                </a:solidFill>
              </a:rPr>
              <a:t> </a:t>
            </a:r>
            <a:r>
              <a:rPr lang="en-US" altLang="zh-CN" sz="5400" dirty="0" err="1">
                <a:solidFill>
                  <a:srgbClr val="000000"/>
                </a:solidFill>
              </a:rPr>
              <a:t>Danke</a:t>
            </a:r>
            <a:r>
              <a:rPr lang="en-US" altLang="zh-CN" sz="5400" dirty="0">
                <a:solidFill>
                  <a:srgbClr val="000000"/>
                </a:solidFill>
              </a:rPr>
              <a:t>!</a:t>
            </a:r>
          </a:p>
          <a:p>
            <a:endParaRPr lang="en-US" altLang="zh-CN" dirty="0">
              <a:solidFill>
                <a:srgbClr val="000000"/>
              </a:solidFill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</a:rPr>
              <a:t>Email: </a:t>
            </a:r>
            <a:r>
              <a:rPr lang="en-US" altLang="zh-CN" dirty="0" smtClean="0">
                <a:solidFill>
                  <a:srgbClr val="000000"/>
                </a:solidFill>
              </a:rPr>
              <a:t>fangxiaofen1985@hotmail.com</a:t>
            </a:r>
            <a:endParaRPr lang="zh-CN" altLang="en-US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总结提升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3081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2" name="Line 2"/>
          <p:cNvSpPr>
            <a:spLocks noChangeShapeType="1"/>
          </p:cNvSpPr>
          <p:nvPr/>
        </p:nvSpPr>
        <p:spPr bwMode="black">
          <a:xfrm>
            <a:off x="2914130" y="510237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black">
          <a:xfrm>
            <a:off x="3491880" y="468507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总结提升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black">
          <a:xfrm>
            <a:off x="2956992" y="23020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black">
          <a:xfrm>
            <a:off x="3642792" y="19210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引言：案例一 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black">
          <a:xfrm>
            <a:off x="3447530" y="29878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black">
          <a:xfrm>
            <a:off x="4099992" y="26068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black">
          <a:xfrm>
            <a:off x="3642792" y="371331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black">
          <a:xfrm>
            <a:off x="4328592" y="3332312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活动二 认识发动机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black">
          <a:xfrm>
            <a:off x="3447530" y="4435624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black">
          <a:xfrm>
            <a:off x="4099992" y="4054624"/>
            <a:ext cx="3552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dirty="0" smtClean="0">
                <a:latin typeface="Adobe 仿宋 Std R" pitchFamily="18" charset="-122"/>
                <a:ea typeface="Adobe 仿宋 Std R" pitchFamily="18" charset="-122"/>
              </a:rPr>
              <a:t>活动三 车轮的发展</a:t>
            </a:r>
            <a:endParaRPr lang="en-US" altLang="zh-CN" dirty="0">
              <a:latin typeface="Adobe 仿宋 Std R" pitchFamily="18" charset="-122"/>
              <a:ea typeface="Adobe 仿宋 Std R" pitchFamily="18" charset="-122"/>
            </a:endParaRPr>
          </a:p>
        </p:txBody>
      </p:sp>
      <p:grpSp>
        <p:nvGrpSpPr>
          <p:cNvPr id="22" name="Group 94"/>
          <p:cNvGrpSpPr>
            <a:grpSpLocks/>
          </p:cNvGrpSpPr>
          <p:nvPr/>
        </p:nvGrpSpPr>
        <p:grpSpPr bwMode="auto">
          <a:xfrm>
            <a:off x="2776017" y="1921024"/>
            <a:ext cx="393700" cy="393700"/>
            <a:chOff x="2543" y="1006"/>
            <a:chExt cx="416" cy="416"/>
          </a:xfrm>
        </p:grpSpPr>
        <p:sp>
          <p:nvSpPr>
            <p:cNvPr id="23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24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26" name="Picture 5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7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28" name="Picture 5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5" name="Picture 5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93"/>
          <p:cNvGrpSpPr>
            <a:grpSpLocks/>
          </p:cNvGrpSpPr>
          <p:nvPr/>
        </p:nvGrpSpPr>
        <p:grpSpPr bwMode="auto">
          <a:xfrm>
            <a:off x="3311005" y="2608412"/>
            <a:ext cx="393700" cy="393700"/>
            <a:chOff x="3071" y="1006"/>
            <a:chExt cx="416" cy="416"/>
          </a:xfrm>
        </p:grpSpPr>
        <p:sp>
          <p:nvSpPr>
            <p:cNvPr id="30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1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3" name="Picture 6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34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35" name="Picture 6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2" name="Picture 86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3479280" y="3330724"/>
            <a:ext cx="393700" cy="393700"/>
            <a:chOff x="3647" y="1006"/>
            <a:chExt cx="416" cy="416"/>
          </a:xfrm>
        </p:grpSpPr>
        <p:sp>
          <p:nvSpPr>
            <p:cNvPr id="3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3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40" name="Picture 69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1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2" name="Picture 71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39" name="Picture 87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3" name="Group 91"/>
          <p:cNvGrpSpPr>
            <a:grpSpLocks/>
          </p:cNvGrpSpPr>
          <p:nvPr/>
        </p:nvGrpSpPr>
        <p:grpSpPr bwMode="auto">
          <a:xfrm>
            <a:off x="3261792" y="4043512"/>
            <a:ext cx="393700" cy="393700"/>
            <a:chOff x="4213" y="1006"/>
            <a:chExt cx="416" cy="416"/>
          </a:xfrm>
        </p:grpSpPr>
        <p:sp>
          <p:nvSpPr>
            <p:cNvPr id="44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45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47" name="Picture 7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48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49" name="Picture 76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46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0" name="Group 90"/>
          <p:cNvGrpSpPr>
            <a:grpSpLocks/>
          </p:cNvGrpSpPr>
          <p:nvPr/>
        </p:nvGrpSpPr>
        <p:grpSpPr bwMode="auto">
          <a:xfrm>
            <a:off x="2717280" y="4707087"/>
            <a:ext cx="393700" cy="393700"/>
            <a:chOff x="4803" y="1006"/>
            <a:chExt cx="416" cy="416"/>
          </a:xfrm>
        </p:grpSpPr>
        <p:sp>
          <p:nvSpPr>
            <p:cNvPr id="5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Adobe 仿宋 Std R" pitchFamily="18" charset="-122"/>
                <a:ea typeface="Adobe 仿宋 Std R" pitchFamily="18" charset="-122"/>
              </a:endParaRPr>
            </a:p>
          </p:txBody>
        </p:sp>
        <p:grpSp>
          <p:nvGrpSpPr>
            <p:cNvPr id="5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54" name="Picture 8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55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Adobe 仿宋 Std R" pitchFamily="18" charset="-122"/>
                  <a:ea typeface="Adobe 仿宋 Std R" pitchFamily="18" charset="-122"/>
                </a:endParaRPr>
              </a:p>
            </p:txBody>
          </p:sp>
          <p:pic>
            <p:nvPicPr>
              <p:cNvPr id="56" name="Picture 85" descr="Picture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Picture 89"/>
            <p:cNvPicPr>
              <a:picLocks noChangeAspect="1" noChangeArrowheads="1"/>
            </p:cNvPicPr>
            <p:nvPr/>
          </p:nvPicPr>
          <p:blipFill>
            <a:blip r:embed="rId4" cstate="print"/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90" name="Picture 18" descr="http://www.52design.com/pic/20096/20096916525423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2856"/>
            <a:ext cx="3436640" cy="3436640"/>
          </a:xfrm>
          <a:prstGeom prst="rect">
            <a:avLst/>
          </a:prstGeom>
          <a:noFill/>
        </p:spPr>
      </p:pic>
      <p:sp>
        <p:nvSpPr>
          <p:cNvPr id="59" name="TextBox 58"/>
          <p:cNvSpPr txBox="1"/>
          <p:nvPr/>
        </p:nvSpPr>
        <p:spPr>
          <a:xfrm>
            <a:off x="2339752" y="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latin typeface="Adobe Gothic Std B" pitchFamily="34" charset="-128"/>
                <a:ea typeface="Adobe Gothic Std B" pitchFamily="34" charset="-128"/>
              </a:rPr>
              <a:t>Contents</a:t>
            </a:r>
            <a:endParaRPr lang="zh-CN" altLang="en-US" sz="4400" dirty="0">
              <a:latin typeface="Adobe Gothic Std B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mtime.cn/act/transformers/images/temp/360/bumblebee_2_b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36912"/>
            <a:ext cx="5877861" cy="3744416"/>
          </a:xfrm>
          <a:prstGeom prst="rect">
            <a:avLst/>
          </a:prstGeom>
          <a:noFill/>
        </p:spPr>
      </p:pic>
      <p:sp>
        <p:nvSpPr>
          <p:cNvPr id="8" name="矩形​​ 7"/>
          <p:cNvSpPr/>
          <p:nvPr/>
        </p:nvSpPr>
        <p:spPr>
          <a:xfrm>
            <a:off x="-2241" y="1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39752" y="4636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</a:rPr>
              <a:t>引言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3528" y="980728"/>
            <a:ext cx="48245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没有文化的商业没有前途，没有文化的商人缺少品位，没有文化的商品则不会有市场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。有汽车就有车迷，典雅庄重的收藏名车、精美的汽车模型、别致的汽车匙扣、亮丽的汽车服饰、惹眼的汽车杂志，还有汽车打火机、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T</a:t>
            </a:r>
            <a:r>
              <a:rPr lang="zh-CN" altLang="zh-CN" sz="2400" dirty="0" smtClean="0">
                <a:latin typeface="Adobe 仿宋 Std R" pitchFamily="18" charset="-122"/>
                <a:ea typeface="Adobe 仿宋 Std R" pitchFamily="18" charset="-122"/>
              </a:rPr>
              <a:t>恤衫等汽车礼品，都是车迷们的最爱。于是，汽车就有了文化。</a:t>
            </a:r>
            <a:r>
              <a:rPr lang="en-US" altLang="zh-CN" sz="2400" dirty="0" smtClean="0">
                <a:latin typeface="Adobe 仿宋 Std R" pitchFamily="18" charset="-122"/>
                <a:ea typeface="Adobe 仿宋 Std R" pitchFamily="18" charset="-122"/>
              </a:rPr>
              <a:t>……</a:t>
            </a:r>
          </a:p>
          <a:p>
            <a:endParaRPr lang="en-US" altLang="zh-CN" sz="2400" dirty="0" smtClean="0">
              <a:latin typeface="Adobe 仿宋 Std R" pitchFamily="18" charset="-122"/>
              <a:ea typeface="Adobe 仿宋 Std R" pitchFamily="18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Adobe 仿宋 Std R" pitchFamily="18" charset="-122"/>
                <a:ea typeface="Adobe 仿宋 Std R" pitchFamily="18" charset="-122"/>
              </a:rPr>
              <a:t>什么是汽车文化？</a:t>
            </a:r>
            <a:endParaRPr lang="zh-CN" altLang="en-US" sz="2400" dirty="0">
              <a:solidFill>
                <a:srgbClr val="0070C0"/>
              </a:solidFill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18434" name="Picture 2" descr="尚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625900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619672" y="5373216"/>
            <a:ext cx="56166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2010.6.11</a:t>
            </a:r>
            <a:r>
              <a:rPr lang="zh-CN" altLang="zh-CN" sz="1600" dirty="0" smtClean="0">
                <a:latin typeface="Adobe 仿宋 Std R" pitchFamily="18" charset="-122"/>
                <a:ea typeface="Adobe 仿宋 Std R" pitchFamily="18" charset="-122"/>
              </a:rPr>
              <a:t>深圳车展上的全天候运动型跑车</a:t>
            </a:r>
            <a:r>
              <a:rPr lang="en-US" altLang="zh-CN" sz="1600" dirty="0" err="1" smtClean="0">
                <a:latin typeface="Adobe 仿宋 Std R" pitchFamily="18" charset="-122"/>
                <a:ea typeface="Adobe 仿宋 Std R" pitchFamily="18" charset="-122"/>
              </a:rPr>
              <a:t>Scirocco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(</a:t>
            </a:r>
            <a:r>
              <a:rPr lang="zh-CN" altLang="zh-CN" sz="1600" dirty="0" smtClean="0">
                <a:latin typeface="Adobe 仿宋 Std R" pitchFamily="18" charset="-122"/>
                <a:ea typeface="Adobe 仿宋 Std R" pitchFamily="18" charset="-122"/>
              </a:rPr>
              <a:t>尚酷</a:t>
            </a:r>
            <a:r>
              <a:rPr lang="en-US" altLang="zh-CN" sz="1600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sz="1600" dirty="0"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5673442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该车拥有创新前卫的设计，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超凡的动力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和出色的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燃油经济性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，被誉为“大众汽车有史以来最具动感”的</a:t>
            </a:r>
            <a:r>
              <a:rPr lang="zh-CN" altLang="zh-CN" dirty="0" smtClean="0">
                <a:solidFill>
                  <a:srgbClr val="FF0000"/>
                </a:solidFill>
                <a:latin typeface="Adobe 仿宋 Std R" pitchFamily="18" charset="-122"/>
                <a:ea typeface="Adobe 仿宋 Std R" pitchFamily="18" charset="-122"/>
              </a:rPr>
              <a:t>全天候运动型跑车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。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19458" name="Picture 2" descr="http://www.52design.com/pic/20096/200969165256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2699792" cy="2699792"/>
          </a:xfrm>
          <a:prstGeom prst="rect">
            <a:avLst/>
          </a:prstGeom>
          <a:noFill/>
        </p:spPr>
      </p:pic>
      <p:pic>
        <p:nvPicPr>
          <p:cNvPr id="19460" name="Picture 4" descr="http://www.52design.com/pic/20096/20096916525789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124744"/>
            <a:ext cx="2808312" cy="2808312"/>
          </a:xfrm>
          <a:prstGeom prst="rect">
            <a:avLst/>
          </a:prstGeom>
          <a:noFill/>
        </p:spPr>
      </p:pic>
      <p:pic>
        <p:nvPicPr>
          <p:cNvPr id="19462" name="Picture 6" descr="http://www.52design.com/pic/20096/20096916525937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352" y="836712"/>
            <a:ext cx="3508648" cy="3508648"/>
          </a:xfrm>
          <a:prstGeom prst="rect">
            <a:avLst/>
          </a:prstGeom>
          <a:noFill/>
        </p:spPr>
      </p:pic>
      <p:pic>
        <p:nvPicPr>
          <p:cNvPr id="19464" name="Picture 8" descr="http://www.52design.com/pic/20096/2009691653066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717032"/>
            <a:ext cx="3329136" cy="3329136"/>
          </a:xfrm>
          <a:prstGeom prst="rect">
            <a:avLst/>
          </a:prstGeom>
          <a:noFill/>
        </p:spPr>
      </p:pic>
      <p:pic>
        <p:nvPicPr>
          <p:cNvPr id="19466" name="Picture 10" descr="http://www.52design.com/pic/20096/2009691653277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565376"/>
            <a:ext cx="3292624" cy="3292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20482" name="Picture 2" descr="10067568_2358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52387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File:Carl-Benz colorie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980728"/>
            <a:ext cx="2880320" cy="418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83568" y="5404574"/>
            <a:ext cx="7992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1886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年，德国工程师卡尔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·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本茨发明的三轮机动车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专利号：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37435a)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490087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411760" y="5877272"/>
            <a:ext cx="3873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每千人拥有汽车量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(2009.4</a:t>
            </a:r>
            <a:r>
              <a:rPr lang="zh-CN" altLang="zh-CN" dirty="0" smtClean="0">
                <a:latin typeface="Adobe 仿宋 Std R" pitchFamily="18" charset="-122"/>
                <a:ea typeface="Adobe 仿宋 Std R" pitchFamily="18" charset="-122"/>
              </a:rPr>
              <a:t>统计</a:t>
            </a:r>
            <a:r>
              <a:rPr lang="en-US" altLang="zh-CN" dirty="0" smtClean="0">
                <a:latin typeface="Adobe 仿宋 Std R" pitchFamily="18" charset="-122"/>
                <a:ea typeface="Adobe 仿宋 Std R" pitchFamily="18" charset="-122"/>
              </a:rPr>
              <a:t>)</a:t>
            </a:r>
            <a:endParaRPr lang="zh-CN" altLang="en-US" dirty="0">
              <a:latin typeface="Adobe 仿宋 Std R" pitchFamily="18" charset="-122"/>
              <a:ea typeface="Adobe 仿宋 Std R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24578" name="Picture 2" descr="j02%20100x150%E6%B1%BD%E8%BD%A6%E7%BB%93%E6%9E%84%E6%80%BB%E4%BD%93"/>
          <p:cNvPicPr>
            <a:picLocks noChangeAspect="1" noChangeArrowheads="1"/>
          </p:cNvPicPr>
          <p:nvPr/>
        </p:nvPicPr>
        <p:blipFill>
          <a:blip r:embed="rId2" cstate="print"/>
          <a:srcRect l="2257" t="13766" r="1387" b="3117"/>
          <a:stretch>
            <a:fillRect/>
          </a:stretch>
        </p:blipFill>
        <p:spPr bwMode="auto">
          <a:xfrm>
            <a:off x="107504" y="1007959"/>
            <a:ext cx="8960888" cy="515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​​ 7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gradFill flip="none" rotWithShape="1">
            <a:gsLst>
              <a:gs pos="26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  <a:gs pos="12000">
                <a:schemeClr val="tx2">
                  <a:lumMod val="75000"/>
                </a:schemeClr>
              </a:gs>
              <a:gs pos="20000">
                <a:schemeClr val="tx2">
                  <a:lumMod val="20000"/>
                  <a:lumOff val="80000"/>
                </a:schemeClr>
              </a:gs>
              <a:gs pos="32000">
                <a:schemeClr val="tx2">
                  <a:lumMod val="20000"/>
                  <a:lumOff val="80000"/>
                </a:schemeClr>
              </a:gs>
              <a:gs pos="39000">
                <a:schemeClr val="accent3">
                  <a:lumMod val="20000"/>
                  <a:lumOff val="80000"/>
                </a:schemeClr>
              </a:gs>
              <a:gs pos="66000">
                <a:schemeClr val="tx2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  <a:gs pos="100000">
                <a:srgbClr val="FFFFFF"/>
              </a:gs>
              <a:gs pos="100000">
                <a:srgbClr val="9999FF"/>
              </a:gs>
            </a:gsLst>
            <a:lin ang="1080000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-1588" y="6450013"/>
            <a:ext cx="9145588" cy="431800"/>
            <a:chOff x="-2241" y="6450568"/>
            <a:chExt cx="9146241" cy="430887"/>
          </a:xfrm>
        </p:grpSpPr>
        <p:sp>
          <p:nvSpPr>
            <p:cNvPr id="10" name="矩形​​ 9"/>
            <p:cNvSpPr/>
            <p:nvPr/>
          </p:nvSpPr>
          <p:spPr>
            <a:xfrm>
              <a:off x="-2241" y="6468960"/>
              <a:ext cx="9144000" cy="381000"/>
            </a:xfrm>
            <a:prstGeom prst="rect">
              <a:avLst/>
            </a:prstGeom>
            <a:gradFill flip="none" rotWithShape="1">
              <a:gsLst>
                <a:gs pos="26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2000">
                  <a:schemeClr val="tx2">
                    <a:lumMod val="75000"/>
                  </a:schemeClr>
                </a:gs>
                <a:gs pos="20000">
                  <a:schemeClr val="tx2">
                    <a:lumMod val="20000"/>
                    <a:lumOff val="80000"/>
                  </a:schemeClr>
                </a:gs>
                <a:gs pos="32000">
                  <a:schemeClr val="tx2">
                    <a:lumMod val="20000"/>
                    <a:lumOff val="80000"/>
                  </a:schemeClr>
                </a:gs>
                <a:gs pos="38000">
                  <a:schemeClr val="accent3">
                    <a:lumMod val="20000"/>
                    <a:lumOff val="80000"/>
                  </a:schemeClr>
                </a:gs>
                <a:gs pos="66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75000"/>
                  </a:schemeClr>
                </a:gs>
                <a:gs pos="100000">
                  <a:srgbClr val="FFFFFF"/>
                </a:gs>
                <a:gs pos="100000">
                  <a:srgbClr val="9999FF"/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3085" name="TextBox 10"/>
            <p:cNvSpPr txBox="1">
              <a:spLocks noChangeArrowheads="1"/>
            </p:cNvSpPr>
            <p:nvPr/>
          </p:nvSpPr>
          <p:spPr bwMode="auto">
            <a:xfrm>
              <a:off x="8965" y="6491662"/>
              <a:ext cx="334659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Copyright @ Fang Shonvon,2011</a:t>
              </a:r>
              <a:endParaRPr lang="zh-CN" altLang="en-US" sz="140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3086" name="矩形​​ 11"/>
            <p:cNvSpPr>
              <a:spLocks noChangeArrowheads="1"/>
            </p:cNvSpPr>
            <p:nvPr/>
          </p:nvSpPr>
          <p:spPr bwMode="auto">
            <a:xfrm>
              <a:off x="4572000" y="6450568"/>
              <a:ext cx="457200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100">
                  <a:solidFill>
                    <a:srgbClr val="000000"/>
                  </a:solidFill>
                  <a:latin typeface="微软雅黑" pitchFamily="34" charset="-122"/>
                </a:rPr>
                <a:t>Mechanische und electronnic Konstruktionsabteilung, Quzhou Hochschule für Technologie, Quzhou,324000</a:t>
              </a:r>
              <a:endParaRPr lang="zh-CN" altLang="en-US" sz="1100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91680" y="10792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仿宋 Std R" pitchFamily="18" charset="-122"/>
                <a:ea typeface="Adobe 仿宋 Std R" pitchFamily="18" charset="-122"/>
              </a:rPr>
              <a:t>活动一 认识汽车基本结构</a:t>
            </a:r>
          </a:p>
        </p:txBody>
      </p:sp>
      <p:pic>
        <p:nvPicPr>
          <p:cNvPr id="1026" name="Picture 2" descr="03(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568952" cy="49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</TotalTime>
  <Words>1011</Words>
  <Application>Microsoft Office PowerPoint</Application>
  <PresentationFormat>全屏显示(4:3)</PresentationFormat>
  <Paragraphs>108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LXY</dc:creator>
  <cp:lastModifiedBy>方晓汾</cp:lastModifiedBy>
  <cp:revision>757</cp:revision>
  <dcterms:created xsi:type="dcterms:W3CDTF">2008-11-29T01:41:59Z</dcterms:created>
  <dcterms:modified xsi:type="dcterms:W3CDTF">2013-09-05T12:16:08Z</dcterms:modified>
</cp:coreProperties>
</file>