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3"/>
  </p:notesMasterIdLst>
  <p:handoutMasterIdLst>
    <p:handoutMasterId r:id="rId44"/>
  </p:handoutMasterIdLst>
  <p:sldIdLst>
    <p:sldId id="1159" r:id="rId2"/>
    <p:sldId id="1603" r:id="rId3"/>
    <p:sldId id="1604" r:id="rId4"/>
    <p:sldId id="1606" r:id="rId5"/>
    <p:sldId id="1607" r:id="rId6"/>
    <p:sldId id="1654" r:id="rId7"/>
    <p:sldId id="1655" r:id="rId8"/>
    <p:sldId id="1656" r:id="rId9"/>
    <p:sldId id="1657" r:id="rId10"/>
    <p:sldId id="1620" r:id="rId11"/>
    <p:sldId id="1621" r:id="rId12"/>
    <p:sldId id="1622" r:id="rId13"/>
    <p:sldId id="1658" r:id="rId14"/>
    <p:sldId id="1660" r:id="rId15"/>
    <p:sldId id="1661" r:id="rId16"/>
    <p:sldId id="1662" r:id="rId17"/>
    <p:sldId id="1623" r:id="rId18"/>
    <p:sldId id="1624" r:id="rId19"/>
    <p:sldId id="1625" r:id="rId20"/>
    <p:sldId id="1627" r:id="rId21"/>
    <p:sldId id="1628" r:id="rId22"/>
    <p:sldId id="1629" r:id="rId23"/>
    <p:sldId id="1663" r:id="rId24"/>
    <p:sldId id="1664" r:id="rId25"/>
    <p:sldId id="1630" r:id="rId26"/>
    <p:sldId id="1631" r:id="rId27"/>
    <p:sldId id="1665" r:id="rId28"/>
    <p:sldId id="1666" r:id="rId29"/>
    <p:sldId id="1667" r:id="rId30"/>
    <p:sldId id="1639" r:id="rId31"/>
    <p:sldId id="1640" r:id="rId32"/>
    <p:sldId id="1641" r:id="rId33"/>
    <p:sldId id="1642" r:id="rId34"/>
    <p:sldId id="1668" r:id="rId35"/>
    <p:sldId id="1643" r:id="rId36"/>
    <p:sldId id="1644" r:id="rId37"/>
    <p:sldId id="1645" r:id="rId38"/>
    <p:sldId id="1669" r:id="rId39"/>
    <p:sldId id="1646" r:id="rId40"/>
    <p:sldId id="1647" r:id="rId41"/>
    <p:sldId id="1648" r:id="rId42"/>
  </p:sldIdLst>
  <p:sldSz cx="9144000" cy="6858000" type="screen4x3"/>
  <p:notesSz cx="6858000" cy="9144000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00FF00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CC"/>
    <a:srgbClr val="FFCC66"/>
    <a:srgbClr val="FFFF00"/>
    <a:srgbClr val="FFFF99"/>
    <a:srgbClr val="66FFCC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79" autoAdjust="0"/>
    <p:restoredTop sz="94669" autoAdjust="0"/>
  </p:normalViewPr>
  <p:slideViewPr>
    <p:cSldViewPr>
      <p:cViewPr varScale="1">
        <p:scale>
          <a:sx n="66" d="100"/>
          <a:sy n="66" d="100"/>
        </p:scale>
        <p:origin x="-127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72"/>
    </p:cViewPr>
  </p:sorterViewPr>
  <p:notesViewPr>
    <p:cSldViewPr>
      <p:cViewPr varScale="1">
        <p:scale>
          <a:sx n="46" d="100"/>
          <a:sy n="46" d="100"/>
        </p:scale>
        <p:origin x="-136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fld id="{3B68B07C-E6BB-43FF-AF2F-3B8B8E63C1D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>
                <a:solidFill>
                  <a:schemeClr val="tx1"/>
                </a:solidFill>
              </a:defRPr>
            </a:lvl1pPr>
          </a:lstStyle>
          <a:p>
            <a:fld id="{896FD439-D931-46AB-84EC-05F751164F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2EA3F5-AEAE-4853-B884-0EC4297BF33C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4" name="Group 2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13107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076" name="Arc 4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077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  <a:prstGeom prst="rect">
            <a:avLst/>
          </a:prstGeo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单击此处编辑母版样式</a:t>
            </a:r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108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1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</a:defRPr>
            </a:lvl2pPr>
          </a:lstStyle>
          <a:p>
            <a:pPr lvl="1"/>
            <a:fld id="{0D71ED5A-CA7E-40F6-92F6-EDE2AA8AD39A}" type="slidenum">
              <a:rPr lang="en-US" altLang="zh-CN"/>
              <a:pPr lvl="1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2625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FB29582-C4F9-44EE-BE92-A67463A96B7C}" type="slidenum">
              <a:rPr lang="en-US" altLang="zh-CN"/>
              <a:pPr lvl="1"/>
              <a:t>‹#›</a:t>
            </a:fld>
            <a:endParaRPr lang="en-US" altLang="zh-CN">
              <a:latin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470FDE5C-E3A5-4144-8DC8-A6E9C85694F7}" type="slidenum">
              <a:rPr lang="en-US" altLang="zh-CN"/>
              <a:pPr lvl="1"/>
              <a:t>‹#›</a:t>
            </a:fld>
            <a:endParaRPr lang="en-US" altLang="zh-CN"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83568" y="2060848"/>
            <a:ext cx="8080375" cy="1143000"/>
          </a:xfrm>
        </p:spPr>
        <p:txBody>
          <a:bodyPr/>
          <a:lstStyle>
            <a:lvl1pPr algn="ctr">
              <a:defRPr sz="4800"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zh-CN" altLang="en-US" dirty="0" smtClean="0"/>
              <a:t>计算机网络与商务网站技术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TextBox 5"/>
          <p:cNvSpPr txBox="1"/>
          <p:nvPr userDrawn="1"/>
        </p:nvSpPr>
        <p:spPr>
          <a:xfrm>
            <a:off x="1907704" y="414908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</a:rPr>
              <a:t>主编：刘卫东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1560" y="620688"/>
            <a:ext cx="8080375" cy="1143000"/>
          </a:xfrm>
        </p:spPr>
        <p:txBody>
          <a:bodyPr/>
          <a:lstStyle>
            <a:lvl1pPr algn="ctr"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en-US" altLang="zh-CN" dirty="0" smtClean="0"/>
              <a:t>1.1  </a:t>
            </a:r>
            <a:r>
              <a:rPr lang="zh-CN" altLang="en-US" dirty="0" smtClean="0"/>
              <a:t>计算机网络概述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TextBox 5"/>
          <p:cNvSpPr txBox="1"/>
          <p:nvPr userDrawn="1"/>
        </p:nvSpPr>
        <p:spPr>
          <a:xfrm>
            <a:off x="1331640" y="2780928"/>
            <a:ext cx="6912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bg2"/>
                </a:solidFill>
              </a:rPr>
              <a:t>1.1.1   </a:t>
            </a:r>
            <a:r>
              <a:rPr lang="zh-CN" altLang="en-US" dirty="0" smtClean="0">
                <a:solidFill>
                  <a:schemeClr val="bg2"/>
                </a:solidFill>
              </a:rPr>
              <a:t>计算机网络的基本概念</a:t>
            </a:r>
          </a:p>
          <a:p>
            <a:pPr algn="l"/>
            <a:r>
              <a:rPr lang="en-US" altLang="zh-CN" dirty="0" smtClean="0">
                <a:solidFill>
                  <a:schemeClr val="bg2"/>
                </a:solidFill>
              </a:rPr>
              <a:t>1.1.2   </a:t>
            </a:r>
            <a:r>
              <a:rPr lang="zh-CN" altLang="en-US" dirty="0" smtClean="0">
                <a:solidFill>
                  <a:schemeClr val="bg2"/>
                </a:solidFill>
              </a:rPr>
              <a:t>计算机网络的功能</a:t>
            </a:r>
          </a:p>
          <a:p>
            <a:pPr algn="l"/>
            <a:r>
              <a:rPr lang="en-US" altLang="zh-CN" dirty="0" smtClean="0">
                <a:solidFill>
                  <a:schemeClr val="bg2"/>
                </a:solidFill>
              </a:rPr>
              <a:t>1.1.3   </a:t>
            </a:r>
            <a:r>
              <a:rPr lang="zh-CN" altLang="en-US" dirty="0" smtClean="0">
                <a:solidFill>
                  <a:schemeClr val="bg2"/>
                </a:solidFill>
              </a:rPr>
              <a:t>计算机网络的发展史	</a:t>
            </a:r>
          </a:p>
          <a:p>
            <a:pPr algn="l"/>
            <a:r>
              <a:rPr lang="en-US" altLang="zh-CN" dirty="0" smtClean="0">
                <a:solidFill>
                  <a:schemeClr val="bg2"/>
                </a:solidFill>
              </a:rPr>
              <a:t>1.1.4   </a:t>
            </a:r>
            <a:r>
              <a:rPr lang="zh-CN" altLang="en-US" dirty="0" smtClean="0">
                <a:solidFill>
                  <a:schemeClr val="bg2"/>
                </a:solidFill>
              </a:rPr>
              <a:t>计算机网络的分类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39552" y="2132856"/>
            <a:ext cx="8080375" cy="1143000"/>
          </a:xfrm>
        </p:spPr>
        <p:txBody>
          <a:bodyPr/>
          <a:lstStyle>
            <a:lvl1pPr algn="ctr">
              <a:defRPr lang="zh-CN" altLang="zh-CN" sz="4000" dirty="0"/>
            </a:lvl1pPr>
          </a:lstStyle>
          <a:p>
            <a:r>
              <a:rPr lang="zh-CN" altLang="en-US" sz="4000" b="1" kern="2200" dirty="0" smtClean="0">
                <a:latin typeface="Times New Roman"/>
                <a:ea typeface="隶书"/>
              </a:rPr>
              <a:t>第一章  计算机网络应用基础</a:t>
            </a:r>
            <a:endParaRPr lang="zh-CN" altLang="zh-CN" sz="2600" b="1" kern="2200" dirty="0">
              <a:latin typeface="Times New Roman"/>
              <a:ea typeface="隶书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27584" y="620688"/>
            <a:ext cx="8080375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计算机网络与商务网站技术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TextBox 5"/>
          <p:cNvSpPr txBox="1"/>
          <p:nvPr userDrawn="1"/>
        </p:nvSpPr>
        <p:spPr>
          <a:xfrm>
            <a:off x="2339752" y="321297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</a:rPr>
              <a:t>刘卫东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0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130051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52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0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单击此处编辑母版样式</a:t>
            </a:r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4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4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3005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 eaLnBrk="1" hangingPunct="1">
              <a:defRPr kumimoji="1" sz="1400" b="0">
                <a:solidFill>
                  <a:schemeClr val="tx1"/>
                </a:solidFill>
                <a:latin typeface="+mj-lt"/>
              </a:defRPr>
            </a:lvl2pPr>
          </a:lstStyle>
          <a:p>
            <a:pPr lvl="1"/>
            <a:fld id="{D614FB9B-225F-4476-9248-A70B2AF8F955}" type="slidenum">
              <a:rPr lang="en-US" altLang="zh-CN"/>
              <a:pPr lvl="1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9" r:id="rId4"/>
    <p:sldLayoutId id="2147483663" r:id="rId5"/>
    <p:sldLayoutId id="2147483661" r:id="rId6"/>
    <p:sldLayoutId id="2147483662" r:id="rId7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268760"/>
            <a:ext cx="7992888" cy="1143000"/>
          </a:xfrm>
        </p:spPr>
        <p:txBody>
          <a:bodyPr/>
          <a:lstStyle/>
          <a:p>
            <a:r>
              <a:rPr lang="zh-CN" altLang="en-US" b="1" dirty="0" smtClean="0"/>
              <a:t>第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章  计算机网络设备配置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96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852936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4800" dirty="0" smtClean="0">
                <a:latin typeface="隶书" pitchFamily="49" charset="-122"/>
                <a:ea typeface="隶书" pitchFamily="49" charset="-122"/>
              </a:rPr>
            </a:br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2.3	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交换机配置</a:t>
            </a:r>
            <a:br>
              <a:rPr lang="zh-CN" altLang="en-US" sz="4800" dirty="0" smtClean="0">
                <a:latin typeface="隶书" pitchFamily="49" charset="-122"/>
                <a:ea typeface="隶书" pitchFamily="49" charset="-122"/>
              </a:rPr>
            </a:br>
            <a:endParaRPr lang="zh-CN" altLang="en-US" sz="4800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一、交换机基本配置命令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28800"/>
            <a:ext cx="7848600" cy="494116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配置交换机名称：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hostname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交换机的主机名。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配置交换机管理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 ：</a:t>
            </a:r>
          </a:p>
          <a:p>
            <a:pPr>
              <a:buClrTx/>
              <a:buNone/>
            </a:pP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  interface  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交换机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号</a:t>
            </a:r>
          </a:p>
          <a:p>
            <a:pPr>
              <a:buClrTx/>
              <a:buNone/>
            </a:pP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address 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  子网掩码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  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设置端口速度：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speed 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速度值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4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设置端口工作模式：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duplex 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工作模式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5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启动交换机端口：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no   shutdown 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6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关闭交换机端口：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shutdown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7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查看端口信息：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show  interfaces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端口号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8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显示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MAC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地址表信息：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show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mac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-address-table </a:t>
            </a:r>
          </a:p>
          <a:p>
            <a:pPr>
              <a:buClrTx/>
              <a:buNone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9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	删除命令：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no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命令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8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8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VLAN 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532440" cy="5040560"/>
          </a:xfrm>
        </p:spPr>
        <p:txBody>
          <a:bodyPr/>
          <a:lstStyle/>
          <a:p>
            <a:pPr>
              <a:buClrTx/>
            </a:pPr>
            <a:r>
              <a:rPr lang="en-US" altLang="zh-CN" sz="3600" b="1" dirty="0" smtClean="0">
                <a:solidFill>
                  <a:schemeClr val="bg2"/>
                </a:solidFill>
              </a:rPr>
              <a:t>VLAN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即虚拟局域网，是指在一个物理网段内进行逻辑的划分，划分成若干个虚拟局域网，一个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就是一个逻辑子网，就是一个广播域。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endParaRPr lang="zh-CN" altLang="en-US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相同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内的主机可以相互直接通信，不同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间的主机之间互相访问必须经路由设备进行转发。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1. VLAN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划分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76872"/>
            <a:ext cx="8532440" cy="2304256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      划分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的方法很多，主要的有基于端口划分的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、基于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MAC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地址的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、基于第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3 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层的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、基于策略的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和按用户定义划分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2. VLAN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604448" cy="4680520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创建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valn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号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name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名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查看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信息：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show 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删除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valn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号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4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进入交换机的单一物理端口：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interface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fastEthernet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交换机端口号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5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进入交换机的一组物理端口： 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interface   range   port-range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6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分配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端口：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switchport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access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valn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号</a:t>
            </a:r>
          </a:p>
          <a:p>
            <a:pPr>
              <a:buClrTx/>
              <a:buNone/>
            </a:pP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三、跨交换机</a:t>
            </a:r>
            <a:r>
              <a:rPr lang="en-US" altLang="zh-CN" sz="4800" dirty="0" err="1" smtClean="0">
                <a:latin typeface="华文隶书" pitchFamily="2" charset="-122"/>
                <a:ea typeface="华文隶书" pitchFamily="2" charset="-122"/>
              </a:rPr>
              <a:t>Vlan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776"/>
            <a:ext cx="8604448" cy="511256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在交换机中，端口类型分为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Access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端口和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Trunk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端口两大类。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Access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端口用于计算机与交换机之间连接，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Trunk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端口用于实现跨交换机的相同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间数据传送。</a:t>
            </a:r>
          </a:p>
          <a:p>
            <a:pPr marL="514350" indent="-514350"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设置交换机端口类型命令：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 marL="514350" indent="-514350"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switchport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mode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端口类型</a:t>
            </a:r>
          </a:p>
          <a:p>
            <a:pPr marL="514350" indent="-514350"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配置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Native  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命令： 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 marL="514350" indent="-514350"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switchport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trunk  native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号 </a:t>
            </a:r>
          </a:p>
          <a:p>
            <a:pPr marL="514350" indent="-514350"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设置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Trunk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端口许可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列表命令</a:t>
            </a:r>
          </a:p>
          <a:p>
            <a:pPr marL="514350" indent="-514350"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switchport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trunk  allowed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{ all | [add| remove |except]}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四、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VLAN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之间互联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348880"/>
            <a:ext cx="8604448" cy="259228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     在交换机上划分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后，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间的计算机就无法通信了。这是因为不同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之间在二层是不能相互通讯，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间的通信需要借助第三层设备，有两种方法：独臂路由和三层交换。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五、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VTP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96944" cy="5013176"/>
          </a:xfrm>
        </p:spPr>
        <p:txBody>
          <a:bodyPr/>
          <a:lstStyle/>
          <a:p>
            <a:pPr>
              <a:buClrTx/>
            </a:pPr>
            <a:endParaRPr lang="zh-CN" altLang="en-US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r>
              <a:rPr lang="en-US" altLang="zh-CN" sz="3600" b="1" dirty="0" smtClean="0">
                <a:solidFill>
                  <a:schemeClr val="bg2"/>
                </a:solidFill>
              </a:rPr>
              <a:t>CISCO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的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中继协议（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VTP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）提供了一种用于在交换机上管理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的方法。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r>
              <a:rPr lang="en-US" altLang="zh-CN" sz="3600" b="1" dirty="0" smtClean="0">
                <a:solidFill>
                  <a:schemeClr val="bg2"/>
                </a:solidFill>
              </a:rPr>
              <a:t>VTP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从一个中心控制点开始，负责在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VTP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域内同步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信息，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VTP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管理域内的所有交换机共享相同的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VLAN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信息。</a:t>
            </a:r>
          </a:p>
          <a:p>
            <a:pPr>
              <a:buClrTx/>
            </a:pPr>
            <a:r>
              <a:rPr lang="en-US" altLang="zh-CN" sz="3600" b="1" dirty="0" smtClean="0">
                <a:solidFill>
                  <a:schemeClr val="bg2"/>
                </a:solidFill>
              </a:rPr>
              <a:t>VTP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模式有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3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种，分别是服务器模式、客户机模式和透明模式。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六、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生成树技术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88840"/>
            <a:ext cx="8496944" cy="4176464"/>
          </a:xfrm>
        </p:spPr>
        <p:txBody>
          <a:bodyPr/>
          <a:lstStyle/>
          <a:p>
            <a:pPr>
              <a:buClrTx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生成树协议（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STP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）：为稳定的生成树拓扑结构选择一个根桥，为每个交换网段选择一台指定交换机，将冗余路径上的交换机置为阻塞。生成一个没有环路的属性网络，避免广播报文和组播报文在网络中无限循环。 </a:t>
            </a:r>
            <a:endParaRPr lang="en-US" altLang="zh-CN" sz="24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endParaRPr lang="zh-CN" altLang="en-US" sz="24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快速生成树协议（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RSTP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）：增加了端口状态快速切换的机制，能够实现网络拓扑的快速转换。</a:t>
            </a:r>
            <a:endParaRPr lang="en-US" altLang="zh-CN" sz="24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endParaRPr lang="zh-CN" altLang="en-US" sz="24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多生成树协议（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MSTP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）：可以把一台交换机的一个或多个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VLAN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划分为一个实例，有着相同实例配置的交换机就组成一个区域，运行独立的生成树（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IST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七、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800" dirty="0" err="1" smtClean="0">
                <a:latin typeface="华文隶书" pitchFamily="2" charset="-122"/>
                <a:ea typeface="华文隶书" pitchFamily="2" charset="-122"/>
              </a:rPr>
              <a:t>EtherChannel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76872"/>
            <a:ext cx="8496944" cy="2304256"/>
          </a:xfrm>
        </p:spPr>
        <p:txBody>
          <a:bodyPr/>
          <a:lstStyle/>
          <a:p>
            <a:pPr>
              <a:buClrTx/>
              <a:buNone/>
            </a:pP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      </a:t>
            </a:r>
            <a:r>
              <a:rPr lang="en-US" altLang="zh-CN" sz="3600" b="1" dirty="0" err="1" smtClean="0">
                <a:solidFill>
                  <a:schemeClr val="bg2"/>
                </a:solidFill>
                <a:latin typeface="+mn-ea"/>
              </a:rPr>
              <a:t>EtherChannel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（以太通道）是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Cisco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公司开发的，应用于交换机之间的多链路捆绑技术。构成</a:t>
            </a:r>
            <a:r>
              <a:rPr lang="en-US" altLang="zh-CN" sz="3600" b="1" dirty="0" err="1" smtClean="0">
                <a:solidFill>
                  <a:schemeClr val="bg2"/>
                </a:solidFill>
                <a:latin typeface="+mn-ea"/>
              </a:rPr>
              <a:t>EtherChannel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的端口必须具有相同的特性。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76872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2.1    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常见网络设备介绍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708920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2.4  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路由器配置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一、路由器常用基本命令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84784"/>
            <a:ext cx="7848600" cy="4968552"/>
          </a:xfrm>
        </p:spPr>
        <p:txBody>
          <a:bodyPr/>
          <a:lstStyle/>
          <a:p>
            <a:pPr>
              <a:buClrTx/>
            </a:pPr>
            <a:endParaRPr lang="zh-CN" altLang="en-US" sz="3600" b="1" dirty="0" smtClean="0">
              <a:solidFill>
                <a:schemeClr val="bg2"/>
              </a:solidFill>
            </a:endParaRP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配置路由器名字：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hostname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路由器的主机名 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进入路由器端口：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interface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端口类型    端口号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配置端口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地址： 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address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  子网掩码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4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设置时钟频率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只在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DCE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端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)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clock  rate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时钟频率值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5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开启端口：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shutdown</a:t>
            </a:r>
          </a:p>
          <a:p>
            <a:pPr>
              <a:buClrTx/>
              <a:buNone/>
            </a:pPr>
            <a:endParaRPr lang="zh-CN" altLang="en-US" sz="3600" b="1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8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8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PPP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技术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348880"/>
            <a:ext cx="8208912" cy="2736304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         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PPP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协议是目前使用最广泛的广域网协议，支持认证、多链路捆绑、回拨、压缩等功能。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PPP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协议支持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验证和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CHAP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验证。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1.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广域网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PAP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验证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132856"/>
            <a:ext cx="8424936" cy="331236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          密码验证协议（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）利用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2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次握手的简单方法进行认证，只在链路建立初期进行，被验证方不停地在链路上反复发送带有用户名和密码的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认证请求报文，直到验证方根据报文中的实际内容查找本地数据库，确认验证通过。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2.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广域网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CHAP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验证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16832"/>
            <a:ext cx="8568952" cy="367240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         挑战握手验证协议（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CHAP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）利用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3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次握手周期地验证源端节点的身份，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CHAP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每次使用不同的询问消息，不直接传送密码，只传送一个不可预测的询问消息，以及该询问消息与密码经过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MD5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加密运算后的加密值。其安全性比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PAP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要高，可以防止再生攻击。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820472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三、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路由配置基础</a:t>
            </a:r>
            <a:b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</a:b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052736"/>
            <a:ext cx="8208912" cy="511256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 marL="514350" indent="-514350">
              <a:buClrTx/>
              <a:buFont typeface="+mj-lt"/>
              <a:buAutoNum type="arabicPeriod"/>
            </a:pPr>
            <a:r>
              <a:rPr lang="zh-CN" altLang="en-US" sz="2800" b="1" dirty="0" smtClean="0">
                <a:solidFill>
                  <a:schemeClr val="bg2"/>
                </a:solidFill>
              </a:rPr>
              <a:t>路由器有三种途径建立路由：直连网络、静态路由、动态路由。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zh-CN" altLang="en-US" sz="2800" b="1" dirty="0" smtClean="0">
                <a:solidFill>
                  <a:schemeClr val="bg2"/>
                </a:solidFill>
              </a:rPr>
              <a:t>路由协议：路由协议用于路由器之间互相动态学习路由表，目前最常用的的路由协议主要有路由信息协议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RIP</a:t>
            </a:r>
            <a:r>
              <a:rPr lang="zh-CN" altLang="en-US" sz="2800" b="1" dirty="0" smtClean="0">
                <a:solidFill>
                  <a:schemeClr val="bg2"/>
                </a:solidFill>
              </a:rPr>
              <a:t>、内部网关路由协议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IGRP</a:t>
            </a:r>
            <a:r>
              <a:rPr lang="zh-CN" altLang="en-US" sz="2800" b="1" dirty="0" smtClean="0">
                <a:solidFill>
                  <a:schemeClr val="bg2"/>
                </a:solidFill>
              </a:rPr>
              <a:t>和开放的最短路径优先协议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OSPF</a:t>
            </a:r>
            <a:r>
              <a:rPr lang="zh-CN" altLang="en-US" sz="2800" b="1" dirty="0" smtClean="0">
                <a:solidFill>
                  <a:schemeClr val="bg2"/>
                </a:solidFill>
              </a:rPr>
              <a:t>等，各种协议在速度、准确性、耗费的资源等方面各有千秋。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zh-CN" altLang="en-US" sz="2800" b="1" dirty="0" smtClean="0">
                <a:solidFill>
                  <a:schemeClr val="bg2"/>
                </a:solidFill>
              </a:rPr>
              <a:t>路由器工作原理：路由器属于网络层设备，能够根据</a:t>
            </a:r>
            <a:r>
              <a:rPr lang="en-US" altLang="zh-CN" sz="2800" b="1" dirty="0" smtClean="0">
                <a:solidFill>
                  <a:schemeClr val="bg2"/>
                </a:solidFill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</a:rPr>
              <a:t>包头的信息，选择一条最佳路径，将数据包转发出去。实现不同网段的主机之间的互相访问。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820472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四、静态路由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132856"/>
            <a:ext cx="8208912" cy="4176464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smtClean="0">
                <a:solidFill>
                  <a:schemeClr val="bg2"/>
                </a:solidFill>
              </a:rPr>
              <a:t>           静态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路由是由管理员在路由器上手工添加路由信息，人为地干预网络路径选择从而实现网络路由目的。</a:t>
            </a:r>
          </a:p>
          <a:p>
            <a:pPr marL="742950" indent="-742950"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配置静态路由的命令：</a:t>
            </a:r>
          </a:p>
          <a:p>
            <a:pPr marL="742950" indent="-742950">
              <a:buClrTx/>
              <a:buNone/>
            </a:pPr>
            <a:r>
              <a:rPr lang="en-US" altLang="zh-CN" sz="3600" b="1" dirty="0" smtClean="0">
                <a:solidFill>
                  <a:schemeClr val="bg2"/>
                </a:solidFill>
              </a:rPr>
              <a:t>        </a:t>
            </a:r>
            <a:r>
              <a:rPr lang="en-US" altLang="zh-CN" sz="3600" b="1" dirty="0" err="1" smtClean="0">
                <a:solidFill>
                  <a:schemeClr val="bg2"/>
                </a:solidFill>
              </a:rPr>
              <a:t>ip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  route 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目的网络   掩码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{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下一跳地址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|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接口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}</a:t>
            </a:r>
          </a:p>
          <a:p>
            <a:pPr marL="742950" indent="-742950"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查看路由命令： 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show  </a:t>
            </a:r>
            <a:r>
              <a:rPr lang="en-US" altLang="zh-CN" sz="3600" b="1" dirty="0" err="1" smtClean="0">
                <a:solidFill>
                  <a:schemeClr val="bg2"/>
                </a:solidFill>
              </a:rPr>
              <a:t>ip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 route</a:t>
            </a:r>
          </a:p>
          <a:p>
            <a:pPr marL="742950" indent="-742950">
              <a:buClrTx/>
              <a:buFont typeface="+mj-lt"/>
              <a:buAutoNum type="arabicPeriod"/>
            </a:pPr>
            <a:endParaRPr lang="en-US" altLang="zh-CN" sz="3600" b="1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820472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五、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RIP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协议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568952" cy="6048672"/>
          </a:xfrm>
        </p:spPr>
        <p:txBody>
          <a:bodyPr/>
          <a:lstStyle/>
          <a:p>
            <a:pPr marL="742950" indent="-742950">
              <a:buClrTx/>
              <a:buFont typeface="+mj-lt"/>
              <a:buAutoNum type="arabicPeriod"/>
            </a:pPr>
            <a:r>
              <a:rPr lang="zh-CN" altLang="en-US" sz="3600" b="1" dirty="0" smtClean="0">
                <a:solidFill>
                  <a:schemeClr val="bg2"/>
                </a:solidFill>
              </a:rPr>
              <a:t>路由信息协议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是典型的距离向量协议。默认路由更新周期为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30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秒。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协议有两个版本：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RIPv1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和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RIPv2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。</a:t>
            </a:r>
          </a:p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RIP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配置命令</a:t>
            </a: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启用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路由协议：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router  rip </a:t>
            </a: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选定连接的网络：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network  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网络号 </a:t>
            </a: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指定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RIP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的版本： 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version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版本号</a:t>
            </a: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检查路由协议：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show  </a:t>
            </a:r>
            <a:r>
              <a:rPr lang="en-US" altLang="zh-CN" sz="3600" b="1" dirty="0" err="1" smtClean="0">
                <a:solidFill>
                  <a:schemeClr val="bg2"/>
                </a:solidFill>
              </a:rPr>
              <a:t>ip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  protocols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820472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六、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OSPF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协议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132856"/>
            <a:ext cx="8208912" cy="4176464"/>
          </a:xfrm>
        </p:spPr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OSPF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（开放式最短路径优先协议）通过路由器之间通告网络接口的状态来建立链路状态数据库，然后路由器采用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SPF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算法，以自己为根，计算到达其它网络的最短路径，最终形成全网路由信息。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OSPF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配置命令</a:t>
            </a:r>
          </a:p>
          <a:p>
            <a:pPr marL="514350" indent="-514350"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启用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OSPF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协议：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router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ospf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进程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ID</a:t>
            </a:r>
          </a:p>
          <a:p>
            <a:pPr marL="514350" indent="-514350"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指定与该路由器相连的网络： </a:t>
            </a:r>
          </a:p>
          <a:p>
            <a:pPr marL="514350" indent="-514350"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network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网络号 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wildcard-mask  area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区域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ID</a:t>
            </a:r>
          </a:p>
          <a:p>
            <a:pPr marL="742950" indent="-742950">
              <a:buClrTx/>
              <a:buFont typeface="+mj-lt"/>
              <a:buAutoNum type="arabicPeriod"/>
            </a:pP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820472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七、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EIGRP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协议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8208912" cy="5112568"/>
          </a:xfrm>
        </p:spPr>
        <p:txBody>
          <a:bodyPr/>
          <a:lstStyle/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EIGRP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（增强型内部网关路由协议）是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Cisco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公司开发的一个平衡混合型路由协议，它融合了距离向量和链路状态两种路由协议的优点。</a:t>
            </a:r>
          </a:p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EIGRP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配置命令</a:t>
            </a:r>
          </a:p>
          <a:p>
            <a:pPr marL="742950" indent="-742950"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启用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EIGRP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路由协议：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 marL="742950" indent="-742950">
              <a:buClrTx/>
              <a:buNone/>
            </a:pPr>
            <a:r>
              <a:rPr lang="en-US" altLang="zh-CN" sz="3600" b="1" dirty="0" smtClean="0">
                <a:solidFill>
                  <a:schemeClr val="bg2"/>
                </a:solidFill>
              </a:rPr>
              <a:t>     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 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router   </a:t>
            </a:r>
            <a:r>
              <a:rPr lang="en-US" altLang="zh-CN" sz="3600" b="1" dirty="0" err="1" smtClean="0">
                <a:solidFill>
                  <a:schemeClr val="bg2"/>
                </a:solidFill>
              </a:rPr>
              <a:t>eigrp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   autonomous-system </a:t>
            </a:r>
          </a:p>
          <a:p>
            <a:pPr marL="742950" indent="-742950"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指定可以到达的网络： 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 marL="742950" indent="-742950">
              <a:buClrTx/>
              <a:buNone/>
            </a:pPr>
            <a:r>
              <a:rPr lang="en-US" altLang="zh-CN" sz="3600" b="1" dirty="0" smtClean="0">
                <a:solidFill>
                  <a:schemeClr val="bg2"/>
                </a:solidFill>
              </a:rPr>
              <a:t>       network   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网络号</a:t>
            </a:r>
            <a:endParaRPr lang="en-US" altLang="zh-CN" sz="3600" b="1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一、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集线器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844824"/>
            <a:ext cx="7848600" cy="4392488"/>
          </a:xfrm>
        </p:spPr>
        <p:txBody>
          <a:bodyPr/>
          <a:lstStyle/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集线器也叫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Hub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，其实质是多端口中继器，主要功能是对接收到的信号进行再生放大，以扩大网络的传输距离。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endParaRPr lang="zh-CN" altLang="en-US" sz="3600" b="1" dirty="0" smtClean="0">
              <a:solidFill>
                <a:schemeClr val="bg2"/>
              </a:solidFill>
            </a:endParaRPr>
          </a:p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集线器是一个共享设备，网络中所有用户共享一个带宽。</a:t>
            </a:r>
            <a:endParaRPr lang="zh-CN" altLang="en-US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708920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2.5  NAT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技术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一、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NAT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概述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280648" cy="4896544"/>
          </a:xfrm>
        </p:spPr>
        <p:txBody>
          <a:bodyPr/>
          <a:lstStyle/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 NAT(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网络地址翻译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)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是解决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地址短缺的重要手段。</a:t>
            </a:r>
            <a:endParaRPr lang="en-US" altLang="zh-CN" sz="3600" b="1" dirty="0" smtClean="0">
              <a:solidFill>
                <a:schemeClr val="bg2"/>
              </a:solidFill>
            </a:endParaRPr>
          </a:p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NAT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技术解决问题的办法是：在内部网络中使用内部地址，通过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NAT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把内部地址翻译成合法的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地址，在</a:t>
            </a:r>
            <a:r>
              <a:rPr lang="en-US" altLang="zh-CN" sz="3600" b="1" dirty="0" smtClean="0">
                <a:solidFill>
                  <a:schemeClr val="bg2"/>
                </a:solidFill>
              </a:rPr>
              <a:t>Internet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上使用。</a:t>
            </a:r>
          </a:p>
          <a:p>
            <a:pPr marL="742950" indent="-742950">
              <a:buClrTx/>
              <a:buFont typeface="+mj-lt"/>
              <a:buAutoNum type="arabicPeriod"/>
            </a:pPr>
            <a:r>
              <a:rPr lang="en-US" altLang="zh-CN" sz="3600" b="1" dirty="0" smtClean="0">
                <a:solidFill>
                  <a:schemeClr val="bg2"/>
                </a:solidFill>
              </a:rPr>
              <a:t>NAT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技术应用到防火墙技术中能够有效地避免来自网络外部的攻击，隐藏并保护网络内部的计算机。</a:t>
            </a:r>
          </a:p>
          <a:p>
            <a:pPr>
              <a:buClrTx/>
              <a:buNone/>
            </a:pPr>
            <a:endParaRPr lang="zh-CN" altLang="en-US" sz="3600" b="1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 NAT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的类型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12776"/>
            <a:ext cx="8280648" cy="5184576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．静态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静态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将内部局部地址与内部全局地址进行一对一的转换，设置起来比较简单， 实际应用中一般都用于服务器的地址转换。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．动态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动态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首先要定义合法地址池，然后采用动态分配的方法映射到内部网络。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．端口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PAT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 PAT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把内部局部地址映射到内部合法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地址的不同端口上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从而可以实现多对一的映射。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三、静态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NAT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916832"/>
            <a:ext cx="8280648" cy="4032448"/>
          </a:xfrm>
        </p:spPr>
        <p:txBody>
          <a:bodyPr/>
          <a:lstStyle/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静态地址转换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: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inside  source  static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内部本地地址  内部全局地址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在端口设置状态下指定连接网络的内部端口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: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inside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在端口设置状态下指定连接网络的外部端口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: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outside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查看地址翻译的过程：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debug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endParaRPr lang="en-US" altLang="zh-CN" sz="2400" b="1" dirty="0" smtClean="0">
              <a:solidFill>
                <a:schemeClr val="bg2"/>
              </a:solidFill>
              <a:latin typeface="+mn-ea"/>
            </a:endParaRP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查看地址转换表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: show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translations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四、动态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NAT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916832"/>
            <a:ext cx="8280648" cy="4032448"/>
          </a:xfrm>
        </p:spPr>
        <p:txBody>
          <a:bodyPr/>
          <a:lstStyle/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配置动态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地址池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: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pool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地址池名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范围 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netmask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子网掩码</a:t>
            </a:r>
            <a:endParaRPr lang="en-US" altLang="zh-CN" sz="2400" b="1" dirty="0" smtClean="0">
              <a:solidFill>
                <a:schemeClr val="bg2"/>
              </a:solidFill>
              <a:latin typeface="+mn-ea"/>
            </a:endParaRPr>
          </a:p>
          <a:p>
            <a:pPr marL="457200" indent="-457200">
              <a:buClrTx/>
              <a:buFont typeface="+mj-lt"/>
              <a:buAutoNum type="arabicPeriod"/>
            </a:pPr>
            <a:endParaRPr lang="zh-CN" altLang="en-US" sz="2400" b="1" dirty="0" smtClean="0">
              <a:solidFill>
                <a:schemeClr val="bg2"/>
              </a:solidFill>
              <a:latin typeface="+mn-ea"/>
            </a:endParaRP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配置动态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内部地址范围：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access-list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访问列表名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permit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网络号 反掩码</a:t>
            </a:r>
            <a:endParaRPr lang="en-US" altLang="zh-CN" sz="2400" b="1" dirty="0" smtClean="0">
              <a:solidFill>
                <a:schemeClr val="bg2"/>
              </a:solidFill>
              <a:latin typeface="+mn-ea"/>
            </a:endParaRPr>
          </a:p>
          <a:p>
            <a:pPr marL="457200" indent="-457200">
              <a:buClrTx/>
              <a:buFont typeface="+mj-lt"/>
              <a:buAutoNum type="arabicPeriod"/>
            </a:pPr>
            <a:endParaRPr lang="zh-CN" altLang="en-US" sz="2400" b="1" dirty="0" smtClean="0">
              <a:solidFill>
                <a:schemeClr val="bg2"/>
              </a:solidFill>
              <a:latin typeface="+mn-ea"/>
            </a:endParaRPr>
          </a:p>
          <a:p>
            <a:pPr marL="457200" indent="-457200">
              <a:buClrTx/>
              <a:buFont typeface="+mj-lt"/>
              <a:buAutoNum type="arabicPeriod"/>
            </a:pP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配置动态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映射：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400" b="1" dirty="0" err="1" smtClean="0">
                <a:solidFill>
                  <a:schemeClr val="bg2"/>
                </a:solidFill>
                <a:latin typeface="+mn-ea"/>
              </a:rPr>
              <a:t>nat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  inside  source  list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访问列表名  </a:t>
            </a:r>
            <a:r>
              <a:rPr lang="en-US" altLang="zh-CN" sz="2400" b="1" dirty="0" smtClean="0">
                <a:solidFill>
                  <a:schemeClr val="bg2"/>
                </a:solidFill>
                <a:latin typeface="+mn-ea"/>
              </a:rPr>
              <a:t>pool  </a:t>
            </a:r>
            <a:r>
              <a:rPr lang="zh-CN" altLang="en-US" sz="2400" b="1" dirty="0" smtClean="0">
                <a:solidFill>
                  <a:schemeClr val="bg2"/>
                </a:solidFill>
                <a:latin typeface="+mn-ea"/>
              </a:rPr>
              <a:t>地址池名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708920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2.6	ACL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技术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一、访问控制列表概述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8"/>
            <a:ext cx="8280648" cy="5184576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访问控制列表（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）使用包过滤技术，根据预先定义好的规则对数据包进行过滤。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标准访问列表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 标准访问列表编号范围为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～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99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1300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～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1999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，标准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访问控制列表可以根据数据包的源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地址定义规则，进行数据包的过滤。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扩展访问列表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 扩展访问列表编号范围为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100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～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199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2000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～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2699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，可以根据数据包的协议类型、源地址、目的地址、源端口、目的端口等来定义规则，进行数据包的过滤。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二、标准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ACL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280648" cy="4896544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）定义标准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access-list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permit|deny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源地址  反掩码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在接口上应用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 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access-group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in | out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删除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	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首先从接口上移除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access-group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[in | out]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	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然后在从全局模式下删除访问控制列表：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access-lists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4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查看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ACL:  show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access-lists</a:t>
            </a: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三、扩展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ACL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280648" cy="4896544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定义扩展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access-list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扩展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permit|deny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协议 源地址 反掩码  操作符  源端口号 目标地址 反掩码 操作符  目标端口号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[log]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在接口上应用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access-group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[in | out]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）	删除扩展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	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从接口上移除扩展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access-group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扩展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[in | out]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	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从全局模式下删除扩展访问控制列表：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no access-lists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扩展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acl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编号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708920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2.7	DHCP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二、交换机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268760"/>
            <a:ext cx="8280920" cy="5040560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dirty="0" smtClean="0">
                <a:solidFill>
                  <a:schemeClr val="bg2"/>
                </a:solidFill>
                <a:latin typeface="+mn-ea"/>
              </a:rPr>
              <a:t>           </a:t>
            </a:r>
            <a:endParaRPr lang="zh-CN" altLang="en-US" sz="36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交换机是多端口的网桥，各端口独享带宽。它可以使用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MAC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地址来过滤各端口间的通信。其工作过程分为地址学习、转发和过滤。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数据帧的处理主要有直通式、存储转发式和碎片隔离三种数据交换方式。</a:t>
            </a:r>
            <a:endParaRPr lang="en-US" altLang="zh-CN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交换机之间的连接方法有多种，选择正确的连接方法可以有效地消除网络阻塞，提高网络的性能。常用的交换机连接方法有级联和堆叠。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一、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DHCP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概述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280648" cy="4509120"/>
          </a:xfrm>
        </p:spPr>
        <p:txBody>
          <a:bodyPr/>
          <a:lstStyle/>
          <a:p>
            <a:pPr>
              <a:buClrTx/>
              <a:buNone/>
            </a:pP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      DHCP 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（动态主机配置协议）其作用向主机动态分配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地址及其它相关信息。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采用客户端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/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服务器模式，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服务器能够从预先设置的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地址池里自动给主机分配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地址，它不仅能够保证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地址不重复分配，也能及时回收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地址以提高</a:t>
            </a:r>
            <a:r>
              <a:rPr lang="en-US" altLang="zh-CN" sz="3600" b="1" dirty="0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zh-CN" altLang="en-US" sz="3600" b="1" dirty="0" smtClean="0">
                <a:solidFill>
                  <a:schemeClr val="bg2"/>
                </a:solidFill>
                <a:latin typeface="+mn-ea"/>
              </a:rPr>
              <a:t>地址的利用率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en-US" altLang="zh-CN" sz="4800" dirty="0" smtClean="0">
                <a:latin typeface="华文隶书" pitchFamily="2" charset="-122"/>
                <a:ea typeface="华文隶书" pitchFamily="2" charset="-122"/>
              </a:rPr>
              <a:t>DHCP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配置相关命令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00808"/>
            <a:ext cx="8280648" cy="4581128"/>
          </a:xfrm>
        </p:spPr>
        <p:txBody>
          <a:bodyPr/>
          <a:lstStyle/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定义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地址池：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pool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地址池名称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2.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定义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服务器要分配的网络和子网掩码：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network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网络号 子网掩码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3.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设置默认网关：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default-router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网关地址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4.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设置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DNS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服务器：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dns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-server   DNS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服务器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IP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5.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排除不可被分配的地址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: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excluded-address 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地址</a:t>
            </a: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6.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查看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的地址绑定情况：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show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ip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</a:t>
            </a:r>
            <a:r>
              <a:rPr lang="en-US" altLang="zh-CN" sz="2800" b="1" dirty="0" err="1" smtClean="0">
                <a:solidFill>
                  <a:schemeClr val="bg2"/>
                </a:solidFill>
                <a:latin typeface="+mn-ea"/>
              </a:rPr>
              <a:t>dhcp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binding</a:t>
            </a:r>
            <a:endParaRPr lang="zh-CN" altLang="en-US" sz="2800" b="1" dirty="0" smtClean="0">
              <a:solidFill>
                <a:schemeClr val="bg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三、路由器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564904"/>
            <a:ext cx="8712968" cy="2232248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b="1" dirty="0" smtClean="0">
                <a:solidFill>
                  <a:schemeClr val="bg2"/>
                </a:solidFill>
              </a:rPr>
              <a:t>            路由器是一种典型的网络层设备，用于连接多个逻辑上分开的网络，当数据从一个子网传输到另一个子网时，可通过路由器来完成。</a:t>
            </a:r>
            <a:endParaRPr lang="zh-CN" altLang="en-US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76872"/>
            <a:ext cx="8080375" cy="1143000"/>
          </a:xfrm>
        </p:spPr>
        <p:txBody>
          <a:bodyPr/>
          <a:lstStyle/>
          <a:p>
            <a:pPr algn="ct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2.2	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网络设备配置基础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一、</a:t>
            </a:r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配置环境的搭建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844824"/>
            <a:ext cx="7848600" cy="4392488"/>
          </a:xfrm>
        </p:spPr>
        <p:txBody>
          <a:bodyPr/>
          <a:lstStyle/>
          <a:p>
            <a:pPr>
              <a:buClrTx/>
            </a:pPr>
            <a:r>
              <a:rPr lang="zh-CN" altLang="en-US" sz="3600" b="1" dirty="0" smtClean="0">
                <a:solidFill>
                  <a:schemeClr val="bg2"/>
                </a:solidFill>
              </a:rPr>
              <a:t>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带外管理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带外管理无需通过计算机网络，可以直接配置网络设备，常用的带外管理方式主要有两种：利用设备的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Console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接口、利用设备的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Auxiliary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接口配置。</a:t>
            </a:r>
          </a:p>
          <a:p>
            <a:pPr>
              <a:buClrTx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带内管理</a:t>
            </a:r>
          </a:p>
          <a:p>
            <a:pPr>
              <a:buClrTx/>
              <a:buNone/>
            </a:pP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      带内管理必须在网络设备与计算机网络连接后，利用网络功能管理网络设备。常用的带内管理方式有三种：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Telnet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方式、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TFTP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服务器方式、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Web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浏览器方式。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it-IT" altLang="zh-CN" sz="4800" dirty="0" smtClean="0">
                <a:latin typeface="华文隶书" pitchFamily="2" charset="-122"/>
                <a:ea typeface="华文隶书" pitchFamily="2" charset="-122"/>
              </a:rPr>
              <a:t>Cisco IOS</a:t>
            </a:r>
            <a:r>
              <a:rPr lang="zh-CN" altLang="it-IT" sz="4800" dirty="0" smtClean="0">
                <a:latin typeface="华文隶书" pitchFamily="2" charset="-122"/>
                <a:ea typeface="华文隶书" pitchFamily="2" charset="-122"/>
              </a:rPr>
              <a:t>的主要命令模式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204864"/>
            <a:ext cx="8280920" cy="2808312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dirty="0" smtClean="0">
                <a:solidFill>
                  <a:schemeClr val="bg2"/>
                </a:solidFill>
                <a:latin typeface="+mn-ea"/>
              </a:rPr>
              <a:t>           </a:t>
            </a:r>
            <a:endParaRPr lang="zh-CN" altLang="en-US" sz="36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  Cisco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网络设备针对不同的应用，提供多种命令模式，完成不同的功能。不同的命令模式有不同的提示符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, 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在使用中需要注意区分。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Cisco IOS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的主要命令模式有用户模式、特权模式、全局配置模式、各种配置子模式。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8080375" cy="1143000"/>
          </a:xfrm>
        </p:spPr>
        <p:txBody>
          <a:bodyPr/>
          <a:lstStyle/>
          <a:p>
            <a:pPr algn="ctr"/>
            <a:r>
              <a:rPr lang="zh-CN" altLang="en-US" sz="4800" dirty="0" smtClean="0">
                <a:latin typeface="华文隶书" pitchFamily="2" charset="-122"/>
                <a:ea typeface="华文隶书" pitchFamily="2" charset="-122"/>
              </a:rPr>
              <a:t>三、基本配置命令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5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204864"/>
            <a:ext cx="8280920" cy="2808312"/>
          </a:xfrm>
        </p:spPr>
        <p:txBody>
          <a:bodyPr/>
          <a:lstStyle/>
          <a:p>
            <a:pPr>
              <a:buClrTx/>
              <a:buNone/>
            </a:pPr>
            <a:r>
              <a:rPr lang="zh-CN" altLang="en-US" sz="3600" dirty="0" smtClean="0">
                <a:solidFill>
                  <a:schemeClr val="bg2"/>
                </a:solidFill>
                <a:latin typeface="+mn-ea"/>
              </a:rPr>
              <a:t>           </a:t>
            </a:r>
            <a:endParaRPr lang="zh-CN" altLang="en-US" sz="3600" b="1" dirty="0" smtClean="0">
              <a:solidFill>
                <a:schemeClr val="bg2"/>
              </a:solidFill>
              <a:latin typeface="+mn-ea"/>
            </a:endParaRPr>
          </a:p>
          <a:p>
            <a:pPr>
              <a:buClrTx/>
              <a:buNone/>
            </a:pP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       CISCO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设备的基本配置命令很多，主要的有模式切换命令、设备名称配置命令、口令设置命令、状态查询命令拷贝命令、帮助命令和关闭命令等。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946" grpId="0" autoUpdateAnimBg="0"/>
      <p:bldP spid="2258947" grpId="0" build="p"/>
    </p:bldLst>
  </p:timing>
</p:sld>
</file>

<file path=ppt/theme/theme1.xml><?xml version="1.0" encoding="utf-8"?>
<a:theme xmlns:a="http://schemas.openxmlformats.org/drawingml/2006/main" name="培训">
  <a:themeElements>
    <a:clrScheme name="培训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培训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培训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培训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培训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培训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培训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Office\Templates\2052\培训.pot</Template>
  <TotalTime>7615</TotalTime>
  <Words>2045</Words>
  <Application>Microsoft Office PowerPoint</Application>
  <PresentationFormat>全屏显示(4:3)</PresentationFormat>
  <Paragraphs>224</Paragraphs>
  <Slides>41</Slides>
  <Notes>40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培训</vt:lpstr>
      <vt:lpstr>第2章  计算机网络设备配置</vt:lpstr>
      <vt:lpstr>2.1    常见网络设备介绍</vt:lpstr>
      <vt:lpstr>一、集线器</vt:lpstr>
      <vt:lpstr>二、交换机</vt:lpstr>
      <vt:lpstr>三、路由器</vt:lpstr>
      <vt:lpstr>2.2 网络设备配置基础</vt:lpstr>
      <vt:lpstr>一、配置环境的搭建</vt:lpstr>
      <vt:lpstr>二、Cisco IOS的主要命令模式</vt:lpstr>
      <vt:lpstr>三、基本配置命令</vt:lpstr>
      <vt:lpstr> 2.3 交换机配置 </vt:lpstr>
      <vt:lpstr>一、交换机基本配置命令</vt:lpstr>
      <vt:lpstr>二、 VLAN 配置</vt:lpstr>
      <vt:lpstr>1. VLAN划分</vt:lpstr>
      <vt:lpstr>2. VLAN配置命令</vt:lpstr>
      <vt:lpstr>三、跨交换机Vlan配置</vt:lpstr>
      <vt:lpstr>四、VLAN之间互联</vt:lpstr>
      <vt:lpstr>五、VTP</vt:lpstr>
      <vt:lpstr>六、生成树技术</vt:lpstr>
      <vt:lpstr>七、 EtherChannel</vt:lpstr>
      <vt:lpstr>2.4  路由器配置</vt:lpstr>
      <vt:lpstr>一、路由器常用基本命令</vt:lpstr>
      <vt:lpstr>二、PPP技术</vt:lpstr>
      <vt:lpstr>1.广域网PAP验证</vt:lpstr>
      <vt:lpstr>2.广域网CHAP验证</vt:lpstr>
      <vt:lpstr>三、路由配置基础 </vt:lpstr>
      <vt:lpstr>四、静态路由</vt:lpstr>
      <vt:lpstr>五、 RIP协议</vt:lpstr>
      <vt:lpstr>六、 OSPF协议</vt:lpstr>
      <vt:lpstr>七、 EIGRP协议</vt:lpstr>
      <vt:lpstr>2.5  NAT技术</vt:lpstr>
      <vt:lpstr>一、 NAT概述</vt:lpstr>
      <vt:lpstr>二、 NAT的类型</vt:lpstr>
      <vt:lpstr>三、静态NAT配置命令</vt:lpstr>
      <vt:lpstr>四、动态NAT配置命令</vt:lpstr>
      <vt:lpstr>2.6 ACL技术</vt:lpstr>
      <vt:lpstr>一、访问控制列表概述</vt:lpstr>
      <vt:lpstr>二、标准ACL命令</vt:lpstr>
      <vt:lpstr>三、扩展ACL命令</vt:lpstr>
      <vt:lpstr>2.7 DHCP技术</vt:lpstr>
      <vt:lpstr>一、DHCP概述</vt:lpstr>
      <vt:lpstr>二、DHCP配置相关命令</vt:lpstr>
    </vt:vector>
  </TitlesOfParts>
  <Company>xhzd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计算机网络基础教程</dc:title>
  <dc:creator>lwd</dc:creator>
  <cp:lastModifiedBy>xh</cp:lastModifiedBy>
  <cp:revision>737</cp:revision>
  <cp:lastPrinted>1601-01-01T00:00:00Z</cp:lastPrinted>
  <dcterms:created xsi:type="dcterms:W3CDTF">2001-09-09T02:01:47Z</dcterms:created>
  <dcterms:modified xsi:type="dcterms:W3CDTF">2014-01-26T13:37:58Z</dcterms:modified>
</cp:coreProperties>
</file>