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</p:sldMasterIdLst>
  <p:notesMasterIdLst>
    <p:notesMasterId r:id="rId53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8" r:id="rId28"/>
    <p:sldId id="276" r:id="rId29"/>
    <p:sldId id="277" r:id="rId30"/>
    <p:sldId id="279" r:id="rId31"/>
    <p:sldId id="280" r:id="rId32"/>
    <p:sldId id="281" r:id="rId33"/>
    <p:sldId id="282" r:id="rId34"/>
    <p:sldId id="283" r:id="rId35"/>
    <p:sldId id="284" r:id="rId36"/>
    <p:sldId id="286" r:id="rId37"/>
    <p:sldId id="287" r:id="rId38"/>
    <p:sldId id="285" r:id="rId39"/>
    <p:sldId id="288" r:id="rId40"/>
    <p:sldId id="289" r:id="rId41"/>
    <p:sldId id="290" r:id="rId42"/>
    <p:sldId id="291" r:id="rId43"/>
    <p:sldId id="293" r:id="rId44"/>
    <p:sldId id="292" r:id="rId45"/>
    <p:sldId id="294" r:id="rId46"/>
    <p:sldId id="295" r:id="rId47"/>
    <p:sldId id="296" r:id="rId48"/>
    <p:sldId id="297" r:id="rId49"/>
    <p:sldId id="298" r:id="rId50"/>
    <p:sldId id="299" r:id="rId51"/>
    <p:sldId id="300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75" autoAdjust="0"/>
  </p:normalViewPr>
  <p:slideViewPr>
    <p:cSldViewPr>
      <p:cViewPr>
        <p:scale>
          <a:sx n="107" d="100"/>
          <a:sy n="107" d="100"/>
        </p:scale>
        <p:origin x="-84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76D88-5A8B-42AB-9F78-33BECFE747D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9F3584-0073-4A19-BE5D-216F7773C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744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F3584-0073-4A19-BE5D-216F7773C64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1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9F3584-0073-4A19-BE5D-216F7773C64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19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893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5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70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1373850-78D2-4147-AB71-ED2A49DBD27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9694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B467627-4A75-45D1-98AB-A5F88045CE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55632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A4BC91-E212-44D9-9423-26BF71A6303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26243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75F9A4-DF7F-4B59-A293-829F9E2C16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08688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5CAB90-35E1-4BF3-A3E5-3A30F5CB05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1922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880533-45D7-4866-A975-99F8231614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69390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256328B-3D9D-4222-BECD-0967761E2D4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10742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BD47EC-DCC0-42C8-ACE6-6BF9093C30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10546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1250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22878EF-5390-4E35-991C-8902069341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53491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51DAA1-E51B-4C2A-93F8-254ABB4CDE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802446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A687B4-8A62-400B-915B-23D2967946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06147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9080B7-0C99-4E37-A5FB-3D5CC779EF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10220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FB05D7-5023-42CA-AC8F-A4B073DCB4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3643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E014C27-0895-4284-B477-707C80BEB5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369650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959655-85F0-4675-8B79-B4B4557F60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36434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A60D281-79E3-4ECF-B61A-9B2083C41AB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79455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5A2884C-70C6-47FE-9397-99E6BCB375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02197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C46FCF-D355-463F-858C-F72CE7F506B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796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05829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83DD18-4090-48A4-AC01-39EE5B97E7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27457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4771F77-F8E4-41F8-9BE6-8908E4EDF50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09888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6812A5D-A1ED-4F90-9C94-A37DFE3868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3662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C2D70F-3867-4EA0-A02A-978820A1C7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604052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DB641FC-0423-4938-9C62-D6107B058A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6636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9D4313-11C1-442F-A6D3-D2EC63BCCB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46891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8E6A176-E78B-4BBD-AD90-833CF526E9F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05565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4C87A0-EE60-467A-849F-4A6563338F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16460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FBFB70A-4965-4F18-82D0-1357B7AF18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49283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0575971-DDCA-4308-A2ED-B862B72A72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9025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3686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2579C5C-C350-46B3-BF44-0A050AD2B13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08347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F86801-DD8A-4D98-BC58-151F8B2325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41890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99F82D8-122A-41C3-9ACB-F4ADF0B91F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004486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9BB108-B15B-4399-B637-424C99624F8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52975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8C0EC5-F6F0-4616-B128-E5B5FCCD63B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423958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D54A5C-3925-400D-A381-2AA87F77FA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532414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4EC084-5A13-4577-B23A-5222C3ED4A0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60251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3B18033-7AB2-46C8-BA0A-E7272A5CA1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720474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A0B49B5-0291-40D5-8901-4F4AE7E93F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8867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BB7CDD1-17A9-4C47-94B9-02BBF2B2E8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9636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48868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7DC9553-D422-4FF6-AD73-3AA6030A6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0507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B827BA-0DC0-4C9A-97BA-9B4127A9CD0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709496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A48ED8E-5F1F-4A4D-AE92-5592D51155A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62515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0A56D0-FE27-44E3-9A8D-B8C9E2D3BD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259743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86C60A-7A6E-43ED-8BA4-EE3F2034D8B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277314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6F0660-FFB7-40E2-93D3-791A7D2F47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0904284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C5DA03-568D-4BF1-97D8-1A89E1DAAA1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452318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15C7E0-544C-46BD-945B-BBA4A006C6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3517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608529-441B-4A93-B799-A80D178A1B0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2406993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F95650F-769B-4B0D-9FBB-9687557BCDD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3306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059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CC6BF07-8031-4E85-802B-4203C99EF66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75718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A3EF24-185B-4D69-A08A-1919DC91A78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38041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EA4819-EDC7-49E5-8EC1-0AE70C20249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392686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315FCB-ED56-4287-9BF5-C82A215367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6276019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66660C1-B120-41E0-963F-2B6AC4074E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961613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F9BA81-9ED1-4F04-8198-1D5B088BE8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05768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4313"/>
            <a:ext cx="2057400" cy="5911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4313"/>
            <a:ext cx="6019800" cy="5911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54E52CA-29FB-405C-9A2C-F5A9E2F36D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381110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4348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4940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0762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071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640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059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ea typeface="黑体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56658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46727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22879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8955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0805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3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466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029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47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71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48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253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402D26-F695-4E58-9EF3-50B1D649BCD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355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C5BCD3-FEDB-443B-9249-7FB18E2F62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457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071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6A85631-5C0A-4846-9B99-F8025A759D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9EEA07-834B-4040-8D17-D4A5FE8938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150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F05C718-12B0-4363-8E21-F25231809BA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j-lt"/>
          <a:ea typeface="+mn-ea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j-lt"/>
          <a:ea typeface="+mn-ea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5pPr>
      <a:lvl6pPr marL="25146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6pPr>
      <a:lvl7pPr marL="29718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7pPr>
      <a:lvl8pPr marL="3429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8pPr>
      <a:lvl9pPr marL="3886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143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C77508A5-E9CA-40A7-A76C-5F08B7D13220}" type="datetimeFigureOut">
              <a:rPr lang="zh-CN" altLang="en-US" smtClean="0"/>
              <a:t>2014/3/31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1506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56DF4703-D3AD-4DDD-A02A-2C9A18098E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Arial" charset="0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558ED5"/>
        </a:buClr>
        <a:buSzPct val="80000"/>
        <a:buFont typeface="Wingdings" pitchFamily="2" charset="2"/>
        <a:buChar char="n"/>
        <a:defRPr sz="2800" b="1" kern="1200">
          <a:solidFill>
            <a:schemeClr val="tx1"/>
          </a:solidFill>
          <a:latin typeface="宋体" pitchFamily="2" charset="-122"/>
          <a:ea typeface="宋体" pitchFamily="2" charset="-122"/>
          <a:cs typeface="+mn-cs"/>
        </a:defRPr>
      </a:lvl1pPr>
      <a:lvl2pPr marL="742950" indent="-28575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Clr>
          <a:srgbClr val="E46C0A"/>
        </a:buClr>
        <a:buSzPct val="80000"/>
        <a:buFont typeface="Wingdings" pitchFamily="2" charset="2"/>
        <a:buChar char="Ø"/>
        <a:defRPr sz="2400" kern="1200">
          <a:solidFill>
            <a:schemeClr val="tx1"/>
          </a:solidFill>
          <a:latin typeface="宋体" pitchFamily="2" charset="-122"/>
          <a:ea typeface="宋体" pitchFamily="2" charset="-122"/>
          <a:cs typeface="+mn-cs"/>
        </a:defRPr>
      </a:lvl2pPr>
      <a:lvl3pPr marL="11430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125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4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4.xml"/><Relationship Id="rId5" Type="http://schemas.openxmlformats.org/officeDocument/2006/relationships/image" Target="../media/image34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4.xml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第</a:t>
            </a:r>
            <a:r>
              <a:rPr lang="en-US" altLang="zh-CN" dirty="0"/>
              <a:t>5</a:t>
            </a:r>
            <a:r>
              <a:rPr lang="zh-CN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章</a:t>
            </a:r>
            <a:r>
              <a:rPr lang="en-US" altLang="zh-CN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 </a:t>
            </a:r>
            <a:r>
              <a:rPr lang="en-US" altLang="zh-CN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Excel</a:t>
            </a:r>
            <a:r>
              <a:rPr lang="zh-CN" altLang="zh-CN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基本应用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计算机基础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课程组</a:t>
            </a:r>
            <a:endParaRPr lang="en-US" altLang="zh-CN" dirty="0" smtClean="0"/>
          </a:p>
          <a:p>
            <a:r>
              <a:rPr lang="en-US" altLang="zh-CN" dirty="0" smtClean="0"/>
              <a:t>2013</a:t>
            </a:r>
            <a:r>
              <a:rPr lang="zh-CN" altLang="en-US" dirty="0" smtClean="0"/>
              <a:t>年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917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任务实现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000" dirty="0"/>
              <a:t>制作如</a:t>
            </a:r>
            <a:r>
              <a:rPr lang="zh-CN" altLang="zh-CN" sz="2000" dirty="0" smtClean="0"/>
              <a:t>图所</a:t>
            </a:r>
            <a:r>
              <a:rPr lang="zh-CN" altLang="zh-CN" sz="2000" dirty="0"/>
              <a:t>示的表格，要求：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）标题位于表头的中间。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）表格边框为黑色双细实线，内框为黑色虚线。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）列标题文字居中对齐。</a:t>
            </a:r>
          </a:p>
          <a:p>
            <a:pPr marL="0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）设置单元格的行高和列宽。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请参照书上步骤，自行完成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04"/>
          <a:stretch/>
        </p:blipFill>
        <p:spPr bwMode="auto">
          <a:xfrm>
            <a:off x="611560" y="3789040"/>
            <a:ext cx="7776864" cy="19442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3944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总结与</a:t>
            </a:r>
            <a:r>
              <a:rPr lang="zh-CN" altLang="zh-CN" dirty="0" smtClean="0"/>
              <a:t>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3312368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1. </a:t>
            </a:r>
            <a:r>
              <a:rPr lang="zh-CN" altLang="zh-CN" sz="2000" dirty="0"/>
              <a:t>根据模板生成</a:t>
            </a:r>
            <a:r>
              <a:rPr lang="en-US" altLang="zh-CN" sz="2000" dirty="0"/>
              <a:t>Excel</a:t>
            </a:r>
            <a:r>
              <a:rPr lang="zh-CN" altLang="zh-CN" sz="2000" dirty="0"/>
              <a:t>文档</a:t>
            </a:r>
          </a:p>
          <a:p>
            <a:pPr marL="0" indent="0">
              <a:buNone/>
            </a:pPr>
            <a:r>
              <a:rPr lang="zh-CN" altLang="zh-CN" sz="2000" dirty="0"/>
              <a:t>在</a:t>
            </a:r>
            <a:r>
              <a:rPr lang="en-US" altLang="zh-CN" sz="2000" dirty="0"/>
              <a:t>Excel</a:t>
            </a:r>
            <a:r>
              <a:rPr lang="zh-CN" altLang="zh-CN" sz="2000" dirty="0"/>
              <a:t>中，可以根据系统提供多种模板来创建自己的工作簿，从而简化电子表格的排版工作。可以将工作簿保存为</a:t>
            </a:r>
            <a:r>
              <a:rPr lang="en-US" altLang="zh-CN" sz="2000" dirty="0"/>
              <a:t>Excel 97-2003</a:t>
            </a:r>
            <a:r>
              <a:rPr lang="zh-CN" altLang="zh-CN" sz="2000" dirty="0"/>
              <a:t>工作簿类型，以方便其他低版本的</a:t>
            </a:r>
            <a:r>
              <a:rPr lang="en-US" altLang="zh-CN" sz="2000" dirty="0"/>
              <a:t>Excel</a:t>
            </a:r>
            <a:r>
              <a:rPr lang="zh-CN" altLang="zh-CN" sz="2000" dirty="0"/>
              <a:t>打开。但某些</a:t>
            </a:r>
            <a:r>
              <a:rPr lang="en-US" altLang="zh-CN" sz="2000" dirty="0"/>
              <a:t>Excel 2010</a:t>
            </a:r>
            <a:r>
              <a:rPr lang="zh-CN" altLang="zh-CN" sz="2000" dirty="0"/>
              <a:t>所独特具备的功能，在低版本中将不能使用。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56792"/>
            <a:ext cx="440949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261410" y="4149080"/>
            <a:ext cx="864096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模板</a:t>
            </a:r>
            <a:endParaRPr lang="zh-CN" altLang="en-US" sz="1600" dirty="0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020272" y="4321672"/>
            <a:ext cx="12411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6753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总结与</a:t>
            </a:r>
            <a:r>
              <a:rPr lang="zh-CN" altLang="zh-CN" dirty="0" smtClean="0"/>
              <a:t>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3"/>
            <a:ext cx="7793866" cy="223224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2. </a:t>
            </a:r>
            <a:r>
              <a:rPr lang="zh-CN" altLang="zh-CN" sz="2000" dirty="0"/>
              <a:t>单元格区域选择</a:t>
            </a:r>
          </a:p>
          <a:p>
            <a:pPr marL="0" indent="0">
              <a:buNone/>
            </a:pPr>
            <a:r>
              <a:rPr lang="zh-CN" altLang="zh-CN" sz="2000" dirty="0"/>
              <a:t>对于连续单元格的选择，也可以在选择起始单元格后，按住</a:t>
            </a:r>
            <a:r>
              <a:rPr lang="en-US" altLang="zh-CN" sz="2000" dirty="0"/>
              <a:t>Shift</a:t>
            </a:r>
            <a:r>
              <a:rPr lang="zh-CN" altLang="zh-CN" sz="2000" dirty="0"/>
              <a:t>键，选择最后一个单元格。对于非连续单元格的选择，可以在选择起始单元格后，按下</a:t>
            </a:r>
            <a:r>
              <a:rPr lang="en-US" altLang="zh-CN" sz="2000" dirty="0"/>
              <a:t>Ctrl</a:t>
            </a:r>
            <a:r>
              <a:rPr lang="zh-CN" altLang="zh-CN" sz="2000" dirty="0"/>
              <a:t>键不松手，再用鼠标选择其他单元格，直到选择完全部单元格后，松开</a:t>
            </a:r>
            <a:r>
              <a:rPr lang="en-US" altLang="zh-CN" sz="2000" dirty="0"/>
              <a:t>Ctrl</a:t>
            </a:r>
            <a:r>
              <a:rPr lang="zh-CN" altLang="zh-CN" sz="2000" dirty="0"/>
              <a:t>键。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7668344" y="4077072"/>
            <a:ext cx="864096" cy="64807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非连续单元格区域</a:t>
            </a:r>
            <a:endParaRPr lang="zh-CN" altLang="en-US" sz="1600" dirty="0"/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6427206" y="4437112"/>
            <a:ext cx="12411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59697"/>
            <a:ext cx="37719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5245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总结与</a:t>
            </a:r>
            <a:r>
              <a:rPr lang="zh-CN" altLang="zh-CN" dirty="0" smtClean="0"/>
              <a:t>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3"/>
            <a:ext cx="7793866" cy="223224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3. </a:t>
            </a:r>
            <a:r>
              <a:rPr lang="zh-CN" altLang="zh-CN" sz="2000" dirty="0"/>
              <a:t>设置单元格格式</a:t>
            </a:r>
          </a:p>
          <a:p>
            <a:pPr marL="0" indent="0">
              <a:buNone/>
            </a:pPr>
            <a:r>
              <a:rPr lang="zh-CN" altLang="zh-CN" sz="2000" dirty="0"/>
              <a:t>在选定单元格后，可以单击鼠标右键，在弹出的菜单中选择“设置单元格格式”，在弹出的“设置单元格格式”对话框中，通过切换选项卡来进行单元格格式设置。</a:t>
            </a:r>
          </a:p>
          <a:p>
            <a:pPr marL="0" indent="0">
              <a:buNone/>
            </a:pPr>
            <a:r>
              <a:rPr lang="zh-CN" altLang="zh-CN" sz="2000" dirty="0"/>
              <a:t>对于相同格式单元格，可以一起选择后进行设置，也可以在设置好第</a:t>
            </a:r>
            <a:r>
              <a:rPr lang="en-US" altLang="zh-CN" sz="2000" dirty="0"/>
              <a:t>1</a:t>
            </a:r>
            <a:r>
              <a:rPr lang="zh-CN" altLang="zh-CN" sz="2000" dirty="0"/>
              <a:t>个单元格后，利用格式刷进行格式复制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65033" y="4658283"/>
            <a:ext cx="864096" cy="42690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格式刷</a:t>
            </a:r>
            <a:endParaRPr lang="zh-CN" altLang="en-US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929" y="4149080"/>
            <a:ext cx="4448175" cy="2226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>
            <a:stCxn id="5" idx="3"/>
          </p:cNvCxnSpPr>
          <p:nvPr/>
        </p:nvCxnSpPr>
        <p:spPr>
          <a:xfrm flipV="1">
            <a:off x="929129" y="4869160"/>
            <a:ext cx="618535" cy="25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652120" y="4158885"/>
            <a:ext cx="28803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选择第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个单元格（</a:t>
            </a:r>
            <a:r>
              <a:rPr lang="en-US" altLang="zh-CN" dirty="0" smtClean="0"/>
              <a:t>B3)</a:t>
            </a:r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按下“格式刷”按钮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在需要设置的单元格（</a:t>
            </a:r>
            <a:r>
              <a:rPr lang="en-US" altLang="zh-CN" dirty="0" smtClean="0"/>
              <a:t>C3)</a:t>
            </a:r>
            <a:r>
              <a:rPr lang="zh-CN" altLang="en-US" dirty="0" smtClean="0"/>
              <a:t>上单击鼠标左键（或按下鼠标左键，不松开，选择需要设置格式的单元格区域）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9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总结与</a:t>
            </a:r>
            <a:r>
              <a:rPr lang="zh-CN" altLang="zh-CN" dirty="0" smtClean="0"/>
              <a:t>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7793866" cy="365324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000" dirty="0"/>
              <a:t>4. </a:t>
            </a:r>
            <a:r>
              <a:rPr lang="zh-CN" altLang="zh-CN" sz="2000" dirty="0"/>
              <a:t>对齐方式</a:t>
            </a:r>
          </a:p>
          <a:p>
            <a:pPr marL="0" indent="0">
              <a:buNone/>
            </a:pPr>
            <a:r>
              <a:rPr lang="zh-CN" altLang="zh-CN" sz="1800" dirty="0"/>
              <a:t>单元格中的内容相对于单元格边框左右的对齐</a:t>
            </a:r>
            <a:r>
              <a:rPr lang="zh-CN" altLang="zh-CN" sz="1800" dirty="0" smtClean="0"/>
              <a:t>方式称为“水平对齐”，相对于单元格边框上下的对齐方式称为“垂直对齐”。</a:t>
            </a:r>
            <a:endParaRPr lang="zh-CN" altLang="zh-CN" sz="1800" dirty="0"/>
          </a:p>
          <a:p>
            <a:pPr marL="0" indent="0">
              <a:buNone/>
            </a:pPr>
            <a:r>
              <a:rPr lang="zh-CN" altLang="zh-CN" sz="1800" dirty="0"/>
              <a:t>“自动换行”按钮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和“合并后居中”按钮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属于双态按钮，即第</a:t>
            </a:r>
            <a:r>
              <a:rPr lang="en-US" altLang="zh-CN" sz="1800" dirty="0"/>
              <a:t>1</a:t>
            </a:r>
            <a:r>
              <a:rPr lang="zh-CN" altLang="zh-CN" sz="1800" dirty="0"/>
              <a:t>次按</a:t>
            </a:r>
            <a:r>
              <a:rPr lang="en-US" altLang="zh-CN" sz="1800" dirty="0"/>
              <a:t> </a:t>
            </a:r>
            <a:r>
              <a:rPr lang="zh-CN" altLang="zh-CN" sz="1800" dirty="0"/>
              <a:t>时实现单元格中的内容根据单元格宽度自动调整成多行显示，第</a:t>
            </a:r>
            <a:r>
              <a:rPr lang="en-US" altLang="zh-CN" sz="1800" dirty="0"/>
              <a:t>2</a:t>
            </a:r>
            <a:r>
              <a:rPr lang="zh-CN" altLang="zh-CN" sz="1800" dirty="0"/>
              <a:t>次按</a:t>
            </a:r>
            <a:r>
              <a:rPr lang="en-US" altLang="zh-CN" sz="1800" dirty="0"/>
              <a:t> </a:t>
            </a:r>
            <a:r>
              <a:rPr lang="zh-CN" altLang="zh-CN" sz="1800" dirty="0"/>
              <a:t>时实现单元格中的内容用</a:t>
            </a:r>
            <a:r>
              <a:rPr lang="en-US" altLang="zh-CN" sz="1800" dirty="0"/>
              <a:t>1</a:t>
            </a:r>
            <a:r>
              <a:rPr lang="zh-CN" altLang="zh-CN" sz="1800" dirty="0"/>
              <a:t>行显示。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229200"/>
            <a:ext cx="32766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210034"/>
            <a:ext cx="2880320" cy="131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8513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总结与</a:t>
            </a:r>
            <a:r>
              <a:rPr lang="zh-CN" altLang="zh-CN" dirty="0" smtClean="0"/>
              <a:t>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7793866" cy="2808311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5. </a:t>
            </a:r>
            <a:r>
              <a:rPr lang="zh-CN" altLang="zh-CN" sz="1800" dirty="0"/>
              <a:t>数字格式设置</a:t>
            </a:r>
          </a:p>
          <a:p>
            <a:pPr marL="0" indent="0">
              <a:buNone/>
            </a:pPr>
            <a:r>
              <a:rPr lang="zh-CN" altLang="zh-CN" sz="1800" dirty="0"/>
              <a:t>在“开始”选项卡的“数字”组中提供了若干常用的数字格式按钮，通过他们可以快速设置被选定单元格的数字格式：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）货币格式</a:t>
            </a:r>
            <a:r>
              <a:rPr lang="en-US" altLang="zh-CN" sz="1800" dirty="0"/>
              <a:t> </a:t>
            </a:r>
            <a:r>
              <a:rPr lang="zh-CN" altLang="zh-CN" sz="1800" dirty="0"/>
              <a:t>：将单元格的数字设置为会计专用格式，并自动加上选择的货币符号。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）百分比格式</a:t>
            </a:r>
            <a:r>
              <a:rPr lang="en-US" altLang="zh-CN" sz="1800" dirty="0"/>
              <a:t> </a:t>
            </a:r>
            <a:r>
              <a:rPr lang="zh-CN" altLang="zh-CN" sz="1800" dirty="0"/>
              <a:t>：将原数字乘以</a:t>
            </a:r>
            <a:r>
              <a:rPr lang="en-US" altLang="zh-CN" sz="1800" dirty="0"/>
              <a:t>100</a:t>
            </a:r>
            <a:r>
              <a:rPr lang="zh-CN" altLang="zh-CN" sz="1800" dirty="0"/>
              <a:t>后，再在数字后加上百分号。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）会计分隔符格式 ：每</a:t>
            </a:r>
            <a:r>
              <a:rPr lang="en-US" altLang="zh-CN" sz="1800" dirty="0"/>
              <a:t>3</a:t>
            </a:r>
            <a:r>
              <a:rPr lang="zh-CN" altLang="zh-CN" sz="1800" dirty="0"/>
              <a:t>位数字以“，”隔开，并添加两位小数。</a:t>
            </a:r>
          </a:p>
          <a:p>
            <a:pPr marL="0" indent="0">
              <a:buNone/>
            </a:pPr>
            <a:endParaRPr lang="zh-CN" altLang="zh-CN" sz="1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291013"/>
            <a:ext cx="195262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409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.2.3  </a:t>
            </a:r>
            <a:r>
              <a:rPr lang="zh-CN" altLang="zh-CN" dirty="0"/>
              <a:t>总结与</a:t>
            </a:r>
            <a:r>
              <a:rPr lang="zh-CN" altLang="zh-CN" dirty="0" smtClean="0"/>
              <a:t>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3"/>
            <a:ext cx="7793866" cy="14401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6. </a:t>
            </a:r>
            <a:r>
              <a:rPr lang="zh-CN" altLang="zh-CN" sz="1800" dirty="0"/>
              <a:t>自动换行</a:t>
            </a:r>
          </a:p>
          <a:p>
            <a:pPr marL="0" indent="0">
              <a:buNone/>
            </a:pPr>
            <a:r>
              <a:rPr lang="zh-CN" altLang="zh-CN" sz="1800" dirty="0"/>
              <a:t>除了可以通过单元格格式的“对齐”设置“自动换行”来实现单元格内容分行显示外，也可以通过在单元格中需要换行显示的内容前同时按下“</a:t>
            </a:r>
            <a:r>
              <a:rPr lang="en-US" altLang="zh-CN" sz="1800" dirty="0"/>
              <a:t>Alt</a:t>
            </a:r>
            <a:r>
              <a:rPr lang="zh-CN" altLang="zh-CN" sz="1800" dirty="0"/>
              <a:t>”键和回车键来实现单元格内容的分行显示</a:t>
            </a:r>
            <a:r>
              <a:rPr lang="zh-CN" altLang="zh-CN" sz="1800" dirty="0" smtClean="0"/>
              <a:t>。</a:t>
            </a:r>
            <a:endParaRPr lang="zh-CN" altLang="zh-CN" sz="1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581128"/>
            <a:ext cx="2762250" cy="116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2064693" y="6021288"/>
            <a:ext cx="864096" cy="42690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软换行</a:t>
            </a:r>
            <a:endParaRPr lang="zh-CN" altLang="en-US" sz="1600" dirty="0"/>
          </a:p>
        </p:txBody>
      </p:sp>
      <p:sp>
        <p:nvSpPr>
          <p:cNvPr id="8" name="矩形 7"/>
          <p:cNvSpPr/>
          <p:nvPr/>
        </p:nvSpPr>
        <p:spPr>
          <a:xfrm>
            <a:off x="5652120" y="5960237"/>
            <a:ext cx="864096" cy="426901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硬换行</a:t>
            </a:r>
            <a:endParaRPr lang="zh-CN" altLang="en-US" sz="1600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581128"/>
            <a:ext cx="25717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>
            <a:endCxn id="7" idx="0"/>
          </p:cNvCxnSpPr>
          <p:nvPr/>
        </p:nvCxnSpPr>
        <p:spPr>
          <a:xfrm>
            <a:off x="2496741" y="5517232"/>
            <a:ext cx="0" cy="504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8" idx="0"/>
          </p:cNvCxnSpPr>
          <p:nvPr/>
        </p:nvCxnSpPr>
        <p:spPr>
          <a:xfrm>
            <a:off x="6084168" y="5743178"/>
            <a:ext cx="0" cy="2170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97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756791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文本</a:t>
            </a:r>
            <a:r>
              <a:rPr lang="zh-CN" altLang="zh-CN" dirty="0"/>
              <a:t>数据的</a:t>
            </a:r>
            <a:r>
              <a:rPr lang="zh-CN" altLang="zh-CN" dirty="0" smtClean="0"/>
              <a:t>输入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000" dirty="0"/>
              <a:t>在单元格</a:t>
            </a:r>
            <a:r>
              <a:rPr lang="en-US" altLang="zh-CN" sz="2000" dirty="0"/>
              <a:t>A1</a:t>
            </a:r>
            <a:r>
              <a:rPr lang="zh-CN" altLang="zh-CN" sz="2000" dirty="0"/>
              <a:t>中，输入你自己的身份证号码（如：</a:t>
            </a:r>
            <a:r>
              <a:rPr lang="en-US" altLang="zh-CN" sz="2000" dirty="0"/>
              <a:t>432302199410080933</a:t>
            </a:r>
            <a:r>
              <a:rPr lang="zh-CN" altLang="zh-CN" sz="2000" dirty="0"/>
              <a:t>）。你会发现，输入的身份证号码显示为</a:t>
            </a:r>
            <a:r>
              <a:rPr lang="en-US" altLang="zh-CN" sz="2000" dirty="0"/>
              <a:t>4.32302E+17</a:t>
            </a:r>
            <a:r>
              <a:rPr lang="zh-CN" altLang="zh-CN" sz="2000" dirty="0"/>
              <a:t>；单元格编辑栏的内容变成了</a:t>
            </a:r>
            <a:r>
              <a:rPr lang="en-US" altLang="zh-CN" sz="2000" dirty="0"/>
              <a:t>432302199410080000</a:t>
            </a:r>
            <a:endParaRPr lang="zh-CN" altLang="zh-CN" sz="2000" dirty="0"/>
          </a:p>
        </p:txBody>
      </p:sp>
      <p:pic>
        <p:nvPicPr>
          <p:cNvPr id="2049" name="图片 10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49" y="3573016"/>
            <a:ext cx="3347751" cy="128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4005064"/>
            <a:ext cx="1224135" cy="357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7984" y="3475683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这是因为</a:t>
            </a:r>
            <a:r>
              <a:rPr lang="en-US" altLang="zh-CN" dirty="0"/>
              <a:t>Excel</a:t>
            </a:r>
            <a:r>
              <a:rPr lang="zh-CN" altLang="zh-CN" dirty="0"/>
              <a:t>工作表的单元格，默认的数据类型是“常规”，在单元格中输入“</a:t>
            </a:r>
            <a:r>
              <a:rPr lang="en-US" altLang="zh-CN" dirty="0"/>
              <a:t>432302199410080933</a:t>
            </a:r>
            <a:r>
              <a:rPr lang="zh-CN" altLang="zh-CN" dirty="0"/>
              <a:t>”时，系统自动判断其为数字型数据，因此以科学计算法来表示该数据。</a:t>
            </a:r>
          </a:p>
        </p:txBody>
      </p:sp>
    </p:spTree>
    <p:extLst>
      <p:ext uri="{BB962C8B-B14F-4D97-AF65-F5344CB8AC3E}">
        <p14:creationId xmlns:p14="http://schemas.microsoft.com/office/powerpoint/2010/main" val="191903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2044824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文本</a:t>
            </a:r>
            <a:r>
              <a:rPr lang="zh-CN" altLang="zh-CN" dirty="0"/>
              <a:t>数据的</a:t>
            </a:r>
            <a:r>
              <a:rPr lang="zh-CN" altLang="zh-CN" dirty="0" smtClean="0"/>
              <a:t>输入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2000" dirty="0" smtClean="0"/>
              <a:t>解决方案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/>
              <a:t>1</a:t>
            </a:r>
            <a:r>
              <a:rPr lang="zh-CN" altLang="zh-CN" sz="2000" dirty="0"/>
              <a:t>）在数字型文本数据前添加英文单引号“</a:t>
            </a:r>
            <a:r>
              <a:rPr lang="en-US" altLang="zh-CN" sz="2000" dirty="0"/>
              <a:t>’</a:t>
            </a:r>
            <a:r>
              <a:rPr lang="zh-CN" altLang="zh-CN" sz="2000" dirty="0" smtClean="0"/>
              <a:t>”</a:t>
            </a:r>
            <a:r>
              <a:rPr lang="zh-CN" altLang="en-US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）将该单元格数字格式设置为“文本”。</a:t>
            </a:r>
          </a:p>
          <a:p>
            <a:pPr marL="0" indent="0">
              <a:buNone/>
            </a:pP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 smtClean="0"/>
              <a:t>（</a:t>
            </a:r>
            <a:endParaRPr lang="zh-CN" altLang="zh-CN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61" y="3573016"/>
            <a:ext cx="4904329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653136"/>
            <a:ext cx="6162675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2897894" y="3647604"/>
            <a:ext cx="2719296" cy="357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52320" y="4727724"/>
            <a:ext cx="1224135" cy="357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75679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公式与单元格</a:t>
            </a:r>
            <a:r>
              <a:rPr lang="zh-CN" altLang="en-US" dirty="0" smtClean="0"/>
              <a:t>引用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2000" dirty="0"/>
              <a:t>由于李春的总工资等于</a:t>
            </a:r>
            <a:r>
              <a:rPr lang="en-US" altLang="zh-CN" sz="2000" dirty="0"/>
              <a:t>B2</a:t>
            </a:r>
            <a:r>
              <a:rPr lang="zh-CN" altLang="en-US" sz="2000" dirty="0"/>
              <a:t>单元格的值加上</a:t>
            </a:r>
            <a:r>
              <a:rPr lang="en-US" altLang="zh-CN" sz="2000" dirty="0"/>
              <a:t>C2</a:t>
            </a:r>
            <a:r>
              <a:rPr lang="zh-CN" altLang="en-US" sz="2000" dirty="0"/>
              <a:t>单元格的值，因此</a:t>
            </a:r>
            <a:r>
              <a:rPr lang="en-US" altLang="zh-CN" sz="2000" dirty="0"/>
              <a:t>D2</a:t>
            </a:r>
            <a:r>
              <a:rPr lang="zh-CN" altLang="en-US" sz="2000" dirty="0"/>
              <a:t>单元格输入的公式为“</a:t>
            </a:r>
            <a:r>
              <a:rPr lang="en-US" altLang="zh-CN" sz="2000" dirty="0"/>
              <a:t>=B2+C2”</a:t>
            </a:r>
            <a:r>
              <a:rPr lang="zh-CN" altLang="en-US" sz="2000" dirty="0"/>
              <a:t>。这表明</a:t>
            </a:r>
            <a:r>
              <a:rPr lang="en-US" altLang="zh-CN" sz="2000" dirty="0"/>
              <a:t>D2</a:t>
            </a:r>
            <a:r>
              <a:rPr lang="zh-CN" altLang="en-US" sz="2000" dirty="0"/>
              <a:t>单元格引用了</a:t>
            </a:r>
            <a:r>
              <a:rPr lang="en-US" altLang="zh-CN" sz="2000" dirty="0"/>
              <a:t>B2</a:t>
            </a:r>
            <a:r>
              <a:rPr lang="zh-CN" altLang="en-US" sz="2000" dirty="0"/>
              <a:t>单元格的数据和</a:t>
            </a:r>
            <a:r>
              <a:rPr lang="en-US" altLang="zh-CN" sz="2000" dirty="0"/>
              <a:t>C2</a:t>
            </a:r>
            <a:r>
              <a:rPr lang="zh-CN" altLang="en-US" sz="2000" dirty="0"/>
              <a:t>单元格的数据，将他们的和作为自己单元格的内容。</a:t>
            </a:r>
          </a:p>
          <a:p>
            <a:pPr marL="0" indent="0">
              <a:buNone/>
            </a:pP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/>
          <a:stretch>
            <a:fillRect/>
          </a:stretch>
        </p:blipFill>
        <p:spPr>
          <a:xfrm>
            <a:off x="567371" y="3510081"/>
            <a:ext cx="3366453" cy="157510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150314" y="3501008"/>
            <a:ext cx="1783510" cy="357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83968" y="3510081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公式是</a:t>
            </a:r>
            <a:r>
              <a:rPr lang="en-US" altLang="zh-CN" dirty="0"/>
              <a:t>Excel</a:t>
            </a:r>
            <a:r>
              <a:rPr lang="zh-CN" altLang="zh-CN" dirty="0"/>
              <a:t>工作表中进行数值计算的等式。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 flipH="1">
            <a:off x="3086100" y="3679738"/>
            <a:ext cx="13418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21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.1  </a:t>
            </a:r>
            <a:r>
              <a:rPr lang="zh-CN" altLang="zh-CN" dirty="0" smtClean="0"/>
              <a:t>项目分析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2000" dirty="0"/>
              <a:t>张老师需要用表格来记录他班上全部学生的基本信息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400050" lvl="1" indent="0">
              <a:buNone/>
            </a:pPr>
            <a:r>
              <a:rPr lang="zh-CN" altLang="zh-CN" sz="2200" b="1" dirty="0" smtClean="0"/>
              <a:t>（</a:t>
            </a:r>
            <a:r>
              <a:rPr lang="en-US" altLang="zh-CN" sz="2200" b="1" dirty="0"/>
              <a:t>1</a:t>
            </a:r>
            <a:r>
              <a:rPr lang="zh-CN" altLang="zh-CN" sz="2200" b="1" dirty="0"/>
              <a:t>）能够按教务处学号编排要求，为学生快速编排学号。</a:t>
            </a:r>
          </a:p>
          <a:p>
            <a:pPr marL="400050" lvl="1" indent="0">
              <a:buNone/>
            </a:pPr>
            <a:r>
              <a:rPr lang="zh-CN" altLang="en-US" sz="2200" b="1" dirty="0" smtClean="0"/>
              <a:t>（</a:t>
            </a:r>
            <a:r>
              <a:rPr lang="en-US" altLang="zh-CN" sz="2200" b="1" dirty="0" smtClean="0"/>
              <a:t>2</a:t>
            </a:r>
            <a:r>
              <a:rPr lang="zh-CN" altLang="zh-CN" sz="2200" b="1" dirty="0"/>
              <a:t>）根据学生身份证号码自动计算出生日期。</a:t>
            </a:r>
          </a:p>
          <a:p>
            <a:pPr marL="400050" lvl="1" indent="0">
              <a:buNone/>
            </a:pPr>
            <a:r>
              <a:rPr lang="zh-CN" altLang="zh-CN" sz="2200" b="1" dirty="0"/>
              <a:t>（</a:t>
            </a:r>
            <a:r>
              <a:rPr lang="en-US" altLang="zh-CN" sz="2200" b="1" dirty="0"/>
              <a:t>3</a:t>
            </a:r>
            <a:r>
              <a:rPr lang="zh-CN" altLang="zh-CN" sz="2200" b="1" dirty="0" smtClean="0"/>
              <a:t>）能够</a:t>
            </a:r>
            <a:r>
              <a:rPr lang="zh-CN" altLang="en-US" sz="2200" b="1" dirty="0" smtClean="0"/>
              <a:t>某些单元格的</a:t>
            </a:r>
            <a:r>
              <a:rPr lang="zh-CN" altLang="zh-CN" sz="2200" b="1" dirty="0" smtClean="0"/>
              <a:t>输入内容。</a:t>
            </a:r>
            <a:endParaRPr lang="zh-CN" altLang="zh-CN" sz="2200" b="1" dirty="0"/>
          </a:p>
          <a:p>
            <a:pPr marL="400050" lvl="1" indent="0">
              <a:buNone/>
            </a:pPr>
            <a:r>
              <a:rPr lang="zh-CN" altLang="zh-CN" sz="2200" b="1" dirty="0"/>
              <a:t>（</a:t>
            </a:r>
            <a:r>
              <a:rPr lang="en-US" altLang="zh-CN" sz="2200" b="1" dirty="0"/>
              <a:t>4</a:t>
            </a:r>
            <a:r>
              <a:rPr lang="zh-CN" altLang="zh-CN" sz="2200" b="1" dirty="0" smtClean="0"/>
              <a:t>）计算</a:t>
            </a:r>
            <a:r>
              <a:rPr lang="zh-CN" altLang="zh-CN" sz="2200" b="1" dirty="0"/>
              <a:t>每个学生的总成绩及新生</a:t>
            </a:r>
            <a:r>
              <a:rPr lang="zh-CN" altLang="zh-CN" sz="2200" b="1" dirty="0" smtClean="0"/>
              <a:t>奖学金。</a:t>
            </a:r>
            <a:endParaRPr lang="zh-CN" altLang="zh-CN" sz="2200" b="1" dirty="0"/>
          </a:p>
          <a:p>
            <a:pPr marL="400050" lvl="1" indent="0">
              <a:buNone/>
            </a:pPr>
            <a:r>
              <a:rPr lang="zh-CN" altLang="zh-CN" sz="2200" b="1" dirty="0"/>
              <a:t>（</a:t>
            </a:r>
            <a:r>
              <a:rPr lang="en-US" altLang="zh-CN" sz="2200" b="1" dirty="0"/>
              <a:t>5</a:t>
            </a:r>
            <a:r>
              <a:rPr lang="zh-CN" altLang="zh-CN" sz="2200" b="1" dirty="0" smtClean="0"/>
              <a:t>）将</a:t>
            </a:r>
            <a:r>
              <a:rPr lang="zh-CN" altLang="zh-CN" sz="2200" b="1" dirty="0"/>
              <a:t>某些特别关注的</a:t>
            </a:r>
            <a:r>
              <a:rPr lang="zh-CN" altLang="zh-CN" sz="2200" b="1" dirty="0" smtClean="0"/>
              <a:t>信息</a:t>
            </a:r>
            <a:r>
              <a:rPr lang="zh-CN" altLang="en-US" sz="2200" b="1" dirty="0" smtClean="0"/>
              <a:t>进行特殊</a:t>
            </a:r>
            <a:r>
              <a:rPr lang="zh-CN" altLang="zh-CN" sz="2200" b="1" dirty="0" smtClean="0"/>
              <a:t>标识。</a:t>
            </a:r>
            <a:endParaRPr lang="zh-CN" altLang="zh-CN" sz="2200" b="1" dirty="0"/>
          </a:p>
        </p:txBody>
      </p:sp>
    </p:spTree>
    <p:extLst>
      <p:ext uri="{BB962C8B-B14F-4D97-AF65-F5344CB8AC3E}">
        <p14:creationId xmlns:p14="http://schemas.microsoft.com/office/powerpoint/2010/main" val="3215808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32474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公式与单元格</a:t>
            </a:r>
            <a:r>
              <a:rPr lang="zh-CN" altLang="en-US" dirty="0" smtClean="0"/>
              <a:t>引用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2000" dirty="0"/>
              <a:t>要计算许伟嘉的总工资，可以将</a:t>
            </a:r>
            <a:r>
              <a:rPr lang="en-US" altLang="zh-CN" sz="2000" dirty="0"/>
              <a:t>D2</a:t>
            </a:r>
            <a:r>
              <a:rPr lang="zh-CN" altLang="en-US" sz="2000" dirty="0"/>
              <a:t>单元格的内容复制到</a:t>
            </a:r>
            <a:r>
              <a:rPr lang="en-US" altLang="zh-CN" sz="2000" dirty="0"/>
              <a:t>D3</a:t>
            </a:r>
            <a:r>
              <a:rPr lang="zh-CN" altLang="en-US" sz="2000" dirty="0"/>
              <a:t>单元格。可以看到，</a:t>
            </a:r>
            <a:r>
              <a:rPr lang="en-US" altLang="zh-CN" sz="2000" dirty="0"/>
              <a:t>D3</a:t>
            </a:r>
            <a:r>
              <a:rPr lang="zh-CN" altLang="en-US" sz="2000" dirty="0"/>
              <a:t>单元格的公式为“</a:t>
            </a:r>
            <a:r>
              <a:rPr lang="en-US" altLang="zh-CN" sz="2000" dirty="0"/>
              <a:t>=B3+C3”</a:t>
            </a:r>
            <a:r>
              <a:rPr lang="zh-CN" altLang="en-US" sz="2000" dirty="0"/>
              <a:t>。</a:t>
            </a: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38600" y="306896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在进行公式复制时，公式中引用的地址发生了变化，这是因为引用</a:t>
            </a:r>
            <a:r>
              <a:rPr lang="en-US" altLang="zh-CN" dirty="0"/>
              <a:t>B3</a:t>
            </a:r>
            <a:r>
              <a:rPr lang="zh-CN" altLang="zh-CN" dirty="0"/>
              <a:t>和</a:t>
            </a:r>
            <a:r>
              <a:rPr lang="en-US" altLang="zh-CN" dirty="0"/>
              <a:t>C3</a:t>
            </a:r>
            <a:r>
              <a:rPr lang="zh-CN" altLang="zh-CN" dirty="0"/>
              <a:t>单元格时，使用的是“相对引用”。“相对引用”就是公式中引用的单元格随公式所在单元格位置的变化而变化。这是因为</a:t>
            </a:r>
            <a:r>
              <a:rPr lang="en-US" altLang="zh-CN" dirty="0"/>
              <a:t>D2</a:t>
            </a:r>
            <a:r>
              <a:rPr lang="zh-CN" altLang="zh-CN" dirty="0"/>
              <a:t>中的公式“</a:t>
            </a:r>
            <a:r>
              <a:rPr lang="en-US" altLang="zh-CN" dirty="0"/>
              <a:t>=B2+C2</a:t>
            </a:r>
            <a:r>
              <a:rPr lang="zh-CN" altLang="zh-CN" dirty="0"/>
              <a:t>”表明“</a:t>
            </a:r>
            <a:r>
              <a:rPr lang="en-US" altLang="zh-CN" dirty="0"/>
              <a:t>D2</a:t>
            </a:r>
            <a:r>
              <a:rPr lang="zh-CN" altLang="zh-CN" dirty="0"/>
              <a:t>的值是等于当前行所对应的</a:t>
            </a:r>
            <a:r>
              <a:rPr lang="en-US" altLang="zh-CN" dirty="0"/>
              <a:t>B</a:t>
            </a:r>
            <a:r>
              <a:rPr lang="zh-CN" altLang="zh-CN" dirty="0"/>
              <a:t>列单元格加上</a:t>
            </a:r>
            <a:r>
              <a:rPr lang="en-US" altLang="zh-CN" dirty="0"/>
              <a:t>C</a:t>
            </a:r>
            <a:r>
              <a:rPr lang="zh-CN" altLang="zh-CN" dirty="0"/>
              <a:t>列单元格的和”，因此，将</a:t>
            </a:r>
            <a:r>
              <a:rPr lang="en-US" altLang="zh-CN" dirty="0"/>
              <a:t>D2</a:t>
            </a:r>
            <a:r>
              <a:rPr lang="zh-CN" altLang="zh-CN" dirty="0"/>
              <a:t>单元格中的公式复制到</a:t>
            </a:r>
            <a:r>
              <a:rPr lang="en-US" altLang="zh-CN" dirty="0"/>
              <a:t>D3</a:t>
            </a:r>
            <a:r>
              <a:rPr lang="zh-CN" altLang="zh-CN" dirty="0"/>
              <a:t>后，系统认为“</a:t>
            </a:r>
            <a:r>
              <a:rPr lang="en-US" altLang="zh-CN" dirty="0"/>
              <a:t>D3</a:t>
            </a:r>
            <a:r>
              <a:rPr lang="zh-CN" altLang="zh-CN" dirty="0"/>
              <a:t>的值也应该等于当前行所对应的</a:t>
            </a:r>
            <a:r>
              <a:rPr lang="en-US" altLang="zh-CN" dirty="0"/>
              <a:t>B</a:t>
            </a:r>
            <a:r>
              <a:rPr lang="zh-CN" altLang="zh-CN" dirty="0"/>
              <a:t>列单元格加上</a:t>
            </a:r>
            <a:r>
              <a:rPr lang="en-US" altLang="zh-CN" dirty="0"/>
              <a:t>C</a:t>
            </a:r>
            <a:r>
              <a:rPr lang="zh-CN" altLang="zh-CN" dirty="0"/>
              <a:t>列单元格的值”，因此公式自动变化为“</a:t>
            </a:r>
            <a:r>
              <a:rPr lang="en-US" altLang="zh-CN" dirty="0"/>
              <a:t>=B3+C3</a:t>
            </a:r>
            <a:r>
              <a:rPr lang="zh-CN" altLang="zh-CN" dirty="0"/>
              <a:t>”。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89" y="3371007"/>
            <a:ext cx="3095625" cy="101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907704" y="3359572"/>
            <a:ext cx="1178396" cy="357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29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05064"/>
            <a:ext cx="494347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4687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MID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2000" dirty="0"/>
              <a:t>如果</a:t>
            </a:r>
            <a:r>
              <a:rPr lang="en-US" altLang="zh-CN" sz="2000" dirty="0"/>
              <a:t>C3</a:t>
            </a:r>
            <a:r>
              <a:rPr lang="zh-CN" altLang="en-US" sz="2000" dirty="0"/>
              <a:t>单元格中存的是身份证号码“</a:t>
            </a:r>
            <a:r>
              <a:rPr lang="en-US" altLang="zh-CN" sz="2000" dirty="0"/>
              <a:t>432302199410080933”</a:t>
            </a:r>
            <a:r>
              <a:rPr lang="zh-CN" altLang="en-US" sz="2000" dirty="0"/>
              <a:t>，提取身份证号码的</a:t>
            </a:r>
            <a:r>
              <a:rPr lang="en-US" altLang="zh-CN" sz="2000" dirty="0"/>
              <a:t>7</a:t>
            </a:r>
            <a:r>
              <a:rPr lang="zh-CN" altLang="en-US" sz="2000" dirty="0"/>
              <a:t>～</a:t>
            </a:r>
            <a:r>
              <a:rPr lang="en-US" altLang="zh-CN" sz="2000" dirty="0"/>
              <a:t>14</a:t>
            </a:r>
            <a:r>
              <a:rPr lang="zh-CN" altLang="en-US" sz="2000" dirty="0" smtClean="0"/>
              <a:t>位出生日期的</a:t>
            </a:r>
            <a:r>
              <a:rPr lang="zh-CN" altLang="en-US" sz="2000" dirty="0"/>
              <a:t>函数是：</a:t>
            </a:r>
            <a:r>
              <a:rPr lang="en-US" altLang="zh-CN" sz="2000" dirty="0"/>
              <a:t>MID(C3,7,8</a:t>
            </a:r>
            <a:r>
              <a:rPr lang="en-US" altLang="zh-CN" sz="2000" dirty="0" smtClean="0"/>
              <a:t>)</a:t>
            </a: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1612" y="4343944"/>
            <a:ext cx="1976987" cy="74123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2" y="3117577"/>
            <a:ext cx="37623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2346745" y="3125515"/>
            <a:ext cx="1783510" cy="3574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74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667116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MID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sz="2000" dirty="0"/>
              <a:t>Excel</a:t>
            </a:r>
            <a:r>
              <a:rPr lang="zh-CN" altLang="en-US" sz="2000" dirty="0"/>
              <a:t>函数是系统预先定义的，使用一些称为参数的特定数值来执行计算、分析等任务的特殊公式，并返回一个或多个</a:t>
            </a:r>
            <a:r>
              <a:rPr lang="zh-CN" altLang="en-US" sz="2000" dirty="0" smtClean="0"/>
              <a:t>值。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/>
              <a:t>MID</a:t>
            </a:r>
            <a:r>
              <a:rPr lang="zh-CN" altLang="zh-CN" sz="2000" dirty="0" smtClean="0"/>
              <a:t>函数是</a:t>
            </a:r>
            <a:r>
              <a:rPr lang="zh-CN" altLang="zh-CN" sz="2000" dirty="0"/>
              <a:t>从文本字符串中的指定位置返回指定长度的字符</a:t>
            </a:r>
            <a:r>
              <a:rPr lang="zh-CN" altLang="zh-CN" sz="2000" dirty="0" smtClean="0"/>
              <a:t>。语法</a:t>
            </a:r>
            <a:r>
              <a:rPr lang="zh-CN" altLang="zh-CN" sz="2000" dirty="0"/>
              <a:t>格式为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/>
              <a:t>	</a:t>
            </a:r>
            <a:r>
              <a:rPr lang="en-US" altLang="zh-CN" sz="2000" dirty="0" smtClean="0"/>
              <a:t>MID(Text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Start_num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Num_chars</a:t>
            </a:r>
            <a:r>
              <a:rPr lang="en-US" altLang="zh-CN" sz="2000" dirty="0" smtClean="0"/>
              <a:t>)</a:t>
            </a:r>
          </a:p>
          <a:p>
            <a:pPr marL="0" indent="0">
              <a:buNone/>
            </a:pPr>
            <a:r>
              <a:rPr lang="zh-CN" altLang="zh-CN" sz="2000" dirty="0" smtClean="0"/>
              <a:t>所</a:t>
            </a:r>
            <a:r>
              <a:rPr lang="zh-CN" altLang="zh-CN" sz="2000" dirty="0"/>
              <a:t>对应的参数含义分别是：</a:t>
            </a:r>
          </a:p>
          <a:p>
            <a:pPr marL="0" indent="0">
              <a:buNone/>
            </a:pPr>
            <a:r>
              <a:rPr lang="en-US" altLang="zh-CN" sz="2000" dirty="0" smtClean="0"/>
              <a:t>	Text</a:t>
            </a:r>
            <a:r>
              <a:rPr lang="zh-CN" altLang="zh-CN" sz="2000" dirty="0"/>
              <a:t>：准备从中提取字符串的文本单元格或文本内容；</a:t>
            </a:r>
          </a:p>
          <a:p>
            <a:pPr marL="0" indent="0">
              <a:buNone/>
            </a:pP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Start_num</a:t>
            </a:r>
            <a:r>
              <a:rPr lang="zh-CN" altLang="zh-CN" sz="2000" dirty="0"/>
              <a:t>：准备从</a:t>
            </a:r>
            <a:r>
              <a:rPr lang="en-US" altLang="zh-CN" sz="2000" dirty="0"/>
              <a:t>Text</a:t>
            </a:r>
            <a:r>
              <a:rPr lang="zh-CN" altLang="zh-CN" sz="2000" dirty="0"/>
              <a:t>提取字符串的起始位置；</a:t>
            </a:r>
          </a:p>
          <a:p>
            <a:pPr marL="0" indent="0">
              <a:buNone/>
            </a:pP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Num_chars</a:t>
            </a:r>
            <a:r>
              <a:rPr lang="zh-CN" altLang="zh-CN" sz="2000" dirty="0"/>
              <a:t>：所要提取的字符个数。</a:t>
            </a:r>
          </a:p>
          <a:p>
            <a:pPr marL="0" indent="0">
              <a:buNone/>
            </a:pP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1368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676910" y="2934017"/>
            <a:ext cx="3361690" cy="9899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4687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IF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000" dirty="0"/>
              <a:t>公司本月的绩效工资与出勤有关：全勤（出勤天数</a:t>
            </a:r>
            <a:r>
              <a:rPr lang="en-US" altLang="zh-CN" sz="2000" dirty="0"/>
              <a:t>&gt;=22</a:t>
            </a:r>
            <a:r>
              <a:rPr lang="zh-CN" altLang="zh-CN" sz="2000" dirty="0"/>
              <a:t>）员工的绩效工资为</a:t>
            </a:r>
            <a:r>
              <a:rPr lang="en-US" altLang="zh-CN" sz="2000" dirty="0"/>
              <a:t>2520</a:t>
            </a:r>
            <a:r>
              <a:rPr lang="zh-CN" altLang="zh-CN" sz="2000" dirty="0"/>
              <a:t>元，非全勤员工的绩效工资为</a:t>
            </a:r>
            <a:r>
              <a:rPr lang="en-US" altLang="zh-CN" sz="2000" dirty="0"/>
              <a:t>100</a:t>
            </a:r>
            <a:r>
              <a:rPr lang="zh-CN" altLang="zh-CN" sz="2000" dirty="0"/>
              <a:t>元</a:t>
            </a:r>
            <a:r>
              <a:rPr lang="en-US" altLang="zh-CN" sz="2000" dirty="0"/>
              <a:t>/</a:t>
            </a:r>
            <a:r>
              <a:rPr lang="zh-CN" altLang="zh-CN" sz="2000" dirty="0"/>
              <a:t>天×出勤天数。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55287" y="2934017"/>
            <a:ext cx="1983313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282702"/>
            <a:ext cx="291465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56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71612"/>
            <a:ext cx="8784976" cy="498172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IF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sz="2000" dirty="0"/>
              <a:t>IF</a:t>
            </a:r>
            <a:r>
              <a:rPr lang="zh-CN" altLang="zh-CN" sz="2000" dirty="0"/>
              <a:t>函数的语法格式为</a:t>
            </a:r>
            <a:r>
              <a:rPr lang="zh-CN" altLang="zh-CN" sz="2000" dirty="0" smtClean="0"/>
              <a:t>：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 smtClean="0"/>
              <a:t>	IF(</a:t>
            </a:r>
            <a:r>
              <a:rPr lang="en-US" altLang="zh-CN" sz="2000" dirty="0" err="1" smtClean="0"/>
              <a:t>Logical_test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Value_if_true</a:t>
            </a:r>
            <a:r>
              <a:rPr lang="en-US" altLang="zh-CN" sz="2000" dirty="0"/>
              <a:t>, </a:t>
            </a:r>
            <a:r>
              <a:rPr lang="en-US" altLang="zh-CN" sz="2000" dirty="0" err="1"/>
              <a:t>Value_if_false</a:t>
            </a:r>
            <a:r>
              <a:rPr lang="en-US" altLang="zh-CN" sz="2000" dirty="0" smtClean="0"/>
              <a:t>)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zh-CN" sz="2000" dirty="0" smtClean="0"/>
              <a:t>三</a:t>
            </a:r>
            <a:r>
              <a:rPr lang="zh-CN" altLang="zh-CN" sz="2000" dirty="0"/>
              <a:t>个参数的含义分别是：</a:t>
            </a:r>
          </a:p>
          <a:p>
            <a:pPr marL="0" indent="0">
              <a:buNone/>
            </a:pP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Logical_test</a:t>
            </a:r>
            <a:r>
              <a:rPr lang="zh-CN" altLang="zh-CN" sz="2000" dirty="0"/>
              <a:t>：判断逻辑表达式；</a:t>
            </a:r>
          </a:p>
          <a:p>
            <a:pPr marL="0" indent="0">
              <a:buNone/>
            </a:pP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Value_if_true</a:t>
            </a:r>
            <a:r>
              <a:rPr lang="zh-CN" altLang="zh-CN" sz="2000" dirty="0"/>
              <a:t>：如果逻辑表达式的值为真，则返回该值；</a:t>
            </a:r>
          </a:p>
          <a:p>
            <a:pPr marL="0" indent="0">
              <a:buNone/>
            </a:pPr>
            <a:r>
              <a:rPr lang="en-US" altLang="zh-CN" sz="2000" dirty="0" smtClean="0"/>
              <a:t>	</a:t>
            </a:r>
            <a:r>
              <a:rPr lang="en-US" altLang="zh-CN" sz="2000" dirty="0" err="1" smtClean="0"/>
              <a:t>Value_if_false</a:t>
            </a:r>
            <a:r>
              <a:rPr lang="zh-CN" altLang="zh-CN" sz="2000" dirty="0"/>
              <a:t>：如果逻辑表达式的值为假，则返回该值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885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71612"/>
            <a:ext cx="8784976" cy="498172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IF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000" dirty="0" smtClean="0"/>
              <a:t>根据</a:t>
            </a:r>
            <a:r>
              <a:rPr lang="zh-CN" altLang="zh-CN" sz="2000" dirty="0"/>
              <a:t>给定的条件</a:t>
            </a:r>
            <a:r>
              <a:rPr lang="en-US" altLang="zh-CN" sz="2000" dirty="0" err="1" smtClean="0"/>
              <a:t>Logical_test</a:t>
            </a:r>
            <a:r>
              <a:rPr lang="en-US" altLang="zh-CN" sz="2000" dirty="0" smtClean="0"/>
              <a:t>:</a:t>
            </a:r>
          </a:p>
          <a:p>
            <a:pPr marL="0" indent="0">
              <a:buNone/>
            </a:pPr>
            <a:r>
              <a:rPr lang="en-US" altLang="zh-CN" sz="2000" dirty="0" smtClean="0"/>
              <a:t>    (1)</a:t>
            </a:r>
            <a:r>
              <a:rPr lang="zh-CN" altLang="zh-CN" sz="2000" dirty="0" smtClean="0"/>
              <a:t>如果</a:t>
            </a:r>
            <a:r>
              <a:rPr lang="en-US" altLang="zh-CN" sz="2000" dirty="0" err="1"/>
              <a:t>Logical_test</a:t>
            </a:r>
            <a:r>
              <a:rPr lang="zh-CN" altLang="zh-CN" sz="2000" dirty="0"/>
              <a:t>的结果为</a:t>
            </a:r>
            <a:r>
              <a:rPr lang="en-US" altLang="zh-CN" sz="2000" dirty="0"/>
              <a:t>TRUE</a:t>
            </a:r>
            <a:r>
              <a:rPr lang="zh-CN" altLang="zh-CN" sz="2000" dirty="0"/>
              <a:t>（真），就返回</a:t>
            </a:r>
            <a:r>
              <a:rPr lang="en-US" altLang="zh-CN" sz="2000" dirty="0" err="1"/>
              <a:t>Value_if_true</a:t>
            </a:r>
            <a:r>
              <a:rPr lang="zh-CN" altLang="zh-CN" sz="2000" dirty="0"/>
              <a:t>的值作为</a:t>
            </a:r>
            <a:r>
              <a:rPr lang="zh-CN" altLang="zh-CN" sz="2000" dirty="0" smtClean="0"/>
              <a:t>结果</a:t>
            </a:r>
            <a:r>
              <a:rPr lang="en-US" altLang="zh-CN" sz="2000" dirty="0" smtClean="0"/>
              <a:t>.</a:t>
            </a:r>
          </a:p>
          <a:p>
            <a:pPr marL="0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(2)</a:t>
            </a:r>
            <a:r>
              <a:rPr lang="zh-CN" altLang="zh-CN" sz="2000" dirty="0" smtClean="0"/>
              <a:t>如果</a:t>
            </a:r>
            <a:r>
              <a:rPr lang="en-US" altLang="zh-CN" sz="2000" dirty="0" err="1"/>
              <a:t>Logical_test</a:t>
            </a:r>
            <a:r>
              <a:rPr lang="zh-CN" altLang="zh-CN" sz="2000" dirty="0"/>
              <a:t>的结果为</a:t>
            </a:r>
            <a:r>
              <a:rPr lang="en-US" altLang="zh-CN" sz="2000" dirty="0"/>
              <a:t>FALSE</a:t>
            </a:r>
            <a:r>
              <a:rPr lang="zh-CN" altLang="zh-CN" sz="2000" dirty="0"/>
              <a:t>（假），则返回</a:t>
            </a:r>
            <a:r>
              <a:rPr lang="en-US" altLang="zh-CN" sz="2000" dirty="0" err="1"/>
              <a:t>Value_if_false</a:t>
            </a:r>
            <a:r>
              <a:rPr lang="zh-CN" altLang="zh-CN" sz="2000" dirty="0"/>
              <a:t>的值作为</a:t>
            </a:r>
            <a:r>
              <a:rPr lang="zh-CN" altLang="zh-CN" sz="2000" dirty="0" smtClean="0"/>
              <a:t>结果</a:t>
            </a:r>
            <a:r>
              <a:rPr lang="en-US" altLang="zh-CN" sz="2000" dirty="0" smtClean="0"/>
              <a:t>.</a:t>
            </a:r>
          </a:p>
          <a:p>
            <a:pPr marL="0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 </a:t>
            </a:r>
            <a:r>
              <a:rPr lang="en-US" altLang="zh-CN" sz="2000" dirty="0" err="1" smtClean="0"/>
              <a:t>Logical_test</a:t>
            </a:r>
            <a:r>
              <a:rPr lang="zh-CN" altLang="zh-CN" sz="2000" dirty="0"/>
              <a:t>是计算结果可能为</a:t>
            </a:r>
            <a:r>
              <a:rPr lang="en-US" altLang="zh-CN" sz="2000" dirty="0"/>
              <a:t>TRUE</a:t>
            </a:r>
            <a:r>
              <a:rPr lang="zh-CN" altLang="zh-CN" sz="2000" dirty="0"/>
              <a:t>或</a:t>
            </a:r>
            <a:r>
              <a:rPr lang="en-US" altLang="zh-CN" sz="2000" dirty="0"/>
              <a:t>FALSE</a:t>
            </a:r>
            <a:r>
              <a:rPr lang="zh-CN" altLang="zh-CN" sz="2000" dirty="0"/>
              <a:t>的任意值或表达式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 marL="0" indent="0">
              <a:buNone/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</a:t>
            </a:r>
            <a:r>
              <a:rPr lang="en-US" altLang="zh-CN" sz="2000" dirty="0" err="1" smtClean="0"/>
              <a:t>Logical_test</a:t>
            </a:r>
            <a:r>
              <a:rPr lang="zh-CN" altLang="zh-CN" sz="2000" dirty="0"/>
              <a:t>可使用的比较运算符有：</a:t>
            </a:r>
            <a:r>
              <a:rPr lang="en-US" altLang="zh-CN" sz="2000" dirty="0"/>
              <a:t>=</a:t>
            </a:r>
            <a:r>
              <a:rPr lang="zh-CN" altLang="zh-CN" sz="2000" dirty="0"/>
              <a:t>（</a:t>
            </a:r>
            <a:r>
              <a:rPr lang="zh-CN" altLang="zh-CN" sz="2000" dirty="0" smtClean="0"/>
              <a:t>等</a:t>
            </a:r>
            <a:r>
              <a:rPr lang="zh-CN" altLang="en-US" sz="2000" dirty="0" smtClean="0"/>
              <a:t>于</a:t>
            </a:r>
            <a:r>
              <a:rPr lang="zh-CN" altLang="zh-CN" sz="2000" dirty="0" smtClean="0"/>
              <a:t>）</a:t>
            </a:r>
            <a:r>
              <a:rPr lang="zh-CN" altLang="zh-CN" sz="2000" dirty="0"/>
              <a:t>、</a:t>
            </a:r>
            <a:r>
              <a:rPr lang="en-US" altLang="zh-CN" sz="2000" dirty="0"/>
              <a:t>&gt;</a:t>
            </a:r>
            <a:r>
              <a:rPr lang="zh-CN" altLang="zh-CN" sz="2000" dirty="0"/>
              <a:t>（</a:t>
            </a:r>
            <a:r>
              <a:rPr lang="zh-CN" altLang="zh-CN" sz="2000" dirty="0" smtClean="0"/>
              <a:t>大于）</a:t>
            </a:r>
            <a:r>
              <a:rPr lang="zh-CN" altLang="zh-CN" sz="2000" dirty="0"/>
              <a:t>、</a:t>
            </a:r>
            <a:r>
              <a:rPr lang="en-US" altLang="zh-CN" sz="2000" dirty="0"/>
              <a:t>&lt;</a:t>
            </a:r>
            <a:r>
              <a:rPr lang="zh-CN" altLang="zh-CN" sz="2000" dirty="0"/>
              <a:t>（</a:t>
            </a:r>
            <a:r>
              <a:rPr lang="zh-CN" altLang="zh-CN" sz="2000" dirty="0" smtClean="0"/>
              <a:t>小于）</a:t>
            </a:r>
            <a:r>
              <a:rPr lang="zh-CN" altLang="zh-CN" sz="2000" dirty="0"/>
              <a:t>、</a:t>
            </a:r>
            <a:r>
              <a:rPr lang="en-US" altLang="zh-CN" sz="2000" dirty="0"/>
              <a:t>&gt;=</a:t>
            </a:r>
            <a:r>
              <a:rPr lang="zh-CN" altLang="zh-CN" sz="2000" dirty="0"/>
              <a:t>（大于</a:t>
            </a:r>
            <a:r>
              <a:rPr lang="zh-CN" altLang="zh-CN" sz="2000" dirty="0" smtClean="0"/>
              <a:t>等于）</a:t>
            </a:r>
            <a:r>
              <a:rPr lang="zh-CN" altLang="zh-CN" sz="2000" dirty="0"/>
              <a:t>、</a:t>
            </a:r>
            <a:r>
              <a:rPr lang="en-US" altLang="zh-CN" sz="2000" dirty="0"/>
              <a:t>&lt;=</a:t>
            </a:r>
            <a:r>
              <a:rPr lang="zh-CN" altLang="zh-CN" sz="2000" dirty="0"/>
              <a:t>（小于</a:t>
            </a:r>
            <a:r>
              <a:rPr lang="zh-CN" altLang="zh-CN" sz="2000" dirty="0" smtClean="0"/>
              <a:t>等于）</a:t>
            </a:r>
            <a:r>
              <a:rPr lang="zh-CN" altLang="zh-CN" sz="2000" dirty="0"/>
              <a:t>以及</a:t>
            </a:r>
            <a:r>
              <a:rPr lang="en-US" altLang="zh-CN" sz="2000" dirty="0"/>
              <a:t>&lt;&gt;</a:t>
            </a:r>
            <a:r>
              <a:rPr lang="zh-CN" altLang="zh-CN" sz="2000" dirty="0"/>
              <a:t>（不等号）。 </a:t>
            </a:r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33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471612"/>
            <a:ext cx="8784976" cy="35415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IF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1800" dirty="0" smtClean="0"/>
              <a:t>     </a:t>
            </a:r>
            <a:r>
              <a:rPr lang="en-US" altLang="zh-CN" sz="1800" dirty="0" smtClean="0"/>
              <a:t>1.</a:t>
            </a:r>
            <a:r>
              <a:rPr lang="zh-CN" altLang="en-US" sz="1800" dirty="0" smtClean="0"/>
              <a:t>如果</a:t>
            </a:r>
            <a:r>
              <a:rPr lang="en-US" altLang="zh-CN" sz="1800" dirty="0" smtClean="0"/>
              <a:t>B3</a:t>
            </a:r>
            <a:r>
              <a:rPr lang="zh-CN" altLang="en-US" sz="1800" dirty="0" smtClean="0"/>
              <a:t>单元格中的数据大于等于</a:t>
            </a:r>
            <a:r>
              <a:rPr lang="en-US" altLang="zh-CN" sz="1800" dirty="0" smtClean="0"/>
              <a:t>100</a:t>
            </a:r>
            <a:r>
              <a:rPr lang="zh-CN" altLang="en-US" sz="1800" dirty="0" smtClean="0"/>
              <a:t>，返回结果为“</a:t>
            </a:r>
            <a:r>
              <a:rPr lang="en-US" altLang="zh-CN" sz="1800" dirty="0" smtClean="0"/>
              <a:t>GOOD”,</a:t>
            </a:r>
            <a:r>
              <a:rPr lang="zh-CN" altLang="en-US" sz="1800" dirty="0" smtClean="0"/>
              <a:t>否则为“</a:t>
            </a:r>
            <a:r>
              <a:rPr lang="en-US" altLang="zh-CN" sz="1800" dirty="0" smtClean="0"/>
              <a:t>BAD”</a:t>
            </a:r>
            <a:r>
              <a:rPr lang="zh-CN" altLang="en-US" sz="1800" dirty="0" smtClean="0"/>
              <a:t>的公式是？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en-US" sz="1800" dirty="0" smtClean="0"/>
              <a:t>    </a:t>
            </a:r>
            <a:r>
              <a:rPr lang="zh-CN" altLang="en-US" sz="1800" dirty="0"/>
              <a:t> </a:t>
            </a:r>
            <a:r>
              <a:rPr lang="en-US" altLang="zh-CN" sz="1800" dirty="0" smtClean="0"/>
              <a:t>2.</a:t>
            </a:r>
            <a:r>
              <a:rPr lang="zh-CN" altLang="en-US" sz="1800" dirty="0"/>
              <a:t>如果</a:t>
            </a:r>
            <a:r>
              <a:rPr lang="en-US" altLang="zh-CN" sz="1800" dirty="0"/>
              <a:t>B3</a:t>
            </a:r>
            <a:r>
              <a:rPr lang="zh-CN" altLang="en-US" sz="1800" dirty="0"/>
              <a:t>单元格中的数据是“男”，返回结果为</a:t>
            </a:r>
            <a:r>
              <a:rPr lang="zh-CN" altLang="en-US" sz="1800" dirty="0" smtClean="0"/>
              <a:t>“</a:t>
            </a:r>
            <a:r>
              <a:rPr lang="en-US" altLang="zh-CN" sz="1800" dirty="0" smtClean="0"/>
              <a:t>male</a:t>
            </a:r>
            <a:r>
              <a:rPr lang="zh-CN" altLang="en-US" sz="1800" dirty="0" smtClean="0"/>
              <a:t>”</a:t>
            </a:r>
            <a:r>
              <a:rPr lang="en-US" altLang="zh-CN" sz="1800" dirty="0"/>
              <a:t>,</a:t>
            </a:r>
            <a:r>
              <a:rPr lang="zh-CN" altLang="en-US" sz="1800" dirty="0"/>
              <a:t>否则为</a:t>
            </a:r>
            <a:r>
              <a:rPr lang="zh-CN" altLang="en-US" sz="1800" dirty="0" smtClean="0"/>
              <a:t>“</a:t>
            </a:r>
            <a:r>
              <a:rPr lang="en-US" altLang="zh-CN" sz="1800" dirty="0" smtClean="0"/>
              <a:t>female</a:t>
            </a:r>
            <a:r>
              <a:rPr lang="zh-CN" altLang="en-US" sz="1800" dirty="0" smtClean="0"/>
              <a:t>”</a:t>
            </a:r>
            <a:r>
              <a:rPr lang="zh-CN" altLang="en-US" sz="1800" dirty="0"/>
              <a:t>的公式是的公式是</a:t>
            </a:r>
            <a:r>
              <a:rPr lang="zh-CN" altLang="en-US" sz="1800" dirty="0" smtClean="0"/>
              <a:t>？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en-US" altLang="zh-CN" sz="1800" dirty="0"/>
              <a:t> </a:t>
            </a:r>
            <a:r>
              <a:rPr lang="en-US" altLang="zh-CN" sz="1800" dirty="0" smtClean="0"/>
              <a:t>    3.</a:t>
            </a:r>
            <a:r>
              <a:rPr lang="zh-CN" altLang="en-US" sz="1800" dirty="0" smtClean="0"/>
              <a:t>如果</a:t>
            </a:r>
            <a:r>
              <a:rPr lang="en-US" altLang="zh-CN" sz="1800" dirty="0" smtClean="0"/>
              <a:t>B3</a:t>
            </a:r>
            <a:r>
              <a:rPr lang="zh-CN" altLang="en-US" sz="1800" dirty="0" smtClean="0"/>
              <a:t>单元格中的数据大于</a:t>
            </a:r>
            <a:r>
              <a:rPr lang="en-US" altLang="zh-CN" sz="1800" dirty="0" smtClean="0"/>
              <a:t>100</a:t>
            </a:r>
            <a:r>
              <a:rPr lang="zh-CN" altLang="en-US" sz="1800" dirty="0" smtClean="0"/>
              <a:t>并且小于等于</a:t>
            </a:r>
            <a:r>
              <a:rPr lang="en-US" altLang="zh-CN" sz="1800" dirty="0" smtClean="0"/>
              <a:t>200</a:t>
            </a:r>
            <a:r>
              <a:rPr lang="zh-CN" altLang="en-US" sz="1800" dirty="0" smtClean="0"/>
              <a:t>，</a:t>
            </a:r>
            <a:r>
              <a:rPr lang="zh-CN" altLang="en-US" sz="1800" dirty="0"/>
              <a:t>返回结果</a:t>
            </a:r>
            <a:r>
              <a:rPr lang="zh-CN" altLang="en-US" sz="1800" dirty="0" smtClean="0"/>
              <a:t>为</a:t>
            </a:r>
            <a:r>
              <a:rPr lang="en-US" altLang="zh-CN" sz="1800" dirty="0" smtClean="0"/>
              <a:t>1,</a:t>
            </a:r>
            <a:r>
              <a:rPr lang="zh-CN" altLang="en-US" sz="1800" dirty="0"/>
              <a:t>否则</a:t>
            </a:r>
            <a:r>
              <a:rPr lang="zh-CN" altLang="en-US" sz="1800" dirty="0" smtClean="0"/>
              <a:t>为</a:t>
            </a:r>
            <a:r>
              <a:rPr lang="en-US" altLang="zh-CN" sz="1800" dirty="0"/>
              <a:t>0</a:t>
            </a:r>
            <a:r>
              <a:rPr lang="zh-CN" altLang="en-US" sz="1800" dirty="0" smtClean="0"/>
              <a:t>的</a:t>
            </a:r>
            <a:r>
              <a:rPr lang="zh-CN" altLang="en-US" sz="1800" dirty="0"/>
              <a:t>公式</a:t>
            </a:r>
            <a:r>
              <a:rPr lang="zh-CN" altLang="en-US" sz="1800" dirty="0" smtClean="0"/>
              <a:t>是？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en-US" sz="1800" dirty="0" smtClean="0"/>
              <a:t>     </a:t>
            </a:r>
            <a:r>
              <a:rPr lang="en-US" altLang="zh-CN" sz="1800" dirty="0" smtClean="0"/>
              <a:t>4.</a:t>
            </a:r>
            <a:r>
              <a:rPr lang="zh-CN" altLang="en-US" sz="1800" dirty="0"/>
              <a:t>如果</a:t>
            </a:r>
            <a:r>
              <a:rPr lang="en-US" altLang="zh-CN" sz="1800" dirty="0"/>
              <a:t>B3</a:t>
            </a:r>
            <a:r>
              <a:rPr lang="zh-CN" altLang="en-US" sz="1800" dirty="0"/>
              <a:t>单元格中的</a:t>
            </a:r>
            <a:r>
              <a:rPr lang="zh-CN" altLang="en-US" sz="1800" dirty="0" smtClean="0"/>
              <a:t>数据小于等于</a:t>
            </a:r>
            <a:r>
              <a:rPr lang="en-US" altLang="zh-CN" sz="1800" dirty="0" smtClean="0"/>
              <a:t>100</a:t>
            </a:r>
            <a:r>
              <a:rPr lang="zh-CN" altLang="en-US" sz="1800" dirty="0" smtClean="0"/>
              <a:t>或者大于</a:t>
            </a:r>
            <a:r>
              <a:rPr lang="en-US" altLang="zh-CN" sz="1800" dirty="0" smtClean="0"/>
              <a:t>200</a:t>
            </a:r>
            <a:r>
              <a:rPr lang="zh-CN" altLang="en-US" sz="1800" dirty="0"/>
              <a:t>，返回结果</a:t>
            </a:r>
            <a:r>
              <a:rPr lang="zh-CN" altLang="en-US" sz="1800" dirty="0" smtClean="0"/>
              <a:t>为“真”</a:t>
            </a:r>
            <a:r>
              <a:rPr lang="en-US" altLang="zh-CN" sz="1800" dirty="0" smtClean="0"/>
              <a:t>,</a:t>
            </a:r>
            <a:r>
              <a:rPr lang="zh-CN" altLang="en-US" sz="1800" dirty="0"/>
              <a:t>否则</a:t>
            </a:r>
            <a:r>
              <a:rPr lang="zh-CN" altLang="en-US" sz="1800" dirty="0" smtClean="0"/>
              <a:t>为“假”的</a:t>
            </a:r>
            <a:r>
              <a:rPr lang="zh-CN" altLang="en-US" sz="1800" dirty="0"/>
              <a:t>公式是？</a:t>
            </a:r>
            <a:endParaRPr lang="en-US" altLang="zh-CN" sz="1800" dirty="0" smtClean="0"/>
          </a:p>
          <a:p>
            <a:pPr marL="0" indent="0">
              <a:buNone/>
            </a:pP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86300" y="4797152"/>
            <a:ext cx="424346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CN" dirty="0" smtClean="0"/>
              <a:t>=IF(B3&gt;100</a:t>
            </a:r>
            <a:r>
              <a:rPr lang="en-US" altLang="zh-CN" dirty="0"/>
              <a:t>,"GOOD","BAD</a:t>
            </a:r>
            <a:r>
              <a:rPr lang="en-US" altLang="zh-CN" dirty="0" smtClean="0"/>
              <a:t>")</a:t>
            </a:r>
          </a:p>
          <a:p>
            <a:pPr marL="342900" indent="-342900">
              <a:buAutoNum type="arabicPeriod"/>
            </a:pPr>
            <a:r>
              <a:rPr lang="en-US" altLang="zh-CN" dirty="0"/>
              <a:t>=IF(B3="</a:t>
            </a:r>
            <a:r>
              <a:rPr lang="zh-CN" altLang="en-US" dirty="0"/>
              <a:t>男</a:t>
            </a:r>
            <a:r>
              <a:rPr lang="en-US" altLang="zh-CN" dirty="0"/>
              <a:t>","</a:t>
            </a:r>
            <a:r>
              <a:rPr lang="en-US" altLang="zh-CN" dirty="0" err="1"/>
              <a:t>male","female</a:t>
            </a:r>
            <a:r>
              <a:rPr lang="en-US" altLang="zh-CN" dirty="0"/>
              <a:t>")</a:t>
            </a:r>
          </a:p>
          <a:p>
            <a:pPr marL="342900" indent="-342900">
              <a:buAutoNum type="arabicPeriod"/>
            </a:pPr>
            <a:r>
              <a:rPr lang="en-US" altLang="zh-CN" dirty="0" smtClean="0"/>
              <a:t>=</a:t>
            </a:r>
            <a:r>
              <a:rPr lang="en-US" altLang="zh-CN" dirty="0"/>
              <a:t>IF(AND(B3&gt;100,B3&lt;=200),1,0</a:t>
            </a:r>
            <a:r>
              <a:rPr lang="en-US" altLang="zh-CN" dirty="0" smtClean="0"/>
              <a:t>)</a:t>
            </a:r>
          </a:p>
          <a:p>
            <a:pPr marL="342900" indent="-342900">
              <a:buFontTx/>
              <a:buAutoNum type="arabicPeriod"/>
            </a:pPr>
            <a:r>
              <a:rPr lang="en-US" altLang="zh-CN" dirty="0"/>
              <a:t>=IF(OR(B3&lt;=100,B3&gt;200),"</a:t>
            </a:r>
            <a:r>
              <a:rPr lang="zh-CN" altLang="en-US" dirty="0"/>
              <a:t>真</a:t>
            </a:r>
            <a:r>
              <a:rPr lang="en-US" altLang="zh-CN" dirty="0"/>
              <a:t>","</a:t>
            </a:r>
            <a:r>
              <a:rPr lang="zh-CN" altLang="en-US" dirty="0"/>
              <a:t>假</a:t>
            </a:r>
            <a:r>
              <a:rPr lang="en-US" altLang="zh-CN" dirty="0"/>
              <a:t>")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3484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82880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有效性</a:t>
            </a:r>
            <a:r>
              <a:rPr lang="zh-CN" altLang="en-US" dirty="0" smtClean="0"/>
              <a:t>设置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sz="1800" dirty="0"/>
              <a:t>将数据限制为一个特定的类型，如整数、分数或文本，并且限制其取值</a:t>
            </a:r>
            <a:r>
              <a:rPr lang="zh-CN" altLang="en-US" sz="1800" dirty="0" smtClean="0"/>
              <a:t>范围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zh-CN" sz="1800" dirty="0"/>
              <a:t>例如，如果希望在</a:t>
            </a:r>
            <a:r>
              <a:rPr lang="en-US" altLang="zh-CN" sz="1800" dirty="0"/>
              <a:t>C3</a:t>
            </a:r>
            <a:r>
              <a:rPr lang="zh-CN" altLang="zh-CN" sz="1800" dirty="0"/>
              <a:t>单元格中输入身份证号码时，必须输入</a:t>
            </a:r>
            <a:r>
              <a:rPr lang="en-US" altLang="zh-CN" sz="1800" dirty="0"/>
              <a:t>18</a:t>
            </a:r>
            <a:r>
              <a:rPr lang="zh-CN" altLang="zh-CN" sz="1800" dirty="0"/>
              <a:t>位字符，可以将其有效性设置为“允许的文本长度为</a:t>
            </a:r>
            <a:r>
              <a:rPr lang="en-US" altLang="zh-CN" sz="1800" dirty="0"/>
              <a:t>18</a:t>
            </a:r>
            <a:r>
              <a:rPr lang="zh-CN" altLang="zh-CN" sz="1800" dirty="0"/>
              <a:t>”。</a:t>
            </a:r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124" y="3717032"/>
            <a:ext cx="383857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187624" y="4509120"/>
            <a:ext cx="1983313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87625" y="4878233"/>
            <a:ext cx="1296144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87626" y="5281705"/>
            <a:ext cx="991656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8104" y="4416568"/>
            <a:ext cx="27363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通过“数据”选项卡</a:t>
            </a:r>
            <a:r>
              <a:rPr lang="en-US" altLang="zh-CN" dirty="0"/>
              <a:t>/</a:t>
            </a:r>
            <a:r>
              <a:rPr lang="zh-CN" altLang="zh-CN" dirty="0"/>
              <a:t>“数据工具”组</a:t>
            </a:r>
            <a:r>
              <a:rPr lang="en-US" altLang="zh-CN" dirty="0"/>
              <a:t>/</a:t>
            </a:r>
            <a:r>
              <a:rPr lang="zh-CN" altLang="zh-CN" dirty="0"/>
              <a:t>“数据有效性”按钮设置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31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468760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自动填充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1800" dirty="0"/>
              <a:t>当表格中的行或列的部分数据形成了一个序列</a:t>
            </a:r>
            <a:r>
              <a:rPr lang="zh-CN" altLang="zh-CN" sz="1800" dirty="0" smtClean="0"/>
              <a:t>时</a:t>
            </a:r>
            <a:r>
              <a:rPr lang="en-US" altLang="zh-CN" sz="1800" dirty="0" smtClean="0"/>
              <a:t>,</a:t>
            </a:r>
            <a:r>
              <a:rPr lang="zh-CN" altLang="zh-CN" sz="1800" dirty="0"/>
              <a:t>以使用</a:t>
            </a:r>
            <a:r>
              <a:rPr lang="en-US" altLang="zh-CN" sz="1800" dirty="0"/>
              <a:t>Excel</a:t>
            </a:r>
            <a:r>
              <a:rPr lang="zh-CN" altLang="zh-CN" sz="1800" dirty="0"/>
              <a:t>提供的自动填充功能来快速填充数据。</a:t>
            </a:r>
          </a:p>
          <a:p>
            <a:pPr marL="0" indent="0">
              <a:buNone/>
            </a:pPr>
            <a:endParaRPr lang="zh-CN" altLang="zh-CN" sz="180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04048" y="4293096"/>
            <a:ext cx="273630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选择可以形成序列的单元格或单元格区域后，移动鼠标到最后</a:t>
            </a:r>
            <a:r>
              <a:rPr lang="en-US" altLang="zh-CN" dirty="0"/>
              <a:t>1</a:t>
            </a:r>
            <a:r>
              <a:rPr lang="zh-CN" altLang="en-US" dirty="0"/>
              <a:t>个选择单元格的右下角，当鼠标变成 “填充句柄” 时，就可以用鼠标拖动它来进行自动填充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3059886"/>
            <a:ext cx="3941914" cy="1449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5004048" y="3501008"/>
            <a:ext cx="1440160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填充句柄</a:t>
            </a:r>
            <a:endParaRPr lang="zh-CN" altLang="en-US" dirty="0"/>
          </a:p>
        </p:txBody>
      </p:sp>
      <p:cxnSp>
        <p:nvCxnSpPr>
          <p:cNvPr id="16" name="直接箭头连接符 15"/>
          <p:cNvCxnSpPr>
            <a:stCxn id="13" idx="1"/>
          </p:cNvCxnSpPr>
          <p:nvPr/>
        </p:nvCxnSpPr>
        <p:spPr>
          <a:xfrm flipH="1">
            <a:off x="4283968" y="3789040"/>
            <a:ext cx="72008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81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73" y="3645024"/>
            <a:ext cx="4752975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1900808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条件格式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1800" dirty="0"/>
              <a:t>如果需要根据单元格或单元格区域的内容有选择地自动应用</a:t>
            </a:r>
            <a:r>
              <a:rPr lang="zh-CN" altLang="zh-CN" sz="1800" dirty="0" smtClean="0"/>
              <a:t>格式</a:t>
            </a:r>
            <a:r>
              <a:rPr lang="en-US" altLang="zh-CN" sz="1800" dirty="0" smtClean="0"/>
              <a:t>,</a:t>
            </a:r>
            <a:r>
              <a:rPr lang="zh-CN" altLang="zh-CN" sz="1800" dirty="0"/>
              <a:t>可以通过“开始”选项卡</a:t>
            </a:r>
            <a:r>
              <a:rPr lang="en-US" altLang="zh-CN" sz="1800" dirty="0"/>
              <a:t>/</a:t>
            </a:r>
            <a:r>
              <a:rPr lang="zh-CN" altLang="zh-CN" sz="1800" dirty="0"/>
              <a:t>“样式”组</a:t>
            </a:r>
            <a:r>
              <a:rPr lang="en-US" altLang="zh-CN" sz="1800" dirty="0"/>
              <a:t>/</a:t>
            </a:r>
            <a:r>
              <a:rPr lang="zh-CN" altLang="zh-CN" sz="1800" dirty="0"/>
              <a:t>“条件格式”按钮</a:t>
            </a:r>
            <a:r>
              <a:rPr lang="en-US" altLang="zh-CN" sz="1800" dirty="0"/>
              <a:t> </a:t>
            </a:r>
            <a:r>
              <a:rPr lang="zh-CN" altLang="zh-CN" sz="1800" dirty="0"/>
              <a:t>来进行设置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en-US" sz="1800" dirty="0" smtClean="0"/>
              <a:t>例如，</a:t>
            </a:r>
            <a:r>
              <a:rPr lang="zh-CN" altLang="zh-CN" sz="1800" dirty="0" smtClean="0"/>
              <a:t>将单元格区域</a:t>
            </a:r>
            <a:r>
              <a:rPr lang="en-US" altLang="zh-CN" sz="1800" dirty="0" smtClean="0"/>
              <a:t>A1:D1</a:t>
            </a:r>
            <a:r>
              <a:rPr lang="zh-CN" altLang="en-US" sz="1800" dirty="0" smtClean="0"/>
              <a:t>中</a:t>
            </a:r>
            <a:r>
              <a:rPr lang="zh-CN" altLang="zh-CN" sz="1800" dirty="0" smtClean="0"/>
              <a:t>所以</a:t>
            </a:r>
            <a:r>
              <a:rPr lang="zh-CN" altLang="zh-CN" sz="1800" dirty="0"/>
              <a:t>大于</a:t>
            </a:r>
            <a:r>
              <a:rPr lang="en-US" altLang="zh-CN" sz="1800" dirty="0"/>
              <a:t>100</a:t>
            </a:r>
            <a:r>
              <a:rPr lang="zh-CN" altLang="zh-CN" sz="1800" dirty="0"/>
              <a:t>的单元格用红色字体标注出来</a:t>
            </a:r>
            <a:endParaRPr lang="zh-CN" altLang="zh-CN" sz="1800" b="0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7545" y="4005064"/>
            <a:ext cx="1584176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121" y="4797152"/>
            <a:ext cx="991656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03847" y="4797151"/>
            <a:ext cx="1656185" cy="2789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19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.1  </a:t>
            </a:r>
            <a:r>
              <a:rPr lang="zh-CN" altLang="zh-CN" dirty="0" smtClean="0"/>
              <a:t>项目分析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73"/>
          <a:stretch/>
        </p:blipFill>
        <p:spPr bwMode="auto">
          <a:xfrm>
            <a:off x="179512" y="1268760"/>
            <a:ext cx="5760640" cy="266050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304842"/>
            <a:ext cx="648072" cy="162442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411760" y="2780928"/>
            <a:ext cx="504056" cy="18805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2000" y="2304842"/>
            <a:ext cx="1224136" cy="18805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标注 8"/>
          <p:cNvSpPr/>
          <p:nvPr/>
        </p:nvSpPr>
        <p:spPr>
          <a:xfrm>
            <a:off x="341859" y="1584762"/>
            <a:ext cx="1044116" cy="908134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学号自动编排</a:t>
            </a:r>
            <a:endParaRPr lang="zh-CN" altLang="en-US" dirty="0"/>
          </a:p>
        </p:txBody>
      </p:sp>
      <p:sp>
        <p:nvSpPr>
          <p:cNvPr id="10" name="圆角矩形标注 9"/>
          <p:cNvSpPr/>
          <p:nvPr/>
        </p:nvSpPr>
        <p:spPr>
          <a:xfrm>
            <a:off x="2267744" y="1737162"/>
            <a:ext cx="1044116" cy="908134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从身份证号码中提取</a:t>
            </a:r>
            <a:endParaRPr lang="zh-CN" altLang="en-US" dirty="0"/>
          </a:p>
        </p:txBody>
      </p:sp>
      <p:sp>
        <p:nvSpPr>
          <p:cNvPr id="11" name="圆角矩形标注 10"/>
          <p:cNvSpPr/>
          <p:nvPr/>
        </p:nvSpPr>
        <p:spPr>
          <a:xfrm>
            <a:off x="4884079" y="1737161"/>
            <a:ext cx="1195629" cy="454067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自动计算</a:t>
            </a:r>
            <a:endParaRPr lang="zh-CN" altLang="en-US" dirty="0"/>
          </a:p>
        </p:txBody>
      </p:sp>
      <p:sp>
        <p:nvSpPr>
          <p:cNvPr id="12" name="圆角矩形标注 11"/>
          <p:cNvSpPr/>
          <p:nvPr/>
        </p:nvSpPr>
        <p:spPr>
          <a:xfrm>
            <a:off x="2796673" y="2937165"/>
            <a:ext cx="1236662" cy="454067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特别标注</a:t>
            </a:r>
            <a:endParaRPr lang="zh-CN" altLang="en-US" dirty="0"/>
          </a:p>
        </p:txBody>
      </p:sp>
      <p:pic>
        <p:nvPicPr>
          <p:cNvPr id="14" name="图片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50015"/>
            <a:ext cx="5553075" cy="217995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63"/>
          <a:stretch/>
        </p:blipFill>
        <p:spPr bwMode="auto">
          <a:xfrm>
            <a:off x="3355559" y="3929266"/>
            <a:ext cx="5448300" cy="9201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圆角矩形标注 14"/>
          <p:cNvSpPr/>
          <p:nvPr/>
        </p:nvSpPr>
        <p:spPr>
          <a:xfrm>
            <a:off x="5893841" y="3904302"/>
            <a:ext cx="1195629" cy="454067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选择输入</a:t>
            </a:r>
            <a:endParaRPr lang="zh-CN" altLang="en-US" dirty="0"/>
          </a:p>
        </p:txBody>
      </p:sp>
      <p:sp>
        <p:nvSpPr>
          <p:cNvPr id="16" name="圆角矩形标注 15"/>
          <p:cNvSpPr/>
          <p:nvPr/>
        </p:nvSpPr>
        <p:spPr>
          <a:xfrm>
            <a:off x="3435520" y="5321306"/>
            <a:ext cx="1195629" cy="454067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错误提示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257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.3.2  </a:t>
            </a:r>
            <a:r>
              <a:rPr lang="zh-CN" altLang="en-US" dirty="0" smtClean="0"/>
              <a:t>任务实现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" name="图片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2474"/>
          <a:stretch/>
        </p:blipFill>
        <p:spPr bwMode="auto">
          <a:xfrm>
            <a:off x="179512" y="1700808"/>
            <a:ext cx="5362575" cy="7804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图片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63"/>
          <a:stretch/>
        </p:blipFill>
        <p:spPr bwMode="auto">
          <a:xfrm>
            <a:off x="785812" y="2449225"/>
            <a:ext cx="5448300" cy="9201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图片 1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348181"/>
            <a:ext cx="5553075" cy="217995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97"/>
          <a:stretch/>
        </p:blipFill>
        <p:spPr bwMode="auto">
          <a:xfrm>
            <a:off x="3438524" y="5528136"/>
            <a:ext cx="5591175" cy="8591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4670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.3.3  </a:t>
            </a:r>
            <a:r>
              <a:rPr lang="zh-CN" altLang="en-US" dirty="0" smtClean="0"/>
              <a:t>任务</a:t>
            </a:r>
            <a:r>
              <a:rPr lang="zh-CN" altLang="en-US" dirty="0"/>
              <a:t>实现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/>
          <a:lstStyle/>
          <a:p>
            <a:pPr marL="0" indent="0">
              <a:buNone/>
            </a:pPr>
            <a:r>
              <a:rPr lang="zh-CN" altLang="zh-CN" sz="1800" dirty="0"/>
              <a:t>为“班级信息登记表”中添加下面</a:t>
            </a:r>
            <a:r>
              <a:rPr lang="zh-CN" altLang="zh-CN" sz="1800" dirty="0" smtClean="0"/>
              <a:t>功能</a:t>
            </a:r>
            <a:r>
              <a:rPr lang="zh-CN" altLang="en-US" sz="1800" dirty="0" smtClean="0"/>
              <a:t>，</a:t>
            </a:r>
            <a:r>
              <a:rPr lang="zh-CN" altLang="zh-CN" sz="1800" dirty="0" smtClean="0"/>
              <a:t>要求</a:t>
            </a:r>
            <a:r>
              <a:rPr lang="zh-CN" altLang="zh-CN" sz="1800" dirty="0"/>
              <a:t>：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1</a:t>
            </a:r>
            <a:r>
              <a:rPr lang="zh-CN" altLang="zh-CN" sz="1800" dirty="0"/>
              <a:t>）在表中输入身份证号码，“出生日期”栏中便自动计算出生日期。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2</a:t>
            </a:r>
            <a:r>
              <a:rPr lang="zh-CN" altLang="zh-CN" sz="1800" dirty="0"/>
              <a:t>）“性别”栏只能选择输入“男”或“女”。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3</a:t>
            </a:r>
            <a:r>
              <a:rPr lang="zh-CN" altLang="zh-CN" sz="1800" dirty="0"/>
              <a:t>）“宿舍”栏中只能选择输入该班级已分配的宿舍。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4</a:t>
            </a:r>
            <a:r>
              <a:rPr lang="zh-CN" altLang="zh-CN" sz="1800" dirty="0"/>
              <a:t>）“高考成绩”和“入学成绩”输入分值范围为</a:t>
            </a:r>
            <a:r>
              <a:rPr lang="en-US" altLang="zh-CN" sz="1800" dirty="0"/>
              <a:t>0~750</a:t>
            </a:r>
            <a:r>
              <a:rPr lang="zh-CN" altLang="zh-CN" sz="1800" dirty="0"/>
              <a:t>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5</a:t>
            </a:r>
            <a:r>
              <a:rPr lang="zh-CN" altLang="zh-CN" sz="1800" dirty="0"/>
              <a:t>）用公式计算总成绩（</a:t>
            </a:r>
            <a:r>
              <a:rPr lang="en-US" altLang="zh-CN" sz="1800" dirty="0"/>
              <a:t>=</a:t>
            </a:r>
            <a:r>
              <a:rPr lang="zh-CN" altLang="zh-CN" sz="1800" dirty="0"/>
              <a:t>高考成绩</a:t>
            </a:r>
            <a:r>
              <a:rPr lang="en-US" altLang="zh-CN" sz="1800" dirty="0"/>
              <a:t>+</a:t>
            </a:r>
            <a:r>
              <a:rPr lang="zh-CN" altLang="zh-CN" sz="1800" dirty="0"/>
              <a:t>入学成绩）。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6</a:t>
            </a:r>
            <a:r>
              <a:rPr lang="zh-CN" altLang="zh-CN" sz="1800" dirty="0"/>
              <a:t>）自动计算新生奖学金（总成绩在</a:t>
            </a:r>
            <a:r>
              <a:rPr lang="en-US" altLang="zh-CN" sz="1800" dirty="0"/>
              <a:t>1200</a:t>
            </a:r>
            <a:r>
              <a:rPr lang="zh-CN" altLang="zh-CN" sz="1800" dirty="0"/>
              <a:t>分以上的学生获新生奖学金</a:t>
            </a:r>
            <a:r>
              <a:rPr lang="en-US" altLang="zh-CN" sz="1800" dirty="0"/>
              <a:t>1500</a:t>
            </a:r>
            <a:r>
              <a:rPr lang="zh-CN" altLang="zh-CN" sz="1800" dirty="0"/>
              <a:t>元）。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7</a:t>
            </a:r>
            <a:r>
              <a:rPr lang="zh-CN" altLang="zh-CN" sz="1800" dirty="0"/>
              <a:t>）将每个学生对应的“出生日期”、“总成绩”以及“新生奖学金”项，设置为不允许编辑状态。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8</a:t>
            </a:r>
            <a:r>
              <a:rPr lang="zh-CN" altLang="zh-CN" sz="1800" dirty="0"/>
              <a:t>）将排名前</a:t>
            </a:r>
            <a:r>
              <a:rPr lang="en-US" altLang="zh-CN" sz="1800" dirty="0"/>
              <a:t>10</a:t>
            </a:r>
            <a:r>
              <a:rPr lang="zh-CN" altLang="zh-CN" sz="1800" dirty="0"/>
              <a:t>名的总成绩单元格和性别为“女”的单元格用突出颜色标注出来。</a:t>
            </a:r>
          </a:p>
          <a:p>
            <a:pPr marL="0" indent="0">
              <a:buNone/>
            </a:pPr>
            <a:r>
              <a:rPr lang="zh-CN" altLang="zh-CN" sz="1800" dirty="0"/>
              <a:t>（</a:t>
            </a:r>
            <a:r>
              <a:rPr lang="en-US" altLang="zh-CN" sz="1800" dirty="0"/>
              <a:t>9</a:t>
            </a:r>
            <a:r>
              <a:rPr lang="zh-CN" altLang="zh-CN" sz="1800" dirty="0"/>
              <a:t>）当新生奖学金为</a:t>
            </a:r>
            <a:r>
              <a:rPr lang="en-US" altLang="zh-CN" sz="1800" dirty="0"/>
              <a:t>0</a:t>
            </a:r>
            <a:r>
              <a:rPr lang="zh-CN" altLang="zh-CN" sz="1800" dirty="0"/>
              <a:t>时，不显示</a:t>
            </a:r>
            <a:r>
              <a:rPr lang="en-US" altLang="zh-CN" sz="1800" dirty="0"/>
              <a:t>0</a:t>
            </a:r>
            <a:r>
              <a:rPr lang="zh-CN" altLang="zh-CN" sz="1800" dirty="0"/>
              <a:t>值</a:t>
            </a:r>
            <a:r>
              <a:rPr lang="zh-CN" altLang="zh-CN" sz="1800" dirty="0" smtClean="0"/>
              <a:t>。</a:t>
            </a:r>
            <a:endParaRPr lang="en-US" altLang="zh-CN" sz="1800" dirty="0" smtClean="0"/>
          </a:p>
          <a:p>
            <a:pPr marL="0" indent="0">
              <a:buNone/>
            </a:pPr>
            <a:r>
              <a:rPr lang="zh-CN" altLang="en-US" sz="3200" dirty="0"/>
              <a:t>请参照书上步骤，自行完成</a:t>
            </a:r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94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.3.3  </a:t>
            </a:r>
            <a:r>
              <a:rPr lang="zh-CN" altLang="en-US" dirty="0" smtClean="0"/>
              <a:t>总结与提高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7355160" cy="1108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/>
              <a:t>1. </a:t>
            </a:r>
            <a:r>
              <a:rPr lang="zh-CN" altLang="zh-CN" sz="3200" dirty="0"/>
              <a:t>出生日期格式</a:t>
            </a:r>
          </a:p>
          <a:p>
            <a:pPr marL="0" indent="0">
              <a:buNone/>
            </a:pPr>
            <a:r>
              <a:rPr lang="zh-CN" altLang="zh-CN" sz="2000" dirty="0"/>
              <a:t>如果希望出生日期显示的样式为“</a:t>
            </a:r>
            <a:r>
              <a:rPr lang="en-US" altLang="zh-CN" sz="2000" dirty="0"/>
              <a:t>1994.10.08</a:t>
            </a:r>
            <a:r>
              <a:rPr lang="zh-CN" altLang="zh-CN" sz="2000" dirty="0" smtClean="0"/>
              <a:t>”</a:t>
            </a:r>
            <a:r>
              <a:rPr lang="zh-CN" altLang="en-US" sz="2000" dirty="0" smtClean="0"/>
              <a:t>，怎么实现？</a:t>
            </a:r>
            <a:endParaRPr lang="zh-CN" altLang="en-US" sz="2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内容占位符 2"/>
          <p:cNvSpPr txBox="1">
            <a:spLocks/>
          </p:cNvSpPr>
          <p:nvPr/>
        </p:nvSpPr>
        <p:spPr bwMode="auto">
          <a:xfrm>
            <a:off x="609600" y="2852936"/>
            <a:ext cx="4076700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rgbClr val="558ED5"/>
              </a:buClr>
              <a:buSzPct val="80000"/>
              <a:buFont typeface="Wingdings" pitchFamily="2" charset="2"/>
              <a:buChar char="n"/>
              <a:defRPr sz="2800" b="1" kern="12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defRPr>
            </a:lvl1pPr>
            <a:lvl2pPr marL="742950" indent="-28575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Clr>
                <a:srgbClr val="E46C0A"/>
              </a:buClr>
              <a:buSzPct val="80000"/>
              <a:buFont typeface="Wingdings" pitchFamily="2" charset="2"/>
              <a:buChar char="Ø"/>
              <a:defRPr sz="2400" kern="12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cs"/>
              </a:defRPr>
            </a:lvl2pPr>
            <a:lvl3pPr marL="1143000" indent="-22860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125000"/>
              </a:lnSpc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1</a:t>
            </a:r>
            <a:r>
              <a:rPr lang="zh-CN" altLang="en-US" sz="2000" dirty="0" smtClean="0"/>
              <a:t>）取出“</a:t>
            </a:r>
            <a:r>
              <a:rPr lang="en-US" altLang="zh-CN" sz="2000" dirty="0" smtClean="0"/>
              <a:t>1994</a:t>
            </a:r>
            <a:r>
              <a:rPr lang="zh-CN" altLang="en-US" sz="2000" dirty="0" smtClean="0"/>
              <a:t>”</a:t>
            </a:r>
            <a:endParaRPr lang="en-US" altLang="zh-CN" sz="2000" dirty="0" smtClean="0"/>
          </a:p>
          <a:p>
            <a:pPr marL="0" indent="0">
              <a:buFont typeface="Wingdings" pitchFamily="2" charset="2"/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2</a:t>
            </a:r>
            <a:r>
              <a:rPr lang="zh-CN" altLang="en-US" sz="2000" dirty="0" smtClean="0"/>
              <a:t>）在“</a:t>
            </a:r>
            <a:r>
              <a:rPr lang="en-US" altLang="zh-CN" sz="2000" dirty="0" smtClean="0"/>
              <a:t>1994</a:t>
            </a:r>
            <a:r>
              <a:rPr lang="zh-CN" altLang="en-US" sz="2000" dirty="0" smtClean="0"/>
              <a:t>”后面加入“</a:t>
            </a:r>
            <a:r>
              <a:rPr lang="en-US" altLang="zh-CN" sz="2000" dirty="0" smtClean="0"/>
              <a:t>.”</a:t>
            </a:r>
          </a:p>
          <a:p>
            <a:pPr marL="0" indent="0"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3</a:t>
            </a:r>
            <a:r>
              <a:rPr lang="zh-CN" altLang="en-US" sz="2000" dirty="0" smtClean="0"/>
              <a:t>）</a:t>
            </a:r>
            <a:r>
              <a:rPr lang="zh-CN" altLang="en-US" sz="2000" dirty="0"/>
              <a:t>取出</a:t>
            </a:r>
            <a:r>
              <a:rPr lang="zh-CN" altLang="en-US" sz="2000" dirty="0" smtClean="0"/>
              <a:t>“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”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4</a:t>
            </a:r>
            <a:r>
              <a:rPr lang="zh-CN" altLang="en-US" sz="2000" dirty="0" smtClean="0"/>
              <a:t>）</a:t>
            </a:r>
            <a:r>
              <a:rPr lang="zh-CN" altLang="en-US" sz="2000" dirty="0"/>
              <a:t>在</a:t>
            </a:r>
            <a:r>
              <a:rPr lang="zh-CN" altLang="en-US" sz="2000" dirty="0" smtClean="0"/>
              <a:t>“</a:t>
            </a:r>
            <a:r>
              <a:rPr lang="en-US" altLang="zh-CN" sz="2000" dirty="0" smtClean="0"/>
              <a:t>10</a:t>
            </a:r>
            <a:r>
              <a:rPr lang="zh-CN" altLang="en-US" sz="2000" dirty="0" smtClean="0"/>
              <a:t>”</a:t>
            </a:r>
            <a:r>
              <a:rPr lang="zh-CN" altLang="en-US" sz="2000" dirty="0"/>
              <a:t>后面加入“</a:t>
            </a:r>
            <a:r>
              <a:rPr lang="en-US" altLang="zh-CN" sz="2000" dirty="0"/>
              <a:t>.”</a:t>
            </a:r>
          </a:p>
          <a:p>
            <a:pPr marL="0" indent="0"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5</a:t>
            </a:r>
            <a:r>
              <a:rPr lang="zh-CN" altLang="en-US" sz="2000" dirty="0" smtClean="0"/>
              <a:t>）</a:t>
            </a:r>
            <a:r>
              <a:rPr lang="zh-CN" altLang="en-US" sz="2000" dirty="0"/>
              <a:t>取出</a:t>
            </a:r>
            <a:r>
              <a:rPr lang="zh-CN" altLang="en-US" sz="2000" dirty="0" smtClean="0"/>
              <a:t>“</a:t>
            </a:r>
            <a:r>
              <a:rPr lang="en-US" altLang="zh-CN" sz="2000" dirty="0" smtClean="0"/>
              <a:t>08</a:t>
            </a:r>
            <a:r>
              <a:rPr lang="zh-CN" altLang="en-US" sz="2000" dirty="0" smtClean="0"/>
              <a:t>”</a:t>
            </a:r>
            <a:endParaRPr lang="en-US" altLang="zh-CN" sz="2000" dirty="0"/>
          </a:p>
          <a:p>
            <a:pPr marL="0" indent="0">
              <a:buNone/>
            </a:pPr>
            <a:r>
              <a:rPr lang="zh-CN" altLang="en-US" sz="2000" dirty="0" smtClean="0"/>
              <a:t>（</a:t>
            </a:r>
            <a:r>
              <a:rPr lang="en-US" altLang="zh-CN" sz="2000" dirty="0" smtClean="0"/>
              <a:t>6</a:t>
            </a:r>
            <a:r>
              <a:rPr lang="zh-CN" altLang="en-US" sz="2000" dirty="0" smtClean="0"/>
              <a:t>）</a:t>
            </a:r>
            <a:r>
              <a:rPr lang="zh-CN" altLang="en-US" sz="2000" dirty="0"/>
              <a:t>在</a:t>
            </a:r>
            <a:r>
              <a:rPr lang="zh-CN" altLang="en-US" sz="2000" dirty="0" smtClean="0"/>
              <a:t>“</a:t>
            </a:r>
            <a:r>
              <a:rPr lang="en-US" altLang="zh-CN" sz="2000" dirty="0" smtClean="0"/>
              <a:t>08</a:t>
            </a:r>
            <a:r>
              <a:rPr lang="zh-CN" altLang="en-US" sz="2000" dirty="0" smtClean="0"/>
              <a:t>”</a:t>
            </a:r>
            <a:r>
              <a:rPr lang="zh-CN" altLang="en-US" sz="2000" dirty="0"/>
              <a:t>后面加入“</a:t>
            </a:r>
            <a:r>
              <a:rPr lang="en-US" altLang="zh-CN" sz="2000" dirty="0"/>
              <a:t>.”</a:t>
            </a:r>
          </a:p>
          <a:p>
            <a:pPr marL="0" indent="0">
              <a:buFont typeface="Wingdings" pitchFamily="2" charset="2"/>
              <a:buNone/>
            </a:pPr>
            <a:endParaRPr lang="en-US" altLang="zh-CN" sz="2000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609600" y="5805264"/>
            <a:ext cx="5399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=MID(C3,7,4)&amp;"."&amp;MID(C3,11,2)&amp;"."&amp;MID(C3,13,2)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60032" y="4941168"/>
            <a:ext cx="136815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文本连接符</a:t>
            </a:r>
            <a:endParaRPr lang="zh-CN" altLang="en-US" dirty="0"/>
          </a:p>
        </p:txBody>
      </p:sp>
      <p:cxnSp>
        <p:nvCxnSpPr>
          <p:cNvPr id="15" name="直接箭头连接符 14"/>
          <p:cNvCxnSpPr>
            <a:stCxn id="11" idx="2"/>
          </p:cNvCxnSpPr>
          <p:nvPr/>
        </p:nvCxnSpPr>
        <p:spPr>
          <a:xfrm flipH="1">
            <a:off x="4355976" y="5445224"/>
            <a:ext cx="1188132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009348" y="3140968"/>
            <a:ext cx="22878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请将班级信息表中的</a:t>
            </a:r>
            <a:endParaRPr lang="en-US" altLang="zh-CN" dirty="0" smtClean="0"/>
          </a:p>
          <a:p>
            <a:r>
              <a:rPr lang="zh-CN" altLang="en-US" dirty="0" smtClean="0"/>
              <a:t>出生日期显示为</a:t>
            </a:r>
            <a:endParaRPr lang="en-US" altLang="zh-CN" dirty="0" smtClean="0"/>
          </a:p>
          <a:p>
            <a:r>
              <a:rPr lang="zh-CN" altLang="en-US" dirty="0" smtClean="0"/>
              <a:t>“</a:t>
            </a:r>
            <a:r>
              <a:rPr lang="en-US" altLang="zh-CN" dirty="0" smtClean="0"/>
              <a:t>10-08-1994</a:t>
            </a:r>
            <a:r>
              <a:rPr lang="zh-CN" altLang="en-US" dirty="0" smtClean="0"/>
              <a:t>”格式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0030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.3.3  </a:t>
            </a:r>
            <a:r>
              <a:rPr lang="zh-CN" altLang="en-US" dirty="0"/>
              <a:t>总结与提高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5900"/>
            <a:ext cx="7355160" cy="1108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/>
              <a:t>2. </a:t>
            </a:r>
            <a:r>
              <a:rPr lang="zh-CN" altLang="en-US" sz="3200" dirty="0"/>
              <a:t>选择性</a:t>
            </a:r>
            <a:r>
              <a:rPr lang="zh-CN" altLang="en-US" sz="3200" dirty="0" smtClean="0"/>
              <a:t>粘贴</a:t>
            </a:r>
            <a:endParaRPr lang="en-US" altLang="zh-CN" sz="3200" dirty="0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96874"/>
            <a:ext cx="2448272" cy="4012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23928" y="4725144"/>
            <a:ext cx="489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格式：仅复制源区域中的格式，而不包括内容。</a:t>
            </a:r>
          </a:p>
        </p:txBody>
      </p:sp>
      <p:sp>
        <p:nvSpPr>
          <p:cNvPr id="6" name="矩形 5"/>
          <p:cNvSpPr/>
          <p:nvPr/>
        </p:nvSpPr>
        <p:spPr>
          <a:xfrm>
            <a:off x="4000475" y="3538753"/>
            <a:ext cx="4734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值：将文本、数值、日期及公式结果粘贴到目标区域，不复制格式。</a:t>
            </a:r>
          </a:p>
        </p:txBody>
      </p:sp>
      <p:sp>
        <p:nvSpPr>
          <p:cNvPr id="12" name="矩形 11"/>
          <p:cNvSpPr/>
          <p:nvPr/>
        </p:nvSpPr>
        <p:spPr>
          <a:xfrm>
            <a:off x="4000474" y="2459504"/>
            <a:ext cx="4819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无边框：粘贴全部内容，仅去掉源区域中的边框。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1115616" y="2782669"/>
            <a:ext cx="3024336" cy="9343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1115616" y="3861918"/>
            <a:ext cx="3024336" cy="7192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5" idx="1"/>
          </p:cNvCxnSpPr>
          <p:nvPr/>
        </p:nvCxnSpPr>
        <p:spPr>
          <a:xfrm flipH="1">
            <a:off x="1115616" y="4909810"/>
            <a:ext cx="2808312" cy="5354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910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.3.3  </a:t>
            </a:r>
            <a:r>
              <a:rPr lang="zh-CN" altLang="en-US" dirty="0"/>
              <a:t>总结与提高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5900"/>
            <a:ext cx="7355160" cy="1108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/>
              <a:t>3. </a:t>
            </a:r>
            <a:r>
              <a:rPr lang="zh-CN" altLang="zh-CN" sz="3200" dirty="0"/>
              <a:t>自动填充</a:t>
            </a:r>
            <a:endParaRPr lang="en-US" altLang="zh-CN" sz="3200" dirty="0" smtClean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2564904"/>
            <a:ext cx="4029075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220072" y="2780928"/>
            <a:ext cx="36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方法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：黑色十字，拖动鼠标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方法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：黑色十字，双击鼠标左键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方法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</a:t>
            </a:r>
            <a:r>
              <a:rPr lang="zh-CN" altLang="zh-CN" dirty="0"/>
              <a:t>“开始”选项卡</a:t>
            </a:r>
            <a:r>
              <a:rPr lang="en-US" altLang="zh-CN" dirty="0"/>
              <a:t>/</a:t>
            </a:r>
            <a:r>
              <a:rPr lang="zh-CN" altLang="zh-CN" dirty="0"/>
              <a:t>“编辑”组</a:t>
            </a:r>
            <a:r>
              <a:rPr lang="en-US" altLang="zh-CN" dirty="0"/>
              <a:t>/</a:t>
            </a:r>
            <a:r>
              <a:rPr lang="zh-CN" altLang="zh-CN" dirty="0"/>
              <a:t>“填充”按钮</a:t>
            </a:r>
            <a:r>
              <a:rPr lang="en-US" altLang="zh-CN" dirty="0"/>
              <a:t> /</a:t>
            </a:r>
            <a:r>
              <a:rPr lang="zh-CN" altLang="zh-CN" dirty="0"/>
              <a:t>“系列”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1527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.3.3  </a:t>
            </a:r>
            <a:r>
              <a:rPr lang="zh-CN" altLang="en-US" dirty="0"/>
              <a:t>总结与提高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5900"/>
            <a:ext cx="7355160" cy="1108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/>
              <a:t>4. </a:t>
            </a:r>
            <a:r>
              <a:rPr lang="zh-CN" altLang="zh-CN" sz="3200" dirty="0"/>
              <a:t>条件格式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2204864"/>
            <a:ext cx="8208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EXCEL 2010</a:t>
            </a:r>
            <a:r>
              <a:rPr lang="zh-CN" altLang="zh-CN" dirty="0"/>
              <a:t>中，对每个工作表最多可以设置</a:t>
            </a:r>
            <a:r>
              <a:rPr lang="en-US" altLang="zh-CN" dirty="0"/>
              <a:t>64</a:t>
            </a:r>
            <a:r>
              <a:rPr lang="zh-CN" altLang="zh-CN" dirty="0"/>
              <a:t>个条件格式。对同一个单元格（或单元格区域），如果应用有两个或两个以上的不同条件格式，则：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）条件格式中没有一个条件为真，单元格格式不发生变化；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）条件格式中不止一个条件为真，单元格格式设置为第一个条件为真的格式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zh-CN" dirty="0"/>
              <a:t>可以通过公式来设定更为复杂的单元格条件格式。例如，希望将性别为女，总成绩在</a:t>
            </a:r>
            <a:r>
              <a:rPr lang="en-US" altLang="zh-CN" dirty="0"/>
              <a:t>1200</a:t>
            </a:r>
            <a:r>
              <a:rPr lang="zh-CN" altLang="zh-CN" dirty="0"/>
              <a:t>分以上的学生姓名标识</a:t>
            </a:r>
            <a:r>
              <a:rPr lang="zh-CN" altLang="zh-CN" dirty="0" smtClean="0"/>
              <a:t>出来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5" name="矩形 4"/>
          <p:cNvSpPr/>
          <p:nvPr/>
        </p:nvSpPr>
        <p:spPr>
          <a:xfrm>
            <a:off x="589856" y="4653136"/>
            <a:ext cx="7805342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对于第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行的姓名，如果性别单元格</a:t>
            </a:r>
            <a:r>
              <a:rPr lang="en-US" altLang="zh-CN" dirty="0" smtClean="0"/>
              <a:t>E3</a:t>
            </a:r>
            <a:r>
              <a:rPr lang="zh-CN" altLang="en-US" dirty="0" smtClean="0"/>
              <a:t>为女，并且总成绩单元格</a:t>
            </a:r>
            <a:r>
              <a:rPr lang="en-US" altLang="zh-CN" dirty="0" smtClean="0"/>
              <a:t>I3&gt;1200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就需要将</a:t>
            </a:r>
            <a:r>
              <a:rPr lang="en-US" altLang="zh-CN" dirty="0" smtClean="0"/>
              <a:t>B3</a:t>
            </a:r>
            <a:r>
              <a:rPr lang="zh-CN" altLang="en-US" dirty="0" smtClean="0"/>
              <a:t>单元格标注处理</a:t>
            </a:r>
            <a:r>
              <a:rPr lang="zh-CN" altLang="en-US" dirty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因此，应该针对</a:t>
            </a:r>
            <a:r>
              <a:rPr lang="en-US" altLang="zh-CN" dirty="0" smtClean="0"/>
              <a:t>B3</a:t>
            </a:r>
            <a:r>
              <a:rPr lang="zh-CN" altLang="en-US" dirty="0" smtClean="0"/>
              <a:t>单元格应用条件格式，条件为：</a:t>
            </a:r>
            <a:r>
              <a:rPr lang="en-US" altLang="zh-CN" dirty="0"/>
              <a:t>AND(E3="</a:t>
            </a:r>
            <a:r>
              <a:rPr lang="zh-CN" altLang="zh-CN" dirty="0"/>
              <a:t>女</a:t>
            </a:r>
            <a:r>
              <a:rPr lang="en-US" altLang="zh-CN" dirty="0"/>
              <a:t>",I3&gt;=1200</a:t>
            </a:r>
            <a:r>
              <a:rPr lang="en-US" altLang="zh-CN" dirty="0" smtClean="0"/>
              <a:t>)</a:t>
            </a:r>
          </a:p>
          <a:p>
            <a:endParaRPr lang="en-US" altLang="zh-CN" dirty="0"/>
          </a:p>
          <a:p>
            <a:r>
              <a:rPr lang="zh-CN" altLang="en-US" dirty="0" smtClean="0"/>
              <a:t>操作请参见书上步骤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926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.3  </a:t>
            </a:r>
            <a:r>
              <a:rPr lang="zh-CN" altLang="zh-CN" dirty="0"/>
              <a:t>班级信息录入设置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.3.3  </a:t>
            </a:r>
            <a:r>
              <a:rPr lang="zh-CN" altLang="en-US" dirty="0"/>
              <a:t>总结与提高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485900"/>
            <a:ext cx="7355160" cy="110872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dirty="0"/>
              <a:t>5. </a:t>
            </a:r>
            <a:r>
              <a:rPr lang="zh-CN" altLang="zh-CN" sz="3200" dirty="0"/>
              <a:t>数据导入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2204864"/>
            <a:ext cx="82089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将文本文件内容导入工作表</a:t>
            </a:r>
            <a:endParaRPr lang="en-US" altLang="zh-CN" dirty="0" smtClean="0"/>
          </a:p>
          <a:p>
            <a:r>
              <a:rPr lang="zh-CN" altLang="en-US" dirty="0" smtClean="0"/>
              <a:t>需要注意的几点：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）文本是用什么进行分隔的？</a:t>
            </a:r>
            <a:endParaRPr lang="en-US" altLang="zh-CN" dirty="0" smtClean="0"/>
          </a:p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）导入到的单元格的数据类型？</a:t>
            </a:r>
            <a:endParaRPr lang="en-US" altLang="zh-CN" dirty="0" smtClean="0"/>
          </a:p>
          <a:p>
            <a:endParaRPr lang="en-US" altLang="zh-CN" dirty="0"/>
          </a:p>
        </p:txBody>
      </p:sp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086" y="1485900"/>
            <a:ext cx="4648200" cy="2333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37" y="3819524"/>
            <a:ext cx="4329411" cy="26338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047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班级信息统计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 smtClean="0"/>
              <a:t>常用</a:t>
            </a:r>
            <a:r>
              <a:rPr lang="zh-CN" altLang="zh-CN" dirty="0"/>
              <a:t>函数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1340768"/>
            <a:ext cx="6551169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2915816" y="1565865"/>
            <a:ext cx="1983313" cy="27895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8089" y="2060848"/>
            <a:ext cx="1169815" cy="20162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23528" y="2204864"/>
            <a:ext cx="20162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要将表格标题和“学号”列一直在屏幕显示，应该将光标定位在那个单元格，然后进行“冻结拆分窗口”操作？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39552" y="4264739"/>
            <a:ext cx="15841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1-2</a:t>
            </a:r>
            <a:r>
              <a:rPr lang="zh-CN" altLang="en-US" dirty="0" smtClean="0"/>
              <a:t>行及第</a:t>
            </a:r>
            <a:r>
              <a:rPr lang="en-US" altLang="zh-CN" dirty="0"/>
              <a:t>A</a:t>
            </a:r>
            <a:r>
              <a:rPr lang="zh-CN" altLang="en-US" dirty="0" smtClean="0"/>
              <a:t>列一直显示，所以应定位在第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行和第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列交接处的右下方单元格</a:t>
            </a:r>
            <a:r>
              <a:rPr lang="en-US" altLang="zh-CN" dirty="0" smtClean="0"/>
              <a:t>—B3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319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班级信息统计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26" y="1484784"/>
            <a:ext cx="8229600" cy="410445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常用函数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zh-CN" sz="2400" dirty="0"/>
              <a:t>开始”选项卡</a:t>
            </a:r>
            <a:r>
              <a:rPr lang="en-US" altLang="zh-CN" sz="2400" dirty="0"/>
              <a:t>/</a:t>
            </a:r>
            <a:r>
              <a:rPr lang="zh-CN" altLang="zh-CN" sz="2400" dirty="0"/>
              <a:t>“编辑”组</a:t>
            </a:r>
            <a:r>
              <a:rPr lang="en-US" altLang="zh-CN" sz="2400" dirty="0"/>
              <a:t>/</a:t>
            </a:r>
            <a:r>
              <a:rPr lang="zh-CN" altLang="zh-CN" sz="2400" dirty="0"/>
              <a:t>“求和”按钮</a:t>
            </a:r>
            <a:r>
              <a:rPr lang="en-US" altLang="zh-CN" sz="2400" dirty="0"/>
              <a:t> </a:t>
            </a:r>
            <a:r>
              <a:rPr lang="zh-CN" altLang="zh-CN" sz="2400" dirty="0" smtClean="0"/>
              <a:t>中提供了函数</a:t>
            </a:r>
            <a:r>
              <a:rPr lang="zh-CN" altLang="zh-CN" sz="2400" dirty="0"/>
              <a:t>的快速</a:t>
            </a:r>
            <a:r>
              <a:rPr lang="zh-CN" altLang="zh-CN" sz="2400" dirty="0" smtClean="0"/>
              <a:t>调用</a:t>
            </a:r>
            <a:endParaRPr lang="en-US" altLang="zh-CN" sz="2400" dirty="0" smtClean="0"/>
          </a:p>
          <a:p>
            <a:pPr marL="400050" lvl="1" indent="0">
              <a:buNone/>
            </a:pPr>
            <a:r>
              <a:rPr lang="zh-CN" altLang="zh-CN" sz="2000" dirty="0"/>
              <a:t>求和函数</a:t>
            </a:r>
            <a:r>
              <a:rPr lang="en-US" altLang="zh-CN" sz="2000" dirty="0"/>
              <a:t>SUM(Number1[,number</a:t>
            </a:r>
            <a:r>
              <a:rPr lang="en-US" altLang="zh-CN" sz="2000" dirty="0" smtClean="0"/>
              <a:t>…])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zh-CN" altLang="zh-CN" sz="2000" dirty="0"/>
              <a:t>求平均值函数</a:t>
            </a:r>
            <a:r>
              <a:rPr lang="en-US" altLang="zh-CN" sz="2000" dirty="0"/>
              <a:t>AVERAGE(Number1[,number</a:t>
            </a:r>
            <a:r>
              <a:rPr lang="en-US" altLang="zh-CN" sz="2000" dirty="0" smtClean="0"/>
              <a:t>…])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zh-CN" altLang="zh-CN" sz="2000" dirty="0"/>
              <a:t>求最大值函数</a:t>
            </a:r>
            <a:r>
              <a:rPr lang="en-US" altLang="zh-CN" sz="2000" dirty="0"/>
              <a:t>MAX(Number1[,number</a:t>
            </a:r>
            <a:r>
              <a:rPr lang="en-US" altLang="zh-CN" sz="2000" dirty="0" smtClean="0"/>
              <a:t>…])</a:t>
            </a:r>
            <a:endParaRPr lang="zh-CN" altLang="zh-CN" sz="2000" dirty="0"/>
          </a:p>
          <a:p>
            <a:pPr marL="400050" lvl="1" indent="0">
              <a:buNone/>
            </a:pPr>
            <a:r>
              <a:rPr lang="zh-CN" altLang="zh-CN" sz="2000" dirty="0"/>
              <a:t>求最小值函数</a:t>
            </a:r>
            <a:r>
              <a:rPr lang="en-US" altLang="zh-CN" sz="2000" dirty="0"/>
              <a:t>AVERAGE(Number1[,number</a:t>
            </a:r>
            <a:r>
              <a:rPr lang="en-US" altLang="zh-CN" sz="2000" dirty="0" smtClean="0"/>
              <a:t>…])</a:t>
            </a:r>
            <a:endParaRPr lang="zh-CN" altLang="zh-CN" sz="2000" dirty="0"/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140968"/>
            <a:ext cx="1906150" cy="2527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33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班级信息统计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26" y="1484784"/>
            <a:ext cx="8229600" cy="2376264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常用单元格</a:t>
            </a:r>
            <a:r>
              <a:rPr lang="zh-CN" altLang="en-US" dirty="0" smtClean="0"/>
              <a:t>统计函数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en-US" sz="2000" dirty="0"/>
              <a:t>统计包含数字的单元格数目函数</a:t>
            </a:r>
            <a:r>
              <a:rPr lang="en-US" altLang="zh-CN" sz="2000" dirty="0"/>
              <a:t>COUNT(Value1[,Value2</a:t>
            </a:r>
            <a:r>
              <a:rPr lang="en-US" altLang="zh-CN" sz="2000" dirty="0" smtClean="0"/>
              <a:t>…])</a:t>
            </a:r>
            <a:endParaRPr lang="zh-CN" altLang="en-US" sz="2000" dirty="0"/>
          </a:p>
          <a:p>
            <a:pPr marL="400050" lvl="1" indent="0">
              <a:buNone/>
            </a:pPr>
            <a:r>
              <a:rPr lang="zh-CN" altLang="en-US" sz="2000" dirty="0"/>
              <a:t>统计非空单元格数目函数</a:t>
            </a:r>
            <a:r>
              <a:rPr lang="en-US" altLang="zh-CN" sz="2000" dirty="0"/>
              <a:t>COUNTA(Value1[,Value2</a:t>
            </a:r>
            <a:r>
              <a:rPr lang="en-US" altLang="zh-CN" sz="2000" dirty="0" smtClean="0"/>
              <a:t>…])</a:t>
            </a:r>
            <a:endParaRPr lang="zh-CN" altLang="en-US" sz="2000" dirty="0"/>
          </a:p>
          <a:p>
            <a:pPr marL="400050" lvl="1" indent="0">
              <a:buNone/>
            </a:pPr>
            <a:r>
              <a:rPr lang="zh-CN" altLang="en-US" sz="2000" dirty="0"/>
              <a:t>统计符合条件的单元格数目</a:t>
            </a:r>
            <a:r>
              <a:rPr lang="en-US" altLang="zh-CN" sz="2000" dirty="0"/>
              <a:t>COUNTIF(</a:t>
            </a:r>
            <a:r>
              <a:rPr lang="en-US" altLang="zh-CN" sz="2000" dirty="0" err="1"/>
              <a:t>Range,Criteria</a:t>
            </a:r>
            <a:r>
              <a:rPr lang="en-US" altLang="zh-CN" sz="2000" dirty="0"/>
              <a:t>)</a:t>
            </a:r>
            <a:r>
              <a:rPr lang="zh-CN" altLang="en-US" sz="2000" dirty="0"/>
              <a:t>，其中</a:t>
            </a:r>
            <a:r>
              <a:rPr lang="en-US" altLang="zh-CN" sz="2000" dirty="0"/>
              <a:t>Range</a:t>
            </a:r>
            <a:r>
              <a:rPr lang="zh-CN" altLang="en-US" sz="2000" dirty="0"/>
              <a:t>为要统计的单元格区域，</a:t>
            </a:r>
            <a:r>
              <a:rPr lang="en-US" altLang="zh-CN" sz="2000" dirty="0"/>
              <a:t>Criteria</a:t>
            </a:r>
            <a:r>
              <a:rPr lang="zh-CN" altLang="en-US" sz="2000" dirty="0"/>
              <a:t>为指定的条件。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789040"/>
            <a:ext cx="66602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）针对</a:t>
            </a:r>
            <a:r>
              <a:rPr lang="en-US" altLang="zh-CN" dirty="0"/>
              <a:t>B3:B30</a:t>
            </a:r>
            <a:r>
              <a:rPr lang="zh-CN" altLang="zh-CN" dirty="0"/>
              <a:t>姓名区域统计学生人数的公式</a:t>
            </a:r>
            <a:r>
              <a:rPr lang="zh-CN" altLang="zh-CN" dirty="0" smtClean="0"/>
              <a:t>是</a:t>
            </a:r>
            <a:r>
              <a:rPr lang="en-US" altLang="zh-CN" dirty="0" smtClean="0"/>
              <a:t>?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）针对</a:t>
            </a:r>
            <a:r>
              <a:rPr lang="en-US" altLang="zh-CN" dirty="0"/>
              <a:t>E3:E30</a:t>
            </a:r>
            <a:r>
              <a:rPr lang="zh-CN" altLang="zh-CN" dirty="0"/>
              <a:t>性别区域统计女生的公式</a:t>
            </a:r>
            <a:r>
              <a:rPr lang="zh-CN" altLang="zh-CN" dirty="0" smtClean="0"/>
              <a:t>是</a:t>
            </a:r>
            <a:r>
              <a:rPr lang="en-US" altLang="zh-CN" dirty="0" smtClean="0"/>
              <a:t>?</a:t>
            </a:r>
            <a:endParaRPr lang="zh-CN" altLang="zh-CN" dirty="0"/>
          </a:p>
          <a:p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）针对</a:t>
            </a:r>
            <a:r>
              <a:rPr lang="en-US" altLang="zh-CN" dirty="0"/>
              <a:t>J3:J30</a:t>
            </a:r>
            <a:r>
              <a:rPr lang="zh-CN" altLang="zh-CN" dirty="0"/>
              <a:t>新生奖学金区域统计获得奖学金人数的公式</a:t>
            </a:r>
            <a:r>
              <a:rPr lang="zh-CN" altLang="zh-CN" dirty="0" smtClean="0"/>
              <a:t>是</a:t>
            </a:r>
            <a:r>
              <a:rPr lang="en-US" altLang="zh-CN" dirty="0" smtClean="0"/>
              <a:t>?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516216" y="3801814"/>
            <a:ext cx="28083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=</a:t>
            </a:r>
            <a:r>
              <a:rPr lang="en-US" altLang="zh-CN" dirty="0"/>
              <a:t>COUNTA(B3:B30</a:t>
            </a:r>
            <a:r>
              <a:rPr lang="en-US" altLang="zh-CN" dirty="0" smtClean="0"/>
              <a:t>)</a:t>
            </a:r>
            <a:endParaRPr lang="zh-CN" altLang="zh-CN" dirty="0"/>
          </a:p>
          <a:p>
            <a:r>
              <a:rPr lang="en-US" altLang="zh-CN" dirty="0" smtClean="0"/>
              <a:t>=</a:t>
            </a:r>
            <a:r>
              <a:rPr lang="en-US" altLang="zh-CN" dirty="0"/>
              <a:t>COUNTIF(E3:E30,"</a:t>
            </a:r>
            <a:r>
              <a:rPr lang="zh-CN" altLang="zh-CN" dirty="0"/>
              <a:t>女</a:t>
            </a:r>
            <a:r>
              <a:rPr lang="en-US" altLang="zh-CN" dirty="0" smtClean="0"/>
              <a:t>")</a:t>
            </a:r>
            <a:endParaRPr lang="zh-CN" altLang="zh-CN" dirty="0"/>
          </a:p>
          <a:p>
            <a:r>
              <a:rPr lang="en-US" altLang="zh-CN" dirty="0" smtClean="0"/>
              <a:t>=</a:t>
            </a:r>
            <a:r>
              <a:rPr lang="en-US" altLang="zh-CN" dirty="0"/>
              <a:t>COUNTIF(J3:J30,"&gt;0</a:t>
            </a:r>
            <a:r>
              <a:rPr lang="en-US" altLang="zh-CN" dirty="0" smtClean="0"/>
              <a:t>")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187624" y="5013176"/>
            <a:ext cx="662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针对</a:t>
            </a:r>
            <a:r>
              <a:rPr lang="en-US" altLang="zh-CN" sz="2400" dirty="0"/>
              <a:t>J3:J30</a:t>
            </a:r>
            <a:r>
              <a:rPr lang="zh-CN" altLang="zh-CN" sz="2400" dirty="0"/>
              <a:t>新生奖学金区域统计获得奖学金人数的</a:t>
            </a:r>
            <a:r>
              <a:rPr lang="zh-CN" altLang="zh-CN" sz="2400" dirty="0" smtClean="0"/>
              <a:t>公式</a:t>
            </a:r>
            <a:r>
              <a:rPr lang="zh-CN" altLang="en-US" sz="2400" dirty="0" smtClean="0"/>
              <a:t>可以用</a:t>
            </a:r>
            <a:r>
              <a:rPr lang="zh-CN" altLang="zh-CN" sz="2400" dirty="0" smtClean="0"/>
              <a:t> “</a:t>
            </a:r>
            <a:r>
              <a:rPr lang="en-US" altLang="zh-CN" sz="2400" dirty="0"/>
              <a:t>=COUNT(J3:J30)</a:t>
            </a:r>
            <a:r>
              <a:rPr lang="zh-CN" altLang="zh-CN" sz="2400" dirty="0"/>
              <a:t>”或“</a:t>
            </a:r>
            <a:r>
              <a:rPr lang="en-US" altLang="zh-CN" sz="2400" dirty="0"/>
              <a:t>=COUNTA(J3:J30)</a:t>
            </a:r>
            <a:r>
              <a:rPr lang="zh-CN" altLang="zh-CN" sz="2400" dirty="0" smtClean="0"/>
              <a:t>”</a:t>
            </a:r>
            <a:r>
              <a:rPr lang="en-US" altLang="zh-CN" sz="2400" dirty="0" smtClean="0"/>
              <a:t>?</a:t>
            </a:r>
            <a:r>
              <a:rPr lang="zh-CN" altLang="en-US" sz="2400" dirty="0" smtClean="0"/>
              <a:t>为什么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5439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.1  </a:t>
            </a:r>
            <a:r>
              <a:rPr lang="zh-CN" altLang="zh-CN" dirty="0" smtClean="0"/>
              <a:t>项目分析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400" dirty="0" smtClean="0"/>
              <a:t>    </a:t>
            </a:r>
            <a:r>
              <a:rPr lang="zh-CN" altLang="zh-CN" sz="2400" dirty="0" smtClean="0"/>
              <a:t>此外</a:t>
            </a:r>
            <a:r>
              <a:rPr lang="zh-CN" altLang="zh-CN" sz="2400" dirty="0"/>
              <a:t>，张老师本学期还担任该班的 “计算机应用”课程教学，他需要制作学生成绩登记表</a:t>
            </a:r>
            <a:r>
              <a:rPr lang="zh-CN" altLang="zh-CN" sz="2400" dirty="0" smtClean="0"/>
              <a:t>。</a:t>
            </a:r>
            <a:endParaRPr lang="zh-CN" altLang="zh-CN" sz="2400" dirty="0"/>
          </a:p>
          <a:p>
            <a:pPr marL="0" indent="0">
              <a:buNone/>
            </a:pPr>
            <a:r>
              <a:rPr lang="zh-CN" altLang="zh-CN" sz="2400" dirty="0"/>
              <a:t>（</a:t>
            </a:r>
            <a:r>
              <a:rPr lang="en-US" altLang="zh-CN" sz="2400" dirty="0"/>
              <a:t>1</a:t>
            </a:r>
            <a:r>
              <a:rPr lang="zh-CN" altLang="zh-CN" sz="2400" dirty="0" smtClean="0"/>
              <a:t>）根据</a:t>
            </a:r>
            <a:r>
              <a:rPr lang="zh-CN" altLang="zh-CN" sz="2400" dirty="0"/>
              <a:t>考勤情况，自动计算考勤成绩。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）</a:t>
            </a:r>
            <a:r>
              <a:rPr lang="zh-CN" altLang="zh-CN" sz="2400" dirty="0"/>
              <a:t>根据考核方式，自动计算出总评成绩。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）</a:t>
            </a:r>
            <a:r>
              <a:rPr lang="zh-CN" altLang="zh-CN" sz="2400" dirty="0"/>
              <a:t>将总评成绩转换为对应等级。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4</a:t>
            </a:r>
            <a:r>
              <a:rPr lang="zh-CN" altLang="zh-CN" sz="2400" dirty="0" smtClean="0"/>
              <a:t>）</a:t>
            </a:r>
            <a:r>
              <a:rPr lang="zh-CN" altLang="zh-CN" sz="2400" dirty="0"/>
              <a:t>根据总评成绩，计算排名。</a:t>
            </a:r>
          </a:p>
          <a:p>
            <a:pPr marL="0" indent="0">
              <a:buNone/>
            </a:pPr>
            <a:r>
              <a:rPr lang="zh-CN" altLang="zh-CN" sz="2400" dirty="0" smtClean="0"/>
              <a:t>（</a:t>
            </a:r>
            <a:r>
              <a:rPr lang="en-US" altLang="zh-CN" sz="2400" dirty="0" smtClean="0"/>
              <a:t>5</a:t>
            </a:r>
            <a:r>
              <a:rPr lang="zh-CN" altLang="zh-CN" sz="2400" dirty="0" smtClean="0"/>
              <a:t>）</a:t>
            </a:r>
            <a:r>
              <a:rPr lang="zh-CN" altLang="zh-CN" sz="2400" dirty="0"/>
              <a:t>将不及格及旷考名单特别标注。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688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班级信息统计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.4.1 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27026" y="1484784"/>
            <a:ext cx="8229600" cy="1944216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保护工作</a:t>
            </a:r>
            <a:r>
              <a:rPr lang="zh-CN" altLang="en-US" dirty="0" smtClean="0"/>
              <a:t>表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zh-CN" dirty="0"/>
              <a:t>如果你制作好了一张工作表，能否做到只让别人查看而无法修改？如果你是老板，是否希望员工只填写他们可以填写的区域？</a:t>
            </a:r>
          </a:p>
          <a:p>
            <a:pPr marL="0" indent="0">
              <a:buNone/>
            </a:pPr>
            <a:endParaRPr lang="en-US" altLang="zh-CN" sz="2400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99592" y="3501008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/>
              <a:t>通过“审阅”选项卡</a:t>
            </a:r>
            <a:r>
              <a:rPr lang="en-US" altLang="zh-CN" sz="2400" dirty="0"/>
              <a:t>/</a:t>
            </a:r>
            <a:r>
              <a:rPr lang="zh-CN" altLang="zh-CN" sz="2400" dirty="0"/>
              <a:t>“更改组”“保护工作表”按钮</a:t>
            </a:r>
            <a:r>
              <a:rPr lang="en-US" altLang="zh-CN" sz="2400" dirty="0"/>
              <a:t> </a:t>
            </a:r>
            <a:r>
              <a:rPr lang="zh-CN" altLang="zh-CN" sz="2400" dirty="0"/>
              <a:t>，可以让整个工作表处于“只读”状态，也可以让工作表的部分区域可以编辑，而其他区域被保护为“只读”状态。</a:t>
            </a:r>
          </a:p>
        </p:txBody>
      </p:sp>
      <p:sp>
        <p:nvSpPr>
          <p:cNvPr id="7" name="矩形 6"/>
          <p:cNvSpPr/>
          <p:nvPr/>
        </p:nvSpPr>
        <p:spPr>
          <a:xfrm>
            <a:off x="1043608" y="4826675"/>
            <a:ext cx="74888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/>
              <a:t>由于在设置“保护工作表”时，</a:t>
            </a:r>
            <a:r>
              <a:rPr lang="en-US" altLang="zh-CN" dirty="0"/>
              <a:t>Excel</a:t>
            </a:r>
            <a:r>
              <a:rPr lang="zh-CN" altLang="zh-CN" dirty="0"/>
              <a:t>会根据每个单元格是否被锁定来确定是否允许编辑。而所有单元格默认是被锁定的，因此，为了只对某些</a:t>
            </a:r>
            <a:r>
              <a:rPr lang="zh-CN" altLang="zh-CN" dirty="0" smtClean="0"/>
              <a:t>单元格进行</a:t>
            </a:r>
            <a:r>
              <a:rPr lang="zh-CN" altLang="zh-CN" dirty="0"/>
              <a:t>锁定，需要：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）先将所有单元格设置为不锁定。</a:t>
            </a:r>
          </a:p>
          <a:p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）将不允许编辑的单元格设置为锁定。</a:t>
            </a:r>
          </a:p>
        </p:txBody>
      </p:sp>
    </p:spTree>
    <p:extLst>
      <p:ext uri="{BB962C8B-B14F-4D97-AF65-F5344CB8AC3E}">
        <p14:creationId xmlns:p14="http://schemas.microsoft.com/office/powerpoint/2010/main" val="520661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</a:t>
            </a:r>
            <a:r>
              <a:rPr lang="zh-CN" altLang="zh-CN" dirty="0" smtClean="0"/>
              <a:t>信息</a:t>
            </a:r>
            <a:r>
              <a:rPr lang="zh-CN" altLang="en-US" dirty="0" smtClean="0"/>
              <a:t>统计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.4.2  </a:t>
            </a:r>
            <a:r>
              <a:rPr lang="zh-CN" altLang="en-US" dirty="0" smtClean="0"/>
              <a:t>任务实现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38600" y="8601075"/>
            <a:ext cx="1295400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86100" y="8924925"/>
            <a:ext cx="847725" cy="171450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533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14" name="图片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19" y="1470471"/>
            <a:ext cx="3322543" cy="26613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79912" y="157214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dirty="0"/>
              <a:t>统计“班级信息表”表</a:t>
            </a:r>
            <a:r>
              <a:rPr lang="zh-CN" altLang="zh-CN" dirty="0" smtClean="0"/>
              <a:t>中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/>
              <a:t>总成绩的</a:t>
            </a:r>
            <a:r>
              <a:rPr lang="zh-CN" altLang="zh-CN" dirty="0" smtClean="0"/>
              <a:t>最高成绩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/>
              <a:t>总成绩的</a:t>
            </a:r>
            <a:r>
              <a:rPr lang="zh-CN" altLang="zh-CN" dirty="0" smtClean="0"/>
              <a:t>最低成绩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/>
              <a:t>总成绩的</a:t>
            </a:r>
            <a:r>
              <a:rPr lang="zh-CN" altLang="zh-CN" dirty="0" smtClean="0"/>
              <a:t>平均成绩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 smtClean="0"/>
              <a:t>全部的奖学金总额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 smtClean="0"/>
              <a:t>获得</a:t>
            </a:r>
            <a:r>
              <a:rPr lang="zh-CN" altLang="zh-CN" dirty="0"/>
              <a:t>奖学金的</a:t>
            </a:r>
            <a:r>
              <a:rPr lang="zh-CN" altLang="zh-CN" dirty="0" smtClean="0"/>
              <a:t>人数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 smtClean="0"/>
              <a:t>男生人数</a:t>
            </a:r>
            <a:endParaRPr lang="en-US" altLang="zh-CN" dirty="0" smtClean="0"/>
          </a:p>
          <a:p>
            <a:r>
              <a:rPr lang="en-US" altLang="zh-CN" dirty="0"/>
              <a:t>	</a:t>
            </a:r>
            <a:r>
              <a:rPr lang="zh-CN" altLang="zh-CN" dirty="0" smtClean="0"/>
              <a:t>女生人数</a:t>
            </a:r>
            <a:endParaRPr lang="en-US" altLang="zh-CN" dirty="0" smtClean="0"/>
          </a:p>
          <a:p>
            <a:r>
              <a:rPr lang="zh-CN" altLang="zh-CN" dirty="0" smtClean="0"/>
              <a:t>并</a:t>
            </a:r>
            <a:r>
              <a:rPr lang="zh-CN" altLang="zh-CN" dirty="0"/>
              <a:t>对表格格式进行快速设置。</a:t>
            </a:r>
          </a:p>
        </p:txBody>
      </p:sp>
      <p:sp>
        <p:nvSpPr>
          <p:cNvPr id="9" name="矩形 8"/>
          <p:cNvSpPr/>
          <p:nvPr/>
        </p:nvSpPr>
        <p:spPr>
          <a:xfrm>
            <a:off x="1050607" y="4725144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/>
              <a:t>请参照书上步骤，自行完成</a:t>
            </a:r>
          </a:p>
        </p:txBody>
      </p:sp>
    </p:spTree>
    <p:extLst>
      <p:ext uri="{BB962C8B-B14F-4D97-AF65-F5344CB8AC3E}">
        <p14:creationId xmlns:p14="http://schemas.microsoft.com/office/powerpoint/2010/main" val="275493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</a:t>
            </a:r>
            <a:r>
              <a:rPr lang="zh-CN" altLang="en-US" dirty="0"/>
              <a:t>统计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.4.3  </a:t>
            </a:r>
            <a:r>
              <a:rPr lang="zh-CN" altLang="en-US" dirty="0" smtClean="0"/>
              <a:t>总结与提高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 </a:t>
            </a:r>
            <a:r>
              <a:rPr lang="zh-CN" altLang="zh-CN" dirty="0" smtClean="0"/>
              <a:t>整数</a:t>
            </a:r>
            <a:r>
              <a:rPr lang="zh-CN" altLang="zh-CN" dirty="0"/>
              <a:t>与整数格式显示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04864"/>
            <a:ext cx="6775610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411760" y="4581128"/>
            <a:ext cx="1800200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增减小数显示位数，并没有改变单元格中的数值</a:t>
            </a:r>
            <a:endParaRPr lang="zh-CN" altLang="en-US" dirty="0"/>
          </a:p>
        </p:txBody>
      </p:sp>
      <p:cxnSp>
        <p:nvCxnSpPr>
          <p:cNvPr id="6" name="直接箭头连接符 5"/>
          <p:cNvCxnSpPr>
            <a:stCxn id="4" idx="0"/>
          </p:cNvCxnSpPr>
          <p:nvPr/>
        </p:nvCxnSpPr>
        <p:spPr>
          <a:xfrm flipH="1" flipV="1">
            <a:off x="2699792" y="3933056"/>
            <a:ext cx="61206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" idx="0"/>
          </p:cNvCxnSpPr>
          <p:nvPr/>
        </p:nvCxnSpPr>
        <p:spPr>
          <a:xfrm flipV="1">
            <a:off x="3311860" y="3933056"/>
            <a:ext cx="687505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292080" y="4581128"/>
            <a:ext cx="1656184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ROUND</a:t>
            </a:r>
            <a:r>
              <a:rPr lang="zh-CN" altLang="en-US" dirty="0" smtClean="0"/>
              <a:t>函数改变了单元格中的数值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>
          <a:xfrm flipH="1" flipV="1">
            <a:off x="5508104" y="3897052"/>
            <a:ext cx="612068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6120172" y="3897052"/>
            <a:ext cx="687505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2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</a:t>
            </a:r>
            <a:r>
              <a:rPr lang="zh-CN" altLang="en-US" dirty="0"/>
              <a:t>统计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.4.3  </a:t>
            </a:r>
            <a:r>
              <a:rPr lang="zh-CN" altLang="en-US" dirty="0" smtClean="0"/>
              <a:t>总结与提高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2. COUNT</a:t>
            </a:r>
            <a:r>
              <a:rPr lang="zh-CN" altLang="zh-CN" dirty="0"/>
              <a:t>、</a:t>
            </a:r>
            <a:r>
              <a:rPr lang="en-US" altLang="zh-CN" dirty="0"/>
              <a:t>COUNTA</a:t>
            </a:r>
            <a:r>
              <a:rPr lang="zh-CN" altLang="zh-CN" dirty="0"/>
              <a:t>与</a:t>
            </a:r>
            <a:r>
              <a:rPr lang="en-US" altLang="zh-CN" dirty="0"/>
              <a:t>COUNTIF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8533" y="2324894"/>
            <a:ext cx="82557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/>
              <a:t>COUNT(</a:t>
            </a:r>
            <a:r>
              <a:rPr lang="zh-CN" altLang="zh-CN" sz="2400" dirty="0"/>
              <a:t>总成绩区域</a:t>
            </a:r>
            <a:r>
              <a:rPr lang="en-US" altLang="zh-CN" sz="2400" dirty="0"/>
              <a:t>)</a:t>
            </a:r>
            <a:r>
              <a:rPr lang="zh-CN" altLang="zh-CN" sz="2400" dirty="0"/>
              <a:t>得到的单元格</a:t>
            </a:r>
            <a:r>
              <a:rPr lang="zh-CN" altLang="zh-CN" sz="2400" dirty="0" smtClean="0"/>
              <a:t>数目</a:t>
            </a:r>
            <a:r>
              <a:rPr lang="zh-CN" altLang="en-US" sz="2400" dirty="0" smtClean="0"/>
              <a:t>可以用来表示什么？</a:t>
            </a:r>
            <a:endParaRPr lang="en-US" altLang="zh-CN" sz="2400" dirty="0" smtClean="0"/>
          </a:p>
          <a:p>
            <a:r>
              <a:rPr lang="en-US" altLang="zh-CN" sz="2400" dirty="0"/>
              <a:t>COUNTA(</a:t>
            </a:r>
            <a:r>
              <a:rPr lang="zh-CN" altLang="zh-CN" sz="2400" dirty="0"/>
              <a:t>姓名区域</a:t>
            </a:r>
            <a:r>
              <a:rPr lang="en-US" altLang="zh-CN" sz="2400" dirty="0"/>
              <a:t>)</a:t>
            </a:r>
            <a:r>
              <a:rPr lang="zh-CN" altLang="zh-CN" sz="2400" dirty="0"/>
              <a:t>得到的单元格</a:t>
            </a:r>
            <a:r>
              <a:rPr lang="zh-CN" altLang="zh-CN" sz="2400" dirty="0" smtClean="0"/>
              <a:t>数目</a:t>
            </a:r>
            <a:r>
              <a:rPr lang="zh-CN" altLang="en-US" sz="2400" dirty="0"/>
              <a:t>可以用来表示什么</a:t>
            </a:r>
            <a:r>
              <a:rPr lang="zh-CN" altLang="en-US" sz="2400" dirty="0" smtClean="0"/>
              <a:t>？</a:t>
            </a:r>
            <a:endParaRPr lang="en-US" altLang="zh-CN" sz="2400" dirty="0" smtClean="0"/>
          </a:p>
          <a:p>
            <a:r>
              <a:rPr lang="zh-CN" altLang="en-US" sz="2400" dirty="0"/>
              <a:t>怎么统计</a:t>
            </a:r>
            <a:r>
              <a:rPr lang="zh-CN" altLang="zh-CN" sz="2400" dirty="0"/>
              <a:t>总成绩高于平均分的学生人数</a:t>
            </a:r>
            <a:r>
              <a:rPr lang="zh-CN" altLang="en-US" sz="2400" dirty="0" smtClean="0"/>
              <a:t>？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948209" y="4191673"/>
            <a:ext cx="75122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不希望用某个数去表示平均分，而要</a:t>
            </a:r>
            <a:r>
              <a:rPr lang="zh-CN" altLang="en-US" sz="2400" dirty="0"/>
              <a:t>引</a:t>
            </a:r>
            <a:r>
              <a:rPr lang="zh-CN" altLang="en-US" sz="2400" dirty="0" smtClean="0"/>
              <a:t>用平均分单元格（</a:t>
            </a:r>
            <a:r>
              <a:rPr lang="en-US" altLang="zh-CN" sz="2400" dirty="0" smtClean="0"/>
              <a:t>D36)</a:t>
            </a:r>
            <a:r>
              <a:rPr lang="zh-CN" altLang="en-US" sz="2400" dirty="0" smtClean="0"/>
              <a:t>，</a:t>
            </a:r>
            <a:r>
              <a:rPr lang="zh-CN" altLang="en-US" sz="2400" dirty="0"/>
              <a:t>怎么统计</a:t>
            </a:r>
            <a:r>
              <a:rPr lang="zh-CN" altLang="zh-CN" sz="2400" dirty="0"/>
              <a:t>总成绩高于平均分的学生人数</a:t>
            </a:r>
            <a:r>
              <a:rPr lang="zh-CN" altLang="en-US" sz="2400" dirty="0" smtClean="0"/>
              <a:t>？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3779912" y="3525223"/>
            <a:ext cx="48702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=COUNTIF(I3:I30, "&gt;1199") 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821351" y="5087371"/>
            <a:ext cx="73226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不管怎样，都是要出现这样的公式“</a:t>
            </a:r>
            <a:r>
              <a:rPr lang="en-US" altLang="zh-CN" dirty="0"/>
              <a:t>=</a:t>
            </a:r>
            <a:r>
              <a:rPr lang="en-US" altLang="zh-CN" dirty="0" smtClean="0"/>
              <a:t>COUNTIF(</a:t>
            </a:r>
            <a:r>
              <a:rPr lang="en-US" altLang="zh-CN" dirty="0"/>
              <a:t>I3:I30</a:t>
            </a:r>
            <a:r>
              <a:rPr lang="en-US" altLang="zh-CN" dirty="0" smtClean="0"/>
              <a:t>, </a:t>
            </a:r>
            <a:r>
              <a:rPr lang="en-US" altLang="zh-CN" dirty="0"/>
              <a:t>"&gt;1199") 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843025" y="5531589"/>
            <a:ext cx="5840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在</a:t>
            </a:r>
            <a:r>
              <a:rPr lang="en-US" altLang="zh-CN" dirty="0" smtClean="0"/>
              <a:t>F36</a:t>
            </a:r>
            <a:r>
              <a:rPr lang="zh-CN" altLang="en-US" dirty="0" smtClean="0"/>
              <a:t>中，输入公式“</a:t>
            </a:r>
            <a:r>
              <a:rPr lang="en-US" altLang="zh-CN" dirty="0" smtClean="0"/>
              <a:t>=</a:t>
            </a:r>
            <a:r>
              <a:rPr lang="en-US" altLang="zh-CN" dirty="0"/>
              <a:t> , </a:t>
            </a:r>
            <a:r>
              <a:rPr lang="en-US" altLang="zh-CN" dirty="0" smtClean="0"/>
              <a:t>”&gt;“&amp;D36”</a:t>
            </a:r>
            <a:r>
              <a:rPr lang="zh-CN" altLang="en-US" dirty="0" smtClean="0"/>
              <a:t>得到什么样的结果？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554513"/>
            <a:ext cx="15811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93091" y="6064989"/>
            <a:ext cx="79816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统计</a:t>
            </a:r>
            <a:r>
              <a:rPr lang="zh-CN" altLang="zh-CN" dirty="0"/>
              <a:t>总成绩高于平均分的学生</a:t>
            </a:r>
            <a:r>
              <a:rPr lang="zh-CN" altLang="zh-CN" dirty="0" smtClean="0"/>
              <a:t>人数</a:t>
            </a:r>
            <a:r>
              <a:rPr lang="zh-CN" altLang="en-US" dirty="0" smtClean="0"/>
              <a:t>的公式为“</a:t>
            </a:r>
            <a:r>
              <a:rPr lang="en-US" altLang="zh-CN" dirty="0" smtClean="0"/>
              <a:t>=COUNTIF(</a:t>
            </a:r>
            <a:r>
              <a:rPr lang="en-US" altLang="zh-CN" dirty="0"/>
              <a:t>I3:I30</a:t>
            </a:r>
            <a:r>
              <a:rPr lang="en-US" altLang="zh-CN" dirty="0" smtClean="0"/>
              <a:t>, ”&gt;“&amp;</a:t>
            </a:r>
            <a:r>
              <a:rPr lang="en-US" altLang="zh-CN" dirty="0"/>
              <a:t>D36) 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0099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5" grpId="0"/>
      <p:bldP spid="16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</a:t>
            </a:r>
            <a:r>
              <a:rPr lang="zh-CN" altLang="en-US" dirty="0"/>
              <a:t>统计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.4.3  </a:t>
            </a:r>
            <a:r>
              <a:rPr lang="zh-CN" altLang="en-US" dirty="0" smtClean="0"/>
              <a:t>总结与提高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3. </a:t>
            </a:r>
            <a:r>
              <a:rPr lang="zh-CN" altLang="zh-CN" dirty="0"/>
              <a:t>将“套用表格格式”转换为普通区域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195736" y="234888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dirty="0"/>
              <a:t>当采用“套用表格格式”时，实际上是在工作表中插入了一个新的表，即表的嵌套</a:t>
            </a:r>
            <a:r>
              <a:rPr lang="zh-CN" altLang="zh-CN" sz="2400" dirty="0" smtClean="0"/>
              <a:t>。</a:t>
            </a:r>
            <a:endParaRPr lang="en-US" altLang="zh-CN" sz="2400" dirty="0" smtClean="0"/>
          </a:p>
          <a:p>
            <a:r>
              <a:rPr lang="zh-CN" altLang="zh-CN" sz="2400" dirty="0" smtClean="0"/>
              <a:t>可以</a:t>
            </a:r>
            <a:r>
              <a:rPr lang="zh-CN" altLang="zh-CN" sz="2400" dirty="0"/>
              <a:t>通过将“套用表格格式”的单元格区域转换为普通区域，消除表的嵌套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294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.4  </a:t>
            </a:r>
            <a:r>
              <a:rPr lang="zh-CN" altLang="zh-CN" dirty="0"/>
              <a:t>班级信息</a:t>
            </a:r>
            <a:r>
              <a:rPr lang="zh-CN" altLang="en-US" dirty="0"/>
              <a:t>统计</a:t>
            </a:r>
            <a:r>
              <a:rPr lang="zh-CN" altLang="zh-CN" dirty="0"/>
              <a:t/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.4.3  </a:t>
            </a:r>
            <a:r>
              <a:rPr lang="zh-CN" altLang="en-US" dirty="0" smtClean="0"/>
              <a:t>总结与提高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4. </a:t>
            </a:r>
            <a:r>
              <a:rPr lang="zh-CN" altLang="zh-CN" dirty="0"/>
              <a:t>工作表的保护与共享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475656" y="2348880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可以通过工作表保护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限定编辑区域</a:t>
            </a:r>
            <a:endParaRPr lang="en-US" altLang="zh-CN" sz="2400" dirty="0" smtClean="0"/>
          </a:p>
          <a:p>
            <a:r>
              <a:rPr lang="zh-CN" altLang="en-US" sz="2400" dirty="0" smtClean="0"/>
              <a:t>可以通过共享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让多人同时编辑同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个工作簿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1475656" y="3356992"/>
            <a:ext cx="6930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请大家访问共享文件夹中的</a:t>
            </a:r>
            <a:r>
              <a:rPr lang="en-US" altLang="zh-CN" dirty="0" smtClean="0"/>
              <a:t>”</a:t>
            </a:r>
            <a:r>
              <a:rPr lang="zh-CN" altLang="en-US" dirty="0" smtClean="0"/>
              <a:t>个人信息登记表</a:t>
            </a:r>
            <a:r>
              <a:rPr lang="en-US" altLang="zh-CN" dirty="0" smtClean="0"/>
              <a:t>”,</a:t>
            </a:r>
            <a:r>
              <a:rPr lang="zh-CN" altLang="en-US" dirty="0" smtClean="0"/>
              <a:t>并填入个人信息</a:t>
            </a:r>
            <a:r>
              <a:rPr lang="en-US" altLang="zh-CN" dirty="0" smtClean="0"/>
              <a:t>,</a:t>
            </a:r>
            <a:r>
              <a:rPr lang="zh-CN" altLang="en-US" dirty="0" smtClean="0"/>
              <a:t>保存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580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r>
              <a:rPr lang="en-US" altLang="zh-CN" dirty="0" smtClean="0"/>
              <a:t>.1  </a:t>
            </a:r>
            <a:r>
              <a:rPr lang="zh-CN" altLang="zh-CN" dirty="0" smtClean="0"/>
              <a:t>项目分析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268760"/>
            <a:ext cx="6048672" cy="49685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13725" y="3032074"/>
            <a:ext cx="1682368" cy="13092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标注 5"/>
          <p:cNvSpPr/>
          <p:nvPr/>
        </p:nvSpPr>
        <p:spPr>
          <a:xfrm>
            <a:off x="4996847" y="2420888"/>
            <a:ext cx="792088" cy="50405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自动计算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87624" y="5157192"/>
            <a:ext cx="1296144" cy="93610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标注 7"/>
          <p:cNvSpPr/>
          <p:nvPr/>
        </p:nvSpPr>
        <p:spPr>
          <a:xfrm>
            <a:off x="1795331" y="4509120"/>
            <a:ext cx="792088" cy="50405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信息统计</a:t>
            </a:r>
            <a:endParaRPr lang="zh-CN" altLang="en-US" dirty="0"/>
          </a:p>
        </p:txBody>
      </p:sp>
      <p:sp>
        <p:nvSpPr>
          <p:cNvPr id="9" name="圆角矩形标注 8"/>
          <p:cNvSpPr/>
          <p:nvPr/>
        </p:nvSpPr>
        <p:spPr>
          <a:xfrm>
            <a:off x="6300192" y="1425910"/>
            <a:ext cx="792088" cy="50405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自动排名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80212" y="1952836"/>
            <a:ext cx="324036" cy="291632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标注 11"/>
          <p:cNvSpPr/>
          <p:nvPr/>
        </p:nvSpPr>
        <p:spPr>
          <a:xfrm>
            <a:off x="2706993" y="3588444"/>
            <a:ext cx="1360951" cy="504056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整行数据特别标注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0348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.2.1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认识</a:t>
            </a:r>
            <a:r>
              <a:rPr lang="en-US" altLang="zh-CN" dirty="0" smtClean="0"/>
              <a:t>EXCEL 2010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04864"/>
            <a:ext cx="5616624" cy="396044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6732240" y="3789040"/>
            <a:ext cx="108012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812360" y="3645024"/>
            <a:ext cx="936104" cy="2880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宋体" pitchFamily="2" charset="-122"/>
                <a:ea typeface="宋体" pitchFamily="2" charset="-122"/>
              </a:rPr>
              <a:t>编辑框</a:t>
            </a:r>
            <a:endParaRPr lang="zh-CN" altLang="en-US" sz="1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3645024"/>
            <a:ext cx="936104" cy="2880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宋体" pitchFamily="2" charset="-122"/>
                <a:ea typeface="宋体" pitchFamily="2" charset="-122"/>
              </a:rPr>
              <a:t>名称框</a:t>
            </a:r>
            <a:endParaRPr lang="zh-CN" altLang="en-US" sz="1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3848" y="1779736"/>
            <a:ext cx="936104" cy="2880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宋体" pitchFamily="2" charset="-122"/>
                <a:ea typeface="宋体" pitchFamily="2" charset="-122"/>
              </a:rPr>
              <a:t>选项卡</a:t>
            </a:r>
            <a:endParaRPr lang="zh-CN" altLang="en-US" sz="1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743178" y="2993529"/>
            <a:ext cx="936104" cy="2880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宋体" pitchFamily="2" charset="-122"/>
                <a:ea typeface="宋体" pitchFamily="2" charset="-122"/>
              </a:rPr>
              <a:t>组</a:t>
            </a:r>
            <a:endParaRPr lang="zh-CN" altLang="en-US" sz="12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3178" y="2492896"/>
            <a:ext cx="936104" cy="2880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宋体" pitchFamily="2" charset="-122"/>
                <a:ea typeface="宋体" pitchFamily="2" charset="-122"/>
              </a:rPr>
              <a:t>按钮</a:t>
            </a:r>
            <a:endParaRPr lang="zh-CN" altLang="en-US" sz="12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13" name="直接连接符 12"/>
          <p:cNvCxnSpPr>
            <a:endCxn id="10" idx="1"/>
          </p:cNvCxnSpPr>
          <p:nvPr/>
        </p:nvCxnSpPr>
        <p:spPr>
          <a:xfrm flipV="1">
            <a:off x="6444208" y="3137545"/>
            <a:ext cx="1298970" cy="507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1" idx="1"/>
          </p:cNvCxnSpPr>
          <p:nvPr/>
        </p:nvCxnSpPr>
        <p:spPr>
          <a:xfrm flipV="1">
            <a:off x="6732240" y="2636912"/>
            <a:ext cx="1010938" cy="644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403648" y="3789040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67544" y="4085456"/>
            <a:ext cx="936104" cy="28803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latin typeface="宋体" pitchFamily="2" charset="-122"/>
                <a:ea typeface="宋体" pitchFamily="2" charset="-122"/>
              </a:rPr>
              <a:t>按钮组</a:t>
            </a:r>
            <a:endParaRPr lang="zh-CN" altLang="en-US" sz="1200" b="1" dirty="0"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24" name="直接连接符 23"/>
          <p:cNvCxnSpPr>
            <a:stCxn id="22" idx="3"/>
          </p:cNvCxnSpPr>
          <p:nvPr/>
        </p:nvCxnSpPr>
        <p:spPr>
          <a:xfrm flipV="1">
            <a:off x="1403648" y="3789040"/>
            <a:ext cx="1728192" cy="4404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3203848" y="2067768"/>
            <a:ext cx="288032" cy="8914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483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.2.1 </a:t>
            </a:r>
            <a:r>
              <a:rPr lang="zh-CN" altLang="zh-CN" dirty="0"/>
              <a:t>知识点</a:t>
            </a:r>
            <a:r>
              <a:rPr lang="zh-CN" altLang="zh-CN" dirty="0" smtClean="0"/>
              <a:t>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单元格地址与单元格选择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539552" y="3074412"/>
            <a:ext cx="3916516" cy="273085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31740" y="4261181"/>
            <a:ext cx="936104" cy="357314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/>
              <a:t>C4</a:t>
            </a:r>
            <a:r>
              <a:rPr lang="zh-CN" altLang="en-US" sz="1200" dirty="0" smtClean="0"/>
              <a:t>单元格</a:t>
            </a:r>
            <a:endParaRPr lang="zh-CN" altLang="en-US" sz="1200" dirty="0"/>
          </a:p>
        </p:txBody>
      </p:sp>
      <p:cxnSp>
        <p:nvCxnSpPr>
          <p:cNvPr id="9" name="直接连接符 8"/>
          <p:cNvCxnSpPr>
            <a:stCxn id="6" idx="1"/>
          </p:cNvCxnSpPr>
          <p:nvPr/>
        </p:nvCxnSpPr>
        <p:spPr>
          <a:xfrm flipH="1" flipV="1">
            <a:off x="1259632" y="3356992"/>
            <a:ext cx="972108" cy="10828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635896" y="3645024"/>
            <a:ext cx="0" cy="15890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27584" y="5234100"/>
            <a:ext cx="28083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6" idx="3"/>
          </p:cNvCxnSpPr>
          <p:nvPr/>
        </p:nvCxnSpPr>
        <p:spPr>
          <a:xfrm>
            <a:off x="3167844" y="4439838"/>
            <a:ext cx="180020" cy="573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380" y="2006676"/>
            <a:ext cx="4377091" cy="189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871442" y="3956827"/>
            <a:ext cx="3816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600" dirty="0"/>
              <a:t>如果要选择多个连续的单元格，可以先选择第</a:t>
            </a:r>
            <a:r>
              <a:rPr lang="en-US" altLang="zh-CN" sz="1600" dirty="0"/>
              <a:t>1</a:t>
            </a:r>
            <a:r>
              <a:rPr lang="zh-CN" altLang="zh-CN" sz="1600" dirty="0"/>
              <a:t>个单元格（如</a:t>
            </a:r>
            <a:r>
              <a:rPr lang="en-US" altLang="zh-CN" sz="1600" dirty="0" smtClean="0"/>
              <a:t>B3</a:t>
            </a:r>
            <a:r>
              <a:rPr lang="zh-CN" altLang="zh-CN" sz="1600" dirty="0" smtClean="0"/>
              <a:t>），</a:t>
            </a:r>
            <a:r>
              <a:rPr lang="zh-CN" altLang="zh-CN" sz="1600" dirty="0"/>
              <a:t>按下鼠标左键，拖动鼠标到最后</a:t>
            </a:r>
            <a:r>
              <a:rPr lang="en-US" altLang="zh-CN" sz="1600" dirty="0"/>
              <a:t>1</a:t>
            </a:r>
            <a:r>
              <a:rPr lang="zh-CN" altLang="zh-CN" sz="1600" dirty="0"/>
              <a:t>个需要被选择的单元格（</a:t>
            </a:r>
            <a:r>
              <a:rPr lang="zh-CN" altLang="zh-CN" sz="1600" dirty="0" smtClean="0"/>
              <a:t>如</a:t>
            </a:r>
            <a:r>
              <a:rPr lang="en-US" altLang="zh-CN" sz="1600" dirty="0" smtClean="0"/>
              <a:t>E4</a:t>
            </a:r>
            <a:r>
              <a:rPr lang="zh-CN" altLang="zh-CN" sz="1600" dirty="0" smtClean="0"/>
              <a:t>），</a:t>
            </a:r>
            <a:r>
              <a:rPr lang="zh-CN" altLang="zh-CN" sz="1600" dirty="0"/>
              <a:t>松开鼠标。可以看到，由第</a:t>
            </a:r>
            <a:r>
              <a:rPr lang="en-US" altLang="zh-CN" sz="1600" dirty="0"/>
              <a:t>1</a:t>
            </a:r>
            <a:r>
              <a:rPr lang="zh-CN" altLang="zh-CN" sz="1600" dirty="0"/>
              <a:t>个和最后</a:t>
            </a:r>
            <a:r>
              <a:rPr lang="en-US" altLang="zh-CN" sz="1600" dirty="0"/>
              <a:t>1</a:t>
            </a:r>
            <a:r>
              <a:rPr lang="zh-CN" altLang="zh-CN" sz="1600" dirty="0"/>
              <a:t>个单元格的行、列标题所构成的矩形区域中的所有单元格（称为单元格区域）都被选择，而在名称框中显示的是第</a:t>
            </a:r>
            <a:r>
              <a:rPr lang="en-US" altLang="zh-CN" sz="1600" dirty="0"/>
              <a:t>1</a:t>
            </a:r>
            <a:r>
              <a:rPr lang="zh-CN" altLang="zh-CN" sz="1600" dirty="0"/>
              <a:t>个被选择的单元格的地址</a:t>
            </a:r>
            <a:r>
              <a:rPr lang="zh-CN" altLang="zh-CN" sz="1600" dirty="0" smtClean="0"/>
              <a:t>。</a:t>
            </a:r>
            <a:endParaRPr lang="en-US" altLang="zh-CN" sz="1600" dirty="0"/>
          </a:p>
          <a:p>
            <a:r>
              <a:rPr lang="zh-CN" altLang="en-US" sz="1600" dirty="0" smtClean="0"/>
              <a:t>标记为</a:t>
            </a:r>
            <a:r>
              <a:rPr lang="en-US" altLang="zh-CN" sz="1600" dirty="0" smtClean="0"/>
              <a:t>B3:E4</a:t>
            </a:r>
            <a:endParaRPr lang="zh-CN" altLang="zh-CN" sz="1600" dirty="0"/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40163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.2.1 </a:t>
            </a:r>
            <a:r>
              <a:rPr lang="zh-CN" altLang="zh-CN" dirty="0"/>
              <a:t>知识点解析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2746648" cy="532656"/>
          </a:xfrm>
        </p:spPr>
        <p:txBody>
          <a:bodyPr/>
          <a:lstStyle/>
          <a:p>
            <a:pPr marL="0" indent="0">
              <a:buNone/>
            </a:pPr>
            <a:r>
              <a:rPr lang="zh-CN" altLang="zh-CN" dirty="0"/>
              <a:t>设置单元格格式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6704" y="4869160"/>
            <a:ext cx="7980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可以通过“开始”选项卡</a:t>
            </a:r>
            <a:r>
              <a:rPr lang="en-US" altLang="zh-CN" sz="1600" dirty="0"/>
              <a:t>/</a:t>
            </a:r>
            <a:r>
              <a:rPr lang="zh-CN" altLang="zh-CN" sz="1600" dirty="0"/>
              <a:t>“字体”组来设置被选择的单元格（或单元格区域）的字体、字号、颜色、边框等。可以通过“开始”选项卡</a:t>
            </a:r>
            <a:r>
              <a:rPr lang="en-US" altLang="zh-CN" sz="1600" dirty="0"/>
              <a:t>/</a:t>
            </a:r>
            <a:r>
              <a:rPr lang="zh-CN" altLang="zh-CN" sz="1600" dirty="0"/>
              <a:t>“对齐方式”组来设置被选择的单元格（或单元格区域）中的内容相对于单元格的对齐方式，单元格内容的多行</a:t>
            </a:r>
            <a:r>
              <a:rPr lang="zh-CN" altLang="zh-CN" sz="1600" dirty="0" smtClean="0"/>
              <a:t>显示</a:t>
            </a:r>
            <a:r>
              <a:rPr lang="zh-CN" altLang="en-US" sz="1600" dirty="0" smtClean="0"/>
              <a:t>、合并居中（即将多个单元格合并成</a:t>
            </a:r>
            <a:r>
              <a:rPr lang="en-US" altLang="zh-CN" sz="1600" dirty="0" smtClean="0"/>
              <a:t>1</a:t>
            </a:r>
            <a:r>
              <a:rPr lang="zh-CN" altLang="en-US" sz="1600" dirty="0" smtClean="0"/>
              <a:t>个单元格）</a:t>
            </a:r>
            <a:r>
              <a:rPr lang="zh-CN" altLang="zh-CN" sz="1600" dirty="0" smtClean="0"/>
              <a:t>等</a:t>
            </a:r>
            <a:r>
              <a:rPr lang="zh-CN" altLang="zh-CN" sz="1600" dirty="0"/>
              <a:t>。可以通过“开始”选项卡</a:t>
            </a:r>
            <a:r>
              <a:rPr lang="en-US" altLang="zh-CN" sz="1600" dirty="0"/>
              <a:t>/</a:t>
            </a:r>
            <a:r>
              <a:rPr lang="zh-CN" altLang="zh-CN" sz="1600" dirty="0"/>
              <a:t>“数字”组来设置被选择的单元格（或单元格区域）的数字显示格式。可以通过“开始”选项卡</a:t>
            </a:r>
            <a:r>
              <a:rPr lang="en-US" altLang="zh-CN" sz="1600" dirty="0"/>
              <a:t>/</a:t>
            </a:r>
            <a:r>
              <a:rPr lang="zh-CN" altLang="zh-CN" sz="1600" dirty="0" smtClean="0"/>
              <a:t>“</a:t>
            </a:r>
            <a:r>
              <a:rPr lang="zh-CN" altLang="en-US" sz="1600" dirty="0" smtClean="0"/>
              <a:t>单元格</a:t>
            </a:r>
            <a:r>
              <a:rPr lang="zh-CN" altLang="zh-CN" sz="1600" dirty="0" smtClean="0"/>
              <a:t>”</a:t>
            </a:r>
            <a:r>
              <a:rPr lang="zh-CN" altLang="zh-CN" sz="1600" dirty="0"/>
              <a:t>组来设置被选择的单元格（或单元格区域）的行高和列高等。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57" y="2708920"/>
            <a:ext cx="7913687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直接连接符 8"/>
          <p:cNvCxnSpPr/>
          <p:nvPr/>
        </p:nvCxnSpPr>
        <p:spPr>
          <a:xfrm flipV="1">
            <a:off x="1907704" y="2492896"/>
            <a:ext cx="0" cy="792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403648" y="2132856"/>
            <a:ext cx="864096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/>
              <a:t>字体</a:t>
            </a:r>
          </a:p>
        </p:txBody>
      </p:sp>
      <p:sp>
        <p:nvSpPr>
          <p:cNvPr id="12" name="矩形 11"/>
          <p:cNvSpPr/>
          <p:nvPr/>
        </p:nvSpPr>
        <p:spPr>
          <a:xfrm>
            <a:off x="2487811" y="2145444"/>
            <a:ext cx="864096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字号</a:t>
            </a:r>
            <a:endParaRPr lang="zh-CN" altLang="en-US" sz="1600" dirty="0"/>
          </a:p>
        </p:txBody>
      </p:sp>
      <p:sp>
        <p:nvSpPr>
          <p:cNvPr id="13" name="矩形 12"/>
          <p:cNvSpPr/>
          <p:nvPr/>
        </p:nvSpPr>
        <p:spPr>
          <a:xfrm>
            <a:off x="2699643" y="4285654"/>
            <a:ext cx="864096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颜色</a:t>
            </a:r>
            <a:endParaRPr lang="zh-CN" altLang="en-US" sz="1600" dirty="0"/>
          </a:p>
        </p:txBody>
      </p:sp>
      <p:sp>
        <p:nvSpPr>
          <p:cNvPr id="14" name="矩形 13"/>
          <p:cNvSpPr/>
          <p:nvPr/>
        </p:nvSpPr>
        <p:spPr>
          <a:xfrm>
            <a:off x="1629321" y="4293096"/>
            <a:ext cx="864096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边框</a:t>
            </a:r>
            <a:endParaRPr lang="zh-CN" altLang="en-US" sz="1600" dirty="0"/>
          </a:p>
        </p:txBody>
      </p:sp>
      <p:cxnSp>
        <p:nvCxnSpPr>
          <p:cNvPr id="16" name="直接连接符 15"/>
          <p:cNvCxnSpPr>
            <a:stCxn id="12" idx="2"/>
          </p:cNvCxnSpPr>
          <p:nvPr/>
        </p:nvCxnSpPr>
        <p:spPr>
          <a:xfrm>
            <a:off x="2919859" y="2505484"/>
            <a:ext cx="0" cy="779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endCxn id="14" idx="0"/>
          </p:cNvCxnSpPr>
          <p:nvPr/>
        </p:nvCxnSpPr>
        <p:spPr>
          <a:xfrm flipH="1">
            <a:off x="2061369" y="3645024"/>
            <a:ext cx="206375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3" idx="0"/>
          </p:cNvCxnSpPr>
          <p:nvPr/>
        </p:nvCxnSpPr>
        <p:spPr>
          <a:xfrm>
            <a:off x="2919859" y="3645024"/>
            <a:ext cx="211832" cy="6406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3563739" y="2145444"/>
            <a:ext cx="1080269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垂直居中</a:t>
            </a:r>
            <a:endParaRPr lang="zh-CN" altLang="en-US" sz="1600" dirty="0"/>
          </a:p>
        </p:txBody>
      </p:sp>
      <p:sp>
        <p:nvSpPr>
          <p:cNvPr id="23" name="矩形 22"/>
          <p:cNvSpPr/>
          <p:nvPr/>
        </p:nvSpPr>
        <p:spPr>
          <a:xfrm>
            <a:off x="3638339" y="4283210"/>
            <a:ext cx="1080269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水平居中</a:t>
            </a:r>
            <a:endParaRPr lang="zh-CN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4839841" y="2145444"/>
            <a:ext cx="1080269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自动换行</a:t>
            </a:r>
            <a:endParaRPr lang="zh-CN" altLang="en-US" sz="1600" dirty="0"/>
          </a:p>
        </p:txBody>
      </p:sp>
      <p:sp>
        <p:nvSpPr>
          <p:cNvPr id="25" name="矩形 24"/>
          <p:cNvSpPr/>
          <p:nvPr/>
        </p:nvSpPr>
        <p:spPr>
          <a:xfrm>
            <a:off x="4835252" y="4280766"/>
            <a:ext cx="1248916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合并后居中</a:t>
            </a:r>
            <a:endParaRPr lang="zh-CN" altLang="en-US" sz="1600" dirty="0"/>
          </a:p>
        </p:txBody>
      </p:sp>
      <p:sp>
        <p:nvSpPr>
          <p:cNvPr id="26" name="矩形 25"/>
          <p:cNvSpPr/>
          <p:nvPr/>
        </p:nvSpPr>
        <p:spPr>
          <a:xfrm>
            <a:off x="6072510" y="2145444"/>
            <a:ext cx="1080269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数字格式</a:t>
            </a:r>
            <a:endParaRPr lang="zh-CN" altLang="en-US" sz="1600" dirty="0"/>
          </a:p>
        </p:txBody>
      </p:sp>
      <p:sp>
        <p:nvSpPr>
          <p:cNvPr id="27" name="矩形 26"/>
          <p:cNvSpPr/>
          <p:nvPr/>
        </p:nvSpPr>
        <p:spPr>
          <a:xfrm>
            <a:off x="7265032" y="4301328"/>
            <a:ext cx="1080269" cy="360040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/>
              <a:t>行高列高</a:t>
            </a:r>
            <a:endParaRPr lang="zh-CN" altLang="en-US" sz="1600" dirty="0"/>
          </a:p>
        </p:txBody>
      </p:sp>
      <p:cxnSp>
        <p:nvCxnSpPr>
          <p:cNvPr id="28" name="直接连接符 27"/>
          <p:cNvCxnSpPr>
            <a:endCxn id="23" idx="0"/>
          </p:cNvCxnSpPr>
          <p:nvPr/>
        </p:nvCxnSpPr>
        <p:spPr>
          <a:xfrm>
            <a:off x="3995936" y="3645024"/>
            <a:ext cx="182538" cy="6381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2" idx="2"/>
          </p:cNvCxnSpPr>
          <p:nvPr/>
        </p:nvCxnSpPr>
        <p:spPr>
          <a:xfrm flipH="1">
            <a:off x="3995936" y="2505484"/>
            <a:ext cx="107938" cy="779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8" name="直接连接符 2047"/>
          <p:cNvCxnSpPr>
            <a:stCxn id="24" idx="2"/>
          </p:cNvCxnSpPr>
          <p:nvPr/>
        </p:nvCxnSpPr>
        <p:spPr>
          <a:xfrm flipH="1">
            <a:off x="5004048" y="2505484"/>
            <a:ext cx="375928" cy="779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1" name="直接连接符 2050"/>
          <p:cNvCxnSpPr>
            <a:endCxn id="25" idx="0"/>
          </p:cNvCxnSpPr>
          <p:nvPr/>
        </p:nvCxnSpPr>
        <p:spPr>
          <a:xfrm>
            <a:off x="5004048" y="3645024"/>
            <a:ext cx="455662" cy="6357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3" name="直接连接符 2052"/>
          <p:cNvCxnSpPr>
            <a:stCxn id="26" idx="2"/>
          </p:cNvCxnSpPr>
          <p:nvPr/>
        </p:nvCxnSpPr>
        <p:spPr>
          <a:xfrm flipH="1">
            <a:off x="6084168" y="2505484"/>
            <a:ext cx="528477" cy="779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5" name="直接连接符 2054"/>
          <p:cNvCxnSpPr>
            <a:endCxn id="27" idx="0"/>
          </p:cNvCxnSpPr>
          <p:nvPr/>
        </p:nvCxnSpPr>
        <p:spPr>
          <a:xfrm flipH="1">
            <a:off x="7805167" y="3645024"/>
            <a:ext cx="295225" cy="65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39860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en-US" altLang="zh-CN" b="1" dirty="0" smtClean="0"/>
              <a:t>.2  </a:t>
            </a:r>
            <a:r>
              <a:rPr lang="zh-CN" altLang="zh-CN" dirty="0"/>
              <a:t>制作班级信息登记表</a:t>
            </a:r>
            <a:br>
              <a:rPr lang="zh-CN" altLang="zh-CN" dirty="0"/>
            </a:br>
            <a:r>
              <a:rPr lang="en-US" altLang="zh-CN" dirty="0"/>
              <a:t>5</a:t>
            </a:r>
            <a:r>
              <a:rPr lang="en-US" altLang="zh-CN" dirty="0" smtClean="0"/>
              <a:t>.2.2  </a:t>
            </a:r>
            <a:r>
              <a:rPr lang="zh-CN" altLang="zh-CN" dirty="0"/>
              <a:t>任务实现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268960"/>
          </a:xfrm>
        </p:spPr>
        <p:txBody>
          <a:bodyPr/>
          <a:lstStyle/>
          <a:p>
            <a:r>
              <a:rPr lang="zh-CN" altLang="zh-CN" dirty="0" smtClean="0"/>
              <a:t>要求</a:t>
            </a:r>
            <a:r>
              <a:rPr lang="zh-CN" altLang="zh-CN" dirty="0"/>
              <a:t>与效果</a:t>
            </a:r>
          </a:p>
          <a:p>
            <a:pPr marL="400050" lvl="1" indent="0">
              <a:buNone/>
            </a:pPr>
            <a:r>
              <a:rPr lang="zh-CN" altLang="zh-CN" dirty="0"/>
              <a:t>制作如</a:t>
            </a:r>
            <a:r>
              <a:rPr lang="zh-CN" altLang="zh-CN" dirty="0" smtClean="0"/>
              <a:t>图所</a:t>
            </a:r>
            <a:r>
              <a:rPr lang="zh-CN" altLang="zh-CN" dirty="0"/>
              <a:t>示的表格，要求：</a:t>
            </a:r>
          </a:p>
          <a:p>
            <a:pPr marL="400050" lvl="1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）标题位于表头的中间。</a:t>
            </a:r>
          </a:p>
          <a:p>
            <a:pPr marL="400050" lvl="1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）表格边框为黑色双细实线，内框为黑色虚线。</a:t>
            </a:r>
          </a:p>
          <a:p>
            <a:pPr marL="400050" lvl="1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）列标题文字居中对齐。</a:t>
            </a:r>
          </a:p>
          <a:p>
            <a:pPr marL="400050" lvl="1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）单元格为合适的行高和列宽。</a:t>
            </a:r>
          </a:p>
          <a:p>
            <a:pPr marL="400050" lvl="1" indent="0">
              <a:buNone/>
            </a:pPr>
            <a:r>
              <a:rPr lang="zh-CN" altLang="zh-CN" sz="2000" dirty="0"/>
              <a:t>（</a:t>
            </a:r>
            <a:r>
              <a:rPr lang="en-US" altLang="zh-CN" sz="2000" dirty="0"/>
              <a:t>5</a:t>
            </a:r>
            <a:r>
              <a:rPr lang="zh-CN" altLang="zh-CN" sz="2000" dirty="0"/>
              <a:t>）打印表格时页面水平居中。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504"/>
          <a:stretch/>
        </p:blipFill>
        <p:spPr bwMode="auto">
          <a:xfrm>
            <a:off x="755576" y="4869160"/>
            <a:ext cx="6696744" cy="13681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03511746"/>
      </p:ext>
    </p:extLst>
  </p:cSld>
  <p:clrMapOvr>
    <a:masterClrMapping/>
  </p:clrMapOvr>
</p:sld>
</file>

<file path=ppt/theme/theme1.xml><?xml version="1.0" encoding="utf-8"?>
<a:theme xmlns:a="http://schemas.openxmlformats.org/drawingml/2006/main" name="1_多媒体课件制作技术漫谈">
  <a:themeElements>
    <a:clrScheme name="1_多媒体课件制作技术漫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多媒体课件制作技术漫谈">
      <a:majorFont>
        <a:latin typeface="Arial"/>
        <a:ea typeface="黑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1_多媒体课件制作技术漫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多媒体课件制作技术漫谈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多媒体课件制作技术漫谈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多媒体课件制作技术漫谈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015F7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A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多媒体课件制作技术漫谈">
  <a:themeElements>
    <a:clrScheme name="多媒体课件制作技术漫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多媒体课件制作技术漫谈">
      <a:majorFont>
        <a:latin typeface="Arial"/>
        <a:ea typeface="黑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多媒体课件制作技术漫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多媒体课件制作技术漫谈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多媒体课件制作技术漫谈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多媒体课件制作技术漫谈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015F7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A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多媒体课件制作技术漫谈">
  <a:themeElements>
    <a:clrScheme name="2_多媒体课件制作技术漫谈 4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015F7"/>
      </a:accent1>
      <a:accent2>
        <a:srgbClr val="C0504D"/>
      </a:accent2>
      <a:accent3>
        <a:srgbClr val="FFFFFF"/>
      </a:accent3>
      <a:accent4>
        <a:srgbClr val="000000"/>
      </a:accent4>
      <a:accent5>
        <a:srgbClr val="AFAAFA"/>
      </a:accent5>
      <a:accent6>
        <a:srgbClr val="AE4845"/>
      </a:accent6>
      <a:hlink>
        <a:srgbClr val="0000FF"/>
      </a:hlink>
      <a:folHlink>
        <a:srgbClr val="800080"/>
      </a:folHlink>
    </a:clrScheme>
    <a:fontScheme name="2_多媒体课件制作技术漫谈">
      <a:majorFont>
        <a:latin typeface="Arial"/>
        <a:ea typeface="黑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2_多媒体课件制作技术漫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多媒体课件制作技术漫谈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多媒体课件制作技术漫谈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多媒体课件制作技术漫谈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015F7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A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多媒体课件制作技术漫谈">
  <a:themeElements>
    <a:clrScheme name="3_多媒体课件制作技术漫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多媒体课件制作技术漫谈">
      <a:majorFont>
        <a:latin typeface="Arial"/>
        <a:ea typeface="黑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3_多媒体课件制作技术漫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多媒体课件制作技术漫谈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多媒体课件制作技术漫谈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多媒体课件制作技术漫谈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015F7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A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多媒体课件制作技术漫谈">
  <a:themeElements>
    <a:clrScheme name="4_多媒体课件制作技术漫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多媒体课件制作技术漫谈">
      <a:majorFont>
        <a:latin typeface="Arial"/>
        <a:ea typeface="黑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4_多媒体课件制作技术漫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多媒体课件制作技术漫谈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多媒体课件制作技术漫谈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多媒体课件制作技术漫谈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015F7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A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多媒体课件制作技术漫谈">
  <a:themeElements>
    <a:clrScheme name="5_多媒体课件制作技术漫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多媒体课件制作技术漫谈">
      <a:majorFont>
        <a:latin typeface="Arial"/>
        <a:ea typeface="黑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lnDef>
  </a:objectDefaults>
  <a:extraClrSchemeLst>
    <a:extraClrScheme>
      <a:clrScheme name="5_多媒体课件制作技术漫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多媒体课件制作技术漫谈 2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多媒体课件制作技术漫谈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3F13F9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B"/>
        </a:accent5>
        <a:accent6>
          <a:srgbClr val="AE4845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多媒体课件制作技术漫谈 4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015F7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AFAAFA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JAV程序员核心课程</Template>
  <TotalTime>320</TotalTime>
  <Words>3442</Words>
  <Application>Microsoft Office PowerPoint</Application>
  <PresentationFormat>全屏显示(4:3)</PresentationFormat>
  <Paragraphs>299</Paragraphs>
  <Slides>45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1_多媒体课件制作技术漫谈</vt:lpstr>
      <vt:lpstr>多媒体课件制作技术漫谈</vt:lpstr>
      <vt:lpstr>2_多媒体课件制作技术漫谈</vt:lpstr>
      <vt:lpstr>3_多媒体课件制作技术漫谈</vt:lpstr>
      <vt:lpstr>4_多媒体课件制作技术漫谈</vt:lpstr>
      <vt:lpstr>5_多媒体课件制作技术漫谈</vt:lpstr>
      <vt:lpstr>Office 主题</vt:lpstr>
      <vt:lpstr>第5章  Excel基本应用</vt:lpstr>
      <vt:lpstr>5.1  项目分析</vt:lpstr>
      <vt:lpstr>5.1  项目分析</vt:lpstr>
      <vt:lpstr>5.1  项目分析</vt:lpstr>
      <vt:lpstr>5.1  项目分析</vt:lpstr>
      <vt:lpstr>5.2  制作班级信息登记表 5.2.1 知识点解析</vt:lpstr>
      <vt:lpstr>5.2  制作班级信息登记表 5.2.1 知识点解析</vt:lpstr>
      <vt:lpstr>5.2  制作班级信息登记表 5.2.1 知识点解析</vt:lpstr>
      <vt:lpstr>5.2  制作班级信息登记表 5.2.2  任务实现</vt:lpstr>
      <vt:lpstr>5.2  制作班级信息登记表 5.2.2  任务实现</vt:lpstr>
      <vt:lpstr>5.2  制作班级信息登记表 5.2.2  总结与提高</vt:lpstr>
      <vt:lpstr>5.2  制作班级信息登记表 5.2.2  总结与提高</vt:lpstr>
      <vt:lpstr>5.2  制作班级信息登记表 5.2.2  总结与提高</vt:lpstr>
      <vt:lpstr>5.2  制作班级信息登记表 5.2.2  总结与提高</vt:lpstr>
      <vt:lpstr>5.2  制作班级信息登记表 5.2.2  总结与提高</vt:lpstr>
      <vt:lpstr>5.2  制作班级信息登记表 5.2.3  总结与提高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5.3.1  知识点解析</vt:lpstr>
      <vt:lpstr>5.3  班级信息录入设置 5.3.2  任务实现</vt:lpstr>
      <vt:lpstr>5.3  班级信息录入设置 5.3.3  任务实现</vt:lpstr>
      <vt:lpstr>5.3  班级信息录入设置 5.3.3  总结与提高</vt:lpstr>
      <vt:lpstr>5.3  班级信息录入设置 5.3.3  总结与提高</vt:lpstr>
      <vt:lpstr>5.3  班级信息录入设置 5.3.3  总结与提高</vt:lpstr>
      <vt:lpstr>5.3  班级信息录入设置 5.3.3  总结与提高</vt:lpstr>
      <vt:lpstr>5.3  班级信息录入设置 5.3.3  总结与提高</vt:lpstr>
      <vt:lpstr>5.4  班级信息统计 5.4.1  知识点解析</vt:lpstr>
      <vt:lpstr>5.4  班级信息统计 5.4.1  知识点解析</vt:lpstr>
      <vt:lpstr>5.4  班级信息统计 5.4.1  知识点解析</vt:lpstr>
      <vt:lpstr>5.4  班级信息统计 5.4.1  知识点解析</vt:lpstr>
      <vt:lpstr>5.4  班级信息统计 5.4.2  任务实现</vt:lpstr>
      <vt:lpstr>5.4  班级信息统计 5.4.3  总结与提高</vt:lpstr>
      <vt:lpstr>5.4  班级信息统计 5.4.3  总结与提高</vt:lpstr>
      <vt:lpstr>5.4  班级信息统计 5.4.3  总结与提高</vt:lpstr>
      <vt:lpstr>5.4  班级信息统计 5.4.3  总结与提高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 Excel基本应用</dc:title>
  <dc:creator>Lenovo User</dc:creator>
  <cp:lastModifiedBy>jxf</cp:lastModifiedBy>
  <cp:revision>46</cp:revision>
  <dcterms:created xsi:type="dcterms:W3CDTF">2013-05-17T02:56:54Z</dcterms:created>
  <dcterms:modified xsi:type="dcterms:W3CDTF">2014-03-31T03:15:11Z</dcterms:modified>
</cp:coreProperties>
</file>