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8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sldIdLst>
    <p:sldId id="256" r:id="rId2"/>
    <p:sldId id="258" r:id="rId3"/>
    <p:sldId id="325" r:id="rId4"/>
    <p:sldId id="288" r:id="rId5"/>
    <p:sldId id="280" r:id="rId6"/>
    <p:sldId id="281" r:id="rId7"/>
    <p:sldId id="326" r:id="rId8"/>
    <p:sldId id="330" r:id="rId9"/>
    <p:sldId id="331" r:id="rId10"/>
    <p:sldId id="332" r:id="rId11"/>
    <p:sldId id="333" r:id="rId12"/>
    <p:sldId id="334" r:id="rId13"/>
    <p:sldId id="336" r:id="rId14"/>
    <p:sldId id="335" r:id="rId15"/>
    <p:sldId id="337" r:id="rId16"/>
    <p:sldId id="338" r:id="rId17"/>
    <p:sldId id="339" r:id="rId18"/>
    <p:sldId id="340" r:id="rId19"/>
    <p:sldId id="341" r:id="rId20"/>
    <p:sldId id="344" r:id="rId21"/>
    <p:sldId id="342" r:id="rId22"/>
    <p:sldId id="345" r:id="rId23"/>
    <p:sldId id="346" r:id="rId24"/>
    <p:sldId id="347" r:id="rId25"/>
    <p:sldId id="348" r:id="rId26"/>
    <p:sldId id="349" r:id="rId27"/>
    <p:sldId id="350" r:id="rId28"/>
    <p:sldId id="351" r:id="rId29"/>
    <p:sldId id="352" r:id="rId30"/>
    <p:sldId id="353" r:id="rId31"/>
    <p:sldId id="354" r:id="rId32"/>
    <p:sldId id="355" r:id="rId33"/>
    <p:sldId id="356" r:id="rId34"/>
    <p:sldId id="357" r:id="rId35"/>
    <p:sldId id="358" r:id="rId36"/>
    <p:sldId id="359" r:id="rId37"/>
    <p:sldId id="360" r:id="rId38"/>
    <p:sldId id="361" r:id="rId39"/>
    <p:sldId id="362" r:id="rId40"/>
    <p:sldId id="363" r:id="rId41"/>
    <p:sldId id="364" r:id="rId42"/>
    <p:sldId id="365" r:id="rId43"/>
    <p:sldId id="366" r:id="rId44"/>
    <p:sldId id="367" r:id="rId45"/>
    <p:sldId id="368" r:id="rId46"/>
    <p:sldId id="369" r:id="rId47"/>
    <p:sldId id="370" r:id="rId48"/>
    <p:sldId id="371" r:id="rId49"/>
    <p:sldId id="372" r:id="rId50"/>
    <p:sldId id="373" r:id="rId51"/>
    <p:sldId id="374" r:id="rId52"/>
    <p:sldId id="375" r:id="rId53"/>
    <p:sldId id="376" r:id="rId54"/>
    <p:sldId id="377" r:id="rId55"/>
    <p:sldId id="378" r:id="rId56"/>
    <p:sldId id="379" r:id="rId57"/>
    <p:sldId id="380" r:id="rId58"/>
    <p:sldId id="381" r:id="rId59"/>
    <p:sldId id="382" r:id="rId60"/>
    <p:sldId id="383" r:id="rId61"/>
    <p:sldId id="384" r:id="rId62"/>
    <p:sldId id="385" r:id="rId63"/>
    <p:sldId id="386" r:id="rId64"/>
    <p:sldId id="387" r:id="rId65"/>
    <p:sldId id="388" r:id="rId66"/>
    <p:sldId id="389" r:id="rId67"/>
    <p:sldId id="390" r:id="rId68"/>
    <p:sldId id="391" r:id="rId69"/>
    <p:sldId id="392" r:id="rId70"/>
    <p:sldId id="393" r:id="rId71"/>
    <p:sldId id="394" r:id="rId72"/>
    <p:sldId id="395" r:id="rId73"/>
    <p:sldId id="396" r:id="rId74"/>
    <p:sldId id="398" r:id="rId75"/>
    <p:sldId id="278" r:id="rId76"/>
    <p:sldId id="321" r:id="rId77"/>
    <p:sldId id="322" r:id="rId78"/>
    <p:sldId id="323" r:id="rId79"/>
    <p:sldId id="399" r:id="rId80"/>
    <p:sldId id="400" r:id="rId81"/>
    <p:sldId id="276" r:id="rId82"/>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FFFF"/>
    <a:srgbClr val="BFBFBF"/>
    <a:srgbClr val="000000"/>
    <a:srgbClr val="41719C"/>
    <a:srgbClr val="ABFFC7"/>
    <a:srgbClr val="26262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24" autoAdjust="0"/>
    <p:restoredTop sz="94660" autoAdjust="0"/>
  </p:normalViewPr>
  <p:slideViewPr>
    <p:cSldViewPr snapToGrid="0">
      <p:cViewPr varScale="1">
        <p:scale>
          <a:sx n="75" d="100"/>
          <a:sy n="75" d="100"/>
        </p:scale>
        <p:origin x="-180" y="2670"/>
      </p:cViewPr>
      <p:guideLst>
        <p:guide orient="horz" pos="2160"/>
        <p:guide pos="3844"/>
      </p:guideLst>
    </p:cSldViewPr>
  </p:slideViewPr>
  <p:notesTextViewPr>
    <p:cViewPr>
      <p:scale>
        <a:sx n="1" d="1"/>
        <a:sy n="1" d="1"/>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buFont typeface="Arial" pitchFamily="34" charset="0"/>
              <a:buNone/>
              <a:defRPr sz="1200">
                <a:ea typeface="宋体" pitchFamily="2" charset="-122"/>
              </a:defRPr>
            </a:lvl1pPr>
          </a:lstStyle>
          <a:p>
            <a:pPr>
              <a:defRPr/>
            </a:pPr>
            <a:fld id="{89D70119-A9E6-4DF1-B857-26D70C2696F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buFont typeface="Arial" charset="0"/>
              <a:buNone/>
              <a:defRPr>
                <a:ea typeface="宋体" pitchFamily="2" charset="-122"/>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buFont typeface="Arial" charset="0"/>
              <a:buNone/>
              <a:defRPr>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buFont typeface="Arial" charset="0"/>
              <a:buNone/>
              <a:defRPr>
                <a:ea typeface="宋体" pitchFamily="2" charset="-122"/>
              </a:defRPr>
            </a:lvl1pPr>
          </a:lstStyle>
          <a:p>
            <a:pPr>
              <a:defRPr/>
            </a:pPr>
            <a:fld id="{53797729-927D-4404-A6C9-FC5A104E2A9A}" type="slidenum">
              <a:rPr lang="zh-CN" altLang="en-US"/>
              <a:pPr>
                <a:defRPr/>
              </a:pPr>
              <a:t>‹#›</a:t>
            </a:fld>
            <a:endParaRPr lang="zh-CN" alt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节标题2">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 id="2147483652" r:id="rId2"/>
  </p:sldLayoutIdLst>
  <p:transition spd="slow">
    <p:wip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a:spLocks noChangeArrowheads="1"/>
          </p:cNvSpPr>
          <p:nvPr/>
        </p:nvSpPr>
        <p:spPr bwMode="auto">
          <a:xfrm>
            <a:off x="2843213" y="2312988"/>
            <a:ext cx="6761162" cy="1200150"/>
          </a:xfrm>
          <a:prstGeom prst="rect">
            <a:avLst/>
          </a:prstGeom>
          <a:noFill/>
          <a:ln w="9525">
            <a:noFill/>
            <a:miter lim="800000"/>
            <a:headEnd/>
            <a:tailEnd/>
          </a:ln>
        </p:spPr>
        <p:txBody>
          <a:bodyPr>
            <a:spAutoFit/>
          </a:bodyPr>
          <a:lstStyle/>
          <a:p>
            <a:pPr algn="ctr">
              <a:buFont typeface="Arial" charset="0"/>
              <a:buNone/>
            </a:pPr>
            <a:r>
              <a:rPr lang="en-US" altLang="zh-CN" sz="3600">
                <a:latin typeface="华文琥珀"/>
                <a:ea typeface="华文琥珀"/>
                <a:cs typeface="华文琥珀"/>
              </a:rPr>
              <a:t>SQL Server 2008</a:t>
            </a:r>
            <a:r>
              <a:rPr lang="zh-CN" altLang="en-US" sz="3600">
                <a:latin typeface="华文琥珀"/>
                <a:ea typeface="华文琥珀"/>
                <a:cs typeface="华文琥珀"/>
              </a:rPr>
              <a:t>网络数据库</a:t>
            </a:r>
            <a:endParaRPr lang="en-US" altLang="zh-CN" sz="3600">
              <a:latin typeface="华文琥珀"/>
              <a:ea typeface="华文琥珀"/>
              <a:cs typeface="华文琥珀"/>
            </a:endParaRPr>
          </a:p>
          <a:p>
            <a:pPr algn="ctr">
              <a:buFont typeface="Arial" charset="0"/>
              <a:buNone/>
            </a:pPr>
            <a:r>
              <a:rPr lang="zh-CN" altLang="en-US" sz="3600">
                <a:latin typeface="华文琥珀"/>
                <a:ea typeface="华文琥珀"/>
                <a:cs typeface="华文琥珀"/>
              </a:rPr>
              <a:t>管理项目教程</a:t>
            </a:r>
            <a:endParaRPr lang="zh-CN" altLang="en-US" sz="3600" b="1">
              <a:latin typeface="华文琥珀"/>
              <a:ea typeface="华文琥珀"/>
              <a:cs typeface="华文琥珀"/>
            </a:endParaRPr>
          </a:p>
        </p:txBody>
      </p:sp>
      <p:sp>
        <p:nvSpPr>
          <p:cNvPr id="38" name="文本框 37"/>
          <p:cNvSpPr txBox="1">
            <a:spLocks noChangeArrowheads="1"/>
          </p:cNvSpPr>
          <p:nvPr/>
        </p:nvSpPr>
        <p:spPr bwMode="auto">
          <a:xfrm>
            <a:off x="966788" y="612775"/>
            <a:ext cx="2667000" cy="338138"/>
          </a:xfrm>
          <a:prstGeom prst="rect">
            <a:avLst/>
          </a:prstGeom>
          <a:noFill/>
          <a:ln w="9525">
            <a:noFill/>
            <a:miter lim="800000"/>
            <a:headEnd/>
            <a:tailEnd/>
          </a:ln>
        </p:spPr>
        <p:txBody>
          <a:bodyPr wrap="none">
            <a:spAutoFit/>
          </a:bodyPr>
          <a:lstStyle/>
          <a:p>
            <a:pPr>
              <a:buFont typeface="Arial" charset="0"/>
              <a:buNone/>
            </a:pPr>
            <a:r>
              <a:rPr lang="zh-CN" altLang="en-US" sz="1600" b="1">
                <a:solidFill>
                  <a:srgbClr val="595959"/>
                </a:solidFill>
              </a:rPr>
              <a:t>高等职业教育精品示范教材</a:t>
            </a:r>
          </a:p>
        </p:txBody>
      </p:sp>
      <p:sp>
        <p:nvSpPr>
          <p:cNvPr id="19" name="文本框 10"/>
          <p:cNvSpPr txBox="1">
            <a:spLocks noChangeArrowheads="1"/>
          </p:cNvSpPr>
          <p:nvPr/>
        </p:nvSpPr>
        <p:spPr bwMode="auto">
          <a:xfrm>
            <a:off x="4525963" y="4181475"/>
            <a:ext cx="3935412" cy="461963"/>
          </a:xfrm>
          <a:prstGeom prst="rect">
            <a:avLst/>
          </a:prstGeom>
          <a:noFill/>
          <a:ln w="9525">
            <a:noFill/>
            <a:miter lim="800000"/>
            <a:headEnd/>
            <a:tailEnd/>
          </a:ln>
        </p:spPr>
        <p:txBody>
          <a:bodyPr>
            <a:spAutoFit/>
          </a:bodyPr>
          <a:lstStyle/>
          <a:p>
            <a:pPr>
              <a:buFont typeface="Arial" charset="0"/>
              <a:buNone/>
            </a:pPr>
            <a:r>
              <a:rPr lang="zh-CN" altLang="en-US" sz="2400" b="1">
                <a:latin typeface="幼圆"/>
                <a:ea typeface="幼圆"/>
                <a:cs typeface="幼圆"/>
              </a:rPr>
              <a:t>主编：李桂香 王昌云</a:t>
            </a:r>
          </a:p>
        </p:txBody>
      </p:sp>
      <p:sp>
        <p:nvSpPr>
          <p:cNvPr id="20" name="文本框 11"/>
          <p:cNvSpPr txBox="1">
            <a:spLocks noChangeArrowheads="1"/>
          </p:cNvSpPr>
          <p:nvPr/>
        </p:nvSpPr>
        <p:spPr bwMode="auto">
          <a:xfrm>
            <a:off x="8031163" y="5534025"/>
            <a:ext cx="3505200" cy="461963"/>
          </a:xfrm>
          <a:prstGeom prst="rect">
            <a:avLst/>
          </a:prstGeom>
          <a:noFill/>
          <a:ln w="9525">
            <a:noFill/>
            <a:miter lim="800000"/>
            <a:headEnd/>
            <a:tailEnd/>
          </a:ln>
        </p:spPr>
        <p:txBody>
          <a:bodyPr>
            <a:spAutoFit/>
          </a:bodyPr>
          <a:lstStyle/>
          <a:p>
            <a:pPr>
              <a:buFont typeface="Arial" charset="0"/>
              <a:buNone/>
            </a:pPr>
            <a:r>
              <a:rPr lang="zh-CN" altLang="en-US" sz="2400" b="1">
                <a:latin typeface="幼圆"/>
                <a:ea typeface="幼圆"/>
                <a:cs typeface="幼圆"/>
              </a:rPr>
              <a:t>中国水利水电出版社</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840788" y="447675"/>
            <a:ext cx="1816100" cy="579438"/>
          </a:xfrm>
          <a:prstGeom prst="rect">
            <a:avLst/>
          </a:prstGeom>
          <a:noFill/>
        </p:spPr>
        <p:txBody>
          <a:bodyPr wrap="none">
            <a:spAutoFit/>
          </a:bodyPr>
          <a:lstStyle/>
          <a:p>
            <a:r>
              <a:rPr lang="zh-CN" altLang="en-US" sz="3200" b="1"/>
              <a:t>简单查询</a:t>
            </a:r>
          </a:p>
        </p:txBody>
      </p:sp>
      <p:sp>
        <p:nvSpPr>
          <p:cNvPr id="64516" name="TextBox 6"/>
          <p:cNvSpPr txBox="1">
            <a:spLocks noChangeArrowheads="1"/>
          </p:cNvSpPr>
          <p:nvPr/>
        </p:nvSpPr>
        <p:spPr bwMode="auto">
          <a:xfrm>
            <a:off x="979488" y="2095500"/>
            <a:ext cx="2859087" cy="519113"/>
          </a:xfrm>
          <a:prstGeom prst="rect">
            <a:avLst/>
          </a:prstGeom>
          <a:noFill/>
          <a:ln w="9525">
            <a:noFill/>
            <a:miter lim="800000"/>
            <a:headEnd/>
            <a:tailEnd/>
          </a:ln>
        </p:spPr>
        <p:txBody>
          <a:bodyPr>
            <a:spAutoFit/>
          </a:bodyPr>
          <a:lstStyle/>
          <a:p>
            <a:pPr>
              <a:buFont typeface="Arial" charset="0"/>
              <a:buNone/>
            </a:pPr>
            <a:r>
              <a:rPr lang="zh-CN" altLang="en-US" sz="2800" b="1">
                <a:latin typeface="宋体" charset="-122"/>
              </a:rPr>
              <a:t> </a:t>
            </a:r>
            <a:r>
              <a:rPr lang="en-US" altLang="zh-CN" sz="2800">
                <a:latin typeface="宋体" charset="-122"/>
              </a:rPr>
              <a:t>4.LIKE </a:t>
            </a:r>
            <a:endParaRPr lang="zh-CN" altLang="en-US" sz="2800">
              <a:latin typeface="宋体" charset="-122"/>
            </a:endParaRPr>
          </a:p>
        </p:txBody>
      </p:sp>
      <p:sp>
        <p:nvSpPr>
          <p:cNvPr id="64517" name="Rectangle 5"/>
          <p:cNvSpPr>
            <a:spLocks noChangeArrowheads="1"/>
          </p:cNvSpPr>
          <p:nvPr/>
        </p:nvSpPr>
        <p:spPr bwMode="auto">
          <a:xfrm>
            <a:off x="4583113" y="1265238"/>
            <a:ext cx="5387975" cy="5370512"/>
          </a:xfrm>
          <a:prstGeom prst="rect">
            <a:avLst/>
          </a:prstGeom>
          <a:noFill/>
          <a:ln w="9525">
            <a:noFill/>
            <a:miter lim="800000"/>
            <a:headEnd/>
            <a:tailEnd/>
          </a:ln>
          <a:effectLst/>
        </p:spPr>
        <p:txBody>
          <a:bodyPr anchor="ctr">
            <a:spAutoFit/>
          </a:bodyPr>
          <a:lstStyle/>
          <a:p>
            <a:pPr indent="266700"/>
            <a:r>
              <a:rPr lang="zh-CN" altLang="en-US" sz="2000">
                <a:latin typeface="宋体" charset="-122"/>
              </a:rPr>
              <a:t>作用：模糊查询。</a:t>
            </a:r>
          </a:p>
          <a:p>
            <a:pPr indent="266700"/>
            <a:r>
              <a:rPr lang="en-US" altLang="zh-CN" sz="2000">
                <a:latin typeface="宋体" charset="-122"/>
              </a:rPr>
              <a:t>LIKE</a:t>
            </a:r>
            <a:r>
              <a:rPr lang="zh-CN" altLang="en-US" sz="2000">
                <a:latin typeface="宋体" charset="-122"/>
              </a:rPr>
              <a:t>关键字与通配符一起使用</a:t>
            </a:r>
          </a:p>
          <a:p>
            <a:pPr indent="266700"/>
            <a:r>
              <a:rPr lang="en-US" altLang="zh-CN"/>
              <a:t>(1)</a:t>
            </a:r>
            <a:r>
              <a:rPr lang="zh-CN" altLang="en-US"/>
              <a:t>查询姓氏为张的学生信息</a:t>
            </a:r>
          </a:p>
          <a:p>
            <a:pPr indent="266700"/>
            <a:r>
              <a:rPr lang="en-US" altLang="zh-CN"/>
              <a:t>SELECT  *  FROM </a:t>
            </a:r>
            <a:r>
              <a:rPr lang="zh-CN" altLang="en-US"/>
              <a:t>学生表 </a:t>
            </a:r>
            <a:r>
              <a:rPr lang="en-US" altLang="zh-CN"/>
              <a:t>WHERE </a:t>
            </a:r>
            <a:r>
              <a:rPr lang="zh-CN" altLang="en-US"/>
              <a:t>姓名 </a:t>
            </a:r>
            <a:r>
              <a:rPr lang="en-US" altLang="zh-CN"/>
              <a:t>LIKE '</a:t>
            </a:r>
            <a:r>
              <a:rPr lang="zh-CN" altLang="en-US"/>
              <a:t>张</a:t>
            </a:r>
            <a:r>
              <a:rPr lang="en-US" altLang="zh-CN"/>
              <a:t>%'</a:t>
            </a:r>
          </a:p>
          <a:p>
            <a:pPr indent="266700"/>
            <a:r>
              <a:rPr lang="en-US" altLang="zh-CN"/>
              <a:t>(2)</a:t>
            </a:r>
            <a:r>
              <a:rPr lang="zh-CN" altLang="en-US"/>
              <a:t>查询名字最后一个为“生”的同学</a:t>
            </a:r>
          </a:p>
          <a:p>
            <a:pPr indent="266700"/>
            <a:r>
              <a:rPr lang="en-US" altLang="zh-CN"/>
              <a:t>SELECT *  FROM </a:t>
            </a:r>
            <a:r>
              <a:rPr lang="zh-CN" altLang="en-US"/>
              <a:t>学生表 </a:t>
            </a:r>
            <a:r>
              <a:rPr lang="en-US" altLang="zh-CN"/>
              <a:t>WHERE </a:t>
            </a:r>
            <a:r>
              <a:rPr lang="zh-CN" altLang="en-US"/>
              <a:t>姓名 </a:t>
            </a:r>
            <a:r>
              <a:rPr lang="en-US" altLang="zh-CN"/>
              <a:t>LIKE '%</a:t>
            </a:r>
            <a:r>
              <a:rPr lang="zh-CN" altLang="en-US"/>
              <a:t>生</a:t>
            </a:r>
            <a:r>
              <a:rPr lang="en-US" altLang="zh-CN"/>
              <a:t>'</a:t>
            </a:r>
          </a:p>
          <a:p>
            <a:pPr indent="266700"/>
            <a:r>
              <a:rPr lang="en-US" altLang="zh-CN"/>
              <a:t> (3)</a:t>
            </a:r>
            <a:r>
              <a:rPr lang="zh-CN" altLang="en-US"/>
              <a:t>查询名字中含有“生”的学生信息</a:t>
            </a:r>
          </a:p>
          <a:p>
            <a:pPr indent="266700"/>
            <a:r>
              <a:rPr lang="en-US" altLang="zh-CN"/>
              <a:t>SELECT  *  FROM </a:t>
            </a:r>
            <a:r>
              <a:rPr lang="zh-CN" altLang="en-US"/>
              <a:t>学生表 </a:t>
            </a:r>
            <a:r>
              <a:rPr lang="en-US" altLang="zh-CN"/>
              <a:t>WHERE </a:t>
            </a:r>
            <a:r>
              <a:rPr lang="zh-CN" altLang="en-US"/>
              <a:t>姓名</a:t>
            </a:r>
            <a:r>
              <a:rPr lang="en-US" altLang="zh-CN"/>
              <a:t>LIKE '%</a:t>
            </a:r>
            <a:r>
              <a:rPr lang="zh-CN" altLang="en-US"/>
              <a:t>生</a:t>
            </a:r>
            <a:r>
              <a:rPr lang="en-US" altLang="zh-CN"/>
              <a:t>%'</a:t>
            </a:r>
          </a:p>
          <a:p>
            <a:pPr indent="266700"/>
            <a:r>
              <a:rPr lang="en-US" altLang="zh-CN"/>
              <a:t> (4)</a:t>
            </a:r>
            <a:r>
              <a:rPr lang="zh-CN" altLang="en-US"/>
              <a:t>查询姓名为两个字，且姓张学生信息</a:t>
            </a:r>
          </a:p>
          <a:p>
            <a:pPr indent="266700"/>
            <a:r>
              <a:rPr lang="en-US" altLang="zh-CN"/>
              <a:t>SELECT  *  FROM </a:t>
            </a:r>
            <a:r>
              <a:rPr lang="zh-CN" altLang="en-US"/>
              <a:t>学生表 </a:t>
            </a:r>
            <a:r>
              <a:rPr lang="en-US" altLang="zh-CN"/>
              <a:t>WHERE </a:t>
            </a:r>
            <a:r>
              <a:rPr lang="zh-CN" altLang="en-US"/>
              <a:t>姓名 </a:t>
            </a:r>
            <a:r>
              <a:rPr lang="en-US" altLang="zh-CN"/>
              <a:t>LIKE '</a:t>
            </a:r>
            <a:r>
              <a:rPr lang="zh-CN" altLang="en-US"/>
              <a:t>张</a:t>
            </a:r>
            <a:r>
              <a:rPr lang="en-US" altLang="zh-CN"/>
              <a:t>_'</a:t>
            </a:r>
          </a:p>
          <a:p>
            <a:pPr indent="266700"/>
            <a:r>
              <a:rPr lang="en-US" altLang="zh-CN"/>
              <a:t> (5)</a:t>
            </a:r>
            <a:r>
              <a:rPr lang="zh-CN" altLang="en-US"/>
              <a:t>查询姓氏为张、李的学生信息</a:t>
            </a:r>
          </a:p>
          <a:p>
            <a:pPr indent="266700"/>
            <a:r>
              <a:rPr lang="zh-CN" altLang="en-US"/>
              <a:t>这个可以使用</a:t>
            </a:r>
            <a:r>
              <a:rPr lang="en-US" altLang="zh-CN"/>
              <a:t>or</a:t>
            </a:r>
            <a:r>
              <a:rPr lang="zh-CN" altLang="en-US"/>
              <a:t>关键字，但是使用通配符更简单高效</a:t>
            </a:r>
          </a:p>
          <a:p>
            <a:pPr indent="266700"/>
            <a:r>
              <a:rPr lang="en-US" altLang="zh-CN"/>
              <a:t>SELECT  *  FROM </a:t>
            </a:r>
            <a:r>
              <a:rPr lang="zh-CN" altLang="en-US"/>
              <a:t>学生表 </a:t>
            </a:r>
            <a:r>
              <a:rPr lang="en-US" altLang="zh-CN"/>
              <a:t>WHERE </a:t>
            </a:r>
            <a:r>
              <a:rPr lang="zh-CN" altLang="en-US"/>
              <a:t>姓名</a:t>
            </a:r>
            <a:r>
              <a:rPr lang="en-US" altLang="zh-CN"/>
              <a:t>LIKE '[</a:t>
            </a:r>
            <a:r>
              <a:rPr lang="zh-CN" altLang="en-US"/>
              <a:t>张李</a:t>
            </a:r>
            <a:r>
              <a:rPr lang="en-US" altLang="zh-CN"/>
              <a:t>]%'</a:t>
            </a:r>
          </a:p>
          <a:p>
            <a:pPr indent="266700"/>
            <a:r>
              <a:rPr lang="en-US" altLang="zh-CN"/>
              <a:t> (6)</a:t>
            </a:r>
            <a:r>
              <a:rPr lang="zh-CN" altLang="en-US"/>
              <a:t>查询姓氏非张、李的学生信息</a:t>
            </a:r>
          </a:p>
          <a:p>
            <a:pPr indent="266700"/>
            <a:r>
              <a:rPr lang="zh-CN" altLang="en-US"/>
              <a:t>这个也可以使用</a:t>
            </a:r>
            <a:r>
              <a:rPr lang="en-US" altLang="zh-CN"/>
              <a:t>NOT LIKE </a:t>
            </a:r>
            <a:r>
              <a:rPr lang="zh-CN" altLang="en-US"/>
              <a:t>来实现，用下面方法更好。</a:t>
            </a:r>
          </a:p>
          <a:p>
            <a:pPr indent="266700"/>
            <a:r>
              <a:rPr lang="en-US" altLang="zh-CN"/>
              <a:t>SELECT  *  FROM </a:t>
            </a:r>
            <a:r>
              <a:rPr lang="zh-CN" altLang="en-US"/>
              <a:t>学生表 </a:t>
            </a:r>
            <a:r>
              <a:rPr lang="en-US" altLang="zh-CN"/>
              <a:t>WHERE </a:t>
            </a:r>
            <a:r>
              <a:rPr lang="zh-CN" altLang="en-US"/>
              <a:t>姓名</a:t>
            </a:r>
            <a:r>
              <a:rPr lang="en-US" altLang="zh-CN"/>
              <a:t>LIKE '[^</a:t>
            </a:r>
            <a:r>
              <a:rPr lang="zh-CN" altLang="en-US"/>
              <a:t>张李</a:t>
            </a:r>
            <a:r>
              <a:rPr lang="en-US" altLang="zh-CN"/>
              <a:t>]%'</a:t>
            </a:r>
          </a:p>
          <a:p>
            <a:pPr indent="266700"/>
            <a:r>
              <a:rPr lang="zh-CN" altLang="en-US"/>
              <a:t>                                      或者：</a:t>
            </a:r>
          </a:p>
          <a:p>
            <a:pPr indent="266700"/>
            <a:r>
              <a:rPr lang="en-US" altLang="zh-CN"/>
              <a:t>SELECT  *  FROM </a:t>
            </a:r>
            <a:r>
              <a:rPr lang="zh-CN" altLang="en-US"/>
              <a:t>学生表 </a:t>
            </a:r>
            <a:r>
              <a:rPr lang="en-US" altLang="zh-CN"/>
              <a:t>WHERE </a:t>
            </a:r>
            <a:r>
              <a:rPr lang="zh-CN" altLang="en-US"/>
              <a:t>姓名</a:t>
            </a:r>
            <a:r>
              <a:rPr lang="en-US" altLang="zh-CN"/>
              <a:t>LIKE '[!</a:t>
            </a:r>
            <a:r>
              <a:rPr lang="zh-CN" altLang="en-US"/>
              <a:t>张李</a:t>
            </a:r>
            <a:r>
              <a:rPr lang="en-US" altLang="zh-CN"/>
              <a:t>]%'</a:t>
            </a:r>
            <a:endParaRPr lang="zh-CN" altLang="en-US"/>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1816100" cy="579438"/>
          </a:xfrm>
          <a:prstGeom prst="rect">
            <a:avLst/>
          </a:prstGeom>
          <a:noFill/>
        </p:spPr>
        <p:txBody>
          <a:bodyPr wrap="none">
            <a:spAutoFit/>
          </a:bodyPr>
          <a:lstStyle/>
          <a:p>
            <a:r>
              <a:rPr lang="zh-CN" altLang="en-US" sz="3200" b="1"/>
              <a:t>简单查询</a:t>
            </a:r>
          </a:p>
        </p:txBody>
      </p:sp>
      <p:sp>
        <p:nvSpPr>
          <p:cNvPr id="65540" name="TextBox 6"/>
          <p:cNvSpPr txBox="1">
            <a:spLocks noChangeArrowheads="1"/>
          </p:cNvSpPr>
          <p:nvPr/>
        </p:nvSpPr>
        <p:spPr bwMode="auto">
          <a:xfrm>
            <a:off x="979488" y="2095500"/>
            <a:ext cx="3309937" cy="519113"/>
          </a:xfrm>
          <a:prstGeom prst="rect">
            <a:avLst/>
          </a:prstGeom>
          <a:noFill/>
          <a:ln w="9525">
            <a:noFill/>
            <a:miter lim="800000"/>
            <a:headEnd/>
            <a:tailEnd/>
          </a:ln>
        </p:spPr>
        <p:txBody>
          <a:bodyPr>
            <a:spAutoFit/>
          </a:bodyPr>
          <a:lstStyle/>
          <a:p>
            <a:pPr>
              <a:buFont typeface="Arial" charset="0"/>
              <a:buNone/>
            </a:pPr>
            <a:r>
              <a:rPr lang="zh-CN" altLang="en-US" sz="2800">
                <a:latin typeface="宋体" charset="-122"/>
              </a:rPr>
              <a:t> </a:t>
            </a:r>
            <a:r>
              <a:rPr lang="en-US" altLang="zh-CN" sz="2800">
                <a:latin typeface="宋体" charset="-122"/>
              </a:rPr>
              <a:t>5</a:t>
            </a:r>
            <a:r>
              <a:rPr lang="zh-CN" altLang="en-US" sz="2800">
                <a:latin typeface="宋体" charset="-122"/>
              </a:rPr>
              <a:t>．</a:t>
            </a:r>
            <a:r>
              <a:rPr lang="en-US" altLang="zh-CN" sz="2800">
                <a:latin typeface="宋体" charset="-122"/>
              </a:rPr>
              <a:t>AND</a:t>
            </a:r>
            <a:r>
              <a:rPr lang="zh-CN" altLang="en-US"/>
              <a:t> </a:t>
            </a:r>
          </a:p>
        </p:txBody>
      </p:sp>
      <p:sp>
        <p:nvSpPr>
          <p:cNvPr id="65541" name="Rectangle 5"/>
          <p:cNvSpPr>
            <a:spLocks noChangeArrowheads="1"/>
          </p:cNvSpPr>
          <p:nvPr/>
        </p:nvSpPr>
        <p:spPr bwMode="auto">
          <a:xfrm>
            <a:off x="3995738" y="3048000"/>
            <a:ext cx="6753225" cy="1616075"/>
          </a:xfrm>
          <a:prstGeom prst="rect">
            <a:avLst/>
          </a:prstGeom>
          <a:noFill/>
          <a:ln w="9525">
            <a:noFill/>
            <a:miter lim="800000"/>
            <a:headEnd/>
            <a:tailEnd/>
          </a:ln>
          <a:effectLst/>
        </p:spPr>
        <p:txBody>
          <a:bodyPr anchor="ctr">
            <a:spAutoFit/>
          </a:bodyPr>
          <a:lstStyle/>
          <a:p>
            <a:pPr indent="266700" algn="ctr"/>
            <a:r>
              <a:rPr lang="en-US" altLang="zh-CN" sz="2000">
                <a:latin typeface="宋体" charset="-122"/>
              </a:rPr>
              <a:t>AND </a:t>
            </a:r>
            <a:r>
              <a:rPr lang="zh-CN" altLang="en-US" sz="2000">
                <a:latin typeface="宋体" charset="-122"/>
              </a:rPr>
              <a:t>在 </a:t>
            </a:r>
            <a:r>
              <a:rPr lang="en-US" altLang="zh-CN" sz="2000">
                <a:latin typeface="宋体" charset="-122"/>
              </a:rPr>
              <a:t>WHERE </a:t>
            </a:r>
            <a:r>
              <a:rPr lang="zh-CN" altLang="en-US" sz="2000">
                <a:latin typeface="宋体" charset="-122"/>
              </a:rPr>
              <a:t>子语句中把两个或多个条件结合起来。表示并且的意思，多个条件都成立。如查询姓张的学生信息的</a:t>
            </a:r>
            <a:r>
              <a:rPr lang="en-US" altLang="zh-CN" sz="2000">
                <a:latin typeface="宋体" charset="-122"/>
              </a:rPr>
              <a:t>sql</a:t>
            </a:r>
            <a:r>
              <a:rPr lang="zh-CN" altLang="en-US" sz="2000">
                <a:latin typeface="宋体" charset="-122"/>
              </a:rPr>
              <a:t>查询语句为：</a:t>
            </a:r>
          </a:p>
          <a:p>
            <a:pPr indent="266700" algn="ctr"/>
            <a:r>
              <a:rPr lang="en-US" altLang="zh-CN" sz="2000">
                <a:latin typeface="宋体" charset="-122"/>
              </a:rPr>
              <a:t>SELECT  *  FROM </a:t>
            </a:r>
            <a:r>
              <a:rPr lang="zh-CN" altLang="en-US" sz="2000">
                <a:latin typeface="宋体" charset="-122"/>
              </a:rPr>
              <a:t>学生表 </a:t>
            </a:r>
            <a:r>
              <a:rPr lang="en-US" altLang="zh-CN" sz="2000">
                <a:latin typeface="宋体" charset="-122"/>
              </a:rPr>
              <a:t>WHERE </a:t>
            </a:r>
            <a:r>
              <a:rPr lang="zh-CN" altLang="en-US" sz="2000">
                <a:latin typeface="宋体" charset="-122"/>
              </a:rPr>
              <a:t>姓名 </a:t>
            </a:r>
            <a:r>
              <a:rPr lang="en-US" altLang="zh-CN" sz="2000">
                <a:latin typeface="宋体" charset="-122"/>
              </a:rPr>
              <a:t>LIKE ‘</a:t>
            </a:r>
            <a:r>
              <a:rPr lang="zh-CN" altLang="en-US" sz="2000">
                <a:latin typeface="宋体" charset="-122"/>
              </a:rPr>
              <a:t>张</a:t>
            </a:r>
            <a:r>
              <a:rPr lang="en-US" altLang="zh-CN" sz="2000">
                <a:latin typeface="宋体" charset="-122"/>
              </a:rPr>
              <a:t>%’and </a:t>
            </a:r>
            <a:r>
              <a:rPr lang="zh-CN" altLang="en-US" sz="2000">
                <a:latin typeface="宋体" charset="-122"/>
              </a:rPr>
              <a:t>姓名 </a:t>
            </a:r>
            <a:r>
              <a:rPr lang="en-US" altLang="zh-CN" sz="2000">
                <a:latin typeface="宋体" charset="-122"/>
              </a:rPr>
              <a:t>NOTLIKE ‘%</a:t>
            </a:r>
            <a:r>
              <a:rPr lang="zh-CN" altLang="en-US" sz="2000">
                <a:latin typeface="宋体" charset="-122"/>
              </a:rPr>
              <a:t>李</a:t>
            </a:r>
            <a:r>
              <a:rPr lang="en-US" altLang="zh-CN" sz="2000">
                <a:latin typeface="宋体" charset="-122"/>
              </a:rPr>
              <a:t>' </a:t>
            </a: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1816100" cy="579438"/>
          </a:xfrm>
          <a:prstGeom prst="rect">
            <a:avLst/>
          </a:prstGeom>
          <a:noFill/>
        </p:spPr>
        <p:txBody>
          <a:bodyPr wrap="none">
            <a:spAutoFit/>
          </a:bodyPr>
          <a:lstStyle/>
          <a:p>
            <a:r>
              <a:rPr lang="zh-CN" altLang="en-US" sz="3200" b="1"/>
              <a:t>简单查询</a:t>
            </a:r>
          </a:p>
        </p:txBody>
      </p:sp>
      <p:sp>
        <p:nvSpPr>
          <p:cNvPr id="66564" name="TextBox 6"/>
          <p:cNvSpPr txBox="1">
            <a:spLocks noChangeArrowheads="1"/>
          </p:cNvSpPr>
          <p:nvPr/>
        </p:nvSpPr>
        <p:spPr bwMode="auto">
          <a:xfrm>
            <a:off x="979488" y="2095500"/>
            <a:ext cx="3309937" cy="519113"/>
          </a:xfrm>
          <a:prstGeom prst="rect">
            <a:avLst/>
          </a:prstGeom>
          <a:noFill/>
          <a:ln w="9525">
            <a:noFill/>
            <a:miter lim="800000"/>
            <a:headEnd/>
            <a:tailEnd/>
          </a:ln>
        </p:spPr>
        <p:txBody>
          <a:bodyPr>
            <a:spAutoFit/>
          </a:bodyPr>
          <a:lstStyle/>
          <a:p>
            <a:pPr>
              <a:buFont typeface="Arial" charset="0"/>
              <a:buNone/>
            </a:pPr>
            <a:r>
              <a:rPr lang="zh-CN" altLang="en-US" sz="2800">
                <a:latin typeface="宋体" charset="-122"/>
              </a:rPr>
              <a:t> </a:t>
            </a:r>
            <a:r>
              <a:rPr lang="en-US" altLang="zh-CN" sz="2800">
                <a:latin typeface="宋体" charset="-122"/>
              </a:rPr>
              <a:t>6</a:t>
            </a:r>
            <a:r>
              <a:rPr lang="zh-CN" altLang="en-US" sz="2800">
                <a:latin typeface="宋体" charset="-122"/>
              </a:rPr>
              <a:t>．</a:t>
            </a:r>
            <a:r>
              <a:rPr lang="en-US" altLang="zh-CN" sz="2800">
                <a:latin typeface="宋体" charset="-122"/>
              </a:rPr>
              <a:t>OR</a:t>
            </a:r>
            <a:r>
              <a:rPr lang="zh-CN" altLang="en-US"/>
              <a:t> </a:t>
            </a:r>
          </a:p>
        </p:txBody>
      </p:sp>
      <p:sp>
        <p:nvSpPr>
          <p:cNvPr id="66565" name="Rectangle 5"/>
          <p:cNvSpPr>
            <a:spLocks noChangeArrowheads="1"/>
          </p:cNvSpPr>
          <p:nvPr/>
        </p:nvSpPr>
        <p:spPr bwMode="auto">
          <a:xfrm>
            <a:off x="4357688" y="3003550"/>
            <a:ext cx="6965950" cy="1917700"/>
          </a:xfrm>
          <a:prstGeom prst="rect">
            <a:avLst/>
          </a:prstGeom>
          <a:noFill/>
          <a:ln w="9525">
            <a:noFill/>
            <a:miter lim="800000"/>
            <a:headEnd/>
            <a:tailEnd/>
          </a:ln>
          <a:effectLst/>
        </p:spPr>
        <p:txBody>
          <a:bodyPr anchor="ctr">
            <a:spAutoFit/>
          </a:bodyPr>
          <a:lstStyle/>
          <a:p>
            <a:pPr indent="266700" algn="ctr"/>
            <a:r>
              <a:rPr lang="en-US" altLang="zh-CN" sz="2400">
                <a:latin typeface="宋体" charset="-122"/>
              </a:rPr>
              <a:t> OR</a:t>
            </a:r>
            <a:r>
              <a:rPr lang="zh-CN" altLang="en-US" sz="2400">
                <a:latin typeface="宋体" charset="-122"/>
              </a:rPr>
              <a:t>可在 </a:t>
            </a:r>
            <a:r>
              <a:rPr lang="en-US" altLang="zh-CN" sz="2400">
                <a:latin typeface="宋体" charset="-122"/>
              </a:rPr>
              <a:t>WHERE </a:t>
            </a:r>
            <a:r>
              <a:rPr lang="zh-CN" altLang="en-US" sz="2400">
                <a:latin typeface="宋体" charset="-122"/>
              </a:rPr>
              <a:t>子语句中把两个或多个条件结合起来。或关系，表示多个条件，只有一个符合即可。如：查询姓氏为张、李的学生信息</a:t>
            </a:r>
            <a:r>
              <a:rPr lang="en-US" altLang="zh-CN" sz="2400">
                <a:latin typeface="宋体" charset="-122"/>
              </a:rPr>
              <a:t>sql</a:t>
            </a:r>
            <a:r>
              <a:rPr lang="zh-CN" altLang="en-US" sz="2400">
                <a:latin typeface="宋体" charset="-122"/>
              </a:rPr>
              <a:t>查询语句为：</a:t>
            </a:r>
          </a:p>
          <a:p>
            <a:pPr indent="266700" algn="ctr"/>
            <a:r>
              <a:rPr lang="en-US" altLang="zh-CN" sz="2400">
                <a:latin typeface="宋体" charset="-122"/>
              </a:rPr>
              <a:t>SELECT  *  FROM </a:t>
            </a:r>
            <a:r>
              <a:rPr lang="zh-CN" altLang="en-US" sz="2400">
                <a:latin typeface="宋体" charset="-122"/>
              </a:rPr>
              <a:t>学生表 </a:t>
            </a:r>
            <a:r>
              <a:rPr lang="en-US" altLang="zh-CN" sz="2400">
                <a:latin typeface="宋体" charset="-122"/>
              </a:rPr>
              <a:t>WHERE </a:t>
            </a:r>
            <a:r>
              <a:rPr lang="zh-CN" altLang="en-US" sz="2400">
                <a:latin typeface="宋体" charset="-122"/>
              </a:rPr>
              <a:t>姓名</a:t>
            </a:r>
            <a:r>
              <a:rPr lang="en-US" altLang="zh-CN" sz="2400">
                <a:latin typeface="宋体" charset="-122"/>
              </a:rPr>
              <a:t>LIKE '</a:t>
            </a:r>
            <a:r>
              <a:rPr lang="zh-CN" altLang="en-US" sz="2400">
                <a:latin typeface="宋体" charset="-122"/>
              </a:rPr>
              <a:t>张</a:t>
            </a:r>
            <a:r>
              <a:rPr lang="en-US" altLang="zh-CN" sz="2400">
                <a:latin typeface="宋体" charset="-122"/>
              </a:rPr>
              <a:t>%' OR </a:t>
            </a:r>
            <a:r>
              <a:rPr lang="zh-CN" altLang="en-US" sz="2400">
                <a:latin typeface="宋体" charset="-122"/>
              </a:rPr>
              <a:t>姓名 </a:t>
            </a:r>
            <a:r>
              <a:rPr lang="en-US" altLang="zh-CN" sz="2400">
                <a:latin typeface="宋体" charset="-122"/>
              </a:rPr>
              <a:t>LIKE '</a:t>
            </a:r>
            <a:r>
              <a:rPr lang="zh-CN" altLang="en-US" sz="2400">
                <a:latin typeface="宋体" charset="-122"/>
              </a:rPr>
              <a:t>李</a:t>
            </a:r>
            <a:r>
              <a:rPr lang="en-US" altLang="zh-CN" sz="2400">
                <a:latin typeface="宋体" charset="-122"/>
              </a:rPr>
              <a:t>%'</a:t>
            </a: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文本框 4"/>
          <p:cNvSpPr txBox="1">
            <a:spLocks noChangeArrowheads="1"/>
          </p:cNvSpPr>
          <p:nvPr/>
        </p:nvSpPr>
        <p:spPr bwMode="auto">
          <a:xfrm>
            <a:off x="496888" y="904875"/>
            <a:ext cx="2689225" cy="579438"/>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1816100" cy="579438"/>
          </a:xfrm>
          <a:prstGeom prst="rect">
            <a:avLst/>
          </a:prstGeom>
          <a:noFill/>
        </p:spPr>
        <p:txBody>
          <a:bodyPr wrap="none">
            <a:spAutoFit/>
          </a:bodyPr>
          <a:lstStyle/>
          <a:p>
            <a:r>
              <a:rPr lang="zh-CN" altLang="en-US" sz="3200" b="1"/>
              <a:t>简单查询</a:t>
            </a:r>
          </a:p>
        </p:txBody>
      </p:sp>
      <p:sp>
        <p:nvSpPr>
          <p:cNvPr id="68612" name="TextBox 6"/>
          <p:cNvSpPr txBox="1">
            <a:spLocks noChangeArrowheads="1"/>
          </p:cNvSpPr>
          <p:nvPr/>
        </p:nvSpPr>
        <p:spPr bwMode="auto">
          <a:xfrm>
            <a:off x="979488" y="2095500"/>
            <a:ext cx="3309937" cy="519113"/>
          </a:xfrm>
          <a:prstGeom prst="rect">
            <a:avLst/>
          </a:prstGeom>
          <a:noFill/>
          <a:ln w="9525">
            <a:noFill/>
            <a:miter lim="800000"/>
            <a:headEnd/>
            <a:tailEnd/>
          </a:ln>
        </p:spPr>
        <p:txBody>
          <a:bodyPr>
            <a:spAutoFit/>
          </a:bodyPr>
          <a:lstStyle/>
          <a:p>
            <a:pPr>
              <a:buFont typeface="Arial" charset="0"/>
              <a:buNone/>
            </a:pPr>
            <a:r>
              <a:rPr lang="zh-CN" altLang="en-US" sz="2800">
                <a:latin typeface="宋体" charset="-122"/>
              </a:rPr>
              <a:t> </a:t>
            </a:r>
            <a:r>
              <a:rPr lang="en-US" altLang="zh-CN" sz="2800">
                <a:latin typeface="宋体" charset="-122"/>
              </a:rPr>
              <a:t>7</a:t>
            </a:r>
            <a:r>
              <a:rPr lang="zh-CN" altLang="en-US" sz="2800">
                <a:latin typeface="宋体" charset="-122"/>
              </a:rPr>
              <a:t>．</a:t>
            </a:r>
            <a:r>
              <a:rPr lang="en-US" altLang="zh-CN" sz="2800">
                <a:latin typeface="宋体" charset="-122"/>
              </a:rPr>
              <a:t>NOT</a:t>
            </a:r>
            <a:r>
              <a:rPr lang="zh-CN" altLang="en-US"/>
              <a:t> </a:t>
            </a:r>
          </a:p>
        </p:txBody>
      </p:sp>
      <p:sp>
        <p:nvSpPr>
          <p:cNvPr id="68613" name="Rectangle 5"/>
          <p:cNvSpPr>
            <a:spLocks noChangeArrowheads="1"/>
          </p:cNvSpPr>
          <p:nvPr/>
        </p:nvSpPr>
        <p:spPr bwMode="auto">
          <a:xfrm>
            <a:off x="2692400" y="2836863"/>
            <a:ext cx="8558213" cy="1187450"/>
          </a:xfrm>
          <a:prstGeom prst="rect">
            <a:avLst/>
          </a:prstGeom>
          <a:noFill/>
          <a:ln w="9525">
            <a:noFill/>
            <a:miter lim="800000"/>
            <a:headEnd/>
            <a:tailEnd/>
          </a:ln>
          <a:effectLst/>
        </p:spPr>
        <p:txBody>
          <a:bodyPr anchor="ctr">
            <a:spAutoFit/>
          </a:bodyPr>
          <a:lstStyle/>
          <a:p>
            <a:pPr indent="266700" algn="ctr"/>
            <a:r>
              <a:rPr lang="en-US" altLang="zh-CN" sz="2400">
                <a:latin typeface="宋体" charset="-122"/>
              </a:rPr>
              <a:t>NOT</a:t>
            </a:r>
            <a:r>
              <a:rPr lang="zh-CN" altLang="en-US" sz="2400">
                <a:latin typeface="宋体" charset="-122"/>
              </a:rPr>
              <a:t>对于条件的否定，取非。比如查询非张姓氏的学习信息的</a:t>
            </a:r>
            <a:r>
              <a:rPr lang="en-US" altLang="zh-CN" sz="2400">
                <a:latin typeface="宋体" charset="-122"/>
              </a:rPr>
              <a:t>sql</a:t>
            </a:r>
            <a:r>
              <a:rPr lang="zh-CN" altLang="en-US" sz="2400">
                <a:latin typeface="宋体" charset="-122"/>
              </a:rPr>
              <a:t>查询语句为：</a:t>
            </a:r>
          </a:p>
          <a:p>
            <a:pPr indent="266700" algn="ctr"/>
            <a:r>
              <a:rPr lang="en-US" altLang="zh-CN" sz="2400">
                <a:latin typeface="宋体" charset="-122"/>
              </a:rPr>
              <a:t>SELECT  *  FROM </a:t>
            </a:r>
            <a:r>
              <a:rPr lang="zh-CN" altLang="en-US" sz="2400">
                <a:latin typeface="宋体" charset="-122"/>
              </a:rPr>
              <a:t>学生表 </a:t>
            </a:r>
            <a:r>
              <a:rPr lang="en-US" altLang="zh-CN" sz="2400">
                <a:latin typeface="宋体" charset="-122"/>
              </a:rPr>
              <a:t>WHERE </a:t>
            </a:r>
            <a:r>
              <a:rPr lang="zh-CN" altLang="en-US" sz="2400">
                <a:latin typeface="宋体" charset="-122"/>
              </a:rPr>
              <a:t>姓名 </a:t>
            </a:r>
            <a:r>
              <a:rPr lang="en-US" altLang="zh-CN" sz="2400">
                <a:latin typeface="宋体" charset="-122"/>
              </a:rPr>
              <a:t>NOT LIKE '</a:t>
            </a:r>
            <a:r>
              <a:rPr lang="zh-CN" altLang="en-US" sz="2400">
                <a:latin typeface="宋体" charset="-122"/>
              </a:rPr>
              <a:t>张</a:t>
            </a:r>
            <a:r>
              <a:rPr lang="en-US" altLang="zh-CN" sz="2400">
                <a:latin typeface="宋体" charset="-122"/>
              </a:rPr>
              <a:t>%'</a:t>
            </a:r>
          </a:p>
        </p:txBody>
      </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766175" y="347663"/>
            <a:ext cx="1816100" cy="579437"/>
          </a:xfrm>
          <a:prstGeom prst="rect">
            <a:avLst/>
          </a:prstGeom>
          <a:noFill/>
        </p:spPr>
        <p:txBody>
          <a:bodyPr wrap="none">
            <a:spAutoFit/>
          </a:bodyPr>
          <a:lstStyle/>
          <a:p>
            <a:r>
              <a:rPr lang="zh-CN" altLang="en-US" sz="3200" b="1"/>
              <a:t>简单查询</a:t>
            </a:r>
          </a:p>
        </p:txBody>
      </p:sp>
      <p:sp>
        <p:nvSpPr>
          <p:cNvPr id="67588" name="TextBox 6"/>
          <p:cNvSpPr txBox="1">
            <a:spLocks noChangeArrowheads="1"/>
          </p:cNvSpPr>
          <p:nvPr/>
        </p:nvSpPr>
        <p:spPr bwMode="auto">
          <a:xfrm>
            <a:off x="979488" y="2095500"/>
            <a:ext cx="3309937" cy="519113"/>
          </a:xfrm>
          <a:prstGeom prst="rect">
            <a:avLst/>
          </a:prstGeom>
          <a:noFill/>
          <a:ln w="9525">
            <a:noFill/>
            <a:miter lim="800000"/>
            <a:headEnd/>
            <a:tailEnd/>
          </a:ln>
        </p:spPr>
        <p:txBody>
          <a:bodyPr>
            <a:spAutoFit/>
          </a:bodyPr>
          <a:lstStyle/>
          <a:p>
            <a:pPr>
              <a:buFont typeface="Arial" charset="0"/>
              <a:buNone/>
            </a:pPr>
            <a:r>
              <a:rPr lang="zh-CN" altLang="en-US" sz="2800">
                <a:latin typeface="宋体" charset="-122"/>
              </a:rPr>
              <a:t> </a:t>
            </a:r>
            <a:r>
              <a:rPr lang="en-US" altLang="zh-CN" sz="2400">
                <a:latin typeface="宋体" charset="-122"/>
              </a:rPr>
              <a:t>8</a:t>
            </a:r>
            <a:r>
              <a:rPr lang="zh-CN" altLang="en-US" sz="2400">
                <a:latin typeface="宋体" charset="-122"/>
              </a:rPr>
              <a:t>．</a:t>
            </a:r>
            <a:r>
              <a:rPr lang="en-US" altLang="zh-CN" sz="2400">
                <a:latin typeface="宋体" charset="-122"/>
              </a:rPr>
              <a:t>ORDER BY </a:t>
            </a:r>
            <a:endParaRPr lang="zh-CN" altLang="en-US" sz="2400">
              <a:latin typeface="宋体" charset="-122"/>
            </a:endParaRPr>
          </a:p>
        </p:txBody>
      </p:sp>
      <p:sp>
        <p:nvSpPr>
          <p:cNvPr id="67589" name="Rectangle 5"/>
          <p:cNvSpPr>
            <a:spLocks noChangeArrowheads="1"/>
          </p:cNvSpPr>
          <p:nvPr/>
        </p:nvSpPr>
        <p:spPr bwMode="auto">
          <a:xfrm>
            <a:off x="3505200" y="1477963"/>
            <a:ext cx="8070850" cy="5203825"/>
          </a:xfrm>
          <a:prstGeom prst="rect">
            <a:avLst/>
          </a:prstGeom>
          <a:noFill/>
          <a:ln w="9525">
            <a:noFill/>
            <a:miter lim="800000"/>
            <a:headEnd/>
            <a:tailEnd/>
          </a:ln>
          <a:effectLst/>
        </p:spPr>
        <p:txBody>
          <a:bodyPr anchor="ctr">
            <a:spAutoFit/>
          </a:bodyPr>
          <a:lstStyle/>
          <a:p>
            <a:pPr indent="266700"/>
            <a:r>
              <a:rPr lang="en-US" altLang="zh-CN" sz="2400">
                <a:latin typeface="宋体" charset="-122"/>
              </a:rPr>
              <a:t>(1)</a:t>
            </a:r>
            <a:r>
              <a:rPr lang="zh-CN" altLang="en-US" sz="2400">
                <a:latin typeface="宋体" charset="-122"/>
              </a:rPr>
              <a:t>查询学生信息表的学号、姓名、出生日期，并按“出生日期”升序排列</a:t>
            </a:r>
          </a:p>
          <a:p>
            <a:pPr indent="266700"/>
            <a:r>
              <a:rPr lang="en-US" altLang="zh-CN" sz="2400">
                <a:latin typeface="宋体" charset="-122"/>
              </a:rPr>
              <a:t>SELECT  *  FROM </a:t>
            </a:r>
            <a:r>
              <a:rPr lang="zh-CN" altLang="en-US" sz="2400">
                <a:latin typeface="宋体" charset="-122"/>
              </a:rPr>
              <a:t>学生表 </a:t>
            </a:r>
            <a:r>
              <a:rPr lang="en-US" altLang="zh-CN" sz="2400">
                <a:latin typeface="宋体" charset="-122"/>
              </a:rPr>
              <a:t>ORDER BY  </a:t>
            </a:r>
            <a:r>
              <a:rPr lang="zh-CN" altLang="en-US" sz="2400">
                <a:latin typeface="宋体" charset="-122"/>
              </a:rPr>
              <a:t>出生日期</a:t>
            </a:r>
            <a:r>
              <a:rPr lang="en-US" altLang="zh-CN" sz="2400">
                <a:latin typeface="宋体" charset="-122"/>
              </a:rPr>
              <a:t>e</a:t>
            </a:r>
          </a:p>
          <a:p>
            <a:pPr indent="266700"/>
            <a:r>
              <a:rPr lang="zh-CN" altLang="en-US" sz="2400">
                <a:latin typeface="宋体" charset="-122"/>
              </a:rPr>
              <a:t>或指明</a:t>
            </a:r>
            <a:r>
              <a:rPr lang="en-US" altLang="zh-CN" sz="2400">
                <a:latin typeface="宋体" charset="-122"/>
              </a:rPr>
              <a:t>ASC</a:t>
            </a:r>
          </a:p>
          <a:p>
            <a:pPr indent="266700"/>
            <a:r>
              <a:rPr lang="en-US" altLang="zh-CN" sz="2400">
                <a:latin typeface="宋体" charset="-122"/>
              </a:rPr>
              <a:t>SELECT  *  FROM </a:t>
            </a:r>
            <a:r>
              <a:rPr lang="zh-CN" altLang="en-US" sz="2400">
                <a:latin typeface="宋体" charset="-122"/>
              </a:rPr>
              <a:t>学生表 </a:t>
            </a:r>
            <a:r>
              <a:rPr lang="en-US" altLang="zh-CN" sz="2400">
                <a:latin typeface="宋体" charset="-122"/>
              </a:rPr>
              <a:t>ORDER BY  </a:t>
            </a:r>
            <a:r>
              <a:rPr lang="zh-CN" altLang="en-US" sz="2400">
                <a:latin typeface="宋体" charset="-122"/>
              </a:rPr>
              <a:t>出生日期 </a:t>
            </a:r>
            <a:r>
              <a:rPr lang="en-US" altLang="zh-CN" sz="2400">
                <a:latin typeface="宋体" charset="-122"/>
              </a:rPr>
              <a:t>ASC</a:t>
            </a:r>
          </a:p>
          <a:p>
            <a:pPr indent="266700"/>
            <a:r>
              <a:rPr lang="en-US" altLang="zh-CN" sz="2400">
                <a:latin typeface="宋体" charset="-122"/>
              </a:rPr>
              <a:t>(2)</a:t>
            </a:r>
            <a:r>
              <a:rPr lang="zh-CN" altLang="en-US" sz="2400">
                <a:latin typeface="宋体" charset="-122"/>
              </a:rPr>
              <a:t>查询学生信息，并按出生日期倒序排列</a:t>
            </a:r>
          </a:p>
          <a:p>
            <a:pPr indent="266700"/>
            <a:r>
              <a:rPr lang="en-US" altLang="zh-CN" sz="2400">
                <a:latin typeface="宋体" charset="-122"/>
              </a:rPr>
              <a:t>SELECT  *  FROM </a:t>
            </a:r>
            <a:r>
              <a:rPr lang="zh-CN" altLang="en-US" sz="2400">
                <a:latin typeface="宋体" charset="-122"/>
              </a:rPr>
              <a:t>学生表 </a:t>
            </a:r>
            <a:r>
              <a:rPr lang="en-US" altLang="zh-CN" sz="2400">
                <a:latin typeface="宋体" charset="-122"/>
              </a:rPr>
              <a:t>ORDER BY  </a:t>
            </a:r>
            <a:r>
              <a:rPr lang="zh-CN" altLang="en-US" sz="2400">
                <a:latin typeface="宋体" charset="-122"/>
              </a:rPr>
              <a:t>出生日期 </a:t>
            </a:r>
            <a:r>
              <a:rPr lang="en-US" altLang="zh-CN" sz="2400">
                <a:latin typeface="宋体" charset="-122"/>
              </a:rPr>
              <a:t>DESC</a:t>
            </a:r>
          </a:p>
          <a:p>
            <a:pPr indent="266700"/>
            <a:r>
              <a:rPr lang="en-US" altLang="zh-CN" sz="2400">
                <a:latin typeface="宋体" charset="-122"/>
              </a:rPr>
              <a:t> </a:t>
            </a:r>
            <a:r>
              <a:rPr lang="zh-CN" altLang="en-US" sz="2400">
                <a:latin typeface="宋体" charset="-122"/>
              </a:rPr>
              <a:t>除了制定某个列排序外，还能指定多列排序，每个排序字段可以制定排序规则。</a:t>
            </a:r>
          </a:p>
          <a:p>
            <a:pPr indent="266700"/>
            <a:r>
              <a:rPr lang="zh-CN" altLang="en-US" sz="2400">
                <a:latin typeface="宋体" charset="-122"/>
              </a:rPr>
              <a:t>说明：优先第一列排序，如果第一列相同，则按照第二列排序规则执行，以此类推。</a:t>
            </a:r>
          </a:p>
          <a:p>
            <a:pPr indent="266700"/>
            <a:r>
              <a:rPr lang="en-US" altLang="zh-CN" sz="2400">
                <a:latin typeface="宋体" charset="-122"/>
              </a:rPr>
              <a:t>(3</a:t>
            </a:r>
            <a:r>
              <a:rPr lang="zh-CN" altLang="en-US" sz="2400">
                <a:latin typeface="宋体" charset="-122"/>
              </a:rPr>
              <a:t>）查询学生的信息，按照总成绩倒序、学号升序排列</a:t>
            </a:r>
          </a:p>
          <a:p>
            <a:pPr indent="266700"/>
            <a:r>
              <a:rPr lang="en-US" altLang="zh-CN" sz="2400">
                <a:latin typeface="宋体" charset="-122"/>
              </a:rPr>
              <a:t>SELECT  *  FROM </a:t>
            </a:r>
            <a:r>
              <a:rPr lang="zh-CN" altLang="en-US" sz="2400">
                <a:latin typeface="宋体" charset="-122"/>
              </a:rPr>
              <a:t>成绩表 </a:t>
            </a:r>
            <a:r>
              <a:rPr lang="en-US" altLang="zh-CN" sz="2400">
                <a:latin typeface="宋体" charset="-122"/>
              </a:rPr>
              <a:t>ORDER BY </a:t>
            </a:r>
            <a:r>
              <a:rPr lang="zh-CN" altLang="en-US" sz="2400">
                <a:latin typeface="宋体" charset="-122"/>
              </a:rPr>
              <a:t>成绩 </a:t>
            </a:r>
            <a:r>
              <a:rPr lang="en-US" altLang="zh-CN" sz="2400">
                <a:latin typeface="宋体" charset="-122"/>
              </a:rPr>
              <a:t>DESC,</a:t>
            </a:r>
            <a:r>
              <a:rPr lang="zh-CN" altLang="en-US" sz="2400">
                <a:latin typeface="宋体" charset="-122"/>
              </a:rPr>
              <a:t>学号 </a:t>
            </a:r>
            <a:r>
              <a:rPr lang="en-US" altLang="zh-CN" sz="2400">
                <a:latin typeface="宋体" charset="-122"/>
              </a:rPr>
              <a:t>ASC</a:t>
            </a:r>
          </a:p>
          <a:p>
            <a:pPr indent="266700"/>
            <a:endParaRPr lang="en-US" altLang="zh-CN" sz="2400">
              <a:latin typeface="宋体" charset="-122"/>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766175" y="347663"/>
            <a:ext cx="1816100" cy="579437"/>
          </a:xfrm>
          <a:prstGeom prst="rect">
            <a:avLst/>
          </a:prstGeom>
          <a:noFill/>
        </p:spPr>
        <p:txBody>
          <a:bodyPr wrap="none">
            <a:spAutoFit/>
          </a:bodyPr>
          <a:lstStyle/>
          <a:p>
            <a:r>
              <a:rPr lang="zh-CN" altLang="en-US" sz="3200" b="1"/>
              <a:t>简单查询</a:t>
            </a:r>
          </a:p>
        </p:txBody>
      </p:sp>
      <p:sp>
        <p:nvSpPr>
          <p:cNvPr id="69636" name="TextBox 6"/>
          <p:cNvSpPr txBox="1">
            <a:spLocks noChangeArrowheads="1"/>
          </p:cNvSpPr>
          <p:nvPr/>
        </p:nvSpPr>
        <p:spPr bwMode="auto">
          <a:xfrm>
            <a:off x="979488" y="2095500"/>
            <a:ext cx="3309937" cy="519113"/>
          </a:xfrm>
          <a:prstGeom prst="rect">
            <a:avLst/>
          </a:prstGeom>
          <a:noFill/>
          <a:ln w="9525">
            <a:noFill/>
            <a:miter lim="800000"/>
            <a:headEnd/>
            <a:tailEnd/>
          </a:ln>
        </p:spPr>
        <p:txBody>
          <a:bodyPr>
            <a:spAutoFit/>
          </a:bodyPr>
          <a:lstStyle/>
          <a:p>
            <a:pPr>
              <a:buFont typeface="Arial" charset="0"/>
              <a:buNone/>
            </a:pPr>
            <a:r>
              <a:rPr lang="zh-CN" altLang="en-US" sz="2800">
                <a:latin typeface="宋体" charset="-122"/>
              </a:rPr>
              <a:t> </a:t>
            </a:r>
            <a:r>
              <a:rPr lang="en-US" altLang="zh-CN" sz="2400">
                <a:latin typeface="宋体" charset="-122"/>
              </a:rPr>
              <a:t>8</a:t>
            </a:r>
            <a:r>
              <a:rPr lang="zh-CN" altLang="en-US" sz="2400">
                <a:latin typeface="宋体" charset="-122"/>
              </a:rPr>
              <a:t>．</a:t>
            </a:r>
            <a:r>
              <a:rPr lang="en-US" altLang="zh-CN" sz="2400">
                <a:latin typeface="宋体" charset="-122"/>
              </a:rPr>
              <a:t>ORDER BY </a:t>
            </a:r>
            <a:endParaRPr lang="zh-CN" altLang="en-US" sz="2400">
              <a:latin typeface="宋体" charset="-122"/>
            </a:endParaRPr>
          </a:p>
        </p:txBody>
      </p:sp>
      <p:pic>
        <p:nvPicPr>
          <p:cNvPr id="69638" name="Picture 6"/>
          <p:cNvPicPr>
            <a:picLocks noChangeAspect="1" noChangeArrowheads="1"/>
          </p:cNvPicPr>
          <p:nvPr/>
        </p:nvPicPr>
        <p:blipFill>
          <a:blip r:embed="rId2"/>
          <a:srcRect/>
          <a:stretch>
            <a:fillRect/>
          </a:stretch>
        </p:blipFill>
        <p:spPr bwMode="auto">
          <a:xfrm>
            <a:off x="3395663" y="3025775"/>
            <a:ext cx="7153275" cy="133350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766175" y="347663"/>
            <a:ext cx="1816100" cy="579437"/>
          </a:xfrm>
          <a:prstGeom prst="rect">
            <a:avLst/>
          </a:prstGeom>
          <a:noFill/>
        </p:spPr>
        <p:txBody>
          <a:bodyPr wrap="none">
            <a:spAutoFit/>
          </a:bodyPr>
          <a:lstStyle/>
          <a:p>
            <a:r>
              <a:rPr lang="zh-CN" altLang="en-US" sz="3200" b="1"/>
              <a:t>简单查询</a:t>
            </a:r>
          </a:p>
        </p:txBody>
      </p:sp>
      <p:sp>
        <p:nvSpPr>
          <p:cNvPr id="70660" name="TextBox 6"/>
          <p:cNvSpPr txBox="1">
            <a:spLocks noChangeArrowheads="1"/>
          </p:cNvSpPr>
          <p:nvPr/>
        </p:nvSpPr>
        <p:spPr bwMode="auto">
          <a:xfrm>
            <a:off x="979488" y="2095500"/>
            <a:ext cx="3309937" cy="519113"/>
          </a:xfrm>
          <a:prstGeom prst="rect">
            <a:avLst/>
          </a:prstGeom>
          <a:noFill/>
          <a:ln w="9525">
            <a:noFill/>
            <a:miter lim="800000"/>
            <a:headEnd/>
            <a:tailEnd/>
          </a:ln>
        </p:spPr>
        <p:txBody>
          <a:bodyPr>
            <a:spAutoFit/>
          </a:bodyPr>
          <a:lstStyle/>
          <a:p>
            <a:pPr>
              <a:buFont typeface="Arial" charset="0"/>
              <a:buNone/>
            </a:pPr>
            <a:r>
              <a:rPr lang="zh-CN" altLang="en-US" sz="2800">
                <a:latin typeface="宋体" charset="-122"/>
              </a:rPr>
              <a:t> </a:t>
            </a:r>
            <a:r>
              <a:rPr lang="en-US" altLang="zh-CN" sz="2400">
                <a:latin typeface="宋体" charset="-122"/>
              </a:rPr>
              <a:t>9</a:t>
            </a:r>
            <a:r>
              <a:rPr lang="zh-CN" altLang="en-US" sz="2400">
                <a:latin typeface="宋体" charset="-122"/>
              </a:rPr>
              <a:t>．</a:t>
            </a:r>
            <a:r>
              <a:rPr lang="en-US" altLang="zh-CN" sz="2400">
                <a:latin typeface="宋体" charset="-122"/>
              </a:rPr>
              <a:t>AS(Alias)</a:t>
            </a:r>
            <a:r>
              <a:rPr lang="en-US" altLang="zh-CN">
                <a:latin typeface="宋体" charset="-122"/>
              </a:rPr>
              <a:t> </a:t>
            </a:r>
            <a:endParaRPr lang="zh-CN" altLang="en-US">
              <a:latin typeface="宋体" charset="-122"/>
            </a:endParaRPr>
          </a:p>
        </p:txBody>
      </p:sp>
      <p:sp>
        <p:nvSpPr>
          <p:cNvPr id="70661" name="Rectangle 5"/>
          <p:cNvSpPr>
            <a:spLocks noChangeArrowheads="1"/>
          </p:cNvSpPr>
          <p:nvPr/>
        </p:nvSpPr>
        <p:spPr bwMode="auto">
          <a:xfrm>
            <a:off x="3505200" y="2571750"/>
            <a:ext cx="7685088" cy="1917700"/>
          </a:xfrm>
          <a:prstGeom prst="rect">
            <a:avLst/>
          </a:prstGeom>
          <a:noFill/>
          <a:ln w="9525">
            <a:noFill/>
            <a:miter lim="800000"/>
            <a:headEnd/>
            <a:tailEnd/>
          </a:ln>
          <a:effectLst/>
        </p:spPr>
        <p:txBody>
          <a:bodyPr anchor="ctr">
            <a:spAutoFit/>
          </a:bodyPr>
          <a:lstStyle/>
          <a:p>
            <a:pPr indent="266700" algn="ctr"/>
            <a:r>
              <a:rPr lang="zh-CN" altLang="en-US" sz="2400">
                <a:latin typeface="宋体" charset="-122"/>
              </a:rPr>
              <a:t>可以为列名称和表名称指定别名（</a:t>
            </a:r>
            <a:r>
              <a:rPr lang="en-US" altLang="zh-CN" sz="2400">
                <a:latin typeface="宋体" charset="-122"/>
              </a:rPr>
              <a:t>Alias</a:t>
            </a:r>
            <a:r>
              <a:rPr lang="zh-CN" altLang="en-US" sz="2400">
                <a:latin typeface="宋体" charset="-122"/>
              </a:rPr>
              <a:t>）</a:t>
            </a:r>
          </a:p>
          <a:p>
            <a:pPr indent="266700" algn="ctr"/>
            <a:r>
              <a:rPr lang="zh-CN" altLang="en-US" sz="2400">
                <a:latin typeface="宋体" charset="-122"/>
              </a:rPr>
              <a:t>作用：我们可以将查询的列，或者表指定需要的名字。</a:t>
            </a:r>
          </a:p>
          <a:p>
            <a:pPr indent="266700" algn="ctr"/>
            <a:r>
              <a:rPr lang="zh-CN" altLang="en-US" sz="2400">
                <a:latin typeface="宋体" charset="-122"/>
              </a:rPr>
              <a:t>比如：</a:t>
            </a:r>
            <a:r>
              <a:rPr lang="en-US" altLang="zh-CN" sz="2400">
                <a:latin typeface="宋体" charset="-122"/>
              </a:rPr>
              <a:t>SELECT  </a:t>
            </a:r>
            <a:r>
              <a:rPr lang="zh-CN" altLang="en-US" sz="2400">
                <a:latin typeface="宋体" charset="-122"/>
              </a:rPr>
              <a:t>学号 </a:t>
            </a:r>
            <a:r>
              <a:rPr lang="en-US" altLang="zh-CN" sz="2400">
                <a:latin typeface="宋体" charset="-122"/>
              </a:rPr>
              <a:t>AS </a:t>
            </a:r>
            <a:r>
              <a:rPr lang="zh-CN" altLang="en-US" sz="2400">
                <a:latin typeface="宋体" charset="-122"/>
              </a:rPr>
              <a:t>学生学号</a:t>
            </a:r>
            <a:r>
              <a:rPr lang="en-US" altLang="zh-CN" sz="2400">
                <a:latin typeface="宋体" charset="-122"/>
              </a:rPr>
              <a:t>,</a:t>
            </a:r>
            <a:r>
              <a:rPr lang="zh-CN" altLang="en-US" sz="2400">
                <a:latin typeface="宋体" charset="-122"/>
              </a:rPr>
              <a:t>姓名 </a:t>
            </a:r>
            <a:r>
              <a:rPr lang="en-US" altLang="zh-CN" sz="2400">
                <a:latin typeface="宋体" charset="-122"/>
              </a:rPr>
              <a:t>AS </a:t>
            </a:r>
            <a:r>
              <a:rPr lang="zh-CN" altLang="en-US" sz="2400">
                <a:latin typeface="宋体" charset="-122"/>
              </a:rPr>
              <a:t>学生姓名 </a:t>
            </a:r>
            <a:r>
              <a:rPr lang="en-US" altLang="zh-CN" sz="2400">
                <a:latin typeface="宋体" charset="-122"/>
              </a:rPr>
              <a:t>FROM </a:t>
            </a:r>
            <a:r>
              <a:rPr lang="zh-CN" altLang="en-US" sz="2400">
                <a:latin typeface="宋体" charset="-122"/>
              </a:rPr>
              <a:t>学生表</a:t>
            </a:r>
            <a:endParaRPr lang="en-US" altLang="zh-CN" sz="2400">
              <a:latin typeface="宋体" charset="-122"/>
            </a:endParaRPr>
          </a:p>
          <a:p>
            <a:pPr indent="266700"/>
            <a:endParaRPr lang="en-US" altLang="zh-CN" sz="2400">
              <a:latin typeface="宋体" charset="-122"/>
            </a:endParaRP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766175" y="347663"/>
            <a:ext cx="1816100" cy="579437"/>
          </a:xfrm>
          <a:prstGeom prst="rect">
            <a:avLst/>
          </a:prstGeom>
          <a:noFill/>
        </p:spPr>
        <p:txBody>
          <a:bodyPr wrap="none">
            <a:spAutoFit/>
          </a:bodyPr>
          <a:lstStyle/>
          <a:p>
            <a:r>
              <a:rPr lang="zh-CN" altLang="en-US" sz="3200" b="1"/>
              <a:t>简单查询</a:t>
            </a:r>
          </a:p>
        </p:txBody>
      </p:sp>
      <p:sp>
        <p:nvSpPr>
          <p:cNvPr id="71684" name="TextBox 6"/>
          <p:cNvSpPr txBox="1">
            <a:spLocks noChangeArrowheads="1"/>
          </p:cNvSpPr>
          <p:nvPr/>
        </p:nvSpPr>
        <p:spPr bwMode="auto">
          <a:xfrm>
            <a:off x="979488" y="2095500"/>
            <a:ext cx="3309937" cy="457200"/>
          </a:xfrm>
          <a:prstGeom prst="rect">
            <a:avLst/>
          </a:prstGeom>
          <a:noFill/>
          <a:ln w="9525">
            <a:noFill/>
            <a:miter lim="800000"/>
            <a:headEnd/>
            <a:tailEnd/>
          </a:ln>
        </p:spPr>
        <p:txBody>
          <a:bodyPr>
            <a:spAutoFit/>
          </a:bodyPr>
          <a:lstStyle/>
          <a:p>
            <a:pPr>
              <a:buFont typeface="Arial" charset="0"/>
              <a:buNone/>
            </a:pPr>
            <a:r>
              <a:rPr lang="zh-CN" altLang="en-US" sz="2400">
                <a:latin typeface="宋体" charset="-122"/>
              </a:rPr>
              <a:t> </a:t>
            </a:r>
            <a:r>
              <a:rPr lang="en-US" altLang="zh-CN" sz="2400">
                <a:latin typeface="宋体" charset="-122"/>
              </a:rPr>
              <a:t>10.Distinct </a:t>
            </a:r>
            <a:endParaRPr lang="zh-CN" altLang="en-US" sz="2400">
              <a:latin typeface="宋体" charset="-122"/>
            </a:endParaRPr>
          </a:p>
        </p:txBody>
      </p:sp>
      <p:sp>
        <p:nvSpPr>
          <p:cNvPr id="71685" name="Rectangle 5"/>
          <p:cNvSpPr>
            <a:spLocks noChangeArrowheads="1"/>
          </p:cNvSpPr>
          <p:nvPr/>
        </p:nvSpPr>
        <p:spPr bwMode="auto">
          <a:xfrm>
            <a:off x="3505200" y="3279775"/>
            <a:ext cx="7985125" cy="1917700"/>
          </a:xfrm>
          <a:prstGeom prst="rect">
            <a:avLst/>
          </a:prstGeom>
          <a:noFill/>
          <a:ln w="9525">
            <a:noFill/>
            <a:miter lim="800000"/>
            <a:headEnd/>
            <a:tailEnd/>
          </a:ln>
          <a:effectLst/>
        </p:spPr>
        <p:txBody>
          <a:bodyPr anchor="ctr">
            <a:spAutoFit/>
          </a:bodyPr>
          <a:lstStyle/>
          <a:p>
            <a:pPr indent="266700" algn="ctr"/>
            <a:r>
              <a:rPr lang="zh-CN" altLang="en-US" sz="2400">
                <a:latin typeface="宋体" charset="-122"/>
              </a:rPr>
              <a:t>含义：不同的</a:t>
            </a:r>
          </a:p>
          <a:p>
            <a:pPr indent="266700" algn="ctr"/>
            <a:r>
              <a:rPr lang="zh-CN" altLang="en-US" sz="2400">
                <a:latin typeface="宋体" charset="-122"/>
              </a:rPr>
              <a:t>作用：查询时忽略重复值。</a:t>
            </a:r>
          </a:p>
          <a:p>
            <a:pPr indent="266700" algn="ctr"/>
            <a:r>
              <a:rPr lang="zh-CN" altLang="en-US" sz="2400">
                <a:latin typeface="宋体" charset="-122"/>
              </a:rPr>
              <a:t>语法：</a:t>
            </a:r>
          </a:p>
          <a:p>
            <a:pPr indent="266700" algn="ctr"/>
            <a:r>
              <a:rPr lang="en-US" altLang="zh-CN" sz="2400">
                <a:latin typeface="宋体" charset="-122"/>
              </a:rPr>
              <a:t>SELECT DISTINCT </a:t>
            </a:r>
            <a:r>
              <a:rPr lang="zh-CN" altLang="en-US" sz="2400">
                <a:latin typeface="宋体" charset="-122"/>
              </a:rPr>
              <a:t>列名称 </a:t>
            </a:r>
            <a:r>
              <a:rPr lang="en-US" altLang="zh-CN" sz="2400">
                <a:latin typeface="宋体" charset="-122"/>
              </a:rPr>
              <a:t>FROM </a:t>
            </a:r>
            <a:r>
              <a:rPr lang="zh-CN" altLang="en-US" sz="2400">
                <a:latin typeface="宋体" charset="-122"/>
              </a:rPr>
              <a:t>表名称</a:t>
            </a:r>
          </a:p>
          <a:p>
            <a:pPr indent="266700" algn="ctr"/>
            <a:r>
              <a:rPr lang="zh-CN" altLang="en-US" sz="2400">
                <a:latin typeface="宋体" charset="-122"/>
              </a:rPr>
              <a:t>实例：</a:t>
            </a:r>
            <a:r>
              <a:rPr lang="en-US" altLang="zh-CN" sz="2400">
                <a:latin typeface="宋体" charset="-122"/>
              </a:rPr>
              <a:t>SELECT DISTINCT </a:t>
            </a:r>
            <a:r>
              <a:rPr lang="zh-CN" altLang="en-US" sz="2400">
                <a:latin typeface="宋体" charset="-122"/>
              </a:rPr>
              <a:t>姓名 </a:t>
            </a:r>
            <a:r>
              <a:rPr lang="en-US" altLang="zh-CN" sz="2400">
                <a:latin typeface="宋体" charset="-122"/>
              </a:rPr>
              <a:t>FROM </a:t>
            </a:r>
            <a:r>
              <a:rPr lang="zh-CN" altLang="en-US" sz="2400">
                <a:latin typeface="宋体" charset="-122"/>
              </a:rPr>
              <a:t>学生表</a:t>
            </a:r>
            <a:endParaRPr lang="en-US" altLang="zh-CN" sz="2400">
              <a:latin typeface="宋体" charset="-122"/>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766175" y="347663"/>
            <a:ext cx="1816100" cy="579437"/>
          </a:xfrm>
          <a:prstGeom prst="rect">
            <a:avLst/>
          </a:prstGeom>
          <a:noFill/>
        </p:spPr>
        <p:txBody>
          <a:bodyPr wrap="none">
            <a:spAutoFit/>
          </a:bodyPr>
          <a:lstStyle/>
          <a:p>
            <a:r>
              <a:rPr lang="zh-CN" altLang="en-US" sz="3200" b="1"/>
              <a:t>简单查询</a:t>
            </a:r>
          </a:p>
        </p:txBody>
      </p:sp>
      <p:sp>
        <p:nvSpPr>
          <p:cNvPr id="72708" name="TextBox 6"/>
          <p:cNvSpPr txBox="1">
            <a:spLocks noChangeArrowheads="1"/>
          </p:cNvSpPr>
          <p:nvPr/>
        </p:nvSpPr>
        <p:spPr bwMode="auto">
          <a:xfrm>
            <a:off x="979488" y="2095500"/>
            <a:ext cx="3309937" cy="457200"/>
          </a:xfrm>
          <a:prstGeom prst="rect">
            <a:avLst/>
          </a:prstGeom>
          <a:noFill/>
          <a:ln w="9525">
            <a:noFill/>
            <a:miter lim="800000"/>
            <a:headEnd/>
            <a:tailEnd/>
          </a:ln>
        </p:spPr>
        <p:txBody>
          <a:bodyPr>
            <a:spAutoFit/>
          </a:bodyPr>
          <a:lstStyle/>
          <a:p>
            <a:pPr>
              <a:buFont typeface="Arial" charset="0"/>
              <a:buNone/>
            </a:pPr>
            <a:r>
              <a:rPr lang="zh-CN" altLang="en-US" sz="2400">
                <a:latin typeface="宋体" charset="-122"/>
              </a:rPr>
              <a:t> </a:t>
            </a:r>
            <a:r>
              <a:rPr lang="en-US" altLang="zh-CN" sz="2400">
                <a:latin typeface="宋体" charset="-122"/>
              </a:rPr>
              <a:t>11.TOP </a:t>
            </a:r>
            <a:endParaRPr lang="zh-CN" altLang="en-US" sz="2400">
              <a:latin typeface="宋体" charset="-122"/>
            </a:endParaRPr>
          </a:p>
        </p:txBody>
      </p:sp>
      <p:sp>
        <p:nvSpPr>
          <p:cNvPr id="72709" name="Rectangle 5"/>
          <p:cNvSpPr>
            <a:spLocks noChangeArrowheads="1"/>
          </p:cNvSpPr>
          <p:nvPr/>
        </p:nvSpPr>
        <p:spPr bwMode="auto">
          <a:xfrm>
            <a:off x="3417888" y="3049588"/>
            <a:ext cx="8072437" cy="1187450"/>
          </a:xfrm>
          <a:prstGeom prst="rect">
            <a:avLst/>
          </a:prstGeom>
          <a:noFill/>
          <a:ln w="9525">
            <a:noFill/>
            <a:miter lim="800000"/>
            <a:headEnd/>
            <a:tailEnd/>
          </a:ln>
          <a:effectLst/>
        </p:spPr>
        <p:txBody>
          <a:bodyPr anchor="ctr">
            <a:spAutoFit/>
          </a:bodyPr>
          <a:lstStyle/>
          <a:p>
            <a:pPr indent="266700" algn="ctr"/>
            <a:r>
              <a:rPr lang="en-US" altLang="zh-CN" sz="2400">
                <a:latin typeface="宋体" charset="-122"/>
              </a:rPr>
              <a:t>TOP </a:t>
            </a:r>
            <a:r>
              <a:rPr lang="zh-CN" altLang="en-US" sz="2400">
                <a:latin typeface="宋体" charset="-122"/>
              </a:rPr>
              <a:t>子句用于规定要返回的记录的数目。对于大数据很有用的，在分页时也会常常用到。</a:t>
            </a:r>
          </a:p>
          <a:p>
            <a:pPr indent="266700" algn="ctr"/>
            <a:r>
              <a:rPr lang="zh-CN" altLang="en-US" sz="2400">
                <a:latin typeface="宋体" charset="-122"/>
              </a:rPr>
              <a:t>比如：</a:t>
            </a:r>
            <a:r>
              <a:rPr lang="en-US" altLang="zh-CN" sz="2400">
                <a:latin typeface="宋体" charset="-122"/>
              </a:rPr>
              <a:t>SELECT TOP 3 </a:t>
            </a:r>
            <a:r>
              <a:rPr lang="zh-CN" altLang="en-US" sz="2400">
                <a:latin typeface="宋体" charset="-122"/>
              </a:rPr>
              <a:t>姓名</a:t>
            </a:r>
            <a:r>
              <a:rPr lang="en-US" altLang="zh-CN" sz="2400">
                <a:latin typeface="宋体" charset="-122"/>
              </a:rPr>
              <a:t>,</a:t>
            </a:r>
            <a:r>
              <a:rPr lang="zh-CN" altLang="en-US" sz="2400">
                <a:latin typeface="宋体" charset="-122"/>
              </a:rPr>
              <a:t>学号 </a:t>
            </a:r>
            <a:r>
              <a:rPr lang="en-US" altLang="zh-CN" sz="2400">
                <a:latin typeface="宋体" charset="-122"/>
              </a:rPr>
              <a:t>FROM </a:t>
            </a:r>
            <a:r>
              <a:rPr lang="zh-CN" altLang="en-US" sz="2400">
                <a:latin typeface="宋体" charset="-122"/>
              </a:rPr>
              <a:t>学生表</a:t>
            </a:r>
            <a:endParaRPr lang="en-US" altLang="zh-CN" sz="2400">
              <a:latin typeface="宋体" charset="-122"/>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p:nvPr/>
        </p:nvSpPr>
        <p:spPr>
          <a:xfrm>
            <a:off x="8189913" y="835025"/>
            <a:ext cx="1816100" cy="579438"/>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957263" y="2741613"/>
            <a:ext cx="10456862" cy="1552575"/>
          </a:xfrm>
          <a:prstGeom prst="rect">
            <a:avLst/>
          </a:prstGeom>
          <a:noFill/>
          <a:ln w="9525">
            <a:noFill/>
            <a:miter lim="800000"/>
            <a:headEnd/>
            <a:tailEnd/>
          </a:ln>
        </p:spPr>
        <p:txBody>
          <a:bodyPr>
            <a:spAutoFit/>
          </a:bodyPr>
          <a:lstStyle/>
          <a:p>
            <a:pPr indent="457200" algn="just">
              <a:buFont typeface="Arial" charset="0"/>
              <a:buNone/>
            </a:pPr>
            <a:r>
              <a:rPr lang="zh-CN" altLang="zh-CN" sz="2400">
                <a:latin typeface="宋体" charset="-122"/>
              </a:rPr>
              <a:t>步骤</a:t>
            </a:r>
            <a:r>
              <a:rPr lang="en-US" altLang="zh-CN" sz="2400">
                <a:latin typeface="宋体" charset="-122"/>
              </a:rPr>
              <a:t>1</a:t>
            </a:r>
            <a:r>
              <a:rPr lang="zh-CN" altLang="en-US" sz="2400">
                <a:latin typeface="宋体" charset="-122"/>
              </a:rPr>
              <a:t>：在桌面上选择“开始”</a:t>
            </a:r>
            <a:r>
              <a:rPr lang="en-US" altLang="zh-CN" sz="2400">
                <a:latin typeface="宋体" charset="-122"/>
              </a:rPr>
              <a:t>|“</a:t>
            </a:r>
            <a:r>
              <a:rPr lang="zh-CN" altLang="en-US" sz="2400">
                <a:latin typeface="宋体" charset="-122"/>
              </a:rPr>
              <a:t>所有程序”</a:t>
            </a:r>
            <a:r>
              <a:rPr lang="en-US" altLang="zh-CN" sz="2400">
                <a:latin typeface="宋体" charset="-122"/>
              </a:rPr>
              <a:t>|Microsoft SQL Server 2008|SQL Server Managerment Studio</a:t>
            </a:r>
            <a:r>
              <a:rPr lang="zh-CN" altLang="en-US" sz="2400">
                <a:latin typeface="宋体" charset="-122"/>
              </a:rPr>
              <a:t>，打开</a:t>
            </a:r>
            <a:r>
              <a:rPr lang="en-US" altLang="zh-CN" sz="2400">
                <a:latin typeface="宋体" charset="-122"/>
              </a:rPr>
              <a:t>SQL Server Managerment Studio</a:t>
            </a:r>
            <a:r>
              <a:rPr lang="zh-CN" altLang="en-US" sz="2400">
                <a:latin typeface="宋体" charset="-122"/>
              </a:rPr>
              <a:t>窗口，设置服务器类型、服务器名称、身份验证、用户名和密码，单击“连接”按钮。</a:t>
            </a: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6350" y="6350"/>
            <a:ext cx="12192000" cy="6858000"/>
          </a:xfrm>
          <a:prstGeom prst="rect">
            <a:avLst/>
          </a:prstGeom>
          <a:effectLst>
            <a:glow>
              <a:schemeClr val="accent1"/>
            </a:glow>
            <a:reflection endPos="0" dir="5400000" sy="-100000" algn="bl" rotWithShape="0"/>
            <a:softEdge rad="0"/>
          </a:effectLst>
        </p:spPr>
      </p:pic>
      <p:sp>
        <p:nvSpPr>
          <p:cNvPr id="5" name="文本框 4"/>
          <p:cNvSpPr txBox="1"/>
          <p:nvPr/>
        </p:nvSpPr>
        <p:spPr>
          <a:xfrm>
            <a:off x="2928938" y="2659063"/>
            <a:ext cx="6273800" cy="762000"/>
          </a:xfrm>
          <a:prstGeom prst="rect">
            <a:avLst/>
          </a:prstGeom>
          <a:noFill/>
        </p:spPr>
        <p:txBody>
          <a:bodyPr wrap="none">
            <a:spAutoFit/>
          </a:bodyPr>
          <a:lstStyle/>
          <a:p>
            <a:r>
              <a:rPr lang="zh-CN" altLang="en-US" sz="4400" b="1">
                <a:solidFill>
                  <a:srgbClr val="262626"/>
                </a:solidFill>
                <a:latin typeface="微软雅黑" pitchFamily="34" charset="-122"/>
                <a:ea typeface="微软雅黑" pitchFamily="34" charset="-122"/>
              </a:rPr>
              <a:t>    </a:t>
            </a:r>
            <a:r>
              <a:rPr lang="en-US" altLang="zh-CN" sz="4400" b="1">
                <a:solidFill>
                  <a:srgbClr val="262626"/>
                </a:solidFill>
                <a:latin typeface="微软雅黑" pitchFamily="34" charset="-122"/>
                <a:ea typeface="微软雅黑" pitchFamily="34" charset="-122"/>
              </a:rPr>
              <a:t>6 </a:t>
            </a:r>
            <a:r>
              <a:rPr lang="zh-CN" altLang="en-US" sz="4400" b="1">
                <a:solidFill>
                  <a:srgbClr val="262626"/>
                </a:solidFill>
                <a:latin typeface="微软雅黑" pitchFamily="34" charset="-122"/>
                <a:ea typeface="微软雅黑" pitchFamily="34" charset="-122"/>
              </a:rPr>
              <a:t>项目六     数据查询 </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8189913" y="835025"/>
            <a:ext cx="1816100" cy="579438"/>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822325"/>
          </a:xfrm>
          <a:prstGeom prst="rect">
            <a:avLst/>
          </a:prstGeom>
          <a:noFill/>
          <a:ln w="9525">
            <a:noFill/>
            <a:miter lim="800000"/>
            <a:headEnd/>
            <a:tailEnd/>
          </a:ln>
        </p:spPr>
        <p:txBody>
          <a:bodyPr>
            <a:spAutoFit/>
          </a:bodyPr>
          <a:lstStyle/>
          <a:p>
            <a:pPr indent="457200" algn="just">
              <a:buFont typeface="Arial" charset="0"/>
              <a:buNone/>
            </a:pPr>
            <a:r>
              <a:rPr lang="zh-CN" altLang="zh-CN" sz="2400">
                <a:latin typeface="宋体" charset="-122"/>
              </a:rPr>
              <a:t>步骤</a:t>
            </a:r>
            <a:r>
              <a:rPr lang="en-US" altLang="zh-CN" sz="2400">
                <a:latin typeface="宋体" charset="-122"/>
              </a:rPr>
              <a:t>2</a:t>
            </a:r>
            <a:r>
              <a:rPr lang="zh-CN" altLang="en-US" sz="2400">
                <a:latin typeface="宋体" charset="-122"/>
              </a:rPr>
              <a:t>：点击数据库栏目中的</a:t>
            </a:r>
            <a:r>
              <a:rPr lang="en-US" altLang="zh-CN" sz="2400">
                <a:latin typeface="宋体" charset="-122"/>
              </a:rPr>
              <a:t>Student</a:t>
            </a:r>
            <a:r>
              <a:rPr lang="zh-CN" altLang="en-US" sz="2400">
                <a:latin typeface="宋体" charset="-122"/>
              </a:rPr>
              <a:t>数据库中的表，找到班级表或学生表或课程表，用鼠标右键打开表，如下：</a:t>
            </a: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944100" y="209550"/>
            <a:ext cx="1816100" cy="579438"/>
          </a:xfrm>
          <a:prstGeom prst="rect">
            <a:avLst/>
          </a:prstGeom>
          <a:noFill/>
        </p:spPr>
        <p:txBody>
          <a:bodyPr wrap="none">
            <a:spAutoFit/>
          </a:bodyPr>
          <a:lstStyle/>
          <a:p>
            <a:r>
              <a:rPr lang="zh-CN" altLang="en-US" sz="3200" b="1"/>
              <a:t>简单查询</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74758" name="Picture 6"/>
          <p:cNvPicPr>
            <a:picLocks noChangeAspect="1" noChangeArrowheads="1"/>
          </p:cNvPicPr>
          <p:nvPr/>
        </p:nvPicPr>
        <p:blipFill>
          <a:blip r:embed="rId2"/>
          <a:srcRect/>
          <a:stretch>
            <a:fillRect/>
          </a:stretch>
        </p:blipFill>
        <p:spPr bwMode="auto">
          <a:xfrm>
            <a:off x="3638550" y="962025"/>
            <a:ext cx="7667625" cy="56197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3830638" y="1281113"/>
            <a:ext cx="6772275" cy="457200"/>
          </a:xfrm>
          <a:prstGeom prst="rect">
            <a:avLst/>
          </a:prstGeom>
          <a:noFill/>
          <a:ln w="9525">
            <a:noFill/>
            <a:miter lim="800000"/>
            <a:headEnd/>
            <a:tailEnd/>
          </a:ln>
        </p:spPr>
        <p:txBody>
          <a:bodyPr>
            <a:spAutoFit/>
          </a:bodyPr>
          <a:lstStyle/>
          <a:p>
            <a:pPr>
              <a:buFont typeface="Arial" charset="0"/>
              <a:buNone/>
            </a:pPr>
            <a:r>
              <a:rPr lang="zh-CN" altLang="zh-CN" sz="2400" b="1">
                <a:latin typeface="宋体" charset="-122"/>
              </a:rPr>
              <a:t>步骤</a:t>
            </a:r>
            <a:r>
              <a:rPr lang="en-US" altLang="zh-CN" sz="2400" b="1">
                <a:latin typeface="宋体" charset="-122"/>
              </a:rPr>
              <a:t>3</a:t>
            </a:r>
            <a:r>
              <a:rPr lang="zh-CN" altLang="en-US" sz="2400" b="1">
                <a:latin typeface="宋体" charset="-122"/>
              </a:rPr>
              <a:t>：点击工具栏中的</a:t>
            </a:r>
            <a:r>
              <a:rPr lang="en-US" altLang="zh-CN" sz="2400" b="1">
                <a:latin typeface="宋体" charset="-122"/>
              </a:rPr>
              <a:t>sql </a:t>
            </a:r>
            <a:r>
              <a:rPr lang="zh-CN" altLang="en-US" sz="2400" b="1">
                <a:latin typeface="宋体" charset="-122"/>
              </a:rPr>
              <a:t>按钮，如下：</a:t>
            </a:r>
            <a:endParaRPr lang="zh-CN" altLang="zh-CN" sz="2400" b="1">
              <a:latin typeface="宋体" charset="-122"/>
            </a:endParaRPr>
          </a:p>
        </p:txBody>
      </p:sp>
      <p:pic>
        <p:nvPicPr>
          <p:cNvPr id="77831" name="Picture 7"/>
          <p:cNvPicPr>
            <a:picLocks noChangeAspect="1" noChangeArrowheads="1"/>
          </p:cNvPicPr>
          <p:nvPr/>
        </p:nvPicPr>
        <p:blipFill>
          <a:blip r:embed="rId2"/>
          <a:srcRect/>
          <a:stretch>
            <a:fillRect/>
          </a:stretch>
        </p:blipFill>
        <p:spPr bwMode="auto">
          <a:xfrm>
            <a:off x="2300288" y="2228850"/>
            <a:ext cx="8115300" cy="422910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3228975" y="2359025"/>
            <a:ext cx="7862888" cy="822325"/>
          </a:xfrm>
          <a:prstGeom prst="rect">
            <a:avLst/>
          </a:prstGeom>
          <a:noFill/>
          <a:ln w="9525">
            <a:noFill/>
            <a:miter lim="800000"/>
            <a:headEnd/>
            <a:tailEnd/>
          </a:ln>
        </p:spPr>
        <p:txBody>
          <a:bodyPr>
            <a:spAutoFit/>
          </a:bodyPr>
          <a:lstStyle/>
          <a:p>
            <a:pPr>
              <a:buFont typeface="Arial" charset="0"/>
              <a:buNone/>
            </a:pPr>
            <a:r>
              <a:rPr lang="zh-CN" altLang="zh-CN" sz="2400" b="1">
                <a:latin typeface="宋体" charset="-122"/>
              </a:rPr>
              <a:t>步骤</a:t>
            </a:r>
            <a:r>
              <a:rPr lang="en-US" altLang="zh-CN" sz="2400" b="1">
                <a:latin typeface="宋体" charset="-122"/>
              </a:rPr>
              <a:t>4</a:t>
            </a:r>
            <a:r>
              <a:rPr lang="zh-CN" altLang="en-US" sz="2400" b="1">
                <a:latin typeface="宋体" charset="-122"/>
              </a:rPr>
              <a:t>：右上角编写以下项目内容的不同</a:t>
            </a:r>
            <a:r>
              <a:rPr lang="en-US" altLang="zh-CN" sz="2400" b="1">
                <a:latin typeface="宋体" charset="-122"/>
              </a:rPr>
              <a:t>sql</a:t>
            </a:r>
            <a:r>
              <a:rPr lang="zh-CN" altLang="en-US" sz="2400" b="1">
                <a:latin typeface="宋体" charset="-122"/>
              </a:rPr>
              <a:t>代码，编写完后点击工具栏中的“！”按钮即可执行并查看运行结果。</a:t>
            </a:r>
            <a:endParaRPr lang="zh-CN" altLang="zh-CN" sz="2400" b="1">
              <a:latin typeface="宋体"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030288"/>
            <a:ext cx="2689225" cy="579437"/>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2303463" y="1655763"/>
            <a:ext cx="1787525"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1.</a:t>
            </a:r>
            <a:r>
              <a:rPr lang="zh-CN" altLang="en-US" sz="2400" b="1">
                <a:latin typeface="宋体" charset="-122"/>
              </a:rPr>
              <a:t>选择列表</a:t>
            </a:r>
            <a:endParaRPr lang="zh-CN" altLang="zh-CN" sz="2400" b="1">
              <a:latin typeface="宋体" charset="-122"/>
            </a:endParaRPr>
          </a:p>
        </p:txBody>
      </p:sp>
      <p:sp>
        <p:nvSpPr>
          <p:cNvPr id="79880" name="Rectangle 8"/>
          <p:cNvSpPr>
            <a:spLocks noChangeArrowheads="1"/>
          </p:cNvSpPr>
          <p:nvPr/>
        </p:nvSpPr>
        <p:spPr bwMode="auto">
          <a:xfrm>
            <a:off x="3387725" y="2647950"/>
            <a:ext cx="6970713" cy="1187450"/>
          </a:xfrm>
          <a:prstGeom prst="rect">
            <a:avLst/>
          </a:prstGeom>
          <a:noFill/>
          <a:ln w="9525">
            <a:noFill/>
            <a:miter lim="800000"/>
            <a:headEnd/>
            <a:tailEnd/>
          </a:ln>
          <a:effectLst/>
        </p:spPr>
        <p:txBody>
          <a:bodyPr anchor="ctr">
            <a:spAutoFit/>
          </a:bodyPr>
          <a:lstStyle/>
          <a:p>
            <a:pPr indent="66675" algn="ctr"/>
            <a:r>
              <a:rPr lang="zh-CN" altLang="en-US" sz="2400">
                <a:latin typeface="宋体" charset="-122"/>
              </a:rPr>
              <a:t>选择列表</a:t>
            </a:r>
            <a:r>
              <a:rPr lang="en-US" altLang="zh-CN" sz="2400">
                <a:latin typeface="宋体" charset="-122"/>
              </a:rPr>
              <a:t>(select_list)</a:t>
            </a:r>
            <a:r>
              <a:rPr lang="zh-CN" altLang="en-US" sz="2400">
                <a:latin typeface="宋体" charset="-122"/>
              </a:rPr>
              <a:t>指出所查询列，它可以是一组列名列表、星号、表达式、变量</a:t>
            </a:r>
            <a:r>
              <a:rPr lang="en-US" altLang="zh-CN" sz="2400">
                <a:latin typeface="宋体" charset="-122"/>
              </a:rPr>
              <a:t>(</a:t>
            </a:r>
            <a:r>
              <a:rPr lang="zh-CN" altLang="en-US" sz="2400">
                <a:latin typeface="宋体" charset="-122"/>
              </a:rPr>
              <a:t>包括局部变量和全局变量</a:t>
            </a:r>
            <a:r>
              <a:rPr lang="en-US" altLang="zh-CN" sz="2400">
                <a:latin typeface="宋体" charset="-122"/>
              </a:rPr>
              <a:t>)</a:t>
            </a:r>
            <a:r>
              <a:rPr lang="zh-CN" altLang="en-US" sz="2400">
                <a:latin typeface="宋体" charset="-122"/>
              </a:rPr>
              <a:t>等构成。</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030288"/>
            <a:ext cx="2689225" cy="579437"/>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2303463" y="1655763"/>
            <a:ext cx="1787525"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1.</a:t>
            </a:r>
            <a:r>
              <a:rPr lang="zh-CN" altLang="en-US" sz="2400" b="1">
                <a:latin typeface="宋体" charset="-122"/>
              </a:rPr>
              <a:t>选择列表</a:t>
            </a:r>
            <a:endParaRPr lang="zh-CN" altLang="zh-CN" sz="2400" b="1">
              <a:latin typeface="宋体" charset="-122"/>
            </a:endParaRPr>
          </a:p>
        </p:txBody>
      </p:sp>
      <p:sp>
        <p:nvSpPr>
          <p:cNvPr id="80903"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pic>
        <p:nvPicPr>
          <p:cNvPr id="80904" name="Picture 8"/>
          <p:cNvPicPr>
            <a:picLocks noChangeAspect="1" noChangeArrowheads="1"/>
          </p:cNvPicPr>
          <p:nvPr/>
        </p:nvPicPr>
        <p:blipFill>
          <a:blip r:embed="rId2"/>
          <a:srcRect/>
          <a:stretch>
            <a:fillRect/>
          </a:stretch>
        </p:blipFill>
        <p:spPr bwMode="auto">
          <a:xfrm>
            <a:off x="3254375" y="3203575"/>
            <a:ext cx="7210425" cy="2628900"/>
          </a:xfrm>
          <a:prstGeom prst="rect">
            <a:avLst/>
          </a:prstGeom>
          <a:noFill/>
          <a:ln w="9525">
            <a:noFill/>
            <a:miter lim="800000"/>
            <a:headEnd/>
            <a:tailEnd/>
          </a:ln>
          <a:effectLst/>
        </p:spPr>
      </p:pic>
      <p:sp>
        <p:nvSpPr>
          <p:cNvPr id="3" name="文本框 4"/>
          <p:cNvSpPr txBox="1">
            <a:spLocks noChangeArrowheads="1"/>
          </p:cNvSpPr>
          <p:nvPr/>
        </p:nvSpPr>
        <p:spPr bwMode="auto">
          <a:xfrm>
            <a:off x="4122738" y="1758950"/>
            <a:ext cx="6472237" cy="915988"/>
          </a:xfrm>
          <a:prstGeom prst="rect">
            <a:avLst/>
          </a:prstGeom>
          <a:noFill/>
          <a:ln w="9525">
            <a:noFill/>
            <a:miter lim="800000"/>
            <a:headEnd/>
            <a:tailEnd/>
          </a:ln>
        </p:spPr>
        <p:txBody>
          <a:bodyPr>
            <a:spAutoFit/>
          </a:bodyPr>
          <a:lstStyle/>
          <a:p>
            <a:r>
              <a:rPr lang="zh-CN" altLang="en-US" b="1"/>
              <a:t>（</a:t>
            </a:r>
            <a:r>
              <a:rPr lang="en-US" altLang="zh-CN" b="1"/>
              <a:t>1</a:t>
            </a:r>
            <a:r>
              <a:rPr lang="zh-CN" altLang="en-US" b="1"/>
              <a:t>）选择所有列</a:t>
            </a:r>
          </a:p>
          <a:p>
            <a:r>
              <a:rPr lang="zh-CN" altLang="en-US" b="1"/>
              <a:t>例如，下面语句显示课程表中所有列的数据：</a:t>
            </a:r>
          </a:p>
          <a:p>
            <a:r>
              <a:rPr lang="en-US" altLang="zh-CN" b="1"/>
              <a:t>SELECT * FROM  </a:t>
            </a:r>
            <a:r>
              <a:rPr lang="zh-CN" altLang="en-US" b="1"/>
              <a:t>学生表</a:t>
            </a:r>
            <a:r>
              <a:rPr lang="zh-CN" altLang="en-US"/>
              <a:t> </a:t>
            </a:r>
            <a:endParaRPr lang="zh-CN" altLang="zh-CN"/>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030288"/>
            <a:ext cx="2689225" cy="579437"/>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2303463" y="1655763"/>
            <a:ext cx="1787525"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1.</a:t>
            </a:r>
            <a:r>
              <a:rPr lang="zh-CN" altLang="en-US" sz="2400" b="1">
                <a:latin typeface="宋体" charset="-122"/>
              </a:rPr>
              <a:t>选择列表</a:t>
            </a:r>
            <a:endParaRPr lang="zh-CN" altLang="zh-CN" sz="2400" b="1">
              <a:latin typeface="宋体" charset="-122"/>
            </a:endParaRPr>
          </a:p>
        </p:txBody>
      </p:sp>
      <p:sp>
        <p:nvSpPr>
          <p:cNvPr id="81927"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4122738" y="1746250"/>
            <a:ext cx="7586662" cy="1190625"/>
          </a:xfrm>
          <a:prstGeom prst="rect">
            <a:avLst/>
          </a:prstGeom>
          <a:noFill/>
          <a:ln w="9525">
            <a:noFill/>
            <a:miter lim="800000"/>
            <a:headEnd/>
            <a:tailEnd/>
          </a:ln>
        </p:spPr>
        <p:txBody>
          <a:bodyPr>
            <a:spAutoFit/>
          </a:bodyPr>
          <a:lstStyle/>
          <a:p>
            <a:r>
              <a:rPr lang="en-US" altLang="zh-CN" b="1"/>
              <a:t>(2</a:t>
            </a:r>
            <a:r>
              <a:rPr lang="zh-CN" altLang="en-US" b="1"/>
              <a:t>）选择部分列并指定它们的显示次序</a:t>
            </a:r>
          </a:p>
          <a:p>
            <a:r>
              <a:rPr lang="zh-CN" altLang="en-US" b="1"/>
              <a:t>查询结果集合中数据的排列顺序与选择列表中所指定的列名排列顺序相同。例如</a:t>
            </a:r>
            <a:r>
              <a:rPr lang="en-US" altLang="zh-CN" b="1"/>
              <a:t>: SELECT  </a:t>
            </a:r>
            <a:r>
              <a:rPr lang="zh-CN" altLang="en-US" b="1"/>
              <a:t>学号</a:t>
            </a:r>
            <a:r>
              <a:rPr lang="en-US" altLang="zh-CN" b="1"/>
              <a:t>, </a:t>
            </a:r>
            <a:r>
              <a:rPr lang="zh-CN" altLang="en-US" b="1"/>
              <a:t>姓名</a:t>
            </a:r>
            <a:r>
              <a:rPr lang="en-US" altLang="zh-CN" b="1"/>
              <a:t>, </a:t>
            </a:r>
            <a:r>
              <a:rPr lang="zh-CN" altLang="en-US" b="1"/>
              <a:t>性别</a:t>
            </a:r>
            <a:r>
              <a:rPr lang="en-US" altLang="zh-CN" b="1"/>
              <a:t>, </a:t>
            </a:r>
            <a:r>
              <a:rPr lang="zh-CN" altLang="en-US" b="1"/>
              <a:t>出生日期</a:t>
            </a:r>
            <a:r>
              <a:rPr lang="en-US" altLang="zh-CN" b="1"/>
              <a:t>, </a:t>
            </a:r>
            <a:r>
              <a:rPr lang="zh-CN" altLang="en-US" b="1"/>
              <a:t>政治面貌</a:t>
            </a:r>
            <a:r>
              <a:rPr lang="en-US" altLang="zh-CN" b="1"/>
              <a:t>, </a:t>
            </a:r>
            <a:r>
              <a:rPr lang="zh-CN" altLang="en-US" b="1"/>
              <a:t>班级编号</a:t>
            </a:r>
            <a:r>
              <a:rPr lang="en-US" altLang="zh-CN" b="1"/>
              <a:t>, </a:t>
            </a:r>
            <a:r>
              <a:rPr lang="zh-CN" altLang="en-US" b="1"/>
              <a:t>家庭住址</a:t>
            </a:r>
            <a:r>
              <a:rPr lang="en-US" altLang="zh-CN" b="1"/>
              <a:t>, </a:t>
            </a:r>
            <a:r>
              <a:rPr lang="zh-CN" altLang="en-US" b="1"/>
              <a:t>邮编</a:t>
            </a:r>
            <a:r>
              <a:rPr lang="en-US" altLang="zh-CN" b="1"/>
              <a:t>, </a:t>
            </a:r>
            <a:r>
              <a:rPr lang="zh-CN" altLang="en-US" b="1"/>
              <a:t>备注 </a:t>
            </a:r>
            <a:r>
              <a:rPr lang="en-US" altLang="zh-CN" b="1"/>
              <a:t>FROM  </a:t>
            </a:r>
            <a:r>
              <a:rPr lang="zh-CN" altLang="en-US" b="1"/>
              <a:t>学生表：</a:t>
            </a:r>
            <a:endParaRPr lang="zh-CN" altLang="zh-CN" b="1"/>
          </a:p>
        </p:txBody>
      </p:sp>
      <p:pic>
        <p:nvPicPr>
          <p:cNvPr id="81930" name="Picture 10"/>
          <p:cNvPicPr>
            <a:picLocks noChangeAspect="1" noChangeArrowheads="1"/>
          </p:cNvPicPr>
          <p:nvPr/>
        </p:nvPicPr>
        <p:blipFill>
          <a:blip r:embed="rId2"/>
          <a:srcRect/>
          <a:stretch>
            <a:fillRect/>
          </a:stretch>
        </p:blipFill>
        <p:spPr bwMode="auto">
          <a:xfrm>
            <a:off x="2430463" y="3330575"/>
            <a:ext cx="8639175" cy="242887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030288"/>
            <a:ext cx="2689225" cy="579437"/>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2303463" y="1655763"/>
            <a:ext cx="1787525"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1.</a:t>
            </a:r>
            <a:r>
              <a:rPr lang="zh-CN" altLang="en-US" sz="2400" b="1">
                <a:latin typeface="宋体" charset="-122"/>
              </a:rPr>
              <a:t>选择列表</a:t>
            </a:r>
            <a:endParaRPr lang="zh-CN" altLang="zh-CN" sz="2400" b="1">
              <a:latin typeface="宋体" charset="-122"/>
            </a:endParaRPr>
          </a:p>
        </p:txBody>
      </p:sp>
      <p:sp>
        <p:nvSpPr>
          <p:cNvPr id="82951"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4122738" y="1746250"/>
            <a:ext cx="7586662" cy="1465263"/>
          </a:xfrm>
          <a:prstGeom prst="rect">
            <a:avLst/>
          </a:prstGeom>
          <a:noFill/>
          <a:ln w="9525">
            <a:noFill/>
            <a:miter lim="800000"/>
            <a:headEnd/>
            <a:tailEnd/>
          </a:ln>
        </p:spPr>
        <p:txBody>
          <a:bodyPr>
            <a:spAutoFit/>
          </a:bodyPr>
          <a:lstStyle/>
          <a:p>
            <a:r>
              <a:rPr lang="zh-CN" altLang="en-US" b="1"/>
              <a:t>（</a:t>
            </a:r>
            <a:r>
              <a:rPr lang="en-US" altLang="zh-CN" b="1"/>
              <a:t>3</a:t>
            </a:r>
            <a:r>
              <a:rPr lang="zh-CN" altLang="en-US" b="1"/>
              <a:t>）更改列标题</a:t>
            </a:r>
          </a:p>
          <a:p>
            <a:r>
              <a:rPr lang="zh-CN" altLang="en-US" b="1"/>
              <a:t>在选择列表中，可重新指定列标题。定义格式为：列标题</a:t>
            </a:r>
            <a:r>
              <a:rPr lang="en-US" altLang="zh-CN" b="1"/>
              <a:t>=</a:t>
            </a:r>
            <a:r>
              <a:rPr lang="zh-CN" altLang="en-US" b="1"/>
              <a:t>列名，如果指定的列标题不是标准的标识符格式时，应使用引号定界符，例如，下列语句使用英文显示列标题：</a:t>
            </a:r>
            <a:r>
              <a:rPr lang="en-US" altLang="zh-CN" b="1"/>
              <a:t>SELECT     </a:t>
            </a:r>
            <a:r>
              <a:rPr lang="zh-CN" altLang="en-US" b="1"/>
              <a:t>课程编号 </a:t>
            </a:r>
            <a:r>
              <a:rPr lang="en-US" altLang="zh-CN" b="1"/>
              <a:t>AS No, </a:t>
            </a:r>
            <a:r>
              <a:rPr lang="zh-CN" altLang="en-US" b="1"/>
              <a:t>课程名称 </a:t>
            </a:r>
            <a:r>
              <a:rPr lang="en-US" altLang="zh-CN" b="1"/>
              <a:t>AS Name, </a:t>
            </a:r>
            <a:r>
              <a:rPr lang="zh-CN" altLang="en-US" b="1"/>
              <a:t>课程类型 </a:t>
            </a:r>
            <a:r>
              <a:rPr lang="en-US" altLang="zh-CN" b="1"/>
              <a:t>AS Type, </a:t>
            </a:r>
            <a:r>
              <a:rPr lang="zh-CN" altLang="en-US" b="1"/>
              <a:t>课程描述 </a:t>
            </a:r>
            <a:r>
              <a:rPr lang="en-US" altLang="zh-CN" b="1"/>
              <a:t>AS describe FROM </a:t>
            </a:r>
            <a:r>
              <a:rPr lang="zh-CN" altLang="en-US" b="1"/>
              <a:t>课程表</a:t>
            </a:r>
            <a:endParaRPr lang="zh-CN" altLang="zh-CN" b="1"/>
          </a:p>
        </p:txBody>
      </p:sp>
      <p:pic>
        <p:nvPicPr>
          <p:cNvPr id="82954" name="Picture 10"/>
          <p:cNvPicPr>
            <a:picLocks noChangeAspect="1" noChangeArrowheads="1"/>
          </p:cNvPicPr>
          <p:nvPr/>
        </p:nvPicPr>
        <p:blipFill>
          <a:blip r:embed="rId2"/>
          <a:srcRect/>
          <a:stretch>
            <a:fillRect/>
          </a:stretch>
        </p:blipFill>
        <p:spPr bwMode="auto">
          <a:xfrm>
            <a:off x="4333875" y="3309938"/>
            <a:ext cx="7029450" cy="311467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09600" y="655638"/>
            <a:ext cx="2689225" cy="579437"/>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2103438" y="1719263"/>
            <a:ext cx="1787525"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1.</a:t>
            </a:r>
            <a:r>
              <a:rPr lang="zh-CN" altLang="en-US" sz="2400" b="1">
                <a:latin typeface="宋体" charset="-122"/>
              </a:rPr>
              <a:t>选择列表</a:t>
            </a:r>
            <a:endParaRPr lang="zh-CN" altLang="zh-CN" sz="2400" b="1">
              <a:latin typeface="宋体" charset="-122"/>
            </a:endParaRPr>
          </a:p>
        </p:txBody>
      </p:sp>
      <p:sp>
        <p:nvSpPr>
          <p:cNvPr id="83975"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4021138" y="1770063"/>
            <a:ext cx="3979862" cy="2563812"/>
          </a:xfrm>
          <a:prstGeom prst="rect">
            <a:avLst/>
          </a:prstGeom>
          <a:noFill/>
          <a:ln w="9525">
            <a:noFill/>
            <a:miter lim="800000"/>
            <a:headEnd/>
            <a:tailEnd/>
          </a:ln>
        </p:spPr>
        <p:txBody>
          <a:bodyPr>
            <a:spAutoFit/>
          </a:bodyPr>
          <a:lstStyle/>
          <a:p>
            <a:pPr marL="342900" indent="-342900"/>
            <a:r>
              <a:rPr lang="zh-CN" altLang="en-US" b="1"/>
              <a:t>（</a:t>
            </a:r>
            <a:r>
              <a:rPr lang="en-US" altLang="zh-CN" b="1"/>
              <a:t>4</a:t>
            </a:r>
            <a:r>
              <a:rPr lang="zh-CN" altLang="en-US" b="1"/>
              <a:t>）删除重复行</a:t>
            </a:r>
          </a:p>
          <a:p>
            <a:pPr marL="342900" indent="-342900"/>
            <a:r>
              <a:rPr lang="en-US" altLang="zh-CN" b="1"/>
              <a:t>SELECT</a:t>
            </a:r>
            <a:r>
              <a:rPr lang="zh-CN" altLang="en-US" b="1"/>
              <a:t>语句中使用</a:t>
            </a:r>
            <a:r>
              <a:rPr lang="en-US" altLang="zh-CN" b="1"/>
              <a:t>ALL</a:t>
            </a:r>
            <a:r>
              <a:rPr lang="zh-CN" altLang="en-US" b="1"/>
              <a:t>或</a:t>
            </a:r>
            <a:r>
              <a:rPr lang="en-US" altLang="zh-CN" b="1"/>
              <a:t>DISTINCT</a:t>
            </a:r>
            <a:r>
              <a:rPr lang="zh-CN" altLang="en-US" b="1"/>
              <a:t>选项来显示表中符合条件的所有行或删除其中重复的数据行，默认为</a:t>
            </a:r>
            <a:r>
              <a:rPr lang="en-US" altLang="zh-CN" b="1"/>
              <a:t>ALL</a:t>
            </a:r>
            <a:r>
              <a:rPr lang="zh-CN" altLang="en-US" b="1"/>
              <a:t>。使用</a:t>
            </a:r>
            <a:r>
              <a:rPr lang="en-US" altLang="zh-CN" b="1"/>
              <a:t>DISTINCT</a:t>
            </a:r>
            <a:r>
              <a:rPr lang="zh-CN" altLang="en-US" b="1"/>
              <a:t>选项时，对于所有重复的数据行在</a:t>
            </a:r>
            <a:r>
              <a:rPr lang="en-US" altLang="zh-CN" b="1"/>
              <a:t>SELECT</a:t>
            </a:r>
            <a:r>
              <a:rPr lang="zh-CN" altLang="en-US" b="1"/>
              <a:t>返回的结果集合中只保留一行。</a:t>
            </a:r>
          </a:p>
          <a:p>
            <a:pPr marL="342900" indent="-342900"/>
            <a:r>
              <a:rPr lang="zh-CN" altLang="en-US" b="1"/>
              <a:t>例如：</a:t>
            </a:r>
            <a:r>
              <a:rPr lang="en-US" altLang="zh-CN" b="1"/>
              <a:t>SELECT DISTINCT </a:t>
            </a:r>
            <a:r>
              <a:rPr lang="zh-CN" altLang="en-US" b="1"/>
              <a:t>课程类型  </a:t>
            </a:r>
            <a:r>
              <a:rPr lang="en-US" altLang="zh-CN" b="1"/>
              <a:t>FROM  </a:t>
            </a:r>
            <a:r>
              <a:rPr lang="zh-CN" altLang="en-US" b="1"/>
              <a:t>课程表（去掉重复）</a:t>
            </a:r>
            <a:endParaRPr lang="zh-CN" altLang="zh-CN" b="1"/>
          </a:p>
        </p:txBody>
      </p:sp>
      <p:pic>
        <p:nvPicPr>
          <p:cNvPr id="83978" name="Picture 10"/>
          <p:cNvPicPr>
            <a:picLocks noChangeAspect="1" noChangeArrowheads="1"/>
          </p:cNvPicPr>
          <p:nvPr/>
        </p:nvPicPr>
        <p:blipFill>
          <a:blip r:embed="rId2"/>
          <a:srcRect/>
          <a:stretch>
            <a:fillRect/>
          </a:stretch>
        </p:blipFill>
        <p:spPr bwMode="auto">
          <a:xfrm>
            <a:off x="8807450" y="2301875"/>
            <a:ext cx="2390775" cy="178117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030288"/>
            <a:ext cx="2689225" cy="579437"/>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2303463" y="1655763"/>
            <a:ext cx="1787525"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1.</a:t>
            </a:r>
            <a:r>
              <a:rPr lang="zh-CN" altLang="en-US" sz="2400" b="1">
                <a:latin typeface="宋体" charset="-122"/>
              </a:rPr>
              <a:t>选择列表</a:t>
            </a:r>
            <a:endParaRPr lang="zh-CN" altLang="zh-CN" sz="2400" b="1">
              <a:latin typeface="宋体" charset="-122"/>
            </a:endParaRPr>
          </a:p>
        </p:txBody>
      </p:sp>
      <p:sp>
        <p:nvSpPr>
          <p:cNvPr id="84999"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4122738" y="1746250"/>
            <a:ext cx="7586662" cy="1465263"/>
          </a:xfrm>
          <a:prstGeom prst="rect">
            <a:avLst/>
          </a:prstGeom>
          <a:noFill/>
          <a:ln w="9525">
            <a:noFill/>
            <a:miter lim="800000"/>
            <a:headEnd/>
            <a:tailEnd/>
          </a:ln>
        </p:spPr>
        <p:txBody>
          <a:bodyPr>
            <a:spAutoFit/>
          </a:bodyPr>
          <a:lstStyle/>
          <a:p>
            <a:r>
              <a:rPr lang="zh-CN" altLang="en-US" b="1"/>
              <a:t>（</a:t>
            </a:r>
            <a:r>
              <a:rPr lang="en-US" altLang="zh-CN" b="1"/>
              <a:t>5</a:t>
            </a:r>
            <a:r>
              <a:rPr lang="zh-CN" altLang="en-US" b="1"/>
              <a:t>）限制返回的行数</a:t>
            </a:r>
          </a:p>
          <a:p>
            <a:r>
              <a:rPr lang="zh-CN" altLang="en-US" b="1"/>
              <a:t>使用</a:t>
            </a:r>
            <a:r>
              <a:rPr lang="en-US" altLang="zh-CN" b="1"/>
              <a:t>TOP n [PERCENT]</a:t>
            </a:r>
            <a:r>
              <a:rPr lang="zh-CN" altLang="en-US" b="1"/>
              <a:t>选项限制返回的数据行数，</a:t>
            </a:r>
            <a:r>
              <a:rPr lang="en-US" altLang="zh-CN" b="1"/>
              <a:t>TOP n</a:t>
            </a:r>
            <a:r>
              <a:rPr lang="zh-CN" altLang="en-US" b="1"/>
              <a:t>说明返回</a:t>
            </a:r>
            <a:r>
              <a:rPr lang="en-US" altLang="zh-CN" b="1"/>
              <a:t>n</a:t>
            </a:r>
            <a:r>
              <a:rPr lang="zh-CN" altLang="en-US" b="1"/>
              <a:t>行，而</a:t>
            </a:r>
            <a:r>
              <a:rPr lang="en-US" altLang="zh-CN" b="1"/>
              <a:t>TOP n PERCENT</a:t>
            </a:r>
            <a:r>
              <a:rPr lang="zh-CN" altLang="en-US" b="1"/>
              <a:t>时，说明</a:t>
            </a:r>
            <a:r>
              <a:rPr lang="en-US" altLang="zh-CN" b="1"/>
              <a:t>n</a:t>
            </a:r>
            <a:r>
              <a:rPr lang="zh-CN" altLang="en-US" b="1"/>
              <a:t>是表示一百分数，指定返回的行数等于总行数的百分之几。例如：</a:t>
            </a:r>
          </a:p>
          <a:p>
            <a:r>
              <a:rPr lang="zh-CN" altLang="en-US" b="1"/>
              <a:t> </a:t>
            </a:r>
            <a:r>
              <a:rPr lang="en-US" altLang="zh-CN" b="1"/>
              <a:t>SELECT TOP 2 * FROM `</a:t>
            </a:r>
            <a:r>
              <a:rPr lang="zh-CN" altLang="en-US" b="1"/>
              <a:t>课程表</a:t>
            </a:r>
            <a:r>
              <a:rPr lang="zh-CN" altLang="en-US"/>
              <a:t> </a:t>
            </a:r>
            <a:endParaRPr lang="zh-CN" altLang="zh-CN"/>
          </a:p>
        </p:txBody>
      </p:sp>
      <p:pic>
        <p:nvPicPr>
          <p:cNvPr id="85002" name="Picture 10"/>
          <p:cNvPicPr>
            <a:picLocks noChangeAspect="1" noChangeArrowheads="1"/>
          </p:cNvPicPr>
          <p:nvPr/>
        </p:nvPicPr>
        <p:blipFill>
          <a:blip r:embed="rId2"/>
          <a:srcRect/>
          <a:stretch>
            <a:fillRect/>
          </a:stretch>
        </p:blipFill>
        <p:spPr bwMode="auto">
          <a:xfrm>
            <a:off x="4230688" y="3373438"/>
            <a:ext cx="6962775" cy="199072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bwMode="auto">
          <a:xfrm>
            <a:off x="609600" y="274638"/>
            <a:ext cx="10972800" cy="1143000"/>
          </a:xfrm>
          <a:prstGeom prst="rect">
            <a:avLst/>
          </a:prstGeom>
          <a:noFill/>
          <a:ln>
            <a:miter lim="800000"/>
            <a:headEnd/>
            <a:tailEnd/>
          </a:ln>
        </p:spPr>
        <p:txBody>
          <a:bodyPr/>
          <a:lstStyle/>
          <a:p>
            <a:endParaRPr lang="en-US" altLang="zh-CN" b="1" smtClean="0">
              <a:solidFill>
                <a:srgbClr val="262626"/>
              </a:solidFill>
            </a:endParaRPr>
          </a:p>
        </p:txBody>
      </p:sp>
      <p:sp>
        <p:nvSpPr>
          <p:cNvPr id="57347" name="Rectangle 3"/>
          <p:cNvSpPr>
            <a:spLocks noGrp="1" noChangeArrowheads="1"/>
          </p:cNvSpPr>
          <p:nvPr>
            <p:ph type="body" idx="4294967295"/>
          </p:nvPr>
        </p:nvSpPr>
        <p:spPr bwMode="auto">
          <a:xfrm>
            <a:off x="609600" y="1600200"/>
            <a:ext cx="10972800" cy="4525963"/>
          </a:xfrm>
          <a:prstGeom prst="rect">
            <a:avLst/>
          </a:prstGeom>
          <a:noFill/>
          <a:ln>
            <a:miter lim="800000"/>
            <a:headEnd/>
            <a:tailEnd/>
          </a:ln>
        </p:spPr>
        <p:txBody>
          <a:bodyPr/>
          <a:lstStyle/>
          <a:p>
            <a:pPr>
              <a:buFont typeface="Arial" charset="0"/>
              <a:buNone/>
            </a:pPr>
            <a:r>
              <a:rPr lang="zh-CN" altLang="en-US" sz="3200" smtClean="0"/>
              <a:t>    数据查询是数据库系统应用的主要内容，保存数据就是为了使用，要使用数据首先查找到需要的数据。在</a:t>
            </a:r>
            <a:r>
              <a:rPr lang="en-US" altLang="zh-CN" sz="3200" smtClean="0"/>
              <a:t>T-SQL</a:t>
            </a:r>
            <a:r>
              <a:rPr lang="zh-CN" altLang="en-US" sz="3200" smtClean="0"/>
              <a:t>中使用</a:t>
            </a:r>
            <a:r>
              <a:rPr lang="en-US" altLang="zh-CN" sz="3200" smtClean="0"/>
              <a:t>SELECT</a:t>
            </a:r>
            <a:r>
              <a:rPr lang="zh-CN" altLang="en-US" sz="3200" smtClean="0"/>
              <a:t>语句来实现数据查询。用户通过</a:t>
            </a:r>
            <a:r>
              <a:rPr lang="en-US" altLang="zh-CN" sz="3200" smtClean="0"/>
              <a:t>SELECT</a:t>
            </a:r>
            <a:r>
              <a:rPr lang="zh-CN" altLang="en-US" sz="3200" smtClean="0"/>
              <a:t>语句可以从数据库中搜索用户所需要的数据，也可进行数据的统计汇总并返回给用户。</a:t>
            </a:r>
            <a:r>
              <a:rPr lang="en-US" altLang="zh-CN" sz="3200" smtClean="0"/>
              <a:t>SELECT</a:t>
            </a:r>
            <a:r>
              <a:rPr lang="zh-CN" altLang="en-US" sz="3200" smtClean="0"/>
              <a:t>语句是数据库操作中使用频率最高的语句，是</a:t>
            </a:r>
            <a:r>
              <a:rPr lang="en-US" altLang="zh-CN" sz="3200" smtClean="0"/>
              <a:t>SQL</a:t>
            </a:r>
            <a:r>
              <a:rPr lang="zh-CN" altLang="en-US" sz="3200" smtClean="0"/>
              <a:t>语言的灵魂 </a:t>
            </a:r>
          </a:p>
        </p:txBody>
      </p:sp>
    </p:spTree>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030288"/>
            <a:ext cx="2689225" cy="579437"/>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1965325" y="1643063"/>
            <a:ext cx="1925638"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2. FROM</a:t>
            </a:r>
            <a:r>
              <a:rPr lang="zh-CN" altLang="en-US" sz="2400" b="1">
                <a:latin typeface="宋体" charset="-122"/>
              </a:rPr>
              <a:t>子句</a:t>
            </a:r>
            <a:r>
              <a:rPr lang="zh-CN" altLang="en-US"/>
              <a:t> </a:t>
            </a:r>
            <a:endParaRPr lang="zh-CN" altLang="zh-CN"/>
          </a:p>
        </p:txBody>
      </p:sp>
      <p:sp>
        <p:nvSpPr>
          <p:cNvPr id="86023"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4122738" y="1746250"/>
            <a:ext cx="7586662" cy="915988"/>
          </a:xfrm>
          <a:prstGeom prst="rect">
            <a:avLst/>
          </a:prstGeom>
          <a:noFill/>
          <a:ln w="9525">
            <a:noFill/>
            <a:miter lim="800000"/>
            <a:headEnd/>
            <a:tailEnd/>
          </a:ln>
        </p:spPr>
        <p:txBody>
          <a:bodyPr>
            <a:spAutoFit/>
          </a:bodyPr>
          <a:lstStyle/>
          <a:p>
            <a:r>
              <a:rPr lang="en-US" altLang="zh-CN" b="1"/>
              <a:t>FROM</a:t>
            </a:r>
            <a:r>
              <a:rPr lang="zh-CN" altLang="en-US" b="1"/>
              <a:t>子句指定</a:t>
            </a:r>
            <a:r>
              <a:rPr lang="en-US" altLang="zh-CN" b="1"/>
              <a:t>SELECT</a:t>
            </a:r>
            <a:r>
              <a:rPr lang="zh-CN" altLang="en-US" b="1"/>
              <a:t>语句查询及与查询相关的表或视图。在</a:t>
            </a:r>
            <a:r>
              <a:rPr lang="en-US" altLang="zh-CN" b="1"/>
              <a:t>FROM</a:t>
            </a:r>
            <a:r>
              <a:rPr lang="zh-CN" altLang="en-US" b="1"/>
              <a:t>子句中最多可指定</a:t>
            </a:r>
            <a:r>
              <a:rPr lang="en-US" altLang="zh-CN" b="1"/>
              <a:t>256</a:t>
            </a:r>
            <a:r>
              <a:rPr lang="zh-CN" altLang="en-US" b="1"/>
              <a:t>个表或视图，它们之间用逗号分隔。如下图所示从课程表中查询</a:t>
            </a:r>
            <a:r>
              <a:rPr lang="zh-CN" altLang="en-US"/>
              <a:t> </a:t>
            </a:r>
            <a:endParaRPr lang="zh-CN" altLang="zh-CN"/>
          </a:p>
        </p:txBody>
      </p:sp>
      <p:pic>
        <p:nvPicPr>
          <p:cNvPr id="86026" name="Picture 10"/>
          <p:cNvPicPr>
            <a:picLocks noChangeAspect="1" noChangeArrowheads="1"/>
          </p:cNvPicPr>
          <p:nvPr/>
        </p:nvPicPr>
        <p:blipFill>
          <a:blip r:embed="rId2"/>
          <a:srcRect/>
          <a:stretch>
            <a:fillRect/>
          </a:stretch>
        </p:blipFill>
        <p:spPr bwMode="auto">
          <a:xfrm>
            <a:off x="4279900" y="2682875"/>
            <a:ext cx="6915150" cy="349567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60400" y="679450"/>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1050925" y="1430338"/>
            <a:ext cx="2540000" cy="822325"/>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3.</a:t>
            </a:r>
            <a:r>
              <a:rPr lang="zh-CN" altLang="en-US" sz="2400" b="1">
                <a:latin typeface="宋体" charset="-122"/>
              </a:rPr>
              <a:t>使用</a:t>
            </a:r>
            <a:r>
              <a:rPr lang="en-US" altLang="zh-CN" sz="2400" b="1">
                <a:latin typeface="宋体" charset="-122"/>
              </a:rPr>
              <a:t>WHERE</a:t>
            </a:r>
            <a:r>
              <a:rPr lang="zh-CN" altLang="en-US" sz="2400" b="1">
                <a:latin typeface="宋体" charset="-122"/>
              </a:rPr>
              <a:t>子句设置查询条件</a:t>
            </a:r>
            <a:endParaRPr lang="zh-CN" altLang="zh-CN" sz="2400" b="1">
              <a:latin typeface="宋体" charset="-122"/>
            </a:endParaRPr>
          </a:p>
        </p:txBody>
      </p:sp>
      <p:sp>
        <p:nvSpPr>
          <p:cNvPr id="87047"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4837113" y="1884363"/>
            <a:ext cx="6407150" cy="1616075"/>
          </a:xfrm>
          <a:prstGeom prst="rect">
            <a:avLst/>
          </a:prstGeom>
          <a:noFill/>
          <a:ln w="9525">
            <a:noFill/>
            <a:miter lim="800000"/>
            <a:headEnd/>
            <a:tailEnd/>
          </a:ln>
        </p:spPr>
        <p:txBody>
          <a:bodyPr>
            <a:spAutoFit/>
          </a:bodyPr>
          <a:lstStyle/>
          <a:p>
            <a:r>
              <a:rPr lang="en-US" altLang="zh-CN" sz="2000">
                <a:latin typeface="宋体" charset="-122"/>
              </a:rPr>
              <a:t>WHERE</a:t>
            </a:r>
            <a:r>
              <a:rPr lang="zh-CN" altLang="en-US" sz="2000">
                <a:latin typeface="宋体" charset="-122"/>
              </a:rPr>
              <a:t>子句设置查询条件，过滤掉不需要的数据行。例如下面语句查询出生年月在</a:t>
            </a:r>
            <a:r>
              <a:rPr lang="en-US" altLang="zh-CN" sz="2000">
                <a:latin typeface="宋体" charset="-122"/>
              </a:rPr>
              <a:t>94</a:t>
            </a:r>
            <a:r>
              <a:rPr lang="zh-CN" altLang="en-US" sz="2000">
                <a:latin typeface="宋体" charset="-122"/>
              </a:rPr>
              <a:t>年后的数据：</a:t>
            </a:r>
          </a:p>
          <a:p>
            <a:r>
              <a:rPr lang="en-US" altLang="zh-CN" sz="2000">
                <a:latin typeface="宋体" charset="-122"/>
              </a:rPr>
              <a:t>SELECT  *   FROM  </a:t>
            </a:r>
            <a:r>
              <a:rPr lang="zh-CN" altLang="en-US" sz="2000">
                <a:latin typeface="宋体" charset="-122"/>
              </a:rPr>
              <a:t>学生  </a:t>
            </a:r>
            <a:r>
              <a:rPr lang="en-US" altLang="zh-CN" sz="2000">
                <a:latin typeface="宋体" charset="-122"/>
              </a:rPr>
              <a:t>WHERE   (</a:t>
            </a:r>
            <a:r>
              <a:rPr lang="zh-CN" altLang="en-US" sz="2000">
                <a:latin typeface="宋体" charset="-122"/>
              </a:rPr>
              <a:t>出生日期</a:t>
            </a:r>
            <a:r>
              <a:rPr lang="en-US" altLang="zh-CN" sz="2000">
                <a:latin typeface="宋体" charset="-122"/>
              </a:rPr>
              <a:t>&gt;= '1994-01-01')</a:t>
            </a:r>
          </a:p>
          <a:p>
            <a:r>
              <a:rPr lang="en-US" altLang="zh-CN" sz="2000">
                <a:latin typeface="宋体" charset="-122"/>
              </a:rPr>
              <a:t> WHERE</a:t>
            </a:r>
            <a:r>
              <a:rPr lang="zh-CN" altLang="en-US" sz="2000">
                <a:latin typeface="宋体" charset="-122"/>
              </a:rPr>
              <a:t>子句可包括各种条件运算符：</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60400" y="679450"/>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1050925" y="1430338"/>
            <a:ext cx="2540000" cy="822325"/>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3.</a:t>
            </a:r>
            <a:r>
              <a:rPr lang="zh-CN" altLang="en-US" sz="2400" b="1">
                <a:latin typeface="宋体" charset="-122"/>
              </a:rPr>
              <a:t>使用</a:t>
            </a:r>
            <a:r>
              <a:rPr lang="en-US" altLang="zh-CN" sz="2400" b="1">
                <a:latin typeface="宋体" charset="-122"/>
              </a:rPr>
              <a:t>WHERE</a:t>
            </a:r>
            <a:r>
              <a:rPr lang="zh-CN" altLang="en-US" sz="2400" b="1">
                <a:latin typeface="宋体" charset="-122"/>
              </a:rPr>
              <a:t>子句设置查询条件</a:t>
            </a:r>
            <a:endParaRPr lang="zh-CN" altLang="zh-CN" sz="2400" b="1">
              <a:latin typeface="宋体" charset="-122"/>
            </a:endParaRPr>
          </a:p>
        </p:txBody>
      </p:sp>
      <p:sp>
        <p:nvSpPr>
          <p:cNvPr id="88071"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3797300" y="1608138"/>
            <a:ext cx="7397750" cy="1920875"/>
          </a:xfrm>
          <a:prstGeom prst="rect">
            <a:avLst/>
          </a:prstGeom>
          <a:noFill/>
          <a:ln w="9525">
            <a:noFill/>
            <a:miter lim="800000"/>
            <a:headEnd/>
            <a:tailEnd/>
          </a:ln>
        </p:spPr>
        <p:txBody>
          <a:bodyPr>
            <a:spAutoFit/>
          </a:bodyPr>
          <a:lstStyle/>
          <a:p>
            <a:r>
              <a:rPr lang="zh-CN" altLang="en-US" sz="2000">
                <a:latin typeface="宋体" charset="-122"/>
              </a:rPr>
              <a:t>（</a:t>
            </a:r>
            <a:r>
              <a:rPr lang="en-US" altLang="zh-CN" sz="2000">
                <a:latin typeface="宋体" charset="-122"/>
              </a:rPr>
              <a:t>1</a:t>
            </a:r>
            <a:r>
              <a:rPr lang="zh-CN" altLang="en-US" sz="2000">
                <a:latin typeface="宋体" charset="-122"/>
              </a:rPr>
              <a:t>）比较运算符</a:t>
            </a:r>
            <a:r>
              <a:rPr lang="en-US" altLang="zh-CN" sz="2000">
                <a:latin typeface="宋体" charset="-122"/>
              </a:rPr>
              <a:t>(</a:t>
            </a:r>
            <a:r>
              <a:rPr lang="zh-CN" altLang="en-US" sz="2000">
                <a:latin typeface="宋体" charset="-122"/>
              </a:rPr>
              <a:t>大小比较</a:t>
            </a:r>
            <a:r>
              <a:rPr lang="en-US" altLang="zh-CN" sz="2000">
                <a:latin typeface="宋体" charset="-122"/>
              </a:rPr>
              <a:t>)</a:t>
            </a:r>
            <a:r>
              <a:rPr lang="zh-CN" altLang="en-US" sz="2000">
                <a:latin typeface="宋体" charset="-122"/>
              </a:rPr>
              <a:t>：</a:t>
            </a:r>
            <a:r>
              <a:rPr lang="en-US" altLang="zh-CN" sz="2000">
                <a:latin typeface="宋体" charset="-122"/>
              </a:rPr>
              <a:t>&gt;</a:t>
            </a:r>
            <a:r>
              <a:rPr lang="zh-CN" altLang="en-US" sz="2000">
                <a:latin typeface="宋体" charset="-122"/>
              </a:rPr>
              <a:t>、</a:t>
            </a:r>
            <a:r>
              <a:rPr lang="en-US" altLang="zh-CN" sz="2000">
                <a:latin typeface="宋体" charset="-122"/>
              </a:rPr>
              <a:t>&gt;=</a:t>
            </a:r>
            <a:r>
              <a:rPr lang="zh-CN" altLang="en-US" sz="2000">
                <a:latin typeface="宋体" charset="-122"/>
              </a:rPr>
              <a:t>、</a:t>
            </a:r>
            <a:r>
              <a:rPr lang="en-US" altLang="zh-CN" sz="2000">
                <a:latin typeface="宋体" charset="-122"/>
              </a:rPr>
              <a:t>=</a:t>
            </a:r>
            <a:r>
              <a:rPr lang="zh-CN" altLang="en-US" sz="2000">
                <a:latin typeface="宋体" charset="-122"/>
              </a:rPr>
              <a:t>、</a:t>
            </a:r>
            <a:r>
              <a:rPr lang="en-US" altLang="zh-CN" sz="2000">
                <a:latin typeface="宋体" charset="-122"/>
              </a:rPr>
              <a:t>&lt;</a:t>
            </a:r>
            <a:r>
              <a:rPr lang="zh-CN" altLang="en-US" sz="2000">
                <a:latin typeface="宋体" charset="-122"/>
              </a:rPr>
              <a:t>、</a:t>
            </a:r>
            <a:r>
              <a:rPr lang="en-US" altLang="zh-CN" sz="2000">
                <a:latin typeface="宋体" charset="-122"/>
              </a:rPr>
              <a:t>&lt;=</a:t>
            </a:r>
            <a:r>
              <a:rPr lang="zh-CN" altLang="en-US" sz="2000">
                <a:latin typeface="宋体" charset="-122"/>
              </a:rPr>
              <a:t>、</a:t>
            </a:r>
            <a:r>
              <a:rPr lang="en-US" altLang="zh-CN" sz="2000">
                <a:latin typeface="宋体" charset="-122"/>
              </a:rPr>
              <a:t>&lt;&gt;</a:t>
            </a:r>
            <a:r>
              <a:rPr lang="zh-CN" altLang="en-US" sz="2000">
                <a:latin typeface="宋体" charset="-122"/>
              </a:rPr>
              <a:t>、</a:t>
            </a:r>
            <a:r>
              <a:rPr lang="en-US" altLang="zh-CN" sz="2000">
                <a:latin typeface="宋体" charset="-122"/>
              </a:rPr>
              <a:t>!&gt;</a:t>
            </a:r>
            <a:r>
              <a:rPr lang="zh-CN" altLang="en-US" sz="2000">
                <a:latin typeface="宋体" charset="-122"/>
              </a:rPr>
              <a:t>、</a:t>
            </a:r>
            <a:r>
              <a:rPr lang="en-US" altLang="zh-CN" sz="2000">
                <a:latin typeface="宋体" charset="-122"/>
              </a:rPr>
              <a:t>!&lt;</a:t>
            </a:r>
          </a:p>
          <a:p>
            <a:r>
              <a:rPr lang="zh-CN" altLang="en-US" sz="2000">
                <a:latin typeface="宋体" charset="-122"/>
              </a:rPr>
              <a:t>范围运算符</a:t>
            </a:r>
            <a:r>
              <a:rPr lang="en-US" altLang="zh-CN" sz="2000">
                <a:latin typeface="宋体" charset="-122"/>
              </a:rPr>
              <a:t>(</a:t>
            </a:r>
            <a:r>
              <a:rPr lang="zh-CN" altLang="en-US" sz="2000">
                <a:latin typeface="宋体" charset="-122"/>
              </a:rPr>
              <a:t>表达式值是否在指定的范围</a:t>
            </a:r>
            <a:r>
              <a:rPr lang="en-US" altLang="zh-CN" sz="2000">
                <a:latin typeface="宋体" charset="-122"/>
              </a:rPr>
              <a:t>)</a:t>
            </a:r>
            <a:r>
              <a:rPr lang="zh-CN" altLang="en-US" sz="2000">
                <a:latin typeface="宋体" charset="-122"/>
              </a:rPr>
              <a:t>：</a:t>
            </a:r>
            <a:r>
              <a:rPr lang="en-US" altLang="zh-CN" sz="2000">
                <a:latin typeface="宋体" charset="-122"/>
              </a:rPr>
              <a:t>BETWEEN…AND…</a:t>
            </a:r>
            <a:r>
              <a:rPr lang="zh-CN" altLang="en-US" sz="2000">
                <a:latin typeface="宋体" charset="-122"/>
              </a:rPr>
              <a:t>，</a:t>
            </a:r>
            <a:r>
              <a:rPr lang="en-US" altLang="zh-CN" sz="2000">
                <a:latin typeface="宋体" charset="-122"/>
              </a:rPr>
              <a:t>NOT BETWEEN…AND…</a:t>
            </a:r>
          </a:p>
          <a:p>
            <a:r>
              <a:rPr lang="zh-CN" altLang="en-US" sz="2000">
                <a:latin typeface="宋体" charset="-122"/>
              </a:rPr>
              <a:t>如：</a:t>
            </a:r>
            <a:r>
              <a:rPr lang="en-US" altLang="zh-CN" sz="2000">
                <a:latin typeface="宋体" charset="-122"/>
              </a:rPr>
              <a:t>SELECT  </a:t>
            </a:r>
            <a:r>
              <a:rPr lang="zh-CN" altLang="en-US" sz="2000">
                <a:latin typeface="宋体" charset="-122"/>
              </a:rPr>
              <a:t>学号</a:t>
            </a:r>
            <a:r>
              <a:rPr lang="en-US" altLang="zh-CN" sz="2000">
                <a:latin typeface="宋体" charset="-122"/>
              </a:rPr>
              <a:t>, </a:t>
            </a:r>
            <a:r>
              <a:rPr lang="zh-CN" altLang="en-US" sz="2000">
                <a:latin typeface="宋体" charset="-122"/>
              </a:rPr>
              <a:t>姓名</a:t>
            </a:r>
            <a:r>
              <a:rPr lang="en-US" altLang="zh-CN" sz="2000">
                <a:latin typeface="宋体" charset="-122"/>
              </a:rPr>
              <a:t>, </a:t>
            </a:r>
            <a:r>
              <a:rPr lang="zh-CN" altLang="en-US" sz="2000">
                <a:latin typeface="宋体" charset="-122"/>
              </a:rPr>
              <a:t>性别</a:t>
            </a:r>
            <a:r>
              <a:rPr lang="en-US" altLang="zh-CN" sz="2000">
                <a:latin typeface="宋体" charset="-122"/>
              </a:rPr>
              <a:t>, </a:t>
            </a:r>
            <a:r>
              <a:rPr lang="zh-CN" altLang="en-US" sz="2000">
                <a:latin typeface="宋体" charset="-122"/>
              </a:rPr>
              <a:t>出生日期</a:t>
            </a:r>
            <a:r>
              <a:rPr lang="en-US" altLang="zh-CN" sz="2000">
                <a:latin typeface="宋体" charset="-122"/>
              </a:rPr>
              <a:t>, </a:t>
            </a:r>
            <a:r>
              <a:rPr lang="zh-CN" altLang="en-US" sz="2000">
                <a:latin typeface="宋体" charset="-122"/>
              </a:rPr>
              <a:t>政治面貌</a:t>
            </a:r>
            <a:r>
              <a:rPr lang="en-US" altLang="zh-CN" sz="2000">
                <a:latin typeface="宋体" charset="-122"/>
              </a:rPr>
              <a:t>, </a:t>
            </a:r>
            <a:r>
              <a:rPr lang="zh-CN" altLang="en-US" sz="2000">
                <a:latin typeface="宋体" charset="-122"/>
              </a:rPr>
              <a:t>班级编号</a:t>
            </a:r>
            <a:r>
              <a:rPr lang="en-US" altLang="zh-CN" sz="2000">
                <a:latin typeface="宋体" charset="-122"/>
              </a:rPr>
              <a:t>, </a:t>
            </a:r>
            <a:r>
              <a:rPr lang="zh-CN" altLang="en-US" sz="2000">
                <a:latin typeface="宋体" charset="-122"/>
              </a:rPr>
              <a:t>家庭住址</a:t>
            </a:r>
            <a:r>
              <a:rPr lang="en-US" altLang="zh-CN" sz="2000">
                <a:latin typeface="宋体" charset="-122"/>
              </a:rPr>
              <a:t>, </a:t>
            </a:r>
            <a:r>
              <a:rPr lang="zh-CN" altLang="en-US" sz="2000">
                <a:latin typeface="宋体" charset="-122"/>
              </a:rPr>
              <a:t>邮编</a:t>
            </a:r>
            <a:r>
              <a:rPr lang="en-US" altLang="zh-CN" sz="2000">
                <a:latin typeface="宋体" charset="-122"/>
              </a:rPr>
              <a:t>, </a:t>
            </a:r>
            <a:r>
              <a:rPr lang="zh-CN" altLang="en-US" sz="2000">
                <a:latin typeface="宋体" charset="-122"/>
              </a:rPr>
              <a:t>备注 </a:t>
            </a:r>
            <a:r>
              <a:rPr lang="en-US" altLang="zh-CN" sz="2000">
                <a:latin typeface="宋体" charset="-122"/>
              </a:rPr>
              <a:t>FROM </a:t>
            </a:r>
            <a:r>
              <a:rPr lang="zh-CN" altLang="en-US" sz="2000">
                <a:latin typeface="宋体" charset="-122"/>
              </a:rPr>
              <a:t>学生表</a:t>
            </a:r>
          </a:p>
          <a:p>
            <a:r>
              <a:rPr lang="en-US" altLang="zh-CN" sz="2000">
                <a:latin typeface="宋体" charset="-122"/>
              </a:rPr>
              <a:t>WHERE (</a:t>
            </a:r>
            <a:r>
              <a:rPr lang="zh-CN" altLang="en-US" sz="2000">
                <a:latin typeface="宋体" charset="-122"/>
              </a:rPr>
              <a:t>出生日期 </a:t>
            </a:r>
            <a:r>
              <a:rPr lang="en-US" altLang="zh-CN" sz="2000">
                <a:latin typeface="宋体" charset="-122"/>
              </a:rPr>
              <a:t>BETWEEN '1994-01-01' AND '1995-12-31')</a:t>
            </a:r>
            <a:endParaRPr lang="zh-CN" altLang="en-US" sz="2000">
              <a:latin typeface="宋体" charset="-122"/>
            </a:endParaRPr>
          </a:p>
        </p:txBody>
      </p:sp>
      <p:pic>
        <p:nvPicPr>
          <p:cNvPr id="88073" name="Picture 9"/>
          <p:cNvPicPr>
            <a:picLocks noChangeAspect="1" noChangeArrowheads="1"/>
          </p:cNvPicPr>
          <p:nvPr/>
        </p:nvPicPr>
        <p:blipFill>
          <a:blip r:embed="rId2"/>
          <a:srcRect/>
          <a:stretch>
            <a:fillRect/>
          </a:stretch>
        </p:blipFill>
        <p:spPr bwMode="auto">
          <a:xfrm>
            <a:off x="4132263" y="3690938"/>
            <a:ext cx="6734175" cy="23812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60400" y="679450"/>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1050925" y="1430338"/>
            <a:ext cx="2540000" cy="822325"/>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3.</a:t>
            </a:r>
            <a:r>
              <a:rPr lang="zh-CN" altLang="en-US" sz="2400" b="1">
                <a:latin typeface="宋体" charset="-122"/>
              </a:rPr>
              <a:t>使用</a:t>
            </a:r>
            <a:r>
              <a:rPr lang="en-US" altLang="zh-CN" sz="2400" b="1">
                <a:latin typeface="宋体" charset="-122"/>
              </a:rPr>
              <a:t>WHERE</a:t>
            </a:r>
            <a:r>
              <a:rPr lang="zh-CN" altLang="en-US" sz="2400" b="1">
                <a:latin typeface="宋体" charset="-122"/>
              </a:rPr>
              <a:t>子句设置查询条件</a:t>
            </a:r>
            <a:endParaRPr lang="zh-CN" altLang="zh-CN" sz="2400" b="1">
              <a:latin typeface="宋体" charset="-122"/>
            </a:endParaRPr>
          </a:p>
        </p:txBody>
      </p:sp>
      <p:sp>
        <p:nvSpPr>
          <p:cNvPr id="89095"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3797300" y="1608138"/>
            <a:ext cx="7712075" cy="1920875"/>
          </a:xfrm>
          <a:prstGeom prst="rect">
            <a:avLst/>
          </a:prstGeom>
          <a:noFill/>
          <a:ln w="9525">
            <a:noFill/>
            <a:miter lim="800000"/>
            <a:headEnd/>
            <a:tailEnd/>
          </a:ln>
        </p:spPr>
        <p:txBody>
          <a:bodyPr>
            <a:spAutoFit/>
          </a:bodyPr>
          <a:lstStyle/>
          <a:p>
            <a:r>
              <a:rPr lang="zh-CN" altLang="zh-CN" sz="2000">
                <a:latin typeface="宋体" charset="-122"/>
              </a:rPr>
              <a:t>（</a:t>
            </a:r>
            <a:r>
              <a:rPr lang="en-US" altLang="zh-CN" sz="2000">
                <a:latin typeface="宋体" charset="-122"/>
              </a:rPr>
              <a:t>2</a:t>
            </a:r>
            <a:r>
              <a:rPr lang="zh-CN" altLang="en-US" sz="2000">
                <a:latin typeface="宋体" charset="-122"/>
              </a:rPr>
              <a:t>）模式匹配符</a:t>
            </a:r>
            <a:r>
              <a:rPr lang="en-US" altLang="zh-CN" sz="2000">
                <a:latin typeface="宋体" charset="-122"/>
              </a:rPr>
              <a:t>(</a:t>
            </a:r>
            <a:r>
              <a:rPr lang="zh-CN" altLang="en-US" sz="2000">
                <a:latin typeface="宋体" charset="-122"/>
              </a:rPr>
              <a:t>判断值是否与指定的字符通配格式相符</a:t>
            </a:r>
            <a:r>
              <a:rPr lang="en-US" altLang="zh-CN" sz="2000">
                <a:latin typeface="宋体" charset="-122"/>
              </a:rPr>
              <a:t>)LIKE</a:t>
            </a:r>
            <a:r>
              <a:rPr lang="zh-CN" altLang="en-US" sz="2000">
                <a:latin typeface="宋体" charset="-122"/>
              </a:rPr>
              <a:t>、</a:t>
            </a:r>
            <a:r>
              <a:rPr lang="en-US" altLang="zh-CN" sz="2000">
                <a:latin typeface="宋体" charset="-122"/>
              </a:rPr>
              <a:t>NOT LIKE</a:t>
            </a:r>
          </a:p>
          <a:p>
            <a:r>
              <a:rPr lang="zh-CN" altLang="en-US" sz="2000">
                <a:latin typeface="宋体" charset="-122"/>
              </a:rPr>
              <a:t>常用于模糊查找，它判断列值是否与指定的字符串格式相匹配。可用于</a:t>
            </a:r>
            <a:r>
              <a:rPr lang="en-US" altLang="zh-CN" sz="2000">
                <a:latin typeface="宋体" charset="-122"/>
              </a:rPr>
              <a:t>char</a:t>
            </a:r>
            <a:r>
              <a:rPr lang="zh-CN" altLang="en-US" sz="2000">
                <a:latin typeface="宋体" charset="-122"/>
              </a:rPr>
              <a:t>、</a:t>
            </a:r>
            <a:r>
              <a:rPr lang="en-US" altLang="zh-CN" sz="2000">
                <a:latin typeface="宋体" charset="-122"/>
              </a:rPr>
              <a:t>varchar</a:t>
            </a:r>
            <a:r>
              <a:rPr lang="zh-CN" altLang="en-US" sz="2000">
                <a:latin typeface="宋体" charset="-122"/>
              </a:rPr>
              <a:t>、</a:t>
            </a:r>
            <a:r>
              <a:rPr lang="en-US" altLang="zh-CN" sz="2000">
                <a:latin typeface="宋体" charset="-122"/>
              </a:rPr>
              <a:t>text</a:t>
            </a:r>
            <a:r>
              <a:rPr lang="zh-CN" altLang="en-US" sz="2000">
                <a:latin typeface="宋体" charset="-122"/>
              </a:rPr>
              <a:t>、</a:t>
            </a:r>
            <a:r>
              <a:rPr lang="en-US" altLang="zh-CN" sz="2000">
                <a:latin typeface="宋体" charset="-122"/>
              </a:rPr>
              <a:t>ntext</a:t>
            </a:r>
            <a:r>
              <a:rPr lang="zh-CN" altLang="en-US" sz="2000">
                <a:latin typeface="宋体" charset="-122"/>
              </a:rPr>
              <a:t>、</a:t>
            </a:r>
            <a:r>
              <a:rPr lang="en-US" altLang="zh-CN" sz="2000">
                <a:latin typeface="宋体" charset="-122"/>
              </a:rPr>
              <a:t>datetime</a:t>
            </a:r>
            <a:r>
              <a:rPr lang="zh-CN" altLang="en-US" sz="2000">
                <a:latin typeface="宋体" charset="-122"/>
              </a:rPr>
              <a:t>和</a:t>
            </a:r>
            <a:r>
              <a:rPr lang="en-US" altLang="zh-CN" sz="2000">
                <a:latin typeface="宋体" charset="-122"/>
              </a:rPr>
              <a:t>smalldatetime</a:t>
            </a:r>
            <a:r>
              <a:rPr lang="zh-CN" altLang="en-US" sz="2000">
                <a:latin typeface="宋体" charset="-122"/>
              </a:rPr>
              <a:t>等类型查询。可使用以下通配字符：百分号</a:t>
            </a:r>
            <a:r>
              <a:rPr lang="en-US" altLang="zh-CN" sz="2000">
                <a:latin typeface="宋体" charset="-122"/>
              </a:rPr>
              <a:t>%</a:t>
            </a:r>
            <a:r>
              <a:rPr lang="zh-CN" altLang="en-US" sz="2000">
                <a:latin typeface="宋体" charset="-122"/>
              </a:rPr>
              <a:t>：可匹配任意类型和长度的字符，如果是中文，请使用两个百分号即</a:t>
            </a:r>
            <a:r>
              <a:rPr lang="en-US" altLang="zh-CN" sz="2000">
                <a:latin typeface="宋体" charset="-122"/>
              </a:rPr>
              <a:t>%% </a:t>
            </a:r>
            <a:endParaRPr lang="zh-CN" altLang="en-US" sz="2000">
              <a:latin typeface="宋体" charset="-122"/>
            </a:endParaRPr>
          </a:p>
        </p:txBody>
      </p:sp>
      <p:pic>
        <p:nvPicPr>
          <p:cNvPr id="89098" name="Picture 10"/>
          <p:cNvPicPr>
            <a:picLocks noChangeAspect="1" noChangeArrowheads="1"/>
          </p:cNvPicPr>
          <p:nvPr/>
        </p:nvPicPr>
        <p:blipFill>
          <a:blip r:embed="rId2"/>
          <a:srcRect/>
          <a:stretch>
            <a:fillRect/>
          </a:stretch>
        </p:blipFill>
        <p:spPr bwMode="auto">
          <a:xfrm>
            <a:off x="3971925" y="3608388"/>
            <a:ext cx="7029450" cy="217170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60400" y="679450"/>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1050925" y="1430338"/>
            <a:ext cx="2540000" cy="822325"/>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3.</a:t>
            </a:r>
            <a:r>
              <a:rPr lang="zh-CN" altLang="en-US" sz="2400" b="1">
                <a:latin typeface="宋体" charset="-122"/>
              </a:rPr>
              <a:t>使用</a:t>
            </a:r>
            <a:r>
              <a:rPr lang="en-US" altLang="zh-CN" sz="2400" b="1">
                <a:latin typeface="宋体" charset="-122"/>
              </a:rPr>
              <a:t>WHERE</a:t>
            </a:r>
            <a:r>
              <a:rPr lang="zh-CN" altLang="en-US" sz="2400" b="1">
                <a:latin typeface="宋体" charset="-122"/>
              </a:rPr>
              <a:t>子句设置查询条件</a:t>
            </a:r>
            <a:endParaRPr lang="zh-CN" altLang="zh-CN" sz="2400" b="1">
              <a:latin typeface="宋体" charset="-122"/>
            </a:endParaRPr>
          </a:p>
        </p:txBody>
      </p:sp>
      <p:sp>
        <p:nvSpPr>
          <p:cNvPr id="90119"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3797300" y="1608138"/>
            <a:ext cx="7712075" cy="641350"/>
          </a:xfrm>
          <a:prstGeom prst="rect">
            <a:avLst/>
          </a:prstGeom>
          <a:noFill/>
          <a:ln w="9525">
            <a:noFill/>
            <a:miter lim="800000"/>
            <a:headEnd/>
            <a:tailEnd/>
          </a:ln>
        </p:spPr>
        <p:txBody>
          <a:bodyPr>
            <a:spAutoFit/>
          </a:bodyPr>
          <a:lstStyle/>
          <a:p>
            <a:r>
              <a:rPr lang="zh-CN" altLang="zh-CN"/>
              <a:t>（</a:t>
            </a:r>
            <a:r>
              <a:rPr lang="en-US" altLang="zh-CN"/>
              <a:t>3</a:t>
            </a:r>
            <a:r>
              <a:rPr lang="zh-CN" altLang="en-US"/>
              <a:t>）空值判断符</a:t>
            </a:r>
            <a:r>
              <a:rPr lang="en-US" altLang="zh-CN"/>
              <a:t>(</a:t>
            </a:r>
            <a:r>
              <a:rPr lang="zh-CN" altLang="en-US"/>
              <a:t>判断表达式是否为空</a:t>
            </a:r>
            <a:r>
              <a:rPr lang="en-US" altLang="zh-CN"/>
              <a:t>)</a:t>
            </a:r>
            <a:r>
              <a:rPr lang="zh-CN" altLang="en-US"/>
              <a:t>：</a:t>
            </a:r>
            <a:r>
              <a:rPr lang="en-US" altLang="zh-CN"/>
              <a:t>IS NULL</a:t>
            </a:r>
            <a:r>
              <a:rPr lang="zh-CN" altLang="en-US"/>
              <a:t>、</a:t>
            </a:r>
            <a:r>
              <a:rPr lang="en-US" altLang="zh-CN"/>
              <a:t>NOT IS NULL</a:t>
            </a:r>
          </a:p>
          <a:p>
            <a:r>
              <a:rPr lang="zh-CN" altLang="en-US"/>
              <a:t>如：</a:t>
            </a:r>
            <a:r>
              <a:rPr lang="en-US" altLang="zh-CN"/>
              <a:t>SELECT  *  FROM   </a:t>
            </a:r>
            <a:r>
              <a:rPr lang="zh-CN" altLang="en-US"/>
              <a:t>班级表  </a:t>
            </a:r>
            <a:r>
              <a:rPr lang="en-US" altLang="zh-CN"/>
              <a:t>WHERE  (</a:t>
            </a:r>
            <a:r>
              <a:rPr lang="zh-CN" altLang="en-US"/>
              <a:t>院系编号 </a:t>
            </a:r>
            <a:r>
              <a:rPr lang="en-US" altLang="zh-CN"/>
              <a:t>IS NOT NULL)</a:t>
            </a:r>
            <a:endParaRPr lang="zh-CN" altLang="en-US"/>
          </a:p>
        </p:txBody>
      </p:sp>
      <p:pic>
        <p:nvPicPr>
          <p:cNvPr id="90122" name="Picture 10"/>
          <p:cNvPicPr>
            <a:picLocks noChangeAspect="1" noChangeArrowheads="1"/>
          </p:cNvPicPr>
          <p:nvPr/>
        </p:nvPicPr>
        <p:blipFill>
          <a:blip r:embed="rId2"/>
          <a:srcRect/>
          <a:stretch>
            <a:fillRect/>
          </a:stretch>
        </p:blipFill>
        <p:spPr bwMode="auto">
          <a:xfrm>
            <a:off x="4359275" y="2852738"/>
            <a:ext cx="5324475" cy="22288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60400" y="679450"/>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1050925" y="1430338"/>
            <a:ext cx="2540000" cy="822325"/>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3.</a:t>
            </a:r>
            <a:r>
              <a:rPr lang="zh-CN" altLang="en-US" sz="2400" b="1">
                <a:latin typeface="宋体" charset="-122"/>
              </a:rPr>
              <a:t>使用</a:t>
            </a:r>
            <a:r>
              <a:rPr lang="en-US" altLang="zh-CN" sz="2400" b="1">
                <a:latin typeface="宋体" charset="-122"/>
              </a:rPr>
              <a:t>WHERE</a:t>
            </a:r>
            <a:r>
              <a:rPr lang="zh-CN" altLang="en-US" sz="2400" b="1">
                <a:latin typeface="宋体" charset="-122"/>
              </a:rPr>
              <a:t>子句设置查询条件</a:t>
            </a:r>
            <a:endParaRPr lang="zh-CN" altLang="zh-CN" sz="2400" b="1">
              <a:latin typeface="宋体" charset="-122"/>
            </a:endParaRPr>
          </a:p>
        </p:txBody>
      </p:sp>
      <p:sp>
        <p:nvSpPr>
          <p:cNvPr id="91143"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3771900" y="1520825"/>
            <a:ext cx="7712075" cy="1465263"/>
          </a:xfrm>
          <a:prstGeom prst="rect">
            <a:avLst/>
          </a:prstGeom>
          <a:noFill/>
          <a:ln w="9525">
            <a:noFill/>
            <a:miter lim="800000"/>
            <a:headEnd/>
            <a:tailEnd/>
          </a:ln>
        </p:spPr>
        <p:txBody>
          <a:bodyPr>
            <a:spAutoFit/>
          </a:bodyPr>
          <a:lstStyle/>
          <a:p>
            <a:r>
              <a:rPr lang="zh-CN" altLang="zh-CN"/>
              <a:t>（</a:t>
            </a:r>
            <a:r>
              <a:rPr lang="en-US" altLang="zh-CN"/>
              <a:t>4</a:t>
            </a:r>
            <a:r>
              <a:rPr lang="zh-CN" altLang="en-US"/>
              <a:t>）逻辑运算符</a:t>
            </a:r>
            <a:r>
              <a:rPr lang="en-US" altLang="zh-CN"/>
              <a:t>(</a:t>
            </a:r>
            <a:r>
              <a:rPr lang="zh-CN" altLang="en-US"/>
              <a:t>用于多条件的逻辑连接</a:t>
            </a:r>
            <a:r>
              <a:rPr lang="en-US" altLang="zh-CN"/>
              <a:t>)</a:t>
            </a:r>
            <a:r>
              <a:rPr lang="zh-CN" altLang="en-US"/>
              <a:t>：</a:t>
            </a:r>
            <a:r>
              <a:rPr lang="en-US" altLang="zh-CN"/>
              <a:t>NOT</a:t>
            </a:r>
            <a:r>
              <a:rPr lang="zh-CN" altLang="en-US"/>
              <a:t>、</a:t>
            </a:r>
            <a:r>
              <a:rPr lang="en-US" altLang="zh-CN"/>
              <a:t>AND</a:t>
            </a:r>
            <a:r>
              <a:rPr lang="zh-CN" altLang="en-US"/>
              <a:t>、</a:t>
            </a:r>
            <a:r>
              <a:rPr lang="en-US" altLang="zh-CN"/>
              <a:t>OR </a:t>
            </a:r>
            <a:r>
              <a:rPr lang="zh-CN" altLang="en-US"/>
              <a:t>逻辑运算符：优先级为</a:t>
            </a:r>
            <a:r>
              <a:rPr lang="en-US" altLang="zh-CN"/>
              <a:t>NOT</a:t>
            </a:r>
            <a:r>
              <a:rPr lang="zh-CN" altLang="en-US"/>
              <a:t>、</a:t>
            </a:r>
            <a:r>
              <a:rPr lang="en-US" altLang="zh-CN"/>
              <a:t>AND</a:t>
            </a:r>
            <a:r>
              <a:rPr lang="zh-CN" altLang="en-US"/>
              <a:t>、</a:t>
            </a:r>
            <a:r>
              <a:rPr lang="en-US" altLang="zh-CN"/>
              <a:t>OR</a:t>
            </a:r>
          </a:p>
          <a:p>
            <a:r>
              <a:rPr lang="zh-CN" altLang="en-US"/>
              <a:t>如对教室编号在</a:t>
            </a:r>
            <a:r>
              <a:rPr lang="en-US" altLang="zh-CN"/>
              <a:t>6</a:t>
            </a:r>
            <a:r>
              <a:rPr lang="zh-CN" altLang="en-US"/>
              <a:t>以内而且为“考试”课进行课程查询，</a:t>
            </a:r>
            <a:r>
              <a:rPr lang="en-US" altLang="zh-CN"/>
              <a:t>SQL</a:t>
            </a:r>
            <a:r>
              <a:rPr lang="zh-CN" altLang="en-US"/>
              <a:t>语句为：</a:t>
            </a:r>
          </a:p>
          <a:p>
            <a:r>
              <a:rPr lang="en-US" altLang="zh-CN"/>
              <a:t>SELECT </a:t>
            </a:r>
            <a:r>
              <a:rPr lang="zh-CN" altLang="en-US"/>
              <a:t>课程编号</a:t>
            </a:r>
            <a:r>
              <a:rPr lang="en-US" altLang="zh-CN"/>
              <a:t>, </a:t>
            </a:r>
            <a:r>
              <a:rPr lang="zh-CN" altLang="en-US"/>
              <a:t>课程名称</a:t>
            </a:r>
            <a:r>
              <a:rPr lang="en-US" altLang="zh-CN"/>
              <a:t>, </a:t>
            </a:r>
            <a:r>
              <a:rPr lang="zh-CN" altLang="en-US"/>
              <a:t>课程类型</a:t>
            </a:r>
            <a:r>
              <a:rPr lang="en-US" altLang="zh-CN"/>
              <a:t>, </a:t>
            </a:r>
            <a:r>
              <a:rPr lang="zh-CN" altLang="en-US"/>
              <a:t>课程描述 </a:t>
            </a:r>
            <a:r>
              <a:rPr lang="en-US" altLang="zh-CN"/>
              <a:t>FROM </a:t>
            </a:r>
            <a:r>
              <a:rPr lang="zh-CN" altLang="en-US"/>
              <a:t>课程表 </a:t>
            </a:r>
            <a:r>
              <a:rPr lang="en-US" altLang="zh-CN"/>
              <a:t>WHERE (</a:t>
            </a:r>
            <a:r>
              <a:rPr lang="zh-CN" altLang="en-US"/>
              <a:t>课程类型 </a:t>
            </a:r>
            <a:r>
              <a:rPr lang="en-US" altLang="zh-CN"/>
              <a:t>= '</a:t>
            </a:r>
            <a:r>
              <a:rPr lang="zh-CN" altLang="en-US"/>
              <a:t>考试</a:t>
            </a:r>
            <a:r>
              <a:rPr lang="en-US" altLang="zh-CN"/>
              <a:t>') AND (</a:t>
            </a:r>
            <a:r>
              <a:rPr lang="zh-CN" altLang="en-US"/>
              <a:t>课程编号</a:t>
            </a:r>
            <a:r>
              <a:rPr lang="en-US" altLang="zh-CN"/>
              <a:t>&lt; '006') </a:t>
            </a:r>
            <a:endParaRPr lang="zh-CN" altLang="en-US"/>
          </a:p>
        </p:txBody>
      </p:sp>
      <p:pic>
        <p:nvPicPr>
          <p:cNvPr id="91146" name="Picture 10"/>
          <p:cNvPicPr>
            <a:picLocks noChangeAspect="1" noChangeArrowheads="1"/>
          </p:cNvPicPr>
          <p:nvPr/>
        </p:nvPicPr>
        <p:blipFill>
          <a:blip r:embed="rId2"/>
          <a:srcRect/>
          <a:stretch>
            <a:fillRect/>
          </a:stretch>
        </p:blipFill>
        <p:spPr bwMode="auto">
          <a:xfrm>
            <a:off x="3862388" y="3175000"/>
            <a:ext cx="6819900" cy="27622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60400" y="679450"/>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442450" y="195263"/>
            <a:ext cx="1816100" cy="579437"/>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1571625" y="3343275"/>
            <a:ext cx="10356850" cy="457200"/>
          </a:xfrm>
          <a:prstGeom prst="rect">
            <a:avLst/>
          </a:prstGeom>
          <a:noFill/>
          <a:ln w="9525">
            <a:noFill/>
            <a:miter lim="800000"/>
            <a:headEnd/>
            <a:tailEnd/>
          </a:ln>
        </p:spPr>
        <p:txBody>
          <a:bodyPr>
            <a:spAutoFit/>
          </a:bodyPr>
          <a:lstStyle/>
          <a:p>
            <a:pPr indent="457200" algn="just">
              <a:buFont typeface="Arial" charset="0"/>
              <a:buNone/>
            </a:pP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1050925" y="1430338"/>
            <a:ext cx="2540000"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4.</a:t>
            </a:r>
            <a:r>
              <a:rPr lang="zh-CN" altLang="en-US" sz="2400" b="1">
                <a:latin typeface="宋体" charset="-122"/>
              </a:rPr>
              <a:t>查询结果排序</a:t>
            </a:r>
            <a:endParaRPr lang="zh-CN" altLang="zh-CN" sz="2400" b="1">
              <a:latin typeface="宋体" charset="-122"/>
            </a:endParaRPr>
          </a:p>
        </p:txBody>
      </p:sp>
      <p:sp>
        <p:nvSpPr>
          <p:cNvPr id="92167" name="Rectangle 7"/>
          <p:cNvSpPr>
            <a:spLocks noChangeArrowheads="1"/>
          </p:cNvSpPr>
          <p:nvPr/>
        </p:nvSpPr>
        <p:spPr bwMode="auto">
          <a:xfrm>
            <a:off x="3387725" y="3013075"/>
            <a:ext cx="6970713" cy="457200"/>
          </a:xfrm>
          <a:prstGeom prst="rect">
            <a:avLst/>
          </a:prstGeom>
          <a:noFill/>
          <a:ln w="9525">
            <a:noFill/>
            <a:miter lim="800000"/>
            <a:headEnd/>
            <a:tailEnd/>
          </a:ln>
          <a:effectLst/>
        </p:spPr>
        <p:txBody>
          <a:bodyPr anchor="ctr">
            <a:spAutoFit/>
          </a:bodyPr>
          <a:lstStyle/>
          <a:p>
            <a:pPr indent="66675" algn="ctr"/>
            <a:endParaRPr lang="zh-CN" altLang="en-US" sz="2400">
              <a:latin typeface="宋体" charset="-122"/>
            </a:endParaRPr>
          </a:p>
        </p:txBody>
      </p:sp>
      <p:sp>
        <p:nvSpPr>
          <p:cNvPr id="3" name="文本框 4"/>
          <p:cNvSpPr txBox="1">
            <a:spLocks noChangeArrowheads="1"/>
          </p:cNvSpPr>
          <p:nvPr/>
        </p:nvSpPr>
        <p:spPr bwMode="auto">
          <a:xfrm>
            <a:off x="3771900" y="1508125"/>
            <a:ext cx="7712075" cy="1465263"/>
          </a:xfrm>
          <a:prstGeom prst="rect">
            <a:avLst/>
          </a:prstGeom>
          <a:noFill/>
          <a:ln w="9525">
            <a:noFill/>
            <a:miter lim="800000"/>
            <a:headEnd/>
            <a:tailEnd/>
          </a:ln>
        </p:spPr>
        <p:txBody>
          <a:bodyPr>
            <a:spAutoFit/>
          </a:bodyPr>
          <a:lstStyle/>
          <a:p>
            <a:pPr algn="just"/>
            <a:r>
              <a:rPr lang="zh-CN" altLang="zh-CN"/>
              <a:t>使用</a:t>
            </a:r>
            <a:r>
              <a:rPr lang="en-US" altLang="zh-CN"/>
              <a:t>ORDER BY</a:t>
            </a:r>
            <a:r>
              <a:rPr lang="zh-CN" altLang="en-US"/>
              <a:t>子句对查询返回的结果按一列或多列排序。</a:t>
            </a:r>
            <a:r>
              <a:rPr lang="en-US" altLang="zh-CN"/>
              <a:t>ORDER BY</a:t>
            </a:r>
            <a:r>
              <a:rPr lang="zh-CN" altLang="en-US"/>
              <a:t>子句的语法格式为：</a:t>
            </a:r>
            <a:r>
              <a:rPr lang="en-US" altLang="zh-CN"/>
              <a:t>ORDER BY {column_name [ASC|DESC]} [,…n]</a:t>
            </a:r>
            <a:r>
              <a:rPr lang="zh-CN" altLang="en-US"/>
              <a:t>其中</a:t>
            </a:r>
            <a:r>
              <a:rPr lang="en-US" altLang="zh-CN"/>
              <a:t>ASC</a:t>
            </a:r>
            <a:r>
              <a:rPr lang="zh-CN" altLang="en-US"/>
              <a:t>表示升序，为默认值，</a:t>
            </a:r>
            <a:r>
              <a:rPr lang="en-US" altLang="zh-CN"/>
              <a:t>DESC</a:t>
            </a:r>
            <a:r>
              <a:rPr lang="zh-CN" altLang="en-US"/>
              <a:t>为降序。</a:t>
            </a:r>
            <a:r>
              <a:rPr lang="en-US" altLang="zh-CN"/>
              <a:t>ORDER BY</a:t>
            </a:r>
            <a:r>
              <a:rPr lang="zh-CN" altLang="en-US"/>
              <a:t>不能按</a:t>
            </a:r>
            <a:r>
              <a:rPr lang="en-US" altLang="zh-CN"/>
              <a:t>ntext</a:t>
            </a:r>
            <a:r>
              <a:rPr lang="zh-CN" altLang="en-US"/>
              <a:t>、</a:t>
            </a:r>
            <a:r>
              <a:rPr lang="en-US" altLang="zh-CN"/>
              <a:t>text</a:t>
            </a:r>
            <a:r>
              <a:rPr lang="zh-CN" altLang="en-US"/>
              <a:t>和</a:t>
            </a:r>
            <a:r>
              <a:rPr lang="en-US" altLang="zh-CN"/>
              <a:t>image</a:t>
            </a:r>
            <a:r>
              <a:rPr lang="zh-CN" altLang="en-US"/>
              <a:t>数据类型进行排序。例如：</a:t>
            </a:r>
            <a:r>
              <a:rPr lang="en-US" altLang="zh-CN"/>
              <a:t>SELECT  *  FROM   </a:t>
            </a:r>
            <a:r>
              <a:rPr lang="zh-CN" altLang="en-US"/>
              <a:t>学生表 </a:t>
            </a:r>
            <a:r>
              <a:rPr lang="en-US" altLang="zh-CN"/>
              <a:t>ORDER BY </a:t>
            </a:r>
            <a:r>
              <a:rPr lang="zh-CN" altLang="en-US"/>
              <a:t>学号</a:t>
            </a:r>
            <a:r>
              <a:rPr lang="en-US" altLang="zh-CN"/>
              <a:t>,</a:t>
            </a:r>
            <a:r>
              <a:rPr lang="zh-CN" altLang="en-US"/>
              <a:t>出生日期或者</a:t>
            </a:r>
            <a:r>
              <a:rPr lang="en-US" altLang="zh-CN"/>
              <a:t>SELECT  *  FROM   </a:t>
            </a:r>
            <a:r>
              <a:rPr lang="zh-CN" altLang="en-US"/>
              <a:t>学生表 </a:t>
            </a:r>
            <a:r>
              <a:rPr lang="en-US" altLang="zh-CN"/>
              <a:t>ORDER BY </a:t>
            </a:r>
            <a:r>
              <a:rPr lang="zh-CN" altLang="en-US"/>
              <a:t>学号 </a:t>
            </a:r>
            <a:r>
              <a:rPr lang="en-US" altLang="zh-CN"/>
              <a:t>Asc,</a:t>
            </a:r>
            <a:r>
              <a:rPr lang="zh-CN" altLang="en-US"/>
              <a:t>出生日期 </a:t>
            </a:r>
            <a:r>
              <a:rPr lang="en-US" altLang="zh-CN"/>
              <a:t>Asc</a:t>
            </a:r>
            <a:endParaRPr lang="zh-CN" altLang="en-US"/>
          </a:p>
        </p:txBody>
      </p:sp>
      <p:pic>
        <p:nvPicPr>
          <p:cNvPr id="92170" name="Picture 10"/>
          <p:cNvPicPr>
            <a:picLocks noChangeAspect="1" noChangeArrowheads="1"/>
          </p:cNvPicPr>
          <p:nvPr/>
        </p:nvPicPr>
        <p:blipFill>
          <a:blip r:embed="rId2"/>
          <a:srcRect/>
          <a:stretch>
            <a:fillRect/>
          </a:stretch>
        </p:blipFill>
        <p:spPr bwMode="auto">
          <a:xfrm>
            <a:off x="3082925" y="3228975"/>
            <a:ext cx="8658225" cy="290512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68550" y="2695575"/>
            <a:ext cx="7280275" cy="1249363"/>
          </a:xfrm>
          <a:prstGeom prst="rect">
            <a:avLst/>
          </a:prstGeom>
          <a:noFill/>
        </p:spPr>
        <p:txBody>
          <a:bodyPr wrap="none">
            <a:spAutoFit/>
          </a:bodyPr>
          <a:lstStyle/>
          <a:p>
            <a:pPr marL="1143000" lvl="2" indent="-228600"/>
            <a:r>
              <a:rPr lang="en-US" altLang="zh-CN" sz="3200" b="1">
                <a:latin typeface="宋体" charset="-122"/>
              </a:rPr>
              <a:t>6.2 </a:t>
            </a:r>
            <a:r>
              <a:rPr lang="zh-CN" altLang="en-US" sz="3200" b="1">
                <a:latin typeface="宋体" charset="-122"/>
              </a:rPr>
              <a:t>任务</a:t>
            </a:r>
            <a:r>
              <a:rPr lang="en-US" altLang="zh-CN" sz="3200" b="1">
                <a:latin typeface="宋体" charset="-122"/>
              </a:rPr>
              <a:t>2:SELECT</a:t>
            </a:r>
            <a:r>
              <a:rPr lang="zh-CN" altLang="en-US" sz="3200" b="1">
                <a:latin typeface="宋体" charset="-122"/>
              </a:rPr>
              <a:t>语句的统计查询</a:t>
            </a:r>
            <a:r>
              <a:rPr lang="zh-CN" altLang="en-US"/>
              <a:t> </a:t>
            </a:r>
            <a:endParaRPr lang="zh-CN" altLang="en-US" sz="3200" b="1">
              <a:latin typeface="宋体" charset="-122"/>
            </a:endParaRPr>
          </a:p>
          <a:p>
            <a:pPr marL="1143000" lvl="2" indent="-228600">
              <a:buFontTx/>
              <a:buChar char="눐"/>
            </a:pPr>
            <a:endParaRPr lang="zh-CN" altLang="en-US" sz="4400" b="1">
              <a:solidFill>
                <a:srgbClr val="262626"/>
              </a:solidFill>
              <a:latin typeface="微软雅黑" pitchFamily="34" charset="-122"/>
              <a:ea typeface="微软雅黑"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6.2.1</a:t>
            </a:r>
            <a:r>
              <a:rPr lang="zh-CN" altLang="zh-CN" sz="3200" b="1"/>
              <a:t>相关知识</a:t>
            </a:r>
          </a:p>
        </p:txBody>
      </p:sp>
      <p:sp>
        <p:nvSpPr>
          <p:cNvPr id="19" name="文本框 29"/>
          <p:cNvSpPr txBox="1"/>
          <p:nvPr/>
        </p:nvSpPr>
        <p:spPr>
          <a:xfrm>
            <a:off x="8189913" y="835025"/>
            <a:ext cx="3760787" cy="519113"/>
          </a:xfrm>
          <a:prstGeom prst="rect">
            <a:avLst/>
          </a:prstGeom>
          <a:noFill/>
        </p:spPr>
        <p:txBody>
          <a:bodyPr wrap="none">
            <a:spAutoFit/>
          </a:bodyPr>
          <a:lstStyle/>
          <a:p>
            <a:r>
              <a:rPr lang="en-US" altLang="zh-CN" sz="2800" b="1">
                <a:latin typeface="宋体" charset="-122"/>
              </a:rPr>
              <a:t>SELECT</a:t>
            </a:r>
            <a:r>
              <a:rPr lang="zh-CN" altLang="en-US" sz="2800" b="1">
                <a:latin typeface="宋体" charset="-122"/>
              </a:rPr>
              <a:t>语句的统计查询</a:t>
            </a:r>
          </a:p>
        </p:txBody>
      </p:sp>
      <p:sp>
        <p:nvSpPr>
          <p:cNvPr id="6" name="TextBox 5"/>
          <p:cNvSpPr txBox="1">
            <a:spLocks noChangeArrowheads="1"/>
          </p:cNvSpPr>
          <p:nvPr/>
        </p:nvSpPr>
        <p:spPr bwMode="auto">
          <a:xfrm>
            <a:off x="957263" y="2741613"/>
            <a:ext cx="10531475" cy="1187450"/>
          </a:xfrm>
          <a:prstGeom prst="rect">
            <a:avLst/>
          </a:prstGeom>
          <a:noFill/>
          <a:ln w="9525">
            <a:noFill/>
            <a:miter lim="800000"/>
            <a:headEnd/>
            <a:tailEnd/>
          </a:ln>
        </p:spPr>
        <p:txBody>
          <a:bodyPr>
            <a:spAutoFit/>
          </a:bodyPr>
          <a:lstStyle/>
          <a:p>
            <a:pPr indent="457200" algn="just">
              <a:buFont typeface="Arial" charset="0"/>
              <a:buNone/>
            </a:pPr>
            <a:r>
              <a:rPr lang="zh-CN" altLang="zh-CN" sz="2400">
                <a:latin typeface="宋体" charset="-122"/>
              </a:rPr>
              <a:t>为了进一步方便用户，增强检索功能，</a:t>
            </a:r>
            <a:r>
              <a:rPr lang="en-US" altLang="zh-CN" sz="2400">
                <a:latin typeface="宋体" charset="-122"/>
              </a:rPr>
              <a:t>SELECT</a:t>
            </a:r>
            <a:r>
              <a:rPr lang="zh-CN" altLang="en-US" sz="2400">
                <a:latin typeface="宋体" charset="-122"/>
              </a:rPr>
              <a:t>语句中的统计功能可以对查询结果集进行求和、求平均值、求最大最小值等操作。统计的方法是通过集合函数和</a:t>
            </a:r>
            <a:r>
              <a:rPr lang="en-US" altLang="zh-CN" sz="2400">
                <a:latin typeface="宋体" charset="-122"/>
              </a:rPr>
              <a:t>GROUP BY</a:t>
            </a:r>
            <a:r>
              <a:rPr lang="zh-CN" altLang="en-US" sz="2400">
                <a:latin typeface="宋体" charset="-122"/>
              </a:rPr>
              <a:t>等子句组合来实现。</a:t>
            </a:r>
            <a:endParaRPr lang="zh-CN" altLang="zh-CN" sz="2400">
              <a:latin typeface="宋体" charset="-122"/>
            </a:endParaRPr>
          </a:p>
        </p:txBody>
      </p:sp>
      <p:sp>
        <p:nvSpPr>
          <p:cNvPr id="7" name="TextBox 6"/>
          <p:cNvSpPr txBox="1">
            <a:spLocks noChangeArrowheads="1"/>
          </p:cNvSpPr>
          <p:nvPr/>
        </p:nvSpPr>
        <p:spPr bwMode="auto">
          <a:xfrm>
            <a:off x="979488" y="21082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760787" cy="519113"/>
          </a:xfrm>
          <a:prstGeom prst="rect">
            <a:avLst/>
          </a:prstGeom>
          <a:noFill/>
        </p:spPr>
        <p:txBody>
          <a:bodyPr wrap="none">
            <a:spAutoFit/>
          </a:bodyPr>
          <a:lstStyle/>
          <a:p>
            <a:r>
              <a:rPr lang="en-US" altLang="zh-CN" sz="2800" b="1">
                <a:latin typeface="宋体" charset="-122"/>
              </a:rPr>
              <a:t>SELECT</a:t>
            </a:r>
            <a:r>
              <a:rPr lang="zh-CN" altLang="en-US" sz="2800" b="1">
                <a:latin typeface="宋体" charset="-122"/>
              </a:rPr>
              <a:t>语句的统计查询</a:t>
            </a:r>
          </a:p>
        </p:txBody>
      </p:sp>
      <p:sp>
        <p:nvSpPr>
          <p:cNvPr id="95236" name="TextBox 6"/>
          <p:cNvSpPr txBox="1">
            <a:spLocks noChangeArrowheads="1"/>
          </p:cNvSpPr>
          <p:nvPr/>
        </p:nvSpPr>
        <p:spPr bwMode="auto">
          <a:xfrm>
            <a:off x="979488" y="2095500"/>
            <a:ext cx="2771775" cy="946150"/>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rPr>
              <a:t>1.MAX/MIN</a:t>
            </a:r>
            <a:endParaRPr lang="zh-CN" altLang="zh-CN" sz="2800">
              <a:latin typeface="宋体" charset="-122"/>
            </a:endParaRPr>
          </a:p>
          <a:p>
            <a:pPr>
              <a:buFont typeface="Arial" charset="0"/>
              <a:buNone/>
            </a:pPr>
            <a:endParaRPr lang="zh-CN" altLang="en-US" sz="2800">
              <a:latin typeface="宋体" charset="-122"/>
            </a:endParaRPr>
          </a:p>
        </p:txBody>
      </p:sp>
      <p:sp>
        <p:nvSpPr>
          <p:cNvPr id="95237" name="Rectangle 5"/>
          <p:cNvSpPr>
            <a:spLocks noChangeArrowheads="1"/>
          </p:cNvSpPr>
          <p:nvPr/>
        </p:nvSpPr>
        <p:spPr bwMode="auto">
          <a:xfrm>
            <a:off x="4357688" y="2641600"/>
            <a:ext cx="5940425" cy="2289175"/>
          </a:xfrm>
          <a:prstGeom prst="rect">
            <a:avLst/>
          </a:prstGeom>
          <a:noFill/>
          <a:ln w="9525">
            <a:noFill/>
            <a:miter lim="800000"/>
            <a:headEnd/>
            <a:tailEnd/>
          </a:ln>
          <a:effectLst/>
        </p:spPr>
        <p:txBody>
          <a:bodyPr anchor="ctr">
            <a:spAutoFit/>
          </a:bodyPr>
          <a:lstStyle/>
          <a:p>
            <a:pPr indent="266700"/>
            <a:r>
              <a:rPr lang="en-US" altLang="zh-CN"/>
              <a:t>MAX </a:t>
            </a:r>
            <a:r>
              <a:rPr lang="zh-CN" altLang="en-US"/>
              <a:t>函数返回一列中的最大值。</a:t>
            </a:r>
            <a:r>
              <a:rPr lang="en-US" altLang="zh-CN"/>
              <a:t>NULL </a:t>
            </a:r>
            <a:r>
              <a:rPr lang="zh-CN" altLang="en-US"/>
              <a:t>值不包括在计算中。</a:t>
            </a:r>
          </a:p>
          <a:p>
            <a:pPr indent="266700"/>
            <a:r>
              <a:rPr lang="en-US" altLang="zh-CN"/>
              <a:t>MIN </a:t>
            </a:r>
            <a:r>
              <a:rPr lang="zh-CN" altLang="en-US"/>
              <a:t>函数返回一列中的最小值。</a:t>
            </a:r>
            <a:r>
              <a:rPr lang="en-US" altLang="zh-CN"/>
              <a:t>NULL </a:t>
            </a:r>
            <a:r>
              <a:rPr lang="zh-CN" altLang="en-US"/>
              <a:t>值不包括在计算中。</a:t>
            </a:r>
          </a:p>
          <a:p>
            <a:pPr indent="266700"/>
            <a:r>
              <a:rPr lang="en-US" altLang="zh-CN"/>
              <a:t>MIN </a:t>
            </a:r>
            <a:r>
              <a:rPr lang="zh-CN" altLang="en-US"/>
              <a:t>和 </a:t>
            </a:r>
            <a:r>
              <a:rPr lang="en-US" altLang="zh-CN"/>
              <a:t>MAX </a:t>
            </a:r>
            <a:r>
              <a:rPr lang="zh-CN" altLang="en-US"/>
              <a:t>也可用于文本列，以获得按字母顺序排列的最高或最低值。</a:t>
            </a:r>
          </a:p>
          <a:p>
            <a:pPr indent="266700"/>
            <a:r>
              <a:rPr lang="en-US" altLang="zh-CN"/>
              <a:t>(1)</a:t>
            </a:r>
            <a:r>
              <a:rPr lang="zh-CN" altLang="en-US"/>
              <a:t>查询学生中最高的分数</a:t>
            </a:r>
          </a:p>
          <a:p>
            <a:pPr indent="266700"/>
            <a:r>
              <a:rPr lang="zh-CN" altLang="en-US"/>
              <a:t>案例：</a:t>
            </a:r>
            <a:r>
              <a:rPr lang="en-US" altLang="zh-CN"/>
              <a:t>SELECT MAX(</a:t>
            </a:r>
            <a:r>
              <a:rPr lang="zh-CN" altLang="en-US"/>
              <a:t>成绩</a:t>
            </a:r>
            <a:r>
              <a:rPr lang="en-US" altLang="zh-CN"/>
              <a:t>) FROM </a:t>
            </a:r>
            <a:r>
              <a:rPr lang="zh-CN" altLang="en-US"/>
              <a:t>成绩表</a:t>
            </a:r>
          </a:p>
          <a:p>
            <a:pPr indent="266700"/>
            <a:r>
              <a:rPr lang="en-US" altLang="zh-CN"/>
              <a:t>(2)</a:t>
            </a:r>
            <a:r>
              <a:rPr lang="zh-CN" altLang="en-US"/>
              <a:t>查询学生中最大年龄（出生日期最大的同学）</a:t>
            </a:r>
          </a:p>
          <a:p>
            <a:pPr indent="266700"/>
            <a:r>
              <a:rPr lang="zh-CN" altLang="en-US"/>
              <a:t>案例：</a:t>
            </a:r>
            <a:r>
              <a:rPr lang="en-US" altLang="zh-CN"/>
              <a:t>SELECT MIN(</a:t>
            </a:r>
            <a:r>
              <a:rPr lang="zh-CN" altLang="en-US"/>
              <a:t>出生日期</a:t>
            </a:r>
            <a:r>
              <a:rPr lang="en-US" altLang="zh-CN"/>
              <a:t>) FROM </a:t>
            </a:r>
            <a:r>
              <a:rPr lang="zh-CN" altLang="en-US"/>
              <a:t>学生表</a:t>
            </a: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408363" y="2659063"/>
            <a:ext cx="4775200" cy="1249362"/>
          </a:xfrm>
          <a:prstGeom prst="rect">
            <a:avLst/>
          </a:prstGeom>
          <a:noFill/>
        </p:spPr>
        <p:txBody>
          <a:bodyPr wrap="none">
            <a:spAutoFit/>
          </a:bodyPr>
          <a:lstStyle/>
          <a:p>
            <a:pPr marL="1143000" lvl="2" indent="-228600"/>
            <a:r>
              <a:rPr lang="en-US" altLang="zh-CN" sz="3200" b="1">
                <a:latin typeface="宋体" charset="-122"/>
              </a:rPr>
              <a:t>6.1 </a:t>
            </a:r>
            <a:r>
              <a:rPr lang="zh-CN" altLang="en-US" sz="3200" b="1">
                <a:latin typeface="宋体" charset="-122"/>
              </a:rPr>
              <a:t>任务</a:t>
            </a:r>
            <a:r>
              <a:rPr lang="en-US" altLang="zh-CN" sz="3200" b="1">
                <a:latin typeface="宋体" charset="-122"/>
              </a:rPr>
              <a:t>1:</a:t>
            </a:r>
            <a:r>
              <a:rPr lang="zh-CN" altLang="en-US" sz="3200" b="1">
                <a:latin typeface="宋体" charset="-122"/>
              </a:rPr>
              <a:t>简单查询</a:t>
            </a:r>
          </a:p>
          <a:p>
            <a:pPr marL="1143000" lvl="2" indent="-228600">
              <a:buFontTx/>
              <a:buChar char="눐"/>
            </a:pPr>
            <a:endParaRPr lang="zh-CN" altLang="en-US" sz="4400" b="1">
              <a:solidFill>
                <a:srgbClr val="262626"/>
              </a:solidFill>
              <a:latin typeface="微软雅黑" pitchFamily="34" charset="-122"/>
              <a:ea typeface="微软雅黑"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760787" cy="519113"/>
          </a:xfrm>
          <a:prstGeom prst="rect">
            <a:avLst/>
          </a:prstGeom>
          <a:noFill/>
        </p:spPr>
        <p:txBody>
          <a:bodyPr wrap="none">
            <a:spAutoFit/>
          </a:bodyPr>
          <a:lstStyle/>
          <a:p>
            <a:r>
              <a:rPr lang="en-US" altLang="zh-CN" sz="2800" b="1">
                <a:latin typeface="宋体" charset="-122"/>
              </a:rPr>
              <a:t>SELECT</a:t>
            </a:r>
            <a:r>
              <a:rPr lang="zh-CN" altLang="en-US" sz="2800" b="1">
                <a:latin typeface="宋体" charset="-122"/>
              </a:rPr>
              <a:t>语句的统计查询</a:t>
            </a:r>
          </a:p>
        </p:txBody>
      </p:sp>
      <p:sp>
        <p:nvSpPr>
          <p:cNvPr id="96260" name="TextBox 6"/>
          <p:cNvSpPr txBox="1">
            <a:spLocks noChangeArrowheads="1"/>
          </p:cNvSpPr>
          <p:nvPr/>
        </p:nvSpPr>
        <p:spPr bwMode="auto">
          <a:xfrm>
            <a:off x="979488" y="2095500"/>
            <a:ext cx="2771775" cy="822325"/>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2 .CAST</a:t>
            </a:r>
            <a:endParaRPr lang="zh-CN" altLang="zh-CN" sz="2400">
              <a:latin typeface="宋体" charset="-122"/>
            </a:endParaRPr>
          </a:p>
          <a:p>
            <a:pPr>
              <a:buFont typeface="Arial" charset="0"/>
              <a:buNone/>
            </a:pPr>
            <a:endParaRPr lang="zh-CN" altLang="en-US" sz="2400">
              <a:latin typeface="宋体" charset="-122"/>
            </a:endParaRPr>
          </a:p>
        </p:txBody>
      </p:sp>
      <p:sp>
        <p:nvSpPr>
          <p:cNvPr id="96261" name="Rectangle 5"/>
          <p:cNvSpPr>
            <a:spLocks noChangeArrowheads="1"/>
          </p:cNvSpPr>
          <p:nvPr/>
        </p:nvSpPr>
        <p:spPr bwMode="auto">
          <a:xfrm>
            <a:off x="4357688" y="3327400"/>
            <a:ext cx="5940425" cy="915988"/>
          </a:xfrm>
          <a:prstGeom prst="rect">
            <a:avLst/>
          </a:prstGeom>
          <a:noFill/>
          <a:ln w="9525">
            <a:noFill/>
            <a:miter lim="800000"/>
            <a:headEnd/>
            <a:tailEnd/>
          </a:ln>
          <a:effectLst/>
        </p:spPr>
        <p:txBody>
          <a:bodyPr anchor="ctr">
            <a:spAutoFit/>
          </a:bodyPr>
          <a:lstStyle/>
          <a:p>
            <a:pPr indent="266700"/>
            <a:r>
              <a:rPr lang="en-US" altLang="zh-CN"/>
              <a:t>CAST</a:t>
            </a:r>
            <a:r>
              <a:rPr lang="zh-CN" altLang="en-US"/>
              <a:t>语句可以将</a:t>
            </a:r>
            <a:r>
              <a:rPr lang="en-US" altLang="zh-CN"/>
              <a:t>SQL</a:t>
            </a:r>
            <a:r>
              <a:rPr lang="zh-CN" altLang="en-US"/>
              <a:t>中字段类型转换成其它格式，如</a:t>
            </a:r>
            <a:r>
              <a:rPr lang="en-US" altLang="zh-CN"/>
              <a:t>CAST(</a:t>
            </a:r>
            <a:r>
              <a:rPr lang="zh-CN" altLang="en-US"/>
              <a:t>成绩 </a:t>
            </a:r>
            <a:r>
              <a:rPr lang="en-US" altLang="zh-CN"/>
              <a:t>AS float)</a:t>
            </a:r>
            <a:r>
              <a:rPr lang="zh-CN" altLang="en-US"/>
              <a:t>就是将其它格式类型转为数字类型，常用在数字型字符转换成数字以便进行统计 </a:t>
            </a:r>
          </a:p>
        </p:txBody>
      </p:sp>
    </p:spTree>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760787" cy="519113"/>
          </a:xfrm>
          <a:prstGeom prst="rect">
            <a:avLst/>
          </a:prstGeom>
          <a:noFill/>
        </p:spPr>
        <p:txBody>
          <a:bodyPr wrap="none">
            <a:spAutoFit/>
          </a:bodyPr>
          <a:lstStyle/>
          <a:p>
            <a:r>
              <a:rPr lang="en-US" altLang="zh-CN" sz="2800" b="1">
                <a:latin typeface="宋体" charset="-122"/>
              </a:rPr>
              <a:t>SELECT</a:t>
            </a:r>
            <a:r>
              <a:rPr lang="zh-CN" altLang="en-US" sz="2800" b="1">
                <a:latin typeface="宋体" charset="-122"/>
              </a:rPr>
              <a:t>语句的统计查询</a:t>
            </a:r>
          </a:p>
        </p:txBody>
      </p:sp>
      <p:sp>
        <p:nvSpPr>
          <p:cNvPr id="97284" name="TextBox 6"/>
          <p:cNvSpPr txBox="1">
            <a:spLocks noChangeArrowheads="1"/>
          </p:cNvSpPr>
          <p:nvPr/>
        </p:nvSpPr>
        <p:spPr bwMode="auto">
          <a:xfrm>
            <a:off x="979488" y="2095500"/>
            <a:ext cx="2771775" cy="822325"/>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3.AVG</a:t>
            </a:r>
            <a:endParaRPr lang="zh-CN" altLang="zh-CN" sz="2400">
              <a:latin typeface="宋体" charset="-122"/>
            </a:endParaRPr>
          </a:p>
          <a:p>
            <a:pPr>
              <a:buFont typeface="Arial" charset="0"/>
              <a:buNone/>
            </a:pPr>
            <a:endParaRPr lang="zh-CN" altLang="en-US" sz="2400">
              <a:latin typeface="宋体" charset="-122"/>
            </a:endParaRPr>
          </a:p>
        </p:txBody>
      </p:sp>
      <p:sp>
        <p:nvSpPr>
          <p:cNvPr id="97285" name="Rectangle 5"/>
          <p:cNvSpPr>
            <a:spLocks noChangeArrowheads="1"/>
          </p:cNvSpPr>
          <p:nvPr/>
        </p:nvSpPr>
        <p:spPr bwMode="auto">
          <a:xfrm>
            <a:off x="4357688" y="3371850"/>
            <a:ext cx="5300662" cy="915988"/>
          </a:xfrm>
          <a:prstGeom prst="rect">
            <a:avLst/>
          </a:prstGeom>
          <a:noFill/>
          <a:ln w="9525">
            <a:noFill/>
            <a:miter lim="800000"/>
            <a:headEnd/>
            <a:tailEnd/>
          </a:ln>
          <a:effectLst/>
        </p:spPr>
        <p:txBody>
          <a:bodyPr anchor="ctr">
            <a:spAutoFit/>
          </a:bodyPr>
          <a:lstStyle/>
          <a:p>
            <a:pPr indent="266700" algn="ctr"/>
            <a:r>
              <a:rPr lang="en-US" altLang="zh-CN"/>
              <a:t>AVG </a:t>
            </a:r>
            <a:r>
              <a:rPr lang="zh-CN" altLang="en-US"/>
              <a:t>函数返回数值列的平均值。</a:t>
            </a:r>
          </a:p>
          <a:p>
            <a:pPr indent="266700" algn="ctr"/>
            <a:r>
              <a:rPr lang="zh-CN" altLang="en-US"/>
              <a:t>案例：</a:t>
            </a:r>
            <a:r>
              <a:rPr lang="en-US" altLang="zh-CN"/>
              <a:t>SELECT AVG(CAST(</a:t>
            </a:r>
            <a:r>
              <a:rPr lang="zh-CN" altLang="en-US"/>
              <a:t>成绩 </a:t>
            </a:r>
            <a:r>
              <a:rPr lang="en-US" altLang="zh-CN"/>
              <a:t>AS float)) AS </a:t>
            </a:r>
            <a:r>
              <a:rPr lang="zh-CN" altLang="en-US"/>
              <a:t>平均成绩 </a:t>
            </a:r>
            <a:r>
              <a:rPr lang="en-US" altLang="zh-CN"/>
              <a:t>FROM </a:t>
            </a:r>
            <a:r>
              <a:rPr lang="zh-CN" altLang="en-US"/>
              <a:t>成绩表</a:t>
            </a:r>
          </a:p>
        </p:txBody>
      </p:sp>
    </p:spTree>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760787" cy="519113"/>
          </a:xfrm>
          <a:prstGeom prst="rect">
            <a:avLst/>
          </a:prstGeom>
          <a:noFill/>
        </p:spPr>
        <p:txBody>
          <a:bodyPr wrap="none">
            <a:spAutoFit/>
          </a:bodyPr>
          <a:lstStyle/>
          <a:p>
            <a:r>
              <a:rPr lang="en-US" altLang="zh-CN" sz="2800" b="1">
                <a:latin typeface="宋体" charset="-122"/>
              </a:rPr>
              <a:t>SELECT</a:t>
            </a:r>
            <a:r>
              <a:rPr lang="zh-CN" altLang="en-US" sz="2800" b="1">
                <a:latin typeface="宋体" charset="-122"/>
              </a:rPr>
              <a:t>语句的统计查询</a:t>
            </a:r>
          </a:p>
        </p:txBody>
      </p:sp>
      <p:sp>
        <p:nvSpPr>
          <p:cNvPr id="98308" name="TextBox 6"/>
          <p:cNvSpPr txBox="1">
            <a:spLocks noChangeArrowheads="1"/>
          </p:cNvSpPr>
          <p:nvPr/>
        </p:nvSpPr>
        <p:spPr bwMode="auto">
          <a:xfrm>
            <a:off x="979488" y="2095500"/>
            <a:ext cx="2771775" cy="822325"/>
          </a:xfrm>
          <a:prstGeom prst="rect">
            <a:avLst/>
          </a:prstGeom>
          <a:noFill/>
          <a:ln w="9525">
            <a:noFill/>
            <a:miter lim="800000"/>
            <a:headEnd/>
            <a:tailEnd/>
          </a:ln>
        </p:spPr>
        <p:txBody>
          <a:bodyPr>
            <a:spAutoFit/>
          </a:bodyPr>
          <a:lstStyle/>
          <a:p>
            <a:pPr>
              <a:buFont typeface="Arial" charset="0"/>
              <a:buNone/>
            </a:pPr>
            <a:r>
              <a:rPr lang="en-US" altLang="zh-CN" sz="2400">
                <a:latin typeface="宋体" charset="-122"/>
              </a:rPr>
              <a:t>4.GROUP BY</a:t>
            </a:r>
            <a:endParaRPr lang="zh-CN" altLang="zh-CN" sz="2400">
              <a:latin typeface="宋体" charset="-122"/>
            </a:endParaRPr>
          </a:p>
          <a:p>
            <a:pPr>
              <a:buFont typeface="Arial" charset="0"/>
              <a:buNone/>
            </a:pPr>
            <a:endParaRPr lang="zh-CN" altLang="en-US" sz="2400">
              <a:latin typeface="宋体" charset="-122"/>
            </a:endParaRPr>
          </a:p>
        </p:txBody>
      </p:sp>
      <p:sp>
        <p:nvSpPr>
          <p:cNvPr id="98309" name="Rectangle 5"/>
          <p:cNvSpPr>
            <a:spLocks noChangeArrowheads="1"/>
          </p:cNvSpPr>
          <p:nvPr/>
        </p:nvSpPr>
        <p:spPr bwMode="auto">
          <a:xfrm>
            <a:off x="4357688" y="3233738"/>
            <a:ext cx="5551487" cy="1190625"/>
          </a:xfrm>
          <a:prstGeom prst="rect">
            <a:avLst/>
          </a:prstGeom>
          <a:noFill/>
          <a:ln w="9525">
            <a:noFill/>
            <a:miter lim="800000"/>
            <a:headEnd/>
            <a:tailEnd/>
          </a:ln>
          <a:effectLst/>
        </p:spPr>
        <p:txBody>
          <a:bodyPr anchor="ctr">
            <a:spAutoFit/>
          </a:bodyPr>
          <a:lstStyle/>
          <a:p>
            <a:pPr indent="266700" algn="ctr"/>
            <a:endParaRPr lang="en-US" altLang="zh-CN"/>
          </a:p>
          <a:p>
            <a:pPr indent="266700" algn="ctr"/>
            <a:r>
              <a:rPr lang="en-US" altLang="zh-CN"/>
              <a:t>GROUP BY</a:t>
            </a:r>
            <a:r>
              <a:rPr lang="zh-CN" altLang="en-US"/>
              <a:t>语句用于结合合计函数，根据一个或多个列对结果集进行分组，如下面案例就是根据学号分组。</a:t>
            </a:r>
          </a:p>
          <a:p>
            <a:pPr indent="266700" algn="ctr"/>
            <a:r>
              <a:rPr lang="zh-CN" altLang="en-US"/>
              <a:t>案例：</a:t>
            </a:r>
            <a:r>
              <a:rPr lang="en-US" altLang="zh-CN"/>
              <a:t>SELECT </a:t>
            </a:r>
            <a:r>
              <a:rPr lang="zh-CN" altLang="en-US"/>
              <a:t>学号 </a:t>
            </a:r>
            <a:r>
              <a:rPr lang="en-US" altLang="zh-CN"/>
              <a:t>FROM </a:t>
            </a:r>
            <a:r>
              <a:rPr lang="zh-CN" altLang="en-US"/>
              <a:t>成绩表 </a:t>
            </a:r>
            <a:r>
              <a:rPr lang="en-US" altLang="zh-CN"/>
              <a:t>GROUP BY </a:t>
            </a:r>
            <a:r>
              <a:rPr lang="zh-CN" altLang="en-US"/>
              <a:t>学号</a:t>
            </a:r>
          </a:p>
        </p:txBody>
      </p:sp>
    </p:spTree>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760787" cy="519113"/>
          </a:xfrm>
          <a:prstGeom prst="rect">
            <a:avLst/>
          </a:prstGeom>
          <a:noFill/>
        </p:spPr>
        <p:txBody>
          <a:bodyPr wrap="none">
            <a:spAutoFit/>
          </a:bodyPr>
          <a:lstStyle/>
          <a:p>
            <a:r>
              <a:rPr lang="en-US" altLang="zh-CN" sz="2800" b="1">
                <a:latin typeface="宋体" charset="-122"/>
              </a:rPr>
              <a:t>SELECT</a:t>
            </a:r>
            <a:r>
              <a:rPr lang="zh-CN" altLang="en-US" sz="2800" b="1">
                <a:latin typeface="宋体" charset="-122"/>
              </a:rPr>
              <a:t>语句的统计查询</a:t>
            </a:r>
          </a:p>
        </p:txBody>
      </p:sp>
      <p:sp>
        <p:nvSpPr>
          <p:cNvPr id="99332" name="TextBox 6"/>
          <p:cNvSpPr txBox="1">
            <a:spLocks noChangeArrowheads="1"/>
          </p:cNvSpPr>
          <p:nvPr/>
        </p:nvSpPr>
        <p:spPr bwMode="auto">
          <a:xfrm>
            <a:off x="979488" y="2095500"/>
            <a:ext cx="2771775" cy="822325"/>
          </a:xfrm>
          <a:prstGeom prst="rect">
            <a:avLst/>
          </a:prstGeom>
          <a:noFill/>
          <a:ln w="9525">
            <a:noFill/>
            <a:miter lim="800000"/>
            <a:headEnd/>
            <a:tailEnd/>
          </a:ln>
        </p:spPr>
        <p:txBody>
          <a:bodyPr>
            <a:spAutoFit/>
          </a:bodyPr>
          <a:lstStyle/>
          <a:p>
            <a:pPr algn="ctr"/>
            <a:r>
              <a:rPr lang="en-US" altLang="zh-CN" sz="2400">
                <a:latin typeface="宋体" charset="-122"/>
              </a:rPr>
              <a:t>5.HAVING</a:t>
            </a:r>
          </a:p>
          <a:p>
            <a:pPr>
              <a:buFont typeface="Arial" charset="0"/>
              <a:buNone/>
            </a:pPr>
            <a:endParaRPr lang="zh-CN" altLang="en-US" sz="2400">
              <a:latin typeface="宋体" charset="-122"/>
            </a:endParaRPr>
          </a:p>
        </p:txBody>
      </p:sp>
      <p:sp>
        <p:nvSpPr>
          <p:cNvPr id="99333" name="Rectangle 5"/>
          <p:cNvSpPr>
            <a:spLocks noChangeArrowheads="1"/>
          </p:cNvSpPr>
          <p:nvPr/>
        </p:nvSpPr>
        <p:spPr bwMode="auto">
          <a:xfrm>
            <a:off x="4357688" y="3097213"/>
            <a:ext cx="5300662" cy="1465262"/>
          </a:xfrm>
          <a:prstGeom prst="rect">
            <a:avLst/>
          </a:prstGeom>
          <a:noFill/>
          <a:ln w="9525">
            <a:noFill/>
            <a:miter lim="800000"/>
            <a:headEnd/>
            <a:tailEnd/>
          </a:ln>
          <a:effectLst/>
        </p:spPr>
        <p:txBody>
          <a:bodyPr anchor="ctr">
            <a:spAutoFit/>
          </a:bodyPr>
          <a:lstStyle/>
          <a:p>
            <a:pPr indent="266700" algn="ctr"/>
            <a:r>
              <a:rPr lang="en-US" altLang="zh-CN"/>
              <a:t>HAVING </a:t>
            </a:r>
            <a:r>
              <a:rPr lang="zh-CN" altLang="en-US"/>
              <a:t>子句是用于对分组设置条件，如下面案例就是只对平均成绩优秀的学生进行统计。</a:t>
            </a:r>
          </a:p>
          <a:p>
            <a:pPr indent="266700" algn="ctr"/>
            <a:r>
              <a:rPr lang="zh-CN" altLang="en-US"/>
              <a:t>案例：</a:t>
            </a:r>
            <a:r>
              <a:rPr lang="en-US" altLang="zh-CN"/>
              <a:t>SELECT </a:t>
            </a:r>
            <a:r>
              <a:rPr lang="zh-CN" altLang="en-US"/>
              <a:t>学号</a:t>
            </a:r>
            <a:r>
              <a:rPr lang="en-US" altLang="zh-CN"/>
              <a:t>, SUM(CAST(</a:t>
            </a:r>
            <a:r>
              <a:rPr lang="zh-CN" altLang="en-US"/>
              <a:t>成绩 </a:t>
            </a:r>
            <a:r>
              <a:rPr lang="en-US" altLang="zh-CN"/>
              <a:t>AS float)) AS </a:t>
            </a:r>
            <a:r>
              <a:rPr lang="zh-CN" altLang="en-US"/>
              <a:t>总成绩 </a:t>
            </a:r>
            <a:r>
              <a:rPr lang="en-US" altLang="zh-CN"/>
              <a:t>FROM </a:t>
            </a:r>
            <a:r>
              <a:rPr lang="zh-CN" altLang="en-US"/>
              <a:t>成绩表 </a:t>
            </a:r>
            <a:r>
              <a:rPr lang="en-US" altLang="zh-CN"/>
              <a:t>GROUP BY </a:t>
            </a:r>
            <a:r>
              <a:rPr lang="zh-CN" altLang="en-US"/>
              <a:t>学号</a:t>
            </a:r>
            <a:r>
              <a:rPr lang="en-US" altLang="zh-CN"/>
              <a:t>HAVING  (AVG(CAST(</a:t>
            </a:r>
            <a:r>
              <a:rPr lang="zh-CN" altLang="en-US"/>
              <a:t>成绩 </a:t>
            </a:r>
            <a:r>
              <a:rPr lang="en-US" altLang="zh-CN"/>
              <a:t>AS float)) &gt;= 80)</a:t>
            </a:r>
            <a:endParaRPr lang="zh-CN" altLang="en-US"/>
          </a:p>
        </p:txBody>
      </p:sp>
    </p:spTree>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760787" cy="519113"/>
          </a:xfrm>
          <a:prstGeom prst="rect">
            <a:avLst/>
          </a:prstGeom>
          <a:noFill/>
        </p:spPr>
        <p:txBody>
          <a:bodyPr wrap="none">
            <a:spAutoFit/>
          </a:bodyPr>
          <a:lstStyle/>
          <a:p>
            <a:r>
              <a:rPr lang="en-US" altLang="zh-CN" sz="2800" b="1">
                <a:latin typeface="宋体" charset="-122"/>
              </a:rPr>
              <a:t>SELECT</a:t>
            </a:r>
            <a:r>
              <a:rPr lang="zh-CN" altLang="en-US" sz="2800" b="1">
                <a:latin typeface="宋体" charset="-122"/>
              </a:rPr>
              <a:t>语句的统计查询</a:t>
            </a:r>
          </a:p>
        </p:txBody>
      </p:sp>
      <p:sp>
        <p:nvSpPr>
          <p:cNvPr id="100356" name="TextBox 6"/>
          <p:cNvSpPr txBox="1">
            <a:spLocks noChangeArrowheads="1"/>
          </p:cNvSpPr>
          <p:nvPr/>
        </p:nvSpPr>
        <p:spPr bwMode="auto">
          <a:xfrm>
            <a:off x="979488" y="2095500"/>
            <a:ext cx="2771775" cy="1187450"/>
          </a:xfrm>
          <a:prstGeom prst="rect">
            <a:avLst/>
          </a:prstGeom>
          <a:noFill/>
          <a:ln w="9525">
            <a:noFill/>
            <a:miter lim="800000"/>
            <a:headEnd/>
            <a:tailEnd/>
          </a:ln>
        </p:spPr>
        <p:txBody>
          <a:bodyPr>
            <a:spAutoFit/>
          </a:bodyPr>
          <a:lstStyle/>
          <a:p>
            <a:pPr algn="ctr"/>
            <a:r>
              <a:rPr lang="en-US" altLang="zh-CN" sz="2400">
                <a:latin typeface="宋体" charset="-122"/>
              </a:rPr>
              <a:t>6.SUM</a:t>
            </a:r>
          </a:p>
          <a:p>
            <a:pPr algn="ctr"/>
            <a:endParaRPr lang="en-US" altLang="zh-CN" sz="2400">
              <a:latin typeface="宋体" charset="-122"/>
            </a:endParaRPr>
          </a:p>
          <a:p>
            <a:pPr>
              <a:buFont typeface="Arial" charset="0"/>
              <a:buNone/>
            </a:pPr>
            <a:endParaRPr lang="zh-CN" altLang="en-US" sz="2400">
              <a:latin typeface="宋体" charset="-122"/>
            </a:endParaRPr>
          </a:p>
        </p:txBody>
      </p:sp>
      <p:sp>
        <p:nvSpPr>
          <p:cNvPr id="100357" name="Rectangle 5"/>
          <p:cNvSpPr>
            <a:spLocks noChangeArrowheads="1"/>
          </p:cNvSpPr>
          <p:nvPr/>
        </p:nvSpPr>
        <p:spPr bwMode="auto">
          <a:xfrm>
            <a:off x="4632325" y="3246438"/>
            <a:ext cx="6127750" cy="1465262"/>
          </a:xfrm>
          <a:prstGeom prst="rect">
            <a:avLst/>
          </a:prstGeom>
          <a:noFill/>
          <a:ln w="9525">
            <a:noFill/>
            <a:miter lim="800000"/>
            <a:headEnd/>
            <a:tailEnd/>
          </a:ln>
          <a:effectLst/>
        </p:spPr>
        <p:txBody>
          <a:bodyPr anchor="ctr">
            <a:spAutoFit/>
          </a:bodyPr>
          <a:lstStyle/>
          <a:p>
            <a:pPr indent="266700" algn="ctr"/>
            <a:r>
              <a:rPr lang="zh-CN" altLang="en-US"/>
              <a:t>查询某列的合计值。</a:t>
            </a:r>
          </a:p>
          <a:p>
            <a:pPr indent="266700" algn="ctr"/>
            <a:r>
              <a:rPr lang="zh-CN" altLang="en-US"/>
              <a:t>如查询每位学生成绩各科的总分。</a:t>
            </a:r>
          </a:p>
          <a:p>
            <a:pPr indent="266700" algn="ctr"/>
            <a:r>
              <a:rPr lang="zh-CN" altLang="en-US"/>
              <a:t>案例：</a:t>
            </a:r>
            <a:r>
              <a:rPr lang="en-US" altLang="zh-CN"/>
              <a:t>SELECT </a:t>
            </a:r>
            <a:r>
              <a:rPr lang="zh-CN" altLang="en-US"/>
              <a:t>学号</a:t>
            </a:r>
            <a:r>
              <a:rPr lang="en-US" altLang="zh-CN"/>
              <a:t>, SUM(CAST(</a:t>
            </a:r>
            <a:r>
              <a:rPr lang="zh-CN" altLang="en-US"/>
              <a:t>成绩 </a:t>
            </a:r>
            <a:r>
              <a:rPr lang="en-US" altLang="zh-CN"/>
              <a:t>AS float)) AS </a:t>
            </a:r>
            <a:r>
              <a:rPr lang="zh-CN" altLang="en-US"/>
              <a:t>总成绩 </a:t>
            </a:r>
            <a:r>
              <a:rPr lang="en-US" altLang="zh-CN"/>
              <a:t>FROM </a:t>
            </a:r>
            <a:r>
              <a:rPr lang="zh-CN" altLang="en-US"/>
              <a:t>成绩表</a:t>
            </a:r>
          </a:p>
          <a:p>
            <a:pPr indent="266700" algn="ctr"/>
            <a:r>
              <a:rPr lang="en-US" altLang="zh-CN"/>
              <a:t>GROUP BY </a:t>
            </a:r>
            <a:r>
              <a:rPr lang="zh-CN" altLang="en-US"/>
              <a:t>学号</a:t>
            </a:r>
          </a:p>
        </p:txBody>
      </p:sp>
    </p:spTree>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760787" cy="519113"/>
          </a:xfrm>
          <a:prstGeom prst="rect">
            <a:avLst/>
          </a:prstGeom>
          <a:noFill/>
        </p:spPr>
        <p:txBody>
          <a:bodyPr wrap="none">
            <a:spAutoFit/>
          </a:bodyPr>
          <a:lstStyle/>
          <a:p>
            <a:r>
              <a:rPr lang="en-US" altLang="zh-CN" sz="2800" b="1">
                <a:latin typeface="宋体" charset="-122"/>
              </a:rPr>
              <a:t>SELECT</a:t>
            </a:r>
            <a:r>
              <a:rPr lang="zh-CN" altLang="en-US" sz="2800" b="1">
                <a:latin typeface="宋体" charset="-122"/>
              </a:rPr>
              <a:t>语句的统计查询</a:t>
            </a:r>
          </a:p>
        </p:txBody>
      </p:sp>
      <p:sp>
        <p:nvSpPr>
          <p:cNvPr id="101380" name="TextBox 6"/>
          <p:cNvSpPr txBox="1">
            <a:spLocks noChangeArrowheads="1"/>
          </p:cNvSpPr>
          <p:nvPr/>
        </p:nvSpPr>
        <p:spPr bwMode="auto">
          <a:xfrm>
            <a:off x="979488" y="2095500"/>
            <a:ext cx="2771775" cy="822325"/>
          </a:xfrm>
          <a:prstGeom prst="rect">
            <a:avLst/>
          </a:prstGeom>
          <a:noFill/>
          <a:ln w="9525">
            <a:noFill/>
            <a:miter lim="800000"/>
            <a:headEnd/>
            <a:tailEnd/>
          </a:ln>
        </p:spPr>
        <p:txBody>
          <a:bodyPr>
            <a:spAutoFit/>
          </a:bodyPr>
          <a:lstStyle/>
          <a:p>
            <a:r>
              <a:rPr lang="en-US" altLang="zh-CN" sz="2400">
                <a:latin typeface="宋体" charset="-122"/>
              </a:rPr>
              <a:t>7.COUNT</a:t>
            </a:r>
          </a:p>
          <a:p>
            <a:pPr>
              <a:buFont typeface="Arial" charset="0"/>
              <a:buNone/>
            </a:pPr>
            <a:endParaRPr lang="zh-CN" altLang="en-US" sz="2400">
              <a:latin typeface="宋体" charset="-122"/>
            </a:endParaRPr>
          </a:p>
        </p:txBody>
      </p:sp>
      <p:sp>
        <p:nvSpPr>
          <p:cNvPr id="101381" name="Rectangle 5"/>
          <p:cNvSpPr>
            <a:spLocks noChangeArrowheads="1"/>
          </p:cNvSpPr>
          <p:nvPr/>
        </p:nvSpPr>
        <p:spPr bwMode="auto">
          <a:xfrm>
            <a:off x="4632325" y="3740150"/>
            <a:ext cx="6227763" cy="915988"/>
          </a:xfrm>
          <a:prstGeom prst="rect">
            <a:avLst/>
          </a:prstGeom>
          <a:noFill/>
          <a:ln w="9525">
            <a:noFill/>
            <a:miter lim="800000"/>
            <a:headEnd/>
            <a:tailEnd/>
          </a:ln>
          <a:effectLst/>
        </p:spPr>
        <p:txBody>
          <a:bodyPr anchor="ctr">
            <a:spAutoFit/>
          </a:bodyPr>
          <a:lstStyle/>
          <a:p>
            <a:pPr indent="266700" algn="ctr"/>
            <a:endParaRPr lang="en-US" altLang="zh-CN"/>
          </a:p>
          <a:p>
            <a:pPr indent="266700" algn="ctr"/>
            <a:r>
              <a:rPr lang="en-US" altLang="zh-CN"/>
              <a:t>COUNT() </a:t>
            </a:r>
            <a:r>
              <a:rPr lang="zh-CN" altLang="en-US"/>
              <a:t>函数返回匹配指定条件的行数。</a:t>
            </a:r>
          </a:p>
          <a:p>
            <a:pPr indent="266700" algn="ctr"/>
            <a:r>
              <a:rPr lang="zh-CN" altLang="en-US"/>
              <a:t>案例：查询学生总人数：</a:t>
            </a:r>
            <a:r>
              <a:rPr lang="en-US" altLang="zh-CN"/>
              <a:t>SELECT COUNT(</a:t>
            </a:r>
            <a:r>
              <a:rPr lang="zh-CN" altLang="en-US"/>
              <a:t>学号</a:t>
            </a:r>
            <a:r>
              <a:rPr lang="en-US" altLang="zh-CN"/>
              <a:t>) FROM </a:t>
            </a:r>
            <a:r>
              <a:rPr lang="zh-CN" altLang="en-US"/>
              <a:t>学生表</a:t>
            </a:r>
          </a:p>
        </p:txBody>
      </p:sp>
    </p:spTree>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6.2.2</a:t>
            </a:r>
            <a:r>
              <a:rPr lang="zh-CN" altLang="en-US" sz="3200" b="1"/>
              <a:t>任务实施</a:t>
            </a:r>
            <a:endParaRPr lang="zh-CN" altLang="zh-CN" sz="3200" b="1"/>
          </a:p>
        </p:txBody>
      </p:sp>
      <p:sp>
        <p:nvSpPr>
          <p:cNvPr id="19" name="文本框 29"/>
          <p:cNvSpPr txBox="1"/>
          <p:nvPr/>
        </p:nvSpPr>
        <p:spPr>
          <a:xfrm>
            <a:off x="8189913" y="835025"/>
            <a:ext cx="3252787"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语句的统计查询</a:t>
            </a:r>
          </a:p>
        </p:txBody>
      </p:sp>
      <p:sp>
        <p:nvSpPr>
          <p:cNvPr id="6" name="TextBox 5"/>
          <p:cNvSpPr txBox="1">
            <a:spLocks noChangeArrowheads="1"/>
          </p:cNvSpPr>
          <p:nvPr/>
        </p:nvSpPr>
        <p:spPr bwMode="auto">
          <a:xfrm>
            <a:off x="2824163" y="2741613"/>
            <a:ext cx="8589962" cy="822325"/>
          </a:xfrm>
          <a:prstGeom prst="rect">
            <a:avLst/>
          </a:prstGeom>
          <a:noFill/>
          <a:ln w="9525">
            <a:noFill/>
            <a:miter lim="800000"/>
            <a:headEnd/>
            <a:tailEnd/>
          </a:ln>
        </p:spPr>
        <p:txBody>
          <a:bodyPr>
            <a:spAutoFit/>
          </a:bodyPr>
          <a:lstStyle/>
          <a:p>
            <a:pPr indent="457200"/>
            <a:r>
              <a:rPr lang="zh-CN" altLang="zh-CN" sz="2400">
                <a:latin typeface="宋体" charset="-122"/>
              </a:rPr>
              <a:t>按照任务</a:t>
            </a:r>
            <a:r>
              <a:rPr lang="en-US" altLang="zh-CN" sz="2400">
                <a:latin typeface="宋体" charset="-122"/>
              </a:rPr>
              <a:t>1</a:t>
            </a:r>
            <a:r>
              <a:rPr lang="zh-CN" altLang="en-US" sz="2400">
                <a:latin typeface="宋体" charset="-122"/>
              </a:rPr>
              <a:t>中的任务实施步骤进入</a:t>
            </a:r>
            <a:r>
              <a:rPr lang="en-US" altLang="zh-CN" sz="2400">
                <a:latin typeface="宋体" charset="-122"/>
              </a:rPr>
              <a:t>T-SQL</a:t>
            </a:r>
            <a:r>
              <a:rPr lang="zh-CN" altLang="en-US" sz="2400">
                <a:latin typeface="宋体" charset="-122"/>
              </a:rPr>
              <a:t>编写界面，在右上角输入如下的项目后，按工具栏中的“！”按钮进行统计查询。</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8189913" y="835025"/>
            <a:ext cx="3252787"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语句的统计查询</a:t>
            </a:r>
          </a:p>
        </p:txBody>
      </p:sp>
      <p:sp>
        <p:nvSpPr>
          <p:cNvPr id="6" name="TextBox 5"/>
          <p:cNvSpPr txBox="1">
            <a:spLocks noChangeArrowheads="1"/>
          </p:cNvSpPr>
          <p:nvPr/>
        </p:nvSpPr>
        <p:spPr bwMode="auto">
          <a:xfrm>
            <a:off x="2913063" y="1901825"/>
            <a:ext cx="8589962" cy="915988"/>
          </a:xfrm>
          <a:prstGeom prst="rect">
            <a:avLst/>
          </a:prstGeom>
          <a:noFill/>
          <a:ln w="9525">
            <a:noFill/>
            <a:miter lim="800000"/>
            <a:headEnd/>
            <a:tailEnd/>
          </a:ln>
        </p:spPr>
        <p:txBody>
          <a:bodyPr>
            <a:spAutoFit/>
          </a:bodyPr>
          <a:lstStyle/>
          <a:p>
            <a:pPr indent="457200"/>
            <a:r>
              <a:rPr lang="en-US" altLang="zh-CN"/>
              <a:t>1.</a:t>
            </a:r>
            <a:r>
              <a:rPr lang="zh-CN" altLang="en-US"/>
              <a:t>最大值最小值的统计查询</a:t>
            </a:r>
          </a:p>
          <a:p>
            <a:pPr indent="457200"/>
            <a:r>
              <a:rPr lang="zh-CN" altLang="en-US"/>
              <a:t>输入：</a:t>
            </a:r>
            <a:r>
              <a:rPr lang="en-US" altLang="zh-CN"/>
              <a:t>SELECT </a:t>
            </a:r>
            <a:r>
              <a:rPr lang="zh-CN" altLang="en-US"/>
              <a:t>学号</a:t>
            </a:r>
            <a:r>
              <a:rPr lang="en-US" altLang="zh-CN"/>
              <a:t>, MAX(</a:t>
            </a:r>
            <a:r>
              <a:rPr lang="zh-CN" altLang="en-US"/>
              <a:t>成绩</a:t>
            </a:r>
            <a:r>
              <a:rPr lang="en-US" altLang="zh-CN"/>
              <a:t>) AS </a:t>
            </a:r>
            <a:r>
              <a:rPr lang="zh-CN" altLang="en-US"/>
              <a:t>最高成绩 </a:t>
            </a:r>
            <a:r>
              <a:rPr lang="en-US" altLang="zh-CN"/>
              <a:t>FROM </a:t>
            </a:r>
            <a:r>
              <a:rPr lang="zh-CN" altLang="en-US"/>
              <a:t>成绩表 </a:t>
            </a:r>
            <a:r>
              <a:rPr lang="en-US" altLang="zh-CN"/>
              <a:t>GROUP BY </a:t>
            </a:r>
            <a:r>
              <a:rPr lang="zh-CN" altLang="en-US"/>
              <a:t>学号</a:t>
            </a:r>
          </a:p>
          <a:p>
            <a:pPr indent="457200"/>
            <a:r>
              <a:rPr lang="zh-CN" altLang="en-US"/>
              <a:t>则查询结果能找到学生各学科中最高成绩如图</a:t>
            </a:r>
            <a:r>
              <a:rPr lang="en-US" altLang="zh-CN"/>
              <a:t>6-35</a:t>
            </a:r>
            <a:r>
              <a:rPr lang="zh-CN" altLang="en-US"/>
              <a:t>所示。</a:t>
            </a:r>
            <a:endParaRPr lang="zh-CN" altLang="en-US"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03430" name="Picture 6"/>
          <p:cNvPicPr>
            <a:picLocks noChangeAspect="1" noChangeArrowheads="1"/>
          </p:cNvPicPr>
          <p:nvPr/>
        </p:nvPicPr>
        <p:blipFill>
          <a:blip r:embed="rId2"/>
          <a:srcRect/>
          <a:stretch>
            <a:fillRect/>
          </a:stretch>
        </p:blipFill>
        <p:spPr bwMode="auto">
          <a:xfrm>
            <a:off x="3548063" y="3108325"/>
            <a:ext cx="3819525" cy="261937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8189913" y="835025"/>
            <a:ext cx="3252787"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语句的统计查询</a:t>
            </a:r>
          </a:p>
        </p:txBody>
      </p:sp>
      <p:sp>
        <p:nvSpPr>
          <p:cNvPr id="6" name="TextBox 5"/>
          <p:cNvSpPr txBox="1">
            <a:spLocks noChangeArrowheads="1"/>
          </p:cNvSpPr>
          <p:nvPr/>
        </p:nvSpPr>
        <p:spPr bwMode="auto">
          <a:xfrm>
            <a:off x="2913063" y="1901825"/>
            <a:ext cx="8726487" cy="915988"/>
          </a:xfrm>
          <a:prstGeom prst="rect">
            <a:avLst/>
          </a:prstGeom>
          <a:noFill/>
          <a:ln w="9525">
            <a:noFill/>
            <a:miter lim="800000"/>
            <a:headEnd/>
            <a:tailEnd/>
          </a:ln>
        </p:spPr>
        <p:txBody>
          <a:bodyPr>
            <a:spAutoFit/>
          </a:bodyPr>
          <a:lstStyle/>
          <a:p>
            <a:pPr indent="457200"/>
            <a:r>
              <a:rPr lang="en-US" altLang="zh-CN"/>
              <a:t>2.</a:t>
            </a:r>
            <a:r>
              <a:rPr lang="zh-CN" altLang="en-US"/>
              <a:t>平均值的统计查询</a:t>
            </a:r>
          </a:p>
          <a:p>
            <a:pPr indent="457200"/>
            <a:r>
              <a:rPr lang="zh-CN" altLang="en-US"/>
              <a:t>输入：</a:t>
            </a:r>
            <a:r>
              <a:rPr lang="en-US" altLang="zh-CN"/>
              <a:t>SELECT </a:t>
            </a:r>
            <a:r>
              <a:rPr lang="zh-CN" altLang="en-US"/>
              <a:t>学号</a:t>
            </a:r>
            <a:r>
              <a:rPr lang="en-US" altLang="zh-CN"/>
              <a:t>,AVG(CAST(</a:t>
            </a:r>
            <a:r>
              <a:rPr lang="zh-CN" altLang="en-US"/>
              <a:t>成绩 </a:t>
            </a:r>
            <a:r>
              <a:rPr lang="en-US" altLang="zh-CN"/>
              <a:t>AS float)) AS </a:t>
            </a:r>
            <a:r>
              <a:rPr lang="zh-CN" altLang="en-US"/>
              <a:t>平均成绩 </a:t>
            </a:r>
            <a:r>
              <a:rPr lang="en-US" altLang="zh-CN"/>
              <a:t>FROM </a:t>
            </a:r>
            <a:r>
              <a:rPr lang="zh-CN" altLang="en-US"/>
              <a:t>成绩表 </a:t>
            </a:r>
            <a:r>
              <a:rPr lang="en-US" altLang="zh-CN"/>
              <a:t>GROUP BY </a:t>
            </a:r>
            <a:r>
              <a:rPr lang="zh-CN" altLang="en-US"/>
              <a:t>学号</a:t>
            </a:r>
          </a:p>
          <a:p>
            <a:pPr indent="457200"/>
            <a:r>
              <a:rPr lang="zh-CN" altLang="en-US"/>
              <a:t>则查询结果能统计出学生各学科的平均成绩 </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04455" name="Picture 7"/>
          <p:cNvPicPr>
            <a:picLocks noChangeAspect="1" noChangeArrowheads="1"/>
          </p:cNvPicPr>
          <p:nvPr/>
        </p:nvPicPr>
        <p:blipFill>
          <a:blip r:embed="rId2"/>
          <a:srcRect/>
          <a:stretch>
            <a:fillRect/>
          </a:stretch>
        </p:blipFill>
        <p:spPr bwMode="auto">
          <a:xfrm>
            <a:off x="3602038" y="3146425"/>
            <a:ext cx="4438650" cy="254317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8189913" y="835025"/>
            <a:ext cx="3252787"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语句的统计查询</a:t>
            </a:r>
          </a:p>
        </p:txBody>
      </p:sp>
      <p:sp>
        <p:nvSpPr>
          <p:cNvPr id="6" name="TextBox 5"/>
          <p:cNvSpPr txBox="1">
            <a:spLocks noChangeArrowheads="1"/>
          </p:cNvSpPr>
          <p:nvPr/>
        </p:nvSpPr>
        <p:spPr bwMode="auto">
          <a:xfrm>
            <a:off x="2913063" y="1901825"/>
            <a:ext cx="8726487" cy="915988"/>
          </a:xfrm>
          <a:prstGeom prst="rect">
            <a:avLst/>
          </a:prstGeom>
          <a:noFill/>
          <a:ln w="9525">
            <a:noFill/>
            <a:miter lim="800000"/>
            <a:headEnd/>
            <a:tailEnd/>
          </a:ln>
        </p:spPr>
        <p:txBody>
          <a:bodyPr>
            <a:spAutoFit/>
          </a:bodyPr>
          <a:lstStyle/>
          <a:p>
            <a:pPr indent="457200"/>
            <a:r>
              <a:rPr lang="en-US" altLang="zh-CN"/>
              <a:t>3.</a:t>
            </a:r>
            <a:r>
              <a:rPr lang="zh-CN" altLang="en-US"/>
              <a:t>累计值的统计查询</a:t>
            </a:r>
          </a:p>
          <a:p>
            <a:pPr indent="457200"/>
            <a:r>
              <a:rPr lang="zh-CN" altLang="en-US"/>
              <a:t>输入：</a:t>
            </a:r>
            <a:r>
              <a:rPr lang="en-US" altLang="zh-CN"/>
              <a:t>SELECT </a:t>
            </a:r>
            <a:r>
              <a:rPr lang="zh-CN" altLang="en-US"/>
              <a:t>学号</a:t>
            </a:r>
            <a:r>
              <a:rPr lang="en-US" altLang="zh-CN"/>
              <a:t>,SUM(CAST(</a:t>
            </a:r>
            <a:r>
              <a:rPr lang="zh-CN" altLang="en-US"/>
              <a:t>成绩 </a:t>
            </a:r>
            <a:r>
              <a:rPr lang="en-US" altLang="zh-CN"/>
              <a:t>AS float)) AS </a:t>
            </a:r>
            <a:r>
              <a:rPr lang="zh-CN" altLang="en-US"/>
              <a:t>总成绩 </a:t>
            </a:r>
            <a:r>
              <a:rPr lang="en-US" altLang="zh-CN"/>
              <a:t>FROM </a:t>
            </a:r>
            <a:r>
              <a:rPr lang="zh-CN" altLang="en-US"/>
              <a:t>成绩表 </a:t>
            </a:r>
            <a:r>
              <a:rPr lang="en-US" altLang="zh-CN"/>
              <a:t>GROUP BY </a:t>
            </a:r>
            <a:r>
              <a:rPr lang="zh-CN" altLang="en-US"/>
              <a:t>学号</a:t>
            </a:r>
          </a:p>
          <a:p>
            <a:pPr indent="457200"/>
            <a:r>
              <a:rPr lang="zh-CN" altLang="en-US"/>
              <a:t>则查询结果能统计出学生各学科全部总成绩 </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05479" name="Picture 7"/>
          <p:cNvPicPr>
            <a:picLocks noChangeAspect="1" noChangeArrowheads="1"/>
          </p:cNvPicPr>
          <p:nvPr/>
        </p:nvPicPr>
        <p:blipFill>
          <a:blip r:embed="rId2"/>
          <a:srcRect/>
          <a:stretch>
            <a:fillRect/>
          </a:stretch>
        </p:blipFill>
        <p:spPr bwMode="auto">
          <a:xfrm>
            <a:off x="4054475" y="3213100"/>
            <a:ext cx="4410075" cy="27622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6.1.1</a:t>
            </a:r>
            <a:r>
              <a:rPr lang="zh-CN" altLang="zh-CN" sz="3200" b="1"/>
              <a:t>相关知识</a:t>
            </a:r>
          </a:p>
        </p:txBody>
      </p:sp>
      <p:sp>
        <p:nvSpPr>
          <p:cNvPr id="19" name="文本框 29"/>
          <p:cNvSpPr txBox="1"/>
          <p:nvPr/>
        </p:nvSpPr>
        <p:spPr>
          <a:xfrm>
            <a:off x="8189913" y="835025"/>
            <a:ext cx="1816100" cy="579438"/>
          </a:xfrm>
          <a:prstGeom prst="rect">
            <a:avLst/>
          </a:prstGeom>
          <a:noFill/>
        </p:spPr>
        <p:txBody>
          <a:bodyPr wrap="none">
            <a:spAutoFit/>
          </a:bodyPr>
          <a:lstStyle/>
          <a:p>
            <a:r>
              <a:rPr lang="zh-CN" altLang="en-US" sz="3200" b="1"/>
              <a:t>简单查询</a:t>
            </a:r>
          </a:p>
        </p:txBody>
      </p:sp>
      <p:sp>
        <p:nvSpPr>
          <p:cNvPr id="6" name="TextBox 5"/>
          <p:cNvSpPr txBox="1">
            <a:spLocks noChangeArrowheads="1"/>
          </p:cNvSpPr>
          <p:nvPr/>
        </p:nvSpPr>
        <p:spPr bwMode="auto">
          <a:xfrm>
            <a:off x="957263" y="2741613"/>
            <a:ext cx="10531475" cy="1552575"/>
          </a:xfrm>
          <a:prstGeom prst="rect">
            <a:avLst/>
          </a:prstGeom>
          <a:noFill/>
          <a:ln w="9525">
            <a:noFill/>
            <a:miter lim="800000"/>
            <a:headEnd/>
            <a:tailEnd/>
          </a:ln>
        </p:spPr>
        <p:txBody>
          <a:bodyPr>
            <a:spAutoFit/>
          </a:bodyPr>
          <a:lstStyle/>
          <a:p>
            <a:pPr indent="457200" algn="just">
              <a:buFont typeface="Arial" charset="0"/>
              <a:buNone/>
            </a:pPr>
            <a:r>
              <a:rPr lang="zh-CN" altLang="zh-CN" sz="2400">
                <a:latin typeface="宋体" charset="-122"/>
              </a:rPr>
              <a:t>我们在使用</a:t>
            </a:r>
            <a:r>
              <a:rPr lang="en-US" altLang="zh-CN" sz="2400">
                <a:latin typeface="宋体" charset="-122"/>
              </a:rPr>
              <a:t>SQL</a:t>
            </a:r>
            <a:r>
              <a:rPr lang="zh-CN" altLang="en-US" sz="2400">
                <a:latin typeface="宋体" charset="-122"/>
              </a:rPr>
              <a:t>语句对数据库中的信息进行查询操作时，数据表在接受查询请求时，就可以简单地理解为“它将逐条判断”，判断是否符合查询条件。如果符合查询条件就提取出来，然后把所有的行组织在一起，形成另外一个类似表的结构，构成查询的结果，通常叫做记录集。</a:t>
            </a: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8189913" y="835025"/>
            <a:ext cx="3252787"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语句的统计查询</a:t>
            </a:r>
          </a:p>
        </p:txBody>
      </p:sp>
      <p:sp>
        <p:nvSpPr>
          <p:cNvPr id="6" name="TextBox 5"/>
          <p:cNvSpPr txBox="1">
            <a:spLocks noChangeArrowheads="1"/>
          </p:cNvSpPr>
          <p:nvPr/>
        </p:nvSpPr>
        <p:spPr bwMode="auto">
          <a:xfrm>
            <a:off x="3927475" y="1801813"/>
            <a:ext cx="6697663" cy="1190625"/>
          </a:xfrm>
          <a:prstGeom prst="rect">
            <a:avLst/>
          </a:prstGeom>
          <a:noFill/>
          <a:ln w="9525">
            <a:noFill/>
            <a:miter lim="800000"/>
            <a:headEnd/>
            <a:tailEnd/>
          </a:ln>
        </p:spPr>
        <p:txBody>
          <a:bodyPr>
            <a:spAutoFit/>
          </a:bodyPr>
          <a:lstStyle/>
          <a:p>
            <a:pPr indent="457200"/>
            <a:r>
              <a:rPr lang="en-US" altLang="zh-CN"/>
              <a:t>4.</a:t>
            </a:r>
            <a:r>
              <a:rPr lang="zh-CN" altLang="en-US"/>
              <a:t>项目数的统计查询</a:t>
            </a:r>
          </a:p>
          <a:p>
            <a:pPr indent="457200"/>
            <a:r>
              <a:rPr lang="zh-CN" altLang="en-US"/>
              <a:t>输入：</a:t>
            </a:r>
            <a:r>
              <a:rPr lang="en-US" altLang="zh-CN"/>
              <a:t>SELECT </a:t>
            </a:r>
            <a:r>
              <a:rPr lang="zh-CN" altLang="en-US"/>
              <a:t>课程编号 </a:t>
            </a:r>
            <a:r>
              <a:rPr lang="en-US" altLang="zh-CN"/>
              <a:t>COUNT(</a:t>
            </a:r>
            <a:r>
              <a:rPr lang="zh-CN" altLang="en-US"/>
              <a:t>课程编号</a:t>
            </a:r>
            <a:r>
              <a:rPr lang="en-US" altLang="zh-CN"/>
              <a:t>) AS </a:t>
            </a:r>
            <a:r>
              <a:rPr lang="zh-CN" altLang="en-US"/>
              <a:t>已经录入的人数 </a:t>
            </a:r>
            <a:r>
              <a:rPr lang="en-US" altLang="zh-CN"/>
              <a:t>FROM </a:t>
            </a:r>
            <a:r>
              <a:rPr lang="zh-CN" altLang="en-US"/>
              <a:t>成绩表 </a:t>
            </a:r>
            <a:r>
              <a:rPr lang="en-US" altLang="zh-CN"/>
              <a:t>GROUP BY </a:t>
            </a:r>
            <a:r>
              <a:rPr lang="zh-CN" altLang="en-US"/>
              <a:t>课程编号</a:t>
            </a:r>
          </a:p>
          <a:p>
            <a:pPr indent="457200"/>
            <a:r>
              <a:rPr lang="zh-CN" altLang="en-US"/>
              <a:t>则查询结果能统计出学生各科成绩已经录入的人数 </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06503" name="Picture 7"/>
          <p:cNvPicPr>
            <a:picLocks noChangeAspect="1" noChangeArrowheads="1"/>
          </p:cNvPicPr>
          <p:nvPr/>
        </p:nvPicPr>
        <p:blipFill>
          <a:blip r:embed="rId2"/>
          <a:srcRect/>
          <a:stretch>
            <a:fillRect/>
          </a:stretch>
        </p:blipFill>
        <p:spPr bwMode="auto">
          <a:xfrm>
            <a:off x="4024313" y="3157538"/>
            <a:ext cx="4895850" cy="27241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06675" y="2671763"/>
            <a:ext cx="7893050" cy="1249362"/>
          </a:xfrm>
          <a:prstGeom prst="rect">
            <a:avLst/>
          </a:prstGeom>
          <a:noFill/>
        </p:spPr>
        <p:txBody>
          <a:bodyPr wrap="none">
            <a:spAutoFit/>
          </a:bodyPr>
          <a:lstStyle/>
          <a:p>
            <a:pPr marL="1143000" lvl="2" indent="-228600"/>
            <a:r>
              <a:rPr lang="en-US" altLang="zh-CN" sz="3200" b="1">
                <a:latin typeface="宋体" charset="-122"/>
              </a:rPr>
              <a:t>6.3 </a:t>
            </a:r>
            <a:r>
              <a:rPr lang="zh-CN" altLang="en-US" sz="3200" b="1">
                <a:latin typeface="宋体" charset="-122"/>
              </a:rPr>
              <a:t>任务</a:t>
            </a:r>
            <a:r>
              <a:rPr lang="en-US" altLang="zh-CN" sz="3200" b="1">
                <a:latin typeface="宋体" charset="-122"/>
              </a:rPr>
              <a:t>3 :SELECT</a:t>
            </a:r>
            <a:r>
              <a:rPr lang="zh-CN" altLang="en-US" sz="3200" b="1">
                <a:latin typeface="宋体" charset="-122"/>
              </a:rPr>
              <a:t>语句中的多表连接</a:t>
            </a:r>
            <a:r>
              <a:rPr lang="zh-CN" altLang="en-US"/>
              <a:t> </a:t>
            </a:r>
            <a:endParaRPr lang="zh-CN" altLang="en-US" sz="3200" b="1">
              <a:latin typeface="宋体" charset="-122"/>
            </a:endParaRPr>
          </a:p>
          <a:p>
            <a:pPr marL="1143000" lvl="2" indent="-228600">
              <a:buFontTx/>
              <a:buChar char="눐"/>
            </a:pPr>
            <a:endParaRPr lang="zh-CN" altLang="en-US" sz="4400" b="1">
              <a:solidFill>
                <a:srgbClr val="262626"/>
              </a:solidFill>
              <a:latin typeface="微软雅黑" pitchFamily="34" charset="-122"/>
              <a:ea typeface="微软雅黑"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6.3.1</a:t>
            </a:r>
            <a:r>
              <a:rPr lang="zh-CN" altLang="zh-CN" sz="3200" b="1"/>
              <a:t>相关知识</a:t>
            </a:r>
          </a:p>
        </p:txBody>
      </p:sp>
      <p:sp>
        <p:nvSpPr>
          <p:cNvPr id="19" name="文本框 29"/>
          <p:cNvSpPr txBox="1"/>
          <p:nvPr/>
        </p:nvSpPr>
        <p:spPr>
          <a:xfrm>
            <a:off x="8189913" y="835025"/>
            <a:ext cx="3559175"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语句中的多表连接</a:t>
            </a:r>
          </a:p>
        </p:txBody>
      </p:sp>
      <p:sp>
        <p:nvSpPr>
          <p:cNvPr id="6" name="TextBox 5"/>
          <p:cNvSpPr txBox="1">
            <a:spLocks noChangeArrowheads="1"/>
          </p:cNvSpPr>
          <p:nvPr/>
        </p:nvSpPr>
        <p:spPr bwMode="auto">
          <a:xfrm>
            <a:off x="957263" y="2741613"/>
            <a:ext cx="10531475" cy="2282825"/>
          </a:xfrm>
          <a:prstGeom prst="rect">
            <a:avLst/>
          </a:prstGeom>
          <a:noFill/>
          <a:ln w="9525">
            <a:noFill/>
            <a:miter lim="800000"/>
            <a:headEnd/>
            <a:tailEnd/>
          </a:ln>
        </p:spPr>
        <p:txBody>
          <a:bodyPr>
            <a:spAutoFit/>
          </a:bodyPr>
          <a:lstStyle/>
          <a:p>
            <a:pPr indent="457200" algn="just">
              <a:buFont typeface="Arial" charset="0"/>
              <a:buNone/>
            </a:pPr>
            <a:r>
              <a:rPr lang="zh-CN" altLang="en-US" sz="2400">
                <a:latin typeface="宋体" charset="-122"/>
              </a:rPr>
              <a:t>连接查询是关系数据库中最主要的查询方式。前面介绍的查询都是针对一张表进行的，但在实际工作中，所查询的内容往往涉及多张表。连接查询的目的是通过加载连接的字段条件将多个表连接起来，以便从多个表中检索用户所需要的数据。在</a:t>
            </a:r>
            <a:r>
              <a:rPr lang="en-US" altLang="zh-CN" sz="2400">
                <a:latin typeface="宋体" charset="-122"/>
              </a:rPr>
              <a:t>SQL Server</a:t>
            </a:r>
            <a:r>
              <a:rPr lang="zh-CN" altLang="en-US" sz="2400">
                <a:latin typeface="宋体" charset="-122"/>
              </a:rPr>
              <a:t>中连接查询类型分为交叉连接、内连接、外连接和自连接。连接查询就是关系运算的连接运算，它是从多个数据源间查询满足一定条件的记录</a:t>
            </a:r>
            <a:r>
              <a:rPr lang="zh-CN" altLang="en-US"/>
              <a:t> </a:t>
            </a:r>
            <a:r>
              <a:rPr lang="zh-CN" altLang="en-US" sz="2400">
                <a:latin typeface="宋体" charset="-122"/>
              </a:rPr>
              <a:t>。</a:t>
            </a:r>
            <a:endParaRPr lang="zh-CN" altLang="zh-CN" sz="2400">
              <a:latin typeface="宋体" charset="-122"/>
            </a:endParaRP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559175"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语句中的多表连接</a:t>
            </a:r>
          </a:p>
        </p:txBody>
      </p:sp>
      <p:sp>
        <p:nvSpPr>
          <p:cNvPr id="109572" name="TextBox 6"/>
          <p:cNvSpPr txBox="1">
            <a:spLocks noChangeArrowheads="1"/>
          </p:cNvSpPr>
          <p:nvPr/>
        </p:nvSpPr>
        <p:spPr bwMode="auto">
          <a:xfrm>
            <a:off x="979488" y="2095500"/>
            <a:ext cx="2859087" cy="457200"/>
          </a:xfrm>
          <a:prstGeom prst="rect">
            <a:avLst/>
          </a:prstGeom>
          <a:noFill/>
          <a:ln w="9525">
            <a:noFill/>
            <a:miter lim="800000"/>
            <a:headEnd/>
            <a:tailEnd/>
          </a:ln>
        </p:spPr>
        <p:txBody>
          <a:bodyPr>
            <a:spAutoFit/>
          </a:bodyPr>
          <a:lstStyle/>
          <a:p>
            <a:r>
              <a:rPr lang="en-US" altLang="zh-CN" sz="2400">
                <a:latin typeface="宋体" charset="-122"/>
              </a:rPr>
              <a:t>1. </a:t>
            </a:r>
            <a:r>
              <a:rPr lang="zh-CN" altLang="en-US" sz="2400">
                <a:latin typeface="宋体" charset="-122"/>
              </a:rPr>
              <a:t>交叉连接</a:t>
            </a:r>
          </a:p>
        </p:txBody>
      </p:sp>
      <p:sp>
        <p:nvSpPr>
          <p:cNvPr id="109573" name="Rectangle 5"/>
          <p:cNvSpPr>
            <a:spLocks noChangeArrowheads="1"/>
          </p:cNvSpPr>
          <p:nvPr/>
        </p:nvSpPr>
        <p:spPr bwMode="auto">
          <a:xfrm>
            <a:off x="4357688" y="2192338"/>
            <a:ext cx="6816725" cy="3140075"/>
          </a:xfrm>
          <a:prstGeom prst="rect">
            <a:avLst/>
          </a:prstGeom>
          <a:noFill/>
          <a:ln w="9525">
            <a:noFill/>
            <a:miter lim="800000"/>
            <a:headEnd/>
            <a:tailEnd/>
          </a:ln>
          <a:effectLst/>
        </p:spPr>
        <p:txBody>
          <a:bodyPr anchor="ctr">
            <a:spAutoFit/>
          </a:bodyPr>
          <a:lstStyle/>
          <a:p>
            <a:pPr indent="266700" algn="ctr"/>
            <a:endParaRPr lang="zh-CN" altLang="en-US" sz="2000">
              <a:latin typeface="宋体" charset="-122"/>
            </a:endParaRPr>
          </a:p>
          <a:p>
            <a:pPr indent="266700" algn="ctr"/>
            <a:r>
              <a:rPr lang="zh-CN" altLang="en-US" sz="2000">
                <a:latin typeface="宋体" charset="-122"/>
              </a:rPr>
              <a:t>交叉连接也称非限制连接，它是将两个表不加任何约束地组合起来。也就是将第一个表的所有行分别和第二个表的每一行形成一条新的记录，连接后该结果集的行数等于两个表的行数积，列数等于两个表列数的和。在数学上，就是两个表的笛卡儿积，在实际应用中一般是没有意义的，但在数据库的数学模型上有重要的作用。其语法结构如下：</a:t>
            </a:r>
          </a:p>
          <a:p>
            <a:pPr indent="266700" algn="ctr"/>
            <a:r>
              <a:rPr lang="zh-CN" altLang="en-US" sz="2000">
                <a:latin typeface="宋体" charset="-122"/>
              </a:rPr>
              <a:t>   </a:t>
            </a:r>
            <a:r>
              <a:rPr lang="en-US" altLang="zh-CN" sz="2000">
                <a:latin typeface="宋体" charset="-122"/>
              </a:rPr>
              <a:t>Select </a:t>
            </a:r>
            <a:r>
              <a:rPr lang="zh-CN" altLang="en-US" sz="2000">
                <a:latin typeface="宋体" charset="-122"/>
              </a:rPr>
              <a:t>列名列表 </a:t>
            </a:r>
            <a:r>
              <a:rPr lang="en-US" altLang="zh-CN" sz="2000">
                <a:latin typeface="宋体" charset="-122"/>
              </a:rPr>
              <a:t>from </a:t>
            </a:r>
            <a:r>
              <a:rPr lang="zh-CN" altLang="en-US" sz="2000">
                <a:latin typeface="宋体" charset="-122"/>
              </a:rPr>
              <a:t>表名</a:t>
            </a:r>
            <a:r>
              <a:rPr lang="en-US" altLang="zh-CN" sz="2000">
                <a:latin typeface="宋体" charset="-122"/>
              </a:rPr>
              <a:t>1 cross join </a:t>
            </a:r>
            <a:r>
              <a:rPr lang="zh-CN" altLang="en-US" sz="2000">
                <a:latin typeface="宋体" charset="-122"/>
              </a:rPr>
              <a:t>表名</a:t>
            </a:r>
            <a:r>
              <a:rPr lang="en-US" altLang="zh-CN" sz="2000">
                <a:latin typeface="宋体" charset="-122"/>
              </a:rPr>
              <a:t>2</a:t>
            </a:r>
          </a:p>
          <a:p>
            <a:pPr indent="266700" algn="ctr"/>
            <a:r>
              <a:rPr lang="zh-CN" altLang="en-US" sz="2000">
                <a:latin typeface="宋体" charset="-122"/>
              </a:rPr>
              <a:t>或</a:t>
            </a:r>
          </a:p>
          <a:p>
            <a:pPr indent="266700" algn="ctr"/>
            <a:r>
              <a:rPr lang="zh-CN" altLang="en-US" sz="2000">
                <a:latin typeface="宋体" charset="-122"/>
              </a:rPr>
              <a:t>  </a:t>
            </a:r>
            <a:r>
              <a:rPr lang="en-US" altLang="zh-CN" sz="2000">
                <a:latin typeface="宋体" charset="-122"/>
              </a:rPr>
              <a:t>Select </a:t>
            </a:r>
            <a:r>
              <a:rPr lang="zh-CN" altLang="en-US" sz="2000">
                <a:latin typeface="宋体" charset="-122"/>
              </a:rPr>
              <a:t>列名列表 </a:t>
            </a:r>
            <a:r>
              <a:rPr lang="en-US" altLang="zh-CN" sz="2000">
                <a:latin typeface="宋体" charset="-122"/>
              </a:rPr>
              <a:t>from </a:t>
            </a:r>
            <a:r>
              <a:rPr lang="zh-CN" altLang="en-US" sz="2000">
                <a:latin typeface="宋体" charset="-122"/>
              </a:rPr>
              <a:t>表名</a:t>
            </a:r>
            <a:r>
              <a:rPr lang="en-US" altLang="zh-CN" sz="2000">
                <a:latin typeface="宋体" charset="-122"/>
              </a:rPr>
              <a:t>1, </a:t>
            </a:r>
            <a:r>
              <a:rPr lang="zh-CN" altLang="en-US" sz="2000">
                <a:latin typeface="宋体" charset="-122"/>
              </a:rPr>
              <a:t>表名</a:t>
            </a:r>
            <a:r>
              <a:rPr lang="en-US" altLang="zh-CN" sz="2000">
                <a:latin typeface="宋体" charset="-122"/>
              </a:rPr>
              <a:t>2</a:t>
            </a:r>
            <a:endParaRPr lang="zh-CN" altLang="en-US" sz="2000">
              <a:latin typeface="宋体" charset="-122"/>
            </a:endParaRPr>
          </a:p>
        </p:txBody>
      </p:sp>
    </p:spTree>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559175"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语句中的多表连接</a:t>
            </a:r>
          </a:p>
        </p:txBody>
      </p:sp>
      <p:sp>
        <p:nvSpPr>
          <p:cNvPr id="110596" name="TextBox 6"/>
          <p:cNvSpPr txBox="1">
            <a:spLocks noChangeArrowheads="1"/>
          </p:cNvSpPr>
          <p:nvPr/>
        </p:nvSpPr>
        <p:spPr bwMode="auto">
          <a:xfrm>
            <a:off x="979488" y="2095500"/>
            <a:ext cx="2859087" cy="457200"/>
          </a:xfrm>
          <a:prstGeom prst="rect">
            <a:avLst/>
          </a:prstGeom>
          <a:noFill/>
          <a:ln w="9525">
            <a:noFill/>
            <a:miter lim="800000"/>
            <a:headEnd/>
            <a:tailEnd/>
          </a:ln>
        </p:spPr>
        <p:txBody>
          <a:bodyPr>
            <a:spAutoFit/>
          </a:bodyPr>
          <a:lstStyle/>
          <a:p>
            <a:pPr algn="ctr"/>
            <a:r>
              <a:rPr lang="en-US" altLang="zh-CN" sz="2400">
                <a:latin typeface="宋体" charset="-122"/>
              </a:rPr>
              <a:t>2. </a:t>
            </a:r>
            <a:r>
              <a:rPr lang="zh-CN" altLang="en-US" sz="2400">
                <a:latin typeface="宋体" charset="-122"/>
              </a:rPr>
              <a:t>内连接</a:t>
            </a:r>
          </a:p>
        </p:txBody>
      </p:sp>
      <p:sp>
        <p:nvSpPr>
          <p:cNvPr id="110597" name="Rectangle 5"/>
          <p:cNvSpPr>
            <a:spLocks noChangeArrowheads="1"/>
          </p:cNvSpPr>
          <p:nvPr/>
        </p:nvSpPr>
        <p:spPr bwMode="auto">
          <a:xfrm>
            <a:off x="4357688" y="1890713"/>
            <a:ext cx="6816725" cy="3743325"/>
          </a:xfrm>
          <a:prstGeom prst="rect">
            <a:avLst/>
          </a:prstGeom>
          <a:noFill/>
          <a:ln w="9525">
            <a:noFill/>
            <a:miter lim="800000"/>
            <a:headEnd/>
            <a:tailEnd/>
          </a:ln>
          <a:effectLst/>
        </p:spPr>
        <p:txBody>
          <a:bodyPr anchor="ctr">
            <a:spAutoFit/>
          </a:bodyPr>
          <a:lstStyle/>
          <a:p>
            <a:pPr indent="266700" algn="ctr"/>
            <a:r>
              <a:rPr lang="zh-CN" altLang="en-US" sz="2400">
                <a:latin typeface="宋体" charset="-122"/>
              </a:rPr>
              <a:t>内连接也称自然连接，它是组合两个表的常用方法。内连接就是只包含满足连接条件的数据行，是交叉连接结果集按照连接条件进行过滤的结果。连接条件通常采用“主键</a:t>
            </a:r>
            <a:r>
              <a:rPr lang="en-US" altLang="zh-CN" sz="2400">
                <a:latin typeface="宋体" charset="-122"/>
              </a:rPr>
              <a:t>=</a:t>
            </a:r>
            <a:r>
              <a:rPr lang="zh-CN" altLang="en-US" sz="2400">
                <a:latin typeface="宋体" charset="-122"/>
              </a:rPr>
              <a:t>外键”的形式。内连接有以下两种语法格式。</a:t>
            </a:r>
          </a:p>
          <a:p>
            <a:pPr indent="266700" algn="ctr"/>
            <a:r>
              <a:rPr lang="zh-CN" altLang="en-US" sz="2400">
                <a:latin typeface="宋体" charset="-122"/>
              </a:rPr>
              <a:t>      </a:t>
            </a:r>
            <a:r>
              <a:rPr lang="en-US" altLang="zh-CN" sz="2400">
                <a:latin typeface="宋体" charset="-122"/>
              </a:rPr>
              <a:t>Select </a:t>
            </a:r>
            <a:r>
              <a:rPr lang="zh-CN" altLang="en-US" sz="2400">
                <a:latin typeface="宋体" charset="-122"/>
              </a:rPr>
              <a:t>列名列表 </a:t>
            </a:r>
            <a:r>
              <a:rPr lang="en-US" altLang="zh-CN" sz="2400">
                <a:latin typeface="宋体" charset="-122"/>
              </a:rPr>
              <a:t>from </a:t>
            </a:r>
            <a:r>
              <a:rPr lang="zh-CN" altLang="en-US" sz="2400">
                <a:latin typeface="宋体" charset="-122"/>
              </a:rPr>
              <a:t>表名</a:t>
            </a:r>
            <a:r>
              <a:rPr lang="en-US" altLang="zh-CN" sz="2400">
                <a:latin typeface="宋体" charset="-122"/>
              </a:rPr>
              <a:t>1 [inner] join</a:t>
            </a:r>
            <a:r>
              <a:rPr lang="zh-CN" altLang="en-US" sz="2400">
                <a:latin typeface="宋体" charset="-122"/>
              </a:rPr>
              <a:t>表名</a:t>
            </a:r>
            <a:r>
              <a:rPr lang="en-US" altLang="zh-CN" sz="2400">
                <a:latin typeface="宋体" charset="-122"/>
              </a:rPr>
              <a:t>2  on </a:t>
            </a:r>
            <a:r>
              <a:rPr lang="zh-CN" altLang="en-US" sz="2400">
                <a:latin typeface="宋体" charset="-122"/>
              </a:rPr>
              <a:t>表名</a:t>
            </a:r>
            <a:r>
              <a:rPr lang="en-US" altLang="zh-CN" sz="2400">
                <a:latin typeface="宋体" charset="-122"/>
              </a:rPr>
              <a:t>1.</a:t>
            </a:r>
            <a:r>
              <a:rPr lang="zh-CN" altLang="en-US" sz="2400">
                <a:latin typeface="宋体" charset="-122"/>
              </a:rPr>
              <a:t>列名</a:t>
            </a:r>
            <a:r>
              <a:rPr lang="en-US" altLang="zh-CN" sz="2400">
                <a:latin typeface="宋体" charset="-122"/>
              </a:rPr>
              <a:t>=</a:t>
            </a:r>
            <a:r>
              <a:rPr lang="zh-CN" altLang="en-US" sz="2400">
                <a:latin typeface="宋体" charset="-122"/>
              </a:rPr>
              <a:t>表名</a:t>
            </a:r>
            <a:r>
              <a:rPr lang="en-US" altLang="zh-CN" sz="2400">
                <a:latin typeface="宋体" charset="-122"/>
              </a:rPr>
              <a:t>2.</a:t>
            </a:r>
            <a:r>
              <a:rPr lang="zh-CN" altLang="en-US" sz="2400">
                <a:latin typeface="宋体" charset="-122"/>
              </a:rPr>
              <a:t>列名</a:t>
            </a:r>
          </a:p>
          <a:p>
            <a:pPr indent="266700" algn="ctr"/>
            <a:r>
              <a:rPr lang="zh-CN" altLang="en-US" sz="2400">
                <a:latin typeface="宋体" charset="-122"/>
              </a:rPr>
              <a:t>或</a:t>
            </a:r>
          </a:p>
          <a:p>
            <a:pPr indent="266700" algn="ctr"/>
            <a:r>
              <a:rPr lang="zh-CN" altLang="en-US" sz="2400">
                <a:latin typeface="宋体" charset="-122"/>
              </a:rPr>
              <a:t>      </a:t>
            </a:r>
            <a:r>
              <a:rPr lang="en-US" altLang="zh-CN" sz="2400">
                <a:latin typeface="宋体" charset="-122"/>
              </a:rPr>
              <a:t>Select </a:t>
            </a:r>
            <a:r>
              <a:rPr lang="zh-CN" altLang="en-US" sz="2400">
                <a:latin typeface="宋体" charset="-122"/>
              </a:rPr>
              <a:t>列名列表 </a:t>
            </a:r>
            <a:r>
              <a:rPr lang="en-US" altLang="zh-CN" sz="2400">
                <a:latin typeface="宋体" charset="-122"/>
              </a:rPr>
              <a:t>from </a:t>
            </a:r>
            <a:r>
              <a:rPr lang="zh-CN" altLang="en-US" sz="2400">
                <a:latin typeface="宋体" charset="-122"/>
              </a:rPr>
              <a:t>表名</a:t>
            </a:r>
            <a:r>
              <a:rPr lang="en-US" altLang="zh-CN" sz="2400">
                <a:latin typeface="宋体" charset="-122"/>
              </a:rPr>
              <a:t>1 [inner] join</a:t>
            </a:r>
            <a:r>
              <a:rPr lang="zh-CN" altLang="en-US" sz="2400">
                <a:latin typeface="宋体" charset="-122"/>
              </a:rPr>
              <a:t>表名</a:t>
            </a:r>
            <a:r>
              <a:rPr lang="en-US" altLang="zh-CN" sz="2400">
                <a:latin typeface="宋体" charset="-122"/>
              </a:rPr>
              <a:t>2  where </a:t>
            </a:r>
            <a:r>
              <a:rPr lang="zh-CN" altLang="en-US" sz="2400">
                <a:latin typeface="宋体" charset="-122"/>
              </a:rPr>
              <a:t>表名</a:t>
            </a:r>
            <a:r>
              <a:rPr lang="en-US" altLang="zh-CN" sz="2400">
                <a:latin typeface="宋体" charset="-122"/>
              </a:rPr>
              <a:t>1.</a:t>
            </a:r>
            <a:r>
              <a:rPr lang="zh-CN" altLang="en-US" sz="2400">
                <a:latin typeface="宋体" charset="-122"/>
              </a:rPr>
              <a:t>列名</a:t>
            </a:r>
            <a:r>
              <a:rPr lang="en-US" altLang="zh-CN" sz="2400">
                <a:latin typeface="宋体" charset="-122"/>
              </a:rPr>
              <a:t>=</a:t>
            </a:r>
            <a:r>
              <a:rPr lang="zh-CN" altLang="en-US" sz="2400">
                <a:latin typeface="宋体" charset="-122"/>
              </a:rPr>
              <a:t>表名</a:t>
            </a:r>
            <a:r>
              <a:rPr lang="en-US" altLang="zh-CN" sz="2400">
                <a:latin typeface="宋体" charset="-122"/>
              </a:rPr>
              <a:t>2.</a:t>
            </a:r>
            <a:r>
              <a:rPr lang="zh-CN" altLang="en-US" sz="2400">
                <a:latin typeface="宋体" charset="-122"/>
              </a:rPr>
              <a:t>列名</a:t>
            </a:r>
          </a:p>
        </p:txBody>
      </p:sp>
    </p:spTree>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559175"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语句中的多表连接</a:t>
            </a:r>
          </a:p>
        </p:txBody>
      </p:sp>
      <p:sp>
        <p:nvSpPr>
          <p:cNvPr id="111620" name="TextBox 6"/>
          <p:cNvSpPr txBox="1">
            <a:spLocks noChangeArrowheads="1"/>
          </p:cNvSpPr>
          <p:nvPr/>
        </p:nvSpPr>
        <p:spPr bwMode="auto">
          <a:xfrm>
            <a:off x="979488" y="2095500"/>
            <a:ext cx="2859087" cy="822325"/>
          </a:xfrm>
          <a:prstGeom prst="rect">
            <a:avLst/>
          </a:prstGeom>
          <a:noFill/>
          <a:ln w="9525">
            <a:noFill/>
            <a:miter lim="800000"/>
            <a:headEnd/>
            <a:tailEnd/>
          </a:ln>
        </p:spPr>
        <p:txBody>
          <a:bodyPr>
            <a:spAutoFit/>
          </a:bodyPr>
          <a:lstStyle/>
          <a:p>
            <a:pPr algn="ctr"/>
            <a:r>
              <a:rPr lang="en-US" altLang="zh-CN" sz="2400"/>
              <a:t>3. </a:t>
            </a:r>
            <a:r>
              <a:rPr lang="zh-CN" altLang="en-US" sz="2400"/>
              <a:t>外连接</a:t>
            </a:r>
          </a:p>
          <a:p>
            <a:pPr algn="ctr"/>
            <a:endParaRPr lang="zh-CN" altLang="en-US" sz="2400">
              <a:latin typeface="宋体" charset="-122"/>
            </a:endParaRPr>
          </a:p>
        </p:txBody>
      </p:sp>
      <p:sp>
        <p:nvSpPr>
          <p:cNvPr id="111621" name="Rectangle 5"/>
          <p:cNvSpPr>
            <a:spLocks noChangeArrowheads="1"/>
          </p:cNvSpPr>
          <p:nvPr/>
        </p:nvSpPr>
        <p:spPr bwMode="auto">
          <a:xfrm>
            <a:off x="4357688" y="1519238"/>
            <a:ext cx="6816725" cy="4486275"/>
          </a:xfrm>
          <a:prstGeom prst="rect">
            <a:avLst/>
          </a:prstGeom>
          <a:noFill/>
          <a:ln w="9525">
            <a:noFill/>
            <a:miter lim="800000"/>
            <a:headEnd/>
            <a:tailEnd/>
          </a:ln>
          <a:effectLst/>
        </p:spPr>
        <p:txBody>
          <a:bodyPr anchor="ctr">
            <a:spAutoFit/>
          </a:bodyPr>
          <a:lstStyle/>
          <a:p>
            <a:pPr indent="266700" algn="ctr"/>
            <a:r>
              <a:rPr lang="zh-CN" altLang="en-US"/>
              <a:t>在自然连接中，只有在两个表中匹配的才能在结果集合中出现。而在外连接中可以只限制一个表，而对另一个表不加限制（即另一个表中所有行都出现在结果中）。</a:t>
            </a:r>
          </a:p>
          <a:p>
            <a:pPr indent="266700" algn="ctr"/>
            <a:r>
              <a:rPr lang="zh-CN" altLang="en-US"/>
              <a:t>外连接分为左外连接、右外连接和全外连接。</a:t>
            </a:r>
          </a:p>
          <a:p>
            <a:pPr indent="266700" algn="ctr"/>
            <a:r>
              <a:rPr lang="zh-CN" altLang="en-US"/>
              <a:t>（</a:t>
            </a:r>
            <a:r>
              <a:rPr lang="en-US" altLang="zh-CN"/>
              <a:t>1</a:t>
            </a:r>
            <a:r>
              <a:rPr lang="zh-CN" altLang="en-US"/>
              <a:t>）左外连接</a:t>
            </a:r>
          </a:p>
          <a:p>
            <a:pPr indent="266700" algn="ctr"/>
            <a:r>
              <a:rPr lang="zh-CN" altLang="en-US"/>
              <a:t>左外连接是对连接条件中左边表不加限制，其语法格式如下：</a:t>
            </a:r>
          </a:p>
          <a:p>
            <a:pPr indent="266700" algn="ctr"/>
            <a:r>
              <a:rPr lang="en-US" altLang="zh-CN"/>
              <a:t>Select </a:t>
            </a:r>
            <a:r>
              <a:rPr lang="zh-CN" altLang="en-US"/>
              <a:t>列名列表 </a:t>
            </a:r>
            <a:r>
              <a:rPr lang="en-US" altLang="zh-CN"/>
              <a:t>from </a:t>
            </a:r>
            <a:r>
              <a:rPr lang="zh-CN" altLang="en-US"/>
              <a:t>表名</a:t>
            </a:r>
            <a:r>
              <a:rPr lang="en-US" altLang="zh-CN"/>
              <a:t>1  as  A  left  [outer] join</a:t>
            </a:r>
            <a:r>
              <a:rPr lang="zh-CN" altLang="en-US"/>
              <a:t>表名</a:t>
            </a:r>
            <a:r>
              <a:rPr lang="en-US" altLang="zh-CN"/>
              <a:t>2 as B  on A.</a:t>
            </a:r>
            <a:r>
              <a:rPr lang="zh-CN" altLang="en-US"/>
              <a:t>列名</a:t>
            </a:r>
            <a:r>
              <a:rPr lang="en-US" altLang="zh-CN"/>
              <a:t>=B.</a:t>
            </a:r>
            <a:r>
              <a:rPr lang="zh-CN" altLang="en-US"/>
              <a:t>列名</a:t>
            </a:r>
          </a:p>
          <a:p>
            <a:pPr indent="266700" algn="ctr"/>
            <a:r>
              <a:rPr lang="zh-CN" altLang="en-US"/>
              <a:t>（</a:t>
            </a:r>
            <a:r>
              <a:rPr lang="en-US" altLang="zh-CN"/>
              <a:t>2</a:t>
            </a:r>
            <a:r>
              <a:rPr lang="zh-CN" altLang="en-US"/>
              <a:t>）右外连接</a:t>
            </a:r>
          </a:p>
          <a:p>
            <a:pPr indent="266700" algn="ctr"/>
            <a:r>
              <a:rPr lang="zh-CN" altLang="en-US"/>
              <a:t>右外连接是对连接条件中右边表不加限制，其语法格式如下：</a:t>
            </a:r>
          </a:p>
          <a:p>
            <a:pPr indent="266700" algn="ctr"/>
            <a:r>
              <a:rPr lang="en-US" altLang="zh-CN"/>
              <a:t>Select </a:t>
            </a:r>
            <a:r>
              <a:rPr lang="zh-CN" altLang="en-US"/>
              <a:t>列名列表 </a:t>
            </a:r>
            <a:r>
              <a:rPr lang="en-US" altLang="zh-CN"/>
              <a:t>from </a:t>
            </a:r>
            <a:r>
              <a:rPr lang="zh-CN" altLang="en-US"/>
              <a:t>表名</a:t>
            </a:r>
            <a:r>
              <a:rPr lang="en-US" altLang="zh-CN"/>
              <a:t>1  as  A  right  [outer] join</a:t>
            </a:r>
            <a:r>
              <a:rPr lang="zh-CN" altLang="en-US"/>
              <a:t>表名</a:t>
            </a:r>
            <a:r>
              <a:rPr lang="en-US" altLang="zh-CN"/>
              <a:t>2 as B  on A.</a:t>
            </a:r>
            <a:r>
              <a:rPr lang="zh-CN" altLang="en-US"/>
              <a:t>列名</a:t>
            </a:r>
            <a:r>
              <a:rPr lang="en-US" altLang="zh-CN"/>
              <a:t>=B.</a:t>
            </a:r>
            <a:r>
              <a:rPr lang="zh-CN" altLang="en-US"/>
              <a:t>列名</a:t>
            </a:r>
          </a:p>
          <a:p>
            <a:pPr indent="266700" algn="ctr"/>
            <a:r>
              <a:rPr lang="zh-CN" altLang="en-US"/>
              <a:t>（</a:t>
            </a:r>
            <a:r>
              <a:rPr lang="en-US" altLang="zh-CN"/>
              <a:t>3</a:t>
            </a:r>
            <a:r>
              <a:rPr lang="zh-CN" altLang="en-US"/>
              <a:t>）全外连接</a:t>
            </a:r>
          </a:p>
          <a:p>
            <a:pPr indent="266700" algn="ctr"/>
            <a:r>
              <a:rPr lang="zh-CN" altLang="en-US"/>
              <a:t>全外连接是对两个表都不加限制，其语法格式如下：</a:t>
            </a:r>
          </a:p>
          <a:p>
            <a:pPr indent="266700" algn="ctr"/>
            <a:r>
              <a:rPr lang="en-US" altLang="zh-CN"/>
              <a:t>Select </a:t>
            </a:r>
            <a:r>
              <a:rPr lang="zh-CN" altLang="en-US"/>
              <a:t>列名列表 </a:t>
            </a:r>
            <a:r>
              <a:rPr lang="en-US" altLang="zh-CN"/>
              <a:t>from </a:t>
            </a:r>
            <a:r>
              <a:rPr lang="zh-CN" altLang="en-US"/>
              <a:t>表名</a:t>
            </a:r>
            <a:r>
              <a:rPr lang="en-US" altLang="zh-CN"/>
              <a:t>1  as  A  full  [outer] join</a:t>
            </a:r>
            <a:r>
              <a:rPr lang="zh-CN" altLang="en-US"/>
              <a:t>表名</a:t>
            </a:r>
            <a:r>
              <a:rPr lang="en-US" altLang="zh-CN"/>
              <a:t>2  as B  on A.</a:t>
            </a:r>
            <a:r>
              <a:rPr lang="zh-CN" altLang="en-US"/>
              <a:t>列名</a:t>
            </a:r>
            <a:r>
              <a:rPr lang="en-US" altLang="zh-CN"/>
              <a:t>=B.</a:t>
            </a:r>
            <a:r>
              <a:rPr lang="zh-CN" altLang="en-US"/>
              <a:t>列名</a:t>
            </a:r>
          </a:p>
        </p:txBody>
      </p:sp>
    </p:spTree>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559175"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语句中的多表连接</a:t>
            </a:r>
          </a:p>
        </p:txBody>
      </p:sp>
      <p:sp>
        <p:nvSpPr>
          <p:cNvPr id="112644" name="TextBox 6"/>
          <p:cNvSpPr txBox="1">
            <a:spLocks noChangeArrowheads="1"/>
          </p:cNvSpPr>
          <p:nvPr/>
        </p:nvSpPr>
        <p:spPr bwMode="auto">
          <a:xfrm>
            <a:off x="979488" y="2095500"/>
            <a:ext cx="2859087" cy="822325"/>
          </a:xfrm>
          <a:prstGeom prst="rect">
            <a:avLst/>
          </a:prstGeom>
          <a:noFill/>
          <a:ln w="9525">
            <a:noFill/>
            <a:miter lim="800000"/>
            <a:headEnd/>
            <a:tailEnd/>
          </a:ln>
        </p:spPr>
        <p:txBody>
          <a:bodyPr>
            <a:spAutoFit/>
          </a:bodyPr>
          <a:lstStyle/>
          <a:p>
            <a:pPr algn="ctr"/>
            <a:r>
              <a:rPr lang="en-US" altLang="zh-CN" sz="2400">
                <a:latin typeface="宋体" charset="-122"/>
              </a:rPr>
              <a:t>4. </a:t>
            </a:r>
            <a:r>
              <a:rPr lang="zh-CN" altLang="en-US" sz="2400">
                <a:latin typeface="宋体" charset="-122"/>
              </a:rPr>
              <a:t>自连接</a:t>
            </a:r>
          </a:p>
          <a:p>
            <a:pPr algn="ctr"/>
            <a:endParaRPr lang="zh-CN" altLang="en-US" sz="2400">
              <a:latin typeface="宋体" charset="-122"/>
            </a:endParaRPr>
          </a:p>
        </p:txBody>
      </p:sp>
      <p:sp>
        <p:nvSpPr>
          <p:cNvPr id="112645" name="Rectangle 5"/>
          <p:cNvSpPr>
            <a:spLocks noChangeArrowheads="1"/>
          </p:cNvSpPr>
          <p:nvPr/>
        </p:nvSpPr>
        <p:spPr bwMode="auto">
          <a:xfrm>
            <a:off x="4357688" y="3165475"/>
            <a:ext cx="6816725" cy="1190625"/>
          </a:xfrm>
          <a:prstGeom prst="rect">
            <a:avLst/>
          </a:prstGeom>
          <a:noFill/>
          <a:ln w="9525">
            <a:noFill/>
            <a:miter lim="800000"/>
            <a:headEnd/>
            <a:tailEnd/>
          </a:ln>
          <a:effectLst/>
        </p:spPr>
        <p:txBody>
          <a:bodyPr anchor="ctr">
            <a:spAutoFit/>
          </a:bodyPr>
          <a:lstStyle/>
          <a:p>
            <a:pPr indent="266700" algn="ctr"/>
            <a:r>
              <a:rPr lang="zh-CN" altLang="en-US"/>
              <a:t>不仅可以在不同的表上进行操作，也可以在同一张表内进行自身连接，即将同一个表的不同行连接起来。自连接可以看作一张表的两个副本之间的连接。表名在</a:t>
            </a:r>
            <a:r>
              <a:rPr lang="en-US" altLang="zh-CN"/>
              <a:t>from</a:t>
            </a:r>
            <a:r>
              <a:rPr lang="zh-CN" altLang="en-US"/>
              <a:t>子句中出现两次，必须对表指定不同的别名进行限制，使之在逻辑上形成两张表。</a:t>
            </a:r>
          </a:p>
        </p:txBody>
      </p:sp>
    </p:spTree>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559175"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语句中的多表连接</a:t>
            </a:r>
          </a:p>
        </p:txBody>
      </p:sp>
      <p:sp>
        <p:nvSpPr>
          <p:cNvPr id="113668" name="TextBox 6"/>
          <p:cNvSpPr txBox="1">
            <a:spLocks noChangeArrowheads="1"/>
          </p:cNvSpPr>
          <p:nvPr/>
        </p:nvSpPr>
        <p:spPr bwMode="auto">
          <a:xfrm>
            <a:off x="979488" y="2095500"/>
            <a:ext cx="2859087" cy="822325"/>
          </a:xfrm>
          <a:prstGeom prst="rect">
            <a:avLst/>
          </a:prstGeom>
          <a:noFill/>
          <a:ln w="9525">
            <a:noFill/>
            <a:miter lim="800000"/>
            <a:headEnd/>
            <a:tailEnd/>
          </a:ln>
        </p:spPr>
        <p:txBody>
          <a:bodyPr>
            <a:spAutoFit/>
          </a:bodyPr>
          <a:lstStyle/>
          <a:p>
            <a:pPr algn="ctr"/>
            <a:r>
              <a:rPr lang="en-US" altLang="zh-CN" sz="2400">
                <a:latin typeface="宋体" charset="-122"/>
              </a:rPr>
              <a:t>5. </a:t>
            </a:r>
            <a:r>
              <a:rPr lang="zh-CN" altLang="en-US" sz="2400">
                <a:latin typeface="宋体" charset="-122"/>
              </a:rPr>
              <a:t>合并查询</a:t>
            </a:r>
          </a:p>
          <a:p>
            <a:pPr algn="ctr"/>
            <a:endParaRPr lang="zh-CN" altLang="en-US" sz="2400">
              <a:latin typeface="宋体" charset="-122"/>
            </a:endParaRPr>
          </a:p>
        </p:txBody>
      </p:sp>
      <p:sp>
        <p:nvSpPr>
          <p:cNvPr id="113669" name="Rectangle 5"/>
          <p:cNvSpPr>
            <a:spLocks noChangeArrowheads="1"/>
          </p:cNvSpPr>
          <p:nvPr/>
        </p:nvSpPr>
        <p:spPr bwMode="auto">
          <a:xfrm>
            <a:off x="4357688" y="2890838"/>
            <a:ext cx="6816725" cy="1739900"/>
          </a:xfrm>
          <a:prstGeom prst="rect">
            <a:avLst/>
          </a:prstGeom>
          <a:noFill/>
          <a:ln w="9525">
            <a:noFill/>
            <a:miter lim="800000"/>
            <a:headEnd/>
            <a:tailEnd/>
          </a:ln>
          <a:effectLst/>
        </p:spPr>
        <p:txBody>
          <a:bodyPr anchor="ctr">
            <a:spAutoFit/>
          </a:bodyPr>
          <a:lstStyle/>
          <a:p>
            <a:pPr indent="266700" algn="ctr"/>
            <a:r>
              <a:rPr lang="zh-CN" altLang="en-US"/>
              <a:t>合并查询也称联合查询，是将两个或两个以上的查询结果合并，形成一个具有综合信息的查询结果。采用</a:t>
            </a:r>
            <a:r>
              <a:rPr lang="en-US" altLang="zh-CN"/>
              <a:t>UNION</a:t>
            </a:r>
            <a:r>
              <a:rPr lang="zh-CN" altLang="en-US"/>
              <a:t>运算符可以将两个或两个以上</a:t>
            </a:r>
            <a:r>
              <a:rPr lang="en-US" altLang="zh-CN"/>
              <a:t>SELECT</a:t>
            </a:r>
            <a:r>
              <a:rPr lang="zh-CN" altLang="en-US"/>
              <a:t>语句的查询结果集合合并成一个结果集合显示，即执行联合查询。</a:t>
            </a:r>
          </a:p>
          <a:p>
            <a:pPr indent="266700" algn="ctr"/>
            <a:r>
              <a:rPr lang="en-US" altLang="zh-CN"/>
              <a:t>UNION</a:t>
            </a:r>
            <a:r>
              <a:rPr lang="zh-CN" altLang="en-US"/>
              <a:t>的语法格式为</a:t>
            </a:r>
            <a:r>
              <a:rPr lang="en-US" altLang="zh-CN"/>
              <a:t>:select_statement UNION [ALL] selectstatement [UNION [ALL] selectstatement][…n]</a:t>
            </a:r>
          </a:p>
        </p:txBody>
      </p:sp>
    </p:spTree>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559175"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语句中的多表连接</a:t>
            </a:r>
          </a:p>
        </p:txBody>
      </p:sp>
      <p:sp>
        <p:nvSpPr>
          <p:cNvPr id="114692" name="TextBox 6"/>
          <p:cNvSpPr txBox="1">
            <a:spLocks noChangeArrowheads="1"/>
          </p:cNvSpPr>
          <p:nvPr/>
        </p:nvSpPr>
        <p:spPr bwMode="auto">
          <a:xfrm>
            <a:off x="979488" y="2095500"/>
            <a:ext cx="2859087" cy="822325"/>
          </a:xfrm>
          <a:prstGeom prst="rect">
            <a:avLst/>
          </a:prstGeom>
          <a:noFill/>
          <a:ln w="9525">
            <a:noFill/>
            <a:miter lim="800000"/>
            <a:headEnd/>
            <a:tailEnd/>
          </a:ln>
        </p:spPr>
        <p:txBody>
          <a:bodyPr>
            <a:spAutoFit/>
          </a:bodyPr>
          <a:lstStyle/>
          <a:p>
            <a:pPr algn="ctr"/>
            <a:r>
              <a:rPr lang="zh-CN" altLang="en-US" sz="2400">
                <a:latin typeface="宋体" charset="-122"/>
              </a:rPr>
              <a:t>合并查询</a:t>
            </a:r>
          </a:p>
          <a:p>
            <a:pPr algn="ctr"/>
            <a:endParaRPr lang="zh-CN" altLang="en-US" sz="2400">
              <a:latin typeface="宋体" charset="-122"/>
            </a:endParaRPr>
          </a:p>
        </p:txBody>
      </p:sp>
      <p:sp>
        <p:nvSpPr>
          <p:cNvPr id="114693" name="Rectangle 5"/>
          <p:cNvSpPr>
            <a:spLocks noChangeArrowheads="1"/>
          </p:cNvSpPr>
          <p:nvPr/>
        </p:nvSpPr>
        <p:spPr bwMode="auto">
          <a:xfrm>
            <a:off x="4357688" y="2066925"/>
            <a:ext cx="6816725" cy="3387725"/>
          </a:xfrm>
          <a:prstGeom prst="rect">
            <a:avLst/>
          </a:prstGeom>
          <a:noFill/>
          <a:ln w="9525">
            <a:noFill/>
            <a:miter lim="800000"/>
            <a:headEnd/>
            <a:tailEnd/>
          </a:ln>
          <a:effectLst/>
        </p:spPr>
        <p:txBody>
          <a:bodyPr anchor="ctr">
            <a:spAutoFit/>
          </a:bodyPr>
          <a:lstStyle/>
          <a:p>
            <a:pPr indent="266700" algn="ctr"/>
            <a:r>
              <a:rPr lang="en-US" altLang="zh-CN"/>
              <a:t>  selectstatement</a:t>
            </a:r>
            <a:r>
              <a:rPr lang="zh-CN" altLang="en-US"/>
              <a:t>为待联合的</a:t>
            </a:r>
            <a:r>
              <a:rPr lang="en-US" altLang="zh-CN"/>
              <a:t>SELECT</a:t>
            </a:r>
            <a:r>
              <a:rPr lang="zh-CN" altLang="en-US"/>
              <a:t>查询语句。</a:t>
            </a:r>
            <a:r>
              <a:rPr lang="en-US" altLang="zh-CN"/>
              <a:t>ALL</a:t>
            </a:r>
            <a:r>
              <a:rPr lang="zh-CN" altLang="en-US"/>
              <a:t>选项表示将所有行合并到结果集合中。不指定该项时，被联合查询结果集合中的重复行将只保留一行。联合查询时，查询结果的列标题为第一个查询语句的列标题。因此，要定义列标题必须在第一个查询语句中定义。要对联合查询结果排序时，也必须使用第一查询语句中的列名、列标题或者列序号。</a:t>
            </a:r>
          </a:p>
          <a:p>
            <a:pPr indent="266700" algn="ctr"/>
            <a:r>
              <a:rPr lang="zh-CN" altLang="en-US"/>
              <a:t>在使用</a:t>
            </a:r>
            <a:r>
              <a:rPr lang="en-US" altLang="zh-CN"/>
              <a:t>UNION</a:t>
            </a:r>
            <a:r>
              <a:rPr lang="zh-CN" altLang="en-US"/>
              <a:t>运算符时，应保证每个联合查询语句的选择列表中有相同数量的表达式，并且每个查询选择表达式应具有相同的数据类型，或是可以自动将它们转换为相同的数据类型。在自动转换时，对于数值类型，系统将低精度的数据类型转换为高精度的数据类型。</a:t>
            </a:r>
          </a:p>
          <a:p>
            <a:pPr indent="266700" algn="ctr"/>
            <a:r>
              <a:rPr lang="zh-CN" altLang="en-US"/>
              <a:t>在包括多个查询的</a:t>
            </a:r>
            <a:r>
              <a:rPr lang="en-US" altLang="zh-CN"/>
              <a:t>UNION</a:t>
            </a:r>
            <a:r>
              <a:rPr lang="zh-CN" altLang="en-US"/>
              <a:t>语句中，其执行顺序是自左至右，使用括号可以改变这一执行顺序。</a:t>
            </a:r>
            <a:endParaRPr lang="en-US" altLang="zh-CN"/>
          </a:p>
        </p:txBody>
      </p:sp>
    </p:spTree>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3559175" cy="457200"/>
          </a:xfrm>
          <a:prstGeom prst="rect">
            <a:avLst/>
          </a:prstGeom>
          <a:noFill/>
        </p:spPr>
        <p:txBody>
          <a:bodyPr wrap="none">
            <a:spAutoFit/>
          </a:bodyPr>
          <a:lstStyle/>
          <a:p>
            <a:r>
              <a:rPr lang="en-US" altLang="zh-CN" sz="2400" b="1">
                <a:latin typeface="宋体" charset="-122"/>
              </a:rPr>
              <a:t>SELECT</a:t>
            </a:r>
            <a:r>
              <a:rPr lang="zh-CN" altLang="en-US" sz="2400" b="1">
                <a:latin typeface="宋体" charset="-122"/>
              </a:rPr>
              <a:t>语句中的多表连接</a:t>
            </a:r>
          </a:p>
        </p:txBody>
      </p:sp>
      <p:sp>
        <p:nvSpPr>
          <p:cNvPr id="115716" name="TextBox 6"/>
          <p:cNvSpPr txBox="1">
            <a:spLocks noChangeArrowheads="1"/>
          </p:cNvSpPr>
          <p:nvPr/>
        </p:nvSpPr>
        <p:spPr bwMode="auto">
          <a:xfrm>
            <a:off x="979488" y="2095500"/>
            <a:ext cx="2859087" cy="822325"/>
          </a:xfrm>
          <a:prstGeom prst="rect">
            <a:avLst/>
          </a:prstGeom>
          <a:noFill/>
          <a:ln w="9525">
            <a:noFill/>
            <a:miter lim="800000"/>
            <a:headEnd/>
            <a:tailEnd/>
          </a:ln>
        </p:spPr>
        <p:txBody>
          <a:bodyPr>
            <a:spAutoFit/>
          </a:bodyPr>
          <a:lstStyle/>
          <a:p>
            <a:pPr algn="ctr"/>
            <a:r>
              <a:rPr lang="zh-CN" altLang="en-US" sz="2400">
                <a:latin typeface="宋体" charset="-122"/>
              </a:rPr>
              <a:t>合并查询</a:t>
            </a:r>
          </a:p>
          <a:p>
            <a:pPr algn="ctr"/>
            <a:endParaRPr lang="zh-CN" altLang="en-US" sz="2400">
              <a:latin typeface="宋体" charset="-122"/>
            </a:endParaRPr>
          </a:p>
        </p:txBody>
      </p:sp>
      <p:sp>
        <p:nvSpPr>
          <p:cNvPr id="115717" name="Rectangle 5"/>
          <p:cNvSpPr>
            <a:spLocks noChangeArrowheads="1"/>
          </p:cNvSpPr>
          <p:nvPr/>
        </p:nvSpPr>
        <p:spPr bwMode="auto">
          <a:xfrm>
            <a:off x="4357688" y="2616200"/>
            <a:ext cx="6816725" cy="2289175"/>
          </a:xfrm>
          <a:prstGeom prst="rect">
            <a:avLst/>
          </a:prstGeom>
          <a:noFill/>
          <a:ln w="9525">
            <a:noFill/>
            <a:miter lim="800000"/>
            <a:headEnd/>
            <a:tailEnd/>
          </a:ln>
          <a:effectLst/>
        </p:spPr>
        <p:txBody>
          <a:bodyPr anchor="ctr">
            <a:spAutoFit/>
          </a:bodyPr>
          <a:lstStyle/>
          <a:p>
            <a:pPr indent="266700" algn="ctr"/>
            <a:r>
              <a:rPr lang="zh-CN" altLang="en-US"/>
              <a:t>例如：查询</a:t>
            </a:r>
            <a:r>
              <a:rPr lang="en-US" altLang="zh-CN"/>
              <a:t>1 UNION  </a:t>
            </a:r>
            <a:r>
              <a:rPr lang="zh-CN" altLang="en-US"/>
              <a:t>查询</a:t>
            </a:r>
            <a:r>
              <a:rPr lang="en-US" altLang="zh-CN"/>
              <a:t>2  UNION </a:t>
            </a:r>
            <a:r>
              <a:rPr lang="zh-CN" altLang="en-US"/>
              <a:t>查询</a:t>
            </a:r>
            <a:r>
              <a:rPr lang="en-US" altLang="zh-CN"/>
              <a:t>3</a:t>
            </a:r>
          </a:p>
          <a:p>
            <a:pPr indent="266700" algn="ctr"/>
            <a:r>
              <a:rPr lang="en-US" altLang="zh-CN"/>
              <a:t>UNION ALL </a:t>
            </a:r>
            <a:r>
              <a:rPr lang="zh-CN" altLang="en-US"/>
              <a:t>这个指令的目的也是要将两个 </a:t>
            </a:r>
            <a:r>
              <a:rPr lang="en-US" altLang="zh-CN"/>
              <a:t>SQL </a:t>
            </a:r>
            <a:r>
              <a:rPr lang="zh-CN" altLang="en-US"/>
              <a:t>语句的结果合并在一起。 </a:t>
            </a:r>
            <a:r>
              <a:rPr lang="en-US" altLang="zh-CN"/>
              <a:t>UNION ALL </a:t>
            </a:r>
            <a:r>
              <a:rPr lang="zh-CN" altLang="en-US"/>
              <a:t>和 </a:t>
            </a:r>
            <a:r>
              <a:rPr lang="en-US" altLang="zh-CN"/>
              <a:t>UNION </a:t>
            </a:r>
            <a:r>
              <a:rPr lang="zh-CN" altLang="en-US"/>
              <a:t>不同之处在于 </a:t>
            </a:r>
            <a:r>
              <a:rPr lang="en-US" altLang="zh-CN"/>
              <a:t>UNION ALL </a:t>
            </a:r>
            <a:r>
              <a:rPr lang="zh-CN" altLang="en-US"/>
              <a:t>会将每一笔符合条件的资料都列出来，无论资料值有无重复。</a:t>
            </a:r>
          </a:p>
          <a:p>
            <a:pPr indent="266700" algn="ctr"/>
            <a:r>
              <a:rPr lang="en-US" altLang="zh-CN"/>
              <a:t>UNION ALL </a:t>
            </a:r>
            <a:r>
              <a:rPr lang="zh-CN" altLang="en-US"/>
              <a:t>的语法如下：</a:t>
            </a:r>
          </a:p>
          <a:p>
            <a:pPr indent="266700" algn="ctr"/>
            <a:r>
              <a:rPr lang="en-US" altLang="zh-CN"/>
              <a:t>[SQL </a:t>
            </a:r>
            <a:r>
              <a:rPr lang="zh-CN" altLang="en-US"/>
              <a:t>语句 </a:t>
            </a:r>
            <a:r>
              <a:rPr lang="en-US" altLang="zh-CN"/>
              <a:t>1]</a:t>
            </a:r>
          </a:p>
          <a:p>
            <a:pPr indent="266700" algn="ctr"/>
            <a:r>
              <a:rPr lang="en-US" altLang="zh-CN"/>
              <a:t>UNION ALL</a:t>
            </a:r>
          </a:p>
          <a:p>
            <a:pPr indent="266700" algn="ctr"/>
            <a:r>
              <a:rPr lang="en-US" altLang="zh-CN"/>
              <a:t>[SQL </a:t>
            </a:r>
            <a:r>
              <a:rPr lang="zh-CN" altLang="en-US"/>
              <a:t>语句 </a:t>
            </a:r>
            <a:r>
              <a:rPr lang="en-US" altLang="zh-CN"/>
              <a:t>2] </a:t>
            </a: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1816100" cy="579438"/>
          </a:xfrm>
          <a:prstGeom prst="rect">
            <a:avLst/>
          </a:prstGeom>
          <a:noFill/>
        </p:spPr>
        <p:txBody>
          <a:bodyPr wrap="none">
            <a:spAutoFit/>
          </a:bodyPr>
          <a:lstStyle/>
          <a:p>
            <a:r>
              <a:rPr lang="zh-CN" altLang="en-US" sz="3200" b="1"/>
              <a:t>简单查询</a:t>
            </a:r>
          </a:p>
        </p:txBody>
      </p:sp>
      <p:sp>
        <p:nvSpPr>
          <p:cNvPr id="1126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r>
              <a:rPr lang="zh-CN" altLang="en-US" b="1"/>
              <a:t> </a:t>
            </a:r>
            <a:r>
              <a:rPr lang="en-US" altLang="zh-CN" sz="2800" b="1"/>
              <a:t>1</a:t>
            </a:r>
            <a:r>
              <a:rPr lang="zh-CN" altLang="en-US" sz="2800" b="1"/>
              <a:t>．基本查询</a:t>
            </a:r>
            <a:endParaRPr lang="zh-CN" altLang="zh-CN" sz="2800"/>
          </a:p>
          <a:p>
            <a:pPr>
              <a:buFont typeface="Arial" charset="0"/>
              <a:buNone/>
            </a:pPr>
            <a:endParaRPr lang="zh-CN" altLang="en-US" sz="2800"/>
          </a:p>
        </p:txBody>
      </p:sp>
      <p:sp>
        <p:nvSpPr>
          <p:cNvPr id="11271" name="Rectangle 7"/>
          <p:cNvSpPr>
            <a:spLocks noChangeArrowheads="1"/>
          </p:cNvSpPr>
          <p:nvPr/>
        </p:nvSpPr>
        <p:spPr bwMode="auto">
          <a:xfrm>
            <a:off x="4357688" y="3087688"/>
            <a:ext cx="5902325" cy="1373187"/>
          </a:xfrm>
          <a:prstGeom prst="rect">
            <a:avLst/>
          </a:prstGeom>
          <a:noFill/>
          <a:ln w="9525">
            <a:noFill/>
            <a:miter lim="800000"/>
            <a:headEnd/>
            <a:tailEnd/>
          </a:ln>
          <a:effectLst/>
        </p:spPr>
        <p:txBody>
          <a:bodyPr anchor="ctr">
            <a:spAutoFit/>
          </a:bodyPr>
          <a:lstStyle/>
          <a:p>
            <a:pPr indent="266700" algn="ctr"/>
            <a:r>
              <a:rPr lang="zh-CN" altLang="en-US" sz="2800"/>
              <a:t>从表中查询某些列的值，这是最基本的查询语句。</a:t>
            </a:r>
          </a:p>
          <a:p>
            <a:pPr indent="266700" algn="ctr"/>
            <a:r>
              <a:rPr lang="en-US" altLang="zh-CN" sz="2800"/>
              <a:t>SELECT </a:t>
            </a:r>
            <a:r>
              <a:rPr lang="zh-CN" altLang="en-US" sz="2800"/>
              <a:t>列名</a:t>
            </a:r>
            <a:r>
              <a:rPr lang="en-US" altLang="zh-CN" sz="2800"/>
              <a:t>1,</a:t>
            </a:r>
            <a:r>
              <a:rPr lang="zh-CN" altLang="en-US" sz="2800"/>
              <a:t>列名</a:t>
            </a:r>
            <a:r>
              <a:rPr lang="en-US" altLang="zh-CN" sz="2800"/>
              <a:t>2  FROM </a:t>
            </a:r>
            <a:r>
              <a:rPr lang="zh-CN" altLang="en-US" sz="2800"/>
              <a:t>表名</a:t>
            </a:r>
          </a:p>
        </p:txBody>
      </p:sp>
    </p:spTree>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6.3.2</a:t>
            </a:r>
            <a:r>
              <a:rPr lang="zh-CN" altLang="en-US" sz="3200" b="1"/>
              <a:t>任务实施</a:t>
            </a:r>
            <a:endParaRPr lang="zh-CN" altLang="zh-CN" sz="3200" b="1"/>
          </a:p>
        </p:txBody>
      </p:sp>
      <p:sp>
        <p:nvSpPr>
          <p:cNvPr id="19" name="文本框 29"/>
          <p:cNvSpPr txBox="1"/>
          <p:nvPr/>
        </p:nvSpPr>
        <p:spPr>
          <a:xfrm>
            <a:off x="8189913" y="835025"/>
            <a:ext cx="2686050" cy="366713"/>
          </a:xfrm>
          <a:prstGeom prst="rect">
            <a:avLst/>
          </a:prstGeom>
          <a:noFill/>
        </p:spPr>
        <p:txBody>
          <a:bodyPr wrap="none">
            <a:spAutoFit/>
          </a:bodyPr>
          <a:lstStyle/>
          <a:p>
            <a:r>
              <a:rPr lang="en-US" altLang="zh-CN" b="1"/>
              <a:t>SELECT</a:t>
            </a:r>
            <a:r>
              <a:rPr lang="zh-CN" altLang="en-US" b="1"/>
              <a:t>语句中的多表连接</a:t>
            </a:r>
          </a:p>
        </p:txBody>
      </p:sp>
      <p:sp>
        <p:nvSpPr>
          <p:cNvPr id="6" name="TextBox 5"/>
          <p:cNvSpPr txBox="1">
            <a:spLocks noChangeArrowheads="1"/>
          </p:cNvSpPr>
          <p:nvPr/>
        </p:nvSpPr>
        <p:spPr bwMode="auto">
          <a:xfrm>
            <a:off x="2824163" y="2741613"/>
            <a:ext cx="8589962" cy="641350"/>
          </a:xfrm>
          <a:prstGeom prst="rect">
            <a:avLst/>
          </a:prstGeom>
          <a:noFill/>
          <a:ln w="9525">
            <a:noFill/>
            <a:miter lim="800000"/>
            <a:headEnd/>
            <a:tailEnd/>
          </a:ln>
        </p:spPr>
        <p:txBody>
          <a:bodyPr>
            <a:spAutoFit/>
          </a:bodyPr>
          <a:lstStyle/>
          <a:p>
            <a:pPr indent="457200"/>
            <a:r>
              <a:rPr lang="zh-CN" altLang="en-US"/>
              <a:t>按照任务</a:t>
            </a:r>
            <a:r>
              <a:rPr lang="en-US" altLang="zh-CN"/>
              <a:t>1</a:t>
            </a:r>
            <a:r>
              <a:rPr lang="zh-CN" altLang="en-US"/>
              <a:t>中的任务实施步骤进入</a:t>
            </a:r>
            <a:r>
              <a:rPr lang="en-US" altLang="zh-CN"/>
              <a:t>SQL</a:t>
            </a:r>
            <a:r>
              <a:rPr lang="zh-CN" altLang="en-US"/>
              <a:t>可输入界面，在右上角输入如下项目后，按工具栏中的“！”按钮进行统计查询</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49300" y="515938"/>
            <a:ext cx="2689225" cy="579437"/>
          </a:xfrm>
          <a:prstGeom prst="rect">
            <a:avLst/>
          </a:prstGeom>
          <a:noFill/>
          <a:ln w="9525">
            <a:noFill/>
            <a:miter lim="800000"/>
            <a:headEnd/>
            <a:tailEnd/>
          </a:ln>
        </p:spPr>
        <p:txBody>
          <a:bodyPr>
            <a:spAutoFit/>
          </a:bodyPr>
          <a:lstStyle/>
          <a:p>
            <a:pPr>
              <a:buFont typeface="Arial" charset="0"/>
              <a:buNone/>
            </a:pPr>
            <a:r>
              <a:rPr lang="en-US" altLang="zh-CN" sz="3200" b="1"/>
              <a:t>6.3.2</a:t>
            </a:r>
            <a:r>
              <a:rPr lang="zh-CN" altLang="en-US" sz="3200" b="1"/>
              <a:t>任务实施</a:t>
            </a:r>
            <a:endParaRPr lang="zh-CN" altLang="zh-CN" sz="3200" b="1"/>
          </a:p>
        </p:txBody>
      </p:sp>
      <p:sp>
        <p:nvSpPr>
          <p:cNvPr id="19" name="文本框 29"/>
          <p:cNvSpPr txBox="1"/>
          <p:nvPr/>
        </p:nvSpPr>
        <p:spPr>
          <a:xfrm>
            <a:off x="8755063" y="169863"/>
            <a:ext cx="2686050" cy="366712"/>
          </a:xfrm>
          <a:prstGeom prst="rect">
            <a:avLst/>
          </a:prstGeom>
          <a:noFill/>
        </p:spPr>
        <p:txBody>
          <a:bodyPr wrap="none">
            <a:spAutoFit/>
          </a:bodyPr>
          <a:lstStyle/>
          <a:p>
            <a:r>
              <a:rPr lang="en-US" altLang="zh-CN" b="1"/>
              <a:t>SELECT</a:t>
            </a:r>
            <a:r>
              <a:rPr lang="zh-CN" altLang="en-US" b="1"/>
              <a:t>语句中的多表连接</a:t>
            </a:r>
          </a:p>
        </p:txBody>
      </p:sp>
      <p:sp>
        <p:nvSpPr>
          <p:cNvPr id="6" name="TextBox 5"/>
          <p:cNvSpPr txBox="1">
            <a:spLocks noChangeArrowheads="1"/>
          </p:cNvSpPr>
          <p:nvPr/>
        </p:nvSpPr>
        <p:spPr bwMode="auto">
          <a:xfrm>
            <a:off x="3602038" y="649288"/>
            <a:ext cx="8589962" cy="1281112"/>
          </a:xfrm>
          <a:prstGeom prst="rect">
            <a:avLst/>
          </a:prstGeom>
          <a:noFill/>
          <a:ln w="9525">
            <a:noFill/>
            <a:miter lim="800000"/>
            <a:headEnd/>
            <a:tailEnd/>
          </a:ln>
        </p:spPr>
        <p:txBody>
          <a:bodyPr>
            <a:spAutoFit/>
          </a:bodyPr>
          <a:lstStyle/>
          <a:p>
            <a:pPr indent="457200"/>
            <a:r>
              <a:rPr lang="en-US" altLang="zh-CN" sz="2400">
                <a:latin typeface="宋体" charset="-122"/>
              </a:rPr>
              <a:t>1.</a:t>
            </a:r>
            <a:r>
              <a:rPr lang="zh-CN" altLang="en-US" sz="2400">
                <a:latin typeface="宋体" charset="-122"/>
              </a:rPr>
              <a:t>交叉连接查询</a:t>
            </a:r>
          </a:p>
          <a:p>
            <a:pPr indent="457200"/>
            <a:r>
              <a:rPr lang="zh-CN" altLang="en-US"/>
              <a:t>我们将学生表和院系表进行交叉查询，输入如下</a:t>
            </a:r>
            <a:r>
              <a:rPr lang="en-US" altLang="zh-CN"/>
              <a:t>SQL</a:t>
            </a:r>
            <a:r>
              <a:rPr lang="zh-CN" altLang="en-US"/>
              <a:t>代码：</a:t>
            </a:r>
          </a:p>
          <a:p>
            <a:pPr indent="457200"/>
            <a:r>
              <a:rPr lang="en-US" altLang="zh-CN"/>
              <a:t>SELECT </a:t>
            </a:r>
            <a:r>
              <a:rPr lang="zh-CN" altLang="en-US"/>
              <a:t>学生表</a:t>
            </a:r>
            <a:r>
              <a:rPr lang="en-US" altLang="zh-CN"/>
              <a:t>.</a:t>
            </a:r>
            <a:r>
              <a:rPr lang="zh-CN" altLang="en-US"/>
              <a:t>姓名</a:t>
            </a:r>
            <a:r>
              <a:rPr lang="en-US" altLang="zh-CN"/>
              <a:t>, </a:t>
            </a:r>
            <a:r>
              <a:rPr lang="zh-CN" altLang="en-US"/>
              <a:t>学生表</a:t>
            </a:r>
            <a:r>
              <a:rPr lang="en-US" altLang="zh-CN"/>
              <a:t>.</a:t>
            </a:r>
            <a:r>
              <a:rPr lang="zh-CN" altLang="en-US"/>
              <a:t>学号</a:t>
            </a:r>
            <a:r>
              <a:rPr lang="en-US" altLang="zh-CN"/>
              <a:t>, </a:t>
            </a:r>
            <a:r>
              <a:rPr lang="zh-CN" altLang="en-US"/>
              <a:t>院系表</a:t>
            </a:r>
            <a:r>
              <a:rPr lang="en-US" altLang="zh-CN"/>
              <a:t>.</a:t>
            </a:r>
            <a:r>
              <a:rPr lang="zh-CN" altLang="en-US"/>
              <a:t>院系编号</a:t>
            </a:r>
            <a:r>
              <a:rPr lang="en-US" altLang="zh-CN"/>
              <a:t>, </a:t>
            </a:r>
            <a:r>
              <a:rPr lang="zh-CN" altLang="en-US"/>
              <a:t>院系表</a:t>
            </a:r>
            <a:r>
              <a:rPr lang="en-US" altLang="zh-CN"/>
              <a:t>.</a:t>
            </a:r>
            <a:r>
              <a:rPr lang="zh-CN" altLang="en-US"/>
              <a:t>院系名称 </a:t>
            </a:r>
            <a:r>
              <a:rPr lang="en-US" altLang="zh-CN"/>
              <a:t>FROM </a:t>
            </a:r>
            <a:r>
              <a:rPr lang="zh-CN" altLang="en-US"/>
              <a:t>学生表 </a:t>
            </a:r>
            <a:r>
              <a:rPr lang="en-US" altLang="zh-CN"/>
              <a:t>CROSS JOIN </a:t>
            </a:r>
            <a:r>
              <a:rPr lang="zh-CN" altLang="en-US"/>
              <a:t>院系表</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17766" name="Picture 6"/>
          <p:cNvPicPr>
            <a:picLocks noChangeAspect="1" noChangeArrowheads="1"/>
          </p:cNvPicPr>
          <p:nvPr/>
        </p:nvPicPr>
        <p:blipFill>
          <a:blip r:embed="rId2"/>
          <a:srcRect/>
          <a:stretch>
            <a:fillRect/>
          </a:stretch>
        </p:blipFill>
        <p:spPr bwMode="auto">
          <a:xfrm>
            <a:off x="3763963" y="1997075"/>
            <a:ext cx="7496175" cy="468630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49300" y="515938"/>
            <a:ext cx="2689225" cy="579437"/>
          </a:xfrm>
          <a:prstGeom prst="rect">
            <a:avLst/>
          </a:prstGeom>
          <a:noFill/>
          <a:ln w="9525">
            <a:noFill/>
            <a:miter lim="800000"/>
            <a:headEnd/>
            <a:tailEnd/>
          </a:ln>
        </p:spPr>
        <p:txBody>
          <a:bodyPr>
            <a:spAutoFit/>
          </a:bodyPr>
          <a:lstStyle/>
          <a:p>
            <a:pPr>
              <a:buFont typeface="Arial" charset="0"/>
              <a:buNone/>
            </a:pPr>
            <a:r>
              <a:rPr lang="en-US" altLang="zh-CN" sz="3200" b="1"/>
              <a:t>6.3.2</a:t>
            </a:r>
            <a:r>
              <a:rPr lang="zh-CN" altLang="en-US" sz="3200" b="1"/>
              <a:t>任务实施</a:t>
            </a:r>
            <a:endParaRPr lang="zh-CN" altLang="zh-CN" sz="3200" b="1"/>
          </a:p>
        </p:txBody>
      </p:sp>
      <p:sp>
        <p:nvSpPr>
          <p:cNvPr id="19" name="文本框 29"/>
          <p:cNvSpPr txBox="1"/>
          <p:nvPr/>
        </p:nvSpPr>
        <p:spPr>
          <a:xfrm>
            <a:off x="8755063" y="169863"/>
            <a:ext cx="2686050" cy="366712"/>
          </a:xfrm>
          <a:prstGeom prst="rect">
            <a:avLst/>
          </a:prstGeom>
          <a:noFill/>
        </p:spPr>
        <p:txBody>
          <a:bodyPr wrap="none">
            <a:spAutoFit/>
          </a:bodyPr>
          <a:lstStyle/>
          <a:p>
            <a:r>
              <a:rPr lang="en-US" altLang="zh-CN" b="1"/>
              <a:t>SELECT</a:t>
            </a:r>
            <a:r>
              <a:rPr lang="zh-CN" altLang="en-US" b="1"/>
              <a:t>语句中的多表连接</a:t>
            </a:r>
          </a:p>
        </p:txBody>
      </p:sp>
      <p:sp>
        <p:nvSpPr>
          <p:cNvPr id="6" name="TextBox 5"/>
          <p:cNvSpPr txBox="1">
            <a:spLocks noChangeArrowheads="1"/>
          </p:cNvSpPr>
          <p:nvPr/>
        </p:nvSpPr>
        <p:spPr bwMode="auto">
          <a:xfrm>
            <a:off x="3602038" y="649288"/>
            <a:ext cx="8589962" cy="1281112"/>
          </a:xfrm>
          <a:prstGeom prst="rect">
            <a:avLst/>
          </a:prstGeom>
          <a:noFill/>
          <a:ln w="9525">
            <a:noFill/>
            <a:miter lim="800000"/>
            <a:headEnd/>
            <a:tailEnd/>
          </a:ln>
        </p:spPr>
        <p:txBody>
          <a:bodyPr>
            <a:spAutoFit/>
          </a:bodyPr>
          <a:lstStyle/>
          <a:p>
            <a:pPr indent="457200"/>
            <a:r>
              <a:rPr lang="en-US" altLang="zh-CN" sz="2400">
                <a:latin typeface="宋体" charset="-122"/>
              </a:rPr>
              <a:t>2.</a:t>
            </a:r>
            <a:r>
              <a:rPr lang="zh-CN" altLang="en-US" sz="2400">
                <a:latin typeface="宋体" charset="-122"/>
              </a:rPr>
              <a:t>内连接查询</a:t>
            </a:r>
          </a:p>
          <a:p>
            <a:pPr indent="457200"/>
            <a:r>
              <a:rPr lang="zh-CN" altLang="en-US"/>
              <a:t>我们将学生表和院系表进行内连接查询，输入如图</a:t>
            </a:r>
            <a:r>
              <a:rPr lang="en-US" altLang="zh-CN"/>
              <a:t>6-40</a:t>
            </a:r>
            <a:r>
              <a:rPr lang="zh-CN" altLang="en-US"/>
              <a:t>所示的</a:t>
            </a:r>
            <a:r>
              <a:rPr lang="en-US" altLang="zh-CN"/>
              <a:t>SQL</a:t>
            </a:r>
            <a:r>
              <a:rPr lang="zh-CN" altLang="en-US"/>
              <a:t>代码：</a:t>
            </a:r>
          </a:p>
          <a:p>
            <a:pPr indent="457200"/>
            <a:r>
              <a:rPr lang="en-US" altLang="zh-CN"/>
              <a:t>SELECT </a:t>
            </a:r>
            <a:r>
              <a:rPr lang="zh-CN" altLang="en-US"/>
              <a:t>学生表</a:t>
            </a:r>
            <a:r>
              <a:rPr lang="en-US" altLang="zh-CN"/>
              <a:t>.</a:t>
            </a:r>
            <a:r>
              <a:rPr lang="zh-CN" altLang="en-US"/>
              <a:t>姓名</a:t>
            </a:r>
            <a:r>
              <a:rPr lang="en-US" altLang="zh-CN"/>
              <a:t>, </a:t>
            </a:r>
            <a:r>
              <a:rPr lang="zh-CN" altLang="en-US"/>
              <a:t>学生表</a:t>
            </a:r>
            <a:r>
              <a:rPr lang="en-US" altLang="zh-CN"/>
              <a:t>.</a:t>
            </a:r>
            <a:r>
              <a:rPr lang="zh-CN" altLang="en-US"/>
              <a:t>学号</a:t>
            </a:r>
            <a:r>
              <a:rPr lang="en-US" altLang="zh-CN"/>
              <a:t>, </a:t>
            </a:r>
            <a:r>
              <a:rPr lang="zh-CN" altLang="en-US"/>
              <a:t>班级表</a:t>
            </a:r>
            <a:r>
              <a:rPr lang="en-US" altLang="zh-CN"/>
              <a:t>.</a:t>
            </a:r>
            <a:r>
              <a:rPr lang="zh-CN" altLang="en-US"/>
              <a:t>班级名称</a:t>
            </a:r>
            <a:r>
              <a:rPr lang="en-US" altLang="zh-CN"/>
              <a:t>, </a:t>
            </a:r>
            <a:r>
              <a:rPr lang="zh-CN" altLang="en-US"/>
              <a:t>班级表</a:t>
            </a:r>
            <a:r>
              <a:rPr lang="en-US" altLang="zh-CN"/>
              <a:t>.</a:t>
            </a:r>
            <a:r>
              <a:rPr lang="zh-CN" altLang="en-US"/>
              <a:t>班级编号</a:t>
            </a:r>
            <a:r>
              <a:rPr lang="en-US" altLang="zh-CN"/>
              <a:t>,</a:t>
            </a:r>
            <a:r>
              <a:rPr lang="zh-CN" altLang="en-US"/>
              <a:t>班级表</a:t>
            </a:r>
            <a:r>
              <a:rPr lang="en-US" altLang="zh-CN"/>
              <a:t>.</a:t>
            </a:r>
            <a:r>
              <a:rPr lang="zh-CN" altLang="en-US"/>
              <a:t>院系编号 </a:t>
            </a:r>
            <a:r>
              <a:rPr lang="en-US" altLang="zh-CN"/>
              <a:t>FROM </a:t>
            </a:r>
            <a:r>
              <a:rPr lang="zh-CN" altLang="en-US"/>
              <a:t>学生表</a:t>
            </a:r>
            <a:r>
              <a:rPr lang="en-US" altLang="zh-CN"/>
              <a:t>,</a:t>
            </a:r>
            <a:r>
              <a:rPr lang="zh-CN" altLang="en-US"/>
              <a:t>班级表 </a:t>
            </a:r>
            <a:r>
              <a:rPr lang="en-US" altLang="zh-CN"/>
              <a:t>where  </a:t>
            </a:r>
            <a:r>
              <a:rPr lang="zh-CN" altLang="en-US"/>
              <a:t>学生表</a:t>
            </a:r>
            <a:r>
              <a:rPr lang="en-US" altLang="zh-CN"/>
              <a:t>.</a:t>
            </a:r>
            <a:r>
              <a:rPr lang="zh-CN" altLang="en-US"/>
              <a:t>班级编号</a:t>
            </a:r>
            <a:r>
              <a:rPr lang="en-US" altLang="zh-CN"/>
              <a:t>=</a:t>
            </a:r>
            <a:r>
              <a:rPr lang="zh-CN" altLang="en-US"/>
              <a:t>班级表</a:t>
            </a:r>
            <a:r>
              <a:rPr lang="en-US" altLang="zh-CN"/>
              <a:t>.</a:t>
            </a:r>
            <a:r>
              <a:rPr lang="zh-CN" altLang="en-US"/>
              <a:t>班级编号</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18791" name="Picture 7"/>
          <p:cNvPicPr>
            <a:picLocks noChangeAspect="1" noChangeArrowheads="1"/>
          </p:cNvPicPr>
          <p:nvPr/>
        </p:nvPicPr>
        <p:blipFill>
          <a:blip r:embed="rId2"/>
          <a:srcRect/>
          <a:stretch>
            <a:fillRect/>
          </a:stretch>
        </p:blipFill>
        <p:spPr bwMode="auto">
          <a:xfrm>
            <a:off x="3622675" y="2403475"/>
            <a:ext cx="7877175" cy="267652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49300" y="515938"/>
            <a:ext cx="2689225" cy="579437"/>
          </a:xfrm>
          <a:prstGeom prst="rect">
            <a:avLst/>
          </a:prstGeom>
          <a:noFill/>
          <a:ln w="9525">
            <a:noFill/>
            <a:miter lim="800000"/>
            <a:headEnd/>
            <a:tailEnd/>
          </a:ln>
        </p:spPr>
        <p:txBody>
          <a:bodyPr>
            <a:spAutoFit/>
          </a:bodyPr>
          <a:lstStyle/>
          <a:p>
            <a:pPr>
              <a:buFont typeface="Arial" charset="0"/>
              <a:buNone/>
            </a:pPr>
            <a:r>
              <a:rPr lang="en-US" altLang="zh-CN" sz="3200" b="1"/>
              <a:t>6.3.2</a:t>
            </a:r>
            <a:r>
              <a:rPr lang="zh-CN" altLang="en-US" sz="3200" b="1"/>
              <a:t>任务实施</a:t>
            </a:r>
            <a:endParaRPr lang="zh-CN" altLang="zh-CN" sz="3200" b="1"/>
          </a:p>
        </p:txBody>
      </p:sp>
      <p:sp>
        <p:nvSpPr>
          <p:cNvPr id="19" name="文本框 29"/>
          <p:cNvSpPr txBox="1"/>
          <p:nvPr/>
        </p:nvSpPr>
        <p:spPr>
          <a:xfrm>
            <a:off x="8755063" y="169863"/>
            <a:ext cx="2686050" cy="366712"/>
          </a:xfrm>
          <a:prstGeom prst="rect">
            <a:avLst/>
          </a:prstGeom>
          <a:noFill/>
        </p:spPr>
        <p:txBody>
          <a:bodyPr wrap="none">
            <a:spAutoFit/>
          </a:bodyPr>
          <a:lstStyle/>
          <a:p>
            <a:r>
              <a:rPr lang="en-US" altLang="zh-CN" b="1"/>
              <a:t>SELECT</a:t>
            </a:r>
            <a:r>
              <a:rPr lang="zh-CN" altLang="en-US" b="1"/>
              <a:t>语句中的多表连接</a:t>
            </a:r>
          </a:p>
        </p:txBody>
      </p:sp>
      <p:sp>
        <p:nvSpPr>
          <p:cNvPr id="6" name="TextBox 5"/>
          <p:cNvSpPr txBox="1">
            <a:spLocks noChangeArrowheads="1"/>
          </p:cNvSpPr>
          <p:nvPr/>
        </p:nvSpPr>
        <p:spPr bwMode="auto">
          <a:xfrm>
            <a:off x="3602038" y="649288"/>
            <a:ext cx="8589962" cy="1281112"/>
          </a:xfrm>
          <a:prstGeom prst="rect">
            <a:avLst/>
          </a:prstGeom>
          <a:noFill/>
          <a:ln w="9525">
            <a:noFill/>
            <a:miter lim="800000"/>
            <a:headEnd/>
            <a:tailEnd/>
          </a:ln>
        </p:spPr>
        <p:txBody>
          <a:bodyPr>
            <a:spAutoFit/>
          </a:bodyPr>
          <a:lstStyle/>
          <a:p>
            <a:pPr indent="457200"/>
            <a:r>
              <a:rPr lang="en-US" altLang="zh-CN" sz="2400">
                <a:latin typeface="宋体" charset="-122"/>
              </a:rPr>
              <a:t>3.</a:t>
            </a:r>
            <a:r>
              <a:rPr lang="zh-CN" altLang="en-US" sz="2400">
                <a:latin typeface="宋体" charset="-122"/>
              </a:rPr>
              <a:t>外连接</a:t>
            </a:r>
          </a:p>
          <a:p>
            <a:pPr indent="457200"/>
            <a:r>
              <a:rPr lang="zh-CN" altLang="en-US"/>
              <a:t>我们将班级表和学生表进行左外部连接查询，输入如图</a:t>
            </a:r>
            <a:r>
              <a:rPr lang="en-US" altLang="zh-CN"/>
              <a:t>6-41</a:t>
            </a:r>
            <a:r>
              <a:rPr lang="zh-CN" altLang="en-US"/>
              <a:t>所示</a:t>
            </a:r>
            <a:r>
              <a:rPr lang="en-US" altLang="zh-CN"/>
              <a:t>SQL</a:t>
            </a:r>
            <a:r>
              <a:rPr lang="zh-CN" altLang="en-US"/>
              <a:t>代码：</a:t>
            </a:r>
          </a:p>
          <a:p>
            <a:pPr indent="457200"/>
            <a:r>
              <a:rPr lang="en-US" altLang="zh-CN"/>
              <a:t>SELECT </a:t>
            </a:r>
            <a:r>
              <a:rPr lang="zh-CN" altLang="en-US"/>
              <a:t>班级表</a:t>
            </a:r>
            <a:r>
              <a:rPr lang="en-US" altLang="zh-CN"/>
              <a:t>.</a:t>
            </a:r>
            <a:r>
              <a:rPr lang="zh-CN" altLang="en-US"/>
              <a:t>班级名称</a:t>
            </a:r>
            <a:r>
              <a:rPr lang="en-US" altLang="zh-CN"/>
              <a:t>, </a:t>
            </a:r>
            <a:r>
              <a:rPr lang="zh-CN" altLang="en-US"/>
              <a:t>班级表</a:t>
            </a:r>
            <a:r>
              <a:rPr lang="en-US" altLang="zh-CN"/>
              <a:t>.</a:t>
            </a:r>
            <a:r>
              <a:rPr lang="zh-CN" altLang="en-US"/>
              <a:t>班级编号</a:t>
            </a:r>
            <a:r>
              <a:rPr lang="en-US" altLang="zh-CN"/>
              <a:t>, </a:t>
            </a:r>
            <a:r>
              <a:rPr lang="zh-CN" altLang="en-US"/>
              <a:t>班级表</a:t>
            </a:r>
            <a:r>
              <a:rPr lang="en-US" altLang="zh-CN"/>
              <a:t>.</a:t>
            </a:r>
            <a:r>
              <a:rPr lang="zh-CN" altLang="en-US"/>
              <a:t>院系编号</a:t>
            </a:r>
            <a:r>
              <a:rPr lang="en-US" altLang="zh-CN"/>
              <a:t>, </a:t>
            </a:r>
            <a:r>
              <a:rPr lang="zh-CN" altLang="en-US"/>
              <a:t>学生表</a:t>
            </a:r>
            <a:r>
              <a:rPr lang="en-US" altLang="zh-CN"/>
              <a:t>.</a:t>
            </a:r>
            <a:r>
              <a:rPr lang="zh-CN" altLang="en-US"/>
              <a:t>姓名</a:t>
            </a:r>
            <a:r>
              <a:rPr lang="en-US" altLang="zh-CN"/>
              <a:t>, </a:t>
            </a:r>
            <a:r>
              <a:rPr lang="zh-CN" altLang="en-US"/>
              <a:t>学生表</a:t>
            </a:r>
            <a:r>
              <a:rPr lang="en-US" altLang="zh-CN"/>
              <a:t>.</a:t>
            </a:r>
            <a:r>
              <a:rPr lang="zh-CN" altLang="en-US"/>
              <a:t>学号 </a:t>
            </a:r>
            <a:r>
              <a:rPr lang="en-US" altLang="zh-CN"/>
              <a:t>FROM </a:t>
            </a:r>
            <a:r>
              <a:rPr lang="zh-CN" altLang="en-US"/>
              <a:t>班级表 </a:t>
            </a:r>
            <a:r>
              <a:rPr lang="en-US" altLang="zh-CN"/>
              <a:t>LEFT OUTER JOIN  </a:t>
            </a:r>
            <a:r>
              <a:rPr lang="zh-CN" altLang="en-US"/>
              <a:t>学生表 </a:t>
            </a:r>
            <a:r>
              <a:rPr lang="en-US" altLang="zh-CN"/>
              <a:t>ON </a:t>
            </a:r>
            <a:r>
              <a:rPr lang="zh-CN" altLang="en-US"/>
              <a:t>学生表</a:t>
            </a:r>
            <a:r>
              <a:rPr lang="en-US" altLang="zh-CN"/>
              <a:t>.</a:t>
            </a:r>
            <a:r>
              <a:rPr lang="zh-CN" altLang="en-US"/>
              <a:t>班级编号 </a:t>
            </a:r>
            <a:r>
              <a:rPr lang="en-US" altLang="zh-CN"/>
              <a:t>= </a:t>
            </a:r>
            <a:r>
              <a:rPr lang="zh-CN" altLang="en-US"/>
              <a:t>班级表</a:t>
            </a:r>
            <a:r>
              <a:rPr lang="en-US" altLang="zh-CN"/>
              <a:t>.</a:t>
            </a:r>
            <a:r>
              <a:rPr lang="zh-CN" altLang="en-US"/>
              <a:t>班级编号</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19815" name="Picture 7"/>
          <p:cNvPicPr>
            <a:picLocks noChangeAspect="1" noChangeArrowheads="1"/>
          </p:cNvPicPr>
          <p:nvPr/>
        </p:nvPicPr>
        <p:blipFill>
          <a:blip r:embed="rId2"/>
          <a:srcRect/>
          <a:stretch>
            <a:fillRect/>
          </a:stretch>
        </p:blipFill>
        <p:spPr bwMode="auto">
          <a:xfrm>
            <a:off x="3776663" y="2052638"/>
            <a:ext cx="7696200" cy="395287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49300" y="515938"/>
            <a:ext cx="2689225" cy="579437"/>
          </a:xfrm>
          <a:prstGeom prst="rect">
            <a:avLst/>
          </a:prstGeom>
          <a:noFill/>
          <a:ln w="9525">
            <a:noFill/>
            <a:miter lim="800000"/>
            <a:headEnd/>
            <a:tailEnd/>
          </a:ln>
        </p:spPr>
        <p:txBody>
          <a:bodyPr>
            <a:spAutoFit/>
          </a:bodyPr>
          <a:lstStyle/>
          <a:p>
            <a:pPr>
              <a:buFont typeface="Arial" charset="0"/>
              <a:buNone/>
            </a:pPr>
            <a:r>
              <a:rPr lang="en-US" altLang="zh-CN" sz="3200" b="1"/>
              <a:t>6.3.2</a:t>
            </a:r>
            <a:r>
              <a:rPr lang="zh-CN" altLang="en-US" sz="3200" b="1"/>
              <a:t>任务实施</a:t>
            </a:r>
            <a:endParaRPr lang="zh-CN" altLang="zh-CN" sz="3200" b="1"/>
          </a:p>
        </p:txBody>
      </p:sp>
      <p:sp>
        <p:nvSpPr>
          <p:cNvPr id="19" name="文本框 29"/>
          <p:cNvSpPr txBox="1"/>
          <p:nvPr/>
        </p:nvSpPr>
        <p:spPr>
          <a:xfrm>
            <a:off x="8755063" y="169863"/>
            <a:ext cx="2686050" cy="366712"/>
          </a:xfrm>
          <a:prstGeom prst="rect">
            <a:avLst/>
          </a:prstGeom>
          <a:noFill/>
        </p:spPr>
        <p:txBody>
          <a:bodyPr wrap="none">
            <a:spAutoFit/>
          </a:bodyPr>
          <a:lstStyle/>
          <a:p>
            <a:r>
              <a:rPr lang="en-US" altLang="zh-CN" b="1"/>
              <a:t>SELECT</a:t>
            </a:r>
            <a:r>
              <a:rPr lang="zh-CN" altLang="en-US" b="1"/>
              <a:t>语句中的多表连接</a:t>
            </a:r>
          </a:p>
        </p:txBody>
      </p:sp>
      <p:sp>
        <p:nvSpPr>
          <p:cNvPr id="6" name="TextBox 5"/>
          <p:cNvSpPr txBox="1">
            <a:spLocks noChangeArrowheads="1"/>
          </p:cNvSpPr>
          <p:nvPr/>
        </p:nvSpPr>
        <p:spPr bwMode="auto">
          <a:xfrm>
            <a:off x="3602038" y="649288"/>
            <a:ext cx="8285162" cy="2379662"/>
          </a:xfrm>
          <a:prstGeom prst="rect">
            <a:avLst/>
          </a:prstGeom>
          <a:noFill/>
          <a:ln w="9525">
            <a:noFill/>
            <a:miter lim="800000"/>
            <a:headEnd/>
            <a:tailEnd/>
          </a:ln>
        </p:spPr>
        <p:txBody>
          <a:bodyPr>
            <a:spAutoFit/>
          </a:bodyPr>
          <a:lstStyle/>
          <a:p>
            <a:pPr indent="457200"/>
            <a:r>
              <a:rPr lang="en-US" altLang="zh-CN" sz="2400">
                <a:latin typeface="宋体" charset="-122"/>
              </a:rPr>
              <a:t>4.</a:t>
            </a:r>
            <a:r>
              <a:rPr lang="zh-CN" altLang="en-US" sz="2400">
                <a:latin typeface="宋体" charset="-122"/>
              </a:rPr>
              <a:t>联合查询</a:t>
            </a:r>
          </a:p>
          <a:p>
            <a:pPr indent="457200"/>
            <a:r>
              <a:rPr lang="en-US" altLang="zh-CN"/>
              <a:t>Union</a:t>
            </a:r>
            <a:r>
              <a:rPr lang="zh-CN" altLang="en-US"/>
              <a:t>联合查询要求表结构相同，在实现这个任务前我们需要提供相同表结构表或视图，本任务采用自己创建两个结构相同的视图（可参考视图相关章节）。</a:t>
            </a:r>
          </a:p>
          <a:p>
            <a:pPr indent="457200"/>
            <a:r>
              <a:rPr lang="zh-CN" altLang="en-US"/>
              <a:t>步骤</a:t>
            </a:r>
            <a:r>
              <a:rPr lang="en-US" altLang="zh-CN"/>
              <a:t>1</a:t>
            </a:r>
            <a:r>
              <a:rPr lang="zh-CN" altLang="en-US"/>
              <a:t>：参考任务</a:t>
            </a:r>
            <a:r>
              <a:rPr lang="en-US" altLang="zh-CN"/>
              <a:t>1</a:t>
            </a:r>
            <a:r>
              <a:rPr lang="zh-CN" altLang="en-US"/>
              <a:t>中的任务实施登录</a:t>
            </a:r>
            <a:r>
              <a:rPr lang="en-US" altLang="zh-CN"/>
              <a:t>Managerment Studio</a:t>
            </a:r>
            <a:r>
              <a:rPr lang="zh-CN" altLang="en-US"/>
              <a:t>。</a:t>
            </a:r>
          </a:p>
          <a:p>
            <a:pPr indent="457200"/>
            <a:r>
              <a:rPr lang="zh-CN" altLang="en-US"/>
              <a:t>步骤</a:t>
            </a:r>
            <a:r>
              <a:rPr lang="en-US" altLang="zh-CN"/>
              <a:t>2</a:t>
            </a:r>
            <a:r>
              <a:rPr lang="zh-CN" altLang="en-US"/>
              <a:t>：点击数据库栏目中的</a:t>
            </a:r>
            <a:r>
              <a:rPr lang="en-US" altLang="zh-CN"/>
              <a:t>Student</a:t>
            </a:r>
            <a:r>
              <a:rPr lang="zh-CN" altLang="en-US"/>
              <a:t>数据库中的视图，用鼠标右键打开新建视图。</a:t>
            </a:r>
          </a:p>
          <a:p>
            <a:pPr indent="457200"/>
            <a:r>
              <a:rPr lang="zh-CN" altLang="en-US"/>
              <a:t>步骤</a:t>
            </a:r>
            <a:r>
              <a:rPr lang="en-US" altLang="zh-CN"/>
              <a:t>3</a:t>
            </a:r>
            <a:r>
              <a:rPr lang="zh-CN" altLang="en-US"/>
              <a:t>：弹出选择窗口点选关联表为学生表，然后点击“添加”按钮。</a:t>
            </a:r>
          </a:p>
          <a:p>
            <a:pPr indent="457200"/>
            <a:r>
              <a:rPr lang="zh-CN" altLang="en-US"/>
              <a:t>步骤</a:t>
            </a:r>
            <a:r>
              <a:rPr lang="en-US" altLang="zh-CN"/>
              <a:t>4</a:t>
            </a:r>
            <a:r>
              <a:rPr lang="zh-CN" altLang="en-US"/>
              <a:t>：在右下写入如下代码</a:t>
            </a:r>
            <a:r>
              <a:rPr lang="en-US" altLang="zh-CN"/>
              <a:t>SELECT * WHERE (</a:t>
            </a:r>
            <a:r>
              <a:rPr lang="zh-CN" altLang="en-US"/>
              <a:t>性别 </a:t>
            </a:r>
            <a:r>
              <a:rPr lang="en-US" altLang="zh-CN"/>
              <a:t>= '</a:t>
            </a:r>
            <a:r>
              <a:rPr lang="zh-CN" altLang="en-US"/>
              <a:t>男</a:t>
            </a:r>
            <a:r>
              <a:rPr lang="en-US" altLang="zh-CN"/>
              <a:t>')</a:t>
            </a:r>
            <a:r>
              <a:rPr lang="zh-CN" altLang="en-US"/>
              <a:t>，并按下工具栏中的执行按钮“！”，退出时另存为视图名为“男同学” </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20839" name="Picture 7"/>
          <p:cNvPicPr>
            <a:picLocks noChangeAspect="1" noChangeArrowheads="1"/>
          </p:cNvPicPr>
          <p:nvPr/>
        </p:nvPicPr>
        <p:blipFill>
          <a:blip r:embed="rId2"/>
          <a:srcRect/>
          <a:stretch>
            <a:fillRect/>
          </a:stretch>
        </p:blipFill>
        <p:spPr bwMode="auto">
          <a:xfrm>
            <a:off x="3729038" y="3384550"/>
            <a:ext cx="6934200" cy="143827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49300" y="515938"/>
            <a:ext cx="2689225" cy="579437"/>
          </a:xfrm>
          <a:prstGeom prst="rect">
            <a:avLst/>
          </a:prstGeom>
          <a:noFill/>
          <a:ln w="9525">
            <a:noFill/>
            <a:miter lim="800000"/>
            <a:headEnd/>
            <a:tailEnd/>
          </a:ln>
        </p:spPr>
        <p:txBody>
          <a:bodyPr>
            <a:spAutoFit/>
          </a:bodyPr>
          <a:lstStyle/>
          <a:p>
            <a:pPr>
              <a:buFont typeface="Arial" charset="0"/>
              <a:buNone/>
            </a:pPr>
            <a:r>
              <a:rPr lang="en-US" altLang="zh-CN" sz="3200" b="1"/>
              <a:t>6.3.2</a:t>
            </a:r>
            <a:r>
              <a:rPr lang="zh-CN" altLang="en-US" sz="3200" b="1"/>
              <a:t>任务实施</a:t>
            </a:r>
            <a:endParaRPr lang="zh-CN" altLang="zh-CN" sz="3200" b="1"/>
          </a:p>
        </p:txBody>
      </p:sp>
      <p:sp>
        <p:nvSpPr>
          <p:cNvPr id="19" name="文本框 29"/>
          <p:cNvSpPr txBox="1"/>
          <p:nvPr/>
        </p:nvSpPr>
        <p:spPr>
          <a:xfrm>
            <a:off x="8755063" y="169863"/>
            <a:ext cx="2686050" cy="366712"/>
          </a:xfrm>
          <a:prstGeom prst="rect">
            <a:avLst/>
          </a:prstGeom>
          <a:noFill/>
        </p:spPr>
        <p:txBody>
          <a:bodyPr wrap="none">
            <a:spAutoFit/>
          </a:bodyPr>
          <a:lstStyle/>
          <a:p>
            <a:r>
              <a:rPr lang="en-US" altLang="zh-CN" b="1"/>
              <a:t>SELECT</a:t>
            </a:r>
            <a:r>
              <a:rPr lang="zh-CN" altLang="en-US" b="1"/>
              <a:t>语句中的多表连接</a:t>
            </a:r>
          </a:p>
        </p:txBody>
      </p:sp>
      <p:sp>
        <p:nvSpPr>
          <p:cNvPr id="6" name="TextBox 5"/>
          <p:cNvSpPr txBox="1">
            <a:spLocks noChangeArrowheads="1"/>
          </p:cNvSpPr>
          <p:nvPr/>
        </p:nvSpPr>
        <p:spPr bwMode="auto">
          <a:xfrm>
            <a:off x="3640138" y="1162050"/>
            <a:ext cx="7532687" cy="1006475"/>
          </a:xfrm>
          <a:prstGeom prst="rect">
            <a:avLst/>
          </a:prstGeom>
          <a:noFill/>
          <a:ln w="9525">
            <a:noFill/>
            <a:miter lim="800000"/>
            <a:headEnd/>
            <a:tailEnd/>
          </a:ln>
        </p:spPr>
        <p:txBody>
          <a:bodyPr>
            <a:spAutoFit/>
          </a:bodyPr>
          <a:lstStyle/>
          <a:p>
            <a:pPr indent="457200"/>
            <a:r>
              <a:rPr lang="zh-CN" altLang="en-US" sz="2400"/>
              <a:t>联合查询</a:t>
            </a:r>
          </a:p>
          <a:p>
            <a:pPr indent="457200"/>
            <a:r>
              <a:rPr lang="zh-CN" altLang="en-US"/>
              <a:t>步骤</a:t>
            </a:r>
            <a:r>
              <a:rPr lang="en-US" altLang="zh-CN"/>
              <a:t>5</a:t>
            </a:r>
            <a:r>
              <a:rPr lang="zh-CN" altLang="en-US"/>
              <a:t>：重新做步骤</a:t>
            </a:r>
            <a:r>
              <a:rPr lang="en-US" altLang="zh-CN"/>
              <a:t>2</a:t>
            </a:r>
            <a:r>
              <a:rPr lang="zh-CN" altLang="en-US"/>
              <a:t>和步骤</a:t>
            </a:r>
            <a:r>
              <a:rPr lang="en-US" altLang="zh-CN"/>
              <a:t>3</a:t>
            </a:r>
            <a:r>
              <a:rPr lang="zh-CN" altLang="en-US"/>
              <a:t>，在右下写入如下代码</a:t>
            </a:r>
            <a:r>
              <a:rPr lang="en-US" altLang="zh-CN"/>
              <a:t>SELECT * WHERE (</a:t>
            </a:r>
            <a:r>
              <a:rPr lang="zh-CN" altLang="en-US"/>
              <a:t>性别 </a:t>
            </a:r>
            <a:r>
              <a:rPr lang="en-US" altLang="zh-CN"/>
              <a:t>= '</a:t>
            </a:r>
            <a:r>
              <a:rPr lang="zh-CN" altLang="en-US"/>
              <a:t>女</a:t>
            </a:r>
            <a:r>
              <a:rPr lang="en-US" altLang="zh-CN"/>
              <a:t>')</a:t>
            </a:r>
            <a:r>
              <a:rPr lang="zh-CN" altLang="en-US"/>
              <a:t>，并按下工具栏中的执行按钮“！”，退出时另存为视图名为“女同学” </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21863" name="Picture 7"/>
          <p:cNvPicPr>
            <a:picLocks noChangeAspect="1" noChangeArrowheads="1"/>
          </p:cNvPicPr>
          <p:nvPr/>
        </p:nvPicPr>
        <p:blipFill>
          <a:blip r:embed="rId2"/>
          <a:srcRect/>
          <a:stretch>
            <a:fillRect/>
          </a:stretch>
        </p:blipFill>
        <p:spPr bwMode="auto">
          <a:xfrm>
            <a:off x="3455988" y="3098800"/>
            <a:ext cx="8010525" cy="12382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49300" y="515938"/>
            <a:ext cx="2689225" cy="579437"/>
          </a:xfrm>
          <a:prstGeom prst="rect">
            <a:avLst/>
          </a:prstGeom>
          <a:noFill/>
          <a:ln w="9525">
            <a:noFill/>
            <a:miter lim="800000"/>
            <a:headEnd/>
            <a:tailEnd/>
          </a:ln>
        </p:spPr>
        <p:txBody>
          <a:bodyPr>
            <a:spAutoFit/>
          </a:bodyPr>
          <a:lstStyle/>
          <a:p>
            <a:pPr>
              <a:buFont typeface="Arial" charset="0"/>
              <a:buNone/>
            </a:pPr>
            <a:r>
              <a:rPr lang="en-US" altLang="zh-CN" sz="3200" b="1"/>
              <a:t>6.3.2</a:t>
            </a:r>
            <a:r>
              <a:rPr lang="zh-CN" altLang="en-US" sz="3200" b="1"/>
              <a:t>任务实施</a:t>
            </a:r>
            <a:endParaRPr lang="zh-CN" altLang="zh-CN" sz="3200" b="1"/>
          </a:p>
        </p:txBody>
      </p:sp>
      <p:sp>
        <p:nvSpPr>
          <p:cNvPr id="19" name="文本框 29"/>
          <p:cNvSpPr txBox="1"/>
          <p:nvPr/>
        </p:nvSpPr>
        <p:spPr>
          <a:xfrm>
            <a:off x="8755063" y="169863"/>
            <a:ext cx="2686050" cy="366712"/>
          </a:xfrm>
          <a:prstGeom prst="rect">
            <a:avLst/>
          </a:prstGeom>
          <a:noFill/>
        </p:spPr>
        <p:txBody>
          <a:bodyPr wrap="none">
            <a:spAutoFit/>
          </a:bodyPr>
          <a:lstStyle/>
          <a:p>
            <a:r>
              <a:rPr lang="en-US" altLang="zh-CN" b="1"/>
              <a:t>SELECT</a:t>
            </a:r>
            <a:r>
              <a:rPr lang="zh-CN" altLang="en-US" b="1"/>
              <a:t>语句中的多表连接</a:t>
            </a:r>
          </a:p>
        </p:txBody>
      </p:sp>
      <p:sp>
        <p:nvSpPr>
          <p:cNvPr id="6" name="TextBox 5"/>
          <p:cNvSpPr txBox="1">
            <a:spLocks noChangeArrowheads="1"/>
          </p:cNvSpPr>
          <p:nvPr/>
        </p:nvSpPr>
        <p:spPr bwMode="auto">
          <a:xfrm>
            <a:off x="3602038" y="649288"/>
            <a:ext cx="8285162" cy="1830387"/>
          </a:xfrm>
          <a:prstGeom prst="rect">
            <a:avLst/>
          </a:prstGeom>
          <a:noFill/>
          <a:ln w="9525">
            <a:noFill/>
            <a:miter lim="800000"/>
            <a:headEnd/>
            <a:tailEnd/>
          </a:ln>
        </p:spPr>
        <p:txBody>
          <a:bodyPr>
            <a:spAutoFit/>
          </a:bodyPr>
          <a:lstStyle/>
          <a:p>
            <a:pPr indent="457200"/>
            <a:r>
              <a:rPr lang="zh-CN" altLang="en-US" sz="2400"/>
              <a:t>联合查询</a:t>
            </a:r>
          </a:p>
          <a:p>
            <a:pPr indent="457200"/>
            <a:r>
              <a:rPr lang="zh-CN" altLang="en-US"/>
              <a:t>步骤</a:t>
            </a:r>
            <a:r>
              <a:rPr lang="en-US" altLang="zh-CN"/>
              <a:t>6</a:t>
            </a:r>
            <a:r>
              <a:rPr lang="zh-CN" altLang="en-US"/>
              <a:t>：点击数据库栏目中的</a:t>
            </a:r>
            <a:r>
              <a:rPr lang="en-US" altLang="zh-CN"/>
              <a:t>Student</a:t>
            </a:r>
            <a:r>
              <a:rPr lang="zh-CN" altLang="en-US"/>
              <a:t>数据库中的视图，找到“男同学”视图或“女同学”视图并打开该视图，然后点击工具栏中的</a:t>
            </a:r>
            <a:r>
              <a:rPr lang="en-US" altLang="zh-CN"/>
              <a:t>sql </a:t>
            </a:r>
            <a:r>
              <a:rPr lang="zh-CN" altLang="en-US"/>
              <a:t>按钮，在右上角编写</a:t>
            </a:r>
            <a:r>
              <a:rPr lang="en-US" altLang="zh-CN"/>
              <a:t>sql</a:t>
            </a:r>
            <a:r>
              <a:rPr lang="zh-CN" altLang="en-US"/>
              <a:t>代码为：</a:t>
            </a:r>
            <a:r>
              <a:rPr lang="en-US" altLang="zh-CN"/>
              <a:t>Select * from (Select * from </a:t>
            </a:r>
            <a:r>
              <a:rPr lang="zh-CN" altLang="en-US"/>
              <a:t>男同学 </a:t>
            </a:r>
            <a:r>
              <a:rPr lang="en-US" altLang="zh-CN"/>
              <a:t>union all Select * from </a:t>
            </a:r>
            <a:r>
              <a:rPr lang="zh-CN" altLang="en-US"/>
              <a:t>女同学</a:t>
            </a:r>
            <a:r>
              <a:rPr lang="en-US" altLang="zh-CN"/>
              <a:t>) </a:t>
            </a:r>
            <a:r>
              <a:rPr lang="zh-CN" altLang="en-US"/>
              <a:t>，编写完后点击工具栏中的“！”按钮即可执行并查看运行结果，如图</a:t>
            </a:r>
            <a:r>
              <a:rPr lang="en-US" altLang="zh-CN"/>
              <a:t>6-46</a:t>
            </a:r>
            <a:r>
              <a:rPr lang="zh-CN" altLang="en-US"/>
              <a:t>所示。结果是将</a:t>
            </a:r>
            <a:r>
              <a:rPr lang="en-US" altLang="zh-CN"/>
              <a:t>2</a:t>
            </a:r>
            <a:r>
              <a:rPr lang="zh-CN" altLang="en-US"/>
              <a:t>个分开的表重新合并成同样的学生表 </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22887" name="Picture 7"/>
          <p:cNvPicPr>
            <a:picLocks noChangeAspect="1" noChangeArrowheads="1"/>
          </p:cNvPicPr>
          <p:nvPr/>
        </p:nvPicPr>
        <p:blipFill>
          <a:blip r:embed="rId2"/>
          <a:srcRect/>
          <a:stretch>
            <a:fillRect/>
          </a:stretch>
        </p:blipFill>
        <p:spPr bwMode="auto">
          <a:xfrm>
            <a:off x="3711575" y="2571750"/>
            <a:ext cx="7800975" cy="311467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408363" y="2659063"/>
            <a:ext cx="4367212" cy="1736725"/>
          </a:xfrm>
          <a:prstGeom prst="rect">
            <a:avLst/>
          </a:prstGeom>
          <a:noFill/>
        </p:spPr>
        <p:txBody>
          <a:bodyPr wrap="none">
            <a:spAutoFit/>
          </a:bodyPr>
          <a:lstStyle/>
          <a:p>
            <a:pPr marL="1143000" lvl="2" indent="-228600"/>
            <a:r>
              <a:rPr lang="en-US" altLang="zh-CN" sz="3200" b="1">
                <a:latin typeface="宋体" charset="-122"/>
              </a:rPr>
              <a:t>6.4 </a:t>
            </a:r>
            <a:r>
              <a:rPr lang="zh-CN" altLang="en-US" sz="3200" b="1">
                <a:latin typeface="宋体" charset="-122"/>
              </a:rPr>
              <a:t>任务</a:t>
            </a:r>
            <a:r>
              <a:rPr lang="en-US" altLang="zh-CN" sz="3200" b="1">
                <a:latin typeface="宋体" charset="-122"/>
              </a:rPr>
              <a:t>4:</a:t>
            </a:r>
            <a:r>
              <a:rPr lang="zh-CN" altLang="en-US" sz="3200" b="1">
                <a:latin typeface="宋体" charset="-122"/>
              </a:rPr>
              <a:t>子查询</a:t>
            </a:r>
          </a:p>
          <a:p>
            <a:pPr marL="1143000" lvl="2" indent="-228600"/>
            <a:endParaRPr lang="zh-CN" altLang="en-US" sz="3200" b="1">
              <a:latin typeface="宋体" charset="-122"/>
            </a:endParaRPr>
          </a:p>
          <a:p>
            <a:pPr marL="1143000" lvl="2" indent="-228600">
              <a:buFontTx/>
              <a:buChar char="눐"/>
            </a:pPr>
            <a:endParaRPr lang="zh-CN" altLang="en-US" sz="4400" b="1">
              <a:solidFill>
                <a:srgbClr val="262626"/>
              </a:solidFill>
              <a:latin typeface="微软雅黑" pitchFamily="34" charset="-122"/>
              <a:ea typeface="微软雅黑"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6.4.1</a:t>
            </a:r>
            <a:r>
              <a:rPr lang="zh-CN" altLang="zh-CN" sz="3200" b="1"/>
              <a:t>相关知识</a:t>
            </a:r>
          </a:p>
        </p:txBody>
      </p:sp>
      <p:sp>
        <p:nvSpPr>
          <p:cNvPr id="19" name="文本框 29"/>
          <p:cNvSpPr txBox="1"/>
          <p:nvPr/>
        </p:nvSpPr>
        <p:spPr>
          <a:xfrm>
            <a:off x="8189913" y="835025"/>
            <a:ext cx="1408112" cy="579438"/>
          </a:xfrm>
          <a:prstGeom prst="rect">
            <a:avLst/>
          </a:prstGeom>
          <a:noFill/>
        </p:spPr>
        <p:txBody>
          <a:bodyPr wrap="none">
            <a:spAutoFit/>
          </a:bodyPr>
          <a:lstStyle/>
          <a:p>
            <a:r>
              <a:rPr lang="zh-CN" altLang="en-US" sz="3200" b="1"/>
              <a:t>子查询</a:t>
            </a:r>
          </a:p>
        </p:txBody>
      </p:sp>
      <p:sp>
        <p:nvSpPr>
          <p:cNvPr id="6" name="TextBox 5"/>
          <p:cNvSpPr txBox="1">
            <a:spLocks noChangeArrowheads="1"/>
          </p:cNvSpPr>
          <p:nvPr/>
        </p:nvSpPr>
        <p:spPr bwMode="auto">
          <a:xfrm>
            <a:off x="957263" y="2741613"/>
            <a:ext cx="10531475" cy="1465262"/>
          </a:xfrm>
          <a:prstGeom prst="rect">
            <a:avLst/>
          </a:prstGeom>
          <a:noFill/>
          <a:ln w="9525">
            <a:noFill/>
            <a:miter lim="800000"/>
            <a:headEnd/>
            <a:tailEnd/>
          </a:ln>
        </p:spPr>
        <p:txBody>
          <a:bodyPr>
            <a:spAutoFit/>
          </a:bodyPr>
          <a:lstStyle/>
          <a:p>
            <a:pPr indent="457200" algn="just">
              <a:buFont typeface="Arial" charset="0"/>
              <a:buNone/>
            </a:pPr>
            <a:r>
              <a:rPr lang="zh-CN" altLang="en-US"/>
              <a:t>在</a:t>
            </a:r>
            <a:r>
              <a:rPr lang="en-US" altLang="zh-CN"/>
              <a:t>SQL</a:t>
            </a:r>
            <a:r>
              <a:rPr lang="zh-CN" altLang="en-US"/>
              <a:t>语言中，一个</a:t>
            </a:r>
            <a:r>
              <a:rPr lang="en-US" altLang="zh-CN"/>
              <a:t>SELECT…FROM…WHERE</a:t>
            </a:r>
            <a:r>
              <a:rPr lang="zh-CN" altLang="en-US"/>
              <a:t>语句称为一个查询块。将一个查询块嵌套在另一个查询块的</a:t>
            </a:r>
            <a:r>
              <a:rPr lang="en-US" altLang="zh-CN"/>
              <a:t>WHERE</a:t>
            </a:r>
            <a:r>
              <a:rPr lang="zh-CN" altLang="en-US"/>
              <a:t>子句或</a:t>
            </a:r>
            <a:r>
              <a:rPr lang="en-US" altLang="zh-CN"/>
              <a:t>HAVING</a:t>
            </a:r>
            <a:r>
              <a:rPr lang="zh-CN" altLang="en-US"/>
              <a:t>子句的条件中的查询称为子查询。子查询总是写在圆括号中，可以用在使用表达式的任何地方。上层的查询块称为外层查询或父查询，下层的查询块称为内查询或子查询。</a:t>
            </a:r>
            <a:r>
              <a:rPr lang="en-US" altLang="zh-CN"/>
              <a:t>SQL</a:t>
            </a:r>
            <a:r>
              <a:rPr lang="zh-CN" altLang="en-US"/>
              <a:t>语言允许多层嵌套查询。即子查询中还可以嵌套其它子查询。但子查询的</a:t>
            </a:r>
            <a:r>
              <a:rPr lang="en-US" altLang="zh-CN"/>
              <a:t>SELECT</a:t>
            </a:r>
            <a:r>
              <a:rPr lang="zh-CN" altLang="en-US"/>
              <a:t>语句中不能使用</a:t>
            </a:r>
            <a:r>
              <a:rPr lang="en-US" altLang="zh-CN"/>
              <a:t>ORDER BY</a:t>
            </a:r>
            <a:r>
              <a:rPr lang="zh-CN" altLang="en-US"/>
              <a:t>子句，</a:t>
            </a:r>
            <a:r>
              <a:rPr lang="en-US" altLang="zh-CN"/>
              <a:t>ORDER BY</a:t>
            </a:r>
            <a:r>
              <a:rPr lang="zh-CN" altLang="en-US"/>
              <a:t>子句只能对最终查询结果排序 </a:t>
            </a:r>
            <a:endParaRPr lang="zh-CN" altLang="zh-CN"/>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1408112" cy="579438"/>
          </a:xfrm>
          <a:prstGeom prst="rect">
            <a:avLst/>
          </a:prstGeom>
          <a:noFill/>
        </p:spPr>
        <p:txBody>
          <a:bodyPr wrap="none">
            <a:spAutoFit/>
          </a:bodyPr>
          <a:lstStyle/>
          <a:p>
            <a:r>
              <a:rPr lang="zh-CN" altLang="en-US" sz="3200" b="1"/>
              <a:t>子查询</a:t>
            </a:r>
          </a:p>
        </p:txBody>
      </p:sp>
      <p:sp>
        <p:nvSpPr>
          <p:cNvPr id="126980" name="TextBox 6"/>
          <p:cNvSpPr txBox="1">
            <a:spLocks noChangeArrowheads="1"/>
          </p:cNvSpPr>
          <p:nvPr/>
        </p:nvSpPr>
        <p:spPr bwMode="auto">
          <a:xfrm>
            <a:off x="979488" y="2095500"/>
            <a:ext cx="2859087" cy="457200"/>
          </a:xfrm>
          <a:prstGeom prst="rect">
            <a:avLst/>
          </a:prstGeom>
          <a:noFill/>
          <a:ln w="9525">
            <a:noFill/>
            <a:miter lim="800000"/>
            <a:headEnd/>
            <a:tailEnd/>
          </a:ln>
        </p:spPr>
        <p:txBody>
          <a:bodyPr>
            <a:spAutoFit/>
          </a:bodyPr>
          <a:lstStyle/>
          <a:p>
            <a:r>
              <a:rPr lang="en-US" altLang="zh-CN" sz="2400">
                <a:latin typeface="宋体" charset="-122"/>
              </a:rPr>
              <a:t>1.</a:t>
            </a:r>
            <a:r>
              <a:rPr lang="zh-CN" altLang="en-US" sz="2400">
                <a:latin typeface="宋体" charset="-122"/>
              </a:rPr>
              <a:t>嵌套子查询</a:t>
            </a:r>
          </a:p>
        </p:txBody>
      </p:sp>
      <p:sp>
        <p:nvSpPr>
          <p:cNvPr id="126981" name="Rectangle 5"/>
          <p:cNvSpPr>
            <a:spLocks noChangeArrowheads="1"/>
          </p:cNvSpPr>
          <p:nvPr/>
        </p:nvSpPr>
        <p:spPr bwMode="auto">
          <a:xfrm>
            <a:off x="4357688" y="3314700"/>
            <a:ext cx="5902325" cy="915988"/>
          </a:xfrm>
          <a:prstGeom prst="rect">
            <a:avLst/>
          </a:prstGeom>
          <a:noFill/>
          <a:ln w="9525">
            <a:noFill/>
            <a:miter lim="800000"/>
            <a:headEnd/>
            <a:tailEnd/>
          </a:ln>
          <a:effectLst/>
        </p:spPr>
        <p:txBody>
          <a:bodyPr anchor="ctr">
            <a:spAutoFit/>
          </a:bodyPr>
          <a:lstStyle/>
          <a:p>
            <a:pPr indent="266700" algn="ctr"/>
            <a:r>
              <a:rPr lang="zh-CN" altLang="en-US"/>
              <a:t>嵌套子查询的执行不依赖于外部嵌套。其一般的求解方法是由里向外处理。即每个子查询在上一级查询处理之前求解，子查询的结果用于建立其父查询的查询条件。</a:t>
            </a: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1816100" cy="579438"/>
          </a:xfrm>
          <a:prstGeom prst="rect">
            <a:avLst/>
          </a:prstGeom>
          <a:noFill/>
        </p:spPr>
        <p:txBody>
          <a:bodyPr wrap="none">
            <a:spAutoFit/>
          </a:bodyPr>
          <a:lstStyle/>
          <a:p>
            <a:r>
              <a:rPr lang="zh-CN" altLang="en-US" sz="3200" b="1"/>
              <a:t>简单查询</a:t>
            </a:r>
          </a:p>
        </p:txBody>
      </p:sp>
      <p:sp>
        <p:nvSpPr>
          <p:cNvPr id="58372" name="TextBox 6"/>
          <p:cNvSpPr txBox="1">
            <a:spLocks noChangeArrowheads="1"/>
          </p:cNvSpPr>
          <p:nvPr/>
        </p:nvSpPr>
        <p:spPr bwMode="auto">
          <a:xfrm>
            <a:off x="979488" y="2095500"/>
            <a:ext cx="3309937" cy="519113"/>
          </a:xfrm>
          <a:prstGeom prst="rect">
            <a:avLst/>
          </a:prstGeom>
          <a:noFill/>
          <a:ln w="9525">
            <a:noFill/>
            <a:miter lim="800000"/>
            <a:headEnd/>
            <a:tailEnd/>
          </a:ln>
        </p:spPr>
        <p:txBody>
          <a:bodyPr>
            <a:spAutoFit/>
          </a:bodyPr>
          <a:lstStyle/>
          <a:p>
            <a:pPr>
              <a:buFont typeface="Arial" charset="0"/>
              <a:buNone/>
            </a:pPr>
            <a:r>
              <a:rPr lang="zh-CN" altLang="en-US" sz="2800">
                <a:latin typeface="宋体" charset="-122"/>
              </a:rPr>
              <a:t> </a:t>
            </a:r>
            <a:r>
              <a:rPr lang="en-US" altLang="zh-CN" sz="2800">
                <a:latin typeface="宋体" charset="-122"/>
              </a:rPr>
              <a:t>2</a:t>
            </a:r>
            <a:r>
              <a:rPr lang="zh-CN" altLang="en-US" sz="2800">
                <a:latin typeface="宋体" charset="-122"/>
              </a:rPr>
              <a:t>．</a:t>
            </a:r>
            <a:r>
              <a:rPr lang="en-US" altLang="zh-CN" sz="2800">
                <a:latin typeface="宋体" charset="-122"/>
              </a:rPr>
              <a:t>Where</a:t>
            </a:r>
            <a:r>
              <a:rPr lang="zh-CN" altLang="en-US" sz="2800">
                <a:latin typeface="宋体" charset="-122"/>
              </a:rPr>
              <a:t>（条件）</a:t>
            </a:r>
            <a:r>
              <a:rPr lang="zh-CN" altLang="en-US"/>
              <a:t> </a:t>
            </a:r>
          </a:p>
        </p:txBody>
      </p:sp>
      <p:sp>
        <p:nvSpPr>
          <p:cNvPr id="58373" name="Rectangle 5"/>
          <p:cNvSpPr>
            <a:spLocks noChangeArrowheads="1"/>
          </p:cNvSpPr>
          <p:nvPr/>
        </p:nvSpPr>
        <p:spPr bwMode="auto">
          <a:xfrm>
            <a:off x="4357688" y="2997200"/>
            <a:ext cx="5902325" cy="1552575"/>
          </a:xfrm>
          <a:prstGeom prst="rect">
            <a:avLst/>
          </a:prstGeom>
          <a:noFill/>
          <a:ln w="9525">
            <a:noFill/>
            <a:miter lim="800000"/>
            <a:headEnd/>
            <a:tailEnd/>
          </a:ln>
          <a:effectLst/>
        </p:spPr>
        <p:txBody>
          <a:bodyPr anchor="ctr">
            <a:spAutoFit/>
          </a:bodyPr>
          <a:lstStyle/>
          <a:p>
            <a:pPr indent="266700" algn="ctr"/>
            <a:r>
              <a:rPr lang="zh-CN" altLang="en-US" sz="2400"/>
              <a:t>作用：按照一定的条件查询数据</a:t>
            </a:r>
          </a:p>
          <a:p>
            <a:pPr indent="266700" algn="ctr"/>
            <a:r>
              <a:rPr lang="zh-CN" altLang="en-US" sz="2400"/>
              <a:t>语法：</a:t>
            </a:r>
          </a:p>
          <a:p>
            <a:pPr indent="266700"/>
            <a:r>
              <a:rPr lang="en-US" altLang="zh-CN" sz="2400"/>
              <a:t>SELECT </a:t>
            </a:r>
            <a:r>
              <a:rPr lang="zh-CN" altLang="en-US" sz="2400"/>
              <a:t>列名</a:t>
            </a:r>
            <a:r>
              <a:rPr lang="en-US" altLang="zh-CN" sz="2400"/>
              <a:t>1,</a:t>
            </a:r>
            <a:r>
              <a:rPr lang="zh-CN" altLang="en-US" sz="2400"/>
              <a:t>列名</a:t>
            </a:r>
            <a:r>
              <a:rPr lang="en-US" altLang="zh-CN" sz="2400"/>
              <a:t>2  FROM </a:t>
            </a:r>
            <a:r>
              <a:rPr lang="zh-CN" altLang="en-US" sz="2400"/>
              <a:t>表名 </a:t>
            </a:r>
            <a:r>
              <a:rPr lang="en-US" altLang="zh-CN" sz="2400"/>
              <a:t>WHERE </a:t>
            </a:r>
            <a:r>
              <a:rPr lang="zh-CN" altLang="en-US" sz="2400"/>
              <a:t>列名</a:t>
            </a:r>
            <a:r>
              <a:rPr lang="en-US" altLang="zh-CN" sz="2400"/>
              <a:t>1 </a:t>
            </a:r>
            <a:r>
              <a:rPr lang="zh-CN" altLang="en-US" sz="2400"/>
              <a:t>运算符 值 运算符</a:t>
            </a:r>
            <a:r>
              <a:rPr lang="en-US" altLang="zh-CN" sz="2400"/>
              <a:t>…</a:t>
            </a:r>
          </a:p>
        </p:txBody>
      </p:sp>
    </p:spTree>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1408112" cy="579438"/>
          </a:xfrm>
          <a:prstGeom prst="rect">
            <a:avLst/>
          </a:prstGeom>
          <a:noFill/>
        </p:spPr>
        <p:txBody>
          <a:bodyPr wrap="none">
            <a:spAutoFit/>
          </a:bodyPr>
          <a:lstStyle/>
          <a:p>
            <a:r>
              <a:rPr lang="zh-CN" altLang="en-US" sz="3200" b="1"/>
              <a:t>子查询</a:t>
            </a:r>
          </a:p>
        </p:txBody>
      </p:sp>
      <p:sp>
        <p:nvSpPr>
          <p:cNvPr id="128004" name="TextBox 6"/>
          <p:cNvSpPr txBox="1">
            <a:spLocks noChangeArrowheads="1"/>
          </p:cNvSpPr>
          <p:nvPr/>
        </p:nvSpPr>
        <p:spPr bwMode="auto">
          <a:xfrm>
            <a:off x="979488" y="2095500"/>
            <a:ext cx="2859087" cy="457200"/>
          </a:xfrm>
          <a:prstGeom prst="rect">
            <a:avLst/>
          </a:prstGeom>
          <a:noFill/>
          <a:ln w="9525">
            <a:noFill/>
            <a:miter lim="800000"/>
            <a:headEnd/>
            <a:tailEnd/>
          </a:ln>
        </p:spPr>
        <p:txBody>
          <a:bodyPr>
            <a:spAutoFit/>
          </a:bodyPr>
          <a:lstStyle/>
          <a:p>
            <a:r>
              <a:rPr lang="zh-CN" altLang="en-US" sz="2400">
                <a:latin typeface="宋体" charset="-122"/>
              </a:rPr>
              <a:t>嵌套子查询</a:t>
            </a:r>
          </a:p>
        </p:txBody>
      </p:sp>
      <p:sp>
        <p:nvSpPr>
          <p:cNvPr id="128005" name="Rectangle 5"/>
          <p:cNvSpPr>
            <a:spLocks noChangeArrowheads="1"/>
          </p:cNvSpPr>
          <p:nvPr/>
        </p:nvSpPr>
        <p:spPr bwMode="auto">
          <a:xfrm>
            <a:off x="4357688" y="3038475"/>
            <a:ext cx="3233737" cy="1465263"/>
          </a:xfrm>
          <a:prstGeom prst="rect">
            <a:avLst/>
          </a:prstGeom>
          <a:noFill/>
          <a:ln w="9525">
            <a:noFill/>
            <a:miter lim="800000"/>
            <a:headEnd/>
            <a:tailEnd/>
          </a:ln>
          <a:effectLst/>
        </p:spPr>
        <p:txBody>
          <a:bodyPr anchor="ctr">
            <a:spAutoFit/>
          </a:bodyPr>
          <a:lstStyle/>
          <a:p>
            <a:pPr indent="266700"/>
            <a:r>
              <a:rPr lang="en-US" altLang="zh-CN"/>
              <a:t>(1)</a:t>
            </a:r>
            <a:r>
              <a:rPr lang="zh-CN" altLang="en-US"/>
              <a:t>比较测试中的子查询   </a:t>
            </a:r>
          </a:p>
          <a:p>
            <a:pPr indent="266700"/>
            <a:r>
              <a:rPr lang="en-US" altLang="zh-CN"/>
              <a:t>(2)</a:t>
            </a:r>
            <a:r>
              <a:rPr lang="zh-CN" altLang="en-US"/>
              <a:t>集合成员测试中的子查询</a:t>
            </a:r>
          </a:p>
          <a:p>
            <a:pPr indent="266700"/>
            <a:r>
              <a:rPr lang="en-US" altLang="zh-CN"/>
              <a:t>(3)</a:t>
            </a:r>
            <a:r>
              <a:rPr lang="zh-CN" altLang="en-US"/>
              <a:t>批量比较测试中的子查询</a:t>
            </a:r>
            <a:endParaRPr lang="zh-CN" altLang="en-US">
              <a:sym typeface="Wingdings" pitchFamily="2" charset="2"/>
            </a:endParaRPr>
          </a:p>
          <a:p>
            <a:pPr indent="266700" algn="ctr"/>
            <a:r>
              <a:rPr lang="zh-CN" altLang="en-US">
                <a:sym typeface="Wingdings" pitchFamily="2" charset="2"/>
              </a:rPr>
              <a:t></a:t>
            </a:r>
            <a:r>
              <a:rPr lang="zh-CN" altLang="en-US"/>
              <a:t>使用</a:t>
            </a:r>
            <a:r>
              <a:rPr lang="en-US" altLang="zh-CN"/>
              <a:t>ANY</a:t>
            </a:r>
            <a:r>
              <a:rPr lang="zh-CN" altLang="en-US"/>
              <a:t>关键字的比较测试</a:t>
            </a:r>
            <a:endParaRPr lang="zh-CN" altLang="en-US">
              <a:sym typeface="Wingdings" pitchFamily="2" charset="2"/>
            </a:endParaRPr>
          </a:p>
          <a:p>
            <a:pPr indent="266700" algn="ctr"/>
            <a:r>
              <a:rPr lang="zh-CN" altLang="en-US">
                <a:sym typeface="Wingdings" pitchFamily="2" charset="2"/>
              </a:rPr>
              <a:t></a:t>
            </a:r>
            <a:r>
              <a:rPr lang="zh-CN" altLang="en-US"/>
              <a:t>使用</a:t>
            </a:r>
            <a:r>
              <a:rPr lang="en-US" altLang="zh-CN"/>
              <a:t>ALL</a:t>
            </a:r>
            <a:r>
              <a:rPr lang="zh-CN" altLang="en-US"/>
              <a:t>关键词的比较测试</a:t>
            </a:r>
          </a:p>
        </p:txBody>
      </p:sp>
    </p:spTree>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10182225" y="371475"/>
            <a:ext cx="1408113" cy="579438"/>
          </a:xfrm>
          <a:prstGeom prst="rect">
            <a:avLst/>
          </a:prstGeom>
          <a:noFill/>
        </p:spPr>
        <p:txBody>
          <a:bodyPr wrap="none">
            <a:spAutoFit/>
          </a:bodyPr>
          <a:lstStyle/>
          <a:p>
            <a:r>
              <a:rPr lang="zh-CN" altLang="en-US" sz="3200" b="1"/>
              <a:t>子查询</a:t>
            </a:r>
          </a:p>
        </p:txBody>
      </p:sp>
      <p:sp>
        <p:nvSpPr>
          <p:cNvPr id="129028" name="TextBox 6"/>
          <p:cNvSpPr txBox="1">
            <a:spLocks noChangeArrowheads="1"/>
          </p:cNvSpPr>
          <p:nvPr/>
        </p:nvSpPr>
        <p:spPr bwMode="auto">
          <a:xfrm>
            <a:off x="992188" y="2082800"/>
            <a:ext cx="2859087" cy="457200"/>
          </a:xfrm>
          <a:prstGeom prst="rect">
            <a:avLst/>
          </a:prstGeom>
          <a:noFill/>
          <a:ln w="9525">
            <a:noFill/>
            <a:miter lim="800000"/>
            <a:headEnd/>
            <a:tailEnd/>
          </a:ln>
        </p:spPr>
        <p:txBody>
          <a:bodyPr>
            <a:spAutoFit/>
          </a:bodyPr>
          <a:lstStyle/>
          <a:p>
            <a:pPr algn="ctr"/>
            <a:r>
              <a:rPr lang="en-US" altLang="zh-CN" sz="2400">
                <a:latin typeface="宋体" charset="-122"/>
              </a:rPr>
              <a:t>2.</a:t>
            </a:r>
            <a:r>
              <a:rPr lang="zh-CN" altLang="en-US" sz="2400">
                <a:latin typeface="宋体" charset="-122"/>
              </a:rPr>
              <a:t>相关子查询</a:t>
            </a:r>
          </a:p>
        </p:txBody>
      </p:sp>
      <p:sp>
        <p:nvSpPr>
          <p:cNvPr id="129029" name="Rectangle 5"/>
          <p:cNvSpPr>
            <a:spLocks noChangeArrowheads="1"/>
          </p:cNvSpPr>
          <p:nvPr/>
        </p:nvSpPr>
        <p:spPr bwMode="auto">
          <a:xfrm>
            <a:off x="4357688" y="1390650"/>
            <a:ext cx="5902325" cy="4760913"/>
          </a:xfrm>
          <a:prstGeom prst="rect">
            <a:avLst/>
          </a:prstGeom>
          <a:noFill/>
          <a:ln w="9525">
            <a:noFill/>
            <a:miter lim="800000"/>
            <a:headEnd/>
            <a:tailEnd/>
          </a:ln>
          <a:effectLst/>
        </p:spPr>
        <p:txBody>
          <a:bodyPr anchor="ctr">
            <a:spAutoFit/>
          </a:bodyPr>
          <a:lstStyle/>
          <a:p>
            <a:pPr indent="266700" algn="ctr"/>
            <a:r>
              <a:rPr lang="zh-CN" altLang="en-US"/>
              <a:t>相关子查询是指在子查询中，子查询的查询条件中引用了外层查询表中的字段值。相关子查询的结果集取决于外部查询当前的数据行，这一点与嵌套子查询不同。嵌套子查询和相关子查询在执行方式上也有不同。嵌套子查询的执行顺序是先内后外，即先执行子查询，然后将子查询的结果作为外层查询的查询条件的值。而在相关子查询中，首先选取外层查询表中的第一行记录，内层的子查询则利用此行中相关的字段值进行查询，然后外层查询结果集中。重复这一过程，直到处理完外层查询表中的每一行数据。通过对相关子查询执行过程的分析可知，相关子查询的执行次数是由外层查询的行数决定的。</a:t>
            </a:r>
          </a:p>
          <a:p>
            <a:pPr indent="266700" algn="ctr"/>
            <a:r>
              <a:rPr lang="zh-CN" altLang="en-US"/>
              <a:t>相关子查询的执行过程如下。</a:t>
            </a:r>
            <a:endParaRPr lang="zh-CN" altLang="en-US">
              <a:sym typeface="Wingdings" pitchFamily="2" charset="2"/>
            </a:endParaRPr>
          </a:p>
          <a:p>
            <a:pPr indent="266700" algn="ctr"/>
            <a:r>
              <a:rPr lang="zh-CN" altLang="en-US">
                <a:sym typeface="Wingdings" pitchFamily="2" charset="2"/>
              </a:rPr>
              <a:t></a:t>
            </a:r>
            <a:r>
              <a:rPr lang="zh-CN" altLang="en-US"/>
              <a:t>外部查询每查询一行，子查询即引用外部查询的当前值完整地执行一遍。</a:t>
            </a:r>
            <a:endParaRPr lang="zh-CN" altLang="en-US">
              <a:sym typeface="Wingdings" pitchFamily="2" charset="2"/>
            </a:endParaRPr>
          </a:p>
          <a:p>
            <a:pPr indent="266700" algn="ctr"/>
            <a:r>
              <a:rPr lang="zh-CN" altLang="en-US">
                <a:sym typeface="Wingdings" pitchFamily="2" charset="2"/>
              </a:rPr>
              <a:t></a:t>
            </a:r>
            <a:r>
              <a:rPr lang="zh-CN" altLang="en-US"/>
              <a:t>如果子查询有结果行存在，则外部查询结果集中返回当前查询的记录进行。</a:t>
            </a:r>
            <a:endParaRPr lang="zh-CN" altLang="en-US">
              <a:sym typeface="Wingdings" pitchFamily="2" charset="2"/>
            </a:endParaRPr>
          </a:p>
          <a:p>
            <a:pPr indent="266700"/>
            <a:r>
              <a:rPr lang="zh-CN" altLang="en-US">
                <a:sym typeface="Wingdings" pitchFamily="2" charset="2"/>
              </a:rPr>
              <a:t></a:t>
            </a:r>
            <a:r>
              <a:rPr lang="zh-CN" altLang="en-US"/>
              <a:t>再回到第一步</a:t>
            </a:r>
            <a:r>
              <a:rPr lang="zh-CN" altLang="en-US">
                <a:sym typeface="Wingdings" pitchFamily="2" charset="2"/>
              </a:rPr>
              <a:t></a:t>
            </a:r>
            <a:r>
              <a:rPr lang="zh-CN" altLang="en-US"/>
              <a:t>，直到处理完外部表的每一行。</a:t>
            </a:r>
          </a:p>
        </p:txBody>
      </p:sp>
    </p:spTree>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6.4.2</a:t>
            </a:r>
            <a:r>
              <a:rPr lang="zh-CN" altLang="en-US" sz="3200" b="1"/>
              <a:t>任务实施</a:t>
            </a:r>
            <a:endParaRPr lang="zh-CN" altLang="zh-CN" sz="3200" b="1"/>
          </a:p>
        </p:txBody>
      </p:sp>
      <p:sp>
        <p:nvSpPr>
          <p:cNvPr id="19" name="文本框 29"/>
          <p:cNvSpPr txBox="1"/>
          <p:nvPr/>
        </p:nvSpPr>
        <p:spPr>
          <a:xfrm>
            <a:off x="9931400" y="911225"/>
            <a:ext cx="1103313" cy="457200"/>
          </a:xfrm>
          <a:prstGeom prst="rect">
            <a:avLst/>
          </a:prstGeom>
          <a:noFill/>
        </p:spPr>
        <p:txBody>
          <a:bodyPr wrap="none">
            <a:spAutoFit/>
          </a:bodyPr>
          <a:lstStyle/>
          <a:p>
            <a:r>
              <a:rPr lang="zh-CN" altLang="en-US" sz="2400" b="1">
                <a:latin typeface="宋体" charset="-122"/>
              </a:rPr>
              <a:t>子查询</a:t>
            </a:r>
          </a:p>
        </p:txBody>
      </p:sp>
      <p:sp>
        <p:nvSpPr>
          <p:cNvPr id="6" name="TextBox 5"/>
          <p:cNvSpPr txBox="1">
            <a:spLocks noChangeArrowheads="1"/>
          </p:cNvSpPr>
          <p:nvPr/>
        </p:nvSpPr>
        <p:spPr bwMode="auto">
          <a:xfrm>
            <a:off x="2824163" y="2741613"/>
            <a:ext cx="8589962" cy="641350"/>
          </a:xfrm>
          <a:prstGeom prst="rect">
            <a:avLst/>
          </a:prstGeom>
          <a:noFill/>
          <a:ln w="9525">
            <a:noFill/>
            <a:miter lim="800000"/>
            <a:headEnd/>
            <a:tailEnd/>
          </a:ln>
        </p:spPr>
        <p:txBody>
          <a:bodyPr>
            <a:spAutoFit/>
          </a:bodyPr>
          <a:lstStyle/>
          <a:p>
            <a:pPr indent="457200"/>
            <a:r>
              <a:rPr lang="zh-CN" altLang="en-US"/>
              <a:t>按照任务</a:t>
            </a:r>
            <a:r>
              <a:rPr lang="en-US" altLang="zh-CN"/>
              <a:t>1</a:t>
            </a:r>
            <a:r>
              <a:rPr lang="zh-CN" altLang="en-US"/>
              <a:t>中的任务实施步骤进入</a:t>
            </a:r>
            <a:r>
              <a:rPr lang="en-US" altLang="zh-CN"/>
              <a:t>SQL</a:t>
            </a:r>
            <a:r>
              <a:rPr lang="zh-CN" altLang="en-US"/>
              <a:t>可输入界面，在右上角输入如下项目后，按工具栏中的“！”按钮进行统计查询 </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931400" y="911225"/>
            <a:ext cx="1103313" cy="457200"/>
          </a:xfrm>
          <a:prstGeom prst="rect">
            <a:avLst/>
          </a:prstGeom>
          <a:noFill/>
        </p:spPr>
        <p:txBody>
          <a:bodyPr wrap="none">
            <a:spAutoFit/>
          </a:bodyPr>
          <a:lstStyle/>
          <a:p>
            <a:r>
              <a:rPr lang="zh-CN" altLang="en-US" sz="2400" b="1">
                <a:latin typeface="宋体" charset="-122"/>
              </a:rPr>
              <a:t>子查询</a:t>
            </a:r>
          </a:p>
        </p:txBody>
      </p:sp>
      <p:sp>
        <p:nvSpPr>
          <p:cNvPr id="6" name="TextBox 5"/>
          <p:cNvSpPr txBox="1">
            <a:spLocks noChangeArrowheads="1"/>
          </p:cNvSpPr>
          <p:nvPr/>
        </p:nvSpPr>
        <p:spPr bwMode="auto">
          <a:xfrm>
            <a:off x="2724150" y="1639888"/>
            <a:ext cx="8589963" cy="1190625"/>
          </a:xfrm>
          <a:prstGeom prst="rect">
            <a:avLst/>
          </a:prstGeom>
          <a:noFill/>
          <a:ln w="9525">
            <a:noFill/>
            <a:miter lim="800000"/>
            <a:headEnd/>
            <a:tailEnd/>
          </a:ln>
        </p:spPr>
        <p:txBody>
          <a:bodyPr>
            <a:spAutoFit/>
          </a:bodyPr>
          <a:lstStyle/>
          <a:p>
            <a:pPr indent="457200"/>
            <a:r>
              <a:rPr lang="en-US" altLang="zh-CN"/>
              <a:t>1.</a:t>
            </a:r>
            <a:r>
              <a:rPr lang="zh-CN" altLang="en-US"/>
              <a:t>求平均成绩不小于</a:t>
            </a:r>
            <a:r>
              <a:rPr lang="en-US" altLang="zh-CN"/>
              <a:t>90</a:t>
            </a:r>
            <a:r>
              <a:rPr lang="zh-CN" altLang="en-US"/>
              <a:t>的学生名单和相关信息</a:t>
            </a:r>
          </a:p>
          <a:p>
            <a:pPr indent="457200"/>
            <a:r>
              <a:rPr lang="zh-CN" altLang="en-US"/>
              <a:t>输入</a:t>
            </a:r>
            <a:r>
              <a:rPr lang="en-US" altLang="zh-CN"/>
              <a:t>SQL</a:t>
            </a:r>
            <a:r>
              <a:rPr lang="zh-CN" altLang="en-US"/>
              <a:t>代码：</a:t>
            </a:r>
          </a:p>
          <a:p>
            <a:pPr indent="457200"/>
            <a:r>
              <a:rPr lang="en-US" altLang="zh-CN"/>
              <a:t>SELECT * FROM  </a:t>
            </a:r>
            <a:r>
              <a:rPr lang="zh-CN" altLang="en-US"/>
              <a:t>学生表  </a:t>
            </a:r>
            <a:r>
              <a:rPr lang="en-US" altLang="zh-CN"/>
              <a:t>WHERE  (</a:t>
            </a:r>
            <a:r>
              <a:rPr lang="zh-CN" altLang="en-US"/>
              <a:t>学号 </a:t>
            </a:r>
            <a:r>
              <a:rPr lang="en-US" altLang="zh-CN"/>
              <a:t>IN  (SELECT </a:t>
            </a:r>
            <a:r>
              <a:rPr lang="zh-CN" altLang="en-US"/>
              <a:t>学号 </a:t>
            </a:r>
            <a:r>
              <a:rPr lang="en-US" altLang="zh-CN"/>
              <a:t>FROM </a:t>
            </a:r>
            <a:r>
              <a:rPr lang="zh-CN" altLang="en-US"/>
              <a:t>成绩表 </a:t>
            </a:r>
            <a:r>
              <a:rPr lang="en-US" altLang="zh-CN"/>
              <a:t>GROUP BY </a:t>
            </a:r>
            <a:r>
              <a:rPr lang="zh-CN" altLang="en-US"/>
              <a:t>学号 </a:t>
            </a:r>
            <a:r>
              <a:rPr lang="en-US" altLang="zh-CN"/>
              <a:t>HAVING (AVG(CAST(</a:t>
            </a:r>
            <a:r>
              <a:rPr lang="zh-CN" altLang="en-US"/>
              <a:t>成绩 </a:t>
            </a:r>
            <a:r>
              <a:rPr lang="en-US" altLang="zh-CN"/>
              <a:t>AS float)) &gt;= 90)))</a:t>
            </a:r>
            <a:endParaRPr lang="zh-CN" altLang="en-US"/>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31078" name="Picture 6"/>
          <p:cNvPicPr>
            <a:picLocks noChangeAspect="1" noChangeArrowheads="1"/>
          </p:cNvPicPr>
          <p:nvPr/>
        </p:nvPicPr>
        <p:blipFill>
          <a:blip r:embed="rId2"/>
          <a:srcRect/>
          <a:stretch>
            <a:fillRect/>
          </a:stretch>
        </p:blipFill>
        <p:spPr bwMode="auto">
          <a:xfrm>
            <a:off x="2851150" y="2792413"/>
            <a:ext cx="7943850" cy="355282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zh-CN" altLang="en-US" sz="3200" b="1"/>
              <a:t>任务实施</a:t>
            </a:r>
            <a:endParaRPr lang="zh-CN" altLang="zh-CN" sz="3200" b="1"/>
          </a:p>
        </p:txBody>
      </p:sp>
      <p:sp>
        <p:nvSpPr>
          <p:cNvPr id="19" name="文本框 29"/>
          <p:cNvSpPr txBox="1"/>
          <p:nvPr/>
        </p:nvSpPr>
        <p:spPr>
          <a:xfrm>
            <a:off x="9931400" y="911225"/>
            <a:ext cx="1103313" cy="457200"/>
          </a:xfrm>
          <a:prstGeom prst="rect">
            <a:avLst/>
          </a:prstGeom>
          <a:noFill/>
        </p:spPr>
        <p:txBody>
          <a:bodyPr wrap="none">
            <a:spAutoFit/>
          </a:bodyPr>
          <a:lstStyle/>
          <a:p>
            <a:r>
              <a:rPr lang="zh-CN" altLang="en-US" sz="2400" b="1">
                <a:latin typeface="宋体" charset="-122"/>
              </a:rPr>
              <a:t>子查询</a:t>
            </a:r>
          </a:p>
        </p:txBody>
      </p:sp>
      <p:sp>
        <p:nvSpPr>
          <p:cNvPr id="6" name="TextBox 5"/>
          <p:cNvSpPr txBox="1">
            <a:spLocks noChangeArrowheads="1"/>
          </p:cNvSpPr>
          <p:nvPr/>
        </p:nvSpPr>
        <p:spPr bwMode="auto">
          <a:xfrm>
            <a:off x="2724150" y="1639888"/>
            <a:ext cx="8589963" cy="1190625"/>
          </a:xfrm>
          <a:prstGeom prst="rect">
            <a:avLst/>
          </a:prstGeom>
          <a:noFill/>
          <a:ln w="9525">
            <a:noFill/>
            <a:miter lim="800000"/>
            <a:headEnd/>
            <a:tailEnd/>
          </a:ln>
        </p:spPr>
        <p:txBody>
          <a:bodyPr>
            <a:spAutoFit/>
          </a:bodyPr>
          <a:lstStyle/>
          <a:p>
            <a:pPr indent="457200"/>
            <a:r>
              <a:rPr lang="en-US" altLang="zh-CN"/>
              <a:t>2.</a:t>
            </a:r>
            <a:r>
              <a:rPr lang="zh-CN" altLang="en-US"/>
              <a:t>找出年龄最大的学生和相关信息</a:t>
            </a:r>
          </a:p>
          <a:p>
            <a:pPr indent="457200"/>
            <a:r>
              <a:rPr lang="zh-CN" altLang="en-US"/>
              <a:t>输入</a:t>
            </a:r>
            <a:r>
              <a:rPr lang="en-US" altLang="zh-CN"/>
              <a:t>SQL</a:t>
            </a:r>
            <a:r>
              <a:rPr lang="zh-CN" altLang="en-US"/>
              <a:t>代码</a:t>
            </a:r>
            <a:r>
              <a:rPr lang="en-US" altLang="zh-CN"/>
              <a:t>:</a:t>
            </a:r>
          </a:p>
          <a:p>
            <a:pPr indent="457200"/>
            <a:r>
              <a:rPr lang="en-US" altLang="zh-CN"/>
              <a:t>SELECT * FROM </a:t>
            </a:r>
            <a:r>
              <a:rPr lang="zh-CN" altLang="en-US"/>
              <a:t>学生表 </a:t>
            </a:r>
            <a:r>
              <a:rPr lang="en-US" altLang="zh-CN"/>
              <a:t>WHERE (</a:t>
            </a:r>
            <a:r>
              <a:rPr lang="zh-CN" altLang="en-US"/>
              <a:t>出生日期</a:t>
            </a:r>
            <a:r>
              <a:rPr lang="en-US" altLang="zh-CN"/>
              <a:t>&lt;= ALL       (SELECT  </a:t>
            </a:r>
            <a:r>
              <a:rPr lang="zh-CN" altLang="en-US"/>
              <a:t>出生日期 </a:t>
            </a:r>
            <a:r>
              <a:rPr lang="en-US" altLang="zh-CN"/>
              <a:t>FROM  </a:t>
            </a:r>
            <a:r>
              <a:rPr lang="zh-CN" altLang="en-US"/>
              <a:t>学生表 </a:t>
            </a:r>
            <a:r>
              <a:rPr lang="en-US" altLang="zh-CN"/>
              <a:t>AS </a:t>
            </a:r>
            <a:r>
              <a:rPr lang="zh-CN" altLang="en-US"/>
              <a:t>学生表</a:t>
            </a:r>
            <a:r>
              <a:rPr lang="en-US" altLang="zh-CN"/>
              <a:t>_1))</a:t>
            </a:r>
            <a:endParaRPr lang="zh-CN" altLang="en-US"/>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pic>
        <p:nvPicPr>
          <p:cNvPr id="133126" name="Picture 6"/>
          <p:cNvPicPr>
            <a:picLocks noChangeAspect="1" noChangeArrowheads="1"/>
          </p:cNvPicPr>
          <p:nvPr/>
        </p:nvPicPr>
        <p:blipFill>
          <a:blip r:embed="rId2"/>
          <a:srcRect/>
          <a:stretch>
            <a:fillRect/>
          </a:stretch>
        </p:blipFill>
        <p:spPr bwMode="auto">
          <a:xfrm>
            <a:off x="3062288" y="3175000"/>
            <a:ext cx="7896225" cy="19621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4900613" y="492125"/>
            <a:ext cx="2038350" cy="646113"/>
          </a:xfrm>
          <a:prstGeom prst="rect">
            <a:avLst/>
          </a:prstGeom>
          <a:noFill/>
          <a:ln w="9525">
            <a:noFill/>
            <a:miter lim="800000"/>
            <a:headEnd/>
            <a:tailEnd/>
          </a:ln>
        </p:spPr>
        <p:txBody>
          <a:bodyPr wrap="none">
            <a:spAutoFit/>
          </a:bodyPr>
          <a:lstStyle/>
          <a:p>
            <a:pPr eaLnBrk="0" hangingPunct="0">
              <a:buFont typeface="Arial" charset="0"/>
              <a:buNone/>
            </a:pPr>
            <a:r>
              <a:rPr lang="zh-CN" altLang="zh-CN" sz="3600" b="1"/>
              <a:t>项目小结</a:t>
            </a:r>
          </a:p>
        </p:txBody>
      </p:sp>
      <p:sp>
        <p:nvSpPr>
          <p:cNvPr id="11" name="文本框 10"/>
          <p:cNvSpPr txBox="1"/>
          <p:nvPr/>
        </p:nvSpPr>
        <p:spPr>
          <a:xfrm>
            <a:off x="620713" y="1870075"/>
            <a:ext cx="10944225" cy="3113088"/>
          </a:xfrm>
          <a:prstGeom prst="rect">
            <a:avLst/>
          </a:prstGeom>
          <a:noFill/>
        </p:spPr>
        <p:txBody>
          <a:bodyPr>
            <a:spAutoFit/>
          </a:bodyPr>
          <a:lstStyle/>
          <a:p>
            <a:pPr indent="457200"/>
            <a:r>
              <a:rPr lang="zh-CN" altLang="zh-CN"/>
              <a:t>本项目主要介绍数据查询，包括单表查询和多表连接查询。本项目内容为课程教学的重点内容，也是必须熟练掌握的内容。下面列出了本项目中的</a:t>
            </a:r>
            <a:r>
              <a:rPr lang="en-US" altLang="zh-CN"/>
              <a:t>SELECT</a:t>
            </a:r>
            <a:r>
              <a:rPr lang="zh-CN" altLang="en-US"/>
              <a:t>语句的完整语法为：</a:t>
            </a:r>
          </a:p>
          <a:p>
            <a:pPr indent="457200"/>
            <a:r>
              <a:rPr lang="en-US" altLang="zh-CN"/>
              <a:t>SELECT[ALL|DISTINCT|DISTINCTROW|TOP] </a:t>
            </a:r>
          </a:p>
          <a:p>
            <a:pPr indent="457200"/>
            <a:r>
              <a:rPr lang="en-US" altLang="zh-CN"/>
              <a:t>{*|talbe.*|[table.]field1[AS alias1][,[table.]field2[AS alias2][,…]]} </a:t>
            </a:r>
          </a:p>
          <a:p>
            <a:pPr indent="457200"/>
            <a:r>
              <a:rPr lang="en-US" altLang="zh-CN"/>
              <a:t>FROM tableexpression[,…][IN externaldatabase] </a:t>
            </a:r>
          </a:p>
          <a:p>
            <a:pPr indent="457200"/>
            <a:r>
              <a:rPr lang="en-US" altLang="zh-CN"/>
              <a:t>[WHERE…] </a:t>
            </a:r>
          </a:p>
          <a:p>
            <a:pPr indent="457200"/>
            <a:r>
              <a:rPr lang="en-US" altLang="zh-CN"/>
              <a:t>[GROUP BY…]</a:t>
            </a:r>
          </a:p>
          <a:p>
            <a:pPr indent="457200"/>
            <a:r>
              <a:rPr lang="en-US" altLang="zh-CN"/>
              <a:t>[HAVING…] </a:t>
            </a:r>
          </a:p>
          <a:p>
            <a:pPr indent="457200"/>
            <a:r>
              <a:rPr lang="en-US" altLang="zh-CN"/>
              <a:t>[ORDER BY…] </a:t>
            </a:r>
          </a:p>
          <a:p>
            <a:pPr indent="457200"/>
            <a:r>
              <a:rPr lang="en-US" altLang="zh-CN"/>
              <a:t>[WITH OWNERACCESS OPTION] </a:t>
            </a:r>
          </a:p>
          <a:p>
            <a:pPr indent="457200"/>
            <a:r>
              <a:rPr lang="zh-CN" altLang="en-US"/>
              <a:t>用中括号</a:t>
            </a:r>
            <a:r>
              <a:rPr lang="en-US" altLang="zh-CN"/>
              <a:t>([])</a:t>
            </a:r>
            <a:r>
              <a:rPr lang="zh-CN" altLang="en-US"/>
              <a:t>括起来的部分表示是可选的，用大括号</a:t>
            </a:r>
            <a:r>
              <a:rPr lang="en-US" altLang="zh-CN"/>
              <a:t>({})</a:t>
            </a:r>
            <a:r>
              <a:rPr lang="zh-CN" altLang="en-US"/>
              <a:t>括起来的部分是表示必须从中选择其中的一个。</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157538" y="2659063"/>
            <a:ext cx="6410325" cy="769937"/>
          </a:xfrm>
          <a:prstGeom prst="rect">
            <a:avLst/>
          </a:prstGeom>
          <a:noFill/>
        </p:spPr>
        <p:txBody>
          <a:bodyPr>
            <a:spAutoFit/>
          </a:bodyPr>
          <a:lstStyle/>
          <a:p>
            <a:pPr fontAlgn="auto">
              <a:spcBef>
                <a:spcPts val="0"/>
              </a:spcBef>
              <a:spcAft>
                <a:spcPts val="0"/>
              </a:spcAft>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实  训  项  目</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451350" cy="579438"/>
          </a:xfrm>
          <a:prstGeom prst="rect">
            <a:avLst/>
          </a:prstGeom>
          <a:noFill/>
          <a:ln w="9525">
            <a:noFill/>
            <a:miter lim="800000"/>
            <a:headEnd/>
            <a:tailEnd/>
          </a:ln>
        </p:spPr>
        <p:txBody>
          <a:bodyPr>
            <a:spAutoFit/>
          </a:bodyPr>
          <a:lstStyle/>
          <a:p>
            <a:pPr>
              <a:buFont typeface="Arial" charset="0"/>
              <a:buNone/>
            </a:pPr>
            <a:r>
              <a:rPr lang="zh-CN" altLang="en-US" sz="3200" b="1"/>
              <a:t>综合实训：项目查询</a:t>
            </a:r>
            <a:endParaRPr lang="zh-CN" altLang="zh-CN" sz="3200" b="1"/>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1973263"/>
            <a:ext cx="10531475" cy="3013075"/>
          </a:xfrm>
          <a:prstGeom prst="rect">
            <a:avLst/>
          </a:prstGeom>
          <a:noFill/>
          <a:ln>
            <a:noFill/>
          </a:ln>
          <a:extLst>
            <a:ext uri="{909E8E84-426E-40DD-AFC4-6F175D3DCCD1}"/>
            <a:ext uri="{91240B29-F687-4F45-9708-019B960494DF}"/>
          </a:extLst>
        </p:spPr>
        <p:txBody>
          <a:bodyPr>
            <a:spAutoFit/>
          </a:bodyPr>
          <a:lstStyle/>
          <a:p>
            <a:pPr marL="342900" indent="-342900" eaLnBrk="0" hangingPunct="0">
              <a:buFont typeface="Arial" charset="0"/>
              <a:buNone/>
            </a:pPr>
            <a:r>
              <a:rPr lang="zh-CN" altLang="zh-CN" sz="2400" b="1"/>
              <a:t>实训目的：</a:t>
            </a:r>
          </a:p>
          <a:p>
            <a:pPr marL="342900" indent="-342900" eaLnBrk="0" hangingPunct="0">
              <a:buFont typeface="Arial" charset="0"/>
              <a:buNone/>
            </a:pPr>
            <a:r>
              <a:rPr lang="zh-CN" altLang="zh-CN" sz="2400">
                <a:latin typeface="宋体" charset="-122"/>
              </a:rPr>
              <a:t>掌握通过“</a:t>
            </a:r>
            <a:r>
              <a:rPr lang="en-US" altLang="zh-CN" sz="2400">
                <a:latin typeface="宋体" charset="-122"/>
              </a:rPr>
              <a:t>SQL Server Management Studio</a:t>
            </a:r>
            <a:r>
              <a:rPr lang="zh-CN" altLang="zh-CN" sz="2400">
                <a:latin typeface="宋体" charset="-122"/>
              </a:rPr>
              <a:t>”管理工具和</a:t>
            </a:r>
            <a:r>
              <a:rPr lang="en-US" altLang="zh-CN" sz="2400">
                <a:latin typeface="宋体" charset="-122"/>
              </a:rPr>
              <a:t>T-SQL</a:t>
            </a:r>
            <a:r>
              <a:rPr lang="zh-CN" altLang="zh-CN" sz="2400">
                <a:latin typeface="宋体" charset="-122"/>
              </a:rPr>
              <a:t>语句完成</a:t>
            </a:r>
            <a:r>
              <a:rPr lang="zh-CN" altLang="en-US" sz="2400">
                <a:latin typeface="宋体" charset="-122"/>
              </a:rPr>
              <a:t>简单查询、统计查询、连接查询、子查询等操作。</a:t>
            </a:r>
            <a:endParaRPr lang="zh-CN" altLang="zh-CN" sz="2400">
              <a:latin typeface="宋体" charset="-122"/>
            </a:endParaRPr>
          </a:p>
          <a:p>
            <a:pPr marL="342900" indent="-342900" eaLnBrk="0" hangingPunct="0">
              <a:buFont typeface="Arial" charset="0"/>
              <a:buNone/>
            </a:pPr>
            <a:r>
              <a:rPr lang="zh-CN" altLang="zh-CN" sz="2400" b="1"/>
              <a:t>实训内容：</a:t>
            </a:r>
          </a:p>
          <a:p>
            <a:pPr marL="342900" indent="-342900" eaLnBrk="0" hangingPunct="0">
              <a:buFont typeface="Arial" charset="0"/>
              <a:buNone/>
            </a:pPr>
            <a:r>
              <a:rPr lang="zh-CN" altLang="zh-CN" sz="2400">
                <a:latin typeface="宋体" charset="-122"/>
              </a:rPr>
              <a:t>在数据库“</a:t>
            </a:r>
            <a:r>
              <a:rPr lang="en-US" altLang="zh-CN" sz="2400">
                <a:latin typeface="宋体" charset="-122"/>
              </a:rPr>
              <a:t>Library</a:t>
            </a:r>
            <a:r>
              <a:rPr lang="zh-CN" altLang="zh-CN" sz="2400">
                <a:latin typeface="宋体" charset="-122"/>
              </a:rPr>
              <a:t>”中完成下列操作：</a:t>
            </a:r>
          </a:p>
          <a:p>
            <a:pPr marL="342900" indent="-342900" eaLnBrk="0" hangingPunct="0">
              <a:buFont typeface="Calibri Light" pitchFamily="34" charset="0"/>
              <a:buAutoNum type="arabicPeriod"/>
            </a:pPr>
            <a:r>
              <a:rPr lang="zh-CN" altLang="zh-CN" sz="2400">
                <a:latin typeface="宋体" charset="-122"/>
              </a:rPr>
              <a:t> 书籍信息</a:t>
            </a:r>
            <a:r>
              <a:rPr lang="en-US" altLang="zh-CN" sz="2400">
                <a:latin typeface="宋体" charset="-122"/>
              </a:rPr>
              <a:t>[book_Info]</a:t>
            </a:r>
            <a:r>
              <a:rPr lang="zh-CN" altLang="en-US" sz="2400">
                <a:latin typeface="宋体" charset="-122"/>
              </a:rPr>
              <a:t>查询</a:t>
            </a:r>
          </a:p>
          <a:p>
            <a:pPr marL="342900" indent="-342900" algn="just" eaLnBrk="0" hangingPunct="0">
              <a:buFont typeface="Calibri Light" pitchFamily="34" charset="0"/>
              <a:buAutoNum type="arabicPeriod"/>
            </a:pPr>
            <a:r>
              <a:rPr lang="zh-CN" altLang="en-US" sz="2400">
                <a:latin typeface="宋体" charset="-122"/>
              </a:rPr>
              <a:t>课程表信息</a:t>
            </a:r>
            <a:r>
              <a:rPr lang="en-US" altLang="zh-CN" sz="2400">
                <a:latin typeface="宋体" charset="-122"/>
              </a:rPr>
              <a:t>[borrow_Info]</a:t>
            </a:r>
            <a:r>
              <a:rPr lang="zh-CN" altLang="en-US" sz="2400">
                <a:latin typeface="宋体" charset="-122"/>
              </a:rPr>
              <a:t>查询 </a:t>
            </a:r>
          </a:p>
          <a:p>
            <a:pPr marL="342900" indent="-342900" algn="just" eaLnBrk="0" hangingPunct="0">
              <a:buFont typeface="Calibri Light" pitchFamily="34" charset="0"/>
              <a:buAutoNum type="arabicPeriod"/>
            </a:pPr>
            <a:r>
              <a:rPr lang="zh-CN" altLang="en-US" sz="2400">
                <a:latin typeface="宋体" charset="-122"/>
              </a:rPr>
              <a:t>按照书籍归还日期递减排序显示 </a:t>
            </a:r>
            <a:endParaRPr lang="zh-CN" altLang="zh-CN" sz="2400">
              <a:latin typeface="宋体"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79438"/>
          </a:xfrm>
          <a:prstGeom prst="rect">
            <a:avLst/>
          </a:prstGeom>
          <a:noFill/>
          <a:ln w="9525">
            <a:noFill/>
            <a:miter lim="800000"/>
            <a:headEnd/>
            <a:tailEnd/>
          </a:ln>
        </p:spPr>
        <p:txBody>
          <a:bodyPr>
            <a:spAutoFit/>
          </a:bodyPr>
          <a:lstStyle/>
          <a:p>
            <a:pPr eaLnBrk="0" hangingPunct="0">
              <a:buFont typeface="Arial" charset="0"/>
              <a:buNone/>
            </a:pPr>
            <a:r>
              <a:rPr lang="zh-CN" altLang="zh-CN" sz="3200"/>
              <a:t>实训</a:t>
            </a:r>
            <a:r>
              <a:rPr lang="zh-CN" altLang="en-US" sz="3200"/>
              <a:t>项目</a:t>
            </a:r>
            <a:r>
              <a:rPr lang="en-US" altLang="zh-CN" sz="3200"/>
              <a:t>1</a:t>
            </a:r>
            <a:r>
              <a:rPr lang="zh-CN" altLang="zh-CN" sz="3200"/>
              <a:t>操作：</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3546475" y="2740025"/>
            <a:ext cx="6497638" cy="1920875"/>
          </a:xfrm>
          <a:prstGeom prst="rect">
            <a:avLst/>
          </a:prstGeom>
          <a:noFill/>
          <a:ln w="9525">
            <a:noFill/>
            <a:miter lim="800000"/>
            <a:headEnd/>
            <a:tailEnd/>
          </a:ln>
        </p:spPr>
        <p:txBody>
          <a:bodyPr>
            <a:spAutoFit/>
          </a:bodyPr>
          <a:lstStyle/>
          <a:p>
            <a:r>
              <a:rPr lang="zh-CN" altLang="en-US" sz="2000">
                <a:latin typeface="宋体" charset="-122"/>
              </a:rPr>
              <a:t>打开实习数据库的</a:t>
            </a:r>
            <a:r>
              <a:rPr lang="en-US" altLang="zh-CN" sz="2000">
                <a:latin typeface="宋体" charset="-122"/>
              </a:rPr>
              <a:t> </a:t>
            </a:r>
            <a:r>
              <a:rPr lang="zh-CN" altLang="en-US" sz="2000">
                <a:latin typeface="宋体" charset="-122"/>
              </a:rPr>
              <a:t>书籍信息</a:t>
            </a:r>
            <a:r>
              <a:rPr lang="en-US" altLang="zh-CN" sz="2000">
                <a:latin typeface="宋体" charset="-122"/>
              </a:rPr>
              <a:t>[book_Info]</a:t>
            </a:r>
            <a:r>
              <a:rPr lang="zh-CN" altLang="en-US" sz="2000">
                <a:latin typeface="宋体" charset="-122"/>
              </a:rPr>
              <a:t>表中：</a:t>
            </a:r>
          </a:p>
          <a:p>
            <a:r>
              <a:rPr lang="en-US" altLang="zh-CN" sz="2000">
                <a:latin typeface="宋体" charset="-122"/>
              </a:rPr>
              <a:t> (1</a:t>
            </a:r>
            <a:r>
              <a:rPr lang="zh-CN" altLang="en-US" sz="2000">
                <a:latin typeface="宋体" charset="-122"/>
              </a:rPr>
              <a:t>）设置不同作者</a:t>
            </a:r>
          </a:p>
          <a:p>
            <a:r>
              <a:rPr lang="zh-CN" altLang="en-US" sz="2000">
                <a:latin typeface="宋体" charset="-122"/>
              </a:rPr>
              <a:t>（</a:t>
            </a:r>
            <a:r>
              <a:rPr lang="en-US" altLang="zh-CN" sz="2000">
                <a:latin typeface="宋体" charset="-122"/>
              </a:rPr>
              <a:t>2</a:t>
            </a:r>
            <a:r>
              <a:rPr lang="zh-CN" altLang="en-US" sz="2000">
                <a:latin typeface="宋体" charset="-122"/>
              </a:rPr>
              <a:t>）设置不同出版社</a:t>
            </a:r>
          </a:p>
          <a:p>
            <a:r>
              <a:rPr lang="zh-CN" altLang="en-US" sz="2000">
                <a:latin typeface="宋体" charset="-122"/>
              </a:rPr>
              <a:t>（</a:t>
            </a:r>
            <a:r>
              <a:rPr lang="en-US" altLang="zh-CN" sz="2000">
                <a:latin typeface="宋体" charset="-122"/>
              </a:rPr>
              <a:t>3</a:t>
            </a:r>
            <a:r>
              <a:rPr lang="zh-CN" altLang="en-US" sz="2000">
                <a:latin typeface="宋体" charset="-122"/>
              </a:rPr>
              <a:t>）设置不同刊号</a:t>
            </a:r>
          </a:p>
          <a:p>
            <a:r>
              <a:rPr lang="zh-CN" altLang="en-US" sz="2000">
                <a:latin typeface="宋体" charset="-122"/>
              </a:rPr>
              <a:t>（</a:t>
            </a:r>
            <a:r>
              <a:rPr lang="en-US" altLang="zh-CN" sz="2000">
                <a:latin typeface="宋体" charset="-122"/>
              </a:rPr>
              <a:t>4</a:t>
            </a:r>
            <a:r>
              <a:rPr lang="zh-CN" altLang="en-US" sz="2000">
                <a:latin typeface="宋体" charset="-122"/>
              </a:rPr>
              <a:t>）设置显示顺序按照刊号递减排序</a:t>
            </a:r>
          </a:p>
          <a:p>
            <a:r>
              <a:rPr lang="zh-CN" altLang="en-US" sz="2000">
                <a:latin typeface="宋体" charset="-122"/>
              </a:rPr>
              <a:t>点击查看查询结果</a:t>
            </a:r>
            <a:endParaRPr lang="zh-CN" altLang="zh-CN" sz="2000">
              <a:latin typeface="宋体" charset="-122"/>
            </a:endParaRPr>
          </a:p>
        </p:txBody>
      </p:sp>
      <p:sp>
        <p:nvSpPr>
          <p:cNvPr id="9" name="TextBox 8"/>
          <p:cNvSpPr txBox="1">
            <a:spLocks noChangeArrowheads="1"/>
          </p:cNvSpPr>
          <p:nvPr/>
        </p:nvSpPr>
        <p:spPr bwMode="auto">
          <a:xfrm flipV="1">
            <a:off x="1054100" y="4483100"/>
            <a:ext cx="10444163" cy="520700"/>
          </a:xfrm>
          <a:prstGeom prst="rect">
            <a:avLst/>
          </a:prstGeom>
          <a:noFill/>
          <a:ln w="9525">
            <a:noFill/>
            <a:miter lim="800000"/>
            <a:headEnd/>
            <a:tailEnd/>
          </a:ln>
        </p:spPr>
        <p:txBody>
          <a:bodyPr rot="10800000">
            <a:spAutoFit/>
          </a:bodyPr>
          <a:lstStyle/>
          <a:p>
            <a:pPr eaLnBrk="0" hangingPunct="0">
              <a:buFont typeface="Arial" charset="0"/>
              <a:buNone/>
            </a:pPr>
            <a:endParaRPr lang="zh-CN"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79438"/>
          </a:xfrm>
          <a:prstGeom prst="rect">
            <a:avLst/>
          </a:prstGeom>
          <a:noFill/>
          <a:ln w="9525">
            <a:noFill/>
            <a:miter lim="800000"/>
            <a:headEnd/>
            <a:tailEnd/>
          </a:ln>
        </p:spPr>
        <p:txBody>
          <a:bodyPr>
            <a:spAutoFit/>
          </a:bodyPr>
          <a:lstStyle/>
          <a:p>
            <a:pPr eaLnBrk="0" hangingPunct="0">
              <a:buFont typeface="Arial" charset="0"/>
              <a:buNone/>
            </a:pPr>
            <a:r>
              <a:rPr lang="zh-CN" altLang="zh-CN" sz="3200"/>
              <a:t>实训</a:t>
            </a:r>
            <a:r>
              <a:rPr lang="zh-CN" altLang="en-US" sz="3200"/>
              <a:t>项目</a:t>
            </a:r>
            <a:r>
              <a:rPr lang="en-US" altLang="zh-CN" sz="3200"/>
              <a:t>2</a:t>
            </a:r>
            <a:r>
              <a:rPr lang="zh-CN" altLang="zh-CN" sz="3200"/>
              <a:t>操作：</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3773488" y="2916238"/>
            <a:ext cx="5632450" cy="1525587"/>
          </a:xfrm>
          <a:prstGeom prst="rect">
            <a:avLst/>
          </a:prstGeom>
          <a:noFill/>
          <a:ln w="9525">
            <a:noFill/>
            <a:miter lim="800000"/>
            <a:headEnd/>
            <a:tailEnd/>
          </a:ln>
        </p:spPr>
        <p:txBody>
          <a:bodyPr>
            <a:spAutoFit/>
          </a:bodyPr>
          <a:lstStyle/>
          <a:p>
            <a:r>
              <a:rPr lang="zh-CN" altLang="en-US" sz="2000">
                <a:latin typeface="宋体" charset="-122"/>
              </a:rPr>
              <a:t>打开实习数据库的</a:t>
            </a:r>
            <a:r>
              <a:rPr lang="en-US" altLang="zh-CN" sz="2000">
                <a:latin typeface="宋体" charset="-122"/>
              </a:rPr>
              <a:t> </a:t>
            </a:r>
            <a:r>
              <a:rPr lang="zh-CN" altLang="en-US" sz="2000">
                <a:latin typeface="宋体" charset="-122"/>
              </a:rPr>
              <a:t>借书信息</a:t>
            </a:r>
            <a:r>
              <a:rPr lang="en-US" altLang="zh-CN"/>
              <a:t>[borrow_Info]</a:t>
            </a:r>
            <a:r>
              <a:rPr lang="zh-CN" altLang="en-US" sz="2000">
                <a:latin typeface="宋体" charset="-122"/>
              </a:rPr>
              <a:t>表中：</a:t>
            </a:r>
          </a:p>
          <a:p>
            <a:r>
              <a:rPr lang="zh-CN" altLang="en-US"/>
              <a:t>（</a:t>
            </a:r>
            <a:r>
              <a:rPr lang="en-US" altLang="zh-CN"/>
              <a:t>1</a:t>
            </a:r>
            <a:r>
              <a:rPr lang="zh-CN" altLang="en-US"/>
              <a:t>）设置不同的借书日期</a:t>
            </a:r>
          </a:p>
          <a:p>
            <a:r>
              <a:rPr lang="zh-CN" altLang="en-US"/>
              <a:t>（</a:t>
            </a:r>
            <a:r>
              <a:rPr lang="en-US" altLang="zh-CN"/>
              <a:t>2</a:t>
            </a:r>
            <a:r>
              <a:rPr lang="zh-CN" altLang="en-US"/>
              <a:t>）设置不同的归还日期</a:t>
            </a:r>
          </a:p>
          <a:p>
            <a:r>
              <a:rPr lang="zh-CN" altLang="en-US"/>
              <a:t>（</a:t>
            </a:r>
            <a:r>
              <a:rPr lang="en-US" altLang="zh-CN"/>
              <a:t>3</a:t>
            </a:r>
            <a:r>
              <a:rPr lang="zh-CN" altLang="en-US"/>
              <a:t>）按照归还日期递减排序显示</a:t>
            </a:r>
            <a:endParaRPr lang="zh-CN" altLang="en-US" sz="2000">
              <a:latin typeface="宋体" charset="-122"/>
            </a:endParaRPr>
          </a:p>
          <a:p>
            <a:r>
              <a:rPr lang="zh-CN" altLang="en-US" sz="2000">
                <a:latin typeface="宋体" charset="-122"/>
              </a:rPr>
              <a:t>点击查看查询结果</a:t>
            </a:r>
            <a:endParaRPr lang="zh-CN" altLang="zh-CN" sz="2000">
              <a:latin typeface="宋体" charset="-122"/>
            </a:endParaRPr>
          </a:p>
        </p:txBody>
      </p:sp>
      <p:sp>
        <p:nvSpPr>
          <p:cNvPr id="9" name="TextBox 8"/>
          <p:cNvSpPr txBox="1">
            <a:spLocks noChangeArrowheads="1"/>
          </p:cNvSpPr>
          <p:nvPr/>
        </p:nvSpPr>
        <p:spPr bwMode="auto">
          <a:xfrm flipV="1">
            <a:off x="1054100" y="4483100"/>
            <a:ext cx="10444163" cy="520700"/>
          </a:xfrm>
          <a:prstGeom prst="rect">
            <a:avLst/>
          </a:prstGeom>
          <a:noFill/>
          <a:ln w="9525">
            <a:noFill/>
            <a:miter lim="800000"/>
            <a:headEnd/>
            <a:tailEnd/>
          </a:ln>
        </p:spPr>
        <p:txBody>
          <a:bodyPr rot="10800000">
            <a:spAutoFit/>
          </a:bodyPr>
          <a:lstStyle/>
          <a:p>
            <a:pPr eaLnBrk="0" hangingPunct="0">
              <a:buFont typeface="Arial" charset="0"/>
              <a:buNone/>
            </a:pPr>
            <a:endParaRPr lang="zh-CN"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1816100" cy="579438"/>
          </a:xfrm>
          <a:prstGeom prst="rect">
            <a:avLst/>
          </a:prstGeom>
          <a:noFill/>
        </p:spPr>
        <p:txBody>
          <a:bodyPr wrap="none">
            <a:spAutoFit/>
          </a:bodyPr>
          <a:lstStyle/>
          <a:p>
            <a:r>
              <a:rPr lang="zh-CN" altLang="en-US" sz="3200" b="1"/>
              <a:t>简单查询</a:t>
            </a:r>
          </a:p>
        </p:txBody>
      </p:sp>
      <p:sp>
        <p:nvSpPr>
          <p:cNvPr id="62468" name="TextBox 6"/>
          <p:cNvSpPr txBox="1">
            <a:spLocks noChangeArrowheads="1"/>
          </p:cNvSpPr>
          <p:nvPr/>
        </p:nvSpPr>
        <p:spPr bwMode="auto">
          <a:xfrm>
            <a:off x="979488" y="2095500"/>
            <a:ext cx="3309937" cy="519113"/>
          </a:xfrm>
          <a:prstGeom prst="rect">
            <a:avLst/>
          </a:prstGeom>
          <a:noFill/>
          <a:ln w="9525">
            <a:noFill/>
            <a:miter lim="800000"/>
            <a:headEnd/>
            <a:tailEnd/>
          </a:ln>
        </p:spPr>
        <p:txBody>
          <a:bodyPr>
            <a:spAutoFit/>
          </a:bodyPr>
          <a:lstStyle/>
          <a:p>
            <a:pPr>
              <a:buFont typeface="Arial" charset="0"/>
              <a:buNone/>
            </a:pPr>
            <a:r>
              <a:rPr lang="zh-CN" altLang="en-US" sz="2800">
                <a:latin typeface="宋体" charset="-122"/>
              </a:rPr>
              <a:t> </a:t>
            </a:r>
            <a:r>
              <a:rPr lang="en-US" altLang="zh-CN" sz="2800">
                <a:latin typeface="宋体" charset="-122"/>
              </a:rPr>
              <a:t>Where</a:t>
            </a:r>
            <a:r>
              <a:rPr lang="zh-CN" altLang="en-US" sz="2800">
                <a:latin typeface="宋体" charset="-122"/>
              </a:rPr>
              <a:t>（条件）</a:t>
            </a:r>
            <a:r>
              <a:rPr lang="zh-CN" altLang="en-US"/>
              <a:t> </a:t>
            </a:r>
          </a:p>
        </p:txBody>
      </p:sp>
      <p:pic>
        <p:nvPicPr>
          <p:cNvPr id="62470" name="Picture 6"/>
          <p:cNvPicPr>
            <a:picLocks noChangeAspect="1" noChangeArrowheads="1"/>
          </p:cNvPicPr>
          <p:nvPr/>
        </p:nvPicPr>
        <p:blipFill>
          <a:blip r:embed="rId2"/>
          <a:srcRect/>
          <a:stretch>
            <a:fillRect/>
          </a:stretch>
        </p:blipFill>
        <p:spPr bwMode="auto">
          <a:xfrm>
            <a:off x="4333875" y="2295525"/>
            <a:ext cx="6591300" cy="388620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79438"/>
          </a:xfrm>
          <a:prstGeom prst="rect">
            <a:avLst/>
          </a:prstGeom>
          <a:noFill/>
          <a:ln w="9525">
            <a:noFill/>
            <a:miter lim="800000"/>
            <a:headEnd/>
            <a:tailEnd/>
          </a:ln>
        </p:spPr>
        <p:txBody>
          <a:bodyPr>
            <a:spAutoFit/>
          </a:bodyPr>
          <a:lstStyle/>
          <a:p>
            <a:pPr eaLnBrk="0" hangingPunct="0">
              <a:buFont typeface="Arial" charset="0"/>
              <a:buNone/>
            </a:pPr>
            <a:r>
              <a:rPr lang="zh-CN" altLang="zh-CN" sz="3200"/>
              <a:t>实训</a:t>
            </a:r>
            <a:r>
              <a:rPr lang="zh-CN" altLang="en-US" sz="3200"/>
              <a:t>项目</a:t>
            </a:r>
            <a:r>
              <a:rPr lang="en-US" altLang="zh-CN" sz="3200"/>
              <a:t>3</a:t>
            </a:r>
            <a:r>
              <a:rPr lang="zh-CN" altLang="zh-CN" sz="3200"/>
              <a:t>操作：</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2982913" y="2814638"/>
            <a:ext cx="7280275" cy="1800225"/>
          </a:xfrm>
          <a:prstGeom prst="rect">
            <a:avLst/>
          </a:prstGeom>
          <a:noFill/>
          <a:ln w="9525">
            <a:noFill/>
            <a:miter lim="800000"/>
            <a:headEnd/>
            <a:tailEnd/>
          </a:ln>
        </p:spPr>
        <p:txBody>
          <a:bodyPr>
            <a:spAutoFit/>
          </a:bodyPr>
          <a:lstStyle/>
          <a:p>
            <a:r>
              <a:rPr lang="zh-CN" altLang="en-US" sz="2000">
                <a:latin typeface="宋体" charset="-122"/>
              </a:rPr>
              <a:t>打开实习数据库进行如下</a:t>
            </a:r>
            <a:r>
              <a:rPr lang="zh-CN" altLang="en-US"/>
              <a:t>操作：</a:t>
            </a:r>
          </a:p>
          <a:p>
            <a:r>
              <a:rPr lang="en-US" altLang="zh-CN"/>
              <a:t>(1)</a:t>
            </a:r>
            <a:r>
              <a:rPr lang="zh-CN" altLang="en-US"/>
              <a:t>创建视图</a:t>
            </a:r>
            <a:r>
              <a:rPr lang="en-US" altLang="zh-CN"/>
              <a:t>1</a:t>
            </a:r>
            <a:r>
              <a:rPr lang="zh-CN" altLang="en-US"/>
              <a:t>为表</a:t>
            </a:r>
            <a:r>
              <a:rPr lang="en-US" altLang="zh-CN"/>
              <a:t>[borrow_Inf]</a:t>
            </a:r>
            <a:r>
              <a:rPr lang="zh-CN" altLang="en-US"/>
              <a:t>中设置条件为已经归还的</a:t>
            </a:r>
          </a:p>
          <a:p>
            <a:r>
              <a:rPr lang="en-US" altLang="zh-CN"/>
              <a:t>(2)</a:t>
            </a:r>
            <a:r>
              <a:rPr lang="zh-CN" altLang="en-US"/>
              <a:t>创建视图</a:t>
            </a:r>
            <a:r>
              <a:rPr lang="en-US" altLang="zh-CN"/>
              <a:t>2</a:t>
            </a:r>
            <a:r>
              <a:rPr lang="zh-CN" altLang="en-US"/>
              <a:t>为表</a:t>
            </a:r>
            <a:r>
              <a:rPr lang="en-US" altLang="zh-CN"/>
              <a:t>[borrow_Inf]</a:t>
            </a:r>
            <a:r>
              <a:rPr lang="zh-CN" altLang="en-US"/>
              <a:t>中设置条件为没有归还的</a:t>
            </a:r>
          </a:p>
          <a:p>
            <a:r>
              <a:rPr lang="zh-CN" altLang="en-US"/>
              <a:t> </a:t>
            </a:r>
            <a:r>
              <a:rPr lang="en-US" altLang="zh-CN"/>
              <a:t>(3)</a:t>
            </a:r>
            <a:r>
              <a:rPr lang="zh-CN" altLang="en-US"/>
              <a:t>对视图</a:t>
            </a:r>
            <a:r>
              <a:rPr lang="en-US" altLang="zh-CN"/>
              <a:t>1</a:t>
            </a:r>
            <a:r>
              <a:rPr lang="zh-CN" altLang="en-US"/>
              <a:t>和视图</a:t>
            </a:r>
            <a:r>
              <a:rPr lang="en-US" altLang="zh-CN"/>
              <a:t>2</a:t>
            </a:r>
            <a:r>
              <a:rPr lang="zh-CN" altLang="en-US"/>
              <a:t>进行联合查询</a:t>
            </a:r>
          </a:p>
          <a:p>
            <a:r>
              <a:rPr lang="en-US" altLang="zh-CN"/>
              <a:t>(4)</a:t>
            </a:r>
            <a:r>
              <a:rPr lang="zh-CN" altLang="en-US"/>
              <a:t>根据书的编号字段“</a:t>
            </a:r>
            <a:r>
              <a:rPr lang="en-US" altLang="zh-CN"/>
              <a:t>booke_No”</a:t>
            </a:r>
            <a:r>
              <a:rPr lang="zh-CN" altLang="en-US"/>
              <a:t>进行排序</a:t>
            </a:r>
          </a:p>
          <a:p>
            <a:r>
              <a:rPr lang="zh-CN" altLang="en-US"/>
              <a:t>最后</a:t>
            </a:r>
            <a:r>
              <a:rPr lang="zh-CN" altLang="en-US" sz="2000">
                <a:latin typeface="宋体" charset="-122"/>
              </a:rPr>
              <a:t>查看查询结果</a:t>
            </a:r>
            <a:endParaRPr lang="zh-CN" altLang="zh-CN" sz="2000">
              <a:latin typeface="宋体" charset="-122"/>
            </a:endParaRPr>
          </a:p>
        </p:txBody>
      </p:sp>
      <p:sp>
        <p:nvSpPr>
          <p:cNvPr id="9" name="TextBox 8"/>
          <p:cNvSpPr txBox="1">
            <a:spLocks noChangeArrowheads="1"/>
          </p:cNvSpPr>
          <p:nvPr/>
        </p:nvSpPr>
        <p:spPr bwMode="auto">
          <a:xfrm flipV="1">
            <a:off x="1054100" y="4483100"/>
            <a:ext cx="10444163" cy="520700"/>
          </a:xfrm>
          <a:prstGeom prst="rect">
            <a:avLst/>
          </a:prstGeom>
          <a:noFill/>
          <a:ln w="9525">
            <a:noFill/>
            <a:miter lim="800000"/>
            <a:headEnd/>
            <a:tailEnd/>
          </a:ln>
        </p:spPr>
        <p:txBody>
          <a:bodyPr rot="10800000">
            <a:spAutoFit/>
          </a:bodyPr>
          <a:lstStyle/>
          <a:p>
            <a:pPr eaLnBrk="0" hangingPunct="0">
              <a:buFont typeface="Arial" charset="0"/>
              <a:buNone/>
            </a:pPr>
            <a:endParaRPr lang="zh-CN"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nodeType="afterGroup">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 name="组合 19"/>
          <p:cNvGrpSpPr>
            <a:grpSpLocks/>
          </p:cNvGrpSpPr>
          <p:nvPr/>
        </p:nvGrpSpPr>
        <p:grpSpPr bwMode="auto">
          <a:xfrm>
            <a:off x="-4408488" y="4373563"/>
            <a:ext cx="20821651" cy="13465175"/>
            <a:chOff x="449693" y="-3468012"/>
            <a:chExt cx="20821278" cy="13464349"/>
          </a:xfrm>
        </p:grpSpPr>
        <p:sp>
          <p:nvSpPr>
            <p:cNvPr id="21" name="椭圆 20"/>
            <p:cNvSpPr/>
            <p:nvPr/>
          </p:nvSpPr>
          <p:spPr>
            <a:xfrm rot="4413707">
              <a:off x="8191283" y="-3110338"/>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2" name="椭圆 21"/>
            <p:cNvSpPr/>
            <p:nvPr/>
          </p:nvSpPr>
          <p:spPr>
            <a:xfrm rot="4413707">
              <a:off x="6425221" y="-3298444"/>
              <a:ext cx="13080198"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22"/>
            <p:cNvSpPr/>
            <p:nvPr/>
          </p:nvSpPr>
          <p:spPr>
            <a:xfrm rot="4413707">
              <a:off x="4509936" y="-3383370"/>
              <a:ext cx="13078610"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椭圆 23"/>
            <p:cNvSpPr/>
            <p:nvPr/>
          </p:nvSpPr>
          <p:spPr>
            <a:xfrm rot="4413707">
              <a:off x="2365263" y="-3467503"/>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a:xfrm rot="4413707">
              <a:off x="449184" y="-3083352"/>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0" name="椭圆 9"/>
          <p:cNvSpPr/>
          <p:nvPr/>
        </p:nvSpPr>
        <p:spPr>
          <a:xfrm>
            <a:off x="3756025" y="1089025"/>
            <a:ext cx="4679950" cy="467995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1" name="文本框 10"/>
          <p:cNvSpPr txBox="1"/>
          <p:nvPr/>
        </p:nvSpPr>
        <p:spPr>
          <a:xfrm>
            <a:off x="4778375" y="2659063"/>
            <a:ext cx="2635250" cy="769937"/>
          </a:xfrm>
          <a:prstGeom prst="rect">
            <a:avLst/>
          </a:prstGeom>
          <a:noFill/>
        </p:spPr>
        <p:txBody>
          <a:bodyPr wrap="none">
            <a:spAutoFit/>
          </a:bodyPr>
          <a:lstStyle/>
          <a:p>
            <a:pPr fontAlgn="auto">
              <a:spcBef>
                <a:spcPts val="0"/>
              </a:spcBef>
              <a:spcAft>
                <a:spcPts val="0"/>
              </a:spcAft>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THANKS</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文本框 4"/>
          <p:cNvSpPr txBox="1">
            <a:spLocks noChangeArrowheads="1"/>
          </p:cNvSpPr>
          <p:nvPr/>
        </p:nvSpPr>
        <p:spPr bwMode="auto">
          <a:xfrm>
            <a:off x="722313" y="1368425"/>
            <a:ext cx="2689225" cy="584200"/>
          </a:xfrm>
          <a:prstGeom prst="rect">
            <a:avLst/>
          </a:prstGeom>
          <a:noFill/>
          <a:ln w="9525">
            <a:noFill/>
            <a:miter lim="800000"/>
            <a:headEnd/>
            <a:tailEnd/>
          </a:ln>
        </p:spPr>
        <p:txBody>
          <a:bodyPr>
            <a:spAutoFit/>
          </a:bodyPr>
          <a:lstStyle/>
          <a:p>
            <a:pPr>
              <a:buFont typeface="Arial" charset="0"/>
              <a:buNone/>
            </a:pPr>
            <a:r>
              <a:rPr lang="zh-CN" altLang="zh-CN" sz="3200" b="1"/>
              <a:t>相关知识</a:t>
            </a:r>
          </a:p>
        </p:txBody>
      </p:sp>
      <p:sp>
        <p:nvSpPr>
          <p:cNvPr id="19" name="文本框 29"/>
          <p:cNvSpPr txBox="1"/>
          <p:nvPr/>
        </p:nvSpPr>
        <p:spPr>
          <a:xfrm>
            <a:off x="8189913" y="835025"/>
            <a:ext cx="1816100" cy="579438"/>
          </a:xfrm>
          <a:prstGeom prst="rect">
            <a:avLst/>
          </a:prstGeom>
          <a:noFill/>
        </p:spPr>
        <p:txBody>
          <a:bodyPr wrap="none">
            <a:spAutoFit/>
          </a:bodyPr>
          <a:lstStyle/>
          <a:p>
            <a:r>
              <a:rPr lang="zh-CN" altLang="en-US" sz="3200" b="1"/>
              <a:t>简单查询</a:t>
            </a:r>
          </a:p>
        </p:txBody>
      </p:sp>
      <p:sp>
        <p:nvSpPr>
          <p:cNvPr id="63492" name="TextBox 6"/>
          <p:cNvSpPr txBox="1">
            <a:spLocks noChangeArrowheads="1"/>
          </p:cNvSpPr>
          <p:nvPr/>
        </p:nvSpPr>
        <p:spPr bwMode="auto">
          <a:xfrm>
            <a:off x="979488" y="2095500"/>
            <a:ext cx="2859087" cy="519113"/>
          </a:xfrm>
          <a:prstGeom prst="rect">
            <a:avLst/>
          </a:prstGeom>
          <a:noFill/>
          <a:ln w="9525">
            <a:noFill/>
            <a:miter lim="800000"/>
            <a:headEnd/>
            <a:tailEnd/>
          </a:ln>
        </p:spPr>
        <p:txBody>
          <a:bodyPr>
            <a:spAutoFit/>
          </a:bodyPr>
          <a:lstStyle/>
          <a:p>
            <a:pPr>
              <a:buFont typeface="Arial" charset="0"/>
              <a:buNone/>
            </a:pPr>
            <a:r>
              <a:rPr lang="zh-CN" altLang="en-US" sz="2800" b="1">
                <a:latin typeface="宋体" charset="-122"/>
              </a:rPr>
              <a:t> </a:t>
            </a:r>
            <a:r>
              <a:rPr lang="en-US" altLang="zh-CN" sz="2800">
                <a:latin typeface="宋体" charset="-122"/>
              </a:rPr>
              <a:t>3.BETWEEN </a:t>
            </a:r>
            <a:endParaRPr lang="zh-CN" altLang="en-US" sz="2800">
              <a:latin typeface="宋体" charset="-122"/>
            </a:endParaRPr>
          </a:p>
        </p:txBody>
      </p:sp>
      <p:sp>
        <p:nvSpPr>
          <p:cNvPr id="63493" name="Rectangle 5"/>
          <p:cNvSpPr>
            <a:spLocks noChangeArrowheads="1"/>
          </p:cNvSpPr>
          <p:nvPr/>
        </p:nvSpPr>
        <p:spPr bwMode="auto">
          <a:xfrm>
            <a:off x="4357688" y="2897188"/>
            <a:ext cx="6742112" cy="1552575"/>
          </a:xfrm>
          <a:prstGeom prst="rect">
            <a:avLst/>
          </a:prstGeom>
          <a:noFill/>
          <a:ln w="9525">
            <a:noFill/>
            <a:miter lim="800000"/>
            <a:headEnd/>
            <a:tailEnd/>
          </a:ln>
          <a:effectLst/>
        </p:spPr>
        <p:txBody>
          <a:bodyPr anchor="ctr">
            <a:spAutoFit/>
          </a:bodyPr>
          <a:lstStyle/>
          <a:p>
            <a:pPr indent="266700" algn="ctr"/>
            <a:r>
              <a:rPr lang="zh-CN" altLang="en-US" sz="2400">
                <a:latin typeface="宋体" charset="-122"/>
              </a:rPr>
              <a:t>在两个值之间，比如从学生中查询</a:t>
            </a:r>
            <a:r>
              <a:rPr lang="en-US" altLang="zh-CN" sz="2400">
                <a:latin typeface="宋体" charset="-122"/>
              </a:rPr>
              <a:t>1990--1996</a:t>
            </a:r>
            <a:r>
              <a:rPr lang="zh-CN" altLang="en-US" sz="2400">
                <a:latin typeface="宋体" charset="-122"/>
              </a:rPr>
              <a:t>年出生学生信息的</a:t>
            </a:r>
            <a:r>
              <a:rPr lang="en-US" altLang="zh-CN" sz="2400">
                <a:latin typeface="宋体" charset="-122"/>
              </a:rPr>
              <a:t>sql</a:t>
            </a:r>
            <a:r>
              <a:rPr lang="zh-CN" altLang="en-US" sz="2400">
                <a:latin typeface="宋体" charset="-122"/>
              </a:rPr>
              <a:t>查询语句为：</a:t>
            </a:r>
          </a:p>
          <a:p>
            <a:pPr indent="266700" algn="ctr"/>
            <a:r>
              <a:rPr lang="en-US" altLang="zh-CN" sz="2400">
                <a:latin typeface="宋体" charset="-122"/>
              </a:rPr>
              <a:t>SELECT *  FROM </a:t>
            </a:r>
            <a:r>
              <a:rPr lang="zh-CN" altLang="en-US" sz="2400">
                <a:latin typeface="宋体" charset="-122"/>
              </a:rPr>
              <a:t>学生表 </a:t>
            </a:r>
            <a:r>
              <a:rPr lang="en-US" altLang="zh-CN" sz="2400">
                <a:latin typeface="宋体" charset="-122"/>
              </a:rPr>
              <a:t>WHERE </a:t>
            </a:r>
            <a:r>
              <a:rPr lang="zh-CN" altLang="en-US" sz="2400">
                <a:latin typeface="宋体" charset="-122"/>
              </a:rPr>
              <a:t>出生日期 </a:t>
            </a:r>
            <a:r>
              <a:rPr lang="en-US" altLang="zh-CN" sz="2400">
                <a:latin typeface="宋体" charset="-122"/>
              </a:rPr>
              <a:t>BETWEEN ‘1990-01-01’ AND  ‘1996-12-31’ </a:t>
            </a:r>
            <a:endParaRPr lang="zh-CN" altLang="en-US" sz="2400">
              <a:latin typeface="宋体" charset="-122"/>
            </a:endParaRPr>
          </a:p>
        </p:txBody>
      </p:sp>
    </p:spTree>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711</TotalTime>
  <Pages>0</Pages>
  <Words>7054</Words>
  <Characters>0</Characters>
  <Application>Microsoft Office PowerPoint</Application>
  <PresentationFormat>自定义</PresentationFormat>
  <Lines>0</Lines>
  <Paragraphs>427</Paragraphs>
  <Slides>81</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3</vt:i4>
      </vt:variant>
      <vt:variant>
        <vt:lpstr>幻灯片标题</vt:lpstr>
      </vt:variant>
      <vt:variant>
        <vt:i4>81</vt:i4>
      </vt:variant>
    </vt:vector>
  </HeadingPairs>
  <TitlesOfParts>
    <vt:vector size="92" baseType="lpstr">
      <vt:lpstr>Calibri</vt:lpstr>
      <vt:lpstr>宋体</vt:lpstr>
      <vt:lpstr>Arial</vt:lpstr>
      <vt:lpstr>Calibri Light</vt:lpstr>
      <vt:lpstr>华文琥珀</vt:lpstr>
      <vt:lpstr>幼圆</vt:lpstr>
      <vt:lpstr>微软雅黑</vt:lpstr>
      <vt:lpstr>Wingdings</vt:lpstr>
      <vt:lpstr>Office 主题</vt: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vector>
  </TitlesOfParts>
  <Company>微软中国</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LDPY</cp:lastModifiedBy>
  <cp:revision>87</cp:revision>
  <dcterms:created xsi:type="dcterms:W3CDTF">2016-03-29T09:34:52Z</dcterms:created>
  <dcterms:modified xsi:type="dcterms:W3CDTF">2016-12-21T07:03:42Z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