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5"/>
  </p:notesMasterIdLst>
  <p:sldIdLst>
    <p:sldId id="256" r:id="rId2"/>
    <p:sldId id="257" r:id="rId3"/>
    <p:sldId id="264" r:id="rId4"/>
    <p:sldId id="262" r:id="rId5"/>
    <p:sldId id="273" r:id="rId6"/>
    <p:sldId id="263" r:id="rId7"/>
    <p:sldId id="269" r:id="rId8"/>
    <p:sldId id="270" r:id="rId9"/>
    <p:sldId id="272" r:id="rId10"/>
    <p:sldId id="271" r:id="rId11"/>
    <p:sldId id="268" r:id="rId12"/>
    <p:sldId id="267" r:id="rId13"/>
    <p:sldId id="266" r:id="rId14"/>
    <p:sldId id="280" r:id="rId15"/>
    <p:sldId id="279" r:id="rId16"/>
    <p:sldId id="278" r:id="rId17"/>
    <p:sldId id="277" r:id="rId18"/>
    <p:sldId id="276" r:id="rId19"/>
    <p:sldId id="275" r:id="rId20"/>
    <p:sldId id="274" r:id="rId21"/>
    <p:sldId id="282" r:id="rId22"/>
    <p:sldId id="285" r:id="rId23"/>
    <p:sldId id="284" r:id="rId24"/>
    <p:sldId id="283" r:id="rId25"/>
    <p:sldId id="290" r:id="rId26"/>
    <p:sldId id="289" r:id="rId27"/>
    <p:sldId id="288" r:id="rId28"/>
    <p:sldId id="286" r:id="rId29"/>
    <p:sldId id="287" r:id="rId30"/>
    <p:sldId id="299" r:id="rId31"/>
    <p:sldId id="298" r:id="rId32"/>
    <p:sldId id="297" r:id="rId33"/>
    <p:sldId id="296" r:id="rId34"/>
    <p:sldId id="295" r:id="rId35"/>
    <p:sldId id="294" r:id="rId36"/>
    <p:sldId id="293" r:id="rId37"/>
    <p:sldId id="292" r:id="rId38"/>
    <p:sldId id="307" r:id="rId39"/>
    <p:sldId id="306" r:id="rId40"/>
    <p:sldId id="305" r:id="rId41"/>
    <p:sldId id="304" r:id="rId42"/>
    <p:sldId id="303" r:id="rId43"/>
    <p:sldId id="302" r:id="rId44"/>
    <p:sldId id="301" r:id="rId45"/>
    <p:sldId id="300" r:id="rId46"/>
    <p:sldId id="291" r:id="rId47"/>
    <p:sldId id="315" r:id="rId48"/>
    <p:sldId id="318" r:id="rId49"/>
    <p:sldId id="319" r:id="rId50"/>
    <p:sldId id="320" r:id="rId51"/>
    <p:sldId id="317" r:id="rId52"/>
    <p:sldId id="316" r:id="rId53"/>
    <p:sldId id="261" r:id="rId54"/>
  </p:sldIdLst>
  <p:sldSz cx="12192000" cy="6858000"/>
  <p:notesSz cx="6858000" cy="9144000"/>
  <p:embeddedFontLst>
    <p:embeddedFont>
      <p:font typeface="Calibri" panose="020F0502020204030204" pitchFamily="34" charset="0"/>
      <p:regular r:id="rId56"/>
      <p:bold r:id="rId57"/>
      <p:italic r:id="rId58"/>
      <p:boldItalic r:id="rId59"/>
    </p:embeddedFont>
    <p:embeddedFont>
      <p:font typeface="Calibri Light" panose="020F0302020204030204" pitchFamily="34" charset="0"/>
      <p:regular r:id="rId60"/>
      <p:italic r:id="rId61"/>
    </p:embeddedFont>
    <p:embeddedFont>
      <p:font typeface="等线" panose="02010600030101010101" pitchFamily="2" charset="-122"/>
      <p:regular r:id="rId62"/>
      <p:bold r:id="rId63"/>
    </p:embeddedFont>
    <p:embeddedFont>
      <p:font typeface="黑体" panose="02010609060101010101" pitchFamily="49" charset="-122"/>
      <p:regular r:id="rId64"/>
    </p:embeddedFont>
    <p:embeddedFont>
      <p:font typeface="Malgun Gothic Semilight" panose="020B0502040204020203" pitchFamily="34" charset="-122"/>
      <p:regular r:id="rId65"/>
    </p:embeddedFont>
    <p:embeddedFont>
      <p:font typeface="微软雅黑" panose="020B0503020204020204" pitchFamily="34" charset="-122"/>
      <p:regular r:id="rId66"/>
      <p:bold r:id="rId67"/>
    </p:embeddedFont>
    <p:embeddedFont>
      <p:font typeface="仿宋" panose="02010609060101010101" pitchFamily="49" charset="-122"/>
      <p:regular r:id="rId6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6EAD"/>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7" autoAdjust="0"/>
  </p:normalViewPr>
  <p:slideViewPr>
    <p:cSldViewPr snapToGrid="0" showGuides="1">
      <p:cViewPr varScale="1">
        <p:scale>
          <a:sx n="87" d="100"/>
          <a:sy n="87" d="100"/>
        </p:scale>
        <p:origin x="528" y="77"/>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3134"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font" Target="fonts/font8.fntdata"/><Relationship Id="rId68"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0FD5C4-0232-4732-9E78-55BC3E46C754}" type="datetimeFigureOut">
              <a:rPr lang="zh-CN" altLang="en-US" smtClean="0"/>
              <a:t>2017/3/13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D4E54A-4BDF-40D6-9F26-FB001FCC02DA}" type="slidenum">
              <a:rPr lang="zh-CN" altLang="en-US" smtClean="0"/>
              <a:t>‹#›</a:t>
            </a:fld>
            <a:endParaRPr lang="zh-CN" altLang="en-US"/>
          </a:p>
        </p:txBody>
      </p:sp>
    </p:spTree>
    <p:extLst>
      <p:ext uri="{BB962C8B-B14F-4D97-AF65-F5344CB8AC3E}">
        <p14:creationId xmlns:p14="http://schemas.microsoft.com/office/powerpoint/2010/main" val="1024986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D4E54A-4BDF-40D6-9F26-FB001FCC02DA}" type="slidenum">
              <a:rPr lang="zh-CN" altLang="en-US" smtClean="0"/>
              <a:t>1</a:t>
            </a:fld>
            <a:endParaRPr lang="zh-CN" altLang="en-US"/>
          </a:p>
        </p:txBody>
      </p:sp>
    </p:spTree>
    <p:extLst>
      <p:ext uri="{BB962C8B-B14F-4D97-AF65-F5344CB8AC3E}">
        <p14:creationId xmlns:p14="http://schemas.microsoft.com/office/powerpoint/2010/main" val="3246020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36229;&#38142;&#25509;&#25991;&#20214;/12.3.3.docx"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36229;&#38142;&#25509;&#25991;&#20214;/12.3.3.docx"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871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5442516"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en-US"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 </a:t>
            </a:r>
            <a:r>
              <a:rPr lang="zh-CN" altLang="en-US" sz="440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a:t>
            </a:r>
            <a:r>
              <a:rPr lang="zh-CN" altLang="en-US" sz="440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序设计</a:t>
            </a:r>
            <a:r>
              <a:rPr lang="zh-CN" altLang="zh-CN" sz="440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zh-CN"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课程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6628265" y="3657570"/>
            <a:ext cx="5363969" cy="769441"/>
          </a:xfrm>
          <a:prstGeom prst="rect">
            <a:avLst/>
          </a:prstGeom>
          <a:noFill/>
        </p:spPr>
        <p:txBody>
          <a:bodyPr wrap="none" rtlCol="0">
            <a:spAutoFit/>
          </a:bodyPr>
          <a:lstStyle/>
          <a:p>
            <a:r>
              <a:rPr lang="zh-CN" altLang="en-US" sz="440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第十二章     </a:t>
            </a:r>
            <a:r>
              <a:rPr lang="en-US" altLang="zh-CN" sz="440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GUI</a:t>
            </a:r>
            <a:r>
              <a:rPr lang="zh-CN" altLang="en-US" sz="440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布局</a:t>
            </a:r>
            <a:endPar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4"/>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5"/>
          <a:srcRect l="-883" r="883"/>
          <a:stretch>
            <a:fillRect/>
          </a:stretch>
        </p:blipFill>
        <p:spPr>
          <a:xfrm>
            <a:off x="4217035" y="53340"/>
            <a:ext cx="5390515" cy="2455545"/>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12.2  </a:t>
            </a:r>
            <a:r>
              <a:rPr lang="zh-CN" altLang="en-US" sz="3200">
                <a:solidFill>
                  <a:schemeClr val="bg1"/>
                </a:solidFill>
                <a:latin typeface="等线" panose="02010600030101010101" pitchFamily="2" charset="-122"/>
                <a:ea typeface="等线" panose="02010600030101010101" pitchFamily="2" charset="-122"/>
              </a:rPr>
              <a:t>系统设计</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95226"/>
            <a:ext cx="11513654" cy="3416320"/>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如图</a:t>
            </a:r>
            <a:r>
              <a:rPr lang="en-US" altLang="zh-CN" kern="100">
                <a:solidFill>
                  <a:srgbClr val="076EAD"/>
                </a:solidFill>
                <a:latin typeface="黑体" panose="02010609060101010101" pitchFamily="49" charset="-122"/>
                <a:ea typeface="黑体" panose="02010609060101010101" pitchFamily="49" charset="-122"/>
              </a:rPr>
              <a:t>12.3</a:t>
            </a:r>
            <a:r>
              <a:rPr lang="zh-CN" altLang="zh-CN" kern="100">
                <a:solidFill>
                  <a:srgbClr val="076EAD"/>
                </a:solidFill>
                <a:latin typeface="黑体" panose="02010609060101010101" pitchFamily="49" charset="-122"/>
                <a:ea typeface="黑体" panose="02010609060101010101" pitchFamily="49" charset="-122"/>
              </a:rPr>
              <a:t>所示，系统的工程名称为</a:t>
            </a:r>
            <a:r>
              <a:rPr lang="en-US" altLang="zh-CN" kern="100">
                <a:solidFill>
                  <a:srgbClr val="076EAD"/>
                </a:solidFill>
                <a:latin typeface="黑体" panose="02010609060101010101" pitchFamily="49" charset="-122"/>
                <a:ea typeface="黑体" panose="02010609060101010101" pitchFamily="49" charset="-122"/>
              </a:rPr>
              <a:t>tsgl</a:t>
            </a:r>
            <a:r>
              <a:rPr lang="zh-CN" altLang="zh-CN" kern="100">
                <a:solidFill>
                  <a:srgbClr val="076EAD"/>
                </a:solidFill>
                <a:latin typeface="黑体" panose="02010609060101010101" pitchFamily="49" charset="-122"/>
                <a:ea typeface="黑体" panose="02010609060101010101" pitchFamily="49" charset="-122"/>
              </a:rPr>
              <a:t>，工程所包含的文件夹及功能包主要有以下几个方面：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src</a:t>
            </a:r>
            <a:r>
              <a:rPr lang="zh-CN" altLang="zh-CN" kern="100">
                <a:solidFill>
                  <a:srgbClr val="076EAD"/>
                </a:solidFill>
                <a:latin typeface="黑体" panose="02010609060101010101" pitchFamily="49" charset="-122"/>
                <a:ea typeface="黑体" panose="02010609060101010101" pitchFamily="49" charset="-122"/>
              </a:rPr>
              <a:t>目录：用于存放系统的所有源代码。源代码按照包结构进行组织。</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db</a:t>
            </a:r>
            <a:r>
              <a:rPr lang="zh-CN" altLang="zh-CN" kern="100">
                <a:solidFill>
                  <a:srgbClr val="076EAD"/>
                </a:solidFill>
                <a:latin typeface="黑体" panose="02010609060101010101" pitchFamily="49" charset="-122"/>
                <a:ea typeface="黑体" panose="02010609060101010101" pitchFamily="49" charset="-122"/>
              </a:rPr>
              <a:t>包：存放数据库操作类</a:t>
            </a:r>
            <a:r>
              <a:rPr lang="zh-CN" altLang="zh-CN" kern="100" smtClean="0">
                <a:solidFill>
                  <a:srgbClr val="076EAD"/>
                </a:solidFill>
                <a:latin typeface="黑体" panose="02010609060101010101" pitchFamily="49" charset="-122"/>
                <a:ea typeface="黑体" panose="02010609060101010101" pitchFamily="49" charset="-122"/>
              </a:rPr>
              <a:t>。</a:t>
            </a:r>
            <a:endParaRPr lang="en-US" altLang="zh-CN" kern="100" smtClean="0">
              <a:solidFill>
                <a:srgbClr val="076EAD"/>
              </a:solidFill>
              <a:latin typeface="黑体" panose="02010609060101010101" pitchFamily="49" charset="-122"/>
              <a:ea typeface="黑体" panose="02010609060101010101" pitchFamily="49" charset="-122"/>
            </a:endParaRPr>
          </a:p>
          <a:p>
            <a:pPr>
              <a:lnSpc>
                <a:spcPct val="150000"/>
              </a:lnSpc>
            </a:pPr>
            <a:r>
              <a:rPr lang="en-US" altLang="zh-CN" smtClean="0">
                <a:solidFill>
                  <a:srgbClr val="076EAD"/>
                </a:solidFill>
                <a:latin typeface="黑体" panose="02010609060101010101" pitchFamily="49" charset="-122"/>
                <a:ea typeface="黑体" panose="02010609060101010101" pitchFamily="49" charset="-122"/>
              </a:rPr>
              <a:t>  </a:t>
            </a:r>
            <a:r>
              <a:rPr lang="zh-CN" altLang="zh-CN" smtClean="0">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3</a:t>
            </a:r>
            <a:r>
              <a:rPr lang="zh-CN" altLang="zh-CN">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entity</a:t>
            </a:r>
            <a:r>
              <a:rPr lang="zh-CN" altLang="zh-CN">
                <a:solidFill>
                  <a:srgbClr val="076EAD"/>
                </a:solidFill>
                <a:latin typeface="黑体" panose="02010609060101010101" pitchFamily="49" charset="-122"/>
                <a:ea typeface="黑体" panose="02010609060101010101" pitchFamily="49" charset="-122"/>
              </a:rPr>
              <a:t>包：存放系统的实体类，包括图书、读者等实体。</a:t>
            </a:r>
          </a:p>
          <a:p>
            <a:pPr>
              <a:lnSpc>
                <a:spcPct val="150000"/>
              </a:lnSpc>
            </a:pPr>
            <a:r>
              <a:rPr lang="en-US" altLang="zh-CN" smtClean="0">
                <a:solidFill>
                  <a:srgbClr val="076EAD"/>
                </a:solidFill>
                <a:latin typeface="黑体" panose="02010609060101010101" pitchFamily="49" charset="-122"/>
                <a:ea typeface="黑体" panose="02010609060101010101" pitchFamily="49" charset="-122"/>
              </a:rPr>
              <a:t>  </a:t>
            </a:r>
            <a:r>
              <a:rPr lang="zh-CN" altLang="zh-CN" smtClean="0">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4</a:t>
            </a:r>
            <a:r>
              <a:rPr lang="zh-CN" altLang="zh-CN">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util</a:t>
            </a:r>
            <a:r>
              <a:rPr lang="zh-CN" altLang="zh-CN">
                <a:solidFill>
                  <a:srgbClr val="076EAD"/>
                </a:solidFill>
                <a:latin typeface="黑体" panose="02010609060101010101" pitchFamily="49" charset="-122"/>
                <a:ea typeface="黑体" panose="02010609060101010101" pitchFamily="49" charset="-122"/>
              </a:rPr>
              <a:t>包：存放系统的实用工具类，为其他包共用。</a:t>
            </a:r>
          </a:p>
          <a:p>
            <a:pPr>
              <a:lnSpc>
                <a:spcPct val="150000"/>
              </a:lnSpc>
            </a:pPr>
            <a:r>
              <a:rPr lang="en-US" altLang="zh-CN" smtClean="0">
                <a:solidFill>
                  <a:srgbClr val="076EAD"/>
                </a:solidFill>
                <a:latin typeface="黑体" panose="02010609060101010101" pitchFamily="49" charset="-122"/>
                <a:ea typeface="黑体" panose="02010609060101010101" pitchFamily="49" charset="-122"/>
              </a:rPr>
              <a:t>  </a:t>
            </a:r>
            <a:r>
              <a:rPr lang="zh-CN" altLang="zh-CN" smtClean="0">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5</a:t>
            </a:r>
            <a:r>
              <a:rPr lang="zh-CN" altLang="zh-CN">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window</a:t>
            </a:r>
            <a:r>
              <a:rPr lang="zh-CN" altLang="zh-CN">
                <a:solidFill>
                  <a:srgbClr val="076EAD"/>
                </a:solidFill>
                <a:latin typeface="黑体" panose="02010609060101010101" pitchFamily="49" charset="-122"/>
                <a:ea typeface="黑体" panose="02010609060101010101" pitchFamily="49" charset="-122"/>
              </a:rPr>
              <a:t>包：存放系统的图形界面窗口类。</a:t>
            </a:r>
          </a:p>
          <a:p>
            <a:pPr>
              <a:lnSpc>
                <a:spcPct val="150000"/>
              </a:lnSpc>
            </a:pPr>
            <a:r>
              <a:rPr lang="en-US" altLang="zh-CN" smtClean="0">
                <a:solidFill>
                  <a:srgbClr val="076EAD"/>
                </a:solidFill>
                <a:latin typeface="黑体" panose="02010609060101010101" pitchFamily="49" charset="-122"/>
                <a:ea typeface="黑体" panose="02010609060101010101" pitchFamily="49" charset="-122"/>
              </a:rPr>
              <a:t>  </a:t>
            </a:r>
            <a:r>
              <a:rPr lang="zh-CN" altLang="zh-CN" smtClean="0">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6</a:t>
            </a:r>
            <a:r>
              <a:rPr lang="zh-CN" altLang="zh-CN">
                <a:solidFill>
                  <a:srgbClr val="076EAD"/>
                </a:solidFill>
                <a:latin typeface="黑体" panose="02010609060101010101" pitchFamily="49" charset="-122"/>
                <a:ea typeface="黑体" panose="02010609060101010101" pitchFamily="49" charset="-122"/>
              </a:rPr>
              <a:t>）</a:t>
            </a:r>
            <a:r>
              <a:rPr lang="en-US" altLang="zh-CN">
                <a:solidFill>
                  <a:srgbClr val="076EAD"/>
                </a:solidFill>
                <a:latin typeface="黑体" panose="02010609060101010101" pitchFamily="49" charset="-122"/>
                <a:ea typeface="黑体" panose="02010609060101010101" pitchFamily="49" charset="-122"/>
              </a:rPr>
              <a:t>lib</a:t>
            </a:r>
            <a:r>
              <a:rPr lang="zh-CN" altLang="zh-CN">
                <a:solidFill>
                  <a:srgbClr val="076EAD"/>
                </a:solidFill>
                <a:latin typeface="黑体" panose="02010609060101010101" pitchFamily="49" charset="-122"/>
                <a:ea typeface="黑体" panose="02010609060101010101" pitchFamily="49" charset="-122"/>
              </a:rPr>
              <a:t>目录：存放系统运行所必需的库文件，需要加入到</a:t>
            </a:r>
            <a:r>
              <a:rPr lang="en-US" altLang="zh-CN">
                <a:solidFill>
                  <a:srgbClr val="076EAD"/>
                </a:solidFill>
                <a:latin typeface="黑体" panose="02010609060101010101" pitchFamily="49" charset="-122"/>
                <a:ea typeface="黑体" panose="02010609060101010101" pitchFamily="49" charset="-122"/>
              </a:rPr>
              <a:t>Eclipse</a:t>
            </a:r>
            <a:r>
              <a:rPr lang="zh-CN" altLang="zh-CN">
                <a:solidFill>
                  <a:srgbClr val="076EAD"/>
                </a:solidFill>
                <a:latin typeface="黑体" panose="02010609060101010101" pitchFamily="49" charset="-122"/>
                <a:ea typeface="黑体" panose="02010609060101010101" pitchFamily="49" charset="-122"/>
              </a:rPr>
              <a:t>的</a:t>
            </a:r>
            <a:r>
              <a:rPr lang="en-US" altLang="zh-CN">
                <a:solidFill>
                  <a:srgbClr val="076EAD"/>
                </a:solidFill>
                <a:latin typeface="黑体" panose="02010609060101010101" pitchFamily="49" charset="-122"/>
                <a:ea typeface="黑体" panose="02010609060101010101" pitchFamily="49" charset="-122"/>
              </a:rPr>
              <a:t>Build Path</a:t>
            </a:r>
            <a:r>
              <a:rPr lang="zh-CN" altLang="zh-CN">
                <a:solidFill>
                  <a:srgbClr val="076EAD"/>
                </a:solidFill>
                <a:latin typeface="黑体" panose="02010609060101010101" pitchFamily="49" charset="-122"/>
                <a:ea typeface="黑体" panose="02010609060101010101" pitchFamily="49" charset="-122"/>
              </a:rPr>
              <a:t>中。</a:t>
            </a:r>
          </a:p>
          <a:p>
            <a:pPr indent="266700" algn="just">
              <a:lnSpc>
                <a:spcPct val="150000"/>
              </a:lnSpc>
              <a:spcAft>
                <a:spcPts val="0"/>
              </a:spcAft>
              <a:tabLst>
                <a:tab pos="457200" algn="l"/>
              </a:tabLst>
            </a:pP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82450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smtClean="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a:t>
            </a:r>
            <a:r>
              <a:rPr lang="zh-CN" altLang="en-US" sz="3200" smtClean="0">
                <a:solidFill>
                  <a:schemeClr val="bg1"/>
                </a:solidFill>
                <a:latin typeface="等线" panose="02010600030101010101" pitchFamily="2" charset="-122"/>
                <a:ea typeface="等线" panose="02010600030101010101" pitchFamily="2" charset="-122"/>
              </a:rPr>
              <a:t>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6" name="矩形 5"/>
          <p:cNvSpPr/>
          <p:nvPr/>
        </p:nvSpPr>
        <p:spPr>
          <a:xfrm>
            <a:off x="417507" y="555990"/>
            <a:ext cx="10540030" cy="1882182"/>
          </a:xfrm>
          <a:prstGeom prst="rect">
            <a:avLst/>
          </a:prstGeom>
        </p:spPr>
        <p:txBody>
          <a:bodyPr wrap="square">
            <a:spAutoFit/>
          </a:bodyPr>
          <a:lstStyle/>
          <a:p>
            <a:pPr>
              <a:lnSpc>
                <a:spcPct val="173000"/>
              </a:lnSpc>
              <a:spcBef>
                <a:spcPts val="1300"/>
              </a:spcBef>
              <a:spcAft>
                <a:spcPts val="50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项目实现</a:t>
            </a:r>
          </a:p>
          <a:p>
            <a:pPr indent="266700">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本项目实现主要从以下几个方面分别实现：（</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）项目的目录搭建及导包、（</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）数据库的设计与创建、（</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）公共模块的实现、（</a:t>
            </a:r>
            <a:r>
              <a:rPr lang="en-US" altLang="zh-CN" kern="100">
                <a:solidFill>
                  <a:srgbClr val="076EAD"/>
                </a:solidFill>
                <a:latin typeface="黑体" panose="02010609060101010101" pitchFamily="49" charset="-122"/>
                <a:ea typeface="黑体" panose="02010609060101010101" pitchFamily="49" charset="-122"/>
              </a:rPr>
              <a:t>4</a:t>
            </a:r>
            <a:r>
              <a:rPr lang="zh-CN" altLang="zh-CN" kern="100">
                <a:solidFill>
                  <a:srgbClr val="076EAD"/>
                </a:solidFill>
                <a:latin typeface="黑体" panose="02010609060101010101" pitchFamily="49" charset="-122"/>
                <a:ea typeface="黑体" panose="02010609060101010101" pitchFamily="49" charset="-122"/>
              </a:rPr>
              <a:t>）登陆模块的实现、（</a:t>
            </a:r>
            <a:r>
              <a:rPr lang="en-US" altLang="zh-CN" kern="100">
                <a:solidFill>
                  <a:srgbClr val="076EAD"/>
                </a:solidFill>
                <a:latin typeface="黑体" panose="02010609060101010101" pitchFamily="49" charset="-122"/>
                <a:ea typeface="黑体" panose="02010609060101010101" pitchFamily="49" charset="-122"/>
              </a:rPr>
              <a:t>5</a:t>
            </a:r>
            <a:r>
              <a:rPr lang="zh-CN" altLang="zh-CN" kern="100">
                <a:solidFill>
                  <a:srgbClr val="076EAD"/>
                </a:solidFill>
                <a:latin typeface="黑体" panose="02010609060101010101" pitchFamily="49" charset="-122"/>
                <a:ea typeface="黑体" panose="02010609060101010101" pitchFamily="49" charset="-122"/>
              </a:rPr>
              <a:t>）主界面实现、（</a:t>
            </a:r>
            <a:r>
              <a:rPr lang="en-US" altLang="zh-CN" kern="100">
                <a:solidFill>
                  <a:srgbClr val="076EAD"/>
                </a:solidFill>
                <a:latin typeface="黑体" panose="02010609060101010101" pitchFamily="49" charset="-122"/>
                <a:ea typeface="黑体" panose="02010609060101010101" pitchFamily="49" charset="-122"/>
              </a:rPr>
              <a:t>6</a:t>
            </a:r>
            <a:r>
              <a:rPr lang="zh-CN" altLang="zh-CN" kern="100">
                <a:solidFill>
                  <a:srgbClr val="076EAD"/>
                </a:solidFill>
                <a:latin typeface="黑体" panose="02010609060101010101" pitchFamily="49" charset="-122"/>
                <a:ea typeface="黑体" panose="02010609060101010101" pitchFamily="49" charset="-122"/>
              </a:rPr>
              <a:t>）基础数据维护模块的实现、（</a:t>
            </a:r>
            <a:r>
              <a:rPr lang="en-US" altLang="zh-CN" kern="100">
                <a:solidFill>
                  <a:srgbClr val="076EAD"/>
                </a:solidFill>
                <a:latin typeface="黑体" panose="02010609060101010101" pitchFamily="49" charset="-122"/>
                <a:ea typeface="黑体" panose="02010609060101010101" pitchFamily="49" charset="-122"/>
              </a:rPr>
              <a:t>7</a:t>
            </a:r>
            <a:r>
              <a:rPr lang="zh-CN" altLang="zh-CN" kern="100">
                <a:solidFill>
                  <a:srgbClr val="076EAD"/>
                </a:solidFill>
                <a:latin typeface="黑体" panose="02010609060101010101" pitchFamily="49" charset="-122"/>
                <a:ea typeface="黑体" panose="02010609060101010101" pitchFamily="49" charset="-122"/>
              </a:rPr>
              <a:t>）借阅管理模块的实现、（</a:t>
            </a:r>
            <a:r>
              <a:rPr lang="en-US" altLang="zh-CN" kern="100">
                <a:solidFill>
                  <a:srgbClr val="076EAD"/>
                </a:solidFill>
                <a:latin typeface="黑体" panose="02010609060101010101" pitchFamily="49" charset="-122"/>
                <a:ea typeface="黑体" panose="02010609060101010101" pitchFamily="49" charset="-122"/>
              </a:rPr>
              <a:t>8</a:t>
            </a:r>
            <a:r>
              <a:rPr lang="zh-CN" altLang="zh-CN" kern="100">
                <a:solidFill>
                  <a:srgbClr val="076EAD"/>
                </a:solidFill>
                <a:latin typeface="黑体" panose="02010609060101010101" pitchFamily="49" charset="-122"/>
                <a:ea typeface="黑体" panose="02010609060101010101" pitchFamily="49" charset="-122"/>
              </a:rPr>
              <a:t>）查询管理模块的实现、（</a:t>
            </a:r>
            <a:r>
              <a:rPr lang="en-US" altLang="zh-CN" kern="100">
                <a:solidFill>
                  <a:srgbClr val="076EAD"/>
                </a:solidFill>
                <a:latin typeface="黑体" panose="02010609060101010101" pitchFamily="49" charset="-122"/>
                <a:ea typeface="黑体" panose="02010609060101010101" pitchFamily="49" charset="-122"/>
              </a:rPr>
              <a:t>9</a:t>
            </a:r>
            <a:r>
              <a:rPr lang="zh-CN" altLang="zh-CN" kern="100">
                <a:solidFill>
                  <a:srgbClr val="076EAD"/>
                </a:solidFill>
                <a:latin typeface="黑体" panose="02010609060101010101" pitchFamily="49" charset="-122"/>
                <a:ea typeface="黑体" panose="02010609060101010101" pitchFamily="49" charset="-122"/>
              </a:rPr>
              <a:t>）系统管理模块的实现等。</a:t>
            </a:r>
          </a:p>
        </p:txBody>
      </p:sp>
      <p:sp>
        <p:nvSpPr>
          <p:cNvPr id="5" name="Rectangle 2"/>
          <p:cNvSpPr>
            <a:spLocks noChangeArrowheads="1"/>
          </p:cNvSpPr>
          <p:nvPr/>
        </p:nvSpPr>
        <p:spPr bwMode="auto">
          <a:xfrm>
            <a:off x="197701" y="2367792"/>
            <a:ext cx="11434523" cy="4095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a:lnSpc>
                <a:spcPct val="150000"/>
              </a:lnSpc>
            </a:pPr>
            <a:r>
              <a:rPr lang="en-US" altLang="zh-CN" b="1" kern="100"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12.3.1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项</a:t>
            </a:r>
            <a:r>
              <a:rPr lang="zh-CN" altLang="zh-CN" b="1" kern="100"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目</a:t>
            </a:r>
            <a:r>
              <a:rPr lang="zh-CN" altLang="en-US"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目</a:t>
            </a:r>
            <a:r>
              <a:rPr lang="zh-CN" altLang="en-US" b="1" kern="100"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录搭建及导包</a:t>
            </a:r>
            <a:endPar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l" defTabSz="914400" rtl="0" eaLnBrk="0" fontAlgn="base" latinLnBrk="0" hangingPunct="0">
              <a:spcBef>
                <a:spcPct val="0"/>
              </a:spcBef>
              <a:spcAft>
                <a:spcPct val="0"/>
              </a:spcAft>
              <a:buClrTx/>
              <a:buSzTx/>
              <a:buFontTx/>
              <a:buNone/>
              <a:tabLst>
                <a:tab pos="457200" algn="l"/>
              </a:tabLst>
            </a:pPr>
            <a:r>
              <a:rPr kumimoji="0" lang="zh-CN"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）开启</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Eclipse</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集成开发环境，并创建如图</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12.3</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所示的目录结构。</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2</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）导包。</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spcBef>
                <a:spcPts val="800"/>
              </a:spcBef>
              <a:spcAft>
                <a:spcPts val="80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由于本项目是针对</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数据库操作的，所以需要在项目中引入操作</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数据库的</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包，在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可以从网络上搜索得到。本项目中使用的</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包为</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mysql-connector-java-3.1.14-bin.jar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lnSpc>
                <a:spcPct val="150000"/>
              </a:lnSpc>
              <a:spcBef>
                <a:spcPct val="0"/>
              </a:spcBef>
              <a:spcAft>
                <a:spcPts val="50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①从网络上下载</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mysql-connector-java-3.1.14-bin.jar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保存到本地磁盘上，比如保存到</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D</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盘根目录下；</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lnSpc>
                <a:spcPts val="2800"/>
              </a:lnSpc>
              <a:spcBef>
                <a:spcPct val="0"/>
              </a:spcBef>
              <a:spcAft>
                <a:spcPts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宋体" panose="02010600030101010101" pitchFamily="2" charset="-122"/>
              </a:rPr>
              <a:t>②</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选择在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Eclipse</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中选择</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【tsgl】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项目，点击右键选择</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【Properties】</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属性选项，在打开的属性窗口中，在左侧的选项中选中</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【Java Build Path】</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，在右侧弹出的页框中选择</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【Libraries】</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页框，并在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【Libraries】</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页框的右侧按钮中选择</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【Add External JARS...】</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按钮，在弹出的对话框中选择保存在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D</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盘根目录下的</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mysql-connector-java-3.1.14-bin.jar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文件，点击确定按钮，如图</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12.4</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所示。点击</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【OK】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按钮，这样就将</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包添加进了</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tsgl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项目中了，此时</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tsgl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界面的</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lib</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中就有了该</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Jar</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包了，如图</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12.5</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所示。</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569905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pic>
        <p:nvPicPr>
          <p:cNvPr id="512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7558" y="1215495"/>
            <a:ext cx="55753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009899" y="5550366"/>
            <a:ext cx="5070619" cy="442878"/>
          </a:xfrm>
          <a:prstGeom prst="rect">
            <a:avLst/>
          </a:prstGeom>
        </p:spPr>
        <p:txBody>
          <a:bodyPr wrap="none">
            <a:spAutoFit/>
          </a:bodyPr>
          <a:lstStyle/>
          <a:p>
            <a:pPr indent="266700" algn="ctr">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12.4 </a:t>
            </a:r>
            <a:r>
              <a:rPr lang="zh-CN" altLang="zh-CN" kern="100">
                <a:solidFill>
                  <a:srgbClr val="076EAD"/>
                </a:solidFill>
                <a:latin typeface="黑体" panose="02010609060101010101" pitchFamily="49" charset="-122"/>
                <a:ea typeface="黑体" panose="02010609060101010101" pitchFamily="49" charset="-122"/>
              </a:rPr>
              <a:t>项目属性中</a:t>
            </a:r>
            <a:r>
              <a:rPr lang="en-US" altLang="zh-CN" kern="100">
                <a:solidFill>
                  <a:srgbClr val="076EAD"/>
                </a:solidFill>
                <a:latin typeface="黑体" panose="02010609060101010101" pitchFamily="49" charset="-122"/>
                <a:ea typeface="黑体" panose="02010609060101010101" pitchFamily="49" charset="-122"/>
              </a:rPr>
              <a:t>Build Path</a:t>
            </a:r>
            <a:r>
              <a:rPr lang="zh-CN" altLang="zh-CN" kern="100">
                <a:solidFill>
                  <a:srgbClr val="076EAD"/>
                </a:solidFill>
                <a:latin typeface="黑体" panose="02010609060101010101" pitchFamily="49" charset="-122"/>
                <a:ea typeface="黑体" panose="02010609060101010101" pitchFamily="49" charset="-122"/>
              </a:rPr>
              <a:t>添加</a:t>
            </a:r>
            <a:r>
              <a:rPr lang="en-US" altLang="zh-CN" kern="100">
                <a:solidFill>
                  <a:srgbClr val="076EAD"/>
                </a:solidFill>
                <a:latin typeface="黑体" panose="02010609060101010101" pitchFamily="49" charset="-122"/>
                <a:ea typeface="黑体" panose="02010609060101010101" pitchFamily="49" charset="-122"/>
              </a:rPr>
              <a:t>JAR</a:t>
            </a:r>
            <a:r>
              <a:rPr lang="zh-CN" altLang="zh-CN" kern="100">
                <a:solidFill>
                  <a:srgbClr val="076EAD"/>
                </a:solidFill>
                <a:latin typeface="黑体" panose="02010609060101010101" pitchFamily="49" charset="-122"/>
                <a:ea typeface="黑体" panose="02010609060101010101" pitchFamily="49" charset="-122"/>
              </a:rPr>
              <a:t>包界面</a:t>
            </a:r>
          </a:p>
        </p:txBody>
      </p:sp>
    </p:spTree>
    <p:extLst>
      <p:ext uri="{BB962C8B-B14F-4D97-AF65-F5344CB8AC3E}">
        <p14:creationId xmlns:p14="http://schemas.microsoft.com/office/powerpoint/2010/main" val="28406465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pic>
        <p:nvPicPr>
          <p:cNvPr id="6146" name="图片 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4106" y="857617"/>
            <a:ext cx="300355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274919" y="3121402"/>
            <a:ext cx="3685624" cy="442878"/>
          </a:xfrm>
          <a:prstGeom prst="rect">
            <a:avLst/>
          </a:prstGeom>
        </p:spPr>
        <p:txBody>
          <a:bodyPr wrap="none">
            <a:spAutoFit/>
          </a:bodyPr>
          <a:lstStyle/>
          <a:p>
            <a:pPr indent="266700" algn="ctr">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12.5 tsgl</a:t>
            </a:r>
            <a:r>
              <a:rPr lang="zh-CN" altLang="zh-CN" kern="100">
                <a:solidFill>
                  <a:srgbClr val="076EAD"/>
                </a:solidFill>
                <a:latin typeface="黑体" panose="02010609060101010101" pitchFamily="49" charset="-122"/>
                <a:ea typeface="黑体" panose="02010609060101010101" pitchFamily="49" charset="-122"/>
              </a:rPr>
              <a:t>项目</a:t>
            </a:r>
            <a:r>
              <a:rPr lang="en-US" altLang="zh-CN" kern="100">
                <a:solidFill>
                  <a:srgbClr val="076EAD"/>
                </a:solidFill>
                <a:latin typeface="黑体" panose="02010609060101010101" pitchFamily="49" charset="-122"/>
                <a:ea typeface="黑体" panose="02010609060101010101" pitchFamily="49" charset="-122"/>
              </a:rPr>
              <a:t>JAR</a:t>
            </a:r>
            <a:r>
              <a:rPr lang="zh-CN" altLang="zh-CN" kern="100">
                <a:solidFill>
                  <a:srgbClr val="076EAD"/>
                </a:solidFill>
                <a:latin typeface="黑体" panose="02010609060101010101" pitchFamily="49" charset="-122"/>
                <a:ea typeface="黑体" panose="02010609060101010101" pitchFamily="49" charset="-122"/>
              </a:rPr>
              <a:t>包后的界面</a:t>
            </a:r>
          </a:p>
        </p:txBody>
      </p:sp>
      <p:sp>
        <p:nvSpPr>
          <p:cNvPr id="3" name="矩形 2"/>
          <p:cNvSpPr/>
          <p:nvPr/>
        </p:nvSpPr>
        <p:spPr>
          <a:xfrm>
            <a:off x="621323" y="4329844"/>
            <a:ext cx="9841523" cy="923330"/>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添加了</a:t>
            </a:r>
            <a:r>
              <a:rPr lang="en-US" altLang="zh-CN" kern="100">
                <a:solidFill>
                  <a:srgbClr val="076EAD"/>
                </a:solidFill>
                <a:latin typeface="黑体" panose="02010609060101010101" pitchFamily="49" charset="-122"/>
                <a:ea typeface="黑体" panose="02010609060101010101" pitchFamily="49" charset="-122"/>
              </a:rPr>
              <a:t>jar</a:t>
            </a:r>
            <a:r>
              <a:rPr lang="zh-CN" altLang="zh-CN" kern="100">
                <a:solidFill>
                  <a:srgbClr val="076EAD"/>
                </a:solidFill>
                <a:latin typeface="黑体" panose="02010609060101010101" pitchFamily="49" charset="-122"/>
                <a:ea typeface="黑体" panose="02010609060101010101" pitchFamily="49" charset="-122"/>
              </a:rPr>
              <a:t>包后，就可以在工程中使用</a:t>
            </a:r>
            <a:r>
              <a:rPr lang="en-US" altLang="zh-CN" kern="100">
                <a:solidFill>
                  <a:srgbClr val="076EAD"/>
                </a:solidFill>
                <a:latin typeface="黑体" panose="02010609060101010101" pitchFamily="49" charset="-122"/>
                <a:ea typeface="黑体" panose="02010609060101010101" pitchFamily="49" charset="-122"/>
              </a:rPr>
              <a:t>jar</a:t>
            </a:r>
            <a:r>
              <a:rPr lang="zh-CN" altLang="zh-CN" kern="100">
                <a:solidFill>
                  <a:srgbClr val="076EAD"/>
                </a:solidFill>
                <a:latin typeface="黑体" panose="02010609060101010101" pitchFamily="49" charset="-122"/>
                <a:ea typeface="黑体" panose="02010609060101010101" pitchFamily="49" charset="-122"/>
              </a:rPr>
              <a:t>提供的类库中的类，接口来实现访问</a:t>
            </a:r>
            <a:r>
              <a:rPr lang="en-US" altLang="zh-CN" kern="100">
                <a:solidFill>
                  <a:srgbClr val="076EAD"/>
                </a:solidFill>
                <a:latin typeface="黑体" panose="02010609060101010101" pitchFamily="49" charset="-122"/>
                <a:ea typeface="黑体" panose="02010609060101010101" pitchFamily="49" charset="-122"/>
              </a:rPr>
              <a:t>MYSQL</a:t>
            </a:r>
            <a:r>
              <a:rPr lang="zh-CN" altLang="zh-CN" kern="100">
                <a:solidFill>
                  <a:srgbClr val="076EAD"/>
                </a:solidFill>
                <a:latin typeface="黑体" panose="02010609060101010101" pitchFamily="49" charset="-122"/>
                <a:ea typeface="黑体" panose="02010609060101010101" pitchFamily="49" charset="-122"/>
              </a:rPr>
              <a:t>数据库了，也可以使用</a:t>
            </a:r>
            <a:r>
              <a:rPr lang="en-US" altLang="zh-CN" kern="100">
                <a:solidFill>
                  <a:srgbClr val="076EAD"/>
                </a:solidFill>
                <a:latin typeface="黑体" panose="02010609060101010101" pitchFamily="49" charset="-122"/>
                <a:ea typeface="黑体" panose="02010609060101010101" pitchFamily="49" charset="-122"/>
              </a:rPr>
              <a:t>JDBC</a:t>
            </a:r>
            <a:r>
              <a:rPr lang="zh-CN" altLang="zh-CN" kern="100">
                <a:solidFill>
                  <a:srgbClr val="076EAD"/>
                </a:solidFill>
                <a:latin typeface="黑体" panose="02010609060101010101" pitchFamily="49" charset="-122"/>
                <a:ea typeface="黑体" panose="02010609060101010101" pitchFamily="49" charset="-122"/>
              </a:rPr>
              <a:t>实现数据的增删改查了。</a:t>
            </a:r>
          </a:p>
        </p:txBody>
      </p:sp>
    </p:spTree>
    <p:extLst>
      <p:ext uri="{BB962C8B-B14F-4D97-AF65-F5344CB8AC3E}">
        <p14:creationId xmlns:p14="http://schemas.microsoft.com/office/powerpoint/2010/main" val="344276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430822" y="1225883"/>
            <a:ext cx="11342077" cy="1338828"/>
          </a:xfrm>
          <a:prstGeom prst="rect">
            <a:avLst/>
          </a:prstGeom>
        </p:spPr>
        <p:txBody>
          <a:bodyPr wrap="square">
            <a:spAutoFit/>
          </a:bodyPr>
          <a:lstStyle/>
          <a:p>
            <a:pPr indent="457200">
              <a:lnSpc>
                <a:spcPct val="150000"/>
              </a:lnSpc>
            </a:pPr>
            <a:r>
              <a:rPr lang="en-US" altLang="zh-CN" smtClean="0">
                <a:solidFill>
                  <a:srgbClr val="076EAD"/>
                </a:solidFill>
                <a:latin typeface="黑体" panose="02010609060101010101" pitchFamily="49" charset="-122"/>
                <a:ea typeface="黑体" panose="02010609060101010101" pitchFamily="49" charset="-122"/>
              </a:rPr>
              <a:t>MySQL</a:t>
            </a:r>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是现在非常流行的一种开源</a:t>
            </a:r>
            <a:r>
              <a:rPr lang="en-US" altLang="zh-CN" smtClean="0">
                <a:solidFill>
                  <a:srgbClr val="076EAD"/>
                </a:solidFill>
                <a:latin typeface="黑体" panose="02010609060101010101" pitchFamily="49" charset="-122"/>
                <a:ea typeface="黑体" panose="02010609060101010101" pitchFamily="49" charset="-122"/>
              </a:rPr>
              <a:t>SQL</a:t>
            </a:r>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数据库管理系统。该数据库管理系统具有快捷、易用、健壮、多线程、多用户等特点。</a:t>
            </a:r>
            <a:r>
              <a:rPr lang="en-US" altLang="zh-CN" smtClean="0">
                <a:solidFill>
                  <a:srgbClr val="076EAD"/>
                </a:solidFill>
                <a:latin typeface="黑体" panose="02010609060101010101" pitchFamily="49" charset="-122"/>
                <a:ea typeface="黑体" panose="02010609060101010101" pitchFamily="49" charset="-122"/>
              </a:rPr>
              <a:t>MySQL</a:t>
            </a:r>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作为关系型数据库系统，功能齐全，完全能够满足中小型应用系统的需求。鉴于上述这些特点，本系统采用</a:t>
            </a:r>
            <a:r>
              <a:rPr lang="en-US" altLang="zh-CN" smtClean="0">
                <a:solidFill>
                  <a:srgbClr val="076EAD"/>
                </a:solidFill>
                <a:latin typeface="黑体" panose="02010609060101010101" pitchFamily="49" charset="-122"/>
                <a:ea typeface="黑体" panose="02010609060101010101" pitchFamily="49" charset="-122"/>
              </a:rPr>
              <a:t>MySql</a:t>
            </a:r>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数据库进行开发</a:t>
            </a:r>
            <a:endParaRPr lang="zh-CN" altLang="en-US">
              <a:solidFill>
                <a:srgbClr val="076EAD"/>
              </a:solidFill>
              <a:latin typeface="黑体" panose="02010609060101010101" pitchFamily="49" charset="-122"/>
              <a:ea typeface="黑体" panose="02010609060101010101" pitchFamily="49" charset="-122"/>
            </a:endParaRPr>
          </a:p>
        </p:txBody>
      </p:sp>
      <p:sp>
        <p:nvSpPr>
          <p:cNvPr id="3" name="Rectangle 1"/>
          <p:cNvSpPr>
            <a:spLocks noChangeArrowheads="1"/>
          </p:cNvSpPr>
          <p:nvPr/>
        </p:nvSpPr>
        <p:spPr bwMode="auto">
          <a:xfrm>
            <a:off x="430823" y="730249"/>
            <a:ext cx="5442438" cy="919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77744" rIns="91440" bIns="18409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12.3.2 </a:t>
            </a:r>
            <a:r>
              <a:rPr kumimoji="0" lang="zh-CN" altLang="en-US"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数据库的设计与创建</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t="6764"/>
          <a:stretch>
            <a:fillRect/>
          </a:stretch>
        </p:blipFill>
        <p:spPr bwMode="auto">
          <a:xfrm>
            <a:off x="2282703" y="2983216"/>
            <a:ext cx="6602929" cy="2793330"/>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
        <p:nvSpPr>
          <p:cNvPr id="4" name="矩形 3"/>
          <p:cNvSpPr/>
          <p:nvPr/>
        </p:nvSpPr>
        <p:spPr>
          <a:xfrm>
            <a:off x="3522936" y="2425363"/>
            <a:ext cx="2877711" cy="455253"/>
          </a:xfrm>
          <a:prstGeom prst="rect">
            <a:avLst/>
          </a:prstGeom>
        </p:spPr>
        <p:txBody>
          <a:bodyPr wrap="non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）本项目数据库模型</a:t>
            </a:r>
          </a:p>
        </p:txBody>
      </p:sp>
      <p:sp>
        <p:nvSpPr>
          <p:cNvPr id="5" name="矩形 4"/>
          <p:cNvSpPr/>
          <p:nvPr/>
        </p:nvSpPr>
        <p:spPr>
          <a:xfrm>
            <a:off x="338377" y="5791250"/>
            <a:ext cx="10915777" cy="507831"/>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在对系统进行需求分析、总体设计的基础上，得出本系统的数据库模型，如图</a:t>
            </a:r>
            <a:r>
              <a:rPr lang="en-US" altLang="zh-CN" kern="100">
                <a:solidFill>
                  <a:srgbClr val="076EAD"/>
                </a:solidFill>
                <a:latin typeface="黑体" panose="02010609060101010101" pitchFamily="49" charset="-122"/>
                <a:ea typeface="黑体" panose="02010609060101010101" pitchFamily="49" charset="-122"/>
              </a:rPr>
              <a:t>12.6</a:t>
            </a:r>
            <a:r>
              <a:rPr lang="zh-CN" altLang="zh-CN" kern="100">
                <a:solidFill>
                  <a:srgbClr val="076EAD"/>
                </a:solidFill>
                <a:latin typeface="黑体" panose="02010609060101010101" pitchFamily="49" charset="-122"/>
                <a:ea typeface="黑体" panose="02010609060101010101" pitchFamily="49" charset="-122"/>
              </a:rPr>
              <a:t>所示。</a:t>
            </a:r>
          </a:p>
        </p:txBody>
      </p:sp>
    </p:spTree>
    <p:extLst>
      <p:ext uri="{BB962C8B-B14F-4D97-AF65-F5344CB8AC3E}">
        <p14:creationId xmlns:p14="http://schemas.microsoft.com/office/powerpoint/2010/main" val="2639340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grpSp>
        <p:nvGrpSpPr>
          <p:cNvPr id="3" name="Group 1"/>
          <p:cNvGrpSpPr>
            <a:grpSpLocks noChangeAspect="1"/>
          </p:cNvGrpSpPr>
          <p:nvPr/>
        </p:nvGrpSpPr>
        <p:grpSpPr bwMode="auto">
          <a:xfrm>
            <a:off x="1629990" y="832220"/>
            <a:ext cx="7280851" cy="4864435"/>
            <a:chOff x="2155" y="9766"/>
            <a:chExt cx="8640" cy="5772"/>
          </a:xfrm>
        </p:grpSpPr>
        <p:sp>
          <p:nvSpPr>
            <p:cNvPr id="4" name="AutoShape 11"/>
            <p:cNvSpPr>
              <a:spLocks noChangeAspect="1" noChangeArrowheads="1" noTextEdit="1"/>
            </p:cNvSpPr>
            <p:nvPr/>
          </p:nvSpPr>
          <p:spPr bwMode="auto">
            <a:xfrm>
              <a:off x="2155" y="9766"/>
              <a:ext cx="8640" cy="577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Group 2"/>
            <p:cNvGrpSpPr>
              <a:grpSpLocks/>
            </p:cNvGrpSpPr>
            <p:nvPr/>
          </p:nvGrpSpPr>
          <p:grpSpPr bwMode="auto">
            <a:xfrm>
              <a:off x="2481" y="9766"/>
              <a:ext cx="7740" cy="5316"/>
              <a:chOff x="2481" y="9766"/>
              <a:chExt cx="7740" cy="5316"/>
            </a:xfrm>
          </p:grpSpPr>
          <p:sp>
            <p:nvSpPr>
              <p:cNvPr id="6" name="Rectangle 10"/>
              <p:cNvSpPr>
                <a:spLocks noChangeArrowheads="1"/>
              </p:cNvSpPr>
              <p:nvPr/>
            </p:nvSpPr>
            <p:spPr bwMode="auto">
              <a:xfrm>
                <a:off x="2481" y="9766"/>
                <a:ext cx="3600" cy="469"/>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book</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7" name="Rectangle 9"/>
              <p:cNvSpPr>
                <a:spLocks noChangeArrowheads="1"/>
              </p:cNvSpPr>
              <p:nvPr/>
            </p:nvSpPr>
            <p:spPr bwMode="auto">
              <a:xfrm>
                <a:off x="2481" y="10246"/>
                <a:ext cx="3600" cy="2328"/>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id           integer(32)  &lt;pk&gt;</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name        varchar(100)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type         varchar(50)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author       varchar(50)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translator     varchar(50)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publisher     varchar(50)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publish</a:t>
                </a:r>
                <a:r>
                  <a:rPr kumimoji="0" lang="en-US" altLang="zh-CN" sz="1000" b="0" i="0" u="sng"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a:t>
                </a: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time  date</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stock        integer(10)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price        double</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8" name="Rectangle 8"/>
              <p:cNvSpPr>
                <a:spLocks noChangeArrowheads="1"/>
              </p:cNvSpPr>
              <p:nvPr/>
            </p:nvSpPr>
            <p:spPr bwMode="auto">
              <a:xfrm>
                <a:off x="2481" y="12730"/>
                <a:ext cx="3600" cy="469"/>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borrow</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9" name="Rectangle 7"/>
              <p:cNvSpPr>
                <a:spLocks noChangeArrowheads="1"/>
              </p:cNvSpPr>
              <p:nvPr/>
            </p:nvSpPr>
            <p:spPr bwMode="auto">
              <a:xfrm>
                <a:off x="2481" y="13210"/>
                <a:ext cx="3600" cy="1872"/>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id           integer(10)  &lt;pk&gt;</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book</a:t>
                </a:r>
                <a:r>
                  <a:rPr kumimoji="0" lang="en-US" altLang="zh-CN" sz="1000" b="0" i="0" u="sng"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a:t>
                </a: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id      varchar(100)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reader</a:t>
                </a:r>
                <a:r>
                  <a:rPr kumimoji="0" lang="en-US" altLang="zh-CN" sz="1000" b="0" i="0" u="sng"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a:t>
                </a: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id     varchar(50)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borrow</a:t>
                </a:r>
                <a:r>
                  <a:rPr kumimoji="0" lang="en-US" altLang="zh-CN" sz="1000" b="0" i="0" u="sng"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a:t>
                </a: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date  date</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back</a:t>
                </a:r>
                <a:r>
                  <a:rPr kumimoji="0" lang="en-US" altLang="zh-CN" sz="1000" b="0" i="0" u="sng"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a:t>
                </a: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date    date</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is_back      smallint(5)</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0" name="Rectangle 6"/>
              <p:cNvSpPr>
                <a:spLocks noChangeArrowheads="1"/>
              </p:cNvSpPr>
              <p:nvPr/>
            </p:nvSpPr>
            <p:spPr bwMode="auto">
              <a:xfrm>
                <a:off x="6621" y="9922"/>
                <a:ext cx="3600" cy="469"/>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reader</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1" name="Rectangle 5"/>
              <p:cNvSpPr>
                <a:spLocks noChangeArrowheads="1"/>
              </p:cNvSpPr>
              <p:nvPr/>
            </p:nvSpPr>
            <p:spPr bwMode="auto">
              <a:xfrm>
                <a:off x="6621" y="10402"/>
                <a:ext cx="3600" cy="1872"/>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id           integer(32)  &lt;pk&gt;</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name        varchar(100)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sex          char(2)</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type         varchar(20)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max</a:t>
                </a:r>
                <a:r>
                  <a:rPr kumimoji="0" lang="en-US" altLang="zh-CN" sz="1000" b="0" i="0" u="sng"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a:t>
                </a: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num    integer(10)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days_num    integer(10)</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2" name="Rectangle 4"/>
              <p:cNvSpPr>
                <a:spLocks noChangeArrowheads="1"/>
              </p:cNvSpPr>
              <p:nvPr/>
            </p:nvSpPr>
            <p:spPr bwMode="auto">
              <a:xfrm>
                <a:off x="6621" y="12718"/>
                <a:ext cx="3600" cy="469"/>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user</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3" name="Rectangle 3"/>
              <p:cNvSpPr>
                <a:spLocks noChangeArrowheads="1"/>
              </p:cNvSpPr>
              <p:nvPr/>
            </p:nvSpPr>
            <p:spPr bwMode="auto">
              <a:xfrm>
                <a:off x="6621" y="13198"/>
                <a:ext cx="3600" cy="1872"/>
              </a:xfrm>
              <a:prstGeom prst="rect">
                <a:avLst/>
              </a:prstGeom>
              <a:solidFill>
                <a:srgbClr val="FFFFFF"/>
              </a:solidFill>
              <a:ln w="9525">
                <a:solidFill>
                  <a:srgbClr val="0000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id           integer(10)  &lt;pk&gt;</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name        varchar(50)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pass         varchar(50)</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is</a:t>
                </a:r>
                <a:r>
                  <a:rPr kumimoji="0" lang="en-US" altLang="zh-CN" sz="1000" b="0" i="0" u="sng"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a:t>
                </a:r>
                <a:r>
                  <a:rPr kumimoji="0" lang="en-US" altLang="zh-CN" sz="1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admin     smallint(5)</a:t>
                </a:r>
                <a:endParaRPr kumimoji="0" lang="en-US" alt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grpSp>
      </p:grpSp>
      <p:sp>
        <p:nvSpPr>
          <p:cNvPr id="14" name="矩形 13"/>
          <p:cNvSpPr/>
          <p:nvPr/>
        </p:nvSpPr>
        <p:spPr>
          <a:xfrm>
            <a:off x="3287943" y="5646927"/>
            <a:ext cx="3300905" cy="348813"/>
          </a:xfrm>
          <a:prstGeom prst="rect">
            <a:avLst/>
          </a:prstGeom>
        </p:spPr>
        <p:txBody>
          <a:bodyPr wrap="none">
            <a:spAutoFit/>
          </a:bodyPr>
          <a:lstStyle/>
          <a:p>
            <a:pPr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12.6 tsgl</a:t>
            </a:r>
            <a:r>
              <a:rPr lang="zh-CN" altLang="zh-CN" kern="100">
                <a:solidFill>
                  <a:srgbClr val="076EAD"/>
                </a:solidFill>
                <a:latin typeface="黑体" panose="02010609060101010101" pitchFamily="49" charset="-122"/>
                <a:ea typeface="黑体" panose="02010609060101010101" pitchFamily="49" charset="-122"/>
              </a:rPr>
              <a:t>项目数据库模型图</a:t>
            </a:r>
          </a:p>
        </p:txBody>
      </p:sp>
    </p:spTree>
    <p:extLst>
      <p:ext uri="{BB962C8B-B14F-4D97-AF65-F5344CB8AC3E}">
        <p14:creationId xmlns:p14="http://schemas.microsoft.com/office/powerpoint/2010/main" val="13258952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11460900" cy="1273875"/>
          </a:xfrm>
          <a:prstGeom prst="rect">
            <a:avLst/>
          </a:prstGeom>
        </p:spPr>
        <p:txBody>
          <a:bodyPr wrap="square">
            <a:spAutoFit/>
          </a:bodyPr>
          <a:lstStyle/>
          <a:p>
            <a:pPr indent="266700">
              <a:lnSpc>
                <a:spcPct val="150000"/>
              </a:lnSpc>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）本项目数据库的创建</a:t>
            </a:r>
          </a:p>
          <a:p>
            <a:pPr>
              <a:lnSpc>
                <a:spcPct val="150000"/>
              </a:lnSpc>
            </a:pPr>
            <a:r>
              <a:rPr lang="en-US" altLang="zh-CN" kern="100">
                <a:solidFill>
                  <a:srgbClr val="076EAD"/>
                </a:solidFill>
                <a:latin typeface="黑体" panose="02010609060101010101" pitchFamily="49" charset="-122"/>
                <a:ea typeface="黑体" panose="02010609060101010101" pitchFamily="49" charset="-122"/>
              </a:rPr>
              <a:t>    </a:t>
            </a:r>
            <a:r>
              <a:rPr lang="zh-CN" altLang="zh-CN" kern="100">
                <a:solidFill>
                  <a:srgbClr val="076EAD"/>
                </a:solidFill>
                <a:latin typeface="黑体" panose="02010609060101010101" pitchFamily="49" charset="-122"/>
                <a:ea typeface="黑体" panose="02010609060101010101" pitchFamily="49" charset="-122"/>
              </a:rPr>
              <a:t>假设读者的计算机上已经安装了</a:t>
            </a:r>
            <a:r>
              <a:rPr lang="en-US" altLang="zh-CN" kern="100">
                <a:solidFill>
                  <a:srgbClr val="076EAD"/>
                </a:solidFill>
                <a:latin typeface="黑体" panose="02010609060101010101" pitchFamily="49" charset="-122"/>
                <a:ea typeface="黑体" panose="02010609060101010101" pitchFamily="49" charset="-122"/>
              </a:rPr>
              <a:t>MYSQL5.6</a:t>
            </a:r>
            <a:r>
              <a:rPr lang="zh-CN" altLang="zh-CN" kern="100">
                <a:solidFill>
                  <a:srgbClr val="076EAD"/>
                </a:solidFill>
                <a:latin typeface="黑体" panose="02010609060101010101" pitchFamily="49" charset="-122"/>
                <a:ea typeface="黑体" panose="02010609060101010101" pitchFamily="49" charset="-122"/>
              </a:rPr>
              <a:t>数据库和客户端连接工具</a:t>
            </a:r>
            <a:r>
              <a:rPr lang="en-US" altLang="zh-CN" kern="100">
                <a:solidFill>
                  <a:srgbClr val="076EAD"/>
                </a:solidFill>
                <a:latin typeface="黑体" panose="02010609060101010101" pitchFamily="49" charset="-122"/>
                <a:ea typeface="黑体" panose="02010609060101010101" pitchFamily="49" charset="-122"/>
              </a:rPr>
              <a:t>Navicat 8 for mysql</a:t>
            </a:r>
            <a:r>
              <a:rPr lang="zh-CN" altLang="zh-CN" kern="100">
                <a:solidFill>
                  <a:srgbClr val="076EAD"/>
                </a:solidFill>
                <a:latin typeface="黑体" panose="02010609060101010101" pitchFamily="49" charset="-122"/>
                <a:ea typeface="黑体" panose="02010609060101010101" pitchFamily="49" charset="-122"/>
              </a:rPr>
              <a:t>。关于</a:t>
            </a:r>
            <a:r>
              <a:rPr lang="en-US" altLang="zh-CN" kern="100">
                <a:solidFill>
                  <a:srgbClr val="076EAD"/>
                </a:solidFill>
                <a:latin typeface="黑体" panose="02010609060101010101" pitchFamily="49" charset="-122"/>
                <a:ea typeface="黑体" panose="02010609060101010101" pitchFamily="49" charset="-122"/>
              </a:rPr>
              <a:t>MYSQL</a:t>
            </a:r>
            <a:r>
              <a:rPr lang="zh-CN" altLang="zh-CN" kern="100">
                <a:solidFill>
                  <a:srgbClr val="076EAD"/>
                </a:solidFill>
                <a:latin typeface="黑体" panose="02010609060101010101" pitchFamily="49" charset="-122"/>
                <a:ea typeface="黑体" panose="02010609060101010101" pitchFamily="49" charset="-122"/>
              </a:rPr>
              <a:t>数据库和</a:t>
            </a:r>
            <a:r>
              <a:rPr lang="en-US" altLang="zh-CN" kern="100">
                <a:solidFill>
                  <a:srgbClr val="076EAD"/>
                </a:solidFill>
                <a:latin typeface="黑体" panose="02010609060101010101" pitchFamily="49" charset="-122"/>
                <a:ea typeface="黑体" panose="02010609060101010101" pitchFamily="49" charset="-122"/>
              </a:rPr>
              <a:t>Navicat 8 for mysql</a:t>
            </a:r>
            <a:r>
              <a:rPr lang="zh-CN" altLang="zh-CN" kern="100">
                <a:solidFill>
                  <a:srgbClr val="076EAD"/>
                </a:solidFill>
                <a:latin typeface="黑体" panose="02010609060101010101" pitchFamily="49" charset="-122"/>
                <a:ea typeface="黑体" panose="02010609060101010101" pitchFamily="49" charset="-122"/>
              </a:rPr>
              <a:t>的安装请读者自行参考其他资料，就不在这里做详细介绍了。</a:t>
            </a:r>
          </a:p>
        </p:txBody>
      </p:sp>
      <p:sp>
        <p:nvSpPr>
          <p:cNvPr id="3" name="矩形 2"/>
          <p:cNvSpPr/>
          <p:nvPr/>
        </p:nvSpPr>
        <p:spPr>
          <a:xfrm>
            <a:off x="621323" y="1973071"/>
            <a:ext cx="11177954" cy="369332"/>
          </a:xfrm>
          <a:prstGeom prst="rect">
            <a:avLst/>
          </a:prstGeom>
        </p:spPr>
        <p:txBody>
          <a:bodyPr wrap="square">
            <a:spAutoFit/>
          </a:bodyPr>
          <a:lstStyle/>
          <a:p>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打开</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Navicat</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工具，在当前连接下，点击右键，选择【创建数据库】，如图</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12.7</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所示</a:t>
            </a:r>
            <a:endParaRPr lang="zh-CN" altLang="en-US">
              <a:solidFill>
                <a:srgbClr val="076EAD"/>
              </a:solidFill>
              <a:latin typeface="黑体" panose="02010609060101010101" pitchFamily="49" charset="-122"/>
              <a:ea typeface="黑体" panose="02010609060101010101" pitchFamily="49" charset="-122"/>
            </a:endParaRPr>
          </a:p>
        </p:txBody>
      </p:sp>
      <p:pic>
        <p:nvPicPr>
          <p:cNvPr id="9218" name="图片 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3317" y="2315168"/>
            <a:ext cx="4714844" cy="2628131"/>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
        <p:nvSpPr>
          <p:cNvPr id="4" name="矩形 3"/>
          <p:cNvSpPr/>
          <p:nvPr/>
        </p:nvSpPr>
        <p:spPr>
          <a:xfrm>
            <a:off x="3152015" y="4958003"/>
            <a:ext cx="4378123" cy="348813"/>
          </a:xfrm>
          <a:prstGeom prst="rect">
            <a:avLst/>
          </a:prstGeom>
        </p:spPr>
        <p:txBody>
          <a:bodyPr wrap="none">
            <a:spAutoFit/>
          </a:bodyPr>
          <a:lstStyle/>
          <a:p>
            <a:pPr indent="266700"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12.7 Navicat</a:t>
            </a:r>
            <a:r>
              <a:rPr lang="zh-CN" altLang="zh-CN" kern="100">
                <a:solidFill>
                  <a:srgbClr val="076EAD"/>
                </a:solidFill>
                <a:latin typeface="黑体" panose="02010609060101010101" pitchFamily="49" charset="-122"/>
                <a:ea typeface="黑体" panose="02010609060101010101" pitchFamily="49" charset="-122"/>
              </a:rPr>
              <a:t>工具中新建数据库界面</a:t>
            </a:r>
          </a:p>
        </p:txBody>
      </p:sp>
      <p:sp>
        <p:nvSpPr>
          <p:cNvPr id="5" name="矩形 4"/>
          <p:cNvSpPr/>
          <p:nvPr/>
        </p:nvSpPr>
        <p:spPr>
          <a:xfrm>
            <a:off x="338377" y="5473624"/>
            <a:ext cx="11557615" cy="858377"/>
          </a:xfrm>
          <a:prstGeom prst="rect">
            <a:avLst/>
          </a:prstGeom>
        </p:spPr>
        <p:txBody>
          <a:bodyPr wrap="square">
            <a:spAutoFit/>
          </a:bodyPr>
          <a:lstStyle/>
          <a:p>
            <a:pPr indent="266700">
              <a:lnSpc>
                <a:spcPct val="150000"/>
              </a:lnSpc>
            </a:pPr>
            <a:r>
              <a:rPr lang="zh-CN" altLang="zh-CN" kern="100">
                <a:solidFill>
                  <a:srgbClr val="076EAD"/>
                </a:solidFill>
                <a:latin typeface="黑体" panose="02010609060101010101" pitchFamily="49" charset="-122"/>
                <a:ea typeface="黑体" panose="02010609060101010101" pitchFamily="49" charset="-122"/>
              </a:rPr>
              <a:t>在上图中，输入数据库的名称为“</a:t>
            </a:r>
            <a:r>
              <a:rPr lang="en-US" altLang="zh-CN" kern="100">
                <a:solidFill>
                  <a:srgbClr val="076EAD"/>
                </a:solidFill>
                <a:latin typeface="黑体" panose="02010609060101010101" pitchFamily="49" charset="-122"/>
                <a:ea typeface="黑体" panose="02010609060101010101" pitchFamily="49" charset="-122"/>
              </a:rPr>
              <a:t>tsgl</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字符集选择【</a:t>
            </a:r>
            <a:r>
              <a:rPr lang="en-US" altLang="zh-CN" kern="100">
                <a:solidFill>
                  <a:srgbClr val="076EAD"/>
                </a:solidFill>
                <a:latin typeface="黑体" panose="02010609060101010101" pitchFamily="49" charset="-122"/>
                <a:ea typeface="黑体" panose="02010609060101010101" pitchFamily="49" charset="-122"/>
              </a:rPr>
              <a:t>gbk -- GBK Simplified Chinese</a:t>
            </a:r>
            <a:r>
              <a:rPr lang="zh-CN" altLang="zh-CN" kern="100">
                <a:solidFill>
                  <a:srgbClr val="076EAD"/>
                </a:solidFill>
                <a:latin typeface="黑体" panose="02010609060101010101" pitchFamily="49" charset="-122"/>
                <a:ea typeface="黑体" panose="02010609060101010101" pitchFamily="49" charset="-122"/>
              </a:rPr>
              <a:t>】选项，整理选择【</a:t>
            </a:r>
            <a:r>
              <a:rPr lang="en-US" altLang="zh-CN" kern="100">
                <a:solidFill>
                  <a:srgbClr val="076EAD"/>
                </a:solidFill>
                <a:latin typeface="黑体" panose="02010609060101010101" pitchFamily="49" charset="-122"/>
                <a:ea typeface="黑体" panose="02010609060101010101" pitchFamily="49" charset="-122"/>
              </a:rPr>
              <a:t>gbk_chinese_ci</a:t>
            </a:r>
            <a:r>
              <a:rPr lang="zh-CN" altLang="zh-CN" kern="100">
                <a:solidFill>
                  <a:srgbClr val="076EAD"/>
                </a:solidFill>
                <a:latin typeface="黑体" panose="02010609060101010101" pitchFamily="49" charset="-122"/>
                <a:ea typeface="黑体" panose="02010609060101010101" pitchFamily="49" charset="-122"/>
              </a:rPr>
              <a:t>】选项。最后点击【确定】按钮。这样数据库就创建好了。</a:t>
            </a:r>
          </a:p>
        </p:txBody>
      </p:sp>
    </p:spTree>
    <p:extLst>
      <p:ext uri="{BB962C8B-B14F-4D97-AF65-F5344CB8AC3E}">
        <p14:creationId xmlns:p14="http://schemas.microsoft.com/office/powerpoint/2010/main" val="20337213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pic>
        <p:nvPicPr>
          <p:cNvPr id="10241" name="图片 41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377" y="783391"/>
            <a:ext cx="417761" cy="36065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729761" y="899754"/>
            <a:ext cx="11254153"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23900" algn="l"/>
              </a:tabLst>
              <a:defRPr>
                <a:solidFill>
                  <a:schemeClr val="tx1"/>
                </a:solidFill>
                <a:latin typeface="Arial" panose="020B0604020202020204" pitchFamily="34" charset="0"/>
              </a:defRPr>
            </a:lvl1pPr>
            <a:lvl2pPr eaLnBrk="0" fontAlgn="base" hangingPunct="0">
              <a:spcBef>
                <a:spcPct val="0"/>
              </a:spcBef>
              <a:spcAft>
                <a:spcPct val="0"/>
              </a:spcAft>
              <a:tabLst>
                <a:tab pos="723900" algn="l"/>
              </a:tabLst>
              <a:defRPr>
                <a:solidFill>
                  <a:schemeClr val="tx1"/>
                </a:solidFill>
                <a:latin typeface="Arial" panose="020B0604020202020204" pitchFamily="34" charset="0"/>
              </a:defRPr>
            </a:lvl2pPr>
            <a:lvl3pPr eaLnBrk="0" fontAlgn="base" hangingPunct="0">
              <a:spcBef>
                <a:spcPct val="0"/>
              </a:spcBef>
              <a:spcAft>
                <a:spcPct val="0"/>
              </a:spcAft>
              <a:tabLst>
                <a:tab pos="723900" algn="l"/>
              </a:tabLst>
              <a:defRPr>
                <a:solidFill>
                  <a:schemeClr val="tx1"/>
                </a:solidFill>
                <a:latin typeface="Arial" panose="020B0604020202020204" pitchFamily="34" charset="0"/>
              </a:defRPr>
            </a:lvl3pPr>
            <a:lvl4pPr eaLnBrk="0" fontAlgn="base" hangingPunct="0">
              <a:spcBef>
                <a:spcPct val="0"/>
              </a:spcBef>
              <a:spcAft>
                <a:spcPct val="0"/>
              </a:spcAft>
              <a:tabLst>
                <a:tab pos="723900" algn="l"/>
              </a:tabLst>
              <a:defRPr>
                <a:solidFill>
                  <a:schemeClr val="tx1"/>
                </a:solidFill>
                <a:latin typeface="Arial" panose="020B0604020202020204" pitchFamily="34" charset="0"/>
              </a:defRPr>
            </a:lvl4pPr>
            <a:lvl5pPr eaLnBrk="0" fontAlgn="base" hangingPunct="0">
              <a:spcBef>
                <a:spcPct val="0"/>
              </a:spcBef>
              <a:spcAft>
                <a:spcPct val="0"/>
              </a:spcAft>
              <a:tabLst>
                <a:tab pos="723900" algn="l"/>
              </a:tabLst>
              <a:defRPr>
                <a:solidFill>
                  <a:schemeClr val="tx1"/>
                </a:solidFill>
                <a:latin typeface="Arial" panose="020B0604020202020204" pitchFamily="34" charset="0"/>
              </a:defRPr>
            </a:lvl5pPr>
            <a:lvl6pPr eaLnBrk="0" fontAlgn="base" hangingPunct="0">
              <a:spcBef>
                <a:spcPct val="0"/>
              </a:spcBef>
              <a:spcAft>
                <a:spcPct val="0"/>
              </a:spcAft>
              <a:tabLst>
                <a:tab pos="723900" algn="l"/>
              </a:tabLst>
              <a:defRPr>
                <a:solidFill>
                  <a:schemeClr val="tx1"/>
                </a:solidFill>
                <a:latin typeface="Arial" panose="020B0604020202020204" pitchFamily="34" charset="0"/>
              </a:defRPr>
            </a:lvl6pPr>
            <a:lvl7pPr eaLnBrk="0" fontAlgn="base" hangingPunct="0">
              <a:spcBef>
                <a:spcPct val="0"/>
              </a:spcBef>
              <a:spcAft>
                <a:spcPct val="0"/>
              </a:spcAft>
              <a:tabLst>
                <a:tab pos="723900" algn="l"/>
              </a:tabLst>
              <a:defRPr>
                <a:solidFill>
                  <a:schemeClr val="tx1"/>
                </a:solidFill>
                <a:latin typeface="Arial" panose="020B0604020202020204" pitchFamily="34" charset="0"/>
              </a:defRPr>
            </a:lvl7pPr>
            <a:lvl8pPr eaLnBrk="0" fontAlgn="base" hangingPunct="0">
              <a:spcBef>
                <a:spcPct val="0"/>
              </a:spcBef>
              <a:spcAft>
                <a:spcPct val="0"/>
              </a:spcAft>
              <a:tabLst>
                <a:tab pos="723900" algn="l"/>
              </a:tabLst>
              <a:defRPr>
                <a:solidFill>
                  <a:schemeClr val="tx1"/>
                </a:solidFill>
                <a:latin typeface="Arial" panose="020B0604020202020204" pitchFamily="34" charset="0"/>
              </a:defRPr>
            </a:lvl8pPr>
            <a:lvl9pPr eaLnBrk="0" fontAlgn="base" hangingPunct="0">
              <a:spcBef>
                <a:spcPct val="0"/>
              </a:spcBef>
              <a:spcAft>
                <a:spcPct val="0"/>
              </a:spcAft>
              <a:tabLst>
                <a:tab pos="7239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tabLst>
                <a:tab pos="723900" algn="l"/>
              </a:tabLst>
            </a:pPr>
            <a:r>
              <a:rPr kumimoji="0" lang="zh-CN"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注意：</a:t>
            </a:r>
            <a:r>
              <a:rPr kumimoji="0" lang="zh-CN"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请大家一定注意，为了防止中文乱码的产生，在本项目的实现过程中使用的字符集编码为</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gbk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，为了保证数据库和项目的统一性，规定如下：</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0" algn="l" defTabSz="914400" rtl="0" eaLnBrk="0" fontAlgn="base" latinLnBrk="0" hangingPunct="0">
              <a:lnSpc>
                <a:spcPct val="150000"/>
              </a:lnSpc>
              <a:spcBef>
                <a:spcPct val="0"/>
              </a:spcBef>
              <a:spcAft>
                <a:spcPct val="0"/>
              </a:spcAft>
              <a:buClrTx/>
              <a:buSzTx/>
              <a:buFontTx/>
              <a:buNone/>
              <a:tabLst>
                <a:tab pos="7239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）本项目中，在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数据库中创建</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tsgl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数据库时字符集为</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gbk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编码。</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0" algn="l" defTabSz="914400" rtl="0" eaLnBrk="0" fontAlgn="base" latinLnBrk="0" hangingPunct="0">
              <a:lnSpc>
                <a:spcPct val="150000"/>
              </a:lnSpc>
              <a:spcBef>
                <a:spcPct val="0"/>
              </a:spcBef>
              <a:spcAft>
                <a:spcPct val="0"/>
              </a:spcAft>
              <a:buClrTx/>
              <a:buSzTx/>
              <a:buFontTx/>
              <a:buNone/>
              <a:tabLst>
                <a:tab pos="7239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2</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Eclipse</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中创建</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tsgl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项目时，其默认的字符集编码也是</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GBK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编码。</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0" algn="l" defTabSz="914400" rtl="0" eaLnBrk="0" fontAlgn="base" latinLnBrk="0" hangingPunct="0">
              <a:lnSpc>
                <a:spcPct val="150000"/>
              </a:lnSpc>
              <a:spcBef>
                <a:spcPct val="0"/>
              </a:spcBef>
              <a:spcAft>
                <a:spcPct val="0"/>
              </a:spcAft>
              <a:buClrTx/>
              <a:buSzTx/>
              <a:buFontTx/>
              <a:buNone/>
              <a:tabLst>
                <a:tab pos="7239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3</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）在后面的</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JDBC</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连接</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中的</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tsgl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数据库时的，连接字符串中有这样的数据库连接</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url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语句</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protected static String url = "jdbc:mysql://127.0.0.1:3306/tsgl?characterEncoding=gbk";//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连接</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url</a:t>
            </a:r>
            <a:endPar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0" algn="l" defTabSz="914400" rtl="0" eaLnBrk="0" fontAlgn="base" latinLnBrk="0" hangingPunct="0">
              <a:lnSpc>
                <a:spcPct val="150000"/>
              </a:lnSpc>
              <a:spcBef>
                <a:spcPct val="0"/>
              </a:spcBef>
              <a:spcAft>
                <a:spcPct val="0"/>
              </a:spcAft>
              <a:buClrTx/>
              <a:buSzTx/>
              <a:buFontTx/>
              <a:buNone/>
              <a:tabLst>
                <a:tab pos="7239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此时</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url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中多了</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?characterEncoding=gbk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字符集的设置。</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0" algn="l" defTabSz="914400" rtl="0" eaLnBrk="0" fontAlgn="base" latinLnBrk="0" hangingPunct="0">
              <a:lnSpc>
                <a:spcPct val="150000"/>
              </a:lnSpc>
              <a:spcBef>
                <a:spcPct val="0"/>
              </a:spcBef>
              <a:spcAft>
                <a:spcPct val="0"/>
              </a:spcAft>
              <a:buClrTx/>
              <a:buSzTx/>
              <a:buFontTx/>
              <a:buNone/>
              <a:tabLst>
                <a:tab pos="7239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4</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）如果读者不想使用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gbk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，比如若想使用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utf-8</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字符编码，请将（</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2</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3</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）中的</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gbk</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修改为</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utf-8</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即可。</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
        <p:nvSpPr>
          <p:cNvPr id="4" name="矩形 3"/>
          <p:cNvSpPr/>
          <p:nvPr/>
        </p:nvSpPr>
        <p:spPr>
          <a:xfrm>
            <a:off x="547257" y="4316074"/>
            <a:ext cx="11137720" cy="1273875"/>
          </a:xfrm>
          <a:prstGeom prst="rect">
            <a:avLst/>
          </a:prstGeom>
        </p:spPr>
        <p:txBody>
          <a:bodyPr wrap="square">
            <a:spAutoFit/>
          </a:bodyPr>
          <a:lstStyle/>
          <a:p>
            <a:pPr indent="266700">
              <a:lnSpc>
                <a:spcPct val="150000"/>
              </a:lnSpc>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）表的创建</a:t>
            </a:r>
          </a:p>
          <a:p>
            <a:pPr indent="266700">
              <a:lnSpc>
                <a:spcPct val="150000"/>
              </a:lnSpc>
            </a:pPr>
            <a:r>
              <a:rPr lang="zh-CN" altLang="zh-CN" kern="100">
                <a:solidFill>
                  <a:srgbClr val="076EAD"/>
                </a:solidFill>
                <a:latin typeface="黑体" panose="02010609060101010101" pitchFamily="49" charset="-122"/>
                <a:ea typeface="黑体" panose="02010609060101010101" pitchFamily="49" charset="-122"/>
              </a:rPr>
              <a:t>通过分析发现本数据库需要</a:t>
            </a:r>
            <a:r>
              <a:rPr lang="en-US" altLang="zh-CN" kern="100">
                <a:solidFill>
                  <a:srgbClr val="076EAD"/>
                </a:solidFill>
                <a:latin typeface="黑体" panose="02010609060101010101" pitchFamily="49" charset="-122"/>
                <a:ea typeface="黑体" panose="02010609060101010101" pitchFamily="49" charset="-122"/>
              </a:rPr>
              <a:t>4</a:t>
            </a:r>
            <a:r>
              <a:rPr lang="zh-CN" altLang="zh-CN" kern="100">
                <a:solidFill>
                  <a:srgbClr val="076EAD"/>
                </a:solidFill>
                <a:latin typeface="黑体" panose="02010609060101010101" pitchFamily="49" charset="-122"/>
                <a:ea typeface="黑体" panose="02010609060101010101" pitchFamily="49" charset="-122"/>
              </a:rPr>
              <a:t>个表，分别是用户表</a:t>
            </a:r>
            <a:r>
              <a:rPr lang="en-US" altLang="zh-CN" kern="100">
                <a:solidFill>
                  <a:srgbClr val="076EAD"/>
                </a:solidFill>
                <a:latin typeface="黑体" panose="02010609060101010101" pitchFamily="49" charset="-122"/>
                <a:ea typeface="黑体" panose="02010609060101010101" pitchFamily="49" charset="-122"/>
              </a:rPr>
              <a:t>user</a:t>
            </a:r>
            <a:r>
              <a:rPr lang="zh-CN" altLang="zh-CN" kern="100">
                <a:solidFill>
                  <a:srgbClr val="076EAD"/>
                </a:solidFill>
                <a:latin typeface="黑体" panose="02010609060101010101" pitchFamily="49" charset="-122"/>
                <a:ea typeface="黑体" panose="02010609060101010101" pitchFamily="49" charset="-122"/>
              </a:rPr>
              <a:t>，读者表</a:t>
            </a:r>
            <a:r>
              <a:rPr lang="en-US" altLang="zh-CN" kern="100">
                <a:solidFill>
                  <a:srgbClr val="076EAD"/>
                </a:solidFill>
                <a:latin typeface="黑体" panose="02010609060101010101" pitchFamily="49" charset="-122"/>
                <a:ea typeface="黑体" panose="02010609060101010101" pitchFamily="49" charset="-122"/>
              </a:rPr>
              <a:t>reader</a:t>
            </a:r>
            <a:r>
              <a:rPr lang="zh-CN" altLang="zh-CN" kern="100">
                <a:solidFill>
                  <a:srgbClr val="076EAD"/>
                </a:solidFill>
                <a:latin typeface="黑体" panose="02010609060101010101" pitchFamily="49" charset="-122"/>
                <a:ea typeface="黑体" panose="02010609060101010101" pitchFamily="49" charset="-122"/>
              </a:rPr>
              <a:t>，图书表</a:t>
            </a:r>
            <a:r>
              <a:rPr lang="en-US" altLang="zh-CN" kern="100">
                <a:solidFill>
                  <a:srgbClr val="076EAD"/>
                </a:solidFill>
                <a:latin typeface="黑体" panose="02010609060101010101" pitchFamily="49" charset="-122"/>
                <a:ea typeface="黑体" panose="02010609060101010101" pitchFamily="49" charset="-122"/>
              </a:rPr>
              <a:t>book</a:t>
            </a:r>
            <a:r>
              <a:rPr lang="zh-CN" altLang="zh-CN" kern="100">
                <a:solidFill>
                  <a:srgbClr val="076EAD"/>
                </a:solidFill>
                <a:latin typeface="黑体" panose="02010609060101010101" pitchFamily="49" charset="-122"/>
                <a:ea typeface="黑体" panose="02010609060101010101" pitchFamily="49" charset="-122"/>
              </a:rPr>
              <a:t>，借阅表</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。其表结构分别如图</a:t>
            </a:r>
            <a:r>
              <a:rPr lang="en-US" altLang="zh-CN" kern="100">
                <a:solidFill>
                  <a:srgbClr val="076EAD"/>
                </a:solidFill>
                <a:latin typeface="黑体" panose="02010609060101010101" pitchFamily="49" charset="-122"/>
                <a:ea typeface="黑体" panose="02010609060101010101" pitchFamily="49" charset="-122"/>
              </a:rPr>
              <a:t>12.8, </a:t>
            </a: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12.9, </a:t>
            </a: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12.10, </a:t>
            </a: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12.11</a:t>
            </a:r>
            <a:r>
              <a:rPr lang="zh-CN" altLang="zh-CN" kern="100">
                <a:solidFill>
                  <a:srgbClr val="076EAD"/>
                </a:solidFill>
                <a:latin typeface="黑体" panose="02010609060101010101" pitchFamily="49" charset="-122"/>
                <a:ea typeface="黑体" panose="02010609060101010101" pitchFamily="49" charset="-122"/>
              </a:rPr>
              <a:t>所示。</a:t>
            </a:r>
          </a:p>
        </p:txBody>
      </p:sp>
    </p:spTree>
    <p:extLst>
      <p:ext uri="{BB962C8B-B14F-4D97-AF65-F5344CB8AC3E}">
        <p14:creationId xmlns:p14="http://schemas.microsoft.com/office/powerpoint/2010/main" val="42477645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4" name="矩形 3"/>
          <p:cNvSpPr/>
          <p:nvPr/>
        </p:nvSpPr>
        <p:spPr>
          <a:xfrm>
            <a:off x="338377" y="879203"/>
            <a:ext cx="1107996" cy="369332"/>
          </a:xfrm>
          <a:prstGeom prst="rect">
            <a:avLst/>
          </a:prstGeom>
        </p:spPr>
        <p:txBody>
          <a:bodyPr wrap="none">
            <a:spAutoFit/>
          </a:bodyPr>
          <a:lstStyle/>
          <a:p>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①</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user</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表</a:t>
            </a:r>
            <a:endParaRPr lang="zh-CN" altLang="en-US">
              <a:solidFill>
                <a:srgbClr val="076EAD"/>
              </a:solidFill>
              <a:latin typeface="黑体" panose="02010609060101010101" pitchFamily="49" charset="-122"/>
              <a:ea typeface="黑体" panose="02010609060101010101" pitchFamily="49" charset="-122"/>
            </a:endParaRPr>
          </a:p>
        </p:txBody>
      </p:sp>
      <p:pic>
        <p:nvPicPr>
          <p:cNvPr id="11268" name="图片 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6373" y="1248535"/>
            <a:ext cx="8867004" cy="1604386"/>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
        <p:nvSpPr>
          <p:cNvPr id="5" name="矩形 4"/>
          <p:cNvSpPr/>
          <p:nvPr/>
        </p:nvSpPr>
        <p:spPr>
          <a:xfrm>
            <a:off x="4502766" y="2874773"/>
            <a:ext cx="2377575" cy="348813"/>
          </a:xfrm>
          <a:prstGeom prst="rect">
            <a:avLst/>
          </a:prstGeom>
        </p:spPr>
        <p:txBody>
          <a:bodyPr wrap="none">
            <a:spAutoFit/>
          </a:bodyPr>
          <a:lstStyle/>
          <a:p>
            <a:pPr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12.8 user</a:t>
            </a:r>
            <a:r>
              <a:rPr lang="zh-CN" altLang="zh-CN" kern="100">
                <a:solidFill>
                  <a:srgbClr val="076EAD"/>
                </a:solidFill>
                <a:latin typeface="黑体" panose="02010609060101010101" pitchFamily="49" charset="-122"/>
                <a:ea typeface="黑体" panose="02010609060101010101" pitchFamily="49" charset="-122"/>
              </a:rPr>
              <a:t>表设计图</a:t>
            </a:r>
          </a:p>
        </p:txBody>
      </p:sp>
      <p:sp>
        <p:nvSpPr>
          <p:cNvPr id="8" name="矩形 7"/>
          <p:cNvSpPr/>
          <p:nvPr/>
        </p:nvSpPr>
        <p:spPr>
          <a:xfrm>
            <a:off x="338376" y="3215665"/>
            <a:ext cx="11276261" cy="858377"/>
          </a:xfrm>
          <a:prstGeom prst="rect">
            <a:avLst/>
          </a:prstGeom>
        </p:spPr>
        <p:txBody>
          <a:bodyPr wrap="square">
            <a:spAutoFit/>
          </a:bodyPr>
          <a:lstStyle/>
          <a:p>
            <a:pPr indent="266700">
              <a:lnSpc>
                <a:spcPct val="150000"/>
              </a:lnSpc>
            </a:pPr>
            <a:r>
              <a:rPr lang="zh-CN" altLang="zh-CN" kern="100">
                <a:solidFill>
                  <a:srgbClr val="076EAD"/>
                </a:solidFill>
                <a:latin typeface="黑体" panose="02010609060101010101" pitchFamily="49" charset="-122"/>
                <a:ea typeface="黑体" panose="02010609060101010101" pitchFamily="49" charset="-122"/>
              </a:rPr>
              <a:t>其中</a:t>
            </a:r>
            <a:r>
              <a:rPr lang="en-US" altLang="zh-CN" kern="100">
                <a:solidFill>
                  <a:srgbClr val="076EAD"/>
                </a:solidFill>
                <a:latin typeface="黑体" panose="02010609060101010101" pitchFamily="49" charset="-122"/>
                <a:ea typeface="黑体" panose="02010609060101010101" pitchFamily="49" charset="-122"/>
              </a:rPr>
              <a:t>id</a:t>
            </a:r>
            <a:r>
              <a:rPr lang="zh-CN" altLang="zh-CN" kern="100">
                <a:solidFill>
                  <a:srgbClr val="076EAD"/>
                </a:solidFill>
                <a:latin typeface="黑体" panose="02010609060101010101" pitchFamily="49" charset="-122"/>
                <a:ea typeface="黑体" panose="02010609060101010101" pitchFamily="49" charset="-122"/>
              </a:rPr>
              <a:t>字段为主键，并且是自增字段；</a:t>
            </a:r>
            <a:r>
              <a:rPr lang="en-US" altLang="zh-CN" kern="100">
                <a:solidFill>
                  <a:srgbClr val="076EAD"/>
                </a:solidFill>
                <a:latin typeface="黑体" panose="02010609060101010101" pitchFamily="49" charset="-122"/>
                <a:ea typeface="黑体" panose="02010609060101010101" pitchFamily="49" charset="-122"/>
              </a:rPr>
              <a:t>name</a:t>
            </a:r>
            <a:r>
              <a:rPr lang="zh-CN" altLang="zh-CN" kern="100">
                <a:solidFill>
                  <a:srgbClr val="076EAD"/>
                </a:solidFill>
                <a:latin typeface="黑体" panose="02010609060101010101" pitchFamily="49" charset="-122"/>
                <a:ea typeface="黑体" panose="02010609060101010101" pitchFamily="49" charset="-122"/>
              </a:rPr>
              <a:t>表示用户名；</a:t>
            </a:r>
            <a:r>
              <a:rPr lang="en-US" altLang="zh-CN" kern="100">
                <a:solidFill>
                  <a:srgbClr val="076EAD"/>
                </a:solidFill>
                <a:latin typeface="黑体" panose="02010609060101010101" pitchFamily="49" charset="-122"/>
                <a:ea typeface="黑体" panose="02010609060101010101" pitchFamily="49" charset="-122"/>
              </a:rPr>
              <a:t>pass</a:t>
            </a:r>
            <a:r>
              <a:rPr lang="zh-CN" altLang="zh-CN" kern="100">
                <a:solidFill>
                  <a:srgbClr val="076EAD"/>
                </a:solidFill>
                <a:latin typeface="黑体" panose="02010609060101010101" pitchFamily="49" charset="-122"/>
                <a:ea typeface="黑体" panose="02010609060101010101" pitchFamily="49" charset="-122"/>
              </a:rPr>
              <a:t>表示密码；</a:t>
            </a:r>
            <a:r>
              <a:rPr lang="en-US" altLang="zh-CN" kern="100">
                <a:solidFill>
                  <a:srgbClr val="076EAD"/>
                </a:solidFill>
                <a:latin typeface="黑体" panose="02010609060101010101" pitchFamily="49" charset="-122"/>
                <a:ea typeface="黑体" panose="02010609060101010101" pitchFamily="49" charset="-122"/>
              </a:rPr>
              <a:t>is_admin</a:t>
            </a:r>
            <a:r>
              <a:rPr lang="zh-CN" altLang="zh-CN" kern="100">
                <a:solidFill>
                  <a:srgbClr val="076EAD"/>
                </a:solidFill>
                <a:latin typeface="黑体" panose="02010609060101010101" pitchFamily="49" charset="-122"/>
                <a:ea typeface="黑体" panose="02010609060101010101" pitchFamily="49" charset="-122"/>
              </a:rPr>
              <a:t>表示管理员，如果是管理员，则字段值为</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，否则为</a:t>
            </a:r>
            <a:r>
              <a:rPr lang="en-US" altLang="zh-CN" kern="100">
                <a:solidFill>
                  <a:srgbClr val="076EAD"/>
                </a:solidFill>
                <a:latin typeface="黑体" panose="02010609060101010101" pitchFamily="49" charset="-122"/>
                <a:ea typeface="黑体" panose="02010609060101010101" pitchFamily="49" charset="-122"/>
              </a:rPr>
              <a:t>0</a:t>
            </a:r>
            <a:r>
              <a:rPr lang="zh-CN" altLang="zh-CN" kern="100">
                <a:solidFill>
                  <a:srgbClr val="076EAD"/>
                </a:solidFill>
                <a:latin typeface="黑体" panose="02010609060101010101" pitchFamily="49" charset="-122"/>
                <a:ea typeface="黑体" panose="02010609060101010101" pitchFamily="49" charset="-122"/>
              </a:rPr>
              <a:t>。</a:t>
            </a:r>
          </a:p>
        </p:txBody>
      </p:sp>
      <p:sp>
        <p:nvSpPr>
          <p:cNvPr id="9" name="矩形 8"/>
          <p:cNvSpPr/>
          <p:nvPr/>
        </p:nvSpPr>
        <p:spPr>
          <a:xfrm>
            <a:off x="440553" y="4045602"/>
            <a:ext cx="2738932" cy="369332"/>
          </a:xfrm>
          <a:prstGeom prst="rect">
            <a:avLst/>
          </a:prstGeom>
        </p:spPr>
        <p:txBody>
          <a:bodyPr wrap="square">
            <a:spAutoFit/>
          </a:bodyPr>
          <a:lstStyle/>
          <a:p>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②</a:t>
            </a:r>
            <a:r>
              <a:rPr lang="en-US" altLang="zh-CN">
                <a:solidFill>
                  <a:srgbClr val="076EAD"/>
                </a:solidFill>
                <a:latin typeface="黑体" panose="02010609060101010101" pitchFamily="49" charset="-122"/>
                <a:ea typeface="黑体" panose="02010609060101010101" pitchFamily="49" charset="-122"/>
              </a:rPr>
              <a:t>reader</a:t>
            </a:r>
            <a:r>
              <a:rPr lang="zh-CN" altLang="zh-CN" smtClean="0">
                <a:solidFill>
                  <a:srgbClr val="076EAD"/>
                </a:solidFill>
                <a:latin typeface="黑体" panose="02010609060101010101" pitchFamily="49" charset="-122"/>
                <a:ea typeface="黑体" panose="02010609060101010101" pitchFamily="49" charset="-122"/>
              </a:rPr>
              <a:t>表</a:t>
            </a:r>
            <a:endParaRPr lang="zh-CN" altLang="zh-CN">
              <a:solidFill>
                <a:srgbClr val="076EAD"/>
              </a:solidFill>
              <a:latin typeface="黑体" panose="02010609060101010101" pitchFamily="49" charset="-122"/>
              <a:ea typeface="黑体" panose="02010609060101010101" pitchFamily="49" charset="-122"/>
            </a:endParaRPr>
          </a:p>
        </p:txBody>
      </p:sp>
      <p:pic>
        <p:nvPicPr>
          <p:cNvPr id="11272" name="图片 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0019" y="4266962"/>
            <a:ext cx="8332973" cy="1955818"/>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
        <p:nvSpPr>
          <p:cNvPr id="10" name="矩形 9"/>
          <p:cNvSpPr/>
          <p:nvPr/>
        </p:nvSpPr>
        <p:spPr>
          <a:xfrm>
            <a:off x="3966536" y="6179404"/>
            <a:ext cx="2608407" cy="348813"/>
          </a:xfrm>
          <a:prstGeom prst="rect">
            <a:avLst/>
          </a:prstGeom>
        </p:spPr>
        <p:txBody>
          <a:bodyPr wrap="none">
            <a:spAutoFit/>
          </a:bodyPr>
          <a:lstStyle/>
          <a:p>
            <a:pPr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12.9 reader</a:t>
            </a:r>
            <a:r>
              <a:rPr lang="zh-CN" altLang="zh-CN" kern="100">
                <a:solidFill>
                  <a:srgbClr val="076EAD"/>
                </a:solidFill>
                <a:latin typeface="黑体" panose="02010609060101010101" pitchFamily="49" charset="-122"/>
                <a:ea typeface="黑体" panose="02010609060101010101" pitchFamily="49" charset="-122"/>
              </a:rPr>
              <a:t>表设计图</a:t>
            </a:r>
          </a:p>
        </p:txBody>
      </p:sp>
    </p:spTree>
    <p:extLst>
      <p:ext uri="{BB962C8B-B14F-4D97-AF65-F5344CB8AC3E}">
        <p14:creationId xmlns:p14="http://schemas.microsoft.com/office/powerpoint/2010/main" val="20051664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208083" y="730250"/>
            <a:ext cx="11811001" cy="858377"/>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其中</a:t>
            </a:r>
            <a:r>
              <a:rPr lang="en-US" altLang="zh-CN" kern="100">
                <a:solidFill>
                  <a:srgbClr val="076EAD"/>
                </a:solidFill>
                <a:latin typeface="黑体" panose="02010609060101010101" pitchFamily="49" charset="-122"/>
                <a:ea typeface="黑体" panose="02010609060101010101" pitchFamily="49" charset="-122"/>
              </a:rPr>
              <a:t>id</a:t>
            </a:r>
            <a:r>
              <a:rPr lang="zh-CN" altLang="zh-CN" kern="100">
                <a:solidFill>
                  <a:srgbClr val="076EAD"/>
                </a:solidFill>
                <a:latin typeface="黑体" panose="02010609060101010101" pitchFamily="49" charset="-122"/>
                <a:ea typeface="黑体" panose="02010609060101010101" pitchFamily="49" charset="-122"/>
              </a:rPr>
              <a:t>字段表示主键，类型为字符串；</a:t>
            </a:r>
            <a:r>
              <a:rPr lang="en-US" altLang="zh-CN" kern="100">
                <a:solidFill>
                  <a:srgbClr val="076EAD"/>
                </a:solidFill>
                <a:latin typeface="黑体" panose="02010609060101010101" pitchFamily="49" charset="-122"/>
                <a:ea typeface="黑体" panose="02010609060101010101" pitchFamily="49" charset="-122"/>
              </a:rPr>
              <a:t>name</a:t>
            </a:r>
            <a:r>
              <a:rPr lang="zh-CN" altLang="zh-CN" kern="100">
                <a:solidFill>
                  <a:srgbClr val="076EAD"/>
                </a:solidFill>
                <a:latin typeface="黑体" panose="02010609060101010101" pitchFamily="49" charset="-122"/>
                <a:ea typeface="黑体" panose="02010609060101010101" pitchFamily="49" charset="-122"/>
              </a:rPr>
              <a:t>表示读者名称；</a:t>
            </a:r>
            <a:r>
              <a:rPr lang="en-US" altLang="zh-CN" kern="100">
                <a:solidFill>
                  <a:srgbClr val="076EAD"/>
                </a:solidFill>
                <a:latin typeface="黑体" panose="02010609060101010101" pitchFamily="49" charset="-122"/>
                <a:ea typeface="黑体" panose="02010609060101010101" pitchFamily="49" charset="-122"/>
              </a:rPr>
              <a:t>sex</a:t>
            </a:r>
            <a:r>
              <a:rPr lang="zh-CN" altLang="zh-CN" kern="100">
                <a:solidFill>
                  <a:srgbClr val="076EAD"/>
                </a:solidFill>
                <a:latin typeface="黑体" panose="02010609060101010101" pitchFamily="49" charset="-122"/>
                <a:ea typeface="黑体" panose="02010609060101010101" pitchFamily="49" charset="-122"/>
              </a:rPr>
              <a:t>表示性别；</a:t>
            </a:r>
            <a:r>
              <a:rPr lang="en-US" altLang="zh-CN" kern="100">
                <a:solidFill>
                  <a:srgbClr val="076EAD"/>
                </a:solidFill>
                <a:latin typeface="黑体" panose="02010609060101010101" pitchFamily="49" charset="-122"/>
                <a:ea typeface="黑体" panose="02010609060101010101" pitchFamily="49" charset="-122"/>
              </a:rPr>
              <a:t>type</a:t>
            </a:r>
            <a:r>
              <a:rPr lang="zh-CN" altLang="zh-CN" kern="100">
                <a:solidFill>
                  <a:srgbClr val="076EAD"/>
                </a:solidFill>
                <a:latin typeface="黑体" panose="02010609060101010101" pitchFamily="49" charset="-122"/>
                <a:ea typeface="黑体" panose="02010609060101010101" pitchFamily="49" charset="-122"/>
              </a:rPr>
              <a:t>表示读者类型（教师，学生，职工，三选一）；</a:t>
            </a:r>
            <a:r>
              <a:rPr lang="en-US" altLang="zh-CN" kern="100">
                <a:solidFill>
                  <a:srgbClr val="076EAD"/>
                </a:solidFill>
                <a:latin typeface="黑体" panose="02010609060101010101" pitchFamily="49" charset="-122"/>
                <a:ea typeface="黑体" panose="02010609060101010101" pitchFamily="49" charset="-122"/>
              </a:rPr>
              <a:t>max_num</a:t>
            </a:r>
            <a:r>
              <a:rPr lang="zh-CN" altLang="zh-CN" kern="100">
                <a:solidFill>
                  <a:srgbClr val="076EAD"/>
                </a:solidFill>
                <a:latin typeface="黑体" panose="02010609060101010101" pitchFamily="49" charset="-122"/>
                <a:ea typeface="黑体" panose="02010609060101010101" pitchFamily="49" charset="-122"/>
              </a:rPr>
              <a:t>表示最大借书量；</a:t>
            </a:r>
            <a:r>
              <a:rPr lang="en-US" altLang="zh-CN" kern="100">
                <a:solidFill>
                  <a:srgbClr val="076EAD"/>
                </a:solidFill>
                <a:latin typeface="黑体" panose="02010609060101010101" pitchFamily="49" charset="-122"/>
                <a:ea typeface="黑体" panose="02010609060101010101" pitchFamily="49" charset="-122"/>
              </a:rPr>
              <a:t>days_num</a:t>
            </a:r>
            <a:r>
              <a:rPr lang="zh-CN" altLang="zh-CN" kern="100">
                <a:solidFill>
                  <a:srgbClr val="076EAD"/>
                </a:solidFill>
                <a:latin typeface="黑体" panose="02010609060101010101" pitchFamily="49" charset="-122"/>
                <a:ea typeface="黑体" panose="02010609060101010101" pitchFamily="49" charset="-122"/>
              </a:rPr>
              <a:t>表示最长借书天数。</a:t>
            </a:r>
          </a:p>
        </p:txBody>
      </p:sp>
      <p:sp>
        <p:nvSpPr>
          <p:cNvPr id="3" name="矩形 2"/>
          <p:cNvSpPr/>
          <p:nvPr/>
        </p:nvSpPr>
        <p:spPr>
          <a:xfrm>
            <a:off x="338377" y="1603331"/>
            <a:ext cx="1116011" cy="369332"/>
          </a:xfrm>
          <a:prstGeom prst="rect">
            <a:avLst/>
          </a:prstGeom>
        </p:spPr>
        <p:txBody>
          <a:bodyPr wrap="none">
            <a:spAutoFit/>
          </a:bodyPr>
          <a:lstStyle/>
          <a:p>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③</a:t>
            </a:r>
            <a:r>
              <a:rPr lang="en-US" altLang="zh-CN">
                <a:solidFill>
                  <a:srgbClr val="076EAD"/>
                </a:solidFill>
                <a:latin typeface="黑体" panose="02010609060101010101" pitchFamily="49" charset="-122"/>
                <a:ea typeface="黑体" panose="02010609060101010101" pitchFamily="49" charset="-122"/>
              </a:rPr>
              <a:t>book</a:t>
            </a:r>
            <a:r>
              <a:rPr lang="zh-CN" altLang="zh-CN">
                <a:solidFill>
                  <a:srgbClr val="076EAD"/>
                </a:solidFill>
                <a:latin typeface="黑体" panose="02010609060101010101" pitchFamily="49" charset="-122"/>
                <a:ea typeface="黑体" panose="02010609060101010101" pitchFamily="49" charset="-122"/>
              </a:rPr>
              <a:t>表</a:t>
            </a:r>
            <a:endParaRPr lang="zh-CN" altLang="en-US">
              <a:solidFill>
                <a:srgbClr val="076EAD"/>
              </a:solidFill>
              <a:latin typeface="黑体" panose="02010609060101010101" pitchFamily="49" charset="-122"/>
              <a:ea typeface="黑体" panose="02010609060101010101" pitchFamily="49" charset="-122"/>
            </a:endParaRPr>
          </a:p>
        </p:txBody>
      </p:sp>
      <p:pic>
        <p:nvPicPr>
          <p:cNvPr id="12290" name="图片 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7094" y="1787997"/>
            <a:ext cx="7327289" cy="2284697"/>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
        <p:nvSpPr>
          <p:cNvPr id="4" name="矩形 3"/>
          <p:cNvSpPr/>
          <p:nvPr/>
        </p:nvSpPr>
        <p:spPr>
          <a:xfrm>
            <a:off x="3823107" y="4087398"/>
            <a:ext cx="2492990" cy="369332"/>
          </a:xfrm>
          <a:prstGeom prst="rect">
            <a:avLst/>
          </a:prstGeom>
        </p:spPr>
        <p:txBody>
          <a:bodyPr wrap="none">
            <a:spAutoFit/>
          </a:bodyPr>
          <a:lstStyle/>
          <a:p>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图</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12.10 book</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表设计图</a:t>
            </a:r>
            <a:endParaRPr lang="zh-CN" altLang="en-US">
              <a:solidFill>
                <a:srgbClr val="076EAD"/>
              </a:solidFill>
              <a:latin typeface="黑体" panose="02010609060101010101" pitchFamily="49" charset="-122"/>
              <a:ea typeface="黑体" panose="02010609060101010101" pitchFamily="49" charset="-122"/>
            </a:endParaRPr>
          </a:p>
        </p:txBody>
      </p:sp>
      <p:sp>
        <p:nvSpPr>
          <p:cNvPr id="5" name="矩形 4"/>
          <p:cNvSpPr/>
          <p:nvPr/>
        </p:nvSpPr>
        <p:spPr>
          <a:xfrm>
            <a:off x="220097" y="4754742"/>
            <a:ext cx="11587972" cy="1273875"/>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其中</a:t>
            </a:r>
            <a:r>
              <a:rPr lang="en-US" altLang="zh-CN" kern="100">
                <a:solidFill>
                  <a:srgbClr val="076EAD"/>
                </a:solidFill>
                <a:latin typeface="黑体" panose="02010609060101010101" pitchFamily="49" charset="-122"/>
                <a:ea typeface="黑体" panose="02010609060101010101" pitchFamily="49" charset="-122"/>
              </a:rPr>
              <a:t>,id</a:t>
            </a:r>
            <a:r>
              <a:rPr lang="zh-CN" altLang="zh-CN" kern="100">
                <a:solidFill>
                  <a:srgbClr val="076EAD"/>
                </a:solidFill>
                <a:latin typeface="黑体" panose="02010609060101010101" pitchFamily="49" charset="-122"/>
                <a:ea typeface="黑体" panose="02010609060101010101" pitchFamily="49" charset="-122"/>
              </a:rPr>
              <a:t>字段为主键；</a:t>
            </a:r>
            <a:r>
              <a:rPr lang="en-US" altLang="zh-CN" kern="100">
                <a:solidFill>
                  <a:srgbClr val="076EAD"/>
                </a:solidFill>
                <a:latin typeface="黑体" panose="02010609060101010101" pitchFamily="49" charset="-122"/>
                <a:ea typeface="黑体" panose="02010609060101010101" pitchFamily="49" charset="-122"/>
              </a:rPr>
              <a:t>name</a:t>
            </a:r>
            <a:r>
              <a:rPr lang="zh-CN" altLang="zh-CN" kern="100">
                <a:solidFill>
                  <a:srgbClr val="076EAD"/>
                </a:solidFill>
                <a:latin typeface="黑体" panose="02010609060101010101" pitchFamily="49" charset="-122"/>
                <a:ea typeface="黑体" panose="02010609060101010101" pitchFamily="49" charset="-122"/>
              </a:rPr>
              <a:t>表示图书名称，</a:t>
            </a:r>
            <a:r>
              <a:rPr lang="en-US" altLang="zh-CN" kern="100">
                <a:solidFill>
                  <a:srgbClr val="076EAD"/>
                </a:solidFill>
                <a:latin typeface="黑体" panose="02010609060101010101" pitchFamily="49" charset="-122"/>
                <a:ea typeface="黑体" panose="02010609060101010101" pitchFamily="49" charset="-122"/>
              </a:rPr>
              <a:t>type</a:t>
            </a:r>
            <a:r>
              <a:rPr lang="zh-CN" altLang="zh-CN" kern="100">
                <a:solidFill>
                  <a:srgbClr val="076EAD"/>
                </a:solidFill>
                <a:latin typeface="黑体" panose="02010609060101010101" pitchFamily="49" charset="-122"/>
                <a:ea typeface="黑体" panose="02010609060101010101" pitchFamily="49" charset="-122"/>
              </a:rPr>
              <a:t>表示图书类型（科技类、文学类、杂志类、其他类，四选一）；</a:t>
            </a:r>
            <a:r>
              <a:rPr lang="en-US" altLang="zh-CN" kern="100">
                <a:solidFill>
                  <a:srgbClr val="076EAD"/>
                </a:solidFill>
                <a:latin typeface="黑体" panose="02010609060101010101" pitchFamily="49" charset="-122"/>
                <a:ea typeface="黑体" panose="02010609060101010101" pitchFamily="49" charset="-122"/>
              </a:rPr>
              <a:t>author</a:t>
            </a:r>
            <a:r>
              <a:rPr lang="zh-CN" altLang="zh-CN" kern="100">
                <a:solidFill>
                  <a:srgbClr val="076EAD"/>
                </a:solidFill>
                <a:latin typeface="黑体" panose="02010609060101010101" pitchFamily="49" charset="-122"/>
                <a:ea typeface="黑体" panose="02010609060101010101" pitchFamily="49" charset="-122"/>
              </a:rPr>
              <a:t>表示作者；</a:t>
            </a:r>
            <a:r>
              <a:rPr lang="en-US" altLang="zh-CN" kern="100">
                <a:solidFill>
                  <a:srgbClr val="076EAD"/>
                </a:solidFill>
                <a:latin typeface="黑体" panose="02010609060101010101" pitchFamily="49" charset="-122"/>
                <a:ea typeface="黑体" panose="02010609060101010101" pitchFamily="49" charset="-122"/>
              </a:rPr>
              <a:t>translator</a:t>
            </a:r>
            <a:r>
              <a:rPr lang="zh-CN" altLang="zh-CN" kern="100">
                <a:solidFill>
                  <a:srgbClr val="076EAD"/>
                </a:solidFill>
                <a:latin typeface="黑体" panose="02010609060101010101" pitchFamily="49" charset="-122"/>
                <a:ea typeface="黑体" panose="02010609060101010101" pitchFamily="49" charset="-122"/>
              </a:rPr>
              <a:t>表示译者；</a:t>
            </a:r>
            <a:r>
              <a:rPr lang="en-US" altLang="zh-CN" kern="100">
                <a:solidFill>
                  <a:srgbClr val="076EAD"/>
                </a:solidFill>
                <a:latin typeface="黑体" panose="02010609060101010101" pitchFamily="49" charset="-122"/>
                <a:ea typeface="黑体" panose="02010609060101010101" pitchFamily="49" charset="-122"/>
              </a:rPr>
              <a:t>publisher</a:t>
            </a:r>
            <a:r>
              <a:rPr lang="zh-CN" altLang="zh-CN" kern="100">
                <a:solidFill>
                  <a:srgbClr val="076EAD"/>
                </a:solidFill>
                <a:latin typeface="黑体" panose="02010609060101010101" pitchFamily="49" charset="-122"/>
                <a:ea typeface="黑体" panose="02010609060101010101" pitchFamily="49" charset="-122"/>
              </a:rPr>
              <a:t>表示出版社；</a:t>
            </a:r>
            <a:r>
              <a:rPr lang="en-US" altLang="zh-CN" kern="100">
                <a:solidFill>
                  <a:srgbClr val="076EAD"/>
                </a:solidFill>
                <a:latin typeface="黑体" panose="02010609060101010101" pitchFamily="49" charset="-122"/>
                <a:ea typeface="黑体" panose="02010609060101010101" pitchFamily="49" charset="-122"/>
              </a:rPr>
              <a:t>publish_time</a:t>
            </a:r>
            <a:r>
              <a:rPr lang="zh-CN" altLang="zh-CN" kern="100">
                <a:solidFill>
                  <a:srgbClr val="076EAD"/>
                </a:solidFill>
                <a:latin typeface="黑体" panose="02010609060101010101" pitchFamily="49" charset="-122"/>
                <a:ea typeface="黑体" panose="02010609060101010101" pitchFamily="49" charset="-122"/>
              </a:rPr>
              <a:t>表示出版日期；</a:t>
            </a:r>
            <a:r>
              <a:rPr lang="en-US" altLang="zh-CN" kern="100">
                <a:solidFill>
                  <a:srgbClr val="076EAD"/>
                </a:solidFill>
                <a:latin typeface="黑体" panose="02010609060101010101" pitchFamily="49" charset="-122"/>
                <a:ea typeface="黑体" panose="02010609060101010101" pitchFamily="49" charset="-122"/>
              </a:rPr>
              <a:t>stock</a:t>
            </a:r>
            <a:r>
              <a:rPr lang="zh-CN" altLang="zh-CN" kern="100">
                <a:solidFill>
                  <a:srgbClr val="076EAD"/>
                </a:solidFill>
                <a:latin typeface="黑体" panose="02010609060101010101" pitchFamily="49" charset="-122"/>
                <a:ea typeface="黑体" panose="02010609060101010101" pitchFamily="49" charset="-122"/>
              </a:rPr>
              <a:t>表示图书库存数量；</a:t>
            </a:r>
            <a:r>
              <a:rPr lang="en-US" altLang="zh-CN" kern="100">
                <a:solidFill>
                  <a:srgbClr val="076EAD"/>
                </a:solidFill>
                <a:latin typeface="黑体" panose="02010609060101010101" pitchFamily="49" charset="-122"/>
                <a:ea typeface="黑体" panose="02010609060101010101" pitchFamily="49" charset="-122"/>
              </a:rPr>
              <a:t>price</a:t>
            </a:r>
            <a:r>
              <a:rPr lang="zh-CN" altLang="zh-CN" kern="100">
                <a:solidFill>
                  <a:srgbClr val="076EAD"/>
                </a:solidFill>
                <a:latin typeface="黑体" panose="02010609060101010101" pitchFamily="49" charset="-122"/>
                <a:ea typeface="黑体" panose="02010609060101010101" pitchFamily="49" charset="-122"/>
              </a:rPr>
              <a:t>表示图书单价。</a:t>
            </a:r>
          </a:p>
        </p:txBody>
      </p:sp>
    </p:spTree>
    <p:extLst>
      <p:ext uri="{BB962C8B-B14F-4D97-AF65-F5344CB8AC3E}">
        <p14:creationId xmlns:p14="http://schemas.microsoft.com/office/powerpoint/2010/main" val="2268551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69332"/>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 </a:t>
            </a:r>
            <a:r>
              <a:rPr lang="en-US" altLang="zh-CN">
                <a:solidFill>
                  <a:schemeClr val="bg1"/>
                </a:solidFill>
                <a:latin typeface="黑体" panose="02010609060101010101" pitchFamily="49" charset="-122"/>
                <a:ea typeface="黑体" panose="02010609060101010101" pitchFamily="49" charset="-122"/>
              </a:rPr>
              <a:t>Java </a:t>
            </a:r>
            <a:r>
              <a:rPr lang="zh-CN" altLang="en-US" smtClean="0">
                <a:solidFill>
                  <a:schemeClr val="bg1"/>
                </a:solidFill>
                <a:latin typeface="黑体" panose="02010609060101010101" pitchFamily="49" charset="-122"/>
                <a:ea typeface="黑体" panose="02010609060101010101" pitchFamily="49" charset="-122"/>
              </a:rPr>
              <a:t>程序设计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smtClean="0">
                  <a:solidFill>
                    <a:srgbClr val="076EAD"/>
                  </a:solidFill>
                  <a:latin typeface="黑体" panose="02010609060101010101" pitchFamily="2" charset="-122"/>
                  <a:ea typeface="黑体" panose="02010609060101010101" pitchFamily="2" charset="-122"/>
                </a:rPr>
                <a:t>1</a:t>
              </a:r>
              <a:r>
                <a:rPr lang="zh-CN" altLang="en-US" sz="2000" smtClean="0">
                  <a:solidFill>
                    <a:srgbClr val="076EAD"/>
                  </a:solidFill>
                  <a:latin typeface="黑体" panose="02010609060101010101" pitchFamily="2" charset="-122"/>
                  <a:ea typeface="黑体" panose="02010609060101010101" pitchFamily="2" charset="-122"/>
                </a:rPr>
                <a:t>、</a:t>
              </a:r>
              <a:r>
                <a:rPr lang="en-US" altLang="zh-CN" smtClean="0">
                  <a:solidFill>
                    <a:srgbClr val="076EAD"/>
                  </a:solidFill>
                  <a:latin typeface="黑体" panose="02010609060101010101" pitchFamily="49" charset="-122"/>
                  <a:ea typeface="黑体" panose="02010609060101010101" pitchFamily="49" charset="-122"/>
                </a:rPr>
                <a:t>GUI</a:t>
              </a:r>
              <a:r>
                <a:rPr lang="zh-CN" altLang="en-US" smtClean="0">
                  <a:solidFill>
                    <a:srgbClr val="076EAD"/>
                  </a:solidFill>
                  <a:latin typeface="黑体" panose="02010609060101010101" pitchFamily="49" charset="-122"/>
                  <a:ea typeface="黑体" panose="02010609060101010101" pitchFamily="49" charset="-122"/>
                </a:rPr>
                <a:t>布局</a:t>
              </a:r>
              <a:r>
                <a:rPr lang="en-US" altLang="zh-CN" smtClean="0">
                  <a:solidFill>
                    <a:srgbClr val="076EAD"/>
                  </a:solidFill>
                  <a:latin typeface="黑体" panose="02010609060101010101" pitchFamily="49" charset="-122"/>
                  <a:ea typeface="黑体" panose="02010609060101010101" pitchFamily="49" charset="-122"/>
                </a:rPr>
                <a:t>	</a:t>
              </a:r>
              <a:endParaRPr lang="zh-CN" altLang="en-US" dirty="0">
                <a:solidFill>
                  <a:srgbClr val="076EAD"/>
                </a:solidFill>
                <a:latin typeface="黑体" panose="02010609060101010101" pitchFamily="49" charset="-122"/>
                <a:ea typeface="黑体" panose="02010609060101010101" pitchFamily="49" charset="-122"/>
              </a:endParaRPr>
            </a:p>
          </p:txBody>
        </p:sp>
      </p:grpSp>
      <p:sp>
        <p:nvSpPr>
          <p:cNvPr id="39" name="Rectangle 6"/>
          <p:cNvSpPr>
            <a:spLocks noChangeArrowheads="1"/>
          </p:cNvSpPr>
          <p:nvPr/>
        </p:nvSpPr>
        <p:spPr bwMode="auto">
          <a:xfrm>
            <a:off x="5204756" y="1417875"/>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smtClean="0">
                <a:solidFill>
                  <a:srgbClr val="0D5BA6"/>
                </a:solidFill>
                <a:latin typeface="Malgun Gothic Semilight" panose="020B0502040204020203" pitchFamily="34" charset="-122"/>
                <a:ea typeface="Malgun Gothic Semilight" panose="020B0502040204020203" pitchFamily="34" charset="-122"/>
              </a:rPr>
              <a:t>  主要内容</a:t>
            </a:r>
            <a:endParaRPr lang="zh-CN" altLang="zh-CN" sz="3200" dirty="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smtClean="0">
                  <a:solidFill>
                    <a:srgbClr val="076EAD"/>
                  </a:solidFill>
                  <a:latin typeface="黑体" panose="02010609060101010101" pitchFamily="2" charset="-122"/>
                  <a:ea typeface="黑体" panose="02010609060101010101" pitchFamily="2" charset="-122"/>
                </a:rPr>
                <a:t>2</a:t>
              </a:r>
              <a:r>
                <a:rPr lang="zh-CN" altLang="en-US" sz="2000" smtClean="0">
                  <a:solidFill>
                    <a:srgbClr val="076EAD"/>
                  </a:solidFill>
                  <a:latin typeface="黑体" panose="02010609060101010101" pitchFamily="2" charset="-122"/>
                  <a:ea typeface="黑体" panose="02010609060101010101" pitchFamily="2" charset="-122"/>
                </a:rPr>
                <a:t>、</a:t>
              </a:r>
              <a:r>
                <a:rPr lang="en-US" altLang="zh-CN" sz="2000" smtClean="0">
                  <a:solidFill>
                    <a:srgbClr val="076EAD"/>
                  </a:solidFill>
                  <a:latin typeface="黑体" panose="02010609060101010101" pitchFamily="2" charset="-122"/>
                  <a:ea typeface="黑体" panose="02010609060101010101" pitchFamily="2" charset="-122"/>
                </a:rPr>
                <a:t>GUI</a:t>
              </a:r>
              <a:r>
                <a:rPr lang="zh-CN" altLang="en-US" sz="2000" smtClean="0">
                  <a:solidFill>
                    <a:srgbClr val="076EAD"/>
                  </a:solidFill>
                  <a:latin typeface="黑体" panose="02010609060101010101" pitchFamily="2" charset="-122"/>
                  <a:ea typeface="黑体" panose="02010609060101010101" pitchFamily="2" charset="-122"/>
                </a:rPr>
                <a:t>常用控件</a:t>
              </a:r>
              <a:endParaRPr lang="zh-CN" altLang="en-US" sz="2000" dirty="0">
                <a:solidFill>
                  <a:srgbClr val="076EAD"/>
                </a:solidFill>
                <a:latin typeface="黑体" panose="02010609060101010101" pitchFamily="49" charset="-122"/>
                <a:ea typeface="黑体" panose="02010609060101010101" pitchFamily="49" charset="-122"/>
              </a:endParaRP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1"/>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smtClean="0">
                  <a:solidFill>
                    <a:srgbClr val="076EAD"/>
                  </a:solidFill>
                  <a:latin typeface="黑体" panose="02010609060101010101" pitchFamily="2" charset="-122"/>
                  <a:ea typeface="黑体" panose="02010609060101010101" pitchFamily="2" charset="-122"/>
                </a:rPr>
                <a:t>3</a:t>
              </a:r>
              <a:r>
                <a:rPr lang="zh-CN" altLang="en-US" sz="2000" smtClean="0">
                  <a:solidFill>
                    <a:srgbClr val="076EAD"/>
                  </a:solidFill>
                  <a:latin typeface="黑体" panose="02010609060101010101" pitchFamily="2" charset="-122"/>
                  <a:ea typeface="黑体" panose="02010609060101010101" pitchFamily="2" charset="-122"/>
                </a:rPr>
                <a:t>、</a:t>
              </a:r>
              <a:r>
                <a:rPr lang="en-US" altLang="zh-CN" smtClean="0">
                  <a:solidFill>
                    <a:srgbClr val="076EAD"/>
                  </a:solidFill>
                  <a:latin typeface="黑体" panose="02010609060101010101" pitchFamily="49" charset="-122"/>
                  <a:ea typeface="黑体" panose="02010609060101010101" pitchFamily="49" charset="-122"/>
                </a:rPr>
                <a:t>GUI</a:t>
              </a:r>
              <a:r>
                <a:rPr lang="zh-CN" altLang="en-US">
                  <a:solidFill>
                    <a:srgbClr val="076EAD"/>
                  </a:solidFill>
                  <a:latin typeface="黑体" panose="02010609060101010101" pitchFamily="49" charset="-122"/>
                  <a:ea typeface="黑体" panose="02010609060101010101" pitchFamily="49" charset="-122"/>
                </a:rPr>
                <a:t>编</a:t>
              </a:r>
              <a:r>
                <a:rPr lang="zh-CN" altLang="en-US" smtClean="0">
                  <a:solidFill>
                    <a:srgbClr val="076EAD"/>
                  </a:solidFill>
                  <a:latin typeface="黑体" panose="02010609060101010101" pitchFamily="49" charset="-122"/>
                  <a:ea typeface="黑体" panose="02010609060101010101" pitchFamily="49" charset="-122"/>
                </a:rPr>
                <a:t>程中的事件机制</a:t>
              </a:r>
              <a:endParaRPr lang="zh-CN" altLang="en-US" sz="2000" dirty="0">
                <a:solidFill>
                  <a:srgbClr val="076EAD"/>
                </a:solidFill>
                <a:latin typeface="黑体" panose="02010609060101010101" pitchFamily="49" charset="-122"/>
                <a:ea typeface="黑体" panose="02010609060101010101" pitchFamily="49" charset="-122"/>
              </a:endParaRP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a:t>
            </a:r>
            <a:r>
              <a:rPr lang="zh-CN" altLang="en-US" sz="3200" smtClean="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序设计</a:t>
            </a:r>
            <a:endPar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grpSp>
        <p:nvGrpSpPr>
          <p:cNvPr id="29" name="Group 26"/>
          <p:cNvGrpSpPr/>
          <p:nvPr/>
        </p:nvGrpSpPr>
        <p:grpSpPr bwMode="auto">
          <a:xfrm>
            <a:off x="5424848" y="4423102"/>
            <a:ext cx="5565775" cy="433387"/>
            <a:chOff x="1042" y="1011"/>
            <a:chExt cx="3506" cy="273"/>
          </a:xfrm>
        </p:grpSpPr>
        <p:sp>
          <p:nvSpPr>
            <p:cNvPr id="30"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1" name="组合 6"/>
            <p:cNvGrpSpPr/>
            <p:nvPr/>
          </p:nvGrpSpPr>
          <p:grpSpPr bwMode="auto">
            <a:xfrm>
              <a:off x="1138" y="1079"/>
              <a:ext cx="227" cy="137"/>
              <a:chOff x="611560" y="990749"/>
              <a:chExt cx="360040" cy="288032"/>
            </a:xfrm>
          </p:grpSpPr>
          <p:sp>
            <p:nvSpPr>
              <p:cNvPr id="54"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5"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53" name="Rectangle 6"/>
            <p:cNvSpPr>
              <a:spLocks noChangeArrowheads="1"/>
            </p:cNvSpPr>
            <p:nvPr/>
          </p:nvSpPr>
          <p:spPr bwMode="auto">
            <a:xfrm>
              <a:off x="1441" y="1031"/>
              <a:ext cx="31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smtClean="0">
                  <a:solidFill>
                    <a:srgbClr val="076EAD"/>
                  </a:solidFill>
                  <a:latin typeface="黑体" panose="02010609060101010101" pitchFamily="2" charset="-122"/>
                  <a:ea typeface="黑体" panose="02010609060101010101" pitchFamily="2" charset="-122"/>
                </a:rPr>
                <a:t>4</a:t>
              </a:r>
              <a:r>
                <a:rPr lang="zh-CN" altLang="en-US" sz="2000" smtClean="0">
                  <a:solidFill>
                    <a:srgbClr val="076EAD"/>
                  </a:solidFill>
                  <a:latin typeface="黑体" panose="02010609060101010101" pitchFamily="2" charset="-122"/>
                  <a:ea typeface="黑体" panose="02010609060101010101" pitchFamily="2" charset="-122"/>
                </a:rPr>
                <a:t>、</a:t>
              </a:r>
              <a:r>
                <a:rPr lang="en-US" altLang="zh-CN" smtClean="0">
                  <a:solidFill>
                    <a:srgbClr val="076EAD"/>
                  </a:solidFill>
                  <a:latin typeface="黑体" panose="02010609060101010101" pitchFamily="49" charset="-122"/>
                  <a:ea typeface="黑体" panose="02010609060101010101" pitchFamily="49" charset="-122"/>
                </a:rPr>
                <a:t>MYSQL</a:t>
              </a:r>
              <a:r>
                <a:rPr lang="zh-CN" altLang="en-US" smtClean="0">
                  <a:solidFill>
                    <a:srgbClr val="076EAD"/>
                  </a:solidFill>
                  <a:latin typeface="黑体" panose="02010609060101010101" pitchFamily="49" charset="-122"/>
                  <a:ea typeface="黑体" panose="02010609060101010101" pitchFamily="49" charset="-122"/>
                </a:rPr>
                <a:t>数据库的创建和表的创建</a:t>
              </a:r>
              <a:endParaRPr lang="zh-CN" altLang="en-US" sz="2000" dirty="0">
                <a:solidFill>
                  <a:srgbClr val="076EAD"/>
                </a:solidFill>
                <a:latin typeface="黑体" panose="02010609060101010101" pitchFamily="49" charset="-122"/>
                <a:ea typeface="黑体" panose="02010609060101010101" pitchFamily="49" charset="-122"/>
              </a:endParaRPr>
            </a:p>
          </p:txBody>
        </p:sp>
      </p:gr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1332609" cy="369332"/>
          </a:xfrm>
          <a:prstGeom prst="rect">
            <a:avLst/>
          </a:prstGeom>
        </p:spPr>
        <p:txBody>
          <a:bodyPr wrap="none">
            <a:spAutoFit/>
          </a:bodyPr>
          <a:lstStyle/>
          <a:p>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④</a:t>
            </a:r>
            <a:r>
              <a:rPr lang="en-US" altLang="zh-CN">
                <a:solidFill>
                  <a:srgbClr val="076EAD"/>
                </a:solidFill>
                <a:latin typeface="黑体" panose="02010609060101010101" pitchFamily="49" charset="-122"/>
                <a:ea typeface="黑体" panose="02010609060101010101" pitchFamily="49" charset="-122"/>
              </a:rPr>
              <a:t>borrow</a:t>
            </a:r>
            <a:r>
              <a:rPr lang="zh-CN" altLang="zh-CN">
                <a:solidFill>
                  <a:srgbClr val="076EAD"/>
                </a:solidFill>
                <a:latin typeface="黑体" panose="02010609060101010101" pitchFamily="49" charset="-122"/>
                <a:ea typeface="黑体" panose="02010609060101010101" pitchFamily="49" charset="-122"/>
              </a:rPr>
              <a:t>表</a:t>
            </a:r>
            <a:endParaRPr lang="zh-CN" altLang="en-US">
              <a:solidFill>
                <a:srgbClr val="076EAD"/>
              </a:solidFill>
              <a:latin typeface="黑体" panose="02010609060101010101" pitchFamily="49" charset="-122"/>
              <a:ea typeface="黑体" panose="02010609060101010101" pitchFamily="49" charset="-122"/>
            </a:endParaRPr>
          </a:p>
        </p:txBody>
      </p:sp>
      <p:pic>
        <p:nvPicPr>
          <p:cNvPr id="13314" name="图片 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8301" y="1097100"/>
            <a:ext cx="8723867" cy="1992963"/>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
        <p:nvSpPr>
          <p:cNvPr id="3" name="矩形 2"/>
          <p:cNvSpPr/>
          <p:nvPr/>
        </p:nvSpPr>
        <p:spPr>
          <a:xfrm>
            <a:off x="4716503" y="3108100"/>
            <a:ext cx="2723824" cy="348813"/>
          </a:xfrm>
          <a:prstGeom prst="rect">
            <a:avLst/>
          </a:prstGeom>
        </p:spPr>
        <p:txBody>
          <a:bodyPr wrap="none">
            <a:spAutoFit/>
          </a:bodyPr>
          <a:lstStyle/>
          <a:p>
            <a:pPr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12.11 borrow</a:t>
            </a:r>
            <a:r>
              <a:rPr lang="zh-CN" altLang="zh-CN" kern="100">
                <a:solidFill>
                  <a:srgbClr val="076EAD"/>
                </a:solidFill>
                <a:latin typeface="黑体" panose="02010609060101010101" pitchFamily="49" charset="-122"/>
                <a:ea typeface="黑体" panose="02010609060101010101" pitchFamily="49" charset="-122"/>
              </a:rPr>
              <a:t>表设计图</a:t>
            </a:r>
          </a:p>
        </p:txBody>
      </p:sp>
      <p:sp>
        <p:nvSpPr>
          <p:cNvPr id="4" name="矩形 3"/>
          <p:cNvSpPr/>
          <p:nvPr/>
        </p:nvSpPr>
        <p:spPr>
          <a:xfrm>
            <a:off x="338376" y="3617829"/>
            <a:ext cx="11390561" cy="1273875"/>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其中</a:t>
            </a:r>
            <a:r>
              <a:rPr lang="en-US" altLang="zh-CN" kern="100">
                <a:solidFill>
                  <a:srgbClr val="076EAD"/>
                </a:solidFill>
                <a:latin typeface="黑体" panose="02010609060101010101" pitchFamily="49" charset="-122"/>
                <a:ea typeface="黑体" panose="02010609060101010101" pitchFamily="49" charset="-122"/>
              </a:rPr>
              <a:t>,id</a:t>
            </a:r>
            <a:r>
              <a:rPr lang="zh-CN" altLang="zh-CN" kern="100">
                <a:solidFill>
                  <a:srgbClr val="076EAD"/>
                </a:solidFill>
                <a:latin typeface="黑体" panose="02010609060101010101" pitchFamily="49" charset="-122"/>
                <a:ea typeface="黑体" panose="02010609060101010101" pitchFamily="49" charset="-122"/>
              </a:rPr>
              <a:t>字段为主键，并且是自增字段；</a:t>
            </a:r>
            <a:r>
              <a:rPr lang="en-US" altLang="zh-CN" kern="100">
                <a:solidFill>
                  <a:srgbClr val="076EAD"/>
                </a:solidFill>
                <a:latin typeface="黑体" panose="02010609060101010101" pitchFamily="49" charset="-122"/>
                <a:ea typeface="黑体" panose="02010609060101010101" pitchFamily="49" charset="-122"/>
              </a:rPr>
              <a:t>book_id</a:t>
            </a:r>
            <a:r>
              <a:rPr lang="zh-CN" altLang="zh-CN" kern="100">
                <a:solidFill>
                  <a:srgbClr val="076EAD"/>
                </a:solidFill>
                <a:latin typeface="黑体" panose="02010609060101010101" pitchFamily="49" charset="-122"/>
                <a:ea typeface="黑体" panose="02010609060101010101" pitchFamily="49" charset="-122"/>
              </a:rPr>
              <a:t>表示图书编号，是外键，依赖于</a:t>
            </a:r>
            <a:r>
              <a:rPr lang="en-US" altLang="zh-CN" kern="100">
                <a:solidFill>
                  <a:srgbClr val="076EAD"/>
                </a:solidFill>
                <a:latin typeface="黑体" panose="02010609060101010101" pitchFamily="49" charset="-122"/>
                <a:ea typeface="黑体" panose="02010609060101010101" pitchFamily="49" charset="-122"/>
              </a:rPr>
              <a:t>book</a:t>
            </a:r>
            <a:r>
              <a:rPr lang="zh-CN" altLang="zh-CN" kern="100">
                <a:solidFill>
                  <a:srgbClr val="076EAD"/>
                </a:solidFill>
                <a:latin typeface="黑体" panose="02010609060101010101" pitchFamily="49" charset="-122"/>
                <a:ea typeface="黑体" panose="02010609060101010101" pitchFamily="49" charset="-122"/>
              </a:rPr>
              <a:t>表的</a:t>
            </a:r>
            <a:r>
              <a:rPr lang="en-US" altLang="zh-CN" kern="100">
                <a:solidFill>
                  <a:srgbClr val="076EAD"/>
                </a:solidFill>
                <a:latin typeface="黑体" panose="02010609060101010101" pitchFamily="49" charset="-122"/>
                <a:ea typeface="黑体" panose="02010609060101010101" pitchFamily="49" charset="-122"/>
              </a:rPr>
              <a:t>id</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reader_id</a:t>
            </a:r>
            <a:r>
              <a:rPr lang="zh-CN" altLang="zh-CN" kern="100">
                <a:solidFill>
                  <a:srgbClr val="076EAD"/>
                </a:solidFill>
                <a:latin typeface="黑体" panose="02010609060101010101" pitchFamily="49" charset="-122"/>
                <a:ea typeface="黑体" panose="02010609060101010101" pitchFamily="49" charset="-122"/>
              </a:rPr>
              <a:t>表示读者编号，是外键，依赖于</a:t>
            </a:r>
            <a:r>
              <a:rPr lang="en-US" altLang="zh-CN" kern="100">
                <a:solidFill>
                  <a:srgbClr val="076EAD"/>
                </a:solidFill>
                <a:latin typeface="黑体" panose="02010609060101010101" pitchFamily="49" charset="-122"/>
                <a:ea typeface="黑体" panose="02010609060101010101" pitchFamily="49" charset="-122"/>
              </a:rPr>
              <a:t>reader</a:t>
            </a:r>
            <a:r>
              <a:rPr lang="zh-CN" altLang="zh-CN" kern="100">
                <a:solidFill>
                  <a:srgbClr val="076EAD"/>
                </a:solidFill>
                <a:latin typeface="黑体" panose="02010609060101010101" pitchFamily="49" charset="-122"/>
                <a:ea typeface="黑体" panose="02010609060101010101" pitchFamily="49" charset="-122"/>
              </a:rPr>
              <a:t>表的</a:t>
            </a:r>
            <a:r>
              <a:rPr lang="en-US" altLang="zh-CN" kern="100">
                <a:solidFill>
                  <a:srgbClr val="076EAD"/>
                </a:solidFill>
                <a:latin typeface="黑体" panose="02010609060101010101" pitchFamily="49" charset="-122"/>
                <a:ea typeface="黑体" panose="02010609060101010101" pitchFamily="49" charset="-122"/>
              </a:rPr>
              <a:t>id</a:t>
            </a:r>
            <a:r>
              <a:rPr lang="zh-CN" altLang="zh-CN" kern="100">
                <a:solidFill>
                  <a:srgbClr val="076EAD"/>
                </a:solidFill>
                <a:latin typeface="黑体" panose="02010609060101010101" pitchFamily="49" charset="-122"/>
                <a:ea typeface="黑体" panose="02010609060101010101" pitchFamily="49" charset="-122"/>
              </a:rPr>
              <a:t>字段；</a:t>
            </a:r>
            <a:r>
              <a:rPr lang="en-US" altLang="zh-CN" kern="100">
                <a:solidFill>
                  <a:srgbClr val="076EAD"/>
                </a:solidFill>
                <a:latin typeface="黑体" panose="02010609060101010101" pitchFamily="49" charset="-122"/>
                <a:ea typeface="黑体" panose="02010609060101010101" pitchFamily="49" charset="-122"/>
              </a:rPr>
              <a:t>borrow_date</a:t>
            </a:r>
            <a:r>
              <a:rPr lang="zh-CN" altLang="zh-CN" kern="100">
                <a:solidFill>
                  <a:srgbClr val="076EAD"/>
                </a:solidFill>
                <a:latin typeface="黑体" panose="02010609060101010101" pitchFamily="49" charset="-122"/>
                <a:ea typeface="黑体" panose="02010609060101010101" pitchFamily="49" charset="-122"/>
              </a:rPr>
              <a:t>表示结束日期；</a:t>
            </a:r>
            <a:r>
              <a:rPr lang="en-US" altLang="zh-CN" kern="100">
                <a:solidFill>
                  <a:srgbClr val="076EAD"/>
                </a:solidFill>
                <a:latin typeface="黑体" panose="02010609060101010101" pitchFamily="49" charset="-122"/>
                <a:ea typeface="黑体" panose="02010609060101010101" pitchFamily="49" charset="-122"/>
              </a:rPr>
              <a:t>back_date</a:t>
            </a:r>
            <a:r>
              <a:rPr lang="zh-CN" altLang="zh-CN" kern="100">
                <a:solidFill>
                  <a:srgbClr val="076EAD"/>
                </a:solidFill>
                <a:latin typeface="黑体" panose="02010609060101010101" pitchFamily="49" charset="-122"/>
                <a:ea typeface="黑体" panose="02010609060101010101" pitchFamily="49" charset="-122"/>
              </a:rPr>
              <a:t>表示还书日期；</a:t>
            </a:r>
            <a:r>
              <a:rPr lang="en-US" altLang="zh-CN" kern="100">
                <a:solidFill>
                  <a:srgbClr val="076EAD"/>
                </a:solidFill>
                <a:latin typeface="黑体" panose="02010609060101010101" pitchFamily="49" charset="-122"/>
                <a:ea typeface="黑体" panose="02010609060101010101" pitchFamily="49" charset="-122"/>
              </a:rPr>
              <a:t>is_back</a:t>
            </a:r>
            <a:r>
              <a:rPr lang="zh-CN" altLang="zh-CN" kern="100">
                <a:solidFill>
                  <a:srgbClr val="076EAD"/>
                </a:solidFill>
                <a:latin typeface="黑体" panose="02010609060101010101" pitchFamily="49" charset="-122"/>
                <a:ea typeface="黑体" panose="02010609060101010101" pitchFamily="49" charset="-122"/>
              </a:rPr>
              <a:t>表示是否归还，如果归还了就用</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表示，没有归还就用</a:t>
            </a:r>
            <a:r>
              <a:rPr lang="en-US" altLang="zh-CN" kern="100">
                <a:solidFill>
                  <a:srgbClr val="076EAD"/>
                </a:solidFill>
                <a:latin typeface="黑体" panose="02010609060101010101" pitchFamily="49" charset="-122"/>
                <a:ea typeface="黑体" panose="02010609060101010101" pitchFamily="49" charset="-122"/>
              </a:rPr>
              <a:t>0</a:t>
            </a:r>
            <a:r>
              <a:rPr lang="zh-CN" altLang="zh-CN" kern="100">
                <a:solidFill>
                  <a:srgbClr val="076EAD"/>
                </a:solidFill>
                <a:latin typeface="黑体" panose="02010609060101010101" pitchFamily="49" charset="-122"/>
                <a:ea typeface="黑体" panose="02010609060101010101" pitchFamily="49" charset="-122"/>
              </a:rPr>
              <a:t>表示。</a:t>
            </a:r>
          </a:p>
        </p:txBody>
      </p:sp>
      <p:sp>
        <p:nvSpPr>
          <p:cNvPr id="5" name="矩形 4"/>
          <p:cNvSpPr/>
          <p:nvPr/>
        </p:nvSpPr>
        <p:spPr>
          <a:xfrm>
            <a:off x="270602" y="5245063"/>
            <a:ext cx="2877711" cy="348813"/>
          </a:xfrm>
          <a:prstGeom prst="rect">
            <a:avLst/>
          </a:prstGeom>
        </p:spPr>
        <p:txBody>
          <a:bodyPr wrap="none">
            <a:spAutoFit/>
          </a:bodyPr>
          <a:lstStyle/>
          <a:p>
            <a:pPr indent="266700">
              <a:lnSpc>
                <a:spcPts val="2000"/>
              </a:lnSpc>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user</a:t>
            </a:r>
            <a:r>
              <a:rPr lang="zh-CN" altLang="zh-CN" kern="100">
                <a:solidFill>
                  <a:srgbClr val="076EAD"/>
                </a:solidFill>
                <a:latin typeface="黑体" panose="02010609060101010101" pitchFamily="49" charset="-122"/>
                <a:ea typeface="黑体" panose="02010609060101010101" pitchFamily="49" charset="-122"/>
              </a:rPr>
              <a:t>表数据的插入</a:t>
            </a:r>
          </a:p>
        </p:txBody>
      </p:sp>
    </p:spTree>
    <p:extLst>
      <p:ext uri="{BB962C8B-B14F-4D97-AF65-F5344CB8AC3E}">
        <p14:creationId xmlns:p14="http://schemas.microsoft.com/office/powerpoint/2010/main" val="29532109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6" name="矩形 5"/>
          <p:cNvSpPr/>
          <p:nvPr/>
        </p:nvSpPr>
        <p:spPr>
          <a:xfrm>
            <a:off x="506465" y="1079063"/>
            <a:ext cx="11002665" cy="858377"/>
          </a:xfrm>
          <a:prstGeom prst="rect">
            <a:avLst/>
          </a:prstGeom>
        </p:spPr>
        <p:txBody>
          <a:bodyPr wrap="square">
            <a:spAutoFit/>
          </a:bodyPr>
          <a:lstStyle/>
          <a:p>
            <a:pPr>
              <a:lnSpc>
                <a:spcPct val="150000"/>
              </a:lnSpc>
            </a:pP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由于登陆时需要账号和密码，所以创建完</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4</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个表之后，至少要向</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user</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表中插入</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2</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条数据，一条记录表示管理员账号，另一个表示普通账号，如图</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12.12</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所示</a:t>
            </a:r>
            <a:endParaRPr lang="zh-CN" altLang="en-US">
              <a:solidFill>
                <a:srgbClr val="076EAD"/>
              </a:solidFill>
              <a:latin typeface="黑体" panose="02010609060101010101" pitchFamily="49" charset="-122"/>
              <a:ea typeface="黑体" panose="02010609060101010101" pitchFamily="49" charset="-122"/>
            </a:endParaRPr>
          </a:p>
        </p:txBody>
      </p:sp>
      <p:sp>
        <p:nvSpPr>
          <p:cNvPr id="12" name="矩形 11"/>
          <p:cNvSpPr/>
          <p:nvPr/>
        </p:nvSpPr>
        <p:spPr>
          <a:xfrm>
            <a:off x="338377" y="730250"/>
            <a:ext cx="2877711" cy="348813"/>
          </a:xfrm>
          <a:prstGeom prst="rect">
            <a:avLst/>
          </a:prstGeom>
        </p:spPr>
        <p:txBody>
          <a:bodyPr wrap="none">
            <a:spAutoFit/>
          </a:bodyPr>
          <a:lstStyle/>
          <a:p>
            <a:pPr indent="266700">
              <a:lnSpc>
                <a:spcPts val="2000"/>
              </a:lnSpc>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user</a:t>
            </a:r>
            <a:r>
              <a:rPr lang="zh-CN" altLang="zh-CN" kern="100">
                <a:solidFill>
                  <a:srgbClr val="076EAD"/>
                </a:solidFill>
                <a:latin typeface="黑体" panose="02010609060101010101" pitchFamily="49" charset="-122"/>
                <a:ea typeface="黑体" panose="02010609060101010101" pitchFamily="49" charset="-122"/>
              </a:rPr>
              <a:t>表数据的插入</a:t>
            </a:r>
          </a:p>
        </p:txBody>
      </p:sp>
      <p:pic>
        <p:nvPicPr>
          <p:cNvPr id="14338" name="图片 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7242" y="1937440"/>
            <a:ext cx="8338404" cy="799442"/>
          </a:xfrm>
          <a:prstGeom prst="rect">
            <a:avLst/>
          </a:prstGeom>
          <a:noFill/>
          <a:ln w="9525">
            <a:solidFill>
              <a:srgbClr val="5B9BD5"/>
            </a:solidFill>
            <a:miter lim="800000"/>
            <a:headEnd/>
            <a:tailEnd/>
          </a:ln>
          <a:extLst>
            <a:ext uri="{909E8E84-426E-40DD-AFC4-6F175D3DCCD1}">
              <a14:hiddenFill xmlns:a14="http://schemas.microsoft.com/office/drawing/2010/main">
                <a:solidFill>
                  <a:srgbClr val="FFFFFF"/>
                </a:solidFill>
              </a14:hiddenFill>
            </a:ext>
          </a:extLst>
        </p:spPr>
      </p:pic>
      <p:sp>
        <p:nvSpPr>
          <p:cNvPr id="7" name="矩形 6"/>
          <p:cNvSpPr/>
          <p:nvPr/>
        </p:nvSpPr>
        <p:spPr>
          <a:xfrm>
            <a:off x="3562579" y="2751586"/>
            <a:ext cx="3416320" cy="348813"/>
          </a:xfrm>
          <a:prstGeom prst="rect">
            <a:avLst/>
          </a:prstGeom>
        </p:spPr>
        <p:txBody>
          <a:bodyPr wrap="none">
            <a:spAutoFit/>
          </a:bodyPr>
          <a:lstStyle/>
          <a:p>
            <a:pPr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12.12 user</a:t>
            </a:r>
            <a:r>
              <a:rPr lang="zh-CN" altLang="zh-CN" kern="100">
                <a:solidFill>
                  <a:srgbClr val="076EAD"/>
                </a:solidFill>
                <a:latin typeface="黑体" panose="02010609060101010101" pitchFamily="49" charset="-122"/>
                <a:ea typeface="黑体" panose="02010609060101010101" pitchFamily="49" charset="-122"/>
              </a:rPr>
              <a:t>表中的初始化数据</a:t>
            </a:r>
          </a:p>
        </p:txBody>
      </p:sp>
      <p:sp>
        <p:nvSpPr>
          <p:cNvPr id="8" name="Rectangle 3"/>
          <p:cNvSpPr>
            <a:spLocks noChangeArrowheads="1"/>
          </p:cNvSpPr>
          <p:nvPr/>
        </p:nvSpPr>
        <p:spPr bwMode="auto">
          <a:xfrm>
            <a:off x="338377" y="2893625"/>
            <a:ext cx="11170753" cy="154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77744" rIns="91440" bIns="184092" numCol="1" anchor="ctr" anchorCtr="0" compatLnSpc="1">
            <a:prstTxWarp prst="textNoShape">
              <a:avLst/>
            </a:prstTxWarp>
            <a:spAutoFit/>
          </a:bodyPr>
          <a:lstStyle>
            <a:lvl1pPr indent="266700"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None/>
              <a:tabLst>
                <a:tab pos="457200" algn="l"/>
              </a:tabLst>
            </a:pPr>
            <a:r>
              <a:rPr kumimoji="0" lang="en-US"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12.3.3 </a:t>
            </a:r>
            <a:r>
              <a:rPr kumimoji="0" lang="zh-CN" altLang="en-US"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公共模块设计</a:t>
            </a:r>
          </a:p>
          <a:p>
            <a:pPr marL="0" marR="0" lvl="0" indent="266700" algn="l" defTabSz="914400" rtl="0" eaLnBrk="0" fontAlgn="base" latinLnBrk="0" hangingPunct="0">
              <a:lnSpc>
                <a:spcPct val="15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在项目开发过程中，经常需要设计一些公共模块，供项目中其他模块共同调用。本项目的公共模块主要由</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entity</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包</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db</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包和</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util</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包</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3</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个包来实现。下面分别对其进行介绍。</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
        <p:nvSpPr>
          <p:cNvPr id="9" name="矩形 8"/>
          <p:cNvSpPr/>
          <p:nvPr/>
        </p:nvSpPr>
        <p:spPr>
          <a:xfrm>
            <a:off x="335111" y="4293960"/>
            <a:ext cx="11002665" cy="2169825"/>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entity</a:t>
            </a:r>
            <a:r>
              <a:rPr lang="zh-CN" altLang="zh-CN" kern="100">
                <a:solidFill>
                  <a:srgbClr val="076EAD"/>
                </a:solidFill>
                <a:latin typeface="黑体" panose="02010609060101010101" pitchFamily="49" charset="-122"/>
                <a:ea typeface="黑体" panose="02010609060101010101" pitchFamily="49" charset="-122"/>
              </a:rPr>
              <a:t>包</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entity</a:t>
            </a:r>
            <a:r>
              <a:rPr lang="zh-CN" altLang="zh-CN" kern="100">
                <a:solidFill>
                  <a:srgbClr val="076EAD"/>
                </a:solidFill>
                <a:latin typeface="黑体" panose="02010609060101010101" pitchFamily="49" charset="-122"/>
                <a:ea typeface="黑体" panose="02010609060101010101" pitchFamily="49" charset="-122"/>
              </a:rPr>
              <a:t>包中主要定义实体</a:t>
            </a:r>
            <a:r>
              <a:rPr lang="en-US" altLang="zh-CN" kern="100">
                <a:solidFill>
                  <a:srgbClr val="076EAD"/>
                </a:solidFill>
                <a:latin typeface="黑体" panose="02010609060101010101" pitchFamily="49" charset="-122"/>
                <a:ea typeface="黑体" panose="02010609060101010101" pitchFamily="49" charset="-122"/>
              </a:rPr>
              <a:t>benas</a:t>
            </a:r>
            <a:r>
              <a:rPr lang="zh-CN" altLang="zh-CN" kern="100">
                <a:solidFill>
                  <a:srgbClr val="076EAD"/>
                </a:solidFill>
                <a:latin typeface="黑体" panose="02010609060101010101" pitchFamily="49" charset="-122"/>
                <a:ea typeface="黑体" panose="02010609060101010101" pitchFamily="49" charset="-122"/>
              </a:rPr>
              <a:t>，也就是定义数据表对应的实体类；由于在本项目中没有实现对账户表</a:t>
            </a:r>
            <a:r>
              <a:rPr lang="en-US" altLang="zh-CN" kern="100">
                <a:solidFill>
                  <a:srgbClr val="076EAD"/>
                </a:solidFill>
                <a:latin typeface="黑体" panose="02010609060101010101" pitchFamily="49" charset="-122"/>
                <a:ea typeface="黑体" panose="02010609060101010101" pitchFamily="49" charset="-122"/>
              </a:rPr>
              <a:t>user</a:t>
            </a:r>
            <a:r>
              <a:rPr lang="zh-CN" altLang="zh-CN" kern="100">
                <a:solidFill>
                  <a:srgbClr val="076EAD"/>
                </a:solidFill>
                <a:latin typeface="黑体" panose="02010609060101010101" pitchFamily="49" charset="-122"/>
                <a:ea typeface="黑体" panose="02010609060101010101" pitchFamily="49" charset="-122"/>
              </a:rPr>
              <a:t>的管理，所以只需定义</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个实体</a:t>
            </a:r>
            <a:r>
              <a:rPr lang="en-US" altLang="zh-CN" kern="100">
                <a:solidFill>
                  <a:srgbClr val="076EAD"/>
                </a:solidFill>
                <a:latin typeface="黑体" panose="02010609060101010101" pitchFamily="49" charset="-122"/>
                <a:ea typeface="黑体" panose="02010609060101010101" pitchFamily="49" charset="-122"/>
              </a:rPr>
              <a:t>beans</a:t>
            </a:r>
            <a:r>
              <a:rPr lang="zh-CN" altLang="zh-CN" kern="100">
                <a:solidFill>
                  <a:srgbClr val="076EAD"/>
                </a:solidFill>
                <a:latin typeface="黑体" panose="02010609060101010101" pitchFamily="49" charset="-122"/>
                <a:ea typeface="黑体" panose="02010609060101010101" pitchFamily="49" charset="-122"/>
              </a:rPr>
              <a:t>就可以了，它们分别是</a:t>
            </a:r>
            <a:r>
              <a:rPr lang="en-US" altLang="zh-CN" kern="100">
                <a:solidFill>
                  <a:srgbClr val="076EAD"/>
                </a:solidFill>
                <a:latin typeface="黑体" panose="02010609060101010101" pitchFamily="49" charset="-122"/>
                <a:ea typeface="黑体" panose="02010609060101010101" pitchFamily="49" charset="-122"/>
              </a:rPr>
              <a:t>Book</a:t>
            </a:r>
            <a:r>
              <a:rPr lang="zh-CN" altLang="zh-CN" kern="100">
                <a:solidFill>
                  <a:srgbClr val="076EAD"/>
                </a:solidFill>
                <a:latin typeface="黑体" panose="02010609060101010101" pitchFamily="49" charset="-122"/>
                <a:ea typeface="黑体" panose="02010609060101010101" pitchFamily="49" charset="-122"/>
              </a:rPr>
              <a:t>类，</a:t>
            </a:r>
            <a:r>
              <a:rPr lang="en-US" altLang="zh-CN" kern="100">
                <a:solidFill>
                  <a:srgbClr val="076EAD"/>
                </a:solidFill>
                <a:latin typeface="黑体" panose="02010609060101010101" pitchFamily="49" charset="-122"/>
                <a:ea typeface="黑体" panose="02010609060101010101" pitchFamily="49" charset="-122"/>
              </a:rPr>
              <a:t>Reader</a:t>
            </a:r>
            <a:r>
              <a:rPr lang="zh-CN" altLang="zh-CN" kern="100">
                <a:solidFill>
                  <a:srgbClr val="076EAD"/>
                </a:solidFill>
                <a:latin typeface="黑体" panose="02010609060101010101" pitchFamily="49" charset="-122"/>
                <a:ea typeface="黑体" panose="02010609060101010101" pitchFamily="49" charset="-122"/>
              </a:rPr>
              <a:t>类和</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类。</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a:t>
            </a:r>
            <a:r>
              <a:rPr lang="en-US" altLang="zh-CN" kern="100">
                <a:solidFill>
                  <a:srgbClr val="076EAD"/>
                </a:solidFill>
                <a:latin typeface="黑体" panose="02010609060101010101" pitchFamily="49" charset="-122"/>
                <a:ea typeface="黑体" panose="02010609060101010101" pitchFamily="49" charset="-122"/>
              </a:rPr>
              <a:t>Book</a:t>
            </a:r>
            <a:r>
              <a:rPr lang="zh-CN" altLang="zh-CN" kern="100">
                <a:solidFill>
                  <a:srgbClr val="076EAD"/>
                </a:solidFill>
                <a:latin typeface="黑体" panose="02010609060101010101" pitchFamily="49" charset="-122"/>
                <a:ea typeface="黑体" panose="02010609060101010101" pitchFamily="49" charset="-122"/>
              </a:rPr>
              <a:t>类</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a:t>
            </a:r>
            <a:r>
              <a:rPr lang="en-US" altLang="zh-CN" kern="100">
                <a:solidFill>
                  <a:srgbClr val="076EAD"/>
                </a:solidFill>
                <a:latin typeface="黑体" panose="02010609060101010101" pitchFamily="49" charset="-122"/>
                <a:ea typeface="黑体" panose="02010609060101010101" pitchFamily="49" charset="-122"/>
              </a:rPr>
              <a:t>Book</a:t>
            </a:r>
            <a:r>
              <a:rPr lang="zh-CN" altLang="zh-CN" kern="100">
                <a:solidFill>
                  <a:srgbClr val="076EAD"/>
                </a:solidFill>
                <a:latin typeface="黑体" panose="02010609060101010101" pitchFamily="49" charset="-122"/>
                <a:ea typeface="黑体" panose="02010609060101010101" pitchFamily="49" charset="-122"/>
              </a:rPr>
              <a:t>类中分别定义</a:t>
            </a:r>
            <a:r>
              <a:rPr lang="en-US" altLang="zh-CN" kern="100">
                <a:solidFill>
                  <a:srgbClr val="076EAD"/>
                </a:solidFill>
                <a:latin typeface="黑体" panose="02010609060101010101" pitchFamily="49" charset="-122"/>
                <a:ea typeface="黑体" panose="02010609060101010101" pitchFamily="49" charset="-122"/>
              </a:rPr>
              <a:t>Book</a:t>
            </a:r>
            <a:r>
              <a:rPr lang="zh-CN" altLang="zh-CN" kern="100">
                <a:solidFill>
                  <a:srgbClr val="076EAD"/>
                </a:solidFill>
                <a:latin typeface="黑体" panose="02010609060101010101" pitchFamily="49" charset="-122"/>
                <a:ea typeface="黑体" panose="02010609060101010101" pitchFamily="49" charset="-122"/>
              </a:rPr>
              <a:t>类的属性和方法，代码如下</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smtClean="0">
                <a:solidFill>
                  <a:srgbClr val="076EAD"/>
                </a:solidFill>
                <a:latin typeface="黑体" panose="02010609060101010101" pitchFamily="49" charset="-122"/>
                <a:ea typeface="黑体" panose="02010609060101010101" pitchFamily="49" charset="-122"/>
                <a:hlinkClick r:id="rId3" action="ppaction://hlinkfile"/>
              </a:rPr>
              <a:t>..\</a:t>
            </a:r>
            <a:r>
              <a:rPr lang="zh-CN" altLang="en-US" kern="100" smtClean="0">
                <a:solidFill>
                  <a:srgbClr val="076EAD"/>
                </a:solidFill>
                <a:latin typeface="黑体" panose="02010609060101010101" pitchFamily="49" charset="-122"/>
                <a:ea typeface="黑体" panose="02010609060101010101" pitchFamily="49" charset="-122"/>
                <a:hlinkClick r:id="rId3" action="ppaction://hlinkfile"/>
              </a:rPr>
              <a:t>超链接文件</a:t>
            </a:r>
            <a:r>
              <a:rPr lang="en-US" altLang="zh-CN" kern="100" smtClean="0">
                <a:solidFill>
                  <a:srgbClr val="076EAD"/>
                </a:solidFill>
                <a:latin typeface="黑体" panose="02010609060101010101" pitchFamily="49" charset="-122"/>
                <a:ea typeface="黑体" panose="02010609060101010101" pitchFamily="49" charset="-122"/>
                <a:hlinkClick r:id="rId3" action="ppaction://hlinkfile"/>
              </a:rPr>
              <a:t>\12.3.3.docx</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646846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6" y="730250"/>
            <a:ext cx="9605723" cy="923330"/>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Reader</a:t>
            </a:r>
            <a:r>
              <a:rPr lang="zh-CN" altLang="zh-CN" kern="100">
                <a:solidFill>
                  <a:srgbClr val="076EAD"/>
                </a:solidFill>
                <a:latin typeface="黑体" panose="02010609060101010101" pitchFamily="49" charset="-122"/>
                <a:ea typeface="黑体" panose="02010609060101010101" pitchFamily="49" charset="-122"/>
              </a:rPr>
              <a:t>类</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a:t>
            </a:r>
            <a:r>
              <a:rPr lang="en-US" altLang="zh-CN" kern="100">
                <a:solidFill>
                  <a:srgbClr val="076EAD"/>
                </a:solidFill>
                <a:latin typeface="黑体" panose="02010609060101010101" pitchFamily="49" charset="-122"/>
                <a:ea typeface="黑体" panose="02010609060101010101" pitchFamily="49" charset="-122"/>
              </a:rPr>
              <a:t>Reader</a:t>
            </a:r>
            <a:r>
              <a:rPr lang="zh-CN" altLang="zh-CN" kern="100">
                <a:solidFill>
                  <a:srgbClr val="076EAD"/>
                </a:solidFill>
                <a:latin typeface="黑体" panose="02010609060101010101" pitchFamily="49" charset="-122"/>
                <a:ea typeface="黑体" panose="02010609060101010101" pitchFamily="49" charset="-122"/>
              </a:rPr>
              <a:t>类中分别定义</a:t>
            </a:r>
            <a:r>
              <a:rPr lang="en-US" altLang="zh-CN" kern="100">
                <a:solidFill>
                  <a:srgbClr val="076EAD"/>
                </a:solidFill>
                <a:latin typeface="黑体" panose="02010609060101010101" pitchFamily="49" charset="-122"/>
                <a:ea typeface="黑体" panose="02010609060101010101" pitchFamily="49" charset="-122"/>
              </a:rPr>
              <a:t>Reader</a:t>
            </a:r>
            <a:r>
              <a:rPr lang="zh-CN" altLang="zh-CN" kern="100">
                <a:solidFill>
                  <a:srgbClr val="076EAD"/>
                </a:solidFill>
                <a:latin typeface="黑体" panose="02010609060101010101" pitchFamily="49" charset="-122"/>
                <a:ea typeface="黑体" panose="02010609060101010101" pitchFamily="49" charset="-122"/>
              </a:rPr>
              <a:t>类的属性和方法，代码如下</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smtClean="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smtClean="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smtClean="0">
                <a:solidFill>
                  <a:srgbClr val="076EAD"/>
                </a:solidFill>
                <a:latin typeface="黑体" panose="02010609060101010101" pitchFamily="49" charset="-122"/>
                <a:ea typeface="黑体" panose="02010609060101010101" pitchFamily="49" charset="-122"/>
                <a:hlinkClick r:id="rId2" action="ppaction://hlinkfile"/>
              </a:rPr>
              <a:t>\12.3.3.docx</a:t>
            </a:r>
            <a:endParaRPr lang="zh-CN" altLang="zh-CN" kern="100">
              <a:solidFill>
                <a:srgbClr val="076EAD"/>
              </a:solidFill>
              <a:latin typeface="黑体" panose="02010609060101010101" pitchFamily="49" charset="-122"/>
              <a:ea typeface="黑体" panose="02010609060101010101" pitchFamily="49" charset="-122"/>
            </a:endParaRPr>
          </a:p>
        </p:txBody>
      </p:sp>
      <p:sp>
        <p:nvSpPr>
          <p:cNvPr id="3" name="矩形 2"/>
          <p:cNvSpPr/>
          <p:nvPr/>
        </p:nvSpPr>
        <p:spPr>
          <a:xfrm>
            <a:off x="338376" y="1653580"/>
            <a:ext cx="10344278" cy="1338828"/>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③</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类</a:t>
            </a:r>
          </a:p>
          <a:p>
            <a:pPr indent="266700" algn="just">
              <a:lnSpc>
                <a:spcPct val="150000"/>
              </a:lnSpc>
              <a:tabLst>
                <a:tab pos="457200" algn="l"/>
              </a:tabLst>
            </a:pPr>
            <a:r>
              <a:rPr lang="zh-CN" altLang="zh-CN" kern="100">
                <a:solidFill>
                  <a:srgbClr val="076EAD"/>
                </a:solidFill>
                <a:latin typeface="黑体" panose="02010609060101010101" pitchFamily="49" charset="-122"/>
                <a:ea typeface="黑体" panose="02010609060101010101" pitchFamily="49" charset="-122"/>
              </a:rPr>
              <a:t>在</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类中分别定义</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类的属性和方法，代码如下</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endParaRPr lang="zh-CN" altLang="zh-CN" kern="100">
              <a:solidFill>
                <a:srgbClr val="076EAD"/>
              </a:solidFill>
              <a:latin typeface="黑体" panose="02010609060101010101" pitchFamily="49" charset="-122"/>
              <a:ea typeface="黑体" panose="02010609060101010101" pitchFamily="49" charset="-122"/>
            </a:endParaRPr>
          </a:p>
          <a:p>
            <a:pPr indent="266700" algn="just">
              <a:lnSpc>
                <a:spcPct val="150000"/>
              </a:lnSpc>
              <a:spcAft>
                <a:spcPts val="0"/>
              </a:spcAft>
              <a:tabLst>
                <a:tab pos="457200" algn="l"/>
              </a:tabLst>
            </a:pPr>
            <a:endParaRPr lang="zh-CN" altLang="zh-CN" kern="100">
              <a:solidFill>
                <a:srgbClr val="076EAD"/>
              </a:solidFill>
              <a:latin typeface="黑体" panose="02010609060101010101" pitchFamily="49" charset="-122"/>
              <a:ea typeface="黑体" panose="02010609060101010101" pitchFamily="49" charset="-122"/>
            </a:endParaRPr>
          </a:p>
        </p:txBody>
      </p:sp>
      <p:sp>
        <p:nvSpPr>
          <p:cNvPr id="4" name="矩形 3"/>
          <p:cNvSpPr/>
          <p:nvPr/>
        </p:nvSpPr>
        <p:spPr>
          <a:xfrm>
            <a:off x="224076" y="2511957"/>
            <a:ext cx="10590461" cy="1338828"/>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db</a:t>
            </a:r>
            <a:r>
              <a:rPr lang="zh-CN" altLang="zh-CN" kern="100">
                <a:solidFill>
                  <a:srgbClr val="076EAD"/>
                </a:solidFill>
                <a:latin typeface="黑体" panose="02010609060101010101" pitchFamily="49" charset="-122"/>
                <a:ea typeface="黑体" panose="02010609060101010101" pitchFamily="49" charset="-122"/>
              </a:rPr>
              <a:t>包</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db</a:t>
            </a:r>
            <a:r>
              <a:rPr lang="zh-CN" altLang="zh-CN" kern="100">
                <a:solidFill>
                  <a:srgbClr val="076EAD"/>
                </a:solidFill>
                <a:latin typeface="黑体" panose="02010609060101010101" pitchFamily="49" charset="-122"/>
                <a:ea typeface="黑体" panose="02010609060101010101" pitchFamily="49" charset="-122"/>
              </a:rPr>
              <a:t>包主要用于存放数据库操作类。项目与数据库的交互最终都是通过调用</a:t>
            </a:r>
            <a:r>
              <a:rPr lang="en-US" altLang="zh-CN" kern="100">
                <a:solidFill>
                  <a:srgbClr val="076EAD"/>
                </a:solidFill>
                <a:latin typeface="黑体" panose="02010609060101010101" pitchFamily="49" charset="-122"/>
                <a:ea typeface="黑体" panose="02010609060101010101" pitchFamily="49" charset="-122"/>
              </a:rPr>
              <a:t>db</a:t>
            </a:r>
            <a:r>
              <a:rPr lang="zh-CN" altLang="zh-CN" kern="100">
                <a:solidFill>
                  <a:srgbClr val="076EAD"/>
                </a:solidFill>
                <a:latin typeface="黑体" panose="02010609060101010101" pitchFamily="49" charset="-122"/>
                <a:ea typeface="黑体" panose="02010609060101010101" pitchFamily="49" charset="-122"/>
              </a:rPr>
              <a:t>包中的相关类来实现的。</a:t>
            </a:r>
            <a:r>
              <a:rPr lang="en-US" altLang="zh-CN" kern="100">
                <a:solidFill>
                  <a:srgbClr val="076EAD"/>
                </a:solidFill>
                <a:latin typeface="黑体" panose="02010609060101010101" pitchFamily="49" charset="-122"/>
                <a:ea typeface="黑体" panose="02010609060101010101" pitchFamily="49" charset="-122"/>
              </a:rPr>
              <a:t>db</a:t>
            </a:r>
            <a:r>
              <a:rPr lang="zh-CN" altLang="zh-CN" kern="100">
                <a:solidFill>
                  <a:srgbClr val="076EAD"/>
                </a:solidFill>
                <a:latin typeface="黑体" panose="02010609060101010101" pitchFamily="49" charset="-122"/>
                <a:ea typeface="黑体" panose="02010609060101010101" pitchFamily="49" charset="-122"/>
              </a:rPr>
              <a:t>包的构成如表</a:t>
            </a:r>
            <a:r>
              <a:rPr lang="en-US" altLang="zh-CN" kern="100">
                <a:solidFill>
                  <a:srgbClr val="076EAD"/>
                </a:solidFill>
                <a:latin typeface="黑体" panose="02010609060101010101" pitchFamily="49" charset="-122"/>
                <a:ea typeface="黑体" panose="02010609060101010101" pitchFamily="49" charset="-122"/>
              </a:rPr>
              <a:t>16-1</a:t>
            </a:r>
            <a:r>
              <a:rPr lang="zh-CN" altLang="zh-CN" kern="100">
                <a:solidFill>
                  <a:srgbClr val="076EAD"/>
                </a:solidFill>
                <a:latin typeface="黑体" panose="02010609060101010101" pitchFamily="49" charset="-122"/>
                <a:ea typeface="黑体" panose="02010609060101010101" pitchFamily="49" charset="-122"/>
              </a:rPr>
              <a:t>所示。</a:t>
            </a:r>
          </a:p>
        </p:txBody>
      </p:sp>
      <p:sp>
        <p:nvSpPr>
          <p:cNvPr id="5" name="矩形 4"/>
          <p:cNvSpPr/>
          <p:nvPr/>
        </p:nvSpPr>
        <p:spPr>
          <a:xfrm>
            <a:off x="4062716" y="3407682"/>
            <a:ext cx="2416046"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表</a:t>
            </a:r>
            <a:r>
              <a:rPr lang="en-US" altLang="zh-CN" kern="100">
                <a:solidFill>
                  <a:srgbClr val="076EAD"/>
                </a:solidFill>
                <a:latin typeface="黑体" panose="02010609060101010101" pitchFamily="49" charset="-122"/>
                <a:ea typeface="黑体" panose="02010609060101010101" pitchFamily="49" charset="-122"/>
              </a:rPr>
              <a:t>12.1 db</a:t>
            </a:r>
            <a:r>
              <a:rPr lang="zh-CN" altLang="zh-CN" kern="100">
                <a:solidFill>
                  <a:srgbClr val="076EAD"/>
                </a:solidFill>
                <a:latin typeface="黑体" panose="02010609060101010101" pitchFamily="49" charset="-122"/>
                <a:ea typeface="黑体" panose="02010609060101010101" pitchFamily="49" charset="-122"/>
              </a:rPr>
              <a:t>包的构成</a:t>
            </a:r>
          </a:p>
        </p:txBody>
      </p:sp>
      <p:graphicFrame>
        <p:nvGraphicFramePr>
          <p:cNvPr id="6" name="表格 5"/>
          <p:cNvGraphicFramePr>
            <a:graphicFrameLocks noGrp="1"/>
          </p:cNvGraphicFramePr>
          <p:nvPr>
            <p:extLst>
              <p:ext uri="{D42A27DB-BD31-4B8C-83A1-F6EECF244321}">
                <p14:modId xmlns:p14="http://schemas.microsoft.com/office/powerpoint/2010/main" val="3238213462"/>
              </p:ext>
            </p:extLst>
          </p:nvPr>
        </p:nvGraphicFramePr>
        <p:xfrm>
          <a:off x="1542048" y="3861633"/>
          <a:ext cx="8287752" cy="1097229"/>
        </p:xfrm>
        <a:graphic>
          <a:graphicData uri="http://schemas.openxmlformats.org/drawingml/2006/table">
            <a:tbl>
              <a:tblPr firstRow="1" firstCol="1" bandRow="1" bandCol="1">
                <a:tableStyleId>{5C22544A-7EE6-4342-B048-85BDC9FD1C3A}</a:tableStyleId>
              </a:tblPr>
              <a:tblGrid>
                <a:gridCol w="937648">
                  <a:extLst>
                    <a:ext uri="{9D8B030D-6E8A-4147-A177-3AD203B41FA5}">
                      <a16:colId xmlns:a16="http://schemas.microsoft.com/office/drawing/2014/main" val="1695800767"/>
                    </a:ext>
                  </a:extLst>
                </a:gridCol>
                <a:gridCol w="2408802">
                  <a:extLst>
                    <a:ext uri="{9D8B030D-6E8A-4147-A177-3AD203B41FA5}">
                      <a16:colId xmlns:a16="http://schemas.microsoft.com/office/drawing/2014/main" val="1010843201"/>
                    </a:ext>
                  </a:extLst>
                </a:gridCol>
                <a:gridCol w="2542887">
                  <a:extLst>
                    <a:ext uri="{9D8B030D-6E8A-4147-A177-3AD203B41FA5}">
                      <a16:colId xmlns:a16="http://schemas.microsoft.com/office/drawing/2014/main" val="67780210"/>
                    </a:ext>
                  </a:extLst>
                </a:gridCol>
                <a:gridCol w="2398415">
                  <a:extLst>
                    <a:ext uri="{9D8B030D-6E8A-4147-A177-3AD203B41FA5}">
                      <a16:colId xmlns:a16="http://schemas.microsoft.com/office/drawing/2014/main" val="3503916710"/>
                    </a:ext>
                  </a:extLst>
                </a:gridCol>
              </a:tblGrid>
              <a:tr h="272823">
                <a:tc>
                  <a:txBody>
                    <a:bodyPr/>
                    <a:lstStyle/>
                    <a:p>
                      <a:pPr algn="ctr">
                        <a:lnSpc>
                          <a:spcPct val="150000"/>
                        </a:lnSpc>
                        <a:spcAft>
                          <a:spcPts val="0"/>
                        </a:spcAft>
                        <a:tabLst>
                          <a:tab pos="457200" algn="l"/>
                        </a:tabLst>
                      </a:pPr>
                      <a:r>
                        <a:rPr lang="zh-CN" sz="1050" kern="100">
                          <a:effectLst/>
                        </a:rPr>
                        <a:t>序号</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类名</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完整名</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实现功能</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41406763"/>
                  </a:ext>
                </a:extLst>
              </a:tr>
              <a:tr h="274802">
                <a:tc>
                  <a:txBody>
                    <a:bodyPr/>
                    <a:lstStyle/>
                    <a:p>
                      <a:pPr algn="ctr">
                        <a:lnSpc>
                          <a:spcPct val="150000"/>
                        </a:lnSpc>
                        <a:spcAft>
                          <a:spcPts val="0"/>
                        </a:spcAft>
                        <a:tabLst>
                          <a:tab pos="457200" algn="l"/>
                        </a:tabLst>
                      </a:pPr>
                      <a:r>
                        <a:rPr lang="en-US" sz="1050" kern="100">
                          <a:effectLst/>
                        </a:rPr>
                        <a:t>1</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DBUtil</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db.DBUtil</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基础数据库操作类</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0098353"/>
                  </a:ext>
                </a:extLst>
              </a:tr>
              <a:tr h="274802">
                <a:tc>
                  <a:txBody>
                    <a:bodyPr/>
                    <a:lstStyle/>
                    <a:p>
                      <a:pPr algn="ctr">
                        <a:lnSpc>
                          <a:spcPct val="150000"/>
                        </a:lnSpc>
                        <a:spcAft>
                          <a:spcPts val="0"/>
                        </a:spcAft>
                        <a:tabLst>
                          <a:tab pos="457200" algn="l"/>
                        </a:tabLst>
                      </a:pPr>
                      <a:r>
                        <a:rPr lang="en-US" sz="1050" kern="100">
                          <a:effectLst/>
                        </a:rPr>
                        <a:t>2</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BookService</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db.BookService</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图书数据操作类</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35010993"/>
                  </a:ext>
                </a:extLst>
              </a:tr>
              <a:tr h="274802">
                <a:tc>
                  <a:txBody>
                    <a:bodyPr/>
                    <a:lstStyle/>
                    <a:p>
                      <a:pPr algn="ctr">
                        <a:lnSpc>
                          <a:spcPct val="150000"/>
                        </a:lnSpc>
                        <a:spcAft>
                          <a:spcPts val="0"/>
                        </a:spcAft>
                        <a:tabLst>
                          <a:tab pos="457200" algn="l"/>
                        </a:tabLst>
                      </a:pPr>
                      <a:r>
                        <a:rPr lang="en-US" sz="1050" kern="100">
                          <a:effectLst/>
                        </a:rPr>
                        <a:t>3</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ReaderService</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db.ReaderService</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读者数据操作类</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98142976"/>
                  </a:ext>
                </a:extLst>
              </a:tr>
            </a:tbl>
          </a:graphicData>
        </a:graphic>
      </p:graphicFrame>
      <p:sp>
        <p:nvSpPr>
          <p:cNvPr id="7" name="矩形 6"/>
          <p:cNvSpPr/>
          <p:nvPr/>
        </p:nvSpPr>
        <p:spPr>
          <a:xfrm>
            <a:off x="303877" y="5122096"/>
            <a:ext cx="10510660" cy="1277273"/>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a:t>
            </a:r>
            <a:r>
              <a:rPr lang="en-US" altLang="zh-CN" kern="100">
                <a:solidFill>
                  <a:srgbClr val="076EAD"/>
                </a:solidFill>
                <a:latin typeface="黑体" panose="02010609060101010101" pitchFamily="49" charset="-122"/>
                <a:ea typeface="黑体" panose="02010609060101010101" pitchFamily="49" charset="-122"/>
              </a:rPr>
              <a:t>DBUtil</a:t>
            </a:r>
            <a:r>
              <a:rPr lang="zh-CN" altLang="zh-CN" kern="100">
                <a:solidFill>
                  <a:srgbClr val="076EAD"/>
                </a:solidFill>
                <a:latin typeface="黑体" panose="02010609060101010101" pitchFamily="49" charset="-122"/>
                <a:ea typeface="黑体" panose="02010609060101010101" pitchFamily="49" charset="-122"/>
              </a:rPr>
              <a:t>类</a:t>
            </a:r>
          </a:p>
          <a:p>
            <a:pPr indent="266700">
              <a:lnSpc>
                <a:spcPts val="2000"/>
              </a:lnSpc>
              <a:tabLst>
                <a:tab pos="457200" algn="l"/>
              </a:tabLst>
            </a:pPr>
            <a:r>
              <a:rPr lang="en-US" altLang="zh-CN" kern="100">
                <a:solidFill>
                  <a:srgbClr val="076EAD"/>
                </a:solidFill>
                <a:latin typeface="黑体" panose="02010609060101010101" pitchFamily="49" charset="-122"/>
                <a:ea typeface="黑体" panose="02010609060101010101" pitchFamily="49" charset="-122"/>
              </a:rPr>
              <a:t>DBUtil</a:t>
            </a:r>
            <a:r>
              <a:rPr lang="zh-CN" altLang="zh-CN" kern="100">
                <a:solidFill>
                  <a:srgbClr val="076EAD"/>
                </a:solidFill>
                <a:latin typeface="黑体" panose="02010609060101010101" pitchFamily="49" charset="-122"/>
                <a:ea typeface="黑体" panose="02010609060101010101" pitchFamily="49" charset="-122"/>
              </a:rPr>
              <a:t>类用于完成最基本的数据库操作，包括建立数据库连接、执行</a:t>
            </a:r>
            <a:r>
              <a:rPr lang="en-US" altLang="zh-CN" kern="100">
                <a:solidFill>
                  <a:srgbClr val="076EAD"/>
                </a:solidFill>
                <a:latin typeface="黑体" panose="02010609060101010101" pitchFamily="49" charset="-122"/>
                <a:ea typeface="黑体" panose="02010609060101010101" pitchFamily="49" charset="-122"/>
              </a:rPr>
              <a:t>sql</a:t>
            </a:r>
            <a:r>
              <a:rPr lang="zh-CN" altLang="zh-CN" kern="100">
                <a:solidFill>
                  <a:srgbClr val="076EAD"/>
                </a:solidFill>
                <a:latin typeface="黑体" panose="02010609060101010101" pitchFamily="49" charset="-122"/>
                <a:ea typeface="黑体" panose="02010609060101010101" pitchFamily="49" charset="-122"/>
              </a:rPr>
              <a:t>语句等。代码如下所示</a:t>
            </a:r>
            <a:r>
              <a:rPr lang="zh-CN" altLang="zh-CN" kern="100" smtClean="0">
                <a:solidFill>
                  <a:srgbClr val="076EAD"/>
                </a:solidFill>
                <a:latin typeface="黑体" panose="02010609060101010101" pitchFamily="49" charset="-122"/>
                <a:ea typeface="黑体" panose="02010609060101010101" pitchFamily="49" charset="-122"/>
              </a:rPr>
              <a:t>。</a:t>
            </a:r>
            <a:endParaRPr lang="en-US" altLang="zh-CN" kern="100" smtClean="0">
              <a:solidFill>
                <a:srgbClr val="076EAD"/>
              </a:solidFill>
              <a:latin typeface="黑体" panose="02010609060101010101" pitchFamily="49" charset="-122"/>
              <a:ea typeface="黑体" panose="02010609060101010101" pitchFamily="49" charset="-122"/>
            </a:endParaRPr>
          </a:p>
          <a:p>
            <a:pPr indent="266700">
              <a:lnSpc>
                <a:spcPts val="2000"/>
              </a:lnSpc>
              <a:tabLst>
                <a:tab pos="457200" algn="l"/>
              </a:tabLst>
            </a:pPr>
            <a:r>
              <a:rPr lang="en-US" altLang="zh-CN" kern="100">
                <a:solidFill>
                  <a:srgbClr val="076EAD"/>
                </a:solidFill>
                <a:latin typeface="黑体" panose="02010609060101010101" pitchFamily="49" charset="-122"/>
                <a:ea typeface="黑体" panose="02010609060101010101" pitchFamily="49" charset="-122"/>
              </a:rPr>
              <a:t>  </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smtClean="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en-US" altLang="zh-CN" kern="100" smtClean="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smtClean="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a:p>
            <a:pPr indent="266700">
              <a:lnSpc>
                <a:spcPts val="2000"/>
              </a:lnSpc>
              <a:tabLst>
                <a:tab pos="457200" algn="l"/>
              </a:tabLst>
            </a:pP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631067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9737608" cy="1338828"/>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BookService</a:t>
            </a:r>
            <a:r>
              <a:rPr lang="zh-CN" altLang="zh-CN" kern="100">
                <a:solidFill>
                  <a:srgbClr val="076EAD"/>
                </a:solidFill>
                <a:latin typeface="黑体" panose="02010609060101010101" pitchFamily="49" charset="-122"/>
                <a:ea typeface="黑体" panose="02010609060101010101" pitchFamily="49" charset="-122"/>
              </a:rPr>
              <a:t>类</a:t>
            </a:r>
          </a:p>
          <a:p>
            <a:pPr indent="266700">
              <a:lnSpc>
                <a:spcPct val="150000"/>
              </a:lnSpc>
              <a:tabLst>
                <a:tab pos="457200" algn="l"/>
              </a:tabLst>
            </a:pPr>
            <a:r>
              <a:rPr lang="en-US" altLang="zh-CN" kern="100">
                <a:solidFill>
                  <a:srgbClr val="076EAD"/>
                </a:solidFill>
                <a:latin typeface="黑体" panose="02010609060101010101" pitchFamily="49" charset="-122"/>
                <a:ea typeface="黑体" panose="02010609060101010101" pitchFamily="49" charset="-122"/>
              </a:rPr>
              <a:t>BookService</a:t>
            </a:r>
            <a:r>
              <a:rPr lang="zh-CN" altLang="zh-CN" kern="100">
                <a:solidFill>
                  <a:srgbClr val="076EAD"/>
                </a:solidFill>
                <a:latin typeface="黑体" panose="02010609060101010101" pitchFamily="49" charset="-122"/>
                <a:ea typeface="黑体" panose="02010609060101010101" pitchFamily="49" charset="-122"/>
              </a:rPr>
              <a:t>类用于对图书信息数据进行数据库操作，目前主要包含了获取图书信息的方法，增加方法，修改方法，删除方法等，代码如下所示</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
        <p:nvSpPr>
          <p:cNvPr id="3" name="矩形 2"/>
          <p:cNvSpPr/>
          <p:nvPr/>
        </p:nvSpPr>
        <p:spPr>
          <a:xfrm>
            <a:off x="338377" y="1960800"/>
            <a:ext cx="9737608" cy="1020792"/>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③</a:t>
            </a:r>
            <a:r>
              <a:rPr lang="en-US" altLang="zh-CN" kern="100">
                <a:solidFill>
                  <a:srgbClr val="076EAD"/>
                </a:solidFill>
                <a:latin typeface="黑体" panose="02010609060101010101" pitchFamily="49" charset="-122"/>
                <a:ea typeface="黑体" panose="02010609060101010101" pitchFamily="49" charset="-122"/>
              </a:rPr>
              <a:t>ReaderService</a:t>
            </a:r>
            <a:r>
              <a:rPr lang="zh-CN" altLang="zh-CN" kern="100">
                <a:solidFill>
                  <a:srgbClr val="076EAD"/>
                </a:solidFill>
                <a:latin typeface="黑体" panose="02010609060101010101" pitchFamily="49" charset="-122"/>
                <a:ea typeface="黑体" panose="02010609060101010101" pitchFamily="49" charset="-122"/>
              </a:rPr>
              <a:t>类</a:t>
            </a:r>
          </a:p>
          <a:p>
            <a:pPr indent="266700">
              <a:lnSpc>
                <a:spcPts val="2000"/>
              </a:lnSpc>
              <a:tabLst>
                <a:tab pos="457200" algn="l"/>
              </a:tabLst>
            </a:pPr>
            <a:r>
              <a:rPr lang="en-US" altLang="zh-CN" kern="100">
                <a:solidFill>
                  <a:srgbClr val="076EAD"/>
                </a:solidFill>
                <a:latin typeface="黑体" panose="02010609060101010101" pitchFamily="49" charset="-122"/>
                <a:ea typeface="黑体" panose="02010609060101010101" pitchFamily="49" charset="-122"/>
              </a:rPr>
              <a:t>ReaderService</a:t>
            </a:r>
            <a:r>
              <a:rPr lang="zh-CN" altLang="zh-CN" kern="100">
                <a:solidFill>
                  <a:srgbClr val="076EAD"/>
                </a:solidFill>
                <a:latin typeface="黑体" panose="02010609060101010101" pitchFamily="49" charset="-122"/>
                <a:ea typeface="黑体" panose="02010609060101010101" pitchFamily="49" charset="-122"/>
              </a:rPr>
              <a:t>类用于对读者信息数据进行数据库操作。目前主要包含了获取读者信息的方法，增加方法，修改方法，删除方法等，代码如下所示</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
        <p:nvSpPr>
          <p:cNvPr id="4" name="矩形 3"/>
          <p:cNvSpPr/>
          <p:nvPr/>
        </p:nvSpPr>
        <p:spPr>
          <a:xfrm>
            <a:off x="338376" y="2981592"/>
            <a:ext cx="10168431" cy="861774"/>
          </a:xfrm>
          <a:prstGeom prst="rect">
            <a:avLst/>
          </a:prstGeom>
        </p:spPr>
        <p:txBody>
          <a:bodyPr wrap="square">
            <a:spAutoFit/>
          </a:bodyPr>
          <a:lstStyle/>
          <a:p>
            <a:pPr indent="266700">
              <a:lnSpc>
                <a:spcPts val="2000"/>
              </a:lnSpc>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util</a:t>
            </a:r>
            <a:r>
              <a:rPr lang="zh-CN" altLang="zh-CN" kern="100">
                <a:solidFill>
                  <a:srgbClr val="076EAD"/>
                </a:solidFill>
                <a:latin typeface="黑体" panose="02010609060101010101" pitchFamily="49" charset="-122"/>
                <a:ea typeface="黑体" panose="02010609060101010101" pitchFamily="49" charset="-122"/>
              </a:rPr>
              <a:t>包</a:t>
            </a:r>
          </a:p>
          <a:p>
            <a:pPr indent="266700">
              <a:lnSpc>
                <a:spcPts val="2000"/>
              </a:lnSpc>
              <a:tabLst>
                <a:tab pos="457200" algn="l"/>
              </a:tabLst>
            </a:pPr>
            <a:r>
              <a:rPr lang="en-US" altLang="zh-CN" kern="100">
                <a:solidFill>
                  <a:srgbClr val="076EAD"/>
                </a:solidFill>
                <a:latin typeface="黑体" panose="02010609060101010101" pitchFamily="49" charset="-122"/>
                <a:ea typeface="黑体" panose="02010609060101010101" pitchFamily="49" charset="-122"/>
              </a:rPr>
              <a:t>util</a:t>
            </a:r>
            <a:r>
              <a:rPr lang="zh-CN" altLang="zh-CN" kern="100">
                <a:solidFill>
                  <a:srgbClr val="076EAD"/>
                </a:solidFill>
                <a:latin typeface="黑体" panose="02010609060101010101" pitchFamily="49" charset="-122"/>
                <a:ea typeface="黑体" panose="02010609060101010101" pitchFamily="49" charset="-122"/>
              </a:rPr>
              <a:t>包主要用于存放一些实用工具类。项目的所有模块中经常需要使用的一些工具类或系统常量等可以在该包中定义。</a:t>
            </a:r>
            <a:r>
              <a:rPr lang="en-US" altLang="zh-CN" kern="100">
                <a:solidFill>
                  <a:srgbClr val="076EAD"/>
                </a:solidFill>
                <a:latin typeface="黑体" panose="02010609060101010101" pitchFamily="49" charset="-122"/>
                <a:ea typeface="黑体" panose="02010609060101010101" pitchFamily="49" charset="-122"/>
              </a:rPr>
              <a:t>util</a:t>
            </a:r>
            <a:r>
              <a:rPr lang="zh-CN" altLang="zh-CN" kern="100">
                <a:solidFill>
                  <a:srgbClr val="076EAD"/>
                </a:solidFill>
                <a:latin typeface="黑体" panose="02010609060101010101" pitchFamily="49" charset="-122"/>
                <a:ea typeface="黑体" panose="02010609060101010101" pitchFamily="49" charset="-122"/>
              </a:rPr>
              <a:t>包的构成如表</a:t>
            </a:r>
            <a:r>
              <a:rPr lang="en-US" altLang="zh-CN" kern="100">
                <a:solidFill>
                  <a:srgbClr val="076EAD"/>
                </a:solidFill>
                <a:latin typeface="黑体" panose="02010609060101010101" pitchFamily="49" charset="-122"/>
                <a:ea typeface="黑体" panose="02010609060101010101" pitchFamily="49" charset="-122"/>
              </a:rPr>
              <a:t>12.2</a:t>
            </a:r>
            <a:r>
              <a:rPr lang="zh-CN" altLang="zh-CN" kern="100">
                <a:solidFill>
                  <a:srgbClr val="076EAD"/>
                </a:solidFill>
                <a:latin typeface="黑体" panose="02010609060101010101" pitchFamily="49" charset="-122"/>
                <a:ea typeface="黑体" panose="02010609060101010101" pitchFamily="49" charset="-122"/>
              </a:rPr>
              <a:t>所示。</a:t>
            </a:r>
          </a:p>
        </p:txBody>
      </p:sp>
      <p:sp>
        <p:nvSpPr>
          <p:cNvPr id="5" name="矩形 4"/>
          <p:cNvSpPr/>
          <p:nvPr/>
        </p:nvSpPr>
        <p:spPr>
          <a:xfrm>
            <a:off x="3883742" y="3754340"/>
            <a:ext cx="2646879"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表</a:t>
            </a:r>
            <a:r>
              <a:rPr lang="en-US" altLang="zh-CN" kern="100">
                <a:solidFill>
                  <a:srgbClr val="076EAD"/>
                </a:solidFill>
                <a:latin typeface="黑体" panose="02010609060101010101" pitchFamily="49" charset="-122"/>
                <a:ea typeface="黑体" panose="02010609060101010101" pitchFamily="49" charset="-122"/>
              </a:rPr>
              <a:t>12.2 util</a:t>
            </a:r>
            <a:r>
              <a:rPr lang="zh-CN" altLang="zh-CN" kern="100">
                <a:solidFill>
                  <a:srgbClr val="076EAD"/>
                </a:solidFill>
                <a:latin typeface="黑体" panose="02010609060101010101" pitchFamily="49" charset="-122"/>
                <a:ea typeface="黑体" panose="02010609060101010101" pitchFamily="49" charset="-122"/>
              </a:rPr>
              <a:t>包的构成</a:t>
            </a:r>
          </a:p>
        </p:txBody>
      </p:sp>
      <p:graphicFrame>
        <p:nvGraphicFramePr>
          <p:cNvPr id="6" name="表格 5"/>
          <p:cNvGraphicFramePr>
            <a:graphicFrameLocks noGrp="1"/>
          </p:cNvGraphicFramePr>
          <p:nvPr>
            <p:extLst>
              <p:ext uri="{D42A27DB-BD31-4B8C-83A1-F6EECF244321}">
                <p14:modId xmlns:p14="http://schemas.microsoft.com/office/powerpoint/2010/main" val="2313215981"/>
              </p:ext>
            </p:extLst>
          </p:nvPr>
        </p:nvGraphicFramePr>
        <p:xfrm>
          <a:off x="680865" y="4185756"/>
          <a:ext cx="9825942" cy="1617166"/>
        </p:xfrm>
        <a:graphic>
          <a:graphicData uri="http://schemas.openxmlformats.org/drawingml/2006/table">
            <a:tbl>
              <a:tblPr firstRow="1" firstCol="1" bandRow="1" bandCol="1">
                <a:tableStyleId>{5C22544A-7EE6-4342-B048-85BDC9FD1C3A}</a:tableStyleId>
              </a:tblPr>
              <a:tblGrid>
                <a:gridCol w="1111674">
                  <a:extLst>
                    <a:ext uri="{9D8B030D-6E8A-4147-A177-3AD203B41FA5}">
                      <a16:colId xmlns:a16="http://schemas.microsoft.com/office/drawing/2014/main" val="1529040136"/>
                    </a:ext>
                  </a:extLst>
                </a:gridCol>
                <a:gridCol w="2855871">
                  <a:extLst>
                    <a:ext uri="{9D8B030D-6E8A-4147-A177-3AD203B41FA5}">
                      <a16:colId xmlns:a16="http://schemas.microsoft.com/office/drawing/2014/main" val="1556681876"/>
                    </a:ext>
                  </a:extLst>
                </a:gridCol>
                <a:gridCol w="3014841">
                  <a:extLst>
                    <a:ext uri="{9D8B030D-6E8A-4147-A177-3AD203B41FA5}">
                      <a16:colId xmlns:a16="http://schemas.microsoft.com/office/drawing/2014/main" val="355140834"/>
                    </a:ext>
                  </a:extLst>
                </a:gridCol>
                <a:gridCol w="2843556">
                  <a:extLst>
                    <a:ext uri="{9D8B030D-6E8A-4147-A177-3AD203B41FA5}">
                      <a16:colId xmlns:a16="http://schemas.microsoft.com/office/drawing/2014/main" val="408970884"/>
                    </a:ext>
                  </a:extLst>
                </a:gridCol>
              </a:tblGrid>
              <a:tr h="397519">
                <a:tc>
                  <a:txBody>
                    <a:bodyPr/>
                    <a:lstStyle/>
                    <a:p>
                      <a:pPr algn="ctr">
                        <a:lnSpc>
                          <a:spcPct val="150000"/>
                        </a:lnSpc>
                        <a:spcAft>
                          <a:spcPts val="0"/>
                        </a:spcAft>
                        <a:tabLst>
                          <a:tab pos="457200" algn="l"/>
                        </a:tabLst>
                      </a:pPr>
                      <a:r>
                        <a:rPr lang="zh-CN" sz="1050" kern="100">
                          <a:effectLst/>
                        </a:rPr>
                        <a:t>序号</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类名</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完整名</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实现功能</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76856549"/>
                  </a:ext>
                </a:extLst>
              </a:tr>
              <a:tr h="406549">
                <a:tc>
                  <a:txBody>
                    <a:bodyPr/>
                    <a:lstStyle/>
                    <a:p>
                      <a:pPr algn="ctr">
                        <a:lnSpc>
                          <a:spcPct val="150000"/>
                        </a:lnSpc>
                        <a:spcAft>
                          <a:spcPts val="0"/>
                        </a:spcAft>
                        <a:tabLst>
                          <a:tab pos="457200" algn="l"/>
                        </a:tabLst>
                      </a:pPr>
                      <a:r>
                        <a:rPr lang="en-US" sz="1050" kern="100">
                          <a:effectLst/>
                        </a:rPr>
                        <a:t>1</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Constant</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util.Constant</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定义项目中的常量</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84530014"/>
                  </a:ext>
                </a:extLst>
              </a:tr>
              <a:tr h="406549">
                <a:tc>
                  <a:txBody>
                    <a:bodyPr/>
                    <a:lstStyle/>
                    <a:p>
                      <a:pPr algn="ctr">
                        <a:lnSpc>
                          <a:spcPct val="150000"/>
                        </a:lnSpc>
                        <a:spcAft>
                          <a:spcPts val="0"/>
                        </a:spcAft>
                        <a:tabLst>
                          <a:tab pos="457200" algn="l"/>
                        </a:tabLst>
                      </a:pPr>
                      <a:r>
                        <a:rPr lang="en-US" sz="1050" kern="100">
                          <a:effectLst/>
                        </a:rPr>
                        <a:t>2</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DateUtils</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util.DateUtils</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日期工具类</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73496110"/>
                  </a:ext>
                </a:extLst>
              </a:tr>
              <a:tr h="406549">
                <a:tc>
                  <a:txBody>
                    <a:bodyPr/>
                    <a:lstStyle/>
                    <a:p>
                      <a:pPr algn="ctr">
                        <a:lnSpc>
                          <a:spcPct val="150000"/>
                        </a:lnSpc>
                        <a:spcAft>
                          <a:spcPts val="0"/>
                        </a:spcAft>
                        <a:tabLst>
                          <a:tab pos="457200" algn="l"/>
                        </a:tabLst>
                      </a:pPr>
                      <a:r>
                        <a:rPr lang="en-US" sz="1050" kern="100">
                          <a:effectLst/>
                        </a:rPr>
                        <a:t>3</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GlobalVar</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en-US" sz="1050" kern="100">
                          <a:effectLst/>
                        </a:rPr>
                        <a:t>util.GlobalVar</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tabLst>
                          <a:tab pos="457200" algn="l"/>
                        </a:tabLst>
                      </a:pPr>
                      <a:r>
                        <a:rPr lang="zh-CN" sz="1050" kern="100">
                          <a:effectLst/>
                        </a:rPr>
                        <a:t>全局变量类</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41390757"/>
                  </a:ext>
                </a:extLst>
              </a:tr>
            </a:tbl>
          </a:graphicData>
        </a:graphic>
      </p:graphicFrame>
    </p:spTree>
    <p:extLst>
      <p:ext uri="{BB962C8B-B14F-4D97-AF65-F5344CB8AC3E}">
        <p14:creationId xmlns:p14="http://schemas.microsoft.com/office/powerpoint/2010/main" val="4086449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80522"/>
            <a:ext cx="11355392" cy="2169825"/>
          </a:xfrm>
          <a:prstGeom prst="rect">
            <a:avLst/>
          </a:prstGeom>
        </p:spPr>
        <p:txBody>
          <a:bodyPr wrap="square">
            <a:spAutoFit/>
          </a:bodyPr>
          <a:lstStyle/>
          <a:p>
            <a:pPr indent="266700">
              <a:lnSpc>
                <a:spcPct val="150000"/>
              </a:lnSpc>
            </a:pPr>
            <a:r>
              <a:rPr lang="zh-CN" altLang="zh-CN" kern="100">
                <a:solidFill>
                  <a:srgbClr val="076EAD"/>
                </a:solidFill>
                <a:latin typeface="黑体" panose="02010609060101010101" pitchFamily="49" charset="-122"/>
                <a:ea typeface="黑体" panose="02010609060101010101" pitchFamily="49" charset="-122"/>
                <a:cs typeface="Arial" panose="020B0604020202020204" pitchFamily="34" charset="0"/>
              </a:rPr>
              <a:t>①</a:t>
            </a:r>
            <a:r>
              <a:rPr lang="en-US" altLang="zh-CN" kern="100">
                <a:solidFill>
                  <a:srgbClr val="076EAD"/>
                </a:solidFill>
                <a:latin typeface="黑体" panose="02010609060101010101" pitchFamily="49" charset="-122"/>
                <a:ea typeface="黑体" panose="02010609060101010101" pitchFamily="49" charset="-122"/>
                <a:cs typeface="Arial" panose="020B0604020202020204" pitchFamily="34" charset="0"/>
              </a:rPr>
              <a:t>Constant</a:t>
            </a:r>
            <a:r>
              <a:rPr lang="zh-CN" altLang="zh-CN" kern="100">
                <a:solidFill>
                  <a:srgbClr val="076EAD"/>
                </a:solidFill>
                <a:latin typeface="黑体" panose="02010609060101010101" pitchFamily="49" charset="-122"/>
                <a:ea typeface="黑体" panose="02010609060101010101" pitchFamily="49" charset="-122"/>
                <a:cs typeface="Arial" panose="020B0604020202020204" pitchFamily="34" charset="0"/>
              </a:rPr>
              <a:t>类</a:t>
            </a:r>
          </a:p>
          <a:p>
            <a:pPr indent="266700">
              <a:lnSpc>
                <a:spcPct val="150000"/>
              </a:lnSpc>
              <a:tabLst>
                <a:tab pos="457200" algn="l"/>
              </a:tabLst>
            </a:pPr>
            <a:r>
              <a:rPr lang="en-US" altLang="zh-CN" kern="100">
                <a:solidFill>
                  <a:srgbClr val="076EAD"/>
                </a:solidFill>
                <a:latin typeface="黑体" panose="02010609060101010101" pitchFamily="49" charset="-122"/>
                <a:ea typeface="黑体" panose="02010609060101010101" pitchFamily="49" charset="-122"/>
                <a:cs typeface="Arial" panose="020B0604020202020204" pitchFamily="34" charset="0"/>
              </a:rPr>
              <a:t>Constant</a:t>
            </a:r>
            <a:r>
              <a:rPr lang="zh-CN" altLang="zh-CN" kern="100">
                <a:solidFill>
                  <a:srgbClr val="076EAD"/>
                </a:solidFill>
                <a:latin typeface="黑体" panose="02010609060101010101" pitchFamily="49" charset="-122"/>
                <a:ea typeface="黑体" panose="02010609060101010101" pitchFamily="49" charset="-122"/>
                <a:cs typeface="Arial" panose="020B0604020202020204" pitchFamily="34" charset="0"/>
              </a:rPr>
              <a:t>类用于定义项目常量，在本项目中将图书类别、读者类别、性别都作为常量进行定义。由于本项目毕竟不是完全用于实用的系统，只是初级的实现。在实际上线的真实项目中，图书类别、读者类别等信息通常都是存储在数据库中允许用户维护的。</a:t>
            </a:r>
          </a:p>
          <a:p>
            <a:pPr indent="266700">
              <a:lnSpc>
                <a:spcPct val="150000"/>
              </a:lnSpc>
            </a:pPr>
            <a:r>
              <a:rPr lang="en-US" altLang="zh-CN" kern="100">
                <a:solidFill>
                  <a:srgbClr val="076EAD"/>
                </a:solidFill>
                <a:latin typeface="黑体" panose="02010609060101010101" pitchFamily="49" charset="-122"/>
                <a:ea typeface="黑体" panose="02010609060101010101" pitchFamily="49" charset="-122"/>
                <a:cs typeface="Arial" panose="020B0604020202020204" pitchFamily="34" charset="0"/>
              </a:rPr>
              <a:t>Constant</a:t>
            </a:r>
            <a:r>
              <a:rPr lang="zh-CN" altLang="zh-CN" kern="100">
                <a:solidFill>
                  <a:srgbClr val="076EAD"/>
                </a:solidFill>
                <a:latin typeface="黑体" panose="02010609060101010101" pitchFamily="49" charset="-122"/>
                <a:ea typeface="黑体" panose="02010609060101010101" pitchFamily="49" charset="-122"/>
                <a:cs typeface="Arial" panose="020B0604020202020204" pitchFamily="34" charset="0"/>
              </a:rPr>
              <a:t>类中的代码如下所示</a:t>
            </a:r>
            <a:r>
              <a:rPr lang="zh-CN" altLang="zh-CN" kern="100" smtClean="0">
                <a:solidFill>
                  <a:srgbClr val="076EAD"/>
                </a:solidFill>
                <a:latin typeface="黑体" panose="02010609060101010101" pitchFamily="49" charset="-122"/>
                <a:ea typeface="黑体" panose="02010609060101010101" pitchFamily="49" charset="-122"/>
                <a:cs typeface="Arial" panose="020B0604020202020204" pitchFamily="34" charset="0"/>
              </a:rPr>
              <a:t>。</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cs typeface="Arial" panose="020B0604020202020204" pitchFamily="34" charset="0"/>
            </a:endParaRPr>
          </a:p>
        </p:txBody>
      </p:sp>
      <p:sp>
        <p:nvSpPr>
          <p:cNvPr id="3" name="矩形 2"/>
          <p:cNvSpPr/>
          <p:nvPr/>
        </p:nvSpPr>
        <p:spPr>
          <a:xfrm>
            <a:off x="338377" y="3204544"/>
            <a:ext cx="11355392" cy="2585323"/>
          </a:xfrm>
          <a:prstGeom prst="rect">
            <a:avLst/>
          </a:prstGeom>
        </p:spPr>
        <p:txBody>
          <a:bodyPr wrap="square">
            <a:spAutoFit/>
          </a:bodyPr>
          <a:lstStyle/>
          <a:p>
            <a:pPr indent="266700">
              <a:lnSpc>
                <a:spcPct val="150000"/>
              </a:lnSpc>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DateUtils</a:t>
            </a:r>
            <a:r>
              <a:rPr lang="zh-CN" altLang="zh-CN" kern="100">
                <a:solidFill>
                  <a:srgbClr val="076EAD"/>
                </a:solidFill>
                <a:latin typeface="黑体" panose="02010609060101010101" pitchFamily="49" charset="-122"/>
                <a:ea typeface="黑体" panose="02010609060101010101" pitchFamily="49" charset="-122"/>
              </a:rPr>
              <a:t>类</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DateUtils</a:t>
            </a:r>
            <a:r>
              <a:rPr lang="zh-CN" altLang="zh-CN" kern="100">
                <a:solidFill>
                  <a:srgbClr val="076EAD"/>
                </a:solidFill>
                <a:latin typeface="黑体" panose="02010609060101010101" pitchFamily="49" charset="-122"/>
                <a:ea typeface="黑体" panose="02010609060101010101" pitchFamily="49" charset="-122"/>
              </a:rPr>
              <a:t>类是日期工具类。在项目实现中，经常碰到一些信息需要用日期型进行表示，如图书的出版时间、读者还书日期等。对于日期型数据，还会经常对其进行各种运算操作，如转换特定格式、返回指定天数后的日期等。</a:t>
            </a:r>
            <a:r>
              <a:rPr lang="en-US" altLang="zh-CN" kern="100">
                <a:solidFill>
                  <a:srgbClr val="076EAD"/>
                </a:solidFill>
                <a:latin typeface="黑体" panose="02010609060101010101" pitchFamily="49" charset="-122"/>
                <a:ea typeface="黑体" panose="02010609060101010101" pitchFamily="49" charset="-122"/>
              </a:rPr>
              <a:t>DateUtils</a:t>
            </a:r>
            <a:r>
              <a:rPr lang="zh-CN" altLang="zh-CN" kern="100">
                <a:solidFill>
                  <a:srgbClr val="076EAD"/>
                </a:solidFill>
                <a:latin typeface="黑体" panose="02010609060101010101" pitchFamily="49" charset="-122"/>
                <a:ea typeface="黑体" panose="02010609060101010101" pitchFamily="49" charset="-122"/>
              </a:rPr>
              <a:t>类定义了各种日期操作方法，所有方法都是</a:t>
            </a:r>
            <a:r>
              <a:rPr lang="en-US" altLang="zh-CN" kern="100">
                <a:solidFill>
                  <a:srgbClr val="076EAD"/>
                </a:solidFill>
                <a:latin typeface="黑体" panose="02010609060101010101" pitchFamily="49" charset="-122"/>
                <a:ea typeface="黑体" panose="02010609060101010101" pitchFamily="49" charset="-122"/>
              </a:rPr>
              <a:t>static</a:t>
            </a:r>
            <a:r>
              <a:rPr lang="zh-CN" altLang="zh-CN" kern="100">
                <a:solidFill>
                  <a:srgbClr val="076EAD"/>
                </a:solidFill>
                <a:latin typeface="黑体" panose="02010609060101010101" pitchFamily="49" charset="-122"/>
                <a:ea typeface="黑体" panose="02010609060101010101" pitchFamily="49" charset="-122"/>
              </a:rPr>
              <a:t>类型的。因而方便了对日期型数据操作时直接调用。</a:t>
            </a:r>
            <a:r>
              <a:rPr lang="en-US" altLang="zh-CN" kern="100">
                <a:solidFill>
                  <a:srgbClr val="076EAD"/>
                </a:solidFill>
                <a:latin typeface="黑体" panose="02010609060101010101" pitchFamily="49" charset="-122"/>
                <a:ea typeface="黑体" panose="02010609060101010101" pitchFamily="49" charset="-122"/>
              </a:rPr>
              <a:t>DateUtils</a:t>
            </a:r>
            <a:r>
              <a:rPr lang="zh-CN" altLang="zh-CN" kern="100">
                <a:solidFill>
                  <a:srgbClr val="076EAD"/>
                </a:solidFill>
                <a:latin typeface="黑体" panose="02010609060101010101" pitchFamily="49" charset="-122"/>
                <a:ea typeface="黑体" panose="02010609060101010101" pitchFamily="49" charset="-122"/>
              </a:rPr>
              <a:t>类的其中的一个方法</a:t>
            </a:r>
            <a:r>
              <a:rPr lang="en-US" altLang="zh-CN" kern="100">
                <a:solidFill>
                  <a:srgbClr val="076EAD"/>
                </a:solidFill>
                <a:latin typeface="黑体" panose="02010609060101010101" pitchFamily="49" charset="-122"/>
                <a:ea typeface="黑体" panose="02010609060101010101" pitchFamily="49" charset="-122"/>
              </a:rPr>
              <a:t>getAfterDay()</a:t>
            </a:r>
            <a:r>
              <a:rPr lang="zh-CN" altLang="zh-CN" kern="100">
                <a:solidFill>
                  <a:srgbClr val="076EAD"/>
                </a:solidFill>
                <a:latin typeface="黑体" panose="02010609060101010101" pitchFamily="49" charset="-122"/>
                <a:ea typeface="黑体" panose="02010609060101010101" pitchFamily="49" charset="-122"/>
              </a:rPr>
              <a:t>用于返回给定日期后几天的日期。</a:t>
            </a:r>
          </a:p>
          <a:p>
            <a:pPr>
              <a:lnSpc>
                <a:spcPct val="150000"/>
              </a:lnSpc>
            </a:pPr>
            <a:r>
              <a:rPr lang="en-US" altLang="zh-CN">
                <a:solidFill>
                  <a:srgbClr val="076EAD"/>
                </a:solidFill>
                <a:latin typeface="黑体" panose="02010609060101010101" pitchFamily="49" charset="-122"/>
                <a:ea typeface="黑体" panose="02010609060101010101" pitchFamily="49" charset="-122"/>
              </a:rPr>
              <a:t>DateUtils</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类中的代码如下所示</a:t>
            </a:r>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en-US">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139565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95226"/>
            <a:ext cx="11399354" cy="1754326"/>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③</a:t>
            </a:r>
            <a:r>
              <a:rPr lang="en-US" altLang="zh-CN" kern="100">
                <a:solidFill>
                  <a:srgbClr val="076EAD"/>
                </a:solidFill>
                <a:latin typeface="黑体" panose="02010609060101010101" pitchFamily="49" charset="-122"/>
                <a:ea typeface="黑体" panose="02010609060101010101" pitchFamily="49" charset="-122"/>
              </a:rPr>
              <a:t>GlobalVar</a:t>
            </a:r>
            <a:r>
              <a:rPr lang="zh-CN" altLang="zh-CN" kern="100">
                <a:solidFill>
                  <a:srgbClr val="076EAD"/>
                </a:solidFill>
                <a:latin typeface="黑体" panose="02010609060101010101" pitchFamily="49" charset="-122"/>
                <a:ea typeface="黑体" panose="02010609060101010101" pitchFamily="49" charset="-122"/>
              </a:rPr>
              <a:t>类</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GlobalVar</a:t>
            </a:r>
            <a:r>
              <a:rPr lang="zh-CN" altLang="zh-CN" kern="100">
                <a:solidFill>
                  <a:srgbClr val="076EAD"/>
                </a:solidFill>
                <a:latin typeface="黑体" panose="02010609060101010101" pitchFamily="49" charset="-122"/>
                <a:ea typeface="黑体" panose="02010609060101010101" pitchFamily="49" charset="-122"/>
              </a:rPr>
              <a:t>类用于定义系统中的全局变量。在</a:t>
            </a:r>
            <a:r>
              <a:rPr lang="en-US" altLang="zh-CN" kern="100">
                <a:solidFill>
                  <a:srgbClr val="076EAD"/>
                </a:solidFill>
                <a:latin typeface="黑体" panose="02010609060101010101" pitchFamily="49" charset="-122"/>
                <a:ea typeface="黑体" panose="02010609060101010101" pitchFamily="49" charset="-122"/>
              </a:rPr>
              <a:t>GlobalVar</a:t>
            </a:r>
            <a:r>
              <a:rPr lang="zh-CN" altLang="zh-CN" kern="100">
                <a:solidFill>
                  <a:srgbClr val="076EAD"/>
                </a:solidFill>
                <a:latin typeface="黑体" panose="02010609060101010101" pitchFamily="49" charset="-122"/>
                <a:ea typeface="黑体" panose="02010609060101010101" pitchFamily="49" charset="-122"/>
              </a:rPr>
              <a:t>类中定义全局变量的方法就是定义的变量被声明为</a:t>
            </a:r>
            <a:r>
              <a:rPr lang="en-US" altLang="zh-CN" kern="100">
                <a:solidFill>
                  <a:srgbClr val="076EAD"/>
                </a:solidFill>
                <a:latin typeface="黑体" panose="02010609060101010101" pitchFamily="49" charset="-122"/>
                <a:ea typeface="黑体" panose="02010609060101010101" pitchFamily="49" charset="-122"/>
              </a:rPr>
              <a:t>public</a:t>
            </a:r>
            <a:r>
              <a:rPr lang="zh-CN" altLang="zh-CN" kern="100">
                <a:solidFill>
                  <a:srgbClr val="076EAD"/>
                </a:solidFill>
                <a:latin typeface="黑体" panose="02010609060101010101" pitchFamily="49" charset="-122"/>
                <a:ea typeface="黑体" panose="02010609060101010101" pitchFamily="49" charset="-122"/>
              </a:rPr>
              <a:t>和</a:t>
            </a:r>
            <a:r>
              <a:rPr lang="en-US" altLang="zh-CN" kern="100">
                <a:solidFill>
                  <a:srgbClr val="076EAD"/>
                </a:solidFill>
                <a:latin typeface="黑体" panose="02010609060101010101" pitchFamily="49" charset="-122"/>
                <a:ea typeface="黑体" panose="02010609060101010101" pitchFamily="49" charset="-122"/>
              </a:rPr>
              <a:t>static</a:t>
            </a:r>
            <a:r>
              <a:rPr lang="zh-CN" altLang="zh-CN" kern="100">
                <a:solidFill>
                  <a:srgbClr val="076EAD"/>
                </a:solidFill>
                <a:latin typeface="黑体" panose="02010609060101010101" pitchFamily="49" charset="-122"/>
                <a:ea typeface="黑体" panose="02010609060101010101" pitchFamily="49" charset="-122"/>
              </a:rPr>
              <a:t>属性。目前该类只定义了一个全局变量</a:t>
            </a:r>
            <a:r>
              <a:rPr lang="en-US" altLang="zh-CN" kern="100">
                <a:solidFill>
                  <a:srgbClr val="076EAD"/>
                </a:solidFill>
                <a:latin typeface="黑体" panose="02010609060101010101" pitchFamily="49" charset="-122"/>
                <a:ea typeface="黑体" panose="02010609060101010101" pitchFamily="49" charset="-122"/>
              </a:rPr>
              <a:t>login_user</a:t>
            </a:r>
            <a:r>
              <a:rPr lang="zh-CN" altLang="zh-CN" kern="100">
                <a:solidFill>
                  <a:srgbClr val="076EAD"/>
                </a:solidFill>
                <a:latin typeface="黑体" panose="02010609060101010101" pitchFamily="49" charset="-122"/>
                <a:ea typeface="黑体" panose="02010609060101010101" pitchFamily="49" charset="-122"/>
              </a:rPr>
              <a:t>，用于记录登录系统的当前登陆的用户。</a:t>
            </a:r>
          </a:p>
          <a:p>
            <a:pPr indent="266700">
              <a:lnSpc>
                <a:spcPct val="150000"/>
              </a:lnSpc>
            </a:pPr>
            <a:r>
              <a:rPr lang="en-US" altLang="zh-CN" kern="100">
                <a:solidFill>
                  <a:srgbClr val="076EAD"/>
                </a:solidFill>
                <a:latin typeface="黑体" panose="02010609060101010101" pitchFamily="49" charset="-122"/>
                <a:ea typeface="黑体" panose="02010609060101010101" pitchFamily="49" charset="-122"/>
              </a:rPr>
              <a:t>GlobalVar</a:t>
            </a:r>
            <a:r>
              <a:rPr lang="zh-CN" altLang="zh-CN" kern="100">
                <a:solidFill>
                  <a:srgbClr val="076EAD"/>
                </a:solidFill>
                <a:latin typeface="黑体" panose="02010609060101010101" pitchFamily="49" charset="-122"/>
                <a:ea typeface="黑体" panose="02010609060101010101" pitchFamily="49" charset="-122"/>
              </a:rPr>
              <a:t>类中的代码如下所示</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smtClean="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
        <p:nvSpPr>
          <p:cNvPr id="3" name="矩形 2"/>
          <p:cNvSpPr/>
          <p:nvPr/>
        </p:nvSpPr>
        <p:spPr>
          <a:xfrm>
            <a:off x="437176" y="2539839"/>
            <a:ext cx="2630848" cy="455381"/>
          </a:xfrm>
          <a:prstGeom prst="rect">
            <a:avLst/>
          </a:prstGeom>
        </p:spPr>
        <p:txBody>
          <a:bodyPr wrap="none">
            <a:spAutoFit/>
          </a:bodyPr>
          <a:lstStyle/>
          <a:p>
            <a:pPr algn="just">
              <a:lnSpc>
                <a:spcPct val="156000"/>
              </a:lnSpc>
              <a:spcBef>
                <a:spcPts val="1400"/>
              </a:spcBef>
              <a:spcAft>
                <a:spcPts val="145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12.3.4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登陆模块的实现</a:t>
            </a:r>
          </a:p>
        </p:txBody>
      </p:sp>
      <p:sp>
        <p:nvSpPr>
          <p:cNvPr id="4" name="矩形 3"/>
          <p:cNvSpPr/>
          <p:nvPr/>
        </p:nvSpPr>
        <p:spPr>
          <a:xfrm>
            <a:off x="227925" y="3009848"/>
            <a:ext cx="11620257" cy="2935868"/>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登陆模块是第一个模块，是项目开发中必不可少的模块，所以先分析一下登陆模块的实现。</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）功能介绍</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登录模块用于实现系统登录功能，也是进入系统的入口。进行系统登录时，需要输入用户名和密码。系统会查询数据库中的</a:t>
            </a:r>
            <a:r>
              <a:rPr lang="en-US" altLang="zh-CN" kern="100">
                <a:solidFill>
                  <a:srgbClr val="076EAD"/>
                </a:solidFill>
                <a:latin typeface="黑体" panose="02010609060101010101" pitchFamily="49" charset="-122"/>
                <a:ea typeface="黑体" panose="02010609060101010101" pitchFamily="49" charset="-122"/>
              </a:rPr>
              <a:t>user</a:t>
            </a:r>
            <a:r>
              <a:rPr lang="zh-CN" altLang="zh-CN" kern="100">
                <a:solidFill>
                  <a:srgbClr val="076EAD"/>
                </a:solidFill>
                <a:latin typeface="黑体" panose="02010609060101010101" pitchFamily="49" charset="-122"/>
                <a:ea typeface="黑体" panose="02010609060101010101" pitchFamily="49" charset="-122"/>
              </a:rPr>
              <a:t>表，验证用户名和密码是否正确。</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在本系统中，登录模块主要由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Login</a:t>
            </a:r>
            <a:r>
              <a:rPr lang="zh-CN" altLang="zh-CN" kern="100">
                <a:solidFill>
                  <a:srgbClr val="076EAD"/>
                </a:solidFill>
                <a:latin typeface="黑体" panose="02010609060101010101" pitchFamily="49" charset="-122"/>
                <a:ea typeface="黑体" panose="02010609060101010101" pitchFamily="49" charset="-122"/>
              </a:rPr>
              <a:t>类实现。用户输入完用户名和密码后，单击</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确定</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确定</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按钮定义了相应的事件监听器用于响应该动作。</a:t>
            </a:r>
            <a:r>
              <a:rPr lang="en-US" altLang="zh-CN" kern="100">
                <a:solidFill>
                  <a:srgbClr val="076EAD"/>
                </a:solidFill>
                <a:latin typeface="黑体" panose="02010609060101010101" pitchFamily="49" charset="-122"/>
                <a:ea typeface="黑体" panose="02010609060101010101" pitchFamily="49" charset="-122"/>
              </a:rPr>
              <a:t>btn_okActionPerformed()</a:t>
            </a:r>
            <a:r>
              <a:rPr lang="zh-CN" altLang="zh-CN" kern="100">
                <a:solidFill>
                  <a:srgbClr val="076EAD"/>
                </a:solidFill>
                <a:latin typeface="黑体" panose="02010609060101010101" pitchFamily="49" charset="-122"/>
                <a:ea typeface="黑体" panose="02010609060101010101" pitchFamily="49" charset="-122"/>
              </a:rPr>
              <a:t>方法也是实现登录功能的主要所在，单击</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确定</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按钮后触发该方法</a:t>
            </a:r>
            <a:r>
              <a:rPr lang="zh-CN" altLang="zh-CN" kern="100" smtClean="0">
                <a:solidFill>
                  <a:srgbClr val="076EAD"/>
                </a:solidFill>
                <a:latin typeface="黑体" panose="02010609060101010101" pitchFamily="49" charset="-122"/>
                <a:ea typeface="黑体" panose="02010609060101010101" pitchFamily="49" charset="-122"/>
              </a:rPr>
              <a:t>。</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765010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11469692" cy="3416320"/>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）程序流程介绍</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程序首先获得用户输入的用户名和密码。在连接数据库进行验证之前，判断是否输入了用户名。如果未输入，则系统给出提示，方法终止执行。</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如果用户名不为空，则程序连接数据库。在</a:t>
            </a:r>
            <a:r>
              <a:rPr lang="en-US" altLang="zh-CN" kern="100">
                <a:solidFill>
                  <a:srgbClr val="076EAD"/>
                </a:solidFill>
                <a:latin typeface="黑体" panose="02010609060101010101" pitchFamily="49" charset="-122"/>
                <a:ea typeface="黑体" panose="02010609060101010101" pitchFamily="49" charset="-122"/>
              </a:rPr>
              <a:t>user</a:t>
            </a:r>
            <a:r>
              <a:rPr lang="zh-CN" altLang="zh-CN" kern="100">
                <a:solidFill>
                  <a:srgbClr val="076EAD"/>
                </a:solidFill>
                <a:latin typeface="黑体" panose="02010609060101010101" pitchFamily="49" charset="-122"/>
                <a:ea typeface="黑体" panose="02010609060101010101" pitchFamily="49" charset="-122"/>
              </a:rPr>
              <a:t>表中查找</a:t>
            </a:r>
            <a:r>
              <a:rPr lang="en-US" altLang="zh-CN" kern="100">
                <a:solidFill>
                  <a:srgbClr val="076EAD"/>
                </a:solidFill>
                <a:latin typeface="黑体" panose="02010609060101010101" pitchFamily="49" charset="-122"/>
                <a:ea typeface="黑体" panose="02010609060101010101" pitchFamily="49" charset="-122"/>
              </a:rPr>
              <a:t>name</a:t>
            </a:r>
            <a:r>
              <a:rPr lang="zh-CN" altLang="zh-CN" kern="100">
                <a:solidFill>
                  <a:srgbClr val="076EAD"/>
                </a:solidFill>
                <a:latin typeface="黑体" panose="02010609060101010101" pitchFamily="49" charset="-122"/>
                <a:ea typeface="黑体" panose="02010609060101010101" pitchFamily="49" charset="-122"/>
              </a:rPr>
              <a:t>值等于输入的用户名并且</a:t>
            </a:r>
            <a:r>
              <a:rPr lang="en-US" altLang="zh-CN" kern="100">
                <a:solidFill>
                  <a:srgbClr val="076EAD"/>
                </a:solidFill>
                <a:latin typeface="黑体" panose="02010609060101010101" pitchFamily="49" charset="-122"/>
                <a:ea typeface="黑体" panose="02010609060101010101" pitchFamily="49" charset="-122"/>
              </a:rPr>
              <a:t>pass</a:t>
            </a:r>
            <a:r>
              <a:rPr lang="zh-CN" altLang="zh-CN" kern="100">
                <a:solidFill>
                  <a:srgbClr val="076EAD"/>
                </a:solidFill>
                <a:latin typeface="黑体" panose="02010609060101010101" pitchFamily="49" charset="-122"/>
                <a:ea typeface="黑体" panose="02010609060101010101" pitchFamily="49" charset="-122"/>
              </a:rPr>
              <a:t>值等于输入密码的记录。如果这样的记录不存在，系统给出提示，方法再次中断执行。</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如果满足条件的记录存在，则将用户名记录到全局变量</a:t>
            </a:r>
            <a:r>
              <a:rPr lang="en-US" altLang="zh-CN" kern="100">
                <a:solidFill>
                  <a:srgbClr val="076EAD"/>
                </a:solidFill>
                <a:latin typeface="黑体" panose="02010609060101010101" pitchFamily="49" charset="-122"/>
                <a:ea typeface="黑体" panose="02010609060101010101" pitchFamily="49" charset="-122"/>
              </a:rPr>
              <a:t>login_user</a:t>
            </a:r>
            <a:r>
              <a:rPr lang="zh-CN" altLang="zh-CN" kern="100">
                <a:solidFill>
                  <a:srgbClr val="076EAD"/>
                </a:solidFill>
                <a:latin typeface="黑体" panose="02010609060101010101" pitchFamily="49" charset="-122"/>
                <a:ea typeface="黑体" panose="02010609060101010101" pitchFamily="49" charset="-122"/>
              </a:rPr>
              <a:t>中，进入系统主界面，登录成功。</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）程序代码</a:t>
            </a:r>
          </a:p>
          <a:p>
            <a:pPr>
              <a:lnSpc>
                <a:spcPct val="150000"/>
              </a:lnSpc>
            </a:pP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①</a:t>
            </a:r>
            <a:r>
              <a:rPr lang="en-US" altLang="zh-CN">
                <a:solidFill>
                  <a:srgbClr val="076EAD"/>
                </a:solidFill>
                <a:latin typeface="黑体" panose="02010609060101010101" pitchFamily="49" charset="-122"/>
                <a:ea typeface="黑体" panose="02010609060101010101" pitchFamily="49" charset="-122"/>
              </a:rPr>
              <a:t>window</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包中的</a:t>
            </a:r>
            <a:r>
              <a:rPr lang="en-US" altLang="zh-CN">
                <a:solidFill>
                  <a:srgbClr val="076EAD"/>
                </a:solidFill>
                <a:latin typeface="黑体" panose="02010609060101010101" pitchFamily="49" charset="-122"/>
                <a:ea typeface="黑体" panose="02010609060101010101" pitchFamily="49" charset="-122"/>
              </a:rPr>
              <a:t>Login</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类的代码如下</a:t>
            </a:r>
            <a:r>
              <a:rPr lang="zh-CN" altLang="zh-CN" smtClean="0">
                <a:solidFill>
                  <a:srgbClr val="076EAD"/>
                </a:solidFill>
                <a:latin typeface="黑体" panose="02010609060101010101" pitchFamily="49" charset="-122"/>
                <a:ea typeface="黑体" panose="02010609060101010101" pitchFamily="49" charset="-122"/>
                <a:cs typeface="Times New Roman" panose="02020603050405020304" pitchFamily="18" charset="0"/>
              </a:rPr>
              <a:t>。</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en-US">
              <a:solidFill>
                <a:srgbClr val="076EAD"/>
              </a:solidFill>
              <a:latin typeface="黑体" panose="02010609060101010101" pitchFamily="49" charset="-122"/>
              <a:ea typeface="黑体" panose="02010609060101010101" pitchFamily="49" charset="-122"/>
            </a:endParaRPr>
          </a:p>
        </p:txBody>
      </p:sp>
      <p:sp>
        <p:nvSpPr>
          <p:cNvPr id="3" name="矩形 2"/>
          <p:cNvSpPr/>
          <p:nvPr/>
        </p:nvSpPr>
        <p:spPr>
          <a:xfrm>
            <a:off x="338377" y="4149082"/>
            <a:ext cx="11372977" cy="1754326"/>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从代码的注释中，可以清晰准确地阅读代码，所以</a:t>
            </a:r>
            <a:r>
              <a:rPr lang="en-US" altLang="zh-CN" kern="100">
                <a:solidFill>
                  <a:srgbClr val="076EAD"/>
                </a:solidFill>
                <a:latin typeface="黑体" panose="02010609060101010101" pitchFamily="49" charset="-122"/>
                <a:ea typeface="黑体" panose="02010609060101010101" pitchFamily="49" charset="-122"/>
              </a:rPr>
              <a:t>Login.java</a:t>
            </a:r>
            <a:r>
              <a:rPr lang="zh-CN" altLang="zh-CN" kern="100">
                <a:solidFill>
                  <a:srgbClr val="076EAD"/>
                </a:solidFill>
                <a:latin typeface="黑体" panose="02010609060101010101" pitchFamily="49" charset="-122"/>
                <a:ea typeface="黑体" panose="02010609060101010101" pitchFamily="49" charset="-122"/>
              </a:rPr>
              <a:t>类的功能就不再详述了。</a:t>
            </a:r>
          </a:p>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②</a:t>
            </a:r>
            <a:r>
              <a:rPr lang="en-US" altLang="zh-CN" kern="100">
                <a:solidFill>
                  <a:srgbClr val="076EAD"/>
                </a:solidFill>
                <a:latin typeface="黑体" panose="02010609060101010101" pitchFamily="49" charset="-122"/>
                <a:ea typeface="黑体" panose="02010609060101010101" pitchFamily="49" charset="-122"/>
              </a:rPr>
              <a:t>UIUtil.java</a:t>
            </a:r>
            <a:r>
              <a:rPr lang="zh-CN" altLang="zh-CN" kern="100">
                <a:solidFill>
                  <a:srgbClr val="076EAD"/>
                </a:solidFill>
                <a:latin typeface="黑体" panose="02010609060101010101" pitchFamily="49" charset="-122"/>
                <a:ea typeface="黑体" panose="02010609060101010101" pitchFamily="49" charset="-122"/>
              </a:rPr>
              <a:t>类</a:t>
            </a:r>
          </a:p>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在</a:t>
            </a:r>
            <a:r>
              <a:rPr lang="en-US" altLang="zh-CN" kern="100">
                <a:solidFill>
                  <a:srgbClr val="076EAD"/>
                </a:solidFill>
                <a:latin typeface="黑体" panose="02010609060101010101" pitchFamily="49" charset="-122"/>
                <a:ea typeface="黑体" panose="02010609060101010101" pitchFamily="49" charset="-122"/>
              </a:rPr>
              <a:t>Login</a:t>
            </a:r>
            <a:r>
              <a:rPr lang="zh-CN" altLang="zh-CN" kern="100">
                <a:solidFill>
                  <a:srgbClr val="076EAD"/>
                </a:solidFill>
                <a:latin typeface="黑体" panose="02010609060101010101" pitchFamily="49" charset="-122"/>
                <a:ea typeface="黑体" panose="02010609060101010101" pitchFamily="49" charset="-122"/>
              </a:rPr>
              <a:t>类的构造方法</a:t>
            </a:r>
            <a:r>
              <a:rPr lang="en-US" altLang="zh-CN" kern="100">
                <a:solidFill>
                  <a:srgbClr val="076EAD"/>
                </a:solidFill>
                <a:latin typeface="黑体" panose="02010609060101010101" pitchFamily="49" charset="-122"/>
                <a:ea typeface="黑体" panose="02010609060101010101" pitchFamily="49" charset="-122"/>
              </a:rPr>
              <a:t>public Login()</a:t>
            </a:r>
            <a:r>
              <a:rPr lang="zh-CN" altLang="zh-CN" kern="100">
                <a:solidFill>
                  <a:srgbClr val="076EAD"/>
                </a:solidFill>
                <a:latin typeface="黑体" panose="02010609060101010101" pitchFamily="49" charset="-122"/>
                <a:ea typeface="黑体" panose="02010609060101010101" pitchFamily="49" charset="-122"/>
              </a:rPr>
              <a:t>中引入了另一个类</a:t>
            </a:r>
            <a:r>
              <a:rPr lang="en-US" altLang="zh-CN" kern="100">
                <a:solidFill>
                  <a:srgbClr val="076EAD"/>
                </a:solidFill>
                <a:latin typeface="黑体" panose="02010609060101010101" pitchFamily="49" charset="-122"/>
                <a:ea typeface="黑体" panose="02010609060101010101" pitchFamily="49" charset="-122"/>
              </a:rPr>
              <a:t>UIUtil.java</a:t>
            </a:r>
            <a:r>
              <a:rPr lang="zh-CN" altLang="zh-CN" kern="100">
                <a:solidFill>
                  <a:srgbClr val="076EAD"/>
                </a:solidFill>
                <a:latin typeface="黑体" panose="02010609060101010101" pitchFamily="49" charset="-122"/>
                <a:ea typeface="黑体" panose="02010609060101010101" pitchFamily="49" charset="-122"/>
              </a:rPr>
              <a:t>，其功能是初始化</a:t>
            </a:r>
            <a:r>
              <a:rPr lang="en-US" altLang="zh-CN" kern="100">
                <a:solidFill>
                  <a:srgbClr val="076EAD"/>
                </a:solidFill>
                <a:latin typeface="黑体" panose="02010609060101010101" pitchFamily="49" charset="-122"/>
                <a:ea typeface="黑体" panose="02010609060101010101" pitchFamily="49" charset="-122"/>
              </a:rPr>
              <a:t>UI</a:t>
            </a:r>
            <a:r>
              <a:rPr lang="zh-CN" altLang="zh-CN" kern="100">
                <a:solidFill>
                  <a:srgbClr val="076EAD"/>
                </a:solidFill>
                <a:latin typeface="黑体" panose="02010609060101010101" pitchFamily="49" charset="-122"/>
                <a:ea typeface="黑体" panose="02010609060101010101" pitchFamily="49" charset="-122"/>
              </a:rPr>
              <a:t>界面中的所有组件的字体，字形和字号。代码如下</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546431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44954"/>
            <a:ext cx="11460900" cy="923330"/>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4</a:t>
            </a:r>
            <a:r>
              <a:rPr lang="zh-CN" altLang="zh-CN" kern="100">
                <a:solidFill>
                  <a:srgbClr val="076EAD"/>
                </a:solidFill>
                <a:latin typeface="黑体" panose="02010609060101010101" pitchFamily="49" charset="-122"/>
                <a:ea typeface="黑体" panose="02010609060101010101" pitchFamily="49" charset="-122"/>
              </a:rPr>
              <a:t>）登陆窗口运行效果</a:t>
            </a:r>
          </a:p>
          <a:p>
            <a:pPr>
              <a:lnSpc>
                <a:spcPct val="150000"/>
              </a:lnSpc>
            </a:pP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运行整个项目后，由于项目有且只有一个</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main()</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方法，而</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main()</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方法就在</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Login.java</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类中，</a:t>
            </a:r>
            <a:endParaRPr lang="zh-CN" altLang="en-US">
              <a:solidFill>
                <a:srgbClr val="076EAD"/>
              </a:solidFill>
              <a:latin typeface="黑体" panose="02010609060101010101" pitchFamily="49" charset="-122"/>
              <a:ea typeface="黑体" panose="02010609060101010101" pitchFamily="49" charset="-122"/>
            </a:endParaRPr>
          </a:p>
        </p:txBody>
      </p:sp>
      <p:pic>
        <p:nvPicPr>
          <p:cNvPr id="18434" name="图片 41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007" y="2086912"/>
            <a:ext cx="3400425" cy="187642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38376" y="1682988"/>
            <a:ext cx="9324369" cy="348813"/>
          </a:xfrm>
          <a:prstGeom prst="rect">
            <a:avLst/>
          </a:prstGeom>
        </p:spPr>
        <p:txBody>
          <a:bodyPr wrap="square">
            <a:spAutoFit/>
          </a:bodyPr>
          <a:lstStyle/>
          <a:p>
            <a:pPr indent="266700" algn="just">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所以程序运行后，就会显示登陆窗口，效果图如图</a:t>
            </a:r>
            <a:r>
              <a:rPr lang="en-US" altLang="zh-CN" kern="100">
                <a:solidFill>
                  <a:srgbClr val="076EAD"/>
                </a:solidFill>
                <a:latin typeface="黑体" panose="02010609060101010101" pitchFamily="49" charset="-122"/>
                <a:ea typeface="黑体" panose="02010609060101010101" pitchFamily="49" charset="-122"/>
              </a:rPr>
              <a:t>12.13</a:t>
            </a:r>
            <a:r>
              <a:rPr lang="zh-CN" altLang="zh-CN" kern="100">
                <a:solidFill>
                  <a:srgbClr val="076EAD"/>
                </a:solidFill>
                <a:latin typeface="黑体" panose="02010609060101010101" pitchFamily="49" charset="-122"/>
                <a:ea typeface="黑体" panose="02010609060101010101" pitchFamily="49" charset="-122"/>
              </a:rPr>
              <a:t>所示</a:t>
            </a:r>
            <a:r>
              <a:rPr lang="zh-CN" altLang="zh-CN" kern="100" smtClean="0">
                <a:solidFill>
                  <a:srgbClr val="076EAD"/>
                </a:solidFill>
                <a:latin typeface="黑体" panose="02010609060101010101" pitchFamily="49" charset="-122"/>
                <a:ea typeface="黑体" panose="02010609060101010101" pitchFamily="49" charset="-122"/>
              </a:rPr>
              <a:t>。</a:t>
            </a:r>
            <a:endParaRPr lang="zh-CN" altLang="zh-CN" kern="100">
              <a:solidFill>
                <a:srgbClr val="076EAD"/>
              </a:solidFill>
              <a:latin typeface="黑体" panose="02010609060101010101" pitchFamily="49" charset="-122"/>
              <a:ea typeface="黑体" panose="02010609060101010101" pitchFamily="49" charset="-122"/>
            </a:endParaRPr>
          </a:p>
        </p:txBody>
      </p:sp>
      <p:sp>
        <p:nvSpPr>
          <p:cNvPr id="4" name="矩形 3"/>
          <p:cNvSpPr/>
          <p:nvPr/>
        </p:nvSpPr>
        <p:spPr>
          <a:xfrm>
            <a:off x="3825905" y="3987905"/>
            <a:ext cx="2300631" cy="348813"/>
          </a:xfrm>
          <a:prstGeom prst="rect">
            <a:avLst/>
          </a:prstGeom>
        </p:spPr>
        <p:txBody>
          <a:bodyPr wrap="none">
            <a:spAutoFit/>
          </a:bodyPr>
          <a:lstStyle/>
          <a:p>
            <a:pPr indent="266700"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12.13 </a:t>
            </a:r>
            <a:r>
              <a:rPr lang="zh-CN" altLang="zh-CN" kern="100">
                <a:solidFill>
                  <a:srgbClr val="076EAD"/>
                </a:solidFill>
                <a:latin typeface="黑体" panose="02010609060101010101" pitchFamily="49" charset="-122"/>
                <a:ea typeface="黑体" panose="02010609060101010101" pitchFamily="49" charset="-122"/>
              </a:rPr>
              <a:t>登陆窗口</a:t>
            </a:r>
          </a:p>
        </p:txBody>
      </p:sp>
      <p:sp>
        <p:nvSpPr>
          <p:cNvPr id="6" name="矩形 5"/>
          <p:cNvSpPr/>
          <p:nvPr/>
        </p:nvSpPr>
        <p:spPr>
          <a:xfrm>
            <a:off x="228007" y="4162311"/>
            <a:ext cx="11571270" cy="2326214"/>
          </a:xfrm>
          <a:prstGeom prst="rect">
            <a:avLst/>
          </a:prstGeom>
        </p:spPr>
        <p:txBody>
          <a:bodyPr wrap="square">
            <a:spAutoFit/>
          </a:bodyPr>
          <a:lstStyle/>
          <a:p>
            <a:pPr algn="just">
              <a:lnSpc>
                <a:spcPct val="150000"/>
              </a:lnSpc>
              <a:spcBef>
                <a:spcPts val="1400"/>
              </a:spcBef>
              <a:spcAft>
                <a:spcPts val="145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12.3.5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主界面模块的实现</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主窗口也是项目开发中必不可少的模块，接下来分析一下主窗口模块的实现。</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）功能介绍</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成功登录系统后即进入系统的主界面。需要注意的是，系统会根据登录的用户权限的不同，而展示出不同的主界面。本系统目前只包含一般用户和管理员两类用户，所以对应的界面也有两种。</a:t>
            </a:r>
          </a:p>
        </p:txBody>
      </p:sp>
    </p:spTree>
    <p:extLst>
      <p:ext uri="{BB962C8B-B14F-4D97-AF65-F5344CB8AC3E}">
        <p14:creationId xmlns:p14="http://schemas.microsoft.com/office/powerpoint/2010/main" val="28121476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413239" y="730250"/>
            <a:ext cx="11078307" cy="4247317"/>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管理员用户与一般用户主界面的区别在于：管理员用户具有系统的所有功能，所有菜单项对管理员来说都是可操作的；而对于一般用户来说，只具有“查询管理”和“系统管理”两类权限，其他菜单项是不可用的。</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）程序流程介绍</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系统主界面的实现类为</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包中的</a:t>
            </a:r>
            <a:r>
              <a:rPr lang="en-US" altLang="zh-CN" kern="100">
                <a:solidFill>
                  <a:srgbClr val="076EAD"/>
                </a:solidFill>
                <a:latin typeface="黑体" panose="02010609060101010101" pitchFamily="49" charset="-122"/>
                <a:ea typeface="黑体" panose="02010609060101010101" pitchFamily="49" charset="-122"/>
              </a:rPr>
              <a:t>Main</a:t>
            </a:r>
            <a:r>
              <a:rPr lang="zh-CN" altLang="zh-CN" kern="100">
                <a:solidFill>
                  <a:srgbClr val="076EAD"/>
                </a:solidFill>
                <a:latin typeface="黑体" panose="02010609060101010101" pitchFamily="49" charset="-122"/>
                <a:ea typeface="黑体" panose="02010609060101010101" pitchFamily="49" charset="-122"/>
              </a:rPr>
              <a:t>类。在</a:t>
            </a:r>
            <a:r>
              <a:rPr lang="en-US" altLang="zh-CN" kern="100">
                <a:solidFill>
                  <a:srgbClr val="076EAD"/>
                </a:solidFill>
                <a:latin typeface="黑体" panose="02010609060101010101" pitchFamily="49" charset="-122"/>
                <a:ea typeface="黑体" panose="02010609060101010101" pitchFamily="49" charset="-122"/>
              </a:rPr>
              <a:t>12.3.4</a:t>
            </a:r>
            <a:r>
              <a:rPr lang="zh-CN" altLang="zh-CN" kern="100">
                <a:solidFill>
                  <a:srgbClr val="076EAD"/>
                </a:solidFill>
                <a:latin typeface="黑体" panose="02010609060101010101" pitchFamily="49" charset="-122"/>
                <a:ea typeface="黑体" panose="02010609060101010101" pitchFamily="49" charset="-122"/>
              </a:rPr>
              <a:t>知识点的系统登录成功后，执行的代码“</a:t>
            </a:r>
            <a:r>
              <a:rPr lang="en-US" altLang="zh-CN" kern="100">
                <a:solidFill>
                  <a:srgbClr val="076EAD"/>
                </a:solidFill>
                <a:latin typeface="黑体" panose="02010609060101010101" pitchFamily="49" charset="-122"/>
                <a:ea typeface="黑体" panose="02010609060101010101" pitchFamily="49" charset="-122"/>
              </a:rPr>
              <a:t>main.judgeRole((byte)is_admin)”</a:t>
            </a:r>
            <a:r>
              <a:rPr lang="zh-CN" altLang="zh-CN" kern="100">
                <a:solidFill>
                  <a:srgbClr val="076EAD"/>
                </a:solidFill>
                <a:latin typeface="黑体" panose="02010609060101010101" pitchFamily="49" charset="-122"/>
                <a:ea typeface="黑体" panose="02010609060101010101" pitchFamily="49" charset="-122"/>
              </a:rPr>
              <a:t>用于根据用户设置主界面。这里把</a:t>
            </a:r>
            <a:r>
              <a:rPr lang="en-US" altLang="zh-CN" kern="100">
                <a:solidFill>
                  <a:srgbClr val="076EAD"/>
                </a:solidFill>
                <a:latin typeface="黑体" panose="02010609060101010101" pitchFamily="49" charset="-122"/>
                <a:ea typeface="黑体" panose="02010609060101010101" pitchFamily="49" charset="-122"/>
              </a:rPr>
              <a:t>is_admin</a:t>
            </a:r>
            <a:r>
              <a:rPr lang="zh-CN" altLang="zh-CN" kern="100">
                <a:solidFill>
                  <a:srgbClr val="076EAD"/>
                </a:solidFill>
                <a:latin typeface="黑体" panose="02010609060101010101" pitchFamily="49" charset="-122"/>
                <a:ea typeface="黑体" panose="02010609060101010101" pitchFamily="49" charset="-122"/>
              </a:rPr>
              <a:t>这个</a:t>
            </a:r>
            <a:r>
              <a:rPr lang="en-US" altLang="zh-CN" kern="100">
                <a:solidFill>
                  <a:srgbClr val="076EAD"/>
                </a:solidFill>
                <a:latin typeface="黑体" panose="02010609060101010101" pitchFamily="49" charset="-122"/>
                <a:ea typeface="黑体" panose="02010609060101010101" pitchFamily="49" charset="-122"/>
              </a:rPr>
              <a:t>int</a:t>
            </a:r>
            <a:r>
              <a:rPr lang="zh-CN" altLang="zh-CN" kern="100">
                <a:solidFill>
                  <a:srgbClr val="076EAD"/>
                </a:solidFill>
                <a:latin typeface="黑体" panose="02010609060101010101" pitchFamily="49" charset="-122"/>
                <a:ea typeface="黑体" panose="02010609060101010101" pitchFamily="49" charset="-122"/>
              </a:rPr>
              <a:t>类型的变量，强制转换为</a:t>
            </a:r>
            <a:r>
              <a:rPr lang="en-US" altLang="zh-CN" kern="100">
                <a:solidFill>
                  <a:srgbClr val="076EAD"/>
                </a:solidFill>
                <a:latin typeface="黑体" panose="02010609060101010101" pitchFamily="49" charset="-122"/>
                <a:ea typeface="黑体" panose="02010609060101010101" pitchFamily="49" charset="-122"/>
              </a:rPr>
              <a:t>byte</a:t>
            </a:r>
            <a:r>
              <a:rPr lang="zh-CN" altLang="zh-CN" kern="100">
                <a:solidFill>
                  <a:srgbClr val="076EAD"/>
                </a:solidFill>
                <a:latin typeface="黑体" panose="02010609060101010101" pitchFamily="49" charset="-122"/>
                <a:ea typeface="黑体" panose="02010609060101010101" pitchFamily="49" charset="-122"/>
              </a:rPr>
              <a:t>类型，此时的值要么为</a:t>
            </a:r>
            <a:r>
              <a:rPr lang="en-US" altLang="zh-CN" kern="100">
                <a:solidFill>
                  <a:srgbClr val="076EAD"/>
                </a:solidFill>
                <a:latin typeface="黑体" panose="02010609060101010101" pitchFamily="49" charset="-122"/>
                <a:ea typeface="黑体" panose="02010609060101010101" pitchFamily="49" charset="-122"/>
              </a:rPr>
              <a:t>byte</a:t>
            </a:r>
            <a:r>
              <a:rPr lang="zh-CN" altLang="zh-CN" kern="100">
                <a:solidFill>
                  <a:srgbClr val="076EAD"/>
                </a:solidFill>
                <a:latin typeface="黑体" panose="02010609060101010101" pitchFamily="49" charset="-122"/>
                <a:ea typeface="黑体" panose="02010609060101010101" pitchFamily="49" charset="-122"/>
              </a:rPr>
              <a:t>类型的</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，要么为</a:t>
            </a:r>
            <a:r>
              <a:rPr lang="en-US" altLang="zh-CN" kern="100">
                <a:solidFill>
                  <a:srgbClr val="076EAD"/>
                </a:solidFill>
                <a:latin typeface="黑体" panose="02010609060101010101" pitchFamily="49" charset="-122"/>
                <a:ea typeface="黑体" panose="02010609060101010101" pitchFamily="49" charset="-122"/>
              </a:rPr>
              <a:t>byte</a:t>
            </a:r>
            <a:r>
              <a:rPr lang="zh-CN" altLang="zh-CN" kern="100">
                <a:solidFill>
                  <a:srgbClr val="076EAD"/>
                </a:solidFill>
                <a:latin typeface="黑体" panose="02010609060101010101" pitchFamily="49" charset="-122"/>
                <a:ea typeface="黑体" panose="02010609060101010101" pitchFamily="49" charset="-122"/>
              </a:rPr>
              <a:t>类型的</a:t>
            </a:r>
            <a:r>
              <a:rPr lang="en-US" altLang="zh-CN" kern="100">
                <a:solidFill>
                  <a:srgbClr val="076EAD"/>
                </a:solidFill>
                <a:latin typeface="黑体" panose="02010609060101010101" pitchFamily="49" charset="-122"/>
                <a:ea typeface="黑体" panose="02010609060101010101" pitchFamily="49" charset="-122"/>
              </a:rPr>
              <a:t>0</a:t>
            </a:r>
            <a:r>
              <a:rPr lang="zh-CN" altLang="zh-CN" kern="100">
                <a:solidFill>
                  <a:srgbClr val="076EAD"/>
                </a:solidFill>
                <a:latin typeface="黑体" panose="02010609060101010101" pitchFamily="49" charset="-122"/>
                <a:ea typeface="黑体" panose="02010609060101010101" pitchFamily="49" charset="-122"/>
              </a:rPr>
              <a:t>。</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a:t>
            </a:r>
            <a:r>
              <a:rPr lang="en-US" altLang="zh-CN" kern="100">
                <a:solidFill>
                  <a:srgbClr val="076EAD"/>
                </a:solidFill>
                <a:latin typeface="黑体" panose="02010609060101010101" pitchFamily="49" charset="-122"/>
                <a:ea typeface="黑体" panose="02010609060101010101" pitchFamily="49" charset="-122"/>
              </a:rPr>
              <a:t>judgeRole ()</a:t>
            </a:r>
            <a:r>
              <a:rPr lang="zh-CN" altLang="zh-CN" kern="100">
                <a:solidFill>
                  <a:srgbClr val="076EAD"/>
                </a:solidFill>
                <a:latin typeface="黑体" panose="02010609060101010101" pitchFamily="49" charset="-122"/>
                <a:ea typeface="黑体" panose="02010609060101010101" pitchFamily="49" charset="-122"/>
              </a:rPr>
              <a:t>方法中，用</a:t>
            </a:r>
            <a:r>
              <a:rPr lang="en-US" altLang="zh-CN" kern="100">
                <a:solidFill>
                  <a:srgbClr val="076EAD"/>
                </a:solidFill>
                <a:latin typeface="黑体" panose="02010609060101010101" pitchFamily="49" charset="-122"/>
                <a:ea typeface="黑体" panose="02010609060101010101" pitchFamily="49" charset="-122"/>
              </a:rPr>
              <a:t>swicth</a:t>
            </a:r>
            <a:r>
              <a:rPr lang="zh-CN" altLang="zh-CN" kern="100">
                <a:solidFill>
                  <a:srgbClr val="076EAD"/>
                </a:solidFill>
                <a:latin typeface="黑体" panose="02010609060101010101" pitchFamily="49" charset="-122"/>
                <a:ea typeface="黑体" panose="02010609060101010101" pitchFamily="49" charset="-122"/>
              </a:rPr>
              <a:t>语句来判断此时的值是多少，如果是</a:t>
            </a:r>
            <a:r>
              <a:rPr lang="en-US" altLang="zh-CN" kern="100">
                <a:solidFill>
                  <a:srgbClr val="076EAD"/>
                </a:solidFill>
                <a:latin typeface="黑体" panose="02010609060101010101" pitchFamily="49" charset="-122"/>
                <a:ea typeface="黑体" panose="02010609060101010101" pitchFamily="49" charset="-122"/>
              </a:rPr>
              <a:t>0</a:t>
            </a:r>
            <a:r>
              <a:rPr lang="zh-CN" altLang="zh-CN" kern="100">
                <a:solidFill>
                  <a:srgbClr val="076EAD"/>
                </a:solidFill>
                <a:latin typeface="黑体" panose="02010609060101010101" pitchFamily="49" charset="-122"/>
                <a:ea typeface="黑体" panose="02010609060101010101" pitchFamily="49" charset="-122"/>
              </a:rPr>
              <a:t>的话，则把基础数据维护菜单项和图书借阅菜单项的可用性设置为</a:t>
            </a:r>
            <a:r>
              <a:rPr lang="en-US" altLang="zh-CN" kern="100">
                <a:solidFill>
                  <a:srgbClr val="076EAD"/>
                </a:solidFill>
                <a:latin typeface="黑体" panose="02010609060101010101" pitchFamily="49" charset="-122"/>
                <a:ea typeface="黑体" panose="02010609060101010101" pitchFamily="49" charset="-122"/>
              </a:rPr>
              <a:t>false</a:t>
            </a:r>
            <a:r>
              <a:rPr lang="zh-CN" altLang="zh-CN" kern="100">
                <a:solidFill>
                  <a:srgbClr val="076EAD"/>
                </a:solidFill>
                <a:latin typeface="黑体" panose="02010609060101010101" pitchFamily="49" charset="-122"/>
                <a:ea typeface="黑体" panose="02010609060101010101" pitchFamily="49" charset="-122"/>
              </a:rPr>
              <a:t>，这样就无法点击该菜单项了；反之，如果值是</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的话则把基础数据维护菜单项和图书借阅菜单项的可用性设置为</a:t>
            </a:r>
            <a:r>
              <a:rPr lang="en-US" altLang="zh-CN" kern="100">
                <a:solidFill>
                  <a:srgbClr val="076EAD"/>
                </a:solidFill>
                <a:latin typeface="黑体" panose="02010609060101010101" pitchFamily="49" charset="-122"/>
                <a:ea typeface="黑体" panose="02010609060101010101" pitchFamily="49" charset="-122"/>
              </a:rPr>
              <a:t>true</a:t>
            </a:r>
            <a:r>
              <a:rPr lang="zh-CN" altLang="zh-CN" kern="100">
                <a:solidFill>
                  <a:srgbClr val="076EAD"/>
                </a:solidFill>
                <a:latin typeface="黑体" panose="02010609060101010101" pitchFamily="49" charset="-122"/>
                <a:ea typeface="黑体" panose="02010609060101010101" pitchFamily="49" charset="-122"/>
              </a:rPr>
              <a:t>，这样就可以点击该菜单项了。</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程序根据用户的权限设置菜单项的可用属性。如果要支持更多的用户权限，只要扩展该方法即可。</a:t>
            </a:r>
          </a:p>
        </p:txBody>
      </p:sp>
      <p:sp>
        <p:nvSpPr>
          <p:cNvPr id="3" name="矩形 2"/>
          <p:cNvSpPr/>
          <p:nvPr/>
        </p:nvSpPr>
        <p:spPr>
          <a:xfrm>
            <a:off x="338377" y="5027295"/>
            <a:ext cx="10959738" cy="923330"/>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）程序代码</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包中的</a:t>
            </a:r>
            <a:r>
              <a:rPr lang="en-US" altLang="zh-CN" kern="100">
                <a:solidFill>
                  <a:srgbClr val="076EAD"/>
                </a:solidFill>
                <a:latin typeface="黑体" panose="02010609060101010101" pitchFamily="49" charset="-122"/>
                <a:ea typeface="黑体" panose="02010609060101010101" pitchFamily="49" charset="-122"/>
              </a:rPr>
              <a:t>Main</a:t>
            </a:r>
            <a:r>
              <a:rPr lang="zh-CN" altLang="zh-CN" kern="100">
                <a:solidFill>
                  <a:srgbClr val="076EAD"/>
                </a:solidFill>
                <a:latin typeface="黑体" panose="02010609060101010101" pitchFamily="49" charset="-122"/>
                <a:ea typeface="黑体" panose="02010609060101010101" pitchFamily="49" charset="-122"/>
              </a:rPr>
              <a:t>类的代码如下</a:t>
            </a:r>
            <a:r>
              <a:rPr lang="zh-CN" altLang="zh-CN" kern="100" smtClean="0">
                <a:solidFill>
                  <a:srgbClr val="076EAD"/>
                </a:solidFill>
                <a:latin typeface="黑体" panose="02010609060101010101" pitchFamily="49" charset="-122"/>
                <a:ea typeface="黑体" panose="02010609060101010101" pitchFamily="49" charset="-122"/>
              </a:rPr>
              <a:t>。</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845884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11452108" cy="1273875"/>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从代码的注释中，可以清晰准确地阅读代码，所以</a:t>
            </a:r>
            <a:r>
              <a:rPr lang="en-US" altLang="zh-CN" kern="100">
                <a:solidFill>
                  <a:srgbClr val="076EAD"/>
                </a:solidFill>
                <a:latin typeface="黑体" panose="02010609060101010101" pitchFamily="49" charset="-122"/>
                <a:ea typeface="黑体" panose="02010609060101010101" pitchFamily="49" charset="-122"/>
              </a:rPr>
              <a:t>Main.java</a:t>
            </a:r>
            <a:r>
              <a:rPr lang="zh-CN" altLang="zh-CN" kern="100">
                <a:solidFill>
                  <a:srgbClr val="076EAD"/>
                </a:solidFill>
                <a:latin typeface="黑体" panose="02010609060101010101" pitchFamily="49" charset="-122"/>
                <a:ea typeface="黑体" panose="02010609060101010101" pitchFamily="49" charset="-122"/>
              </a:rPr>
              <a:t>类的功能就不再详述了。</a:t>
            </a:r>
          </a:p>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4</a:t>
            </a:r>
            <a:r>
              <a:rPr lang="zh-CN" altLang="zh-CN" kern="100">
                <a:solidFill>
                  <a:srgbClr val="076EAD"/>
                </a:solidFill>
                <a:latin typeface="黑体" panose="02010609060101010101" pitchFamily="49" charset="-122"/>
                <a:ea typeface="黑体" panose="02010609060101010101" pitchFamily="49" charset="-122"/>
              </a:rPr>
              <a:t>）登陆窗口运行效果</a:t>
            </a:r>
          </a:p>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①如果管理员输入正确的账号和密码后，则就成功进入了管理员主界面，如图</a:t>
            </a:r>
            <a:r>
              <a:rPr lang="en-US" altLang="zh-CN" kern="100">
                <a:solidFill>
                  <a:srgbClr val="076EAD"/>
                </a:solidFill>
                <a:latin typeface="黑体" panose="02010609060101010101" pitchFamily="49" charset="-122"/>
                <a:ea typeface="黑体" panose="02010609060101010101" pitchFamily="49" charset="-122"/>
              </a:rPr>
              <a:t>12.14</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19458" name="图片 4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4106" y="2004125"/>
            <a:ext cx="6196507" cy="396759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657143" y="6060860"/>
            <a:ext cx="2877711" cy="348813"/>
          </a:xfrm>
          <a:prstGeom prst="rect">
            <a:avLst/>
          </a:prstGeom>
        </p:spPr>
        <p:txBody>
          <a:bodyPr wrap="none">
            <a:spAutoFit/>
          </a:bodyPr>
          <a:lstStyle/>
          <a:p>
            <a:pPr indent="266700" algn="ctr">
              <a:lnSpc>
                <a:spcPts val="2000"/>
              </a:lnSpc>
              <a:spcAft>
                <a:spcPts val="0"/>
              </a:spcAft>
            </a:pPr>
            <a:r>
              <a:rPr lang="zh-CN" altLang="en-US" kern="100" smtClean="0">
                <a:solidFill>
                  <a:srgbClr val="076EAD"/>
                </a:solidFill>
                <a:latin typeface="黑体" panose="02010609060101010101" pitchFamily="49" charset="-122"/>
                <a:ea typeface="黑体" panose="02010609060101010101" pitchFamily="49" charset="-122"/>
              </a:rPr>
              <a:t>图 </a:t>
            </a:r>
            <a:r>
              <a:rPr lang="en-US" altLang="zh-CN" kern="100" smtClean="0">
                <a:solidFill>
                  <a:srgbClr val="076EAD"/>
                </a:solidFill>
                <a:latin typeface="黑体" panose="02010609060101010101" pitchFamily="49" charset="-122"/>
                <a:ea typeface="黑体" panose="02010609060101010101" pitchFamily="49" charset="-122"/>
              </a:rPr>
              <a:t>12.14 </a:t>
            </a:r>
            <a:r>
              <a:rPr lang="zh-CN" altLang="zh-CN" kern="100">
                <a:solidFill>
                  <a:srgbClr val="076EAD"/>
                </a:solidFill>
                <a:latin typeface="黑体" panose="02010609060101010101" pitchFamily="49" charset="-122"/>
                <a:ea typeface="黑体" panose="02010609060101010101" pitchFamily="49" charset="-122"/>
              </a:rPr>
              <a:t>管理员主窗口</a:t>
            </a:r>
          </a:p>
        </p:txBody>
      </p:sp>
    </p:spTree>
    <p:extLst>
      <p:ext uri="{BB962C8B-B14F-4D97-AF65-F5344CB8AC3E}">
        <p14:creationId xmlns:p14="http://schemas.microsoft.com/office/powerpoint/2010/main" val="2084264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69332"/>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 </a:t>
            </a:r>
            <a:r>
              <a:rPr lang="en-US" altLang="zh-CN">
                <a:solidFill>
                  <a:schemeClr val="bg1"/>
                </a:solidFill>
                <a:latin typeface="黑体" panose="02010609060101010101" pitchFamily="49" charset="-122"/>
                <a:ea typeface="黑体" panose="02010609060101010101" pitchFamily="49" charset="-122"/>
              </a:rPr>
              <a:t>Java </a:t>
            </a:r>
            <a:r>
              <a:rPr lang="zh-CN" altLang="en-US" smtClean="0">
                <a:solidFill>
                  <a:schemeClr val="bg1"/>
                </a:solidFill>
                <a:latin typeface="黑体" panose="02010609060101010101" pitchFamily="49" charset="-122"/>
                <a:ea typeface="黑体" panose="02010609060101010101" pitchFamily="49" charset="-122"/>
              </a:rPr>
              <a:t>程序设计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a:solidFill>
                    <a:srgbClr val="076EAD"/>
                  </a:solidFill>
                  <a:latin typeface="黑体" panose="02010609060101010101" pitchFamily="2" charset="-122"/>
                  <a:ea typeface="黑体" panose="02010609060101010101" pitchFamily="2" charset="-122"/>
                </a:rPr>
                <a:t>5</a:t>
              </a:r>
              <a:r>
                <a:rPr lang="zh-CN" altLang="en-US" sz="2000" smtClean="0">
                  <a:solidFill>
                    <a:srgbClr val="076EAD"/>
                  </a:solidFill>
                  <a:latin typeface="黑体" panose="02010609060101010101" pitchFamily="2" charset="-122"/>
                  <a:ea typeface="黑体" panose="02010609060101010101" pitchFamily="2" charset="-122"/>
                </a:rPr>
                <a:t>、</a:t>
              </a:r>
              <a:r>
                <a:rPr lang="en-US" altLang="zh-CN" smtClean="0">
                  <a:solidFill>
                    <a:srgbClr val="076EAD"/>
                  </a:solidFill>
                  <a:latin typeface="黑体" panose="02010609060101010101" pitchFamily="49" charset="-122"/>
                  <a:ea typeface="黑体" panose="02010609060101010101" pitchFamily="49" charset="-122"/>
                </a:rPr>
                <a:t>MYSQL</a:t>
              </a:r>
              <a:r>
                <a:rPr lang="zh-CN" altLang="en-US" smtClean="0">
                  <a:solidFill>
                    <a:srgbClr val="076EAD"/>
                  </a:solidFill>
                  <a:latin typeface="黑体" panose="02010609060101010101" pitchFamily="49" charset="-122"/>
                  <a:ea typeface="黑体" panose="02010609060101010101" pitchFamily="49" charset="-122"/>
                </a:rPr>
                <a:t>数据库的数据的增删改查</a:t>
              </a:r>
              <a:endParaRPr lang="zh-CN" altLang="en-US" dirty="0">
                <a:solidFill>
                  <a:srgbClr val="076EAD"/>
                </a:solidFill>
                <a:latin typeface="黑体" panose="02010609060101010101" pitchFamily="49" charset="-122"/>
                <a:ea typeface="黑体" panose="02010609060101010101" pitchFamily="49" charset="-122"/>
              </a:endParaRPr>
            </a:p>
          </p:txBody>
        </p:sp>
      </p:grpSp>
      <p:sp>
        <p:nvSpPr>
          <p:cNvPr id="39" name="Rectangle 6"/>
          <p:cNvSpPr>
            <a:spLocks noChangeArrowheads="1"/>
          </p:cNvSpPr>
          <p:nvPr/>
        </p:nvSpPr>
        <p:spPr bwMode="auto">
          <a:xfrm>
            <a:off x="5204756" y="1417875"/>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smtClean="0">
                <a:solidFill>
                  <a:srgbClr val="0D5BA6"/>
                </a:solidFill>
                <a:latin typeface="Malgun Gothic Semilight" panose="020B0502040204020203" pitchFamily="34" charset="-122"/>
                <a:ea typeface="Malgun Gothic Semilight" panose="020B0502040204020203" pitchFamily="34" charset="-122"/>
              </a:rPr>
              <a:t>  主要内容</a:t>
            </a:r>
            <a:endParaRPr lang="zh-CN" altLang="zh-CN" sz="3200" dirty="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a:solidFill>
                    <a:srgbClr val="076EAD"/>
                  </a:solidFill>
                  <a:latin typeface="黑体" panose="02010609060101010101" pitchFamily="2" charset="-122"/>
                  <a:ea typeface="黑体" panose="02010609060101010101" pitchFamily="2" charset="-122"/>
                </a:rPr>
                <a:t>6</a:t>
              </a:r>
              <a:r>
                <a:rPr lang="zh-CN" altLang="en-US" sz="2000" smtClean="0">
                  <a:solidFill>
                    <a:srgbClr val="076EAD"/>
                  </a:solidFill>
                  <a:latin typeface="黑体" panose="02010609060101010101" pitchFamily="2" charset="-122"/>
                  <a:ea typeface="黑体" panose="02010609060101010101" pitchFamily="2" charset="-122"/>
                </a:rPr>
                <a:t>、</a:t>
              </a:r>
              <a:r>
                <a:rPr lang="en-US" altLang="zh-CN" smtClean="0">
                  <a:solidFill>
                    <a:srgbClr val="076EAD"/>
                  </a:solidFill>
                  <a:latin typeface="黑体" panose="02010609060101010101" pitchFamily="49" charset="-122"/>
                  <a:ea typeface="黑体" panose="02010609060101010101" pitchFamily="49" charset="-122"/>
                </a:rPr>
                <a:t>JDBC</a:t>
              </a:r>
              <a:r>
                <a:rPr lang="zh-CN" altLang="en-US" smtClean="0">
                  <a:solidFill>
                    <a:srgbClr val="076EAD"/>
                  </a:solidFill>
                  <a:latin typeface="黑体" panose="02010609060101010101" pitchFamily="49" charset="-122"/>
                  <a:ea typeface="黑体" panose="02010609060101010101" pitchFamily="49" charset="-122"/>
                </a:rPr>
                <a:t>中数据库的连接，数据的增删改查实现。</a:t>
              </a:r>
              <a:endParaRPr lang="zh-CN" altLang="en-US" sz="2000" dirty="0">
                <a:solidFill>
                  <a:srgbClr val="076EAD"/>
                </a:solidFill>
                <a:latin typeface="黑体" panose="02010609060101010101" pitchFamily="49" charset="-122"/>
                <a:ea typeface="黑体" panose="02010609060101010101" pitchFamily="49" charset="-122"/>
              </a:endParaRP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a:t>
            </a:r>
            <a:r>
              <a:rPr lang="zh-CN" altLang="en-US" sz="3200" smtClean="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序设计</a:t>
            </a:r>
            <a:endPar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spTree>
    <p:extLst>
      <p:ext uri="{BB962C8B-B14F-4D97-AF65-F5344CB8AC3E}">
        <p14:creationId xmlns:p14="http://schemas.microsoft.com/office/powerpoint/2010/main" val="988316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16180"/>
            <a:ext cx="11372977" cy="875881"/>
          </a:xfrm>
          <a:prstGeom prst="rect">
            <a:avLst/>
          </a:prstGeom>
        </p:spPr>
        <p:txBody>
          <a:bodyPr wrap="square">
            <a:spAutoFit/>
          </a:bodyPr>
          <a:lstStyle/>
          <a:p>
            <a:pPr>
              <a:lnSpc>
                <a:spcPct val="150000"/>
              </a:lnSpc>
            </a:pP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②如果一般用户输入正确的账号和密码后，则就成功进入了一般用户主界面，如图</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12.15</a:t>
            </a:r>
            <a:r>
              <a:rPr lang="zh-CN"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所示。其中的基础维护菜单和借阅管理菜单是不可用状态的。</a:t>
            </a:r>
            <a:endParaRPr lang="zh-CN" altLang="en-US">
              <a:solidFill>
                <a:srgbClr val="076EAD"/>
              </a:solidFill>
              <a:latin typeface="黑体" panose="02010609060101010101" pitchFamily="49" charset="-122"/>
              <a:ea typeface="黑体" panose="02010609060101010101" pitchFamily="49" charset="-122"/>
            </a:endParaRPr>
          </a:p>
        </p:txBody>
      </p:sp>
      <p:pic>
        <p:nvPicPr>
          <p:cNvPr id="20482" name="图片 41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2350" y="1583757"/>
            <a:ext cx="6991644" cy="433346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291608" y="5982942"/>
            <a:ext cx="2993128" cy="348813"/>
          </a:xfrm>
          <a:prstGeom prst="rect">
            <a:avLst/>
          </a:prstGeom>
        </p:spPr>
        <p:txBody>
          <a:bodyPr wrap="none">
            <a:spAutoFit/>
          </a:bodyPr>
          <a:lstStyle/>
          <a:p>
            <a:pPr indent="266700" algn="ctr">
              <a:lnSpc>
                <a:spcPts val="2000"/>
              </a:lnSpc>
              <a:spcAft>
                <a:spcPts val="0"/>
              </a:spcAf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12.15 </a:t>
            </a:r>
            <a:r>
              <a:rPr lang="zh-CN" altLang="zh-CN" kern="100">
                <a:solidFill>
                  <a:srgbClr val="076EAD"/>
                </a:solidFill>
                <a:latin typeface="黑体" panose="02010609060101010101" pitchFamily="49" charset="-122"/>
                <a:ea typeface="黑体" panose="02010609060101010101" pitchFamily="49" charset="-122"/>
              </a:rPr>
              <a:t>一般用户主窗口</a:t>
            </a:r>
          </a:p>
        </p:txBody>
      </p:sp>
    </p:spTree>
    <p:extLst>
      <p:ext uri="{BB962C8B-B14F-4D97-AF65-F5344CB8AC3E}">
        <p14:creationId xmlns:p14="http://schemas.microsoft.com/office/powerpoint/2010/main" val="9365908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549392" y="804490"/>
            <a:ext cx="10172700" cy="5287281"/>
          </a:xfrm>
          <a:prstGeom prst="rect">
            <a:avLst/>
          </a:prstGeom>
        </p:spPr>
        <p:txBody>
          <a:bodyPr wrap="square">
            <a:spAutoFit/>
          </a:bodyPr>
          <a:lstStyle/>
          <a:p>
            <a:pPr algn="just">
              <a:lnSpc>
                <a:spcPct val="156000"/>
              </a:lnSpc>
              <a:spcBef>
                <a:spcPts val="1400"/>
              </a:spcBef>
              <a:spcAft>
                <a:spcPts val="145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12.3.6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基础数据维护模块的实现</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管理员登录系统以后，在主界面上选择“基础维护”菜单项可以使用基础维护模块。基础维护模块主要包括图书维护和读者维护两个子模块，下面分别进行介绍。</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）图书维护模块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图书维护子模块用于维护图书的相关信息，包括对图书信息的添加、修改、删除。所有的维护操作最终都是落实到对数据库中</a:t>
            </a:r>
            <a:r>
              <a:rPr lang="en-US" altLang="zh-CN" kern="100">
                <a:solidFill>
                  <a:srgbClr val="076EAD"/>
                </a:solidFill>
                <a:latin typeface="黑体" panose="02010609060101010101" pitchFamily="49" charset="-122"/>
                <a:ea typeface="黑体" panose="02010609060101010101" pitchFamily="49" charset="-122"/>
              </a:rPr>
              <a:t>book</a:t>
            </a:r>
            <a:r>
              <a:rPr lang="zh-CN" altLang="zh-CN" kern="100">
                <a:solidFill>
                  <a:srgbClr val="076EAD"/>
                </a:solidFill>
                <a:latin typeface="黑体" panose="02010609060101010101" pitchFamily="49" charset="-122"/>
                <a:ea typeface="黑体" panose="02010609060101010101" pitchFamily="49" charset="-122"/>
              </a:rPr>
              <a:t>表的数据库操作。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①添加图书</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&lt;1&gt;</a:t>
            </a:r>
            <a:r>
              <a:rPr lang="zh-CN" altLang="zh-CN" kern="100">
                <a:solidFill>
                  <a:srgbClr val="076EAD"/>
                </a:solidFill>
                <a:latin typeface="黑体" panose="02010609060101010101" pitchFamily="49" charset="-122"/>
                <a:ea typeface="黑体" panose="02010609060101010101" pitchFamily="49" charset="-122"/>
              </a:rPr>
              <a:t>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图书信息的添加功能主要由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BookAdd</a:t>
            </a:r>
            <a:r>
              <a:rPr lang="zh-CN" altLang="zh-CN" kern="100">
                <a:solidFill>
                  <a:srgbClr val="076EAD"/>
                </a:solidFill>
                <a:latin typeface="黑体" panose="02010609060101010101" pitchFamily="49" charset="-122"/>
                <a:ea typeface="黑体" panose="02010609060101010101" pitchFamily="49" charset="-122"/>
              </a:rPr>
              <a:t>类来实现。选择“图书维护”菜单项下的“添加”子菜单后弹出添加图书界面。图书信息包括图书编号、图书名称、图书类别、作者等，用户输入完相应信息后单击“保存”按钮，系统触发相应事件执行添加操作。</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&lt;2&gt;BookAdd</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184307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83391"/>
            <a:ext cx="6096000" cy="858377"/>
          </a:xfrm>
          <a:prstGeom prst="rect">
            <a:avLst/>
          </a:prstGeom>
        </p:spPr>
        <p:txBody>
          <a:bodyPr>
            <a:spAutoFit/>
          </a:bodyPr>
          <a:lstStyle/>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&lt;3&gt;</a:t>
            </a:r>
            <a:r>
              <a:rPr lang="zh-CN" altLang="zh-CN" kern="100">
                <a:solidFill>
                  <a:srgbClr val="076EAD"/>
                </a:solidFill>
                <a:latin typeface="黑体" panose="02010609060101010101" pitchFamily="49" charset="-122"/>
                <a:ea typeface="黑体" panose="02010609060101010101" pitchFamily="49" charset="-122"/>
              </a:rPr>
              <a:t>添加图书运行效果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添加图书的运行效果如图</a:t>
            </a:r>
            <a:r>
              <a:rPr lang="en-US" altLang="zh-CN" kern="100">
                <a:solidFill>
                  <a:srgbClr val="076EAD"/>
                </a:solidFill>
                <a:latin typeface="黑体" panose="02010609060101010101" pitchFamily="49" charset="-122"/>
                <a:ea typeface="黑体" panose="02010609060101010101" pitchFamily="49" charset="-122"/>
              </a:rPr>
              <a:t>12.16</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2150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3833" y="1682343"/>
            <a:ext cx="6913812" cy="292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889591" y="4644358"/>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12.16 </a:t>
            </a:r>
            <a:r>
              <a:rPr lang="zh-CN" altLang="zh-CN" kern="100">
                <a:solidFill>
                  <a:srgbClr val="076EAD"/>
                </a:solidFill>
                <a:latin typeface="黑体" panose="02010609060101010101" pitchFamily="49" charset="-122"/>
                <a:ea typeface="黑体" panose="02010609060101010101" pitchFamily="49" charset="-122"/>
              </a:rPr>
              <a:t>添加图书窗口</a:t>
            </a:r>
          </a:p>
        </p:txBody>
      </p:sp>
    </p:spTree>
    <p:extLst>
      <p:ext uri="{BB962C8B-B14F-4D97-AF65-F5344CB8AC3E}">
        <p14:creationId xmlns:p14="http://schemas.microsoft.com/office/powerpoint/2010/main" val="42198139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11302638" cy="3000821"/>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②修改图书</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&lt;1&gt;</a:t>
            </a:r>
            <a:r>
              <a:rPr lang="zh-CN" altLang="zh-CN" kern="100">
                <a:solidFill>
                  <a:srgbClr val="076EAD"/>
                </a:solidFill>
                <a:latin typeface="黑体" panose="02010609060101010101" pitchFamily="49" charset="-122"/>
                <a:ea typeface="黑体" panose="02010609060101010101" pitchFamily="49" charset="-122"/>
              </a:rPr>
              <a:t>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图书信息的修改功能主要由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BookUpdate</a:t>
            </a:r>
            <a:r>
              <a:rPr lang="zh-CN" altLang="zh-CN" kern="100">
                <a:solidFill>
                  <a:srgbClr val="076EAD"/>
                </a:solidFill>
                <a:latin typeface="黑体" panose="02010609060101010101" pitchFamily="49" charset="-122"/>
                <a:ea typeface="黑体" panose="02010609060101010101" pitchFamily="49" charset="-122"/>
              </a:rPr>
              <a:t>类来实现。选择“图书维护”菜单项下的“修改”子菜单后弹出修改图书界面。修改图书的图形界面如图</a:t>
            </a:r>
            <a:r>
              <a:rPr lang="en-US" altLang="zh-CN" kern="100">
                <a:solidFill>
                  <a:srgbClr val="076EAD"/>
                </a:solidFill>
                <a:latin typeface="黑体" panose="02010609060101010101" pitchFamily="49" charset="-122"/>
                <a:ea typeface="黑体" panose="02010609060101010101" pitchFamily="49" charset="-122"/>
              </a:rPr>
              <a:t>12.17</a:t>
            </a:r>
            <a:r>
              <a:rPr lang="zh-CN" altLang="zh-CN" kern="100">
                <a:solidFill>
                  <a:srgbClr val="076EAD"/>
                </a:solidFill>
                <a:latin typeface="黑体" panose="02010609060101010101" pitchFamily="49" charset="-122"/>
                <a:ea typeface="黑体" panose="02010609060101010101" pitchFamily="49" charset="-122"/>
              </a:rPr>
              <a:t>所示。</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图书修改的保存操作实现同添加基本一致，只不过实现是更新功能，而不是插入功能。数据库操作成功后，系统给出“修改图书成功”的提示。</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&lt;2&gt;BookUpdate</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smtClean="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
        <p:nvSpPr>
          <p:cNvPr id="3" name="矩形 2"/>
          <p:cNvSpPr/>
          <p:nvPr/>
        </p:nvSpPr>
        <p:spPr>
          <a:xfrm>
            <a:off x="338377" y="3697070"/>
            <a:ext cx="6096000" cy="923330"/>
          </a:xfrm>
          <a:prstGeom prst="rect">
            <a:avLst/>
          </a:prstGeom>
        </p:spPr>
        <p:txBody>
          <a:bodyPr>
            <a:spAutoFit/>
          </a:bodyPr>
          <a:lstStyle/>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&lt;3&gt;</a:t>
            </a:r>
            <a:r>
              <a:rPr lang="zh-CN" altLang="zh-CN" kern="100">
                <a:solidFill>
                  <a:srgbClr val="076EAD"/>
                </a:solidFill>
                <a:latin typeface="黑体" panose="02010609060101010101" pitchFamily="49" charset="-122"/>
                <a:ea typeface="黑体" panose="02010609060101010101" pitchFamily="49" charset="-122"/>
              </a:rPr>
              <a:t>修改图书运行效果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添加图书的运行效果如图</a:t>
            </a:r>
            <a:r>
              <a:rPr lang="en-US" altLang="zh-CN" kern="100">
                <a:solidFill>
                  <a:srgbClr val="076EAD"/>
                </a:solidFill>
                <a:latin typeface="黑体" panose="02010609060101010101" pitchFamily="49" charset="-122"/>
                <a:ea typeface="黑体" panose="02010609060101010101" pitchFamily="49" charset="-122"/>
              </a:rPr>
              <a:t>12.17</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22530"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2906" y="3780799"/>
            <a:ext cx="553720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053229" y="6035611"/>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12.17 </a:t>
            </a:r>
            <a:r>
              <a:rPr lang="zh-CN" altLang="zh-CN" kern="100">
                <a:solidFill>
                  <a:srgbClr val="076EAD"/>
                </a:solidFill>
                <a:latin typeface="黑体" panose="02010609060101010101" pitchFamily="49" charset="-122"/>
                <a:ea typeface="黑体" panose="02010609060101010101" pitchFamily="49" charset="-122"/>
              </a:rPr>
              <a:t>修改图书窗口</a:t>
            </a:r>
          </a:p>
        </p:txBody>
      </p:sp>
    </p:spTree>
    <p:extLst>
      <p:ext uri="{BB962C8B-B14F-4D97-AF65-F5344CB8AC3E}">
        <p14:creationId xmlns:p14="http://schemas.microsoft.com/office/powerpoint/2010/main" val="22177608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6" y="695226"/>
            <a:ext cx="11478485" cy="3831818"/>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②删除图书</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&lt;1&gt;</a:t>
            </a:r>
            <a:r>
              <a:rPr lang="zh-CN" altLang="zh-CN" kern="100">
                <a:solidFill>
                  <a:srgbClr val="076EAD"/>
                </a:solidFill>
                <a:latin typeface="黑体" panose="02010609060101010101" pitchFamily="49" charset="-122"/>
                <a:ea typeface="黑体" panose="02010609060101010101" pitchFamily="49" charset="-122"/>
              </a:rPr>
              <a:t>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图书信息的删除功能主要由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BookDelete</a:t>
            </a:r>
            <a:r>
              <a:rPr lang="zh-CN" altLang="zh-CN" kern="100">
                <a:solidFill>
                  <a:srgbClr val="076EAD"/>
                </a:solidFill>
                <a:latin typeface="黑体" panose="02010609060101010101" pitchFamily="49" charset="-122"/>
                <a:ea typeface="黑体" panose="02010609060101010101" pitchFamily="49" charset="-122"/>
              </a:rPr>
              <a:t>类来实现。选择“图书维护”菜单项下的“删除”子菜单后弹出删除图书界面。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删除图书信息之前，首先也是需要输入待删除图书的编号，然后单击“查询”按钮，系统将提取该编号的图书信息。“查询”按钮的响应事件同修改图书中“查询”按钮实现完全相同。根据提取出来的信息，用户确认为要删除的图书后，单击“删除”按钮，实现删除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数据库操作成功后，系统给出“删除图书成功”的提示。</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&lt;2&gt;BookDelete</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044406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6" name="矩形 5"/>
          <p:cNvSpPr/>
          <p:nvPr/>
        </p:nvSpPr>
        <p:spPr>
          <a:xfrm>
            <a:off x="197699" y="680522"/>
            <a:ext cx="6096000" cy="858377"/>
          </a:xfrm>
          <a:prstGeom prst="rect">
            <a:avLst/>
          </a:prstGeom>
        </p:spPr>
        <p:txBody>
          <a:bodyPr>
            <a:spAutoFit/>
          </a:bodyPr>
          <a:lstStyle/>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&lt;3&gt;</a:t>
            </a:r>
            <a:r>
              <a:rPr lang="zh-CN" altLang="zh-CN" kern="100">
                <a:solidFill>
                  <a:srgbClr val="076EAD"/>
                </a:solidFill>
                <a:latin typeface="黑体" panose="02010609060101010101" pitchFamily="49" charset="-122"/>
                <a:ea typeface="黑体" panose="02010609060101010101" pitchFamily="49" charset="-122"/>
              </a:rPr>
              <a:t>删除图书运行效果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添加图书的运行效果如图</a:t>
            </a:r>
            <a:r>
              <a:rPr lang="en-US" altLang="zh-CN" kern="100">
                <a:solidFill>
                  <a:srgbClr val="076EAD"/>
                </a:solidFill>
                <a:latin typeface="黑体" panose="02010609060101010101" pitchFamily="49" charset="-122"/>
                <a:ea typeface="黑体" panose="02010609060101010101" pitchFamily="49" charset="-122"/>
              </a:rPr>
              <a:t>12.18</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23554"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4534" y="1635414"/>
            <a:ext cx="7180141" cy="298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751898" y="5195849"/>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12.18 </a:t>
            </a:r>
            <a:r>
              <a:rPr lang="zh-CN" altLang="zh-CN" kern="100">
                <a:solidFill>
                  <a:srgbClr val="076EAD"/>
                </a:solidFill>
                <a:latin typeface="黑体" panose="02010609060101010101" pitchFamily="49" charset="-122"/>
                <a:ea typeface="黑体" panose="02010609060101010101" pitchFamily="49" charset="-122"/>
              </a:rPr>
              <a:t>删除图书窗口</a:t>
            </a:r>
          </a:p>
        </p:txBody>
      </p:sp>
    </p:spTree>
    <p:extLst>
      <p:ext uri="{BB962C8B-B14F-4D97-AF65-F5344CB8AC3E}">
        <p14:creationId xmlns:p14="http://schemas.microsoft.com/office/powerpoint/2010/main" val="33781978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1305410"/>
            <a:ext cx="11372977" cy="4247317"/>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）读者维护模块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读者维护子模块用于维护读者的相关信息，包括对读者信息的添加、修改、删除。所有的维护操作最终都是落实到对数据库中</a:t>
            </a:r>
            <a:r>
              <a:rPr lang="en-US" altLang="zh-CN" kern="100">
                <a:solidFill>
                  <a:srgbClr val="076EAD"/>
                </a:solidFill>
                <a:latin typeface="黑体" panose="02010609060101010101" pitchFamily="49" charset="-122"/>
                <a:ea typeface="黑体" panose="02010609060101010101" pitchFamily="49" charset="-122"/>
              </a:rPr>
              <a:t>reader</a:t>
            </a:r>
            <a:r>
              <a:rPr lang="zh-CN" altLang="zh-CN" kern="100">
                <a:solidFill>
                  <a:srgbClr val="076EAD"/>
                </a:solidFill>
                <a:latin typeface="黑体" panose="02010609060101010101" pitchFamily="49" charset="-122"/>
                <a:ea typeface="黑体" panose="02010609060101010101" pitchFamily="49" charset="-122"/>
              </a:rPr>
              <a:t>表的数据库操作。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①添加读者</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&lt;1&gt;</a:t>
            </a:r>
            <a:r>
              <a:rPr lang="zh-CN" altLang="zh-CN" kern="100">
                <a:solidFill>
                  <a:srgbClr val="076EAD"/>
                </a:solidFill>
                <a:latin typeface="黑体" panose="02010609060101010101" pitchFamily="49" charset="-122"/>
                <a:ea typeface="黑体" panose="02010609060101010101" pitchFamily="49" charset="-122"/>
              </a:rPr>
              <a:t>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读者信息的添加功能主要由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ReaderAdd</a:t>
            </a:r>
            <a:r>
              <a:rPr lang="zh-CN" altLang="zh-CN" kern="100">
                <a:solidFill>
                  <a:srgbClr val="076EAD"/>
                </a:solidFill>
                <a:latin typeface="黑体" panose="02010609060101010101" pitchFamily="49" charset="-122"/>
                <a:ea typeface="黑体" panose="02010609060101010101" pitchFamily="49" charset="-122"/>
              </a:rPr>
              <a:t>类来实现。选择“读者维护”菜单项下的“添加”子菜单后弹出添加读者界面。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读者信息包括读者编号、读者名称、读者类别、性别等，用户输入完相应信息后单击“保存”按钮，系统触发相应事件执行添加读者操作。</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&lt;2&gt;ReaderAdd</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0281464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976837"/>
            <a:ext cx="6096000" cy="923330"/>
          </a:xfrm>
          <a:prstGeom prst="rect">
            <a:avLst/>
          </a:prstGeom>
        </p:spPr>
        <p:txBody>
          <a:bodyPr>
            <a:spAutoFit/>
          </a:bodyPr>
          <a:lstStyle/>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&lt;3&gt;</a:t>
            </a:r>
            <a:r>
              <a:rPr lang="zh-CN" altLang="zh-CN" kern="100">
                <a:solidFill>
                  <a:srgbClr val="076EAD"/>
                </a:solidFill>
                <a:latin typeface="黑体" panose="02010609060101010101" pitchFamily="49" charset="-122"/>
                <a:ea typeface="黑体" panose="02010609060101010101" pitchFamily="49" charset="-122"/>
              </a:rPr>
              <a:t>添加读者运行效果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添加读者的运行效果如图</a:t>
            </a:r>
            <a:r>
              <a:rPr lang="en-US" altLang="zh-CN" kern="100">
                <a:solidFill>
                  <a:srgbClr val="076EAD"/>
                </a:solidFill>
                <a:latin typeface="黑体" panose="02010609060101010101" pitchFamily="49" charset="-122"/>
                <a:ea typeface="黑体" panose="02010609060101010101" pitchFamily="49" charset="-122"/>
              </a:rPr>
              <a:t>12.19</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24578"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014" y="2146754"/>
            <a:ext cx="6076363" cy="2367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187314" y="4922681"/>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12.19 </a:t>
            </a:r>
            <a:r>
              <a:rPr lang="zh-CN" altLang="zh-CN" kern="100">
                <a:solidFill>
                  <a:srgbClr val="076EAD"/>
                </a:solidFill>
                <a:latin typeface="黑体" panose="02010609060101010101" pitchFamily="49" charset="-122"/>
                <a:ea typeface="黑体" panose="02010609060101010101" pitchFamily="49" charset="-122"/>
              </a:rPr>
              <a:t>添加读者窗口</a:t>
            </a:r>
          </a:p>
        </p:txBody>
      </p:sp>
    </p:spTree>
    <p:extLst>
      <p:ext uri="{BB962C8B-B14F-4D97-AF65-F5344CB8AC3E}">
        <p14:creationId xmlns:p14="http://schemas.microsoft.com/office/powerpoint/2010/main" val="12889649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6" name="矩形 5"/>
          <p:cNvSpPr/>
          <p:nvPr/>
        </p:nvSpPr>
        <p:spPr>
          <a:xfrm>
            <a:off x="216878" y="1108063"/>
            <a:ext cx="11520853" cy="3831818"/>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②修改读者</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&lt;1&gt;</a:t>
            </a:r>
            <a:r>
              <a:rPr lang="zh-CN" altLang="zh-CN" kern="100">
                <a:solidFill>
                  <a:srgbClr val="076EAD"/>
                </a:solidFill>
                <a:latin typeface="黑体" panose="02010609060101010101" pitchFamily="49" charset="-122"/>
                <a:ea typeface="黑体" panose="02010609060101010101" pitchFamily="49" charset="-122"/>
              </a:rPr>
              <a:t>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读者信息的修改功能主要由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ReaderUpdate</a:t>
            </a:r>
            <a:r>
              <a:rPr lang="zh-CN" altLang="zh-CN" kern="100">
                <a:solidFill>
                  <a:srgbClr val="076EAD"/>
                </a:solidFill>
                <a:latin typeface="黑体" panose="02010609060101010101" pitchFamily="49" charset="-122"/>
                <a:ea typeface="黑体" panose="02010609060101010101" pitchFamily="49" charset="-122"/>
              </a:rPr>
              <a:t>类来实现。选择“读者维护”菜单项下的“修改”子菜单后弹出修改读者信息界面。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在修改读者信息之前，首先需要输入待修改读者的编号。然后单击“查询”按钮，系统将提取该编号的读者信息，然后进行修改。</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读者修改的保存操作实现同添加基本一致，只不过执行的是</a:t>
            </a:r>
            <a:r>
              <a:rPr lang="en-US" altLang="zh-CN" kern="100">
                <a:solidFill>
                  <a:srgbClr val="076EAD"/>
                </a:solidFill>
                <a:latin typeface="黑体" panose="02010609060101010101" pitchFamily="49" charset="-122"/>
                <a:ea typeface="黑体" panose="02010609060101010101" pitchFamily="49" charset="-122"/>
              </a:rPr>
              <a:t>update</a:t>
            </a:r>
            <a:r>
              <a:rPr lang="zh-CN" altLang="zh-CN" kern="100">
                <a:solidFill>
                  <a:srgbClr val="076EAD"/>
                </a:solidFill>
                <a:latin typeface="黑体" panose="02010609060101010101" pitchFamily="49" charset="-122"/>
                <a:ea typeface="黑体" panose="02010609060101010101" pitchFamily="49" charset="-122"/>
              </a:rPr>
              <a:t>操作，而不是</a:t>
            </a:r>
            <a:r>
              <a:rPr lang="en-US" altLang="zh-CN" kern="100">
                <a:solidFill>
                  <a:srgbClr val="076EAD"/>
                </a:solidFill>
                <a:latin typeface="黑体" panose="02010609060101010101" pitchFamily="49" charset="-122"/>
                <a:ea typeface="黑体" panose="02010609060101010101" pitchFamily="49" charset="-122"/>
              </a:rPr>
              <a:t>insert</a:t>
            </a:r>
            <a:r>
              <a:rPr lang="zh-CN" altLang="zh-CN" kern="100">
                <a:solidFill>
                  <a:srgbClr val="076EAD"/>
                </a:solidFill>
                <a:latin typeface="黑体" panose="02010609060101010101" pitchFamily="49" charset="-122"/>
                <a:ea typeface="黑体" panose="02010609060101010101" pitchFamily="49" charset="-122"/>
              </a:rPr>
              <a:t>操作。数据库操作成功后，系统给出“修改图书成功”的提示。</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&lt;2&gt;ReaderUpdate</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4426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4" name="矩形 3"/>
          <p:cNvSpPr/>
          <p:nvPr/>
        </p:nvSpPr>
        <p:spPr>
          <a:xfrm>
            <a:off x="454269" y="865974"/>
            <a:ext cx="6096000" cy="923330"/>
          </a:xfrm>
          <a:prstGeom prst="rect">
            <a:avLst/>
          </a:prstGeom>
        </p:spPr>
        <p:txBody>
          <a:bodyPr>
            <a:spAutoFit/>
          </a:bodyPr>
          <a:lstStyle/>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&lt;3&gt;</a:t>
            </a:r>
            <a:r>
              <a:rPr lang="zh-CN" altLang="zh-CN" kern="100">
                <a:solidFill>
                  <a:srgbClr val="076EAD"/>
                </a:solidFill>
                <a:latin typeface="黑体" panose="02010609060101010101" pitchFamily="49" charset="-122"/>
                <a:ea typeface="黑体" panose="02010609060101010101" pitchFamily="49" charset="-122"/>
              </a:rPr>
              <a:t>修改读者运行效果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添加图书的运行效果如图</a:t>
            </a:r>
            <a:r>
              <a:rPr lang="en-US" altLang="zh-CN" kern="100">
                <a:solidFill>
                  <a:srgbClr val="076EAD"/>
                </a:solidFill>
                <a:latin typeface="黑体" panose="02010609060101010101" pitchFamily="49" charset="-122"/>
                <a:ea typeface="黑体" panose="02010609060101010101" pitchFamily="49" charset="-122"/>
              </a:rPr>
              <a:t>12.20</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26628"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9228" y="2070114"/>
            <a:ext cx="4887421" cy="21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889591" y="4507006"/>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12.20 </a:t>
            </a:r>
            <a:r>
              <a:rPr lang="zh-CN" altLang="zh-CN" kern="100">
                <a:solidFill>
                  <a:srgbClr val="076EAD"/>
                </a:solidFill>
                <a:latin typeface="黑体" panose="02010609060101010101" pitchFamily="49" charset="-122"/>
                <a:ea typeface="黑体" panose="02010609060101010101" pitchFamily="49" charset="-122"/>
              </a:rPr>
              <a:t>修改读者窗口</a:t>
            </a:r>
          </a:p>
        </p:txBody>
      </p:sp>
    </p:spTree>
    <p:extLst>
      <p:ext uri="{BB962C8B-B14F-4D97-AF65-F5344CB8AC3E}">
        <p14:creationId xmlns:p14="http://schemas.microsoft.com/office/powerpoint/2010/main" val="13477301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a:solidFill>
                  <a:schemeClr val="bg1"/>
                </a:solidFill>
                <a:latin typeface="Malgun Gothic Semilight" panose="020B0502040204020203" pitchFamily="34" charset="-122"/>
                <a:ea typeface="Malgun Gothic Semilight" panose="020B0502040204020203" pitchFamily="34" charset="-122"/>
              </a:rPr>
              <a:t>学习目标</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977326" y="1094255"/>
            <a:ext cx="8058844" cy="4792787"/>
          </a:xfrm>
          <a:prstGeom prst="rect">
            <a:avLst/>
          </a:prstGeom>
        </p:spPr>
        <p:txBody>
          <a:bodyPr wrap="square">
            <a:spAutoFit/>
          </a:bodyPr>
          <a:lstStyle/>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综合掌握</a:t>
            </a:r>
            <a:r>
              <a:rPr lang="en-US" altLang="zh-CN">
                <a:solidFill>
                  <a:srgbClr val="076EAD"/>
                </a:solidFill>
                <a:latin typeface="黑体" panose="02010609060101010101" pitchFamily="49" charset="-122"/>
                <a:ea typeface="黑体" panose="02010609060101010101" pitchFamily="49" charset="-122"/>
              </a:rPr>
              <a:t>GUI</a:t>
            </a:r>
            <a:r>
              <a:rPr lang="zh-CN" altLang="zh-CN">
                <a:solidFill>
                  <a:srgbClr val="076EAD"/>
                </a:solidFill>
                <a:latin typeface="黑体" panose="02010609060101010101" pitchFamily="49" charset="-122"/>
                <a:ea typeface="黑体" panose="02010609060101010101" pitchFamily="49" charset="-122"/>
              </a:rPr>
              <a:t>常用布局；</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综合掌握</a:t>
            </a:r>
            <a:r>
              <a:rPr lang="en-US" altLang="zh-CN">
                <a:solidFill>
                  <a:srgbClr val="076EAD"/>
                </a:solidFill>
                <a:latin typeface="黑体" panose="02010609060101010101" pitchFamily="49" charset="-122"/>
                <a:ea typeface="黑体" panose="02010609060101010101" pitchFamily="49" charset="-122"/>
              </a:rPr>
              <a:t>GUI</a:t>
            </a:r>
            <a:r>
              <a:rPr lang="zh-CN" altLang="zh-CN">
                <a:solidFill>
                  <a:srgbClr val="076EAD"/>
                </a:solidFill>
                <a:latin typeface="黑体" panose="02010609060101010101" pitchFamily="49" charset="-122"/>
                <a:ea typeface="黑体" panose="02010609060101010101" pitchFamily="49" charset="-122"/>
              </a:rPr>
              <a:t>常用控件及其属性和方法；</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综合掌握</a:t>
            </a:r>
            <a:r>
              <a:rPr lang="en-US" altLang="zh-CN">
                <a:solidFill>
                  <a:srgbClr val="076EAD"/>
                </a:solidFill>
                <a:latin typeface="黑体" panose="02010609060101010101" pitchFamily="49" charset="-122"/>
                <a:ea typeface="黑体" panose="02010609060101010101" pitchFamily="49" charset="-122"/>
              </a:rPr>
              <a:t>GUI</a:t>
            </a:r>
            <a:r>
              <a:rPr lang="zh-CN" altLang="zh-CN">
                <a:solidFill>
                  <a:srgbClr val="076EAD"/>
                </a:solidFill>
                <a:latin typeface="黑体" panose="02010609060101010101" pitchFamily="49" charset="-122"/>
                <a:ea typeface="黑体" panose="02010609060101010101" pitchFamily="49" charset="-122"/>
              </a:rPr>
              <a:t>编程的事件机制，尤其是按钮的单击事件；</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能熟练的搭建</a:t>
            </a:r>
            <a:r>
              <a:rPr lang="en-US" altLang="zh-CN">
                <a:solidFill>
                  <a:srgbClr val="076EAD"/>
                </a:solidFill>
                <a:latin typeface="黑体" panose="02010609060101010101" pitchFamily="49" charset="-122"/>
                <a:ea typeface="黑体" panose="02010609060101010101" pitchFamily="49" charset="-122"/>
              </a:rPr>
              <a:t>MYSQL</a:t>
            </a:r>
            <a:r>
              <a:rPr lang="zh-CN" altLang="zh-CN">
                <a:solidFill>
                  <a:srgbClr val="076EAD"/>
                </a:solidFill>
                <a:latin typeface="黑体" panose="02010609060101010101" pitchFamily="49" charset="-122"/>
                <a:ea typeface="黑体" panose="02010609060101010101" pitchFamily="49" charset="-122"/>
              </a:rPr>
              <a:t>服务器；</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能熟练的使用</a:t>
            </a:r>
            <a:r>
              <a:rPr lang="en-US" altLang="zh-CN">
                <a:solidFill>
                  <a:srgbClr val="076EAD"/>
                </a:solidFill>
                <a:latin typeface="黑体" panose="02010609060101010101" pitchFamily="49" charset="-122"/>
                <a:ea typeface="黑体" panose="02010609060101010101" pitchFamily="49" charset="-122"/>
              </a:rPr>
              <a:t>MYSQL</a:t>
            </a:r>
            <a:r>
              <a:rPr lang="zh-CN" altLang="zh-CN">
                <a:solidFill>
                  <a:srgbClr val="076EAD"/>
                </a:solidFill>
                <a:latin typeface="黑体" panose="02010609060101010101" pitchFamily="49" charset="-122"/>
                <a:ea typeface="黑体" panose="02010609060101010101" pitchFamily="49" charset="-122"/>
              </a:rPr>
              <a:t>创建数据库和表；</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能熟练的使用</a:t>
            </a:r>
            <a:r>
              <a:rPr lang="en-US" altLang="zh-CN">
                <a:solidFill>
                  <a:srgbClr val="076EAD"/>
                </a:solidFill>
                <a:latin typeface="黑体" panose="02010609060101010101" pitchFamily="49" charset="-122"/>
                <a:ea typeface="黑体" panose="02010609060101010101" pitchFamily="49" charset="-122"/>
              </a:rPr>
              <a:t>MYSQL</a:t>
            </a:r>
            <a:r>
              <a:rPr lang="zh-CN" altLang="zh-CN">
                <a:solidFill>
                  <a:srgbClr val="076EAD"/>
                </a:solidFill>
                <a:latin typeface="黑体" panose="02010609060101010101" pitchFamily="49" charset="-122"/>
                <a:ea typeface="黑体" panose="02010609060101010101" pitchFamily="49" charset="-122"/>
              </a:rPr>
              <a:t>指令实现数据的增删改查操作；</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能熟练的掌握使用</a:t>
            </a:r>
            <a:r>
              <a:rPr lang="en-US" altLang="zh-CN">
                <a:solidFill>
                  <a:srgbClr val="076EAD"/>
                </a:solidFill>
                <a:latin typeface="黑体" panose="02010609060101010101" pitchFamily="49" charset="-122"/>
                <a:ea typeface="黑体" panose="02010609060101010101" pitchFamily="49" charset="-122"/>
              </a:rPr>
              <a:t>JDBC</a:t>
            </a:r>
            <a:r>
              <a:rPr lang="zh-CN" altLang="zh-CN">
                <a:solidFill>
                  <a:srgbClr val="076EAD"/>
                </a:solidFill>
                <a:latin typeface="黑体" panose="02010609060101010101" pitchFamily="49" charset="-122"/>
                <a:ea typeface="黑体" panose="02010609060101010101" pitchFamily="49" charset="-122"/>
              </a:rPr>
              <a:t>连接</a:t>
            </a:r>
            <a:r>
              <a:rPr lang="en-US" altLang="zh-CN">
                <a:solidFill>
                  <a:srgbClr val="076EAD"/>
                </a:solidFill>
                <a:latin typeface="黑体" panose="02010609060101010101" pitchFamily="49" charset="-122"/>
                <a:ea typeface="黑体" panose="02010609060101010101" pitchFamily="49" charset="-122"/>
              </a:rPr>
              <a:t>MYSQL</a:t>
            </a:r>
            <a:r>
              <a:rPr lang="zh-CN" altLang="zh-CN">
                <a:solidFill>
                  <a:srgbClr val="076EAD"/>
                </a:solidFill>
                <a:latin typeface="黑体" panose="02010609060101010101" pitchFamily="49" charset="-122"/>
                <a:ea typeface="黑体" panose="02010609060101010101" pitchFamily="49" charset="-122"/>
              </a:rPr>
              <a:t>数据库；</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能熟练的掌握使用</a:t>
            </a:r>
            <a:r>
              <a:rPr lang="en-US" altLang="zh-CN">
                <a:solidFill>
                  <a:srgbClr val="076EAD"/>
                </a:solidFill>
                <a:latin typeface="黑体" panose="02010609060101010101" pitchFamily="49" charset="-122"/>
                <a:ea typeface="黑体" panose="02010609060101010101" pitchFamily="49" charset="-122"/>
              </a:rPr>
              <a:t>JDBC</a:t>
            </a:r>
            <a:r>
              <a:rPr lang="zh-CN" altLang="zh-CN">
                <a:solidFill>
                  <a:srgbClr val="076EAD"/>
                </a:solidFill>
                <a:latin typeface="黑体" panose="02010609060101010101" pitchFamily="49" charset="-122"/>
                <a:ea typeface="黑体" panose="02010609060101010101" pitchFamily="49" charset="-122"/>
              </a:rPr>
              <a:t>实现数据的增删改查操作；</a:t>
            </a:r>
          </a:p>
          <a:p>
            <a:pPr marL="342900" indent="-342900">
              <a:lnSpc>
                <a:spcPct val="150000"/>
              </a:lnSpc>
              <a:spcBef>
                <a:spcPts val="500"/>
              </a:spcBef>
              <a:spcAft>
                <a:spcPts val="500"/>
              </a:spcAft>
              <a:buFont typeface="+mj-lt"/>
              <a:buAutoNum type="arabicPeriod"/>
            </a:pPr>
            <a:r>
              <a:rPr lang="zh-CN" altLang="zh-CN">
                <a:solidFill>
                  <a:srgbClr val="076EAD"/>
                </a:solidFill>
                <a:latin typeface="黑体" panose="02010609060101010101" pitchFamily="49" charset="-122"/>
                <a:ea typeface="黑体" panose="02010609060101010101" pitchFamily="49" charset="-122"/>
              </a:rPr>
              <a:t>能有效的规避</a:t>
            </a:r>
            <a:r>
              <a:rPr lang="en-US" altLang="zh-CN">
                <a:solidFill>
                  <a:srgbClr val="076EAD"/>
                </a:solidFill>
                <a:latin typeface="黑体" panose="02010609060101010101" pitchFamily="49" charset="-122"/>
                <a:ea typeface="黑体" panose="02010609060101010101" pitchFamily="49" charset="-122"/>
              </a:rPr>
              <a:t>MYSQL</a:t>
            </a:r>
            <a:r>
              <a:rPr lang="zh-CN" altLang="zh-CN">
                <a:solidFill>
                  <a:srgbClr val="076EAD"/>
                </a:solidFill>
                <a:latin typeface="黑体" panose="02010609060101010101" pitchFamily="49" charset="-122"/>
                <a:ea typeface="黑体" panose="02010609060101010101" pitchFamily="49" charset="-122"/>
              </a:rPr>
              <a:t>数据库中数据的中文乱码问题。</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83879"/>
            <a:ext cx="11188338" cy="3831818"/>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②删除读者</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&lt;1&gt;</a:t>
            </a:r>
            <a:r>
              <a:rPr lang="zh-CN" altLang="zh-CN" kern="100">
                <a:solidFill>
                  <a:srgbClr val="076EAD"/>
                </a:solidFill>
                <a:latin typeface="黑体" panose="02010609060101010101" pitchFamily="49" charset="-122"/>
                <a:ea typeface="黑体" panose="02010609060101010101" pitchFamily="49" charset="-122"/>
              </a:rPr>
              <a:t>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读者信息的删除功能主要由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ReaderDelete</a:t>
            </a:r>
            <a:r>
              <a:rPr lang="zh-CN" altLang="zh-CN" kern="100">
                <a:solidFill>
                  <a:srgbClr val="076EAD"/>
                </a:solidFill>
                <a:latin typeface="黑体" panose="02010609060101010101" pitchFamily="49" charset="-122"/>
                <a:ea typeface="黑体" panose="02010609060101010101" pitchFamily="49" charset="-122"/>
              </a:rPr>
              <a:t>类来实现。选择“读者维护”菜单项下的“删除”子菜单后弹出删除读者界面。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在删除读者信息之前，首先也是需要输入待删除读者的编号。然后单击“查询”按钮，系统将提取该编号的读者信息。</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查询</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按钮的响应事件同修改读者中</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查询</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按钮实现完全相同。根据提取出来的信息，用户确认是要删除的读者后，单击</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删除</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按钮，实现删除操作。</a:t>
            </a:r>
          </a:p>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&lt;2&gt;ReaderDelete</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395404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83391"/>
            <a:ext cx="6096000" cy="923330"/>
          </a:xfrm>
          <a:prstGeom prst="rect">
            <a:avLst/>
          </a:prstGeom>
        </p:spPr>
        <p:txBody>
          <a:bodyPr>
            <a:spAutoFit/>
          </a:bodyPr>
          <a:lstStyle/>
          <a:p>
            <a:pPr indent="266700" algn="just">
              <a:lnSpc>
                <a:spcPct val="150000"/>
              </a:lnSpc>
              <a:spcAft>
                <a:spcPts val="0"/>
              </a:spcAft>
              <a:tabLst>
                <a:tab pos="457200" algn="l"/>
              </a:tabLst>
            </a:pPr>
            <a:r>
              <a:rPr lang="en-US" altLang="zh-CN" kern="100">
                <a:solidFill>
                  <a:srgbClr val="076EAD"/>
                </a:solidFill>
                <a:latin typeface="黑体" panose="02010609060101010101" pitchFamily="49" charset="-122"/>
                <a:ea typeface="黑体" panose="02010609060101010101" pitchFamily="49" charset="-122"/>
              </a:rPr>
              <a:t>&lt;3&gt;</a:t>
            </a:r>
            <a:r>
              <a:rPr lang="zh-CN" altLang="zh-CN" kern="100">
                <a:solidFill>
                  <a:srgbClr val="076EAD"/>
                </a:solidFill>
                <a:latin typeface="黑体" panose="02010609060101010101" pitchFamily="49" charset="-122"/>
                <a:ea typeface="黑体" panose="02010609060101010101" pitchFamily="49" charset="-122"/>
              </a:rPr>
              <a:t>删除读者运行效果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添加读者的运行效果如图</a:t>
            </a:r>
            <a:r>
              <a:rPr lang="en-US" altLang="zh-CN" kern="100">
                <a:solidFill>
                  <a:srgbClr val="076EAD"/>
                </a:solidFill>
                <a:latin typeface="黑体" panose="02010609060101010101" pitchFamily="49" charset="-122"/>
                <a:ea typeface="黑体" panose="02010609060101010101" pitchFamily="49" charset="-122"/>
              </a:rPr>
              <a:t>12.21</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28673"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6826" y="1759862"/>
            <a:ext cx="6665857" cy="2975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889591" y="5174372"/>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12.21 </a:t>
            </a:r>
            <a:r>
              <a:rPr lang="zh-CN" altLang="zh-CN" kern="100">
                <a:solidFill>
                  <a:srgbClr val="076EAD"/>
                </a:solidFill>
                <a:latin typeface="黑体" panose="02010609060101010101" pitchFamily="49" charset="-122"/>
                <a:ea typeface="黑体" panose="02010609060101010101" pitchFamily="49" charset="-122"/>
              </a:rPr>
              <a:t>删除读者窗口</a:t>
            </a:r>
          </a:p>
        </p:txBody>
      </p:sp>
    </p:spTree>
    <p:extLst>
      <p:ext uri="{BB962C8B-B14F-4D97-AF65-F5344CB8AC3E}">
        <p14:creationId xmlns:p14="http://schemas.microsoft.com/office/powerpoint/2010/main" val="13975801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80522"/>
            <a:ext cx="11276261" cy="5686172"/>
          </a:xfrm>
          <a:prstGeom prst="rect">
            <a:avLst/>
          </a:prstGeom>
        </p:spPr>
        <p:txBody>
          <a:bodyPr wrap="square">
            <a:spAutoFit/>
          </a:bodyPr>
          <a:lstStyle/>
          <a:p>
            <a:pPr algn="just">
              <a:lnSpc>
                <a:spcPct val="150000"/>
              </a:lnSpc>
              <a:spcBef>
                <a:spcPts val="1400"/>
              </a:spcBef>
              <a:spcAft>
                <a:spcPts val="145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12.3.7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借阅管理模块的实现</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管理员登录系统以后，在主界面上选择“借阅管理”菜单项可以使用借阅管理模块。借阅管理模块主要包括借书和还书两个子模块，下面分别进行介绍。</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）借书模块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借书子模块用于实现读者借书功能。数据库中的</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表负责存储读者借书信息，所以系统最终的实现实际是对</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表进行数据库操作。借书功能主要由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类来实现。选择“借阅管理”菜单项下的“借书”子菜单后弹出借书界面。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在借书界面上，用户输入图书编号后按</a:t>
            </a:r>
            <a:r>
              <a:rPr lang="en-US" altLang="zh-CN" kern="100">
                <a:solidFill>
                  <a:srgbClr val="076EAD"/>
                </a:solidFill>
                <a:latin typeface="黑体" panose="02010609060101010101" pitchFamily="49" charset="-122"/>
                <a:ea typeface="黑体" panose="02010609060101010101" pitchFamily="49" charset="-122"/>
              </a:rPr>
              <a:t>Enter</a:t>
            </a:r>
            <a:r>
              <a:rPr lang="zh-CN" altLang="zh-CN" kern="100">
                <a:solidFill>
                  <a:srgbClr val="076EAD"/>
                </a:solidFill>
                <a:latin typeface="黑体" panose="02010609060101010101" pitchFamily="49" charset="-122"/>
                <a:ea typeface="黑体" panose="02010609060101010101" pitchFamily="49" charset="-122"/>
              </a:rPr>
              <a:t>键，系统会提取出该编号的图书信息显示在界面的左半部。</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程序首先获取用户输入的图书编号，然后根据该编号在数据库中提取图书信息。最后将提取的图书信息显示到图形界面上</a:t>
            </a:r>
            <a:r>
              <a:rPr lang="zh-CN" altLang="zh-CN" kern="100" smtClean="0">
                <a:solidFill>
                  <a:srgbClr val="076EAD"/>
                </a:solidFill>
                <a:latin typeface="黑体" panose="02010609060101010101" pitchFamily="49" charset="-122"/>
                <a:ea typeface="黑体" panose="02010609060101010101" pitchFamily="49" charset="-122"/>
              </a:rPr>
              <a:t>。</a:t>
            </a:r>
            <a:endParaRPr lang="en-US" altLang="zh-CN" kern="100" smtClean="0">
              <a:solidFill>
                <a:srgbClr val="076EAD"/>
              </a:solidFill>
              <a:latin typeface="黑体" panose="02010609060101010101" pitchFamily="49" charset="-122"/>
              <a:ea typeface="黑体" panose="02010609060101010101" pitchFamily="49" charset="-122"/>
            </a:endParaRPr>
          </a:p>
          <a:p>
            <a:pPr indent="266700" algn="just">
              <a:lnSpc>
                <a:spcPct val="150000"/>
              </a:lnSpc>
              <a:tabLst>
                <a:tab pos="457200" algn="l"/>
              </a:tabLst>
            </a:pPr>
            <a:r>
              <a:rPr lang="zh-CN" altLang="zh-CN" kern="100">
                <a:solidFill>
                  <a:srgbClr val="076EAD"/>
                </a:solidFill>
                <a:latin typeface="黑体" panose="02010609060101010101" pitchFamily="49" charset="-122"/>
                <a:ea typeface="黑体" panose="02010609060101010101" pitchFamily="49" charset="-122"/>
              </a:rPr>
              <a:t>在借书界面上，用户输入读者编号后按</a:t>
            </a:r>
            <a:r>
              <a:rPr lang="en-US" altLang="zh-CN" kern="100">
                <a:solidFill>
                  <a:srgbClr val="076EAD"/>
                </a:solidFill>
                <a:latin typeface="黑体" panose="02010609060101010101" pitchFamily="49" charset="-122"/>
                <a:ea typeface="黑体" panose="02010609060101010101" pitchFamily="49" charset="-122"/>
              </a:rPr>
              <a:t>Enter</a:t>
            </a:r>
            <a:r>
              <a:rPr lang="zh-CN" altLang="zh-CN" kern="100">
                <a:solidFill>
                  <a:srgbClr val="076EAD"/>
                </a:solidFill>
                <a:latin typeface="黑体" panose="02010609060101010101" pitchFamily="49" charset="-122"/>
                <a:ea typeface="黑体" panose="02010609060101010101" pitchFamily="49" charset="-122"/>
              </a:rPr>
              <a:t>键。系统会提取出该编号的读者信息显示在界面的右半部</a:t>
            </a:r>
            <a:r>
              <a:rPr lang="zh-CN" altLang="zh-CN" kern="100" smtClean="0">
                <a:solidFill>
                  <a:srgbClr val="076EAD"/>
                </a:solidFill>
                <a:latin typeface="黑体" panose="02010609060101010101" pitchFamily="49" charset="-122"/>
                <a:ea typeface="黑体" panose="02010609060101010101" pitchFamily="49" charset="-122"/>
              </a:rPr>
              <a:t>。</a:t>
            </a:r>
          </a:p>
          <a:p>
            <a:pPr indent="266700" algn="just">
              <a:lnSpc>
                <a:spcPct val="150000"/>
              </a:lnSpc>
              <a:spcAft>
                <a:spcPts val="0"/>
              </a:spcAft>
              <a:tabLst>
                <a:tab pos="457200" algn="l"/>
              </a:tabLst>
            </a:pP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216556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95226"/>
            <a:ext cx="11425731" cy="2585323"/>
          </a:xfrm>
          <a:prstGeom prst="rect">
            <a:avLst/>
          </a:prstGeom>
        </p:spPr>
        <p:txBody>
          <a:bodyPr wrap="square">
            <a:spAutoFit/>
          </a:bodyPr>
          <a:lstStyle/>
          <a:p>
            <a:pPr indent="266700" algn="just">
              <a:lnSpc>
                <a:spcPct val="150000"/>
              </a:lnSpc>
              <a:spcAft>
                <a:spcPts val="0"/>
              </a:spcAft>
              <a:tabLst>
                <a:tab pos="457200" algn="l"/>
              </a:tabLst>
            </a:pPr>
            <a:r>
              <a:rPr lang="zh-CN" altLang="zh-CN" kern="100" smtClean="0">
                <a:solidFill>
                  <a:srgbClr val="076EAD"/>
                </a:solidFill>
                <a:latin typeface="黑体" panose="02010609060101010101" pitchFamily="49" charset="-122"/>
                <a:ea typeface="黑体" panose="02010609060101010101" pitchFamily="49" charset="-122"/>
              </a:rPr>
              <a:t>程序首先获取用户输入的读者编号，然后根据该编号在数据库中提取读者信息。另外，系统会根据当前日期和读者的可借书天数计算出读者的还书日期，最后将提取的读者信息及借书日期、还书日期信息显示到图形界面上。</a:t>
            </a:r>
          </a:p>
          <a:p>
            <a:pPr indent="266700" algn="just">
              <a:lnSpc>
                <a:spcPct val="150000"/>
              </a:lnSpc>
              <a:spcAft>
                <a:spcPts val="0"/>
              </a:spcAft>
              <a:tabLst>
                <a:tab pos="457200" algn="l"/>
              </a:tabLst>
            </a:pPr>
            <a:r>
              <a:rPr lang="zh-CN" altLang="zh-CN" kern="100" smtClean="0">
                <a:solidFill>
                  <a:srgbClr val="076EAD"/>
                </a:solidFill>
                <a:latin typeface="黑体" panose="02010609060101010101" pitchFamily="49" charset="-122"/>
                <a:ea typeface="黑体" panose="02010609060101010101" pitchFamily="49" charset="-122"/>
              </a:rPr>
              <a:t>与</a:t>
            </a:r>
            <a:r>
              <a:rPr lang="zh-CN" altLang="zh-CN" kern="100">
                <a:solidFill>
                  <a:srgbClr val="076EAD"/>
                </a:solidFill>
                <a:latin typeface="黑体" panose="02010609060101010101" pitchFamily="49" charset="-122"/>
                <a:ea typeface="黑体" panose="02010609060101010101" pitchFamily="49" charset="-122"/>
              </a:rPr>
              <a:t>借阅相关的图书信息和读者信息确认无误后，单击“借出”按钮，系统实现读者借书操作。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程序首先获取图书编号、读者编号、借出日期及还书日期信息，然后拼接成入库的</a:t>
            </a:r>
            <a:r>
              <a:rPr lang="en-US" altLang="zh-CN" kern="100">
                <a:solidFill>
                  <a:srgbClr val="076EAD"/>
                </a:solidFill>
                <a:latin typeface="黑体" panose="02010609060101010101" pitchFamily="49" charset="-122"/>
                <a:ea typeface="黑体" panose="02010609060101010101" pitchFamily="49" charset="-122"/>
              </a:rPr>
              <a:t>sql</a:t>
            </a:r>
            <a:r>
              <a:rPr lang="zh-CN" altLang="zh-CN" kern="100">
                <a:solidFill>
                  <a:srgbClr val="076EAD"/>
                </a:solidFill>
                <a:latin typeface="黑体" panose="02010609060101010101" pitchFamily="49" charset="-122"/>
                <a:ea typeface="黑体" panose="02010609060101010101" pitchFamily="49" charset="-122"/>
              </a:rPr>
              <a:t>语句，最后调用</a:t>
            </a:r>
            <a:r>
              <a:rPr lang="en-US" altLang="zh-CN" kern="100">
                <a:solidFill>
                  <a:srgbClr val="076EAD"/>
                </a:solidFill>
                <a:latin typeface="黑体" panose="02010609060101010101" pitchFamily="49" charset="-122"/>
                <a:ea typeface="黑体" panose="02010609060101010101" pitchFamily="49" charset="-122"/>
              </a:rPr>
              <a:t>BaseDao</a:t>
            </a:r>
            <a:r>
              <a:rPr lang="zh-CN" altLang="zh-CN" kern="100">
                <a:solidFill>
                  <a:srgbClr val="076EAD"/>
                </a:solidFill>
                <a:latin typeface="黑体" panose="02010609060101010101" pitchFamily="49" charset="-122"/>
                <a:ea typeface="黑体" panose="02010609060101010101" pitchFamily="49" charset="-122"/>
              </a:rPr>
              <a:t>的</a:t>
            </a:r>
            <a:r>
              <a:rPr lang="en-US" altLang="zh-CN" kern="100">
                <a:solidFill>
                  <a:srgbClr val="076EAD"/>
                </a:solidFill>
                <a:latin typeface="黑体" panose="02010609060101010101" pitchFamily="49" charset="-122"/>
                <a:ea typeface="黑体" panose="02010609060101010101" pitchFamily="49" charset="-122"/>
              </a:rPr>
              <a:t>executeUpdate()</a:t>
            </a:r>
            <a:r>
              <a:rPr lang="zh-CN" altLang="zh-CN" kern="100">
                <a:solidFill>
                  <a:srgbClr val="076EAD"/>
                </a:solidFill>
                <a:latin typeface="黑体" panose="02010609060101010101" pitchFamily="49" charset="-122"/>
                <a:ea typeface="黑体" panose="02010609060101010101" pitchFamily="49" charset="-122"/>
              </a:rPr>
              <a:t>方法执行对数据库表</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的插入操作。数据库操作成功后，系统给出“借书成功”的提示。</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en-US">
              <a:solidFill>
                <a:srgbClr val="076EAD"/>
              </a:solidFill>
              <a:latin typeface="黑体" panose="02010609060101010101" pitchFamily="49" charset="-122"/>
              <a:ea typeface="黑体" panose="02010609060101010101" pitchFamily="49" charset="-122"/>
            </a:endParaRPr>
          </a:p>
        </p:txBody>
      </p:sp>
      <p:sp>
        <p:nvSpPr>
          <p:cNvPr id="3" name="矩形 2"/>
          <p:cNvSpPr/>
          <p:nvPr/>
        </p:nvSpPr>
        <p:spPr>
          <a:xfrm>
            <a:off x="338377" y="3280549"/>
            <a:ext cx="6096000" cy="858377"/>
          </a:xfrm>
          <a:prstGeom prst="rect">
            <a:avLst/>
          </a:prstGeom>
        </p:spPr>
        <p:txBody>
          <a:bodyPr>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③借书界面运行效果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借书的运行效果如图</a:t>
            </a:r>
            <a:r>
              <a:rPr lang="en-US" altLang="zh-CN" kern="100">
                <a:solidFill>
                  <a:srgbClr val="076EAD"/>
                </a:solidFill>
                <a:latin typeface="黑体" panose="02010609060101010101" pitchFamily="49" charset="-122"/>
                <a:ea typeface="黑体" panose="02010609060101010101" pitchFamily="49" charset="-122"/>
              </a:rPr>
              <a:t>12.22</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30721"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0921" y="3840837"/>
            <a:ext cx="553720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769839" y="6063283"/>
            <a:ext cx="2300631"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12.22 </a:t>
            </a:r>
            <a:r>
              <a:rPr lang="zh-CN" altLang="zh-CN" kern="100">
                <a:solidFill>
                  <a:srgbClr val="076EAD"/>
                </a:solidFill>
                <a:latin typeface="黑体" panose="02010609060101010101" pitchFamily="49" charset="-122"/>
                <a:ea typeface="黑体" panose="02010609060101010101" pitchFamily="49" charset="-122"/>
              </a:rPr>
              <a:t>借书窗口</a:t>
            </a:r>
          </a:p>
        </p:txBody>
      </p:sp>
    </p:spTree>
    <p:extLst>
      <p:ext uri="{BB962C8B-B14F-4D97-AF65-F5344CB8AC3E}">
        <p14:creationId xmlns:p14="http://schemas.microsoft.com/office/powerpoint/2010/main" val="11736012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10911254" cy="5428858"/>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）还书模块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还书子模块用于实现读者还书功能。同样是数据库中的</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表负责存储读者还书信息，所以系统最终的实现实际是对</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表进行数据库操作。还书功能主要由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Back</a:t>
            </a:r>
            <a:r>
              <a:rPr lang="zh-CN" altLang="zh-CN" kern="100">
                <a:solidFill>
                  <a:srgbClr val="076EAD"/>
                </a:solidFill>
                <a:latin typeface="黑体" panose="02010609060101010101" pitchFamily="49" charset="-122"/>
                <a:ea typeface="黑体" panose="02010609060101010101" pitchFamily="49" charset="-122"/>
              </a:rPr>
              <a:t>类来实现。选择“借阅管理”菜单项下的“还书”子菜单，弹出还书界面。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还书界面同借书界面在外观上基本一致，主要操作过程也相同。在还书界面上，用户输入图书编号后按</a:t>
            </a:r>
            <a:r>
              <a:rPr lang="en-US" altLang="zh-CN" kern="100">
                <a:solidFill>
                  <a:srgbClr val="076EAD"/>
                </a:solidFill>
                <a:latin typeface="黑体" panose="02010609060101010101" pitchFamily="49" charset="-122"/>
                <a:ea typeface="黑体" panose="02010609060101010101" pitchFamily="49" charset="-122"/>
              </a:rPr>
              <a:t>Enter</a:t>
            </a:r>
            <a:r>
              <a:rPr lang="zh-CN" altLang="zh-CN" kern="100">
                <a:solidFill>
                  <a:srgbClr val="076EAD"/>
                </a:solidFill>
                <a:latin typeface="黑体" panose="02010609060101010101" pitchFamily="49" charset="-122"/>
                <a:ea typeface="黑体" panose="02010609060101010101" pitchFamily="49" charset="-122"/>
              </a:rPr>
              <a:t>键，系统会提取出该编号的图书信息显示在界面的左半部。</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程序首先获取用户输入的图书编号，然后根据该编号在数据库中提取图书信息，最后将提取的图书信息显示到图形界面上。</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在还书界面上，用户输入读者编号后按</a:t>
            </a:r>
            <a:r>
              <a:rPr lang="en-US" altLang="zh-CN" kern="100">
                <a:solidFill>
                  <a:srgbClr val="076EAD"/>
                </a:solidFill>
                <a:latin typeface="黑体" panose="02010609060101010101" pitchFamily="49" charset="-122"/>
                <a:ea typeface="黑体" panose="02010609060101010101" pitchFamily="49" charset="-122"/>
              </a:rPr>
              <a:t>Enter</a:t>
            </a:r>
            <a:r>
              <a:rPr lang="zh-CN" altLang="zh-CN" kern="100">
                <a:solidFill>
                  <a:srgbClr val="076EAD"/>
                </a:solidFill>
                <a:latin typeface="黑体" panose="02010609060101010101" pitchFamily="49" charset="-122"/>
                <a:ea typeface="黑体" panose="02010609060101010101" pitchFamily="49" charset="-122"/>
              </a:rPr>
              <a:t>键。系统会提取出该编号的读者信息显示在界面的右半部。</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程序首先获取用户输入的读者编号，然后根据该编号在数据库中提取读者信息。另外，系统会根据当前日期和读者的可还书天数计算出读者的还书日期，最后将提取的读者信息及还书日期信息显示到图形界面上</a:t>
            </a:r>
            <a:r>
              <a:rPr lang="zh-CN" altLang="zh-CN" kern="100" smtClean="0">
                <a:solidFill>
                  <a:srgbClr val="076EAD"/>
                </a:solidFill>
                <a:latin typeface="黑体" panose="02010609060101010101" pitchFamily="49" charset="-122"/>
                <a:ea typeface="黑体" panose="02010609060101010101" pitchFamily="49" charset="-122"/>
              </a:rPr>
              <a:t>。</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985355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276830" y="730250"/>
            <a:ext cx="11540031" cy="1754326"/>
          </a:xfrm>
          <a:prstGeom prst="rect">
            <a:avLst/>
          </a:prstGeom>
        </p:spPr>
        <p:txBody>
          <a:bodyPr wrap="square">
            <a:spAutoFit/>
          </a:bodyPr>
          <a:lstStyle/>
          <a:p>
            <a:pPr indent="266700" algn="just">
              <a:lnSpc>
                <a:spcPct val="150000"/>
              </a:lnSpc>
              <a:spcAft>
                <a:spcPts val="0"/>
              </a:spcAft>
              <a:tabLst>
                <a:tab pos="457200" algn="l"/>
              </a:tabLst>
            </a:pPr>
            <a:r>
              <a:rPr lang="zh-CN" altLang="zh-CN" kern="100" smtClean="0">
                <a:solidFill>
                  <a:srgbClr val="076EAD"/>
                </a:solidFill>
                <a:latin typeface="黑体" panose="02010609060101010101" pitchFamily="49" charset="-122"/>
                <a:ea typeface="黑体" panose="02010609060101010101" pitchFamily="49" charset="-122"/>
              </a:rPr>
              <a:t>与</a:t>
            </a:r>
            <a:r>
              <a:rPr lang="zh-CN" altLang="zh-CN" kern="100">
                <a:solidFill>
                  <a:srgbClr val="076EAD"/>
                </a:solidFill>
                <a:latin typeface="黑体" panose="02010609060101010101" pitchFamily="49" charset="-122"/>
                <a:ea typeface="黑体" panose="02010609060101010101" pitchFamily="49" charset="-122"/>
              </a:rPr>
              <a:t>还书相关的图书信息和读者信息确认无误后，单击“还书”按钮，系统实现读者还书操作。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程序首先获取图书编号、读者编号信息，然后拼接成</a:t>
            </a:r>
            <a:r>
              <a:rPr lang="en-US" altLang="zh-CN" kern="100">
                <a:solidFill>
                  <a:srgbClr val="076EAD"/>
                </a:solidFill>
                <a:latin typeface="黑体" panose="02010609060101010101" pitchFamily="49" charset="-122"/>
                <a:ea typeface="黑体" panose="02010609060101010101" pitchFamily="49" charset="-122"/>
              </a:rPr>
              <a:t>sql</a:t>
            </a:r>
            <a:r>
              <a:rPr lang="zh-CN" altLang="zh-CN" kern="100">
                <a:solidFill>
                  <a:srgbClr val="076EAD"/>
                </a:solidFill>
                <a:latin typeface="黑体" panose="02010609060101010101" pitchFamily="49" charset="-122"/>
                <a:ea typeface="黑体" panose="02010609060101010101" pitchFamily="49" charset="-122"/>
              </a:rPr>
              <a:t>语句，最后调用</a:t>
            </a:r>
            <a:r>
              <a:rPr lang="en-US" altLang="zh-CN" kern="100">
                <a:solidFill>
                  <a:srgbClr val="076EAD"/>
                </a:solidFill>
                <a:latin typeface="黑体" panose="02010609060101010101" pitchFamily="49" charset="-122"/>
                <a:ea typeface="黑体" panose="02010609060101010101" pitchFamily="49" charset="-122"/>
              </a:rPr>
              <a:t>BaseDao</a:t>
            </a:r>
            <a:r>
              <a:rPr lang="zh-CN" altLang="zh-CN" kern="100">
                <a:solidFill>
                  <a:srgbClr val="076EAD"/>
                </a:solidFill>
                <a:latin typeface="黑体" panose="02010609060101010101" pitchFamily="49" charset="-122"/>
                <a:ea typeface="黑体" panose="02010609060101010101" pitchFamily="49" charset="-122"/>
              </a:rPr>
              <a:t>的</a:t>
            </a:r>
            <a:r>
              <a:rPr lang="en-US" altLang="zh-CN" kern="100">
                <a:solidFill>
                  <a:srgbClr val="076EAD"/>
                </a:solidFill>
                <a:latin typeface="黑体" panose="02010609060101010101" pitchFamily="49" charset="-122"/>
                <a:ea typeface="黑体" panose="02010609060101010101" pitchFamily="49" charset="-122"/>
              </a:rPr>
              <a:t>executeUpdate()</a:t>
            </a:r>
            <a:r>
              <a:rPr lang="zh-CN" altLang="zh-CN" kern="100">
                <a:solidFill>
                  <a:srgbClr val="076EAD"/>
                </a:solidFill>
                <a:latin typeface="黑体" panose="02010609060101010101" pitchFamily="49" charset="-122"/>
                <a:ea typeface="黑体" panose="02010609060101010101" pitchFamily="49" charset="-122"/>
              </a:rPr>
              <a:t>方法执行对数据库表</a:t>
            </a:r>
            <a:r>
              <a:rPr lang="en-US" altLang="zh-CN" kern="100">
                <a:solidFill>
                  <a:srgbClr val="076EAD"/>
                </a:solidFill>
                <a:latin typeface="黑体" panose="02010609060101010101" pitchFamily="49" charset="-122"/>
                <a:ea typeface="黑体" panose="02010609060101010101" pitchFamily="49" charset="-122"/>
              </a:rPr>
              <a:t>borrow</a:t>
            </a:r>
            <a:r>
              <a:rPr lang="zh-CN" altLang="zh-CN" kern="100">
                <a:solidFill>
                  <a:srgbClr val="076EAD"/>
                </a:solidFill>
                <a:latin typeface="黑体" panose="02010609060101010101" pitchFamily="49" charset="-122"/>
                <a:ea typeface="黑体" panose="02010609060101010101" pitchFamily="49" charset="-122"/>
              </a:rPr>
              <a:t>的更新操作。数据库操作成功后，系统给出“还书成功”的提示。</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Back</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
        <p:nvSpPr>
          <p:cNvPr id="3" name="矩形 2"/>
          <p:cNvSpPr/>
          <p:nvPr/>
        </p:nvSpPr>
        <p:spPr>
          <a:xfrm>
            <a:off x="338377" y="2484576"/>
            <a:ext cx="6096000" cy="858377"/>
          </a:xfrm>
          <a:prstGeom prst="rect">
            <a:avLst/>
          </a:prstGeom>
        </p:spPr>
        <p:txBody>
          <a:bodyPr>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③还书功能的运行效果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还书的运行效果如图</a:t>
            </a:r>
            <a:r>
              <a:rPr lang="en-US" altLang="zh-CN" kern="100">
                <a:solidFill>
                  <a:srgbClr val="076EAD"/>
                </a:solidFill>
                <a:latin typeface="黑体" panose="02010609060101010101" pitchFamily="49" charset="-122"/>
                <a:ea typeface="黑体" panose="02010609060101010101" pitchFamily="49" charset="-122"/>
              </a:rPr>
              <a:t>12.23</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32769" name="图片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4261" y="3342953"/>
            <a:ext cx="6123475" cy="2516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646746" y="5955954"/>
            <a:ext cx="2300631"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12.23 </a:t>
            </a:r>
            <a:r>
              <a:rPr lang="zh-CN" altLang="zh-CN" kern="100">
                <a:solidFill>
                  <a:srgbClr val="076EAD"/>
                </a:solidFill>
                <a:latin typeface="黑体" panose="02010609060101010101" pitchFamily="49" charset="-122"/>
                <a:ea typeface="黑体" panose="02010609060101010101" pitchFamily="49" charset="-122"/>
              </a:rPr>
              <a:t>还书窗口</a:t>
            </a:r>
          </a:p>
        </p:txBody>
      </p:sp>
    </p:spTree>
    <p:extLst>
      <p:ext uri="{BB962C8B-B14F-4D97-AF65-F5344CB8AC3E}">
        <p14:creationId xmlns:p14="http://schemas.microsoft.com/office/powerpoint/2010/main" val="28976037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95226"/>
            <a:ext cx="11452108" cy="4456285"/>
          </a:xfrm>
          <a:prstGeom prst="rect">
            <a:avLst/>
          </a:prstGeom>
        </p:spPr>
        <p:txBody>
          <a:bodyPr wrap="square">
            <a:spAutoFit/>
          </a:bodyPr>
          <a:lstStyle/>
          <a:p>
            <a:pPr algn="just">
              <a:lnSpc>
                <a:spcPct val="150000"/>
              </a:lnSpc>
              <a:spcBef>
                <a:spcPts val="1400"/>
              </a:spcBef>
              <a:spcAft>
                <a:spcPts val="145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12.3.8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查询管理模块的实现</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管理员登录系统以后，在主界面上选择“查询管理”菜单项后可以使用查询管理模块。查询管理模块主要包括图书查询和读者查询两个子模块，下面分别进行介绍。</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）图书查询模块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图书查询子模块用于实现图书的查询功能。图书查询功能主要由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BookQuery</a:t>
            </a:r>
            <a:r>
              <a:rPr lang="zh-CN" altLang="zh-CN" kern="100">
                <a:solidFill>
                  <a:srgbClr val="076EAD"/>
                </a:solidFill>
                <a:latin typeface="黑体" panose="02010609060101010101" pitchFamily="49" charset="-122"/>
                <a:ea typeface="黑体" panose="02010609060101010101" pitchFamily="49" charset="-122"/>
              </a:rPr>
              <a:t>类来实现。选择</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图书管理</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菜单项下的</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图书查询</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子菜单，弹出图书查询界面。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初始状态下，系统列出当前库内的所有图书。需要查询的时候，在图书编号文本域内输入图书编号。单击</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查询</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按钮，系统会查询出该编号的图书。</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BookQuery</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792478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30250"/>
            <a:ext cx="6096000" cy="923330"/>
          </a:xfrm>
          <a:prstGeom prst="rect">
            <a:avLst/>
          </a:prstGeom>
        </p:spPr>
        <p:txBody>
          <a:bodyPr>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③图书查询界面运行效果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图书查询的运行效果如图</a:t>
            </a:r>
            <a:r>
              <a:rPr lang="en-US" altLang="zh-CN" kern="100">
                <a:solidFill>
                  <a:srgbClr val="076EAD"/>
                </a:solidFill>
                <a:latin typeface="黑体" panose="02010609060101010101" pitchFamily="49" charset="-122"/>
                <a:ea typeface="黑体" panose="02010609060101010101" pitchFamily="49" charset="-122"/>
              </a:rPr>
              <a:t>12.24</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40962" name="图片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7574" y="1653580"/>
            <a:ext cx="52768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380746" y="5759756"/>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12.24 </a:t>
            </a:r>
            <a:r>
              <a:rPr lang="zh-CN" altLang="zh-CN" kern="100">
                <a:solidFill>
                  <a:srgbClr val="076EAD"/>
                </a:solidFill>
                <a:latin typeface="黑体" panose="02010609060101010101" pitchFamily="49" charset="-122"/>
                <a:ea typeface="黑体" panose="02010609060101010101" pitchFamily="49" charset="-122"/>
              </a:rPr>
              <a:t>图书查询窗口</a:t>
            </a:r>
          </a:p>
        </p:txBody>
      </p:sp>
    </p:spTree>
    <p:extLst>
      <p:ext uri="{BB962C8B-B14F-4D97-AF65-F5344CB8AC3E}">
        <p14:creationId xmlns:p14="http://schemas.microsoft.com/office/powerpoint/2010/main" val="2985320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1632977"/>
            <a:ext cx="11355392" cy="3000821"/>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）读者查询模块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读者查询子模块用于实现读者的查询功能。读者查询功能主要由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ReaderQuery</a:t>
            </a:r>
            <a:r>
              <a:rPr lang="zh-CN" altLang="zh-CN" kern="100">
                <a:solidFill>
                  <a:srgbClr val="076EAD"/>
                </a:solidFill>
                <a:latin typeface="黑体" panose="02010609060101010101" pitchFamily="49" charset="-122"/>
                <a:ea typeface="黑体" panose="02010609060101010101" pitchFamily="49" charset="-122"/>
              </a:rPr>
              <a:t>类来实现。选择</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读者管理</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菜单项下的</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读者查询</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子菜单后弹出读者查询界面。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初始状态下，系统列出当前库内的所有读者。需要查询的时候，在读者编号文本域内输入读者编号。单击</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查询</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按钮，系统会查询出该编号的读者。</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ReaderQuery</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34323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pic>
        <p:nvPicPr>
          <p:cNvPr id="43010"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6024" y="1734367"/>
            <a:ext cx="46799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38377" y="730250"/>
            <a:ext cx="6096000" cy="858377"/>
          </a:xfrm>
          <a:prstGeom prst="rect">
            <a:avLst/>
          </a:prstGeom>
        </p:spPr>
        <p:txBody>
          <a:bodyPr>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③读者查询功能的运行效果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读者查询的运行效果如图</a:t>
            </a:r>
            <a:r>
              <a:rPr lang="en-US" altLang="zh-CN" kern="100">
                <a:solidFill>
                  <a:srgbClr val="076EAD"/>
                </a:solidFill>
                <a:latin typeface="黑体" panose="02010609060101010101" pitchFamily="49" charset="-122"/>
                <a:ea typeface="黑体" panose="02010609060101010101" pitchFamily="49" charset="-122"/>
              </a:rPr>
              <a:t>12.25</a:t>
            </a:r>
            <a:r>
              <a:rPr lang="zh-CN" altLang="zh-CN" kern="100">
                <a:solidFill>
                  <a:srgbClr val="076EAD"/>
                </a:solidFill>
                <a:latin typeface="黑体" panose="02010609060101010101" pitchFamily="49" charset="-122"/>
                <a:ea typeface="黑体" panose="02010609060101010101" pitchFamily="49" charset="-122"/>
              </a:rPr>
              <a:t>所示。</a:t>
            </a:r>
          </a:p>
        </p:txBody>
      </p:sp>
      <p:sp>
        <p:nvSpPr>
          <p:cNvPr id="2" name="矩形 1"/>
          <p:cNvSpPr/>
          <p:nvPr/>
        </p:nvSpPr>
        <p:spPr>
          <a:xfrm>
            <a:off x="4714852" y="5690107"/>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12.25 </a:t>
            </a:r>
            <a:r>
              <a:rPr lang="zh-CN" altLang="zh-CN" kern="100">
                <a:solidFill>
                  <a:srgbClr val="076EAD"/>
                </a:solidFill>
                <a:latin typeface="黑体" panose="02010609060101010101" pitchFamily="49" charset="-122"/>
                <a:ea typeface="黑体" panose="02010609060101010101" pitchFamily="49" charset="-122"/>
              </a:rPr>
              <a:t>读者查询窗口</a:t>
            </a:r>
          </a:p>
        </p:txBody>
      </p:sp>
    </p:spTree>
    <p:extLst>
      <p:ext uri="{BB962C8B-B14F-4D97-AF65-F5344CB8AC3E}">
        <p14:creationId xmlns:p14="http://schemas.microsoft.com/office/powerpoint/2010/main" val="14668548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smtClean="0">
                <a:solidFill>
                  <a:schemeClr val="bg1"/>
                </a:solidFill>
                <a:latin typeface="等线" panose="02010600030101010101" pitchFamily="2" charset="-122"/>
                <a:ea typeface="等线" panose="02010600030101010101" pitchFamily="2" charset="-122"/>
              </a:rPr>
              <a:t>12.1  </a:t>
            </a:r>
            <a:r>
              <a:rPr lang="zh-CN" altLang="en-US" sz="3200" smtClean="0">
                <a:solidFill>
                  <a:schemeClr val="bg1"/>
                </a:solidFill>
                <a:latin typeface="等线" panose="02010600030101010101" pitchFamily="2" charset="-122"/>
                <a:ea typeface="等线" panose="02010600030101010101" pitchFamily="2" charset="-122"/>
              </a:rPr>
              <a:t>项目概述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783391"/>
            <a:ext cx="11420486" cy="1921039"/>
          </a:xfrm>
          <a:prstGeom prst="rect">
            <a:avLst/>
          </a:prstGeom>
        </p:spPr>
        <p:txBody>
          <a:bodyPr wrap="square">
            <a:spAutoFit/>
          </a:bodyPr>
          <a:lstStyle/>
          <a:p>
            <a:pPr>
              <a:lnSpc>
                <a:spcPct val="150000"/>
              </a:lnSpc>
              <a:spcBef>
                <a:spcPts val="1300"/>
              </a:spcBef>
              <a:spcAft>
                <a:spcPts val="130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12.1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项目概述</a:t>
            </a:r>
          </a:p>
          <a:p>
            <a:pPr indent="266700">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数据库开发在实际的业务系统中应用非常广泛。本章通过实现一个简单的图书管理系统</a:t>
            </a:r>
            <a:r>
              <a:rPr lang="en-US" altLang="zh-CN" kern="100">
                <a:solidFill>
                  <a:srgbClr val="076EAD"/>
                </a:solidFill>
                <a:latin typeface="黑体" panose="02010609060101010101" pitchFamily="49" charset="-122"/>
                <a:ea typeface="黑体" panose="02010609060101010101" pitchFamily="49" charset="-122"/>
              </a:rPr>
              <a:t>V1.0</a:t>
            </a:r>
            <a:r>
              <a:rPr lang="zh-CN" altLang="zh-CN" kern="100">
                <a:solidFill>
                  <a:srgbClr val="076EAD"/>
                </a:solidFill>
                <a:latin typeface="黑体" panose="02010609060101010101" pitchFamily="49" charset="-122"/>
                <a:ea typeface="黑体" panose="02010609060101010101" pitchFamily="49" charset="-122"/>
              </a:rPr>
              <a:t>，展示了</a:t>
            </a:r>
            <a:r>
              <a:rPr lang="en-US" altLang="zh-CN" kern="100">
                <a:solidFill>
                  <a:srgbClr val="076EAD"/>
                </a:solidFill>
                <a:latin typeface="黑体" panose="02010609060101010101" pitchFamily="49" charset="-122"/>
                <a:ea typeface="黑体" panose="02010609060101010101" pitchFamily="49" charset="-122"/>
              </a:rPr>
              <a:t>Java</a:t>
            </a:r>
            <a:r>
              <a:rPr lang="zh-CN" altLang="zh-CN" kern="100">
                <a:solidFill>
                  <a:srgbClr val="076EAD"/>
                </a:solidFill>
                <a:latin typeface="黑体" panose="02010609060101010101" pitchFamily="49" charset="-122"/>
                <a:ea typeface="黑体" panose="02010609060101010101" pitchFamily="49" charset="-122"/>
              </a:rPr>
              <a:t>语言的数据库编程技术在实际系统开发过程中的具体应用。本章实例主要涉及</a:t>
            </a:r>
            <a:r>
              <a:rPr lang="en-US" altLang="zh-CN" kern="100">
                <a:solidFill>
                  <a:srgbClr val="076EAD"/>
                </a:solidFill>
                <a:latin typeface="黑体" panose="02010609060101010101" pitchFamily="49" charset="-122"/>
                <a:ea typeface="黑体" panose="02010609060101010101" pitchFamily="49" charset="-122"/>
              </a:rPr>
              <a:t>Java</a:t>
            </a:r>
            <a:r>
              <a:rPr lang="zh-CN" altLang="zh-CN" kern="100">
                <a:solidFill>
                  <a:srgbClr val="076EAD"/>
                </a:solidFill>
                <a:latin typeface="黑体" panose="02010609060101010101" pitchFamily="49" charset="-122"/>
                <a:ea typeface="黑体" panose="02010609060101010101" pitchFamily="49" charset="-122"/>
              </a:rPr>
              <a:t>图形界面编程知识、</a:t>
            </a:r>
            <a:r>
              <a:rPr lang="en-US" altLang="zh-CN" kern="100">
                <a:solidFill>
                  <a:srgbClr val="076EAD"/>
                </a:solidFill>
                <a:latin typeface="黑体" panose="02010609060101010101" pitchFamily="49" charset="-122"/>
                <a:ea typeface="黑体" panose="02010609060101010101" pitchFamily="49" charset="-122"/>
              </a:rPr>
              <a:t>JDBC</a:t>
            </a:r>
            <a:r>
              <a:rPr lang="zh-CN" altLang="zh-CN" kern="100">
                <a:solidFill>
                  <a:srgbClr val="076EAD"/>
                </a:solidFill>
                <a:latin typeface="黑体" panose="02010609060101010101" pitchFamily="49" charset="-122"/>
                <a:ea typeface="黑体" panose="02010609060101010101" pitchFamily="49" charset="-122"/>
              </a:rPr>
              <a:t>数据库编程知识、基本的软件工程思想、基本的软件开发分层思想。</a:t>
            </a:r>
          </a:p>
        </p:txBody>
      </p:sp>
      <p:sp>
        <p:nvSpPr>
          <p:cNvPr id="3" name="Rectangle 1"/>
          <p:cNvSpPr>
            <a:spLocks noChangeArrowheads="1"/>
          </p:cNvSpPr>
          <p:nvPr/>
        </p:nvSpPr>
        <p:spPr bwMode="auto">
          <a:xfrm>
            <a:off x="338377" y="3119928"/>
            <a:ext cx="11420486" cy="230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77744" rIns="91440" bIns="184092" numCol="1" anchor="ctr" anchorCtr="0" compatLnSpc="1">
            <a:prstTxWarp prst="textNoShape">
              <a:avLst/>
            </a:prstTxWarp>
            <a:spAutoFit/>
          </a:bodyPr>
          <a:lstStyle>
            <a:lvl1pPr indent="266700"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en-US"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12.1.1 </a:t>
            </a:r>
            <a:r>
              <a:rPr kumimoji="0" lang="zh-CN" altLang="en-US"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需求分析</a:t>
            </a: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在学校的日常管理中，图书管理是一项非常重要的内容。随着学校规模的不断扩大，图书数量会急剧增加。采用传统的手工图书管理方式，管理过程繁琐而复杂，执行效率低，并且易于出错。在这种情况下，就需要开发一套图书管理系统来提高图书管理工作的效率和质量。</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所开发的图书管理系统会因为图书的数量、种类、提供的操作等不同而具有不同的复杂度。基本信息的维护、图书借阅、归还及查询等通常是图书管理系统的基本功能。在规模比较大、业务比较多的图书馆还需要包括图书的库存管理、销售管理、统计分析甚至决策支持等更加复杂的功能。</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174485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80522"/>
            <a:ext cx="11408146" cy="5287281"/>
          </a:xfrm>
          <a:prstGeom prst="rect">
            <a:avLst/>
          </a:prstGeom>
        </p:spPr>
        <p:txBody>
          <a:bodyPr wrap="square">
            <a:spAutoFit/>
          </a:bodyPr>
          <a:lstStyle/>
          <a:p>
            <a:pPr algn="just">
              <a:lnSpc>
                <a:spcPct val="156000"/>
              </a:lnSpc>
              <a:spcBef>
                <a:spcPts val="1400"/>
              </a:spcBef>
              <a:spcAft>
                <a:spcPts val="145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12.3.9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系统维护模块的实现</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管理员登录系统以后，在主界面上选择“系统管理”菜单项后可以使用系统管理模块。系统管理模块主要包括更改密码和退出系统两个子模块。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）修改密码模块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更改密码子模块用于实现对当前登录用户密码的修改。更改密码功能主要由</a:t>
            </a:r>
            <a:r>
              <a:rPr lang="en-US" altLang="zh-CN" kern="100">
                <a:solidFill>
                  <a:srgbClr val="076EAD"/>
                </a:solidFill>
                <a:latin typeface="黑体" panose="02010609060101010101" pitchFamily="49" charset="-122"/>
                <a:ea typeface="黑体" panose="02010609060101010101" pitchFamily="49" charset="-122"/>
              </a:rPr>
              <a:t>window</a:t>
            </a:r>
            <a:r>
              <a:rPr lang="zh-CN" altLang="zh-CN" kern="100">
                <a:solidFill>
                  <a:srgbClr val="076EAD"/>
                </a:solidFill>
                <a:latin typeface="黑体" panose="02010609060101010101" pitchFamily="49" charset="-122"/>
                <a:ea typeface="黑体" panose="02010609060101010101" pitchFamily="49" charset="-122"/>
              </a:rPr>
              <a:t>包下的</a:t>
            </a:r>
            <a:r>
              <a:rPr lang="en-US" altLang="zh-CN" kern="100">
                <a:solidFill>
                  <a:srgbClr val="076EAD"/>
                </a:solidFill>
                <a:latin typeface="黑体" panose="02010609060101010101" pitchFamily="49" charset="-122"/>
                <a:ea typeface="黑体" panose="02010609060101010101" pitchFamily="49" charset="-122"/>
              </a:rPr>
              <a:t>UpdatePassword</a:t>
            </a:r>
            <a:r>
              <a:rPr lang="zh-CN" altLang="zh-CN" kern="100">
                <a:solidFill>
                  <a:srgbClr val="076EAD"/>
                </a:solidFill>
                <a:latin typeface="黑体" panose="02010609060101010101" pitchFamily="49" charset="-122"/>
                <a:ea typeface="黑体" panose="02010609060101010101" pitchFamily="49" charset="-122"/>
              </a:rPr>
              <a:t>类来实现。选择</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系统管理</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菜单项下的</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更改密码</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子菜单后弹出更改密码界面。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程序首先获取用户两次输入的密码，然后比较两次输入的密码是否一致。如果两次输入密码不一致，则系统给出提示，终止方法执行。</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如果两次输入密码一致，则执行数据库操作。更新数据库</a:t>
            </a:r>
            <a:r>
              <a:rPr lang="en-US" altLang="zh-CN" kern="100">
                <a:solidFill>
                  <a:srgbClr val="076EAD"/>
                </a:solidFill>
                <a:latin typeface="黑体" panose="02010609060101010101" pitchFamily="49" charset="-122"/>
                <a:ea typeface="黑体" panose="02010609060101010101" pitchFamily="49" charset="-122"/>
              </a:rPr>
              <a:t>user</a:t>
            </a:r>
            <a:r>
              <a:rPr lang="zh-CN" altLang="zh-CN" kern="100">
                <a:solidFill>
                  <a:srgbClr val="076EAD"/>
                </a:solidFill>
                <a:latin typeface="黑体" panose="02010609060101010101" pitchFamily="49" charset="-122"/>
                <a:ea typeface="黑体" panose="02010609060101010101" pitchFamily="49" charset="-122"/>
              </a:rPr>
              <a:t>表中当前用户的密码为新密码。数据库操作成功，给出</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密码修改成功</a:t>
            </a:r>
            <a:r>
              <a:rPr lang="en-US" altLang="zh-CN" kern="100">
                <a:solidFill>
                  <a:srgbClr val="076EAD"/>
                </a:solidFill>
                <a:latin typeface="黑体" panose="02010609060101010101" pitchFamily="49" charset="-122"/>
                <a:ea typeface="黑体" panose="02010609060101010101" pitchFamily="49" charset="-122"/>
              </a:rPr>
              <a:t>”</a:t>
            </a:r>
            <a:r>
              <a:rPr lang="zh-CN" altLang="zh-CN" kern="100">
                <a:solidFill>
                  <a:srgbClr val="076EAD"/>
                </a:solidFill>
                <a:latin typeface="黑体" panose="02010609060101010101" pitchFamily="49" charset="-122"/>
                <a:ea typeface="黑体" panose="02010609060101010101" pitchFamily="49" charset="-122"/>
              </a:rPr>
              <a:t>提示。</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a:t>
            </a:r>
            <a:r>
              <a:rPr lang="en-US" altLang="zh-CN" kern="100">
                <a:solidFill>
                  <a:srgbClr val="076EAD"/>
                </a:solidFill>
                <a:latin typeface="黑体" panose="02010609060101010101" pitchFamily="49" charset="-122"/>
                <a:ea typeface="黑体" panose="02010609060101010101" pitchFamily="49" charset="-122"/>
              </a:rPr>
              <a:t>UpdatePassword</a:t>
            </a:r>
            <a:r>
              <a:rPr lang="zh-CN" altLang="zh-CN" kern="100">
                <a:solidFill>
                  <a:srgbClr val="076EAD"/>
                </a:solidFill>
                <a:latin typeface="黑体" panose="02010609060101010101" pitchFamily="49" charset="-122"/>
                <a:ea typeface="黑体" panose="02010609060101010101" pitchFamily="49" charset="-122"/>
              </a:rPr>
              <a:t>类的功能代</a:t>
            </a:r>
            <a:r>
              <a:rPr lang="zh-CN" altLang="zh-CN" kern="100" smtClean="0">
                <a:solidFill>
                  <a:srgbClr val="076EAD"/>
                </a:solidFill>
                <a:latin typeface="黑体" panose="02010609060101010101" pitchFamily="49" charset="-122"/>
                <a:ea typeface="黑体" panose="02010609060101010101" pitchFamily="49" charset="-122"/>
              </a:rPr>
              <a:t>码</a:t>
            </a:r>
            <a:r>
              <a:rPr lang="en-US" altLang="zh-CN" kern="100" smtClean="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rPr>
              <a:t> </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a:t>
            </a:r>
            <a:r>
              <a:rPr lang="zh-CN" altLang="en-US" kern="100">
                <a:solidFill>
                  <a:srgbClr val="076EAD"/>
                </a:solidFill>
                <a:latin typeface="黑体" panose="02010609060101010101" pitchFamily="49" charset="-122"/>
                <a:ea typeface="黑体" panose="02010609060101010101" pitchFamily="49" charset="-122"/>
                <a:hlinkClick r:id="rId2" action="ppaction://hlinkfile"/>
              </a:rPr>
              <a:t>超链接文件</a:t>
            </a:r>
            <a:r>
              <a:rPr lang="en-US" altLang="zh-CN" kern="100">
                <a:solidFill>
                  <a:srgbClr val="076EAD"/>
                </a:solidFill>
                <a:latin typeface="黑体" panose="02010609060101010101" pitchFamily="49" charset="-122"/>
                <a:ea typeface="黑体" panose="02010609060101010101" pitchFamily="49" charset="-122"/>
                <a:hlinkClick r:id="rId2" action="ppaction://hlinkfile"/>
              </a:rPr>
              <a:t>\12.3.3.docx</a:t>
            </a:r>
            <a:r>
              <a:rPr lang="en-US" altLang="zh-CN" kern="100">
                <a:solidFill>
                  <a:srgbClr val="076EAD"/>
                </a:solidFill>
                <a:latin typeface="黑体" panose="02010609060101010101" pitchFamily="49" charset="-122"/>
                <a:ea typeface="黑体" panose="02010609060101010101" pitchFamily="49"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143882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338377" y="695226"/>
            <a:ext cx="6096000" cy="923330"/>
          </a:xfrm>
          <a:prstGeom prst="rect">
            <a:avLst/>
          </a:prstGeom>
        </p:spPr>
        <p:txBody>
          <a:bodyPr>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③修改密码运行效果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修改密码的运行效果如图</a:t>
            </a:r>
            <a:r>
              <a:rPr lang="en-US" altLang="zh-CN" kern="100">
                <a:solidFill>
                  <a:srgbClr val="076EAD"/>
                </a:solidFill>
                <a:latin typeface="黑体" panose="02010609060101010101" pitchFamily="49" charset="-122"/>
                <a:ea typeface="黑体" panose="02010609060101010101" pitchFamily="49" charset="-122"/>
              </a:rPr>
              <a:t>12.26</a:t>
            </a:r>
            <a:r>
              <a:rPr lang="zh-CN" altLang="zh-CN" kern="100">
                <a:solidFill>
                  <a:srgbClr val="076EAD"/>
                </a:solidFill>
                <a:latin typeface="黑体" panose="02010609060101010101" pitchFamily="49" charset="-122"/>
                <a:ea typeface="黑体" panose="02010609060101010101" pitchFamily="49" charset="-122"/>
              </a:rPr>
              <a:t>所示。</a:t>
            </a:r>
          </a:p>
        </p:txBody>
      </p:sp>
      <p:pic>
        <p:nvPicPr>
          <p:cNvPr id="44034" name="图片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6377" y="1655802"/>
            <a:ext cx="333375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015541" y="3285278"/>
            <a:ext cx="2762295" cy="442878"/>
          </a:xfrm>
          <a:prstGeom prst="rect">
            <a:avLst/>
          </a:prstGeom>
        </p:spPr>
        <p:txBody>
          <a:bodyPr wrap="none">
            <a:spAutoFit/>
          </a:bodyPr>
          <a:lstStyle/>
          <a:p>
            <a:pPr indent="266700" algn="ctr">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图</a:t>
            </a:r>
            <a:r>
              <a:rPr lang="en-US" altLang="zh-CN" kern="100">
                <a:solidFill>
                  <a:srgbClr val="076EAD"/>
                </a:solidFill>
                <a:latin typeface="黑体" panose="02010609060101010101" pitchFamily="49" charset="-122"/>
                <a:ea typeface="黑体" panose="02010609060101010101" pitchFamily="49" charset="-122"/>
              </a:rPr>
              <a:t>12.26 </a:t>
            </a:r>
            <a:r>
              <a:rPr lang="zh-CN" altLang="zh-CN" kern="100">
                <a:solidFill>
                  <a:srgbClr val="076EAD"/>
                </a:solidFill>
                <a:latin typeface="黑体" panose="02010609060101010101" pitchFamily="49" charset="-122"/>
                <a:ea typeface="黑体" panose="02010609060101010101" pitchFamily="49" charset="-122"/>
              </a:rPr>
              <a:t>修改密码窗口</a:t>
            </a:r>
          </a:p>
        </p:txBody>
      </p:sp>
      <p:sp>
        <p:nvSpPr>
          <p:cNvPr id="4" name="矩形 3"/>
          <p:cNvSpPr/>
          <p:nvPr/>
        </p:nvSpPr>
        <p:spPr>
          <a:xfrm>
            <a:off x="338377" y="3728156"/>
            <a:ext cx="11109208" cy="2104872"/>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）退出系统模块</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①功能分析</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退出系统子模块的功能非常简单，即关闭主界面窗口，退出应用系统。</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②退出菜单中的代码如下所</a:t>
            </a:r>
            <a:r>
              <a:rPr lang="zh-CN" altLang="zh-CN" kern="100" smtClean="0">
                <a:solidFill>
                  <a:srgbClr val="076EAD"/>
                </a:solidFill>
                <a:latin typeface="黑体" panose="02010609060101010101" pitchFamily="49" charset="-122"/>
                <a:ea typeface="黑体" panose="02010609060101010101" pitchFamily="49" charset="-122"/>
              </a:rPr>
              <a:t>示</a:t>
            </a:r>
            <a:endParaRPr lang="en-US" altLang="zh-CN" kern="100" smtClean="0">
              <a:solidFill>
                <a:srgbClr val="076EAD"/>
              </a:solidFill>
              <a:latin typeface="黑体" panose="02010609060101010101" pitchFamily="49" charset="-122"/>
              <a:ea typeface="黑体" panose="02010609060101010101" pitchFamily="49" charset="-122"/>
            </a:endParaRPr>
          </a:p>
          <a:p>
            <a:pPr indent="266700" algn="just">
              <a:lnSpc>
                <a:spcPct val="150000"/>
              </a:lnSpc>
              <a:spcAft>
                <a:spcPts val="0"/>
              </a:spcAft>
              <a:tabLst>
                <a:tab pos="457200" algn="l"/>
              </a:tabLst>
            </a:pPr>
            <a:endParaRPr lang="zh-CN" altLang="zh-CN" kern="100">
              <a:solidFill>
                <a:srgbClr val="076EAD"/>
              </a:solidFill>
              <a:latin typeface="黑体" panose="02010609060101010101" pitchFamily="49" charset="-122"/>
              <a:ea typeface="黑体" panose="02010609060101010101" pitchFamily="49" charset="-122"/>
            </a:endParaRPr>
          </a:p>
        </p:txBody>
      </p:sp>
      <p:pic>
        <p:nvPicPr>
          <p:cNvPr id="44035" name="图片 1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987" y="5517168"/>
            <a:ext cx="312406" cy="26970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5"/>
          <p:cNvSpPr>
            <a:spLocks noChangeArrowheads="1"/>
          </p:cNvSpPr>
          <p:nvPr/>
        </p:nvSpPr>
        <p:spPr bwMode="auto">
          <a:xfrm>
            <a:off x="744003" y="5463706"/>
            <a:ext cx="93053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723900" algn="l"/>
              </a:tabLst>
              <a:defRPr>
                <a:solidFill>
                  <a:schemeClr val="tx1"/>
                </a:solidFill>
                <a:latin typeface="Arial" panose="020B0604020202020204" pitchFamily="34" charset="0"/>
              </a:defRPr>
            </a:lvl1pPr>
            <a:lvl2pPr eaLnBrk="0" fontAlgn="base" hangingPunct="0">
              <a:spcBef>
                <a:spcPct val="0"/>
              </a:spcBef>
              <a:spcAft>
                <a:spcPct val="0"/>
              </a:spcAft>
              <a:tabLst>
                <a:tab pos="723900" algn="l"/>
              </a:tabLst>
              <a:defRPr>
                <a:solidFill>
                  <a:schemeClr val="tx1"/>
                </a:solidFill>
                <a:latin typeface="Arial" panose="020B0604020202020204" pitchFamily="34" charset="0"/>
              </a:defRPr>
            </a:lvl2pPr>
            <a:lvl3pPr eaLnBrk="0" fontAlgn="base" hangingPunct="0">
              <a:spcBef>
                <a:spcPct val="0"/>
              </a:spcBef>
              <a:spcAft>
                <a:spcPct val="0"/>
              </a:spcAft>
              <a:tabLst>
                <a:tab pos="723900" algn="l"/>
              </a:tabLst>
              <a:defRPr>
                <a:solidFill>
                  <a:schemeClr val="tx1"/>
                </a:solidFill>
                <a:latin typeface="Arial" panose="020B0604020202020204" pitchFamily="34" charset="0"/>
              </a:defRPr>
            </a:lvl3pPr>
            <a:lvl4pPr eaLnBrk="0" fontAlgn="base" hangingPunct="0">
              <a:spcBef>
                <a:spcPct val="0"/>
              </a:spcBef>
              <a:spcAft>
                <a:spcPct val="0"/>
              </a:spcAft>
              <a:tabLst>
                <a:tab pos="723900" algn="l"/>
              </a:tabLst>
              <a:defRPr>
                <a:solidFill>
                  <a:schemeClr val="tx1"/>
                </a:solidFill>
                <a:latin typeface="Arial" panose="020B0604020202020204" pitchFamily="34" charset="0"/>
              </a:defRPr>
            </a:lvl4pPr>
            <a:lvl5pPr eaLnBrk="0" fontAlgn="base" hangingPunct="0">
              <a:spcBef>
                <a:spcPct val="0"/>
              </a:spcBef>
              <a:spcAft>
                <a:spcPct val="0"/>
              </a:spcAft>
              <a:tabLst>
                <a:tab pos="723900" algn="l"/>
              </a:tabLst>
              <a:defRPr>
                <a:solidFill>
                  <a:schemeClr val="tx1"/>
                </a:solidFill>
                <a:latin typeface="Arial" panose="020B0604020202020204" pitchFamily="34" charset="0"/>
              </a:defRPr>
            </a:lvl5pPr>
            <a:lvl6pPr eaLnBrk="0" fontAlgn="base" hangingPunct="0">
              <a:spcBef>
                <a:spcPct val="0"/>
              </a:spcBef>
              <a:spcAft>
                <a:spcPct val="0"/>
              </a:spcAft>
              <a:tabLst>
                <a:tab pos="723900" algn="l"/>
              </a:tabLst>
              <a:defRPr>
                <a:solidFill>
                  <a:schemeClr val="tx1"/>
                </a:solidFill>
                <a:latin typeface="Arial" panose="020B0604020202020204" pitchFamily="34" charset="0"/>
              </a:defRPr>
            </a:lvl6pPr>
            <a:lvl7pPr eaLnBrk="0" fontAlgn="base" hangingPunct="0">
              <a:spcBef>
                <a:spcPct val="0"/>
              </a:spcBef>
              <a:spcAft>
                <a:spcPct val="0"/>
              </a:spcAft>
              <a:tabLst>
                <a:tab pos="723900" algn="l"/>
              </a:tabLst>
              <a:defRPr>
                <a:solidFill>
                  <a:schemeClr val="tx1"/>
                </a:solidFill>
                <a:latin typeface="Arial" panose="020B0604020202020204" pitchFamily="34" charset="0"/>
              </a:defRPr>
            </a:lvl7pPr>
            <a:lvl8pPr eaLnBrk="0" fontAlgn="base" hangingPunct="0">
              <a:spcBef>
                <a:spcPct val="0"/>
              </a:spcBef>
              <a:spcAft>
                <a:spcPct val="0"/>
              </a:spcAft>
              <a:tabLst>
                <a:tab pos="723900" algn="l"/>
              </a:tabLst>
              <a:defRPr>
                <a:solidFill>
                  <a:schemeClr val="tx1"/>
                </a:solidFill>
                <a:latin typeface="Arial" panose="020B0604020202020204" pitchFamily="34" charset="0"/>
              </a:defRPr>
            </a:lvl8pPr>
            <a:lvl9pPr eaLnBrk="0" fontAlgn="base" hangingPunct="0">
              <a:spcBef>
                <a:spcPct val="0"/>
              </a:spcBef>
              <a:spcAft>
                <a:spcPct val="0"/>
              </a:spcAft>
              <a:tabLst>
                <a:tab pos="7239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723900" algn="l"/>
              </a:tabLst>
            </a:pPr>
            <a:r>
              <a:rPr kumimoji="0" lang="zh-CN"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提醒：</a:t>
            </a:r>
            <a:r>
              <a:rPr kumimoji="0" lang="zh-CN"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退出单个窗口，可以使用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this.dispose()</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方法，而如果要退出整个</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Application</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，则可以使用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System.exit(0)</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方法。</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305213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12.3  </a:t>
            </a:r>
            <a:r>
              <a:rPr lang="zh-CN" altLang="en-US" sz="3200">
                <a:solidFill>
                  <a:schemeClr val="bg1"/>
                </a:solidFill>
                <a:latin typeface="等线" panose="02010600030101010101" pitchFamily="2" charset="-122"/>
                <a:ea typeface="等线" panose="02010600030101010101" pitchFamily="2" charset="-122"/>
              </a:rPr>
              <a:t>项目实现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654900" y="1155684"/>
            <a:ext cx="10652008" cy="1963294"/>
          </a:xfrm>
          <a:prstGeom prst="rect">
            <a:avLst/>
          </a:prstGeom>
        </p:spPr>
        <p:txBody>
          <a:bodyPr wrap="square">
            <a:spAutoFit/>
          </a:bodyPr>
          <a:lstStyle/>
          <a:p>
            <a:pPr algn="just">
              <a:lnSpc>
                <a:spcPct val="150000"/>
              </a:lnSpc>
              <a:spcBef>
                <a:spcPts val="1400"/>
              </a:spcBef>
              <a:spcAft>
                <a:spcPts val="145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12.3.10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小结</a:t>
            </a:r>
          </a:p>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本项目实现了一个简单的图书管理系统，所涉及的知识点包括</a:t>
            </a:r>
            <a:r>
              <a:rPr lang="en-US"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Java</a:t>
            </a:r>
            <a:r>
              <a:rPr lang="zh-CN"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图形界面编程与</a:t>
            </a:r>
            <a:r>
              <a:rPr lang="en-US"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JDBC</a:t>
            </a:r>
            <a:r>
              <a:rPr lang="zh-CN"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数据库编程。由于涉及的比较简单，所以现有功能和后续功能，希望读者能持续完善。</a:t>
            </a:r>
            <a:endParaRPr lang="zh-CN" altLang="zh-CN" kern="100">
              <a:solidFill>
                <a:srgbClr val="076EAD"/>
              </a:solidFill>
              <a:latin typeface="黑体" panose="02010609060101010101" pitchFamily="49" charset="-122"/>
              <a:ea typeface="黑体" panose="02010609060101010101" pitchFamily="49" charset="-122"/>
            </a:endParaRPr>
          </a:p>
          <a:p>
            <a:pPr indent="266700" algn="just">
              <a:lnSpc>
                <a:spcPct val="150000"/>
              </a:lnSpc>
              <a:spcAft>
                <a:spcPts val="0"/>
              </a:spcAft>
            </a:pPr>
            <a:r>
              <a:rPr lang="en-US" altLang="zh-CN" kern="100">
                <a:solidFill>
                  <a:srgbClr val="076EAD"/>
                </a:solidFill>
                <a:latin typeface="黑体" panose="02010609060101010101" pitchFamily="49" charset="-122"/>
                <a:ea typeface="黑体" panose="02010609060101010101" pitchFamily="49" charset="-122"/>
                <a:cs typeface="宋体" panose="02010600030101010101" pitchFamily="2" charset="-122"/>
              </a:rPr>
              <a:t> </a:t>
            </a:r>
            <a:endParaRPr lang="zh-CN" altLang="zh-CN" kern="100">
              <a:solidFill>
                <a:srgbClr val="076EAD"/>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885188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smtClean="0">
                <a:solidFill>
                  <a:schemeClr val="bg1"/>
                </a:solidFill>
                <a:latin typeface="等线" panose="02010600030101010101" pitchFamily="2" charset="-122"/>
                <a:ea typeface="等线" panose="02010600030101010101" pitchFamily="2" charset="-122"/>
              </a:rPr>
              <a:t>12.1  GUI</a:t>
            </a:r>
            <a:r>
              <a:rPr lang="zh-CN" altLang="en-US" sz="3200" smtClean="0">
                <a:solidFill>
                  <a:schemeClr val="bg1"/>
                </a:solidFill>
                <a:latin typeface="等线" panose="02010600030101010101" pitchFamily="2" charset="-122"/>
                <a:ea typeface="等线" panose="02010600030101010101" pitchFamily="2" charset="-122"/>
              </a:rPr>
              <a:t>分布</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pic>
        <p:nvPicPr>
          <p:cNvPr id="2" name="图片 1"/>
          <p:cNvPicPr>
            <a:picLocks noChangeAspect="1"/>
          </p:cNvPicPr>
          <p:nvPr/>
        </p:nvPicPr>
        <p:blipFill>
          <a:blip r:embed="rId2"/>
          <a:stretch>
            <a:fillRect/>
          </a:stretch>
        </p:blipFill>
        <p:spPr>
          <a:xfrm>
            <a:off x="3815202" y="1815395"/>
            <a:ext cx="4092295" cy="2651990"/>
          </a:xfrm>
          <a:prstGeom prst="rect">
            <a:avLst/>
          </a:prstGeom>
        </p:spPr>
      </p:pic>
      <p:sp>
        <p:nvSpPr>
          <p:cNvPr id="3" name="矩形 2"/>
          <p:cNvSpPr/>
          <p:nvPr/>
        </p:nvSpPr>
        <p:spPr>
          <a:xfrm>
            <a:off x="4595618" y="4532823"/>
            <a:ext cx="2531462" cy="507831"/>
          </a:xfrm>
          <a:prstGeom prst="rect">
            <a:avLst/>
          </a:prstGeom>
        </p:spPr>
        <p:txBody>
          <a:bodyPr wrap="none">
            <a:spAutoFit/>
          </a:bodyPr>
          <a:lstStyle/>
          <a:p>
            <a:pPr indent="266700" algn="ctr">
              <a:lnSpc>
                <a:spcPct val="150000"/>
              </a:lnSpc>
              <a:spcAft>
                <a:spcPts val="0"/>
              </a:spcAft>
            </a:pPr>
            <a:r>
              <a:rPr lang="zh-CN" altLang="zh-CN" kern="100">
                <a:latin typeface="Times New Roman" panose="02020603050405020304" pitchFamily="18" charset="0"/>
                <a:ea typeface="仿宋" panose="02010609060101010101" pitchFamily="49" charset="-122"/>
              </a:rPr>
              <a:t>图</a:t>
            </a:r>
            <a:r>
              <a:rPr lang="en-US" altLang="zh-CN" kern="100">
                <a:latin typeface="Times New Roman" panose="02020603050405020304" pitchFamily="18" charset="0"/>
                <a:ea typeface="仿宋" panose="02010609060101010101" pitchFamily="49" charset="-122"/>
              </a:rPr>
              <a:t>12.1 </a:t>
            </a:r>
            <a:r>
              <a:rPr lang="zh-CN" altLang="zh-CN" kern="100">
                <a:latin typeface="Times New Roman" panose="02020603050405020304" pitchFamily="18" charset="0"/>
                <a:ea typeface="仿宋" panose="02010609060101010101" pitchFamily="49" charset="-122"/>
              </a:rPr>
              <a:t>本项目用例图</a:t>
            </a:r>
            <a:endParaRPr lang="zh-CN" altLang="zh-CN" kern="100">
              <a:latin typeface="Times New Roman" panose="02020603050405020304" pitchFamily="18" charset="0"/>
            </a:endParaRPr>
          </a:p>
        </p:txBody>
      </p:sp>
      <p:sp>
        <p:nvSpPr>
          <p:cNvPr id="4" name="矩形 3"/>
          <p:cNvSpPr/>
          <p:nvPr/>
        </p:nvSpPr>
        <p:spPr>
          <a:xfrm>
            <a:off x="338377" y="5393107"/>
            <a:ext cx="11258677" cy="923330"/>
          </a:xfrm>
          <a:prstGeom prst="rect">
            <a:avLst/>
          </a:prstGeom>
        </p:spPr>
        <p:txBody>
          <a:bodyPr wrap="square">
            <a:spAutoFit/>
          </a:bodyPr>
          <a:lstStyle/>
          <a:p>
            <a:pPr indent="266700" algn="just">
              <a:lnSpc>
                <a:spcPct val="150000"/>
              </a:lnSpc>
              <a:spcAft>
                <a:spcPts val="0"/>
              </a:spcAft>
            </a:pPr>
            <a:r>
              <a:rPr lang="zh-CN" altLang="zh-CN" kern="100">
                <a:solidFill>
                  <a:srgbClr val="076EAD"/>
                </a:solidFill>
                <a:latin typeface="黑体" panose="02010609060101010101" pitchFamily="49" charset="-122"/>
                <a:ea typeface="黑体" panose="02010609060101010101" pitchFamily="49" charset="-122"/>
              </a:rPr>
              <a:t>如图所示，管理员的功能有四个大模块，分别是基础数据维护，借阅管理，查询管理和系统管理；普通读者的功能有两个大模块，分别是查询管理和系统管理。</a:t>
            </a:r>
          </a:p>
        </p:txBody>
      </p:sp>
      <p:sp>
        <p:nvSpPr>
          <p:cNvPr id="5" name="矩形 4"/>
          <p:cNvSpPr/>
          <p:nvPr/>
        </p:nvSpPr>
        <p:spPr>
          <a:xfrm>
            <a:off x="338377" y="892065"/>
            <a:ext cx="11258677" cy="923330"/>
          </a:xfrm>
          <a:prstGeom prst="rect">
            <a:avLst/>
          </a:prstGeom>
        </p:spPr>
        <p:txBody>
          <a:bodyPr wrap="square">
            <a:spAutoFit/>
          </a:bodyPr>
          <a:lstStyle/>
          <a:p>
            <a:pPr lvl="0" indent="266700" eaLnBrk="0" fontAlgn="base" hangingPunct="0">
              <a:spcBef>
                <a:spcPct val="0"/>
              </a:spcBef>
              <a:spcAft>
                <a:spcPct val="0"/>
              </a:spcAft>
              <a:tabLst>
                <a:tab pos="457200" algn="l"/>
              </a:tabLst>
            </a:pPr>
            <a:r>
              <a:rPr lang="zh-CN" altLang="en-US">
                <a:solidFill>
                  <a:srgbClr val="076EAD"/>
                </a:solidFill>
                <a:latin typeface="黑体" panose="02010609060101010101" pitchFamily="49" charset="-122"/>
                <a:ea typeface="黑体" panose="02010609060101010101" pitchFamily="49" charset="-122"/>
                <a:cs typeface="Times New Roman" panose="02020603050405020304" pitchFamily="18" charset="0"/>
              </a:rPr>
              <a:t>在本项目中，只是初步实现图书借阅管理，功能还很不完善，希望大家在完成本案例后，要继续和持续地完善本案例。</a:t>
            </a:r>
            <a:endParaRPr lang="zh-CN" altLang="en-US">
              <a:solidFill>
                <a:srgbClr val="076EAD"/>
              </a:solidFill>
              <a:latin typeface="黑体" panose="02010609060101010101" pitchFamily="49" charset="-122"/>
              <a:ea typeface="黑体" panose="02010609060101010101" pitchFamily="49" charset="-122"/>
            </a:endParaRPr>
          </a:p>
          <a:p>
            <a:pPr lvl="0" indent="266700" eaLnBrk="0" fontAlgn="base" hangingPunct="0">
              <a:spcBef>
                <a:spcPct val="0"/>
              </a:spcBef>
              <a:spcAft>
                <a:spcPct val="0"/>
              </a:spcAft>
              <a:tabLst>
                <a:tab pos="457200" algn="l"/>
              </a:tabLst>
            </a:pPr>
            <a:r>
              <a:rPr lang="zh-CN" altLang="en-US">
                <a:solidFill>
                  <a:srgbClr val="076EAD"/>
                </a:solidFill>
                <a:latin typeface="黑体" panose="02010609060101010101" pitchFamily="49" charset="-122"/>
                <a:ea typeface="黑体" panose="02010609060101010101" pitchFamily="49" charset="-122"/>
                <a:cs typeface="Times New Roman" panose="02020603050405020304" pitchFamily="18" charset="0"/>
              </a:rPr>
              <a:t>本项目的用例图如图</a:t>
            </a:r>
            <a:r>
              <a:rPr lang="en-US" altLang="zh-CN">
                <a:solidFill>
                  <a:srgbClr val="076EAD"/>
                </a:solidFill>
                <a:latin typeface="黑体" panose="02010609060101010101" pitchFamily="49" charset="-122"/>
                <a:ea typeface="黑体" panose="02010609060101010101" pitchFamily="49" charset="-122"/>
                <a:cs typeface="Times New Roman" panose="02020603050405020304" pitchFamily="18" charset="0"/>
              </a:rPr>
              <a:t>12.1</a:t>
            </a:r>
            <a:r>
              <a:rPr lang="zh-CN" altLang="en-US">
                <a:solidFill>
                  <a:srgbClr val="076EAD"/>
                </a:solidFill>
                <a:latin typeface="黑体" panose="02010609060101010101" pitchFamily="49" charset="-122"/>
                <a:ea typeface="黑体" panose="02010609060101010101" pitchFamily="49" charset="-122"/>
                <a:cs typeface="Times New Roman" panose="02020603050405020304" pitchFamily="18" charset="0"/>
              </a:rPr>
              <a:t>所示。</a:t>
            </a:r>
            <a:endParaRPr lang="zh-CN" altLang="en-US">
              <a:solidFill>
                <a:srgbClr val="076EAD"/>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2487616" y="2911775"/>
            <a:ext cx="7216765" cy="3322608"/>
          </a:xfrm>
          <a:prstGeom prst="rect">
            <a:avLst/>
          </a:prstGeom>
        </p:spPr>
      </p:pic>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smtClean="0">
                <a:solidFill>
                  <a:schemeClr val="bg1"/>
                </a:solidFill>
                <a:latin typeface="等线" panose="02010600030101010101" pitchFamily="2" charset="-122"/>
                <a:ea typeface="等线" panose="02010600030101010101" pitchFamily="2" charset="-122"/>
              </a:rPr>
              <a:t>12.2  </a:t>
            </a:r>
            <a:r>
              <a:rPr lang="zh-CN" altLang="en-US" sz="3200" smtClean="0">
                <a:solidFill>
                  <a:schemeClr val="bg1"/>
                </a:solidFill>
                <a:latin typeface="等线" panose="02010600030101010101" pitchFamily="2" charset="-122"/>
                <a:ea typeface="等线" panose="02010600030101010101" pitchFamily="2" charset="-122"/>
              </a:rPr>
              <a:t>系统设计</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3" name="矩形 2"/>
          <p:cNvSpPr/>
          <p:nvPr/>
        </p:nvSpPr>
        <p:spPr>
          <a:xfrm>
            <a:off x="338376" y="730250"/>
            <a:ext cx="11434523" cy="1440587"/>
          </a:xfrm>
          <a:prstGeom prst="rect">
            <a:avLst/>
          </a:prstGeom>
        </p:spPr>
        <p:txBody>
          <a:bodyPr wrap="square">
            <a:spAutoFit/>
          </a:bodyPr>
          <a:lstStyle/>
          <a:p>
            <a:pPr>
              <a:lnSpc>
                <a:spcPct val="150000"/>
              </a:lnSpc>
              <a:spcBef>
                <a:spcPts val="1300"/>
              </a:spcBef>
              <a:spcAft>
                <a:spcPts val="1300"/>
              </a:spcAft>
            </a:pPr>
            <a:r>
              <a:rPr lang="en-US"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12.2 </a:t>
            </a:r>
            <a:r>
              <a:rPr lang="zh-CN" altLang="zh-CN" b="1" kern="100">
                <a:solidFill>
                  <a:srgbClr val="076EAD"/>
                </a:solidFill>
                <a:latin typeface="黑体" panose="02010609060101010101" pitchFamily="49" charset="-122"/>
                <a:ea typeface="黑体" panose="02010609060101010101" pitchFamily="49" charset="-122"/>
                <a:cs typeface="Times New Roman" panose="02020603050405020304" pitchFamily="18" charset="0"/>
              </a:rPr>
              <a:t>系统设计</a:t>
            </a:r>
          </a:p>
          <a:p>
            <a:pPr indent="266700">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对系统需求进行了简要地分析之后，在具体开发之前需要进行一下总体设计。系统设计包括系统总体结构、构建开发环境、确定系统工程目录这几个方面。下面分别对其进行介绍。</a:t>
            </a:r>
          </a:p>
        </p:txBody>
      </p:sp>
      <p:sp>
        <p:nvSpPr>
          <p:cNvPr id="5" name="Rectangle 3"/>
          <p:cNvSpPr>
            <a:spLocks noChangeArrowheads="1"/>
          </p:cNvSpPr>
          <p:nvPr/>
        </p:nvSpPr>
        <p:spPr bwMode="auto">
          <a:xfrm>
            <a:off x="338375" y="1931729"/>
            <a:ext cx="11434523" cy="1611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77744" rIns="91440" bIns="184092"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12.2.1 </a:t>
            </a:r>
            <a:r>
              <a:rPr kumimoji="0" lang="zh-CN" altLang="en-US"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总体结构设计</a:t>
            </a: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在对整个系统进行需求分析的基础上，将系统功能划分为</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4</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大功能模块：基础维护、借阅管理、查询管理、系统管理。系统的总体功能结构图如图</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12.2</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所示。</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
        <p:nvSpPr>
          <p:cNvPr id="7" name="矩形 6"/>
          <p:cNvSpPr/>
          <p:nvPr/>
        </p:nvSpPr>
        <p:spPr>
          <a:xfrm>
            <a:off x="4113627" y="6120033"/>
            <a:ext cx="3454792" cy="507831"/>
          </a:xfrm>
          <a:prstGeom prst="rect">
            <a:avLst/>
          </a:prstGeom>
        </p:spPr>
        <p:txBody>
          <a:bodyPr wrap="none">
            <a:spAutoFit/>
          </a:bodyPr>
          <a:lstStyle/>
          <a:p>
            <a:pPr indent="266700" algn="ctr">
              <a:lnSpc>
                <a:spcPct val="150000"/>
              </a:lnSpc>
              <a:spcAft>
                <a:spcPts val="0"/>
              </a:spcAft>
            </a:pPr>
            <a:r>
              <a:rPr lang="zh-CN" altLang="zh-CN" kern="100">
                <a:latin typeface="Times New Roman" panose="02020603050405020304" pitchFamily="18" charset="0"/>
                <a:ea typeface="仿宋" panose="02010609060101010101" pitchFamily="49" charset="-122"/>
              </a:rPr>
              <a:t>图</a:t>
            </a:r>
            <a:r>
              <a:rPr lang="en-US" altLang="zh-CN" kern="100">
                <a:latin typeface="Times New Roman" panose="02020603050405020304" pitchFamily="18" charset="0"/>
                <a:ea typeface="仿宋" panose="02010609060101010101" pitchFamily="49" charset="-122"/>
              </a:rPr>
              <a:t>12.2 </a:t>
            </a:r>
            <a:r>
              <a:rPr lang="zh-CN" altLang="zh-CN" kern="100">
                <a:latin typeface="Times New Roman" panose="02020603050405020304" pitchFamily="18" charset="0"/>
                <a:ea typeface="仿宋" panose="02010609060101010101" pitchFamily="49" charset="-122"/>
              </a:rPr>
              <a:t>本案例总体功能结构图</a:t>
            </a:r>
            <a:endParaRPr lang="zh-CN" altLang="zh-CN" kern="100">
              <a:latin typeface="Times New Roman" panose="02020603050405020304" pitchFamily="18" charset="0"/>
            </a:endParaRPr>
          </a:p>
        </p:txBody>
      </p:sp>
    </p:spTree>
    <p:extLst>
      <p:ext uri="{BB962C8B-B14F-4D97-AF65-F5344CB8AC3E}">
        <p14:creationId xmlns:p14="http://schemas.microsoft.com/office/powerpoint/2010/main" val="4460961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12.2  </a:t>
            </a:r>
            <a:r>
              <a:rPr lang="zh-CN" altLang="en-US" sz="3200">
                <a:solidFill>
                  <a:schemeClr val="bg1"/>
                </a:solidFill>
                <a:latin typeface="等线" panose="02010600030101010101" pitchFamily="2" charset="-122"/>
                <a:ea typeface="等线" panose="02010600030101010101" pitchFamily="2" charset="-122"/>
              </a:rPr>
              <a:t>系统设计</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2" name="矩形 1"/>
          <p:cNvSpPr/>
          <p:nvPr/>
        </p:nvSpPr>
        <p:spPr>
          <a:xfrm>
            <a:off x="117474" y="783391"/>
            <a:ext cx="11778518" cy="5493812"/>
          </a:xfrm>
          <a:prstGeom prst="rect">
            <a:avLst/>
          </a:prstGeom>
        </p:spPr>
        <p:txBody>
          <a:bodyPr wrap="square">
            <a:spAutoFit/>
          </a:bodyPr>
          <a:lstStyle/>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下面简单介绍一下各个功能模块所包含的子模块及主要功能。</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1</a:t>
            </a:r>
            <a:r>
              <a:rPr lang="zh-CN" altLang="zh-CN" kern="100">
                <a:solidFill>
                  <a:srgbClr val="076EAD"/>
                </a:solidFill>
                <a:latin typeface="黑体" panose="02010609060101010101" pitchFamily="49" charset="-122"/>
                <a:ea typeface="黑体" panose="02010609060101010101" pitchFamily="49" charset="-122"/>
              </a:rPr>
              <a:t>）基础维护：该模块包含图书信息维护和读者信息维护两个子模块。其中：</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①图书信息维护子模块用于维护图书信息，包括图书的添加、修改和删除操作；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②读者信息维护子模块用于维护读者信息，包括读者的添加、修改和删除操作。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2</a:t>
            </a:r>
            <a:r>
              <a:rPr lang="zh-CN" altLang="zh-CN" kern="100">
                <a:solidFill>
                  <a:srgbClr val="076EAD"/>
                </a:solidFill>
                <a:latin typeface="黑体" panose="02010609060101010101" pitchFamily="49" charset="-122"/>
                <a:ea typeface="黑体" panose="02010609060101010101" pitchFamily="49" charset="-122"/>
              </a:rPr>
              <a:t>）借阅管理：该模块包含借书和还书两个子模块。其中：</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①借书子模块用于实现读者借书操作；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②还书子模块用于实现读者还书操作。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3</a:t>
            </a:r>
            <a:r>
              <a:rPr lang="zh-CN" altLang="zh-CN" kern="100">
                <a:solidFill>
                  <a:srgbClr val="076EAD"/>
                </a:solidFill>
                <a:latin typeface="黑体" panose="02010609060101010101" pitchFamily="49" charset="-122"/>
                <a:ea typeface="黑体" panose="02010609060101010101" pitchFamily="49" charset="-122"/>
              </a:rPr>
              <a:t>）查询管理：该模块包含图书信息查询和读者信息查询两个子模块。其中：</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①图书信息查询子模块用于查询所有的图书信息，并且可以指定查询条件进行查询；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②读者信息查询子模块用于查询所有的读者信息，并且可以指定查询条件进行查询。</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a:t>
            </a:r>
            <a:r>
              <a:rPr lang="en-US" altLang="zh-CN" kern="100">
                <a:solidFill>
                  <a:srgbClr val="076EAD"/>
                </a:solidFill>
                <a:latin typeface="黑体" panose="02010609060101010101" pitchFamily="49" charset="-122"/>
                <a:ea typeface="黑体" panose="02010609060101010101" pitchFamily="49" charset="-122"/>
              </a:rPr>
              <a:t>4</a:t>
            </a:r>
            <a:r>
              <a:rPr lang="zh-CN" altLang="zh-CN" kern="100">
                <a:solidFill>
                  <a:srgbClr val="076EAD"/>
                </a:solidFill>
                <a:latin typeface="黑体" panose="02010609060101010101" pitchFamily="49" charset="-122"/>
                <a:ea typeface="黑体" panose="02010609060101010101" pitchFamily="49" charset="-122"/>
              </a:rPr>
              <a:t>）系统管理：该模块包含密码修改和退出系统两个子模块。其中：</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①密码修改子模块用于对当前用户的登录密码进行修改操作；</a:t>
            </a:r>
          </a:p>
          <a:p>
            <a:pPr indent="266700" algn="just">
              <a:lnSpc>
                <a:spcPct val="150000"/>
              </a:lnSpc>
              <a:spcAft>
                <a:spcPts val="0"/>
              </a:spcAft>
              <a:tabLst>
                <a:tab pos="457200" algn="l"/>
              </a:tabLst>
            </a:pPr>
            <a:r>
              <a:rPr lang="zh-CN" altLang="zh-CN" kern="100">
                <a:solidFill>
                  <a:srgbClr val="076EAD"/>
                </a:solidFill>
                <a:latin typeface="黑体" panose="02010609060101010101" pitchFamily="49" charset="-122"/>
                <a:ea typeface="黑体" panose="02010609060101010101" pitchFamily="49" charset="-122"/>
              </a:rPr>
              <a:t>②退出系统子模块实现系统退出功能。</a:t>
            </a:r>
          </a:p>
        </p:txBody>
      </p:sp>
    </p:spTree>
    <p:extLst>
      <p:ext uri="{BB962C8B-B14F-4D97-AF65-F5344CB8AC3E}">
        <p14:creationId xmlns:p14="http://schemas.microsoft.com/office/powerpoint/2010/main" val="37000180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3925904" y="4018364"/>
            <a:ext cx="3566469" cy="2232853"/>
          </a:xfrm>
          <a:prstGeom prst="rect">
            <a:avLst/>
          </a:prstGeom>
        </p:spPr>
      </p:pic>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smtClean="0">
                <a:solidFill>
                  <a:schemeClr val="bg1"/>
                </a:solidFill>
                <a:latin typeface="微软雅黑" panose="020B0503020204020204" pitchFamily="34" charset="-122"/>
                <a:ea typeface="微软雅黑" panose="020B0503020204020204" pitchFamily="34" charset="-122"/>
              </a:rPr>
              <a:t>《</a:t>
            </a:r>
            <a:r>
              <a:rPr lang="en-US" altLang="zh-CN" sz="1600">
                <a:solidFill>
                  <a:schemeClr val="bg1"/>
                </a:solidFill>
                <a:latin typeface="黑体" panose="02010609060101010101" pitchFamily="49" charset="-122"/>
                <a:ea typeface="黑体" panose="02010609060101010101" pitchFamily="49" charset="-122"/>
              </a:rPr>
              <a:t> Java </a:t>
            </a:r>
            <a:r>
              <a:rPr lang="zh-CN" altLang="en-US" sz="1600">
                <a:solidFill>
                  <a:schemeClr val="bg1"/>
                </a:solidFill>
                <a:latin typeface="黑体" panose="02010609060101010101" pitchFamily="49" charset="-122"/>
                <a:ea typeface="黑体" panose="02010609060101010101" pitchFamily="49" charset="-122"/>
              </a:rPr>
              <a:t>程</a:t>
            </a:r>
            <a:r>
              <a:rPr lang="zh-CN" altLang="en-US" sz="1600" smtClean="0">
                <a:solidFill>
                  <a:schemeClr val="bg1"/>
                </a:solidFill>
                <a:latin typeface="黑体" panose="02010609060101010101" pitchFamily="49" charset="-122"/>
                <a:ea typeface="黑体" panose="02010609060101010101" pitchFamily="49"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r>
              <a:rPr lang="zh-CN" altLang="en-US" sz="3200">
                <a:solidFill>
                  <a:schemeClr val="bg1"/>
                </a:solidFill>
                <a:latin typeface="Malgun Gothic Semilight" panose="020B0502040204020203" pitchFamily="34" charset="-122"/>
                <a:ea typeface="Malgun Gothic Semilight" panose="020B0502040204020203" pitchFamily="34" charset="-122"/>
              </a:rPr>
              <a:t> </a:t>
            </a:r>
            <a:r>
              <a:rPr lang="en-US" altLang="zh-CN" sz="3200">
                <a:solidFill>
                  <a:schemeClr val="bg1"/>
                </a:solidFill>
                <a:latin typeface="等线" panose="02010600030101010101" pitchFamily="2" charset="-122"/>
                <a:ea typeface="等线" panose="02010600030101010101" pitchFamily="2" charset="-122"/>
              </a:rPr>
              <a:t>12.2  </a:t>
            </a:r>
            <a:r>
              <a:rPr lang="zh-CN" altLang="en-US" sz="3200">
                <a:solidFill>
                  <a:schemeClr val="bg1"/>
                </a:solidFill>
                <a:latin typeface="等线" panose="02010600030101010101" pitchFamily="2" charset="-122"/>
                <a:ea typeface="等线" panose="02010600030101010101" pitchFamily="2" charset="-122"/>
              </a:rPr>
              <a:t>系统设计</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3" name="Rectangle 2"/>
          <p:cNvSpPr>
            <a:spLocks noChangeArrowheads="1"/>
          </p:cNvSpPr>
          <p:nvPr/>
        </p:nvSpPr>
        <p:spPr bwMode="auto">
          <a:xfrm>
            <a:off x="215532" y="842382"/>
            <a:ext cx="11425731" cy="230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77744" rIns="91440" bIns="184092" numCol="1" anchor="ctr" anchorCtr="0" compatLnSpc="1">
            <a:prstTxWarp prst="textNoShape">
              <a:avLst/>
            </a:prstTxWarp>
            <a:spAutoFit/>
          </a:bodyPr>
          <a:lstStyle>
            <a:lvl1pPr indent="266700"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en-US"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12.2.2 </a:t>
            </a:r>
            <a:r>
              <a:rPr kumimoji="0" lang="zh-CN" altLang="en-US"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构建开发环境</a:t>
            </a: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本系统是</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Java</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数据库编程方面应用的项目，又是初级版本的项目，所包含的数据量并不是很大。大家可以根据系统的实际情况，构建自己的开发环境；在本案例中采用如下所示的开发环境。</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操作系统：</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Windows 8</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数据库系统：</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MySql 5.6</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编程语言：</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JDK 1.6.0</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开发工具：</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Eclipse 3.7</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
        <p:nvSpPr>
          <p:cNvPr id="4" name="Rectangle 3"/>
          <p:cNvSpPr>
            <a:spLocks noChangeArrowheads="1"/>
          </p:cNvSpPr>
          <p:nvPr/>
        </p:nvSpPr>
        <p:spPr bwMode="auto">
          <a:xfrm>
            <a:off x="215532" y="3031050"/>
            <a:ext cx="11760934" cy="119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77744" rIns="91440" bIns="184092" numCol="1" anchor="ctr" anchorCtr="0" compatLnSpc="1">
            <a:prstTxWarp prst="textNoShape">
              <a:avLst/>
            </a:prstTxWarp>
            <a:spAutoFit/>
          </a:bodyPr>
          <a:lstStyle>
            <a:lvl1pPr indent="266700"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en-US" altLang="zh-CN"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10.2.3 </a:t>
            </a:r>
            <a:r>
              <a:rPr kumimoji="0" lang="zh-CN" altLang="en-US" b="1"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项目工程目录</a:t>
            </a:r>
          </a:p>
          <a:p>
            <a:pPr marL="0" marR="0" lvl="0" indent="266700" algn="l" defTabSz="914400" rtl="0" eaLnBrk="0" fontAlgn="base" latinLnBrk="0" hangingPunct="0">
              <a:lnSpc>
                <a:spcPct val="100000"/>
              </a:lnSpc>
              <a:spcBef>
                <a:spcPct val="0"/>
              </a:spcBef>
              <a:spcAft>
                <a:spcPct val="0"/>
              </a:spcAft>
              <a:buClrTx/>
              <a:buSzTx/>
              <a:buFontTx/>
              <a:buNone/>
              <a:tabLst>
                <a:tab pos="457200" algn="l"/>
              </a:tabLst>
            </a:pP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在开发一个实际的应用系统的时候，应该规划好系统工程的文件结构。有规划的工程文件结构便于在开发过程中进行管理，也使得开发工作的内容更加清晰。在</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Eclipse</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开发环境下，本系统最终的工程目录结构如图</a:t>
            </a:r>
            <a:r>
              <a:rPr kumimoji="0" lang="en-US" altLang="zh-CN"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12.3</a:t>
            </a:r>
            <a:r>
              <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cs typeface="Times New Roman" panose="02020603050405020304" pitchFamily="18" charset="0"/>
              </a:rPr>
              <a:t>所示。</a:t>
            </a:r>
            <a:endParaRPr kumimoji="0" lang="zh-CN" altLang="en-US" b="0" i="0" u="none" strike="noStrike" cap="none" normalizeH="0" baseline="0" smtClean="0">
              <a:ln>
                <a:noFill/>
              </a:ln>
              <a:solidFill>
                <a:srgbClr val="076EAD"/>
              </a:solidFill>
              <a:effectLst/>
              <a:latin typeface="黑体" panose="02010609060101010101" pitchFamily="49" charset="-122"/>
              <a:ea typeface="黑体" panose="02010609060101010101" pitchFamily="49" charset="-122"/>
            </a:endParaRPr>
          </a:p>
        </p:txBody>
      </p:sp>
      <p:sp>
        <p:nvSpPr>
          <p:cNvPr id="6" name="矩形 5"/>
          <p:cNvSpPr/>
          <p:nvPr/>
        </p:nvSpPr>
        <p:spPr>
          <a:xfrm>
            <a:off x="4005008" y="6052791"/>
            <a:ext cx="2531462" cy="507831"/>
          </a:xfrm>
          <a:prstGeom prst="rect">
            <a:avLst/>
          </a:prstGeom>
        </p:spPr>
        <p:txBody>
          <a:bodyPr wrap="none">
            <a:spAutoFit/>
          </a:bodyPr>
          <a:lstStyle/>
          <a:p>
            <a:pPr indent="266700" algn="ctr">
              <a:lnSpc>
                <a:spcPct val="150000"/>
              </a:lnSpc>
              <a:spcAft>
                <a:spcPts val="0"/>
              </a:spcAft>
            </a:pPr>
            <a:r>
              <a:rPr lang="zh-CN" altLang="zh-CN" kern="100">
                <a:latin typeface="Times New Roman" panose="02020603050405020304" pitchFamily="18" charset="0"/>
                <a:ea typeface="仿宋" panose="02010609060101010101" pitchFamily="49" charset="-122"/>
              </a:rPr>
              <a:t>图</a:t>
            </a:r>
            <a:r>
              <a:rPr lang="en-US" altLang="zh-CN" kern="100">
                <a:latin typeface="Times New Roman" panose="02020603050405020304" pitchFamily="18" charset="0"/>
                <a:ea typeface="仿宋" panose="02010609060101010101" pitchFamily="49" charset="-122"/>
              </a:rPr>
              <a:t>12.3 </a:t>
            </a:r>
            <a:r>
              <a:rPr lang="zh-CN" altLang="zh-CN" kern="100">
                <a:latin typeface="Times New Roman" panose="02020603050405020304" pitchFamily="18" charset="0"/>
                <a:ea typeface="仿宋" panose="02010609060101010101" pitchFamily="49" charset="-122"/>
              </a:rPr>
              <a:t>项目工程目录</a:t>
            </a:r>
            <a:endParaRPr lang="zh-CN" altLang="zh-CN" kern="100">
              <a:latin typeface="Times New Roman" panose="02020603050405020304" pitchFamily="18" charset="0"/>
            </a:endParaRPr>
          </a:p>
        </p:txBody>
      </p:sp>
    </p:spTree>
    <p:extLst>
      <p:ext uri="{BB962C8B-B14F-4D97-AF65-F5344CB8AC3E}">
        <p14:creationId xmlns:p14="http://schemas.microsoft.com/office/powerpoint/2010/main" val="26236176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10章</Template>
  <TotalTime>146</TotalTime>
  <Words>10291</Words>
  <Application>Microsoft Office PowerPoint</Application>
  <PresentationFormat>宽屏</PresentationFormat>
  <Paragraphs>462</Paragraphs>
  <Slides>53</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53</vt:i4>
      </vt:variant>
    </vt:vector>
  </HeadingPairs>
  <TitlesOfParts>
    <vt:vector size="64" baseType="lpstr">
      <vt:lpstr>宋体</vt:lpstr>
      <vt:lpstr>Calibri</vt:lpstr>
      <vt:lpstr>Calibri Light</vt:lpstr>
      <vt:lpstr>Times New Roman</vt:lpstr>
      <vt:lpstr>等线</vt:lpstr>
      <vt:lpstr>黑体</vt:lpstr>
      <vt:lpstr>Malgun Gothic Semilight</vt:lpstr>
      <vt:lpstr>微软雅黑</vt:lpstr>
      <vt:lpstr>仿宋</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王卫</dc:creator>
  <cp:lastModifiedBy>王卫</cp:lastModifiedBy>
  <cp:revision>17</cp:revision>
  <dcterms:created xsi:type="dcterms:W3CDTF">2017-03-06T12:09:07Z</dcterms:created>
  <dcterms:modified xsi:type="dcterms:W3CDTF">2017-03-13T08:44:51Z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