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7" r:id="rId1"/>
  </p:sldMasterIdLst>
  <p:notesMasterIdLst>
    <p:notesMasterId r:id="rId73"/>
  </p:notesMasterIdLst>
  <p:handoutMasterIdLst>
    <p:handoutMasterId r:id="rId74"/>
  </p:handoutMasterIdLst>
  <p:sldIdLst>
    <p:sldId id="331" r:id="rId2"/>
    <p:sldId id="257" r:id="rId3"/>
    <p:sldId id="327" r:id="rId4"/>
    <p:sldId id="329" r:id="rId5"/>
    <p:sldId id="256" r:id="rId6"/>
    <p:sldId id="258" r:id="rId7"/>
    <p:sldId id="259" r:id="rId8"/>
    <p:sldId id="260" r:id="rId9"/>
    <p:sldId id="265" r:id="rId10"/>
    <p:sldId id="266" r:id="rId11"/>
    <p:sldId id="267" r:id="rId12"/>
    <p:sldId id="261" r:id="rId13"/>
    <p:sldId id="268" r:id="rId14"/>
    <p:sldId id="269" r:id="rId15"/>
    <p:sldId id="270" r:id="rId16"/>
    <p:sldId id="271" r:id="rId17"/>
    <p:sldId id="272" r:id="rId18"/>
    <p:sldId id="273" r:id="rId19"/>
    <p:sldId id="274" r:id="rId20"/>
    <p:sldId id="277" r:id="rId21"/>
    <p:sldId id="278" r:id="rId22"/>
    <p:sldId id="279" r:id="rId23"/>
    <p:sldId id="280" r:id="rId24"/>
    <p:sldId id="281" r:id="rId25"/>
    <p:sldId id="282" r:id="rId26"/>
    <p:sldId id="262" r:id="rId27"/>
    <p:sldId id="263" r:id="rId28"/>
    <p:sldId id="264" r:id="rId29"/>
    <p:sldId id="283" r:id="rId30"/>
    <p:sldId id="284" r:id="rId31"/>
    <p:sldId id="285" r:id="rId32"/>
    <p:sldId id="286" r:id="rId33"/>
    <p:sldId id="287" r:id="rId34"/>
    <p:sldId id="294" r:id="rId35"/>
    <p:sldId id="330" r:id="rId36"/>
    <p:sldId id="295" r:id="rId37"/>
    <p:sldId id="296" r:id="rId38"/>
    <p:sldId id="297" r:id="rId39"/>
    <p:sldId id="299" r:id="rId40"/>
    <p:sldId id="298" r:id="rId41"/>
    <p:sldId id="289" r:id="rId42"/>
    <p:sldId id="301" r:id="rId43"/>
    <p:sldId id="302" r:id="rId44"/>
    <p:sldId id="290" r:id="rId45"/>
    <p:sldId id="291" r:id="rId46"/>
    <p:sldId id="292" r:id="rId47"/>
    <p:sldId id="293" r:id="rId48"/>
    <p:sldId id="303" r:id="rId49"/>
    <p:sldId id="304" r:id="rId50"/>
    <p:sldId id="305" r:id="rId51"/>
    <p:sldId id="306" r:id="rId52"/>
    <p:sldId id="307" r:id="rId53"/>
    <p:sldId id="308" r:id="rId54"/>
    <p:sldId id="309" r:id="rId55"/>
    <p:sldId id="310" r:id="rId56"/>
    <p:sldId id="312" r:id="rId57"/>
    <p:sldId id="313" r:id="rId58"/>
    <p:sldId id="314" r:id="rId59"/>
    <p:sldId id="315" r:id="rId60"/>
    <p:sldId id="316" r:id="rId61"/>
    <p:sldId id="317" r:id="rId62"/>
    <p:sldId id="328" r:id="rId63"/>
    <p:sldId id="318" r:id="rId64"/>
    <p:sldId id="319" r:id="rId65"/>
    <p:sldId id="320" r:id="rId66"/>
    <p:sldId id="321" r:id="rId67"/>
    <p:sldId id="322" r:id="rId68"/>
    <p:sldId id="323" r:id="rId69"/>
    <p:sldId id="324" r:id="rId70"/>
    <p:sldId id="325" r:id="rId71"/>
    <p:sldId id="326" r:id="rId7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Tahoma" pitchFamily="34" charset="0"/>
        <a:ea typeface="宋体" pitchFamily="2" charset="-122"/>
        <a:cs typeface="+mn-cs"/>
      </a:defRPr>
    </a:lvl1pPr>
    <a:lvl2pPr marL="457200" algn="l" rtl="0" fontAlgn="base">
      <a:spcBef>
        <a:spcPct val="0"/>
      </a:spcBef>
      <a:spcAft>
        <a:spcPct val="0"/>
      </a:spcAft>
      <a:defRPr kern="1200">
        <a:solidFill>
          <a:schemeClr val="tx1"/>
        </a:solidFill>
        <a:latin typeface="Tahoma" pitchFamily="34" charset="0"/>
        <a:ea typeface="宋体" pitchFamily="2" charset="-122"/>
        <a:cs typeface="+mn-cs"/>
      </a:defRPr>
    </a:lvl2pPr>
    <a:lvl3pPr marL="914400" algn="l" rtl="0" fontAlgn="base">
      <a:spcBef>
        <a:spcPct val="0"/>
      </a:spcBef>
      <a:spcAft>
        <a:spcPct val="0"/>
      </a:spcAft>
      <a:defRPr kern="1200">
        <a:solidFill>
          <a:schemeClr val="tx1"/>
        </a:solidFill>
        <a:latin typeface="Tahoma" pitchFamily="34" charset="0"/>
        <a:ea typeface="宋体" pitchFamily="2" charset="-122"/>
        <a:cs typeface="+mn-cs"/>
      </a:defRPr>
    </a:lvl3pPr>
    <a:lvl4pPr marL="1371600" algn="l" rtl="0" fontAlgn="base">
      <a:spcBef>
        <a:spcPct val="0"/>
      </a:spcBef>
      <a:spcAft>
        <a:spcPct val="0"/>
      </a:spcAft>
      <a:defRPr kern="1200">
        <a:solidFill>
          <a:schemeClr val="tx1"/>
        </a:solidFill>
        <a:latin typeface="Tahoma" pitchFamily="34" charset="0"/>
        <a:ea typeface="宋体" pitchFamily="2" charset="-122"/>
        <a:cs typeface="+mn-cs"/>
      </a:defRPr>
    </a:lvl4pPr>
    <a:lvl5pPr marL="1828800" algn="l" rtl="0" fontAlgn="base">
      <a:spcBef>
        <a:spcPct val="0"/>
      </a:spcBef>
      <a:spcAft>
        <a:spcPct val="0"/>
      </a:spcAft>
      <a:defRPr kern="1200">
        <a:solidFill>
          <a:schemeClr val="tx1"/>
        </a:solidFill>
        <a:latin typeface="Tahoma" pitchFamily="34" charset="0"/>
        <a:ea typeface="宋体" pitchFamily="2" charset="-122"/>
        <a:cs typeface="+mn-cs"/>
      </a:defRPr>
    </a:lvl5pPr>
    <a:lvl6pPr marL="2286000" algn="l" defTabSz="914400" rtl="0" eaLnBrk="1" latinLnBrk="0" hangingPunct="1">
      <a:defRPr kern="1200">
        <a:solidFill>
          <a:schemeClr val="tx1"/>
        </a:solidFill>
        <a:latin typeface="Tahoma" pitchFamily="34" charset="0"/>
        <a:ea typeface="宋体" pitchFamily="2" charset="-122"/>
        <a:cs typeface="+mn-cs"/>
      </a:defRPr>
    </a:lvl6pPr>
    <a:lvl7pPr marL="2743200" algn="l" defTabSz="914400" rtl="0" eaLnBrk="1" latinLnBrk="0" hangingPunct="1">
      <a:defRPr kern="1200">
        <a:solidFill>
          <a:schemeClr val="tx1"/>
        </a:solidFill>
        <a:latin typeface="Tahoma" pitchFamily="34" charset="0"/>
        <a:ea typeface="宋体" pitchFamily="2" charset="-122"/>
        <a:cs typeface="+mn-cs"/>
      </a:defRPr>
    </a:lvl7pPr>
    <a:lvl8pPr marL="3200400" algn="l" defTabSz="914400" rtl="0" eaLnBrk="1" latinLnBrk="0" hangingPunct="1">
      <a:defRPr kern="1200">
        <a:solidFill>
          <a:schemeClr val="tx1"/>
        </a:solidFill>
        <a:latin typeface="Tahoma" pitchFamily="34" charset="0"/>
        <a:ea typeface="宋体" pitchFamily="2" charset="-122"/>
        <a:cs typeface="+mn-cs"/>
      </a:defRPr>
    </a:lvl8pPr>
    <a:lvl9pPr marL="3657600" algn="l" defTabSz="914400" rtl="0" eaLnBrk="1" latinLnBrk="0" hangingPunct="1">
      <a:defRPr kern="1200">
        <a:solidFill>
          <a:schemeClr val="tx1"/>
        </a:solidFill>
        <a:latin typeface="Tahoma"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00FF"/>
    <a:srgbClr val="FFCCFF"/>
    <a:srgbClr val="FF6600"/>
    <a:srgbClr val="FF3300"/>
    <a:srgbClr val="FF7C80"/>
    <a:srgbClr val="FF66FF"/>
    <a:srgbClr val="DB295C"/>
    <a:srgbClr val="FF33CC"/>
    <a:srgbClr val="FF9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1" d="100"/>
          <a:sy n="71" d="100"/>
        </p:scale>
        <p:origin x="-486"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wmf"/><Relationship Id="rId1" Type="http://schemas.openxmlformats.org/officeDocument/2006/relationships/image" Target="../media/image10.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atin typeface="Arial" pitchFamily="34" charset="0"/>
              </a:defRPr>
            </a:lvl1pPr>
          </a:lstStyle>
          <a:p>
            <a:endParaRPr lang="en-US" altLang="zh-CN"/>
          </a:p>
        </p:txBody>
      </p:sp>
      <p:sp>
        <p:nvSpPr>
          <p:cNvPr id="31747"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Arial" pitchFamily="34" charset="0"/>
              </a:defRPr>
            </a:lvl1pPr>
          </a:lstStyle>
          <a:p>
            <a:endParaRPr lang="en-US" altLang="zh-CN"/>
          </a:p>
        </p:txBody>
      </p:sp>
      <p:sp>
        <p:nvSpPr>
          <p:cNvPr id="31748"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Arial" pitchFamily="34" charset="0"/>
              </a:defRPr>
            </a:lvl1pPr>
          </a:lstStyle>
          <a:p>
            <a:endParaRPr lang="en-US" altLang="zh-CN"/>
          </a:p>
        </p:txBody>
      </p:sp>
      <p:sp>
        <p:nvSpPr>
          <p:cNvPr id="31749"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Arial" pitchFamily="34" charset="0"/>
              </a:defRPr>
            </a:lvl1pPr>
          </a:lstStyle>
          <a:p>
            <a:fld id="{BF1127B1-41D9-48FF-92A9-DB8F64E4C9BA}" type="slidenum">
              <a:rPr lang="en-US" altLang="zh-CN"/>
              <a:pPr/>
              <a:t>‹#›</a:t>
            </a:fld>
            <a:endParaRPr lang="en-US" altLang="zh-CN"/>
          </a:p>
        </p:txBody>
      </p:sp>
    </p:spTree>
    <p:extLst>
      <p:ext uri="{BB962C8B-B14F-4D97-AF65-F5344CB8AC3E}">
        <p14:creationId xmlns:p14="http://schemas.microsoft.com/office/powerpoint/2010/main" val="22725804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atin typeface="Arial" pitchFamily="34" charset="0"/>
              </a:defRPr>
            </a:lvl1pPr>
          </a:lstStyle>
          <a:p>
            <a:endParaRPr lang="en-US" altLang="zh-CN"/>
          </a:p>
        </p:txBody>
      </p:sp>
      <p:sp>
        <p:nvSpPr>
          <p:cNvPr id="5939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Arial" pitchFamily="34" charset="0"/>
              </a:defRPr>
            </a:lvl1pPr>
          </a:lstStyle>
          <a:p>
            <a:endParaRPr lang="en-US" altLang="zh-CN"/>
          </a:p>
        </p:txBody>
      </p:sp>
      <p:sp>
        <p:nvSpPr>
          <p:cNvPr id="5939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939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5939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Arial" pitchFamily="34" charset="0"/>
              </a:defRPr>
            </a:lvl1pPr>
          </a:lstStyle>
          <a:p>
            <a:endParaRPr lang="en-US" altLang="zh-CN"/>
          </a:p>
        </p:txBody>
      </p:sp>
      <p:sp>
        <p:nvSpPr>
          <p:cNvPr id="5939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Arial" pitchFamily="34" charset="0"/>
              </a:defRPr>
            </a:lvl1pPr>
          </a:lstStyle>
          <a:p>
            <a:fld id="{720D1EDF-70E6-4DB4-B4AC-68C2FE5F5519}" type="slidenum">
              <a:rPr lang="en-US" altLang="zh-CN"/>
              <a:pPr/>
              <a:t>‹#›</a:t>
            </a:fld>
            <a:endParaRPr lang="en-US" altLang="zh-CN"/>
          </a:p>
        </p:txBody>
      </p:sp>
    </p:spTree>
    <p:extLst>
      <p:ext uri="{BB962C8B-B14F-4D97-AF65-F5344CB8AC3E}">
        <p14:creationId xmlns:p14="http://schemas.microsoft.com/office/powerpoint/2010/main" val="380368123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34" charset="0"/>
        <a:ea typeface="宋体" pitchFamily="2" charset="-122"/>
        <a:cs typeface="+mn-cs"/>
      </a:defRPr>
    </a:lvl1pPr>
    <a:lvl2pPr marL="457200" algn="l" rtl="0" fontAlgn="base">
      <a:spcBef>
        <a:spcPct val="30000"/>
      </a:spcBef>
      <a:spcAft>
        <a:spcPct val="0"/>
      </a:spcAft>
      <a:defRPr sz="1200" kern="1200">
        <a:solidFill>
          <a:schemeClr val="tx1"/>
        </a:solidFill>
        <a:latin typeface="Arial" pitchFamily="34" charset="0"/>
        <a:ea typeface="宋体" pitchFamily="2" charset="-122"/>
        <a:cs typeface="+mn-cs"/>
      </a:defRPr>
    </a:lvl2pPr>
    <a:lvl3pPr marL="914400" algn="l" rtl="0" fontAlgn="base">
      <a:spcBef>
        <a:spcPct val="30000"/>
      </a:spcBef>
      <a:spcAft>
        <a:spcPct val="0"/>
      </a:spcAft>
      <a:defRPr sz="1200" kern="1200">
        <a:solidFill>
          <a:schemeClr val="tx1"/>
        </a:solidFill>
        <a:latin typeface="Arial" pitchFamily="34" charset="0"/>
        <a:ea typeface="宋体" pitchFamily="2" charset="-122"/>
        <a:cs typeface="+mn-cs"/>
      </a:defRPr>
    </a:lvl3pPr>
    <a:lvl4pPr marL="1371600" algn="l" rtl="0" fontAlgn="base">
      <a:spcBef>
        <a:spcPct val="30000"/>
      </a:spcBef>
      <a:spcAft>
        <a:spcPct val="0"/>
      </a:spcAft>
      <a:defRPr sz="1200" kern="1200">
        <a:solidFill>
          <a:schemeClr val="tx1"/>
        </a:solidFill>
        <a:latin typeface="Arial" pitchFamily="34" charset="0"/>
        <a:ea typeface="宋体" pitchFamily="2" charset="-122"/>
        <a:cs typeface="+mn-cs"/>
      </a:defRPr>
    </a:lvl4pPr>
    <a:lvl5pPr marL="1828800" algn="l" rtl="0" fontAlgn="base">
      <a:spcBef>
        <a:spcPct val="30000"/>
      </a:spcBef>
      <a:spcAft>
        <a:spcPct val="0"/>
      </a:spcAft>
      <a:defRPr sz="1200" kern="1200">
        <a:solidFill>
          <a:schemeClr val="tx1"/>
        </a:solidFill>
        <a:latin typeface="Arial"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58370" name="Group 2"/>
          <p:cNvGrpSpPr>
            <a:grpSpLocks/>
          </p:cNvGrpSpPr>
          <p:nvPr/>
        </p:nvGrpSpPr>
        <p:grpSpPr bwMode="auto">
          <a:xfrm>
            <a:off x="129565" y="2373311"/>
            <a:ext cx="9009063" cy="1052513"/>
            <a:chOff x="0" y="1536"/>
            <a:chExt cx="5675" cy="663"/>
          </a:xfrm>
        </p:grpSpPr>
        <p:grpSp>
          <p:nvGrpSpPr>
            <p:cNvPr id="58371" name="Group 3"/>
            <p:cNvGrpSpPr>
              <a:grpSpLocks/>
            </p:cNvGrpSpPr>
            <p:nvPr/>
          </p:nvGrpSpPr>
          <p:grpSpPr bwMode="auto">
            <a:xfrm>
              <a:off x="183" y="1604"/>
              <a:ext cx="448" cy="299"/>
              <a:chOff x="720" y="336"/>
              <a:chExt cx="624" cy="432"/>
            </a:xfrm>
          </p:grpSpPr>
          <p:sp>
            <p:nvSpPr>
              <p:cNvPr id="58372" name="Rectangle 4"/>
              <p:cNvSpPr>
                <a:spLocks noChangeArrowheads="1"/>
              </p:cNvSpPr>
              <p:nvPr/>
            </p:nvSpPr>
            <p:spPr bwMode="auto">
              <a:xfrm>
                <a:off x="720" y="336"/>
                <a:ext cx="384" cy="432"/>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837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8374" name="Group 6"/>
            <p:cNvGrpSpPr>
              <a:grpSpLocks/>
            </p:cNvGrpSpPr>
            <p:nvPr/>
          </p:nvGrpSpPr>
          <p:grpSpPr bwMode="auto">
            <a:xfrm>
              <a:off x="261" y="1870"/>
              <a:ext cx="465" cy="299"/>
              <a:chOff x="912" y="2640"/>
              <a:chExt cx="672" cy="432"/>
            </a:xfrm>
          </p:grpSpPr>
          <p:sp>
            <p:nvSpPr>
              <p:cNvPr id="58375" name="Rectangle 7"/>
              <p:cNvSpPr>
                <a:spLocks noChangeArrowheads="1"/>
              </p:cNvSpPr>
              <p:nvPr/>
            </p:nvSpPr>
            <p:spPr bwMode="auto">
              <a:xfrm>
                <a:off x="912" y="2640"/>
                <a:ext cx="384" cy="432"/>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8376"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5837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8378" name="Rectangle 10"/>
            <p:cNvSpPr>
              <a:spLocks noChangeArrowheads="1"/>
            </p:cNvSpPr>
            <p:nvPr/>
          </p:nvSpPr>
          <p:spPr bwMode="auto">
            <a:xfrm>
              <a:off x="400" y="1536"/>
              <a:ext cx="20" cy="663"/>
            </a:xfrm>
            <a:prstGeom prst="rect">
              <a:avLst/>
            </a:prstGeom>
            <a:solidFill>
              <a:schemeClr val="bg2"/>
            </a:solidFill>
            <a:ln>
              <a:noFill/>
            </a:ln>
            <a:effectLst/>
            <a:extLs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837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58380" name="Rectangle 12"/>
          <p:cNvSpPr>
            <a:spLocks noGrp="1" noChangeArrowheads="1"/>
          </p:cNvSpPr>
          <p:nvPr>
            <p:ph type="ctrTitle"/>
          </p:nvPr>
        </p:nvSpPr>
        <p:spPr>
          <a:xfrm>
            <a:off x="990600" y="1676400"/>
            <a:ext cx="7772400" cy="1462088"/>
          </a:xfrm>
        </p:spPr>
        <p:txBody>
          <a:bodyPr/>
          <a:lstStyle>
            <a:lvl1pPr>
              <a:defRPr/>
            </a:lvl1pPr>
          </a:lstStyle>
          <a:p>
            <a:pPr lvl="0"/>
            <a:r>
              <a:rPr lang="zh-CN" altLang="en-US" noProof="0" smtClean="0"/>
              <a:t>单击此处编辑母版标题样式</a:t>
            </a:r>
          </a:p>
        </p:txBody>
      </p:sp>
      <p:sp>
        <p:nvSpPr>
          <p:cNvPr id="58381"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pPr lvl="0"/>
            <a:r>
              <a:rPr lang="zh-CN" altLang="en-US" noProof="0" smtClean="0"/>
              <a:t>单击此处编辑母版副标题样式</a:t>
            </a:r>
          </a:p>
        </p:txBody>
      </p:sp>
      <p:sp>
        <p:nvSpPr>
          <p:cNvPr id="58382" name="Rectangle 14"/>
          <p:cNvSpPr>
            <a:spLocks noGrp="1" noChangeArrowheads="1"/>
          </p:cNvSpPr>
          <p:nvPr>
            <p:ph type="dt" sz="half" idx="2"/>
          </p:nvPr>
        </p:nvSpPr>
        <p:spPr>
          <a:xfrm>
            <a:off x="990600" y="6248400"/>
            <a:ext cx="1905000" cy="457200"/>
          </a:xfrm>
        </p:spPr>
        <p:txBody>
          <a:bodyPr/>
          <a:lstStyle>
            <a:lvl1pPr>
              <a:defRPr>
                <a:solidFill>
                  <a:schemeClr val="bg2"/>
                </a:solidFill>
              </a:defRPr>
            </a:lvl1pPr>
          </a:lstStyle>
          <a:p>
            <a:endParaRPr lang="en-US" altLang="zh-CN"/>
          </a:p>
        </p:txBody>
      </p:sp>
      <p:sp>
        <p:nvSpPr>
          <p:cNvPr id="58383" name="Rectangle 15"/>
          <p:cNvSpPr>
            <a:spLocks noGrp="1" noChangeArrowheads="1"/>
          </p:cNvSpPr>
          <p:nvPr>
            <p:ph type="ftr" sz="quarter" idx="3"/>
          </p:nvPr>
        </p:nvSpPr>
        <p:spPr>
          <a:xfrm>
            <a:off x="3429000" y="6248400"/>
            <a:ext cx="2895600" cy="457200"/>
          </a:xfrm>
        </p:spPr>
        <p:txBody>
          <a:bodyPr/>
          <a:lstStyle>
            <a:lvl1pPr>
              <a:defRPr>
                <a:solidFill>
                  <a:schemeClr val="bg2"/>
                </a:solidFill>
              </a:defRPr>
            </a:lvl1pPr>
          </a:lstStyle>
          <a:p>
            <a:endParaRPr lang="en-US" altLang="zh-CN"/>
          </a:p>
        </p:txBody>
      </p:sp>
      <p:sp>
        <p:nvSpPr>
          <p:cNvPr id="58384" name="Rectangle 16"/>
          <p:cNvSpPr>
            <a:spLocks noGrp="1" noChangeArrowheads="1"/>
          </p:cNvSpPr>
          <p:nvPr>
            <p:ph type="sldNum" sz="quarter" idx="4"/>
          </p:nvPr>
        </p:nvSpPr>
        <p:spPr>
          <a:xfrm>
            <a:off x="6858000" y="6248400"/>
            <a:ext cx="1905000" cy="457200"/>
          </a:xfrm>
        </p:spPr>
        <p:txBody>
          <a:bodyPr/>
          <a:lstStyle>
            <a:lvl1pPr>
              <a:defRPr>
                <a:solidFill>
                  <a:schemeClr val="bg2"/>
                </a:solidFill>
              </a:defRPr>
            </a:lvl1pPr>
          </a:lstStyle>
          <a:p>
            <a:fld id="{B5049936-EF48-42F2-AF27-020BC3866FDA}" type="slidenum">
              <a:rPr lang="en-US" altLang="zh-CN"/>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E1D6EA7E-3A1F-4A3B-8420-2D59A765C361}" type="slidenum">
              <a:rPr lang="en-US" altLang="zh-CN"/>
              <a:pPr/>
              <a:t>‹#›</a:t>
            </a:fld>
            <a:endParaRPr lang="en-US" altLang="zh-CN"/>
          </a:p>
        </p:txBody>
      </p:sp>
    </p:spTree>
    <p:extLst>
      <p:ext uri="{BB962C8B-B14F-4D97-AF65-F5344CB8AC3E}">
        <p14:creationId xmlns:p14="http://schemas.microsoft.com/office/powerpoint/2010/main" val="4774370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32600" y="404813"/>
            <a:ext cx="2049463" cy="56880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4213" y="404813"/>
            <a:ext cx="5995987" cy="568801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FB4FEEA7-5BBA-40FB-9F01-70DFC3788832}" type="slidenum">
              <a:rPr lang="en-US" altLang="zh-CN"/>
              <a:pPr/>
              <a:t>‹#›</a:t>
            </a:fld>
            <a:endParaRPr lang="en-US" altLang="zh-CN"/>
          </a:p>
        </p:txBody>
      </p:sp>
    </p:spTree>
    <p:extLst>
      <p:ext uri="{BB962C8B-B14F-4D97-AF65-F5344CB8AC3E}">
        <p14:creationId xmlns:p14="http://schemas.microsoft.com/office/powerpoint/2010/main" val="6023273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827088" y="404813"/>
            <a:ext cx="7577137" cy="841375"/>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84213" y="1557338"/>
            <a:ext cx="4022725" cy="45354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59338" y="1557338"/>
            <a:ext cx="4022725" cy="45354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611188" y="6165850"/>
            <a:ext cx="1905000" cy="457200"/>
          </a:xfrm>
        </p:spPr>
        <p:txBody>
          <a:bodyPr/>
          <a:lstStyle>
            <a:lvl1pPr>
              <a:defRPr/>
            </a:lvl1pPr>
          </a:lstStyle>
          <a:p>
            <a:endParaRPr lang="zh-CN" altLang="zh-CN"/>
          </a:p>
        </p:txBody>
      </p:sp>
      <p:sp>
        <p:nvSpPr>
          <p:cNvPr id="6" name="页脚占位符 5"/>
          <p:cNvSpPr>
            <a:spLocks noGrp="1"/>
          </p:cNvSpPr>
          <p:nvPr>
            <p:ph type="ftr" sz="quarter" idx="11"/>
          </p:nvPr>
        </p:nvSpPr>
        <p:spPr>
          <a:xfrm>
            <a:off x="2555875" y="6092825"/>
            <a:ext cx="4248150" cy="608013"/>
          </a:xfrm>
        </p:spPr>
        <p:txBody>
          <a:bodyPr/>
          <a:lstStyle>
            <a:lvl1pPr>
              <a:defRPr/>
            </a:lvl1pPr>
          </a:lstStyle>
          <a:p>
            <a:endParaRPr lang="zh-CN" altLang="zh-CN"/>
          </a:p>
        </p:txBody>
      </p:sp>
      <p:sp>
        <p:nvSpPr>
          <p:cNvPr id="7" name="灯片编号占位符 6"/>
          <p:cNvSpPr>
            <a:spLocks noGrp="1"/>
          </p:cNvSpPr>
          <p:nvPr>
            <p:ph type="sldNum" sz="quarter" idx="12"/>
          </p:nvPr>
        </p:nvSpPr>
        <p:spPr>
          <a:xfrm>
            <a:off x="7019925" y="6165850"/>
            <a:ext cx="1905000" cy="457200"/>
          </a:xfrm>
        </p:spPr>
        <p:txBody>
          <a:bodyPr/>
          <a:lstStyle>
            <a:lvl1pPr>
              <a:defRPr/>
            </a:lvl1pPr>
          </a:lstStyle>
          <a:p>
            <a:fld id="{88C33DEC-A9E3-4747-96C7-98505C7BDA17}" type="slidenum">
              <a:rPr lang="en-US" altLang="zh-CN"/>
              <a:pPr/>
              <a:t>‹#›</a:t>
            </a:fld>
            <a:endParaRPr lang="en-US" altLang="zh-CN"/>
          </a:p>
        </p:txBody>
      </p:sp>
    </p:spTree>
    <p:extLst>
      <p:ext uri="{BB962C8B-B14F-4D97-AF65-F5344CB8AC3E}">
        <p14:creationId xmlns:p14="http://schemas.microsoft.com/office/powerpoint/2010/main" val="38539768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3200"/>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a:defRPr sz="2800"/>
            </a:lvl1pPr>
            <a:lvl2pPr>
              <a:defRPr sz="2400"/>
            </a:lvl2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38BFDA3A-F3B8-4ED7-BC2E-4D9BC01BD58A}" type="slidenum">
              <a:rPr lang="en-US" altLang="zh-CN"/>
              <a:pPr/>
              <a:t>‹#›</a:t>
            </a:fld>
            <a:endParaRPr lang="en-US" altLang="zh-CN"/>
          </a:p>
        </p:txBody>
      </p:sp>
    </p:spTree>
    <p:extLst>
      <p:ext uri="{BB962C8B-B14F-4D97-AF65-F5344CB8AC3E}">
        <p14:creationId xmlns:p14="http://schemas.microsoft.com/office/powerpoint/2010/main" val="10306397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8FE72B66-6EC2-48C5-BB4E-619BB11D4827}" type="slidenum">
              <a:rPr lang="en-US" altLang="zh-CN"/>
              <a:pPr/>
              <a:t>‹#›</a:t>
            </a:fld>
            <a:endParaRPr lang="en-US" altLang="zh-CN"/>
          </a:p>
        </p:txBody>
      </p:sp>
    </p:spTree>
    <p:extLst>
      <p:ext uri="{BB962C8B-B14F-4D97-AF65-F5344CB8AC3E}">
        <p14:creationId xmlns:p14="http://schemas.microsoft.com/office/powerpoint/2010/main" val="39839434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4213" y="1557338"/>
            <a:ext cx="4022725" cy="45354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59338" y="1557338"/>
            <a:ext cx="4022725" cy="45354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zh-CN" altLang="zh-CN"/>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CE7680F7-FBD3-42B3-8563-233D384EA051}" type="slidenum">
              <a:rPr lang="en-US" altLang="zh-CN"/>
              <a:pPr/>
              <a:t>‹#›</a:t>
            </a:fld>
            <a:endParaRPr lang="en-US" altLang="zh-CN"/>
          </a:p>
        </p:txBody>
      </p:sp>
    </p:spTree>
    <p:extLst>
      <p:ext uri="{BB962C8B-B14F-4D97-AF65-F5344CB8AC3E}">
        <p14:creationId xmlns:p14="http://schemas.microsoft.com/office/powerpoint/2010/main" val="8671416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zh-CN" altLang="zh-CN"/>
          </a:p>
        </p:txBody>
      </p:sp>
      <p:sp>
        <p:nvSpPr>
          <p:cNvPr id="8" name="页脚占位符 7"/>
          <p:cNvSpPr>
            <a:spLocks noGrp="1"/>
          </p:cNvSpPr>
          <p:nvPr>
            <p:ph type="ftr" sz="quarter" idx="11"/>
          </p:nvPr>
        </p:nvSpPr>
        <p:spPr/>
        <p:txBody>
          <a:bodyPr/>
          <a:lstStyle>
            <a:lvl1pPr>
              <a:defRPr/>
            </a:lvl1pPr>
          </a:lstStyle>
          <a:p>
            <a:endParaRPr lang="zh-CN" altLang="zh-CN"/>
          </a:p>
        </p:txBody>
      </p:sp>
      <p:sp>
        <p:nvSpPr>
          <p:cNvPr id="9" name="灯片编号占位符 8"/>
          <p:cNvSpPr>
            <a:spLocks noGrp="1"/>
          </p:cNvSpPr>
          <p:nvPr>
            <p:ph type="sldNum" sz="quarter" idx="12"/>
          </p:nvPr>
        </p:nvSpPr>
        <p:spPr/>
        <p:txBody>
          <a:bodyPr/>
          <a:lstStyle>
            <a:lvl1pPr>
              <a:defRPr/>
            </a:lvl1pPr>
          </a:lstStyle>
          <a:p>
            <a:fld id="{57CF895F-6DC0-48A5-A2A7-0D47E44AD840}" type="slidenum">
              <a:rPr lang="en-US" altLang="zh-CN"/>
              <a:pPr/>
              <a:t>‹#›</a:t>
            </a:fld>
            <a:endParaRPr lang="en-US" altLang="zh-CN"/>
          </a:p>
        </p:txBody>
      </p:sp>
    </p:spTree>
    <p:extLst>
      <p:ext uri="{BB962C8B-B14F-4D97-AF65-F5344CB8AC3E}">
        <p14:creationId xmlns:p14="http://schemas.microsoft.com/office/powerpoint/2010/main" val="35113613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zh-CN" altLang="zh-CN"/>
          </a:p>
        </p:txBody>
      </p:sp>
      <p:sp>
        <p:nvSpPr>
          <p:cNvPr id="4" name="页脚占位符 3"/>
          <p:cNvSpPr>
            <a:spLocks noGrp="1"/>
          </p:cNvSpPr>
          <p:nvPr>
            <p:ph type="ftr" sz="quarter" idx="11"/>
          </p:nvPr>
        </p:nvSpPr>
        <p:spPr/>
        <p:txBody>
          <a:bodyPr/>
          <a:lstStyle>
            <a:lvl1pPr>
              <a:defRPr/>
            </a:lvl1pPr>
          </a:lstStyle>
          <a:p>
            <a:endParaRPr lang="zh-CN" altLang="zh-CN"/>
          </a:p>
        </p:txBody>
      </p:sp>
      <p:sp>
        <p:nvSpPr>
          <p:cNvPr id="5" name="灯片编号占位符 4"/>
          <p:cNvSpPr>
            <a:spLocks noGrp="1"/>
          </p:cNvSpPr>
          <p:nvPr>
            <p:ph type="sldNum" sz="quarter" idx="12"/>
          </p:nvPr>
        </p:nvSpPr>
        <p:spPr/>
        <p:txBody>
          <a:bodyPr/>
          <a:lstStyle>
            <a:lvl1pPr>
              <a:defRPr/>
            </a:lvl1pPr>
          </a:lstStyle>
          <a:p>
            <a:fld id="{DD0AFF55-C731-4E83-8DDF-A9DC852D8398}" type="slidenum">
              <a:rPr lang="en-US" altLang="zh-CN"/>
              <a:pPr/>
              <a:t>‹#›</a:t>
            </a:fld>
            <a:endParaRPr lang="en-US" altLang="zh-CN"/>
          </a:p>
        </p:txBody>
      </p:sp>
    </p:spTree>
    <p:extLst>
      <p:ext uri="{BB962C8B-B14F-4D97-AF65-F5344CB8AC3E}">
        <p14:creationId xmlns:p14="http://schemas.microsoft.com/office/powerpoint/2010/main" val="1656292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zh-CN" altLang="zh-CN"/>
          </a:p>
        </p:txBody>
      </p:sp>
      <p:sp>
        <p:nvSpPr>
          <p:cNvPr id="3" name="页脚占位符 2"/>
          <p:cNvSpPr>
            <a:spLocks noGrp="1"/>
          </p:cNvSpPr>
          <p:nvPr>
            <p:ph type="ftr" sz="quarter" idx="11"/>
          </p:nvPr>
        </p:nvSpPr>
        <p:spPr/>
        <p:txBody>
          <a:bodyPr/>
          <a:lstStyle>
            <a:lvl1pPr>
              <a:defRPr/>
            </a:lvl1pPr>
          </a:lstStyle>
          <a:p>
            <a:endParaRPr lang="zh-CN" altLang="zh-CN"/>
          </a:p>
        </p:txBody>
      </p:sp>
      <p:sp>
        <p:nvSpPr>
          <p:cNvPr id="4" name="灯片编号占位符 3"/>
          <p:cNvSpPr>
            <a:spLocks noGrp="1"/>
          </p:cNvSpPr>
          <p:nvPr>
            <p:ph type="sldNum" sz="quarter" idx="12"/>
          </p:nvPr>
        </p:nvSpPr>
        <p:spPr/>
        <p:txBody>
          <a:bodyPr/>
          <a:lstStyle>
            <a:lvl1pPr>
              <a:defRPr/>
            </a:lvl1pPr>
          </a:lstStyle>
          <a:p>
            <a:fld id="{CC2C16D9-A911-4CD2-8C7E-ACBA762647C9}" type="slidenum">
              <a:rPr lang="en-US" altLang="zh-CN"/>
              <a:pPr/>
              <a:t>‹#›</a:t>
            </a:fld>
            <a:endParaRPr lang="en-US" altLang="zh-CN"/>
          </a:p>
        </p:txBody>
      </p:sp>
    </p:spTree>
    <p:extLst>
      <p:ext uri="{BB962C8B-B14F-4D97-AF65-F5344CB8AC3E}">
        <p14:creationId xmlns:p14="http://schemas.microsoft.com/office/powerpoint/2010/main" val="15410119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zh-CN" altLang="zh-CN"/>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D86E3929-C664-434B-AD28-23D85CCD472F}" type="slidenum">
              <a:rPr lang="en-US" altLang="zh-CN"/>
              <a:pPr/>
              <a:t>‹#›</a:t>
            </a:fld>
            <a:endParaRPr lang="en-US" altLang="zh-CN"/>
          </a:p>
        </p:txBody>
      </p:sp>
    </p:spTree>
    <p:extLst>
      <p:ext uri="{BB962C8B-B14F-4D97-AF65-F5344CB8AC3E}">
        <p14:creationId xmlns:p14="http://schemas.microsoft.com/office/powerpoint/2010/main" val="23145753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zh-CN" altLang="zh-CN"/>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4CD84F62-E63A-4CD9-BE6C-9D6998A11F85}" type="slidenum">
              <a:rPr lang="en-US" altLang="zh-CN"/>
              <a:pPr/>
              <a:t>‹#›</a:t>
            </a:fld>
            <a:endParaRPr lang="en-US" altLang="zh-CN"/>
          </a:p>
        </p:txBody>
      </p:sp>
    </p:spTree>
    <p:extLst>
      <p:ext uri="{BB962C8B-B14F-4D97-AF65-F5344CB8AC3E}">
        <p14:creationId xmlns:p14="http://schemas.microsoft.com/office/powerpoint/2010/main" val="31080944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5E9EFF"/>
            </a:gs>
            <a:gs pos="20000">
              <a:srgbClr val="85C2FF"/>
            </a:gs>
            <a:gs pos="39000">
              <a:srgbClr val="C4D6EB"/>
            </a:gs>
            <a:gs pos="80000">
              <a:schemeClr val="bg1"/>
            </a:gs>
            <a:gs pos="58000">
              <a:srgbClr val="E2E1F3"/>
            </a:gs>
          </a:gsLst>
          <a:lin ang="16200000" scaled="0"/>
          <a:tileRect/>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ltGray">
          <a:xfrm>
            <a:off x="417513" y="1019175"/>
            <a:ext cx="482600" cy="31432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zh-CN" altLang="zh-CN" sz="2400"/>
          </a:p>
        </p:txBody>
      </p:sp>
      <p:sp>
        <p:nvSpPr>
          <p:cNvPr id="57347" name="Rectangle 3"/>
          <p:cNvSpPr>
            <a:spLocks noChangeArrowheads="1"/>
          </p:cNvSpPr>
          <p:nvPr/>
        </p:nvSpPr>
        <p:spPr bwMode="ltGray">
          <a:xfrm>
            <a:off x="755650" y="1060450"/>
            <a:ext cx="328613" cy="474663"/>
          </a:xfrm>
          <a:prstGeom prst="rect">
            <a:avLst/>
          </a:prstGeom>
          <a:gradFill rotWithShape="0">
            <a:gsLst>
              <a:gs pos="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zh-CN" altLang="zh-CN" sz="2400"/>
          </a:p>
        </p:txBody>
      </p:sp>
      <p:sp>
        <p:nvSpPr>
          <p:cNvPr id="57348" name="Rectangle 4"/>
          <p:cNvSpPr>
            <a:spLocks noChangeArrowheads="1"/>
          </p:cNvSpPr>
          <p:nvPr/>
        </p:nvSpPr>
        <p:spPr bwMode="ltGray">
          <a:xfrm>
            <a:off x="420688" y="1309688"/>
            <a:ext cx="358775" cy="358775"/>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zh-CN" altLang="zh-CN" sz="2400"/>
          </a:p>
        </p:txBody>
      </p:sp>
      <p:sp>
        <p:nvSpPr>
          <p:cNvPr id="57350" name="Rectangle 6"/>
          <p:cNvSpPr>
            <a:spLocks noChangeArrowheads="1"/>
          </p:cNvSpPr>
          <p:nvPr/>
        </p:nvSpPr>
        <p:spPr bwMode="ltGray">
          <a:xfrm>
            <a:off x="63500" y="1173163"/>
            <a:ext cx="412750" cy="422275"/>
          </a:xfrm>
          <a:prstGeom prst="rect">
            <a:avLst/>
          </a:prstGeom>
          <a:gradFill rotWithShape="0">
            <a:gsLst>
              <a:gs pos="0">
                <a:schemeClr val="bg1"/>
              </a:gs>
              <a:gs pos="100000">
                <a:schemeClr val="hlink"/>
              </a:gs>
            </a:gsLst>
            <a:lin ang="189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zh-CN" altLang="zh-CN" sz="2400"/>
          </a:p>
        </p:txBody>
      </p:sp>
      <p:sp>
        <p:nvSpPr>
          <p:cNvPr id="57351" name="Rectangle 7"/>
          <p:cNvSpPr>
            <a:spLocks noChangeArrowheads="1"/>
          </p:cNvSpPr>
          <p:nvPr/>
        </p:nvSpPr>
        <p:spPr bwMode="gray">
          <a:xfrm>
            <a:off x="573088" y="981075"/>
            <a:ext cx="31750" cy="1052513"/>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zh-CN" altLang="zh-CN" sz="2400"/>
          </a:p>
        </p:txBody>
      </p:sp>
      <p:sp>
        <p:nvSpPr>
          <p:cNvPr id="57352" name="Rectangle 8"/>
          <p:cNvSpPr>
            <a:spLocks noChangeArrowheads="1"/>
          </p:cNvSpPr>
          <p:nvPr/>
        </p:nvSpPr>
        <p:spPr bwMode="gray">
          <a:xfrm>
            <a:off x="468313" y="1417638"/>
            <a:ext cx="8226425" cy="31750"/>
          </a:xfrm>
          <a:prstGeom prst="rect">
            <a:avLst/>
          </a:prstGeom>
          <a:gradFill rotWithShape="0">
            <a:gsLst>
              <a:gs pos="0">
                <a:schemeClr val="bg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zh-CN" altLang="zh-CN" sz="2400"/>
          </a:p>
        </p:txBody>
      </p:sp>
      <p:sp>
        <p:nvSpPr>
          <p:cNvPr id="57353" name="Rectangle 9"/>
          <p:cNvSpPr>
            <a:spLocks noGrp="1" noChangeArrowheads="1"/>
          </p:cNvSpPr>
          <p:nvPr>
            <p:ph type="title"/>
          </p:nvPr>
        </p:nvSpPr>
        <p:spPr bwMode="auto">
          <a:xfrm>
            <a:off x="827088" y="404813"/>
            <a:ext cx="7577137" cy="841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p>
        </p:txBody>
      </p:sp>
      <p:sp>
        <p:nvSpPr>
          <p:cNvPr id="57354" name="Rectangle 10"/>
          <p:cNvSpPr>
            <a:spLocks noGrp="1" noChangeArrowheads="1"/>
          </p:cNvSpPr>
          <p:nvPr>
            <p:ph type="body" idx="1"/>
          </p:nvPr>
        </p:nvSpPr>
        <p:spPr bwMode="auto">
          <a:xfrm>
            <a:off x="684213" y="1557338"/>
            <a:ext cx="8197850" cy="4535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3"/>
            <a:r>
              <a:rPr lang="zh-CN" altLang="en-US" smtClean="0"/>
              <a:t>第五级</a:t>
            </a:r>
          </a:p>
        </p:txBody>
      </p:sp>
      <p:sp>
        <p:nvSpPr>
          <p:cNvPr id="57355" name="Rectangle 11"/>
          <p:cNvSpPr>
            <a:spLocks noGrp="1" noChangeArrowheads="1"/>
          </p:cNvSpPr>
          <p:nvPr>
            <p:ph type="dt" sz="half" idx="2"/>
          </p:nvPr>
        </p:nvSpPr>
        <p:spPr bwMode="auto">
          <a:xfrm>
            <a:off x="611188" y="616585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400"/>
            </a:lvl1pPr>
          </a:lstStyle>
          <a:p>
            <a:endParaRPr lang="zh-CN" altLang="zh-CN"/>
          </a:p>
        </p:txBody>
      </p:sp>
      <p:sp>
        <p:nvSpPr>
          <p:cNvPr id="57356" name="Rectangle 12"/>
          <p:cNvSpPr>
            <a:spLocks noGrp="1" noChangeArrowheads="1"/>
          </p:cNvSpPr>
          <p:nvPr>
            <p:ph type="ftr" sz="quarter" idx="3"/>
          </p:nvPr>
        </p:nvSpPr>
        <p:spPr bwMode="auto">
          <a:xfrm>
            <a:off x="2555875" y="6092825"/>
            <a:ext cx="4248150" cy="608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400"/>
            </a:lvl1pPr>
          </a:lstStyle>
          <a:p>
            <a:endParaRPr lang="zh-CN" altLang="zh-CN"/>
          </a:p>
        </p:txBody>
      </p:sp>
      <p:sp>
        <p:nvSpPr>
          <p:cNvPr id="57357" name="Rectangle 13"/>
          <p:cNvSpPr>
            <a:spLocks noGrp="1" noChangeArrowheads="1"/>
          </p:cNvSpPr>
          <p:nvPr>
            <p:ph type="sldNum" sz="quarter" idx="4"/>
          </p:nvPr>
        </p:nvSpPr>
        <p:spPr bwMode="auto">
          <a:xfrm>
            <a:off x="7019925" y="616585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400"/>
            </a:lvl1pPr>
          </a:lstStyle>
          <a:p>
            <a:fld id="{683310B0-F02E-43A8-8028-FF1D8295CCFC}" type="slidenum">
              <a:rPr lang="en-US" altLang="zh-CN"/>
              <a:pPr/>
              <a:t>‹#›</a:t>
            </a:fld>
            <a:endParaRPr lang="en-US" altLang="zh-CN"/>
          </a:p>
        </p:txBody>
      </p:sp>
      <p:sp>
        <p:nvSpPr>
          <p:cNvPr id="57358" name="Rectangle 14"/>
          <p:cNvSpPr>
            <a:spLocks noChangeArrowheads="1"/>
          </p:cNvSpPr>
          <p:nvPr/>
        </p:nvSpPr>
        <p:spPr bwMode="auto">
          <a:xfrm>
            <a:off x="7956550" y="188913"/>
            <a:ext cx="1187450" cy="1439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zh-CN">
              <a:latin typeface="Arial" pitchFamily="34" charset="0"/>
            </a:endParaRPr>
          </a:p>
        </p:txBody>
      </p:sp>
      <p:pic>
        <p:nvPicPr>
          <p:cNvPr id="57359" name="Picture 15" descr="指导"/>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753350" y="76200"/>
            <a:ext cx="1352550" cy="1125538"/>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Lst>
  <p:hf hdr="0" ftr="0" dt="0"/>
  <p:txStyles>
    <p:titleStyle>
      <a:lvl1pPr algn="l" rtl="0" fontAlgn="base">
        <a:spcBef>
          <a:spcPct val="0"/>
        </a:spcBef>
        <a:spcAft>
          <a:spcPct val="0"/>
        </a:spcAft>
        <a:defRPr sz="3600">
          <a:solidFill>
            <a:schemeClr val="tx2"/>
          </a:solidFill>
          <a:latin typeface="+mj-lt"/>
          <a:ea typeface="+mj-ea"/>
          <a:cs typeface="+mj-cs"/>
        </a:defRPr>
      </a:lvl1pPr>
      <a:lvl2pPr algn="l" rtl="0" fontAlgn="base">
        <a:spcBef>
          <a:spcPct val="0"/>
        </a:spcBef>
        <a:spcAft>
          <a:spcPct val="0"/>
        </a:spcAft>
        <a:defRPr sz="3600">
          <a:solidFill>
            <a:schemeClr val="tx2"/>
          </a:solidFill>
          <a:latin typeface="Tahoma" pitchFamily="34" charset="0"/>
          <a:ea typeface="宋体" pitchFamily="2" charset="-122"/>
        </a:defRPr>
      </a:lvl2pPr>
      <a:lvl3pPr algn="l" rtl="0" fontAlgn="base">
        <a:spcBef>
          <a:spcPct val="0"/>
        </a:spcBef>
        <a:spcAft>
          <a:spcPct val="0"/>
        </a:spcAft>
        <a:defRPr sz="3600">
          <a:solidFill>
            <a:schemeClr val="tx2"/>
          </a:solidFill>
          <a:latin typeface="Tahoma" pitchFamily="34" charset="0"/>
          <a:ea typeface="宋体" pitchFamily="2" charset="-122"/>
        </a:defRPr>
      </a:lvl3pPr>
      <a:lvl4pPr algn="l" rtl="0" fontAlgn="base">
        <a:spcBef>
          <a:spcPct val="0"/>
        </a:spcBef>
        <a:spcAft>
          <a:spcPct val="0"/>
        </a:spcAft>
        <a:defRPr sz="3600">
          <a:solidFill>
            <a:schemeClr val="tx2"/>
          </a:solidFill>
          <a:latin typeface="Tahoma" pitchFamily="34" charset="0"/>
          <a:ea typeface="宋体" pitchFamily="2" charset="-122"/>
        </a:defRPr>
      </a:lvl4pPr>
      <a:lvl5pPr algn="l" rtl="0" fontAlgn="base">
        <a:spcBef>
          <a:spcPct val="0"/>
        </a:spcBef>
        <a:spcAft>
          <a:spcPct val="0"/>
        </a:spcAft>
        <a:defRPr sz="3600">
          <a:solidFill>
            <a:schemeClr val="tx2"/>
          </a:solidFill>
          <a:latin typeface="Tahoma" pitchFamily="34" charset="0"/>
          <a:ea typeface="宋体" pitchFamily="2" charset="-122"/>
        </a:defRPr>
      </a:lvl5pPr>
      <a:lvl6pPr marL="457200" algn="l" rtl="0" fontAlgn="base">
        <a:spcBef>
          <a:spcPct val="0"/>
        </a:spcBef>
        <a:spcAft>
          <a:spcPct val="0"/>
        </a:spcAft>
        <a:defRPr sz="3600">
          <a:solidFill>
            <a:schemeClr val="tx2"/>
          </a:solidFill>
          <a:latin typeface="Tahoma" pitchFamily="34" charset="0"/>
          <a:ea typeface="宋体" pitchFamily="2" charset="-122"/>
        </a:defRPr>
      </a:lvl6pPr>
      <a:lvl7pPr marL="914400" algn="l" rtl="0" fontAlgn="base">
        <a:spcBef>
          <a:spcPct val="0"/>
        </a:spcBef>
        <a:spcAft>
          <a:spcPct val="0"/>
        </a:spcAft>
        <a:defRPr sz="3600">
          <a:solidFill>
            <a:schemeClr val="tx2"/>
          </a:solidFill>
          <a:latin typeface="Tahoma" pitchFamily="34" charset="0"/>
          <a:ea typeface="宋体" pitchFamily="2" charset="-122"/>
        </a:defRPr>
      </a:lvl7pPr>
      <a:lvl8pPr marL="1371600" algn="l" rtl="0" fontAlgn="base">
        <a:spcBef>
          <a:spcPct val="0"/>
        </a:spcBef>
        <a:spcAft>
          <a:spcPct val="0"/>
        </a:spcAft>
        <a:defRPr sz="3600">
          <a:solidFill>
            <a:schemeClr val="tx2"/>
          </a:solidFill>
          <a:latin typeface="Tahoma" pitchFamily="34" charset="0"/>
          <a:ea typeface="宋体" pitchFamily="2" charset="-122"/>
        </a:defRPr>
      </a:lvl8pPr>
      <a:lvl9pPr marL="1828800" algn="l" rtl="0" fontAlgn="base">
        <a:spcBef>
          <a:spcPct val="0"/>
        </a:spcBef>
        <a:spcAft>
          <a:spcPct val="0"/>
        </a:spcAft>
        <a:defRPr sz="3600">
          <a:solidFill>
            <a:schemeClr val="tx2"/>
          </a:solidFill>
          <a:latin typeface="Tahoma" pitchFamily="34" charset="0"/>
          <a:ea typeface="宋体" pitchFamily="2" charset="-122"/>
        </a:defRPr>
      </a:lvl9pPr>
    </p:titleStyle>
    <p:bodyStyle>
      <a:lvl1pPr marL="342900" indent="-342900" algn="l" rtl="0" fontAlgn="base">
        <a:spcBef>
          <a:spcPct val="20000"/>
        </a:spcBef>
        <a:spcAft>
          <a:spcPct val="0"/>
        </a:spcAft>
        <a:buClr>
          <a:srgbClr val="FF3300"/>
        </a:buClr>
        <a:buSzPct val="80000"/>
        <a:buFont typeface="Wingdings" pitchFamily="2" charset="2"/>
        <a:buChar char="p"/>
        <a:defRPr sz="3200">
          <a:solidFill>
            <a:schemeClr val="tx1"/>
          </a:solidFill>
          <a:latin typeface="+mn-lt"/>
          <a:ea typeface="+mn-ea"/>
          <a:cs typeface="+mn-cs"/>
        </a:defRPr>
      </a:lvl1pPr>
      <a:lvl2pPr marL="742950" indent="-285750" algn="l" rtl="0" fontAlgn="base">
        <a:spcBef>
          <a:spcPct val="20000"/>
        </a:spcBef>
        <a:spcAft>
          <a:spcPct val="0"/>
        </a:spcAft>
        <a:buClr>
          <a:srgbClr val="FF0000"/>
        </a:buClr>
        <a:buSzPct val="75000"/>
        <a:buFont typeface="Wingdings" pitchFamily="2" charset="2"/>
        <a:buBlip>
          <a:blip r:embed="rId15"/>
        </a:buBlip>
        <a:defRPr sz="2800">
          <a:solidFill>
            <a:schemeClr val="tx1"/>
          </a:solidFill>
          <a:latin typeface="+mn-lt"/>
          <a:ea typeface="+mn-ea"/>
        </a:defRPr>
      </a:lvl2pPr>
      <a:lvl3pPr marL="1143000" indent="-228600" algn="l" rtl="0" fontAlgn="base">
        <a:spcBef>
          <a:spcPct val="20000"/>
        </a:spcBef>
        <a:spcAft>
          <a:spcPct val="0"/>
        </a:spcAft>
        <a:buClr>
          <a:srgbClr val="FF9966"/>
        </a:buClr>
        <a:buSzPct val="70000"/>
        <a:buFont typeface="Wingdings" pitchFamily="2" charset="2"/>
        <a:buChar char="n"/>
        <a:defRPr sz="2400">
          <a:solidFill>
            <a:schemeClr val="tx1"/>
          </a:solidFill>
          <a:latin typeface="+mn-lt"/>
          <a:ea typeface="+mn-ea"/>
        </a:defRPr>
      </a:lvl3pPr>
      <a:lvl4pPr marL="1600200" indent="-228600" algn="l" rtl="0" fontAlgn="base">
        <a:spcBef>
          <a:spcPct val="20000"/>
        </a:spcBef>
        <a:spcAft>
          <a:spcPct val="0"/>
        </a:spcAft>
        <a:buClr>
          <a:srgbClr val="FF33CC"/>
        </a:buClr>
        <a:buSzPct val="60000"/>
        <a:buFont typeface="Wingdings" pitchFamily="2" charset="2"/>
        <a:buChar char="u"/>
        <a:defRPr sz="2000">
          <a:solidFill>
            <a:schemeClr val="tx1"/>
          </a:solidFill>
          <a:latin typeface="+mn-lt"/>
          <a:ea typeface="+mn-ea"/>
        </a:defRPr>
      </a:lvl4pPr>
      <a:lvl5pPr marL="20574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5.wmf"/></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6.w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oleObject" Target="../embeddings/oleObject3.bin"/><Relationship Id="rId7"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11.wmf"/><Relationship Id="rId5" Type="http://schemas.openxmlformats.org/officeDocument/2006/relationships/oleObject" Target="../embeddings/oleObject4.bin"/><Relationship Id="rId4" Type="http://schemas.openxmlformats.org/officeDocument/2006/relationships/image" Target="../media/image10.w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5.xml"/><Relationship Id="rId1" Type="http://schemas.openxmlformats.org/officeDocument/2006/relationships/slideLayout" Target="../slideLayouts/slideLayout2.xml"/><Relationship Id="rId5" Type="http://schemas.openxmlformats.org/officeDocument/2006/relationships/slide" Target="slide50.xml"/><Relationship Id="rId4" Type="http://schemas.openxmlformats.org/officeDocument/2006/relationships/slide" Target="slide41.xml"/></Relationships>
</file>

<file path=ppt/slides/_rels/slide3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2.tif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image" Target="../media/image27.wmf"/><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30.wmf"/></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pPr algn="ctr"/>
            <a:r>
              <a:rPr lang="zh-CN" altLang="en-US" dirty="0"/>
              <a:t/>
            </a:r>
            <a:br>
              <a:rPr lang="zh-CN" altLang="en-US" dirty="0"/>
            </a:br>
            <a:r>
              <a:rPr lang="zh-CN" altLang="en-US" dirty="0"/>
              <a:t>计算机应用基础教程（第二版）（</a:t>
            </a:r>
            <a:r>
              <a:rPr lang="en-US" altLang="zh-CN" dirty="0"/>
              <a:t>Windows 7+Office 2010</a:t>
            </a:r>
            <a:r>
              <a:rPr lang="zh-CN" altLang="en-US" dirty="0"/>
              <a:t>）</a:t>
            </a:r>
            <a:endParaRPr lang="zh-CN" altLang="en-US" dirty="0"/>
          </a:p>
        </p:txBody>
      </p:sp>
      <p:sp>
        <p:nvSpPr>
          <p:cNvPr id="3" name="副标题 2"/>
          <p:cNvSpPr>
            <a:spLocks noGrp="1"/>
          </p:cNvSpPr>
          <p:nvPr>
            <p:ph type="subTitle" idx="1"/>
          </p:nvPr>
        </p:nvSpPr>
        <p:spPr/>
        <p:txBody>
          <a:bodyPr/>
          <a:lstStyle/>
          <a:p>
            <a:r>
              <a:rPr lang="zh-CN" altLang="en-US" sz="2000" dirty="0" smtClean="0">
                <a:solidFill>
                  <a:srgbClr val="6600FF"/>
                </a:solidFill>
              </a:rPr>
              <a:t>主编   贺秋芳 </a:t>
            </a:r>
            <a:r>
              <a:rPr lang="zh-CN" altLang="en-US" sz="2000" dirty="0">
                <a:solidFill>
                  <a:srgbClr val="6600FF"/>
                </a:solidFill>
              </a:rPr>
              <a:t>李久仲 汪</a:t>
            </a:r>
            <a:r>
              <a:rPr lang="zh-CN" altLang="en-US" sz="2000" dirty="0" smtClean="0">
                <a:solidFill>
                  <a:srgbClr val="6600FF"/>
                </a:solidFill>
              </a:rPr>
              <a:t>清明</a:t>
            </a:r>
            <a:endParaRPr lang="en-US" altLang="zh-CN" sz="2000" dirty="0" smtClean="0">
              <a:solidFill>
                <a:srgbClr val="6600FF"/>
              </a:solidFill>
            </a:endParaRPr>
          </a:p>
          <a:p>
            <a:endParaRPr lang="en-US" altLang="zh-CN" sz="2000" dirty="0">
              <a:solidFill>
                <a:srgbClr val="6600FF"/>
              </a:solidFill>
            </a:endParaRPr>
          </a:p>
          <a:p>
            <a:endParaRPr lang="en-US" altLang="zh-CN" sz="2000" dirty="0" smtClean="0">
              <a:solidFill>
                <a:srgbClr val="6600FF"/>
              </a:solidFill>
            </a:endParaRPr>
          </a:p>
          <a:p>
            <a:endParaRPr lang="en-US" altLang="zh-CN" sz="2000" dirty="0">
              <a:solidFill>
                <a:srgbClr val="6600FF"/>
              </a:solidFill>
            </a:endParaRPr>
          </a:p>
          <a:p>
            <a:pPr algn="r"/>
            <a:r>
              <a:rPr lang="zh-CN" altLang="en-US" sz="2000" dirty="0" smtClean="0">
                <a:solidFill>
                  <a:srgbClr val="6600FF"/>
                </a:solidFill>
              </a:rPr>
              <a:t>中国水利水电出版社</a:t>
            </a:r>
            <a:endParaRPr lang="zh-CN" altLang="en-US" sz="2000" dirty="0">
              <a:solidFill>
                <a:srgbClr val="6600FF"/>
              </a:solidFill>
            </a:endParaRPr>
          </a:p>
        </p:txBody>
      </p:sp>
    </p:spTree>
    <p:extLst>
      <p:ext uri="{BB962C8B-B14F-4D97-AF65-F5344CB8AC3E}">
        <p14:creationId xmlns:p14="http://schemas.microsoft.com/office/powerpoint/2010/main" val="13058536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r>
              <a:rPr lang="zh-CN" altLang="en-US" dirty="0" smtClean="0"/>
              <a:t>任务一 了解计算机系统的基本组成</a:t>
            </a:r>
            <a:endParaRPr lang="zh-CN" altLang="zh-CN" dirty="0">
              <a:latin typeface="宋体" pitchFamily="2" charset="-122"/>
            </a:endParaRPr>
          </a:p>
        </p:txBody>
      </p:sp>
      <p:sp>
        <p:nvSpPr>
          <p:cNvPr id="71683" name="Rectangle 3"/>
          <p:cNvSpPr>
            <a:spLocks noGrp="1" noChangeArrowheads="1"/>
          </p:cNvSpPr>
          <p:nvPr>
            <p:ph type="body" idx="1"/>
          </p:nvPr>
        </p:nvSpPr>
        <p:spPr/>
        <p:txBody>
          <a:bodyPr/>
          <a:lstStyle/>
          <a:p>
            <a:pPr lvl="1">
              <a:buFont typeface="Wingdings" pitchFamily="2" charset="2"/>
              <a:buNone/>
            </a:pPr>
            <a:r>
              <a:rPr lang="en-US" altLang="zh-CN" dirty="0">
                <a:latin typeface="Arial" pitchFamily="34" charset="0"/>
                <a:cs typeface="Arial" pitchFamily="34" charset="0"/>
              </a:rPr>
              <a:t>3</a:t>
            </a:r>
            <a:r>
              <a:rPr lang="zh-CN" altLang="en-US" dirty="0">
                <a:latin typeface="Arial" pitchFamily="34" charset="0"/>
                <a:ea typeface="黑体" pitchFamily="49" charset="-122"/>
              </a:rPr>
              <a:t>．输入</a:t>
            </a:r>
            <a:r>
              <a:rPr lang="en-US" altLang="zh-CN" dirty="0">
                <a:latin typeface="Arial" pitchFamily="34" charset="0"/>
                <a:cs typeface="Arial" pitchFamily="34" charset="0"/>
              </a:rPr>
              <a:t>/</a:t>
            </a:r>
            <a:r>
              <a:rPr lang="zh-CN" altLang="en-US" dirty="0">
                <a:latin typeface="Arial" pitchFamily="34" charset="0"/>
                <a:ea typeface="黑体" pitchFamily="49" charset="-122"/>
              </a:rPr>
              <a:t>输出设备</a:t>
            </a:r>
            <a:endParaRPr lang="zh-CN" altLang="en-US" dirty="0">
              <a:latin typeface="Arial" pitchFamily="34" charset="0"/>
              <a:cs typeface="Arial" pitchFamily="34" charset="0"/>
            </a:endParaRPr>
          </a:p>
          <a:p>
            <a:pPr lvl="2" algn="just">
              <a:lnSpc>
                <a:spcPct val="120000"/>
              </a:lnSpc>
              <a:buFont typeface="Wingdings" pitchFamily="2" charset="2"/>
              <a:buNone/>
            </a:pPr>
            <a:r>
              <a:rPr lang="zh-CN" altLang="en-US" dirty="0">
                <a:latin typeface="Times New Roman" pitchFamily="18" charset="0"/>
              </a:rPr>
              <a:t>（</a:t>
            </a:r>
            <a:r>
              <a:rPr lang="en-US" altLang="zh-CN" dirty="0">
                <a:latin typeface="宋体" pitchFamily="2" charset="-122"/>
              </a:rPr>
              <a:t>1</a:t>
            </a:r>
            <a:r>
              <a:rPr lang="zh-CN" altLang="en-US" dirty="0">
                <a:latin typeface="Times New Roman" pitchFamily="18" charset="0"/>
              </a:rPr>
              <a:t>）输入设备是将外界的各种信息（如程序、数据、命令等）输入到计算机内部的设备。键盘、鼠标、扫描仪、数字化仪、条形码读入器等。</a:t>
            </a:r>
            <a:endParaRPr lang="zh-CN" altLang="en-US" dirty="0">
              <a:latin typeface="宋体" pitchFamily="2" charset="-122"/>
            </a:endParaRPr>
          </a:p>
          <a:p>
            <a:pPr lvl="2">
              <a:lnSpc>
                <a:spcPct val="120000"/>
              </a:lnSpc>
              <a:buFont typeface="Wingdings" pitchFamily="2" charset="2"/>
              <a:buNone/>
            </a:pPr>
            <a:r>
              <a:rPr lang="zh-CN" altLang="en-US" dirty="0">
                <a:latin typeface="Times New Roman" pitchFamily="18" charset="0"/>
              </a:rPr>
              <a:t>（</a:t>
            </a:r>
            <a:r>
              <a:rPr lang="en-US" altLang="zh-CN" dirty="0">
                <a:latin typeface="宋体" pitchFamily="2" charset="-122"/>
              </a:rPr>
              <a:t>2</a:t>
            </a:r>
            <a:r>
              <a:rPr lang="zh-CN" altLang="en-US" dirty="0">
                <a:latin typeface="Times New Roman" pitchFamily="18" charset="0"/>
              </a:rPr>
              <a:t>）输出设备是将计算机处理后的信息以人们能够识别的形式（如文字、图形、数值、声音等）显示或打印出来的设备。显示器、打印机、绘图仪等</a:t>
            </a:r>
            <a:r>
              <a:rPr lang="zh-CN" altLang="en-US" dirty="0" smtClean="0">
                <a:latin typeface="Times New Roman" pitchFamily="18" charset="0"/>
              </a:rPr>
              <a:t>。</a:t>
            </a:r>
            <a:endParaRPr lang="zh-CN" altLang="en-US" dirty="0">
              <a:latin typeface="Times New Roman" pitchFamily="18" charset="0"/>
            </a:endParaRPr>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10</a:t>
            </a:fld>
            <a:endParaRPr lang="en-US" altLang="zh-CN"/>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13" name="Rectangle 9"/>
          <p:cNvSpPr>
            <a:spLocks noGrp="1" noChangeArrowheads="1"/>
          </p:cNvSpPr>
          <p:nvPr>
            <p:ph type="title"/>
          </p:nvPr>
        </p:nvSpPr>
        <p:spPr/>
        <p:txBody>
          <a:bodyPr/>
          <a:lstStyle/>
          <a:p>
            <a:r>
              <a:rPr lang="zh-CN" altLang="en-US" dirty="0" smtClean="0"/>
              <a:t>任务一 了解计算机系统的基本组成</a:t>
            </a:r>
            <a:endParaRPr lang="zh-CN" altLang="zh-CN" dirty="0"/>
          </a:p>
        </p:txBody>
      </p:sp>
      <p:sp>
        <p:nvSpPr>
          <p:cNvPr id="72714" name="Rectangle 10"/>
          <p:cNvSpPr>
            <a:spLocks noGrp="1" noChangeArrowheads="1"/>
          </p:cNvSpPr>
          <p:nvPr>
            <p:ph type="body" idx="1"/>
          </p:nvPr>
        </p:nvSpPr>
        <p:spPr/>
        <p:txBody>
          <a:bodyPr/>
          <a:lstStyle/>
          <a:p>
            <a:pPr lvl="1">
              <a:buFont typeface="Wingdings" pitchFamily="2" charset="2"/>
              <a:buNone/>
            </a:pPr>
            <a:r>
              <a:rPr lang="en-US" altLang="zh-CN"/>
              <a:t>4</a:t>
            </a:r>
            <a:r>
              <a:rPr lang="zh-CN" altLang="en-US"/>
              <a:t>．总线</a:t>
            </a:r>
          </a:p>
          <a:p>
            <a:pPr>
              <a:buFont typeface="Wingdings" pitchFamily="2" charset="2"/>
              <a:buNone/>
            </a:pPr>
            <a:r>
              <a:rPr lang="zh-CN" altLang="en-US"/>
              <a:t>    </a:t>
            </a:r>
            <a:r>
              <a:rPr lang="zh-CN" altLang="en-US" sz="2400"/>
              <a:t>为了使构成计算机的各功能部件成为一个可靠的工作系统，必须将它们按某种方式有组织地连接在一起，总线（</a:t>
            </a:r>
            <a:r>
              <a:rPr lang="en-US" altLang="zh-CN" sz="2400"/>
              <a:t>Bus</a:t>
            </a:r>
            <a:r>
              <a:rPr lang="zh-CN" altLang="en-US" sz="2400"/>
              <a:t>）就是计算机各部件之间传送信息的公共通道。</a:t>
            </a:r>
          </a:p>
        </p:txBody>
      </p:sp>
      <p:sp>
        <p:nvSpPr>
          <p:cNvPr id="72708" name="Rectangle 4"/>
          <p:cNvSpPr>
            <a:spLocks noChangeArrowheads="1"/>
          </p:cNvSpPr>
          <p:nvPr/>
        </p:nvSpPr>
        <p:spPr bwMode="auto">
          <a:xfrm>
            <a:off x="2928938" y="2643188"/>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endParaRPr lang="zh-CN" altLang="en-US"/>
          </a:p>
        </p:txBody>
      </p:sp>
      <p:pic>
        <p:nvPicPr>
          <p:cNvPr id="72712"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450" y="3357563"/>
            <a:ext cx="7272338" cy="2592387"/>
          </a:xfrm>
          <a:prstGeom prst="rect">
            <a:avLst/>
          </a:prstGeom>
          <a:noFill/>
          <a:extLst>
            <a:ext uri="{909E8E84-426E-40DD-AFC4-6F175D3DCCD1}">
              <a14:hiddenFill xmlns:a14="http://schemas.microsoft.com/office/drawing/2010/main">
                <a:solidFill>
                  <a:srgbClr val="FFFFFF"/>
                </a:solidFill>
              </a14:hiddenFill>
            </a:ext>
          </a:extLst>
        </p:spPr>
      </p:pic>
      <p:sp>
        <p:nvSpPr>
          <p:cNvPr id="2" name="灯片编号占位符 1"/>
          <p:cNvSpPr>
            <a:spLocks noGrp="1"/>
          </p:cNvSpPr>
          <p:nvPr>
            <p:ph type="sldNum" sz="quarter" idx="12"/>
          </p:nvPr>
        </p:nvSpPr>
        <p:spPr/>
        <p:txBody>
          <a:bodyPr/>
          <a:lstStyle/>
          <a:p>
            <a:fld id="{38BFDA3A-F3B8-4ED7-BC2E-4D9BC01BD58A}" type="slidenum">
              <a:rPr lang="en-US" altLang="zh-CN" smtClean="0"/>
              <a:pPr/>
              <a:t>11</a:t>
            </a:fld>
            <a:endParaRPr lang="en-US" altLang="zh-CN"/>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1" name="Rectangle 5"/>
          <p:cNvSpPr>
            <a:spLocks noGrp="1" noChangeArrowheads="1"/>
          </p:cNvSpPr>
          <p:nvPr>
            <p:ph type="title"/>
          </p:nvPr>
        </p:nvSpPr>
        <p:spPr/>
        <p:txBody>
          <a:bodyPr/>
          <a:lstStyle/>
          <a:p>
            <a:r>
              <a:rPr lang="zh-CN" altLang="en-US" dirty="0" smtClean="0"/>
              <a:t>任务一 了解计算机系统的基本组成</a:t>
            </a:r>
            <a:endParaRPr lang="zh-CN" altLang="zh-CN" dirty="0"/>
          </a:p>
        </p:txBody>
      </p:sp>
      <p:graphicFrame>
        <p:nvGraphicFramePr>
          <p:cNvPr id="65540" name="Object 4"/>
          <p:cNvGraphicFramePr>
            <a:graphicFrameLocks noGrp="1" noChangeAspect="1"/>
          </p:cNvGraphicFramePr>
          <p:nvPr>
            <p:ph idx="1"/>
          </p:nvPr>
        </p:nvGraphicFramePr>
        <p:xfrm>
          <a:off x="1258888" y="1844675"/>
          <a:ext cx="6553200" cy="2998788"/>
        </p:xfrm>
        <a:graphic>
          <a:graphicData uri="http://schemas.openxmlformats.org/presentationml/2006/ole">
            <mc:AlternateContent xmlns:mc="http://schemas.openxmlformats.org/markup-compatibility/2006">
              <mc:Choice xmlns:v="urn:schemas-microsoft-com:vml" Requires="v">
                <p:oleObj spid="_x0000_s65552" r:id="rId3" imgW="3997452" imgH="1828800" progId="Word.Picture.8">
                  <p:embed/>
                </p:oleObj>
              </mc:Choice>
              <mc:Fallback>
                <p:oleObj r:id="rId3" imgW="3997452" imgH="1828800" progId="Word.Picture.8">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l="4286" t="3403" r="3555"/>
                      <a:stretch>
                        <a:fillRect/>
                      </a:stretch>
                    </p:blipFill>
                    <p:spPr bwMode="auto">
                      <a:xfrm>
                        <a:off x="1258888" y="1844675"/>
                        <a:ext cx="6553200" cy="29987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5543" name="Text Box 7"/>
          <p:cNvSpPr txBox="1">
            <a:spLocks noChangeArrowheads="1"/>
          </p:cNvSpPr>
          <p:nvPr/>
        </p:nvSpPr>
        <p:spPr bwMode="auto">
          <a:xfrm>
            <a:off x="3059113" y="5373688"/>
            <a:ext cx="2209800"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0" hangingPunct="0">
              <a:spcBef>
                <a:spcPct val="50000"/>
              </a:spcBef>
            </a:pPr>
            <a:r>
              <a:rPr kumimoji="1" lang="zh-CN" altLang="en-US" sz="1400">
                <a:latin typeface="宋体" pitchFamily="2" charset="-122"/>
              </a:rPr>
              <a:t>图</a:t>
            </a:r>
            <a:r>
              <a:rPr kumimoji="1" lang="en-US" altLang="zh-CN" sz="1400">
                <a:latin typeface="Times New Roman" pitchFamily="18" charset="0"/>
              </a:rPr>
              <a:t>1-3  </a:t>
            </a:r>
            <a:r>
              <a:rPr kumimoji="1" lang="zh-CN" altLang="en-US" sz="1400">
                <a:latin typeface="宋体" pitchFamily="2" charset="-122"/>
              </a:rPr>
              <a:t>总线结构图</a:t>
            </a:r>
            <a:r>
              <a:rPr kumimoji="1" lang="zh-CN" altLang="en-US" sz="1400">
                <a:latin typeface="Times New Roman" pitchFamily="18" charset="0"/>
              </a:rPr>
              <a:t> </a:t>
            </a:r>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12</a:t>
            </a:fld>
            <a:endParaRPr lang="en-US" altLang="zh-CN"/>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60" name="Rectangle 8"/>
          <p:cNvSpPr>
            <a:spLocks noGrp="1" noChangeArrowheads="1"/>
          </p:cNvSpPr>
          <p:nvPr>
            <p:ph type="title"/>
          </p:nvPr>
        </p:nvSpPr>
        <p:spPr/>
        <p:txBody>
          <a:bodyPr/>
          <a:lstStyle/>
          <a:p>
            <a:r>
              <a:rPr lang="zh-CN" altLang="en-US" dirty="0" smtClean="0"/>
              <a:t>任务一 了解计算机系统的基本组成</a:t>
            </a:r>
            <a:endParaRPr lang="zh-CN" altLang="zh-CN" dirty="0"/>
          </a:p>
        </p:txBody>
      </p:sp>
      <p:sp>
        <p:nvSpPr>
          <p:cNvPr id="74761" name="Rectangle 9"/>
          <p:cNvSpPr>
            <a:spLocks noGrp="1" noChangeArrowheads="1"/>
          </p:cNvSpPr>
          <p:nvPr>
            <p:ph type="body" idx="1"/>
          </p:nvPr>
        </p:nvSpPr>
        <p:spPr/>
        <p:txBody>
          <a:bodyPr/>
          <a:lstStyle/>
          <a:p>
            <a:pPr>
              <a:buFont typeface="Wingdings" pitchFamily="2" charset="2"/>
              <a:buNone/>
            </a:pPr>
            <a:r>
              <a:rPr lang="en-US" altLang="zh-CN" dirty="0"/>
              <a:t> </a:t>
            </a:r>
            <a:r>
              <a:rPr lang="zh-CN" altLang="en-US" dirty="0" smtClean="0"/>
              <a:t>三、计算机</a:t>
            </a:r>
            <a:r>
              <a:rPr lang="zh-CN" altLang="en-US" dirty="0"/>
              <a:t>软件系统的组成  </a:t>
            </a:r>
          </a:p>
          <a:p>
            <a:pPr lvl="1">
              <a:lnSpc>
                <a:spcPct val="125000"/>
              </a:lnSpc>
              <a:buFont typeface="Wingdings" panose="05000000000000000000" pitchFamily="2" charset="2"/>
              <a:buChar char="Ø"/>
            </a:pPr>
            <a:r>
              <a:rPr lang="zh-CN" altLang="en-US" sz="2400" dirty="0" smtClean="0"/>
              <a:t>软件</a:t>
            </a:r>
            <a:r>
              <a:rPr lang="zh-CN" altLang="en-US" sz="2400" dirty="0"/>
              <a:t>是指挥计算机工作的程序和程序运行时所需要的数据，以及与这些程序和数据相关的文字说明和图表资料。文字说明和图表资料又称为文档。</a:t>
            </a:r>
          </a:p>
          <a:p>
            <a:endParaRPr lang="en-US" altLang="zh-CN" dirty="0"/>
          </a:p>
        </p:txBody>
      </p:sp>
      <p:sp>
        <p:nvSpPr>
          <p:cNvPr id="74756" name="Rectangle 4"/>
          <p:cNvSpPr>
            <a:spLocks noChangeArrowheads="1"/>
          </p:cNvSpPr>
          <p:nvPr/>
        </p:nvSpPr>
        <p:spPr bwMode="auto">
          <a:xfrm>
            <a:off x="4038600" y="2681288"/>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endParaRPr lang="zh-CN" altLang="en-US"/>
          </a:p>
        </p:txBody>
      </p:sp>
      <p:graphicFrame>
        <p:nvGraphicFramePr>
          <p:cNvPr id="74757" name="Object 5"/>
          <p:cNvGraphicFramePr>
            <a:graphicFrameLocks noChangeAspect="1"/>
          </p:cNvGraphicFramePr>
          <p:nvPr/>
        </p:nvGraphicFramePr>
        <p:xfrm>
          <a:off x="6877050" y="3213100"/>
          <a:ext cx="1957388" cy="2743200"/>
        </p:xfrm>
        <a:graphic>
          <a:graphicData uri="http://schemas.openxmlformats.org/presentationml/2006/ole">
            <mc:AlternateContent xmlns:mc="http://schemas.openxmlformats.org/markup-compatibility/2006">
              <mc:Choice xmlns:v="urn:schemas-microsoft-com:vml" Requires="v">
                <p:oleObj spid="_x0000_s74770" r:id="rId3" imgW="2743200" imgH="1828800" progId="Word.Picture.8">
                  <p:embed/>
                </p:oleObj>
              </mc:Choice>
              <mc:Fallback>
                <p:oleObj r:id="rId3" imgW="2743200" imgH="1828800" progId="Word.Picture.8">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l="32649" t="1738" r="22198" b="3055"/>
                      <a:stretch>
                        <a:fillRect/>
                      </a:stretch>
                    </p:blipFill>
                    <p:spPr bwMode="auto">
                      <a:xfrm>
                        <a:off x="6877050" y="3213100"/>
                        <a:ext cx="1957388" cy="2743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4758" name="Text Box 6"/>
          <p:cNvSpPr txBox="1">
            <a:spLocks noChangeArrowheads="1"/>
          </p:cNvSpPr>
          <p:nvPr/>
        </p:nvSpPr>
        <p:spPr bwMode="auto">
          <a:xfrm>
            <a:off x="4211638" y="5516563"/>
            <a:ext cx="2971800"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0" hangingPunct="0">
              <a:spcBef>
                <a:spcPct val="50000"/>
              </a:spcBef>
            </a:pPr>
            <a:r>
              <a:rPr kumimoji="1" lang="zh-CN" altLang="en-US" sz="1400">
                <a:latin typeface="宋体" pitchFamily="2" charset="-122"/>
              </a:rPr>
              <a:t>图</a:t>
            </a:r>
            <a:r>
              <a:rPr kumimoji="1" lang="en-US" altLang="zh-CN" sz="1400">
                <a:latin typeface="Times New Roman" pitchFamily="18" charset="0"/>
              </a:rPr>
              <a:t>1-4  </a:t>
            </a:r>
            <a:r>
              <a:rPr kumimoji="1" lang="zh-CN" altLang="en-US" sz="1400">
                <a:latin typeface="宋体" pitchFamily="2" charset="-122"/>
              </a:rPr>
              <a:t>计算机的层次结构</a:t>
            </a:r>
            <a:r>
              <a:rPr kumimoji="1" lang="zh-CN" altLang="en-US" sz="2000">
                <a:latin typeface="Times New Roman" pitchFamily="18" charset="0"/>
              </a:rPr>
              <a:t> </a:t>
            </a:r>
          </a:p>
        </p:txBody>
      </p:sp>
      <p:sp>
        <p:nvSpPr>
          <p:cNvPr id="74759" name="Text Box 7"/>
          <p:cNvSpPr txBox="1">
            <a:spLocks noChangeArrowheads="1"/>
          </p:cNvSpPr>
          <p:nvPr/>
        </p:nvSpPr>
        <p:spPr bwMode="auto">
          <a:xfrm>
            <a:off x="1403350" y="4149725"/>
            <a:ext cx="4114800" cy="1187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0" hangingPunct="0">
              <a:spcBef>
                <a:spcPct val="50000"/>
              </a:spcBef>
            </a:pPr>
            <a:r>
              <a:rPr lang="zh-CN" altLang="en-US" sz="2400">
                <a:effectLst>
                  <a:outerShdw blurRad="38100" dist="38100" dir="2700000" algn="tl">
                    <a:srgbClr val="C0C0C0"/>
                  </a:outerShdw>
                </a:effectLst>
                <a:latin typeface="宋体" pitchFamily="2" charset="-122"/>
              </a:rPr>
              <a:t>从整体上看计算机系统，可以把它看成如图</a:t>
            </a:r>
            <a:r>
              <a:rPr lang="en-US" altLang="zh-CN" sz="2400">
                <a:effectLst>
                  <a:outerShdw blurRad="38100" dist="38100" dir="2700000" algn="tl">
                    <a:srgbClr val="C0C0C0"/>
                  </a:outerShdw>
                </a:effectLst>
                <a:latin typeface="宋体" pitchFamily="2" charset="-122"/>
              </a:rPr>
              <a:t>1-4</a:t>
            </a:r>
            <a:r>
              <a:rPr lang="zh-CN" altLang="en-US" sz="2400">
                <a:effectLst>
                  <a:outerShdw blurRad="38100" dist="38100" dir="2700000" algn="tl">
                    <a:srgbClr val="C0C0C0"/>
                  </a:outerShdw>
                </a:effectLst>
                <a:latin typeface="宋体" pitchFamily="2" charset="-122"/>
              </a:rPr>
              <a:t>所示的层次结构。</a:t>
            </a:r>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13</a:t>
            </a:fld>
            <a:endParaRPr lang="en-US" altLang="zh-CN"/>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81" name="Rectangle 5"/>
          <p:cNvSpPr>
            <a:spLocks noGrp="1" noChangeArrowheads="1"/>
          </p:cNvSpPr>
          <p:nvPr>
            <p:ph type="body" idx="1"/>
          </p:nvPr>
        </p:nvSpPr>
        <p:spPr>
          <a:xfrm>
            <a:off x="251520" y="1772816"/>
            <a:ext cx="8197850" cy="4535487"/>
          </a:xfrm>
        </p:spPr>
        <p:txBody>
          <a:bodyPr/>
          <a:lstStyle/>
          <a:p>
            <a:pPr lvl="2">
              <a:buFont typeface="Wingdings" panose="05000000000000000000" pitchFamily="2" charset="2"/>
              <a:buChar char="Ø"/>
            </a:pPr>
            <a:r>
              <a:rPr lang="zh-CN" altLang="en-US" dirty="0" smtClean="0"/>
              <a:t>计算机系统</a:t>
            </a:r>
            <a:r>
              <a:rPr lang="zh-CN" altLang="en-US" dirty="0"/>
              <a:t>的软件分为系统软件和应用软件两类。</a:t>
            </a:r>
          </a:p>
          <a:p>
            <a:pPr lvl="2"/>
            <a:r>
              <a:rPr lang="zh-CN" altLang="en-US" dirty="0"/>
              <a:t>系统软件</a:t>
            </a:r>
          </a:p>
          <a:p>
            <a:pPr lvl="2">
              <a:buFont typeface="Wingdings" pitchFamily="2" charset="2"/>
              <a:buNone/>
            </a:pPr>
            <a:r>
              <a:rPr lang="zh-CN" altLang="en-US" dirty="0"/>
              <a:t>  系统软件是管理、监控、维护计算机资源（包括硬件和软件）的软件。</a:t>
            </a:r>
          </a:p>
          <a:p>
            <a:pPr lvl="3"/>
            <a:r>
              <a:rPr lang="zh-CN" altLang="en-US" dirty="0"/>
              <a:t>操作系统</a:t>
            </a:r>
          </a:p>
          <a:p>
            <a:pPr lvl="3"/>
            <a:r>
              <a:rPr lang="zh-CN" altLang="en-US" dirty="0"/>
              <a:t>语言处理程序</a:t>
            </a:r>
          </a:p>
          <a:p>
            <a:pPr lvl="4"/>
            <a:r>
              <a:rPr lang="zh-CN" altLang="en-US" dirty="0"/>
              <a:t>机器语言、汇编语言、高级语言和第</a:t>
            </a:r>
            <a:r>
              <a:rPr lang="en-US" altLang="zh-CN" dirty="0"/>
              <a:t>4</a:t>
            </a:r>
            <a:r>
              <a:rPr lang="zh-CN" altLang="en-US" dirty="0"/>
              <a:t>代语言 </a:t>
            </a:r>
          </a:p>
          <a:p>
            <a:pPr lvl="3"/>
            <a:r>
              <a:rPr lang="zh-CN" altLang="en-US" dirty="0"/>
              <a:t>数据库管理系统</a:t>
            </a:r>
          </a:p>
          <a:p>
            <a:pPr lvl="3"/>
            <a:r>
              <a:rPr lang="zh-CN" altLang="en-US" dirty="0"/>
              <a:t>服务性程序</a:t>
            </a:r>
          </a:p>
        </p:txBody>
      </p:sp>
      <p:sp>
        <p:nvSpPr>
          <p:cNvPr id="75782" name="Rectangle 6"/>
          <p:cNvSpPr>
            <a:spLocks noGrp="1" noChangeArrowheads="1"/>
          </p:cNvSpPr>
          <p:nvPr>
            <p:ph type="title"/>
          </p:nvPr>
        </p:nvSpPr>
        <p:spPr/>
        <p:txBody>
          <a:bodyPr/>
          <a:lstStyle/>
          <a:p>
            <a:r>
              <a:rPr lang="zh-CN" altLang="en-US" dirty="0" smtClean="0"/>
              <a:t>任务一 了解计算机系统的基本组成</a:t>
            </a:r>
            <a:endParaRPr lang="zh-CN" altLang="zh-CN" dirty="0"/>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14</a:t>
            </a:fld>
            <a:endParaRPr lang="en-US" altLang="zh-CN"/>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4" name="Rectangle 4"/>
          <p:cNvSpPr>
            <a:spLocks noGrp="1" noChangeArrowheads="1"/>
          </p:cNvSpPr>
          <p:nvPr>
            <p:ph type="title"/>
          </p:nvPr>
        </p:nvSpPr>
        <p:spPr/>
        <p:txBody>
          <a:bodyPr/>
          <a:lstStyle/>
          <a:p>
            <a:r>
              <a:rPr lang="zh-CN" altLang="en-US" dirty="0" smtClean="0"/>
              <a:t>任务一 了解计算机系统的基本组成</a:t>
            </a:r>
            <a:endParaRPr lang="zh-CN" altLang="zh-CN" dirty="0"/>
          </a:p>
        </p:txBody>
      </p:sp>
      <p:sp>
        <p:nvSpPr>
          <p:cNvPr id="76805" name="Rectangle 5"/>
          <p:cNvSpPr>
            <a:spLocks noGrp="1" noChangeArrowheads="1"/>
          </p:cNvSpPr>
          <p:nvPr>
            <p:ph type="body" idx="1"/>
          </p:nvPr>
        </p:nvSpPr>
        <p:spPr>
          <a:xfrm>
            <a:off x="251520" y="1628800"/>
            <a:ext cx="8197850" cy="4535487"/>
          </a:xfrm>
        </p:spPr>
        <p:txBody>
          <a:bodyPr/>
          <a:lstStyle/>
          <a:p>
            <a:pPr lvl="2"/>
            <a:r>
              <a:rPr lang="zh-CN" altLang="en-US" dirty="0"/>
              <a:t>应用软件</a:t>
            </a:r>
          </a:p>
          <a:p>
            <a:pPr lvl="2">
              <a:lnSpc>
                <a:spcPct val="125000"/>
              </a:lnSpc>
              <a:buFont typeface="Wingdings" pitchFamily="2" charset="2"/>
              <a:buNone/>
            </a:pPr>
            <a:r>
              <a:rPr lang="zh-CN" altLang="en-US" dirty="0"/>
              <a:t>    应用软件是用户为解决实际问题而编制的各种程序，是除了系统软件之外的所有软件。</a:t>
            </a:r>
          </a:p>
          <a:p>
            <a:pPr lvl="2">
              <a:lnSpc>
                <a:spcPct val="125000"/>
              </a:lnSpc>
              <a:buFont typeface="Wingdings" pitchFamily="2" charset="2"/>
              <a:buNone/>
            </a:pPr>
            <a:r>
              <a:rPr lang="zh-CN" altLang="en-US" dirty="0"/>
              <a:t>    常用的应用软件有：</a:t>
            </a:r>
            <a:r>
              <a:rPr lang="en-US" altLang="zh-CN" dirty="0"/>
              <a:t>Microsoft Office</a:t>
            </a:r>
            <a:r>
              <a:rPr lang="zh-CN" altLang="en-US" dirty="0"/>
              <a:t>、</a:t>
            </a:r>
            <a:r>
              <a:rPr lang="en-US" altLang="zh-CN" dirty="0"/>
              <a:t>CAD/CAM</a:t>
            </a:r>
            <a:r>
              <a:rPr lang="zh-CN" altLang="en-US" dirty="0"/>
              <a:t>软件、办公自动化系统、管理信息系统、电子商务</a:t>
            </a:r>
            <a:r>
              <a:rPr lang="en-US" altLang="zh-CN" dirty="0"/>
              <a:t>/</a:t>
            </a:r>
            <a:r>
              <a:rPr lang="zh-CN" altLang="en-US" dirty="0"/>
              <a:t>电子政务应用系统、自动控制软件、图形图像处理、多媒体应用软件等。</a:t>
            </a:r>
          </a:p>
          <a:p>
            <a:pPr lvl="1"/>
            <a:endParaRPr lang="zh-CN" altLang="en-US" dirty="0"/>
          </a:p>
          <a:p>
            <a:pPr>
              <a:buFont typeface="Wingdings" pitchFamily="2" charset="2"/>
              <a:buNone/>
            </a:pPr>
            <a:r>
              <a:rPr lang="zh-CN" altLang="en-US" dirty="0"/>
              <a:t>  </a:t>
            </a:r>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15</a:t>
            </a:fld>
            <a:endParaRPr lang="en-US" altLang="zh-CN"/>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8" name="Rectangle 4"/>
          <p:cNvSpPr>
            <a:spLocks noGrp="1" noChangeArrowheads="1"/>
          </p:cNvSpPr>
          <p:nvPr>
            <p:ph type="title"/>
          </p:nvPr>
        </p:nvSpPr>
        <p:spPr/>
        <p:txBody>
          <a:bodyPr/>
          <a:lstStyle/>
          <a:p>
            <a:r>
              <a:rPr lang="zh-CN" altLang="en-US" b="1" dirty="0"/>
              <a:t>任务二  理解计算机中信息的表示</a:t>
            </a:r>
          </a:p>
        </p:txBody>
      </p:sp>
      <p:sp>
        <p:nvSpPr>
          <p:cNvPr id="77829" name="Rectangle 5"/>
          <p:cNvSpPr>
            <a:spLocks noGrp="1" noChangeArrowheads="1"/>
          </p:cNvSpPr>
          <p:nvPr>
            <p:ph type="body" idx="1"/>
          </p:nvPr>
        </p:nvSpPr>
        <p:spPr/>
        <p:txBody>
          <a:bodyPr/>
          <a:lstStyle/>
          <a:p>
            <a:pPr lvl="1">
              <a:buFont typeface="Wingdings" pitchFamily="2" charset="2"/>
              <a:buNone/>
            </a:pPr>
            <a:r>
              <a:rPr lang="en-US" altLang="zh-CN" sz="2400" dirty="0"/>
              <a:t> </a:t>
            </a:r>
            <a:r>
              <a:rPr lang="zh-CN" altLang="en-US" sz="2400" dirty="0"/>
              <a:t>各种信息在计算机内部都是以二进制编码形式来存储。</a:t>
            </a:r>
          </a:p>
          <a:p>
            <a:pPr>
              <a:buFont typeface="Wingdings" pitchFamily="2" charset="2"/>
              <a:buNone/>
            </a:pPr>
            <a:r>
              <a:rPr lang="zh-CN" altLang="en-US" sz="2800" dirty="0" smtClean="0"/>
              <a:t>一、 </a:t>
            </a:r>
            <a:r>
              <a:rPr lang="zh-CN" altLang="en-US" sz="2800" dirty="0"/>
              <a:t>数制基础</a:t>
            </a:r>
          </a:p>
          <a:p>
            <a:pPr lvl="1">
              <a:buFont typeface="Wingdings" pitchFamily="2" charset="2"/>
              <a:buNone/>
            </a:pPr>
            <a:r>
              <a:rPr lang="en-US" altLang="zh-CN" sz="2400" dirty="0"/>
              <a:t>1</a:t>
            </a:r>
            <a:r>
              <a:rPr lang="zh-CN" altLang="en-US" sz="2400" dirty="0"/>
              <a:t>．数制</a:t>
            </a:r>
          </a:p>
          <a:p>
            <a:pPr lvl="1">
              <a:lnSpc>
                <a:spcPct val="120000"/>
              </a:lnSpc>
              <a:buFont typeface="Wingdings" pitchFamily="2" charset="2"/>
              <a:buNone/>
            </a:pPr>
            <a:r>
              <a:rPr lang="zh-CN" altLang="en-US" sz="2400" dirty="0"/>
              <a:t>   </a:t>
            </a:r>
            <a:r>
              <a:rPr lang="zh-CN" altLang="en-US" sz="2000" dirty="0"/>
              <a:t>用一组固定的数字和一套统一的规则来表示数目的方法称为数制，按进位的原则进行计数的数制称为进位计数制，简称</a:t>
            </a:r>
            <a:r>
              <a:rPr lang="zh-CN" altLang="en-US" sz="2000" dirty="0">
                <a:latin typeface="Arial"/>
              </a:rPr>
              <a:t>“</a:t>
            </a:r>
            <a:r>
              <a:rPr lang="zh-CN" altLang="en-US" sz="2000" dirty="0"/>
              <a:t>进制</a:t>
            </a:r>
            <a:r>
              <a:rPr lang="zh-CN" altLang="en-US" sz="2000" dirty="0">
                <a:latin typeface="Arial"/>
              </a:rPr>
              <a:t>”</a:t>
            </a:r>
            <a:r>
              <a:rPr lang="zh-CN" altLang="en-US" sz="2000" dirty="0"/>
              <a:t>。 </a:t>
            </a:r>
          </a:p>
          <a:p>
            <a:pPr lvl="1">
              <a:lnSpc>
                <a:spcPct val="120000"/>
              </a:lnSpc>
              <a:buFont typeface="Wingdings" pitchFamily="2" charset="2"/>
              <a:buNone/>
            </a:pPr>
            <a:r>
              <a:rPr lang="zh-CN" altLang="en-US" sz="2000" dirty="0"/>
              <a:t>   进位计数制逢</a:t>
            </a:r>
            <a:r>
              <a:rPr lang="en-US" altLang="zh-CN" sz="2000" dirty="0"/>
              <a:t>N</a:t>
            </a:r>
            <a:r>
              <a:rPr lang="zh-CN" altLang="en-US" sz="2000" dirty="0"/>
              <a:t>进一，</a:t>
            </a:r>
            <a:r>
              <a:rPr lang="en-US" altLang="zh-CN" sz="2000" dirty="0"/>
              <a:t>N</a:t>
            </a:r>
            <a:r>
              <a:rPr lang="zh-CN" altLang="en-US" sz="2000" dirty="0"/>
              <a:t>是指数制中所全使用数字符号数目，称为基数。处在不同位置上的数字所代表的值是确定的，这个固定位上的值称为位权，简称</a:t>
            </a:r>
            <a:r>
              <a:rPr lang="zh-CN" altLang="en-US" sz="2000" dirty="0">
                <a:latin typeface="Arial"/>
              </a:rPr>
              <a:t>“</a:t>
            </a:r>
            <a:r>
              <a:rPr lang="zh-CN" altLang="en-US" sz="2000" dirty="0"/>
              <a:t>权</a:t>
            </a:r>
            <a:r>
              <a:rPr lang="zh-CN" altLang="en-US" sz="2000" dirty="0">
                <a:latin typeface="Arial"/>
              </a:rPr>
              <a:t>”</a:t>
            </a:r>
            <a:r>
              <a:rPr lang="zh-CN" altLang="en-US" sz="2000" dirty="0"/>
              <a:t>。各进位制中的位权的值恰好是基数的若干次幂。任何一种数制表示的数都可以写成按权展开的多项式之和。</a:t>
            </a:r>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16</a:t>
            </a:fld>
            <a:endParaRPr lang="en-US" altLang="zh-CN"/>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8" name="Rectangle 10"/>
          <p:cNvSpPr>
            <a:spLocks noGrp="1" noChangeArrowheads="1"/>
          </p:cNvSpPr>
          <p:nvPr>
            <p:ph type="title"/>
          </p:nvPr>
        </p:nvSpPr>
        <p:spPr/>
        <p:txBody>
          <a:bodyPr/>
          <a:lstStyle/>
          <a:p>
            <a:r>
              <a:rPr lang="zh-CN" altLang="en-US" b="1" dirty="0" smtClean="0"/>
              <a:t>任务二  理解计算机中信息的表示</a:t>
            </a:r>
            <a:endParaRPr lang="zh-CN" altLang="zh-CN" dirty="0"/>
          </a:p>
        </p:txBody>
      </p:sp>
      <p:sp>
        <p:nvSpPr>
          <p:cNvPr id="78859" name="Rectangle 11"/>
          <p:cNvSpPr>
            <a:spLocks noGrp="1" noChangeArrowheads="1"/>
          </p:cNvSpPr>
          <p:nvPr>
            <p:ph type="body" idx="1"/>
          </p:nvPr>
        </p:nvSpPr>
        <p:spPr/>
        <p:txBody>
          <a:bodyPr/>
          <a:lstStyle/>
          <a:p>
            <a:pPr lvl="2"/>
            <a:endParaRPr lang="en-US" altLang="zh-CN"/>
          </a:p>
          <a:p>
            <a:pPr lvl="2"/>
            <a:endParaRPr lang="en-US" altLang="zh-CN"/>
          </a:p>
          <a:p>
            <a:pPr lvl="2"/>
            <a:endParaRPr lang="en-US" altLang="zh-CN"/>
          </a:p>
          <a:p>
            <a:pPr lvl="2"/>
            <a:endParaRPr lang="en-US" altLang="zh-CN"/>
          </a:p>
          <a:p>
            <a:pPr lvl="2"/>
            <a:endParaRPr lang="en-US" altLang="zh-CN"/>
          </a:p>
        </p:txBody>
      </p:sp>
      <p:sp>
        <p:nvSpPr>
          <p:cNvPr id="78852" name="Rectangle 4"/>
          <p:cNvSpPr>
            <a:spLocks noChangeArrowheads="1"/>
          </p:cNvSpPr>
          <p:nvPr/>
        </p:nvSpPr>
        <p:spPr bwMode="auto">
          <a:xfrm>
            <a:off x="3743325" y="3328988"/>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endParaRPr lang="zh-CN" altLang="en-US"/>
          </a:p>
        </p:txBody>
      </p:sp>
      <p:sp>
        <p:nvSpPr>
          <p:cNvPr id="78854" name="Rectangle 6"/>
          <p:cNvSpPr>
            <a:spLocks noChangeArrowheads="1"/>
          </p:cNvSpPr>
          <p:nvPr/>
        </p:nvSpPr>
        <p:spPr bwMode="auto">
          <a:xfrm>
            <a:off x="2533650" y="3319463"/>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endParaRPr lang="zh-CN" altLang="en-US"/>
          </a:p>
        </p:txBody>
      </p:sp>
      <p:sp>
        <p:nvSpPr>
          <p:cNvPr id="78856" name="Rectangle 8"/>
          <p:cNvSpPr>
            <a:spLocks noChangeArrowheads="1"/>
          </p:cNvSpPr>
          <p:nvPr/>
        </p:nvSpPr>
        <p:spPr bwMode="auto">
          <a:xfrm>
            <a:off x="3057525" y="3338513"/>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endParaRPr lang="zh-CN" altLang="en-US"/>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17</a:t>
            </a:fld>
            <a:endParaRPr lang="en-US" altLang="zh-CN"/>
          </a:p>
        </p:txBody>
      </p:sp>
      <p:pic>
        <p:nvPicPr>
          <p:cNvPr id="78863" name="Picture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2204864"/>
            <a:ext cx="8523242" cy="29523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609600" y="381000"/>
            <a:ext cx="8210550" cy="762000"/>
          </a:xfrm>
        </p:spPr>
        <p:txBody>
          <a:bodyPr/>
          <a:lstStyle/>
          <a:p>
            <a:r>
              <a:rPr lang="zh-CN" altLang="en-US" b="1" dirty="0" smtClean="0"/>
              <a:t>任务二  理解计算机中信息的表示</a:t>
            </a:r>
            <a:endParaRPr lang="zh-CN" altLang="zh-CN" sz="3200" dirty="0">
              <a:latin typeface="宋体" pitchFamily="2" charset="-122"/>
            </a:endParaRPr>
          </a:p>
        </p:txBody>
      </p:sp>
      <p:sp>
        <p:nvSpPr>
          <p:cNvPr id="79876" name="Rectangle 4"/>
          <p:cNvSpPr>
            <a:spLocks noChangeArrowheads="1"/>
          </p:cNvSpPr>
          <p:nvPr/>
        </p:nvSpPr>
        <p:spPr bwMode="auto">
          <a:xfrm>
            <a:off x="2486025" y="3333750"/>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endParaRPr lang="zh-CN" altLang="en-US"/>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18</a:t>
            </a:fld>
            <a:endParaRPr lang="en-US" altLang="zh-CN"/>
          </a:p>
        </p:txBody>
      </p:sp>
      <p:pic>
        <p:nvPicPr>
          <p:cNvPr id="79879"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809750"/>
            <a:ext cx="8414686" cy="40675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05" name="Rectangle 9"/>
          <p:cNvSpPr>
            <a:spLocks noGrp="1" noChangeArrowheads="1"/>
          </p:cNvSpPr>
          <p:nvPr>
            <p:ph type="title"/>
          </p:nvPr>
        </p:nvSpPr>
        <p:spPr/>
        <p:txBody>
          <a:bodyPr/>
          <a:lstStyle/>
          <a:p>
            <a:r>
              <a:rPr lang="zh-CN" altLang="en-US" b="1" dirty="0" smtClean="0"/>
              <a:t>任务二  理解计算机中信息的表示</a:t>
            </a:r>
            <a:endParaRPr lang="zh-CN" altLang="zh-CN" dirty="0"/>
          </a:p>
        </p:txBody>
      </p:sp>
      <p:sp>
        <p:nvSpPr>
          <p:cNvPr id="80900" name="Rectangle 4"/>
          <p:cNvSpPr>
            <a:spLocks noChangeArrowheads="1"/>
          </p:cNvSpPr>
          <p:nvPr/>
        </p:nvSpPr>
        <p:spPr bwMode="auto">
          <a:xfrm>
            <a:off x="2590800" y="3324225"/>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endParaRPr lang="zh-CN" altLang="en-US"/>
          </a:p>
        </p:txBody>
      </p:sp>
      <p:sp>
        <p:nvSpPr>
          <p:cNvPr id="80902" name="Rectangle 6"/>
          <p:cNvSpPr>
            <a:spLocks noChangeArrowheads="1"/>
          </p:cNvSpPr>
          <p:nvPr/>
        </p:nvSpPr>
        <p:spPr bwMode="auto">
          <a:xfrm>
            <a:off x="2033588" y="3319463"/>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endParaRPr lang="zh-CN" altLang="en-US"/>
          </a:p>
        </p:txBody>
      </p:sp>
      <p:sp>
        <p:nvSpPr>
          <p:cNvPr id="80903" name="Rectangle 7"/>
          <p:cNvSpPr>
            <a:spLocks noChangeArrowheads="1"/>
          </p:cNvSpPr>
          <p:nvPr/>
        </p:nvSpPr>
        <p:spPr bwMode="auto">
          <a:xfrm>
            <a:off x="0" y="33099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endParaRPr lang="zh-CN" altLang="en-US"/>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19</a:t>
            </a:fld>
            <a:endParaRPr lang="en-US" altLang="zh-CN"/>
          </a:p>
        </p:txBody>
      </p:sp>
      <p:pic>
        <p:nvPicPr>
          <p:cNvPr id="80908" name="Picture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801" y="2348880"/>
            <a:ext cx="8496202" cy="2520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Rectangle 4"/>
          <p:cNvSpPr>
            <a:spLocks noGrp="1" noChangeArrowheads="1"/>
          </p:cNvSpPr>
          <p:nvPr>
            <p:ph type="ctrTitle"/>
          </p:nvPr>
        </p:nvSpPr>
        <p:spPr/>
        <p:txBody>
          <a:bodyPr/>
          <a:lstStyle/>
          <a:p>
            <a:pPr algn="ctr"/>
            <a:r>
              <a:rPr lang="zh-CN" altLang="en-US" sz="4400"/>
              <a:t>第</a:t>
            </a:r>
            <a:r>
              <a:rPr lang="en-US" altLang="zh-CN" sz="4400"/>
              <a:t>1</a:t>
            </a:r>
            <a:r>
              <a:rPr lang="zh-CN" altLang="en-US" sz="4400"/>
              <a:t>单元 </a:t>
            </a:r>
          </a:p>
        </p:txBody>
      </p:sp>
      <p:sp>
        <p:nvSpPr>
          <p:cNvPr id="60421" name="Rectangle 5"/>
          <p:cNvSpPr>
            <a:spLocks noGrp="1" noChangeArrowheads="1"/>
          </p:cNvSpPr>
          <p:nvPr>
            <p:ph type="subTitle" idx="1"/>
          </p:nvPr>
        </p:nvSpPr>
        <p:spPr/>
        <p:txBody>
          <a:bodyPr/>
          <a:lstStyle/>
          <a:p>
            <a:r>
              <a:rPr lang="zh-CN" altLang="en-US" sz="4400">
                <a:solidFill>
                  <a:schemeClr val="tx2"/>
                </a:solidFill>
              </a:rPr>
              <a:t>计算机基础知识</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4001" name="Group 33"/>
          <p:cNvGraphicFramePr>
            <a:graphicFrameLocks noGrp="1"/>
          </p:cNvGraphicFramePr>
          <p:nvPr/>
        </p:nvGraphicFramePr>
        <p:xfrm>
          <a:off x="1331913" y="1766888"/>
          <a:ext cx="6913562" cy="4333875"/>
        </p:xfrm>
        <a:graphic>
          <a:graphicData uri="http://schemas.openxmlformats.org/drawingml/2006/table">
            <a:tbl>
              <a:tblPr/>
              <a:tblGrid>
                <a:gridCol w="1674812"/>
                <a:gridCol w="1709738"/>
                <a:gridCol w="1800225"/>
                <a:gridCol w="1728787"/>
              </a:tblGrid>
              <a:tr h="295275">
                <a:tc>
                  <a:txBody>
                    <a:bodyPr/>
                    <a:lstStyle>
                      <a:lvl1pPr>
                        <a:spcBef>
                          <a:spcPct val="20000"/>
                        </a:spcBef>
                        <a:buClr>
                          <a:srgbClr val="FF3300"/>
                        </a:buClr>
                        <a:buSzPct val="80000"/>
                        <a:buFont typeface="Wingdings" pitchFamily="2" charset="2"/>
                        <a:defRPr sz="2800">
                          <a:solidFill>
                            <a:schemeClr val="tx1"/>
                          </a:solidFill>
                          <a:latin typeface="Tahoma" pitchFamily="34" charset="0"/>
                          <a:ea typeface="宋体" pitchFamily="2" charset="-122"/>
                        </a:defRPr>
                      </a:lvl1pPr>
                      <a:lvl2pPr>
                        <a:spcBef>
                          <a:spcPct val="20000"/>
                        </a:spcBef>
                        <a:buClr>
                          <a:srgbClr val="FF0000"/>
                        </a:buClr>
                        <a:buSzPct val="75000"/>
                        <a:buFont typeface="Wingdings" pitchFamily="2" charset="2"/>
                        <a:defRPr sz="2400">
                          <a:solidFill>
                            <a:schemeClr val="tx1"/>
                          </a:solidFill>
                          <a:latin typeface="Tahoma" pitchFamily="34" charset="0"/>
                          <a:ea typeface="宋体" pitchFamily="2" charset="-122"/>
                        </a:defRPr>
                      </a:lvl2pPr>
                      <a:lvl3pPr>
                        <a:spcBef>
                          <a:spcPct val="20000"/>
                        </a:spcBef>
                        <a:buClr>
                          <a:srgbClr val="FF9966"/>
                        </a:buClr>
                        <a:buSzPct val="70000"/>
                        <a:buFont typeface="Wingdings" pitchFamily="2" charset="2"/>
                        <a:defRPr sz="2000">
                          <a:solidFill>
                            <a:schemeClr val="tx1"/>
                          </a:solidFill>
                          <a:latin typeface="Tahoma" pitchFamily="34" charset="0"/>
                          <a:ea typeface="宋体" pitchFamily="2" charset="-122"/>
                        </a:defRPr>
                      </a:lvl3pPr>
                      <a:lvl4pPr>
                        <a:spcBef>
                          <a:spcPct val="20000"/>
                        </a:spcBef>
                        <a:buClr>
                          <a:srgbClr val="FF33CC"/>
                        </a:buClr>
                        <a:buSzPct val="60000"/>
                        <a:buFont typeface="Wingdings" pitchFamily="2" charset="2"/>
                        <a:defRPr>
                          <a:solidFill>
                            <a:schemeClr val="tx1"/>
                          </a:solidFill>
                          <a:latin typeface="Tahoma" pitchFamily="34" charset="0"/>
                          <a:ea typeface="宋体" pitchFamily="2" charset="-122"/>
                        </a:defRPr>
                      </a:lvl4pPr>
                      <a:lvl5pPr>
                        <a:spcBef>
                          <a:spcPct val="20000"/>
                        </a:spcBef>
                        <a:buClr>
                          <a:schemeClr val="accent1"/>
                        </a:buClr>
                        <a:buSzPct val="50000"/>
                        <a:buFont typeface="Wingdings" pitchFamily="2" charset="2"/>
                        <a:defRPr>
                          <a:solidFill>
                            <a:schemeClr val="tx1"/>
                          </a:solidFill>
                          <a:latin typeface="Tahoma" pitchFamily="34" charset="0"/>
                          <a:ea typeface="宋体" pitchFamily="2" charset="-122"/>
                        </a:defRPr>
                      </a:lvl5pPr>
                      <a:lvl6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6pPr>
                      <a:lvl7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7pPr>
                      <a:lvl8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8pPr>
                      <a:lvl9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9pPr>
                    </a:lstStyle>
                    <a:p>
                      <a:pPr marL="0" marR="0" lvl="0" indent="0" algn="ctr" defTabSz="914400" rtl="0" eaLnBrk="0" fontAlgn="base" latinLnBrk="0" hangingPunct="0">
                        <a:lnSpc>
                          <a:spcPct val="100000"/>
                        </a:lnSpc>
                        <a:spcBef>
                          <a:spcPct val="0"/>
                        </a:spcBef>
                        <a:spcAft>
                          <a:spcPct val="0"/>
                        </a:spcAft>
                        <a:buClrTx/>
                        <a:buSzPct val="80000"/>
                        <a:buFontTx/>
                        <a:buNone/>
                        <a:tabLst/>
                      </a:pPr>
                      <a:r>
                        <a:rPr kumimoji="1" lang="zh-CN" altLang="en-US"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十  进  制</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FF3300"/>
                        </a:buClr>
                        <a:buSzPct val="80000"/>
                        <a:buFont typeface="Wingdings" pitchFamily="2" charset="2"/>
                        <a:defRPr sz="2800">
                          <a:solidFill>
                            <a:schemeClr val="tx1"/>
                          </a:solidFill>
                          <a:latin typeface="Tahoma" pitchFamily="34" charset="0"/>
                          <a:ea typeface="宋体" pitchFamily="2" charset="-122"/>
                        </a:defRPr>
                      </a:lvl1pPr>
                      <a:lvl2pPr>
                        <a:spcBef>
                          <a:spcPct val="20000"/>
                        </a:spcBef>
                        <a:buClr>
                          <a:srgbClr val="FF0000"/>
                        </a:buClr>
                        <a:buSzPct val="75000"/>
                        <a:buFont typeface="Wingdings" pitchFamily="2" charset="2"/>
                        <a:defRPr sz="2400">
                          <a:solidFill>
                            <a:schemeClr val="tx1"/>
                          </a:solidFill>
                          <a:latin typeface="Tahoma" pitchFamily="34" charset="0"/>
                          <a:ea typeface="宋体" pitchFamily="2" charset="-122"/>
                        </a:defRPr>
                      </a:lvl2pPr>
                      <a:lvl3pPr>
                        <a:spcBef>
                          <a:spcPct val="20000"/>
                        </a:spcBef>
                        <a:buClr>
                          <a:srgbClr val="FF9966"/>
                        </a:buClr>
                        <a:buSzPct val="70000"/>
                        <a:buFont typeface="Wingdings" pitchFamily="2" charset="2"/>
                        <a:defRPr sz="2000">
                          <a:solidFill>
                            <a:schemeClr val="tx1"/>
                          </a:solidFill>
                          <a:latin typeface="Tahoma" pitchFamily="34" charset="0"/>
                          <a:ea typeface="宋体" pitchFamily="2" charset="-122"/>
                        </a:defRPr>
                      </a:lvl3pPr>
                      <a:lvl4pPr>
                        <a:spcBef>
                          <a:spcPct val="20000"/>
                        </a:spcBef>
                        <a:buClr>
                          <a:srgbClr val="FF33CC"/>
                        </a:buClr>
                        <a:buSzPct val="60000"/>
                        <a:buFont typeface="Wingdings" pitchFamily="2" charset="2"/>
                        <a:defRPr>
                          <a:solidFill>
                            <a:schemeClr val="tx1"/>
                          </a:solidFill>
                          <a:latin typeface="Tahoma" pitchFamily="34" charset="0"/>
                          <a:ea typeface="宋体" pitchFamily="2" charset="-122"/>
                        </a:defRPr>
                      </a:lvl4pPr>
                      <a:lvl5pPr>
                        <a:spcBef>
                          <a:spcPct val="20000"/>
                        </a:spcBef>
                        <a:buClr>
                          <a:schemeClr val="accent1"/>
                        </a:buClr>
                        <a:buSzPct val="50000"/>
                        <a:buFont typeface="Wingdings" pitchFamily="2" charset="2"/>
                        <a:defRPr>
                          <a:solidFill>
                            <a:schemeClr val="tx1"/>
                          </a:solidFill>
                          <a:latin typeface="Tahoma" pitchFamily="34" charset="0"/>
                          <a:ea typeface="宋体" pitchFamily="2" charset="-122"/>
                        </a:defRPr>
                      </a:lvl5pPr>
                      <a:lvl6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6pPr>
                      <a:lvl7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7pPr>
                      <a:lvl8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8pPr>
                      <a:lvl9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9pPr>
                    </a:lstStyle>
                    <a:p>
                      <a:pPr marL="0" marR="0" lvl="0" indent="0" algn="ctr" defTabSz="914400" rtl="0" eaLnBrk="0" fontAlgn="base" latinLnBrk="0" hangingPunct="0">
                        <a:lnSpc>
                          <a:spcPct val="100000"/>
                        </a:lnSpc>
                        <a:spcBef>
                          <a:spcPct val="0"/>
                        </a:spcBef>
                        <a:spcAft>
                          <a:spcPct val="0"/>
                        </a:spcAft>
                        <a:buClrTx/>
                        <a:buSzPct val="80000"/>
                        <a:buFontTx/>
                        <a:buNone/>
                        <a:tabLst/>
                      </a:pPr>
                      <a:r>
                        <a:rPr kumimoji="1" lang="zh-CN" altLang="en-US"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二  进  制</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FF3300"/>
                        </a:buClr>
                        <a:buSzPct val="80000"/>
                        <a:buFont typeface="Wingdings" pitchFamily="2" charset="2"/>
                        <a:defRPr sz="2800">
                          <a:solidFill>
                            <a:schemeClr val="tx1"/>
                          </a:solidFill>
                          <a:latin typeface="Tahoma" pitchFamily="34" charset="0"/>
                          <a:ea typeface="宋体" pitchFamily="2" charset="-122"/>
                        </a:defRPr>
                      </a:lvl1pPr>
                      <a:lvl2pPr>
                        <a:spcBef>
                          <a:spcPct val="20000"/>
                        </a:spcBef>
                        <a:buClr>
                          <a:srgbClr val="FF0000"/>
                        </a:buClr>
                        <a:buSzPct val="75000"/>
                        <a:buFont typeface="Wingdings" pitchFamily="2" charset="2"/>
                        <a:defRPr sz="2400">
                          <a:solidFill>
                            <a:schemeClr val="tx1"/>
                          </a:solidFill>
                          <a:latin typeface="Tahoma" pitchFamily="34" charset="0"/>
                          <a:ea typeface="宋体" pitchFamily="2" charset="-122"/>
                        </a:defRPr>
                      </a:lvl2pPr>
                      <a:lvl3pPr>
                        <a:spcBef>
                          <a:spcPct val="20000"/>
                        </a:spcBef>
                        <a:buClr>
                          <a:srgbClr val="FF9966"/>
                        </a:buClr>
                        <a:buSzPct val="70000"/>
                        <a:buFont typeface="Wingdings" pitchFamily="2" charset="2"/>
                        <a:defRPr sz="2000">
                          <a:solidFill>
                            <a:schemeClr val="tx1"/>
                          </a:solidFill>
                          <a:latin typeface="Tahoma" pitchFamily="34" charset="0"/>
                          <a:ea typeface="宋体" pitchFamily="2" charset="-122"/>
                        </a:defRPr>
                      </a:lvl3pPr>
                      <a:lvl4pPr>
                        <a:spcBef>
                          <a:spcPct val="20000"/>
                        </a:spcBef>
                        <a:buClr>
                          <a:srgbClr val="FF33CC"/>
                        </a:buClr>
                        <a:buSzPct val="60000"/>
                        <a:buFont typeface="Wingdings" pitchFamily="2" charset="2"/>
                        <a:defRPr>
                          <a:solidFill>
                            <a:schemeClr val="tx1"/>
                          </a:solidFill>
                          <a:latin typeface="Tahoma" pitchFamily="34" charset="0"/>
                          <a:ea typeface="宋体" pitchFamily="2" charset="-122"/>
                        </a:defRPr>
                      </a:lvl4pPr>
                      <a:lvl5pPr>
                        <a:spcBef>
                          <a:spcPct val="20000"/>
                        </a:spcBef>
                        <a:buClr>
                          <a:schemeClr val="accent1"/>
                        </a:buClr>
                        <a:buSzPct val="50000"/>
                        <a:buFont typeface="Wingdings" pitchFamily="2" charset="2"/>
                        <a:defRPr>
                          <a:solidFill>
                            <a:schemeClr val="tx1"/>
                          </a:solidFill>
                          <a:latin typeface="Tahoma" pitchFamily="34" charset="0"/>
                          <a:ea typeface="宋体" pitchFamily="2" charset="-122"/>
                        </a:defRPr>
                      </a:lvl5pPr>
                      <a:lvl6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6pPr>
                      <a:lvl7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7pPr>
                      <a:lvl8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8pPr>
                      <a:lvl9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9pPr>
                    </a:lstStyle>
                    <a:p>
                      <a:pPr marL="0" marR="0" lvl="0" indent="0" algn="ctr" defTabSz="914400" rtl="0" eaLnBrk="0" fontAlgn="base" latinLnBrk="0" hangingPunct="0">
                        <a:lnSpc>
                          <a:spcPct val="100000"/>
                        </a:lnSpc>
                        <a:spcBef>
                          <a:spcPct val="0"/>
                        </a:spcBef>
                        <a:spcAft>
                          <a:spcPct val="0"/>
                        </a:spcAft>
                        <a:buClrTx/>
                        <a:buSzPct val="80000"/>
                        <a:buFontTx/>
                        <a:buNone/>
                        <a:tabLst/>
                      </a:pPr>
                      <a:r>
                        <a:rPr kumimoji="1" lang="zh-CN" altLang="en-US"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八  进  制</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FF3300"/>
                        </a:buClr>
                        <a:buSzPct val="80000"/>
                        <a:buFont typeface="Wingdings" pitchFamily="2" charset="2"/>
                        <a:defRPr sz="2800">
                          <a:solidFill>
                            <a:schemeClr val="tx1"/>
                          </a:solidFill>
                          <a:latin typeface="Tahoma" pitchFamily="34" charset="0"/>
                          <a:ea typeface="宋体" pitchFamily="2" charset="-122"/>
                        </a:defRPr>
                      </a:lvl1pPr>
                      <a:lvl2pPr>
                        <a:spcBef>
                          <a:spcPct val="20000"/>
                        </a:spcBef>
                        <a:buClr>
                          <a:srgbClr val="FF0000"/>
                        </a:buClr>
                        <a:buSzPct val="75000"/>
                        <a:buFont typeface="Wingdings" pitchFamily="2" charset="2"/>
                        <a:defRPr sz="2400">
                          <a:solidFill>
                            <a:schemeClr val="tx1"/>
                          </a:solidFill>
                          <a:latin typeface="Tahoma" pitchFamily="34" charset="0"/>
                          <a:ea typeface="宋体" pitchFamily="2" charset="-122"/>
                        </a:defRPr>
                      </a:lvl2pPr>
                      <a:lvl3pPr>
                        <a:spcBef>
                          <a:spcPct val="20000"/>
                        </a:spcBef>
                        <a:buClr>
                          <a:srgbClr val="FF9966"/>
                        </a:buClr>
                        <a:buSzPct val="70000"/>
                        <a:buFont typeface="Wingdings" pitchFamily="2" charset="2"/>
                        <a:defRPr sz="2000">
                          <a:solidFill>
                            <a:schemeClr val="tx1"/>
                          </a:solidFill>
                          <a:latin typeface="Tahoma" pitchFamily="34" charset="0"/>
                          <a:ea typeface="宋体" pitchFamily="2" charset="-122"/>
                        </a:defRPr>
                      </a:lvl3pPr>
                      <a:lvl4pPr>
                        <a:spcBef>
                          <a:spcPct val="20000"/>
                        </a:spcBef>
                        <a:buClr>
                          <a:srgbClr val="FF33CC"/>
                        </a:buClr>
                        <a:buSzPct val="60000"/>
                        <a:buFont typeface="Wingdings" pitchFamily="2" charset="2"/>
                        <a:defRPr>
                          <a:solidFill>
                            <a:schemeClr val="tx1"/>
                          </a:solidFill>
                          <a:latin typeface="Tahoma" pitchFamily="34" charset="0"/>
                          <a:ea typeface="宋体" pitchFamily="2" charset="-122"/>
                        </a:defRPr>
                      </a:lvl4pPr>
                      <a:lvl5pPr>
                        <a:spcBef>
                          <a:spcPct val="20000"/>
                        </a:spcBef>
                        <a:buClr>
                          <a:schemeClr val="accent1"/>
                        </a:buClr>
                        <a:buSzPct val="50000"/>
                        <a:buFont typeface="Wingdings" pitchFamily="2" charset="2"/>
                        <a:defRPr>
                          <a:solidFill>
                            <a:schemeClr val="tx1"/>
                          </a:solidFill>
                          <a:latin typeface="Tahoma" pitchFamily="34" charset="0"/>
                          <a:ea typeface="宋体" pitchFamily="2" charset="-122"/>
                        </a:defRPr>
                      </a:lvl5pPr>
                      <a:lvl6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6pPr>
                      <a:lvl7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7pPr>
                      <a:lvl8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8pPr>
                      <a:lvl9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9pPr>
                    </a:lstStyle>
                    <a:p>
                      <a:pPr marL="0" marR="0" lvl="0" indent="0" algn="ctr" defTabSz="914400" rtl="0" eaLnBrk="0" fontAlgn="base" latinLnBrk="0" hangingPunct="0">
                        <a:lnSpc>
                          <a:spcPct val="100000"/>
                        </a:lnSpc>
                        <a:spcBef>
                          <a:spcPct val="0"/>
                        </a:spcBef>
                        <a:spcAft>
                          <a:spcPct val="0"/>
                        </a:spcAft>
                        <a:buClrTx/>
                        <a:buSzPct val="80000"/>
                        <a:buFontTx/>
                        <a:buNone/>
                        <a:tabLst/>
                      </a:pPr>
                      <a:r>
                        <a:rPr kumimoji="1" lang="zh-CN" altLang="en-US"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十 六 进 制</a:t>
                      </a:r>
                    </a:p>
                  </a:txBody>
                  <a:tcP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029075">
                <a:tc>
                  <a:txBody>
                    <a:bodyPr/>
                    <a:lstStyle>
                      <a:lvl1pPr>
                        <a:spcBef>
                          <a:spcPct val="20000"/>
                        </a:spcBef>
                        <a:buClr>
                          <a:srgbClr val="FF3300"/>
                        </a:buClr>
                        <a:buSzPct val="80000"/>
                        <a:buFont typeface="Wingdings" pitchFamily="2" charset="2"/>
                        <a:defRPr sz="2800">
                          <a:solidFill>
                            <a:schemeClr val="tx1"/>
                          </a:solidFill>
                          <a:latin typeface="Tahoma" pitchFamily="34" charset="0"/>
                          <a:ea typeface="宋体" pitchFamily="2" charset="-122"/>
                        </a:defRPr>
                      </a:lvl1pPr>
                      <a:lvl2pPr>
                        <a:spcBef>
                          <a:spcPct val="20000"/>
                        </a:spcBef>
                        <a:buClr>
                          <a:srgbClr val="FF0000"/>
                        </a:buClr>
                        <a:buSzPct val="75000"/>
                        <a:buFont typeface="Wingdings" pitchFamily="2" charset="2"/>
                        <a:defRPr sz="2400">
                          <a:solidFill>
                            <a:schemeClr val="tx1"/>
                          </a:solidFill>
                          <a:latin typeface="Tahoma" pitchFamily="34" charset="0"/>
                          <a:ea typeface="宋体" pitchFamily="2" charset="-122"/>
                        </a:defRPr>
                      </a:lvl2pPr>
                      <a:lvl3pPr>
                        <a:spcBef>
                          <a:spcPct val="20000"/>
                        </a:spcBef>
                        <a:buClr>
                          <a:srgbClr val="FF9966"/>
                        </a:buClr>
                        <a:buSzPct val="70000"/>
                        <a:buFont typeface="Wingdings" pitchFamily="2" charset="2"/>
                        <a:defRPr sz="2000">
                          <a:solidFill>
                            <a:schemeClr val="tx1"/>
                          </a:solidFill>
                          <a:latin typeface="Tahoma" pitchFamily="34" charset="0"/>
                          <a:ea typeface="宋体" pitchFamily="2" charset="-122"/>
                        </a:defRPr>
                      </a:lvl3pPr>
                      <a:lvl4pPr>
                        <a:spcBef>
                          <a:spcPct val="20000"/>
                        </a:spcBef>
                        <a:buClr>
                          <a:srgbClr val="FF33CC"/>
                        </a:buClr>
                        <a:buSzPct val="60000"/>
                        <a:buFont typeface="Wingdings" pitchFamily="2" charset="2"/>
                        <a:defRPr>
                          <a:solidFill>
                            <a:schemeClr val="tx1"/>
                          </a:solidFill>
                          <a:latin typeface="Tahoma" pitchFamily="34" charset="0"/>
                          <a:ea typeface="宋体" pitchFamily="2" charset="-122"/>
                        </a:defRPr>
                      </a:lvl4pPr>
                      <a:lvl5pPr>
                        <a:spcBef>
                          <a:spcPct val="20000"/>
                        </a:spcBef>
                        <a:buClr>
                          <a:schemeClr val="accent1"/>
                        </a:buClr>
                        <a:buSzPct val="50000"/>
                        <a:buFont typeface="Wingdings" pitchFamily="2" charset="2"/>
                        <a:defRPr>
                          <a:solidFill>
                            <a:schemeClr val="tx1"/>
                          </a:solidFill>
                          <a:latin typeface="Tahoma" pitchFamily="34" charset="0"/>
                          <a:ea typeface="宋体" pitchFamily="2" charset="-122"/>
                        </a:defRPr>
                      </a:lvl5pPr>
                      <a:lvl6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6pPr>
                      <a:lvl7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7pPr>
                      <a:lvl8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8pPr>
                      <a:lvl9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9pPr>
                    </a:lstStyle>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0</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1</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2</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3</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4</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5</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6</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7</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8</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9</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10</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11</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12</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13</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14</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15</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16</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17</a:t>
                      </a:r>
                    </a:p>
                  </a:txBody>
                  <a:tcPr horzOverflow="overflow">
                    <a:lnL w="952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FF3300"/>
                        </a:buClr>
                        <a:buSzPct val="80000"/>
                        <a:buFont typeface="Wingdings" pitchFamily="2" charset="2"/>
                        <a:defRPr sz="2800">
                          <a:solidFill>
                            <a:schemeClr val="tx1"/>
                          </a:solidFill>
                          <a:latin typeface="Tahoma" pitchFamily="34" charset="0"/>
                          <a:ea typeface="宋体" pitchFamily="2" charset="-122"/>
                        </a:defRPr>
                      </a:lvl1pPr>
                      <a:lvl2pPr>
                        <a:spcBef>
                          <a:spcPct val="20000"/>
                        </a:spcBef>
                        <a:buClr>
                          <a:srgbClr val="FF0000"/>
                        </a:buClr>
                        <a:buSzPct val="75000"/>
                        <a:buFont typeface="Wingdings" pitchFamily="2" charset="2"/>
                        <a:defRPr sz="2400">
                          <a:solidFill>
                            <a:schemeClr val="tx1"/>
                          </a:solidFill>
                          <a:latin typeface="Tahoma" pitchFamily="34" charset="0"/>
                          <a:ea typeface="宋体" pitchFamily="2" charset="-122"/>
                        </a:defRPr>
                      </a:lvl2pPr>
                      <a:lvl3pPr>
                        <a:spcBef>
                          <a:spcPct val="20000"/>
                        </a:spcBef>
                        <a:buClr>
                          <a:srgbClr val="FF9966"/>
                        </a:buClr>
                        <a:buSzPct val="70000"/>
                        <a:buFont typeface="Wingdings" pitchFamily="2" charset="2"/>
                        <a:defRPr sz="2000">
                          <a:solidFill>
                            <a:schemeClr val="tx1"/>
                          </a:solidFill>
                          <a:latin typeface="Tahoma" pitchFamily="34" charset="0"/>
                          <a:ea typeface="宋体" pitchFamily="2" charset="-122"/>
                        </a:defRPr>
                      </a:lvl3pPr>
                      <a:lvl4pPr>
                        <a:spcBef>
                          <a:spcPct val="20000"/>
                        </a:spcBef>
                        <a:buClr>
                          <a:srgbClr val="FF33CC"/>
                        </a:buClr>
                        <a:buSzPct val="60000"/>
                        <a:buFont typeface="Wingdings" pitchFamily="2" charset="2"/>
                        <a:defRPr>
                          <a:solidFill>
                            <a:schemeClr val="tx1"/>
                          </a:solidFill>
                          <a:latin typeface="Tahoma" pitchFamily="34" charset="0"/>
                          <a:ea typeface="宋体" pitchFamily="2" charset="-122"/>
                        </a:defRPr>
                      </a:lvl4pPr>
                      <a:lvl5pPr>
                        <a:spcBef>
                          <a:spcPct val="20000"/>
                        </a:spcBef>
                        <a:buClr>
                          <a:schemeClr val="accent1"/>
                        </a:buClr>
                        <a:buSzPct val="50000"/>
                        <a:buFont typeface="Wingdings" pitchFamily="2" charset="2"/>
                        <a:defRPr>
                          <a:solidFill>
                            <a:schemeClr val="tx1"/>
                          </a:solidFill>
                          <a:latin typeface="Tahoma" pitchFamily="34" charset="0"/>
                          <a:ea typeface="宋体" pitchFamily="2" charset="-122"/>
                        </a:defRPr>
                      </a:lvl5pPr>
                      <a:lvl6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6pPr>
                      <a:lvl7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7pPr>
                      <a:lvl8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8pPr>
                      <a:lvl9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9pPr>
                    </a:lstStyle>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0</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1</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10</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11</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100</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101</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110</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111</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1000</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1001</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1010</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1011</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1100</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1101</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1110</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1111</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10000</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10001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FF3300"/>
                        </a:buClr>
                        <a:buSzPct val="80000"/>
                        <a:buFont typeface="Wingdings" pitchFamily="2" charset="2"/>
                        <a:defRPr sz="2800">
                          <a:solidFill>
                            <a:schemeClr val="tx1"/>
                          </a:solidFill>
                          <a:latin typeface="Tahoma" pitchFamily="34" charset="0"/>
                          <a:ea typeface="宋体" pitchFamily="2" charset="-122"/>
                        </a:defRPr>
                      </a:lvl1pPr>
                      <a:lvl2pPr>
                        <a:spcBef>
                          <a:spcPct val="20000"/>
                        </a:spcBef>
                        <a:buClr>
                          <a:srgbClr val="FF0000"/>
                        </a:buClr>
                        <a:buSzPct val="75000"/>
                        <a:buFont typeface="Wingdings" pitchFamily="2" charset="2"/>
                        <a:defRPr sz="2400">
                          <a:solidFill>
                            <a:schemeClr val="tx1"/>
                          </a:solidFill>
                          <a:latin typeface="Tahoma" pitchFamily="34" charset="0"/>
                          <a:ea typeface="宋体" pitchFamily="2" charset="-122"/>
                        </a:defRPr>
                      </a:lvl2pPr>
                      <a:lvl3pPr>
                        <a:spcBef>
                          <a:spcPct val="20000"/>
                        </a:spcBef>
                        <a:buClr>
                          <a:srgbClr val="FF9966"/>
                        </a:buClr>
                        <a:buSzPct val="70000"/>
                        <a:buFont typeface="Wingdings" pitchFamily="2" charset="2"/>
                        <a:defRPr sz="2000">
                          <a:solidFill>
                            <a:schemeClr val="tx1"/>
                          </a:solidFill>
                          <a:latin typeface="Tahoma" pitchFamily="34" charset="0"/>
                          <a:ea typeface="宋体" pitchFamily="2" charset="-122"/>
                        </a:defRPr>
                      </a:lvl3pPr>
                      <a:lvl4pPr>
                        <a:spcBef>
                          <a:spcPct val="20000"/>
                        </a:spcBef>
                        <a:buClr>
                          <a:srgbClr val="FF33CC"/>
                        </a:buClr>
                        <a:buSzPct val="60000"/>
                        <a:buFont typeface="Wingdings" pitchFamily="2" charset="2"/>
                        <a:defRPr>
                          <a:solidFill>
                            <a:schemeClr val="tx1"/>
                          </a:solidFill>
                          <a:latin typeface="Tahoma" pitchFamily="34" charset="0"/>
                          <a:ea typeface="宋体" pitchFamily="2" charset="-122"/>
                        </a:defRPr>
                      </a:lvl4pPr>
                      <a:lvl5pPr>
                        <a:spcBef>
                          <a:spcPct val="20000"/>
                        </a:spcBef>
                        <a:buClr>
                          <a:schemeClr val="accent1"/>
                        </a:buClr>
                        <a:buSzPct val="50000"/>
                        <a:buFont typeface="Wingdings" pitchFamily="2" charset="2"/>
                        <a:defRPr>
                          <a:solidFill>
                            <a:schemeClr val="tx1"/>
                          </a:solidFill>
                          <a:latin typeface="Tahoma" pitchFamily="34" charset="0"/>
                          <a:ea typeface="宋体" pitchFamily="2" charset="-122"/>
                        </a:defRPr>
                      </a:lvl5pPr>
                      <a:lvl6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6pPr>
                      <a:lvl7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7pPr>
                      <a:lvl8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8pPr>
                      <a:lvl9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9pPr>
                    </a:lstStyle>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0</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1</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2</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3</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4</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5</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6</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7</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10</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11</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12</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13</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14</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15</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16</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17</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20</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21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rgbClr val="FF3300"/>
                        </a:buClr>
                        <a:buSzPct val="80000"/>
                        <a:buFont typeface="Wingdings" pitchFamily="2" charset="2"/>
                        <a:defRPr sz="2800">
                          <a:solidFill>
                            <a:schemeClr val="tx1"/>
                          </a:solidFill>
                          <a:latin typeface="Tahoma" pitchFamily="34" charset="0"/>
                          <a:ea typeface="宋体" pitchFamily="2" charset="-122"/>
                        </a:defRPr>
                      </a:lvl1pPr>
                      <a:lvl2pPr>
                        <a:spcBef>
                          <a:spcPct val="20000"/>
                        </a:spcBef>
                        <a:buClr>
                          <a:srgbClr val="FF0000"/>
                        </a:buClr>
                        <a:buSzPct val="75000"/>
                        <a:buFont typeface="Wingdings" pitchFamily="2" charset="2"/>
                        <a:defRPr sz="2400">
                          <a:solidFill>
                            <a:schemeClr val="tx1"/>
                          </a:solidFill>
                          <a:latin typeface="Tahoma" pitchFamily="34" charset="0"/>
                          <a:ea typeface="宋体" pitchFamily="2" charset="-122"/>
                        </a:defRPr>
                      </a:lvl2pPr>
                      <a:lvl3pPr>
                        <a:spcBef>
                          <a:spcPct val="20000"/>
                        </a:spcBef>
                        <a:buClr>
                          <a:srgbClr val="FF9966"/>
                        </a:buClr>
                        <a:buSzPct val="70000"/>
                        <a:buFont typeface="Wingdings" pitchFamily="2" charset="2"/>
                        <a:defRPr sz="2000">
                          <a:solidFill>
                            <a:schemeClr val="tx1"/>
                          </a:solidFill>
                          <a:latin typeface="Tahoma" pitchFamily="34" charset="0"/>
                          <a:ea typeface="宋体" pitchFamily="2" charset="-122"/>
                        </a:defRPr>
                      </a:lvl3pPr>
                      <a:lvl4pPr>
                        <a:spcBef>
                          <a:spcPct val="20000"/>
                        </a:spcBef>
                        <a:buClr>
                          <a:srgbClr val="FF33CC"/>
                        </a:buClr>
                        <a:buSzPct val="60000"/>
                        <a:buFont typeface="Wingdings" pitchFamily="2" charset="2"/>
                        <a:defRPr>
                          <a:solidFill>
                            <a:schemeClr val="tx1"/>
                          </a:solidFill>
                          <a:latin typeface="Tahoma" pitchFamily="34" charset="0"/>
                          <a:ea typeface="宋体" pitchFamily="2" charset="-122"/>
                        </a:defRPr>
                      </a:lvl4pPr>
                      <a:lvl5pPr>
                        <a:spcBef>
                          <a:spcPct val="20000"/>
                        </a:spcBef>
                        <a:buClr>
                          <a:schemeClr val="accent1"/>
                        </a:buClr>
                        <a:buSzPct val="50000"/>
                        <a:buFont typeface="Wingdings" pitchFamily="2" charset="2"/>
                        <a:defRPr>
                          <a:solidFill>
                            <a:schemeClr val="tx1"/>
                          </a:solidFill>
                          <a:latin typeface="Tahoma" pitchFamily="34" charset="0"/>
                          <a:ea typeface="宋体" pitchFamily="2" charset="-122"/>
                        </a:defRPr>
                      </a:lvl5pPr>
                      <a:lvl6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6pPr>
                      <a:lvl7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7pPr>
                      <a:lvl8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8pPr>
                      <a:lvl9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9pPr>
                    </a:lstStyle>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0</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1</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2</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3</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4</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5</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6</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7</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8</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9</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A</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B</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C</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D</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E</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F</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10</a:t>
                      </a:r>
                    </a:p>
                    <a:p>
                      <a:pPr marL="0" marR="0" lvl="0" indent="0" algn="l" defTabSz="914400" rtl="0" eaLnBrk="0" fontAlgn="base" latinLnBrk="0" hangingPunct="0">
                        <a:lnSpc>
                          <a:spcPct val="100000"/>
                        </a:lnSpc>
                        <a:spcBef>
                          <a:spcPct val="0"/>
                        </a:spcBef>
                        <a:spcAft>
                          <a:spcPct val="0"/>
                        </a:spcAft>
                        <a:buClrTx/>
                        <a:buSzPct val="80000"/>
                        <a:buFontTx/>
                        <a:buNone/>
                        <a:tabLst/>
                      </a:pPr>
                      <a:r>
                        <a:rPr kumimoji="1" lang="en-US" altLang="zh-CN" sz="1400" b="0" i="0" u="none" strike="noStrike" cap="none" normalizeH="0" baseline="0" smtClean="0">
                          <a:ln>
                            <a:noFill/>
                          </a:ln>
                          <a:solidFill>
                            <a:schemeClr val="tx1"/>
                          </a:solidFill>
                          <a:effectLst/>
                          <a:latin typeface="Times New Roman" pitchFamily="18" charset="0"/>
                          <a:ea typeface="方正书宋简体" charset="-122"/>
                          <a:cs typeface="Times New Roman" pitchFamily="18" charset="0"/>
                        </a:rPr>
                        <a:t>11</a:t>
                      </a:r>
                    </a:p>
                  </a:txBody>
                  <a:tcP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84002" name="Rectangle 34"/>
          <p:cNvSpPr>
            <a:spLocks noGrp="1" noChangeArrowheads="1"/>
          </p:cNvSpPr>
          <p:nvPr>
            <p:ph type="title"/>
          </p:nvPr>
        </p:nvSpPr>
        <p:spPr/>
        <p:txBody>
          <a:bodyPr/>
          <a:lstStyle/>
          <a:p>
            <a:r>
              <a:rPr lang="zh-CN" altLang="en-US" b="1" dirty="0" smtClean="0"/>
              <a:t>任务二  理解计算机中信息的表示</a:t>
            </a:r>
            <a:endParaRPr lang="zh-CN" altLang="zh-CN" dirty="0"/>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20</a:t>
            </a:fld>
            <a:endParaRPr lang="en-US" altLang="zh-CN"/>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6" name="Rectangle 4"/>
          <p:cNvSpPr>
            <a:spLocks noGrp="1" noChangeArrowheads="1"/>
          </p:cNvSpPr>
          <p:nvPr>
            <p:ph type="title"/>
          </p:nvPr>
        </p:nvSpPr>
        <p:spPr/>
        <p:txBody>
          <a:bodyPr/>
          <a:lstStyle/>
          <a:p>
            <a:r>
              <a:rPr lang="zh-CN" altLang="en-US" b="1" dirty="0" smtClean="0"/>
              <a:t>任务二  理解计算机中信息的表示</a:t>
            </a:r>
            <a:endParaRPr lang="zh-CN" altLang="zh-CN" dirty="0"/>
          </a:p>
        </p:txBody>
      </p:sp>
      <p:sp>
        <p:nvSpPr>
          <p:cNvPr id="84997" name="Rectangle 5"/>
          <p:cNvSpPr>
            <a:spLocks noGrp="1" noChangeArrowheads="1"/>
          </p:cNvSpPr>
          <p:nvPr>
            <p:ph type="body" idx="1"/>
          </p:nvPr>
        </p:nvSpPr>
        <p:spPr/>
        <p:txBody>
          <a:bodyPr/>
          <a:lstStyle/>
          <a:p>
            <a:pPr>
              <a:buFont typeface="Wingdings" pitchFamily="2" charset="2"/>
              <a:buNone/>
            </a:pPr>
            <a:r>
              <a:rPr lang="zh-CN" altLang="en-US" dirty="0" smtClean="0"/>
              <a:t>二、 </a:t>
            </a:r>
            <a:r>
              <a:rPr lang="zh-CN" altLang="en-US" dirty="0"/>
              <a:t>数制转换</a:t>
            </a:r>
          </a:p>
          <a:p>
            <a:pPr lvl="1">
              <a:buFont typeface="Wingdings" pitchFamily="2" charset="2"/>
              <a:buNone/>
            </a:pPr>
            <a:r>
              <a:rPr lang="zh-CN" altLang="en-US" dirty="0"/>
              <a:t>  </a:t>
            </a:r>
            <a:r>
              <a:rPr lang="en-US" altLang="zh-CN" sz="2400" dirty="0"/>
              <a:t>1</a:t>
            </a:r>
            <a:r>
              <a:rPr lang="zh-CN" altLang="en-US" sz="2400" dirty="0"/>
              <a:t>．二进制、八进制、十六进制换算成十进制数</a:t>
            </a:r>
          </a:p>
          <a:p>
            <a:pPr lvl="1">
              <a:buFont typeface="Wingdings" pitchFamily="2" charset="2"/>
              <a:buNone/>
            </a:pPr>
            <a:r>
              <a:rPr lang="zh-CN" altLang="en-US" sz="2400" dirty="0"/>
              <a:t>   将二进制、八进制、十六进制数按权展开相加即可以得到相应的十进制数。 </a:t>
            </a:r>
          </a:p>
          <a:p>
            <a:pPr lvl="1">
              <a:buFont typeface="Wingdings" pitchFamily="2" charset="2"/>
              <a:buNone/>
            </a:pPr>
            <a:r>
              <a:rPr lang="zh-CN" altLang="en-US" sz="2400" dirty="0"/>
              <a:t> </a:t>
            </a:r>
            <a:r>
              <a:rPr lang="en-US" altLang="zh-CN" sz="2400" dirty="0"/>
              <a:t>2</a:t>
            </a:r>
            <a:r>
              <a:rPr lang="zh-CN" altLang="en-US" sz="2400" dirty="0"/>
              <a:t>．十进制数换算成二进制、八进制、十六进制数</a:t>
            </a:r>
          </a:p>
          <a:p>
            <a:pPr lvl="1">
              <a:buFont typeface="Wingdings" pitchFamily="2" charset="2"/>
              <a:buNone/>
            </a:pPr>
            <a:r>
              <a:rPr lang="zh-CN" altLang="en-US" sz="2400" dirty="0"/>
              <a:t>   十进制数换算成二进制、八进制或十六进制数的方法基本相同。</a:t>
            </a:r>
          </a:p>
          <a:p>
            <a:pPr lvl="1">
              <a:buFont typeface="Wingdings" pitchFamily="2" charset="2"/>
              <a:buNone/>
            </a:pPr>
            <a:r>
              <a:rPr lang="zh-CN" altLang="en-US" sz="2400" dirty="0"/>
              <a:t>   十进制数换算成</a:t>
            </a:r>
            <a:r>
              <a:rPr lang="en-US" altLang="zh-CN" sz="2400" dirty="0"/>
              <a:t>n</a:t>
            </a:r>
            <a:r>
              <a:rPr lang="zh-CN" altLang="en-US" sz="2400" dirty="0"/>
              <a:t>进制数，其整数部分和小数部分的换算方法不同：</a:t>
            </a:r>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21</a:t>
            </a:fld>
            <a:endParaRPr lang="en-US" altLang="zh-CN"/>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r>
              <a:rPr lang="zh-CN" altLang="en-US" b="1" dirty="0" smtClean="0"/>
              <a:t>任务二  理解计算机中信息的表示</a:t>
            </a:r>
            <a:endParaRPr lang="zh-CN" altLang="zh-CN" sz="3200" dirty="0">
              <a:latin typeface="宋体" pitchFamily="2" charset="-122"/>
            </a:endParaRPr>
          </a:p>
        </p:txBody>
      </p:sp>
      <p:sp>
        <p:nvSpPr>
          <p:cNvPr id="86019" name="Rectangle 3"/>
          <p:cNvSpPr>
            <a:spLocks noGrp="1" noChangeArrowheads="1"/>
          </p:cNvSpPr>
          <p:nvPr>
            <p:ph type="body" idx="1"/>
          </p:nvPr>
        </p:nvSpPr>
        <p:spPr>
          <a:xfrm>
            <a:off x="467544" y="1556792"/>
            <a:ext cx="8283575" cy="4419600"/>
          </a:xfrm>
        </p:spPr>
        <p:txBody>
          <a:bodyPr/>
          <a:lstStyle/>
          <a:p>
            <a:pPr lvl="1" algn="just">
              <a:buFont typeface="Wingdings" pitchFamily="2" charset="2"/>
              <a:buNone/>
            </a:pPr>
            <a:r>
              <a:rPr lang="zh-CN" altLang="en-US" dirty="0">
                <a:latin typeface="宋体" pitchFamily="2" charset="-122"/>
              </a:rPr>
              <a:t>（</a:t>
            </a:r>
            <a:r>
              <a:rPr lang="en-US" altLang="zh-CN" dirty="0">
                <a:latin typeface="Times New Roman" pitchFamily="18" charset="0"/>
                <a:cs typeface="Times New Roman" pitchFamily="18" charset="0"/>
              </a:rPr>
              <a:t>1</a:t>
            </a:r>
            <a:r>
              <a:rPr lang="zh-CN" altLang="en-US" dirty="0">
                <a:latin typeface="宋体" pitchFamily="2" charset="-122"/>
              </a:rPr>
              <a:t>）整数部分的换算</a:t>
            </a:r>
            <a:endParaRPr lang="zh-CN" altLang="en-US" dirty="0">
              <a:latin typeface="Times New Roman" pitchFamily="18" charset="0"/>
              <a:cs typeface="Times New Roman" pitchFamily="18" charset="0"/>
            </a:endParaRPr>
          </a:p>
          <a:p>
            <a:pPr>
              <a:lnSpc>
                <a:spcPct val="130000"/>
              </a:lnSpc>
              <a:buFont typeface="Wingdings" pitchFamily="2" charset="2"/>
              <a:buNone/>
            </a:pPr>
            <a:r>
              <a:rPr lang="zh-CN" altLang="en-US" sz="2400" dirty="0">
                <a:latin typeface="宋体" pitchFamily="2" charset="-122"/>
              </a:rPr>
              <a:t>    将已知的十进制数的整数部分反复除以</a:t>
            </a:r>
            <a:r>
              <a:rPr lang="en-US" altLang="zh-CN" sz="2400" dirty="0">
                <a:latin typeface="Times New Roman" pitchFamily="18" charset="0"/>
                <a:cs typeface="Times New Roman" pitchFamily="18" charset="0"/>
              </a:rPr>
              <a:t>n</a:t>
            </a:r>
            <a:r>
              <a:rPr lang="zh-CN" altLang="en-US" sz="2400" dirty="0">
                <a:latin typeface="宋体" pitchFamily="2" charset="-122"/>
              </a:rPr>
              <a:t>，（</a:t>
            </a:r>
            <a:r>
              <a:rPr lang="en-US" altLang="zh-CN" sz="2400" dirty="0">
                <a:latin typeface="Times New Roman" pitchFamily="18" charset="0"/>
                <a:cs typeface="Times New Roman" pitchFamily="18" charset="0"/>
              </a:rPr>
              <a:t>n</a:t>
            </a:r>
            <a:r>
              <a:rPr lang="zh-CN" altLang="en-US" sz="2400" dirty="0">
                <a:latin typeface="宋体" pitchFamily="2" charset="-122"/>
              </a:rPr>
              <a:t>为进制数，取值为</a:t>
            </a:r>
            <a:r>
              <a:rPr lang="en-US" altLang="zh-CN" sz="2400" dirty="0">
                <a:latin typeface="Times New Roman" pitchFamily="18" charset="0"/>
                <a:cs typeface="Times New Roman" pitchFamily="18" charset="0"/>
              </a:rPr>
              <a:t>2</a:t>
            </a:r>
            <a:r>
              <a:rPr lang="zh-CN" altLang="en-US" sz="2400" dirty="0">
                <a:latin typeface="宋体" pitchFamily="2" charset="-122"/>
              </a:rPr>
              <a:t>、</a:t>
            </a:r>
            <a:r>
              <a:rPr lang="en-US" altLang="zh-CN" sz="2400" dirty="0">
                <a:latin typeface="Times New Roman" pitchFamily="18" charset="0"/>
                <a:cs typeface="Times New Roman" pitchFamily="18" charset="0"/>
              </a:rPr>
              <a:t>8</a:t>
            </a:r>
            <a:r>
              <a:rPr lang="zh-CN" altLang="en-US" sz="2400" dirty="0">
                <a:latin typeface="宋体" pitchFamily="2" charset="-122"/>
              </a:rPr>
              <a:t>、</a:t>
            </a:r>
            <a:r>
              <a:rPr lang="en-US" altLang="zh-CN" sz="2400" dirty="0">
                <a:latin typeface="Times New Roman" pitchFamily="18" charset="0"/>
                <a:cs typeface="Times New Roman" pitchFamily="18" charset="0"/>
              </a:rPr>
              <a:t>16</a:t>
            </a:r>
            <a:r>
              <a:rPr lang="zh-CN" altLang="en-US" sz="2400" dirty="0">
                <a:latin typeface="宋体" pitchFamily="2" charset="-122"/>
              </a:rPr>
              <a:t>，分别表示二进制、八进制和十六进制），直到商为</a:t>
            </a:r>
            <a:r>
              <a:rPr lang="en-US" altLang="zh-CN" sz="2400" dirty="0">
                <a:latin typeface="Times New Roman" pitchFamily="18" charset="0"/>
                <a:cs typeface="Times New Roman" pitchFamily="18" charset="0"/>
              </a:rPr>
              <a:t>0</a:t>
            </a:r>
            <a:r>
              <a:rPr lang="zh-CN" altLang="en-US" sz="2400" dirty="0">
                <a:latin typeface="宋体" pitchFamily="2" charset="-122"/>
              </a:rPr>
              <a:t>为止，并将每次相除之后所得到的余数按次序记下来，第一次相除所得的余数</a:t>
            </a:r>
            <a:r>
              <a:rPr lang="en-US" altLang="zh-CN" sz="2400" dirty="0">
                <a:latin typeface="Times New Roman" pitchFamily="18" charset="0"/>
                <a:cs typeface="Times New Roman" pitchFamily="18" charset="0"/>
              </a:rPr>
              <a:t>K</a:t>
            </a:r>
            <a:r>
              <a:rPr lang="en-US" altLang="zh-CN" sz="2400" baseline="-30000" dirty="0">
                <a:latin typeface="Times New Roman" pitchFamily="18" charset="0"/>
                <a:cs typeface="Times New Roman" pitchFamily="18" charset="0"/>
              </a:rPr>
              <a:t>0</a:t>
            </a:r>
            <a:r>
              <a:rPr lang="zh-CN" altLang="en-US" sz="2400" dirty="0">
                <a:latin typeface="宋体" pitchFamily="2" charset="-122"/>
              </a:rPr>
              <a:t>为</a:t>
            </a:r>
            <a:r>
              <a:rPr lang="en-US" altLang="zh-CN" sz="2400" dirty="0">
                <a:latin typeface="Times New Roman" pitchFamily="18" charset="0"/>
                <a:cs typeface="Times New Roman" pitchFamily="18" charset="0"/>
              </a:rPr>
              <a:t>n</a:t>
            </a:r>
            <a:r>
              <a:rPr lang="zh-CN" altLang="en-US" sz="2400" dirty="0">
                <a:latin typeface="宋体" pitchFamily="2" charset="-122"/>
              </a:rPr>
              <a:t>进制数的最低位，最后一次相除所得余数</a:t>
            </a:r>
            <a:r>
              <a:rPr lang="en-US" altLang="zh-CN" sz="2400" dirty="0">
                <a:latin typeface="Times New Roman" pitchFamily="18" charset="0"/>
                <a:cs typeface="Times New Roman" pitchFamily="18" charset="0"/>
              </a:rPr>
              <a:t>K</a:t>
            </a:r>
            <a:r>
              <a:rPr lang="en-US" altLang="zh-CN" sz="2400" baseline="-30000" dirty="0">
                <a:latin typeface="Times New Roman" pitchFamily="18" charset="0"/>
                <a:cs typeface="Times New Roman" pitchFamily="18" charset="0"/>
              </a:rPr>
              <a:t>n-1</a:t>
            </a:r>
            <a:r>
              <a:rPr lang="zh-CN" altLang="en-US" sz="2400" dirty="0">
                <a:latin typeface="宋体" pitchFamily="2" charset="-122"/>
              </a:rPr>
              <a:t>为</a:t>
            </a:r>
            <a:r>
              <a:rPr lang="en-US" altLang="zh-CN" sz="2400" dirty="0">
                <a:latin typeface="Times New Roman" pitchFamily="18" charset="0"/>
                <a:cs typeface="Times New Roman" pitchFamily="18" charset="0"/>
              </a:rPr>
              <a:t>n</a:t>
            </a:r>
            <a:r>
              <a:rPr lang="zh-CN" altLang="en-US" sz="2400" dirty="0">
                <a:latin typeface="宋体" pitchFamily="2" charset="-122"/>
              </a:rPr>
              <a:t>进制数的最高位，排列次序为 </a:t>
            </a:r>
            <a:r>
              <a:rPr lang="en-US" altLang="zh-CN" sz="2400" dirty="0">
                <a:latin typeface="Times New Roman" pitchFamily="18" charset="0"/>
                <a:cs typeface="Times New Roman" pitchFamily="18" charset="0"/>
              </a:rPr>
              <a:t>K</a:t>
            </a:r>
            <a:r>
              <a:rPr lang="en-US" altLang="zh-CN" sz="2400" baseline="-30000" dirty="0">
                <a:latin typeface="Times New Roman" pitchFamily="18" charset="0"/>
                <a:cs typeface="Times New Roman" pitchFamily="18" charset="0"/>
              </a:rPr>
              <a:t>n-1</a:t>
            </a:r>
            <a:r>
              <a:rPr lang="zh-CN" altLang="en-US" sz="2400" dirty="0">
                <a:latin typeface="宋体" pitchFamily="2" charset="-122"/>
              </a:rPr>
              <a:t>、</a:t>
            </a:r>
            <a:r>
              <a:rPr lang="en-US" altLang="zh-CN" sz="2400" dirty="0">
                <a:latin typeface="Times New Roman" pitchFamily="18" charset="0"/>
                <a:cs typeface="Times New Roman" pitchFamily="18" charset="0"/>
              </a:rPr>
              <a:t>K</a:t>
            </a:r>
            <a:r>
              <a:rPr lang="en-US" altLang="zh-CN" sz="2400" baseline="-30000" dirty="0">
                <a:latin typeface="Times New Roman" pitchFamily="18" charset="0"/>
                <a:cs typeface="Times New Roman" pitchFamily="18" charset="0"/>
              </a:rPr>
              <a:t>n-2</a:t>
            </a:r>
            <a:r>
              <a:rPr lang="zh-CN" altLang="en-US" sz="2400" dirty="0">
                <a:latin typeface="宋体" pitchFamily="2" charset="-122"/>
              </a:rPr>
              <a:t>、</a:t>
            </a:r>
            <a:r>
              <a:rPr lang="en-US" altLang="zh-CN" sz="2400" dirty="0">
                <a:latin typeface="Times New Roman"/>
              </a:rPr>
              <a:t>……</a:t>
            </a:r>
            <a:r>
              <a:rPr lang="en-US" altLang="zh-CN" sz="2400" dirty="0">
                <a:latin typeface="Times New Roman" pitchFamily="18" charset="0"/>
                <a:cs typeface="Times New Roman" pitchFamily="18" charset="0"/>
              </a:rPr>
              <a:t>K</a:t>
            </a:r>
            <a:r>
              <a:rPr lang="en-US" altLang="zh-CN" sz="2400" baseline="-30000" dirty="0">
                <a:latin typeface="Times New Roman" pitchFamily="18" charset="0"/>
                <a:cs typeface="Times New Roman" pitchFamily="18" charset="0"/>
              </a:rPr>
              <a:t>1</a:t>
            </a:r>
            <a:r>
              <a:rPr lang="zh-CN" altLang="en-US" sz="2400" dirty="0">
                <a:latin typeface="宋体" pitchFamily="2" charset="-122"/>
              </a:rPr>
              <a:t>、</a:t>
            </a:r>
            <a:r>
              <a:rPr lang="en-US" altLang="zh-CN" sz="2400" dirty="0">
                <a:latin typeface="Times New Roman" pitchFamily="18" charset="0"/>
                <a:cs typeface="Times New Roman" pitchFamily="18" charset="0"/>
              </a:rPr>
              <a:t>K</a:t>
            </a:r>
            <a:r>
              <a:rPr lang="en-US" altLang="zh-CN" sz="2400" baseline="-30000" dirty="0">
                <a:latin typeface="Times New Roman" pitchFamily="18" charset="0"/>
                <a:cs typeface="Times New Roman" pitchFamily="18" charset="0"/>
              </a:rPr>
              <a:t>0</a:t>
            </a:r>
            <a:r>
              <a:rPr lang="zh-CN" altLang="en-US" sz="2400" dirty="0">
                <a:latin typeface="宋体" pitchFamily="2" charset="-122"/>
              </a:rPr>
              <a:t>的数就是换算后得到的</a:t>
            </a:r>
            <a:r>
              <a:rPr lang="en-US" altLang="zh-CN" sz="2400" dirty="0">
                <a:latin typeface="Times New Roman" pitchFamily="18" charset="0"/>
                <a:cs typeface="Times New Roman" pitchFamily="18" charset="0"/>
              </a:rPr>
              <a:t>n</a:t>
            </a:r>
            <a:r>
              <a:rPr lang="zh-CN" altLang="en-US" sz="2400" dirty="0">
                <a:latin typeface="宋体" pitchFamily="2" charset="-122"/>
              </a:rPr>
              <a:t>进制数。 </a:t>
            </a:r>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22</a:t>
            </a:fld>
            <a:endParaRPr lang="en-US" altLang="zh-CN"/>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9" name="Rectangle 9"/>
          <p:cNvSpPr>
            <a:spLocks noGrp="1" noChangeArrowheads="1"/>
          </p:cNvSpPr>
          <p:nvPr>
            <p:ph type="title"/>
          </p:nvPr>
        </p:nvSpPr>
        <p:spPr/>
        <p:txBody>
          <a:bodyPr/>
          <a:lstStyle/>
          <a:p>
            <a:r>
              <a:rPr lang="zh-CN" altLang="en-US" b="1" dirty="0" smtClean="0"/>
              <a:t>任务二  理解计算机中信息的表示</a:t>
            </a:r>
            <a:endParaRPr lang="zh-CN" altLang="zh-CN" dirty="0"/>
          </a:p>
        </p:txBody>
      </p:sp>
      <p:sp>
        <p:nvSpPr>
          <p:cNvPr id="87043" name="Rectangle 3"/>
          <p:cNvSpPr>
            <a:spLocks noChangeArrowheads="1"/>
          </p:cNvSpPr>
          <p:nvPr/>
        </p:nvSpPr>
        <p:spPr bwMode="auto">
          <a:xfrm>
            <a:off x="3238500" y="2462213"/>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endParaRPr lang="zh-CN" altLang="en-US"/>
          </a:p>
        </p:txBody>
      </p:sp>
      <p:graphicFrame>
        <p:nvGraphicFramePr>
          <p:cNvPr id="87044" name="Object 4"/>
          <p:cNvGraphicFramePr>
            <a:graphicFrameLocks noChangeAspect="1"/>
          </p:cNvGraphicFramePr>
          <p:nvPr>
            <p:extLst>
              <p:ext uri="{D42A27DB-BD31-4B8C-83A1-F6EECF244321}">
                <p14:modId xmlns:p14="http://schemas.microsoft.com/office/powerpoint/2010/main" val="2028219841"/>
              </p:ext>
            </p:extLst>
          </p:nvPr>
        </p:nvGraphicFramePr>
        <p:xfrm>
          <a:off x="611560" y="2132856"/>
          <a:ext cx="3849687" cy="2789237"/>
        </p:xfrm>
        <a:graphic>
          <a:graphicData uri="http://schemas.openxmlformats.org/presentationml/2006/ole">
            <mc:AlternateContent xmlns:mc="http://schemas.openxmlformats.org/markup-compatibility/2006">
              <mc:Choice xmlns:v="urn:schemas-microsoft-com:vml" Requires="v">
                <p:oleObj spid="_x0000_s87081" r:id="rId3" imgW="3768852" imgH="3063240" progId="Word.Picture.8">
                  <p:embed/>
                </p:oleObj>
              </mc:Choice>
              <mc:Fallback>
                <p:oleObj r:id="rId3" imgW="3768852" imgH="3063240" progId="Word.Picture.8">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l="19963" t="4701" r="3152" b="26677"/>
                      <a:stretch>
                        <a:fillRect/>
                      </a:stretch>
                    </p:blipFill>
                    <p:spPr bwMode="auto">
                      <a:xfrm>
                        <a:off x="611560" y="2132856"/>
                        <a:ext cx="3849687" cy="2789237"/>
                      </a:xfrm>
                      <a:prstGeom prst="rect">
                        <a:avLst/>
                      </a:prstGeom>
                      <a:solidFill>
                        <a:schemeClr val="accent5"/>
                      </a:solidFill>
                    </p:spPr>
                  </p:pic>
                </p:oleObj>
              </mc:Fallback>
            </mc:AlternateContent>
          </a:graphicData>
        </a:graphic>
      </p:graphicFrame>
      <p:sp>
        <p:nvSpPr>
          <p:cNvPr id="87045" name="Rectangle 5"/>
          <p:cNvSpPr>
            <a:spLocks noChangeArrowheads="1"/>
          </p:cNvSpPr>
          <p:nvPr/>
        </p:nvSpPr>
        <p:spPr bwMode="auto">
          <a:xfrm>
            <a:off x="3286125" y="3038475"/>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endParaRPr lang="zh-CN" altLang="en-US"/>
          </a:p>
        </p:txBody>
      </p:sp>
      <p:graphicFrame>
        <p:nvGraphicFramePr>
          <p:cNvPr id="87046" name="Object 6"/>
          <p:cNvGraphicFramePr>
            <a:graphicFrameLocks noChangeAspect="1"/>
          </p:cNvGraphicFramePr>
          <p:nvPr>
            <p:extLst>
              <p:ext uri="{D42A27DB-BD31-4B8C-83A1-F6EECF244321}">
                <p14:modId xmlns:p14="http://schemas.microsoft.com/office/powerpoint/2010/main" val="1819971957"/>
              </p:ext>
            </p:extLst>
          </p:nvPr>
        </p:nvGraphicFramePr>
        <p:xfrm>
          <a:off x="4788024" y="1790700"/>
          <a:ext cx="3770312" cy="1343025"/>
        </p:xfrm>
        <a:graphic>
          <a:graphicData uri="http://schemas.openxmlformats.org/presentationml/2006/ole">
            <mc:AlternateContent xmlns:mc="http://schemas.openxmlformats.org/markup-compatibility/2006">
              <mc:Choice xmlns:v="urn:schemas-microsoft-com:vml" Requires="v">
                <p:oleObj spid="_x0000_s87082" r:id="rId5" imgW="3654552" imgH="1828800" progId="Word.Picture.8">
                  <p:embed/>
                </p:oleObj>
              </mc:Choice>
              <mc:Fallback>
                <p:oleObj r:id="rId5" imgW="3654552" imgH="1828800" progId="Word.Picture.8">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l="22263" r="1083" b="53543"/>
                      <a:stretch>
                        <a:fillRect/>
                      </a:stretch>
                    </p:blipFill>
                    <p:spPr bwMode="auto">
                      <a:xfrm>
                        <a:off x="4788024" y="1790700"/>
                        <a:ext cx="3770312" cy="1343025"/>
                      </a:xfrm>
                      <a:prstGeom prst="rect">
                        <a:avLst/>
                      </a:prstGeom>
                      <a:solidFill>
                        <a:schemeClr val="accent5"/>
                      </a:solidFill>
                    </p:spPr>
                  </p:pic>
                </p:oleObj>
              </mc:Fallback>
            </mc:AlternateContent>
          </a:graphicData>
        </a:graphic>
      </p:graphicFrame>
      <p:sp>
        <p:nvSpPr>
          <p:cNvPr id="87047" name="Rectangle 7"/>
          <p:cNvSpPr>
            <a:spLocks noChangeArrowheads="1"/>
          </p:cNvSpPr>
          <p:nvPr/>
        </p:nvSpPr>
        <p:spPr bwMode="auto">
          <a:xfrm>
            <a:off x="3238500" y="3033713"/>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endParaRPr lang="zh-CN" altLang="en-US"/>
          </a:p>
        </p:txBody>
      </p:sp>
      <p:graphicFrame>
        <p:nvGraphicFramePr>
          <p:cNvPr id="87048" name="Object 8"/>
          <p:cNvGraphicFramePr>
            <a:graphicFrameLocks noChangeAspect="1"/>
          </p:cNvGraphicFramePr>
          <p:nvPr>
            <p:extLst>
              <p:ext uri="{D42A27DB-BD31-4B8C-83A1-F6EECF244321}">
                <p14:modId xmlns:p14="http://schemas.microsoft.com/office/powerpoint/2010/main" val="3367932075"/>
              </p:ext>
            </p:extLst>
          </p:nvPr>
        </p:nvGraphicFramePr>
        <p:xfrm>
          <a:off x="4788024" y="3861048"/>
          <a:ext cx="3743325" cy="1335088"/>
        </p:xfrm>
        <a:graphic>
          <a:graphicData uri="http://schemas.openxmlformats.org/presentationml/2006/ole">
            <mc:AlternateContent xmlns:mc="http://schemas.openxmlformats.org/markup-compatibility/2006">
              <mc:Choice xmlns:v="urn:schemas-microsoft-com:vml" Requires="v">
                <p:oleObj spid="_x0000_s87083" r:id="rId7" imgW="3883152" imgH="2369820" progId="Word.Picture.8">
                  <p:embed/>
                </p:oleObj>
              </mc:Choice>
              <mc:Fallback>
                <p:oleObj r:id="rId7" imgW="3883152" imgH="2369820" progId="Word.Picture.8">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l="15945" r="11310" b="64561"/>
                      <a:stretch>
                        <a:fillRect/>
                      </a:stretch>
                    </p:blipFill>
                    <p:spPr bwMode="auto">
                      <a:xfrm>
                        <a:off x="4788024" y="3861048"/>
                        <a:ext cx="3743325" cy="1335088"/>
                      </a:xfrm>
                      <a:prstGeom prst="rect">
                        <a:avLst/>
                      </a:prstGeom>
                      <a:solidFill>
                        <a:schemeClr val="accent5"/>
                      </a:solidFill>
                    </p:spPr>
                  </p:pic>
                </p:oleObj>
              </mc:Fallback>
            </mc:AlternateContent>
          </a:graphicData>
        </a:graphic>
      </p:graphicFrame>
      <p:sp>
        <p:nvSpPr>
          <p:cNvPr id="2" name="灯片编号占位符 1"/>
          <p:cNvSpPr>
            <a:spLocks noGrp="1"/>
          </p:cNvSpPr>
          <p:nvPr>
            <p:ph type="sldNum" sz="quarter" idx="12"/>
          </p:nvPr>
        </p:nvSpPr>
        <p:spPr/>
        <p:txBody>
          <a:bodyPr/>
          <a:lstStyle/>
          <a:p>
            <a:fld id="{38BFDA3A-F3B8-4ED7-BC2E-4D9BC01BD58A}" type="slidenum">
              <a:rPr lang="en-US" altLang="zh-CN" smtClean="0"/>
              <a:pPr/>
              <a:t>23</a:t>
            </a:fld>
            <a:endParaRPr lang="en-US" altLang="zh-CN"/>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8" name="Rectangle 4"/>
          <p:cNvSpPr>
            <a:spLocks noGrp="1" noChangeArrowheads="1"/>
          </p:cNvSpPr>
          <p:nvPr>
            <p:ph type="title"/>
          </p:nvPr>
        </p:nvSpPr>
        <p:spPr/>
        <p:txBody>
          <a:bodyPr/>
          <a:lstStyle/>
          <a:p>
            <a:r>
              <a:rPr lang="zh-CN" altLang="en-US" b="1" dirty="0" smtClean="0"/>
              <a:t>任务二  理解计算机中信息的表示</a:t>
            </a:r>
            <a:endParaRPr lang="zh-CN" altLang="zh-CN" dirty="0"/>
          </a:p>
        </p:txBody>
      </p:sp>
      <p:sp>
        <p:nvSpPr>
          <p:cNvPr id="88069" name="Rectangle 5"/>
          <p:cNvSpPr>
            <a:spLocks noGrp="1" noChangeArrowheads="1"/>
          </p:cNvSpPr>
          <p:nvPr>
            <p:ph type="body" idx="1"/>
          </p:nvPr>
        </p:nvSpPr>
        <p:spPr/>
        <p:txBody>
          <a:bodyPr/>
          <a:lstStyle/>
          <a:p>
            <a:pPr>
              <a:buFont typeface="Wingdings" pitchFamily="2" charset="2"/>
              <a:buNone/>
            </a:pPr>
            <a:r>
              <a:rPr lang="zh-CN" altLang="en-US" sz="2400" dirty="0"/>
              <a:t>（</a:t>
            </a:r>
            <a:r>
              <a:rPr lang="en-US" altLang="zh-CN" sz="2400" dirty="0"/>
              <a:t>2</a:t>
            </a:r>
            <a:r>
              <a:rPr lang="zh-CN" altLang="en-US" sz="2400" dirty="0"/>
              <a:t>）小数部分的换算</a:t>
            </a:r>
          </a:p>
          <a:p>
            <a:pPr>
              <a:lnSpc>
                <a:spcPct val="130000"/>
              </a:lnSpc>
              <a:spcBef>
                <a:spcPct val="45000"/>
              </a:spcBef>
              <a:buFont typeface="Wingdings" pitchFamily="2" charset="2"/>
              <a:buNone/>
            </a:pPr>
            <a:r>
              <a:rPr lang="zh-CN" altLang="en-US" sz="2400" dirty="0"/>
              <a:t>    将已知的十进制的纯小数部分（不包括乘后所得整数部分），反复乘以</a:t>
            </a:r>
            <a:r>
              <a:rPr lang="en-US" altLang="zh-CN" sz="2400" dirty="0"/>
              <a:t>n</a:t>
            </a:r>
            <a:r>
              <a:rPr lang="zh-CN" altLang="en-US" sz="2400" dirty="0"/>
              <a:t>，直到乘积的小数部分为</a:t>
            </a:r>
            <a:r>
              <a:rPr lang="en-US" altLang="zh-CN" sz="2400" dirty="0"/>
              <a:t>0</a:t>
            </a:r>
            <a:r>
              <a:rPr lang="zh-CN" altLang="en-US" sz="2400" dirty="0"/>
              <a:t>或小数点后的位数达到精度要求为止，第一次乘</a:t>
            </a:r>
            <a:r>
              <a:rPr lang="en-US" altLang="zh-CN" sz="2400" dirty="0"/>
              <a:t>n</a:t>
            </a:r>
            <a:r>
              <a:rPr lang="zh-CN" altLang="en-US" sz="2400" dirty="0"/>
              <a:t>所得的整数部分为</a:t>
            </a:r>
            <a:r>
              <a:rPr lang="en-US" altLang="zh-CN" sz="2400" dirty="0"/>
              <a:t>k</a:t>
            </a:r>
            <a:r>
              <a:rPr lang="en-US" altLang="zh-CN" sz="2400" baseline="-25000" dirty="0"/>
              <a:t>-1</a:t>
            </a:r>
            <a:r>
              <a:rPr lang="zh-CN" altLang="en-US" sz="2400" dirty="0"/>
              <a:t>，最后一次乘</a:t>
            </a:r>
            <a:r>
              <a:rPr lang="en-US" altLang="zh-CN" sz="2400" dirty="0"/>
              <a:t>n</a:t>
            </a:r>
            <a:r>
              <a:rPr lang="zh-CN" altLang="en-US" sz="2400" dirty="0"/>
              <a:t>所得的整数部分为</a:t>
            </a:r>
            <a:r>
              <a:rPr lang="en-US" altLang="zh-CN" sz="2400" dirty="0"/>
              <a:t>k</a:t>
            </a:r>
            <a:r>
              <a:rPr lang="en-US" altLang="zh-CN" sz="2400" baseline="-25000" dirty="0"/>
              <a:t>-m</a:t>
            </a:r>
            <a:r>
              <a:rPr lang="zh-CN" altLang="en-US" sz="2400" dirty="0"/>
              <a:t>，则所得</a:t>
            </a:r>
            <a:r>
              <a:rPr lang="en-US" altLang="zh-CN" sz="2400" dirty="0"/>
              <a:t>n</a:t>
            </a:r>
            <a:r>
              <a:rPr lang="zh-CN" altLang="en-US" sz="2400" dirty="0"/>
              <a:t>进制小数部分为</a:t>
            </a:r>
            <a:r>
              <a:rPr lang="en-US" altLang="zh-CN" sz="2400" dirty="0"/>
              <a:t>0.k</a:t>
            </a:r>
            <a:r>
              <a:rPr lang="en-US" altLang="zh-CN" sz="2400" baseline="-25000" dirty="0"/>
              <a:t>-1</a:t>
            </a:r>
            <a:r>
              <a:rPr lang="en-US" altLang="zh-CN" sz="2400" dirty="0"/>
              <a:t>k</a:t>
            </a:r>
            <a:r>
              <a:rPr lang="en-US" altLang="zh-CN" sz="2400" baseline="-25000" dirty="0"/>
              <a:t>-2</a:t>
            </a:r>
            <a:r>
              <a:rPr lang="en-US" altLang="zh-CN" sz="2400" dirty="0">
                <a:latin typeface="Arial"/>
              </a:rPr>
              <a:t>…</a:t>
            </a:r>
            <a:r>
              <a:rPr lang="en-US" altLang="zh-CN" sz="2400" dirty="0"/>
              <a:t>k</a:t>
            </a:r>
            <a:r>
              <a:rPr lang="en-US" altLang="zh-CN" sz="2400" baseline="-25000" dirty="0"/>
              <a:t>-m</a:t>
            </a:r>
            <a:r>
              <a:rPr lang="zh-CN" altLang="en-US" sz="2400" dirty="0"/>
              <a:t>。 </a:t>
            </a:r>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24</a:t>
            </a:fld>
            <a:endParaRPr lang="en-US" altLang="zh-CN"/>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4" name="Rectangle 6"/>
          <p:cNvSpPr>
            <a:spLocks noGrp="1" noChangeArrowheads="1"/>
          </p:cNvSpPr>
          <p:nvPr>
            <p:ph type="title"/>
          </p:nvPr>
        </p:nvSpPr>
        <p:spPr/>
        <p:txBody>
          <a:bodyPr/>
          <a:lstStyle/>
          <a:p>
            <a:r>
              <a:rPr lang="zh-CN" altLang="en-US" b="1" dirty="0" smtClean="0"/>
              <a:t>任务二  理解计算机中信息的表示</a:t>
            </a:r>
            <a:endParaRPr lang="zh-CN" altLang="zh-CN" dirty="0"/>
          </a:p>
        </p:txBody>
      </p:sp>
      <p:sp>
        <p:nvSpPr>
          <p:cNvPr id="89095" name="Rectangle 7"/>
          <p:cNvSpPr>
            <a:spLocks noGrp="1" noChangeArrowheads="1"/>
          </p:cNvSpPr>
          <p:nvPr>
            <p:ph type="body" idx="1"/>
          </p:nvPr>
        </p:nvSpPr>
        <p:spPr/>
        <p:txBody>
          <a:bodyPr/>
          <a:lstStyle/>
          <a:p>
            <a:pPr lvl="1">
              <a:lnSpc>
                <a:spcPct val="120000"/>
              </a:lnSpc>
              <a:buFont typeface="Wingdings" pitchFamily="2" charset="2"/>
              <a:buNone/>
            </a:pPr>
            <a:r>
              <a:rPr lang="en-US" altLang="zh-CN" sz="1600"/>
              <a:t>0.57×2=1.14</a:t>
            </a:r>
            <a:r>
              <a:rPr lang="en-US" altLang="zh-CN" sz="1600">
                <a:latin typeface="Arial"/>
              </a:rPr>
              <a:t>……</a:t>
            </a:r>
            <a:r>
              <a:rPr lang="en-US" altLang="zh-CN" sz="1600"/>
              <a:t>1=k</a:t>
            </a:r>
            <a:r>
              <a:rPr lang="en-US" altLang="zh-CN" sz="1600" baseline="-25000"/>
              <a:t>-1</a:t>
            </a:r>
            <a:r>
              <a:rPr lang="en-US" altLang="zh-CN" sz="1600"/>
              <a:t>    </a:t>
            </a:r>
            <a:r>
              <a:rPr lang="zh-CN" altLang="en-US" sz="1600"/>
              <a:t>高位           </a:t>
            </a:r>
            <a:r>
              <a:rPr lang="en-US" altLang="zh-CN" sz="1600"/>
              <a:t>0.57×8=4.56</a:t>
            </a:r>
            <a:r>
              <a:rPr lang="en-US" altLang="zh-CN" sz="1600">
                <a:latin typeface="Arial"/>
              </a:rPr>
              <a:t>……</a:t>
            </a:r>
            <a:r>
              <a:rPr lang="en-US" altLang="zh-CN" sz="1600"/>
              <a:t>4=k</a:t>
            </a:r>
            <a:r>
              <a:rPr lang="en-US" altLang="zh-CN" sz="1600" baseline="-25000"/>
              <a:t>-1</a:t>
            </a:r>
            <a:r>
              <a:rPr lang="en-US" altLang="zh-CN" sz="1600"/>
              <a:t>   </a:t>
            </a:r>
            <a:r>
              <a:rPr lang="zh-CN" altLang="en-US" sz="1600"/>
              <a:t>高位</a:t>
            </a:r>
          </a:p>
          <a:p>
            <a:pPr lvl="1">
              <a:lnSpc>
                <a:spcPct val="120000"/>
              </a:lnSpc>
              <a:buFont typeface="Wingdings" pitchFamily="2" charset="2"/>
              <a:buNone/>
            </a:pPr>
            <a:r>
              <a:rPr lang="en-US" altLang="zh-CN" sz="1600"/>
              <a:t>0.14×2=0.28</a:t>
            </a:r>
            <a:r>
              <a:rPr lang="en-US" altLang="zh-CN" sz="1600">
                <a:latin typeface="Arial"/>
              </a:rPr>
              <a:t>……</a:t>
            </a:r>
            <a:r>
              <a:rPr lang="en-US" altLang="zh-CN" sz="1600"/>
              <a:t>0=k</a:t>
            </a:r>
            <a:r>
              <a:rPr lang="en-US" altLang="zh-CN" sz="1600" baseline="-25000"/>
              <a:t>-2</a:t>
            </a:r>
            <a:r>
              <a:rPr lang="en-US" altLang="zh-CN" sz="1600"/>
              <a:t>                       0.56×8=4.48</a:t>
            </a:r>
            <a:r>
              <a:rPr lang="en-US" altLang="zh-CN" sz="1600">
                <a:latin typeface="Arial"/>
              </a:rPr>
              <a:t>……</a:t>
            </a:r>
            <a:r>
              <a:rPr lang="en-US" altLang="zh-CN" sz="1600"/>
              <a:t>4=k</a:t>
            </a:r>
            <a:r>
              <a:rPr lang="en-US" altLang="zh-CN" sz="1600" baseline="-25000"/>
              <a:t>-2</a:t>
            </a:r>
            <a:r>
              <a:rPr lang="en-US" altLang="zh-CN" sz="1600"/>
              <a:t>       </a:t>
            </a:r>
          </a:p>
          <a:p>
            <a:pPr lvl="1">
              <a:lnSpc>
                <a:spcPct val="120000"/>
              </a:lnSpc>
              <a:buFont typeface="Wingdings" pitchFamily="2" charset="2"/>
              <a:buNone/>
            </a:pPr>
            <a:r>
              <a:rPr lang="en-US" altLang="zh-CN" sz="1600"/>
              <a:t>0.28×2=0.56</a:t>
            </a:r>
            <a:r>
              <a:rPr lang="en-US" altLang="zh-CN" sz="1600">
                <a:latin typeface="Arial"/>
              </a:rPr>
              <a:t>……</a:t>
            </a:r>
            <a:r>
              <a:rPr lang="en-US" altLang="zh-CN" sz="1600"/>
              <a:t>0=k</a:t>
            </a:r>
            <a:r>
              <a:rPr lang="en-US" altLang="zh-CN" sz="1600" baseline="-25000"/>
              <a:t>-3 </a:t>
            </a:r>
            <a:r>
              <a:rPr lang="en-US" altLang="zh-CN" sz="1600"/>
              <a:t>                      0.48×8=3.84</a:t>
            </a:r>
            <a:r>
              <a:rPr lang="en-US" altLang="zh-CN" sz="1600">
                <a:latin typeface="Arial"/>
              </a:rPr>
              <a:t>……</a:t>
            </a:r>
            <a:r>
              <a:rPr lang="en-US" altLang="zh-CN" sz="1600"/>
              <a:t>3=k</a:t>
            </a:r>
            <a:r>
              <a:rPr lang="en-US" altLang="zh-CN" sz="1600" baseline="-25000"/>
              <a:t>-3 </a:t>
            </a:r>
            <a:r>
              <a:rPr lang="en-US" altLang="zh-CN" sz="1600"/>
              <a:t>     </a:t>
            </a:r>
          </a:p>
          <a:p>
            <a:pPr lvl="1">
              <a:lnSpc>
                <a:spcPct val="120000"/>
              </a:lnSpc>
              <a:buFont typeface="Wingdings" pitchFamily="2" charset="2"/>
              <a:buNone/>
            </a:pPr>
            <a:r>
              <a:rPr lang="en-US" altLang="zh-CN" sz="1600"/>
              <a:t>0.56×2=1.12</a:t>
            </a:r>
            <a:r>
              <a:rPr lang="en-US" altLang="zh-CN" sz="1600">
                <a:latin typeface="Arial"/>
              </a:rPr>
              <a:t>……</a:t>
            </a:r>
            <a:r>
              <a:rPr lang="en-US" altLang="zh-CN" sz="1600"/>
              <a:t>1=k</a:t>
            </a:r>
            <a:r>
              <a:rPr lang="en-US" altLang="zh-CN" sz="1600" baseline="-25000"/>
              <a:t>-4</a:t>
            </a:r>
            <a:r>
              <a:rPr lang="en-US" altLang="zh-CN" sz="1600"/>
              <a:t>                       0.84×8=6.72</a:t>
            </a:r>
            <a:r>
              <a:rPr lang="en-US" altLang="zh-CN" sz="1600">
                <a:latin typeface="Arial"/>
              </a:rPr>
              <a:t>……</a:t>
            </a:r>
            <a:r>
              <a:rPr lang="en-US" altLang="zh-CN" sz="1600"/>
              <a:t>6=k</a:t>
            </a:r>
            <a:r>
              <a:rPr lang="en-US" altLang="zh-CN" sz="1600" baseline="-25000"/>
              <a:t>-4</a:t>
            </a:r>
            <a:r>
              <a:rPr lang="en-US" altLang="zh-CN" sz="1600"/>
              <a:t>       </a:t>
            </a:r>
          </a:p>
          <a:p>
            <a:pPr lvl="1">
              <a:lnSpc>
                <a:spcPct val="120000"/>
              </a:lnSpc>
              <a:buFont typeface="Wingdings" pitchFamily="2" charset="2"/>
              <a:buNone/>
            </a:pPr>
            <a:r>
              <a:rPr lang="en-US" altLang="zh-CN" sz="1600"/>
              <a:t>0.12×2=0.24</a:t>
            </a:r>
            <a:r>
              <a:rPr lang="en-US" altLang="zh-CN" sz="1600">
                <a:latin typeface="Arial"/>
              </a:rPr>
              <a:t>……</a:t>
            </a:r>
            <a:r>
              <a:rPr lang="en-US" altLang="zh-CN" sz="1600"/>
              <a:t>0=k</a:t>
            </a:r>
            <a:r>
              <a:rPr lang="en-US" altLang="zh-CN" sz="1600" baseline="-25000"/>
              <a:t>-5</a:t>
            </a:r>
            <a:r>
              <a:rPr lang="en-US" altLang="zh-CN" sz="1600"/>
              <a:t>    </a:t>
            </a:r>
            <a:r>
              <a:rPr lang="zh-CN" altLang="en-US" sz="1600"/>
              <a:t>低位           </a:t>
            </a:r>
            <a:r>
              <a:rPr lang="en-US" altLang="zh-CN" sz="1600"/>
              <a:t>0.72×8=5.76</a:t>
            </a:r>
            <a:r>
              <a:rPr lang="en-US" altLang="zh-CN" sz="1600">
                <a:latin typeface="Arial"/>
              </a:rPr>
              <a:t>……</a:t>
            </a:r>
            <a:r>
              <a:rPr lang="en-US" altLang="zh-CN" sz="1600"/>
              <a:t>5=k</a:t>
            </a:r>
            <a:r>
              <a:rPr lang="en-US" altLang="zh-CN" sz="1600" baseline="-25000"/>
              <a:t>-5</a:t>
            </a:r>
            <a:r>
              <a:rPr lang="en-US" altLang="zh-CN" sz="1600"/>
              <a:t>   </a:t>
            </a:r>
            <a:r>
              <a:rPr lang="zh-CN" altLang="en-US" sz="1600"/>
              <a:t>低位</a:t>
            </a:r>
          </a:p>
          <a:p>
            <a:pPr lvl="1">
              <a:lnSpc>
                <a:spcPct val="120000"/>
              </a:lnSpc>
              <a:buFont typeface="Wingdings" pitchFamily="2" charset="2"/>
              <a:buNone/>
            </a:pPr>
            <a:r>
              <a:rPr lang="zh-CN" altLang="en-US" sz="1600"/>
              <a:t>所以</a:t>
            </a:r>
            <a:r>
              <a:rPr lang="en-US" altLang="zh-CN" sz="1600"/>
              <a:t>(0.57)</a:t>
            </a:r>
            <a:r>
              <a:rPr lang="en-US" altLang="zh-CN" sz="1600" baseline="-25000"/>
              <a:t>10</a:t>
            </a:r>
            <a:r>
              <a:rPr lang="en-US" altLang="zh-CN" sz="1600"/>
              <a:t>=(0.10010)</a:t>
            </a:r>
            <a:r>
              <a:rPr lang="en-US" altLang="zh-CN" sz="1600" baseline="-25000"/>
              <a:t>2</a:t>
            </a:r>
            <a:r>
              <a:rPr lang="en-US" altLang="zh-CN" sz="1600"/>
              <a:t>                       </a:t>
            </a:r>
            <a:r>
              <a:rPr lang="zh-CN" altLang="en-US" sz="1600"/>
              <a:t>所以</a:t>
            </a:r>
            <a:r>
              <a:rPr lang="en-US" altLang="zh-CN" sz="1600"/>
              <a:t>(0.57)10=(0.44365)</a:t>
            </a:r>
            <a:r>
              <a:rPr lang="en-US" altLang="zh-CN" sz="1600" baseline="-25000"/>
              <a:t>8</a:t>
            </a:r>
          </a:p>
          <a:p>
            <a:pPr lvl="1">
              <a:lnSpc>
                <a:spcPct val="120000"/>
              </a:lnSpc>
              <a:buFont typeface="Wingdings" pitchFamily="2" charset="2"/>
              <a:buNone/>
            </a:pPr>
            <a:r>
              <a:rPr lang="en-US" altLang="zh-CN" sz="1600"/>
              <a:t>0.57×16=9.12</a:t>
            </a:r>
            <a:r>
              <a:rPr lang="en-US" altLang="zh-CN" sz="1600">
                <a:latin typeface="Arial"/>
              </a:rPr>
              <a:t>……</a:t>
            </a:r>
            <a:r>
              <a:rPr lang="en-US" altLang="zh-CN" sz="1600"/>
              <a:t> 9=k</a:t>
            </a:r>
            <a:r>
              <a:rPr lang="en-US" altLang="zh-CN" sz="1600" baseline="-25000"/>
              <a:t>-1</a:t>
            </a:r>
          </a:p>
          <a:p>
            <a:pPr lvl="1">
              <a:lnSpc>
                <a:spcPct val="120000"/>
              </a:lnSpc>
              <a:buFont typeface="Wingdings" pitchFamily="2" charset="2"/>
              <a:buNone/>
            </a:pPr>
            <a:r>
              <a:rPr lang="en-US" altLang="zh-CN" sz="1600"/>
              <a:t>0.12×16=1.92</a:t>
            </a:r>
            <a:r>
              <a:rPr lang="en-US" altLang="zh-CN" sz="1600">
                <a:latin typeface="Arial"/>
              </a:rPr>
              <a:t>……</a:t>
            </a:r>
            <a:r>
              <a:rPr lang="en-US" altLang="zh-CN" sz="1600"/>
              <a:t> 1=k</a:t>
            </a:r>
            <a:r>
              <a:rPr lang="en-US" altLang="zh-CN" sz="1600" baseline="-25000"/>
              <a:t>-2</a:t>
            </a:r>
          </a:p>
          <a:p>
            <a:pPr lvl="1">
              <a:lnSpc>
                <a:spcPct val="120000"/>
              </a:lnSpc>
              <a:buFont typeface="Wingdings" pitchFamily="2" charset="2"/>
              <a:buNone/>
            </a:pPr>
            <a:r>
              <a:rPr lang="en-US" altLang="zh-CN" sz="1600"/>
              <a:t>0.92×16=14.72</a:t>
            </a:r>
            <a:r>
              <a:rPr lang="en-US" altLang="zh-CN" sz="1600">
                <a:latin typeface="Arial"/>
              </a:rPr>
              <a:t>……</a:t>
            </a:r>
            <a:r>
              <a:rPr lang="en-US" altLang="zh-CN" sz="1600"/>
              <a:t>14=k</a:t>
            </a:r>
            <a:r>
              <a:rPr lang="en-US" altLang="zh-CN" sz="1600" baseline="-25000"/>
              <a:t>-3 </a:t>
            </a:r>
          </a:p>
          <a:p>
            <a:pPr lvl="1">
              <a:lnSpc>
                <a:spcPct val="120000"/>
              </a:lnSpc>
              <a:buFont typeface="Wingdings" pitchFamily="2" charset="2"/>
              <a:buNone/>
            </a:pPr>
            <a:r>
              <a:rPr lang="en-US" altLang="zh-CN" sz="1600"/>
              <a:t>0.72×16=11.52</a:t>
            </a:r>
            <a:r>
              <a:rPr lang="en-US" altLang="zh-CN" sz="1600">
                <a:latin typeface="Arial"/>
              </a:rPr>
              <a:t>……</a:t>
            </a:r>
            <a:r>
              <a:rPr lang="en-US" altLang="zh-CN" sz="1600"/>
              <a:t>11=k</a:t>
            </a:r>
            <a:r>
              <a:rPr lang="en-US" altLang="zh-CN" sz="1600" baseline="-25000"/>
              <a:t>-4</a:t>
            </a:r>
          </a:p>
          <a:p>
            <a:pPr lvl="1">
              <a:lnSpc>
                <a:spcPct val="120000"/>
              </a:lnSpc>
              <a:buFont typeface="Wingdings" pitchFamily="2" charset="2"/>
              <a:buNone/>
            </a:pPr>
            <a:r>
              <a:rPr lang="en-US" altLang="zh-CN" sz="1600"/>
              <a:t>0.52×16=8.23</a:t>
            </a:r>
            <a:r>
              <a:rPr lang="en-US" altLang="zh-CN" sz="1600">
                <a:latin typeface="Arial"/>
              </a:rPr>
              <a:t>……</a:t>
            </a:r>
            <a:r>
              <a:rPr lang="en-US" altLang="zh-CN" sz="1600"/>
              <a:t> 8=k</a:t>
            </a:r>
            <a:r>
              <a:rPr lang="en-US" altLang="zh-CN" sz="1600" baseline="-25000"/>
              <a:t>-5</a:t>
            </a:r>
          </a:p>
          <a:p>
            <a:pPr lvl="1">
              <a:lnSpc>
                <a:spcPct val="120000"/>
              </a:lnSpc>
              <a:buFont typeface="Wingdings" pitchFamily="2" charset="2"/>
              <a:buNone/>
            </a:pPr>
            <a:r>
              <a:rPr lang="zh-CN" altLang="en-US" sz="1600"/>
              <a:t>所以</a:t>
            </a:r>
            <a:r>
              <a:rPr lang="en-US" altLang="zh-CN" sz="1600"/>
              <a:t>(0.57)</a:t>
            </a:r>
            <a:r>
              <a:rPr lang="en-US" altLang="zh-CN" sz="1600" baseline="-25000"/>
              <a:t>10</a:t>
            </a:r>
            <a:r>
              <a:rPr lang="en-US" altLang="zh-CN" sz="1600"/>
              <a:t>=(0.91EB8)</a:t>
            </a:r>
            <a:r>
              <a:rPr lang="en-US" altLang="zh-CN" sz="1600" baseline="-25000"/>
              <a:t>16</a:t>
            </a:r>
          </a:p>
        </p:txBody>
      </p:sp>
      <p:sp>
        <p:nvSpPr>
          <p:cNvPr id="89092" name="Line 4"/>
          <p:cNvSpPr>
            <a:spLocks noChangeShapeType="1"/>
          </p:cNvSpPr>
          <p:nvPr/>
        </p:nvSpPr>
        <p:spPr bwMode="auto">
          <a:xfrm>
            <a:off x="4067175" y="1773238"/>
            <a:ext cx="0" cy="1295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89093" name="Line 5"/>
          <p:cNvSpPr>
            <a:spLocks noChangeShapeType="1"/>
          </p:cNvSpPr>
          <p:nvPr/>
        </p:nvSpPr>
        <p:spPr bwMode="auto">
          <a:xfrm>
            <a:off x="7451725" y="1844675"/>
            <a:ext cx="0" cy="1295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25</a:t>
            </a:fld>
            <a:endParaRPr lang="en-US" altLang="zh-CN"/>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r>
              <a:rPr lang="zh-CN" altLang="en-US" b="1" dirty="0" smtClean="0"/>
              <a:t>任务二  理解计算机中信息的表示</a:t>
            </a:r>
            <a:endParaRPr lang="zh-CN" altLang="zh-CN" b="1" dirty="0"/>
          </a:p>
        </p:txBody>
      </p:sp>
      <p:sp>
        <p:nvSpPr>
          <p:cNvPr id="66563" name="Rectangle 3"/>
          <p:cNvSpPr>
            <a:spLocks noGrp="1" noChangeArrowheads="1"/>
          </p:cNvSpPr>
          <p:nvPr>
            <p:ph type="body" idx="1"/>
          </p:nvPr>
        </p:nvSpPr>
        <p:spPr/>
        <p:txBody>
          <a:bodyPr/>
          <a:lstStyle/>
          <a:p>
            <a:pPr>
              <a:lnSpc>
                <a:spcPct val="130000"/>
              </a:lnSpc>
              <a:buFont typeface="Wingdings" pitchFamily="2" charset="2"/>
              <a:buNone/>
            </a:pPr>
            <a:r>
              <a:rPr lang="zh-CN" altLang="en-US" sz="2800" dirty="0" smtClean="0"/>
              <a:t>   </a:t>
            </a:r>
            <a:r>
              <a:rPr lang="zh-CN" altLang="en-US" sz="2400" dirty="0" smtClean="0"/>
              <a:t>如果</a:t>
            </a:r>
            <a:r>
              <a:rPr lang="zh-CN" altLang="en-US" sz="2400" dirty="0"/>
              <a:t>需要将</a:t>
            </a:r>
            <a:r>
              <a:rPr lang="en-US" altLang="zh-CN" sz="2400" dirty="0"/>
              <a:t>(168.68)</a:t>
            </a:r>
            <a:r>
              <a:rPr lang="en-US" altLang="zh-CN" sz="2400" baseline="-25000" dirty="0"/>
              <a:t>10</a:t>
            </a:r>
            <a:r>
              <a:rPr lang="zh-CN" altLang="en-US" sz="2400" dirty="0"/>
              <a:t>分别换算成二进制数、八进制数或十六进制数，则只需将整数部分和小数部分分别转换，然后将结果组合起来即可</a:t>
            </a:r>
            <a:r>
              <a:rPr lang="zh-CN" altLang="en-US" sz="2800" dirty="0"/>
              <a:t>。</a:t>
            </a:r>
          </a:p>
          <a:p>
            <a:pPr lvl="1">
              <a:lnSpc>
                <a:spcPct val="130000"/>
              </a:lnSpc>
              <a:buFont typeface="Wingdings" pitchFamily="2" charset="2"/>
              <a:buNone/>
            </a:pPr>
            <a:r>
              <a:rPr lang="en-US" altLang="zh-CN" sz="2400" dirty="0"/>
              <a:t>(168.68)</a:t>
            </a:r>
            <a:r>
              <a:rPr lang="en-US" altLang="zh-CN" sz="2400" baseline="-25000" dirty="0"/>
              <a:t>10</a:t>
            </a:r>
            <a:r>
              <a:rPr lang="en-US" altLang="zh-CN" sz="2400" dirty="0"/>
              <a:t>=(10101000.10101)</a:t>
            </a:r>
            <a:r>
              <a:rPr lang="en-US" altLang="zh-CN" sz="2400" baseline="-25000" dirty="0"/>
              <a:t>2</a:t>
            </a:r>
          </a:p>
          <a:p>
            <a:pPr lvl="1">
              <a:lnSpc>
                <a:spcPct val="130000"/>
              </a:lnSpc>
              <a:buFont typeface="Wingdings" pitchFamily="2" charset="2"/>
              <a:buNone/>
            </a:pPr>
            <a:r>
              <a:rPr lang="en-US" altLang="zh-CN" sz="2400" dirty="0"/>
              <a:t>(168.68)</a:t>
            </a:r>
            <a:r>
              <a:rPr lang="en-US" altLang="zh-CN" sz="2400" baseline="-25000" dirty="0"/>
              <a:t>10</a:t>
            </a:r>
            <a:r>
              <a:rPr lang="en-US" altLang="zh-CN" sz="2400" dirty="0"/>
              <a:t>=(250.53412)</a:t>
            </a:r>
            <a:r>
              <a:rPr lang="en-US" altLang="zh-CN" sz="2400" baseline="-25000" dirty="0"/>
              <a:t>8</a:t>
            </a:r>
          </a:p>
          <a:p>
            <a:pPr lvl="1">
              <a:lnSpc>
                <a:spcPct val="130000"/>
              </a:lnSpc>
              <a:buFont typeface="Wingdings" pitchFamily="2" charset="2"/>
              <a:buNone/>
            </a:pPr>
            <a:r>
              <a:rPr lang="en-US" altLang="zh-CN" sz="2400" dirty="0"/>
              <a:t>(168.68)</a:t>
            </a:r>
            <a:r>
              <a:rPr lang="en-US" altLang="zh-CN" sz="2400" baseline="-25000" dirty="0"/>
              <a:t>10</a:t>
            </a:r>
            <a:r>
              <a:rPr lang="en-US" altLang="zh-CN" sz="2400" dirty="0"/>
              <a:t>=(A8.AE147)</a:t>
            </a:r>
            <a:r>
              <a:rPr lang="en-US" altLang="zh-CN" sz="2400" baseline="-25000" dirty="0"/>
              <a:t>16</a:t>
            </a:r>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26</a:t>
            </a:fld>
            <a:endParaRPr lang="en-US" altLang="zh-CN"/>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r>
              <a:rPr lang="zh-CN" altLang="en-US" b="1" dirty="0" smtClean="0"/>
              <a:t>任务二  理解计算机中信息的表示</a:t>
            </a:r>
            <a:endParaRPr lang="zh-CN" altLang="zh-CN" dirty="0"/>
          </a:p>
        </p:txBody>
      </p:sp>
      <p:sp>
        <p:nvSpPr>
          <p:cNvPr id="67587" name="Rectangle 3"/>
          <p:cNvSpPr>
            <a:spLocks noGrp="1" noChangeArrowheads="1"/>
          </p:cNvSpPr>
          <p:nvPr>
            <p:ph type="body" idx="1"/>
          </p:nvPr>
        </p:nvSpPr>
        <p:spPr/>
        <p:txBody>
          <a:bodyPr/>
          <a:lstStyle/>
          <a:p>
            <a:pPr algn="just">
              <a:buFont typeface="Wingdings" pitchFamily="2" charset="2"/>
              <a:buNone/>
            </a:pPr>
            <a:r>
              <a:rPr lang="en-US" altLang="zh-CN" dirty="0"/>
              <a:t>3</a:t>
            </a:r>
            <a:r>
              <a:rPr lang="zh-CN" altLang="en-US" dirty="0"/>
              <a:t>．二进制数转换成八进制数和十六进制数</a:t>
            </a:r>
          </a:p>
          <a:p>
            <a:pPr lvl="1" algn="just">
              <a:buFont typeface="Wingdings" pitchFamily="2" charset="2"/>
              <a:buNone/>
            </a:pPr>
            <a:endParaRPr lang="zh-CN" altLang="en-US" dirty="0"/>
          </a:p>
          <a:p>
            <a:pPr lvl="1"/>
            <a:endParaRPr lang="en-US" altLang="zh-CN" dirty="0"/>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27</a:t>
            </a:fld>
            <a:endParaRPr lang="en-US" altLang="zh-CN"/>
          </a:p>
        </p:txBody>
      </p:sp>
      <p:pic>
        <p:nvPicPr>
          <p:cNvPr id="6759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2204569"/>
            <a:ext cx="7787241" cy="28083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r>
              <a:rPr lang="zh-CN" altLang="en-US" b="1" dirty="0" smtClean="0"/>
              <a:t>任务二  理解计算机中信息的表示</a:t>
            </a:r>
            <a:endParaRPr lang="zh-CN" altLang="zh-CN" dirty="0"/>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28</a:t>
            </a:fld>
            <a:endParaRPr lang="en-US" altLang="zh-CN"/>
          </a:p>
        </p:txBody>
      </p:sp>
      <p:pic>
        <p:nvPicPr>
          <p:cNvPr id="6861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988840"/>
            <a:ext cx="7978232" cy="2880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r>
              <a:rPr lang="zh-CN" altLang="en-US" b="1" dirty="0" smtClean="0"/>
              <a:t>任务二  理解计算机中信息的表示</a:t>
            </a:r>
            <a:endParaRPr lang="zh-CN" altLang="zh-CN" dirty="0"/>
          </a:p>
        </p:txBody>
      </p:sp>
      <p:sp>
        <p:nvSpPr>
          <p:cNvPr id="91139" name="Rectangle 3"/>
          <p:cNvSpPr>
            <a:spLocks noGrp="1" noChangeArrowheads="1"/>
          </p:cNvSpPr>
          <p:nvPr>
            <p:ph type="body" idx="1"/>
          </p:nvPr>
        </p:nvSpPr>
        <p:spPr/>
        <p:txBody>
          <a:bodyPr/>
          <a:lstStyle/>
          <a:p>
            <a:pPr lvl="1" algn="just">
              <a:buFont typeface="Wingdings" pitchFamily="2" charset="2"/>
              <a:buNone/>
            </a:pPr>
            <a:r>
              <a:rPr lang="en-US" altLang="zh-CN"/>
              <a:t>4</a:t>
            </a:r>
            <a:r>
              <a:rPr lang="zh-CN" altLang="en-US"/>
              <a:t>．八进制数和十六进制数转换成二进制数</a:t>
            </a:r>
          </a:p>
          <a:p>
            <a:pPr lvl="1" algn="just">
              <a:buFont typeface="Wingdings" pitchFamily="2" charset="2"/>
              <a:buNone/>
            </a:pPr>
            <a:endParaRPr lang="zh-CN" altLang="en-US"/>
          </a:p>
          <a:p>
            <a:pPr lvl="1"/>
            <a:endParaRPr lang="en-US" altLang="zh-CN"/>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29</a:t>
            </a:fld>
            <a:endParaRPr lang="en-US" altLang="zh-CN"/>
          </a:p>
        </p:txBody>
      </p:sp>
      <p:pic>
        <p:nvPicPr>
          <p:cNvPr id="9114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2204864"/>
            <a:ext cx="7608684" cy="34563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p:txBody>
          <a:bodyPr/>
          <a:lstStyle/>
          <a:p>
            <a:pPr algn="ctr"/>
            <a:r>
              <a:rPr lang="zh-CN" altLang="en-US"/>
              <a:t>目录</a:t>
            </a:r>
          </a:p>
        </p:txBody>
      </p:sp>
      <p:sp>
        <p:nvSpPr>
          <p:cNvPr id="137219" name="Rectangle 3"/>
          <p:cNvSpPr>
            <a:spLocks noGrp="1" noChangeArrowheads="1"/>
          </p:cNvSpPr>
          <p:nvPr>
            <p:ph type="body" idx="1"/>
          </p:nvPr>
        </p:nvSpPr>
        <p:spPr>
          <a:xfrm>
            <a:off x="827584" y="1628800"/>
            <a:ext cx="7776864" cy="4535487"/>
          </a:xfrm>
        </p:spPr>
        <p:txBody>
          <a:bodyPr/>
          <a:lstStyle/>
          <a:p>
            <a:pPr>
              <a:lnSpc>
                <a:spcPct val="140000"/>
              </a:lnSpc>
              <a:buFont typeface="Wingdings" pitchFamily="2" charset="2"/>
              <a:buNone/>
            </a:pPr>
            <a:r>
              <a:rPr lang="zh-CN" altLang="en-US" dirty="0">
                <a:solidFill>
                  <a:srgbClr val="7030A0"/>
                </a:solidFill>
                <a:hlinkClick r:id="rId2" action="ppaction://hlinksldjump"/>
              </a:rPr>
              <a:t>任务一 了解计算机系统的基本组成</a:t>
            </a:r>
            <a:endParaRPr lang="zh-CN" altLang="en-US" dirty="0">
              <a:solidFill>
                <a:srgbClr val="7030A0"/>
              </a:solidFill>
            </a:endParaRPr>
          </a:p>
          <a:p>
            <a:pPr>
              <a:lnSpc>
                <a:spcPct val="140000"/>
              </a:lnSpc>
              <a:buFont typeface="Wingdings" pitchFamily="2" charset="2"/>
              <a:buNone/>
            </a:pPr>
            <a:r>
              <a:rPr lang="zh-CN" altLang="en-US" dirty="0">
                <a:solidFill>
                  <a:srgbClr val="7030A0"/>
                </a:solidFill>
                <a:hlinkClick r:id="rId3" action="ppaction://hlinksldjump"/>
              </a:rPr>
              <a:t>任务二  理解计算机中信息的表示</a:t>
            </a:r>
            <a:endParaRPr lang="zh-CN" altLang="en-US" dirty="0">
              <a:solidFill>
                <a:srgbClr val="7030A0"/>
              </a:solidFill>
            </a:endParaRPr>
          </a:p>
          <a:p>
            <a:pPr>
              <a:lnSpc>
                <a:spcPct val="140000"/>
              </a:lnSpc>
              <a:buFont typeface="Wingdings" pitchFamily="2" charset="2"/>
              <a:buNone/>
            </a:pPr>
            <a:r>
              <a:rPr lang="zh-CN" altLang="en-US" dirty="0">
                <a:solidFill>
                  <a:srgbClr val="7030A0"/>
                </a:solidFill>
                <a:hlinkClick r:id="rId4" action="ppaction://hlinksldjump"/>
              </a:rPr>
              <a:t>任务三  认识计算机病毒</a:t>
            </a:r>
            <a:endParaRPr lang="zh-CN" altLang="en-US" dirty="0">
              <a:solidFill>
                <a:srgbClr val="7030A0"/>
              </a:solidFill>
            </a:endParaRPr>
          </a:p>
          <a:p>
            <a:pPr>
              <a:lnSpc>
                <a:spcPct val="140000"/>
              </a:lnSpc>
              <a:buFont typeface="Wingdings" pitchFamily="2" charset="2"/>
              <a:buNone/>
            </a:pPr>
            <a:r>
              <a:rPr lang="zh-CN" altLang="en-US" dirty="0">
                <a:solidFill>
                  <a:srgbClr val="7030A0"/>
                </a:solidFill>
                <a:hlinkClick r:id="rId5" action="ppaction://hlinksldjump"/>
              </a:rPr>
              <a:t>任务四  计算机组件选购与组装技巧</a:t>
            </a:r>
            <a:endParaRPr lang="zh-CN" altLang="en-US" dirty="0">
              <a:solidFill>
                <a:srgbClr val="7030A0"/>
              </a:solidFill>
            </a:endParaRPr>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3</a:t>
            </a:fld>
            <a:endParaRPr lang="en-US" altLang="zh-CN"/>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lstStyle/>
          <a:p>
            <a:r>
              <a:rPr lang="zh-CN" altLang="en-US" b="1" dirty="0" smtClean="0"/>
              <a:t>任务二  理解计算机中信息的表示</a:t>
            </a:r>
            <a:endParaRPr lang="zh-CN" altLang="zh-CN" dirty="0"/>
          </a:p>
        </p:txBody>
      </p:sp>
      <p:sp>
        <p:nvSpPr>
          <p:cNvPr id="92163" name="Rectangle 3"/>
          <p:cNvSpPr>
            <a:spLocks noGrp="1" noChangeArrowheads="1"/>
          </p:cNvSpPr>
          <p:nvPr>
            <p:ph type="body" idx="1"/>
          </p:nvPr>
        </p:nvSpPr>
        <p:spPr>
          <a:xfrm>
            <a:off x="684213" y="1484313"/>
            <a:ext cx="8197850" cy="4608512"/>
          </a:xfrm>
        </p:spPr>
        <p:txBody>
          <a:bodyPr/>
          <a:lstStyle/>
          <a:p>
            <a:pPr algn="just">
              <a:buFont typeface="Wingdings" pitchFamily="2" charset="2"/>
              <a:buNone/>
            </a:pPr>
            <a:r>
              <a:rPr lang="zh-CN" altLang="en-US" dirty="0" smtClean="0"/>
              <a:t>三、计算器</a:t>
            </a:r>
            <a:r>
              <a:rPr lang="zh-CN" altLang="en-US" dirty="0"/>
              <a:t>在数制转换中应用</a:t>
            </a:r>
          </a:p>
          <a:p>
            <a:pPr lvl="1" algn="just">
              <a:buFont typeface="Wingdings" pitchFamily="2" charset="2"/>
              <a:buNone/>
            </a:pPr>
            <a:r>
              <a:rPr lang="en-US" altLang="zh-CN" dirty="0" smtClean="0"/>
              <a:t>1</a:t>
            </a:r>
            <a:r>
              <a:rPr lang="en-US" altLang="zh-CN" dirty="0"/>
              <a:t>.</a:t>
            </a:r>
            <a:r>
              <a:rPr lang="zh-CN" altLang="en-US" dirty="0"/>
              <a:t>十进制与</a:t>
            </a:r>
            <a:r>
              <a:rPr lang="en-US" altLang="zh-CN" dirty="0"/>
              <a:t>r</a:t>
            </a:r>
            <a:r>
              <a:rPr lang="zh-CN" altLang="en-US" dirty="0"/>
              <a:t>进制之间的</a:t>
            </a:r>
            <a:r>
              <a:rPr lang="zh-CN" altLang="en-US" dirty="0" smtClean="0"/>
              <a:t>转换</a:t>
            </a:r>
            <a:endParaRPr lang="en-US" altLang="zh-CN" dirty="0" smtClean="0"/>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30</a:t>
            </a:fld>
            <a:endParaRPr lang="en-US" altLang="zh-CN"/>
          </a:p>
        </p:txBody>
      </p:sp>
      <p:pic>
        <p:nvPicPr>
          <p:cNvPr id="9216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8256" y="2636912"/>
            <a:ext cx="7978200" cy="2448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r>
              <a:rPr lang="zh-CN" altLang="en-US" b="1" dirty="0" smtClean="0"/>
              <a:t>任务二  理解计算机中信息的表示</a:t>
            </a:r>
            <a:endParaRPr lang="zh-CN" altLang="zh-CN" dirty="0"/>
          </a:p>
        </p:txBody>
      </p:sp>
      <p:sp>
        <p:nvSpPr>
          <p:cNvPr id="93187" name="Rectangle 3"/>
          <p:cNvSpPr>
            <a:spLocks noGrp="1" noChangeArrowheads="1"/>
          </p:cNvSpPr>
          <p:nvPr>
            <p:ph type="body" idx="1"/>
          </p:nvPr>
        </p:nvSpPr>
        <p:spPr/>
        <p:txBody>
          <a:bodyPr/>
          <a:lstStyle/>
          <a:p>
            <a:pPr lvl="1">
              <a:buFont typeface="Wingdings" pitchFamily="2" charset="2"/>
              <a:buNone/>
            </a:pPr>
            <a:r>
              <a:rPr lang="en-US" altLang="zh-CN" dirty="0" smtClean="0"/>
              <a:t>【</a:t>
            </a:r>
            <a:r>
              <a:rPr lang="zh-CN" altLang="en-US" dirty="0" smtClean="0"/>
              <a:t>例</a:t>
            </a:r>
            <a:r>
              <a:rPr lang="en-US" altLang="zh-CN" dirty="0" smtClean="0"/>
              <a:t>1-7</a:t>
            </a:r>
            <a:r>
              <a:rPr lang="en-US" altLang="zh-CN" dirty="0"/>
              <a:t>】</a:t>
            </a:r>
            <a:r>
              <a:rPr lang="zh-CN" altLang="en-US" sz="2400" dirty="0"/>
              <a:t>将</a:t>
            </a:r>
            <a:r>
              <a:rPr lang="en-US" altLang="zh-CN" sz="2400" dirty="0"/>
              <a:t>0.57</a:t>
            </a:r>
            <a:r>
              <a:rPr lang="zh-CN" altLang="en-US" sz="2400" dirty="0"/>
              <a:t>、</a:t>
            </a:r>
            <a:r>
              <a:rPr lang="en-US" altLang="zh-CN" sz="2400" dirty="0"/>
              <a:t>168.68</a:t>
            </a:r>
            <a:r>
              <a:rPr lang="zh-CN" altLang="en-US" sz="2400" dirty="0"/>
              <a:t>分别转换为二进制、八进制和十六进度（保留小数点</a:t>
            </a:r>
            <a:r>
              <a:rPr lang="en-US" altLang="zh-CN" sz="2400" dirty="0"/>
              <a:t>5</a:t>
            </a:r>
            <a:r>
              <a:rPr lang="zh-CN" altLang="en-US" sz="2400" dirty="0"/>
              <a:t>位）</a:t>
            </a:r>
          </a:p>
          <a:p>
            <a:pPr lvl="1">
              <a:buFont typeface="Wingdings" pitchFamily="2" charset="2"/>
              <a:buNone/>
            </a:pPr>
            <a:endParaRPr lang="en-US" altLang="zh-CN" sz="2400" dirty="0"/>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31</a:t>
            </a:fld>
            <a:endParaRPr lang="en-US" altLang="zh-CN"/>
          </a:p>
        </p:txBody>
      </p:sp>
      <p:pic>
        <p:nvPicPr>
          <p:cNvPr id="9319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2581274"/>
            <a:ext cx="6646251" cy="20718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3" name="Rectangle 5"/>
          <p:cNvSpPr>
            <a:spLocks noGrp="1" noChangeArrowheads="1"/>
          </p:cNvSpPr>
          <p:nvPr>
            <p:ph type="title"/>
          </p:nvPr>
        </p:nvSpPr>
        <p:spPr/>
        <p:txBody>
          <a:bodyPr/>
          <a:lstStyle/>
          <a:p>
            <a:r>
              <a:rPr lang="zh-CN" altLang="en-US" b="1" dirty="0" smtClean="0"/>
              <a:t>任务二  理解计算机中信息的表示</a:t>
            </a:r>
            <a:endParaRPr lang="zh-CN" altLang="zh-CN" dirty="0"/>
          </a:p>
        </p:txBody>
      </p:sp>
      <p:sp>
        <p:nvSpPr>
          <p:cNvPr id="94214" name="Rectangle 6"/>
          <p:cNvSpPr>
            <a:spLocks noGrp="1" noChangeArrowheads="1"/>
          </p:cNvSpPr>
          <p:nvPr>
            <p:ph type="body" idx="1"/>
          </p:nvPr>
        </p:nvSpPr>
        <p:spPr/>
        <p:txBody>
          <a:bodyPr/>
          <a:lstStyle/>
          <a:p>
            <a:pPr lvl="1">
              <a:buFont typeface="Wingdings" pitchFamily="2" charset="2"/>
              <a:buNone/>
            </a:pPr>
            <a:r>
              <a:rPr lang="en-US" altLang="zh-CN" dirty="0"/>
              <a:t>2.</a:t>
            </a:r>
            <a:r>
              <a:rPr lang="zh-CN" altLang="en-US" dirty="0"/>
              <a:t>将</a:t>
            </a:r>
            <a:r>
              <a:rPr lang="en-US" altLang="zh-CN" dirty="0"/>
              <a:t>r</a:t>
            </a:r>
            <a:r>
              <a:rPr lang="zh-CN" altLang="en-US" dirty="0"/>
              <a:t>进制数转换成十进制数</a:t>
            </a:r>
          </a:p>
          <a:p>
            <a:pPr lvl="1">
              <a:lnSpc>
                <a:spcPct val="130000"/>
              </a:lnSpc>
              <a:buFont typeface="Wingdings" pitchFamily="2" charset="2"/>
              <a:buNone/>
            </a:pPr>
            <a:r>
              <a:rPr lang="zh-CN" altLang="en-US" sz="2400" dirty="0"/>
              <a:t>方法：将</a:t>
            </a:r>
            <a:r>
              <a:rPr lang="en-US" altLang="zh-CN" sz="2400" dirty="0"/>
              <a:t>r</a:t>
            </a:r>
            <a:r>
              <a:rPr lang="zh-CN" altLang="en-US" sz="2400" dirty="0"/>
              <a:t>进制数（</a:t>
            </a:r>
            <a:r>
              <a:rPr lang="en-US" altLang="zh-CN" sz="2400" dirty="0"/>
              <a:t>k</a:t>
            </a:r>
            <a:r>
              <a:rPr lang="zh-CN" altLang="en-US" sz="2400" dirty="0"/>
              <a:t>位小数）</a:t>
            </a:r>
            <a:r>
              <a:rPr lang="en-US" altLang="zh-CN" sz="2400" dirty="0"/>
              <a:t>x</a:t>
            </a:r>
            <a:r>
              <a:rPr lang="zh-CN" altLang="en-US" sz="2400" dirty="0"/>
              <a:t>小数点右移</a:t>
            </a:r>
            <a:r>
              <a:rPr lang="en-US" altLang="zh-CN" sz="2400" dirty="0"/>
              <a:t>k</a:t>
            </a:r>
            <a:r>
              <a:rPr lang="zh-CN" altLang="en-US" sz="2400" dirty="0"/>
              <a:t>位得到</a:t>
            </a:r>
            <a:r>
              <a:rPr lang="en-US" altLang="zh-CN" sz="2400" dirty="0"/>
              <a:t>r</a:t>
            </a:r>
            <a:r>
              <a:rPr lang="zh-CN" altLang="en-US" sz="2400" dirty="0"/>
              <a:t>进制整数，然后将该整数转换成十进制数，再除以</a:t>
            </a:r>
            <a:r>
              <a:rPr lang="en-US" altLang="zh-CN" sz="2400" dirty="0" err="1"/>
              <a:t>r</a:t>
            </a:r>
            <a:r>
              <a:rPr lang="en-US" altLang="zh-CN" sz="2400" baseline="30000" dirty="0" err="1"/>
              <a:t>k</a:t>
            </a:r>
            <a:r>
              <a:rPr lang="zh-CN" altLang="en-US" sz="2400" dirty="0"/>
              <a:t>得到转换后的十进制数</a:t>
            </a:r>
          </a:p>
          <a:p>
            <a:pPr lvl="1">
              <a:lnSpc>
                <a:spcPct val="130000"/>
              </a:lnSpc>
              <a:buFont typeface="Wingdings" pitchFamily="2" charset="2"/>
              <a:buNone/>
            </a:pPr>
            <a:endParaRPr lang="zh-CN" altLang="en-US" sz="2400" dirty="0"/>
          </a:p>
          <a:p>
            <a:pPr lvl="1">
              <a:lnSpc>
                <a:spcPct val="130000"/>
              </a:lnSpc>
              <a:buFont typeface="Wingdings" pitchFamily="2" charset="2"/>
              <a:buNone/>
            </a:pPr>
            <a:endParaRPr lang="zh-CN" altLang="en-US" sz="2400" dirty="0"/>
          </a:p>
          <a:p>
            <a:pPr lvl="1">
              <a:lnSpc>
                <a:spcPct val="130000"/>
              </a:lnSpc>
              <a:buFont typeface="Wingdings" pitchFamily="2" charset="2"/>
              <a:buNone/>
            </a:pPr>
            <a:endParaRPr lang="en-US" altLang="zh-CN" sz="2400" dirty="0"/>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32</a:t>
            </a:fld>
            <a:endParaRPr lang="en-US" altLang="zh-CN"/>
          </a:p>
        </p:txBody>
      </p:sp>
      <p:pic>
        <p:nvPicPr>
          <p:cNvPr id="94216"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3" y="3645024"/>
            <a:ext cx="7416825" cy="18005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7" name="Rectangle 5"/>
          <p:cNvSpPr>
            <a:spLocks noGrp="1" noChangeArrowheads="1"/>
          </p:cNvSpPr>
          <p:nvPr>
            <p:ph type="title"/>
          </p:nvPr>
        </p:nvSpPr>
        <p:spPr/>
        <p:txBody>
          <a:bodyPr/>
          <a:lstStyle/>
          <a:p>
            <a:r>
              <a:rPr lang="zh-CN" altLang="en-US" b="1" dirty="0" smtClean="0"/>
              <a:t>任务二  理解计算机中信息的表示</a:t>
            </a:r>
            <a:endParaRPr lang="zh-CN" altLang="zh-CN" dirty="0"/>
          </a:p>
        </p:txBody>
      </p:sp>
      <p:sp>
        <p:nvSpPr>
          <p:cNvPr id="95238" name="Rectangle 6"/>
          <p:cNvSpPr>
            <a:spLocks noGrp="1" noChangeArrowheads="1"/>
          </p:cNvSpPr>
          <p:nvPr>
            <p:ph type="body" idx="1"/>
          </p:nvPr>
        </p:nvSpPr>
        <p:spPr/>
        <p:txBody>
          <a:bodyPr/>
          <a:lstStyle/>
          <a:p>
            <a:pPr marL="990600" lvl="1" indent="-533400">
              <a:buFont typeface="Wingdings" pitchFamily="2" charset="2"/>
              <a:buNone/>
            </a:pPr>
            <a:r>
              <a:rPr lang="zh-CN" altLang="en-US"/>
              <a:t>提示：</a:t>
            </a:r>
          </a:p>
          <a:p>
            <a:pPr marL="1371600" lvl="2" indent="-457200">
              <a:lnSpc>
                <a:spcPct val="140000"/>
              </a:lnSpc>
            </a:pPr>
            <a:r>
              <a:rPr lang="zh-CN" altLang="en-US"/>
              <a:t>单击</a:t>
            </a:r>
            <a:r>
              <a:rPr lang="zh-CN" altLang="en-US">
                <a:latin typeface="Arial"/>
              </a:rPr>
              <a:t>“</a:t>
            </a:r>
            <a:r>
              <a:rPr lang="zh-CN" altLang="en-US"/>
              <a:t>开始→运行</a:t>
            </a:r>
            <a:r>
              <a:rPr lang="zh-CN" altLang="en-US">
                <a:latin typeface="Arial"/>
              </a:rPr>
              <a:t>”</a:t>
            </a:r>
            <a:r>
              <a:rPr lang="zh-CN" altLang="en-US"/>
              <a:t>命令，在运行框中输入</a:t>
            </a:r>
            <a:r>
              <a:rPr lang="zh-CN" altLang="en-US">
                <a:latin typeface="Arial"/>
              </a:rPr>
              <a:t>“</a:t>
            </a:r>
            <a:r>
              <a:rPr lang="en-US" altLang="zh-CN"/>
              <a:t>calc.exe</a:t>
            </a:r>
            <a:r>
              <a:rPr lang="en-US" altLang="zh-CN">
                <a:latin typeface="Arial"/>
              </a:rPr>
              <a:t>”</a:t>
            </a:r>
            <a:r>
              <a:rPr lang="zh-CN" altLang="en-US"/>
              <a:t>即可打开计算器应用程序→单击</a:t>
            </a:r>
            <a:r>
              <a:rPr lang="zh-CN" altLang="en-US">
                <a:latin typeface="Arial"/>
              </a:rPr>
              <a:t>“</a:t>
            </a:r>
            <a:r>
              <a:rPr lang="zh-CN" altLang="en-US"/>
              <a:t>查看→科学型</a:t>
            </a:r>
            <a:r>
              <a:rPr lang="zh-CN" altLang="en-US">
                <a:latin typeface="Arial"/>
              </a:rPr>
              <a:t>”</a:t>
            </a:r>
            <a:r>
              <a:rPr lang="zh-CN" altLang="en-US"/>
              <a:t>命令，可选择科学型计算器。</a:t>
            </a:r>
          </a:p>
          <a:p>
            <a:pPr marL="1371600" lvl="2" indent="-457200">
              <a:lnSpc>
                <a:spcPct val="140000"/>
              </a:lnSpc>
            </a:pPr>
            <a:r>
              <a:rPr lang="zh-CN" altLang="en-US"/>
              <a:t>在计算器里，指数运算优先，所以在乘以或除以如</a:t>
            </a:r>
            <a:r>
              <a:rPr lang="en-US" altLang="zh-CN"/>
              <a:t>8</a:t>
            </a:r>
            <a:r>
              <a:rPr lang="en-US" altLang="zh-CN" baseline="30000"/>
              <a:t>5</a:t>
            </a:r>
            <a:r>
              <a:rPr lang="zh-CN" altLang="en-US"/>
              <a:t>，直接输入* </a:t>
            </a:r>
            <a:r>
              <a:rPr lang="en-US" altLang="zh-CN"/>
              <a:t>8</a:t>
            </a:r>
            <a:r>
              <a:rPr lang="en-US" altLang="zh-CN" baseline="30000"/>
              <a:t>5</a:t>
            </a:r>
            <a:r>
              <a:rPr lang="zh-CN" altLang="en-US"/>
              <a:t>或</a:t>
            </a:r>
            <a:r>
              <a:rPr lang="en-US" altLang="zh-CN"/>
              <a:t>/ 8</a:t>
            </a:r>
            <a:r>
              <a:rPr lang="en-US" altLang="zh-CN" baseline="30000"/>
              <a:t>5</a:t>
            </a:r>
            <a:r>
              <a:rPr lang="zh-CN" altLang="en-US"/>
              <a:t>即可。</a:t>
            </a:r>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33</a:t>
            </a:fld>
            <a:endParaRPr lang="en-US" altLang="zh-CN"/>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4" name="Rectangle 4"/>
          <p:cNvSpPr>
            <a:spLocks noGrp="1" noChangeArrowheads="1"/>
          </p:cNvSpPr>
          <p:nvPr>
            <p:ph type="title"/>
          </p:nvPr>
        </p:nvSpPr>
        <p:spPr/>
        <p:txBody>
          <a:bodyPr/>
          <a:lstStyle/>
          <a:p>
            <a:r>
              <a:rPr lang="zh-CN" altLang="en-US" b="1" dirty="0" smtClean="0"/>
              <a:t>任务二  理解计算机中信息的表示</a:t>
            </a:r>
            <a:endParaRPr lang="zh-CN" altLang="zh-CN" dirty="0"/>
          </a:p>
        </p:txBody>
      </p:sp>
      <p:sp>
        <p:nvSpPr>
          <p:cNvPr id="102405" name="Rectangle 5"/>
          <p:cNvSpPr>
            <a:spLocks noGrp="1" noChangeArrowheads="1"/>
          </p:cNvSpPr>
          <p:nvPr>
            <p:ph type="body" idx="1"/>
          </p:nvPr>
        </p:nvSpPr>
        <p:spPr/>
        <p:txBody>
          <a:bodyPr/>
          <a:lstStyle/>
          <a:p>
            <a:pPr>
              <a:buFont typeface="Wingdings" pitchFamily="2" charset="2"/>
              <a:buNone/>
            </a:pPr>
            <a:r>
              <a:rPr lang="zh-CN" altLang="en-US" dirty="0" smtClean="0"/>
              <a:t>四、数据编码</a:t>
            </a:r>
            <a:endParaRPr lang="zh-CN" altLang="en-US" dirty="0"/>
          </a:p>
          <a:p>
            <a:pPr>
              <a:buFont typeface="Wingdings" pitchFamily="2" charset="2"/>
              <a:buNone/>
            </a:pPr>
            <a:r>
              <a:rPr lang="zh-CN" altLang="en-US" dirty="0"/>
              <a:t>     </a:t>
            </a:r>
            <a:r>
              <a:rPr lang="zh-CN" altLang="en-US" sz="2400" dirty="0"/>
              <a:t>数据编码就是规定用什么样的二进制码来表示字母、数字以及专用符号。  计算机中常用的字符编码有</a:t>
            </a:r>
            <a:r>
              <a:rPr lang="en-US" altLang="zh-CN" sz="2400" dirty="0"/>
              <a:t>ASCII</a:t>
            </a:r>
            <a:r>
              <a:rPr lang="zh-CN" altLang="en-US" sz="2400" dirty="0"/>
              <a:t>码。</a:t>
            </a:r>
          </a:p>
          <a:p>
            <a:pPr>
              <a:buFont typeface="Wingdings" pitchFamily="2" charset="2"/>
              <a:buNone/>
            </a:pPr>
            <a:r>
              <a:rPr lang="zh-CN" altLang="en-US" sz="2400" dirty="0"/>
              <a:t>   </a:t>
            </a:r>
            <a:r>
              <a:rPr lang="en-US" altLang="zh-CN" sz="2400" dirty="0"/>
              <a:t>1</a:t>
            </a:r>
            <a:r>
              <a:rPr lang="zh-CN" altLang="en-US" sz="2400" dirty="0"/>
              <a:t>．</a:t>
            </a:r>
            <a:r>
              <a:rPr lang="en-US" altLang="zh-CN" sz="2400" dirty="0"/>
              <a:t>ASCII</a:t>
            </a:r>
            <a:r>
              <a:rPr lang="zh-CN" altLang="en-US" sz="2400" dirty="0"/>
              <a:t>码</a:t>
            </a:r>
          </a:p>
          <a:p>
            <a:pPr>
              <a:lnSpc>
                <a:spcPct val="130000"/>
              </a:lnSpc>
              <a:buFont typeface="Wingdings" pitchFamily="2" charset="2"/>
              <a:buNone/>
            </a:pPr>
            <a:r>
              <a:rPr lang="zh-CN" altLang="en-US" sz="2400" dirty="0"/>
              <a:t>          </a:t>
            </a:r>
            <a:r>
              <a:rPr lang="en-US" altLang="zh-CN" sz="2400" dirty="0"/>
              <a:t>ASCII</a:t>
            </a:r>
            <a:r>
              <a:rPr lang="zh-CN" altLang="en-US" sz="2400" dirty="0"/>
              <a:t>码由</a:t>
            </a:r>
            <a:r>
              <a:rPr lang="en-US" altLang="zh-CN" sz="2400" dirty="0"/>
              <a:t>7</a:t>
            </a:r>
            <a:r>
              <a:rPr lang="zh-CN" altLang="en-US" sz="2400" dirty="0"/>
              <a:t>位二进制数组成，定义了</a:t>
            </a:r>
            <a:r>
              <a:rPr lang="en-US" altLang="zh-CN" sz="2400" dirty="0"/>
              <a:t>128</a:t>
            </a:r>
            <a:r>
              <a:rPr lang="zh-CN" altLang="en-US" sz="2400" dirty="0"/>
              <a:t>（</a:t>
            </a:r>
            <a:r>
              <a:rPr lang="en-US" altLang="zh-CN" sz="2400" dirty="0"/>
              <a:t>27</a:t>
            </a:r>
            <a:r>
              <a:rPr lang="zh-CN" altLang="en-US" sz="2400" dirty="0"/>
              <a:t>）种符号，其中包括</a:t>
            </a:r>
            <a:r>
              <a:rPr lang="en-US" altLang="zh-CN" sz="2400" dirty="0"/>
              <a:t>26</a:t>
            </a:r>
            <a:r>
              <a:rPr lang="zh-CN" altLang="en-US" sz="2400" dirty="0"/>
              <a:t>个大写字母，</a:t>
            </a:r>
            <a:r>
              <a:rPr lang="en-US" altLang="zh-CN" sz="2400" dirty="0"/>
              <a:t>26</a:t>
            </a:r>
            <a:r>
              <a:rPr lang="zh-CN" altLang="en-US" sz="2400" dirty="0"/>
              <a:t>个小写字母，</a:t>
            </a:r>
            <a:r>
              <a:rPr lang="en-US" altLang="zh-CN" sz="2400" dirty="0"/>
              <a:t>0~9</a:t>
            </a:r>
            <a:r>
              <a:rPr lang="zh-CN" altLang="en-US" sz="2400" dirty="0"/>
              <a:t>共</a:t>
            </a:r>
            <a:r>
              <a:rPr lang="en-US" altLang="zh-CN" sz="2400" dirty="0"/>
              <a:t>10</a:t>
            </a:r>
            <a:r>
              <a:rPr lang="zh-CN" altLang="en-US" sz="2400" dirty="0"/>
              <a:t>个数字，</a:t>
            </a:r>
            <a:r>
              <a:rPr lang="en-US" altLang="zh-CN" sz="2400" dirty="0"/>
              <a:t>32</a:t>
            </a:r>
            <a:r>
              <a:rPr lang="zh-CN" altLang="en-US" sz="2400" dirty="0"/>
              <a:t>个专用字符（标点符号和运算符）和</a:t>
            </a:r>
            <a:r>
              <a:rPr lang="en-US" altLang="zh-CN" sz="2400" dirty="0"/>
              <a:t>34</a:t>
            </a:r>
            <a:r>
              <a:rPr lang="zh-CN" altLang="en-US" sz="2400" dirty="0"/>
              <a:t>个通用控制符，具体编码如表</a:t>
            </a:r>
            <a:r>
              <a:rPr lang="en-US" altLang="zh-CN" sz="2400" dirty="0"/>
              <a:t>1-2</a:t>
            </a:r>
            <a:r>
              <a:rPr lang="zh-CN" altLang="en-US" sz="2400" dirty="0"/>
              <a:t>所示。  </a:t>
            </a:r>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34</a:t>
            </a:fld>
            <a:endParaRPr lang="en-US" altLang="zh-CN"/>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任务二  理解计算机中信息的表示</a:t>
            </a:r>
            <a:endParaRPr lang="zh-CN" altLang="en-US" dirty="0"/>
          </a:p>
        </p:txBody>
      </p:sp>
      <p:sp>
        <p:nvSpPr>
          <p:cNvPr id="4" name="灯片编号占位符 3"/>
          <p:cNvSpPr>
            <a:spLocks noGrp="1"/>
          </p:cNvSpPr>
          <p:nvPr>
            <p:ph type="sldNum" sz="quarter" idx="12"/>
          </p:nvPr>
        </p:nvSpPr>
        <p:spPr/>
        <p:txBody>
          <a:bodyPr/>
          <a:lstStyle/>
          <a:p>
            <a:fld id="{38BFDA3A-F3B8-4ED7-BC2E-4D9BC01BD58A}" type="slidenum">
              <a:rPr lang="en-US" altLang="zh-CN" smtClean="0"/>
              <a:pPr/>
              <a:t>35</a:t>
            </a:fld>
            <a:endParaRPr lang="en-US" altLang="zh-CN"/>
          </a:p>
        </p:txBody>
      </p:sp>
      <p:pic>
        <p:nvPicPr>
          <p:cNvPr id="140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5805" y="1628800"/>
            <a:ext cx="6467475" cy="4867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1036499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8" name="Rectangle 4"/>
          <p:cNvSpPr>
            <a:spLocks noGrp="1" noChangeArrowheads="1"/>
          </p:cNvSpPr>
          <p:nvPr>
            <p:ph type="title"/>
          </p:nvPr>
        </p:nvSpPr>
        <p:spPr/>
        <p:txBody>
          <a:bodyPr/>
          <a:lstStyle/>
          <a:p>
            <a:r>
              <a:rPr lang="zh-CN" altLang="en-US" b="1" dirty="0" smtClean="0"/>
              <a:t>任务二  理解计算机中信息的表示</a:t>
            </a:r>
            <a:endParaRPr lang="zh-CN" altLang="zh-CN" dirty="0"/>
          </a:p>
        </p:txBody>
      </p:sp>
      <p:sp>
        <p:nvSpPr>
          <p:cNvPr id="103429" name="Rectangle 5"/>
          <p:cNvSpPr>
            <a:spLocks noGrp="1" noChangeArrowheads="1"/>
          </p:cNvSpPr>
          <p:nvPr>
            <p:ph type="body" idx="1"/>
          </p:nvPr>
        </p:nvSpPr>
        <p:spPr/>
        <p:txBody>
          <a:bodyPr/>
          <a:lstStyle/>
          <a:p>
            <a:pPr lvl="1">
              <a:buFont typeface="Wingdings" pitchFamily="2" charset="2"/>
              <a:buNone/>
            </a:pPr>
            <a:r>
              <a:rPr lang="en-US" altLang="zh-CN"/>
              <a:t> 2</a:t>
            </a:r>
            <a:r>
              <a:rPr lang="zh-CN" altLang="en-US"/>
              <a:t>．汉字编码</a:t>
            </a:r>
            <a:r>
              <a:rPr lang="en-US" altLang="zh-CN"/>
              <a:t>(</a:t>
            </a:r>
            <a:r>
              <a:rPr lang="zh-CN" altLang="en-US"/>
              <a:t>通常用两个字节表示</a:t>
            </a:r>
            <a:r>
              <a:rPr lang="en-US" altLang="zh-CN"/>
              <a:t>)</a:t>
            </a:r>
          </a:p>
          <a:p>
            <a:pPr lvl="1">
              <a:buFont typeface="Wingdings" pitchFamily="2" charset="2"/>
              <a:buNone/>
            </a:pPr>
            <a:r>
              <a:rPr lang="en-US" altLang="zh-CN"/>
              <a:t>   </a:t>
            </a:r>
            <a:r>
              <a:rPr lang="zh-CN" altLang="en-US"/>
              <a:t>（</a:t>
            </a:r>
            <a:r>
              <a:rPr lang="en-US" altLang="zh-CN"/>
              <a:t>1</a:t>
            </a:r>
            <a:r>
              <a:rPr lang="zh-CN" altLang="en-US"/>
              <a:t>）国标码</a:t>
            </a:r>
          </a:p>
          <a:p>
            <a:pPr lvl="1">
              <a:lnSpc>
                <a:spcPct val="130000"/>
              </a:lnSpc>
              <a:buFont typeface="Wingdings" pitchFamily="2" charset="2"/>
              <a:buNone/>
            </a:pPr>
            <a:r>
              <a:rPr lang="zh-CN" altLang="en-US"/>
              <a:t>     </a:t>
            </a:r>
            <a:r>
              <a:rPr lang="zh-CN" altLang="en-US" sz="2400"/>
              <a:t>国家标准汉字编码简称国标码。国家标准</a:t>
            </a:r>
            <a:r>
              <a:rPr lang="en-US" altLang="zh-CN" sz="2400"/>
              <a:t>GB 2312-1980《</a:t>
            </a:r>
            <a:r>
              <a:rPr lang="zh-CN" altLang="en-US" sz="2400"/>
              <a:t>信息交换用汉字编码字符集  基本集</a:t>
            </a:r>
            <a:r>
              <a:rPr lang="en-US" altLang="zh-CN" sz="2400"/>
              <a:t>》</a:t>
            </a:r>
            <a:r>
              <a:rPr lang="zh-CN" altLang="en-US" sz="2400"/>
              <a:t>中国标码集中收录了</a:t>
            </a:r>
            <a:r>
              <a:rPr lang="en-US" altLang="zh-CN" sz="2400"/>
              <a:t>7 445</a:t>
            </a:r>
            <a:r>
              <a:rPr lang="zh-CN" altLang="en-US" sz="2400"/>
              <a:t>个汉字及符号，其中一级常用汉字</a:t>
            </a:r>
            <a:r>
              <a:rPr lang="en-US" altLang="zh-CN" sz="2400"/>
              <a:t>3 755</a:t>
            </a:r>
            <a:r>
              <a:rPr lang="zh-CN" altLang="en-US" sz="2400"/>
              <a:t>个，汉字按拼音字母顺序排列，二级常用汉字</a:t>
            </a:r>
            <a:r>
              <a:rPr lang="en-US" altLang="zh-CN" sz="2400"/>
              <a:t>3 008</a:t>
            </a:r>
            <a:r>
              <a:rPr lang="zh-CN" altLang="en-US" sz="2400"/>
              <a:t>个，汉字按偏旁部首顺序排列，图形符号</a:t>
            </a:r>
            <a:r>
              <a:rPr lang="en-US" altLang="zh-CN" sz="2400"/>
              <a:t>682</a:t>
            </a:r>
            <a:r>
              <a:rPr lang="zh-CN" altLang="en-US" sz="2400"/>
              <a:t>个</a:t>
            </a:r>
            <a:r>
              <a:rPr lang="zh-CN" altLang="en-US"/>
              <a:t>。</a:t>
            </a:r>
          </a:p>
          <a:p>
            <a:pPr>
              <a:buFont typeface="Wingdings" pitchFamily="2" charset="2"/>
              <a:buNone/>
            </a:pPr>
            <a:r>
              <a:rPr lang="zh-CN" altLang="en-US"/>
              <a:t>     </a:t>
            </a:r>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36</a:t>
            </a:fld>
            <a:endParaRPr lang="en-US" altLang="zh-CN"/>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2" name="Rectangle 4"/>
          <p:cNvSpPr>
            <a:spLocks noGrp="1" noChangeArrowheads="1"/>
          </p:cNvSpPr>
          <p:nvPr>
            <p:ph type="title"/>
          </p:nvPr>
        </p:nvSpPr>
        <p:spPr/>
        <p:txBody>
          <a:bodyPr/>
          <a:lstStyle/>
          <a:p>
            <a:r>
              <a:rPr lang="zh-CN" altLang="en-US" b="1" dirty="0" smtClean="0"/>
              <a:t>任务二  理解计算机中信息的表示</a:t>
            </a:r>
            <a:endParaRPr lang="zh-CN" altLang="zh-CN" dirty="0"/>
          </a:p>
        </p:txBody>
      </p:sp>
      <p:sp>
        <p:nvSpPr>
          <p:cNvPr id="104453" name="Rectangle 5"/>
          <p:cNvSpPr>
            <a:spLocks noGrp="1" noChangeArrowheads="1"/>
          </p:cNvSpPr>
          <p:nvPr>
            <p:ph type="body" idx="1"/>
          </p:nvPr>
        </p:nvSpPr>
        <p:spPr/>
        <p:txBody>
          <a:bodyPr/>
          <a:lstStyle/>
          <a:p>
            <a:pPr>
              <a:buFont typeface="Wingdings" pitchFamily="2" charset="2"/>
              <a:buNone/>
            </a:pPr>
            <a:r>
              <a:rPr lang="en-US" altLang="zh-CN"/>
              <a:t>  </a:t>
            </a:r>
            <a:r>
              <a:rPr lang="zh-CN" altLang="en-US" sz="2800"/>
              <a:t>（</a:t>
            </a:r>
            <a:r>
              <a:rPr lang="en-US" altLang="zh-CN" sz="2800"/>
              <a:t>2</a:t>
            </a:r>
            <a:r>
              <a:rPr lang="zh-CN" altLang="en-US" sz="2800"/>
              <a:t>）外码和内码</a:t>
            </a:r>
          </a:p>
          <a:p>
            <a:pPr lvl="1">
              <a:lnSpc>
                <a:spcPct val="120000"/>
              </a:lnSpc>
              <a:buFont typeface="Wingdings" pitchFamily="2" charset="2"/>
              <a:buNone/>
            </a:pPr>
            <a:r>
              <a:rPr lang="zh-CN" altLang="en-US" sz="2400"/>
              <a:t>    汉字的外部码又称输入码，简称外码，如区位码、五笔字型、字音编码。</a:t>
            </a:r>
          </a:p>
          <a:p>
            <a:pPr lvl="1">
              <a:lnSpc>
                <a:spcPct val="120000"/>
              </a:lnSpc>
              <a:buFont typeface="Wingdings" pitchFamily="2" charset="2"/>
              <a:buNone/>
            </a:pPr>
            <a:r>
              <a:rPr lang="zh-CN" altLang="en-US" sz="2400"/>
              <a:t>    </a:t>
            </a:r>
            <a:r>
              <a:rPr lang="zh-CN" altLang="en-US" sz="2400" b="1">
                <a:solidFill>
                  <a:srgbClr val="FF3300"/>
                </a:solidFill>
              </a:rPr>
              <a:t>区位码</a:t>
            </a:r>
            <a:r>
              <a:rPr lang="zh-CN" altLang="en-US" sz="2400"/>
              <a:t>是根据我国国家标准</a:t>
            </a:r>
            <a:r>
              <a:rPr lang="en-US" altLang="zh-CN" sz="2400"/>
              <a:t>GB 2312-1980</a:t>
            </a:r>
            <a:r>
              <a:rPr lang="zh-CN" altLang="en-US" sz="2400"/>
              <a:t>，将</a:t>
            </a:r>
            <a:r>
              <a:rPr lang="en-US" altLang="zh-CN" sz="2400"/>
              <a:t>6 763</a:t>
            </a:r>
            <a:r>
              <a:rPr lang="zh-CN" altLang="en-US" sz="2400"/>
              <a:t>个汉字和一些常用的图形符号分为</a:t>
            </a:r>
            <a:r>
              <a:rPr lang="en-US" altLang="zh-CN" sz="2400"/>
              <a:t>94</a:t>
            </a:r>
            <a:r>
              <a:rPr lang="zh-CN" altLang="en-US" sz="2400"/>
              <a:t>个区，每区</a:t>
            </a:r>
            <a:r>
              <a:rPr lang="en-US" altLang="zh-CN" sz="2400"/>
              <a:t>94</a:t>
            </a:r>
            <a:r>
              <a:rPr lang="zh-CN" altLang="en-US" sz="2400"/>
              <a:t>个位的方法将它们定位在一张表上，成为区位码表。区位码表中，每个汉字或符号的区位码由两个字节组成，第一个字节为区码，第二个字节为位码，区码和位码分别用一个两位十进制数表示，这样区码和位码合起来就形成了一个区位码。  </a:t>
            </a:r>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37</a:t>
            </a:fld>
            <a:endParaRPr lang="en-US" altLang="zh-CN"/>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6" name="Rectangle 4"/>
          <p:cNvSpPr>
            <a:spLocks noGrp="1" noChangeArrowheads="1"/>
          </p:cNvSpPr>
          <p:nvPr>
            <p:ph type="title"/>
          </p:nvPr>
        </p:nvSpPr>
        <p:spPr/>
        <p:txBody>
          <a:bodyPr/>
          <a:lstStyle/>
          <a:p>
            <a:r>
              <a:rPr lang="zh-CN" altLang="en-US" b="1" dirty="0" smtClean="0"/>
              <a:t>任务二  理解计算机中信息的表示</a:t>
            </a:r>
            <a:endParaRPr lang="zh-CN" altLang="zh-CN" dirty="0"/>
          </a:p>
        </p:txBody>
      </p:sp>
      <p:sp>
        <p:nvSpPr>
          <p:cNvPr id="105477" name="Rectangle 5"/>
          <p:cNvSpPr>
            <a:spLocks noGrp="1" noChangeArrowheads="1"/>
          </p:cNvSpPr>
          <p:nvPr>
            <p:ph type="body" idx="1"/>
          </p:nvPr>
        </p:nvSpPr>
        <p:spPr/>
        <p:txBody>
          <a:bodyPr/>
          <a:lstStyle/>
          <a:p>
            <a:pPr>
              <a:lnSpc>
                <a:spcPct val="130000"/>
              </a:lnSpc>
              <a:buFont typeface="Wingdings" pitchFamily="2" charset="2"/>
              <a:buNone/>
            </a:pPr>
            <a:r>
              <a:rPr lang="en-US" altLang="zh-CN"/>
              <a:t>     </a:t>
            </a:r>
            <a:r>
              <a:rPr lang="zh-CN" altLang="en-US" sz="2400"/>
              <a:t>国标码是汉字信息交换的标准编码。国标码是由区位码稍作转换得到，其转换方法为：先将十进制区码和位码转换为十六进制的区码和位码，再将这个代码的第一个字节和第二个字节分别加上</a:t>
            </a:r>
            <a:r>
              <a:rPr lang="en-US" altLang="zh-CN" sz="2400"/>
              <a:t>20H</a:t>
            </a:r>
            <a:r>
              <a:rPr lang="zh-CN" altLang="en-US" sz="2400"/>
              <a:t>，就得到国标码。 </a:t>
            </a:r>
          </a:p>
          <a:p>
            <a:pPr>
              <a:lnSpc>
                <a:spcPct val="130000"/>
              </a:lnSpc>
              <a:buFont typeface="Wingdings" pitchFamily="2" charset="2"/>
              <a:buNone/>
            </a:pPr>
            <a:r>
              <a:rPr lang="zh-CN" altLang="en-US" sz="2400"/>
              <a:t>       汉字的机内码是供计算机系统内部进行存储、加工处理、传输统一使用的代码，又称为汉字内码。不同的系统使用的汉字机内码有可能不同。目前使用最广泛的一种为两个字节的机内码。其变换方法为：即将国标码两个字节的最高位由</a:t>
            </a:r>
            <a:r>
              <a:rPr lang="en-US" altLang="zh-CN" sz="2400"/>
              <a:t>0</a:t>
            </a:r>
            <a:r>
              <a:rPr lang="zh-CN" altLang="en-US" sz="2400"/>
              <a:t>改</a:t>
            </a:r>
            <a:r>
              <a:rPr lang="en-US" altLang="zh-CN" sz="2400"/>
              <a:t>1</a:t>
            </a:r>
            <a:r>
              <a:rPr lang="zh-CN" altLang="en-US" sz="2400"/>
              <a:t>，其余</a:t>
            </a:r>
            <a:r>
              <a:rPr lang="en-US" altLang="zh-CN" sz="2400"/>
              <a:t>7</a:t>
            </a:r>
            <a:r>
              <a:rPr lang="zh-CN" altLang="en-US" sz="2400"/>
              <a:t>位不变 。</a:t>
            </a:r>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38</a:t>
            </a:fld>
            <a:endParaRPr lang="en-US" altLang="zh-CN"/>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r>
              <a:rPr lang="zh-CN" altLang="en-US" b="1" dirty="0" smtClean="0"/>
              <a:t>任务二  理解计算机中信息的表示</a:t>
            </a:r>
            <a:endParaRPr lang="zh-CN" altLang="zh-CN" dirty="0"/>
          </a:p>
        </p:txBody>
      </p:sp>
      <p:pic>
        <p:nvPicPr>
          <p:cNvPr id="10752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5210" y="1772816"/>
            <a:ext cx="8066088" cy="4376737"/>
          </a:xfrm>
          <a:prstGeom prst="rect">
            <a:avLst/>
          </a:prstGeom>
          <a:noFill/>
          <a:extLst>
            <a:ext uri="{909E8E84-426E-40DD-AFC4-6F175D3DCCD1}">
              <a14:hiddenFill xmlns:a14="http://schemas.microsoft.com/office/drawing/2010/main">
                <a:solidFill>
                  <a:srgbClr val="FFFFFF"/>
                </a:solidFill>
              </a14:hiddenFill>
            </a:ext>
          </a:extLst>
        </p:spPr>
      </p:pic>
      <p:sp>
        <p:nvSpPr>
          <p:cNvPr id="2" name="灯片编号占位符 1"/>
          <p:cNvSpPr>
            <a:spLocks noGrp="1"/>
          </p:cNvSpPr>
          <p:nvPr>
            <p:ph type="sldNum" sz="quarter" idx="12"/>
          </p:nvPr>
        </p:nvSpPr>
        <p:spPr/>
        <p:txBody>
          <a:bodyPr/>
          <a:lstStyle/>
          <a:p>
            <a:fld id="{38BFDA3A-F3B8-4ED7-BC2E-4D9BC01BD58A}" type="slidenum">
              <a:rPr lang="en-US" altLang="zh-CN" smtClean="0"/>
              <a:pPr/>
              <a:t>39</a:t>
            </a:fld>
            <a:endParaRPr lang="en-US" altLang="zh-CN"/>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Grp="1" noChangeArrowheads="1"/>
          </p:cNvSpPr>
          <p:nvPr>
            <p:ph type="title"/>
          </p:nvPr>
        </p:nvSpPr>
        <p:spPr>
          <a:xfrm>
            <a:off x="827088" y="404813"/>
            <a:ext cx="7577137" cy="936625"/>
          </a:xfrm>
        </p:spPr>
        <p:txBody>
          <a:bodyPr/>
          <a:lstStyle/>
          <a:p>
            <a:r>
              <a:rPr lang="zh-CN" altLang="en-US" dirty="0"/>
              <a:t>任务一 了解计算机系统的基本组成</a:t>
            </a:r>
          </a:p>
        </p:txBody>
      </p:sp>
      <p:sp>
        <p:nvSpPr>
          <p:cNvPr id="2053" name="Rectangle 5"/>
          <p:cNvSpPr>
            <a:spLocks noGrp="1" noChangeArrowheads="1"/>
          </p:cNvSpPr>
          <p:nvPr>
            <p:ph type="body" idx="1"/>
          </p:nvPr>
        </p:nvSpPr>
        <p:spPr>
          <a:xfrm>
            <a:off x="684213" y="1625600"/>
            <a:ext cx="8137525" cy="4360863"/>
          </a:xfrm>
        </p:spPr>
        <p:txBody>
          <a:bodyPr/>
          <a:lstStyle/>
          <a:p>
            <a:pPr algn="just">
              <a:buFont typeface="Wingdings" pitchFamily="2" charset="2"/>
              <a:buNone/>
            </a:pPr>
            <a:r>
              <a:rPr lang="zh-CN" altLang="en-US" dirty="0" smtClean="0"/>
              <a:t>一、计算机系统概述</a:t>
            </a:r>
            <a:endParaRPr lang="en-US" altLang="zh-CN" dirty="0" smtClean="0"/>
          </a:p>
          <a:p>
            <a:pPr algn="just">
              <a:lnSpc>
                <a:spcPct val="150000"/>
              </a:lnSpc>
              <a:buFont typeface="Wingdings" panose="05000000000000000000" pitchFamily="2" charset="2"/>
              <a:buChar char="Ø"/>
            </a:pPr>
            <a:r>
              <a:rPr lang="zh-CN" altLang="zh-CN" sz="2000" dirty="0" smtClean="0">
                <a:solidFill>
                  <a:schemeClr val="tx1"/>
                </a:solidFill>
                <a:latin typeface="+mn-lt"/>
                <a:ea typeface="+mn-ea"/>
                <a:cs typeface="+mn-cs"/>
              </a:rPr>
              <a:t>主要</a:t>
            </a:r>
            <a:r>
              <a:rPr lang="zh-CN" altLang="zh-CN" sz="2000" dirty="0">
                <a:solidFill>
                  <a:schemeClr val="tx1"/>
                </a:solidFill>
                <a:latin typeface="+mn-lt"/>
                <a:ea typeface="+mn-ea"/>
                <a:cs typeface="+mn-cs"/>
              </a:rPr>
              <a:t>有处理速度快、计算精度高、记忆能力强、可靠的逻辑判断能力、可靠性高、通用性强等特点</a:t>
            </a:r>
            <a:r>
              <a:rPr lang="zh-CN" altLang="zh-CN" sz="2000" dirty="0" smtClean="0">
                <a:solidFill>
                  <a:schemeClr val="tx1"/>
                </a:solidFill>
                <a:latin typeface="+mn-lt"/>
                <a:ea typeface="+mn-ea"/>
                <a:cs typeface="+mn-cs"/>
              </a:rPr>
              <a:t>。</a:t>
            </a:r>
            <a:endParaRPr lang="en-US" altLang="zh-CN" sz="2000" dirty="0" smtClean="0">
              <a:solidFill>
                <a:schemeClr val="tx1"/>
              </a:solidFill>
              <a:latin typeface="+mn-lt"/>
              <a:ea typeface="+mn-ea"/>
              <a:cs typeface="+mn-cs"/>
            </a:endParaRPr>
          </a:p>
          <a:p>
            <a:pPr algn="just">
              <a:lnSpc>
                <a:spcPct val="150000"/>
              </a:lnSpc>
              <a:buFont typeface="Wingdings" panose="05000000000000000000" pitchFamily="2" charset="2"/>
              <a:buChar char="Ø"/>
            </a:pPr>
            <a:r>
              <a:rPr lang="zh-CN" altLang="zh-CN" sz="2000" dirty="0" smtClean="0">
                <a:solidFill>
                  <a:schemeClr val="tx1"/>
                </a:solidFill>
                <a:latin typeface="+mn-lt"/>
                <a:ea typeface="+mn-ea"/>
                <a:cs typeface="+mn-cs"/>
              </a:rPr>
              <a:t>世界</a:t>
            </a:r>
            <a:r>
              <a:rPr lang="zh-CN" altLang="zh-CN" sz="2000" dirty="0">
                <a:solidFill>
                  <a:schemeClr val="tx1"/>
                </a:solidFill>
                <a:latin typeface="+mn-lt"/>
                <a:ea typeface="+mn-ea"/>
                <a:cs typeface="+mn-cs"/>
              </a:rPr>
              <a:t>上第一台计算机</a:t>
            </a:r>
            <a:r>
              <a:rPr lang="en-US" altLang="zh-CN" sz="2000" dirty="0">
                <a:solidFill>
                  <a:schemeClr val="tx1"/>
                </a:solidFill>
                <a:latin typeface="+mn-lt"/>
                <a:ea typeface="+mn-ea"/>
                <a:cs typeface="+mn-cs"/>
              </a:rPr>
              <a:t>ENIAC</a:t>
            </a:r>
            <a:r>
              <a:rPr lang="zh-CN" altLang="zh-CN" sz="2000" dirty="0">
                <a:solidFill>
                  <a:schemeClr val="tx1"/>
                </a:solidFill>
                <a:latin typeface="+mn-lt"/>
                <a:ea typeface="+mn-ea"/>
                <a:cs typeface="+mn-cs"/>
              </a:rPr>
              <a:t>（</a:t>
            </a:r>
            <a:r>
              <a:rPr lang="en-US" altLang="zh-CN" sz="2000" dirty="0">
                <a:solidFill>
                  <a:schemeClr val="tx1"/>
                </a:solidFill>
                <a:latin typeface="+mn-lt"/>
                <a:ea typeface="+mn-ea"/>
                <a:cs typeface="+mn-cs"/>
              </a:rPr>
              <a:t>Electronic Numerical Integrator And Calculator</a:t>
            </a:r>
            <a:r>
              <a:rPr lang="zh-CN" altLang="zh-CN" sz="2000" dirty="0">
                <a:solidFill>
                  <a:schemeClr val="tx1"/>
                </a:solidFill>
                <a:latin typeface="+mn-lt"/>
                <a:ea typeface="+mn-ea"/>
                <a:cs typeface="+mn-cs"/>
              </a:rPr>
              <a:t>，电子数字积分计算机）诞生于</a:t>
            </a:r>
            <a:r>
              <a:rPr lang="en-US" altLang="zh-CN" sz="2000" dirty="0">
                <a:solidFill>
                  <a:schemeClr val="tx1"/>
                </a:solidFill>
                <a:latin typeface="+mn-lt"/>
                <a:ea typeface="+mn-ea"/>
                <a:cs typeface="+mn-cs"/>
              </a:rPr>
              <a:t>1946</a:t>
            </a:r>
            <a:r>
              <a:rPr lang="zh-CN" altLang="zh-CN" sz="2000" dirty="0">
                <a:solidFill>
                  <a:schemeClr val="tx1"/>
                </a:solidFill>
                <a:latin typeface="+mn-lt"/>
                <a:ea typeface="+mn-ea"/>
                <a:cs typeface="+mn-cs"/>
              </a:rPr>
              <a:t>年</a:t>
            </a:r>
            <a:r>
              <a:rPr lang="en-US" altLang="zh-CN" sz="2000" dirty="0">
                <a:solidFill>
                  <a:schemeClr val="tx1"/>
                </a:solidFill>
                <a:latin typeface="+mn-lt"/>
                <a:ea typeface="+mn-ea"/>
                <a:cs typeface="+mn-cs"/>
              </a:rPr>
              <a:t>2</a:t>
            </a:r>
            <a:r>
              <a:rPr lang="zh-CN" altLang="zh-CN" sz="2000" dirty="0">
                <a:solidFill>
                  <a:schemeClr val="tx1"/>
                </a:solidFill>
                <a:latin typeface="+mn-lt"/>
                <a:ea typeface="+mn-ea"/>
                <a:cs typeface="+mn-cs"/>
              </a:rPr>
              <a:t>月，由美国国防部和美国宾夕法尼亚大学共同研制成功</a:t>
            </a:r>
            <a:r>
              <a:rPr lang="zh-CN" altLang="zh-CN" sz="2000" dirty="0" smtClean="0">
                <a:solidFill>
                  <a:schemeClr val="tx1"/>
                </a:solidFill>
                <a:latin typeface="+mn-lt"/>
                <a:ea typeface="+mn-ea"/>
                <a:cs typeface="+mn-cs"/>
              </a:rPr>
              <a:t>。</a:t>
            </a:r>
            <a:endParaRPr lang="en-US" altLang="zh-CN" sz="2000" dirty="0" smtClean="0">
              <a:solidFill>
                <a:schemeClr val="tx1"/>
              </a:solidFill>
              <a:latin typeface="+mn-lt"/>
              <a:ea typeface="+mn-ea"/>
              <a:cs typeface="+mn-cs"/>
            </a:endParaRPr>
          </a:p>
          <a:p>
            <a:pPr algn="just">
              <a:lnSpc>
                <a:spcPct val="150000"/>
              </a:lnSpc>
              <a:buFont typeface="Wingdings" panose="05000000000000000000" pitchFamily="2" charset="2"/>
              <a:buChar char="Ø"/>
            </a:pPr>
            <a:r>
              <a:rPr lang="zh-CN" altLang="zh-CN" sz="2000" dirty="0" smtClean="0">
                <a:solidFill>
                  <a:schemeClr val="tx1"/>
                </a:solidFill>
                <a:latin typeface="+mn-lt"/>
                <a:ea typeface="+mn-ea"/>
                <a:cs typeface="+mn-cs"/>
              </a:rPr>
              <a:t>应用</a:t>
            </a:r>
            <a:r>
              <a:rPr lang="zh-CN" altLang="zh-CN" sz="2000" dirty="0">
                <a:solidFill>
                  <a:schemeClr val="tx1"/>
                </a:solidFill>
                <a:latin typeface="+mn-lt"/>
                <a:ea typeface="+mn-ea"/>
                <a:cs typeface="+mn-cs"/>
              </a:rPr>
              <a:t>于各个领域，如科学计算、信息处理、过程控制、计算机辅助系统、人工智能、计算机通信以及家庭生活等。</a:t>
            </a:r>
          </a:p>
          <a:p>
            <a:pPr algn="just">
              <a:buFont typeface="Wingdings" pitchFamily="2" charset="2"/>
              <a:buNone/>
            </a:pPr>
            <a:endParaRPr lang="zh-CN" altLang="en-US" dirty="0"/>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4</a:t>
            </a:fld>
            <a:endParaRPr lang="en-US" altLang="zh-CN"/>
          </a:p>
        </p:txBody>
      </p:sp>
    </p:spTree>
    <p:extLst>
      <p:ext uri="{BB962C8B-B14F-4D97-AF65-F5344CB8AC3E}">
        <p14:creationId xmlns:p14="http://schemas.microsoft.com/office/powerpoint/2010/main" val="406939076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00" name="Rectangle 4"/>
          <p:cNvSpPr>
            <a:spLocks noGrp="1" noChangeArrowheads="1"/>
          </p:cNvSpPr>
          <p:nvPr>
            <p:ph type="title"/>
          </p:nvPr>
        </p:nvSpPr>
        <p:spPr/>
        <p:txBody>
          <a:bodyPr/>
          <a:lstStyle/>
          <a:p>
            <a:r>
              <a:rPr lang="zh-CN" altLang="en-US" b="1" dirty="0" smtClean="0"/>
              <a:t>任务二  理解计算机中信息的表示</a:t>
            </a:r>
            <a:endParaRPr lang="zh-CN" altLang="zh-CN" dirty="0"/>
          </a:p>
        </p:txBody>
      </p:sp>
      <p:sp>
        <p:nvSpPr>
          <p:cNvPr id="106501" name="Rectangle 5"/>
          <p:cNvSpPr>
            <a:spLocks noGrp="1" noChangeArrowheads="1"/>
          </p:cNvSpPr>
          <p:nvPr>
            <p:ph type="body" idx="1"/>
          </p:nvPr>
        </p:nvSpPr>
        <p:spPr/>
        <p:txBody>
          <a:bodyPr/>
          <a:lstStyle/>
          <a:p>
            <a:pPr marL="449263" lvl="1" indent="-179388">
              <a:buFont typeface="Wingdings" pitchFamily="2" charset="2"/>
              <a:buNone/>
            </a:pPr>
            <a:r>
              <a:rPr lang="zh-CN" altLang="en-US"/>
              <a:t>（</a:t>
            </a:r>
            <a:r>
              <a:rPr lang="en-US" altLang="zh-CN"/>
              <a:t>3</a:t>
            </a:r>
            <a:r>
              <a:rPr lang="zh-CN" altLang="en-US"/>
              <a:t>）汉字字形码</a:t>
            </a:r>
          </a:p>
          <a:p>
            <a:pPr marL="449263" lvl="1" indent="-179388">
              <a:lnSpc>
                <a:spcPct val="120000"/>
              </a:lnSpc>
              <a:spcBef>
                <a:spcPct val="10000"/>
              </a:spcBef>
              <a:buFont typeface="Wingdings" pitchFamily="2" charset="2"/>
              <a:buNone/>
            </a:pPr>
            <a:r>
              <a:rPr lang="zh-CN" altLang="en-US"/>
              <a:t>    </a:t>
            </a:r>
            <a:endParaRPr lang="zh-CN" altLang="en-US" sz="2400"/>
          </a:p>
        </p:txBody>
      </p:sp>
      <p:pic>
        <p:nvPicPr>
          <p:cNvPr id="10650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0113" y="2133600"/>
            <a:ext cx="7632700" cy="3870325"/>
          </a:xfrm>
          <a:prstGeom prst="rect">
            <a:avLst/>
          </a:prstGeom>
          <a:noFill/>
          <a:extLst>
            <a:ext uri="{909E8E84-426E-40DD-AFC4-6F175D3DCCD1}">
              <a14:hiddenFill xmlns:a14="http://schemas.microsoft.com/office/drawing/2010/main">
                <a:solidFill>
                  <a:srgbClr val="FFFFFF"/>
                </a:solidFill>
              </a14:hiddenFill>
            </a:ext>
          </a:extLst>
        </p:spPr>
      </p:pic>
      <p:sp>
        <p:nvSpPr>
          <p:cNvPr id="2" name="灯片编号占位符 1"/>
          <p:cNvSpPr>
            <a:spLocks noGrp="1"/>
          </p:cNvSpPr>
          <p:nvPr>
            <p:ph type="sldNum" sz="quarter" idx="12"/>
          </p:nvPr>
        </p:nvSpPr>
        <p:spPr/>
        <p:txBody>
          <a:bodyPr/>
          <a:lstStyle/>
          <a:p>
            <a:fld id="{38BFDA3A-F3B8-4ED7-BC2E-4D9BC01BD58A}" type="slidenum">
              <a:rPr lang="en-US" altLang="zh-CN" smtClean="0"/>
              <a:pPr/>
              <a:t>40</a:t>
            </a:fld>
            <a:endParaRPr lang="en-US" altLang="zh-CN"/>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r>
              <a:rPr lang="zh-CN" altLang="en-US" b="1" dirty="0"/>
              <a:t>任务三  认识计算机病毒</a:t>
            </a:r>
          </a:p>
        </p:txBody>
      </p:sp>
      <p:sp>
        <p:nvSpPr>
          <p:cNvPr id="97283" name="Rectangle 3"/>
          <p:cNvSpPr>
            <a:spLocks noGrp="1" noChangeArrowheads="1"/>
          </p:cNvSpPr>
          <p:nvPr>
            <p:ph type="body" idx="1"/>
          </p:nvPr>
        </p:nvSpPr>
        <p:spPr/>
        <p:txBody>
          <a:bodyPr/>
          <a:lstStyle/>
          <a:p>
            <a:pPr algn="just">
              <a:lnSpc>
                <a:spcPct val="90000"/>
              </a:lnSpc>
              <a:buFont typeface="Wingdings" pitchFamily="2" charset="2"/>
              <a:buNone/>
            </a:pPr>
            <a:r>
              <a:rPr lang="zh-CN" altLang="en-US" sz="2800"/>
              <a:t>（一） 计算机病毒的定义与特征</a:t>
            </a:r>
          </a:p>
          <a:p>
            <a:pPr lvl="1" algn="just">
              <a:lnSpc>
                <a:spcPct val="90000"/>
              </a:lnSpc>
              <a:buFont typeface="Wingdings" pitchFamily="2" charset="2"/>
              <a:buNone/>
            </a:pPr>
            <a:r>
              <a:rPr lang="en-US" altLang="zh-CN" sz="2400"/>
              <a:t>1</a:t>
            </a:r>
            <a:r>
              <a:rPr lang="zh-CN" altLang="en-US" sz="2400"/>
              <a:t>．计算机病毒的定义</a:t>
            </a:r>
          </a:p>
          <a:p>
            <a:pPr lvl="1">
              <a:lnSpc>
                <a:spcPct val="90000"/>
              </a:lnSpc>
              <a:buFont typeface="Wingdings" pitchFamily="2" charset="2"/>
              <a:buNone/>
            </a:pPr>
            <a:r>
              <a:rPr lang="zh-CN" altLang="en-US" sz="2400"/>
              <a:t>计算机病毒，是指编制或者在计算机中插入的破坏计算机功能或者毁坏数据，影响计算机使用，并能自我复制的一组计算机指令或者程序代码。 </a:t>
            </a:r>
          </a:p>
          <a:p>
            <a:pPr lvl="1">
              <a:lnSpc>
                <a:spcPct val="90000"/>
              </a:lnSpc>
              <a:buFont typeface="Wingdings" pitchFamily="2" charset="2"/>
              <a:buNone/>
            </a:pPr>
            <a:r>
              <a:rPr lang="en-US" altLang="zh-CN" sz="2400"/>
              <a:t>2</a:t>
            </a:r>
            <a:r>
              <a:rPr lang="zh-CN" altLang="en-US" sz="2400"/>
              <a:t>．计算机病毒的特点</a:t>
            </a:r>
          </a:p>
          <a:p>
            <a:pPr lvl="1">
              <a:lnSpc>
                <a:spcPct val="90000"/>
              </a:lnSpc>
              <a:buFont typeface="Wingdings" pitchFamily="2" charset="2"/>
              <a:buNone/>
            </a:pPr>
            <a:r>
              <a:rPr lang="zh-CN" altLang="en-US" sz="2400"/>
              <a:t>（</a:t>
            </a:r>
            <a:r>
              <a:rPr lang="en-US" altLang="zh-CN" sz="2400"/>
              <a:t>1</a:t>
            </a:r>
            <a:r>
              <a:rPr lang="zh-CN" altLang="en-US" sz="2400"/>
              <a:t>）程序性                    （</a:t>
            </a:r>
            <a:r>
              <a:rPr lang="en-US" altLang="zh-CN" sz="2400"/>
              <a:t>2</a:t>
            </a:r>
            <a:r>
              <a:rPr lang="zh-CN" altLang="en-US" sz="2400"/>
              <a:t>）传染性 </a:t>
            </a:r>
          </a:p>
          <a:p>
            <a:pPr lvl="1">
              <a:lnSpc>
                <a:spcPct val="90000"/>
              </a:lnSpc>
              <a:buFont typeface="Wingdings" pitchFamily="2" charset="2"/>
              <a:buNone/>
            </a:pPr>
            <a:r>
              <a:rPr lang="zh-CN" altLang="en-US" sz="2400"/>
              <a:t>（</a:t>
            </a:r>
            <a:r>
              <a:rPr lang="en-US" altLang="zh-CN" sz="2400"/>
              <a:t>3</a:t>
            </a:r>
            <a:r>
              <a:rPr lang="zh-CN" altLang="en-US" sz="2400"/>
              <a:t>）潜伏性                    （</a:t>
            </a:r>
            <a:r>
              <a:rPr lang="en-US" altLang="zh-CN" sz="2400"/>
              <a:t>4</a:t>
            </a:r>
            <a:r>
              <a:rPr lang="zh-CN" altLang="en-US" sz="2400"/>
              <a:t>）干扰与破坏性 </a:t>
            </a:r>
          </a:p>
          <a:p>
            <a:pPr lvl="1">
              <a:lnSpc>
                <a:spcPct val="90000"/>
              </a:lnSpc>
              <a:buFont typeface="Wingdings" pitchFamily="2" charset="2"/>
              <a:buNone/>
            </a:pPr>
            <a:r>
              <a:rPr lang="zh-CN" altLang="en-US" sz="2400"/>
              <a:t>（</a:t>
            </a:r>
            <a:r>
              <a:rPr lang="en-US" altLang="zh-CN" sz="2400"/>
              <a:t>5</a:t>
            </a:r>
            <a:r>
              <a:rPr lang="zh-CN" altLang="en-US" sz="2400"/>
              <a:t>）可触发性                （</a:t>
            </a:r>
            <a:r>
              <a:rPr lang="en-US" altLang="zh-CN" sz="2400"/>
              <a:t>6</a:t>
            </a:r>
            <a:r>
              <a:rPr lang="zh-CN" altLang="en-US" sz="2400"/>
              <a:t>）针对性 </a:t>
            </a:r>
          </a:p>
          <a:p>
            <a:pPr lvl="1">
              <a:lnSpc>
                <a:spcPct val="90000"/>
              </a:lnSpc>
              <a:buFont typeface="Wingdings" pitchFamily="2" charset="2"/>
              <a:buNone/>
            </a:pPr>
            <a:r>
              <a:rPr lang="zh-CN" altLang="en-US" sz="2400"/>
              <a:t>（</a:t>
            </a:r>
            <a:r>
              <a:rPr lang="en-US" altLang="zh-CN" sz="2400"/>
              <a:t>7</a:t>
            </a:r>
            <a:r>
              <a:rPr lang="zh-CN" altLang="en-US" sz="2400"/>
              <a:t>）衍生性                    （</a:t>
            </a:r>
            <a:r>
              <a:rPr lang="en-US" altLang="zh-CN" sz="2400"/>
              <a:t>8</a:t>
            </a:r>
            <a:r>
              <a:rPr lang="zh-CN" altLang="en-US" sz="2400"/>
              <a:t>）夺取系统的控制权 </a:t>
            </a:r>
          </a:p>
          <a:p>
            <a:pPr lvl="1">
              <a:lnSpc>
                <a:spcPct val="90000"/>
              </a:lnSpc>
              <a:buFont typeface="Wingdings" pitchFamily="2" charset="2"/>
              <a:buNone/>
            </a:pPr>
            <a:r>
              <a:rPr lang="zh-CN" altLang="en-US" sz="2400"/>
              <a:t>（</a:t>
            </a:r>
            <a:r>
              <a:rPr lang="en-US" altLang="zh-CN" sz="2400"/>
              <a:t>9</a:t>
            </a:r>
            <a:r>
              <a:rPr lang="zh-CN" altLang="en-US" sz="2400"/>
              <a:t>）依附性                   （</a:t>
            </a:r>
            <a:r>
              <a:rPr lang="en-US" altLang="zh-CN" sz="2400"/>
              <a:t>10</a:t>
            </a:r>
            <a:r>
              <a:rPr lang="zh-CN" altLang="en-US" sz="2400"/>
              <a:t>）不可预见性 </a:t>
            </a:r>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41</a:t>
            </a:fld>
            <a:endParaRPr lang="en-US" altLang="zh-CN"/>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2" name="Rectangle 4"/>
          <p:cNvSpPr>
            <a:spLocks noGrp="1" noChangeArrowheads="1"/>
          </p:cNvSpPr>
          <p:nvPr>
            <p:ph type="title"/>
          </p:nvPr>
        </p:nvSpPr>
        <p:spPr/>
        <p:txBody>
          <a:bodyPr/>
          <a:lstStyle/>
          <a:p>
            <a:r>
              <a:rPr lang="zh-CN" altLang="en-US" b="1" dirty="0" smtClean="0"/>
              <a:t>任务三  认识计算机病毒</a:t>
            </a:r>
            <a:endParaRPr lang="zh-CN" altLang="zh-CN" dirty="0"/>
          </a:p>
        </p:txBody>
      </p:sp>
      <p:sp>
        <p:nvSpPr>
          <p:cNvPr id="109573" name="Rectangle 5"/>
          <p:cNvSpPr>
            <a:spLocks noGrp="1" noChangeArrowheads="1"/>
          </p:cNvSpPr>
          <p:nvPr>
            <p:ph type="body" idx="1"/>
          </p:nvPr>
        </p:nvSpPr>
        <p:spPr/>
        <p:txBody>
          <a:bodyPr/>
          <a:lstStyle/>
          <a:p>
            <a:pPr lvl="1">
              <a:buFont typeface="Wingdings" pitchFamily="2" charset="2"/>
              <a:buNone/>
            </a:pPr>
            <a:r>
              <a:rPr lang="en-US" altLang="zh-CN"/>
              <a:t>3</a:t>
            </a:r>
            <a:r>
              <a:rPr lang="zh-CN" altLang="en-US"/>
              <a:t>．计算机病毒的破坏行为 </a:t>
            </a:r>
          </a:p>
          <a:p>
            <a:pPr lvl="1">
              <a:buFont typeface="Wingdings" pitchFamily="2" charset="2"/>
              <a:buNone/>
            </a:pPr>
            <a:r>
              <a:rPr lang="zh-CN" altLang="en-US" sz="2400"/>
              <a:t>不同病毒有不同的破坏行为，其中有代表性的行为如下。</a:t>
            </a:r>
          </a:p>
          <a:p>
            <a:pPr lvl="1">
              <a:buFont typeface="Wingdings" pitchFamily="2" charset="2"/>
              <a:buNone/>
            </a:pPr>
            <a:r>
              <a:rPr lang="zh-CN" altLang="en-US" sz="2400"/>
              <a:t>（</a:t>
            </a:r>
            <a:r>
              <a:rPr lang="en-US" altLang="zh-CN" sz="2400"/>
              <a:t>1</a:t>
            </a:r>
            <a:r>
              <a:rPr lang="zh-CN" altLang="en-US" sz="2400"/>
              <a:t>）攻击系统数据区             （</a:t>
            </a:r>
            <a:r>
              <a:rPr lang="en-US" altLang="zh-CN" sz="2400"/>
              <a:t>2</a:t>
            </a:r>
            <a:r>
              <a:rPr lang="zh-CN" altLang="en-US" sz="2400"/>
              <a:t>）攻击文件</a:t>
            </a:r>
          </a:p>
          <a:p>
            <a:pPr lvl="1">
              <a:buFont typeface="Wingdings" pitchFamily="2" charset="2"/>
              <a:buNone/>
            </a:pPr>
            <a:r>
              <a:rPr lang="zh-CN" altLang="en-US" sz="2400"/>
              <a:t>（</a:t>
            </a:r>
            <a:r>
              <a:rPr lang="en-US" altLang="zh-CN" sz="2400"/>
              <a:t>3</a:t>
            </a:r>
            <a:r>
              <a:rPr lang="zh-CN" altLang="en-US" sz="2400"/>
              <a:t>）攻击内存                      （</a:t>
            </a:r>
            <a:r>
              <a:rPr lang="en-US" altLang="zh-CN" sz="2400"/>
              <a:t>4</a:t>
            </a:r>
            <a:r>
              <a:rPr lang="zh-CN" altLang="en-US" sz="2400"/>
              <a:t>）干扰系统运行 </a:t>
            </a:r>
          </a:p>
          <a:p>
            <a:pPr lvl="1">
              <a:buFont typeface="Wingdings" pitchFamily="2" charset="2"/>
              <a:buNone/>
            </a:pPr>
            <a:r>
              <a:rPr lang="zh-CN" altLang="en-US" sz="2400"/>
              <a:t>（</a:t>
            </a:r>
            <a:r>
              <a:rPr lang="en-US" altLang="zh-CN" sz="2400"/>
              <a:t>5</a:t>
            </a:r>
            <a:r>
              <a:rPr lang="zh-CN" altLang="en-US" sz="2400"/>
              <a:t>）速度下降                      （</a:t>
            </a:r>
            <a:r>
              <a:rPr lang="en-US" altLang="zh-CN" sz="2400"/>
              <a:t>6</a:t>
            </a:r>
            <a:r>
              <a:rPr lang="zh-CN" altLang="en-US" sz="2400"/>
              <a:t>）攻击磁盘 </a:t>
            </a:r>
          </a:p>
          <a:p>
            <a:pPr lvl="1">
              <a:buFont typeface="Wingdings" pitchFamily="2" charset="2"/>
              <a:buNone/>
            </a:pPr>
            <a:r>
              <a:rPr lang="zh-CN" altLang="en-US" sz="2400"/>
              <a:t>（</a:t>
            </a:r>
            <a:r>
              <a:rPr lang="en-US" altLang="zh-CN" sz="2400"/>
              <a:t>7</a:t>
            </a:r>
            <a:r>
              <a:rPr lang="zh-CN" altLang="en-US" sz="2400"/>
              <a:t>）扰乱屏幕显示                （</a:t>
            </a:r>
            <a:r>
              <a:rPr lang="en-US" altLang="zh-CN" sz="2400"/>
              <a:t>8</a:t>
            </a:r>
            <a:r>
              <a:rPr lang="zh-CN" altLang="en-US" sz="2400"/>
              <a:t>）攻击键盘 </a:t>
            </a:r>
          </a:p>
          <a:p>
            <a:pPr lvl="1">
              <a:buFont typeface="Wingdings" pitchFamily="2" charset="2"/>
              <a:buNone/>
            </a:pPr>
            <a:r>
              <a:rPr lang="zh-CN" altLang="en-US" sz="2400"/>
              <a:t>（</a:t>
            </a:r>
            <a:r>
              <a:rPr lang="en-US" altLang="zh-CN" sz="2400"/>
              <a:t>9</a:t>
            </a:r>
            <a:r>
              <a:rPr lang="zh-CN" altLang="en-US" sz="2400"/>
              <a:t>）攻击喇叭                      （</a:t>
            </a:r>
            <a:r>
              <a:rPr lang="en-US" altLang="zh-CN" sz="2400"/>
              <a:t>10</a:t>
            </a:r>
            <a:r>
              <a:rPr lang="zh-CN" altLang="en-US" sz="2400"/>
              <a:t>）攻击</a:t>
            </a:r>
            <a:r>
              <a:rPr lang="en-US" altLang="zh-CN" sz="2400"/>
              <a:t>CMOS</a:t>
            </a:r>
          </a:p>
          <a:p>
            <a:pPr lvl="1">
              <a:buFont typeface="Wingdings" pitchFamily="2" charset="2"/>
              <a:buNone/>
            </a:pPr>
            <a:r>
              <a:rPr lang="zh-CN" altLang="en-US" sz="2400"/>
              <a:t>（</a:t>
            </a:r>
            <a:r>
              <a:rPr lang="en-US" altLang="zh-CN" sz="2400"/>
              <a:t>11</a:t>
            </a:r>
            <a:r>
              <a:rPr lang="zh-CN" altLang="en-US" sz="2400"/>
              <a:t>）干扰打印机</a:t>
            </a:r>
          </a:p>
        </p:txBody>
      </p:sp>
      <p:sp>
        <p:nvSpPr>
          <p:cNvPr id="109571" name="Rectangle 3"/>
          <p:cNvSpPr>
            <a:spLocks noChangeArrowheads="1"/>
          </p:cNvSpPr>
          <p:nvPr/>
        </p:nvSpPr>
        <p:spPr bwMode="auto">
          <a:xfrm>
            <a:off x="539750" y="260350"/>
            <a:ext cx="7772400" cy="455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3600">
                <a:solidFill>
                  <a:schemeClr val="tx2"/>
                </a:solidFill>
                <a:latin typeface="Tahoma" pitchFamily="34" charset="0"/>
                <a:ea typeface="宋体" pitchFamily="2" charset="-122"/>
              </a:defRPr>
            </a:lvl1pPr>
            <a:lvl2pPr>
              <a:defRPr sz="3600">
                <a:solidFill>
                  <a:schemeClr val="tx2"/>
                </a:solidFill>
                <a:latin typeface="Tahoma" pitchFamily="34" charset="0"/>
                <a:ea typeface="宋体" pitchFamily="2" charset="-122"/>
              </a:defRPr>
            </a:lvl2pPr>
            <a:lvl3pPr>
              <a:defRPr sz="3600">
                <a:solidFill>
                  <a:schemeClr val="tx2"/>
                </a:solidFill>
                <a:latin typeface="Tahoma" pitchFamily="34" charset="0"/>
                <a:ea typeface="宋体" pitchFamily="2" charset="-122"/>
              </a:defRPr>
            </a:lvl3pPr>
            <a:lvl4pPr>
              <a:defRPr sz="3600">
                <a:solidFill>
                  <a:schemeClr val="tx2"/>
                </a:solidFill>
                <a:latin typeface="Tahoma" pitchFamily="34" charset="0"/>
                <a:ea typeface="宋体" pitchFamily="2" charset="-122"/>
              </a:defRPr>
            </a:lvl4pPr>
            <a:lvl5pPr>
              <a:defRPr sz="3600">
                <a:solidFill>
                  <a:schemeClr val="tx2"/>
                </a:solidFill>
                <a:latin typeface="Tahoma" pitchFamily="34" charset="0"/>
                <a:ea typeface="宋体" pitchFamily="2" charset="-122"/>
              </a:defRPr>
            </a:lvl5pPr>
            <a:lvl6pPr marL="457200" fontAlgn="base">
              <a:spcBef>
                <a:spcPct val="0"/>
              </a:spcBef>
              <a:spcAft>
                <a:spcPct val="0"/>
              </a:spcAft>
              <a:defRPr sz="3600">
                <a:solidFill>
                  <a:schemeClr val="tx2"/>
                </a:solidFill>
                <a:latin typeface="Tahoma" pitchFamily="34" charset="0"/>
                <a:ea typeface="宋体" pitchFamily="2" charset="-122"/>
              </a:defRPr>
            </a:lvl6pPr>
            <a:lvl7pPr marL="914400" fontAlgn="base">
              <a:spcBef>
                <a:spcPct val="0"/>
              </a:spcBef>
              <a:spcAft>
                <a:spcPct val="0"/>
              </a:spcAft>
              <a:defRPr sz="3600">
                <a:solidFill>
                  <a:schemeClr val="tx2"/>
                </a:solidFill>
                <a:latin typeface="Tahoma" pitchFamily="34" charset="0"/>
                <a:ea typeface="宋体" pitchFamily="2" charset="-122"/>
              </a:defRPr>
            </a:lvl7pPr>
            <a:lvl8pPr marL="1371600" fontAlgn="base">
              <a:spcBef>
                <a:spcPct val="0"/>
              </a:spcBef>
              <a:spcAft>
                <a:spcPct val="0"/>
              </a:spcAft>
              <a:defRPr sz="3600">
                <a:solidFill>
                  <a:schemeClr val="tx2"/>
                </a:solidFill>
                <a:latin typeface="Tahoma" pitchFamily="34" charset="0"/>
                <a:ea typeface="宋体" pitchFamily="2" charset="-122"/>
              </a:defRPr>
            </a:lvl8pPr>
            <a:lvl9pPr marL="1828800" fontAlgn="base">
              <a:spcBef>
                <a:spcPct val="0"/>
              </a:spcBef>
              <a:spcAft>
                <a:spcPct val="0"/>
              </a:spcAft>
              <a:defRPr sz="3600">
                <a:solidFill>
                  <a:schemeClr val="tx2"/>
                </a:solidFill>
                <a:latin typeface="Tahoma" pitchFamily="34" charset="0"/>
                <a:ea typeface="宋体" pitchFamily="2" charset="-122"/>
              </a:defRPr>
            </a:lvl9pPr>
          </a:lstStyle>
          <a:p>
            <a:endParaRPr lang="zh-CN" altLang="zh-CN" sz="3200">
              <a:latin typeface="宋体" pitchFamily="2" charset="-122"/>
            </a:endParaRPr>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42</a:t>
            </a:fld>
            <a:endParaRPr lang="en-US" altLang="zh-CN"/>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6" name="Rectangle 4"/>
          <p:cNvSpPr>
            <a:spLocks noGrp="1" noChangeArrowheads="1"/>
          </p:cNvSpPr>
          <p:nvPr>
            <p:ph type="title"/>
          </p:nvPr>
        </p:nvSpPr>
        <p:spPr/>
        <p:txBody>
          <a:bodyPr/>
          <a:lstStyle/>
          <a:p>
            <a:r>
              <a:rPr lang="zh-CN" altLang="en-US" b="1" dirty="0" smtClean="0"/>
              <a:t>任务三  认识计算机病毒</a:t>
            </a:r>
            <a:endParaRPr lang="zh-CN" altLang="zh-CN" dirty="0"/>
          </a:p>
        </p:txBody>
      </p:sp>
      <p:sp>
        <p:nvSpPr>
          <p:cNvPr id="110597" name="Rectangle 5"/>
          <p:cNvSpPr>
            <a:spLocks noGrp="1" noChangeArrowheads="1"/>
          </p:cNvSpPr>
          <p:nvPr>
            <p:ph type="body" idx="1"/>
          </p:nvPr>
        </p:nvSpPr>
        <p:spPr/>
        <p:txBody>
          <a:bodyPr/>
          <a:lstStyle/>
          <a:p>
            <a:pPr>
              <a:buFont typeface="Wingdings" pitchFamily="2" charset="2"/>
              <a:buNone/>
            </a:pPr>
            <a:r>
              <a:rPr lang="zh-CN" altLang="en-US"/>
              <a:t>（二）  计算机病毒的分类与传播途径</a:t>
            </a:r>
          </a:p>
          <a:p>
            <a:pPr lvl="1">
              <a:buFont typeface="Wingdings" pitchFamily="2" charset="2"/>
              <a:buNone/>
            </a:pPr>
            <a:r>
              <a:rPr lang="en-US" altLang="zh-CN"/>
              <a:t>1</a:t>
            </a:r>
            <a:r>
              <a:rPr lang="zh-CN" altLang="en-US"/>
              <a:t>．计算机病毒的分类 </a:t>
            </a:r>
          </a:p>
          <a:p>
            <a:pPr lvl="2">
              <a:buFont typeface="Wingdings" pitchFamily="2" charset="2"/>
              <a:buNone/>
            </a:pPr>
            <a:r>
              <a:rPr lang="zh-CN" altLang="en-US"/>
              <a:t>（</a:t>
            </a:r>
            <a:r>
              <a:rPr lang="en-US" altLang="zh-CN"/>
              <a:t>1</a:t>
            </a:r>
            <a:r>
              <a:rPr lang="zh-CN" altLang="en-US"/>
              <a:t>）按传染方式分类 </a:t>
            </a:r>
          </a:p>
          <a:p>
            <a:pPr lvl="2">
              <a:buFont typeface="Wingdings" pitchFamily="2" charset="2"/>
              <a:buNone/>
            </a:pPr>
            <a:r>
              <a:rPr lang="zh-CN" altLang="en-US"/>
              <a:t>引导型病毒、文件型病毒和混合型病毒</a:t>
            </a:r>
            <a:r>
              <a:rPr lang="en-US" altLang="zh-CN"/>
              <a:t>3</a:t>
            </a:r>
            <a:r>
              <a:rPr lang="zh-CN" altLang="en-US"/>
              <a:t>种。 </a:t>
            </a:r>
          </a:p>
          <a:p>
            <a:pPr lvl="2">
              <a:buFont typeface="Wingdings" pitchFamily="2" charset="2"/>
              <a:buNone/>
            </a:pPr>
            <a:r>
              <a:rPr lang="zh-CN" altLang="en-US"/>
              <a:t>（</a:t>
            </a:r>
            <a:r>
              <a:rPr lang="en-US" altLang="zh-CN"/>
              <a:t>2</a:t>
            </a:r>
            <a:r>
              <a:rPr lang="zh-CN" altLang="en-US"/>
              <a:t>）按连接方式分类 </a:t>
            </a:r>
          </a:p>
          <a:p>
            <a:pPr lvl="2">
              <a:buFont typeface="Wingdings" pitchFamily="2" charset="2"/>
              <a:buNone/>
            </a:pPr>
            <a:r>
              <a:rPr lang="zh-CN" altLang="en-US"/>
              <a:t>源码型病毒、入侵型病毒、操作系统型病毒、外壳型病毒等</a:t>
            </a:r>
            <a:r>
              <a:rPr lang="en-US" altLang="zh-CN"/>
              <a:t>4</a:t>
            </a:r>
            <a:r>
              <a:rPr lang="zh-CN" altLang="en-US"/>
              <a:t>种。 </a:t>
            </a:r>
          </a:p>
          <a:p>
            <a:pPr lvl="2">
              <a:buFont typeface="Wingdings" pitchFamily="2" charset="2"/>
              <a:buNone/>
            </a:pPr>
            <a:r>
              <a:rPr lang="zh-CN" altLang="en-US"/>
              <a:t>（</a:t>
            </a:r>
            <a:r>
              <a:rPr lang="en-US" altLang="zh-CN"/>
              <a:t>3</a:t>
            </a:r>
            <a:r>
              <a:rPr lang="zh-CN" altLang="en-US"/>
              <a:t>）按破坏性分类 </a:t>
            </a:r>
          </a:p>
          <a:p>
            <a:pPr lvl="2">
              <a:buFont typeface="Wingdings" pitchFamily="2" charset="2"/>
              <a:buNone/>
            </a:pPr>
            <a:r>
              <a:rPr lang="zh-CN" altLang="en-US"/>
              <a:t>病毒按破坏性可分为良性病毒和恶性病毒。 </a:t>
            </a:r>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43</a:t>
            </a:fld>
            <a:endParaRPr lang="en-US" altLang="zh-CN"/>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r>
              <a:rPr lang="zh-CN" altLang="en-US" b="1" dirty="0" smtClean="0"/>
              <a:t>任务三  认识计算机病毒</a:t>
            </a:r>
            <a:endParaRPr lang="zh-CN" altLang="zh-CN" dirty="0"/>
          </a:p>
        </p:txBody>
      </p:sp>
      <p:sp>
        <p:nvSpPr>
          <p:cNvPr id="98307" name="Rectangle 3"/>
          <p:cNvSpPr>
            <a:spLocks noGrp="1" noChangeArrowheads="1"/>
          </p:cNvSpPr>
          <p:nvPr>
            <p:ph type="body" idx="1"/>
          </p:nvPr>
        </p:nvSpPr>
        <p:spPr/>
        <p:txBody>
          <a:bodyPr/>
          <a:lstStyle/>
          <a:p>
            <a:pPr lvl="1" algn="just">
              <a:buFont typeface="Wingdings" pitchFamily="2" charset="2"/>
              <a:buNone/>
            </a:pPr>
            <a:r>
              <a:rPr lang="en-US" altLang="zh-CN"/>
              <a:t>2</a:t>
            </a:r>
            <a:r>
              <a:rPr lang="zh-CN" altLang="en-US"/>
              <a:t>．计算机病毒的传播途径</a:t>
            </a:r>
          </a:p>
          <a:p>
            <a:pPr lvl="2">
              <a:buFont typeface="Wingdings" pitchFamily="2" charset="2"/>
              <a:buNone/>
            </a:pPr>
            <a:r>
              <a:rPr lang="zh-CN" altLang="en-US"/>
              <a:t>① 通过不可移动的计算机硬件设备进行传播（即利用专用</a:t>
            </a:r>
            <a:r>
              <a:rPr lang="en-US" altLang="zh-CN"/>
              <a:t>ASIC</a:t>
            </a:r>
            <a:r>
              <a:rPr lang="zh-CN" altLang="en-US"/>
              <a:t>芯片和硬盘进行传播）。</a:t>
            </a:r>
          </a:p>
          <a:p>
            <a:pPr lvl="2">
              <a:buFont typeface="Wingdings" pitchFamily="2" charset="2"/>
              <a:buNone/>
            </a:pPr>
            <a:r>
              <a:rPr lang="zh-CN" altLang="en-US"/>
              <a:t>② 通过移动存储设备来传播（包括移动硬盘、</a:t>
            </a:r>
            <a:r>
              <a:rPr lang="en-US" altLang="zh-CN"/>
              <a:t>U</a:t>
            </a:r>
            <a:r>
              <a:rPr lang="zh-CN" altLang="en-US"/>
              <a:t>盘等）。</a:t>
            </a:r>
          </a:p>
          <a:p>
            <a:pPr lvl="2">
              <a:buFont typeface="Wingdings" pitchFamily="2" charset="2"/>
              <a:buNone/>
            </a:pPr>
            <a:r>
              <a:rPr lang="zh-CN" altLang="en-US"/>
              <a:t>③ 通过计算机网络进行传播。</a:t>
            </a:r>
          </a:p>
          <a:p>
            <a:pPr lvl="2">
              <a:buFont typeface="Wingdings" pitchFamily="2" charset="2"/>
              <a:buNone/>
            </a:pPr>
            <a:r>
              <a:rPr lang="zh-CN" altLang="en-US"/>
              <a:t>④ 通过点对点通信系统和无线通道传播。</a:t>
            </a:r>
          </a:p>
          <a:p>
            <a:pPr lvl="1"/>
            <a:endParaRPr lang="en-US" altLang="zh-CN"/>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44</a:t>
            </a:fld>
            <a:endParaRPr lang="en-US" altLang="zh-CN"/>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r>
              <a:rPr lang="zh-CN" altLang="en-US" b="1" dirty="0" smtClean="0"/>
              <a:t>任务三  认识计算机病毒</a:t>
            </a:r>
            <a:endParaRPr lang="zh-CN" altLang="zh-CN" dirty="0"/>
          </a:p>
        </p:txBody>
      </p:sp>
      <p:sp>
        <p:nvSpPr>
          <p:cNvPr id="99331" name="Rectangle 3"/>
          <p:cNvSpPr>
            <a:spLocks noGrp="1" noChangeArrowheads="1"/>
          </p:cNvSpPr>
          <p:nvPr>
            <p:ph type="body" idx="1"/>
          </p:nvPr>
        </p:nvSpPr>
        <p:spPr/>
        <p:txBody>
          <a:bodyPr/>
          <a:lstStyle/>
          <a:p>
            <a:pPr>
              <a:buFont typeface="Wingdings" pitchFamily="2" charset="2"/>
              <a:buNone/>
            </a:pPr>
            <a:r>
              <a:rPr lang="zh-CN" altLang="en-US" dirty="0"/>
              <a:t>（三）  计算机病毒的预防与清除</a:t>
            </a:r>
          </a:p>
          <a:p>
            <a:pPr lvl="1">
              <a:buFont typeface="Wingdings" pitchFamily="2" charset="2"/>
              <a:buNone/>
            </a:pPr>
            <a:r>
              <a:rPr lang="en-US" altLang="zh-CN" dirty="0"/>
              <a:t>1</a:t>
            </a:r>
            <a:r>
              <a:rPr lang="zh-CN" altLang="en-US" dirty="0"/>
              <a:t>．计算机病毒的预防 </a:t>
            </a:r>
            <a:endParaRPr lang="en-US" altLang="zh-CN" dirty="0" smtClean="0"/>
          </a:p>
          <a:p>
            <a:pPr marL="457200" lvl="1" indent="0">
              <a:buNone/>
            </a:pPr>
            <a:r>
              <a:rPr lang="zh-CN" altLang="zh-CN" sz="2000" dirty="0"/>
              <a:t>（</a:t>
            </a:r>
            <a:r>
              <a:rPr lang="en-US" altLang="zh-CN" sz="2000" dirty="0"/>
              <a:t>1</a:t>
            </a:r>
            <a:r>
              <a:rPr lang="zh-CN" altLang="zh-CN" sz="2000" dirty="0"/>
              <a:t>）安装真正有效的杀毒软件，并经常进行升级。</a:t>
            </a:r>
          </a:p>
          <a:p>
            <a:pPr marL="457200" lvl="1" indent="0">
              <a:buNone/>
            </a:pPr>
            <a:r>
              <a:rPr lang="zh-CN" altLang="zh-CN" sz="2000" dirty="0"/>
              <a:t>高效的杀毒软件能对计算机计算机资源、程序等进行监控，一旦发现可疑的程序会及时提示、隔离甚至、清除。用户在收到提示后也可采取一定的预防措施。</a:t>
            </a:r>
          </a:p>
          <a:p>
            <a:pPr marL="457200" lvl="1" indent="0">
              <a:buNone/>
            </a:pPr>
            <a:r>
              <a:rPr lang="zh-CN" altLang="zh-CN" sz="2000" dirty="0"/>
              <a:t>（</a:t>
            </a:r>
            <a:r>
              <a:rPr lang="en-US" altLang="zh-CN" sz="2000" dirty="0"/>
              <a:t>2</a:t>
            </a:r>
            <a:r>
              <a:rPr lang="zh-CN" altLang="zh-CN" sz="2000" dirty="0"/>
              <a:t>）经常对系统软件进行升、打补丁。</a:t>
            </a:r>
          </a:p>
          <a:p>
            <a:pPr marL="457200" lvl="1" indent="0">
              <a:buNone/>
            </a:pPr>
            <a:r>
              <a:rPr lang="zh-CN" altLang="zh-CN" sz="2000" dirty="0"/>
              <a:t>利用杀毒软件，可以对计算机系统进行漏洞扫描，查出系统漏洞，并给系统打补丁，使系统更健壮，不给病毒可趁之机。</a:t>
            </a:r>
          </a:p>
          <a:p>
            <a:pPr marL="457200" lvl="1" indent="0">
              <a:buNone/>
            </a:pPr>
            <a:r>
              <a:rPr lang="zh-CN" altLang="zh-CN" sz="2000" dirty="0"/>
              <a:t>（</a:t>
            </a:r>
            <a:r>
              <a:rPr lang="en-US" altLang="zh-CN" sz="2000" dirty="0"/>
              <a:t>3</a:t>
            </a:r>
            <a:r>
              <a:rPr lang="zh-CN" altLang="zh-CN" sz="2000" dirty="0"/>
              <a:t>）对系统盘的重要数据及用户重要数据进行备份盘，防患于未然。将用户数据与系统盘分开。</a:t>
            </a:r>
          </a:p>
          <a:p>
            <a:pPr lvl="1">
              <a:buFont typeface="Wingdings" pitchFamily="2" charset="2"/>
              <a:buNone/>
            </a:pPr>
            <a:endParaRPr lang="zh-CN" altLang="en-US" dirty="0"/>
          </a:p>
          <a:p>
            <a:pPr lvl="1">
              <a:buFont typeface="Wingdings" pitchFamily="2" charset="2"/>
              <a:buNone/>
            </a:pPr>
            <a:r>
              <a:rPr lang="zh-CN" altLang="en-US" dirty="0"/>
              <a:t> </a:t>
            </a:r>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45</a:t>
            </a:fld>
            <a:endParaRPr lang="en-US" altLang="zh-CN"/>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r>
              <a:rPr lang="zh-CN" altLang="en-US" b="1" dirty="0" smtClean="0"/>
              <a:t>任务三  认识计算机病毒</a:t>
            </a:r>
            <a:endParaRPr lang="zh-CN" altLang="zh-CN" dirty="0"/>
          </a:p>
        </p:txBody>
      </p:sp>
      <p:sp>
        <p:nvSpPr>
          <p:cNvPr id="3" name="内容占位符 2"/>
          <p:cNvSpPr>
            <a:spLocks noGrp="1"/>
          </p:cNvSpPr>
          <p:nvPr>
            <p:ph idx="1"/>
          </p:nvPr>
        </p:nvSpPr>
        <p:spPr/>
        <p:txBody>
          <a:bodyPr/>
          <a:lstStyle/>
          <a:p>
            <a:pPr marL="457200" lvl="1" indent="0">
              <a:buNone/>
            </a:pPr>
            <a:r>
              <a:rPr lang="zh-CN" altLang="zh-CN" sz="2000" dirty="0"/>
              <a:t>（</a:t>
            </a:r>
            <a:r>
              <a:rPr lang="en-US" altLang="zh-CN" sz="2000" dirty="0"/>
              <a:t>4</a:t>
            </a:r>
            <a:r>
              <a:rPr lang="zh-CN" altLang="zh-CN" sz="2000" dirty="0"/>
              <a:t>）对外来程序、数据等要使用尽可能多的查毒软件进行检查（包括从硬盘、</a:t>
            </a:r>
            <a:r>
              <a:rPr lang="en-US" altLang="zh-CN" sz="2000" dirty="0"/>
              <a:t>U</a:t>
            </a:r>
            <a:r>
              <a:rPr lang="zh-CN" altLang="zh-CN" sz="2000" dirty="0"/>
              <a:t>盘、局域网、</a:t>
            </a:r>
            <a:r>
              <a:rPr lang="en-US" altLang="zh-CN" sz="2000" dirty="0"/>
              <a:t>Internet</a:t>
            </a:r>
            <a:r>
              <a:rPr lang="zh-CN" altLang="zh-CN" sz="2000" dirty="0"/>
              <a:t>、</a:t>
            </a:r>
            <a:r>
              <a:rPr lang="en-US" altLang="zh-CN" sz="2000" dirty="0"/>
              <a:t>E-mail</a:t>
            </a:r>
            <a:r>
              <a:rPr lang="zh-CN" altLang="zh-CN" sz="2000" dirty="0"/>
              <a:t>中获得的程序），未经检查的可执行文件不能复制到硬盘中，更不能使用。 </a:t>
            </a:r>
          </a:p>
          <a:p>
            <a:pPr marL="457200" lvl="1" indent="0">
              <a:buNone/>
            </a:pPr>
            <a:r>
              <a:rPr lang="zh-CN" altLang="zh-CN" sz="2000" dirty="0"/>
              <a:t>（</a:t>
            </a:r>
            <a:r>
              <a:rPr lang="en-US" altLang="zh-CN" sz="2000" dirty="0"/>
              <a:t>5</a:t>
            </a:r>
            <a:r>
              <a:rPr lang="zh-CN" altLang="zh-CN" sz="2000" dirty="0"/>
              <a:t>） 随时注意计算机的各种异常现象（如速度变慢、出现奇怪的文件、文件大小发生变化、内存减少等），一旦发现，应立即用杀毒软件仔细检查。</a:t>
            </a:r>
          </a:p>
          <a:p>
            <a:pPr marL="457200" lvl="1" indent="0">
              <a:buNone/>
            </a:pPr>
            <a:r>
              <a:rPr lang="zh-CN" altLang="zh-CN" sz="2000" dirty="0"/>
              <a:t>（</a:t>
            </a:r>
            <a:r>
              <a:rPr lang="en-US" altLang="zh-CN" sz="2000" dirty="0"/>
              <a:t>6</a:t>
            </a:r>
            <a:r>
              <a:rPr lang="zh-CN" altLang="zh-CN" sz="2000" dirty="0"/>
              <a:t>）对于安全要求高的环境如单位财务系统等，不允许带入</a:t>
            </a:r>
            <a:r>
              <a:rPr lang="en-US" altLang="zh-CN" sz="2000" dirty="0"/>
              <a:t>U</a:t>
            </a:r>
            <a:r>
              <a:rPr lang="zh-CN" altLang="zh-CN" sz="2000" dirty="0"/>
              <a:t>盘、移动硬盘，更不能利用内部系统随意上网。</a:t>
            </a:r>
          </a:p>
          <a:p>
            <a:pPr marL="457200" lvl="1" indent="0">
              <a:buNone/>
            </a:pPr>
            <a:r>
              <a:rPr lang="zh-CN" altLang="zh-CN" sz="2000" dirty="0"/>
              <a:t>（</a:t>
            </a:r>
            <a:r>
              <a:rPr lang="en-US" altLang="zh-CN" sz="2000" dirty="0"/>
              <a:t>7</a:t>
            </a:r>
            <a:r>
              <a:rPr lang="zh-CN" altLang="zh-CN" sz="2000" dirty="0"/>
              <a:t>）对于个人用户在系统打补丁后，可以考虑安装一键还原程序，并对系统进行备份。</a:t>
            </a:r>
          </a:p>
          <a:p>
            <a:pPr marL="457200" lvl="1" indent="0">
              <a:buNone/>
            </a:pPr>
            <a:endParaRPr lang="zh-CN" altLang="en-US" sz="2000" dirty="0"/>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46</a:t>
            </a:fld>
            <a:endParaRPr lang="en-US" altLang="zh-CN"/>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r>
              <a:rPr lang="zh-CN" altLang="en-US" b="1" dirty="0" smtClean="0"/>
              <a:t>任务三  认识计算机病毒</a:t>
            </a:r>
            <a:endParaRPr lang="zh-CN" altLang="zh-CN" dirty="0"/>
          </a:p>
        </p:txBody>
      </p:sp>
      <p:sp>
        <p:nvSpPr>
          <p:cNvPr id="101379" name="Rectangle 3"/>
          <p:cNvSpPr>
            <a:spLocks noGrp="1" noChangeArrowheads="1"/>
          </p:cNvSpPr>
          <p:nvPr>
            <p:ph type="body" idx="1"/>
          </p:nvPr>
        </p:nvSpPr>
        <p:spPr/>
        <p:txBody>
          <a:bodyPr/>
          <a:lstStyle/>
          <a:p>
            <a:pPr lvl="1">
              <a:buFont typeface="Wingdings" pitchFamily="2" charset="2"/>
              <a:buNone/>
            </a:pPr>
            <a:r>
              <a:rPr lang="en-US" altLang="zh-CN" dirty="0"/>
              <a:t>2</a:t>
            </a:r>
            <a:r>
              <a:rPr lang="zh-CN" altLang="en-US" dirty="0"/>
              <a:t>．计算机病毒的</a:t>
            </a:r>
            <a:r>
              <a:rPr lang="zh-CN" altLang="en-US" dirty="0" smtClean="0"/>
              <a:t>清除</a:t>
            </a:r>
            <a:endParaRPr lang="en-US" altLang="zh-CN" dirty="0" smtClean="0"/>
          </a:p>
          <a:p>
            <a:pPr lvl="1">
              <a:buNone/>
            </a:pPr>
            <a:r>
              <a:rPr lang="zh-CN" altLang="zh-CN" dirty="0"/>
              <a:t>（</a:t>
            </a:r>
            <a:r>
              <a:rPr lang="en-US" altLang="zh-CN" dirty="0"/>
              <a:t>1</a:t>
            </a:r>
            <a:r>
              <a:rPr lang="zh-CN" altLang="zh-CN" dirty="0"/>
              <a:t>）重启计算机，按【</a:t>
            </a:r>
            <a:r>
              <a:rPr lang="en-US" altLang="zh-CN" dirty="0"/>
              <a:t>F8</a:t>
            </a:r>
            <a:r>
              <a:rPr lang="zh-CN" altLang="zh-CN" dirty="0"/>
              <a:t>】键进入“带网络的安全模式”。目的是不让病毒程序启动，又可以对</a:t>
            </a:r>
            <a:r>
              <a:rPr lang="en-US" altLang="zh-CN" dirty="0"/>
              <a:t>Windows</a:t>
            </a:r>
            <a:r>
              <a:rPr lang="zh-CN" altLang="zh-CN" dirty="0"/>
              <a:t>升级打补丁和对杀毒软件升级</a:t>
            </a:r>
            <a:r>
              <a:rPr lang="zh-CN" altLang="zh-CN" dirty="0" smtClean="0"/>
              <a:t>。</a:t>
            </a:r>
            <a:endParaRPr lang="en-US" altLang="zh-CN" dirty="0" smtClean="0"/>
          </a:p>
          <a:p>
            <a:pPr lvl="1">
              <a:buFont typeface="Wingdings" panose="05000000000000000000" pitchFamily="2" charset="2"/>
              <a:buChar char="Ø"/>
            </a:pPr>
            <a:r>
              <a:rPr lang="zh-CN" altLang="zh-CN" dirty="0" smtClean="0"/>
              <a:t>一般</a:t>
            </a:r>
            <a:r>
              <a:rPr lang="zh-CN" altLang="zh-CN" dirty="0"/>
              <a:t>的杀毒软件都能进行系统漏洞扫描功能，并能自动进行系统漏洞修复，图</a:t>
            </a:r>
            <a:r>
              <a:rPr lang="en-US" altLang="zh-CN" dirty="0"/>
              <a:t>1-5</a:t>
            </a:r>
            <a:r>
              <a:rPr lang="zh-CN" altLang="zh-CN" dirty="0"/>
              <a:t>是</a:t>
            </a:r>
            <a:r>
              <a:rPr lang="en-US" altLang="zh-CN" dirty="0"/>
              <a:t>360</a:t>
            </a:r>
            <a:r>
              <a:rPr lang="zh-CN" altLang="zh-CN" dirty="0"/>
              <a:t>安全卫士的应用程序窗口，单击“修复漏洞”选项卡中“重新扫描”按钮，可以扫描出系统漏洞情况，单击“立即修复”按钮，系统会自动下载补丁修复漏洞。其它杀毒软件的使用方法与此软件类似。</a:t>
            </a:r>
            <a:endParaRPr lang="zh-CN" altLang="en-US" dirty="0"/>
          </a:p>
          <a:p>
            <a:pPr lvl="1">
              <a:buFont typeface="Wingdings" pitchFamily="2" charset="2"/>
              <a:buNone/>
            </a:pPr>
            <a:endParaRPr lang="en-US" altLang="zh-CN" dirty="0"/>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47</a:t>
            </a:fld>
            <a:endParaRPr lang="en-US" altLang="zh-CN"/>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r>
              <a:rPr lang="zh-CN" altLang="en-US" b="1" dirty="0" smtClean="0"/>
              <a:t>任务三  认识计算机病毒</a:t>
            </a:r>
            <a:endParaRPr lang="zh-CN" altLang="zh-CN" dirty="0"/>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48</a:t>
            </a:fld>
            <a:endParaRPr lang="en-US" altLang="zh-CN"/>
          </a:p>
        </p:txBody>
      </p:sp>
      <p:pic>
        <p:nvPicPr>
          <p:cNvPr id="8" name="图片 7" descr="E:\秋芳360云盘\基础教研室工作\Office 2010版教材\图1\360安全卫士窗口.tif"/>
          <p:cNvPicPr/>
          <p:nvPr/>
        </p:nvPicPr>
        <p:blipFill>
          <a:blip r:embed="rId2">
            <a:extLst>
              <a:ext uri="{28A0092B-C50C-407E-A947-70E740481C1C}">
                <a14:useLocalDpi xmlns:a14="http://schemas.microsoft.com/office/drawing/2010/main" val="0"/>
              </a:ext>
            </a:extLst>
          </a:blip>
          <a:srcRect/>
          <a:stretch>
            <a:fillRect/>
          </a:stretch>
        </p:blipFill>
        <p:spPr bwMode="auto">
          <a:xfrm>
            <a:off x="1115616" y="1856264"/>
            <a:ext cx="6696744" cy="4237032"/>
          </a:xfrm>
          <a:prstGeom prst="rect">
            <a:avLst/>
          </a:prstGeom>
          <a:noFill/>
          <a:ln w="9525" cmpd="sng">
            <a:solidFill>
              <a:sysClr val="window" lastClr="FFFFFF">
                <a:lumMod val="75000"/>
                <a:lumOff val="0"/>
              </a:sysClr>
            </a:solidFill>
            <a:miter lim="800000"/>
            <a:headEnd/>
            <a:tailEnd/>
          </a:ln>
          <a:effectLst/>
        </p:spPr>
      </p:pic>
      <p:sp>
        <p:nvSpPr>
          <p:cNvPr id="3" name="TextBox 2"/>
          <p:cNvSpPr txBox="1"/>
          <p:nvPr/>
        </p:nvSpPr>
        <p:spPr>
          <a:xfrm>
            <a:off x="3563888" y="6237312"/>
            <a:ext cx="2952328" cy="369332"/>
          </a:xfrm>
          <a:prstGeom prst="rect">
            <a:avLst/>
          </a:prstGeom>
          <a:noFill/>
        </p:spPr>
        <p:txBody>
          <a:bodyPr wrap="square" rtlCol="0">
            <a:spAutoFit/>
          </a:bodyPr>
          <a:lstStyle/>
          <a:p>
            <a:r>
              <a:rPr lang="zh-CN" altLang="zh-CN" dirty="0"/>
              <a:t>图</a:t>
            </a:r>
            <a:r>
              <a:rPr lang="en-US" altLang="zh-CN" dirty="0"/>
              <a:t>1-5 360</a:t>
            </a:r>
            <a:r>
              <a:rPr lang="zh-CN" altLang="zh-CN" dirty="0"/>
              <a:t>安全卫士窗口</a:t>
            </a:r>
            <a:endParaRPr lang="zh-CN" alt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p:txBody>
          <a:bodyPr/>
          <a:lstStyle/>
          <a:p>
            <a:r>
              <a:rPr lang="zh-CN" altLang="en-US" b="1" dirty="0" smtClean="0"/>
              <a:t>任务三  认识计算机病毒</a:t>
            </a:r>
            <a:endParaRPr lang="zh-CN" altLang="zh-CN" dirty="0"/>
          </a:p>
        </p:txBody>
      </p:sp>
      <p:sp>
        <p:nvSpPr>
          <p:cNvPr id="3" name="内容占位符 2"/>
          <p:cNvSpPr>
            <a:spLocks noGrp="1"/>
          </p:cNvSpPr>
          <p:nvPr>
            <p:ph idx="1"/>
          </p:nvPr>
        </p:nvSpPr>
        <p:spPr/>
        <p:txBody>
          <a:bodyPr/>
          <a:lstStyle/>
          <a:p>
            <a:pPr marL="457200" lvl="1" indent="0">
              <a:buNone/>
            </a:pPr>
            <a:r>
              <a:rPr lang="zh-CN" altLang="zh-CN" sz="2000" dirty="0"/>
              <a:t>（</a:t>
            </a:r>
            <a:r>
              <a:rPr lang="en-US" altLang="zh-CN" sz="2000" dirty="0"/>
              <a:t>2</a:t>
            </a:r>
            <a:r>
              <a:rPr lang="zh-CN" altLang="zh-CN" sz="2000" dirty="0"/>
              <a:t>）在线杀毒。正版杀毒软件都提供在线杀毒，利用在线杀毒将病毒清除。</a:t>
            </a:r>
          </a:p>
          <a:p>
            <a:pPr marL="457200" lvl="1" indent="0">
              <a:buNone/>
            </a:pPr>
            <a:r>
              <a:rPr lang="zh-CN" altLang="zh-CN" sz="2000" dirty="0"/>
              <a:t>（</a:t>
            </a:r>
            <a:r>
              <a:rPr lang="en-US" altLang="zh-CN" sz="2000" dirty="0"/>
              <a:t>3</a:t>
            </a:r>
            <a:r>
              <a:rPr lang="zh-CN" altLang="zh-CN" sz="2000" dirty="0"/>
              <a:t>）手工杀毒。以病毒现象、特征为关键字，利用搜索引擎进行搜索，按照高手指导，一步一步手动将病毒清除。</a:t>
            </a:r>
          </a:p>
          <a:p>
            <a:pPr marL="457200" lvl="1" indent="0">
              <a:buNone/>
            </a:pPr>
            <a:r>
              <a:rPr lang="zh-CN" altLang="zh-CN" sz="2000" dirty="0"/>
              <a:t>（</a:t>
            </a:r>
            <a:r>
              <a:rPr lang="en-US" altLang="zh-CN" sz="2000" dirty="0"/>
              <a:t>4</a:t>
            </a:r>
            <a:r>
              <a:rPr lang="zh-CN" altLang="zh-CN" sz="2000" dirty="0"/>
              <a:t>）一键还原。在计算机系统刚装好时，利用一键还原程序备份系统，当发现病毒后，如果用杀毒软件清除不了病毒，可用一键还原程序还原系统。还原后再杀毒软件升级、打补丁，重新备份系统盘。</a:t>
            </a:r>
          </a:p>
          <a:p>
            <a:pPr marL="457200" lvl="1" indent="0">
              <a:buNone/>
            </a:pPr>
            <a:r>
              <a:rPr lang="zh-CN" altLang="zh-CN" sz="2000" dirty="0"/>
              <a:t>（</a:t>
            </a:r>
            <a:r>
              <a:rPr lang="en-US" altLang="zh-CN" sz="2000" dirty="0"/>
              <a:t>5</a:t>
            </a:r>
            <a:r>
              <a:rPr lang="zh-CN" altLang="zh-CN" sz="2000" dirty="0"/>
              <a:t>）重装系统。如果系统瘫痪了，在用尽各种办法之后仍不能恢复系统时，只能重装系统。在重装系统时，一定要完全格式化系统盘而不能用快速格式化系统盘。安装好系统后安装杀毒软件、打补丁，对其他盘进行杀毒，安装一键还原程序，备份系统盘。</a:t>
            </a:r>
            <a:endParaRPr lang="zh-CN" altLang="en-US" sz="2000" dirty="0"/>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49</a:t>
            </a:fld>
            <a:endParaRPr lang="en-US" altLang="zh-CN"/>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Grp="1" noChangeArrowheads="1"/>
          </p:cNvSpPr>
          <p:nvPr>
            <p:ph type="title"/>
          </p:nvPr>
        </p:nvSpPr>
        <p:spPr>
          <a:xfrm>
            <a:off x="827088" y="404813"/>
            <a:ext cx="7577137" cy="936625"/>
          </a:xfrm>
        </p:spPr>
        <p:txBody>
          <a:bodyPr/>
          <a:lstStyle/>
          <a:p>
            <a:r>
              <a:rPr lang="zh-CN" altLang="en-US" dirty="0"/>
              <a:t>任务一 了解计算机系统的基本组成</a:t>
            </a:r>
          </a:p>
        </p:txBody>
      </p:sp>
      <p:sp>
        <p:nvSpPr>
          <p:cNvPr id="2053" name="Rectangle 5"/>
          <p:cNvSpPr>
            <a:spLocks noGrp="1" noChangeArrowheads="1"/>
          </p:cNvSpPr>
          <p:nvPr>
            <p:ph type="body" idx="1"/>
          </p:nvPr>
        </p:nvSpPr>
        <p:spPr>
          <a:xfrm>
            <a:off x="684213" y="1625600"/>
            <a:ext cx="8137525" cy="4360863"/>
          </a:xfrm>
        </p:spPr>
        <p:txBody>
          <a:bodyPr/>
          <a:lstStyle/>
          <a:p>
            <a:pPr algn="just">
              <a:buFont typeface="Wingdings" pitchFamily="2" charset="2"/>
              <a:buNone/>
            </a:pPr>
            <a:r>
              <a:rPr lang="zh-CN" altLang="en-US" dirty="0" smtClean="0"/>
              <a:t>一、计算机系统</a:t>
            </a:r>
            <a:r>
              <a:rPr lang="zh-CN" altLang="en-US" dirty="0"/>
              <a:t>概述</a:t>
            </a:r>
          </a:p>
          <a:p>
            <a:pPr lvl="1">
              <a:lnSpc>
                <a:spcPct val="130000"/>
              </a:lnSpc>
              <a:buFont typeface="Wingdings" panose="05000000000000000000" pitchFamily="2" charset="2"/>
              <a:buChar char="Ø"/>
            </a:pPr>
            <a:r>
              <a:rPr lang="zh-CN" altLang="en-US" dirty="0"/>
              <a:t>计算机系统包括硬件系统和软件系统两大部分。硬件系统由中央处理器、内存储器、外存储器和输入</a:t>
            </a:r>
            <a:r>
              <a:rPr lang="en-US" altLang="zh-CN" dirty="0"/>
              <a:t>/</a:t>
            </a:r>
            <a:r>
              <a:rPr lang="zh-CN" altLang="en-US" dirty="0"/>
              <a:t>输出设备组成，软件系统分为系统软件和应用软件两大类。计算机系统的组成如图</a:t>
            </a:r>
            <a:r>
              <a:rPr lang="en-US" altLang="zh-CN" dirty="0"/>
              <a:t>1-1</a:t>
            </a:r>
            <a:r>
              <a:rPr lang="zh-CN" altLang="en-US" dirty="0"/>
              <a:t>所示。</a:t>
            </a:r>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5</a:t>
            </a:fld>
            <a:endParaRPr lang="en-US" altLang="zh-CN"/>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r>
              <a:rPr lang="zh-CN" altLang="en-US" dirty="0"/>
              <a:t>任务四  计算机组件选购与组装技巧</a:t>
            </a:r>
          </a:p>
        </p:txBody>
      </p:sp>
      <p:sp>
        <p:nvSpPr>
          <p:cNvPr id="113667" name="Rectangle 3"/>
          <p:cNvSpPr>
            <a:spLocks noGrp="1" noChangeArrowheads="1"/>
          </p:cNvSpPr>
          <p:nvPr>
            <p:ph type="body" idx="1"/>
          </p:nvPr>
        </p:nvSpPr>
        <p:spPr/>
        <p:txBody>
          <a:bodyPr/>
          <a:lstStyle/>
          <a:p>
            <a:pPr>
              <a:buFont typeface="Wingdings" pitchFamily="2" charset="2"/>
              <a:buNone/>
            </a:pPr>
            <a:r>
              <a:rPr lang="en-US" altLang="zh-CN" dirty="0"/>
              <a:t>      </a:t>
            </a:r>
            <a:r>
              <a:rPr lang="en-US" altLang="zh-CN" dirty="0" smtClean="0"/>
              <a:t>   </a:t>
            </a:r>
            <a:r>
              <a:rPr lang="zh-CN" altLang="en-US" dirty="0" smtClean="0"/>
              <a:t>微型计算机</a:t>
            </a:r>
            <a:r>
              <a:rPr lang="zh-CN" altLang="en-US" dirty="0"/>
              <a:t>由多个零部件组成，主要包括中央处理器（</a:t>
            </a:r>
            <a:r>
              <a:rPr lang="en-US" altLang="zh-CN" dirty="0"/>
              <a:t>CPU</a:t>
            </a:r>
            <a:r>
              <a:rPr lang="zh-CN" altLang="en-US" dirty="0"/>
              <a:t>）、主板、内存、硬盘、光驱、机箱、电源、显卡、显示器、键盘、鼠标等。</a:t>
            </a:r>
          </a:p>
          <a:p>
            <a:pPr algn="just">
              <a:buFont typeface="Wingdings" pitchFamily="2" charset="2"/>
              <a:buNone/>
            </a:pPr>
            <a:r>
              <a:rPr lang="zh-CN" altLang="en-US" dirty="0" smtClean="0"/>
              <a:t>一、 </a:t>
            </a:r>
            <a:r>
              <a:rPr lang="zh-CN" altLang="en-US" dirty="0"/>
              <a:t>计算机组件选择</a:t>
            </a:r>
          </a:p>
          <a:p>
            <a:pPr lvl="1" algn="just">
              <a:buFont typeface="Wingdings" pitchFamily="2" charset="2"/>
              <a:buNone/>
            </a:pPr>
            <a:r>
              <a:rPr lang="en-US" altLang="zh-CN" dirty="0"/>
              <a:t>1.</a:t>
            </a:r>
            <a:r>
              <a:rPr lang="zh-CN" altLang="en-US" dirty="0" smtClean="0"/>
              <a:t>中央处理器</a:t>
            </a:r>
            <a:endParaRPr lang="en-US" altLang="zh-CN" dirty="0" smtClean="0"/>
          </a:p>
          <a:p>
            <a:pPr lvl="2" algn="just">
              <a:buFont typeface="Wingdings" pitchFamily="2" charset="2"/>
              <a:buNone/>
            </a:pPr>
            <a:endParaRPr lang="zh-CN" altLang="en-US" dirty="0"/>
          </a:p>
          <a:p>
            <a:pPr lvl="1">
              <a:buFont typeface="Wingdings" pitchFamily="2" charset="2"/>
              <a:buNone/>
            </a:pPr>
            <a:endParaRPr lang="en-US" altLang="zh-CN" dirty="0"/>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50</a:t>
            </a:fld>
            <a:endParaRPr lang="en-US" altLang="zh-CN"/>
          </a:p>
        </p:txBody>
      </p:sp>
      <p:pic>
        <p:nvPicPr>
          <p:cNvPr id="11366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67230" y="4221088"/>
            <a:ext cx="4643197" cy="1584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p:txBody>
          <a:bodyPr/>
          <a:lstStyle/>
          <a:p>
            <a:r>
              <a:rPr lang="zh-CN" altLang="en-US" dirty="0" smtClean="0"/>
              <a:t>任务四  计算机组件选购与组装技巧</a:t>
            </a:r>
            <a:endParaRPr lang="zh-CN" altLang="zh-CN" dirty="0"/>
          </a:p>
        </p:txBody>
      </p:sp>
      <p:sp>
        <p:nvSpPr>
          <p:cNvPr id="114691" name="Rectangle 3"/>
          <p:cNvSpPr>
            <a:spLocks noGrp="1" noChangeArrowheads="1"/>
          </p:cNvSpPr>
          <p:nvPr>
            <p:ph type="body" idx="1"/>
          </p:nvPr>
        </p:nvSpPr>
        <p:spPr>
          <a:xfrm>
            <a:off x="684213" y="1557338"/>
            <a:ext cx="8197850" cy="5040014"/>
          </a:xfrm>
        </p:spPr>
        <p:txBody>
          <a:bodyPr/>
          <a:lstStyle/>
          <a:p>
            <a:pPr marL="342900" lvl="1" indent="-342900">
              <a:buClr>
                <a:srgbClr val="FF3300"/>
              </a:buClr>
              <a:buSzPct val="80000"/>
              <a:buFont typeface="Wingdings" pitchFamily="2" charset="2"/>
              <a:buChar char="p"/>
            </a:pPr>
            <a:r>
              <a:rPr lang="zh-CN" altLang="en-US" dirty="0" smtClean="0"/>
              <a:t>（</a:t>
            </a:r>
            <a:r>
              <a:rPr lang="en-US" altLang="zh-CN" dirty="0" smtClean="0"/>
              <a:t>1</a:t>
            </a:r>
            <a:r>
              <a:rPr lang="zh-CN" altLang="en-US" dirty="0" smtClean="0"/>
              <a:t>）</a:t>
            </a:r>
            <a:r>
              <a:rPr lang="en-US" altLang="zh-CN" dirty="0" smtClean="0"/>
              <a:t>CPU</a:t>
            </a:r>
            <a:r>
              <a:rPr lang="zh-CN" altLang="en-US" dirty="0" smtClean="0"/>
              <a:t>的主要性能指标</a:t>
            </a:r>
            <a:endParaRPr lang="en-US" altLang="zh-CN" dirty="0" smtClean="0"/>
          </a:p>
          <a:p>
            <a:pPr lvl="1"/>
            <a:r>
              <a:rPr lang="zh-CN" altLang="zh-CN" sz="2000" b="1" dirty="0"/>
              <a:t>主频：</a:t>
            </a:r>
            <a:r>
              <a:rPr lang="zh-CN" altLang="zh-CN" sz="2000" dirty="0"/>
              <a:t>主频即</a:t>
            </a:r>
            <a:r>
              <a:rPr lang="en-US" altLang="zh-CN" sz="2000" dirty="0"/>
              <a:t>CPU</a:t>
            </a:r>
            <a:r>
              <a:rPr lang="zh-CN" altLang="zh-CN" sz="2000" dirty="0"/>
              <a:t>内核工作的</a:t>
            </a:r>
            <a:r>
              <a:rPr lang="zh-CN" altLang="zh-CN" sz="2000" dirty="0" smtClean="0"/>
              <a:t>时钟频率，</a:t>
            </a:r>
            <a:r>
              <a:rPr lang="zh-CN" altLang="zh-CN" sz="2000" dirty="0"/>
              <a:t>单位是兆赫（</a:t>
            </a:r>
            <a:r>
              <a:rPr lang="en-US" altLang="zh-CN" sz="2000" dirty="0"/>
              <a:t>MHz</a:t>
            </a:r>
            <a:r>
              <a:rPr lang="zh-CN" altLang="zh-CN" sz="2000" dirty="0"/>
              <a:t>）或千兆赫（</a:t>
            </a:r>
            <a:r>
              <a:rPr lang="en-US" altLang="zh-CN" sz="2000" dirty="0"/>
              <a:t>GHz</a:t>
            </a:r>
            <a:r>
              <a:rPr lang="zh-CN" altLang="zh-CN" sz="2000" dirty="0"/>
              <a:t>）。</a:t>
            </a:r>
            <a:r>
              <a:rPr lang="en-US" altLang="zh-CN" sz="2000" dirty="0"/>
              <a:t>CPU</a:t>
            </a:r>
            <a:r>
              <a:rPr lang="zh-CN" altLang="zh-CN" sz="2000" dirty="0"/>
              <a:t>的主频＝外频</a:t>
            </a:r>
            <a:r>
              <a:rPr lang="en-US" altLang="zh-CN" sz="2000" dirty="0"/>
              <a:t>×</a:t>
            </a:r>
            <a:r>
              <a:rPr lang="zh-CN" altLang="zh-CN" sz="2000" dirty="0"/>
              <a:t>倍频系数。</a:t>
            </a:r>
            <a:r>
              <a:rPr lang="en-US" altLang="zh-CN" sz="2000" dirty="0"/>
              <a:t>CPU</a:t>
            </a:r>
            <a:r>
              <a:rPr lang="zh-CN" altLang="zh-CN" sz="2000" dirty="0"/>
              <a:t>的主频不代表</a:t>
            </a:r>
            <a:r>
              <a:rPr lang="en-US" altLang="zh-CN" sz="2000" dirty="0"/>
              <a:t>CPU</a:t>
            </a:r>
            <a:r>
              <a:rPr lang="zh-CN" altLang="zh-CN" sz="2000" dirty="0"/>
              <a:t>的速度，但提高主频对于提高</a:t>
            </a:r>
            <a:r>
              <a:rPr lang="en-US" altLang="zh-CN" sz="2000" dirty="0"/>
              <a:t>CPU</a:t>
            </a:r>
            <a:r>
              <a:rPr lang="zh-CN" altLang="zh-CN" sz="2000" dirty="0"/>
              <a:t>运算速度却是至关重要的。</a:t>
            </a:r>
          </a:p>
          <a:p>
            <a:pPr lvl="1"/>
            <a:r>
              <a:rPr lang="zh-CN" altLang="zh-CN" sz="2000" b="1" dirty="0"/>
              <a:t>外频：</a:t>
            </a:r>
            <a:r>
              <a:rPr lang="zh-CN" altLang="zh-CN" sz="2000" dirty="0"/>
              <a:t>外频是</a:t>
            </a:r>
            <a:r>
              <a:rPr lang="en-US" altLang="zh-CN" sz="2000" dirty="0"/>
              <a:t>CPU</a:t>
            </a:r>
            <a:r>
              <a:rPr lang="zh-CN" altLang="zh-CN" sz="2000" dirty="0"/>
              <a:t>的基准频率，单位是</a:t>
            </a:r>
            <a:r>
              <a:rPr lang="en-US" altLang="zh-CN" sz="2000" dirty="0"/>
              <a:t>MHz</a:t>
            </a:r>
            <a:r>
              <a:rPr lang="zh-CN" altLang="zh-CN" sz="2000" dirty="0"/>
              <a:t>。</a:t>
            </a:r>
            <a:r>
              <a:rPr lang="en-US" altLang="zh-CN" sz="2000" dirty="0"/>
              <a:t>CPU</a:t>
            </a:r>
            <a:r>
              <a:rPr lang="zh-CN" altLang="zh-CN" sz="2000" dirty="0"/>
              <a:t>的外频决定着整块主板的运行速度。</a:t>
            </a:r>
          </a:p>
          <a:p>
            <a:pPr lvl="1"/>
            <a:r>
              <a:rPr lang="zh-CN" altLang="zh-CN" sz="2000" b="1" dirty="0"/>
              <a:t>倍频系数：</a:t>
            </a:r>
            <a:r>
              <a:rPr lang="zh-CN" altLang="zh-CN" sz="2000" dirty="0"/>
              <a:t>倍频系数是指</a:t>
            </a:r>
            <a:r>
              <a:rPr lang="en-US" altLang="zh-CN" sz="2000" dirty="0"/>
              <a:t>CPU</a:t>
            </a:r>
            <a:r>
              <a:rPr lang="zh-CN" altLang="zh-CN" sz="2000" dirty="0"/>
              <a:t>主频与外频之间的相对比例关系。</a:t>
            </a:r>
          </a:p>
          <a:p>
            <a:pPr lvl="1"/>
            <a:r>
              <a:rPr lang="zh-CN" altLang="zh-CN" sz="2000" b="1" dirty="0"/>
              <a:t>前端总线</a:t>
            </a:r>
            <a:r>
              <a:rPr lang="en-US" altLang="zh-CN" sz="2000" b="1" dirty="0"/>
              <a:t>(FSB)</a:t>
            </a:r>
            <a:r>
              <a:rPr lang="zh-CN" altLang="zh-CN" sz="2000" b="1" dirty="0"/>
              <a:t>频率</a:t>
            </a:r>
            <a:r>
              <a:rPr lang="zh-CN" altLang="zh-CN" sz="2000" dirty="0"/>
              <a:t>：前端总线</a:t>
            </a:r>
            <a:r>
              <a:rPr lang="en-US" altLang="zh-CN" sz="2000" dirty="0"/>
              <a:t>(FSB)</a:t>
            </a:r>
            <a:r>
              <a:rPr lang="zh-CN" altLang="zh-CN" sz="2000" dirty="0"/>
              <a:t>频率</a:t>
            </a:r>
            <a:r>
              <a:rPr lang="en-US" altLang="zh-CN" sz="2000" dirty="0"/>
              <a:t>(</a:t>
            </a:r>
            <a:r>
              <a:rPr lang="zh-CN" altLang="zh-CN" sz="2000" dirty="0"/>
              <a:t>即总线频率</a:t>
            </a:r>
            <a:r>
              <a:rPr lang="en-US" altLang="zh-CN" sz="2000" dirty="0"/>
              <a:t>)</a:t>
            </a:r>
            <a:r>
              <a:rPr lang="zh-CN" altLang="zh-CN" sz="2000" dirty="0"/>
              <a:t>是直接影响</a:t>
            </a:r>
            <a:r>
              <a:rPr lang="en-US" altLang="zh-CN" sz="2000" dirty="0"/>
              <a:t>CPU</a:t>
            </a:r>
            <a:r>
              <a:rPr lang="zh-CN" altLang="zh-CN" sz="2000" dirty="0"/>
              <a:t>与内存直接数据交换速度</a:t>
            </a:r>
            <a:r>
              <a:rPr lang="zh-CN" altLang="zh-CN" sz="2000" dirty="0" smtClean="0"/>
              <a:t>。</a:t>
            </a:r>
            <a:endParaRPr lang="en-US" altLang="zh-CN" sz="2000" dirty="0" smtClean="0"/>
          </a:p>
          <a:p>
            <a:pPr lvl="1"/>
            <a:r>
              <a:rPr lang="zh-CN" altLang="zh-CN" sz="2000" b="1" dirty="0"/>
              <a:t>缓存：</a:t>
            </a:r>
            <a:r>
              <a:rPr lang="zh-CN" altLang="zh-CN" sz="2000" dirty="0"/>
              <a:t>缓存大小也是</a:t>
            </a:r>
            <a:r>
              <a:rPr lang="en-US" altLang="zh-CN" sz="2000" dirty="0"/>
              <a:t>CPU</a:t>
            </a:r>
            <a:r>
              <a:rPr lang="zh-CN" altLang="zh-CN" sz="2000" dirty="0"/>
              <a:t>的重要指标之一，而且缓存的结构和大小对</a:t>
            </a:r>
            <a:r>
              <a:rPr lang="en-US" altLang="zh-CN" sz="2000" dirty="0"/>
              <a:t>CPU</a:t>
            </a:r>
            <a:r>
              <a:rPr lang="zh-CN" altLang="zh-CN" sz="2000" dirty="0"/>
              <a:t>速度的影响非常大，</a:t>
            </a:r>
            <a:r>
              <a:rPr lang="en-US" altLang="zh-CN" sz="2000" dirty="0"/>
              <a:t>CPU</a:t>
            </a:r>
            <a:r>
              <a:rPr lang="zh-CN" altLang="zh-CN" sz="2000" dirty="0"/>
              <a:t>内缓存的运行频率极高，一般是和处理器同频运作，工作效率远远大于系统内存和硬盘</a:t>
            </a:r>
            <a:r>
              <a:rPr lang="zh-CN" altLang="zh-CN" sz="2000" dirty="0" smtClean="0"/>
              <a:t>。</a:t>
            </a:r>
            <a:endParaRPr lang="en-US" altLang="zh-CN" sz="2000" dirty="0" smtClean="0"/>
          </a:p>
          <a:p>
            <a:pPr lvl="1"/>
            <a:r>
              <a:rPr lang="zh-CN" altLang="zh-CN" sz="2000" b="1" dirty="0"/>
              <a:t>核心</a:t>
            </a:r>
            <a:r>
              <a:rPr lang="zh-CN" altLang="zh-CN" sz="2000" b="1" dirty="0" smtClean="0"/>
              <a:t>数量</a:t>
            </a:r>
            <a:endParaRPr lang="en-US" altLang="zh-CN" sz="2000" b="1" dirty="0" smtClean="0"/>
          </a:p>
          <a:p>
            <a:pPr lvl="1"/>
            <a:r>
              <a:rPr lang="zh-CN" altLang="zh-CN" sz="2000" b="1" dirty="0"/>
              <a:t>制造工艺</a:t>
            </a:r>
            <a:endParaRPr lang="zh-CN" altLang="zh-CN" sz="2000" dirty="0"/>
          </a:p>
          <a:p>
            <a:pPr lvl="1"/>
            <a:endParaRPr lang="zh-CN" altLang="zh-CN" sz="2000" dirty="0"/>
          </a:p>
          <a:p>
            <a:pPr marL="342900" lvl="1" indent="-342900">
              <a:buClr>
                <a:srgbClr val="FF3300"/>
              </a:buClr>
              <a:buSzPct val="80000"/>
              <a:buFont typeface="Wingdings" pitchFamily="2" charset="2"/>
              <a:buChar char="p"/>
            </a:pPr>
            <a:endParaRPr lang="zh-CN" altLang="en-US" dirty="0" smtClean="0"/>
          </a:p>
          <a:p>
            <a:endParaRPr lang="zh-CN" altLang="zh-CN" dirty="0"/>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51</a:t>
            </a:fld>
            <a:endParaRPr lang="en-US" altLang="zh-CN"/>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smtClean="0"/>
              <a:t>任务四  计算机组件选购与组装技巧</a:t>
            </a:r>
            <a:endParaRPr lang="zh-CN" altLang="en-US" dirty="0"/>
          </a:p>
        </p:txBody>
      </p:sp>
      <p:sp>
        <p:nvSpPr>
          <p:cNvPr id="4" name="内容占位符 3"/>
          <p:cNvSpPr>
            <a:spLocks noGrp="1"/>
          </p:cNvSpPr>
          <p:nvPr>
            <p:ph idx="1"/>
          </p:nvPr>
        </p:nvSpPr>
        <p:spPr/>
        <p:txBody>
          <a:bodyPr/>
          <a:lstStyle/>
          <a:p>
            <a:r>
              <a:rPr lang="en-US" altLang="zh-CN" sz="2400" dirty="0">
                <a:solidFill>
                  <a:schemeClr val="tx1"/>
                </a:solidFill>
                <a:latin typeface="+mn-ea"/>
                <a:cs typeface="+mn-cs"/>
              </a:rPr>
              <a:t>CPU</a:t>
            </a:r>
            <a:r>
              <a:rPr lang="zh-CN" altLang="zh-CN" sz="2400" dirty="0">
                <a:solidFill>
                  <a:schemeClr val="tx1"/>
                </a:solidFill>
                <a:latin typeface="+mn-ea"/>
                <a:cs typeface="+mn-cs"/>
              </a:rPr>
              <a:t>的质量在一定程度上决定着计算机的档次。在选择</a:t>
            </a:r>
            <a:r>
              <a:rPr lang="en-US" altLang="zh-CN" sz="2400" dirty="0">
                <a:solidFill>
                  <a:schemeClr val="tx1"/>
                </a:solidFill>
                <a:latin typeface="+mn-ea"/>
                <a:cs typeface="+mn-cs"/>
              </a:rPr>
              <a:t>CPU</a:t>
            </a:r>
            <a:r>
              <a:rPr lang="zh-CN" altLang="zh-CN" sz="2400" dirty="0">
                <a:solidFill>
                  <a:schemeClr val="tx1"/>
                </a:solidFill>
                <a:latin typeface="+mn-ea"/>
                <a:cs typeface="+mn-cs"/>
              </a:rPr>
              <a:t>时，应该熟悉它的主要技术指标。主要原则是性价比高，够用就好。另外，市场上存在一些通过将低端</a:t>
            </a:r>
            <a:r>
              <a:rPr lang="en-US" altLang="zh-CN" sz="2400" dirty="0">
                <a:solidFill>
                  <a:schemeClr val="tx1"/>
                </a:solidFill>
                <a:latin typeface="+mn-ea"/>
                <a:cs typeface="+mn-cs"/>
              </a:rPr>
              <a:t>CPU</a:t>
            </a:r>
            <a:r>
              <a:rPr lang="zh-CN" altLang="zh-CN" sz="2400" dirty="0">
                <a:solidFill>
                  <a:schemeClr val="tx1"/>
                </a:solidFill>
                <a:latin typeface="+mn-ea"/>
                <a:cs typeface="+mn-cs"/>
              </a:rPr>
              <a:t>进行</a:t>
            </a:r>
            <a:r>
              <a:rPr lang="en-US" altLang="zh-CN" sz="2400" dirty="0">
                <a:solidFill>
                  <a:schemeClr val="tx1"/>
                </a:solidFill>
                <a:latin typeface="+mn-ea"/>
                <a:cs typeface="+mn-cs"/>
              </a:rPr>
              <a:t>Remark</a:t>
            </a:r>
            <a:r>
              <a:rPr lang="zh-CN" altLang="zh-CN" sz="2400" dirty="0">
                <a:solidFill>
                  <a:schemeClr val="tx1"/>
                </a:solidFill>
                <a:latin typeface="+mn-ea"/>
                <a:cs typeface="+mn-cs"/>
              </a:rPr>
              <a:t>冒充高端的</a:t>
            </a:r>
            <a:r>
              <a:rPr lang="en-US" altLang="zh-CN" sz="2400" dirty="0">
                <a:solidFill>
                  <a:schemeClr val="tx1"/>
                </a:solidFill>
                <a:latin typeface="+mn-ea"/>
                <a:cs typeface="+mn-cs"/>
              </a:rPr>
              <a:t>CPU</a:t>
            </a:r>
            <a:r>
              <a:rPr lang="zh-CN" altLang="zh-CN" sz="2400" dirty="0">
                <a:solidFill>
                  <a:schemeClr val="tx1"/>
                </a:solidFill>
                <a:latin typeface="+mn-ea"/>
                <a:cs typeface="+mn-cs"/>
              </a:rPr>
              <a:t>，购买时注意不要购买这类“假</a:t>
            </a:r>
            <a:r>
              <a:rPr lang="en-US" altLang="zh-CN" sz="2400" dirty="0">
                <a:solidFill>
                  <a:schemeClr val="tx1"/>
                </a:solidFill>
                <a:latin typeface="+mn-ea"/>
                <a:cs typeface="+mn-cs"/>
              </a:rPr>
              <a:t>CPU</a:t>
            </a:r>
            <a:r>
              <a:rPr lang="zh-CN" altLang="zh-CN" sz="2400" dirty="0">
                <a:solidFill>
                  <a:schemeClr val="tx1"/>
                </a:solidFill>
                <a:latin typeface="+mn-ea"/>
                <a:cs typeface="+mn-cs"/>
              </a:rPr>
              <a:t>”。</a:t>
            </a:r>
          </a:p>
          <a:p>
            <a:endParaRPr lang="zh-CN" altLang="en-US" dirty="0"/>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52</a:t>
            </a:fld>
            <a:endParaRPr lang="en-US" altLang="zh-CN"/>
          </a:p>
        </p:txBody>
      </p:sp>
      <p:pic>
        <p:nvPicPr>
          <p:cNvPr id="115719"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3789040"/>
            <a:ext cx="8608746" cy="15121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40" name="Rectangle 4"/>
          <p:cNvSpPr>
            <a:spLocks noGrp="1" noChangeArrowheads="1"/>
          </p:cNvSpPr>
          <p:nvPr>
            <p:ph type="title"/>
          </p:nvPr>
        </p:nvSpPr>
        <p:spPr/>
        <p:txBody>
          <a:bodyPr/>
          <a:lstStyle/>
          <a:p>
            <a:r>
              <a:rPr lang="zh-CN" altLang="en-US" dirty="0" smtClean="0"/>
              <a:t>任务四  计算机组件选购与组装技巧</a:t>
            </a:r>
            <a:endParaRPr lang="zh-CN" altLang="zh-CN" dirty="0"/>
          </a:p>
        </p:txBody>
      </p:sp>
      <p:sp>
        <p:nvSpPr>
          <p:cNvPr id="116741" name="Rectangle 5"/>
          <p:cNvSpPr>
            <a:spLocks noGrp="1" noChangeArrowheads="1"/>
          </p:cNvSpPr>
          <p:nvPr>
            <p:ph type="body" idx="1"/>
          </p:nvPr>
        </p:nvSpPr>
        <p:spPr/>
        <p:txBody>
          <a:bodyPr/>
          <a:lstStyle/>
          <a:p>
            <a:pPr lvl="1"/>
            <a:r>
              <a:rPr lang="en-US" altLang="zh-CN" dirty="0"/>
              <a:t>2.</a:t>
            </a:r>
            <a:r>
              <a:rPr lang="zh-CN" altLang="en-US" dirty="0"/>
              <a:t>主板</a:t>
            </a:r>
          </a:p>
          <a:p>
            <a:pPr>
              <a:buFont typeface="Wingdings" pitchFamily="2" charset="2"/>
              <a:buNone/>
            </a:pPr>
            <a:r>
              <a:rPr lang="zh-CN" altLang="en-US" sz="2800" dirty="0" smtClean="0"/>
              <a:t>          主板</a:t>
            </a:r>
            <a:r>
              <a:rPr lang="zh-CN" altLang="en-US" sz="2800" dirty="0"/>
              <a:t>，又叫主机板</a:t>
            </a:r>
            <a:r>
              <a:rPr lang="en-US" altLang="zh-CN" sz="2800" dirty="0"/>
              <a:t>(mainboard) </a:t>
            </a:r>
            <a:r>
              <a:rPr lang="zh-CN" altLang="en-US" sz="2800" dirty="0"/>
              <a:t>它安装在机箱内，是微机最基本的也是最重要的部件之一。典型的主板结构如图</a:t>
            </a:r>
            <a:r>
              <a:rPr lang="en-US" altLang="zh-CN" sz="2800" dirty="0"/>
              <a:t>1-6</a:t>
            </a:r>
            <a:r>
              <a:rPr lang="zh-CN" altLang="en-US" sz="2800" dirty="0"/>
              <a:t>所示。</a:t>
            </a:r>
          </a:p>
          <a:p>
            <a:endParaRPr lang="en-US" altLang="zh-CN" sz="2400" dirty="0"/>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53</a:t>
            </a:fld>
            <a:endParaRPr lang="en-US" altLang="zh-CN"/>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p:txBody>
          <a:bodyPr/>
          <a:lstStyle/>
          <a:p>
            <a:r>
              <a:rPr lang="zh-CN" altLang="en-US" dirty="0" smtClean="0"/>
              <a:t>任务四  计算机组件选购与组装技巧</a:t>
            </a:r>
            <a:endParaRPr lang="zh-CN" altLang="zh-CN" dirty="0"/>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552" y="1484784"/>
            <a:ext cx="7815581" cy="5189761"/>
          </a:xfrm>
          <a:prstGeom prst="rect">
            <a:avLst/>
          </a:prstGeom>
        </p:spPr>
      </p:pic>
      <p:sp>
        <p:nvSpPr>
          <p:cNvPr id="3" name="灯片编号占位符 2"/>
          <p:cNvSpPr>
            <a:spLocks noGrp="1"/>
          </p:cNvSpPr>
          <p:nvPr>
            <p:ph type="sldNum" sz="quarter" idx="12"/>
          </p:nvPr>
        </p:nvSpPr>
        <p:spPr/>
        <p:txBody>
          <a:bodyPr/>
          <a:lstStyle/>
          <a:p>
            <a:fld id="{38BFDA3A-F3B8-4ED7-BC2E-4D9BC01BD58A}" type="slidenum">
              <a:rPr lang="en-US" altLang="zh-CN" smtClean="0"/>
              <a:pPr/>
              <a:t>54</a:t>
            </a:fld>
            <a:endParaRPr lang="en-US" altLang="zh-CN"/>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p:txBody>
          <a:bodyPr/>
          <a:lstStyle/>
          <a:p>
            <a:r>
              <a:rPr lang="zh-CN" altLang="en-US" dirty="0" smtClean="0"/>
              <a:t>任务四  计算机组件选购与组装技巧</a:t>
            </a:r>
            <a:endParaRPr lang="zh-CN" altLang="zh-CN" dirty="0"/>
          </a:p>
        </p:txBody>
      </p:sp>
      <p:sp>
        <p:nvSpPr>
          <p:cNvPr id="3" name="内容占位符 2"/>
          <p:cNvSpPr>
            <a:spLocks noGrp="1"/>
          </p:cNvSpPr>
          <p:nvPr>
            <p:ph idx="1"/>
          </p:nvPr>
        </p:nvSpPr>
        <p:spPr/>
        <p:txBody>
          <a:bodyPr/>
          <a:lstStyle/>
          <a:p>
            <a:r>
              <a:rPr lang="zh-CN" altLang="zh-CN" sz="2000" dirty="0"/>
              <a:t>（</a:t>
            </a:r>
            <a:r>
              <a:rPr lang="en-US" altLang="zh-CN" sz="2000" dirty="0"/>
              <a:t>1</a:t>
            </a:r>
            <a:r>
              <a:rPr lang="zh-CN" altLang="zh-CN" sz="2000" dirty="0"/>
              <a:t>）主板的主要性能指标</a:t>
            </a:r>
          </a:p>
          <a:p>
            <a:pPr lvl="1"/>
            <a:r>
              <a:rPr lang="zh-CN" altLang="zh-CN" sz="2000" b="1" dirty="0"/>
              <a:t>芯片组：</a:t>
            </a:r>
            <a:r>
              <a:rPr lang="zh-CN" altLang="zh-CN" sz="2000" dirty="0"/>
              <a:t>芯片组（</a:t>
            </a:r>
            <a:r>
              <a:rPr lang="en-US" altLang="zh-CN" sz="2000" dirty="0"/>
              <a:t>Chipset</a:t>
            </a:r>
            <a:r>
              <a:rPr lang="zh-CN" altLang="zh-CN" sz="2000" dirty="0"/>
              <a:t>）是主板的核心</a:t>
            </a:r>
            <a:r>
              <a:rPr lang="zh-CN" altLang="zh-CN" sz="2000" dirty="0" smtClean="0"/>
              <a:t>组成部分。</a:t>
            </a:r>
            <a:r>
              <a:rPr lang="zh-CN" altLang="zh-CN" sz="2000" dirty="0"/>
              <a:t>芯片组从功能上由两个部分</a:t>
            </a:r>
            <a:r>
              <a:rPr lang="en-US" altLang="zh-CN" sz="2000" dirty="0"/>
              <a:t>——</a:t>
            </a:r>
            <a:r>
              <a:rPr lang="zh-CN" altLang="zh-CN" sz="2000" dirty="0"/>
              <a:t>北桥芯片和南桥芯片组成。</a:t>
            </a:r>
          </a:p>
          <a:p>
            <a:pPr lvl="1"/>
            <a:r>
              <a:rPr lang="zh-CN" altLang="zh-CN" sz="2000" b="1" dirty="0"/>
              <a:t>北桥芯片</a:t>
            </a:r>
            <a:r>
              <a:rPr lang="zh-CN" altLang="zh-CN" sz="2000" b="1" dirty="0" smtClean="0"/>
              <a:t>：</a:t>
            </a:r>
            <a:r>
              <a:rPr lang="zh-CN" altLang="zh-CN" sz="2000" dirty="0" smtClean="0"/>
              <a:t>提供</a:t>
            </a:r>
            <a:r>
              <a:rPr lang="zh-CN" altLang="zh-CN" sz="2000" dirty="0"/>
              <a:t>对</a:t>
            </a:r>
            <a:r>
              <a:rPr lang="en-US" altLang="zh-CN" sz="2000" dirty="0" smtClean="0"/>
              <a:t>CPU</a:t>
            </a:r>
            <a:r>
              <a:rPr lang="zh-CN" altLang="zh-CN" sz="2000" dirty="0" smtClean="0"/>
              <a:t>、内存等</a:t>
            </a:r>
            <a:r>
              <a:rPr lang="zh-CN" altLang="zh-CN" sz="2000" dirty="0"/>
              <a:t>支持。</a:t>
            </a:r>
          </a:p>
          <a:p>
            <a:pPr lvl="1"/>
            <a:r>
              <a:rPr lang="zh-CN" altLang="zh-CN" sz="2000" b="1" dirty="0"/>
              <a:t>南桥芯片</a:t>
            </a:r>
            <a:r>
              <a:rPr lang="zh-CN" altLang="zh-CN" sz="2000" b="1" dirty="0" smtClean="0"/>
              <a:t>：</a:t>
            </a:r>
            <a:r>
              <a:rPr lang="zh-CN" altLang="zh-CN" sz="2000" dirty="0" smtClean="0"/>
              <a:t>提供对键盘控制器、实时时钟控制器、</a:t>
            </a:r>
            <a:r>
              <a:rPr lang="en-US" altLang="zh-CN" sz="2000" dirty="0" smtClean="0"/>
              <a:t>USB</a:t>
            </a:r>
            <a:r>
              <a:rPr lang="zh-CN" altLang="zh-CN" sz="2000" dirty="0" smtClean="0"/>
              <a:t>等</a:t>
            </a:r>
            <a:r>
              <a:rPr lang="zh-CN" altLang="zh-CN" sz="2000" dirty="0"/>
              <a:t>的支持</a:t>
            </a:r>
            <a:r>
              <a:rPr lang="zh-CN" altLang="zh-CN" sz="2000" dirty="0" smtClean="0"/>
              <a:t>。</a:t>
            </a:r>
            <a:endParaRPr lang="zh-CN" altLang="zh-CN" sz="2000" dirty="0"/>
          </a:p>
          <a:p>
            <a:pPr lvl="1"/>
            <a:r>
              <a:rPr lang="zh-CN" altLang="zh-CN" sz="2000" b="1" dirty="0"/>
              <a:t>支持</a:t>
            </a:r>
            <a:r>
              <a:rPr lang="en-US" altLang="zh-CN" sz="2000" b="1" dirty="0"/>
              <a:t>CPU</a:t>
            </a:r>
            <a:r>
              <a:rPr lang="zh-CN" altLang="zh-CN" sz="2000" b="1" dirty="0"/>
              <a:t>类型</a:t>
            </a:r>
            <a:r>
              <a:rPr lang="en-US" altLang="zh-CN" sz="2000" b="1" dirty="0" smtClean="0"/>
              <a:t>:</a:t>
            </a:r>
            <a:r>
              <a:rPr lang="zh-CN" altLang="zh-CN" sz="2000" dirty="0" smtClean="0"/>
              <a:t>只有</a:t>
            </a:r>
            <a:r>
              <a:rPr lang="zh-CN" altLang="zh-CN" sz="2000" dirty="0"/>
              <a:t>购买与主板支持</a:t>
            </a:r>
            <a:r>
              <a:rPr lang="en-US" altLang="zh-CN" sz="2000" dirty="0"/>
              <a:t>CPU</a:t>
            </a:r>
            <a:r>
              <a:rPr lang="zh-CN" altLang="zh-CN" sz="2000" dirty="0"/>
              <a:t>类型相同的</a:t>
            </a:r>
            <a:r>
              <a:rPr lang="en-US" altLang="zh-CN" sz="2000" dirty="0"/>
              <a:t>CPU</a:t>
            </a:r>
            <a:r>
              <a:rPr lang="zh-CN" altLang="zh-CN" sz="2000" dirty="0"/>
              <a:t>，二者才能配套工作。</a:t>
            </a:r>
          </a:p>
          <a:p>
            <a:pPr lvl="1"/>
            <a:r>
              <a:rPr lang="en-US" altLang="zh-CN" sz="2000" b="1" dirty="0"/>
              <a:t>CPU</a:t>
            </a:r>
            <a:r>
              <a:rPr lang="zh-CN" altLang="zh-CN" sz="2000" b="1" dirty="0"/>
              <a:t>插槽</a:t>
            </a:r>
            <a:r>
              <a:rPr lang="zh-CN" altLang="zh-CN" sz="2000" b="1" dirty="0" smtClean="0"/>
              <a:t>类型</a:t>
            </a:r>
            <a:endParaRPr lang="en-US" altLang="zh-CN" sz="2000" b="1" dirty="0"/>
          </a:p>
          <a:p>
            <a:pPr lvl="1"/>
            <a:r>
              <a:rPr lang="zh-CN" altLang="zh-CN" sz="2000" b="1" dirty="0" smtClean="0"/>
              <a:t>支持</a:t>
            </a:r>
            <a:r>
              <a:rPr lang="zh-CN" altLang="zh-CN" sz="2000" b="1" dirty="0"/>
              <a:t>内存类型</a:t>
            </a:r>
            <a:r>
              <a:rPr lang="en-US" altLang="zh-CN" sz="2000" b="1" dirty="0" smtClean="0"/>
              <a:t>:</a:t>
            </a:r>
            <a:r>
              <a:rPr lang="zh-CN" altLang="zh-CN" sz="2000" dirty="0" smtClean="0"/>
              <a:t>目前</a:t>
            </a:r>
            <a:r>
              <a:rPr lang="zh-CN" altLang="zh-CN" sz="2000" dirty="0"/>
              <a:t>主板常见的有</a:t>
            </a:r>
            <a:r>
              <a:rPr lang="en-US" altLang="zh-CN" sz="2000" dirty="0"/>
              <a:t>DDR2</a:t>
            </a:r>
            <a:r>
              <a:rPr lang="zh-CN" altLang="zh-CN" sz="2000" dirty="0"/>
              <a:t>、</a:t>
            </a:r>
            <a:r>
              <a:rPr lang="en-US" altLang="zh-CN" sz="2000" dirty="0"/>
              <a:t>DDR3</a:t>
            </a:r>
            <a:r>
              <a:rPr lang="zh-CN" altLang="zh-CN" sz="2000" dirty="0"/>
              <a:t>内存。</a:t>
            </a:r>
          </a:p>
          <a:p>
            <a:pPr lvl="1"/>
            <a:r>
              <a:rPr lang="zh-CN" altLang="zh-CN" sz="2000" b="1" dirty="0"/>
              <a:t>集成显</a:t>
            </a:r>
            <a:r>
              <a:rPr lang="zh-CN" altLang="zh-CN" sz="2000" b="1" dirty="0" smtClean="0"/>
              <a:t>卡</a:t>
            </a:r>
            <a:endParaRPr lang="zh-CN" altLang="en-US" sz="2000" dirty="0"/>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55</a:t>
            </a:fld>
            <a:endParaRPr lang="en-US" altLang="zh-CN"/>
          </a:p>
        </p:txBody>
      </p:sp>
      <p:pic>
        <p:nvPicPr>
          <p:cNvPr id="1249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5229200"/>
            <a:ext cx="6743030" cy="1494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p:txBody>
          <a:bodyPr/>
          <a:lstStyle/>
          <a:p>
            <a:r>
              <a:rPr lang="zh-CN" altLang="en-US" dirty="0" smtClean="0"/>
              <a:t>任务四  计算机组件选购与组装技巧</a:t>
            </a:r>
            <a:endParaRPr lang="zh-CN" altLang="zh-CN" dirty="0"/>
          </a:p>
        </p:txBody>
      </p:sp>
      <p:sp>
        <p:nvSpPr>
          <p:cNvPr id="3" name="内容占位符 2"/>
          <p:cNvSpPr>
            <a:spLocks noGrp="1"/>
          </p:cNvSpPr>
          <p:nvPr>
            <p:ph idx="1"/>
          </p:nvPr>
        </p:nvSpPr>
        <p:spPr/>
        <p:txBody>
          <a:bodyPr/>
          <a:lstStyle/>
          <a:p>
            <a:r>
              <a:rPr lang="zh-CN" altLang="zh-CN" sz="2000" dirty="0"/>
              <a:t>（</a:t>
            </a:r>
            <a:r>
              <a:rPr lang="en-US" altLang="zh-CN" sz="2000" dirty="0"/>
              <a:t>2</a:t>
            </a:r>
            <a:r>
              <a:rPr lang="zh-CN" altLang="zh-CN" sz="2000" dirty="0"/>
              <a:t>）主板选购指南</a:t>
            </a:r>
          </a:p>
          <a:p>
            <a:pPr lvl="1"/>
            <a:r>
              <a:rPr lang="zh-CN" altLang="zh-CN" sz="2000" dirty="0"/>
              <a:t>性能优良的主板能将</a:t>
            </a:r>
            <a:r>
              <a:rPr lang="en-US" altLang="zh-CN" sz="2000" dirty="0"/>
              <a:t>CPU</a:t>
            </a:r>
            <a:r>
              <a:rPr lang="zh-CN" altLang="zh-CN" sz="2000" dirty="0"/>
              <a:t>、内存等相关部件的性能和潜力更好地发挥出来，在选购的过程中，我们要注意以下事项：</a:t>
            </a:r>
          </a:p>
          <a:p>
            <a:pPr lvl="1"/>
            <a:r>
              <a:rPr lang="zh-CN" altLang="zh-CN" sz="2000" dirty="0"/>
              <a:t>① 制造</a:t>
            </a:r>
            <a:r>
              <a:rPr lang="zh-CN" altLang="zh-CN" sz="2000" dirty="0" smtClean="0"/>
              <a:t>工艺</a:t>
            </a:r>
            <a:endParaRPr lang="en-US" altLang="zh-CN" sz="2000" dirty="0" smtClean="0"/>
          </a:p>
          <a:p>
            <a:pPr lvl="1"/>
            <a:r>
              <a:rPr lang="zh-CN" altLang="zh-CN" sz="2000" dirty="0" smtClean="0"/>
              <a:t>② </a:t>
            </a:r>
            <a:r>
              <a:rPr lang="zh-CN" altLang="zh-CN" sz="2000" dirty="0"/>
              <a:t>芯片组的</a:t>
            </a:r>
            <a:r>
              <a:rPr lang="zh-CN" altLang="zh-CN" sz="2000" dirty="0" smtClean="0"/>
              <a:t>选择</a:t>
            </a:r>
            <a:endParaRPr lang="en-US" altLang="zh-CN" sz="2000" dirty="0" smtClean="0"/>
          </a:p>
          <a:p>
            <a:pPr lvl="1"/>
            <a:r>
              <a:rPr lang="zh-CN" altLang="zh-CN" sz="2000" dirty="0" smtClean="0"/>
              <a:t>③ </a:t>
            </a:r>
            <a:r>
              <a:rPr lang="zh-CN" altLang="zh-CN" sz="2000" dirty="0"/>
              <a:t>升级和</a:t>
            </a:r>
            <a:r>
              <a:rPr lang="zh-CN" altLang="zh-CN" sz="2000" dirty="0" smtClean="0"/>
              <a:t>扩充</a:t>
            </a:r>
            <a:endParaRPr lang="en-US" altLang="zh-CN" sz="2000" dirty="0" smtClean="0"/>
          </a:p>
          <a:p>
            <a:pPr lvl="1"/>
            <a:r>
              <a:rPr lang="zh-CN" altLang="zh-CN" sz="2000" dirty="0" smtClean="0"/>
              <a:t>④ </a:t>
            </a:r>
            <a:r>
              <a:rPr lang="zh-CN" altLang="zh-CN" sz="2000" dirty="0"/>
              <a:t>注意</a:t>
            </a:r>
            <a:r>
              <a:rPr lang="zh-CN" altLang="zh-CN" sz="2000" dirty="0" smtClean="0"/>
              <a:t>散热性</a:t>
            </a:r>
            <a:endParaRPr lang="zh-CN" altLang="en-US" sz="2000" dirty="0"/>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56</a:t>
            </a:fld>
            <a:endParaRPr lang="en-US" altLang="zh-CN"/>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r>
              <a:rPr lang="zh-CN" altLang="en-US" dirty="0" smtClean="0"/>
              <a:t>任务四  计算机组件选购与组装技巧</a:t>
            </a:r>
            <a:endParaRPr lang="zh-CN" altLang="en-US" dirty="0"/>
          </a:p>
        </p:txBody>
      </p:sp>
      <p:sp>
        <p:nvSpPr>
          <p:cNvPr id="121859" name="Rectangle 3"/>
          <p:cNvSpPr>
            <a:spLocks noGrp="1" noChangeArrowheads="1"/>
          </p:cNvSpPr>
          <p:nvPr>
            <p:ph type="body" idx="1"/>
          </p:nvPr>
        </p:nvSpPr>
        <p:spPr>
          <a:xfrm>
            <a:off x="684213" y="1557338"/>
            <a:ext cx="8197850" cy="4293889"/>
          </a:xfrm>
        </p:spPr>
        <p:txBody>
          <a:bodyPr/>
          <a:lstStyle/>
          <a:p>
            <a:pPr lvl="1" algn="just">
              <a:buFont typeface="Wingdings" pitchFamily="2" charset="2"/>
              <a:buNone/>
            </a:pPr>
            <a:r>
              <a:rPr lang="en-US" altLang="zh-CN" dirty="0" smtClean="0"/>
              <a:t>3.</a:t>
            </a:r>
            <a:r>
              <a:rPr lang="zh-CN" altLang="en-US" dirty="0" smtClean="0"/>
              <a:t>内存</a:t>
            </a:r>
            <a:endParaRPr lang="en-US" altLang="zh-CN" dirty="0" smtClean="0"/>
          </a:p>
          <a:p>
            <a:pPr marL="400050" lvl="1" indent="0">
              <a:buNone/>
            </a:pPr>
            <a:r>
              <a:rPr lang="zh-CN" altLang="zh-CN" sz="2000" dirty="0">
                <a:solidFill>
                  <a:schemeClr val="tx1"/>
                </a:solidFill>
              </a:rPr>
              <a:t>内存（</a:t>
            </a:r>
            <a:r>
              <a:rPr lang="en-US" altLang="zh-CN" sz="2000" dirty="0">
                <a:solidFill>
                  <a:schemeClr val="tx1"/>
                </a:solidFill>
              </a:rPr>
              <a:t>Memory</a:t>
            </a:r>
            <a:r>
              <a:rPr lang="zh-CN" altLang="zh-CN" sz="2000" dirty="0">
                <a:solidFill>
                  <a:schemeClr val="tx1"/>
                </a:solidFill>
              </a:rPr>
              <a:t>）是计算机中重要的部件之一，它是与</a:t>
            </a:r>
            <a:r>
              <a:rPr lang="en-US" altLang="zh-CN" sz="2000" dirty="0">
                <a:solidFill>
                  <a:schemeClr val="tx1"/>
                </a:solidFill>
              </a:rPr>
              <a:t>CPU</a:t>
            </a:r>
            <a:r>
              <a:rPr lang="zh-CN" altLang="zh-CN" sz="2000" dirty="0">
                <a:solidFill>
                  <a:schemeClr val="tx1"/>
                </a:solidFill>
              </a:rPr>
              <a:t>进行沟通的桥梁。内存一般采用半导体存储单元，包括随机存储器（</a:t>
            </a:r>
            <a:r>
              <a:rPr lang="en-US" altLang="zh-CN" sz="2000" dirty="0">
                <a:solidFill>
                  <a:schemeClr val="tx1"/>
                </a:solidFill>
              </a:rPr>
              <a:t>RAM</a:t>
            </a:r>
            <a:r>
              <a:rPr lang="zh-CN" altLang="zh-CN" sz="2000" dirty="0">
                <a:solidFill>
                  <a:schemeClr val="tx1"/>
                </a:solidFill>
              </a:rPr>
              <a:t>），只读存储器（</a:t>
            </a:r>
            <a:r>
              <a:rPr lang="en-US" altLang="zh-CN" sz="2000" dirty="0">
                <a:solidFill>
                  <a:schemeClr val="tx1"/>
                </a:solidFill>
              </a:rPr>
              <a:t>ROM</a:t>
            </a:r>
            <a:r>
              <a:rPr lang="zh-CN" altLang="zh-CN" sz="2000" dirty="0">
                <a:solidFill>
                  <a:schemeClr val="tx1"/>
                </a:solidFill>
              </a:rPr>
              <a:t>），以及高速缓存（</a:t>
            </a:r>
            <a:r>
              <a:rPr lang="en-US" altLang="zh-CN" sz="2000" dirty="0">
                <a:solidFill>
                  <a:schemeClr val="tx1"/>
                </a:solidFill>
              </a:rPr>
              <a:t>Cache</a:t>
            </a:r>
            <a:r>
              <a:rPr lang="zh-CN" altLang="zh-CN" sz="2000" dirty="0">
                <a:solidFill>
                  <a:schemeClr val="tx1"/>
                </a:solidFill>
              </a:rPr>
              <a:t>）。</a:t>
            </a:r>
          </a:p>
          <a:p>
            <a:r>
              <a:rPr lang="zh-CN" altLang="zh-CN" sz="2000" dirty="0">
                <a:solidFill>
                  <a:schemeClr val="tx1"/>
                </a:solidFill>
              </a:rPr>
              <a:t>（</a:t>
            </a:r>
            <a:r>
              <a:rPr lang="en-US" altLang="zh-CN" sz="2000" dirty="0">
                <a:solidFill>
                  <a:schemeClr val="tx1"/>
                </a:solidFill>
              </a:rPr>
              <a:t>1</a:t>
            </a:r>
            <a:r>
              <a:rPr lang="zh-CN" altLang="zh-CN" sz="2000" dirty="0">
                <a:solidFill>
                  <a:schemeClr val="tx1"/>
                </a:solidFill>
              </a:rPr>
              <a:t>）内存的主要性能指标</a:t>
            </a:r>
          </a:p>
          <a:p>
            <a:pPr marL="400050" lvl="1" indent="0">
              <a:buNone/>
            </a:pPr>
            <a:r>
              <a:rPr lang="zh-CN" altLang="zh-CN" sz="2000" b="1" dirty="0">
                <a:solidFill>
                  <a:schemeClr val="tx1"/>
                </a:solidFill>
                <a:latin typeface="+mn-ea"/>
              </a:rPr>
              <a:t>内存类型</a:t>
            </a:r>
            <a:r>
              <a:rPr lang="zh-CN" altLang="zh-CN" sz="2000" dirty="0" smtClean="0">
                <a:solidFill>
                  <a:schemeClr val="tx1"/>
                </a:solidFill>
                <a:latin typeface="+mn-ea"/>
              </a:rPr>
              <a:t>：目前</a:t>
            </a:r>
            <a:r>
              <a:rPr lang="zh-CN" altLang="zh-CN" sz="2000" dirty="0">
                <a:solidFill>
                  <a:schemeClr val="tx1"/>
                </a:solidFill>
                <a:latin typeface="+mn-ea"/>
              </a:rPr>
              <a:t>市场中主要有的内存类型有</a:t>
            </a:r>
            <a:r>
              <a:rPr lang="en-US" altLang="zh-CN" sz="2000" dirty="0">
                <a:solidFill>
                  <a:schemeClr val="tx1"/>
                </a:solidFill>
                <a:latin typeface="+mn-ea"/>
              </a:rPr>
              <a:t>DDR</a:t>
            </a:r>
            <a:r>
              <a:rPr lang="zh-CN" altLang="zh-CN" sz="2000" dirty="0">
                <a:solidFill>
                  <a:schemeClr val="tx1"/>
                </a:solidFill>
                <a:latin typeface="+mn-ea"/>
              </a:rPr>
              <a:t>、</a:t>
            </a:r>
            <a:r>
              <a:rPr lang="en-US" altLang="zh-CN" sz="2000" dirty="0">
                <a:solidFill>
                  <a:schemeClr val="tx1"/>
                </a:solidFill>
                <a:latin typeface="+mn-ea"/>
              </a:rPr>
              <a:t>DDR2</a:t>
            </a:r>
            <a:r>
              <a:rPr lang="zh-CN" altLang="zh-CN" sz="2000" dirty="0">
                <a:solidFill>
                  <a:schemeClr val="tx1"/>
                </a:solidFill>
                <a:latin typeface="+mn-ea"/>
              </a:rPr>
              <a:t>和</a:t>
            </a:r>
            <a:r>
              <a:rPr lang="en-US" altLang="zh-CN" sz="2000" dirty="0">
                <a:solidFill>
                  <a:schemeClr val="tx1"/>
                </a:solidFill>
                <a:latin typeface="+mn-ea"/>
              </a:rPr>
              <a:t>DDR3</a:t>
            </a:r>
            <a:r>
              <a:rPr lang="zh-CN" altLang="zh-CN" sz="2000" dirty="0">
                <a:solidFill>
                  <a:schemeClr val="tx1"/>
                </a:solidFill>
                <a:latin typeface="+mn-ea"/>
              </a:rPr>
              <a:t>三种，其中</a:t>
            </a:r>
            <a:r>
              <a:rPr lang="en-US" altLang="zh-CN" sz="2000" dirty="0">
                <a:solidFill>
                  <a:schemeClr val="tx1"/>
                </a:solidFill>
                <a:latin typeface="+mn-ea"/>
              </a:rPr>
              <a:t>DDR3</a:t>
            </a:r>
            <a:r>
              <a:rPr lang="zh-CN" altLang="zh-CN" sz="2000" dirty="0">
                <a:solidFill>
                  <a:schemeClr val="tx1"/>
                </a:solidFill>
                <a:latin typeface="+mn-ea"/>
              </a:rPr>
              <a:t>内存占据了市场的主流。</a:t>
            </a:r>
          </a:p>
          <a:p>
            <a:pPr marL="400050" lvl="1" indent="0">
              <a:buNone/>
            </a:pPr>
            <a:r>
              <a:rPr lang="zh-CN" altLang="zh-CN" sz="2000" b="1" dirty="0">
                <a:solidFill>
                  <a:schemeClr val="tx1"/>
                </a:solidFill>
                <a:latin typeface="+mn-ea"/>
              </a:rPr>
              <a:t>主频</a:t>
            </a:r>
            <a:r>
              <a:rPr lang="zh-CN" altLang="zh-CN" sz="2000" b="1" dirty="0" smtClean="0">
                <a:solidFill>
                  <a:schemeClr val="tx1"/>
                </a:solidFill>
                <a:latin typeface="+mn-ea"/>
              </a:rPr>
              <a:t>：</a:t>
            </a:r>
            <a:r>
              <a:rPr lang="zh-CN" altLang="zh-CN" sz="2000" dirty="0" smtClean="0">
                <a:solidFill>
                  <a:schemeClr val="tx1"/>
                </a:solidFill>
                <a:latin typeface="+mn-ea"/>
              </a:rPr>
              <a:t>内存</a:t>
            </a:r>
            <a:r>
              <a:rPr lang="zh-CN" altLang="zh-CN" sz="2000" dirty="0">
                <a:solidFill>
                  <a:schemeClr val="tx1"/>
                </a:solidFill>
                <a:latin typeface="+mn-ea"/>
              </a:rPr>
              <a:t>所能达到的最高工作频率</a:t>
            </a:r>
            <a:r>
              <a:rPr lang="zh-CN" altLang="zh-CN" sz="2000" dirty="0" smtClean="0">
                <a:solidFill>
                  <a:schemeClr val="tx1"/>
                </a:solidFill>
                <a:latin typeface="+mn-ea"/>
              </a:rPr>
              <a:t>。目前</a:t>
            </a:r>
            <a:r>
              <a:rPr lang="zh-CN" altLang="zh-CN" sz="2000" dirty="0">
                <a:solidFill>
                  <a:schemeClr val="tx1"/>
                </a:solidFill>
                <a:latin typeface="+mn-ea"/>
              </a:rPr>
              <a:t>较为主流的内存频率是</a:t>
            </a:r>
            <a:r>
              <a:rPr lang="en-US" altLang="zh-CN" sz="2000" dirty="0">
                <a:solidFill>
                  <a:schemeClr val="tx1"/>
                </a:solidFill>
                <a:latin typeface="+mn-ea"/>
              </a:rPr>
              <a:t>800MHz</a:t>
            </a:r>
            <a:r>
              <a:rPr lang="zh-CN" altLang="zh-CN" sz="2000" dirty="0">
                <a:solidFill>
                  <a:schemeClr val="tx1"/>
                </a:solidFill>
                <a:latin typeface="+mn-ea"/>
              </a:rPr>
              <a:t>的</a:t>
            </a:r>
            <a:r>
              <a:rPr lang="en-US" altLang="zh-CN" sz="2000" dirty="0">
                <a:solidFill>
                  <a:schemeClr val="tx1"/>
                </a:solidFill>
                <a:latin typeface="+mn-ea"/>
              </a:rPr>
              <a:t>DDR2</a:t>
            </a:r>
            <a:r>
              <a:rPr lang="zh-CN" altLang="zh-CN" sz="2000" dirty="0">
                <a:solidFill>
                  <a:schemeClr val="tx1"/>
                </a:solidFill>
                <a:latin typeface="+mn-ea"/>
              </a:rPr>
              <a:t>内存，以及</a:t>
            </a:r>
            <a:r>
              <a:rPr lang="en-US" altLang="zh-CN" sz="2000" dirty="0">
                <a:solidFill>
                  <a:schemeClr val="tx1"/>
                </a:solidFill>
                <a:latin typeface="+mn-ea"/>
              </a:rPr>
              <a:t>1333MHz</a:t>
            </a:r>
            <a:r>
              <a:rPr lang="zh-CN" altLang="zh-CN" sz="2000" dirty="0">
                <a:solidFill>
                  <a:schemeClr val="tx1"/>
                </a:solidFill>
                <a:latin typeface="+mn-ea"/>
              </a:rPr>
              <a:t>和</a:t>
            </a:r>
            <a:r>
              <a:rPr lang="en-US" altLang="zh-CN" sz="2000" dirty="0">
                <a:solidFill>
                  <a:schemeClr val="tx1"/>
                </a:solidFill>
                <a:latin typeface="+mn-ea"/>
              </a:rPr>
              <a:t>1600MHz</a:t>
            </a:r>
            <a:r>
              <a:rPr lang="zh-CN" altLang="zh-CN" sz="2000" dirty="0">
                <a:solidFill>
                  <a:schemeClr val="tx1"/>
                </a:solidFill>
                <a:latin typeface="+mn-ea"/>
              </a:rPr>
              <a:t>的</a:t>
            </a:r>
            <a:r>
              <a:rPr lang="en-US" altLang="zh-CN" sz="2000" dirty="0">
                <a:solidFill>
                  <a:schemeClr val="tx1"/>
                </a:solidFill>
                <a:latin typeface="+mn-ea"/>
              </a:rPr>
              <a:t>DDR3</a:t>
            </a:r>
            <a:r>
              <a:rPr lang="zh-CN" altLang="zh-CN" sz="2000" dirty="0">
                <a:solidFill>
                  <a:schemeClr val="tx1"/>
                </a:solidFill>
                <a:latin typeface="+mn-ea"/>
              </a:rPr>
              <a:t>内存。</a:t>
            </a:r>
          </a:p>
          <a:p>
            <a:pPr marL="400050" lvl="1" indent="0">
              <a:buNone/>
            </a:pPr>
            <a:r>
              <a:rPr lang="zh-CN" altLang="zh-CN" sz="2000" b="1" dirty="0">
                <a:solidFill>
                  <a:schemeClr val="tx1"/>
                </a:solidFill>
                <a:latin typeface="+mn-ea"/>
              </a:rPr>
              <a:t>接口类型：</a:t>
            </a:r>
            <a:r>
              <a:rPr lang="zh-CN" altLang="zh-CN" sz="2000" dirty="0">
                <a:solidFill>
                  <a:schemeClr val="tx1"/>
                </a:solidFill>
                <a:latin typeface="+mn-ea"/>
              </a:rPr>
              <a:t>接口类型是根据内存条金手指上导电触片的数量来划分的</a:t>
            </a:r>
            <a:r>
              <a:rPr lang="zh-CN" altLang="zh-CN" sz="2000" dirty="0" smtClean="0">
                <a:solidFill>
                  <a:schemeClr val="tx1"/>
                </a:solidFill>
                <a:latin typeface="+mn-ea"/>
              </a:rPr>
              <a:t>，每</a:t>
            </a:r>
            <a:r>
              <a:rPr lang="zh-CN" altLang="zh-CN" sz="2000" dirty="0">
                <a:solidFill>
                  <a:schemeClr val="tx1"/>
                </a:solidFill>
                <a:latin typeface="+mn-ea"/>
              </a:rPr>
              <a:t>种接口类型所采用的针脚数各不相同。例如：</a:t>
            </a:r>
            <a:r>
              <a:rPr lang="en-US" altLang="zh-CN" sz="2000" dirty="0">
                <a:solidFill>
                  <a:schemeClr val="tx1"/>
                </a:solidFill>
                <a:latin typeface="+mn-ea"/>
              </a:rPr>
              <a:t>DDR</a:t>
            </a:r>
            <a:r>
              <a:rPr lang="zh-CN" altLang="zh-CN" sz="2000" dirty="0">
                <a:solidFill>
                  <a:schemeClr val="tx1"/>
                </a:solidFill>
                <a:latin typeface="+mn-ea"/>
              </a:rPr>
              <a:t>、</a:t>
            </a:r>
            <a:r>
              <a:rPr lang="en-US" altLang="zh-CN" sz="2000" dirty="0">
                <a:solidFill>
                  <a:schemeClr val="tx1"/>
                </a:solidFill>
                <a:latin typeface="+mn-ea"/>
              </a:rPr>
              <a:t>DDR2</a:t>
            </a:r>
            <a:r>
              <a:rPr lang="zh-CN" altLang="zh-CN" sz="2000" dirty="0">
                <a:solidFill>
                  <a:schemeClr val="tx1"/>
                </a:solidFill>
                <a:latin typeface="+mn-ea"/>
              </a:rPr>
              <a:t>和</a:t>
            </a:r>
            <a:r>
              <a:rPr lang="en-US" altLang="zh-CN" sz="2000" dirty="0">
                <a:solidFill>
                  <a:schemeClr val="tx1"/>
                </a:solidFill>
                <a:latin typeface="+mn-ea"/>
              </a:rPr>
              <a:t>DDR3</a:t>
            </a:r>
            <a:r>
              <a:rPr lang="zh-CN" altLang="zh-CN" sz="2000" dirty="0">
                <a:solidFill>
                  <a:schemeClr val="tx1"/>
                </a:solidFill>
                <a:latin typeface="+mn-ea"/>
              </a:rPr>
              <a:t>的接口是不同的</a:t>
            </a:r>
            <a:r>
              <a:rPr lang="zh-CN" altLang="zh-CN" sz="2000" dirty="0" smtClean="0">
                <a:solidFill>
                  <a:schemeClr val="tx1"/>
                </a:solidFill>
                <a:latin typeface="+mn-ea"/>
              </a:rPr>
              <a:t>。</a:t>
            </a:r>
            <a:endParaRPr lang="en-US" altLang="zh-CN" sz="2000" dirty="0">
              <a:latin typeface="+mn-ea"/>
            </a:endParaRPr>
          </a:p>
        </p:txBody>
      </p:sp>
      <p:pic>
        <p:nvPicPr>
          <p:cNvPr id="121861" name="Picture 5"/>
          <p:cNvPicPr>
            <a:picLocks noChangeAspect="1" noChangeArrowheads="1"/>
          </p:cNvPicPr>
          <p:nvPr/>
        </p:nvPicPr>
        <p:blipFill>
          <a:blip r:embed="rId2">
            <a:lum bright="24000"/>
            <a:extLst>
              <a:ext uri="{28A0092B-C50C-407E-A947-70E740481C1C}">
                <a14:useLocalDpi xmlns:a14="http://schemas.microsoft.com/office/drawing/2010/main" val="0"/>
              </a:ext>
            </a:extLst>
          </a:blip>
          <a:srcRect/>
          <a:stretch>
            <a:fillRect/>
          </a:stretch>
        </p:blipFill>
        <p:spPr bwMode="auto">
          <a:xfrm>
            <a:off x="1238377" y="5733256"/>
            <a:ext cx="2971800" cy="739775"/>
          </a:xfrm>
          <a:prstGeom prst="rect">
            <a:avLst/>
          </a:prstGeom>
          <a:noFill/>
          <a:effectLst/>
          <a:extLst>
            <a:ext uri="{909E8E84-426E-40DD-AFC4-6F175D3DCCD1}">
              <a14:hiddenFill xmlns:a14="http://schemas.microsoft.com/office/drawing/2010/main">
                <a:solidFill>
                  <a:srgbClr val="FFFF00"/>
                </a:solidFill>
              </a14:hiddenFill>
            </a:ext>
            <a:ext uri="{AF507438-7753-43E0-B8FC-AC1667EBCBE1}">
              <a14:hiddenEffects xmlns:a14="http://schemas.microsoft.com/office/drawing/2010/main">
                <a:effectLst>
                  <a:outerShdw dist="35921" dir="2700000" algn="ctr" rotWithShape="0">
                    <a:srgbClr val="CACACA"/>
                  </a:outerShdw>
                </a:effectLst>
              </a14:hiddenEffects>
            </a:ext>
          </a:extLst>
        </p:spPr>
      </p:pic>
      <p:pic>
        <p:nvPicPr>
          <p:cNvPr id="121862" name="Picture 6"/>
          <p:cNvPicPr>
            <a:picLocks noChangeAspect="1" noChangeArrowheads="1"/>
          </p:cNvPicPr>
          <p:nvPr/>
        </p:nvPicPr>
        <p:blipFill>
          <a:blip r:embed="rId3">
            <a:lum bright="12000"/>
            <a:extLst>
              <a:ext uri="{28A0092B-C50C-407E-A947-70E740481C1C}">
                <a14:useLocalDpi xmlns:a14="http://schemas.microsoft.com/office/drawing/2010/main" val="0"/>
              </a:ext>
            </a:extLst>
          </a:blip>
          <a:srcRect/>
          <a:stretch>
            <a:fillRect/>
          </a:stretch>
        </p:blipFill>
        <p:spPr bwMode="auto">
          <a:xfrm>
            <a:off x="4572000" y="5726906"/>
            <a:ext cx="2971800" cy="746125"/>
          </a:xfrm>
          <a:prstGeom prst="rect">
            <a:avLst/>
          </a:prstGeom>
          <a:noFill/>
          <a:effectLst/>
          <a:extLst>
            <a:ext uri="{909E8E84-426E-40DD-AFC4-6F175D3DCCD1}">
              <a14:hiddenFill xmlns:a14="http://schemas.microsoft.com/office/drawing/2010/main">
                <a:solidFill>
                  <a:srgbClr val="FFFF00"/>
                </a:solidFill>
              </a14:hiddenFill>
            </a:ext>
            <a:ext uri="{AF507438-7753-43E0-B8FC-AC1667EBCBE1}">
              <a14:hiddenEffects xmlns:a14="http://schemas.microsoft.com/office/drawing/2010/main">
                <a:effectLst>
                  <a:outerShdw dist="35921" dir="2700000" algn="ctr" rotWithShape="0">
                    <a:srgbClr val="CACACA"/>
                  </a:outerShdw>
                </a:effectLst>
              </a14:hiddenEffects>
            </a:ext>
          </a:extLst>
        </p:spPr>
      </p:pic>
      <p:sp>
        <p:nvSpPr>
          <p:cNvPr id="2" name="灯片编号占位符 1"/>
          <p:cNvSpPr>
            <a:spLocks noGrp="1"/>
          </p:cNvSpPr>
          <p:nvPr>
            <p:ph type="sldNum" sz="quarter" idx="12"/>
          </p:nvPr>
        </p:nvSpPr>
        <p:spPr>
          <a:xfrm>
            <a:off x="7020272" y="6165304"/>
            <a:ext cx="1905000" cy="457200"/>
          </a:xfrm>
        </p:spPr>
        <p:txBody>
          <a:bodyPr/>
          <a:lstStyle/>
          <a:p>
            <a:fld id="{38BFDA3A-F3B8-4ED7-BC2E-4D9BC01BD58A}" type="slidenum">
              <a:rPr lang="en-US" altLang="zh-CN" smtClean="0"/>
              <a:pPr/>
              <a:t>57</a:t>
            </a:fld>
            <a:endParaRPr lang="en-US" altLang="zh-CN"/>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smtClean="0"/>
              <a:t>任务四  计算机组件选购与组装技巧</a:t>
            </a:r>
            <a:endParaRPr lang="zh-CN" altLang="en-US" dirty="0"/>
          </a:p>
        </p:txBody>
      </p:sp>
      <p:sp>
        <p:nvSpPr>
          <p:cNvPr id="4" name="内容占位符 3"/>
          <p:cNvSpPr>
            <a:spLocks noGrp="1"/>
          </p:cNvSpPr>
          <p:nvPr>
            <p:ph idx="1"/>
          </p:nvPr>
        </p:nvSpPr>
        <p:spPr/>
        <p:txBody>
          <a:bodyPr/>
          <a:lstStyle/>
          <a:p>
            <a:r>
              <a:rPr lang="zh-CN" altLang="zh-CN" sz="2000" dirty="0">
                <a:solidFill>
                  <a:schemeClr val="tx1"/>
                </a:solidFill>
              </a:rPr>
              <a:t>（</a:t>
            </a:r>
            <a:r>
              <a:rPr lang="en-US" altLang="zh-CN" sz="2000" dirty="0">
                <a:solidFill>
                  <a:schemeClr val="tx1"/>
                </a:solidFill>
              </a:rPr>
              <a:t>2</a:t>
            </a:r>
            <a:r>
              <a:rPr lang="zh-CN" altLang="zh-CN" sz="2000" dirty="0">
                <a:solidFill>
                  <a:schemeClr val="tx1"/>
                </a:solidFill>
              </a:rPr>
              <a:t>）内存选购指南</a:t>
            </a:r>
          </a:p>
          <a:p>
            <a:pPr marL="0" indent="0">
              <a:buNone/>
            </a:pPr>
            <a:r>
              <a:rPr lang="zh-CN" altLang="zh-CN" sz="2000" dirty="0">
                <a:solidFill>
                  <a:schemeClr val="tx1"/>
                </a:solidFill>
              </a:rPr>
              <a:t>内存是计算机中最关键的部件之一，其质量和稳定性直接影响着计算机的工作，我们在选购的时候要注意以下几个问题。</a:t>
            </a:r>
          </a:p>
          <a:p>
            <a:pPr marL="400050" lvl="1" indent="0">
              <a:buNone/>
            </a:pPr>
            <a:r>
              <a:rPr lang="zh-CN" altLang="zh-CN" sz="2000" dirty="0">
                <a:solidFill>
                  <a:schemeClr val="tx1"/>
                </a:solidFill>
              </a:rPr>
              <a:t>①按需</a:t>
            </a:r>
            <a:r>
              <a:rPr lang="zh-CN" altLang="zh-CN" sz="2000" dirty="0" smtClean="0">
                <a:solidFill>
                  <a:schemeClr val="tx1"/>
                </a:solidFill>
              </a:rPr>
              <a:t>购买</a:t>
            </a:r>
            <a:endParaRPr lang="en-US" altLang="zh-CN" sz="2000" dirty="0" smtClean="0">
              <a:solidFill>
                <a:schemeClr val="tx1"/>
              </a:solidFill>
            </a:endParaRPr>
          </a:p>
          <a:p>
            <a:pPr marL="400050" lvl="1" indent="0">
              <a:buNone/>
            </a:pPr>
            <a:r>
              <a:rPr lang="zh-CN" altLang="zh-CN" sz="2000" dirty="0" smtClean="0">
                <a:solidFill>
                  <a:schemeClr val="tx1"/>
                </a:solidFill>
              </a:rPr>
              <a:t>②</a:t>
            </a:r>
            <a:r>
              <a:rPr lang="zh-CN" altLang="zh-CN" sz="2000" dirty="0">
                <a:solidFill>
                  <a:schemeClr val="tx1"/>
                </a:solidFill>
              </a:rPr>
              <a:t>查看</a:t>
            </a:r>
            <a:r>
              <a:rPr lang="zh-CN" altLang="zh-CN" sz="2000" dirty="0" smtClean="0">
                <a:solidFill>
                  <a:schemeClr val="tx1"/>
                </a:solidFill>
              </a:rPr>
              <a:t>外观</a:t>
            </a:r>
            <a:endParaRPr lang="en-US" altLang="zh-CN" sz="2000" dirty="0" smtClean="0">
              <a:solidFill>
                <a:schemeClr val="tx1"/>
              </a:solidFill>
            </a:endParaRPr>
          </a:p>
          <a:p>
            <a:pPr marL="400050" lvl="1" indent="0">
              <a:buNone/>
            </a:pPr>
            <a:r>
              <a:rPr lang="zh-CN" altLang="zh-CN" sz="2000" dirty="0" smtClean="0">
                <a:solidFill>
                  <a:schemeClr val="tx1"/>
                </a:solidFill>
              </a:rPr>
              <a:t>③</a:t>
            </a:r>
            <a:r>
              <a:rPr lang="zh-CN" altLang="zh-CN" sz="2000" dirty="0">
                <a:solidFill>
                  <a:schemeClr val="tx1"/>
                </a:solidFill>
              </a:rPr>
              <a:t>看</a:t>
            </a:r>
            <a:r>
              <a:rPr lang="zh-CN" altLang="zh-CN" sz="2000" dirty="0" smtClean="0">
                <a:solidFill>
                  <a:schemeClr val="tx1"/>
                </a:solidFill>
              </a:rPr>
              <a:t>品牌</a:t>
            </a:r>
            <a:endParaRPr lang="en-US" altLang="zh-CN" sz="2000" dirty="0" smtClean="0">
              <a:solidFill>
                <a:schemeClr val="tx1"/>
              </a:solidFill>
            </a:endParaRPr>
          </a:p>
          <a:p>
            <a:pPr marL="400050" lvl="1" indent="0">
              <a:buNone/>
            </a:pPr>
            <a:r>
              <a:rPr lang="zh-CN" altLang="zh-CN" sz="2000" dirty="0" smtClean="0">
                <a:solidFill>
                  <a:schemeClr val="tx1"/>
                </a:solidFill>
              </a:rPr>
              <a:t>④售后服务</a:t>
            </a:r>
            <a:endParaRPr lang="zh-CN" altLang="en-US" sz="2000" dirty="0"/>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58</a:t>
            </a:fld>
            <a:endParaRPr lang="en-US" altLang="zh-CN"/>
          </a:p>
        </p:txBody>
      </p:sp>
      <p:pic>
        <p:nvPicPr>
          <p:cNvPr id="12288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4221088"/>
            <a:ext cx="7879542" cy="1368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p:txBody>
          <a:bodyPr/>
          <a:lstStyle/>
          <a:p>
            <a:r>
              <a:rPr lang="zh-CN" altLang="en-US" dirty="0" smtClean="0"/>
              <a:t>任务四  计算机组件选购与组装技巧</a:t>
            </a:r>
            <a:endParaRPr lang="zh-CN" altLang="en-US" dirty="0"/>
          </a:p>
        </p:txBody>
      </p:sp>
      <p:graphicFrame>
        <p:nvGraphicFramePr>
          <p:cNvPr id="123909" name="Object 5"/>
          <p:cNvGraphicFramePr>
            <a:graphicFrameLocks noGrp="1" noChangeAspect="1"/>
          </p:cNvGraphicFramePr>
          <p:nvPr>
            <p:ph idx="1"/>
            <p:extLst>
              <p:ext uri="{D42A27DB-BD31-4B8C-83A1-F6EECF244321}">
                <p14:modId xmlns:p14="http://schemas.microsoft.com/office/powerpoint/2010/main" val="105555401"/>
              </p:ext>
            </p:extLst>
          </p:nvPr>
        </p:nvGraphicFramePr>
        <p:xfrm>
          <a:off x="4788024" y="4797152"/>
          <a:ext cx="3305175" cy="1743075"/>
        </p:xfrm>
        <a:graphic>
          <a:graphicData uri="http://schemas.openxmlformats.org/presentationml/2006/ole">
            <mc:AlternateContent xmlns:mc="http://schemas.openxmlformats.org/markup-compatibility/2006">
              <mc:Choice xmlns:v="urn:schemas-microsoft-com:vml" Requires="v">
                <p:oleObj spid="_x0000_s123922" r:id="rId3" imgW="3305556" imgH="1743456" progId="Word.Picture.8">
                  <p:embed/>
                </p:oleObj>
              </mc:Choice>
              <mc:Fallback>
                <p:oleObj r:id="rId3" imgW="3305556" imgH="1743456" progId="Word.Picture.8">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8024" y="4797152"/>
                        <a:ext cx="3305175" cy="1743075"/>
                      </a:xfrm>
                      <a:prstGeom prst="rect">
                        <a:avLst/>
                      </a:prstGeom>
                      <a:noFill/>
                      <a:ln>
                        <a:noFill/>
                      </a:ln>
                      <a:effectLst/>
                    </p:spPr>
                  </p:pic>
                </p:oleObj>
              </mc:Fallback>
            </mc:AlternateContent>
          </a:graphicData>
        </a:graphic>
      </p:graphicFrame>
      <p:sp>
        <p:nvSpPr>
          <p:cNvPr id="2" name="灯片编号占位符 1"/>
          <p:cNvSpPr>
            <a:spLocks noGrp="1"/>
          </p:cNvSpPr>
          <p:nvPr>
            <p:ph type="sldNum" sz="quarter" idx="12"/>
          </p:nvPr>
        </p:nvSpPr>
        <p:spPr/>
        <p:txBody>
          <a:bodyPr/>
          <a:lstStyle/>
          <a:p>
            <a:fld id="{88C33DEC-A9E3-4747-96C7-98505C7BDA17}" type="slidenum">
              <a:rPr lang="en-US" altLang="zh-CN" smtClean="0"/>
              <a:pPr/>
              <a:t>59</a:t>
            </a:fld>
            <a:endParaRPr lang="en-US" altLang="zh-CN"/>
          </a:p>
        </p:txBody>
      </p:sp>
      <p:sp>
        <p:nvSpPr>
          <p:cNvPr id="123907" name="Rectangle 3"/>
          <p:cNvSpPr>
            <a:spLocks noGrp="1" noChangeArrowheads="1"/>
          </p:cNvSpPr>
          <p:nvPr>
            <p:ph type="body" sz="half" idx="4294967295"/>
          </p:nvPr>
        </p:nvSpPr>
        <p:spPr>
          <a:xfrm>
            <a:off x="755576" y="1557338"/>
            <a:ext cx="7920880" cy="4535487"/>
          </a:xfrm>
        </p:spPr>
        <p:txBody>
          <a:bodyPr/>
          <a:lstStyle/>
          <a:p>
            <a:pPr marL="0" indent="0" algn="just">
              <a:buNone/>
            </a:pPr>
            <a:r>
              <a:rPr lang="en-US" altLang="zh-CN" sz="2000" dirty="0" smtClean="0">
                <a:solidFill>
                  <a:schemeClr val="tx1"/>
                </a:solidFill>
              </a:rPr>
              <a:t>4.</a:t>
            </a:r>
            <a:r>
              <a:rPr lang="zh-CN" altLang="en-US" sz="2000" dirty="0" smtClean="0">
                <a:solidFill>
                  <a:schemeClr val="tx1"/>
                </a:solidFill>
              </a:rPr>
              <a:t>外存储器</a:t>
            </a:r>
            <a:endParaRPr lang="en-US" altLang="zh-CN" sz="2000" dirty="0" smtClean="0">
              <a:solidFill>
                <a:schemeClr val="tx1"/>
              </a:solidFill>
            </a:endParaRPr>
          </a:p>
          <a:p>
            <a:pPr marL="0" indent="0" algn="just">
              <a:buNone/>
            </a:pPr>
            <a:r>
              <a:rPr lang="en-US" altLang="zh-CN" sz="2000" dirty="0" smtClean="0">
                <a:solidFill>
                  <a:schemeClr val="tx1"/>
                </a:solidFill>
              </a:rPr>
              <a:t>     </a:t>
            </a:r>
            <a:r>
              <a:rPr lang="zh-CN" altLang="zh-CN" sz="2000" dirty="0" smtClean="0">
                <a:solidFill>
                  <a:schemeClr val="tx1"/>
                </a:solidFill>
              </a:rPr>
              <a:t>外</a:t>
            </a:r>
            <a:r>
              <a:rPr lang="zh-CN" altLang="zh-CN" sz="2000" dirty="0">
                <a:solidFill>
                  <a:schemeClr val="tx1"/>
                </a:solidFill>
              </a:rPr>
              <a:t>储存器是指除计算机内存及</a:t>
            </a:r>
            <a:r>
              <a:rPr lang="en-US" altLang="zh-CN" sz="2000" dirty="0">
                <a:solidFill>
                  <a:schemeClr val="tx1"/>
                </a:solidFill>
              </a:rPr>
              <a:t>CPU</a:t>
            </a:r>
            <a:r>
              <a:rPr lang="zh-CN" altLang="zh-CN" sz="2000" dirty="0">
                <a:solidFill>
                  <a:schemeClr val="tx1"/>
                </a:solidFill>
              </a:rPr>
              <a:t>缓存以外的储存器，此类储存器一般断电后仍然能保存数据。常见的外储存器有硬盘、光盘、</a:t>
            </a:r>
            <a:r>
              <a:rPr lang="en-US" altLang="zh-CN" sz="2000" dirty="0">
                <a:solidFill>
                  <a:schemeClr val="tx1"/>
                </a:solidFill>
              </a:rPr>
              <a:t>U</a:t>
            </a:r>
            <a:r>
              <a:rPr lang="zh-CN" altLang="zh-CN" sz="2000" dirty="0">
                <a:solidFill>
                  <a:schemeClr val="tx1"/>
                </a:solidFill>
              </a:rPr>
              <a:t>盘等。</a:t>
            </a:r>
          </a:p>
          <a:p>
            <a:pPr algn="just"/>
            <a:r>
              <a:rPr lang="zh-CN" altLang="zh-CN" sz="2000" dirty="0">
                <a:solidFill>
                  <a:schemeClr val="tx1"/>
                </a:solidFill>
              </a:rPr>
              <a:t>（</a:t>
            </a:r>
            <a:r>
              <a:rPr lang="en-US" altLang="zh-CN" sz="2000" dirty="0">
                <a:solidFill>
                  <a:schemeClr val="tx1"/>
                </a:solidFill>
              </a:rPr>
              <a:t>1</a:t>
            </a:r>
            <a:r>
              <a:rPr lang="zh-CN" altLang="zh-CN" sz="2000" dirty="0">
                <a:solidFill>
                  <a:schemeClr val="tx1"/>
                </a:solidFill>
              </a:rPr>
              <a:t>）硬盘</a:t>
            </a:r>
          </a:p>
          <a:p>
            <a:pPr marL="0" indent="0" algn="just">
              <a:buNone/>
            </a:pPr>
            <a:r>
              <a:rPr lang="zh-CN" altLang="zh-CN" sz="2000" dirty="0">
                <a:solidFill>
                  <a:schemeClr val="tx1"/>
                </a:solidFill>
              </a:rPr>
              <a:t>硬盘具有磁盘容量大、读写速度（比软驱、光驱）快，价格便宜、密封性好、可靠性高、使用方便等特点。目前市场上的主流硬盘参数如表</a:t>
            </a:r>
            <a:r>
              <a:rPr lang="en-US" altLang="zh-CN" sz="2000" dirty="0">
                <a:solidFill>
                  <a:schemeClr val="tx1"/>
                </a:solidFill>
              </a:rPr>
              <a:t>1-6</a:t>
            </a:r>
            <a:r>
              <a:rPr lang="zh-CN" altLang="zh-CN" sz="2000" dirty="0">
                <a:solidFill>
                  <a:schemeClr val="tx1"/>
                </a:solidFill>
              </a:rPr>
              <a:t>所示</a:t>
            </a:r>
            <a:r>
              <a:rPr lang="zh-CN" altLang="zh-CN" sz="2000" dirty="0" smtClean="0">
                <a:solidFill>
                  <a:schemeClr val="tx1"/>
                </a:solidFill>
              </a:rPr>
              <a:t>。</a:t>
            </a:r>
            <a:endParaRPr lang="en-US" altLang="zh-CN" sz="2000" dirty="0" smtClean="0">
              <a:solidFill>
                <a:schemeClr val="tx1"/>
              </a:solidFill>
            </a:endParaRPr>
          </a:p>
          <a:p>
            <a:pPr algn="just"/>
            <a:r>
              <a:rPr lang="zh-CN" altLang="zh-CN" sz="2000" dirty="0">
                <a:solidFill>
                  <a:schemeClr val="tx1"/>
                </a:solidFill>
                <a:latin typeface="+mn-lt"/>
                <a:ea typeface="+mn-ea"/>
                <a:cs typeface="+mn-cs"/>
              </a:rPr>
              <a:t>（</a:t>
            </a:r>
            <a:r>
              <a:rPr lang="en-US" altLang="zh-CN" sz="2000" dirty="0">
                <a:solidFill>
                  <a:schemeClr val="tx1"/>
                </a:solidFill>
                <a:latin typeface="+mn-lt"/>
                <a:ea typeface="+mn-ea"/>
                <a:cs typeface="+mn-cs"/>
              </a:rPr>
              <a:t>2</a:t>
            </a:r>
            <a:r>
              <a:rPr lang="zh-CN" altLang="zh-CN" sz="2000" dirty="0">
                <a:solidFill>
                  <a:schemeClr val="tx1"/>
                </a:solidFill>
                <a:latin typeface="+mn-lt"/>
                <a:ea typeface="+mn-ea"/>
                <a:cs typeface="+mn-cs"/>
              </a:rPr>
              <a:t>）硬盘选购指南：</a:t>
            </a:r>
          </a:p>
          <a:p>
            <a:pPr marL="0" indent="0" algn="just">
              <a:buNone/>
            </a:pPr>
            <a:r>
              <a:rPr lang="zh-CN" altLang="zh-CN" sz="2000" dirty="0">
                <a:solidFill>
                  <a:schemeClr val="tx1"/>
                </a:solidFill>
                <a:latin typeface="+mn-lt"/>
                <a:ea typeface="+mn-ea"/>
                <a:cs typeface="+mn-cs"/>
              </a:rPr>
              <a:t>选购硬盘时，考虑的基本因素主要是接口、容量、速度、稳定性、缓存、发热问题和售后服务。</a:t>
            </a:r>
          </a:p>
          <a:p>
            <a:pPr algn="just"/>
            <a:endParaRPr lang="zh-CN" altLang="zh-CN" sz="2000" dirty="0">
              <a:solidFill>
                <a:schemeClr val="tx1"/>
              </a:solidFill>
            </a:endParaRPr>
          </a:p>
          <a:p>
            <a:pPr lvl="1" algn="just">
              <a:buFont typeface="Wingdings" pitchFamily="2" charset="2"/>
              <a:buNone/>
            </a:pPr>
            <a:endParaRPr lang="en-US" altLang="zh-CN" sz="2000" dirty="0"/>
          </a:p>
          <a:p>
            <a:pPr lvl="1" algn="just"/>
            <a:endParaRPr lang="en-US" altLang="zh-CN" sz="20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70" name="Rectangle 6"/>
          <p:cNvSpPr>
            <a:spLocks noGrp="1" noChangeArrowheads="1"/>
          </p:cNvSpPr>
          <p:nvPr>
            <p:ph type="title"/>
          </p:nvPr>
        </p:nvSpPr>
        <p:spPr/>
        <p:txBody>
          <a:bodyPr/>
          <a:lstStyle/>
          <a:p>
            <a:r>
              <a:rPr lang="zh-CN" altLang="en-US" dirty="0" smtClean="0"/>
              <a:t>任务一 了解计算机系统的基本组成</a:t>
            </a:r>
            <a:endParaRPr lang="zh-CN" altLang="zh-CN" dirty="0"/>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6</a:t>
            </a:fld>
            <a:endParaRPr lang="en-US" altLang="zh-CN"/>
          </a:p>
        </p:txBody>
      </p:sp>
      <p:pic>
        <p:nvPicPr>
          <p:cNvPr id="62474"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1700808"/>
            <a:ext cx="5328592" cy="48928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p:txBody>
          <a:bodyPr/>
          <a:lstStyle/>
          <a:p>
            <a:r>
              <a:rPr lang="zh-CN" altLang="en-US" dirty="0" smtClean="0"/>
              <a:t>任务四  计算机组件选购与组装技巧</a:t>
            </a:r>
            <a:endParaRPr lang="zh-CN" altLang="zh-CN" dirty="0"/>
          </a:p>
        </p:txBody>
      </p:sp>
      <p:sp>
        <p:nvSpPr>
          <p:cNvPr id="124931" name="Rectangle 3"/>
          <p:cNvSpPr>
            <a:spLocks noGrp="1" noChangeArrowheads="1"/>
          </p:cNvSpPr>
          <p:nvPr>
            <p:ph type="body" idx="1"/>
          </p:nvPr>
        </p:nvSpPr>
        <p:spPr/>
        <p:txBody>
          <a:bodyPr/>
          <a:lstStyle/>
          <a:p>
            <a:pPr lvl="1" algn="just">
              <a:buFont typeface="Wingdings" pitchFamily="2" charset="2"/>
              <a:buNone/>
            </a:pPr>
            <a:r>
              <a:rPr lang="en-US" altLang="zh-CN" dirty="0"/>
              <a:t>5.CD/DVD</a:t>
            </a:r>
            <a:r>
              <a:rPr lang="zh-CN" altLang="en-US" dirty="0"/>
              <a:t>光驱、刻录</a:t>
            </a:r>
            <a:r>
              <a:rPr lang="zh-CN" altLang="en-US" dirty="0" smtClean="0"/>
              <a:t>机</a:t>
            </a:r>
            <a:endParaRPr lang="en-US" altLang="zh-CN" dirty="0" smtClean="0"/>
          </a:p>
          <a:p>
            <a:pPr lvl="1" algn="just">
              <a:buFont typeface="Wingdings" panose="05000000000000000000" pitchFamily="2" charset="2"/>
              <a:buChar char="Ø"/>
            </a:pPr>
            <a:r>
              <a:rPr lang="zh-CN" altLang="zh-CN" dirty="0">
                <a:solidFill>
                  <a:schemeClr val="tx1"/>
                </a:solidFill>
                <a:latin typeface="+mn-lt"/>
                <a:ea typeface="+mn-ea"/>
              </a:rPr>
              <a:t>光驱电脑用来读写光碟内容的机器，是台式机里比较常见的一个配件。目前市场上的光驱可分为</a:t>
            </a:r>
            <a:r>
              <a:rPr lang="en-US" altLang="zh-CN" dirty="0">
                <a:solidFill>
                  <a:schemeClr val="tx1"/>
                </a:solidFill>
                <a:latin typeface="+mn-lt"/>
                <a:ea typeface="+mn-ea"/>
              </a:rPr>
              <a:t>CD-ROM</a:t>
            </a:r>
            <a:r>
              <a:rPr lang="zh-CN" altLang="zh-CN" dirty="0">
                <a:solidFill>
                  <a:schemeClr val="tx1"/>
                </a:solidFill>
                <a:latin typeface="+mn-lt"/>
                <a:ea typeface="+mn-ea"/>
              </a:rPr>
              <a:t>驱动器、</a:t>
            </a:r>
            <a:r>
              <a:rPr lang="en-US" altLang="zh-CN" dirty="0">
                <a:solidFill>
                  <a:schemeClr val="tx1"/>
                </a:solidFill>
                <a:latin typeface="+mn-lt"/>
                <a:ea typeface="+mn-ea"/>
              </a:rPr>
              <a:t>DVD</a:t>
            </a:r>
            <a:r>
              <a:rPr lang="zh-CN" altLang="zh-CN" dirty="0">
                <a:solidFill>
                  <a:schemeClr val="tx1"/>
                </a:solidFill>
                <a:latin typeface="+mn-lt"/>
                <a:ea typeface="+mn-ea"/>
              </a:rPr>
              <a:t>光驱</a:t>
            </a:r>
            <a:r>
              <a:rPr lang="en-US" altLang="zh-CN" dirty="0">
                <a:solidFill>
                  <a:schemeClr val="tx1"/>
                </a:solidFill>
                <a:latin typeface="+mn-lt"/>
                <a:ea typeface="+mn-ea"/>
              </a:rPr>
              <a:t>(DVD-ROM)</a:t>
            </a:r>
            <a:r>
              <a:rPr lang="zh-CN" altLang="zh-CN" dirty="0">
                <a:solidFill>
                  <a:schemeClr val="tx1"/>
                </a:solidFill>
                <a:latin typeface="+mn-lt"/>
                <a:ea typeface="+mn-ea"/>
              </a:rPr>
              <a:t>、康宝</a:t>
            </a:r>
            <a:r>
              <a:rPr lang="en-US" altLang="zh-CN" dirty="0">
                <a:solidFill>
                  <a:schemeClr val="tx1"/>
                </a:solidFill>
                <a:latin typeface="+mn-lt"/>
                <a:ea typeface="+mn-ea"/>
              </a:rPr>
              <a:t>(COMBO)</a:t>
            </a:r>
            <a:r>
              <a:rPr lang="zh-CN" altLang="zh-CN" dirty="0">
                <a:solidFill>
                  <a:schemeClr val="tx1"/>
                </a:solidFill>
                <a:latin typeface="+mn-lt"/>
                <a:ea typeface="+mn-ea"/>
              </a:rPr>
              <a:t>和刻录机等。目前市场上的主流光驱推荐如表</a:t>
            </a:r>
            <a:r>
              <a:rPr lang="en-US" altLang="zh-CN" dirty="0">
                <a:solidFill>
                  <a:schemeClr val="tx1"/>
                </a:solidFill>
                <a:latin typeface="+mn-lt"/>
                <a:ea typeface="+mn-ea"/>
              </a:rPr>
              <a:t>1-7</a:t>
            </a:r>
            <a:r>
              <a:rPr lang="zh-CN" altLang="zh-CN" dirty="0">
                <a:solidFill>
                  <a:schemeClr val="tx1"/>
                </a:solidFill>
                <a:latin typeface="+mn-lt"/>
                <a:ea typeface="+mn-ea"/>
              </a:rPr>
              <a:t>所示。</a:t>
            </a:r>
          </a:p>
          <a:p>
            <a:pPr lvl="1" algn="just">
              <a:buFont typeface="Wingdings" pitchFamily="2" charset="2"/>
              <a:buNone/>
            </a:pPr>
            <a:endParaRPr lang="zh-CN" altLang="en-US" dirty="0"/>
          </a:p>
          <a:p>
            <a:pPr lvl="1" algn="just">
              <a:buFont typeface="Wingdings" pitchFamily="2" charset="2"/>
              <a:buNone/>
            </a:pPr>
            <a:endParaRPr lang="zh-CN" altLang="en-US" dirty="0"/>
          </a:p>
          <a:p>
            <a:endParaRPr lang="en-US" altLang="zh-CN" dirty="0"/>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60</a:t>
            </a:fld>
            <a:endParaRPr lang="en-US" altLang="zh-CN"/>
          </a:p>
        </p:txBody>
      </p:sp>
      <p:pic>
        <p:nvPicPr>
          <p:cNvPr id="12493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3924300"/>
            <a:ext cx="6422599" cy="14489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p:txBody>
          <a:bodyPr/>
          <a:lstStyle/>
          <a:p>
            <a:r>
              <a:rPr lang="zh-CN" altLang="en-US" dirty="0" smtClean="0"/>
              <a:t>任务四  计算机组件选购与组装技巧</a:t>
            </a:r>
            <a:endParaRPr lang="zh-CN" altLang="zh-CN" dirty="0"/>
          </a:p>
        </p:txBody>
      </p:sp>
      <p:sp>
        <p:nvSpPr>
          <p:cNvPr id="125955" name="Rectangle 3"/>
          <p:cNvSpPr>
            <a:spLocks noGrp="1" noChangeArrowheads="1"/>
          </p:cNvSpPr>
          <p:nvPr>
            <p:ph type="body" idx="1"/>
          </p:nvPr>
        </p:nvSpPr>
        <p:spPr/>
        <p:txBody>
          <a:bodyPr/>
          <a:lstStyle/>
          <a:p>
            <a:pPr>
              <a:lnSpc>
                <a:spcPct val="135000"/>
              </a:lnSpc>
              <a:buFont typeface="Wingdings" pitchFamily="2" charset="2"/>
              <a:buNone/>
            </a:pPr>
            <a:r>
              <a:rPr lang="en-US" altLang="zh-CN" sz="2400" b="1" dirty="0"/>
              <a:t>    </a:t>
            </a:r>
            <a:r>
              <a:rPr lang="en-US" altLang="zh-CN" sz="2400" dirty="0" smtClean="0"/>
              <a:t>6.</a:t>
            </a:r>
            <a:r>
              <a:rPr lang="zh-CN" altLang="en-US" sz="2400" dirty="0" smtClean="0"/>
              <a:t>显卡</a:t>
            </a:r>
            <a:endParaRPr lang="en-US" altLang="zh-CN" sz="2400" dirty="0" smtClean="0"/>
          </a:p>
          <a:p>
            <a:pPr>
              <a:lnSpc>
                <a:spcPct val="135000"/>
              </a:lnSpc>
              <a:buFont typeface="Wingdings" panose="05000000000000000000" pitchFamily="2" charset="2"/>
              <a:buChar char="Ø"/>
            </a:pPr>
            <a:r>
              <a:rPr lang="zh-CN" altLang="en-US" sz="2400" dirty="0" smtClean="0"/>
              <a:t>显</a:t>
            </a:r>
            <a:r>
              <a:rPr lang="zh-CN" altLang="en-US" sz="2400" dirty="0"/>
              <a:t>卡全称显示接口卡（</a:t>
            </a:r>
            <a:r>
              <a:rPr lang="en-US" altLang="zh-CN" sz="2400" dirty="0"/>
              <a:t>Video card</a:t>
            </a:r>
            <a:r>
              <a:rPr lang="zh-CN" altLang="en-US" sz="2400" dirty="0"/>
              <a:t>，</a:t>
            </a:r>
            <a:r>
              <a:rPr lang="en-US" altLang="zh-CN" sz="2400" dirty="0"/>
              <a:t>Graphics card</a:t>
            </a:r>
            <a:r>
              <a:rPr lang="zh-CN" altLang="en-US" sz="2400" dirty="0"/>
              <a:t>），又称为显示适配器（</a:t>
            </a:r>
            <a:r>
              <a:rPr lang="en-US" altLang="zh-CN" sz="2400" dirty="0"/>
              <a:t>Video adapter</a:t>
            </a:r>
            <a:r>
              <a:rPr lang="zh-CN" altLang="en-US" sz="2400" dirty="0"/>
              <a:t>），民用显卡图形芯片供应商主要包括</a:t>
            </a:r>
            <a:r>
              <a:rPr lang="en-US" altLang="zh-CN" sz="2400" dirty="0"/>
              <a:t>AMD</a:t>
            </a:r>
            <a:r>
              <a:rPr lang="zh-CN" altLang="en-US" sz="2400" dirty="0"/>
              <a:t>（</a:t>
            </a:r>
            <a:r>
              <a:rPr lang="en-US" altLang="zh-CN" sz="2400" dirty="0"/>
              <a:t>ATI</a:t>
            </a:r>
            <a:r>
              <a:rPr lang="zh-CN" altLang="en-US" sz="2400" dirty="0"/>
              <a:t>）和</a:t>
            </a:r>
            <a:r>
              <a:rPr lang="en-US" altLang="zh-CN" sz="2400" dirty="0" err="1"/>
              <a:t>Nvidia</a:t>
            </a:r>
            <a:r>
              <a:rPr lang="en-US" altLang="zh-CN" sz="2400" dirty="0"/>
              <a:t>(</a:t>
            </a:r>
            <a:r>
              <a:rPr lang="zh-CN" altLang="en-US" sz="2400" dirty="0"/>
              <a:t>英伟达</a:t>
            </a:r>
            <a:r>
              <a:rPr lang="en-US" altLang="zh-CN" sz="2400" dirty="0"/>
              <a:t>)</a:t>
            </a:r>
            <a:r>
              <a:rPr lang="zh-CN" altLang="en-US" sz="2400" dirty="0"/>
              <a:t>两家。</a:t>
            </a:r>
          </a:p>
        </p:txBody>
      </p:sp>
      <p:pic>
        <p:nvPicPr>
          <p:cNvPr id="125957" name="Picture 5" descr="1-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4005064"/>
            <a:ext cx="4848225" cy="2476500"/>
          </a:xfrm>
          <a:prstGeom prst="rect">
            <a:avLst/>
          </a:prstGeom>
          <a:noFill/>
          <a:extLst>
            <a:ext uri="{909E8E84-426E-40DD-AFC4-6F175D3DCCD1}">
              <a14:hiddenFill xmlns:a14="http://schemas.microsoft.com/office/drawing/2010/main">
                <a:solidFill>
                  <a:srgbClr val="FFFFFF"/>
                </a:solidFill>
              </a14:hiddenFill>
            </a:ext>
          </a:extLst>
        </p:spPr>
      </p:pic>
      <p:sp>
        <p:nvSpPr>
          <p:cNvPr id="2" name="灯片编号占位符 1"/>
          <p:cNvSpPr>
            <a:spLocks noGrp="1"/>
          </p:cNvSpPr>
          <p:nvPr>
            <p:ph type="sldNum" sz="quarter" idx="12"/>
          </p:nvPr>
        </p:nvSpPr>
        <p:spPr/>
        <p:txBody>
          <a:bodyPr/>
          <a:lstStyle/>
          <a:p>
            <a:fld id="{38BFDA3A-F3B8-4ED7-BC2E-4D9BC01BD58A}" type="slidenum">
              <a:rPr lang="en-US" altLang="zh-CN" smtClean="0"/>
              <a:pPr/>
              <a:t>61</a:t>
            </a:fld>
            <a:endParaRPr lang="en-US" altLang="zh-CN"/>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smtClean="0"/>
              <a:t>任务四  计算机组件选购与组装技巧</a:t>
            </a:r>
            <a:endParaRPr lang="zh-CN" altLang="en-US" dirty="0"/>
          </a:p>
        </p:txBody>
      </p:sp>
      <p:sp>
        <p:nvSpPr>
          <p:cNvPr id="4" name="内容占位符 3"/>
          <p:cNvSpPr>
            <a:spLocks noGrp="1"/>
          </p:cNvSpPr>
          <p:nvPr>
            <p:ph idx="1"/>
          </p:nvPr>
        </p:nvSpPr>
        <p:spPr>
          <a:xfrm>
            <a:off x="684213" y="1557338"/>
            <a:ext cx="8197850" cy="4895998"/>
          </a:xfrm>
        </p:spPr>
        <p:txBody>
          <a:bodyPr/>
          <a:lstStyle/>
          <a:p>
            <a:r>
              <a:rPr lang="en-US" altLang="zh-CN" dirty="0">
                <a:solidFill>
                  <a:schemeClr val="tx1"/>
                </a:solidFill>
                <a:latin typeface="+mn-lt"/>
                <a:ea typeface="+mn-ea"/>
                <a:cs typeface="+mn-cs"/>
              </a:rPr>
              <a:t>(1)</a:t>
            </a:r>
            <a:r>
              <a:rPr lang="zh-CN" altLang="zh-CN" dirty="0">
                <a:solidFill>
                  <a:schemeClr val="tx1"/>
                </a:solidFill>
                <a:latin typeface="+mn-lt"/>
                <a:ea typeface="+mn-ea"/>
                <a:cs typeface="+mn-cs"/>
              </a:rPr>
              <a:t>显卡的主要性能指标</a:t>
            </a:r>
          </a:p>
          <a:p>
            <a:pPr lvl="1"/>
            <a:r>
              <a:rPr lang="zh-CN" altLang="zh-CN" sz="2000" b="1" dirty="0">
                <a:solidFill>
                  <a:schemeClr val="tx1"/>
                </a:solidFill>
                <a:latin typeface="+mn-lt"/>
                <a:ea typeface="+mn-ea"/>
                <a:cs typeface="+mn-cs"/>
              </a:rPr>
              <a:t>显示芯片：</a:t>
            </a:r>
            <a:r>
              <a:rPr lang="zh-CN" altLang="zh-CN" sz="2000" dirty="0">
                <a:solidFill>
                  <a:schemeClr val="tx1"/>
                </a:solidFill>
                <a:latin typeface="+mn-lt"/>
                <a:ea typeface="+mn-ea"/>
                <a:cs typeface="+mn-cs"/>
              </a:rPr>
              <a:t>是显卡的核心芯片，它的性能好坏直接决定了显卡性能的好坏，它的主要任务就是处理系统输入的视频信息并将其进行构建、渲染等工作。显示主芯片的性能直接决定了显示卡性能的高低。不同的显示芯片，不论从内部结构还是其性能，都存在着差异，而其价格差别也很大。显示芯片在显卡中的地位，就相当于电脑中</a:t>
            </a:r>
            <a:r>
              <a:rPr lang="en-US" altLang="zh-CN" sz="2000" dirty="0">
                <a:solidFill>
                  <a:schemeClr val="tx1"/>
                </a:solidFill>
                <a:latin typeface="+mn-lt"/>
                <a:ea typeface="+mn-ea"/>
                <a:cs typeface="+mn-cs"/>
              </a:rPr>
              <a:t>CPU</a:t>
            </a:r>
            <a:r>
              <a:rPr lang="zh-CN" altLang="zh-CN" sz="2000" dirty="0">
                <a:solidFill>
                  <a:schemeClr val="tx1"/>
                </a:solidFill>
                <a:latin typeface="+mn-lt"/>
                <a:ea typeface="+mn-ea"/>
                <a:cs typeface="+mn-cs"/>
              </a:rPr>
              <a:t>的地位，是整个显卡的核心。</a:t>
            </a:r>
          </a:p>
          <a:p>
            <a:pPr lvl="1"/>
            <a:r>
              <a:rPr lang="zh-CN" altLang="zh-CN" sz="2000" b="1" dirty="0">
                <a:solidFill>
                  <a:schemeClr val="tx1"/>
                </a:solidFill>
                <a:latin typeface="+mn-lt"/>
                <a:ea typeface="+mn-ea"/>
                <a:cs typeface="+mn-cs"/>
              </a:rPr>
              <a:t>显存容量</a:t>
            </a:r>
            <a:r>
              <a:rPr lang="zh-CN" altLang="zh-CN" sz="2000" dirty="0">
                <a:solidFill>
                  <a:schemeClr val="tx1"/>
                </a:solidFill>
                <a:latin typeface="+mn-lt"/>
                <a:ea typeface="+mn-ea"/>
                <a:cs typeface="+mn-cs"/>
              </a:rPr>
              <a:t>：是显卡上本地显存的容量数，这是选择显卡的关键参数之一。显存容量的大小决定着显存临时存储数据的能力，在一定程度上也会影响显卡的性能。目前市场上的几款主流显卡如表</a:t>
            </a:r>
            <a:r>
              <a:rPr lang="en-US" altLang="zh-CN" sz="2000" dirty="0">
                <a:solidFill>
                  <a:schemeClr val="tx1"/>
                </a:solidFill>
                <a:latin typeface="+mn-lt"/>
                <a:ea typeface="+mn-ea"/>
                <a:cs typeface="+mn-cs"/>
              </a:rPr>
              <a:t>1-8</a:t>
            </a:r>
            <a:r>
              <a:rPr lang="zh-CN" altLang="zh-CN" sz="2000" dirty="0">
                <a:solidFill>
                  <a:schemeClr val="tx1"/>
                </a:solidFill>
                <a:latin typeface="+mn-lt"/>
                <a:ea typeface="+mn-ea"/>
                <a:cs typeface="+mn-cs"/>
              </a:rPr>
              <a:t>所示。</a:t>
            </a:r>
          </a:p>
          <a:p>
            <a:endParaRPr lang="zh-CN" altLang="en-US" dirty="0"/>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62</a:t>
            </a:fld>
            <a:endParaRPr lang="en-US" altLang="zh-CN"/>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p:txBody>
          <a:bodyPr/>
          <a:lstStyle/>
          <a:p>
            <a:r>
              <a:rPr lang="zh-CN" altLang="en-US" dirty="0" smtClean="0"/>
              <a:t>任务四  计算机组件选购与组装技巧</a:t>
            </a:r>
            <a:endParaRPr lang="zh-CN" altLang="zh-CN" dirty="0"/>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63</a:t>
            </a:fld>
            <a:endParaRPr lang="en-US" altLang="zh-CN"/>
          </a:p>
        </p:txBody>
      </p:sp>
      <p:pic>
        <p:nvPicPr>
          <p:cNvPr id="12698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1442343"/>
            <a:ext cx="6776285" cy="53881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p:txBody>
          <a:bodyPr/>
          <a:lstStyle/>
          <a:p>
            <a:r>
              <a:rPr lang="zh-CN" altLang="en-US" dirty="0" smtClean="0"/>
              <a:t>任务四  计算机组件选购与组装技巧</a:t>
            </a:r>
            <a:endParaRPr lang="zh-CN" altLang="zh-CN" dirty="0"/>
          </a:p>
        </p:txBody>
      </p:sp>
      <p:sp>
        <p:nvSpPr>
          <p:cNvPr id="3" name="内容占位符 2"/>
          <p:cNvSpPr>
            <a:spLocks noGrp="1"/>
          </p:cNvSpPr>
          <p:nvPr>
            <p:ph idx="1"/>
          </p:nvPr>
        </p:nvSpPr>
        <p:spPr/>
        <p:txBody>
          <a:bodyPr/>
          <a:lstStyle/>
          <a:p>
            <a:r>
              <a:rPr lang="en-US" altLang="zh-CN" dirty="0" smtClean="0"/>
              <a:t>7.</a:t>
            </a:r>
            <a:r>
              <a:rPr lang="zh-CN" altLang="en-US" dirty="0" smtClean="0"/>
              <a:t>显示器</a:t>
            </a:r>
            <a:endParaRPr lang="en-US" altLang="zh-CN" dirty="0" smtClean="0"/>
          </a:p>
          <a:p>
            <a:pPr lvl="1"/>
            <a:r>
              <a:rPr lang="zh-CN" altLang="zh-CN" sz="2000" dirty="0"/>
              <a:t>显示器是属于电脑的</a:t>
            </a:r>
            <a:r>
              <a:rPr lang="en-US" altLang="zh-CN" sz="2000" dirty="0"/>
              <a:t>I/O</a:t>
            </a:r>
            <a:r>
              <a:rPr lang="zh-CN" altLang="zh-CN" sz="2000" dirty="0"/>
              <a:t>设备，即输入输出设备。它可以分为</a:t>
            </a:r>
            <a:r>
              <a:rPr lang="en-US" altLang="zh-CN" sz="2000" dirty="0"/>
              <a:t>LED</a:t>
            </a:r>
            <a:r>
              <a:rPr lang="zh-CN" altLang="zh-CN" sz="2000" dirty="0"/>
              <a:t>、</a:t>
            </a:r>
            <a:r>
              <a:rPr lang="en-US" altLang="zh-CN" sz="2000" dirty="0"/>
              <a:t>LCD</a:t>
            </a:r>
            <a:r>
              <a:rPr lang="zh-CN" altLang="zh-CN" sz="2000" dirty="0"/>
              <a:t>、等离子等多种</a:t>
            </a:r>
            <a:r>
              <a:rPr lang="zh-CN" altLang="zh-CN" sz="2000" dirty="0" smtClean="0"/>
              <a:t>。</a:t>
            </a:r>
            <a:endParaRPr lang="en-US" altLang="zh-CN" sz="2000" dirty="0" smtClean="0"/>
          </a:p>
          <a:p>
            <a:pPr lvl="1"/>
            <a:r>
              <a:rPr lang="zh-CN" altLang="zh-CN" sz="2000" dirty="0"/>
              <a:t>在选购显示器的时候我们主要考虑的是：显示的性能指标（最大分辨率和刷新率）、用途、显示器认证和品牌与售后服务。</a:t>
            </a:r>
          </a:p>
          <a:p>
            <a:endParaRPr lang="zh-CN" altLang="en-US" dirty="0"/>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64</a:t>
            </a:fld>
            <a:endParaRPr lang="en-US" altLang="zh-CN"/>
          </a:p>
        </p:txBody>
      </p:sp>
      <p:pic>
        <p:nvPicPr>
          <p:cNvPr id="1259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3861048"/>
            <a:ext cx="7782299" cy="17281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p:txBody>
          <a:bodyPr/>
          <a:lstStyle/>
          <a:p>
            <a:r>
              <a:rPr lang="zh-CN" altLang="en-US" dirty="0" smtClean="0"/>
              <a:t>任务四  计算机组件选购与组装技巧</a:t>
            </a:r>
            <a:endParaRPr lang="zh-CN" altLang="zh-CN" dirty="0"/>
          </a:p>
        </p:txBody>
      </p:sp>
      <p:sp>
        <p:nvSpPr>
          <p:cNvPr id="129027" name="Rectangle 3"/>
          <p:cNvSpPr>
            <a:spLocks noGrp="1" noChangeArrowheads="1"/>
          </p:cNvSpPr>
          <p:nvPr>
            <p:ph type="body" idx="1"/>
          </p:nvPr>
        </p:nvSpPr>
        <p:spPr/>
        <p:txBody>
          <a:bodyPr/>
          <a:lstStyle/>
          <a:p>
            <a:pPr lvl="1" algn="just">
              <a:buFont typeface="Wingdings" pitchFamily="2" charset="2"/>
              <a:buNone/>
            </a:pPr>
            <a:r>
              <a:rPr lang="en-US" altLang="zh-CN" dirty="0"/>
              <a:t>8.</a:t>
            </a:r>
            <a:r>
              <a:rPr lang="zh-CN" altLang="en-US" dirty="0"/>
              <a:t>声卡和</a:t>
            </a:r>
            <a:r>
              <a:rPr lang="zh-CN" altLang="en-US" dirty="0" smtClean="0"/>
              <a:t>网卡</a:t>
            </a:r>
            <a:endParaRPr lang="en-US" altLang="zh-CN" dirty="0" smtClean="0"/>
          </a:p>
          <a:p>
            <a:pPr lvl="1"/>
            <a:r>
              <a:rPr lang="zh-CN" altLang="zh-CN" sz="2000" b="1" dirty="0" smtClean="0">
                <a:solidFill>
                  <a:schemeClr val="tx1"/>
                </a:solidFill>
                <a:latin typeface="+mn-ea"/>
                <a:cs typeface="+mn-cs"/>
              </a:rPr>
              <a:t>声卡</a:t>
            </a:r>
            <a:r>
              <a:rPr lang="zh-CN" altLang="zh-CN" sz="2000" dirty="0" smtClean="0">
                <a:solidFill>
                  <a:schemeClr val="tx1"/>
                </a:solidFill>
                <a:latin typeface="+mn-ea"/>
                <a:cs typeface="+mn-cs"/>
              </a:rPr>
              <a:t>是</a:t>
            </a:r>
            <a:r>
              <a:rPr lang="zh-CN" altLang="zh-CN" sz="2000" dirty="0">
                <a:solidFill>
                  <a:schemeClr val="tx1"/>
                </a:solidFill>
                <a:latin typeface="+mn-ea"/>
                <a:cs typeface="+mn-cs"/>
              </a:rPr>
              <a:t>实现声波／数字信号相互转换的一种硬件。目前很多主板上都集成了声卡。</a:t>
            </a:r>
          </a:p>
          <a:p>
            <a:pPr lvl="1"/>
            <a:r>
              <a:rPr lang="zh-CN" altLang="zh-CN" sz="2000" b="1" dirty="0">
                <a:solidFill>
                  <a:schemeClr val="tx1"/>
                </a:solidFill>
                <a:latin typeface="+mn-ea"/>
                <a:cs typeface="+mn-cs"/>
              </a:rPr>
              <a:t>网卡</a:t>
            </a:r>
            <a:r>
              <a:rPr lang="zh-CN" altLang="zh-CN" sz="2000" dirty="0">
                <a:solidFill>
                  <a:schemeClr val="tx1"/>
                </a:solidFill>
                <a:latin typeface="+mn-ea"/>
                <a:cs typeface="+mn-cs"/>
              </a:rPr>
              <a:t>也叫“网络适配器”，英文全称为“</a:t>
            </a:r>
            <a:r>
              <a:rPr lang="en-US" altLang="zh-CN" sz="2000" dirty="0">
                <a:solidFill>
                  <a:schemeClr val="tx1"/>
                </a:solidFill>
                <a:latin typeface="+mn-ea"/>
                <a:cs typeface="+mn-cs"/>
              </a:rPr>
              <a:t>Network Interface Card</a:t>
            </a:r>
            <a:r>
              <a:rPr lang="zh-CN" altLang="zh-CN" sz="2000" dirty="0">
                <a:solidFill>
                  <a:schemeClr val="tx1"/>
                </a:solidFill>
                <a:latin typeface="+mn-ea"/>
                <a:cs typeface="+mn-cs"/>
              </a:rPr>
              <a:t>”，简称“</a:t>
            </a:r>
            <a:r>
              <a:rPr lang="en-US" altLang="zh-CN" sz="2000" dirty="0">
                <a:solidFill>
                  <a:schemeClr val="tx1"/>
                </a:solidFill>
                <a:latin typeface="+mn-ea"/>
                <a:cs typeface="+mn-cs"/>
              </a:rPr>
              <a:t>NIC</a:t>
            </a:r>
            <a:r>
              <a:rPr lang="zh-CN" altLang="zh-CN" sz="2000" dirty="0">
                <a:solidFill>
                  <a:schemeClr val="tx1"/>
                </a:solidFill>
                <a:latin typeface="+mn-ea"/>
                <a:cs typeface="+mn-cs"/>
              </a:rPr>
              <a:t>”，是计算机接入网络（局域网、广域网）最基本的部件之一，它是连接计算机与网络的硬件设备。</a:t>
            </a:r>
          </a:p>
          <a:p>
            <a:pPr lvl="1"/>
            <a:r>
              <a:rPr lang="zh-CN" altLang="zh-CN" sz="2000" dirty="0">
                <a:solidFill>
                  <a:schemeClr val="tx1"/>
                </a:solidFill>
                <a:latin typeface="+mn-ea"/>
                <a:cs typeface="+mn-cs"/>
              </a:rPr>
              <a:t>网卡速率是指网卡每秒钟接收或发送数据的能力，单位是</a:t>
            </a:r>
            <a:r>
              <a:rPr lang="en-US" altLang="zh-CN" sz="2000" dirty="0">
                <a:solidFill>
                  <a:schemeClr val="tx1"/>
                </a:solidFill>
                <a:latin typeface="+mn-ea"/>
                <a:cs typeface="+mn-cs"/>
              </a:rPr>
              <a:t>Mbps</a:t>
            </a:r>
            <a:r>
              <a:rPr lang="zh-CN" altLang="zh-CN" sz="2000" dirty="0">
                <a:solidFill>
                  <a:schemeClr val="tx1"/>
                </a:solidFill>
                <a:latin typeface="+mn-ea"/>
                <a:cs typeface="+mn-cs"/>
              </a:rPr>
              <a:t>（兆位</a:t>
            </a:r>
            <a:r>
              <a:rPr lang="en-US" altLang="zh-CN" sz="2000" dirty="0">
                <a:solidFill>
                  <a:schemeClr val="tx1"/>
                </a:solidFill>
                <a:latin typeface="+mn-ea"/>
                <a:cs typeface="+mn-cs"/>
              </a:rPr>
              <a:t>/</a:t>
            </a:r>
            <a:r>
              <a:rPr lang="zh-CN" altLang="zh-CN" sz="2000" dirty="0">
                <a:solidFill>
                  <a:schemeClr val="tx1"/>
                </a:solidFill>
                <a:latin typeface="+mn-ea"/>
                <a:cs typeface="+mn-cs"/>
              </a:rPr>
              <a:t>秒）。目前主流的网卡主要有</a:t>
            </a:r>
            <a:r>
              <a:rPr lang="en-US" altLang="zh-CN" sz="2000" dirty="0">
                <a:solidFill>
                  <a:schemeClr val="tx1"/>
                </a:solidFill>
                <a:latin typeface="+mn-ea"/>
                <a:cs typeface="+mn-cs"/>
              </a:rPr>
              <a:t>10Mbps</a:t>
            </a:r>
            <a:r>
              <a:rPr lang="zh-CN" altLang="zh-CN" sz="2000" dirty="0">
                <a:solidFill>
                  <a:schemeClr val="tx1"/>
                </a:solidFill>
                <a:latin typeface="+mn-ea"/>
                <a:cs typeface="+mn-cs"/>
              </a:rPr>
              <a:t>网卡、</a:t>
            </a:r>
            <a:r>
              <a:rPr lang="en-US" altLang="zh-CN" sz="2000" dirty="0">
                <a:solidFill>
                  <a:schemeClr val="tx1"/>
                </a:solidFill>
                <a:latin typeface="+mn-ea"/>
                <a:cs typeface="+mn-cs"/>
              </a:rPr>
              <a:t>100Mbps</a:t>
            </a:r>
            <a:r>
              <a:rPr lang="zh-CN" altLang="zh-CN" sz="2000" dirty="0">
                <a:solidFill>
                  <a:schemeClr val="tx1"/>
                </a:solidFill>
                <a:latin typeface="+mn-ea"/>
                <a:cs typeface="+mn-cs"/>
              </a:rPr>
              <a:t>以太网卡、</a:t>
            </a:r>
            <a:r>
              <a:rPr lang="en-US" altLang="zh-CN" sz="2000" dirty="0">
                <a:solidFill>
                  <a:schemeClr val="tx1"/>
                </a:solidFill>
                <a:latin typeface="+mn-ea"/>
                <a:cs typeface="+mn-cs"/>
              </a:rPr>
              <a:t>10Mbps/100Mbps</a:t>
            </a:r>
            <a:r>
              <a:rPr lang="zh-CN" altLang="zh-CN" sz="2000" dirty="0">
                <a:solidFill>
                  <a:schemeClr val="tx1"/>
                </a:solidFill>
                <a:latin typeface="+mn-ea"/>
                <a:cs typeface="+mn-cs"/>
              </a:rPr>
              <a:t>自适应网卡、</a:t>
            </a:r>
            <a:r>
              <a:rPr lang="en-US" altLang="zh-CN" sz="2000" dirty="0">
                <a:solidFill>
                  <a:schemeClr val="tx1"/>
                </a:solidFill>
                <a:latin typeface="+mn-ea"/>
                <a:cs typeface="+mn-cs"/>
              </a:rPr>
              <a:t>1000Mbps</a:t>
            </a:r>
            <a:r>
              <a:rPr lang="zh-CN" altLang="zh-CN" sz="2000" dirty="0">
                <a:solidFill>
                  <a:schemeClr val="tx1"/>
                </a:solidFill>
                <a:latin typeface="+mn-ea"/>
                <a:cs typeface="+mn-cs"/>
              </a:rPr>
              <a:t>千兆以太网卡以及最新出现的万兆网卡五种。对于一般家庭用户选购</a:t>
            </a:r>
            <a:r>
              <a:rPr lang="en-US" altLang="zh-CN" sz="2000" dirty="0">
                <a:solidFill>
                  <a:schemeClr val="tx1"/>
                </a:solidFill>
                <a:latin typeface="+mn-ea"/>
                <a:cs typeface="+mn-cs"/>
              </a:rPr>
              <a:t>100Mbps</a:t>
            </a:r>
            <a:r>
              <a:rPr lang="zh-CN" altLang="zh-CN" sz="2000" dirty="0">
                <a:solidFill>
                  <a:schemeClr val="tx1"/>
                </a:solidFill>
                <a:latin typeface="+mn-ea"/>
                <a:cs typeface="+mn-cs"/>
              </a:rPr>
              <a:t>或者</a:t>
            </a:r>
            <a:r>
              <a:rPr lang="en-US" altLang="zh-CN" sz="2000" dirty="0">
                <a:solidFill>
                  <a:schemeClr val="tx1"/>
                </a:solidFill>
                <a:latin typeface="+mn-ea"/>
                <a:cs typeface="+mn-cs"/>
              </a:rPr>
              <a:t>10Mbps/100Mbps</a:t>
            </a:r>
            <a:r>
              <a:rPr lang="zh-CN" altLang="zh-CN" sz="2000" dirty="0">
                <a:solidFill>
                  <a:schemeClr val="tx1"/>
                </a:solidFill>
                <a:latin typeface="+mn-ea"/>
                <a:cs typeface="+mn-cs"/>
              </a:rPr>
              <a:t>自适应网卡即可。</a:t>
            </a:r>
          </a:p>
          <a:p>
            <a:pPr lvl="1" algn="just">
              <a:buFont typeface="Wingdings" pitchFamily="2" charset="2"/>
              <a:buNone/>
            </a:pPr>
            <a:endParaRPr lang="zh-CN" altLang="en-US" dirty="0"/>
          </a:p>
          <a:p>
            <a:pPr lvl="1" algn="just">
              <a:buFont typeface="Wingdings" pitchFamily="2" charset="2"/>
              <a:buNone/>
            </a:pPr>
            <a:endParaRPr lang="zh-CN" altLang="en-US" dirty="0"/>
          </a:p>
          <a:p>
            <a:endParaRPr lang="en-US" altLang="zh-CN" dirty="0"/>
          </a:p>
        </p:txBody>
      </p:sp>
      <p:pic>
        <p:nvPicPr>
          <p:cNvPr id="129029" name="Picture 5"/>
          <p:cNvPicPr>
            <a:picLocks noChangeAspect="1" noChangeArrowheads="1"/>
          </p:cNvPicPr>
          <p:nvPr/>
        </p:nvPicPr>
        <p:blipFill>
          <a:blip r:embed="rId2" cstate="print">
            <a:lum bright="-18000"/>
            <a:extLst>
              <a:ext uri="{28A0092B-C50C-407E-A947-70E740481C1C}">
                <a14:useLocalDpi xmlns:a14="http://schemas.microsoft.com/office/drawing/2010/main" val="0"/>
              </a:ext>
            </a:extLst>
          </a:blip>
          <a:srcRect/>
          <a:stretch>
            <a:fillRect/>
          </a:stretch>
        </p:blipFill>
        <p:spPr bwMode="auto">
          <a:xfrm>
            <a:off x="5724128" y="5085184"/>
            <a:ext cx="2233199" cy="1440160"/>
          </a:xfrm>
          <a:prstGeom prst="rect">
            <a:avLst/>
          </a:prstGeom>
          <a:noFill/>
          <a:extLst>
            <a:ext uri="{909E8E84-426E-40DD-AFC4-6F175D3DCCD1}">
              <a14:hiddenFill xmlns:a14="http://schemas.microsoft.com/office/drawing/2010/main">
                <a:solidFill>
                  <a:srgbClr val="FFFFFF"/>
                </a:solidFill>
              </a14:hiddenFill>
            </a:ext>
          </a:extLst>
        </p:spPr>
      </p:pic>
      <p:sp>
        <p:nvSpPr>
          <p:cNvPr id="2" name="灯片编号占位符 1"/>
          <p:cNvSpPr>
            <a:spLocks noGrp="1"/>
          </p:cNvSpPr>
          <p:nvPr>
            <p:ph type="sldNum" sz="quarter" idx="12"/>
          </p:nvPr>
        </p:nvSpPr>
        <p:spPr>
          <a:xfrm>
            <a:off x="7020272" y="6165304"/>
            <a:ext cx="1905000" cy="457200"/>
          </a:xfrm>
        </p:spPr>
        <p:txBody>
          <a:bodyPr/>
          <a:lstStyle/>
          <a:p>
            <a:fld id="{38BFDA3A-F3B8-4ED7-BC2E-4D9BC01BD58A}" type="slidenum">
              <a:rPr lang="en-US" altLang="zh-CN" smtClean="0"/>
              <a:pPr/>
              <a:t>65</a:t>
            </a:fld>
            <a:endParaRPr lang="en-US" altLang="zh-CN"/>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p:txBody>
          <a:bodyPr/>
          <a:lstStyle/>
          <a:p>
            <a:r>
              <a:rPr lang="zh-CN" altLang="en-US" dirty="0" smtClean="0"/>
              <a:t>任务四  计算机组件选购与组装技巧</a:t>
            </a:r>
            <a:endParaRPr lang="zh-CN" altLang="en-US" dirty="0"/>
          </a:p>
        </p:txBody>
      </p:sp>
      <p:sp>
        <p:nvSpPr>
          <p:cNvPr id="130051" name="Rectangle 3"/>
          <p:cNvSpPr>
            <a:spLocks noGrp="1" noChangeArrowheads="1"/>
          </p:cNvSpPr>
          <p:nvPr>
            <p:ph idx="1"/>
          </p:nvPr>
        </p:nvSpPr>
        <p:spPr/>
        <p:txBody>
          <a:bodyPr/>
          <a:lstStyle/>
          <a:p>
            <a:r>
              <a:rPr lang="en-US" altLang="zh-CN" sz="2000" b="1" dirty="0">
                <a:solidFill>
                  <a:schemeClr val="tx1"/>
                </a:solidFill>
              </a:rPr>
              <a:t>9.</a:t>
            </a:r>
            <a:r>
              <a:rPr lang="zh-CN" altLang="zh-CN" sz="2000" b="1" dirty="0">
                <a:solidFill>
                  <a:schemeClr val="tx1"/>
                </a:solidFill>
              </a:rPr>
              <a:t>机箱和电源</a:t>
            </a:r>
          </a:p>
          <a:p>
            <a:pPr>
              <a:buFont typeface="Wingdings" panose="05000000000000000000" pitchFamily="2" charset="2"/>
              <a:buChar char="Ø"/>
            </a:pPr>
            <a:r>
              <a:rPr lang="zh-CN" altLang="zh-CN" sz="2000" dirty="0">
                <a:solidFill>
                  <a:schemeClr val="tx1"/>
                </a:solidFill>
              </a:rPr>
              <a:t>机</a:t>
            </a:r>
            <a:r>
              <a:rPr lang="zh-CN" altLang="zh-CN" sz="2000" dirty="0" smtClean="0">
                <a:solidFill>
                  <a:schemeClr val="tx1"/>
                </a:solidFill>
              </a:rPr>
              <a:t>箱的</a:t>
            </a:r>
            <a:r>
              <a:rPr lang="zh-CN" altLang="zh-CN" sz="2000" dirty="0">
                <a:solidFill>
                  <a:schemeClr val="tx1"/>
                </a:solidFill>
              </a:rPr>
              <a:t>主要作用是放置和固定各电脑</a:t>
            </a:r>
            <a:r>
              <a:rPr lang="zh-CN" altLang="zh-CN" sz="2000" dirty="0" smtClean="0">
                <a:solidFill>
                  <a:schemeClr val="tx1"/>
                </a:solidFill>
              </a:rPr>
              <a:t>配件</a:t>
            </a:r>
            <a:endParaRPr lang="en-US" altLang="zh-CN" sz="2000" dirty="0" smtClean="0">
              <a:solidFill>
                <a:schemeClr val="tx1"/>
              </a:solidFill>
            </a:endParaRPr>
          </a:p>
          <a:p>
            <a:pPr>
              <a:buFont typeface="Wingdings" panose="05000000000000000000" pitchFamily="2" charset="2"/>
              <a:buChar char="Ø"/>
            </a:pPr>
            <a:r>
              <a:rPr lang="zh-CN" altLang="zh-CN" sz="2000" dirty="0" smtClean="0">
                <a:solidFill>
                  <a:schemeClr val="tx1"/>
                </a:solidFill>
              </a:rPr>
              <a:t>此外</a:t>
            </a:r>
            <a:r>
              <a:rPr lang="zh-CN" altLang="zh-CN" sz="2000" dirty="0">
                <a:solidFill>
                  <a:schemeClr val="tx1"/>
                </a:solidFill>
              </a:rPr>
              <a:t>，电脑机箱具有电磁辐射的屏蔽的重要作用</a:t>
            </a:r>
            <a:r>
              <a:rPr lang="zh-CN" altLang="zh-CN" sz="2000" dirty="0" smtClean="0">
                <a:solidFill>
                  <a:schemeClr val="tx1"/>
                </a:solidFill>
              </a:rPr>
              <a:t>。</a:t>
            </a:r>
            <a:endParaRPr lang="en-US" altLang="zh-CN" sz="2000" dirty="0" smtClean="0">
              <a:solidFill>
                <a:schemeClr val="tx1"/>
              </a:solidFill>
            </a:endParaRPr>
          </a:p>
          <a:p>
            <a:pPr>
              <a:buFont typeface="Wingdings" panose="05000000000000000000" pitchFamily="2" charset="2"/>
              <a:buChar char="Ø"/>
            </a:pPr>
            <a:r>
              <a:rPr lang="zh-CN" altLang="zh-CN" sz="2000" dirty="0" smtClean="0">
                <a:solidFill>
                  <a:schemeClr val="tx1"/>
                </a:solidFill>
              </a:rPr>
              <a:t>电源提供</a:t>
            </a:r>
            <a:r>
              <a:rPr lang="zh-CN" altLang="zh-CN" sz="2000" dirty="0">
                <a:solidFill>
                  <a:schemeClr val="tx1"/>
                </a:solidFill>
              </a:rPr>
              <a:t>计算机中所有部件所需要的</a:t>
            </a:r>
            <a:r>
              <a:rPr lang="zh-CN" altLang="zh-CN" sz="2000" dirty="0" smtClean="0">
                <a:solidFill>
                  <a:schemeClr val="tx1"/>
                </a:solidFill>
              </a:rPr>
              <a:t>电能</a:t>
            </a:r>
            <a:r>
              <a:rPr lang="zh-CN" altLang="en-US" sz="2000" dirty="0" smtClean="0">
                <a:solidFill>
                  <a:schemeClr val="tx1"/>
                </a:solidFill>
              </a:rPr>
              <a:t>。</a:t>
            </a:r>
            <a:endParaRPr lang="en-US" altLang="zh-CN" sz="2000" dirty="0" smtClean="0">
              <a:solidFill>
                <a:schemeClr val="tx1"/>
              </a:solidFill>
            </a:endParaRPr>
          </a:p>
          <a:p>
            <a:r>
              <a:rPr lang="zh-CN" altLang="zh-CN" sz="2000" dirty="0" smtClean="0">
                <a:solidFill>
                  <a:schemeClr val="tx1"/>
                </a:solidFill>
              </a:rPr>
              <a:t> </a:t>
            </a:r>
            <a:r>
              <a:rPr lang="en-US" altLang="zh-CN" sz="2000" dirty="0" smtClean="0">
                <a:solidFill>
                  <a:schemeClr val="tx1"/>
                </a:solidFill>
              </a:rPr>
              <a:t>(</a:t>
            </a:r>
            <a:r>
              <a:rPr lang="en-US" altLang="zh-CN" sz="2000" dirty="0">
                <a:solidFill>
                  <a:schemeClr val="tx1"/>
                </a:solidFill>
              </a:rPr>
              <a:t>1)</a:t>
            </a:r>
            <a:r>
              <a:rPr lang="zh-CN" altLang="zh-CN" sz="2000" dirty="0">
                <a:solidFill>
                  <a:schemeClr val="tx1"/>
                </a:solidFill>
              </a:rPr>
              <a:t>电源选购指南</a:t>
            </a:r>
          </a:p>
          <a:p>
            <a:pPr marL="400050" lvl="1" indent="0">
              <a:buNone/>
            </a:pPr>
            <a:r>
              <a:rPr lang="zh-CN" altLang="zh-CN" sz="2000" dirty="0">
                <a:solidFill>
                  <a:schemeClr val="tx1"/>
                </a:solidFill>
              </a:rPr>
              <a:t>①电源重量。好的电源一般比较重一些。 </a:t>
            </a:r>
          </a:p>
          <a:p>
            <a:pPr marL="400050" lvl="1" indent="0">
              <a:buNone/>
            </a:pPr>
            <a:r>
              <a:rPr lang="zh-CN" altLang="zh-CN" sz="2000" dirty="0">
                <a:solidFill>
                  <a:schemeClr val="tx1"/>
                </a:solidFill>
              </a:rPr>
              <a:t>②从外壳散热窗往里看，质量好的电源采用铝或铜散热片，而且较大、较厚。</a:t>
            </a:r>
          </a:p>
          <a:p>
            <a:pPr marL="400050" lvl="1" indent="0">
              <a:buNone/>
            </a:pPr>
            <a:r>
              <a:rPr lang="zh-CN" altLang="zh-CN" sz="2000" dirty="0">
                <a:solidFill>
                  <a:schemeClr val="tx1"/>
                </a:solidFill>
              </a:rPr>
              <a:t>③电源铭牌，通过电源铭牌可以了解到电源的型号、功率、认证等基本的性能指标性息。</a:t>
            </a:r>
          </a:p>
          <a:p>
            <a:pPr lvl="1" algn="just">
              <a:buFont typeface="Wingdings" pitchFamily="2" charset="2"/>
              <a:buNone/>
            </a:pPr>
            <a:endParaRPr lang="en-US" altLang="zh-CN" sz="2000" dirty="0"/>
          </a:p>
          <a:p>
            <a:pPr lvl="1"/>
            <a:endParaRPr lang="en-US" altLang="zh-CN" sz="2000" dirty="0"/>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66</a:t>
            </a:fld>
            <a:endParaRPr lang="en-US" altLang="zh-CN"/>
          </a:p>
        </p:txBody>
      </p:sp>
      <p:pic>
        <p:nvPicPr>
          <p:cNvPr id="130053" name="Picture 5" descr="图9"/>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372200" y="5013176"/>
            <a:ext cx="2209800" cy="1701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p:txBody>
          <a:bodyPr/>
          <a:lstStyle/>
          <a:p>
            <a:r>
              <a:rPr lang="zh-CN" altLang="en-US" dirty="0" smtClean="0"/>
              <a:t>任务四  计算机组件选购与组装技巧</a:t>
            </a:r>
            <a:endParaRPr lang="zh-CN" altLang="en-US" dirty="0"/>
          </a:p>
        </p:txBody>
      </p:sp>
      <p:sp>
        <p:nvSpPr>
          <p:cNvPr id="131075" name="Rectangle 3"/>
          <p:cNvSpPr>
            <a:spLocks noGrp="1" noChangeArrowheads="1"/>
          </p:cNvSpPr>
          <p:nvPr>
            <p:ph type="body" idx="1"/>
          </p:nvPr>
        </p:nvSpPr>
        <p:spPr/>
        <p:txBody>
          <a:bodyPr/>
          <a:lstStyle/>
          <a:p>
            <a:pPr algn="just">
              <a:buFont typeface="Wingdings" pitchFamily="2" charset="2"/>
              <a:buNone/>
            </a:pPr>
            <a:r>
              <a:rPr lang="zh-CN" altLang="en-US" sz="2000" dirty="0" smtClean="0"/>
              <a:t>二、电脑选购配置方案</a:t>
            </a:r>
            <a:endParaRPr lang="en-US" altLang="zh-CN" sz="2000" dirty="0" smtClean="0"/>
          </a:p>
          <a:p>
            <a:pPr algn="just">
              <a:buFont typeface="Wingdings" pitchFamily="2" charset="2"/>
              <a:buNone/>
            </a:pPr>
            <a:r>
              <a:rPr lang="zh-CN" altLang="en-US" sz="2000" dirty="0" smtClean="0"/>
              <a:t>    下面</a:t>
            </a:r>
            <a:r>
              <a:rPr lang="zh-CN" altLang="en-US" sz="2000" dirty="0"/>
              <a:t>从高中低三种用户的角度考虑推荐高中低三套电脑选购配置方案如表</a:t>
            </a:r>
            <a:r>
              <a:rPr lang="en-US" altLang="zh-CN" sz="2000" dirty="0"/>
              <a:t>1-10</a:t>
            </a:r>
            <a:r>
              <a:rPr lang="zh-CN" altLang="en-US" sz="2000" dirty="0"/>
              <a:t>、表</a:t>
            </a:r>
            <a:r>
              <a:rPr lang="en-US" altLang="zh-CN" sz="2000" dirty="0"/>
              <a:t>1-11</a:t>
            </a:r>
            <a:r>
              <a:rPr lang="zh-CN" altLang="en-US" sz="2000" dirty="0"/>
              <a:t>、表</a:t>
            </a:r>
            <a:r>
              <a:rPr lang="en-US" altLang="zh-CN" sz="2000" dirty="0"/>
              <a:t>1-12</a:t>
            </a:r>
            <a:r>
              <a:rPr lang="zh-CN" altLang="en-US" sz="2000" dirty="0"/>
              <a:t>所示。</a:t>
            </a:r>
          </a:p>
          <a:p>
            <a:pPr algn="just">
              <a:buFont typeface="Wingdings" pitchFamily="2" charset="2"/>
              <a:buNone/>
            </a:pPr>
            <a:endParaRPr lang="zh-CN" altLang="en-US" sz="2000" dirty="0"/>
          </a:p>
          <a:p>
            <a:endParaRPr lang="en-US" altLang="zh-CN" dirty="0"/>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67</a:t>
            </a:fld>
            <a:endParaRPr lang="en-US" altLang="zh-CN"/>
          </a:p>
        </p:txBody>
      </p:sp>
      <p:pic>
        <p:nvPicPr>
          <p:cNvPr id="13107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2978154"/>
            <a:ext cx="6441388" cy="28708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p:txBody>
          <a:bodyPr/>
          <a:lstStyle/>
          <a:p>
            <a:r>
              <a:rPr lang="zh-CN" altLang="en-US" dirty="0" smtClean="0"/>
              <a:t>任务四  计算机组件选购与组装技巧</a:t>
            </a:r>
            <a:endParaRPr lang="zh-CN" altLang="zh-CN" dirty="0"/>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68</a:t>
            </a:fld>
            <a:endParaRPr lang="en-US" altLang="zh-CN"/>
          </a:p>
        </p:txBody>
      </p:sp>
      <p:pic>
        <p:nvPicPr>
          <p:cNvPr id="13210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988840"/>
            <a:ext cx="7583963" cy="3447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p:txBody>
          <a:bodyPr/>
          <a:lstStyle/>
          <a:p>
            <a:r>
              <a:rPr lang="zh-CN" altLang="en-US" dirty="0" smtClean="0"/>
              <a:t>任务四  计算机组件选购与组装技巧</a:t>
            </a:r>
            <a:endParaRPr lang="zh-CN" altLang="zh-CN" dirty="0"/>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69</a:t>
            </a:fld>
            <a:endParaRPr lang="en-US" altLang="zh-CN"/>
          </a:p>
        </p:txBody>
      </p:sp>
      <p:pic>
        <p:nvPicPr>
          <p:cNvPr id="133126"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1916832"/>
            <a:ext cx="7463310" cy="33123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r>
              <a:rPr lang="zh-CN" altLang="en-US" dirty="0" smtClean="0"/>
              <a:t>任务一 了解计算机系统的基本组成</a:t>
            </a:r>
            <a:endParaRPr lang="zh-CN" altLang="zh-CN" dirty="0"/>
          </a:p>
        </p:txBody>
      </p:sp>
      <p:sp>
        <p:nvSpPr>
          <p:cNvPr id="63491" name="Rectangle 3"/>
          <p:cNvSpPr>
            <a:spLocks noGrp="1" noChangeArrowheads="1"/>
          </p:cNvSpPr>
          <p:nvPr>
            <p:ph type="body" idx="1"/>
          </p:nvPr>
        </p:nvSpPr>
        <p:spPr/>
        <p:txBody>
          <a:bodyPr/>
          <a:lstStyle/>
          <a:p>
            <a:pPr algn="just">
              <a:buFont typeface="Wingdings" pitchFamily="2" charset="2"/>
              <a:buNone/>
            </a:pPr>
            <a:r>
              <a:rPr lang="zh-CN" altLang="en-US" dirty="0" smtClean="0"/>
              <a:t>二、计算机</a:t>
            </a:r>
            <a:r>
              <a:rPr lang="zh-CN" altLang="en-US" dirty="0"/>
              <a:t>硬件系统的组成</a:t>
            </a:r>
          </a:p>
          <a:p>
            <a:pPr lvl="1">
              <a:lnSpc>
                <a:spcPct val="150000"/>
              </a:lnSpc>
              <a:buFont typeface="Wingdings" panose="05000000000000000000" pitchFamily="2" charset="2"/>
              <a:buChar char="Ø"/>
            </a:pPr>
            <a:r>
              <a:rPr lang="zh-CN" altLang="en-US" dirty="0"/>
              <a:t>计算机硬件是组成计算机的物理设备，它们是构成计算机物理实体的总称。计算机硬件由各种单元、器件和电子线路组成，包括运算器、控制器、存储器、输入</a:t>
            </a:r>
            <a:r>
              <a:rPr lang="en-US" altLang="zh-CN" dirty="0"/>
              <a:t>/</a:t>
            </a:r>
            <a:r>
              <a:rPr lang="zh-CN" altLang="en-US" dirty="0"/>
              <a:t>输出设备和各种线路、总线等。计算机硬件系统的基本组成如图</a:t>
            </a:r>
            <a:r>
              <a:rPr lang="en-US" altLang="zh-CN" dirty="0"/>
              <a:t>1-2</a:t>
            </a:r>
            <a:r>
              <a:rPr lang="zh-CN" altLang="en-US" dirty="0"/>
              <a:t>所示，下面以微型计算机为例，说明各部分的作用。</a:t>
            </a:r>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7</a:t>
            </a:fld>
            <a:endParaRPr lang="en-US" altLang="zh-CN"/>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p:txBody>
          <a:bodyPr/>
          <a:lstStyle/>
          <a:p>
            <a:r>
              <a:rPr lang="zh-CN" altLang="en-US" dirty="0" smtClean="0"/>
              <a:t>任务四  计算机组件选购与组装技巧</a:t>
            </a:r>
            <a:endParaRPr lang="zh-CN" altLang="zh-CN" dirty="0"/>
          </a:p>
        </p:txBody>
      </p:sp>
      <p:sp>
        <p:nvSpPr>
          <p:cNvPr id="134147" name="Rectangle 3"/>
          <p:cNvSpPr>
            <a:spLocks noGrp="1" noChangeArrowheads="1"/>
          </p:cNvSpPr>
          <p:nvPr>
            <p:ph type="body" idx="1"/>
          </p:nvPr>
        </p:nvSpPr>
        <p:spPr/>
        <p:txBody>
          <a:bodyPr/>
          <a:lstStyle/>
          <a:p>
            <a:pPr marL="57150" indent="0" algn="just">
              <a:buNone/>
            </a:pPr>
            <a:r>
              <a:rPr lang="zh-CN" altLang="en-US" dirty="0" smtClean="0"/>
              <a:t>三、计算机</a:t>
            </a:r>
            <a:r>
              <a:rPr lang="zh-CN" altLang="en-US" dirty="0"/>
              <a:t>组件</a:t>
            </a:r>
            <a:r>
              <a:rPr lang="zh-CN" altLang="en-US" dirty="0" smtClean="0"/>
              <a:t>组装</a:t>
            </a:r>
            <a:endParaRPr lang="en-US" altLang="zh-CN" dirty="0" smtClean="0"/>
          </a:p>
          <a:p>
            <a:r>
              <a:rPr lang="en-US" altLang="zh-CN" sz="2000" b="1" dirty="0"/>
              <a:t>1</a:t>
            </a:r>
            <a:r>
              <a:rPr lang="zh-CN" altLang="zh-CN" sz="2000" b="1" dirty="0"/>
              <a:t>．计算机组装的注意事项：</a:t>
            </a:r>
          </a:p>
          <a:p>
            <a:pPr marL="0" indent="0">
              <a:buNone/>
            </a:pPr>
            <a:r>
              <a:rPr lang="zh-CN" altLang="zh-CN" sz="2000" dirty="0"/>
              <a:t>（</a:t>
            </a:r>
            <a:r>
              <a:rPr lang="en-US" altLang="zh-CN" sz="2000" dirty="0"/>
              <a:t>1</a:t>
            </a:r>
            <a:r>
              <a:rPr lang="zh-CN" altLang="zh-CN" sz="2000" dirty="0"/>
              <a:t>）由于人体带有静电，而静电对电子器件很容易造成损伤，所以在装机前，一定要先清除身上的静电。比如，用手触摸一下与地相接触的金属物体或者用水洗一下手，当然若有条件的话可以佩戴防静电环。</a:t>
            </a:r>
          </a:p>
          <a:p>
            <a:pPr marL="0" indent="0">
              <a:buNone/>
            </a:pPr>
            <a:r>
              <a:rPr lang="zh-CN" altLang="zh-CN" sz="2000" dirty="0"/>
              <a:t>（</a:t>
            </a:r>
            <a:r>
              <a:rPr lang="en-US" altLang="zh-CN" sz="2000" dirty="0"/>
              <a:t>2</a:t>
            </a:r>
            <a:r>
              <a:rPr lang="zh-CN" altLang="zh-CN" sz="2000" dirty="0"/>
              <a:t>）在装机过程中，一定要注意对计算机的各个部件轻拿轻放，不要碰撞，更不能掉到地上。</a:t>
            </a:r>
          </a:p>
          <a:p>
            <a:pPr marL="0" indent="0">
              <a:buNone/>
            </a:pPr>
            <a:r>
              <a:rPr lang="zh-CN" altLang="zh-CN" sz="2000" dirty="0"/>
              <a:t>（</a:t>
            </a:r>
            <a:r>
              <a:rPr lang="en-US" altLang="zh-CN" sz="2000" dirty="0"/>
              <a:t>3</a:t>
            </a:r>
            <a:r>
              <a:rPr lang="zh-CN" altLang="zh-CN" sz="2000" dirty="0"/>
              <a:t>）在安装主板时一定要稳固，防止主板变形，不然就有可能对主板上的电子线路造成损伤。</a:t>
            </a:r>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70</a:t>
            </a:fld>
            <a:endParaRPr lang="en-US" altLang="zh-CN"/>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p:txBody>
          <a:bodyPr/>
          <a:lstStyle/>
          <a:p>
            <a:r>
              <a:rPr lang="zh-CN" altLang="en-US" dirty="0" smtClean="0"/>
              <a:t>任务四  计算机组件选购与组装技巧</a:t>
            </a:r>
            <a:endParaRPr lang="zh-CN" altLang="zh-CN" dirty="0"/>
          </a:p>
        </p:txBody>
      </p:sp>
      <p:sp>
        <p:nvSpPr>
          <p:cNvPr id="3" name="内容占位符 2"/>
          <p:cNvSpPr>
            <a:spLocks noGrp="1"/>
          </p:cNvSpPr>
          <p:nvPr>
            <p:ph idx="1"/>
          </p:nvPr>
        </p:nvSpPr>
        <p:spPr/>
        <p:txBody>
          <a:bodyPr/>
          <a:lstStyle/>
          <a:p>
            <a:r>
              <a:rPr lang="en-US" altLang="zh-CN" sz="2000" b="1" dirty="0"/>
              <a:t>2</a:t>
            </a:r>
            <a:r>
              <a:rPr lang="zh-CN" altLang="zh-CN" sz="2000" b="1" dirty="0"/>
              <a:t>．计算机组装的基本步骤：</a:t>
            </a:r>
          </a:p>
          <a:p>
            <a:pPr marL="0" indent="0">
              <a:buNone/>
            </a:pPr>
            <a:r>
              <a:rPr lang="zh-CN" altLang="zh-CN" sz="2000" dirty="0" smtClean="0"/>
              <a:t>（</a:t>
            </a:r>
            <a:r>
              <a:rPr lang="en-US" altLang="zh-CN" sz="2000" dirty="0"/>
              <a:t>1</a:t>
            </a:r>
            <a:r>
              <a:rPr lang="zh-CN" altLang="zh-CN" sz="2000" dirty="0"/>
              <a:t>）电源的安装，主要是将电源安装在机箱里。</a:t>
            </a:r>
          </a:p>
          <a:p>
            <a:pPr marL="0" indent="0">
              <a:buNone/>
            </a:pPr>
            <a:r>
              <a:rPr lang="zh-CN" altLang="zh-CN" sz="2000" dirty="0"/>
              <a:t>（</a:t>
            </a:r>
            <a:r>
              <a:rPr lang="en-US" altLang="zh-CN" sz="2000" dirty="0"/>
              <a:t>2</a:t>
            </a:r>
            <a:r>
              <a:rPr lang="zh-CN" altLang="zh-CN" sz="2000" dirty="0"/>
              <a:t>）</a:t>
            </a:r>
            <a:r>
              <a:rPr lang="en-US" altLang="zh-CN" sz="2000" dirty="0"/>
              <a:t>CPU</a:t>
            </a:r>
            <a:r>
              <a:rPr lang="zh-CN" altLang="zh-CN" sz="2000" dirty="0"/>
              <a:t>与</a:t>
            </a:r>
            <a:r>
              <a:rPr lang="en-US" altLang="zh-CN" sz="2000" dirty="0"/>
              <a:t>CPU</a:t>
            </a:r>
            <a:r>
              <a:rPr lang="zh-CN" altLang="zh-CN" sz="2000" dirty="0"/>
              <a:t>散热风扇的安装，在主板上的处理器插槽上装上</a:t>
            </a:r>
            <a:r>
              <a:rPr lang="en-US" altLang="zh-CN" sz="2000" dirty="0"/>
              <a:t>CPU</a:t>
            </a:r>
            <a:r>
              <a:rPr lang="zh-CN" altLang="zh-CN" sz="2000" dirty="0"/>
              <a:t>，并且安装上散热风扇。</a:t>
            </a:r>
          </a:p>
          <a:p>
            <a:pPr marL="0" indent="0">
              <a:buNone/>
            </a:pPr>
            <a:r>
              <a:rPr lang="zh-CN" altLang="zh-CN" sz="2000" dirty="0"/>
              <a:t>（</a:t>
            </a:r>
            <a:r>
              <a:rPr lang="en-US" altLang="zh-CN" sz="2000" dirty="0"/>
              <a:t>3</a:t>
            </a:r>
            <a:r>
              <a:rPr lang="zh-CN" altLang="zh-CN" sz="2000" dirty="0"/>
              <a:t>）内存的安装，将内存条插入到主板的内存插槽中。</a:t>
            </a:r>
          </a:p>
          <a:p>
            <a:pPr marL="0" indent="0">
              <a:buNone/>
            </a:pPr>
            <a:r>
              <a:rPr lang="zh-CN" altLang="zh-CN" sz="2000" dirty="0"/>
              <a:t>（</a:t>
            </a:r>
            <a:r>
              <a:rPr lang="en-US" altLang="zh-CN" sz="2000" dirty="0"/>
              <a:t>4</a:t>
            </a:r>
            <a:r>
              <a:rPr lang="zh-CN" altLang="zh-CN" sz="2000" dirty="0"/>
              <a:t>）主板的安装，将主板安装在机箱主板上。</a:t>
            </a:r>
          </a:p>
          <a:p>
            <a:pPr marL="0" indent="0">
              <a:buNone/>
            </a:pPr>
            <a:r>
              <a:rPr lang="zh-CN" altLang="zh-CN" sz="2000" dirty="0"/>
              <a:t>（</a:t>
            </a:r>
            <a:r>
              <a:rPr lang="en-US" altLang="zh-CN" sz="2000" dirty="0"/>
              <a:t>5</a:t>
            </a:r>
            <a:r>
              <a:rPr lang="zh-CN" altLang="zh-CN" sz="2000" dirty="0"/>
              <a:t>）显卡、声卡与网卡的安装，在主板上找到合适的插槽后，将显卡、声卡与网卡插入。</a:t>
            </a:r>
          </a:p>
          <a:p>
            <a:pPr marL="0" indent="0">
              <a:buNone/>
            </a:pPr>
            <a:r>
              <a:rPr lang="zh-CN" altLang="zh-CN" sz="2000" dirty="0"/>
              <a:t>（</a:t>
            </a:r>
            <a:r>
              <a:rPr lang="en-US" altLang="zh-CN" sz="2000" dirty="0"/>
              <a:t>6</a:t>
            </a:r>
            <a:r>
              <a:rPr lang="zh-CN" altLang="zh-CN" sz="2000" dirty="0"/>
              <a:t>）驱动器的安装，这里主板是对硬盘驱动器和光盘驱动器进行安装。</a:t>
            </a:r>
          </a:p>
          <a:p>
            <a:pPr marL="0" indent="0">
              <a:buNone/>
            </a:pPr>
            <a:r>
              <a:rPr lang="zh-CN" altLang="zh-CN" sz="2000" dirty="0"/>
              <a:t>（</a:t>
            </a:r>
            <a:r>
              <a:rPr lang="en-US" altLang="zh-CN" sz="2000" dirty="0"/>
              <a:t>7</a:t>
            </a:r>
            <a:r>
              <a:rPr lang="zh-CN" altLang="zh-CN" sz="2000" dirty="0"/>
              <a:t>）连接线缆和输入</a:t>
            </a:r>
            <a:r>
              <a:rPr lang="en-US" altLang="zh-CN" sz="2000" dirty="0"/>
              <a:t>/</a:t>
            </a:r>
            <a:r>
              <a:rPr lang="zh-CN" altLang="zh-CN" sz="2000" dirty="0"/>
              <a:t>输出设备的安装，主要进行机箱内部相关线缆的连接以及输入</a:t>
            </a:r>
            <a:r>
              <a:rPr lang="en-US" altLang="zh-CN" sz="2000" dirty="0"/>
              <a:t>/</a:t>
            </a:r>
            <a:r>
              <a:rPr lang="zh-CN" altLang="zh-CN" sz="2000" dirty="0"/>
              <a:t>输出设备与机箱之间的连接。</a:t>
            </a:r>
            <a:endParaRPr lang="zh-CN" altLang="en-US" sz="2000" dirty="0"/>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71</a:t>
            </a:fld>
            <a:endParaRPr lang="en-US" altLang="zh-CN"/>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r>
              <a:rPr lang="zh-CN" altLang="en-US" dirty="0" smtClean="0"/>
              <a:t>任务一 了解计算机系统的基本组成</a:t>
            </a:r>
            <a:endParaRPr lang="zh-CN" altLang="zh-CN" dirty="0"/>
          </a:p>
        </p:txBody>
      </p:sp>
      <p:grpSp>
        <p:nvGrpSpPr>
          <p:cNvPr id="64516" name="Group 4"/>
          <p:cNvGrpSpPr>
            <a:grpSpLocks/>
          </p:cNvGrpSpPr>
          <p:nvPr/>
        </p:nvGrpSpPr>
        <p:grpSpPr bwMode="auto">
          <a:xfrm>
            <a:off x="1511300" y="2131220"/>
            <a:ext cx="5638800" cy="3429000"/>
            <a:chOff x="1200" y="1632"/>
            <a:chExt cx="3552" cy="2160"/>
          </a:xfrm>
        </p:grpSpPr>
        <p:grpSp>
          <p:nvGrpSpPr>
            <p:cNvPr id="64517" name="Group 5"/>
            <p:cNvGrpSpPr>
              <a:grpSpLocks/>
            </p:cNvGrpSpPr>
            <p:nvPr/>
          </p:nvGrpSpPr>
          <p:grpSpPr bwMode="auto">
            <a:xfrm>
              <a:off x="1200" y="1632"/>
              <a:ext cx="3552" cy="1905"/>
              <a:chOff x="1200" y="1632"/>
              <a:chExt cx="3552" cy="1905"/>
            </a:xfrm>
          </p:grpSpPr>
          <p:sp>
            <p:nvSpPr>
              <p:cNvPr id="64518" name="Text Box 6"/>
              <p:cNvSpPr txBox="1">
                <a:spLocks noChangeArrowheads="1"/>
              </p:cNvSpPr>
              <p:nvPr/>
            </p:nvSpPr>
            <p:spPr bwMode="auto">
              <a:xfrm>
                <a:off x="1510" y="2328"/>
                <a:ext cx="516" cy="273"/>
              </a:xfrm>
              <a:prstGeom prst="rect">
                <a:avLst/>
              </a:prstGeom>
              <a:solidFill>
                <a:srgbClr val="FFFFFF"/>
              </a:solidFill>
              <a:ln w="9525">
                <a:solidFill>
                  <a:srgbClr val="000000"/>
                </a:solidFill>
                <a:miter lim="800000"/>
                <a:headEnd/>
                <a:tailEnd/>
              </a:ln>
            </p:spPr>
            <p:txBody>
              <a:bodyPr lIns="3600" tIns="72000" rIns="3600" bIns="3600"/>
              <a:lstStyle/>
              <a:p>
                <a:pPr algn="ctr" eaLnBrk="0" hangingPunct="0">
                  <a:lnSpc>
                    <a:spcPct val="96000"/>
                  </a:lnSpc>
                  <a:spcBef>
                    <a:spcPts val="88"/>
                  </a:spcBef>
                  <a:spcAft>
                    <a:spcPts val="300"/>
                  </a:spcAft>
                </a:pPr>
                <a:r>
                  <a:rPr lang="zh-CN" altLang="en-US" sz="1400">
                    <a:solidFill>
                      <a:srgbClr val="000000"/>
                    </a:solidFill>
                    <a:latin typeface="Times New Roman" pitchFamily="18" charset="0"/>
                  </a:rPr>
                  <a:t>输入设备</a:t>
                </a:r>
              </a:p>
            </p:txBody>
          </p:sp>
          <p:sp>
            <p:nvSpPr>
              <p:cNvPr id="64519" name="Text Box 7"/>
              <p:cNvSpPr txBox="1">
                <a:spLocks noChangeArrowheads="1"/>
              </p:cNvSpPr>
              <p:nvPr/>
            </p:nvSpPr>
            <p:spPr bwMode="auto">
              <a:xfrm>
                <a:off x="2576" y="1632"/>
                <a:ext cx="516" cy="273"/>
              </a:xfrm>
              <a:prstGeom prst="rect">
                <a:avLst/>
              </a:prstGeom>
              <a:solidFill>
                <a:srgbClr val="FFFFFF"/>
              </a:solidFill>
              <a:ln w="9525">
                <a:solidFill>
                  <a:srgbClr val="000000"/>
                </a:solidFill>
                <a:miter lim="800000"/>
                <a:headEnd/>
                <a:tailEnd/>
              </a:ln>
            </p:spPr>
            <p:txBody>
              <a:bodyPr lIns="3600" tIns="72000" rIns="3600" bIns="3600"/>
              <a:lstStyle/>
              <a:p>
                <a:pPr algn="ctr" eaLnBrk="0" hangingPunct="0">
                  <a:lnSpc>
                    <a:spcPct val="96000"/>
                  </a:lnSpc>
                  <a:spcBef>
                    <a:spcPts val="88"/>
                  </a:spcBef>
                  <a:spcAft>
                    <a:spcPts val="300"/>
                  </a:spcAft>
                </a:pPr>
                <a:r>
                  <a:rPr lang="zh-CN" altLang="en-US" sz="1600">
                    <a:solidFill>
                      <a:srgbClr val="000000"/>
                    </a:solidFill>
                    <a:latin typeface="Times New Roman" pitchFamily="18" charset="0"/>
                  </a:rPr>
                  <a:t>运算器</a:t>
                </a:r>
              </a:p>
            </p:txBody>
          </p:sp>
          <p:sp>
            <p:nvSpPr>
              <p:cNvPr id="64520" name="Text Box 8"/>
              <p:cNvSpPr txBox="1">
                <a:spLocks noChangeArrowheads="1"/>
              </p:cNvSpPr>
              <p:nvPr/>
            </p:nvSpPr>
            <p:spPr bwMode="auto">
              <a:xfrm>
                <a:off x="2576" y="2315"/>
                <a:ext cx="516" cy="273"/>
              </a:xfrm>
              <a:prstGeom prst="rect">
                <a:avLst/>
              </a:prstGeom>
              <a:solidFill>
                <a:srgbClr val="FFFFFF"/>
              </a:solidFill>
              <a:ln w="9525">
                <a:solidFill>
                  <a:srgbClr val="000000"/>
                </a:solidFill>
                <a:miter lim="800000"/>
                <a:headEnd/>
                <a:tailEnd/>
              </a:ln>
            </p:spPr>
            <p:txBody>
              <a:bodyPr lIns="3600" tIns="72000" rIns="3600" bIns="3600"/>
              <a:lstStyle/>
              <a:p>
                <a:pPr algn="ctr" eaLnBrk="0" hangingPunct="0">
                  <a:lnSpc>
                    <a:spcPct val="96000"/>
                  </a:lnSpc>
                  <a:spcBef>
                    <a:spcPts val="88"/>
                  </a:spcBef>
                  <a:spcAft>
                    <a:spcPts val="300"/>
                  </a:spcAft>
                </a:pPr>
                <a:r>
                  <a:rPr lang="zh-CN" altLang="en-US" sz="1600">
                    <a:solidFill>
                      <a:srgbClr val="000000"/>
                    </a:solidFill>
                    <a:latin typeface="Times New Roman" pitchFamily="18" charset="0"/>
                  </a:rPr>
                  <a:t>存储器</a:t>
                </a:r>
              </a:p>
            </p:txBody>
          </p:sp>
          <p:sp>
            <p:nvSpPr>
              <p:cNvPr id="64521" name="Text Box 9"/>
              <p:cNvSpPr txBox="1">
                <a:spLocks noChangeArrowheads="1"/>
              </p:cNvSpPr>
              <p:nvPr/>
            </p:nvSpPr>
            <p:spPr bwMode="auto">
              <a:xfrm>
                <a:off x="2576" y="3023"/>
                <a:ext cx="516" cy="273"/>
              </a:xfrm>
              <a:prstGeom prst="rect">
                <a:avLst/>
              </a:prstGeom>
              <a:solidFill>
                <a:srgbClr val="FFFFFF"/>
              </a:solidFill>
              <a:ln w="9525">
                <a:solidFill>
                  <a:srgbClr val="000000"/>
                </a:solidFill>
                <a:miter lim="800000"/>
                <a:headEnd/>
                <a:tailEnd/>
              </a:ln>
            </p:spPr>
            <p:txBody>
              <a:bodyPr lIns="3600" tIns="72000" rIns="3600" bIns="3600"/>
              <a:lstStyle/>
              <a:p>
                <a:pPr algn="ctr" eaLnBrk="0" hangingPunct="0">
                  <a:lnSpc>
                    <a:spcPct val="96000"/>
                  </a:lnSpc>
                  <a:spcBef>
                    <a:spcPts val="88"/>
                  </a:spcBef>
                  <a:spcAft>
                    <a:spcPts val="300"/>
                  </a:spcAft>
                </a:pPr>
                <a:r>
                  <a:rPr lang="zh-CN" altLang="en-US" sz="1600">
                    <a:solidFill>
                      <a:srgbClr val="000000"/>
                    </a:solidFill>
                    <a:latin typeface="Times New Roman" pitchFamily="18" charset="0"/>
                  </a:rPr>
                  <a:t>控制器</a:t>
                </a:r>
              </a:p>
            </p:txBody>
          </p:sp>
          <p:sp>
            <p:nvSpPr>
              <p:cNvPr id="64522" name="Text Box 10"/>
              <p:cNvSpPr txBox="1">
                <a:spLocks noChangeArrowheads="1"/>
              </p:cNvSpPr>
              <p:nvPr/>
            </p:nvSpPr>
            <p:spPr bwMode="auto">
              <a:xfrm>
                <a:off x="3557" y="2328"/>
                <a:ext cx="516" cy="273"/>
              </a:xfrm>
              <a:prstGeom prst="rect">
                <a:avLst/>
              </a:prstGeom>
              <a:solidFill>
                <a:srgbClr val="FFFFFF"/>
              </a:solidFill>
              <a:ln w="9525">
                <a:solidFill>
                  <a:srgbClr val="000000"/>
                </a:solidFill>
                <a:miter lim="800000"/>
                <a:headEnd/>
                <a:tailEnd/>
              </a:ln>
            </p:spPr>
            <p:txBody>
              <a:bodyPr lIns="3600" tIns="72000" rIns="3600" bIns="3600"/>
              <a:lstStyle/>
              <a:p>
                <a:pPr algn="ctr" eaLnBrk="0" hangingPunct="0">
                  <a:lnSpc>
                    <a:spcPct val="96000"/>
                  </a:lnSpc>
                  <a:spcBef>
                    <a:spcPts val="88"/>
                  </a:spcBef>
                  <a:spcAft>
                    <a:spcPts val="300"/>
                  </a:spcAft>
                </a:pPr>
                <a:r>
                  <a:rPr lang="zh-CN" altLang="en-US" sz="1400">
                    <a:solidFill>
                      <a:srgbClr val="000000"/>
                    </a:solidFill>
                    <a:latin typeface="Times New Roman" pitchFamily="18" charset="0"/>
                  </a:rPr>
                  <a:t>输出设备</a:t>
                </a:r>
              </a:p>
            </p:txBody>
          </p:sp>
          <p:sp>
            <p:nvSpPr>
              <p:cNvPr id="64523" name="AutoShape 11"/>
              <p:cNvSpPr>
                <a:spLocks noChangeArrowheads="1"/>
              </p:cNvSpPr>
              <p:nvPr/>
            </p:nvSpPr>
            <p:spPr bwMode="auto">
              <a:xfrm>
                <a:off x="1209" y="2389"/>
                <a:ext cx="283" cy="127"/>
              </a:xfrm>
              <a:prstGeom prst="rightArrow">
                <a:avLst>
                  <a:gd name="adj1" fmla="val 50000"/>
                  <a:gd name="adj2" fmla="val 55709"/>
                </a:avLst>
              </a:prstGeom>
              <a:solidFill>
                <a:srgbClr val="FFFFFF"/>
              </a:solidFill>
              <a:ln w="9525">
                <a:solidFill>
                  <a:srgbClr val="000000"/>
                </a:solidFill>
                <a:miter lim="800000"/>
                <a:headEnd/>
                <a:tailEnd/>
              </a:ln>
            </p:spPr>
            <p:txBody>
              <a:bodyPr/>
              <a:lstStyle/>
              <a:p>
                <a:endParaRPr lang="zh-CN" altLang="en-US"/>
              </a:p>
            </p:txBody>
          </p:sp>
          <p:sp>
            <p:nvSpPr>
              <p:cNvPr id="64524" name="AutoShape 12"/>
              <p:cNvSpPr>
                <a:spLocks noChangeArrowheads="1"/>
              </p:cNvSpPr>
              <p:nvPr/>
            </p:nvSpPr>
            <p:spPr bwMode="auto">
              <a:xfrm>
                <a:off x="3092" y="2389"/>
                <a:ext cx="471" cy="127"/>
              </a:xfrm>
              <a:prstGeom prst="rightArrow">
                <a:avLst>
                  <a:gd name="adj1" fmla="val 50000"/>
                  <a:gd name="adj2" fmla="val 92717"/>
                </a:avLst>
              </a:prstGeom>
              <a:solidFill>
                <a:srgbClr val="FFFFFF"/>
              </a:solidFill>
              <a:ln w="9525">
                <a:solidFill>
                  <a:srgbClr val="000000"/>
                </a:solidFill>
                <a:miter lim="800000"/>
                <a:headEnd/>
                <a:tailEnd/>
              </a:ln>
            </p:spPr>
            <p:txBody>
              <a:bodyPr/>
              <a:lstStyle/>
              <a:p>
                <a:endParaRPr lang="zh-CN" altLang="en-US"/>
              </a:p>
            </p:txBody>
          </p:sp>
          <p:sp>
            <p:nvSpPr>
              <p:cNvPr id="64525" name="Line 13"/>
              <p:cNvSpPr>
                <a:spLocks noChangeShapeType="1"/>
              </p:cNvSpPr>
              <p:nvPr/>
            </p:nvSpPr>
            <p:spPr bwMode="auto">
              <a:xfrm>
                <a:off x="2232" y="1750"/>
                <a:ext cx="358" cy="0"/>
              </a:xfrm>
              <a:prstGeom prst="line">
                <a:avLst/>
              </a:prstGeom>
              <a:noFill/>
              <a:ln w="6350">
                <a:solidFill>
                  <a:srgbClr val="000000"/>
                </a:solidFill>
                <a:round/>
                <a:headEnd/>
                <a:tailEnd type="triangle" w="sm" len="sm"/>
              </a:ln>
              <a:extLst>
                <a:ext uri="{909E8E84-426E-40DD-AFC4-6F175D3DCCD1}">
                  <a14:hiddenFill xmlns:a14="http://schemas.microsoft.com/office/drawing/2010/main">
                    <a:noFill/>
                  </a14:hiddenFill>
                </a:ext>
              </a:extLst>
            </p:spPr>
            <p:txBody>
              <a:bodyPr/>
              <a:lstStyle/>
              <a:p>
                <a:endParaRPr lang="zh-CN" altLang="en-US"/>
              </a:p>
            </p:txBody>
          </p:sp>
          <p:sp>
            <p:nvSpPr>
              <p:cNvPr id="64526" name="Line 14"/>
              <p:cNvSpPr>
                <a:spLocks noChangeShapeType="1"/>
              </p:cNvSpPr>
              <p:nvPr/>
            </p:nvSpPr>
            <p:spPr bwMode="auto">
              <a:xfrm>
                <a:off x="2227" y="1750"/>
                <a:ext cx="0" cy="134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4527" name="AutoShape 15"/>
              <p:cNvSpPr>
                <a:spLocks noChangeArrowheads="1"/>
              </p:cNvSpPr>
              <p:nvPr/>
            </p:nvSpPr>
            <p:spPr bwMode="auto">
              <a:xfrm>
                <a:off x="2026" y="2389"/>
                <a:ext cx="552" cy="149"/>
              </a:xfrm>
              <a:prstGeom prst="rightArrow">
                <a:avLst>
                  <a:gd name="adj1" fmla="val 50000"/>
                  <a:gd name="adj2" fmla="val 92617"/>
                </a:avLst>
              </a:prstGeom>
              <a:solidFill>
                <a:srgbClr val="FFFFFF"/>
              </a:solidFill>
              <a:ln w="9525">
                <a:solidFill>
                  <a:srgbClr val="000000"/>
                </a:solidFill>
                <a:miter lim="800000"/>
                <a:headEnd/>
                <a:tailEnd/>
              </a:ln>
            </p:spPr>
            <p:txBody>
              <a:bodyPr/>
              <a:lstStyle/>
              <a:p>
                <a:endParaRPr lang="zh-CN" altLang="en-US"/>
              </a:p>
            </p:txBody>
          </p:sp>
          <p:sp>
            <p:nvSpPr>
              <p:cNvPr id="64528" name="Line 16"/>
              <p:cNvSpPr>
                <a:spLocks noChangeShapeType="1"/>
              </p:cNvSpPr>
              <p:nvPr/>
            </p:nvSpPr>
            <p:spPr bwMode="auto">
              <a:xfrm>
                <a:off x="2230" y="3100"/>
                <a:ext cx="339" cy="0"/>
              </a:xfrm>
              <a:prstGeom prst="line">
                <a:avLst/>
              </a:prstGeom>
              <a:noFill/>
              <a:ln w="6350">
                <a:solidFill>
                  <a:srgbClr val="000000"/>
                </a:solidFill>
                <a:round/>
                <a:headEnd/>
                <a:tailEnd type="triangle" w="sm" len="sm"/>
              </a:ln>
              <a:extLst>
                <a:ext uri="{909E8E84-426E-40DD-AFC4-6F175D3DCCD1}">
                  <a14:hiddenFill xmlns:a14="http://schemas.microsoft.com/office/drawing/2010/main">
                    <a:noFill/>
                  </a14:hiddenFill>
                </a:ext>
              </a:extLst>
            </p:spPr>
            <p:txBody>
              <a:bodyPr/>
              <a:lstStyle/>
              <a:p>
                <a:endParaRPr lang="zh-CN" altLang="en-US"/>
              </a:p>
            </p:txBody>
          </p:sp>
          <p:sp>
            <p:nvSpPr>
              <p:cNvPr id="64529" name="Line 17"/>
              <p:cNvSpPr>
                <a:spLocks noChangeShapeType="1"/>
              </p:cNvSpPr>
              <p:nvPr/>
            </p:nvSpPr>
            <p:spPr bwMode="auto">
              <a:xfrm rot="10800000" flipH="1">
                <a:off x="1743" y="2596"/>
                <a:ext cx="0" cy="604"/>
              </a:xfrm>
              <a:prstGeom prst="line">
                <a:avLst/>
              </a:prstGeom>
              <a:noFill/>
              <a:ln w="7366">
                <a:solidFill>
                  <a:srgbClr val="000000"/>
                </a:solidFill>
                <a:round/>
                <a:headEnd/>
                <a:tailEnd type="triangle" w="sm" len="sm"/>
              </a:ln>
              <a:extLst>
                <a:ext uri="{909E8E84-426E-40DD-AFC4-6F175D3DCCD1}">
                  <a14:hiddenFill xmlns:a14="http://schemas.microsoft.com/office/drawing/2010/main">
                    <a:noFill/>
                  </a14:hiddenFill>
                </a:ext>
              </a:extLst>
            </p:spPr>
            <p:txBody>
              <a:bodyPr/>
              <a:lstStyle/>
              <a:p>
                <a:endParaRPr lang="zh-CN" altLang="en-US"/>
              </a:p>
            </p:txBody>
          </p:sp>
          <p:sp>
            <p:nvSpPr>
              <p:cNvPr id="64530" name="Line 18"/>
              <p:cNvSpPr>
                <a:spLocks noChangeShapeType="1"/>
              </p:cNvSpPr>
              <p:nvPr/>
            </p:nvSpPr>
            <p:spPr bwMode="auto">
              <a:xfrm>
                <a:off x="1748" y="3200"/>
                <a:ext cx="827" cy="0"/>
              </a:xfrm>
              <a:prstGeom prst="line">
                <a:avLst/>
              </a:prstGeom>
              <a:noFill/>
              <a:ln w="6350">
                <a:solidFill>
                  <a:srgbClr val="000000"/>
                </a:solidFill>
                <a:round/>
                <a:headEnd/>
                <a:tailEnd type="triangle" w="sm" len="sm"/>
              </a:ln>
              <a:extLst>
                <a:ext uri="{909E8E84-426E-40DD-AFC4-6F175D3DCCD1}">
                  <a14:hiddenFill xmlns:a14="http://schemas.microsoft.com/office/drawing/2010/main">
                    <a:noFill/>
                  </a14:hiddenFill>
                </a:ext>
              </a:extLst>
            </p:spPr>
            <p:txBody>
              <a:bodyPr/>
              <a:lstStyle/>
              <a:p>
                <a:endParaRPr lang="zh-CN" altLang="en-US"/>
              </a:p>
            </p:txBody>
          </p:sp>
          <p:sp>
            <p:nvSpPr>
              <p:cNvPr id="64531" name="Line 19"/>
              <p:cNvSpPr>
                <a:spLocks noChangeShapeType="1"/>
              </p:cNvSpPr>
              <p:nvPr/>
            </p:nvSpPr>
            <p:spPr bwMode="auto">
              <a:xfrm>
                <a:off x="3096" y="3136"/>
                <a:ext cx="650" cy="0"/>
              </a:xfrm>
              <a:prstGeom prst="line">
                <a:avLst/>
              </a:prstGeom>
              <a:noFill/>
              <a:ln w="6350">
                <a:solidFill>
                  <a:srgbClr val="000000"/>
                </a:solidFill>
                <a:round/>
                <a:headEnd type="triangl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64532" name="Line 20"/>
              <p:cNvSpPr>
                <a:spLocks noChangeShapeType="1"/>
              </p:cNvSpPr>
              <p:nvPr/>
            </p:nvSpPr>
            <p:spPr bwMode="auto">
              <a:xfrm rot="10800000">
                <a:off x="3746" y="2601"/>
                <a:ext cx="0" cy="528"/>
              </a:xfrm>
              <a:prstGeom prst="line">
                <a:avLst/>
              </a:prstGeom>
              <a:noFill/>
              <a:ln w="6350">
                <a:solidFill>
                  <a:srgbClr val="000000"/>
                </a:solidFill>
                <a:round/>
                <a:headEnd/>
                <a:tailEnd type="triangle" w="sm" len="sm"/>
              </a:ln>
              <a:extLst>
                <a:ext uri="{909E8E84-426E-40DD-AFC4-6F175D3DCCD1}">
                  <a14:hiddenFill xmlns:a14="http://schemas.microsoft.com/office/drawing/2010/main">
                    <a:noFill/>
                  </a14:hiddenFill>
                </a:ext>
              </a:extLst>
            </p:spPr>
            <p:txBody>
              <a:bodyPr/>
              <a:lstStyle/>
              <a:p>
                <a:endParaRPr lang="zh-CN" altLang="en-US"/>
              </a:p>
            </p:txBody>
          </p:sp>
          <p:sp>
            <p:nvSpPr>
              <p:cNvPr id="64533" name="Line 21"/>
              <p:cNvSpPr>
                <a:spLocks noChangeShapeType="1"/>
              </p:cNvSpPr>
              <p:nvPr/>
            </p:nvSpPr>
            <p:spPr bwMode="auto">
              <a:xfrm>
                <a:off x="3875" y="3151"/>
                <a:ext cx="282" cy="0"/>
              </a:xfrm>
              <a:prstGeom prst="line">
                <a:avLst/>
              </a:prstGeom>
              <a:noFill/>
              <a:ln w="6350">
                <a:solidFill>
                  <a:srgbClr val="000000"/>
                </a:solidFill>
                <a:round/>
                <a:headEnd/>
                <a:tailEnd type="triangle" w="sm" len="sm"/>
              </a:ln>
              <a:extLst>
                <a:ext uri="{909E8E84-426E-40DD-AFC4-6F175D3DCCD1}">
                  <a14:hiddenFill xmlns:a14="http://schemas.microsoft.com/office/drawing/2010/main">
                    <a:noFill/>
                  </a14:hiddenFill>
                </a:ext>
              </a:extLst>
            </p:spPr>
            <p:txBody>
              <a:bodyPr/>
              <a:lstStyle/>
              <a:p>
                <a:endParaRPr lang="zh-CN" altLang="en-US"/>
              </a:p>
            </p:txBody>
          </p:sp>
          <p:sp>
            <p:nvSpPr>
              <p:cNvPr id="64534" name="Text Box 22"/>
              <p:cNvSpPr txBox="1">
                <a:spLocks noChangeArrowheads="1"/>
              </p:cNvSpPr>
              <p:nvPr/>
            </p:nvSpPr>
            <p:spPr bwMode="auto">
              <a:xfrm>
                <a:off x="4224" y="3072"/>
                <a:ext cx="516" cy="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 tIns="3600" rIns="3600" bIns="3600"/>
              <a:lstStyle/>
              <a:p>
                <a:pPr algn="just" eaLnBrk="0" hangingPunct="0">
                  <a:lnSpc>
                    <a:spcPct val="96000"/>
                  </a:lnSpc>
                  <a:spcBef>
                    <a:spcPts val="88"/>
                  </a:spcBef>
                  <a:spcAft>
                    <a:spcPts val="300"/>
                  </a:spcAft>
                </a:pPr>
                <a:r>
                  <a:rPr lang="zh-CN" altLang="en-US">
                    <a:latin typeface="Times New Roman" pitchFamily="18" charset="0"/>
                  </a:rPr>
                  <a:t>控制流</a:t>
                </a:r>
              </a:p>
            </p:txBody>
          </p:sp>
          <p:sp>
            <p:nvSpPr>
              <p:cNvPr id="64535" name="Text Box 23"/>
              <p:cNvSpPr txBox="1">
                <a:spLocks noChangeArrowheads="1"/>
              </p:cNvSpPr>
              <p:nvPr/>
            </p:nvSpPr>
            <p:spPr bwMode="auto">
              <a:xfrm>
                <a:off x="4224" y="3264"/>
                <a:ext cx="516" cy="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 tIns="3600" rIns="3600" bIns="3600"/>
              <a:lstStyle/>
              <a:p>
                <a:pPr algn="just" eaLnBrk="0" hangingPunct="0">
                  <a:lnSpc>
                    <a:spcPct val="96000"/>
                  </a:lnSpc>
                  <a:spcBef>
                    <a:spcPts val="88"/>
                  </a:spcBef>
                  <a:spcAft>
                    <a:spcPts val="300"/>
                  </a:spcAft>
                </a:pPr>
                <a:r>
                  <a:rPr lang="zh-CN" altLang="en-US">
                    <a:latin typeface="Times New Roman" pitchFamily="18" charset="0"/>
                  </a:rPr>
                  <a:t>信息流</a:t>
                </a:r>
              </a:p>
            </p:txBody>
          </p:sp>
          <p:sp>
            <p:nvSpPr>
              <p:cNvPr id="64536" name="AutoShape 24"/>
              <p:cNvSpPr>
                <a:spLocks noChangeArrowheads="1"/>
              </p:cNvSpPr>
              <p:nvPr/>
            </p:nvSpPr>
            <p:spPr bwMode="auto">
              <a:xfrm>
                <a:off x="3875" y="3280"/>
                <a:ext cx="284" cy="127"/>
              </a:xfrm>
              <a:prstGeom prst="rightArrow">
                <a:avLst>
                  <a:gd name="adj1" fmla="val 50000"/>
                  <a:gd name="adj2" fmla="val 55906"/>
                </a:avLst>
              </a:prstGeom>
              <a:solidFill>
                <a:srgbClr val="FFFFFF"/>
              </a:solidFill>
              <a:ln w="9525">
                <a:solidFill>
                  <a:srgbClr val="000000"/>
                </a:solidFill>
                <a:miter lim="800000"/>
                <a:headEnd/>
                <a:tailEnd/>
              </a:ln>
            </p:spPr>
            <p:txBody>
              <a:bodyPr/>
              <a:lstStyle/>
              <a:p>
                <a:endParaRPr lang="zh-CN" altLang="en-US"/>
              </a:p>
            </p:txBody>
          </p:sp>
          <p:sp>
            <p:nvSpPr>
              <p:cNvPr id="64537" name="AutoShape 25"/>
              <p:cNvSpPr>
                <a:spLocks noChangeArrowheads="1"/>
              </p:cNvSpPr>
              <p:nvPr/>
            </p:nvSpPr>
            <p:spPr bwMode="auto">
              <a:xfrm>
                <a:off x="4081" y="2389"/>
                <a:ext cx="413" cy="127"/>
              </a:xfrm>
              <a:prstGeom prst="rightArrow">
                <a:avLst>
                  <a:gd name="adj1" fmla="val 50000"/>
                  <a:gd name="adj2" fmla="val 81299"/>
                </a:avLst>
              </a:prstGeom>
              <a:solidFill>
                <a:srgbClr val="FFFFFF"/>
              </a:solidFill>
              <a:ln w="9525">
                <a:solidFill>
                  <a:srgbClr val="000000"/>
                </a:solidFill>
                <a:miter lim="800000"/>
                <a:headEnd/>
                <a:tailEnd/>
              </a:ln>
            </p:spPr>
            <p:txBody>
              <a:bodyPr/>
              <a:lstStyle/>
              <a:p>
                <a:endParaRPr lang="zh-CN" altLang="en-US"/>
              </a:p>
            </p:txBody>
          </p:sp>
          <p:sp>
            <p:nvSpPr>
              <p:cNvPr id="64538" name="Text Box 26"/>
              <p:cNvSpPr txBox="1">
                <a:spLocks noChangeArrowheads="1"/>
              </p:cNvSpPr>
              <p:nvPr/>
            </p:nvSpPr>
            <p:spPr bwMode="auto">
              <a:xfrm>
                <a:off x="4236" y="2124"/>
                <a:ext cx="516" cy="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 tIns="3600" rIns="3600" bIns="3600"/>
              <a:lstStyle/>
              <a:p>
                <a:pPr algn="just" eaLnBrk="0" hangingPunct="0">
                  <a:lnSpc>
                    <a:spcPct val="96000"/>
                  </a:lnSpc>
                  <a:spcBef>
                    <a:spcPts val="88"/>
                  </a:spcBef>
                  <a:spcAft>
                    <a:spcPts val="300"/>
                  </a:spcAft>
                </a:pPr>
                <a:r>
                  <a:rPr lang="zh-CN" altLang="en-US">
                    <a:latin typeface="Times New Roman" pitchFamily="18" charset="0"/>
                  </a:rPr>
                  <a:t>结果</a:t>
                </a:r>
              </a:p>
            </p:txBody>
          </p:sp>
          <p:sp>
            <p:nvSpPr>
              <p:cNvPr id="64539" name="Text Box 27"/>
              <p:cNvSpPr txBox="1">
                <a:spLocks noChangeArrowheads="1"/>
              </p:cNvSpPr>
              <p:nvPr/>
            </p:nvSpPr>
            <p:spPr bwMode="auto">
              <a:xfrm>
                <a:off x="1200" y="2124"/>
                <a:ext cx="516" cy="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 tIns="3600" rIns="3600" bIns="3600"/>
              <a:lstStyle/>
              <a:p>
                <a:pPr algn="just" eaLnBrk="0" hangingPunct="0">
                  <a:lnSpc>
                    <a:spcPct val="96000"/>
                  </a:lnSpc>
                  <a:spcBef>
                    <a:spcPts val="88"/>
                  </a:spcBef>
                  <a:spcAft>
                    <a:spcPts val="300"/>
                  </a:spcAft>
                </a:pPr>
                <a:r>
                  <a:rPr lang="zh-CN" altLang="en-US">
                    <a:latin typeface="Times New Roman" pitchFamily="18" charset="0"/>
                  </a:rPr>
                  <a:t>程序</a:t>
                </a:r>
              </a:p>
            </p:txBody>
          </p:sp>
          <p:sp>
            <p:nvSpPr>
              <p:cNvPr id="64540" name="Line 28"/>
              <p:cNvSpPr>
                <a:spLocks noChangeShapeType="1"/>
              </p:cNvSpPr>
              <p:nvPr/>
            </p:nvSpPr>
            <p:spPr bwMode="auto">
              <a:xfrm rot="10800000">
                <a:off x="2739" y="2592"/>
                <a:ext cx="0" cy="418"/>
              </a:xfrm>
              <a:prstGeom prst="line">
                <a:avLst/>
              </a:prstGeom>
              <a:noFill/>
              <a:ln w="6350">
                <a:solidFill>
                  <a:srgbClr val="000000"/>
                </a:solidFill>
                <a:round/>
                <a:headEnd type="triangle" w="sm" len="sm"/>
                <a:tailEnd type="triangle" w="sm" len="sm"/>
              </a:ln>
              <a:extLst>
                <a:ext uri="{909E8E84-426E-40DD-AFC4-6F175D3DCCD1}">
                  <a14:hiddenFill xmlns:a14="http://schemas.microsoft.com/office/drawing/2010/main">
                    <a:noFill/>
                  </a14:hiddenFill>
                </a:ext>
              </a:extLst>
            </p:spPr>
            <p:txBody>
              <a:bodyPr/>
              <a:lstStyle/>
              <a:p>
                <a:endParaRPr lang="zh-CN" altLang="en-US"/>
              </a:p>
            </p:txBody>
          </p:sp>
          <p:sp>
            <p:nvSpPr>
              <p:cNvPr id="64541" name="AutoShape 29"/>
              <p:cNvSpPr>
                <a:spLocks noChangeArrowheads="1"/>
              </p:cNvSpPr>
              <p:nvPr/>
            </p:nvSpPr>
            <p:spPr bwMode="auto">
              <a:xfrm rot="5400000">
                <a:off x="2699" y="2757"/>
                <a:ext cx="406" cy="89"/>
              </a:xfrm>
              <a:prstGeom prst="rightArrow">
                <a:avLst>
                  <a:gd name="adj1" fmla="val 50000"/>
                  <a:gd name="adj2" fmla="val 114045"/>
                </a:avLst>
              </a:prstGeom>
              <a:solidFill>
                <a:srgbClr val="FFFFFF"/>
              </a:solidFill>
              <a:ln w="9525">
                <a:solidFill>
                  <a:srgbClr val="000000"/>
                </a:solidFill>
                <a:miter lim="800000"/>
                <a:headEnd/>
                <a:tailEnd/>
              </a:ln>
            </p:spPr>
            <p:txBody>
              <a:bodyPr/>
              <a:lstStyle/>
              <a:p>
                <a:endParaRPr lang="zh-CN" altLang="en-US"/>
              </a:p>
            </p:txBody>
          </p:sp>
          <p:sp>
            <p:nvSpPr>
              <p:cNvPr id="64542" name="AutoShape 30"/>
              <p:cNvSpPr>
                <a:spLocks noChangeArrowheads="1"/>
              </p:cNvSpPr>
              <p:nvPr/>
            </p:nvSpPr>
            <p:spPr bwMode="auto">
              <a:xfrm rot="5400000">
                <a:off x="2693" y="2064"/>
                <a:ext cx="405" cy="89"/>
              </a:xfrm>
              <a:prstGeom prst="rightArrow">
                <a:avLst>
                  <a:gd name="adj1" fmla="val 50000"/>
                  <a:gd name="adj2" fmla="val 113764"/>
                </a:avLst>
              </a:prstGeom>
              <a:solidFill>
                <a:srgbClr val="FFFFFF"/>
              </a:solidFill>
              <a:ln w="9525">
                <a:solidFill>
                  <a:srgbClr val="000000"/>
                </a:solidFill>
                <a:miter lim="800000"/>
                <a:headEnd/>
                <a:tailEnd/>
              </a:ln>
            </p:spPr>
            <p:txBody>
              <a:bodyPr/>
              <a:lstStyle/>
              <a:p>
                <a:endParaRPr lang="zh-CN" altLang="en-US"/>
              </a:p>
            </p:txBody>
          </p:sp>
          <p:sp>
            <p:nvSpPr>
              <p:cNvPr id="64543" name="AutoShape 31"/>
              <p:cNvSpPr>
                <a:spLocks noChangeArrowheads="1"/>
              </p:cNvSpPr>
              <p:nvPr/>
            </p:nvSpPr>
            <p:spPr bwMode="auto">
              <a:xfrm rot="16200000">
                <a:off x="2550" y="2069"/>
                <a:ext cx="405" cy="89"/>
              </a:xfrm>
              <a:prstGeom prst="rightArrow">
                <a:avLst>
                  <a:gd name="adj1" fmla="val 50000"/>
                  <a:gd name="adj2" fmla="val 113764"/>
                </a:avLst>
              </a:prstGeom>
              <a:solidFill>
                <a:srgbClr val="FFFFFF"/>
              </a:solidFill>
              <a:ln w="9525">
                <a:solidFill>
                  <a:srgbClr val="000000"/>
                </a:solidFill>
                <a:miter lim="800000"/>
                <a:headEnd/>
                <a:tailEnd/>
              </a:ln>
            </p:spPr>
            <p:txBody>
              <a:bodyPr/>
              <a:lstStyle/>
              <a:p>
                <a:endParaRPr lang="zh-CN" altLang="en-US"/>
              </a:p>
            </p:txBody>
          </p:sp>
        </p:grpSp>
        <p:sp>
          <p:nvSpPr>
            <p:cNvPr id="64544" name="Text Box 32"/>
            <p:cNvSpPr txBox="1">
              <a:spLocks noChangeArrowheads="1"/>
            </p:cNvSpPr>
            <p:nvPr/>
          </p:nvSpPr>
          <p:spPr bwMode="auto">
            <a:xfrm>
              <a:off x="1968" y="3504"/>
              <a:ext cx="2112"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0" hangingPunct="0">
                <a:spcBef>
                  <a:spcPct val="50000"/>
                </a:spcBef>
              </a:pPr>
              <a:r>
                <a:rPr kumimoji="1" lang="zh-CN" altLang="en-US">
                  <a:latin typeface="宋体" pitchFamily="2" charset="-122"/>
                </a:rPr>
                <a:t>图</a:t>
              </a:r>
              <a:r>
                <a:rPr kumimoji="1" lang="en-US" altLang="zh-CN">
                  <a:latin typeface="Times New Roman" pitchFamily="18" charset="0"/>
                </a:rPr>
                <a:t>1-2  </a:t>
              </a:r>
              <a:r>
                <a:rPr kumimoji="1" lang="zh-CN" altLang="en-US">
                  <a:latin typeface="宋体" pitchFamily="2" charset="-122"/>
                </a:rPr>
                <a:t>计算机硬件系统的组成</a:t>
              </a:r>
              <a:r>
                <a:rPr kumimoji="1" lang="zh-CN" altLang="en-US" sz="2400">
                  <a:latin typeface="Times New Roman" pitchFamily="18" charset="0"/>
                </a:rPr>
                <a:t> </a:t>
              </a:r>
            </a:p>
          </p:txBody>
        </p:sp>
      </p:grpSp>
      <p:sp>
        <p:nvSpPr>
          <p:cNvPr id="2" name="灯片编号占位符 1"/>
          <p:cNvSpPr>
            <a:spLocks noGrp="1"/>
          </p:cNvSpPr>
          <p:nvPr>
            <p:ph type="sldNum" sz="quarter" idx="12"/>
          </p:nvPr>
        </p:nvSpPr>
        <p:spPr/>
        <p:txBody>
          <a:bodyPr/>
          <a:lstStyle/>
          <a:p>
            <a:fld id="{38BFDA3A-F3B8-4ED7-BC2E-4D9BC01BD58A}" type="slidenum">
              <a:rPr lang="en-US" altLang="zh-CN" smtClean="0"/>
              <a:pPr/>
              <a:t>8</a:t>
            </a:fld>
            <a:endParaRPr lang="en-US" altLang="zh-CN"/>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683568" y="476672"/>
            <a:ext cx="7772400" cy="762000"/>
          </a:xfrm>
        </p:spPr>
        <p:txBody>
          <a:bodyPr/>
          <a:lstStyle/>
          <a:p>
            <a:r>
              <a:rPr lang="zh-CN" altLang="en-US" dirty="0" smtClean="0"/>
              <a:t>任务一 了解计算机系统的基本组成</a:t>
            </a:r>
            <a:endParaRPr lang="zh-CN" altLang="zh-CN" dirty="0">
              <a:latin typeface="宋体" pitchFamily="2" charset="-122"/>
            </a:endParaRPr>
          </a:p>
        </p:txBody>
      </p:sp>
      <p:sp>
        <p:nvSpPr>
          <p:cNvPr id="70659" name="Rectangle 3"/>
          <p:cNvSpPr>
            <a:spLocks noGrp="1" noChangeArrowheads="1"/>
          </p:cNvSpPr>
          <p:nvPr>
            <p:ph type="body" idx="1"/>
          </p:nvPr>
        </p:nvSpPr>
        <p:spPr>
          <a:xfrm>
            <a:off x="468313" y="1628775"/>
            <a:ext cx="8382000" cy="4391025"/>
          </a:xfrm>
        </p:spPr>
        <p:txBody>
          <a:bodyPr/>
          <a:lstStyle/>
          <a:p>
            <a:pPr lvl="1">
              <a:buFont typeface="Wingdings" pitchFamily="2" charset="2"/>
              <a:buNone/>
            </a:pPr>
            <a:r>
              <a:rPr lang="en-US" altLang="zh-CN" sz="2100" dirty="0">
                <a:latin typeface="Times New Roman" pitchFamily="18" charset="0"/>
                <a:cs typeface="Times New Roman" pitchFamily="18" charset="0"/>
              </a:rPr>
              <a:t>1</a:t>
            </a:r>
            <a:r>
              <a:rPr lang="zh-CN" altLang="en-US" sz="2100" dirty="0">
                <a:latin typeface="宋体" pitchFamily="2" charset="-122"/>
              </a:rPr>
              <a:t>．</a:t>
            </a:r>
            <a:r>
              <a:rPr lang="zh-CN" altLang="en-US" sz="2400" dirty="0">
                <a:latin typeface="宋体" pitchFamily="2" charset="-122"/>
              </a:rPr>
              <a:t>中央处理器 </a:t>
            </a:r>
          </a:p>
          <a:p>
            <a:pPr lvl="1">
              <a:buFont typeface="Wingdings" pitchFamily="2" charset="2"/>
              <a:buNone/>
            </a:pPr>
            <a:r>
              <a:rPr lang="zh-CN" altLang="en-US" sz="2000" dirty="0">
                <a:latin typeface="宋体" pitchFamily="2" charset="-122"/>
              </a:rPr>
              <a:t>    中央处理器（</a:t>
            </a:r>
            <a:r>
              <a:rPr lang="en-US" altLang="zh-CN" sz="2000" dirty="0">
                <a:latin typeface="宋体" pitchFamily="2" charset="-122"/>
              </a:rPr>
              <a:t>CPU</a:t>
            </a:r>
            <a:r>
              <a:rPr lang="zh-CN" altLang="en-US" sz="2000" dirty="0">
                <a:latin typeface="宋体" pitchFamily="2" charset="-122"/>
              </a:rPr>
              <a:t>）是计算机系统的核心、</a:t>
            </a:r>
            <a:r>
              <a:rPr lang="en-US" altLang="zh-CN" sz="2000" dirty="0">
                <a:latin typeface="宋体" pitchFamily="2" charset="-122"/>
              </a:rPr>
              <a:t>CPU</a:t>
            </a:r>
            <a:r>
              <a:rPr lang="zh-CN" altLang="en-US" sz="2000" dirty="0">
                <a:latin typeface="宋体" pitchFamily="2" charset="-122"/>
              </a:rPr>
              <a:t>完成计算机的运算和控制功能。主要由运算器、控制器、寄存器组和辅助部件组成。 </a:t>
            </a:r>
          </a:p>
          <a:p>
            <a:pPr lvl="1">
              <a:buFont typeface="Wingdings" pitchFamily="2" charset="2"/>
              <a:buNone/>
            </a:pPr>
            <a:r>
              <a:rPr lang="en-US" altLang="zh-CN" sz="2400" dirty="0">
                <a:latin typeface="Times New Roman" pitchFamily="18" charset="0"/>
                <a:cs typeface="Times New Roman" pitchFamily="18" charset="0"/>
              </a:rPr>
              <a:t>2</a:t>
            </a:r>
            <a:r>
              <a:rPr lang="zh-CN" altLang="en-US" sz="2400" dirty="0">
                <a:latin typeface="宋体" pitchFamily="2" charset="-122"/>
              </a:rPr>
              <a:t>．存储器 </a:t>
            </a:r>
          </a:p>
          <a:p>
            <a:pPr lvl="1">
              <a:buFont typeface="Wingdings" pitchFamily="2" charset="2"/>
              <a:buNone/>
            </a:pPr>
            <a:r>
              <a:rPr lang="zh-CN" altLang="en-US" sz="2000" dirty="0">
                <a:latin typeface="宋体" pitchFamily="2" charset="-122"/>
              </a:rPr>
              <a:t>    存储器（</a:t>
            </a:r>
            <a:r>
              <a:rPr lang="en-US" altLang="zh-CN" sz="2000" dirty="0">
                <a:latin typeface="Times New Roman" pitchFamily="18" charset="0"/>
                <a:cs typeface="Times New Roman" pitchFamily="18" charset="0"/>
              </a:rPr>
              <a:t>Memory</a:t>
            </a:r>
            <a:r>
              <a:rPr lang="zh-CN" altLang="en-US" sz="2000" dirty="0">
                <a:latin typeface="宋体" pitchFamily="2" charset="-122"/>
              </a:rPr>
              <a:t>）是计算机存储信息的</a:t>
            </a:r>
            <a:r>
              <a:rPr lang="zh-CN" altLang="en-US" sz="2000" dirty="0">
                <a:latin typeface="Times New Roman"/>
              </a:rPr>
              <a:t>“</a:t>
            </a:r>
            <a:r>
              <a:rPr lang="zh-CN" altLang="en-US" sz="2000" dirty="0">
                <a:latin typeface="宋体" pitchFamily="2" charset="-122"/>
              </a:rPr>
              <a:t>仓库</a:t>
            </a:r>
            <a:r>
              <a:rPr lang="zh-CN" altLang="en-US" sz="2000" dirty="0">
                <a:latin typeface="Times New Roman"/>
              </a:rPr>
              <a:t>”</a:t>
            </a:r>
            <a:endParaRPr lang="zh-CN" altLang="en-US" sz="2000" dirty="0">
              <a:latin typeface="宋体" pitchFamily="2" charset="-122"/>
            </a:endParaRPr>
          </a:p>
          <a:p>
            <a:pPr lvl="1">
              <a:buFont typeface="Wingdings" pitchFamily="2" charset="2"/>
              <a:buNone/>
            </a:pPr>
            <a:r>
              <a:rPr lang="zh-CN" altLang="en-US" sz="2000" dirty="0">
                <a:latin typeface="宋体" pitchFamily="2" charset="-122"/>
              </a:rPr>
              <a:t>    存储器可分为两大类，内存储器和外存储器。 </a:t>
            </a:r>
          </a:p>
          <a:p>
            <a:pPr lvl="2">
              <a:buFont typeface="Wingdings" pitchFamily="2" charset="2"/>
              <a:buNone/>
            </a:pPr>
            <a:r>
              <a:rPr lang="zh-CN" altLang="en-US" sz="2000" dirty="0">
                <a:latin typeface="宋体" pitchFamily="2" charset="-122"/>
              </a:rPr>
              <a:t>（</a:t>
            </a:r>
            <a:r>
              <a:rPr lang="en-US" altLang="zh-CN" sz="2000" dirty="0">
                <a:latin typeface="Times New Roman" pitchFamily="18" charset="0"/>
                <a:cs typeface="Times New Roman" pitchFamily="18" charset="0"/>
              </a:rPr>
              <a:t>1</a:t>
            </a:r>
            <a:r>
              <a:rPr lang="zh-CN" altLang="en-US" sz="2000" dirty="0">
                <a:latin typeface="宋体" pitchFamily="2" charset="-122"/>
              </a:rPr>
              <a:t>）内存储器（简称内存或主存） </a:t>
            </a:r>
          </a:p>
          <a:p>
            <a:pPr lvl="2">
              <a:buFont typeface="Wingdings" pitchFamily="2" charset="2"/>
              <a:buNone/>
            </a:pPr>
            <a:r>
              <a:rPr lang="zh-CN" altLang="en-US" sz="2000" dirty="0">
                <a:latin typeface="宋体" pitchFamily="2" charset="-122"/>
              </a:rPr>
              <a:t>（</a:t>
            </a:r>
            <a:r>
              <a:rPr lang="en-US" altLang="zh-CN" sz="2000" dirty="0">
                <a:latin typeface="Times New Roman" pitchFamily="18" charset="0"/>
                <a:cs typeface="Times New Roman" pitchFamily="18" charset="0"/>
              </a:rPr>
              <a:t>2</a:t>
            </a:r>
            <a:r>
              <a:rPr lang="zh-CN" altLang="en-US" sz="2000" dirty="0">
                <a:latin typeface="宋体" pitchFamily="2" charset="-122"/>
              </a:rPr>
              <a:t>）外存储器 </a:t>
            </a:r>
          </a:p>
          <a:p>
            <a:pPr lvl="2" algn="just">
              <a:buFont typeface="Wingdings" panose="05000000000000000000" pitchFamily="2" charset="2"/>
              <a:buChar char="Ø"/>
            </a:pPr>
            <a:r>
              <a:rPr lang="zh-CN" altLang="en-US" sz="2000" dirty="0" smtClean="0">
                <a:latin typeface="宋体" pitchFamily="2" charset="-122"/>
              </a:rPr>
              <a:t>存储容量</a:t>
            </a:r>
            <a:r>
              <a:rPr lang="zh-CN" altLang="en-US" sz="2000" dirty="0">
                <a:latin typeface="宋体" pitchFamily="2" charset="-122"/>
              </a:rPr>
              <a:t>的单位</a:t>
            </a:r>
            <a:r>
              <a:rPr lang="en-US" altLang="zh-CN" sz="2000" dirty="0">
                <a:latin typeface="宋体" pitchFamily="2" charset="-122"/>
              </a:rPr>
              <a:t>:</a:t>
            </a:r>
            <a:r>
              <a:rPr lang="zh-CN" altLang="en-US" sz="2000" dirty="0">
                <a:latin typeface="宋体" pitchFamily="2" charset="-122"/>
              </a:rPr>
              <a:t>位、字节、千字节（</a:t>
            </a:r>
            <a:r>
              <a:rPr lang="en-US" altLang="zh-CN" sz="2000" dirty="0">
                <a:latin typeface="Times New Roman" pitchFamily="18" charset="0"/>
                <a:cs typeface="Times New Roman" pitchFamily="18" charset="0"/>
              </a:rPr>
              <a:t>KB</a:t>
            </a:r>
            <a:r>
              <a:rPr lang="zh-CN" altLang="en-US" sz="2000" dirty="0">
                <a:latin typeface="宋体" pitchFamily="2" charset="-122"/>
              </a:rPr>
              <a:t>）、兆字节（</a:t>
            </a:r>
            <a:r>
              <a:rPr lang="en-US" altLang="zh-CN" sz="2000" dirty="0">
                <a:latin typeface="Times New Roman" pitchFamily="18" charset="0"/>
                <a:cs typeface="Times New Roman" pitchFamily="18" charset="0"/>
              </a:rPr>
              <a:t>MB</a:t>
            </a:r>
            <a:r>
              <a:rPr lang="zh-CN" altLang="en-US" sz="2000" dirty="0">
                <a:latin typeface="宋体" pitchFamily="2" charset="-122"/>
              </a:rPr>
              <a:t>）、吉字节（</a:t>
            </a:r>
            <a:r>
              <a:rPr lang="en-US" altLang="zh-CN" sz="2000" dirty="0">
                <a:latin typeface="Times New Roman" pitchFamily="18" charset="0"/>
                <a:cs typeface="Times New Roman" pitchFamily="18" charset="0"/>
              </a:rPr>
              <a:t>GB</a:t>
            </a:r>
            <a:r>
              <a:rPr lang="zh-CN" altLang="en-US" sz="2000" dirty="0">
                <a:latin typeface="宋体" pitchFamily="2" charset="-122"/>
              </a:rPr>
              <a:t>）、太字节（</a:t>
            </a:r>
            <a:r>
              <a:rPr lang="en-US" altLang="zh-CN" sz="2000" dirty="0">
                <a:latin typeface="Times New Roman" pitchFamily="18" charset="0"/>
                <a:cs typeface="Times New Roman" pitchFamily="18" charset="0"/>
              </a:rPr>
              <a:t>TB</a:t>
            </a:r>
            <a:r>
              <a:rPr lang="zh-CN" altLang="en-US" sz="2000" dirty="0">
                <a:latin typeface="宋体" pitchFamily="2" charset="-122"/>
              </a:rPr>
              <a:t>）。</a:t>
            </a:r>
          </a:p>
          <a:p>
            <a:pPr lvl="2" algn="just">
              <a:buFont typeface="Wingdings" pitchFamily="2" charset="2"/>
              <a:buNone/>
            </a:pPr>
            <a:r>
              <a:rPr lang="zh-CN" altLang="en-US" sz="2000" dirty="0">
                <a:latin typeface="宋体" pitchFamily="2" charset="-122"/>
              </a:rPr>
              <a:t> 换算公式：</a:t>
            </a:r>
            <a:r>
              <a:rPr lang="en-US" altLang="zh-CN" sz="2000" dirty="0">
                <a:latin typeface="Times New Roman" pitchFamily="18" charset="0"/>
                <a:cs typeface="Times New Roman" pitchFamily="18" charset="0"/>
              </a:rPr>
              <a:t>1Byte=8bit</a:t>
            </a:r>
            <a:r>
              <a:rPr lang="zh-CN" altLang="en-US" sz="2000" dirty="0">
                <a:latin typeface="宋体" pitchFamily="2" charset="-122"/>
              </a:rPr>
              <a:t>；   </a:t>
            </a:r>
            <a:r>
              <a:rPr lang="zh-CN" altLang="en-US" sz="2000" dirty="0">
                <a:latin typeface="Times New Roman" pitchFamily="18" charset="0"/>
                <a:cs typeface="Times New Roman" pitchFamily="18" charset="0"/>
              </a:rPr>
              <a:t> </a:t>
            </a:r>
            <a:r>
              <a:rPr lang="en-US" altLang="zh-CN" sz="2000" dirty="0">
                <a:latin typeface="Times New Roman" pitchFamily="18" charset="0"/>
                <a:cs typeface="Times New Roman" pitchFamily="18" charset="0"/>
              </a:rPr>
              <a:t>1KB=1 024B</a:t>
            </a:r>
            <a:r>
              <a:rPr lang="zh-CN" altLang="en-US" sz="2000" dirty="0">
                <a:latin typeface="宋体" pitchFamily="2" charset="-122"/>
              </a:rPr>
              <a:t>；</a:t>
            </a:r>
            <a:r>
              <a:rPr lang="zh-CN" altLang="en-US" sz="2000" dirty="0">
                <a:latin typeface="Times New Roman" pitchFamily="18" charset="0"/>
                <a:cs typeface="Times New Roman" pitchFamily="18" charset="0"/>
              </a:rPr>
              <a:t>  </a:t>
            </a:r>
            <a:r>
              <a:rPr lang="en-US" altLang="zh-CN" sz="2000" dirty="0">
                <a:latin typeface="Times New Roman" pitchFamily="18" charset="0"/>
                <a:cs typeface="Times New Roman" pitchFamily="18" charset="0"/>
              </a:rPr>
              <a:t>MB=1 024KB</a:t>
            </a:r>
            <a:r>
              <a:rPr lang="zh-CN" altLang="en-US" sz="2000" dirty="0">
                <a:latin typeface="宋体" pitchFamily="2" charset="-122"/>
              </a:rPr>
              <a:t>；</a:t>
            </a:r>
            <a:r>
              <a:rPr lang="zh-CN" altLang="en-US" sz="2000" dirty="0">
                <a:latin typeface="Times New Roman" pitchFamily="18" charset="0"/>
                <a:cs typeface="Times New Roman" pitchFamily="18" charset="0"/>
              </a:rPr>
              <a:t>                          </a:t>
            </a:r>
            <a:r>
              <a:rPr lang="en-US" altLang="zh-CN" sz="2000" dirty="0">
                <a:latin typeface="Times New Roman" pitchFamily="18" charset="0"/>
                <a:cs typeface="Times New Roman" pitchFamily="18" charset="0"/>
              </a:rPr>
              <a:t>1GB=1 024MB</a:t>
            </a:r>
            <a:r>
              <a:rPr lang="zh-CN" altLang="en-US" sz="2000" dirty="0">
                <a:latin typeface="宋体" pitchFamily="2" charset="-122"/>
              </a:rPr>
              <a:t>；</a:t>
            </a:r>
            <a:r>
              <a:rPr lang="en-US" altLang="zh-CN" sz="2000" dirty="0">
                <a:latin typeface="Times New Roman" pitchFamily="18" charset="0"/>
                <a:cs typeface="Times New Roman" pitchFamily="18" charset="0"/>
              </a:rPr>
              <a:t>1TB=1 024GB</a:t>
            </a:r>
            <a:r>
              <a:rPr lang="zh-CN" altLang="en-US" sz="2000" dirty="0">
                <a:latin typeface="宋体" pitchFamily="2" charset="-122"/>
              </a:rPr>
              <a:t>；</a:t>
            </a:r>
          </a:p>
        </p:txBody>
      </p:sp>
      <p:sp>
        <p:nvSpPr>
          <p:cNvPr id="2" name="灯片编号占位符 1"/>
          <p:cNvSpPr>
            <a:spLocks noGrp="1"/>
          </p:cNvSpPr>
          <p:nvPr>
            <p:ph type="sldNum" sz="quarter" idx="12"/>
          </p:nvPr>
        </p:nvSpPr>
        <p:spPr/>
        <p:txBody>
          <a:bodyPr/>
          <a:lstStyle/>
          <a:p>
            <a:fld id="{38BFDA3A-F3B8-4ED7-BC2E-4D9BC01BD58A}" type="slidenum">
              <a:rPr lang="en-US" altLang="zh-CN" smtClean="0"/>
              <a:pPr/>
              <a:t>9</a:t>
            </a:fld>
            <a:endParaRPr lang="en-US" altLang="zh-CN"/>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课件模板">
  <a:themeElements>
    <a:clrScheme name="自定义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7030A0"/>
      </a:hlink>
      <a:folHlink>
        <a:srgbClr val="FF0000"/>
      </a:folHlink>
    </a:clrScheme>
    <a:fontScheme name="课件模板">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课件模板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课件模板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课件模板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课件模板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课件模板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课件模板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TM01790493[[fn=小型办公室或家庭式办公室]]</Template>
  <TotalTime>1238</TotalTime>
  <Words>5190</Words>
  <Application>Microsoft Office PowerPoint</Application>
  <PresentationFormat>全屏显示(4:3)</PresentationFormat>
  <Paragraphs>474</Paragraphs>
  <Slides>71</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71</vt:i4>
      </vt:variant>
    </vt:vector>
  </HeadingPairs>
  <TitlesOfParts>
    <vt:vector size="73" baseType="lpstr">
      <vt:lpstr>课件模板</vt:lpstr>
      <vt:lpstr>Microsoft Word Picture</vt:lpstr>
      <vt:lpstr> 计算机应用基础教程（第二版）（Windows 7+Office 2010）</vt:lpstr>
      <vt:lpstr>第1单元 </vt:lpstr>
      <vt:lpstr>目录</vt:lpstr>
      <vt:lpstr>任务一 了解计算机系统的基本组成</vt:lpstr>
      <vt:lpstr>任务一 了解计算机系统的基本组成</vt:lpstr>
      <vt:lpstr>任务一 了解计算机系统的基本组成</vt:lpstr>
      <vt:lpstr>任务一 了解计算机系统的基本组成</vt:lpstr>
      <vt:lpstr>任务一 了解计算机系统的基本组成</vt:lpstr>
      <vt:lpstr>任务一 了解计算机系统的基本组成</vt:lpstr>
      <vt:lpstr>任务一 了解计算机系统的基本组成</vt:lpstr>
      <vt:lpstr>任务一 了解计算机系统的基本组成</vt:lpstr>
      <vt:lpstr>任务一 了解计算机系统的基本组成</vt:lpstr>
      <vt:lpstr>任务一 了解计算机系统的基本组成</vt:lpstr>
      <vt:lpstr>任务一 了解计算机系统的基本组成</vt:lpstr>
      <vt:lpstr>任务一 了解计算机系统的基本组成</vt:lpstr>
      <vt:lpstr>任务二  理解计算机中信息的表示</vt:lpstr>
      <vt:lpstr>任务二  理解计算机中信息的表示</vt:lpstr>
      <vt:lpstr>任务二  理解计算机中信息的表示</vt:lpstr>
      <vt:lpstr>任务二  理解计算机中信息的表示</vt:lpstr>
      <vt:lpstr>任务二  理解计算机中信息的表示</vt:lpstr>
      <vt:lpstr>任务二  理解计算机中信息的表示</vt:lpstr>
      <vt:lpstr>任务二  理解计算机中信息的表示</vt:lpstr>
      <vt:lpstr>任务二  理解计算机中信息的表示</vt:lpstr>
      <vt:lpstr>任务二  理解计算机中信息的表示</vt:lpstr>
      <vt:lpstr>任务二  理解计算机中信息的表示</vt:lpstr>
      <vt:lpstr>任务二  理解计算机中信息的表示</vt:lpstr>
      <vt:lpstr>任务二  理解计算机中信息的表示</vt:lpstr>
      <vt:lpstr>任务二  理解计算机中信息的表示</vt:lpstr>
      <vt:lpstr>任务二  理解计算机中信息的表示</vt:lpstr>
      <vt:lpstr>任务二  理解计算机中信息的表示</vt:lpstr>
      <vt:lpstr>任务二  理解计算机中信息的表示</vt:lpstr>
      <vt:lpstr>任务二  理解计算机中信息的表示</vt:lpstr>
      <vt:lpstr>任务二  理解计算机中信息的表示</vt:lpstr>
      <vt:lpstr>任务二  理解计算机中信息的表示</vt:lpstr>
      <vt:lpstr>任务二  理解计算机中信息的表示</vt:lpstr>
      <vt:lpstr>任务二  理解计算机中信息的表示</vt:lpstr>
      <vt:lpstr>任务二  理解计算机中信息的表示</vt:lpstr>
      <vt:lpstr>任务二  理解计算机中信息的表示</vt:lpstr>
      <vt:lpstr>任务二  理解计算机中信息的表示</vt:lpstr>
      <vt:lpstr>任务二  理解计算机中信息的表示</vt:lpstr>
      <vt:lpstr>任务三  认识计算机病毒</vt:lpstr>
      <vt:lpstr>任务三  认识计算机病毒</vt:lpstr>
      <vt:lpstr>任务三  认识计算机病毒</vt:lpstr>
      <vt:lpstr>任务三  认识计算机病毒</vt:lpstr>
      <vt:lpstr>任务三  认识计算机病毒</vt:lpstr>
      <vt:lpstr>任务三  认识计算机病毒</vt:lpstr>
      <vt:lpstr>任务三  认识计算机病毒</vt:lpstr>
      <vt:lpstr>任务三  认识计算机病毒</vt:lpstr>
      <vt:lpstr>任务三  认识计算机病毒</vt:lpstr>
      <vt:lpstr>任务四  计算机组件选购与组装技巧</vt:lpstr>
      <vt:lpstr>任务四  计算机组件选购与组装技巧</vt:lpstr>
      <vt:lpstr>任务四  计算机组件选购与组装技巧</vt:lpstr>
      <vt:lpstr>任务四  计算机组件选购与组装技巧</vt:lpstr>
      <vt:lpstr>任务四  计算机组件选购与组装技巧</vt:lpstr>
      <vt:lpstr>任务四  计算机组件选购与组装技巧</vt:lpstr>
      <vt:lpstr>任务四  计算机组件选购与组装技巧</vt:lpstr>
      <vt:lpstr>任务四  计算机组件选购与组装技巧</vt:lpstr>
      <vt:lpstr>任务四  计算机组件选购与组装技巧</vt:lpstr>
      <vt:lpstr>任务四  计算机组件选购与组装技巧</vt:lpstr>
      <vt:lpstr>任务四  计算机组件选购与组装技巧</vt:lpstr>
      <vt:lpstr>任务四  计算机组件选购与组装技巧</vt:lpstr>
      <vt:lpstr>任务四  计算机组件选购与组装技巧</vt:lpstr>
      <vt:lpstr>任务四  计算机组件选购与组装技巧</vt:lpstr>
      <vt:lpstr>任务四  计算机组件选购与组装技巧</vt:lpstr>
      <vt:lpstr>任务四  计算机组件选购与组装技巧</vt:lpstr>
      <vt:lpstr>任务四  计算机组件选购与组装技巧</vt:lpstr>
      <vt:lpstr>任务四  计算机组件选购与组装技巧</vt:lpstr>
      <vt:lpstr>任务四  计算机组件选购与组装技巧</vt:lpstr>
      <vt:lpstr>任务四  计算机组件选购与组装技巧</vt:lpstr>
      <vt:lpstr>任务四  计算机组件选购与组装技巧</vt:lpstr>
      <vt:lpstr>任务四  计算机组件选购与组装技巧</vt:lpstr>
    </vt:vector>
  </TitlesOfParts>
  <Company>qy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第1单元</dc:title>
  <dc:creator>lijz</dc:creator>
  <cp:lastModifiedBy>微软用户</cp:lastModifiedBy>
  <cp:revision>39</cp:revision>
  <dcterms:created xsi:type="dcterms:W3CDTF">2011-02-10T01:54:29Z</dcterms:created>
  <dcterms:modified xsi:type="dcterms:W3CDTF">2015-04-15T06:35:34Z</dcterms:modified>
</cp:coreProperties>
</file>