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9" r:id="rId1"/>
  </p:sldMasterIdLst>
  <p:sldIdLst>
    <p:sldId id="456" r:id="rId2"/>
    <p:sldId id="290" r:id="rId3"/>
    <p:sldId id="291" r:id="rId4"/>
    <p:sldId id="292" r:id="rId5"/>
    <p:sldId id="293" r:id="rId6"/>
    <p:sldId id="294" r:id="rId7"/>
    <p:sldId id="391" r:id="rId8"/>
    <p:sldId id="298" r:id="rId9"/>
    <p:sldId id="299" r:id="rId10"/>
    <p:sldId id="301" r:id="rId11"/>
    <p:sldId id="438" r:id="rId12"/>
    <p:sldId id="439" r:id="rId1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vertBarState="maximized">
    <p:restoredLeft sz="34615" autoAdjust="0"/>
    <p:restoredTop sz="93750" autoAdjust="0"/>
  </p:normalViewPr>
  <p:slideViewPr>
    <p:cSldViewPr>
      <p:cViewPr>
        <p:scale>
          <a:sx n="80" d="100"/>
          <a:sy n="80" d="100"/>
        </p:scale>
        <p:origin x="-372" y="-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839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7915275" y="4606925"/>
            <a:ext cx="742950" cy="1058863"/>
            <a:chOff x="4986" y="2752"/>
            <a:chExt cx="468" cy="667"/>
          </a:xfrm>
        </p:grpSpPr>
        <p:sp>
          <p:nvSpPr>
            <p:cNvPr id="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" name="Freeform 21"/>
            <p:cNvSpPr>
              <a:spLocks/>
            </p:cNvSpPr>
            <p:nvPr userDrawn="1"/>
          </p:nvSpPr>
          <p:spPr bwMode="auto">
            <a:xfrm rot="7320404">
              <a:off x="5000" y="2913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3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9" cy="667"/>
              <a:chOff x="4986" y="2752"/>
              <a:chExt cx="469" cy="667"/>
            </a:xfrm>
          </p:grpSpPr>
          <p:sp>
            <p:nvSpPr>
              <p:cNvPr id="1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3" name="Freeform 26"/>
              <p:cNvSpPr>
                <a:spLocks/>
              </p:cNvSpPr>
              <p:nvPr userDrawn="1"/>
            </p:nvSpPr>
            <p:spPr bwMode="auto">
              <a:xfrm rot="7320404">
                <a:off x="5364" y="2873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sp>
        <p:nvSpPr>
          <p:cNvPr id="15" name="Freeform 28"/>
          <p:cNvSpPr>
            <a:spLocks/>
          </p:cNvSpPr>
          <p:nvPr/>
        </p:nvSpPr>
        <p:spPr bwMode="auto">
          <a:xfrm>
            <a:off x="901700" y="5292725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5" name="Group 33"/>
          <p:cNvGrpSpPr>
            <a:grpSpLocks/>
          </p:cNvGrpSpPr>
          <p:nvPr/>
        </p:nvGrpSpPr>
        <p:grpSpPr bwMode="auto">
          <a:xfrm rot="-1775938" flipH="1" flipV="1">
            <a:off x="2390775" y="1079500"/>
            <a:ext cx="5060950" cy="3213100"/>
            <a:chOff x="1202" y="1480"/>
            <a:chExt cx="3188" cy="2024"/>
          </a:xfrm>
        </p:grpSpPr>
        <p:sp>
          <p:nvSpPr>
            <p:cNvPr id="17" name="Freeform 34"/>
            <p:cNvSpPr>
              <a:spLocks/>
            </p:cNvSpPr>
            <p:nvPr userDrawn="1"/>
          </p:nvSpPr>
          <p:spPr bwMode="hidden">
            <a:xfrm>
              <a:off x="1202" y="1480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alpha val="31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8" name="Freeform 35"/>
            <p:cNvSpPr>
              <a:spLocks/>
            </p:cNvSpPr>
            <p:nvPr userDrawn="1"/>
          </p:nvSpPr>
          <p:spPr bwMode="hidden">
            <a:xfrm>
              <a:off x="2037" y="1544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>
                    <a:alpha val="13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9" name="Group 36"/>
          <p:cNvGrpSpPr>
            <a:grpSpLocks/>
          </p:cNvGrpSpPr>
          <p:nvPr/>
        </p:nvGrpSpPr>
        <p:grpSpPr bwMode="auto">
          <a:xfrm>
            <a:off x="250825" y="260350"/>
            <a:ext cx="3744913" cy="1439863"/>
            <a:chOff x="158" y="119"/>
            <a:chExt cx="2970" cy="1337"/>
          </a:xfrm>
        </p:grpSpPr>
        <p:grpSp>
          <p:nvGrpSpPr>
            <p:cNvPr id="16" name="Group 8"/>
            <p:cNvGrpSpPr>
              <a:grpSpLocks/>
            </p:cNvGrpSpPr>
            <p:nvPr userDrawn="1"/>
          </p:nvGrpSpPr>
          <p:grpSpPr bwMode="auto">
            <a:xfrm>
              <a:off x="158" y="119"/>
              <a:ext cx="2351" cy="1149"/>
              <a:chOff x="123" y="148"/>
              <a:chExt cx="2386" cy="1120"/>
            </a:xfrm>
          </p:grpSpPr>
          <p:sp>
            <p:nvSpPr>
              <p:cNvPr id="22" name="Freeform 9"/>
              <p:cNvSpPr>
                <a:spLocks/>
              </p:cNvSpPr>
              <p:nvPr userDrawn="1"/>
            </p:nvSpPr>
            <p:spPr bwMode="auto">
              <a:xfrm>
                <a:off x="177" y="177"/>
                <a:ext cx="2250" cy="1017"/>
              </a:xfrm>
              <a:custGeom>
                <a:avLst/>
                <a:gdLst/>
                <a:ahLst/>
                <a:cxnLst>
                  <a:cxn ang="0">
                    <a:pos x="794" y="395"/>
                  </a:cxn>
                  <a:cxn ang="0">
                    <a:pos x="710" y="318"/>
                  </a:cxn>
                  <a:cxn ang="0">
                    <a:pos x="556" y="210"/>
                  </a:cxn>
                  <a:cxn ang="0">
                    <a:pos x="71" y="0"/>
                  </a:cxn>
                  <a:cxn ang="0">
                    <a:pos x="23" y="20"/>
                  </a:cxn>
                  <a:cxn ang="0">
                    <a:pos x="0" y="83"/>
                  </a:cxn>
                  <a:cxn ang="0">
                    <a:pos x="28" y="155"/>
                  </a:cxn>
                  <a:cxn ang="0">
                    <a:pos x="570" y="409"/>
                  </a:cxn>
                  <a:cxn ang="0">
                    <a:pos x="689" y="393"/>
                  </a:cxn>
                  <a:cxn ang="0">
                    <a:pos x="785" y="414"/>
                  </a:cxn>
                  <a:cxn ang="0">
                    <a:pos x="794" y="395"/>
                  </a:cxn>
                  <a:cxn ang="0">
                    <a:pos x="794" y="395"/>
                  </a:cxn>
                </a:cxnLst>
                <a:rect l="0" t="0" r="r" b="b"/>
                <a:pathLst>
                  <a:path w="794" h="414">
                    <a:moveTo>
                      <a:pt x="794" y="395"/>
                    </a:moveTo>
                    <a:lnTo>
                      <a:pt x="710" y="318"/>
                    </a:lnTo>
                    <a:lnTo>
                      <a:pt x="556" y="210"/>
                    </a:lnTo>
                    <a:lnTo>
                      <a:pt x="71" y="0"/>
                    </a:lnTo>
                    <a:lnTo>
                      <a:pt x="23" y="20"/>
                    </a:lnTo>
                    <a:lnTo>
                      <a:pt x="0" y="83"/>
                    </a:lnTo>
                    <a:lnTo>
                      <a:pt x="28" y="155"/>
                    </a:lnTo>
                    <a:lnTo>
                      <a:pt x="570" y="409"/>
                    </a:lnTo>
                    <a:lnTo>
                      <a:pt x="689" y="393"/>
                    </a:lnTo>
                    <a:lnTo>
                      <a:pt x="785" y="414"/>
                    </a:lnTo>
                    <a:lnTo>
                      <a:pt x="794" y="395"/>
                    </a:lnTo>
                    <a:lnTo>
                      <a:pt x="794" y="395"/>
                    </a:lnTo>
                    <a:close/>
                  </a:path>
                </a:pathLst>
              </a:custGeom>
              <a:solidFill>
                <a:srgbClr val="F8F8F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3" name="Freeform 10"/>
              <p:cNvSpPr>
                <a:spLocks/>
              </p:cNvSpPr>
              <p:nvPr userDrawn="1"/>
            </p:nvSpPr>
            <p:spPr bwMode="auto">
              <a:xfrm>
                <a:off x="166" y="262"/>
                <a:ext cx="2244" cy="1006"/>
              </a:xfrm>
              <a:custGeom>
                <a:avLst/>
                <a:gdLst/>
                <a:ahLst/>
                <a:cxnLst>
                  <a:cxn ang="0">
                    <a:pos x="137" y="0"/>
                  </a:cxn>
                  <a:cxn ang="0">
                    <a:pos x="1331" y="519"/>
                  </a:cxn>
                  <a:cxn ang="0">
                    <a:pos x="1428" y="638"/>
                  </a:cxn>
                  <a:cxn ang="0">
                    <a:pos x="1586" y="792"/>
                  </a:cxn>
                  <a:cxn ang="0">
                    <a:pos x="1565" y="821"/>
                  </a:cxn>
                  <a:cxn ang="0">
                    <a:pos x="1350" y="787"/>
                  </a:cxn>
                  <a:cxn ang="0">
                    <a:pos x="1145" y="811"/>
                  </a:cxn>
                  <a:cxn ang="0">
                    <a:pos x="42" y="298"/>
                  </a:cxn>
                  <a:cxn ang="0">
                    <a:pos x="0" y="150"/>
                  </a:cxn>
                  <a:cxn ang="0">
                    <a:pos x="46" y="32"/>
                  </a:cxn>
                  <a:cxn ang="0">
                    <a:pos x="137" y="0"/>
                  </a:cxn>
                  <a:cxn ang="0">
                    <a:pos x="137" y="0"/>
                  </a:cxn>
                </a:cxnLst>
                <a:rect l="0" t="0" r="r" b="b"/>
                <a:pathLst>
                  <a:path w="1586" h="821">
                    <a:moveTo>
                      <a:pt x="137" y="0"/>
                    </a:moveTo>
                    <a:lnTo>
                      <a:pt x="1331" y="519"/>
                    </a:lnTo>
                    <a:lnTo>
                      <a:pt x="1428" y="638"/>
                    </a:lnTo>
                    <a:lnTo>
                      <a:pt x="1586" y="792"/>
                    </a:lnTo>
                    <a:lnTo>
                      <a:pt x="1565" y="821"/>
                    </a:lnTo>
                    <a:lnTo>
                      <a:pt x="1350" y="787"/>
                    </a:lnTo>
                    <a:lnTo>
                      <a:pt x="1145" y="811"/>
                    </a:lnTo>
                    <a:lnTo>
                      <a:pt x="42" y="298"/>
                    </a:lnTo>
                    <a:lnTo>
                      <a:pt x="0" y="150"/>
                    </a:lnTo>
                    <a:lnTo>
                      <a:pt x="46" y="32"/>
                    </a:lnTo>
                    <a:lnTo>
                      <a:pt x="137" y="0"/>
                    </a:lnTo>
                    <a:lnTo>
                      <a:pt x="137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4" name="Freeform 11"/>
              <p:cNvSpPr>
                <a:spLocks/>
              </p:cNvSpPr>
              <p:nvPr userDrawn="1"/>
            </p:nvSpPr>
            <p:spPr bwMode="auto">
              <a:xfrm>
                <a:off x="474" y="343"/>
                <a:ext cx="1485" cy="920"/>
              </a:xfrm>
              <a:custGeom>
                <a:avLst/>
                <a:gdLst/>
                <a:ahLst/>
                <a:cxnLst>
                  <a:cxn ang="0">
                    <a:pos x="0" y="325"/>
                  </a:cxn>
                  <a:cxn ang="0">
                    <a:pos x="922" y="747"/>
                  </a:cxn>
                  <a:cxn ang="0">
                    <a:pos x="939" y="534"/>
                  </a:cxn>
                  <a:cxn ang="0">
                    <a:pos x="1049" y="422"/>
                  </a:cxn>
                  <a:cxn ang="0">
                    <a:pos x="78" y="0"/>
                  </a:cxn>
                  <a:cxn ang="0">
                    <a:pos x="0" y="127"/>
                  </a:cxn>
                  <a:cxn ang="0">
                    <a:pos x="0" y="325"/>
                  </a:cxn>
                  <a:cxn ang="0">
                    <a:pos x="0" y="325"/>
                  </a:cxn>
                </a:cxnLst>
                <a:rect l="0" t="0" r="r" b="b"/>
                <a:pathLst>
                  <a:path w="1049" h="747">
                    <a:moveTo>
                      <a:pt x="0" y="325"/>
                    </a:moveTo>
                    <a:lnTo>
                      <a:pt x="922" y="747"/>
                    </a:lnTo>
                    <a:lnTo>
                      <a:pt x="939" y="534"/>
                    </a:lnTo>
                    <a:lnTo>
                      <a:pt x="1049" y="422"/>
                    </a:lnTo>
                    <a:lnTo>
                      <a:pt x="78" y="0"/>
                    </a:lnTo>
                    <a:lnTo>
                      <a:pt x="0" y="127"/>
                    </a:lnTo>
                    <a:lnTo>
                      <a:pt x="0" y="325"/>
                    </a:lnTo>
                    <a:lnTo>
                      <a:pt x="0" y="325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grpSp>
            <p:nvGrpSpPr>
              <p:cNvPr id="19" name="Group 12"/>
              <p:cNvGrpSpPr>
                <a:grpSpLocks/>
              </p:cNvGrpSpPr>
              <p:nvPr userDrawn="1"/>
            </p:nvGrpSpPr>
            <p:grpSpPr bwMode="auto">
              <a:xfrm>
                <a:off x="123" y="148"/>
                <a:ext cx="2386" cy="1081"/>
                <a:chOff x="123" y="148"/>
                <a:chExt cx="2386" cy="1081"/>
              </a:xfrm>
            </p:grpSpPr>
            <p:sp>
              <p:nvSpPr>
                <p:cNvPr id="26" name="Freeform 13"/>
                <p:cNvSpPr>
                  <a:spLocks/>
                </p:cNvSpPr>
                <p:nvPr userDrawn="1"/>
              </p:nvSpPr>
              <p:spPr bwMode="auto">
                <a:xfrm>
                  <a:off x="2005" y="934"/>
                  <a:ext cx="212" cy="214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7" name="Freeform 14"/>
                <p:cNvSpPr>
                  <a:spLocks/>
                </p:cNvSpPr>
                <p:nvPr userDrawn="1"/>
              </p:nvSpPr>
              <p:spPr bwMode="auto">
                <a:xfrm>
                  <a:off x="123" y="148"/>
                  <a:ext cx="2386" cy="1081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8" name="Freeform 15"/>
                <p:cNvSpPr>
                  <a:spLocks/>
                </p:cNvSpPr>
                <p:nvPr userDrawn="1"/>
              </p:nvSpPr>
              <p:spPr bwMode="auto">
                <a:xfrm>
                  <a:off x="324" y="158"/>
                  <a:ext cx="1687" cy="614"/>
                </a:xfrm>
                <a:custGeom>
                  <a:avLst/>
                  <a:gdLst/>
                  <a:ahLst/>
                  <a:cxnLst>
                    <a:cxn ang="0">
                      <a:pos x="100" y="0"/>
                    </a:cxn>
                    <a:cxn ang="0">
                      <a:pos x="1190" y="490"/>
                    </a:cxn>
                    <a:cxn ang="0">
                      <a:pos x="1076" y="500"/>
                    </a:cxn>
                    <a:cxn ang="0">
                      <a:pos x="0" y="27"/>
                    </a:cxn>
                    <a:cxn ang="0">
                      <a:pos x="100" y="0"/>
                    </a:cxn>
                    <a:cxn ang="0">
                      <a:pos x="100" y="0"/>
                    </a:cxn>
                  </a:cxnLst>
                  <a:rect l="0" t="0" r="r" b="b"/>
                  <a:pathLst>
                    <a:path w="1190" h="500">
                      <a:moveTo>
                        <a:pt x="100" y="0"/>
                      </a:moveTo>
                      <a:lnTo>
                        <a:pt x="1190" y="490"/>
                      </a:lnTo>
                      <a:lnTo>
                        <a:pt x="1076" y="500"/>
                      </a:lnTo>
                      <a:lnTo>
                        <a:pt x="0" y="27"/>
                      </a:lnTo>
                      <a:lnTo>
                        <a:pt x="100" y="0"/>
                      </a:lnTo>
                      <a:lnTo>
                        <a:pt x="10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9" name="Freeform 16"/>
                <p:cNvSpPr>
                  <a:spLocks/>
                </p:cNvSpPr>
                <p:nvPr userDrawn="1"/>
              </p:nvSpPr>
              <p:spPr bwMode="auto">
                <a:xfrm>
                  <a:off x="409" y="251"/>
                  <a:ext cx="226" cy="410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30" name="Freeform 17"/>
                <p:cNvSpPr>
                  <a:spLocks/>
                </p:cNvSpPr>
                <p:nvPr userDrawn="1"/>
              </p:nvSpPr>
              <p:spPr bwMode="auto">
                <a:xfrm>
                  <a:off x="846" y="536"/>
                  <a:ext cx="690" cy="364"/>
                </a:xfrm>
                <a:custGeom>
                  <a:avLst/>
                  <a:gdLst/>
                  <a:ahLst/>
                  <a:cxnLst>
                    <a:cxn ang="0">
                      <a:pos x="14" y="34"/>
                    </a:cxn>
                    <a:cxn ang="0">
                      <a:pos x="160" y="66"/>
                    </a:cxn>
                    <a:cxn ang="0">
                      <a:pos x="324" y="137"/>
                    </a:cxn>
                    <a:cxn ang="0">
                      <a:pos x="440" y="243"/>
                    </a:cxn>
                    <a:cxn ang="0">
                      <a:pos x="326" y="230"/>
                    </a:cxn>
                    <a:cxn ang="0">
                      <a:pos x="139" y="146"/>
                    </a:cxn>
                    <a:cxn ang="0">
                      <a:pos x="50" y="80"/>
                    </a:cxn>
                    <a:cxn ang="0">
                      <a:pos x="107" y="163"/>
                    </a:cxn>
                    <a:cxn ang="0">
                      <a:pos x="272" y="270"/>
                    </a:cxn>
                    <a:cxn ang="0">
                      <a:pos x="466" y="296"/>
                    </a:cxn>
                    <a:cxn ang="0">
                      <a:pos x="489" y="224"/>
                    </a:cxn>
                    <a:cxn ang="0">
                      <a:pos x="394" y="120"/>
                    </a:cxn>
                    <a:cxn ang="0">
                      <a:pos x="170" y="17"/>
                    </a:cxn>
                    <a:cxn ang="0">
                      <a:pos x="0" y="0"/>
                    </a:cxn>
                    <a:cxn ang="0">
                      <a:pos x="14" y="34"/>
                    </a:cxn>
                    <a:cxn ang="0">
                      <a:pos x="14" y="34"/>
                    </a:cxn>
                  </a:cxnLst>
                  <a:rect l="0" t="0" r="r" b="b"/>
                  <a:pathLst>
                    <a:path w="489" h="296">
                      <a:moveTo>
                        <a:pt x="14" y="34"/>
                      </a:moveTo>
                      <a:lnTo>
                        <a:pt x="160" y="66"/>
                      </a:lnTo>
                      <a:lnTo>
                        <a:pt x="324" y="137"/>
                      </a:lnTo>
                      <a:lnTo>
                        <a:pt x="440" y="243"/>
                      </a:lnTo>
                      <a:lnTo>
                        <a:pt x="326" y="230"/>
                      </a:lnTo>
                      <a:lnTo>
                        <a:pt x="139" y="146"/>
                      </a:lnTo>
                      <a:lnTo>
                        <a:pt x="50" y="80"/>
                      </a:lnTo>
                      <a:lnTo>
                        <a:pt x="107" y="163"/>
                      </a:lnTo>
                      <a:lnTo>
                        <a:pt x="272" y="270"/>
                      </a:lnTo>
                      <a:lnTo>
                        <a:pt x="466" y="296"/>
                      </a:lnTo>
                      <a:lnTo>
                        <a:pt x="489" y="224"/>
                      </a:lnTo>
                      <a:lnTo>
                        <a:pt x="394" y="120"/>
                      </a:lnTo>
                      <a:lnTo>
                        <a:pt x="170" y="17"/>
                      </a:lnTo>
                      <a:lnTo>
                        <a:pt x="0" y="0"/>
                      </a:lnTo>
                      <a:lnTo>
                        <a:pt x="14" y="34"/>
                      </a:lnTo>
                      <a:lnTo>
                        <a:pt x="14" y="3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</p:grpSp>
        <p:sp>
          <p:nvSpPr>
            <p:cNvPr id="21" name="Freeform 29"/>
            <p:cNvSpPr>
              <a:spLocks/>
            </p:cNvSpPr>
            <p:nvPr userDrawn="1"/>
          </p:nvSpPr>
          <p:spPr bwMode="auto">
            <a:xfrm>
              <a:off x="2568" y="1216"/>
              <a:ext cx="560" cy="240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280" y="144"/>
                </a:cxn>
                <a:cxn ang="0">
                  <a:pos x="448" y="16"/>
                </a:cxn>
                <a:cxn ang="0">
                  <a:pos x="560" y="240"/>
                </a:cxn>
              </a:cxnLst>
              <a:rect l="0" t="0" r="r" b="b"/>
              <a:pathLst>
                <a:path w="560" h="240">
                  <a:moveTo>
                    <a:pt x="0" y="32"/>
                  </a:moveTo>
                  <a:cubicBezTo>
                    <a:pt x="102" y="89"/>
                    <a:pt x="205" y="147"/>
                    <a:pt x="280" y="144"/>
                  </a:cubicBezTo>
                  <a:cubicBezTo>
                    <a:pt x="355" y="141"/>
                    <a:pt x="401" y="0"/>
                    <a:pt x="448" y="16"/>
                  </a:cubicBezTo>
                  <a:cubicBezTo>
                    <a:pt x="495" y="32"/>
                    <a:pt x="541" y="201"/>
                    <a:pt x="560" y="240"/>
                  </a:cubicBezTo>
                </a:path>
              </a:pathLst>
            </a:custGeom>
            <a:noFill/>
            <a:ln w="114300" cmpd="sng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31" name="Text Box 31"/>
          <p:cNvSpPr txBox="1">
            <a:spLocks noChangeArrowheads="1"/>
          </p:cNvSpPr>
          <p:nvPr/>
        </p:nvSpPr>
        <p:spPr bwMode="auto">
          <a:xfrm>
            <a:off x="2667000" y="6338888"/>
            <a:ext cx="3962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重庆电子工程职业学院计算学院</a:t>
            </a:r>
            <a:endParaRPr lang="zh-CN" altLang="en-US" sz="1600" dirty="0">
              <a:effectLst>
                <a:outerShdw blurRad="38100" dist="38100" dir="2700000" algn="tl">
                  <a:srgbClr val="C0C0C0"/>
                </a:outerShdw>
              </a:effectLst>
              <a:ea typeface="宋体" pitchFamily="2" charset="-122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547813" y="1700213"/>
            <a:ext cx="6400800" cy="1296987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3573463"/>
            <a:ext cx="6032500" cy="1481137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32" name="Rectangle 5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3" name="Rectangle 6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4" name="Rectangle 7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/>
                <a:ea typeface="宋体" pitchFamily="2" charset="-122"/>
              </a:defRPr>
            </a:lvl1pPr>
          </a:lstStyle>
          <a:p>
            <a:pPr>
              <a:defRPr/>
            </a:pPr>
            <a:fld id="{FD4E6207-57C6-4668-B7FB-07B1CFB8772E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61150" y="296863"/>
            <a:ext cx="2087563" cy="60848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5288" y="296863"/>
            <a:ext cx="6113462" cy="60848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8" y="1268413"/>
            <a:ext cx="4100512" cy="51133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413"/>
            <a:ext cx="4100513" cy="51133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8B7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6" name="Freeform 60"/>
          <p:cNvSpPr>
            <a:spLocks/>
          </p:cNvSpPr>
          <p:nvPr/>
        </p:nvSpPr>
        <p:spPr bwMode="hidden">
          <a:xfrm>
            <a:off x="0" y="44450"/>
            <a:ext cx="1547813" cy="360363"/>
          </a:xfrm>
          <a:custGeom>
            <a:avLst/>
            <a:gdLst/>
            <a:ahLst/>
            <a:cxnLst>
              <a:cxn ang="0">
                <a:pos x="3338" y="288"/>
              </a:cxn>
              <a:cxn ang="0">
                <a:pos x="3194" y="258"/>
              </a:cxn>
              <a:cxn ang="0">
                <a:pos x="2816" y="234"/>
              </a:cxn>
              <a:cxn ang="0">
                <a:pos x="2330" y="306"/>
              </a:cxn>
              <a:cxn ang="0">
                <a:pos x="2372" y="258"/>
              </a:cxn>
              <a:cxn ang="0">
                <a:pos x="2624" y="132"/>
              </a:cxn>
              <a:cxn ang="0">
                <a:pos x="2707" y="24"/>
              </a:cxn>
              <a:cxn ang="0">
                <a:pos x="2642" y="12"/>
              </a:cxn>
              <a:cxn ang="0">
                <a:pos x="2515" y="54"/>
              </a:cxn>
              <a:cxn ang="0">
                <a:pos x="2324" y="66"/>
              </a:cxn>
              <a:cxn ang="0">
                <a:pos x="2101" y="90"/>
              </a:cxn>
              <a:cxn ang="0">
                <a:pos x="1855" y="228"/>
              </a:cxn>
              <a:cxn ang="0">
                <a:pos x="1591" y="337"/>
              </a:cxn>
              <a:cxn ang="0">
                <a:pos x="1459" y="379"/>
              </a:cxn>
              <a:cxn ang="0">
                <a:pos x="1417" y="361"/>
              </a:cxn>
              <a:cxn ang="0">
                <a:pos x="1363" y="331"/>
              </a:cxn>
              <a:cxn ang="0">
                <a:pos x="1344" y="312"/>
              </a:cxn>
              <a:cxn ang="0">
                <a:pos x="1290" y="288"/>
              </a:cxn>
              <a:cxn ang="0">
                <a:pos x="1230" y="252"/>
              </a:cxn>
              <a:cxn ang="0">
                <a:pos x="1119" y="227"/>
              </a:cxn>
              <a:cxn ang="0">
                <a:pos x="1320" y="438"/>
              </a:cxn>
              <a:cxn ang="0">
                <a:pos x="960" y="558"/>
              </a:cxn>
              <a:cxn ang="0">
                <a:pos x="474" y="630"/>
              </a:cxn>
              <a:cxn ang="0">
                <a:pos x="132" y="781"/>
              </a:cxn>
              <a:cxn ang="0">
                <a:pos x="234" y="847"/>
              </a:cxn>
              <a:cxn ang="0">
                <a:pos x="925" y="739"/>
              </a:cxn>
              <a:cxn ang="0">
                <a:pos x="637" y="925"/>
              </a:cxn>
              <a:cxn ang="0">
                <a:pos x="1405" y="943"/>
              </a:cxn>
              <a:cxn ang="0">
                <a:pos x="1447" y="943"/>
              </a:cxn>
              <a:cxn ang="0">
                <a:pos x="2888" y="859"/>
              </a:cxn>
              <a:cxn ang="0">
                <a:pos x="2582" y="708"/>
              </a:cxn>
              <a:cxn ang="0">
                <a:pos x="2299" y="606"/>
              </a:cxn>
              <a:cxn ang="0">
                <a:pos x="2606" y="588"/>
              </a:cxn>
              <a:cxn ang="0">
                <a:pos x="3001" y="582"/>
              </a:cxn>
              <a:cxn ang="0">
                <a:pos x="3452" y="438"/>
              </a:cxn>
              <a:cxn ang="0">
                <a:pos x="3668" y="312"/>
              </a:cxn>
              <a:cxn ang="0">
                <a:pos x="3482" y="300"/>
              </a:cxn>
            </a:cxnLst>
            <a:rect l="0" t="0" r="r" b="b"/>
            <a:pathLst>
              <a:path w="3668" h="943">
                <a:moveTo>
                  <a:pt x="3482" y="300"/>
                </a:moveTo>
                <a:lnTo>
                  <a:pt x="3338" y="288"/>
                </a:lnTo>
                <a:lnTo>
                  <a:pt x="3320" y="264"/>
                </a:lnTo>
                <a:lnTo>
                  <a:pt x="3194" y="258"/>
                </a:lnTo>
                <a:lnTo>
                  <a:pt x="3019" y="216"/>
                </a:lnTo>
                <a:lnTo>
                  <a:pt x="2816" y="234"/>
                </a:lnTo>
                <a:lnTo>
                  <a:pt x="2533" y="288"/>
                </a:lnTo>
                <a:lnTo>
                  <a:pt x="2330" y="306"/>
                </a:lnTo>
                <a:lnTo>
                  <a:pt x="2149" y="312"/>
                </a:lnTo>
                <a:lnTo>
                  <a:pt x="2372" y="258"/>
                </a:lnTo>
                <a:lnTo>
                  <a:pt x="2624" y="156"/>
                </a:lnTo>
                <a:lnTo>
                  <a:pt x="2624" y="132"/>
                </a:lnTo>
                <a:lnTo>
                  <a:pt x="2666" y="78"/>
                </a:lnTo>
                <a:lnTo>
                  <a:pt x="2707" y="24"/>
                </a:lnTo>
                <a:lnTo>
                  <a:pt x="2695" y="0"/>
                </a:lnTo>
                <a:lnTo>
                  <a:pt x="2642" y="12"/>
                </a:lnTo>
                <a:lnTo>
                  <a:pt x="2557" y="30"/>
                </a:lnTo>
                <a:lnTo>
                  <a:pt x="2515" y="54"/>
                </a:lnTo>
                <a:lnTo>
                  <a:pt x="2425" y="84"/>
                </a:lnTo>
                <a:lnTo>
                  <a:pt x="2324" y="66"/>
                </a:lnTo>
                <a:lnTo>
                  <a:pt x="2191" y="90"/>
                </a:lnTo>
                <a:lnTo>
                  <a:pt x="2101" y="90"/>
                </a:lnTo>
                <a:lnTo>
                  <a:pt x="2047" y="108"/>
                </a:lnTo>
                <a:lnTo>
                  <a:pt x="1855" y="228"/>
                </a:lnTo>
                <a:lnTo>
                  <a:pt x="1771" y="288"/>
                </a:lnTo>
                <a:lnTo>
                  <a:pt x="1591" y="337"/>
                </a:lnTo>
                <a:lnTo>
                  <a:pt x="1465" y="379"/>
                </a:lnTo>
                <a:lnTo>
                  <a:pt x="1459" y="379"/>
                </a:lnTo>
                <a:lnTo>
                  <a:pt x="1453" y="373"/>
                </a:lnTo>
                <a:lnTo>
                  <a:pt x="1417" y="361"/>
                </a:lnTo>
                <a:lnTo>
                  <a:pt x="1381" y="343"/>
                </a:lnTo>
                <a:lnTo>
                  <a:pt x="1363" y="331"/>
                </a:lnTo>
                <a:lnTo>
                  <a:pt x="1357" y="324"/>
                </a:lnTo>
                <a:lnTo>
                  <a:pt x="1344" y="312"/>
                </a:lnTo>
                <a:lnTo>
                  <a:pt x="1320" y="300"/>
                </a:lnTo>
                <a:lnTo>
                  <a:pt x="1290" y="288"/>
                </a:lnTo>
                <a:lnTo>
                  <a:pt x="1260" y="270"/>
                </a:lnTo>
                <a:lnTo>
                  <a:pt x="1230" y="252"/>
                </a:lnTo>
                <a:lnTo>
                  <a:pt x="1187" y="227"/>
                </a:lnTo>
                <a:lnTo>
                  <a:pt x="1119" y="227"/>
                </a:lnTo>
                <a:lnTo>
                  <a:pt x="1357" y="397"/>
                </a:lnTo>
                <a:lnTo>
                  <a:pt x="1320" y="438"/>
                </a:lnTo>
                <a:lnTo>
                  <a:pt x="1135" y="522"/>
                </a:lnTo>
                <a:lnTo>
                  <a:pt x="960" y="558"/>
                </a:lnTo>
                <a:lnTo>
                  <a:pt x="684" y="600"/>
                </a:lnTo>
                <a:lnTo>
                  <a:pt x="474" y="630"/>
                </a:lnTo>
                <a:lnTo>
                  <a:pt x="390" y="684"/>
                </a:lnTo>
                <a:lnTo>
                  <a:pt x="132" y="781"/>
                </a:lnTo>
                <a:lnTo>
                  <a:pt x="0" y="829"/>
                </a:lnTo>
                <a:lnTo>
                  <a:pt x="234" y="847"/>
                </a:lnTo>
                <a:lnTo>
                  <a:pt x="498" y="829"/>
                </a:lnTo>
                <a:lnTo>
                  <a:pt x="925" y="739"/>
                </a:lnTo>
                <a:lnTo>
                  <a:pt x="840" y="817"/>
                </a:lnTo>
                <a:lnTo>
                  <a:pt x="637" y="925"/>
                </a:lnTo>
                <a:lnTo>
                  <a:pt x="613" y="943"/>
                </a:lnTo>
                <a:lnTo>
                  <a:pt x="1405" y="943"/>
                </a:lnTo>
                <a:lnTo>
                  <a:pt x="1411" y="925"/>
                </a:lnTo>
                <a:lnTo>
                  <a:pt x="1447" y="943"/>
                </a:lnTo>
                <a:lnTo>
                  <a:pt x="2924" y="943"/>
                </a:lnTo>
                <a:lnTo>
                  <a:pt x="2888" y="859"/>
                </a:lnTo>
                <a:lnTo>
                  <a:pt x="2713" y="775"/>
                </a:lnTo>
                <a:lnTo>
                  <a:pt x="2582" y="708"/>
                </a:lnTo>
                <a:lnTo>
                  <a:pt x="2336" y="636"/>
                </a:lnTo>
                <a:lnTo>
                  <a:pt x="2299" y="606"/>
                </a:lnTo>
                <a:lnTo>
                  <a:pt x="2509" y="582"/>
                </a:lnTo>
                <a:lnTo>
                  <a:pt x="2606" y="588"/>
                </a:lnTo>
                <a:lnTo>
                  <a:pt x="2773" y="588"/>
                </a:lnTo>
                <a:lnTo>
                  <a:pt x="3001" y="582"/>
                </a:lnTo>
                <a:lnTo>
                  <a:pt x="3259" y="516"/>
                </a:lnTo>
                <a:lnTo>
                  <a:pt x="3452" y="438"/>
                </a:lnTo>
                <a:lnTo>
                  <a:pt x="3668" y="391"/>
                </a:lnTo>
                <a:lnTo>
                  <a:pt x="3668" y="312"/>
                </a:lnTo>
                <a:lnTo>
                  <a:pt x="3482" y="300"/>
                </a:lnTo>
                <a:lnTo>
                  <a:pt x="3482" y="300"/>
                </a:lnTo>
                <a:close/>
              </a:path>
            </a:pathLst>
          </a:custGeom>
          <a:gradFill rotWithShape="0">
            <a:gsLst>
              <a:gs pos="0">
                <a:schemeClr val="bg2">
                  <a:alpha val="89000"/>
                </a:schemeClr>
              </a:gs>
              <a:gs pos="100000">
                <a:schemeClr val="bg1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2" name="Group 65"/>
          <p:cNvGrpSpPr>
            <a:grpSpLocks/>
          </p:cNvGrpSpPr>
          <p:nvPr/>
        </p:nvGrpSpPr>
        <p:grpSpPr bwMode="auto">
          <a:xfrm>
            <a:off x="34925" y="3600450"/>
            <a:ext cx="5060950" cy="3213100"/>
            <a:chOff x="1202" y="1480"/>
            <a:chExt cx="3188" cy="2024"/>
          </a:xfrm>
        </p:grpSpPr>
        <p:sp>
          <p:nvSpPr>
            <p:cNvPr id="14399" name="Freeform 63"/>
            <p:cNvSpPr>
              <a:spLocks/>
            </p:cNvSpPr>
            <p:nvPr userDrawn="1"/>
          </p:nvSpPr>
          <p:spPr bwMode="hidden">
            <a:xfrm>
              <a:off x="1202" y="1480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alpha val="42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400" name="Freeform 64"/>
            <p:cNvSpPr>
              <a:spLocks/>
            </p:cNvSpPr>
            <p:nvPr userDrawn="1"/>
          </p:nvSpPr>
          <p:spPr bwMode="hidden">
            <a:xfrm>
              <a:off x="2037" y="1544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>
                    <a:alpha val="42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14394" name="Freeform 58"/>
          <p:cNvSpPr>
            <a:spLocks/>
          </p:cNvSpPr>
          <p:nvPr/>
        </p:nvSpPr>
        <p:spPr bwMode="hidden">
          <a:xfrm>
            <a:off x="7308850" y="6350"/>
            <a:ext cx="1835150" cy="1190625"/>
          </a:xfrm>
          <a:custGeom>
            <a:avLst/>
            <a:gdLst/>
            <a:ahLst/>
            <a:cxnLst>
              <a:cxn ang="0">
                <a:pos x="1814" y="606"/>
              </a:cxn>
              <a:cxn ang="0">
                <a:pos x="1615" y="252"/>
              </a:cxn>
              <a:cxn ang="0">
                <a:pos x="1345" y="132"/>
              </a:cxn>
              <a:cxn ang="0">
                <a:pos x="1381" y="492"/>
              </a:cxn>
              <a:cxn ang="0">
                <a:pos x="955" y="221"/>
              </a:cxn>
              <a:cxn ang="0">
                <a:pos x="877" y="161"/>
              </a:cxn>
              <a:cxn ang="0">
                <a:pos x="841" y="167"/>
              </a:cxn>
              <a:cxn ang="0">
                <a:pos x="720" y="161"/>
              </a:cxn>
              <a:cxn ang="0">
                <a:pos x="613" y="144"/>
              </a:cxn>
              <a:cxn ang="0">
                <a:pos x="492" y="161"/>
              </a:cxn>
              <a:cxn ang="0">
                <a:pos x="432" y="150"/>
              </a:cxn>
              <a:cxn ang="0">
                <a:pos x="342" y="138"/>
              </a:cxn>
              <a:cxn ang="0">
                <a:pos x="246" y="126"/>
              </a:cxn>
              <a:cxn ang="0">
                <a:pos x="174" y="114"/>
              </a:cxn>
              <a:cxn ang="0">
                <a:pos x="216" y="240"/>
              </a:cxn>
              <a:cxn ang="0">
                <a:pos x="607" y="588"/>
              </a:cxn>
              <a:cxn ang="0">
                <a:pos x="1177" y="817"/>
              </a:cxn>
              <a:cxn ang="0">
                <a:pos x="972" y="871"/>
              </a:cxn>
              <a:cxn ang="0">
                <a:pos x="492" y="1111"/>
              </a:cxn>
              <a:cxn ang="0">
                <a:pos x="276" y="1441"/>
              </a:cxn>
              <a:cxn ang="0">
                <a:pos x="42" y="1441"/>
              </a:cxn>
              <a:cxn ang="0">
                <a:pos x="367" y="1585"/>
              </a:cxn>
              <a:cxn ang="0">
                <a:pos x="949" y="1712"/>
              </a:cxn>
              <a:cxn ang="0">
                <a:pos x="1519" y="1537"/>
              </a:cxn>
              <a:cxn ang="0">
                <a:pos x="1735" y="1513"/>
              </a:cxn>
              <a:cxn ang="0">
                <a:pos x="1723" y="1802"/>
              </a:cxn>
              <a:cxn ang="0">
                <a:pos x="2042" y="2229"/>
              </a:cxn>
              <a:cxn ang="0">
                <a:pos x="2191" y="2133"/>
              </a:cxn>
              <a:cxn ang="0">
                <a:pos x="2270" y="1970"/>
              </a:cxn>
              <a:cxn ang="0">
                <a:pos x="2233" y="1573"/>
              </a:cxn>
              <a:cxn ang="0">
                <a:pos x="2294" y="1483"/>
              </a:cxn>
              <a:cxn ang="0">
                <a:pos x="2588" y="1688"/>
              </a:cxn>
              <a:cxn ang="0">
                <a:pos x="2695" y="1682"/>
              </a:cxn>
              <a:cxn ang="0">
                <a:pos x="2588" y="1543"/>
              </a:cxn>
              <a:cxn ang="0">
                <a:pos x="2510" y="1357"/>
              </a:cxn>
              <a:cxn ang="0">
                <a:pos x="2354" y="1184"/>
              </a:cxn>
              <a:cxn ang="0">
                <a:pos x="2102" y="931"/>
              </a:cxn>
              <a:cxn ang="0">
                <a:pos x="2137" y="907"/>
              </a:cxn>
              <a:cxn ang="0">
                <a:pos x="2215" y="871"/>
              </a:cxn>
              <a:cxn ang="0">
                <a:pos x="2324" y="817"/>
              </a:cxn>
              <a:cxn ang="0">
                <a:pos x="2372" y="787"/>
              </a:cxn>
              <a:cxn ang="0">
                <a:pos x="2078" y="865"/>
              </a:cxn>
            </a:cxnLst>
            <a:rect l="0" t="0" r="r" b="b"/>
            <a:pathLst>
              <a:path w="2828" h="2366">
                <a:moveTo>
                  <a:pt x="2006" y="835"/>
                </a:moveTo>
                <a:lnTo>
                  <a:pt x="1873" y="715"/>
                </a:lnTo>
                <a:lnTo>
                  <a:pt x="1814" y="606"/>
                </a:lnTo>
                <a:lnTo>
                  <a:pt x="1747" y="438"/>
                </a:lnTo>
                <a:lnTo>
                  <a:pt x="1699" y="312"/>
                </a:lnTo>
                <a:lnTo>
                  <a:pt x="1615" y="252"/>
                </a:lnTo>
                <a:lnTo>
                  <a:pt x="1453" y="84"/>
                </a:lnTo>
                <a:lnTo>
                  <a:pt x="1375" y="0"/>
                </a:lnTo>
                <a:lnTo>
                  <a:pt x="1345" y="132"/>
                </a:lnTo>
                <a:lnTo>
                  <a:pt x="1369" y="294"/>
                </a:lnTo>
                <a:lnTo>
                  <a:pt x="1513" y="558"/>
                </a:lnTo>
                <a:lnTo>
                  <a:pt x="1381" y="492"/>
                </a:lnTo>
                <a:lnTo>
                  <a:pt x="1201" y="360"/>
                </a:lnTo>
                <a:lnTo>
                  <a:pt x="961" y="227"/>
                </a:lnTo>
                <a:lnTo>
                  <a:pt x="955" y="221"/>
                </a:lnTo>
                <a:lnTo>
                  <a:pt x="949" y="215"/>
                </a:lnTo>
                <a:lnTo>
                  <a:pt x="913" y="185"/>
                </a:lnTo>
                <a:lnTo>
                  <a:pt x="877" y="161"/>
                </a:lnTo>
                <a:lnTo>
                  <a:pt x="859" y="156"/>
                </a:lnTo>
                <a:lnTo>
                  <a:pt x="853" y="161"/>
                </a:lnTo>
                <a:lnTo>
                  <a:pt x="841" y="167"/>
                </a:lnTo>
                <a:lnTo>
                  <a:pt x="810" y="173"/>
                </a:lnTo>
                <a:lnTo>
                  <a:pt x="768" y="167"/>
                </a:lnTo>
                <a:lnTo>
                  <a:pt x="720" y="161"/>
                </a:lnTo>
                <a:lnTo>
                  <a:pt x="678" y="156"/>
                </a:lnTo>
                <a:lnTo>
                  <a:pt x="637" y="150"/>
                </a:lnTo>
                <a:lnTo>
                  <a:pt x="613" y="144"/>
                </a:lnTo>
                <a:lnTo>
                  <a:pt x="601" y="144"/>
                </a:lnTo>
                <a:lnTo>
                  <a:pt x="498" y="161"/>
                </a:lnTo>
                <a:lnTo>
                  <a:pt x="492" y="161"/>
                </a:lnTo>
                <a:lnTo>
                  <a:pt x="480" y="156"/>
                </a:lnTo>
                <a:lnTo>
                  <a:pt x="456" y="156"/>
                </a:lnTo>
                <a:lnTo>
                  <a:pt x="432" y="150"/>
                </a:lnTo>
                <a:lnTo>
                  <a:pt x="379" y="144"/>
                </a:lnTo>
                <a:lnTo>
                  <a:pt x="361" y="138"/>
                </a:lnTo>
                <a:lnTo>
                  <a:pt x="342" y="138"/>
                </a:lnTo>
                <a:lnTo>
                  <a:pt x="324" y="138"/>
                </a:lnTo>
                <a:lnTo>
                  <a:pt x="300" y="132"/>
                </a:lnTo>
                <a:lnTo>
                  <a:pt x="246" y="126"/>
                </a:lnTo>
                <a:lnTo>
                  <a:pt x="216" y="120"/>
                </a:lnTo>
                <a:lnTo>
                  <a:pt x="192" y="120"/>
                </a:lnTo>
                <a:lnTo>
                  <a:pt x="174" y="114"/>
                </a:lnTo>
                <a:lnTo>
                  <a:pt x="168" y="114"/>
                </a:lnTo>
                <a:lnTo>
                  <a:pt x="6" y="120"/>
                </a:lnTo>
                <a:lnTo>
                  <a:pt x="216" y="240"/>
                </a:lnTo>
                <a:lnTo>
                  <a:pt x="306" y="294"/>
                </a:lnTo>
                <a:lnTo>
                  <a:pt x="480" y="462"/>
                </a:lnTo>
                <a:lnTo>
                  <a:pt x="607" y="588"/>
                </a:lnTo>
                <a:lnTo>
                  <a:pt x="655" y="672"/>
                </a:lnTo>
                <a:lnTo>
                  <a:pt x="949" y="769"/>
                </a:lnTo>
                <a:lnTo>
                  <a:pt x="1177" y="817"/>
                </a:lnTo>
                <a:lnTo>
                  <a:pt x="1249" y="871"/>
                </a:lnTo>
                <a:lnTo>
                  <a:pt x="1117" y="853"/>
                </a:lnTo>
                <a:lnTo>
                  <a:pt x="972" y="871"/>
                </a:lnTo>
                <a:lnTo>
                  <a:pt x="756" y="919"/>
                </a:lnTo>
                <a:lnTo>
                  <a:pt x="619" y="961"/>
                </a:lnTo>
                <a:lnTo>
                  <a:pt x="492" y="1111"/>
                </a:lnTo>
                <a:lnTo>
                  <a:pt x="420" y="1214"/>
                </a:lnTo>
                <a:lnTo>
                  <a:pt x="348" y="1345"/>
                </a:lnTo>
                <a:lnTo>
                  <a:pt x="276" y="1441"/>
                </a:lnTo>
                <a:lnTo>
                  <a:pt x="192" y="1471"/>
                </a:lnTo>
                <a:lnTo>
                  <a:pt x="66" y="1465"/>
                </a:lnTo>
                <a:lnTo>
                  <a:pt x="42" y="1441"/>
                </a:lnTo>
                <a:lnTo>
                  <a:pt x="0" y="1471"/>
                </a:lnTo>
                <a:lnTo>
                  <a:pt x="126" y="1519"/>
                </a:lnTo>
                <a:lnTo>
                  <a:pt x="367" y="1585"/>
                </a:lnTo>
                <a:lnTo>
                  <a:pt x="570" y="1591"/>
                </a:lnTo>
                <a:lnTo>
                  <a:pt x="690" y="1664"/>
                </a:lnTo>
                <a:lnTo>
                  <a:pt x="949" y="1712"/>
                </a:lnTo>
                <a:lnTo>
                  <a:pt x="1260" y="1694"/>
                </a:lnTo>
                <a:lnTo>
                  <a:pt x="1411" y="1603"/>
                </a:lnTo>
                <a:lnTo>
                  <a:pt x="1519" y="1537"/>
                </a:lnTo>
                <a:lnTo>
                  <a:pt x="1645" y="1399"/>
                </a:lnTo>
                <a:lnTo>
                  <a:pt x="1699" y="1387"/>
                </a:lnTo>
                <a:lnTo>
                  <a:pt x="1735" y="1513"/>
                </a:lnTo>
                <a:lnTo>
                  <a:pt x="1729" y="1567"/>
                </a:lnTo>
                <a:lnTo>
                  <a:pt x="1723" y="1670"/>
                </a:lnTo>
                <a:lnTo>
                  <a:pt x="1723" y="1802"/>
                </a:lnTo>
                <a:lnTo>
                  <a:pt x="1831" y="1964"/>
                </a:lnTo>
                <a:lnTo>
                  <a:pt x="1957" y="2090"/>
                </a:lnTo>
                <a:lnTo>
                  <a:pt x="2042" y="2229"/>
                </a:lnTo>
                <a:lnTo>
                  <a:pt x="2155" y="2366"/>
                </a:lnTo>
                <a:lnTo>
                  <a:pt x="2161" y="2295"/>
                </a:lnTo>
                <a:lnTo>
                  <a:pt x="2191" y="2133"/>
                </a:lnTo>
                <a:lnTo>
                  <a:pt x="2215" y="2048"/>
                </a:lnTo>
                <a:lnTo>
                  <a:pt x="2258" y="2042"/>
                </a:lnTo>
                <a:lnTo>
                  <a:pt x="2270" y="1970"/>
                </a:lnTo>
                <a:lnTo>
                  <a:pt x="2342" y="1868"/>
                </a:lnTo>
                <a:lnTo>
                  <a:pt x="2324" y="1748"/>
                </a:lnTo>
                <a:lnTo>
                  <a:pt x="2233" y="1573"/>
                </a:lnTo>
                <a:lnTo>
                  <a:pt x="2209" y="1453"/>
                </a:lnTo>
                <a:lnTo>
                  <a:pt x="2209" y="1345"/>
                </a:lnTo>
                <a:lnTo>
                  <a:pt x="2294" y="1483"/>
                </a:lnTo>
                <a:lnTo>
                  <a:pt x="2461" y="1651"/>
                </a:lnTo>
                <a:lnTo>
                  <a:pt x="2504" y="1651"/>
                </a:lnTo>
                <a:lnTo>
                  <a:pt x="2588" y="1688"/>
                </a:lnTo>
                <a:lnTo>
                  <a:pt x="2678" y="1718"/>
                </a:lnTo>
                <a:lnTo>
                  <a:pt x="2720" y="1712"/>
                </a:lnTo>
                <a:lnTo>
                  <a:pt x="2695" y="1682"/>
                </a:lnTo>
                <a:lnTo>
                  <a:pt x="2678" y="1627"/>
                </a:lnTo>
                <a:lnTo>
                  <a:pt x="2630" y="1597"/>
                </a:lnTo>
                <a:lnTo>
                  <a:pt x="2588" y="1543"/>
                </a:lnTo>
                <a:lnTo>
                  <a:pt x="2618" y="1483"/>
                </a:lnTo>
                <a:lnTo>
                  <a:pt x="2576" y="1399"/>
                </a:lnTo>
                <a:lnTo>
                  <a:pt x="2510" y="1357"/>
                </a:lnTo>
                <a:lnTo>
                  <a:pt x="2576" y="1351"/>
                </a:lnTo>
                <a:lnTo>
                  <a:pt x="2552" y="1315"/>
                </a:lnTo>
                <a:lnTo>
                  <a:pt x="2354" y="1184"/>
                </a:lnTo>
                <a:lnTo>
                  <a:pt x="2252" y="1123"/>
                </a:lnTo>
                <a:lnTo>
                  <a:pt x="2173" y="1009"/>
                </a:lnTo>
                <a:lnTo>
                  <a:pt x="2102" y="931"/>
                </a:lnTo>
                <a:lnTo>
                  <a:pt x="2108" y="931"/>
                </a:lnTo>
                <a:lnTo>
                  <a:pt x="2114" y="925"/>
                </a:lnTo>
                <a:lnTo>
                  <a:pt x="2137" y="907"/>
                </a:lnTo>
                <a:lnTo>
                  <a:pt x="2167" y="883"/>
                </a:lnTo>
                <a:lnTo>
                  <a:pt x="2197" y="877"/>
                </a:lnTo>
                <a:lnTo>
                  <a:pt x="2215" y="871"/>
                </a:lnTo>
                <a:lnTo>
                  <a:pt x="2240" y="859"/>
                </a:lnTo>
                <a:lnTo>
                  <a:pt x="2300" y="829"/>
                </a:lnTo>
                <a:lnTo>
                  <a:pt x="2324" y="817"/>
                </a:lnTo>
                <a:lnTo>
                  <a:pt x="2348" y="799"/>
                </a:lnTo>
                <a:lnTo>
                  <a:pt x="2366" y="793"/>
                </a:lnTo>
                <a:lnTo>
                  <a:pt x="2372" y="787"/>
                </a:lnTo>
                <a:lnTo>
                  <a:pt x="2828" y="588"/>
                </a:lnTo>
                <a:lnTo>
                  <a:pt x="2828" y="528"/>
                </a:lnTo>
                <a:lnTo>
                  <a:pt x="2078" y="865"/>
                </a:lnTo>
                <a:lnTo>
                  <a:pt x="2006" y="835"/>
                </a:lnTo>
                <a:lnTo>
                  <a:pt x="2006" y="835"/>
                </a:lnTo>
                <a:close/>
              </a:path>
            </a:pathLst>
          </a:custGeom>
          <a:gradFill rotWithShape="0">
            <a:gsLst>
              <a:gs pos="0">
                <a:schemeClr val="bg2"/>
              </a:gs>
              <a:gs pos="50000">
                <a:schemeClr val="bg1"/>
              </a:gs>
              <a:gs pos="100000">
                <a:schemeClr val="bg2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296863"/>
            <a:ext cx="835342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268413"/>
            <a:ext cx="8353425" cy="5113337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14392" name="Text Box 56"/>
          <p:cNvSpPr txBox="1">
            <a:spLocks noChangeArrowheads="1"/>
          </p:cNvSpPr>
          <p:nvPr/>
        </p:nvSpPr>
        <p:spPr bwMode="auto">
          <a:xfrm>
            <a:off x="406528" y="6446838"/>
            <a:ext cx="63357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1600" dirty="0" smtClean="0">
                <a:effectLst/>
                <a:latin typeface="仿宋_GB2312" pitchFamily="49" charset="-122"/>
                <a:ea typeface="仿宋_GB2312" pitchFamily="49" charset="-122"/>
              </a:rPr>
              <a:t>第</a:t>
            </a:r>
            <a:r>
              <a:rPr lang="en-US" altLang="zh-CN" sz="1600" dirty="0">
                <a:effectLst/>
                <a:latin typeface="仿宋_GB2312" pitchFamily="49" charset="-122"/>
                <a:ea typeface="仿宋_GB2312" pitchFamily="49" charset="-122"/>
              </a:rPr>
              <a:t>5</a:t>
            </a:r>
            <a:r>
              <a:rPr lang="zh-CN" altLang="en-US" sz="1600" dirty="0" smtClean="0">
                <a:effectLst/>
                <a:latin typeface="仿宋_GB2312" pitchFamily="49" charset="-122"/>
                <a:ea typeface="仿宋_GB2312" pitchFamily="49" charset="-122"/>
              </a:rPr>
              <a:t>章 </a:t>
            </a:r>
            <a:r>
              <a:rPr lang="en-US" altLang="zh-CN" sz="1600" dirty="0">
                <a:effectLst/>
                <a:latin typeface="仿宋_GB2312" pitchFamily="49" charset="-122"/>
                <a:ea typeface="仿宋_GB2312" pitchFamily="49" charset="-122"/>
              </a:rPr>
              <a:t>Excel </a:t>
            </a:r>
            <a:r>
              <a:rPr lang="en-US" altLang="zh-CN" sz="1600" dirty="0" smtClean="0">
                <a:effectLst/>
                <a:latin typeface="仿宋_GB2312" pitchFamily="49" charset="-122"/>
                <a:ea typeface="仿宋_GB2312" pitchFamily="49" charset="-122"/>
              </a:rPr>
              <a:t>2010</a:t>
            </a:r>
            <a:r>
              <a:rPr lang="zh-CN" altLang="en-US" sz="1600" dirty="0" smtClean="0">
                <a:effectLst/>
                <a:latin typeface="仿宋_GB2312" pitchFamily="49" charset="-122"/>
                <a:ea typeface="仿宋_GB2312" pitchFamily="49" charset="-122"/>
              </a:rPr>
              <a:t>的</a:t>
            </a:r>
            <a:r>
              <a:rPr lang="zh-CN" altLang="en-US" sz="1600" dirty="0">
                <a:effectLst/>
                <a:latin typeface="仿宋_GB2312" pitchFamily="49" charset="-122"/>
                <a:ea typeface="仿宋_GB2312" pitchFamily="49" charset="-122"/>
              </a:rPr>
              <a:t>使用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0" r:id="rId1"/>
    <p:sldLayoutId id="2147483851" r:id="rId2"/>
    <p:sldLayoutId id="2147483852" r:id="rId3"/>
    <p:sldLayoutId id="2147483853" r:id="rId4"/>
    <p:sldLayoutId id="2147483854" r:id="rId5"/>
    <p:sldLayoutId id="2147483855" r:id="rId6"/>
    <p:sldLayoutId id="2147483856" r:id="rId7"/>
    <p:sldLayoutId id="2147483857" r:id="rId8"/>
    <p:sldLayoutId id="2147483858" r:id="rId9"/>
    <p:sldLayoutId id="2147483859" r:id="rId10"/>
    <p:sldLayoutId id="2147483860" r:id="rId11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9900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0000CC"/>
        </a:buClr>
        <a:buFont typeface="Wingdings" pitchFamily="2" charset="2"/>
        <a:buChar char="n"/>
        <a:defRPr sz="3200" b="1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Char char="Ø"/>
        <a:defRPr sz="2800" b="1">
          <a:solidFill>
            <a:schemeClr val="tx1"/>
          </a:solidFill>
          <a:effectLst/>
          <a:latin typeface="+mn-lt"/>
          <a:ea typeface="宋体" pitchFamily="2" charset="-122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effectLst/>
          <a:latin typeface="+mn-lt"/>
          <a:ea typeface="宋体" pitchFamily="2" charset="-122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effectLst/>
          <a:latin typeface="+mn-lt"/>
          <a:ea typeface="宋体" pitchFamily="2" charset="-122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effectLst/>
          <a:latin typeface="+mn-lt"/>
          <a:ea typeface="宋体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副标题 3"/>
          <p:cNvSpPr>
            <a:spLocks noGrp="1"/>
          </p:cNvSpPr>
          <p:nvPr>
            <p:ph type="subTitle" idx="1"/>
          </p:nvPr>
        </p:nvSpPr>
        <p:spPr>
          <a:xfrm>
            <a:off x="1707852" y="4437112"/>
            <a:ext cx="6032500" cy="617488"/>
          </a:xfrm>
        </p:spPr>
        <p:txBody>
          <a:bodyPr/>
          <a:lstStyle/>
          <a:p>
            <a:r>
              <a:rPr lang="en-US" altLang="zh-CN" dirty="0"/>
              <a:t>5.4 </a:t>
            </a:r>
            <a:r>
              <a:rPr lang="zh-CN" altLang="en-US" dirty="0"/>
              <a:t>公式和函数的使用</a:t>
            </a:r>
            <a:endParaRPr lang="zh-CN" altLang="en-US" dirty="0" smtClean="0"/>
          </a:p>
        </p:txBody>
      </p:sp>
      <p:sp>
        <p:nvSpPr>
          <p:cNvPr id="7" name="标题 3"/>
          <p:cNvSpPr txBox="1">
            <a:spLocks/>
          </p:cNvSpPr>
          <p:nvPr/>
        </p:nvSpPr>
        <p:spPr bwMode="auto">
          <a:xfrm>
            <a:off x="1411560" y="1844824"/>
            <a:ext cx="6400800" cy="2016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45791" dir="2021404" algn="ctr" rotWithShape="0">
              <a:schemeClr val="bg2"/>
            </a:outerShdw>
          </a:effec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ea typeface="黑体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ea typeface="黑体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ea typeface="黑体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ea typeface="黑体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ea typeface="黑体" pitchFamily="2" charset="-122"/>
              </a:defRPr>
            </a:lvl9pPr>
          </a:lstStyle>
          <a:p>
            <a:pPr algn="ctr">
              <a:defRPr/>
            </a:pPr>
            <a:r>
              <a:rPr kumimoji="0" lang="zh-CN" altLang="en-US" kern="0" dirty="0" smtClean="0"/>
              <a:t>第</a:t>
            </a:r>
            <a:r>
              <a:rPr kumimoji="0" lang="en-US" altLang="zh-CN" kern="0" dirty="0" smtClean="0"/>
              <a:t>5</a:t>
            </a:r>
            <a:r>
              <a:rPr kumimoji="0" lang="zh-CN" altLang="en-US" kern="0" dirty="0" smtClean="0"/>
              <a:t>章  </a:t>
            </a:r>
            <a:r>
              <a:rPr kumimoji="0" lang="en-US" altLang="zh-CN" kern="0" dirty="0" smtClean="0"/>
              <a:t>Excel 2010</a:t>
            </a:r>
            <a:r>
              <a:rPr kumimoji="0" lang="zh-CN" altLang="en-US" kern="0" dirty="0" smtClean="0"/>
              <a:t>的使用</a:t>
            </a:r>
            <a:br>
              <a:rPr kumimoji="0" lang="zh-CN" altLang="en-US" kern="0" dirty="0" smtClean="0"/>
            </a:br>
            <a:r>
              <a:rPr kumimoji="0" lang="zh-CN" altLang="en-US" kern="0" dirty="0" smtClean="0"/>
              <a:t/>
            </a:r>
            <a:br>
              <a:rPr kumimoji="0" lang="zh-CN" altLang="en-US" kern="0" dirty="0" smtClean="0"/>
            </a:br>
            <a:r>
              <a:rPr kumimoji="0" lang="zh-CN" altLang="en-US" kern="0" dirty="0" smtClean="0">
                <a:solidFill>
                  <a:srgbClr val="00B050"/>
                </a:solidFill>
              </a:rPr>
              <a:t>第</a:t>
            </a:r>
            <a:r>
              <a:rPr kumimoji="0" lang="en-US" altLang="zh-CN" kern="0" dirty="0" smtClean="0">
                <a:solidFill>
                  <a:srgbClr val="00B050"/>
                </a:solidFill>
              </a:rPr>
              <a:t>3</a:t>
            </a:r>
            <a:r>
              <a:rPr kumimoji="0" lang="zh-CN" altLang="en-US" kern="0" dirty="0" smtClean="0">
                <a:solidFill>
                  <a:srgbClr val="00B050"/>
                </a:solidFill>
              </a:rPr>
              <a:t>讲   </a:t>
            </a:r>
            <a:r>
              <a:rPr kumimoji="0" lang="en-US" altLang="zh-CN" kern="0" dirty="0">
                <a:solidFill>
                  <a:srgbClr val="00B050"/>
                </a:solidFill>
              </a:rPr>
              <a:t>Excel</a:t>
            </a:r>
            <a:r>
              <a:rPr kumimoji="0" lang="zh-CN" altLang="en-US" kern="0" dirty="0">
                <a:solidFill>
                  <a:srgbClr val="00B050"/>
                </a:solidFill>
              </a:rPr>
              <a:t>的公式和函数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任务三：综合应用公式和函数</a:t>
            </a:r>
            <a:endParaRPr lang="zh-CN" altLang="en-US" dirty="0"/>
          </a:p>
        </p:txBody>
      </p:sp>
      <p:sp>
        <p:nvSpPr>
          <p:cNvPr id="7577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 eaLnBrk="1" hangingPunct="1">
              <a:lnSpc>
                <a:spcPct val="90000"/>
              </a:lnSpc>
            </a:pPr>
            <a:r>
              <a:rPr lang="zh-CN" altLang="en-US" sz="2800" dirty="0" smtClean="0"/>
              <a:t>实作</a:t>
            </a:r>
            <a:r>
              <a:rPr lang="en-US" altLang="zh-CN" sz="2800" dirty="0" smtClean="0"/>
              <a:t>1</a:t>
            </a:r>
            <a:r>
              <a:rPr lang="zh-CN" altLang="en-US" sz="2800" dirty="0" smtClean="0"/>
              <a:t>：工作表的数据</a:t>
            </a:r>
            <a:r>
              <a:rPr lang="zh-CN" altLang="en-US" sz="2800" dirty="0" smtClean="0"/>
              <a:t>统计</a:t>
            </a:r>
            <a:endParaRPr lang="en-US" altLang="zh-CN" sz="2800" dirty="0" smtClean="0"/>
          </a:p>
          <a:p>
            <a:pPr marL="914400" lvl="1" indent="-457200" algn="just">
              <a:lnSpc>
                <a:spcPct val="90000"/>
              </a:lnSpc>
              <a:buFont typeface="+mj-ea"/>
              <a:buAutoNum type="circleNumDbPlain"/>
              <a:defRPr/>
            </a:pPr>
            <a:r>
              <a:rPr lang="zh-CN" altLang="en-US" sz="2000" dirty="0" smtClean="0"/>
              <a:t>将</a:t>
            </a:r>
            <a:r>
              <a:rPr lang="zh-CN" altLang="en-US" sz="2000" dirty="0"/>
              <a:t>“</a:t>
            </a:r>
            <a:r>
              <a:rPr lang="en-US" altLang="zh-CN" sz="2000" dirty="0"/>
              <a:t>Sheet1”</a:t>
            </a:r>
            <a:r>
              <a:rPr lang="zh-CN" altLang="en-US" sz="2000" dirty="0"/>
              <a:t>改名为“招生人数情况表”</a:t>
            </a:r>
          </a:p>
          <a:p>
            <a:pPr marL="914400" lvl="1" indent="-457200" algn="just">
              <a:lnSpc>
                <a:spcPct val="90000"/>
              </a:lnSpc>
              <a:buFont typeface="+mj-ea"/>
              <a:buAutoNum type="circleNumDbPlain"/>
              <a:defRPr/>
            </a:pPr>
            <a:r>
              <a:rPr lang="zh-CN" altLang="en-US" sz="2000" dirty="0" smtClean="0"/>
              <a:t>按</a:t>
            </a:r>
            <a:r>
              <a:rPr lang="zh-CN" altLang="en-US" sz="2000" dirty="0"/>
              <a:t>图</a:t>
            </a:r>
            <a:r>
              <a:rPr lang="en-US" altLang="zh-CN" sz="2000" dirty="0"/>
              <a:t>5-4-2</a:t>
            </a:r>
            <a:r>
              <a:rPr lang="zh-CN" altLang="en-US" sz="2000" dirty="0"/>
              <a:t>所示表格中的格式进行设置</a:t>
            </a:r>
            <a:endParaRPr lang="en-US" altLang="zh-CN" sz="2000" dirty="0"/>
          </a:p>
          <a:p>
            <a:pPr marL="914400" lvl="1" indent="-457200">
              <a:buFont typeface="+mj-ea"/>
              <a:buAutoNum type="circleNumDbPlain"/>
              <a:defRPr/>
            </a:pPr>
            <a:r>
              <a:rPr lang="zh-CN" altLang="en-US" sz="2000" dirty="0" smtClean="0"/>
              <a:t>计算</a:t>
            </a:r>
            <a:r>
              <a:rPr lang="zh-CN" altLang="en-US" sz="2000" dirty="0"/>
              <a:t>总人数、平均人数、增长比例（增长比例</a:t>
            </a:r>
            <a:r>
              <a:rPr lang="en-US" altLang="zh-CN" sz="2000" dirty="0"/>
              <a:t>=(</a:t>
            </a:r>
            <a:r>
              <a:rPr lang="zh-CN" altLang="en-US" sz="2000" dirty="0"/>
              <a:t>今年人数</a:t>
            </a:r>
            <a:r>
              <a:rPr lang="en-US" altLang="zh-CN" sz="2000" dirty="0"/>
              <a:t>-</a:t>
            </a:r>
            <a:r>
              <a:rPr lang="zh-CN" altLang="en-US" sz="2000" dirty="0"/>
              <a:t>去年人数</a:t>
            </a:r>
            <a:r>
              <a:rPr lang="en-US" altLang="zh-CN" sz="2000" dirty="0"/>
              <a:t>)/</a:t>
            </a:r>
            <a:r>
              <a:rPr lang="zh-CN" altLang="en-US" sz="2000" dirty="0"/>
              <a:t>今年人数）、最多人数、最少人数，计算结果全部保留</a:t>
            </a:r>
            <a:r>
              <a:rPr lang="en-US" altLang="zh-CN" sz="2000" dirty="0"/>
              <a:t>2</a:t>
            </a:r>
            <a:r>
              <a:rPr lang="zh-CN" altLang="en-US" sz="2000" dirty="0"/>
              <a:t>位小数</a:t>
            </a:r>
          </a:p>
          <a:p>
            <a:pPr marL="914400" lvl="1" indent="-457200">
              <a:buFont typeface="+mj-ea"/>
              <a:buAutoNum type="circleNumDbPlain"/>
              <a:defRPr/>
            </a:pPr>
            <a:r>
              <a:rPr lang="zh-CN" altLang="en-US" sz="2000" dirty="0" smtClean="0"/>
              <a:t>统计</a:t>
            </a:r>
            <a:r>
              <a:rPr lang="zh-CN" altLang="en-US" sz="2000" dirty="0"/>
              <a:t>今年人数超过</a:t>
            </a:r>
            <a:r>
              <a:rPr lang="en-US" altLang="zh-CN" sz="2000" dirty="0"/>
              <a:t>10000</a:t>
            </a:r>
            <a:r>
              <a:rPr lang="zh-CN" altLang="en-US" sz="2000" dirty="0"/>
              <a:t>的专业个数</a:t>
            </a:r>
            <a:endParaRPr lang="en-US" altLang="zh-CN" sz="2000" dirty="0"/>
          </a:p>
          <a:p>
            <a:pPr marL="914400" lvl="1" indent="-457200">
              <a:buFont typeface="+mj-ea"/>
              <a:buAutoNum type="circleNumDbPlain"/>
              <a:defRPr/>
            </a:pPr>
            <a:r>
              <a:rPr lang="zh-CN" altLang="en-US" sz="2000" dirty="0" smtClean="0"/>
              <a:t>将</a:t>
            </a:r>
            <a:r>
              <a:rPr lang="zh-CN" altLang="en-US" sz="2000" dirty="0"/>
              <a:t>此工作簿命名为“数据统计示例.</a:t>
            </a:r>
            <a:r>
              <a:rPr lang="en-US" altLang="zh-CN" sz="2000" dirty="0" err="1"/>
              <a:t>xlsx</a:t>
            </a:r>
            <a:r>
              <a:rPr lang="en-US" altLang="zh-CN" sz="2000" dirty="0"/>
              <a:t>”，</a:t>
            </a:r>
            <a:r>
              <a:rPr lang="zh-CN" altLang="en-US" sz="2000" dirty="0" smtClean="0"/>
              <a:t>保存</a:t>
            </a:r>
            <a:endParaRPr lang="zh-CN" altLang="en-US" sz="2000" dirty="0" smtClean="0"/>
          </a:p>
        </p:txBody>
      </p:sp>
      <p:pic>
        <p:nvPicPr>
          <p:cNvPr id="7578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38954" y="4149080"/>
            <a:ext cx="5481318" cy="2157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本次课重点内容小结 </a:t>
            </a:r>
          </a:p>
        </p:txBody>
      </p:sp>
      <p:sp>
        <p:nvSpPr>
          <p:cNvPr id="778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200000"/>
              </a:lnSpc>
            </a:pPr>
            <a:r>
              <a:rPr lang="zh-CN" altLang="en-US" b="0" dirty="0" smtClean="0"/>
              <a:t>公式</a:t>
            </a:r>
            <a:r>
              <a:rPr lang="zh-CN" altLang="en-US" b="0" dirty="0" smtClean="0"/>
              <a:t>的使用和复制</a:t>
            </a:r>
          </a:p>
          <a:p>
            <a:pPr eaLnBrk="1" hangingPunct="1">
              <a:lnSpc>
                <a:spcPct val="200000"/>
              </a:lnSpc>
            </a:pPr>
            <a:r>
              <a:rPr lang="zh-CN" altLang="en-US" b="0" dirty="0" smtClean="0"/>
              <a:t>求和</a:t>
            </a:r>
            <a:r>
              <a:rPr lang="zh-CN" altLang="en-US" b="0" dirty="0" smtClean="0"/>
              <a:t>、平均值、最大值、最小值和计数函数的使用</a:t>
            </a:r>
          </a:p>
          <a:p>
            <a:pPr eaLnBrk="1" hangingPunct="1"/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课外作业布置 </a:t>
            </a:r>
          </a:p>
        </p:txBody>
      </p:sp>
      <p:sp>
        <p:nvSpPr>
          <p:cNvPr id="788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dirty="0" smtClean="0"/>
              <a:t>上机练习</a:t>
            </a:r>
            <a:endParaRPr lang="en-US" altLang="zh-CN" dirty="0" smtClean="0"/>
          </a:p>
          <a:p>
            <a:pPr lvl="1">
              <a:lnSpc>
                <a:spcPct val="150000"/>
              </a:lnSpc>
            </a:pPr>
            <a:r>
              <a:rPr lang="zh-CN" altLang="en-US" dirty="0" smtClean="0"/>
              <a:t>第</a:t>
            </a:r>
            <a:r>
              <a:rPr lang="en-US" altLang="zh-CN" dirty="0" smtClean="0"/>
              <a:t>5</a:t>
            </a:r>
            <a:r>
              <a:rPr lang="zh-CN" altLang="en-US" dirty="0" smtClean="0"/>
              <a:t>章 实训</a:t>
            </a:r>
            <a:r>
              <a:rPr lang="en-US" altLang="zh-CN" dirty="0" smtClean="0"/>
              <a:t>6</a:t>
            </a:r>
          </a:p>
          <a:p>
            <a:pPr lvl="1">
              <a:lnSpc>
                <a:spcPct val="150000"/>
              </a:lnSpc>
            </a:pPr>
            <a:endParaRPr lang="en-US" altLang="zh-CN" dirty="0" smtClean="0"/>
          </a:p>
          <a:p>
            <a:pPr eaLnBrk="1" hangingPunct="1">
              <a:lnSpc>
                <a:spcPct val="150000"/>
              </a:lnSpc>
            </a:pPr>
            <a:r>
              <a:rPr lang="zh-CN" altLang="en-US" dirty="0" smtClean="0"/>
              <a:t>预习</a:t>
            </a:r>
            <a:endParaRPr lang="en-US" altLang="zh-CN" dirty="0" smtClean="0"/>
          </a:p>
          <a:p>
            <a:pPr lvl="1">
              <a:lnSpc>
                <a:spcPct val="150000"/>
              </a:lnSpc>
            </a:pPr>
            <a:r>
              <a:rPr lang="en-US" altLang="zh-CN" dirty="0" smtClean="0"/>
              <a:t>5.5 </a:t>
            </a:r>
            <a:r>
              <a:rPr lang="zh-CN" altLang="en-US" dirty="0" smtClean="0"/>
              <a:t>图表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复习并导入新课 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2800" dirty="0" smtClean="0"/>
              <a:t>提问：</a:t>
            </a:r>
          </a:p>
          <a:p>
            <a:pPr marL="914400" lvl="1" indent="-457200" algn="just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400" dirty="0" smtClean="0"/>
              <a:t>当</a:t>
            </a:r>
            <a:r>
              <a:rPr lang="zh-CN" altLang="en-US" sz="2400" dirty="0" smtClean="0"/>
              <a:t>数据显示为一组“#”时，如何解决</a:t>
            </a:r>
            <a:r>
              <a:rPr lang="en-US" altLang="zh-CN" sz="2400" dirty="0" smtClean="0"/>
              <a:t>?</a:t>
            </a:r>
            <a:endParaRPr lang="zh-CN" altLang="en-US" sz="2400" dirty="0" smtClean="0"/>
          </a:p>
          <a:p>
            <a:pPr marL="914400" lvl="1" indent="-457200" algn="just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400" dirty="0" smtClean="0"/>
              <a:t>在</a:t>
            </a:r>
            <a:r>
              <a:rPr lang="en-US" altLang="zh-CN" sz="2400" dirty="0" smtClean="0"/>
              <a:t>Excel</a:t>
            </a:r>
            <a:r>
              <a:rPr lang="zh-CN" altLang="en-US" sz="2400" dirty="0" smtClean="0"/>
              <a:t>中，如何将数值按3倍比例递增，演示操作</a:t>
            </a:r>
            <a:r>
              <a:rPr lang="en-US" altLang="zh-CN" sz="2400" dirty="0" smtClean="0"/>
              <a:t>?</a:t>
            </a:r>
            <a:endParaRPr lang="zh-CN" altLang="en-US" sz="2400" dirty="0" smtClean="0"/>
          </a:p>
          <a:p>
            <a:pPr marL="914400" lvl="1" indent="-457200" algn="just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400" dirty="0" smtClean="0"/>
              <a:t>在</a:t>
            </a:r>
            <a:r>
              <a:rPr lang="en-US" altLang="zh-CN" sz="2400" dirty="0" smtClean="0"/>
              <a:t>Excel</a:t>
            </a:r>
            <a:r>
              <a:rPr lang="zh-CN" altLang="en-US" sz="2400" dirty="0" smtClean="0"/>
              <a:t>中，如何输入文本型数据、分数和日期</a:t>
            </a:r>
            <a:r>
              <a:rPr lang="en-US" altLang="zh-CN" sz="2400" dirty="0" smtClean="0"/>
              <a:t>/</a:t>
            </a:r>
            <a:r>
              <a:rPr lang="zh-CN" altLang="en-US" sz="2400" dirty="0" smtClean="0"/>
              <a:t>时间</a:t>
            </a:r>
            <a:r>
              <a:rPr lang="en-US" altLang="zh-CN" sz="2400" dirty="0" smtClean="0"/>
              <a:t>?</a:t>
            </a:r>
            <a:endParaRPr lang="zh-CN" altLang="en-US" sz="2400" dirty="0" smtClean="0"/>
          </a:p>
          <a:p>
            <a:pPr marL="914400" lvl="1" indent="-457200" algn="just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400" dirty="0" smtClean="0"/>
              <a:t>在</a:t>
            </a:r>
            <a:r>
              <a:rPr lang="zh-CN" altLang="en-US" sz="2400" dirty="0" smtClean="0"/>
              <a:t>单元格中换行能够直接使用</a:t>
            </a:r>
            <a:r>
              <a:rPr lang="en-US" altLang="zh-CN" sz="2400" dirty="0" smtClean="0"/>
              <a:t>Enter</a:t>
            </a:r>
            <a:r>
              <a:rPr lang="zh-CN" altLang="en-US" sz="2400" dirty="0" smtClean="0"/>
              <a:t>键吗？如果不能，应该怎样操作</a:t>
            </a:r>
            <a:r>
              <a:rPr lang="en-US" altLang="zh-CN" sz="2400" dirty="0" smtClean="0"/>
              <a:t>?</a:t>
            </a:r>
            <a:r>
              <a:rPr lang="zh-CN" altLang="en-US" sz="2400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31333"/>
            <a:ext cx="8353425" cy="828675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zh-CN" altLang="en-US" dirty="0" smtClean="0"/>
              <a:t>任务</a:t>
            </a:r>
            <a:r>
              <a:rPr lang="zh-CN" altLang="en-US" dirty="0" smtClean="0"/>
              <a:t>一：掌握公式的使用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2800" dirty="0" smtClean="0"/>
              <a:t>公式</a:t>
            </a:r>
            <a:r>
              <a:rPr lang="zh-CN" altLang="en-US" sz="2800" dirty="0" smtClean="0"/>
              <a:t>的形式</a:t>
            </a:r>
            <a:r>
              <a:rPr lang="zh-CN" altLang="en-US" sz="2800" dirty="0" smtClean="0"/>
              <a:t>：</a:t>
            </a:r>
            <a:endParaRPr lang="en-US" altLang="zh-CN" sz="2800" dirty="0" smtClean="0"/>
          </a:p>
          <a:p>
            <a:pPr lvl="1" algn="just">
              <a:lnSpc>
                <a:spcPct val="150000"/>
              </a:lnSpc>
            </a:pPr>
            <a:r>
              <a:rPr lang="zh-CN" altLang="en-US" sz="2400" dirty="0" smtClean="0"/>
              <a:t>=</a:t>
            </a:r>
            <a:r>
              <a:rPr lang="zh-CN" altLang="en-US" sz="2400" dirty="0" smtClean="0"/>
              <a:t>表达式，表达式由运算符、常量、单元格、函数、括号等组成。例：=</a:t>
            </a:r>
            <a:r>
              <a:rPr lang="en-US" altLang="zh-CN" sz="2400" dirty="0" smtClean="0"/>
              <a:t>A1*B1+100，=SUM（A2，B2）/3</a:t>
            </a: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800" dirty="0" smtClean="0"/>
              <a:t>运算符</a:t>
            </a:r>
            <a:endParaRPr lang="zh-CN" altLang="en-US" sz="2800" dirty="0" smtClean="0"/>
          </a:p>
          <a:p>
            <a:pPr marL="914400" lvl="1" indent="-457200" eaLnBrk="1" hangingPunct="1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400" dirty="0" smtClean="0"/>
              <a:t>算术运算</a:t>
            </a:r>
            <a:r>
              <a:rPr lang="zh-CN" altLang="en-US" sz="2400" dirty="0" smtClean="0"/>
              <a:t>符：百分号“%”、乘方“^”、乘号“*”、除号“/”、加号“+”、减号“-”</a:t>
            </a:r>
            <a:endParaRPr lang="en-US" altLang="zh-CN" sz="2400" dirty="0" smtClean="0"/>
          </a:p>
          <a:p>
            <a:pPr marL="914400" lvl="1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400" dirty="0" smtClean="0"/>
              <a:t>比较</a:t>
            </a:r>
            <a:r>
              <a:rPr lang="zh-CN" altLang="en-US" sz="2400" dirty="0" smtClean="0"/>
              <a:t>运算符：等号“=”、大于“&gt;”、小于“&lt;”、大于等于“&gt;=”、小于等于“&lt;=”、不等于“&lt;&gt;”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任务一：掌握公式的使用</a:t>
            </a:r>
            <a:endParaRPr lang="zh-CN" altLang="en-US" dirty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2800" dirty="0"/>
              <a:t>运算符</a:t>
            </a:r>
          </a:p>
          <a:p>
            <a:pPr marL="914400" lvl="1" indent="-457200" algn="just" eaLnBrk="1" hangingPunct="1">
              <a:lnSpc>
                <a:spcPct val="150000"/>
              </a:lnSpc>
              <a:buFont typeface="+mj-ea"/>
              <a:buAutoNum type="circleNumDbPlain" startAt="3"/>
              <a:defRPr/>
            </a:pPr>
            <a:r>
              <a:rPr lang="zh-CN" altLang="en-US" sz="2400" dirty="0" smtClean="0"/>
              <a:t>文本</a:t>
            </a:r>
            <a:r>
              <a:rPr lang="zh-CN" altLang="en-US" sz="2400" dirty="0" smtClean="0"/>
              <a:t>运算符：连接号“&amp;”，例如</a:t>
            </a:r>
            <a:r>
              <a:rPr lang="en-US" altLang="zh-CN" sz="2400" dirty="0" smtClean="0"/>
              <a:t>A11</a:t>
            </a:r>
            <a:r>
              <a:rPr lang="zh-CN" altLang="en-US" sz="2400" dirty="0" smtClean="0"/>
              <a:t>中的文本是“快乐”，</a:t>
            </a:r>
            <a:r>
              <a:rPr lang="en-US" altLang="zh-CN" sz="2400" dirty="0" smtClean="0"/>
              <a:t>B11</a:t>
            </a:r>
            <a:r>
              <a:rPr lang="zh-CN" altLang="en-US" sz="2400" dirty="0" smtClean="0"/>
              <a:t>中的文本是“十二月”，在</a:t>
            </a:r>
            <a:r>
              <a:rPr lang="en-US" altLang="zh-CN" sz="2400" dirty="0" smtClean="0"/>
              <a:t>F11</a:t>
            </a:r>
            <a:r>
              <a:rPr lang="zh-CN" altLang="en-US" sz="2400" dirty="0" smtClean="0"/>
              <a:t>中应用公式“=</a:t>
            </a:r>
            <a:r>
              <a:rPr lang="en-US" altLang="zh-CN" sz="2400" dirty="0" smtClean="0"/>
              <a:t>A11&amp;B11”，</a:t>
            </a:r>
            <a:r>
              <a:rPr lang="zh-CN" altLang="en-US" sz="2400" dirty="0" smtClean="0"/>
              <a:t>其结果为“快乐十二月”</a:t>
            </a:r>
          </a:p>
          <a:p>
            <a:pPr marL="914400" lvl="1" indent="-457200" eaLnBrk="1" hangingPunct="1">
              <a:lnSpc>
                <a:spcPct val="150000"/>
              </a:lnSpc>
              <a:buFont typeface="+mj-ea"/>
              <a:buAutoNum type="circleNumDbPlain" startAt="3"/>
              <a:defRPr/>
            </a:pPr>
            <a:r>
              <a:rPr lang="zh-CN" altLang="en-US" sz="2400" dirty="0" smtClean="0"/>
              <a:t>引用</a:t>
            </a:r>
            <a:r>
              <a:rPr lang="zh-CN" altLang="en-US" sz="2400" dirty="0" smtClean="0"/>
              <a:t>运算符：逗号“，”、冒号“：”、空格“ ”，例如=</a:t>
            </a:r>
            <a:r>
              <a:rPr lang="en-US" altLang="zh-CN" sz="2400" dirty="0" smtClean="0"/>
              <a:t>SUM(A3，B3)，</a:t>
            </a:r>
            <a:r>
              <a:rPr lang="zh-CN" altLang="en-US" sz="2400" dirty="0" smtClean="0"/>
              <a:t>=</a:t>
            </a:r>
            <a:r>
              <a:rPr lang="en-US" altLang="zh-CN" sz="2400" dirty="0" smtClean="0"/>
              <a:t>SUM(A1：B4)，=AVERAGE(A1：B4，B5)</a:t>
            </a:r>
            <a:r>
              <a:rPr lang="zh-CN" altLang="en-US" sz="2400" dirty="0" smtClean="0"/>
              <a:t>，</a:t>
            </a:r>
            <a:r>
              <a:rPr lang="en-US" altLang="zh-CN" sz="2400" dirty="0" smtClean="0"/>
              <a:t>=AVERAGE</a:t>
            </a:r>
            <a:r>
              <a:rPr lang="en-US" sz="2400" dirty="0" smtClean="0"/>
              <a:t>(A1:D4 C2:E5)</a:t>
            </a:r>
            <a:r>
              <a:rPr lang="en-US" altLang="zh-CN" sz="2400" dirty="0" smtClean="0"/>
              <a:t> </a:t>
            </a:r>
            <a:endParaRPr lang="zh-CN" altLang="en-US" sz="2400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任务一：掌握公式的使用</a:t>
            </a:r>
            <a:endParaRPr lang="zh-CN" altLang="en-US" dirty="0"/>
          </a:p>
        </p:txBody>
      </p:sp>
      <p:sp>
        <p:nvSpPr>
          <p:cNvPr id="686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dirty="0" smtClean="0"/>
              <a:t>实作1：输入公式</a:t>
            </a:r>
          </a:p>
          <a:p>
            <a:pPr lvl="1" algn="just">
              <a:lnSpc>
                <a:spcPct val="150000"/>
              </a:lnSpc>
            </a:pPr>
            <a:r>
              <a:rPr lang="zh-CN" altLang="en-US" dirty="0" smtClean="0"/>
              <a:t>选定要输入公式的单元格</a:t>
            </a:r>
          </a:p>
          <a:p>
            <a:pPr lvl="1" algn="just">
              <a:lnSpc>
                <a:spcPct val="150000"/>
              </a:lnSpc>
            </a:pPr>
            <a:r>
              <a:rPr lang="zh-CN" altLang="en-US" dirty="0" smtClean="0"/>
              <a:t>在单元格/编辑栏里输入公式</a:t>
            </a:r>
          </a:p>
          <a:p>
            <a:pPr lvl="1" algn="just">
              <a:lnSpc>
                <a:spcPct val="150000"/>
              </a:lnSpc>
            </a:pPr>
            <a:r>
              <a:rPr lang="zh-CN" altLang="en-US" dirty="0" smtClean="0"/>
              <a:t>输入完毕，按</a:t>
            </a:r>
            <a:r>
              <a:rPr lang="en-US" altLang="zh-CN" dirty="0" smtClean="0"/>
              <a:t>Enter</a:t>
            </a:r>
            <a:r>
              <a:rPr lang="zh-CN" altLang="en-US" dirty="0" smtClean="0"/>
              <a:t>键/   </a:t>
            </a:r>
            <a:r>
              <a:rPr lang="zh-CN" altLang="en-US" dirty="0" smtClean="0"/>
              <a:t>按钮</a:t>
            </a:r>
            <a:endParaRPr lang="en-US" altLang="zh-CN" dirty="0" smtClean="0"/>
          </a:p>
          <a:p>
            <a:pPr algn="just">
              <a:lnSpc>
                <a:spcPct val="150000"/>
              </a:lnSpc>
            </a:pPr>
            <a:r>
              <a:rPr lang="zh-CN" altLang="en-US" dirty="0"/>
              <a:t>实作2：复制公式</a:t>
            </a:r>
          </a:p>
          <a:p>
            <a:pPr lvl="1" algn="just">
              <a:lnSpc>
                <a:spcPct val="150000"/>
              </a:lnSpc>
            </a:pPr>
            <a:r>
              <a:rPr lang="zh-CN" altLang="en-US" dirty="0"/>
              <a:t>选定公式所在的单元格，拖动填充</a:t>
            </a:r>
            <a:r>
              <a:rPr lang="zh-CN" altLang="en-US" dirty="0" smtClean="0"/>
              <a:t>柄</a:t>
            </a:r>
            <a:r>
              <a:rPr lang="zh-CN" altLang="en-US" dirty="0" smtClean="0"/>
              <a:t> </a:t>
            </a:r>
            <a:endParaRPr lang="zh-CN" altLang="en-US" dirty="0" smtClean="0"/>
          </a:p>
        </p:txBody>
      </p:sp>
      <p:pic>
        <p:nvPicPr>
          <p:cNvPr id="6861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95782" y="3789040"/>
            <a:ext cx="285750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任务一：掌握公式的使用</a:t>
            </a:r>
            <a:endParaRPr lang="zh-CN" altLang="en-US" dirty="0"/>
          </a:p>
        </p:txBody>
      </p:sp>
      <p:sp>
        <p:nvSpPr>
          <p:cNvPr id="696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0" dirty="0" smtClean="0"/>
              <a:t>提问</a:t>
            </a:r>
            <a:r>
              <a:rPr lang="zh-CN" altLang="en-US" sz="2400" b="0" dirty="0" smtClean="0"/>
              <a:t>1：复制公式时，一般随着目标单元格的变化，公式中单元格的地址也跟着变化。如果要求复制公式时，公式中单元格的地址保持不变，应如何实现</a:t>
            </a:r>
            <a:r>
              <a:rPr lang="zh-CN" altLang="en-US" sz="2400" b="0" dirty="0" smtClean="0"/>
              <a:t>？</a:t>
            </a:r>
            <a:endParaRPr lang="en-US" altLang="zh-CN" sz="2400" b="0" dirty="0" smtClean="0"/>
          </a:p>
          <a:p>
            <a:pPr lvl="1" algn="just">
              <a:lnSpc>
                <a:spcPct val="150000"/>
              </a:lnSpc>
            </a:pPr>
            <a:endParaRPr lang="en-US" altLang="zh-CN" sz="2000" dirty="0" smtClean="0"/>
          </a:p>
          <a:p>
            <a:pPr lvl="1" algn="just">
              <a:lnSpc>
                <a:spcPct val="150000"/>
              </a:lnSpc>
            </a:pPr>
            <a:r>
              <a:rPr lang="zh-CN" altLang="en-US" sz="2000" dirty="0" smtClean="0"/>
              <a:t>相对地址</a:t>
            </a:r>
            <a:r>
              <a:rPr lang="zh-CN" altLang="en-US" sz="2000" dirty="0"/>
              <a:t>：复制公式时，随着目标单元格的变化，公式中单元格的地址也跟着变化，例如=</a:t>
            </a:r>
            <a:r>
              <a:rPr lang="en-US" altLang="zh-CN" sz="2000" dirty="0"/>
              <a:t>A1+B1</a:t>
            </a:r>
          </a:p>
          <a:p>
            <a:pPr lvl="1">
              <a:lnSpc>
                <a:spcPct val="150000"/>
              </a:lnSpc>
            </a:pPr>
            <a:r>
              <a:rPr lang="zh-CN" altLang="en-US" sz="2000" dirty="0"/>
              <a:t>绝对地址：复制公式时，单元格变化了，公式里单元格的地址保持不变，需在单元格地址前加上“$”符号，$</a:t>
            </a:r>
            <a:r>
              <a:rPr lang="en-US" altLang="zh-CN" sz="2000" dirty="0"/>
              <a:t>A1、A$1、$A$1，</a:t>
            </a:r>
            <a:r>
              <a:rPr lang="zh-CN" altLang="en-US" sz="2000" dirty="0"/>
              <a:t>例：=</a:t>
            </a:r>
            <a:r>
              <a:rPr lang="en-US" altLang="zh-CN" sz="2000" dirty="0"/>
              <a:t>A1+</a:t>
            </a:r>
            <a:r>
              <a:rPr lang="zh-CN" altLang="en-US" sz="2000" dirty="0"/>
              <a:t>$</a:t>
            </a:r>
            <a:r>
              <a:rPr lang="en-US" altLang="zh-CN" sz="2000" dirty="0" smtClean="0"/>
              <a:t>B$1</a:t>
            </a:r>
            <a:endParaRPr lang="zh-CN" altLang="en-US" sz="2000" b="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任务一：掌握公式的使用</a:t>
            </a:r>
            <a:endParaRPr lang="zh-CN" altLang="en-US" dirty="0"/>
          </a:p>
        </p:txBody>
      </p:sp>
      <p:sp>
        <p:nvSpPr>
          <p:cNvPr id="7168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dirty="0" smtClean="0"/>
              <a:t>实作</a:t>
            </a:r>
            <a:r>
              <a:rPr lang="en-US" altLang="zh-CN" sz="2800" dirty="0" smtClean="0"/>
              <a:t>3</a:t>
            </a:r>
            <a:r>
              <a:rPr lang="zh-CN" altLang="en-US" sz="2800" dirty="0" smtClean="0"/>
              <a:t>：使用名称</a:t>
            </a:r>
            <a:endParaRPr lang="en-US" altLang="zh-CN" sz="2800" dirty="0" smtClean="0"/>
          </a:p>
          <a:p>
            <a:pPr lvl="1" eaLnBrk="1" hangingPunct="1">
              <a:lnSpc>
                <a:spcPct val="150000"/>
              </a:lnSpc>
            </a:pPr>
            <a:r>
              <a:rPr lang="zh-CN" altLang="en-US" sz="2400" dirty="0" smtClean="0"/>
              <a:t>名称就是工作簿中某个范围的标识符，可使用名称来代替单元格引用，增强可读性</a:t>
            </a:r>
            <a:endParaRPr lang="en-US" altLang="zh-CN" sz="2400" dirty="0" smtClean="0"/>
          </a:p>
          <a:p>
            <a:pPr lvl="2">
              <a:lnSpc>
                <a:spcPct val="150000"/>
              </a:lnSpc>
            </a:pPr>
            <a:r>
              <a:rPr lang="zh-CN" altLang="en-US" sz="2000" dirty="0" smtClean="0"/>
              <a:t>例如“</a:t>
            </a:r>
            <a:r>
              <a:rPr lang="en-US" altLang="zh-CN" sz="2000" dirty="0" smtClean="0"/>
              <a:t>=SUM(A1:B4)*C1</a:t>
            </a:r>
            <a:r>
              <a:rPr lang="zh-CN" altLang="en-US" sz="2000" dirty="0" smtClean="0"/>
              <a:t>”，给范围</a:t>
            </a:r>
            <a:r>
              <a:rPr lang="en-US" altLang="zh-CN" sz="2000" dirty="0" smtClean="0"/>
              <a:t>A1:B4</a:t>
            </a:r>
            <a:r>
              <a:rPr lang="zh-CN" altLang="en-US" sz="2000" dirty="0" smtClean="0"/>
              <a:t>取一个描述性的名称“销售总额”，给</a:t>
            </a:r>
            <a:r>
              <a:rPr lang="en-US" altLang="zh-CN" sz="2000" dirty="0" smtClean="0"/>
              <a:t>C1</a:t>
            </a:r>
            <a:r>
              <a:rPr lang="zh-CN" altLang="en-US" sz="2000" dirty="0" smtClean="0"/>
              <a:t>取名“单价”，并用名称重写公式“</a:t>
            </a:r>
            <a:r>
              <a:rPr lang="en-US" altLang="zh-CN" sz="2000" dirty="0" smtClean="0"/>
              <a:t>=SUM(</a:t>
            </a:r>
            <a:r>
              <a:rPr lang="zh-CN" altLang="en-US" sz="2000" dirty="0" smtClean="0"/>
              <a:t>销售总额</a:t>
            </a:r>
            <a:r>
              <a:rPr lang="en-US" altLang="zh-CN" sz="2000" dirty="0" smtClean="0"/>
              <a:t>)*</a:t>
            </a:r>
            <a:r>
              <a:rPr lang="zh-CN" altLang="en-US" sz="2000" dirty="0" smtClean="0"/>
              <a:t>单价”</a:t>
            </a:r>
            <a:endParaRPr lang="en-US" altLang="zh-CN" sz="2000" dirty="0" smtClean="0"/>
          </a:p>
          <a:p>
            <a:pPr lvl="1" algn="just">
              <a:lnSpc>
                <a:spcPct val="150000"/>
              </a:lnSpc>
            </a:pPr>
            <a:r>
              <a:rPr lang="zh-CN" altLang="en-US" sz="2400" dirty="0" smtClean="0"/>
              <a:t>建立名称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lvl="2" algn="just">
              <a:lnSpc>
                <a:spcPct val="150000"/>
              </a:lnSpc>
            </a:pPr>
            <a:r>
              <a:rPr lang="zh-CN" altLang="en-US" sz="2000" dirty="0" smtClean="0"/>
              <a:t>单击</a:t>
            </a:r>
            <a:r>
              <a:rPr lang="zh-CN" altLang="en-US" sz="2000" dirty="0" smtClean="0"/>
              <a:t>“公式”选项卡，在“定义的名称”组中单击 </a:t>
            </a:r>
            <a:r>
              <a:rPr lang="en-US" altLang="en-US" sz="2000" dirty="0" smtClean="0"/>
              <a:t>    </a:t>
            </a:r>
            <a:r>
              <a:rPr lang="zh-CN" altLang="en-US" sz="2000" dirty="0" smtClean="0"/>
              <a:t>按钮</a:t>
            </a:r>
            <a:r>
              <a:rPr lang="en-US" altLang="zh-CN" sz="2000" dirty="0" smtClean="0"/>
              <a:t>……</a:t>
            </a:r>
          </a:p>
        </p:txBody>
      </p:sp>
      <p:pic>
        <p:nvPicPr>
          <p:cNvPr id="7168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304" y="4958519"/>
            <a:ext cx="480030" cy="66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任务二：掌握函数的使用</a:t>
            </a:r>
          </a:p>
        </p:txBody>
      </p:sp>
      <p:sp>
        <p:nvSpPr>
          <p:cNvPr id="727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函数</a:t>
            </a:r>
            <a:endParaRPr lang="en-US" altLang="zh-CN" dirty="0" smtClean="0"/>
          </a:p>
          <a:p>
            <a:pPr lvl="1">
              <a:lnSpc>
                <a:spcPct val="150000"/>
              </a:lnSpc>
            </a:pPr>
            <a:r>
              <a:rPr lang="zh-CN" altLang="en-US" dirty="0" smtClean="0"/>
              <a:t>已经</a:t>
            </a:r>
            <a:r>
              <a:rPr lang="zh-CN" altLang="en-US" dirty="0"/>
              <a:t>定义好的常用公式称为</a:t>
            </a:r>
            <a:r>
              <a:rPr lang="zh-CN" altLang="en-US" dirty="0" smtClean="0"/>
              <a:t>函数</a:t>
            </a:r>
            <a:endParaRPr lang="en-US" altLang="zh-CN" dirty="0" smtClean="0"/>
          </a:p>
          <a:p>
            <a:pPr lvl="1">
              <a:lnSpc>
                <a:spcPct val="150000"/>
              </a:lnSpc>
            </a:pPr>
            <a:endParaRPr lang="en-US" altLang="zh-CN" dirty="0"/>
          </a:p>
          <a:p>
            <a:pPr eaLnBrk="1" hangingPunct="1">
              <a:lnSpc>
                <a:spcPct val="150000"/>
              </a:lnSpc>
            </a:pPr>
            <a:r>
              <a:rPr lang="zh-CN" altLang="en-US" dirty="0" smtClean="0"/>
              <a:t>函数</a:t>
            </a:r>
            <a:r>
              <a:rPr lang="zh-CN" altLang="en-US" dirty="0" smtClean="0"/>
              <a:t>的形式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pPr lvl="1">
              <a:lnSpc>
                <a:spcPct val="150000"/>
              </a:lnSpc>
            </a:pPr>
            <a:r>
              <a:rPr lang="zh-CN" altLang="en-US" dirty="0" smtClean="0"/>
              <a:t>函数</a:t>
            </a:r>
            <a:r>
              <a:rPr lang="zh-CN" altLang="en-US" dirty="0" smtClean="0"/>
              <a:t>名（参数1，参数2……）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任务二：掌握函数的使用</a:t>
            </a:r>
            <a:endParaRPr lang="zh-CN" altLang="en-US" dirty="0"/>
          </a:p>
        </p:txBody>
      </p:sp>
      <p:sp>
        <p:nvSpPr>
          <p:cNvPr id="737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2800" dirty="0" smtClean="0"/>
              <a:t>实作</a:t>
            </a:r>
            <a:r>
              <a:rPr lang="en-US" altLang="zh-CN" sz="2800" dirty="0" smtClean="0"/>
              <a:t>1</a:t>
            </a:r>
            <a:r>
              <a:rPr lang="zh-CN" altLang="en-US" sz="2800" dirty="0" smtClean="0"/>
              <a:t>：输入函数</a:t>
            </a:r>
          </a:p>
          <a:p>
            <a:pPr lvl="1"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2000" dirty="0" smtClean="0"/>
              <a:t>SUM、AVERAGE、MAX、MIN 、COUNTIF</a:t>
            </a:r>
            <a:endParaRPr lang="en-US" altLang="zh-CN" sz="2000" dirty="0" smtClean="0"/>
          </a:p>
          <a:p>
            <a:pPr lvl="2" algn="just"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2000" dirty="0" smtClean="0"/>
              <a:t>选定要输入函数的单元格</a:t>
            </a:r>
          </a:p>
          <a:p>
            <a:pPr lvl="2" algn="just"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2000" dirty="0" smtClean="0"/>
              <a:t>单击编辑栏</a:t>
            </a:r>
            <a:r>
              <a:rPr lang="zh-CN" altLang="en-US" sz="2000" dirty="0" smtClean="0"/>
              <a:t>的    </a:t>
            </a:r>
            <a:r>
              <a:rPr lang="zh-CN" altLang="en-US" sz="2000" dirty="0" smtClean="0"/>
              <a:t>按钮，弹出函数编辑界面，选定函数名，单击    按钮设置函数参数</a:t>
            </a:r>
            <a:r>
              <a:rPr lang="en-US" altLang="zh-CN" sz="2000" dirty="0" smtClean="0"/>
              <a:t>……</a:t>
            </a:r>
          </a:p>
          <a:p>
            <a:pPr lvl="2" algn="just" eaLnBrk="1" hangingPunct="1">
              <a:lnSpc>
                <a:spcPct val="150000"/>
              </a:lnSpc>
              <a:spcBef>
                <a:spcPct val="0"/>
              </a:spcBef>
            </a:pPr>
            <a:endParaRPr lang="en-US" altLang="zh-CN" sz="2000" dirty="0" smtClean="0"/>
          </a:p>
          <a:p>
            <a:pPr algn="just">
              <a:lnSpc>
                <a:spcPct val="150000"/>
              </a:lnSpc>
            </a:pPr>
            <a:r>
              <a:rPr lang="zh-CN" altLang="en-US" sz="2800" dirty="0"/>
              <a:t>实作</a:t>
            </a:r>
            <a:r>
              <a:rPr lang="en-US" altLang="zh-CN" sz="2800" dirty="0"/>
              <a:t>2</a:t>
            </a:r>
            <a:r>
              <a:rPr lang="zh-CN" altLang="en-US" sz="2800" dirty="0"/>
              <a:t>：复制函数</a:t>
            </a:r>
          </a:p>
          <a:p>
            <a:pPr lvl="2" algn="just">
              <a:lnSpc>
                <a:spcPct val="150000"/>
              </a:lnSpc>
            </a:pPr>
            <a:r>
              <a:rPr lang="zh-CN" altLang="en-US" sz="2000" dirty="0"/>
              <a:t>选定函数所在的单元格，拖动填充</a:t>
            </a:r>
            <a:r>
              <a:rPr lang="zh-CN" altLang="en-US" sz="2000" dirty="0" smtClean="0"/>
              <a:t>柄</a:t>
            </a:r>
            <a:endParaRPr lang="zh-CN" altLang="en-US" sz="2000" dirty="0" smtClean="0"/>
          </a:p>
        </p:txBody>
      </p:sp>
      <p:pic>
        <p:nvPicPr>
          <p:cNvPr id="7373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56541" y="2996952"/>
            <a:ext cx="357187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3501008"/>
            <a:ext cx="357188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1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黑体"/>
        <a:cs typeface=""/>
      </a:majorFont>
      <a:minorFont>
        <a:latin typeface="Comic Sans MS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  <a:ea typeface="隶书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  <a:ea typeface="隶书" pitchFamily="49" charset="-122"/>
          </a:defRPr>
        </a:defPPr>
      </a:lstStyle>
    </a:lnDef>
  </a:objectDefaults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3549</TotalTime>
  <Words>697</Words>
  <Application>Microsoft Office PowerPoint</Application>
  <PresentationFormat>全屏显示(4:3)</PresentationFormat>
  <Paragraphs>66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主题1</vt:lpstr>
      <vt:lpstr>PowerPoint 演示文稿</vt:lpstr>
      <vt:lpstr>复习并导入新课 </vt:lpstr>
      <vt:lpstr>任务一：掌握公式的使用</vt:lpstr>
      <vt:lpstr>任务一：掌握公式的使用</vt:lpstr>
      <vt:lpstr>任务一：掌握公式的使用</vt:lpstr>
      <vt:lpstr>任务一：掌握公式的使用</vt:lpstr>
      <vt:lpstr>任务一：掌握公式的使用</vt:lpstr>
      <vt:lpstr>任务二：掌握函数的使用</vt:lpstr>
      <vt:lpstr>任务二：掌握函数的使用</vt:lpstr>
      <vt:lpstr>任务三：综合应用公式和函数</vt:lpstr>
      <vt:lpstr>本次课重点内容小结 </vt:lpstr>
      <vt:lpstr>课外作业布置 </vt:lpstr>
    </vt:vector>
  </TitlesOfParts>
  <Company>Microsoft 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第5章  Excel 2007的使用</dc:title>
  <dc:creator>chenzhu</dc:creator>
  <cp:lastModifiedBy>段利文</cp:lastModifiedBy>
  <cp:revision>294</cp:revision>
  <cp:lastPrinted>1601-01-01T00:00:00Z</cp:lastPrinted>
  <dcterms:created xsi:type="dcterms:W3CDTF">2006-11-09T10:55:15Z</dcterms:created>
  <dcterms:modified xsi:type="dcterms:W3CDTF">2014-05-26T03:08:07Z</dcterms:modified>
</cp:coreProperties>
</file>