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6" r:id="rId2"/>
    <p:sldId id="258" r:id="rId3"/>
    <p:sldId id="271" r:id="rId4"/>
    <p:sldId id="288" r:id="rId5"/>
    <p:sldId id="280" r:id="rId6"/>
    <p:sldId id="325" r:id="rId7"/>
    <p:sldId id="327" r:id="rId8"/>
    <p:sldId id="328" r:id="rId9"/>
    <p:sldId id="329" r:id="rId10"/>
    <p:sldId id="330" r:id="rId11"/>
    <p:sldId id="331" r:id="rId12"/>
    <p:sldId id="289" r:id="rId13"/>
    <p:sldId id="290" r:id="rId14"/>
    <p:sldId id="293" r:id="rId15"/>
    <p:sldId id="294" r:id="rId16"/>
    <p:sldId id="295" r:id="rId17"/>
    <p:sldId id="332" r:id="rId18"/>
    <p:sldId id="333" r:id="rId19"/>
    <p:sldId id="334" r:id="rId20"/>
    <p:sldId id="335" r:id="rId21"/>
    <p:sldId id="336" r:id="rId22"/>
    <p:sldId id="337" r:id="rId23"/>
    <p:sldId id="338" r:id="rId24"/>
    <p:sldId id="339" r:id="rId25"/>
    <p:sldId id="297" r:id="rId26"/>
    <p:sldId id="298" r:id="rId27"/>
    <p:sldId id="296" r:id="rId28"/>
    <p:sldId id="301" r:id="rId29"/>
    <p:sldId id="302" r:id="rId30"/>
    <p:sldId id="303" r:id="rId31"/>
    <p:sldId id="304" r:id="rId32"/>
    <p:sldId id="305" r:id="rId33"/>
    <p:sldId id="306" r:id="rId34"/>
    <p:sldId id="307" r:id="rId35"/>
    <p:sldId id="308" r:id="rId36"/>
    <p:sldId id="341" r:id="rId37"/>
    <p:sldId id="309" r:id="rId38"/>
    <p:sldId id="310" r:id="rId39"/>
    <p:sldId id="342" r:id="rId40"/>
    <p:sldId id="343" r:id="rId41"/>
    <p:sldId id="344" r:id="rId42"/>
    <p:sldId id="345" r:id="rId43"/>
    <p:sldId id="346" r:id="rId44"/>
    <p:sldId id="347" r:id="rId45"/>
    <p:sldId id="349" r:id="rId46"/>
    <p:sldId id="350" r:id="rId47"/>
    <p:sldId id="351" r:id="rId48"/>
    <p:sldId id="352" r:id="rId49"/>
    <p:sldId id="353" r:id="rId50"/>
    <p:sldId id="354" r:id="rId51"/>
    <p:sldId id="355"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1" r:id="rId66"/>
    <p:sldId id="370" r:id="rId67"/>
    <p:sldId id="278" r:id="rId68"/>
    <p:sldId id="321" r:id="rId69"/>
    <p:sldId id="322" r:id="rId70"/>
    <p:sldId id="276" r:id="rId71"/>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24" autoAdjust="0"/>
    <p:restoredTop sz="94660" autoAdjust="0"/>
  </p:normalViewPr>
  <p:slideViewPr>
    <p:cSldViewPr snapToGrid="0">
      <p:cViewPr varScale="1">
        <p:scale>
          <a:sx n="58" d="100"/>
          <a:sy n="58" d="100"/>
        </p:scale>
        <p:origin x="606" y="36"/>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8A44DE2E-46B4-43D4-A6D2-1DFB3FF89474}" type="slidenum">
              <a:rPr lang="zh-CN" altLang="en-US"/>
              <a:pPr>
                <a:defRPr/>
              </a:pPr>
              <a:t>‹#›</a:t>
            </a:fld>
            <a:endParaRPr lang="zh-CN" altLang="en-US"/>
          </a:p>
        </p:txBody>
      </p:sp>
    </p:spTree>
    <p:extLst>
      <p:ext uri="{BB962C8B-B14F-4D97-AF65-F5344CB8AC3E}">
        <p14:creationId xmlns:p14="http://schemas.microsoft.com/office/powerpoint/2010/main" val="244709217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29363A6-3D28-4615-B027-773492D3403F}" type="slidenum">
              <a:rPr lang="zh-CN" altLang="en-US"/>
              <a:pPr>
                <a:defRPr/>
              </a:pPr>
              <a:t>‹#›</a:t>
            </a:fld>
            <a:endParaRPr lang="zh-CN" altLang="en-US"/>
          </a:p>
        </p:txBody>
      </p:sp>
    </p:spTree>
    <p:extLst>
      <p:ext uri="{BB962C8B-B14F-4D97-AF65-F5344CB8AC3E}">
        <p14:creationId xmlns:p14="http://schemas.microsoft.com/office/powerpoint/2010/main" val="135538424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43324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6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slide" Target="slide63.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6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slide" Target="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dirty="0">
                <a:latin typeface="华文琥珀" pitchFamily="2" charset="-122"/>
                <a:ea typeface="华文琥珀" pitchFamily="2" charset="-122"/>
              </a:rPr>
              <a:t>SQL Server 2008</a:t>
            </a:r>
            <a:r>
              <a:rPr lang="zh-CN" altLang="en-US" sz="3600" dirty="0">
                <a:latin typeface="华文琥珀" pitchFamily="2" charset="-122"/>
                <a:ea typeface="华文琥珀" pitchFamily="2" charset="-122"/>
              </a:rPr>
              <a:t>网络数据库</a:t>
            </a:r>
            <a:endParaRPr lang="en-US" altLang="zh-CN" sz="3600" dirty="0">
              <a:latin typeface="华文琥珀" pitchFamily="2" charset="-122"/>
              <a:ea typeface="华文琥珀" pitchFamily="2" charset="-122"/>
            </a:endParaRPr>
          </a:p>
          <a:p>
            <a:pPr algn="ctr" eaLnBrk="1" hangingPunct="1"/>
            <a:r>
              <a:rPr lang="zh-CN" altLang="en-US" sz="3600" dirty="0">
                <a:latin typeface="华文琥珀" pitchFamily="2" charset="-122"/>
                <a:ea typeface="华文琥珀" pitchFamily="2" charset="-122"/>
              </a:rPr>
              <a:t>管理项目教程</a:t>
            </a:r>
            <a:endParaRPr lang="zh-CN" altLang="en-US" sz="3600" b="1" dirty="0">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3297" y="6199805"/>
            <a:ext cx="3294492" cy="369332"/>
          </a:xfrm>
          <a:prstGeom prst="rect">
            <a:avLst/>
          </a:prstGeom>
        </p:spPr>
        <p:txBody>
          <a:bodyPr wrap="none">
            <a:spAutoFit/>
          </a:bodyPr>
          <a:lstStyle/>
          <a:p>
            <a:pPr eaLnBrk="1" hangingPunct="1"/>
            <a:r>
              <a:rPr lang="zh-CN" altLang="en-US" dirty="0"/>
              <a:t>图</a:t>
            </a:r>
            <a:r>
              <a:rPr lang="en-US" altLang="zh-CN" dirty="0"/>
              <a:t>13-2 “</a:t>
            </a:r>
            <a:r>
              <a:rPr lang="zh-CN" altLang="en-US" dirty="0"/>
              <a:t>对象资源管理器”窗口</a:t>
            </a:r>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l="5482" t="1859" r="67094" b="43272"/>
          <a:stretch>
            <a:fillRect/>
          </a:stretch>
        </p:blipFill>
        <p:spPr bwMode="auto">
          <a:xfrm>
            <a:off x="3910353" y="0"/>
            <a:ext cx="5220380" cy="5911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弧形箭头 3">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8358974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4563" y="6069177"/>
            <a:ext cx="2903359" cy="369332"/>
          </a:xfrm>
          <a:prstGeom prst="rect">
            <a:avLst/>
          </a:prstGeom>
        </p:spPr>
        <p:txBody>
          <a:bodyPr wrap="none">
            <a:spAutoFit/>
          </a:bodyPr>
          <a:lstStyle/>
          <a:p>
            <a:pPr eaLnBrk="1" hangingPunct="1"/>
            <a:r>
              <a:rPr lang="zh-CN" altLang="en-US" dirty="0"/>
              <a:t>图</a:t>
            </a:r>
            <a:r>
              <a:rPr lang="en-US" altLang="zh-CN" dirty="0"/>
              <a:t>13-3 “</a:t>
            </a:r>
            <a:r>
              <a:rPr lang="zh-CN" altLang="en-US" dirty="0"/>
              <a:t>登录名</a:t>
            </a:r>
            <a:r>
              <a:rPr lang="en-US" altLang="zh-CN" dirty="0"/>
              <a:t>-</a:t>
            </a:r>
            <a:r>
              <a:rPr lang="zh-CN" altLang="en-US" dirty="0"/>
              <a:t>新建”窗口</a:t>
            </a:r>
          </a:p>
        </p:txBody>
      </p:sp>
      <p:pic>
        <p:nvPicPr>
          <p:cNvPr id="307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620" y="396648"/>
            <a:ext cx="6723244" cy="5394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弧形箭头 3">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00017199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77786" y="2642734"/>
            <a:ext cx="909501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13.2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112470" y="3832162"/>
            <a:ext cx="5237331" cy="553998"/>
          </a:xfrm>
          <a:prstGeom prst="rect">
            <a:avLst/>
          </a:prstGeom>
        </p:spPr>
        <p:txBody>
          <a:bodyPr wrap="none">
            <a:spAutoFit/>
          </a:bodyPr>
          <a:lstStyle/>
          <a:p>
            <a:r>
              <a:rPr lang="zh-CN" altLang="en-US" sz="3000" dirty="0"/>
              <a:t>禁止或删除登陆账号“lgx”。</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13.2.1  </a:t>
            </a:r>
            <a:r>
              <a:rPr lang="zh-CN" altLang="zh-CN" sz="3200" b="1" dirty="0"/>
              <a:t>相关知识</a:t>
            </a:r>
          </a:p>
        </p:txBody>
      </p:sp>
      <p:sp>
        <p:nvSpPr>
          <p:cNvPr id="19" name="文本框 29"/>
          <p:cNvSpPr txBox="1"/>
          <p:nvPr/>
        </p:nvSpPr>
        <p:spPr>
          <a:xfrm>
            <a:off x="7618413" y="851354"/>
            <a:ext cx="433965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365602"/>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en-US" altLang="zh-CN" sz="2000" dirty="0"/>
              <a:t>1</a:t>
            </a:r>
            <a:r>
              <a:rPr lang="zh-CN" altLang="en-US" sz="2000" dirty="0"/>
              <a:t>．禁止登陆账号是暂时停止用户的使用权限，在必要的时候可以恢复使用。删除登陆账号是把该账号从服务器中移除，移除后不可恢复</a:t>
            </a:r>
            <a:r>
              <a:rPr lang="zh-CN" altLang="en-US" sz="2000" dirty="0" smtClean="0"/>
              <a:t>。</a:t>
            </a:r>
            <a:endParaRPr lang="en-US" altLang="zh-CN" sz="2000" dirty="0" smtClean="0"/>
          </a:p>
          <a:p>
            <a:pPr indent="457200" eaLnBrk="1" hangingPunct="1"/>
            <a:endParaRPr lang="zh-CN" altLang="en-US" sz="2000" dirty="0"/>
          </a:p>
          <a:p>
            <a:pPr indent="457200" eaLnBrk="1" hangingPunct="1"/>
            <a:r>
              <a:rPr lang="en-US" altLang="zh-CN" sz="2000" dirty="0"/>
              <a:t>2</a:t>
            </a:r>
            <a:r>
              <a:rPr lang="zh-CN" altLang="en-US" sz="2000" dirty="0"/>
              <a:t>．存储过程</a:t>
            </a:r>
            <a:r>
              <a:rPr lang="en-US" altLang="zh-CN" sz="2000" dirty="0" err="1"/>
              <a:t>sp_droplogin</a:t>
            </a:r>
            <a:endParaRPr lang="en-US" altLang="zh-CN" sz="2000" dirty="0"/>
          </a:p>
          <a:p>
            <a:pPr indent="457200" eaLnBrk="1" hangingPunct="1"/>
            <a:r>
              <a:rPr lang="zh-CN" altLang="en-US" sz="2000" dirty="0"/>
              <a:t>系统存储过程</a:t>
            </a:r>
            <a:r>
              <a:rPr lang="en-US" altLang="zh-CN" sz="2000" dirty="0" err="1"/>
              <a:t>sp_droplogin</a:t>
            </a:r>
            <a:r>
              <a:rPr lang="zh-CN" altLang="en-US" sz="2000" dirty="0"/>
              <a:t>的功能是删除一个</a:t>
            </a:r>
            <a:r>
              <a:rPr lang="en-US" altLang="zh-CN" sz="2000" dirty="0"/>
              <a:t>SQL Server</a:t>
            </a:r>
            <a:r>
              <a:rPr lang="zh-CN" altLang="en-US" sz="2000" dirty="0"/>
              <a:t>身份验证的登陆账号，语法格式为：</a:t>
            </a:r>
          </a:p>
          <a:p>
            <a:pPr indent="457200" eaLnBrk="1" hangingPunct="1"/>
            <a:r>
              <a:rPr lang="en-US" altLang="zh-CN" sz="2000" dirty="0"/>
              <a:t>EXECUTE </a:t>
            </a:r>
            <a:r>
              <a:rPr lang="en-US" altLang="zh-CN" sz="2000" dirty="0" err="1"/>
              <a:t>sp_droplogin</a:t>
            </a:r>
            <a:r>
              <a:rPr lang="en-US" altLang="zh-CN" sz="2000" dirty="0"/>
              <a:t> ‘</a:t>
            </a:r>
            <a:r>
              <a:rPr lang="zh-CN" altLang="en-US" sz="2000" dirty="0"/>
              <a:t>登录名’</a:t>
            </a:r>
          </a:p>
          <a:p>
            <a:pPr indent="457200" eaLnBrk="1" hangingPunct="1"/>
            <a:r>
              <a:rPr lang="zh-CN" altLang="en-US" sz="2000" dirty="0"/>
              <a:t>其中登录名只能是</a:t>
            </a:r>
            <a:r>
              <a:rPr lang="en-US" altLang="zh-CN" sz="2000" dirty="0"/>
              <a:t>SQL Server</a:t>
            </a:r>
            <a:r>
              <a:rPr lang="zh-CN" altLang="en-US" sz="2000" dirty="0"/>
              <a:t>身份验证的登陆账号</a:t>
            </a:r>
            <a:r>
              <a:rPr lang="zh-CN" altLang="en-US" sz="2000" dirty="0" smtClean="0"/>
              <a:t>。</a:t>
            </a:r>
            <a:endParaRPr lang="en-US" altLang="zh-CN" sz="2000" dirty="0" smtClean="0"/>
          </a:p>
          <a:p>
            <a:pPr indent="457200" eaLnBrk="1" hangingPunct="1"/>
            <a:endParaRPr lang="zh-CN" altLang="en-US" sz="2000" dirty="0"/>
          </a:p>
          <a:p>
            <a:pPr indent="457200" eaLnBrk="1" hangingPunct="1"/>
            <a:r>
              <a:rPr lang="en-US" altLang="zh-CN" sz="2000" dirty="0"/>
              <a:t>3</a:t>
            </a:r>
            <a:r>
              <a:rPr lang="zh-CN" altLang="en-US" sz="2000" dirty="0"/>
              <a:t>．存储过程</a:t>
            </a:r>
            <a:r>
              <a:rPr lang="en-US" altLang="zh-CN" sz="2000" dirty="0" err="1"/>
              <a:t>sp_revokelogin</a:t>
            </a:r>
            <a:endParaRPr lang="en-US" altLang="zh-CN" sz="2000" dirty="0"/>
          </a:p>
          <a:p>
            <a:pPr indent="457200" eaLnBrk="1" hangingPunct="1"/>
            <a:r>
              <a:rPr lang="zh-CN" altLang="en-US" sz="2000" dirty="0"/>
              <a:t>系统存储过程</a:t>
            </a:r>
            <a:r>
              <a:rPr lang="en-US" altLang="zh-CN" sz="2000" dirty="0" err="1"/>
              <a:t>sp_revokelogin</a:t>
            </a:r>
            <a:r>
              <a:rPr lang="zh-CN" altLang="en-US" sz="2000" dirty="0"/>
              <a:t>的功能是删除一个</a:t>
            </a:r>
            <a:r>
              <a:rPr lang="en-US" altLang="zh-CN" sz="2000" dirty="0"/>
              <a:t>Windows</a:t>
            </a:r>
            <a:r>
              <a:rPr lang="zh-CN" altLang="en-US" sz="2000" dirty="0"/>
              <a:t>身份验证的登陆账号，语法格式为：</a:t>
            </a:r>
          </a:p>
          <a:p>
            <a:pPr indent="457200" eaLnBrk="1" hangingPunct="1"/>
            <a:r>
              <a:rPr lang="en-US" altLang="zh-CN" sz="2000" dirty="0"/>
              <a:t>EXECUTE </a:t>
            </a:r>
            <a:r>
              <a:rPr lang="en-US" altLang="zh-CN" sz="2000" dirty="0" err="1"/>
              <a:t>sp_revokelogin</a:t>
            </a:r>
            <a:r>
              <a:rPr lang="en-US" altLang="zh-CN" sz="2000" dirty="0"/>
              <a:t>‘</a:t>
            </a:r>
            <a:r>
              <a:rPr lang="zh-CN" altLang="en-US" sz="2000" dirty="0"/>
              <a:t>登录名’</a:t>
            </a:r>
          </a:p>
          <a:p>
            <a:pPr indent="457200" eaLnBrk="1" hangingPunct="1"/>
            <a:r>
              <a:rPr lang="zh-CN" altLang="en-US" sz="2000" dirty="0"/>
              <a:t>其中登录名只能是</a:t>
            </a:r>
            <a:r>
              <a:rPr lang="en-US" altLang="zh-CN" sz="2000" dirty="0"/>
              <a:t>Windows</a:t>
            </a:r>
            <a:r>
              <a:rPr lang="zh-CN" altLang="en-US" sz="2000" dirty="0"/>
              <a:t>身份验证的登陆账号。</a:t>
            </a:r>
            <a:endParaRPr lang="zh-CN" altLang="zh-CN"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1" y="2545500"/>
            <a:ext cx="105314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：在“对象资源管理器”窗口里展开“安全性”节点，展开“登录名”。</a:t>
            </a:r>
          </a:p>
          <a:p>
            <a:pPr indent="457200" eaLnBrk="1" hangingPunct="1"/>
            <a:r>
              <a:rPr lang="zh-CN" altLang="en-US" sz="2400" dirty="0"/>
              <a:t>步骤</a:t>
            </a:r>
            <a:r>
              <a:rPr lang="en-US" altLang="zh-CN" sz="2400" dirty="0"/>
              <a:t>2</a:t>
            </a:r>
            <a:r>
              <a:rPr lang="zh-CN" altLang="en-US" sz="2400" dirty="0"/>
              <a:t>：右击登陆账号“</a:t>
            </a:r>
            <a:r>
              <a:rPr lang="en-US" altLang="zh-CN" sz="2400" dirty="0" err="1"/>
              <a:t>lgx</a:t>
            </a:r>
            <a:r>
              <a:rPr lang="en-US" altLang="zh-CN" sz="2400" dirty="0"/>
              <a:t>”</a:t>
            </a:r>
            <a:r>
              <a:rPr lang="zh-CN" altLang="en-US" sz="2400" dirty="0"/>
              <a:t>，选择“属性”菜单项，弹出“登陆属性”窗口，如图</a:t>
            </a:r>
            <a:r>
              <a:rPr lang="en-US" altLang="zh-CN" sz="2400" dirty="0"/>
              <a:t>13-5</a:t>
            </a:r>
            <a:r>
              <a:rPr lang="zh-CN" altLang="en-US" sz="2400" dirty="0"/>
              <a:t>所示。</a:t>
            </a:r>
            <a:endParaRPr lang="zh-CN"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a:t>禁止登陆方法</a:t>
            </a:r>
            <a:r>
              <a:rPr lang="en-US" altLang="zh-CN" b="1" dirty="0"/>
              <a:t>1. </a:t>
            </a:r>
            <a:r>
              <a:rPr lang="zh-CN" altLang="en-US" b="1" dirty="0"/>
              <a:t>用</a:t>
            </a:r>
            <a:r>
              <a:rPr lang="en-US" altLang="zh-CN" b="1" dirty="0"/>
              <a:t>SSMS</a:t>
            </a:r>
            <a:r>
              <a:rPr lang="zh-CN" altLang="en-US" b="1" dirty="0"/>
              <a:t>禁止登陆账户“</a:t>
            </a:r>
            <a:r>
              <a:rPr lang="en-US" altLang="zh-CN" b="1" dirty="0" err="1"/>
              <a:t>lgx</a:t>
            </a:r>
            <a:r>
              <a:rPr lang="en-US" altLang="zh-CN" b="1" dirty="0"/>
              <a:t>”</a:t>
            </a:r>
            <a:endParaRPr lang="zh-CN" altLang="zh-CN" dirty="0"/>
          </a:p>
        </p:txBody>
      </p:sp>
      <p:sp>
        <p:nvSpPr>
          <p:cNvPr id="8" name="圆角矩形 7"/>
          <p:cNvSpPr/>
          <p:nvPr/>
        </p:nvSpPr>
        <p:spPr>
          <a:xfrm>
            <a:off x="9508218" y="376484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4" name="TextBox 23"/>
          <p:cNvSpPr txBox="1">
            <a:spLocks noChangeArrowheads="1"/>
          </p:cNvSpPr>
          <p:nvPr/>
        </p:nvSpPr>
        <p:spPr bwMode="auto">
          <a:xfrm>
            <a:off x="830262" y="4303008"/>
            <a:ext cx="105314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3</a:t>
            </a:r>
            <a:r>
              <a:rPr lang="zh-CN" altLang="en-US" sz="2400" dirty="0"/>
              <a:t>：在“登陆属性”窗口中选择“状态”选项，如图</a:t>
            </a:r>
            <a:r>
              <a:rPr lang="en-US" altLang="zh-CN" sz="2400" dirty="0"/>
              <a:t>13-6</a:t>
            </a:r>
            <a:r>
              <a:rPr lang="zh-CN" altLang="en-US" sz="2400" dirty="0"/>
              <a:t>所示，在“设置”的“是否允许连接到数据库引擎”选项组下选择“拒绝”前的单选框，在“登陆”选择项下选择“禁用”前的单选框</a:t>
            </a:r>
            <a:r>
              <a:rPr lang="zh-CN" altLang="en-US" sz="2400" dirty="0" smtClean="0"/>
              <a:t>。</a:t>
            </a:r>
            <a:endParaRPr lang="en-US" altLang="zh-CN" sz="2400" dirty="0" smtClean="0"/>
          </a:p>
          <a:p>
            <a:pPr indent="457200" eaLnBrk="1" hangingPunct="1"/>
            <a:endParaRPr lang="en-US" altLang="zh-CN" sz="2400" dirty="0" smtClean="0"/>
          </a:p>
          <a:p>
            <a:pPr indent="457200" eaLnBrk="1" hangingPunct="1"/>
            <a:r>
              <a:rPr lang="zh-CN" altLang="en-US" sz="2400" dirty="0"/>
              <a:t>步骤</a:t>
            </a:r>
            <a:r>
              <a:rPr lang="en-US" altLang="zh-CN" sz="2400" dirty="0"/>
              <a:t>4</a:t>
            </a:r>
            <a:r>
              <a:rPr lang="zh-CN" altLang="en-US" sz="2400" dirty="0"/>
              <a:t>：单击“确定”按钮，完成禁止登陆账号“</a:t>
            </a:r>
            <a:r>
              <a:rPr lang="en-US" altLang="zh-CN" sz="2400" dirty="0" err="1"/>
              <a:t>lgx</a:t>
            </a:r>
            <a:r>
              <a:rPr lang="en-US" altLang="zh-CN" sz="2400" dirty="0"/>
              <a:t>”</a:t>
            </a:r>
            <a:r>
              <a:rPr lang="zh-CN" altLang="en-US" sz="2400" dirty="0"/>
              <a:t>，如果要恢复，同样的方法单击“拒绝”或“禁用”即可恢复登陆账号“</a:t>
            </a:r>
            <a:r>
              <a:rPr lang="en-US" altLang="zh-CN" sz="2400" dirty="0" err="1"/>
              <a:t>lgx</a:t>
            </a:r>
            <a:r>
              <a:rPr lang="en-US" altLang="zh-CN" sz="2400" dirty="0"/>
              <a:t>”</a:t>
            </a:r>
            <a:r>
              <a:rPr lang="zh-CN" altLang="en-US" sz="2400" dirty="0"/>
              <a:t>，不再赘述。</a:t>
            </a:r>
            <a:endParaRPr lang="zh-CN" altLang="zh-CN" sz="2400" dirty="0"/>
          </a:p>
        </p:txBody>
      </p:sp>
      <p:sp>
        <p:nvSpPr>
          <p:cNvPr id="26" name="圆角矩形 25"/>
          <p:cNvSpPr/>
          <p:nvPr/>
        </p:nvSpPr>
        <p:spPr>
          <a:xfrm>
            <a:off x="9647692" y="5207023"/>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4" grpId="0"/>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597047" y="6070084"/>
            <a:ext cx="2736647" cy="369332"/>
          </a:xfrm>
          <a:prstGeom prst="rect">
            <a:avLst/>
          </a:prstGeom>
        </p:spPr>
        <p:txBody>
          <a:bodyPr wrap="none">
            <a:spAutoFit/>
          </a:bodyPr>
          <a:lstStyle/>
          <a:p>
            <a:r>
              <a:rPr lang="zh-CN" altLang="en-US" dirty="0"/>
              <a:t>图13-5 “登陆属性”窗口</a:t>
            </a:r>
          </a:p>
        </p:txBody>
      </p:sp>
      <p:pic>
        <p:nvPicPr>
          <p:cNvPr id="102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6724" y="155767"/>
            <a:ext cx="6918551" cy="561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589818" y="6070084"/>
            <a:ext cx="3012363"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13-6 </a:t>
            </a:r>
            <a:r>
              <a:rPr lang="zh-CN" altLang="zh-CN" kern="100" dirty="0">
                <a:latin typeface="Times New Roman" panose="02020603050405020304" pitchFamily="18" charset="0"/>
              </a:rPr>
              <a:t>禁止登陆账号窗口</a:t>
            </a:r>
          </a:p>
        </p:txBody>
      </p:sp>
      <p:pic>
        <p:nvPicPr>
          <p:cNvPr id="205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3134" y="674613"/>
            <a:ext cx="6167437" cy="497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1" y="2545500"/>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：在“对象资源管理器”窗口里展开“安全性”节点，展开“登录名”。</a:t>
            </a:r>
          </a:p>
          <a:p>
            <a:pPr indent="457200" eaLnBrk="1" hangingPunct="1"/>
            <a:r>
              <a:rPr lang="zh-CN" altLang="en-US" sz="2400" dirty="0"/>
              <a:t>步骤</a:t>
            </a:r>
            <a:r>
              <a:rPr lang="en-US" altLang="zh-CN" sz="2400" dirty="0"/>
              <a:t>2</a:t>
            </a:r>
            <a:r>
              <a:rPr lang="zh-CN" altLang="en-US" sz="2400" dirty="0"/>
              <a:t>：右击登陆账号“</a:t>
            </a:r>
            <a:r>
              <a:rPr lang="en-US" altLang="zh-CN" sz="2400" dirty="0" err="1"/>
              <a:t>lgx</a:t>
            </a:r>
            <a:r>
              <a:rPr lang="en-US" altLang="zh-CN" sz="2400" dirty="0"/>
              <a:t>”</a:t>
            </a:r>
            <a:r>
              <a:rPr lang="zh-CN" altLang="en-US" sz="2400" dirty="0"/>
              <a:t>，选择“删除”菜单项，如图</a:t>
            </a:r>
            <a:r>
              <a:rPr lang="en-US" altLang="zh-CN" sz="2400" dirty="0"/>
              <a:t>13-7</a:t>
            </a:r>
            <a:r>
              <a:rPr lang="zh-CN" altLang="en-US" sz="2400" dirty="0"/>
              <a:t>所示</a:t>
            </a:r>
            <a:r>
              <a:rPr lang="zh-CN" altLang="en-US" sz="2400" dirty="0" smtClean="0"/>
              <a:t>。</a:t>
            </a:r>
            <a:endParaRPr lang="en-US" altLang="zh-CN" sz="2400" dirty="0" smtClean="0"/>
          </a:p>
          <a:p>
            <a:pPr indent="457200" eaLnBrk="1" hangingPunct="1"/>
            <a:endParaRPr lang="zh-CN" altLang="en-US" sz="2400" dirty="0"/>
          </a:p>
          <a:p>
            <a:pPr indent="457200" eaLnBrk="1" hangingPunct="1"/>
            <a:r>
              <a:rPr lang="zh-CN" altLang="en-US" sz="2400" dirty="0"/>
              <a:t> </a:t>
            </a:r>
            <a:endParaRPr lang="en-US" altLang="zh-CN" sz="2400" dirty="0" smtClean="0"/>
          </a:p>
          <a:p>
            <a:pPr indent="457200" eaLnBrk="1" hangingPunct="1"/>
            <a:endParaRPr lang="zh-CN" altLang="en-US" sz="2400" dirty="0"/>
          </a:p>
          <a:p>
            <a:pPr indent="457200" eaLnBrk="1" hangingPunct="1"/>
            <a:r>
              <a:rPr lang="zh-CN" altLang="en-US" sz="2400" dirty="0" smtClean="0"/>
              <a:t>步骤</a:t>
            </a:r>
            <a:r>
              <a:rPr lang="en-US" altLang="zh-CN" sz="2400" dirty="0"/>
              <a:t>3</a:t>
            </a:r>
            <a:r>
              <a:rPr lang="zh-CN" altLang="en-US" sz="2400" dirty="0"/>
              <a:t>：弹出“删除对象”窗口，如图</a:t>
            </a:r>
            <a:r>
              <a:rPr lang="en-US" altLang="zh-CN" sz="2400" dirty="0"/>
              <a:t>13-8</a:t>
            </a:r>
            <a:r>
              <a:rPr lang="zh-CN" altLang="en-US" sz="2400" dirty="0"/>
              <a:t>所示，单击“确定”按钮，删除账号“</a:t>
            </a:r>
            <a:r>
              <a:rPr lang="en-US" altLang="zh-CN" sz="2400" dirty="0" err="1"/>
              <a:t>lgx</a:t>
            </a:r>
            <a:r>
              <a:rPr lang="en-US" altLang="zh-CN" sz="2400" dirty="0"/>
              <a:t>”</a:t>
            </a:r>
            <a:r>
              <a:rPr lang="zh-CN" altLang="en-US" sz="2400" dirty="0" smtClean="0"/>
              <a:t>。</a:t>
            </a:r>
            <a:endParaRPr lang="en-US" altLang="zh-CN" sz="2400" dirty="0" smtClean="0"/>
          </a:p>
          <a:p>
            <a:pPr indent="457200" eaLnBrk="1" hangingPunct="1"/>
            <a:endParaRPr lang="zh-CN" altLang="en-US" sz="2400" dirty="0"/>
          </a:p>
          <a:p>
            <a:pPr indent="457200" eaLnBrk="1" hangingPunct="1"/>
            <a:r>
              <a:rPr lang="zh-CN" altLang="en-US" sz="2400" dirty="0"/>
              <a:t> </a:t>
            </a:r>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a:t>删除登陆方法</a:t>
            </a:r>
            <a:r>
              <a:rPr lang="en-US" altLang="zh-CN" b="1" dirty="0"/>
              <a:t>1. </a:t>
            </a:r>
            <a:r>
              <a:rPr lang="zh-CN" altLang="en-US" b="1" dirty="0"/>
              <a:t>用</a:t>
            </a:r>
            <a:r>
              <a:rPr lang="en-US" altLang="zh-CN" b="1" dirty="0"/>
              <a:t>SSMS</a:t>
            </a:r>
            <a:r>
              <a:rPr lang="zh-CN" altLang="en-US" b="1" dirty="0"/>
              <a:t>删除登陆账户“</a:t>
            </a:r>
            <a:r>
              <a:rPr lang="en-US" altLang="zh-CN" b="1" dirty="0" err="1"/>
              <a:t>lgx</a:t>
            </a:r>
            <a:r>
              <a:rPr lang="en-US" altLang="zh-CN" b="1" dirty="0"/>
              <a:t>”</a:t>
            </a:r>
            <a:endParaRPr lang="zh-CN" altLang="zh-CN" dirty="0"/>
          </a:p>
        </p:txBody>
      </p:sp>
      <p:sp>
        <p:nvSpPr>
          <p:cNvPr id="8" name="圆角矩形 7"/>
          <p:cNvSpPr/>
          <p:nvPr/>
        </p:nvSpPr>
        <p:spPr>
          <a:xfrm>
            <a:off x="9508218" y="376484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6" name="圆角矩形 25"/>
          <p:cNvSpPr/>
          <p:nvPr/>
        </p:nvSpPr>
        <p:spPr>
          <a:xfrm>
            <a:off x="9696678" y="5427938"/>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047286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727675" y="6131996"/>
            <a:ext cx="2736647" cy="369332"/>
          </a:xfrm>
          <a:prstGeom prst="rect">
            <a:avLst/>
          </a:prstGeom>
        </p:spPr>
        <p:txBody>
          <a:bodyPr wrap="none">
            <a:spAutoFit/>
          </a:bodyPr>
          <a:lstStyle/>
          <a:p>
            <a:pPr indent="457200" eaLnBrk="1" hangingPunct="1"/>
            <a:r>
              <a:rPr lang="zh-CN" altLang="en-US" dirty="0"/>
              <a:t>图</a:t>
            </a:r>
            <a:r>
              <a:rPr lang="en-US" altLang="zh-CN" dirty="0"/>
              <a:t>13-7 </a:t>
            </a:r>
            <a:r>
              <a:rPr lang="zh-CN" altLang="en-US" dirty="0"/>
              <a:t>删除登陆窗口</a:t>
            </a:r>
            <a:endParaRPr lang="zh-CN" altLang="en-US" dirty="0"/>
          </a:p>
        </p:txBody>
      </p:sp>
      <p:pic>
        <p:nvPicPr>
          <p:cNvPr id="3074" name="Picture 7"/>
          <p:cNvPicPr>
            <a:picLocks noChangeAspect="1" noChangeArrowheads="1"/>
          </p:cNvPicPr>
          <p:nvPr/>
        </p:nvPicPr>
        <p:blipFill>
          <a:blip r:embed="rId4">
            <a:extLst>
              <a:ext uri="{28A0092B-C50C-407E-A947-70E740481C1C}">
                <a14:useLocalDpi xmlns:a14="http://schemas.microsoft.com/office/drawing/2010/main" val="0"/>
              </a:ext>
            </a:extLst>
          </a:blip>
          <a:srcRect l="27309" t="11050" r="46220" b="18227"/>
          <a:stretch>
            <a:fillRect/>
          </a:stretch>
        </p:blipFill>
        <p:spPr bwMode="auto">
          <a:xfrm>
            <a:off x="4220594" y="0"/>
            <a:ext cx="4034451" cy="602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710177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727676" y="6254750"/>
            <a:ext cx="2736647" cy="369332"/>
          </a:xfrm>
          <a:prstGeom prst="rect">
            <a:avLst/>
          </a:prstGeom>
        </p:spPr>
        <p:txBody>
          <a:bodyPr wrap="none">
            <a:spAutoFit/>
          </a:bodyPr>
          <a:lstStyle/>
          <a:p>
            <a:pPr indent="457200" eaLnBrk="1" hangingPunct="1"/>
            <a:r>
              <a:rPr lang="zh-CN" altLang="en-US" dirty="0"/>
              <a:t>图</a:t>
            </a:r>
            <a:r>
              <a:rPr lang="en-US" altLang="zh-CN" dirty="0"/>
              <a:t>13-8 </a:t>
            </a:r>
            <a:r>
              <a:rPr lang="zh-CN" altLang="en-US" dirty="0"/>
              <a:t>删除对象窗口</a:t>
            </a:r>
            <a:endParaRPr lang="zh-CN" altLang="zh-CN" dirty="0"/>
          </a:p>
        </p:txBody>
      </p:sp>
      <p:pic>
        <p:nvPicPr>
          <p:cNvPr id="409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1159" y="312058"/>
            <a:ext cx="6927697" cy="55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7144288"/>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5533887"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    项目</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十三</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安全管理</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1" y="2545500"/>
            <a:ext cx="105314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p>
          <a:p>
            <a:pPr indent="457200" eaLnBrk="1" hangingPunct="1"/>
            <a:r>
              <a:rPr lang="zh-CN" altLang="en-US" sz="2400" dirty="0"/>
              <a:t>步骤</a:t>
            </a:r>
            <a:r>
              <a:rPr lang="en-US" altLang="zh-CN" sz="2400" dirty="0"/>
              <a:t>2</a:t>
            </a:r>
            <a:r>
              <a:rPr lang="zh-CN" altLang="en-US" sz="2400" dirty="0"/>
              <a:t>：在“查询编辑器”窗口中输入命令：</a:t>
            </a:r>
            <a:r>
              <a:rPr lang="en-US" altLang="zh-CN" sz="2400" dirty="0"/>
              <a:t>EXECUTE </a:t>
            </a:r>
            <a:r>
              <a:rPr lang="en-US" altLang="zh-CN" sz="2400" dirty="0" err="1"/>
              <a:t>sp_droplogin</a:t>
            </a:r>
            <a:r>
              <a:rPr lang="en-US" altLang="zh-CN" sz="2400" dirty="0"/>
              <a:t> '</a:t>
            </a:r>
            <a:r>
              <a:rPr lang="en-US" altLang="zh-CN" sz="2400" dirty="0" err="1"/>
              <a:t>lgx</a:t>
            </a:r>
            <a:r>
              <a:rPr lang="en-US" altLang="zh-CN" sz="2400" dirty="0"/>
              <a:t>'</a:t>
            </a:r>
            <a:r>
              <a:rPr lang="zh-CN" altLang="en-US" sz="2400" dirty="0"/>
              <a:t>，单击“执行”按钮，删除登陆账户成功，如图</a:t>
            </a:r>
            <a:r>
              <a:rPr lang="en-US" altLang="zh-CN" sz="2400" dirty="0"/>
              <a:t>13-9</a:t>
            </a:r>
            <a:r>
              <a:rPr lang="zh-CN" altLang="en-US" sz="2400" dirty="0"/>
              <a:t>所示。</a:t>
            </a:r>
          </a:p>
          <a:p>
            <a:pPr indent="457200" eaLnBrk="1" hangingPunct="1"/>
            <a:r>
              <a:rPr lang="zh-CN" altLang="en-US" sz="2400" dirty="0"/>
              <a:t> </a:t>
            </a:r>
          </a:p>
          <a:p>
            <a:pPr indent="457200" eaLnBrk="1" hangingPunct="1"/>
            <a:r>
              <a:rPr lang="zh-CN" altLang="en-US" sz="2400" dirty="0" smtClean="0"/>
              <a:t> </a:t>
            </a:r>
            <a:endParaRPr lang="zh-CN" altLang="en-US" sz="2400" dirty="0"/>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smtClean="0"/>
              <a:t>删除</a:t>
            </a:r>
            <a:r>
              <a:rPr lang="zh-CN" altLang="en-US" b="1" dirty="0"/>
              <a:t>登陆方法</a:t>
            </a:r>
            <a:r>
              <a:rPr lang="en-US" altLang="zh-CN" b="1" dirty="0"/>
              <a:t>2. </a:t>
            </a:r>
            <a:r>
              <a:rPr lang="zh-CN" altLang="en-US" b="1" dirty="0"/>
              <a:t>用</a:t>
            </a:r>
            <a:r>
              <a:rPr lang="en-US" altLang="zh-CN" b="1" dirty="0"/>
              <a:t>T-SQL</a:t>
            </a:r>
            <a:r>
              <a:rPr lang="zh-CN" altLang="en-US" b="1" dirty="0"/>
              <a:t>命令删除登陆账户</a:t>
            </a:r>
            <a:r>
              <a:rPr lang="en-US" altLang="zh-CN" b="1" dirty="0" err="1"/>
              <a:t>lgx</a:t>
            </a:r>
            <a:endParaRPr lang="zh-CN" altLang="zh-CN" dirty="0"/>
          </a:p>
        </p:txBody>
      </p:sp>
      <p:sp>
        <p:nvSpPr>
          <p:cNvPr id="8" name="圆角矩形 7"/>
          <p:cNvSpPr/>
          <p:nvPr/>
        </p:nvSpPr>
        <p:spPr>
          <a:xfrm>
            <a:off x="9415968" y="4058759"/>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7989744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5" name="矩形 4"/>
          <p:cNvSpPr/>
          <p:nvPr/>
        </p:nvSpPr>
        <p:spPr>
          <a:xfrm>
            <a:off x="4523293" y="6070084"/>
            <a:ext cx="3145413" cy="369332"/>
          </a:xfrm>
          <a:prstGeom prst="rect">
            <a:avLst/>
          </a:prstGeom>
        </p:spPr>
        <p:txBody>
          <a:bodyPr wrap="none">
            <a:spAutoFit/>
          </a:bodyPr>
          <a:lstStyle/>
          <a:p>
            <a:pPr indent="457200" eaLnBrk="1" hangingPunct="1"/>
            <a:r>
              <a:rPr lang="zh-CN" altLang="en-US" dirty="0"/>
              <a:t>图</a:t>
            </a:r>
            <a:r>
              <a:rPr lang="en-US" altLang="zh-CN" dirty="0"/>
              <a:t>13-9</a:t>
            </a:r>
            <a:r>
              <a:rPr lang="zh-CN" altLang="en-US" dirty="0"/>
              <a:t>删除账号命令窗口</a:t>
            </a:r>
            <a:endParaRPr lang="zh-CN" altLang="en-US" dirty="0"/>
          </a:p>
        </p:txBody>
      </p:sp>
      <p:pic>
        <p:nvPicPr>
          <p:cNvPr id="5122" name="图片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1249" y="251192"/>
            <a:ext cx="7277780" cy="556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3545791"/>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77786" y="2642734"/>
            <a:ext cx="909501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13.3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 添加数据库用户</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724542" y="3897476"/>
            <a:ext cx="7232686" cy="553998"/>
          </a:xfrm>
          <a:prstGeom prst="rect">
            <a:avLst/>
          </a:prstGeom>
        </p:spPr>
        <p:txBody>
          <a:bodyPr wrap="none">
            <a:spAutoFit/>
          </a:bodyPr>
          <a:lstStyle/>
          <a:p>
            <a:r>
              <a:rPr lang="zh-CN" altLang="en-US" sz="3000" dirty="0"/>
              <a:t>在当前数据库</a:t>
            </a:r>
            <a:r>
              <a:rPr lang="en-US" altLang="zh-CN" sz="3000" dirty="0"/>
              <a:t>Student</a:t>
            </a:r>
            <a:r>
              <a:rPr lang="zh-CN" altLang="en-US" sz="3000" dirty="0"/>
              <a:t>创建数据库用户</a:t>
            </a:r>
            <a:r>
              <a:rPr lang="en-US" altLang="zh-CN" sz="3000" dirty="0" err="1" smtClean="0"/>
              <a:t>lgx</a:t>
            </a:r>
            <a:r>
              <a:rPr lang="zh-CN" altLang="en-US" sz="3000" dirty="0" smtClean="0"/>
              <a:t>。</a:t>
            </a:r>
            <a:endParaRPr lang="zh-CN" altLang="en-US" sz="3000" dirty="0"/>
          </a:p>
        </p:txBody>
      </p:sp>
    </p:spTree>
    <p:extLst>
      <p:ext uri="{BB962C8B-B14F-4D97-AF65-F5344CB8AC3E}">
        <p14:creationId xmlns:p14="http://schemas.microsoft.com/office/powerpoint/2010/main" val="22761224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13.3.1  </a:t>
            </a:r>
            <a:r>
              <a:rPr lang="zh-CN" altLang="zh-CN" sz="3200" b="1" dirty="0"/>
              <a:t>相关知识</a:t>
            </a:r>
          </a:p>
        </p:txBody>
      </p:sp>
      <p:sp>
        <p:nvSpPr>
          <p:cNvPr id="19" name="文本框 29"/>
          <p:cNvSpPr txBox="1"/>
          <p:nvPr/>
        </p:nvSpPr>
        <p:spPr>
          <a:xfrm>
            <a:off x="7618413" y="851354"/>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添加数据库用户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365602"/>
            <a:ext cx="1053147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000" dirty="0"/>
              <a:t>一般情况下，当用户用登陆帐号登陆到</a:t>
            </a:r>
            <a:r>
              <a:rPr lang="en-US" altLang="zh-CN" sz="2000" dirty="0"/>
              <a:t>SQL Server</a:t>
            </a:r>
            <a:r>
              <a:rPr lang="zh-CN" altLang="en-US" sz="2000" dirty="0"/>
              <a:t>后，还不能访问数据库，要访问数据库，还需要为登陆帐号映射一个数据库用户。</a:t>
            </a:r>
          </a:p>
          <a:p>
            <a:pPr indent="457200" eaLnBrk="1" hangingPunct="1"/>
            <a:r>
              <a:rPr lang="zh-CN" altLang="en-US" sz="2000" dirty="0"/>
              <a:t>添加数据库用户的方式有多种，可以在创建或者修改登陆帐号时的“登陆属性”窗口的“用户映射”中建立登陆名到指定数据库的映射，或者在数据库中直接建立数据库用户。</a:t>
            </a:r>
          </a:p>
          <a:p>
            <a:pPr indent="457200" eaLnBrk="1" hangingPunct="1"/>
            <a:r>
              <a:rPr lang="zh-CN" altLang="en-US" sz="2000" dirty="0"/>
              <a:t>可以使用存储过程</a:t>
            </a:r>
            <a:r>
              <a:rPr lang="en-US" altLang="zh-CN" sz="2000" dirty="0" err="1"/>
              <a:t>sp_grantdbaccess</a:t>
            </a:r>
            <a:r>
              <a:rPr lang="zh-CN" altLang="en-US" sz="2000" dirty="0"/>
              <a:t>添加数据库用户，格式如下：</a:t>
            </a:r>
          </a:p>
          <a:p>
            <a:pPr indent="457200" eaLnBrk="1" hangingPunct="1"/>
            <a:r>
              <a:rPr lang="en-US" altLang="zh-CN" sz="2000" dirty="0"/>
              <a:t>Execute </a:t>
            </a:r>
            <a:r>
              <a:rPr lang="en-US" altLang="zh-CN" sz="2000" dirty="0" err="1"/>
              <a:t>sp_grantdbaccess</a:t>
            </a:r>
            <a:r>
              <a:rPr lang="en-US" altLang="zh-CN" sz="2000" dirty="0"/>
              <a:t> ‘</a:t>
            </a:r>
            <a:r>
              <a:rPr lang="zh-CN" altLang="en-US" sz="2000" dirty="0"/>
              <a:t>登陆名’</a:t>
            </a:r>
            <a:r>
              <a:rPr lang="en-US" altLang="zh-CN" sz="2000" dirty="0"/>
              <a:t>,’</a:t>
            </a:r>
            <a:r>
              <a:rPr lang="zh-CN" altLang="en-US" sz="2000" dirty="0"/>
              <a:t>用户名</a:t>
            </a:r>
            <a:r>
              <a:rPr lang="zh-CN" altLang="en-US" sz="2000" dirty="0" smtClean="0"/>
              <a:t>’</a:t>
            </a:r>
            <a:endParaRPr lang="en-US" altLang="zh-CN" sz="2000" dirty="0" smtClean="0"/>
          </a:p>
          <a:p>
            <a:pPr indent="457200" eaLnBrk="1" hangingPunct="1"/>
            <a:r>
              <a:rPr lang="zh-CN" altLang="en-US" sz="2000" dirty="0"/>
              <a:t>说明：登陆名既可以是</a:t>
            </a:r>
            <a:r>
              <a:rPr lang="en-US" altLang="zh-CN" sz="2000" dirty="0"/>
              <a:t>Windows</a:t>
            </a:r>
            <a:r>
              <a:rPr lang="zh-CN" altLang="en-US" sz="2000" dirty="0"/>
              <a:t>身份验证的登陆名，也可以是</a:t>
            </a:r>
            <a:r>
              <a:rPr lang="en-US" altLang="zh-CN" sz="2000" dirty="0"/>
              <a:t>SQL Server</a:t>
            </a:r>
            <a:r>
              <a:rPr lang="zh-CN" altLang="en-US" sz="2000" dirty="0"/>
              <a:t>身份验证的登陆名，用户名是在该数据库使用的，如果没有指定，直接使用登陆名，需要注意的是只能向当前数据库中添加用户登陆帐号的用户名，不能添加</a:t>
            </a:r>
            <a:r>
              <a:rPr lang="en-US" altLang="zh-CN" sz="2000" dirty="0" err="1"/>
              <a:t>sa</a:t>
            </a:r>
            <a:r>
              <a:rPr lang="zh-CN" altLang="en-US" sz="2000" dirty="0"/>
              <a:t>的用户名</a:t>
            </a:r>
            <a:r>
              <a:rPr lang="zh-CN" altLang="en-US" sz="2000" dirty="0" smtClean="0"/>
              <a:t>。</a:t>
            </a:r>
            <a:endParaRPr lang="en-US" altLang="zh-CN" sz="2000" dirty="0" smtClean="0"/>
          </a:p>
          <a:p>
            <a:pPr indent="457200" eaLnBrk="1" hangingPunct="1"/>
            <a:r>
              <a:rPr lang="en-US" altLang="zh-CN" sz="2000" dirty="0"/>
              <a:t>1</a:t>
            </a:r>
            <a:r>
              <a:rPr lang="zh-CN" altLang="en-US" sz="2000" dirty="0"/>
              <a:t>．</a:t>
            </a:r>
            <a:r>
              <a:rPr lang="en-US" altLang="zh-CN" sz="2000" dirty="0" err="1"/>
              <a:t>dbo</a:t>
            </a:r>
            <a:r>
              <a:rPr lang="zh-CN" altLang="en-US" sz="2000" dirty="0"/>
              <a:t>是数据库的所有者，拥有数据库的所有权限，每个数据库都有自己的</a:t>
            </a:r>
            <a:r>
              <a:rPr lang="en-US" altLang="zh-CN" sz="2000" dirty="0" err="1"/>
              <a:t>dbo</a:t>
            </a:r>
            <a:r>
              <a:rPr lang="zh-CN" altLang="en-US" sz="2000" dirty="0"/>
              <a:t>用户，默认情况下，固定服务器角色</a:t>
            </a:r>
            <a:r>
              <a:rPr lang="en-US" altLang="zh-CN" sz="2000" dirty="0" err="1"/>
              <a:t>sysadmin</a:t>
            </a:r>
            <a:r>
              <a:rPr lang="zh-CN" altLang="en-US" sz="2000" dirty="0"/>
              <a:t>的成员都自动映射到所有数据库的</a:t>
            </a:r>
            <a:r>
              <a:rPr lang="en-US" altLang="zh-CN" sz="2000" dirty="0" err="1"/>
              <a:t>dbo</a:t>
            </a:r>
            <a:r>
              <a:rPr lang="zh-CN" altLang="en-US" sz="2000" dirty="0"/>
              <a:t>用户，该用户不能被删除。当一个登录帐号可以创建数据库时，该登陆帐号就映射到该数据库的</a:t>
            </a:r>
            <a:r>
              <a:rPr lang="en-US" altLang="zh-CN" sz="2000" dirty="0" err="1"/>
              <a:t>dbo</a:t>
            </a:r>
            <a:r>
              <a:rPr lang="zh-CN" altLang="en-US" sz="2000" dirty="0"/>
              <a:t>用户。</a:t>
            </a:r>
          </a:p>
          <a:p>
            <a:pPr indent="457200" eaLnBrk="1" hangingPunct="1"/>
            <a:r>
              <a:rPr lang="en-US" altLang="zh-CN" sz="2000" dirty="0"/>
              <a:t>2</a:t>
            </a:r>
            <a:r>
              <a:rPr lang="zh-CN" altLang="en-US" sz="2000" dirty="0"/>
              <a:t>．</a:t>
            </a:r>
            <a:r>
              <a:rPr lang="en-US" altLang="zh-CN" sz="2000" dirty="0"/>
              <a:t>guest</a:t>
            </a:r>
            <a:r>
              <a:rPr lang="zh-CN" altLang="en-US" sz="2000" dirty="0"/>
              <a:t>用户是来宾用户，不能删除，在默认情况下该用户是禁用的。</a:t>
            </a:r>
            <a:endParaRPr lang="zh-CN" altLang="zh-CN" sz="2000" dirty="0"/>
          </a:p>
        </p:txBody>
      </p:sp>
    </p:spTree>
    <p:extLst>
      <p:ext uri="{BB962C8B-B14F-4D97-AF65-F5344CB8AC3E}">
        <p14:creationId xmlns:p14="http://schemas.microsoft.com/office/powerpoint/2010/main" val="40087309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添加数据库用户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1" y="2545500"/>
            <a:ext cx="105314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：在</a:t>
            </a:r>
            <a:r>
              <a:rPr lang="en-US" altLang="zh-CN" sz="2400" dirty="0"/>
              <a:t>SSMS</a:t>
            </a:r>
            <a:r>
              <a:rPr lang="zh-CN" altLang="en-US" sz="2400" dirty="0"/>
              <a:t>中，依次展开“数据库”</a:t>
            </a:r>
            <a:r>
              <a:rPr lang="en-US" altLang="zh-CN" sz="2400" dirty="0"/>
              <a:t>|“Student”|“</a:t>
            </a:r>
            <a:r>
              <a:rPr lang="zh-CN" altLang="en-US" sz="2400" dirty="0"/>
              <a:t>安全性”</a:t>
            </a:r>
            <a:r>
              <a:rPr lang="en-US" altLang="zh-CN" sz="2400" dirty="0"/>
              <a:t>|“</a:t>
            </a:r>
            <a:r>
              <a:rPr lang="zh-CN" altLang="en-US" sz="2400" dirty="0"/>
              <a:t>用户”，右击“用户”节点，在弹出的快捷菜单中选择“新建用户”命令，弹出“数据库用户</a:t>
            </a:r>
            <a:r>
              <a:rPr lang="en-US" altLang="zh-CN" sz="2400" dirty="0"/>
              <a:t>-</a:t>
            </a:r>
            <a:r>
              <a:rPr lang="zh-CN" altLang="en-US" sz="2400" dirty="0"/>
              <a:t>新建”对话框，在用户名中输入“</a:t>
            </a:r>
            <a:r>
              <a:rPr lang="en-US" altLang="zh-CN" sz="2400" dirty="0" err="1"/>
              <a:t>lgx</a:t>
            </a:r>
            <a:r>
              <a:rPr lang="en-US" altLang="zh-CN" sz="2400" dirty="0"/>
              <a:t>”</a:t>
            </a:r>
            <a:r>
              <a:rPr lang="zh-CN" altLang="en-US" sz="2400" dirty="0"/>
              <a:t>，如图</a:t>
            </a:r>
            <a:r>
              <a:rPr lang="en-US" altLang="zh-CN" sz="2400" dirty="0"/>
              <a:t>13-10</a:t>
            </a:r>
            <a:r>
              <a:rPr lang="zh-CN" altLang="en-US" sz="2400" dirty="0"/>
              <a:t>所示。</a:t>
            </a:r>
          </a:p>
          <a:p>
            <a:pPr indent="457200" eaLnBrk="1" hangingPunct="1"/>
            <a:r>
              <a:rPr lang="zh-CN" altLang="en-US" sz="2400" dirty="0"/>
              <a:t> </a:t>
            </a:r>
            <a:endParaRPr lang="en-US" altLang="zh-CN" sz="2400" dirty="0" smtClean="0"/>
          </a:p>
          <a:p>
            <a:pPr indent="457200" eaLnBrk="1" hangingPunct="1"/>
            <a:endParaRPr lang="zh-CN" altLang="en-US" sz="2400" dirty="0"/>
          </a:p>
          <a:p>
            <a:pPr indent="457200" eaLnBrk="1" hangingPunct="1"/>
            <a:r>
              <a:rPr lang="zh-CN" altLang="en-US" sz="2400" dirty="0" smtClean="0"/>
              <a:t>步骤</a:t>
            </a:r>
            <a:r>
              <a:rPr lang="en-US" altLang="zh-CN" sz="2400" dirty="0"/>
              <a:t>2</a:t>
            </a:r>
            <a:r>
              <a:rPr lang="zh-CN" altLang="en-US" sz="2400" dirty="0"/>
              <a:t>：输入登陆名或者单击“登陆名”右侧的“</a:t>
            </a:r>
            <a:r>
              <a:rPr lang="en-US" altLang="zh-CN" sz="2400" dirty="0"/>
              <a:t>…”</a:t>
            </a:r>
            <a:r>
              <a:rPr lang="zh-CN" altLang="en-US" sz="2400" dirty="0"/>
              <a:t>按钮，弹出“选择登录名”对话框，如图</a:t>
            </a:r>
            <a:r>
              <a:rPr lang="en-US" altLang="zh-CN" sz="2400" dirty="0"/>
              <a:t>13-11</a:t>
            </a:r>
            <a:r>
              <a:rPr lang="zh-CN" altLang="en-US" sz="2400" dirty="0"/>
              <a:t>所示。</a:t>
            </a:r>
            <a:endParaRPr lang="zh-CN"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a:t>方法</a:t>
            </a:r>
            <a:r>
              <a:rPr lang="en-US" altLang="zh-CN" b="1" dirty="0"/>
              <a:t>1. </a:t>
            </a:r>
            <a:r>
              <a:rPr lang="zh-CN" altLang="en-US" b="1" dirty="0"/>
              <a:t>在</a:t>
            </a:r>
            <a:r>
              <a:rPr lang="en-US" altLang="zh-CN" b="1" dirty="0"/>
              <a:t>SSMS</a:t>
            </a:r>
            <a:r>
              <a:rPr lang="zh-CN" altLang="en-US" b="1" dirty="0"/>
              <a:t>中创建</a:t>
            </a:r>
            <a:r>
              <a:rPr lang="en-US" altLang="zh-CN" b="1" dirty="0"/>
              <a:t>Student</a:t>
            </a:r>
            <a:r>
              <a:rPr lang="zh-CN" altLang="en-US" b="1" dirty="0"/>
              <a:t>数据库用户</a:t>
            </a:r>
            <a:r>
              <a:rPr lang="en-US" altLang="zh-CN" b="1" dirty="0" err="1"/>
              <a:t>lgx</a:t>
            </a:r>
            <a:r>
              <a:rPr lang="zh-CN" altLang="en-US" b="1" dirty="0"/>
              <a:t>。</a:t>
            </a:r>
            <a:endParaRPr lang="zh-CN" altLang="zh-CN" dirty="0"/>
          </a:p>
        </p:txBody>
      </p:sp>
      <p:sp>
        <p:nvSpPr>
          <p:cNvPr id="8" name="圆角矩形 7"/>
          <p:cNvSpPr/>
          <p:nvPr/>
        </p:nvSpPr>
        <p:spPr>
          <a:xfrm>
            <a:off x="9729334" y="370125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6" name="圆角矩形 25"/>
          <p:cNvSpPr/>
          <p:nvPr/>
        </p:nvSpPr>
        <p:spPr>
          <a:xfrm>
            <a:off x="9876292" y="5223156"/>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957715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468036" y="5885418"/>
            <a:ext cx="4137671" cy="369332"/>
          </a:xfrm>
          <a:prstGeom prst="rect">
            <a:avLst/>
          </a:prstGeom>
        </p:spPr>
        <p:txBody>
          <a:bodyPr wrap="none">
            <a:spAutoFit/>
          </a:bodyPr>
          <a:lstStyle/>
          <a:p>
            <a:pPr indent="27622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13-10 </a:t>
            </a:r>
            <a:r>
              <a:rPr lang="zh-CN" altLang="zh-CN" kern="100" dirty="0">
                <a:latin typeface="Times New Roman" panose="02020603050405020304" pitchFamily="18" charset="0"/>
              </a:rPr>
              <a:t>“数据库用户</a:t>
            </a:r>
            <a:r>
              <a:rPr lang="en-US" altLang="zh-CN" kern="100" dirty="0">
                <a:latin typeface="Times New Roman" panose="02020603050405020304" pitchFamily="18" charset="0"/>
              </a:rPr>
              <a:t>-</a:t>
            </a:r>
            <a:r>
              <a:rPr lang="zh-CN" altLang="zh-CN" kern="100" dirty="0">
                <a:latin typeface="Times New Roman" panose="02020603050405020304" pitchFamily="18" charset="0"/>
              </a:rPr>
              <a:t>新建”对话框</a:t>
            </a:r>
          </a:p>
        </p:txBody>
      </p:sp>
      <p:pic>
        <p:nvPicPr>
          <p:cNvPr id="614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6531" y="352274"/>
            <a:ext cx="6738938" cy="542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693767" y="6254750"/>
            <a:ext cx="3359638" cy="369332"/>
          </a:xfrm>
          <a:prstGeom prst="rect">
            <a:avLst/>
          </a:prstGeom>
        </p:spPr>
        <p:txBody>
          <a:bodyPr wrap="none">
            <a:spAutoFit/>
          </a:bodyPr>
          <a:lstStyle/>
          <a:p>
            <a:pPr indent="276225"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13-11 </a:t>
            </a:r>
            <a:r>
              <a:rPr lang="zh-CN" altLang="zh-CN" kern="100" dirty="0">
                <a:latin typeface="Times New Roman" panose="02020603050405020304" pitchFamily="18" charset="0"/>
              </a:rPr>
              <a:t>“查找对象”对话框</a:t>
            </a:r>
          </a:p>
        </p:txBody>
      </p:sp>
      <p:pic>
        <p:nvPicPr>
          <p:cNvPr id="717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5370" y="555523"/>
            <a:ext cx="9921259" cy="546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13.3.2  </a:t>
            </a:r>
            <a:r>
              <a:rPr lang="zh-CN" altLang="en-US" sz="3200" b="1" dirty="0"/>
              <a:t>任务实施</a:t>
            </a:r>
            <a:endParaRPr lang="zh-CN" altLang="zh-CN" sz="3200" b="1" dirty="0"/>
          </a:p>
        </p:txBody>
      </p:sp>
      <p:sp>
        <p:nvSpPr>
          <p:cNvPr id="6" name="TextBox 5"/>
          <p:cNvSpPr txBox="1">
            <a:spLocks noChangeArrowheads="1"/>
          </p:cNvSpPr>
          <p:nvPr/>
        </p:nvSpPr>
        <p:spPr bwMode="auto">
          <a:xfrm>
            <a:off x="979487" y="2106613"/>
            <a:ext cx="105314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smtClean="0"/>
              <a:t>步骤</a:t>
            </a:r>
            <a:r>
              <a:rPr lang="en-US" altLang="zh-CN" sz="2400" dirty="0"/>
              <a:t>3</a:t>
            </a:r>
            <a:r>
              <a:rPr lang="zh-CN" altLang="en-US" sz="2400" dirty="0"/>
              <a:t>：单击“浏览”按钮，弹出“选择对象”对话框，如图</a:t>
            </a:r>
            <a:r>
              <a:rPr lang="en-US" altLang="zh-CN" sz="2400" dirty="0"/>
              <a:t>13-12</a:t>
            </a:r>
            <a:r>
              <a:rPr lang="zh-CN" altLang="en-US" sz="2400" dirty="0"/>
              <a:t>所示。</a:t>
            </a:r>
          </a:p>
          <a:p>
            <a:pPr indent="457200" eaLnBrk="1" hangingPunct="1"/>
            <a:r>
              <a:rPr lang="zh-CN" altLang="en-US" sz="2400" dirty="0"/>
              <a:t> </a:t>
            </a:r>
            <a:endParaRPr lang="en-US" altLang="zh-CN" sz="2400" dirty="0" smtClean="0"/>
          </a:p>
          <a:p>
            <a:pPr indent="457200" eaLnBrk="1" hangingPunct="1"/>
            <a:endParaRPr lang="en-US" altLang="zh-CN" sz="2400" dirty="0" smtClean="0"/>
          </a:p>
          <a:p>
            <a:pPr indent="457200" eaLnBrk="1" hangingPunct="1"/>
            <a:endParaRPr lang="en-US" altLang="zh-CN" sz="2400" dirty="0"/>
          </a:p>
          <a:p>
            <a:pPr indent="457200" eaLnBrk="1" hangingPunct="1"/>
            <a:endParaRPr lang="en-US" altLang="zh-CN" sz="2400" dirty="0"/>
          </a:p>
          <a:p>
            <a:pPr indent="457200" eaLnBrk="1" hangingPunct="1"/>
            <a:endParaRPr lang="zh-CN" altLang="en-US" sz="2400" dirty="0"/>
          </a:p>
          <a:p>
            <a:pPr indent="457200" eaLnBrk="1" hangingPunct="1"/>
            <a:r>
              <a:rPr lang="zh-CN" altLang="en-US" sz="2400" dirty="0" smtClean="0"/>
              <a:t>步骤</a:t>
            </a:r>
            <a:r>
              <a:rPr lang="en-US" altLang="zh-CN" sz="2400" dirty="0"/>
              <a:t>4</a:t>
            </a:r>
            <a:r>
              <a:rPr lang="zh-CN" altLang="en-US" sz="2400" dirty="0"/>
              <a:t>：选择要授权访问</a:t>
            </a:r>
            <a:r>
              <a:rPr lang="en-US" altLang="zh-CN" sz="2400" dirty="0"/>
              <a:t>Student</a:t>
            </a:r>
            <a:r>
              <a:rPr lang="zh-CN" altLang="en-US" sz="2400" dirty="0"/>
              <a:t>数据库的</a:t>
            </a:r>
            <a:r>
              <a:rPr lang="en-US" altLang="zh-CN" sz="2400" dirty="0"/>
              <a:t>SQL Server</a:t>
            </a:r>
            <a:r>
              <a:rPr lang="zh-CN" altLang="en-US" sz="2400" dirty="0"/>
              <a:t>登录帐号“</a:t>
            </a:r>
            <a:r>
              <a:rPr lang="en-US" altLang="zh-CN" sz="2400" dirty="0" err="1"/>
              <a:t>lgx</a:t>
            </a:r>
            <a:r>
              <a:rPr lang="en-US" altLang="zh-CN" sz="2400" dirty="0"/>
              <a:t>”</a:t>
            </a:r>
            <a:r>
              <a:rPr lang="zh-CN" altLang="en-US" sz="2400" dirty="0"/>
              <a:t>，连续三次单击“确定”按钮，完成数据库用户的创建。</a:t>
            </a:r>
            <a:endParaRPr lang="zh-CN" altLang="zh-CN" sz="2400" dirty="0"/>
          </a:p>
        </p:txBody>
      </p:sp>
      <p:sp>
        <p:nvSpPr>
          <p:cNvPr id="8" name="圆角矩形 7"/>
          <p:cNvSpPr/>
          <p:nvPr/>
        </p:nvSpPr>
        <p:spPr>
          <a:xfrm>
            <a:off x="9544050" y="336102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849677" y="5775325"/>
            <a:ext cx="2949846" cy="369332"/>
          </a:xfrm>
          <a:prstGeom prst="rect">
            <a:avLst/>
          </a:prstGeom>
        </p:spPr>
        <p:txBody>
          <a:bodyPr wrap="none">
            <a:spAutoFit/>
          </a:bodyPr>
          <a:lstStyle/>
          <a:p>
            <a:pPr eaLnBrk="1" hangingPunct="1"/>
            <a:r>
              <a:rPr lang="zh-CN" altLang="en-US" dirty="0"/>
              <a:t>图</a:t>
            </a:r>
            <a:r>
              <a:rPr lang="en-US" altLang="zh-CN" dirty="0"/>
              <a:t>13-12 “</a:t>
            </a:r>
            <a:r>
              <a:rPr lang="zh-CN" altLang="en-US" dirty="0"/>
              <a:t>选择对象”对话框</a:t>
            </a:r>
            <a:endParaRPr lang="zh-CN" altLang="en-US" dirty="0"/>
          </a:p>
        </p:txBody>
      </p:sp>
      <p:pic>
        <p:nvPicPr>
          <p:cNvPr id="819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120" y="935492"/>
            <a:ext cx="7518126" cy="412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13.3.2  </a:t>
            </a:r>
            <a:r>
              <a:rPr lang="zh-CN" altLang="en-US" sz="3200" b="1" dirty="0"/>
              <a:t>任务实施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添加数据库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2741613"/>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p>
          <a:p>
            <a:pPr indent="457200"/>
            <a:r>
              <a:rPr lang="zh-CN" altLang="en-US" sz="2400" dirty="0"/>
              <a:t>步骤</a:t>
            </a:r>
            <a:r>
              <a:rPr lang="en-US" altLang="zh-CN" sz="2400" dirty="0"/>
              <a:t>2</a:t>
            </a:r>
            <a:r>
              <a:rPr lang="zh-CN" altLang="en-US" sz="2400" dirty="0"/>
              <a:t>：在“查询编辑器”窗口中输入命令：</a:t>
            </a:r>
          </a:p>
          <a:p>
            <a:pPr indent="457200"/>
            <a:r>
              <a:rPr lang="en-US" altLang="zh-CN" sz="2400" dirty="0"/>
              <a:t>EXECUTE </a:t>
            </a:r>
            <a:r>
              <a:rPr lang="en-US" altLang="zh-CN" sz="2400" dirty="0" err="1"/>
              <a:t>sp_grantdbaccess</a:t>
            </a:r>
            <a:r>
              <a:rPr lang="en-US" altLang="zh-CN" sz="2400" dirty="0"/>
              <a:t> '</a:t>
            </a:r>
            <a:r>
              <a:rPr lang="en-US" altLang="zh-CN" sz="2400" dirty="0" err="1"/>
              <a:t>lgx</a:t>
            </a:r>
            <a:r>
              <a:rPr lang="en-US" altLang="zh-CN" sz="2400" dirty="0"/>
              <a:t>','</a:t>
            </a:r>
            <a:r>
              <a:rPr lang="en-US" altLang="zh-CN" sz="2400" dirty="0" err="1"/>
              <a:t>lgx</a:t>
            </a:r>
            <a:r>
              <a:rPr lang="en-US" altLang="zh-CN" sz="2400" dirty="0"/>
              <a:t>'</a:t>
            </a:r>
            <a:r>
              <a:rPr lang="zh-CN" altLang="en-US" sz="2400" dirty="0"/>
              <a:t>，单击“执行”按钮，创建成功，如图</a:t>
            </a:r>
            <a:r>
              <a:rPr lang="en-US" altLang="zh-CN" sz="2400" dirty="0"/>
              <a:t>13-13</a:t>
            </a:r>
            <a:r>
              <a:rPr lang="zh-CN" altLang="en-US" sz="2400" dirty="0"/>
              <a:t>所示。</a:t>
            </a:r>
            <a:endParaRPr lang="zh-CN" altLang="zh-CN" sz="2400" dirty="0"/>
          </a:p>
        </p:txBody>
      </p:sp>
      <p:sp>
        <p:nvSpPr>
          <p:cNvPr id="7" name="TextBox 6"/>
          <p:cNvSpPr txBox="1">
            <a:spLocks noChangeArrowheads="1"/>
          </p:cNvSpPr>
          <p:nvPr/>
        </p:nvSpPr>
        <p:spPr bwMode="auto">
          <a:xfrm>
            <a:off x="979487" y="2095500"/>
            <a:ext cx="76746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smtClean="0"/>
              <a:t>方法</a:t>
            </a:r>
            <a:r>
              <a:rPr lang="en-US" altLang="zh-CN" b="1" dirty="0" smtClean="0"/>
              <a:t>2</a:t>
            </a:r>
            <a:r>
              <a:rPr lang="zh-CN" altLang="zh-CN" b="1" dirty="0" smtClean="0"/>
              <a:t>：</a:t>
            </a:r>
            <a:r>
              <a:rPr lang="zh-CN" altLang="en-US" b="1" dirty="0"/>
              <a:t>使用存储过程</a:t>
            </a:r>
            <a:r>
              <a:rPr lang="en-US" altLang="zh-CN" b="1" dirty="0" err="1"/>
              <a:t>sp_grantdbaccess</a:t>
            </a:r>
            <a:r>
              <a:rPr lang="zh-CN" altLang="en-US" b="1" dirty="0"/>
              <a:t>创建</a:t>
            </a:r>
            <a:r>
              <a:rPr lang="en-US" altLang="zh-CN" b="1" dirty="0"/>
              <a:t>Student</a:t>
            </a:r>
            <a:r>
              <a:rPr lang="zh-CN" altLang="en-US" b="1" dirty="0"/>
              <a:t>数据库用户</a:t>
            </a:r>
            <a:r>
              <a:rPr lang="en-US" altLang="zh-CN" b="1" dirty="0" err="1"/>
              <a:t>lgx</a:t>
            </a:r>
            <a:r>
              <a:rPr lang="zh-CN" altLang="en-US" b="1" dirty="0"/>
              <a:t>。</a:t>
            </a:r>
            <a:endParaRPr lang="zh-CN" altLang="zh-CN" dirty="0"/>
          </a:p>
        </p:txBody>
      </p:sp>
      <p:sp>
        <p:nvSpPr>
          <p:cNvPr id="8" name="圆角矩形 7"/>
          <p:cNvSpPr/>
          <p:nvPr/>
        </p:nvSpPr>
        <p:spPr>
          <a:xfrm>
            <a:off x="9659938" y="5149850"/>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9" name="组合 8"/>
          <p:cNvGrpSpPr>
            <a:grpSpLocks/>
          </p:cNvGrpSpPr>
          <p:nvPr/>
        </p:nvGrpSpPr>
        <p:grpSpPr bwMode="auto">
          <a:xfrm>
            <a:off x="3118757" y="1411279"/>
            <a:ext cx="2094593" cy="713283"/>
            <a:chOff x="3524480" y="1753952"/>
            <a:chExt cx="1688869" cy="713283"/>
          </a:xfrm>
        </p:grpSpPr>
        <p:sp>
          <p:nvSpPr>
            <p:cNvPr id="6" name="矩形标注 5"/>
            <p:cNvSpPr/>
            <p:nvPr/>
          </p:nvSpPr>
          <p:spPr>
            <a:xfrm>
              <a:off x="3524480" y="1753952"/>
              <a:ext cx="1688869" cy="503237"/>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115" name="文本框 21"/>
            <p:cNvSpPr txBox="1">
              <a:spLocks noChangeArrowheads="1"/>
            </p:cNvSpPr>
            <p:nvPr/>
          </p:nvSpPr>
          <p:spPr bwMode="auto">
            <a:xfrm>
              <a:off x="3524480" y="1820904"/>
              <a:ext cx="15264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buFontTx/>
                <a:buNone/>
              </a:pPr>
              <a:r>
                <a:rPr lang="zh-CN" altLang="en-US" b="1" dirty="0">
                  <a:solidFill>
                    <a:srgbClr val="262626"/>
                  </a:solidFill>
                  <a:latin typeface="微软雅黑" pitchFamily="34" charset="-122"/>
                  <a:ea typeface="微软雅黑" pitchFamily="34" charset="-122"/>
                </a:rPr>
                <a:t>创建登陆账户</a:t>
              </a:r>
            </a:p>
          </p:txBody>
        </p:sp>
      </p:grpSp>
      <p:grpSp>
        <p:nvGrpSpPr>
          <p:cNvPr id="8" name="组合 7"/>
          <p:cNvGrpSpPr>
            <a:grpSpLocks/>
          </p:cNvGrpSpPr>
          <p:nvPr/>
        </p:nvGrpSpPr>
        <p:grpSpPr bwMode="auto">
          <a:xfrm>
            <a:off x="6626224" y="2343139"/>
            <a:ext cx="3595014" cy="681256"/>
            <a:chOff x="6884037" y="2685536"/>
            <a:chExt cx="1775444" cy="541389"/>
          </a:xfrm>
        </p:grpSpPr>
        <p:sp>
          <p:nvSpPr>
            <p:cNvPr id="18" name="矩形标注 17"/>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892432" y="2713291"/>
              <a:ext cx="1236794" cy="513634"/>
            </a:xfrm>
            <a:prstGeom prst="rect">
              <a:avLst/>
            </a:prstGeom>
            <a:noFill/>
          </p:spPr>
          <p:txBody>
            <a:bodyPr>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禁止或删除登陆账号</a:t>
              </a:r>
            </a:p>
          </p:txBody>
        </p:sp>
      </p:grpSp>
      <p:grpSp>
        <p:nvGrpSpPr>
          <p:cNvPr id="5" name="组合 4"/>
          <p:cNvGrpSpPr>
            <a:grpSpLocks/>
          </p:cNvGrpSpPr>
          <p:nvPr/>
        </p:nvGrpSpPr>
        <p:grpSpPr bwMode="auto">
          <a:xfrm>
            <a:off x="2759530" y="3540113"/>
            <a:ext cx="2376034" cy="665381"/>
            <a:chOff x="3448870" y="3882385"/>
            <a:chExt cx="1686667" cy="666108"/>
          </a:xfrm>
        </p:grpSpPr>
        <p:sp>
          <p:nvSpPr>
            <p:cNvPr id="19" name="矩形标注 18"/>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文本框 24"/>
            <p:cNvSpPr txBox="1"/>
            <p:nvPr/>
          </p:nvSpPr>
          <p:spPr>
            <a:xfrm>
              <a:off x="3701393" y="3901456"/>
              <a:ext cx="1330910" cy="647037"/>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添加数据库用户</a:t>
              </a:r>
            </a:p>
          </p:txBody>
        </p:sp>
      </p:grpSp>
      <p:sp>
        <p:nvSpPr>
          <p:cNvPr id="7" name="文本框 6"/>
          <p:cNvSpPr txBox="1"/>
          <p:nvPr/>
        </p:nvSpPr>
        <p:spPr>
          <a:xfrm>
            <a:off x="5595938" y="1444616"/>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2370129"/>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28" name="文本框 27"/>
          <p:cNvSpPr txBox="1"/>
          <p:nvPr/>
        </p:nvSpPr>
        <p:spPr>
          <a:xfrm>
            <a:off x="5595938" y="3494079"/>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任务三</a:t>
            </a:r>
          </a:p>
        </p:txBody>
      </p:sp>
      <p:sp>
        <p:nvSpPr>
          <p:cNvPr id="30"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安全管理</a:t>
            </a:r>
          </a:p>
        </p:txBody>
      </p:sp>
      <p:sp>
        <p:nvSpPr>
          <p:cNvPr id="20" name="文本框 27"/>
          <p:cNvSpPr txBox="1"/>
          <p:nvPr/>
        </p:nvSpPr>
        <p:spPr>
          <a:xfrm>
            <a:off x="5621338" y="4433879"/>
            <a:ext cx="876300"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任务四</a:t>
            </a:r>
          </a:p>
        </p:txBody>
      </p:sp>
      <p:grpSp>
        <p:nvGrpSpPr>
          <p:cNvPr id="3" name="组合 2"/>
          <p:cNvGrpSpPr>
            <a:grpSpLocks/>
          </p:cNvGrpSpPr>
          <p:nvPr/>
        </p:nvGrpSpPr>
        <p:grpSpPr bwMode="auto">
          <a:xfrm>
            <a:off x="6626225" y="4433879"/>
            <a:ext cx="2300288" cy="425450"/>
            <a:chOff x="6626842" y="4776294"/>
            <a:chExt cx="1572304" cy="425462"/>
          </a:xfrm>
        </p:grpSpPr>
        <p:sp>
          <p:nvSpPr>
            <p:cNvPr id="21" name="矩形标注 20"/>
            <p:cNvSpPr/>
            <p:nvPr/>
          </p:nvSpPr>
          <p:spPr>
            <a:xfrm>
              <a:off x="6626842" y="4776294"/>
              <a:ext cx="1376987" cy="425462"/>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文本框 23"/>
            <p:cNvSpPr txBox="1"/>
            <p:nvPr/>
          </p:nvSpPr>
          <p:spPr>
            <a:xfrm>
              <a:off x="6635523" y="4788994"/>
              <a:ext cx="1563623" cy="369897"/>
            </a:xfrm>
            <a:prstGeom prst="rect">
              <a:avLst/>
            </a:prstGeom>
            <a:noFill/>
          </p:spPr>
          <p:txBody>
            <a:bodyPr>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删除数据库用户</a:t>
              </a:r>
            </a:p>
          </p:txBody>
        </p:sp>
      </p:grpSp>
      <p:grpSp>
        <p:nvGrpSpPr>
          <p:cNvPr id="36" name="组合 35"/>
          <p:cNvGrpSpPr>
            <a:grpSpLocks/>
          </p:cNvGrpSpPr>
          <p:nvPr/>
        </p:nvGrpSpPr>
        <p:grpSpPr bwMode="auto">
          <a:xfrm>
            <a:off x="2813956" y="5325383"/>
            <a:ext cx="2376034" cy="452438"/>
            <a:chOff x="3448870" y="3882385"/>
            <a:chExt cx="1686667" cy="452932"/>
          </a:xfrm>
        </p:grpSpPr>
        <p:sp>
          <p:nvSpPr>
            <p:cNvPr id="37" name="矩形标注 36"/>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8" name="文本框 37"/>
            <p:cNvSpPr txBox="1"/>
            <p:nvPr/>
          </p:nvSpPr>
          <p:spPr>
            <a:xfrm>
              <a:off x="3701393" y="3901456"/>
              <a:ext cx="1330910" cy="369736"/>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p>
          </p:txBody>
        </p:sp>
      </p:grpSp>
      <p:sp>
        <p:nvSpPr>
          <p:cNvPr id="39" name="文本框 38"/>
          <p:cNvSpPr txBox="1"/>
          <p:nvPr/>
        </p:nvSpPr>
        <p:spPr>
          <a:xfrm>
            <a:off x="5650364" y="5279346"/>
            <a:ext cx="877163" cy="369332"/>
          </a:xfrm>
          <a:prstGeom prst="rect">
            <a:avLst/>
          </a:prstGeom>
          <a:noFill/>
        </p:spPr>
        <p:txBody>
          <a:bodyPr wrap="non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五</a:t>
            </a:r>
          </a:p>
        </p:txBody>
      </p:sp>
      <p:sp>
        <p:nvSpPr>
          <p:cNvPr id="40" name="文本框 27"/>
          <p:cNvSpPr txBox="1"/>
          <p:nvPr/>
        </p:nvSpPr>
        <p:spPr>
          <a:xfrm>
            <a:off x="5675764" y="6219146"/>
            <a:ext cx="877163" cy="369332"/>
          </a:xfrm>
          <a:prstGeom prst="rect">
            <a:avLst/>
          </a:prstGeom>
          <a:noFill/>
        </p:spPr>
        <p:txBody>
          <a:bodyPr wrap="non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任务六</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组合 40"/>
          <p:cNvGrpSpPr>
            <a:grpSpLocks/>
          </p:cNvGrpSpPr>
          <p:nvPr/>
        </p:nvGrpSpPr>
        <p:grpSpPr bwMode="auto">
          <a:xfrm>
            <a:off x="6680651" y="6219146"/>
            <a:ext cx="2300288" cy="425450"/>
            <a:chOff x="6626842" y="4776294"/>
            <a:chExt cx="1572304" cy="425462"/>
          </a:xfrm>
        </p:grpSpPr>
        <p:sp>
          <p:nvSpPr>
            <p:cNvPr id="42" name="矩形标注 41"/>
            <p:cNvSpPr/>
            <p:nvPr/>
          </p:nvSpPr>
          <p:spPr>
            <a:xfrm>
              <a:off x="6626842" y="4776294"/>
              <a:ext cx="1376987" cy="425462"/>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3" name="文本框 23"/>
            <p:cNvSpPr txBox="1"/>
            <p:nvPr/>
          </p:nvSpPr>
          <p:spPr>
            <a:xfrm>
              <a:off x="6635523" y="4788994"/>
              <a:ext cx="1563623" cy="369897"/>
            </a:xfrm>
            <a:prstGeom prst="rect">
              <a:avLst/>
            </a:prstGeom>
            <a:noFill/>
          </p:spPr>
          <p:txBody>
            <a:bodyPr>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 数据库权限管理</a:t>
              </a: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down)">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27" grpId="0"/>
      <p:bldP spid="28" grpId="0"/>
      <p:bldP spid="30" grpId="0"/>
      <p:bldP spid="20" grpId="0"/>
      <p:bldP spid="39" grpId="0"/>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669167" y="5775325"/>
            <a:ext cx="2853666" cy="369332"/>
          </a:xfrm>
          <a:prstGeom prst="rect">
            <a:avLst/>
          </a:prstGeom>
        </p:spPr>
        <p:txBody>
          <a:bodyPr wrap="none">
            <a:spAutoFit/>
          </a:bodyPr>
          <a:lstStyle/>
          <a:p>
            <a:r>
              <a:rPr lang="zh-CN" altLang="en-US" dirty="0"/>
              <a:t>图13-13 创建用户命令窗口</a:t>
            </a:r>
          </a:p>
        </p:txBody>
      </p:sp>
      <p:pic>
        <p:nvPicPr>
          <p:cNvPr id="9218"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574" y="388893"/>
            <a:ext cx="7032851" cy="5386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69710" y="2642734"/>
            <a:ext cx="779893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13.3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删除数据库用户</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751237" y="4093420"/>
            <a:ext cx="7617406" cy="553998"/>
          </a:xfrm>
          <a:prstGeom prst="rect">
            <a:avLst/>
          </a:prstGeom>
        </p:spPr>
        <p:txBody>
          <a:bodyPr wrap="none">
            <a:spAutoFit/>
          </a:bodyPr>
          <a:lstStyle/>
          <a:p>
            <a:r>
              <a:rPr lang="zh-CN" altLang="en-US" sz="3000" dirty="0"/>
              <a:t>删除数据库Student中的数据库用户“lgx”。</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13.4.1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删除数据库用户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528888"/>
            <a:ext cx="1053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从当前数据库中删除一个数据库用户，即删除了登陆帐号到当前数据库用户的映射。</a:t>
            </a:r>
            <a:endParaRPr lang="zh-CN" altLang="zh-CN"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13.4.2  </a:t>
            </a:r>
            <a:r>
              <a:rPr lang="zh-CN" altLang="en-US" sz="3200" b="1" dirty="0"/>
              <a:t>任务实施</a:t>
            </a:r>
            <a:endParaRPr lang="zh-CN" altLang="zh-CN" sz="3200" b="1" dirty="0"/>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删除数据库用户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2741613"/>
            <a:ext cx="107743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1</a:t>
            </a:r>
            <a:r>
              <a:rPr lang="zh-CN" altLang="en-US" sz="2400" dirty="0"/>
              <a:t>：在</a:t>
            </a:r>
            <a:r>
              <a:rPr lang="en-US" altLang="zh-CN" sz="2400" dirty="0"/>
              <a:t>SSMS</a:t>
            </a:r>
            <a:r>
              <a:rPr lang="zh-CN" altLang="en-US" sz="2400" dirty="0"/>
              <a:t>中，依次展开“数据库”</a:t>
            </a:r>
            <a:r>
              <a:rPr lang="en-US" altLang="zh-CN" sz="2400" dirty="0"/>
              <a:t>|“Student”|“</a:t>
            </a:r>
            <a:r>
              <a:rPr lang="zh-CN" altLang="en-US" sz="2400" dirty="0"/>
              <a:t>安全性”</a:t>
            </a:r>
            <a:r>
              <a:rPr lang="en-US" altLang="zh-CN" sz="2400" dirty="0"/>
              <a:t>|“</a:t>
            </a:r>
            <a:r>
              <a:rPr lang="zh-CN" altLang="en-US" sz="2400" dirty="0"/>
              <a:t>用户”，右击要删除的用户名节点“</a:t>
            </a:r>
            <a:r>
              <a:rPr lang="en-US" altLang="zh-CN" sz="2400" dirty="0" err="1"/>
              <a:t>lgx</a:t>
            </a:r>
            <a:r>
              <a:rPr lang="en-US" altLang="zh-CN" sz="2400" dirty="0"/>
              <a:t>”</a:t>
            </a:r>
            <a:r>
              <a:rPr lang="zh-CN" altLang="en-US" sz="2400" dirty="0"/>
              <a:t>，在弹出的快捷菜单中选择“删除命令”命令，弹出“删除对象”对话框，如图</a:t>
            </a:r>
            <a:r>
              <a:rPr lang="en-US" altLang="zh-CN" sz="2400" dirty="0"/>
              <a:t>13-14</a:t>
            </a:r>
            <a:r>
              <a:rPr lang="zh-CN" altLang="en-US" sz="2400" dirty="0"/>
              <a:t>所示</a:t>
            </a:r>
            <a:r>
              <a:rPr lang="zh-CN" altLang="en-US" sz="2400" dirty="0" smtClean="0"/>
              <a:t>。</a:t>
            </a:r>
            <a:endParaRPr lang="en-US" altLang="zh-CN" sz="2400" dirty="0" smtClean="0"/>
          </a:p>
          <a:p>
            <a:pPr indent="457200"/>
            <a:endParaRPr lang="zh-CN" altLang="en-US" sz="2400" dirty="0"/>
          </a:p>
          <a:p>
            <a:pPr indent="457200"/>
            <a:r>
              <a:rPr lang="zh-CN" altLang="en-US" sz="2400" dirty="0"/>
              <a:t> </a:t>
            </a:r>
          </a:p>
          <a:p>
            <a:pPr indent="457200"/>
            <a:r>
              <a:rPr lang="zh-CN" altLang="en-US" sz="2400" dirty="0" smtClean="0"/>
              <a:t>步骤</a:t>
            </a:r>
            <a:r>
              <a:rPr lang="en-US" altLang="zh-CN" sz="2400" dirty="0"/>
              <a:t>2</a:t>
            </a:r>
            <a:r>
              <a:rPr lang="zh-CN" altLang="en-US" sz="2400" dirty="0"/>
              <a:t>：单击“确定”按钮，删除数据库用户成功。</a:t>
            </a:r>
            <a:endParaRPr lang="zh-CN"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1</a:t>
            </a:r>
            <a:r>
              <a:rPr lang="en-US" altLang="zh-CN" b="1" dirty="0" smtClean="0"/>
              <a:t>.</a:t>
            </a:r>
            <a:r>
              <a:rPr lang="zh-CN" altLang="en-US" b="1" dirty="0"/>
              <a:t>在</a:t>
            </a:r>
            <a:r>
              <a:rPr lang="en-US" altLang="zh-CN" b="1" dirty="0"/>
              <a:t>SSMS</a:t>
            </a:r>
            <a:r>
              <a:rPr lang="zh-CN" altLang="en-US" b="1" dirty="0"/>
              <a:t>中删除</a:t>
            </a:r>
            <a:r>
              <a:rPr lang="en-US" altLang="zh-CN" b="1" dirty="0"/>
              <a:t>Student</a:t>
            </a:r>
            <a:r>
              <a:rPr lang="zh-CN" altLang="en-US" b="1" dirty="0"/>
              <a:t>数据库用户</a:t>
            </a:r>
            <a:r>
              <a:rPr lang="en-US" altLang="zh-CN" b="1" dirty="0" err="1"/>
              <a:t>lgx</a:t>
            </a:r>
            <a:r>
              <a:rPr lang="zh-CN" altLang="en-US" b="1" dirty="0"/>
              <a:t>。</a:t>
            </a:r>
            <a:endParaRPr lang="zh-CN" altLang="zh-CN" dirty="0"/>
          </a:p>
        </p:txBody>
      </p:sp>
      <p:sp>
        <p:nvSpPr>
          <p:cNvPr id="26" name="圆角矩形 25"/>
          <p:cNvSpPr/>
          <p:nvPr/>
        </p:nvSpPr>
        <p:spPr>
          <a:xfrm>
            <a:off x="9898073" y="3895775"/>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194300" y="5885418"/>
            <a:ext cx="3411511" cy="369332"/>
          </a:xfrm>
          <a:prstGeom prst="rect">
            <a:avLst/>
          </a:prstGeom>
        </p:spPr>
        <p:txBody>
          <a:bodyPr wrap="none">
            <a:spAutoFit/>
          </a:bodyPr>
          <a:lstStyle/>
          <a:p>
            <a:pPr indent="457200"/>
            <a:r>
              <a:rPr lang="zh-CN" altLang="en-US" dirty="0"/>
              <a:t>图</a:t>
            </a:r>
            <a:r>
              <a:rPr lang="en-US" altLang="zh-CN" dirty="0"/>
              <a:t>13-14 “</a:t>
            </a:r>
            <a:r>
              <a:rPr lang="zh-CN" altLang="en-US" dirty="0"/>
              <a:t>删除对象”对话框</a:t>
            </a:r>
            <a:endParaRPr lang="zh-CN" altLang="en-US" dirty="0"/>
          </a:p>
        </p:txBody>
      </p:sp>
      <p:pic>
        <p:nvPicPr>
          <p:cNvPr id="10242"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8172" y="204684"/>
            <a:ext cx="6678727" cy="539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13.4.2  </a:t>
            </a:r>
            <a:r>
              <a:rPr lang="zh-CN" altLang="en-US" sz="3200" b="1" dirty="0"/>
              <a:t>任务实施</a:t>
            </a:r>
            <a:endParaRPr lang="zh-CN" altLang="zh-CN" sz="3200" b="1" dirty="0"/>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删除数据库用户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2741613"/>
            <a:ext cx="105314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r>
              <a:rPr lang="zh-CN" altLang="en-US" sz="2400" dirty="0" smtClean="0"/>
              <a:t>。</a:t>
            </a:r>
            <a:endParaRPr lang="en-US" altLang="zh-CN" sz="2400" dirty="0" smtClean="0"/>
          </a:p>
          <a:p>
            <a:pPr indent="457200"/>
            <a:endParaRPr lang="zh-CN" altLang="en-US" sz="2400" dirty="0"/>
          </a:p>
          <a:p>
            <a:pPr indent="457200"/>
            <a:r>
              <a:rPr lang="zh-CN" altLang="en-US" sz="2400" dirty="0"/>
              <a:t>步骤</a:t>
            </a:r>
            <a:r>
              <a:rPr lang="en-US" altLang="zh-CN" sz="2400" dirty="0"/>
              <a:t>2</a:t>
            </a:r>
            <a:r>
              <a:rPr lang="zh-CN" altLang="en-US" sz="2400" dirty="0"/>
              <a:t>：在“查询编辑器”窗口中输入命令：</a:t>
            </a:r>
            <a:r>
              <a:rPr lang="en-US" altLang="zh-CN" sz="2400" dirty="0" err="1"/>
              <a:t>EXECUTEsp_revokedbaccess'lgx</a:t>
            </a:r>
            <a:r>
              <a:rPr lang="en-US" altLang="zh-CN" sz="2400" dirty="0"/>
              <a:t>'</a:t>
            </a:r>
            <a:r>
              <a:rPr lang="zh-CN" altLang="en-US" sz="2400" dirty="0"/>
              <a:t>，单击“执行”按钮，删除成功，如图</a:t>
            </a:r>
            <a:r>
              <a:rPr lang="en-US" altLang="zh-CN" sz="2400" dirty="0"/>
              <a:t>13-15</a:t>
            </a:r>
            <a:r>
              <a:rPr lang="zh-CN" altLang="en-US" sz="2400" dirty="0"/>
              <a:t>所示。</a:t>
            </a:r>
          </a:p>
          <a:p>
            <a:r>
              <a:rPr lang="zh-CN" altLang="en-US" sz="2400" dirty="0"/>
              <a:t> </a:t>
            </a:r>
          </a:p>
        </p:txBody>
      </p:sp>
      <p:sp>
        <p:nvSpPr>
          <p:cNvPr id="7" name="TextBox 6"/>
          <p:cNvSpPr txBox="1">
            <a:spLocks noChangeArrowheads="1"/>
          </p:cNvSpPr>
          <p:nvPr/>
        </p:nvSpPr>
        <p:spPr bwMode="auto">
          <a:xfrm>
            <a:off x="979488" y="2095500"/>
            <a:ext cx="8393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smtClean="0"/>
              <a:t>：</a:t>
            </a:r>
            <a:r>
              <a:rPr lang="zh-CN" altLang="en-US" b="1" dirty="0"/>
              <a:t>使用存储过程</a:t>
            </a:r>
            <a:r>
              <a:rPr lang="en-US" altLang="zh-CN" b="1" dirty="0" err="1"/>
              <a:t>sp_revokedbaccess</a:t>
            </a:r>
            <a:r>
              <a:rPr lang="zh-CN" altLang="en-US" b="1" dirty="0"/>
              <a:t>删除</a:t>
            </a:r>
            <a:r>
              <a:rPr lang="en-US" altLang="zh-CN" b="1" dirty="0"/>
              <a:t>Student</a:t>
            </a:r>
            <a:r>
              <a:rPr lang="zh-CN" altLang="en-US" b="1" dirty="0"/>
              <a:t>数据库用户</a:t>
            </a:r>
            <a:r>
              <a:rPr lang="en-US" altLang="zh-CN" b="1" dirty="0" err="1"/>
              <a:t>lgx</a:t>
            </a:r>
            <a:r>
              <a:rPr lang="zh-CN" altLang="en-US" b="1" dirty="0"/>
              <a:t>。</a:t>
            </a:r>
            <a:endParaRPr lang="zh-CN" altLang="zh-CN" dirty="0"/>
          </a:p>
        </p:txBody>
      </p:sp>
      <p:sp>
        <p:nvSpPr>
          <p:cNvPr id="8" name="圆角矩形 7"/>
          <p:cNvSpPr/>
          <p:nvPr/>
        </p:nvSpPr>
        <p:spPr>
          <a:xfrm>
            <a:off x="9898073" y="5419269"/>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669167" y="6070084"/>
            <a:ext cx="2853666" cy="369332"/>
          </a:xfrm>
          <a:prstGeom prst="rect">
            <a:avLst/>
          </a:prstGeom>
        </p:spPr>
        <p:txBody>
          <a:bodyPr wrap="none">
            <a:spAutoFit/>
          </a:bodyPr>
          <a:lstStyle/>
          <a:p>
            <a:r>
              <a:rPr lang="zh-CN" altLang="en-US" dirty="0"/>
              <a:t>图13-15 删除用户命令窗口</a:t>
            </a:r>
          </a:p>
        </p:txBody>
      </p:sp>
      <p:pic>
        <p:nvPicPr>
          <p:cNvPr id="11266"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8106" y="270606"/>
            <a:ext cx="7228794" cy="552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3893741"/>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65614" y="2642734"/>
            <a:ext cx="7870371"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13.5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240971" y="4003907"/>
            <a:ext cx="9911443" cy="1015663"/>
          </a:xfrm>
          <a:prstGeom prst="rect">
            <a:avLst/>
          </a:prstGeom>
        </p:spPr>
        <p:txBody>
          <a:bodyPr wrap="square">
            <a:spAutoFit/>
          </a:bodyPr>
          <a:lstStyle/>
          <a:p>
            <a:pPr indent="457200"/>
            <a:r>
              <a:rPr lang="zh-CN" altLang="en-US" sz="3000" dirty="0"/>
              <a:t>在数据库Student中创建数据库角色myrole，该角色中的成员有数据库用户lgx。</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216150"/>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400" dirty="0"/>
              <a:t>角色是用来集中服务器和数据库权限的，管理员把权限赋给角色，角色再赋给数据库用户或者登陆帐号，则登陆帐号或数据库用户就拥有了该角色的权限。在创建登陆帐号时可以对服务器角色进行设置，在创建数据库用户时可以对数据库角色进行设置。在</a:t>
            </a:r>
            <a:r>
              <a:rPr lang="en-US" altLang="zh-CN" sz="2400" dirty="0"/>
              <a:t>SQL Server</a:t>
            </a:r>
            <a:r>
              <a:rPr lang="zh-CN" altLang="en-US" sz="2400" dirty="0"/>
              <a:t>中有两种角色，分别是服务器角色和数据库角色。</a:t>
            </a:r>
          </a:p>
          <a:p>
            <a:r>
              <a:rPr lang="zh-CN" altLang="en-US" sz="2400" dirty="0"/>
              <a:t>角色的概念比较抽象，比如在学校的教务管理系统中存在</a:t>
            </a:r>
            <a:r>
              <a:rPr lang="en-US" altLang="zh-CN" sz="2400" dirty="0"/>
              <a:t>3</a:t>
            </a:r>
            <a:r>
              <a:rPr lang="zh-CN" altLang="en-US" sz="2400" dirty="0"/>
              <a:t>类不同权限的用户，管理员、教师和学生，可以在数据库中定义三种角色，管理员角色、教师角色和学生角色。所有的管理员都是管理员角色的成员，所有的教师都是教师角色的成员，所有的学生都是学生角色的成员。在数据库的设计时把所有的用户都作为这三种角色的成员之一，只需要对三种角色进行权限设置，该角色的成员就拥有了相应角色的权限，不需要对每个用户进行权限设置。</a:t>
            </a:r>
            <a:endParaRPr lang="zh-CN" altLang="zh-CN" sz="24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216150"/>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1</a:t>
            </a:r>
            <a:r>
              <a:rPr lang="zh-CN" altLang="en-US" sz="2400" b="1" dirty="0"/>
              <a:t>．服务器角色</a:t>
            </a:r>
          </a:p>
          <a:p>
            <a:r>
              <a:rPr lang="zh-CN" altLang="en-US" sz="2400" dirty="0"/>
              <a:t>服务器角色独立于各个数据库，当创建一个登陆帐号后，要赋予该登陆帐号管理服务器的权限，可以设置该登陆帐号为服务器角色的成员。</a:t>
            </a:r>
            <a:r>
              <a:rPr lang="en-US" altLang="zh-CN" sz="2400" dirty="0"/>
              <a:t>SQL Server2008</a:t>
            </a:r>
            <a:r>
              <a:rPr lang="zh-CN" altLang="en-US" sz="2400" dirty="0"/>
              <a:t>中提供的固定服务器角色如表</a:t>
            </a:r>
            <a:r>
              <a:rPr lang="en-US" altLang="zh-CN" sz="2400" dirty="0"/>
              <a:t>13-1</a:t>
            </a:r>
            <a:r>
              <a:rPr lang="zh-CN" altLang="en-US" sz="2400" dirty="0"/>
              <a:t>所示</a:t>
            </a:r>
            <a:r>
              <a:rPr lang="zh-CN" altLang="en-US" sz="2400" dirty="0" smtClean="0"/>
              <a:t>。</a:t>
            </a:r>
            <a:endParaRPr lang="en-US" altLang="zh-CN" sz="2400" dirty="0" smtClean="0"/>
          </a:p>
          <a:p>
            <a:endParaRPr lang="zh-CN" altLang="zh-CN" sz="2400" dirty="0"/>
          </a:p>
        </p:txBody>
      </p:sp>
    </p:spTree>
    <p:extLst>
      <p:ext uri="{BB962C8B-B14F-4D97-AF65-F5344CB8AC3E}">
        <p14:creationId xmlns:p14="http://schemas.microsoft.com/office/powerpoint/2010/main" val="19627885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1902" y="2659062"/>
            <a:ext cx="7087197" cy="769441"/>
          </a:xfrm>
          <a:prstGeom prst="rect">
            <a:avLst/>
          </a:prstGeom>
          <a:noFill/>
        </p:spPr>
        <p:txBody>
          <a:bodyPr wrap="non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创建登陆</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账户</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398760" y="3938593"/>
            <a:ext cx="9178198" cy="1015663"/>
          </a:xfrm>
          <a:prstGeom prst="rect">
            <a:avLst/>
          </a:prstGeom>
        </p:spPr>
        <p:txBody>
          <a:bodyPr wrap="square">
            <a:spAutoFit/>
          </a:bodyPr>
          <a:lstStyle/>
          <a:p>
            <a:pPr indent="457200"/>
            <a:r>
              <a:rPr lang="zh-CN" altLang="en-US" sz="3000" dirty="0"/>
              <a:t>创建一个SQL Server登陆账户，帐号名为lgx，使其具有访问Student数据库的权限。</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63199" y="518387"/>
            <a:ext cx="2505814" cy="369332"/>
          </a:xfrm>
          <a:prstGeom prst="rect">
            <a:avLst/>
          </a:prstGeom>
        </p:spPr>
        <p:txBody>
          <a:bodyPr wrap="none">
            <a:spAutoFit/>
          </a:bodyPr>
          <a:lstStyle/>
          <a:p>
            <a:r>
              <a:rPr lang="zh-CN" altLang="en-US" dirty="0"/>
              <a:t>表13-1 固定服务器角色</a:t>
            </a:r>
          </a:p>
        </p:txBody>
      </p:sp>
      <p:graphicFrame>
        <p:nvGraphicFramePr>
          <p:cNvPr id="5" name="表格 4"/>
          <p:cNvGraphicFramePr>
            <a:graphicFrameLocks noGrp="1"/>
          </p:cNvGraphicFramePr>
          <p:nvPr>
            <p:extLst>
              <p:ext uri="{D42A27DB-BD31-4B8C-83A1-F6EECF244321}">
                <p14:modId xmlns:p14="http://schemas.microsoft.com/office/powerpoint/2010/main" val="654733715"/>
              </p:ext>
            </p:extLst>
          </p:nvPr>
        </p:nvGraphicFramePr>
        <p:xfrm>
          <a:off x="1086929" y="887718"/>
          <a:ext cx="9299276" cy="5547585"/>
        </p:xfrm>
        <a:graphic>
          <a:graphicData uri="http://schemas.openxmlformats.org/drawingml/2006/table">
            <a:tbl>
              <a:tblPr firstRow="1" firstCol="1" bandRow="1">
                <a:tableStyleId>{5C22544A-7EE6-4342-B048-85BDC9FD1C3A}</a:tableStyleId>
              </a:tblPr>
              <a:tblGrid>
                <a:gridCol w="1681960"/>
                <a:gridCol w="2343281"/>
                <a:gridCol w="5274035"/>
              </a:tblGrid>
              <a:tr h="369839">
                <a:tc>
                  <a:txBody>
                    <a:bodyPr/>
                    <a:lstStyle/>
                    <a:p>
                      <a:pPr algn="ctr">
                        <a:spcAft>
                          <a:spcPts val="0"/>
                        </a:spcAft>
                      </a:pPr>
                      <a:r>
                        <a:rPr lang="zh-CN" sz="1050" kern="100" dirty="0">
                          <a:effectLst/>
                        </a:rPr>
                        <a:t>角色名称</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050" kern="100" dirty="0">
                          <a:effectLst/>
                        </a:rPr>
                        <a:t>角色含义</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050" kern="100">
                          <a:effectLst/>
                        </a:rPr>
                        <a:t>说明</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78">
                <a:tc>
                  <a:txBody>
                    <a:bodyPr/>
                    <a:lstStyle/>
                    <a:p>
                      <a:pPr algn="just">
                        <a:spcAft>
                          <a:spcPts val="0"/>
                        </a:spcAft>
                      </a:pPr>
                      <a:r>
                        <a:rPr lang="en-US" sz="1050" kern="100">
                          <a:effectLst/>
                        </a:rPr>
                        <a:t>sysadmin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系统管理员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该角色成员拥有所有的权限许可，是最高管理角色</a:t>
                      </a:r>
                      <a:endParaRPr lang="zh-CN" sz="1050" kern="100">
                        <a:effectLst/>
                        <a:latin typeface="Times New Roman" panose="02020603050405020304" pitchFamily="18" charset="0"/>
                        <a:ea typeface="宋体" panose="02010600030101010101" pitchFamily="2" charset="-122"/>
                      </a:endParaRPr>
                    </a:p>
                  </a:txBody>
                  <a:tcPr marL="68580" marR="68580" marT="0" marB="0"/>
                </a:tc>
              </a:tr>
              <a:tr h="369839">
                <a:tc>
                  <a:txBody>
                    <a:bodyPr/>
                    <a:lstStyle/>
                    <a:p>
                      <a:pPr algn="just">
                        <a:spcAft>
                          <a:spcPts val="0"/>
                        </a:spcAft>
                      </a:pPr>
                      <a:r>
                        <a:rPr lang="en-US" sz="1050" kern="100">
                          <a:effectLst/>
                        </a:rPr>
                        <a:t>serveradmin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服务器管理员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该角色成员可对服务器进行设置</a:t>
                      </a:r>
                      <a:endParaRPr lang="zh-CN" sz="1050" kern="100">
                        <a:effectLst/>
                        <a:latin typeface="Times New Roman" panose="02020603050405020304" pitchFamily="18" charset="0"/>
                        <a:ea typeface="宋体" panose="02010600030101010101" pitchFamily="2" charset="-122"/>
                      </a:endParaRPr>
                    </a:p>
                  </a:txBody>
                  <a:tcPr marL="68580" marR="68580" marT="0" marB="0"/>
                </a:tc>
              </a:tr>
              <a:tr h="369839">
                <a:tc>
                  <a:txBody>
                    <a:bodyPr/>
                    <a:lstStyle/>
                    <a:p>
                      <a:pPr algn="just">
                        <a:spcAft>
                          <a:spcPts val="0"/>
                        </a:spcAft>
                      </a:pPr>
                      <a:r>
                        <a:rPr lang="en-US" sz="1050" kern="100">
                          <a:effectLst/>
                        </a:rPr>
                        <a:t>diskadmin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磁盘管理员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该角色成员可管理磁盘文件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369839">
                <a:tc>
                  <a:txBody>
                    <a:bodyPr/>
                    <a:lstStyle/>
                    <a:p>
                      <a:pPr algn="just">
                        <a:spcAft>
                          <a:spcPts val="0"/>
                        </a:spcAft>
                      </a:pPr>
                      <a:r>
                        <a:rPr lang="en-US" sz="1050" kern="100">
                          <a:effectLst/>
                        </a:rPr>
                        <a:t>processadmin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进程管理员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该角色成员可管理系统进程</a:t>
                      </a:r>
                      <a:endParaRPr lang="zh-CN" sz="1050" kern="100">
                        <a:effectLst/>
                        <a:latin typeface="Times New Roman" panose="02020603050405020304" pitchFamily="18" charset="0"/>
                        <a:ea typeface="宋体" panose="02010600030101010101" pitchFamily="2" charset="-122"/>
                      </a:endParaRPr>
                    </a:p>
                  </a:txBody>
                  <a:tcPr marL="68580" marR="68580" marT="0" marB="0"/>
                </a:tc>
              </a:tr>
              <a:tr h="1109517">
                <a:tc>
                  <a:txBody>
                    <a:bodyPr/>
                    <a:lstStyle/>
                    <a:p>
                      <a:pPr algn="just">
                        <a:spcAft>
                          <a:spcPts val="0"/>
                        </a:spcAft>
                      </a:pPr>
                      <a:r>
                        <a:rPr lang="en-US" sz="1050" kern="100">
                          <a:effectLst/>
                        </a:rPr>
                        <a:t>securityadmin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安全管理员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该角色成员可管理登陆名及属性，可授予、拒绝、撤销服务器级和数据库级的权限，可重置登陆名的密码</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78">
                <a:tc>
                  <a:txBody>
                    <a:bodyPr/>
                    <a:lstStyle/>
                    <a:p>
                      <a:pPr algn="just">
                        <a:spcAft>
                          <a:spcPts val="0"/>
                        </a:spcAft>
                      </a:pPr>
                      <a:r>
                        <a:rPr lang="en-US" sz="1050" kern="100">
                          <a:effectLst/>
                        </a:rPr>
                        <a:t>setupadmin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设置管理员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该角色成员可增加、删除连接服务器，并执行某些系统存储过程</a:t>
                      </a:r>
                      <a:endParaRPr lang="zh-CN" sz="1050" kern="100">
                        <a:effectLst/>
                        <a:latin typeface="Times New Roman" panose="02020603050405020304" pitchFamily="18" charset="0"/>
                        <a:ea typeface="宋体" panose="02010600030101010101" pitchFamily="2" charset="-122"/>
                      </a:endParaRPr>
                    </a:p>
                  </a:txBody>
                  <a:tcPr marL="68580" marR="68580" marT="0" marB="0"/>
                </a:tc>
              </a:tr>
              <a:tr h="369839">
                <a:tc>
                  <a:txBody>
                    <a:bodyPr/>
                    <a:lstStyle/>
                    <a:p>
                      <a:pPr algn="just">
                        <a:spcAft>
                          <a:spcPts val="0"/>
                        </a:spcAft>
                      </a:pPr>
                      <a:r>
                        <a:rPr lang="en-US" sz="1050" kern="100">
                          <a:effectLst/>
                        </a:rPr>
                        <a:t>dbcreator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数据库创建者</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该角色成员可创建、修改或删除数据库</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78">
                <a:tc>
                  <a:txBody>
                    <a:bodyPr/>
                    <a:lstStyle/>
                    <a:p>
                      <a:pPr algn="just">
                        <a:spcAft>
                          <a:spcPts val="0"/>
                        </a:spcAft>
                      </a:pPr>
                      <a:r>
                        <a:rPr lang="en-US" sz="1050" kern="100">
                          <a:effectLst/>
                        </a:rPr>
                        <a:t>blkadmin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批量数据输入管理员</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a:effectLst/>
                        </a:rPr>
                        <a:t>该角色成员可执行</a:t>
                      </a:r>
                      <a:r>
                        <a:rPr lang="en-US" sz="1050" kern="100">
                          <a:effectLst/>
                        </a:rPr>
                        <a:t>BULK INSERT</a:t>
                      </a:r>
                      <a:r>
                        <a:rPr lang="zh-CN" sz="1050" kern="100">
                          <a:effectLst/>
                        </a:rPr>
                        <a:t>语句，但是该角色的成员对要插入数据的表具有</a:t>
                      </a:r>
                      <a:r>
                        <a:rPr lang="en-US" sz="1050" kern="100">
                          <a:effectLst/>
                        </a:rPr>
                        <a:t>INSERT</a:t>
                      </a:r>
                      <a:r>
                        <a:rPr lang="zh-CN" sz="1050" kern="100">
                          <a:effectLst/>
                        </a:rPr>
                        <a:t>权限</a:t>
                      </a:r>
                      <a:endParaRPr lang="zh-CN" sz="1050" kern="100">
                        <a:effectLst/>
                        <a:latin typeface="Times New Roman" panose="02020603050405020304" pitchFamily="18" charset="0"/>
                        <a:ea typeface="宋体" panose="02010600030101010101" pitchFamily="2" charset="-122"/>
                      </a:endParaRPr>
                    </a:p>
                  </a:txBody>
                  <a:tcPr marL="68580" marR="68580" marT="0" marB="0"/>
                </a:tc>
              </a:tr>
              <a:tr h="369839">
                <a:tc>
                  <a:txBody>
                    <a:bodyPr/>
                    <a:lstStyle/>
                    <a:p>
                      <a:pPr algn="just">
                        <a:spcAft>
                          <a:spcPts val="0"/>
                        </a:spcAft>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050" kern="10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050" kern="100" dirty="0">
                          <a:effectLst/>
                        </a:rPr>
                        <a:t>该角色的成员可以查看数据库</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87745646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216150"/>
            <a:ext cx="105314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2</a:t>
            </a:r>
            <a:r>
              <a:rPr lang="zh-CN" altLang="en-US" sz="2400" b="1" dirty="0"/>
              <a:t>．数据库角色</a:t>
            </a:r>
          </a:p>
          <a:p>
            <a:r>
              <a:rPr lang="zh-CN" altLang="en-US" sz="2400" dirty="0"/>
              <a:t>在</a:t>
            </a:r>
            <a:r>
              <a:rPr lang="en-US" altLang="zh-CN" sz="2400" dirty="0"/>
              <a:t>SQL Server</a:t>
            </a:r>
            <a:r>
              <a:rPr lang="zh-CN" altLang="en-US" sz="2400" dirty="0"/>
              <a:t>中包括两种数据库角色，分别是固定数据库角色和用户自定义角色。固定数据库角色定义在数据库级别上，用户不能增加、修改或者删除固定数据库角色。由于用户有时需要一些特殊的权限，固定数据库角色无法实现，因此需要用户自定义角色，这是对固定数据库角色的补充。在数据库角色中添加用户，可以使用户获得相关的管理或访问数据库及数据库对象的权限。</a:t>
            </a:r>
          </a:p>
          <a:p>
            <a:r>
              <a:rPr lang="zh-CN" altLang="en-US" sz="2400" dirty="0"/>
              <a:t>固定的数据库角色如表</a:t>
            </a:r>
            <a:r>
              <a:rPr lang="en-US" altLang="zh-CN" sz="2400" dirty="0"/>
              <a:t>13-2</a:t>
            </a:r>
            <a:r>
              <a:rPr lang="zh-CN" altLang="en-US" sz="2400" dirty="0"/>
              <a:t>所示</a:t>
            </a:r>
            <a:r>
              <a:rPr lang="zh-CN" altLang="en-US" sz="2400" dirty="0" smtClean="0"/>
              <a:t>。</a:t>
            </a:r>
            <a:endParaRPr lang="zh-CN" altLang="zh-CN" sz="2400" dirty="0"/>
          </a:p>
        </p:txBody>
      </p:sp>
    </p:spTree>
    <p:extLst>
      <p:ext uri="{BB962C8B-B14F-4D97-AF65-F5344CB8AC3E}">
        <p14:creationId xmlns:p14="http://schemas.microsoft.com/office/powerpoint/2010/main" val="3795377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4957" y="345858"/>
            <a:ext cx="2505814" cy="369332"/>
          </a:xfrm>
          <a:prstGeom prst="rect">
            <a:avLst/>
          </a:prstGeom>
        </p:spPr>
        <p:txBody>
          <a:bodyPr wrap="none">
            <a:spAutoFit/>
          </a:bodyPr>
          <a:lstStyle/>
          <a:p>
            <a:r>
              <a:rPr lang="zh-CN" altLang="en-US" dirty="0"/>
              <a:t>表13-2 固定数据库角色</a:t>
            </a:r>
          </a:p>
        </p:txBody>
      </p:sp>
      <p:graphicFrame>
        <p:nvGraphicFramePr>
          <p:cNvPr id="3" name="表格 2"/>
          <p:cNvGraphicFramePr>
            <a:graphicFrameLocks noGrp="1"/>
          </p:cNvGraphicFramePr>
          <p:nvPr>
            <p:extLst>
              <p:ext uri="{D42A27DB-BD31-4B8C-83A1-F6EECF244321}">
                <p14:modId xmlns:p14="http://schemas.microsoft.com/office/powerpoint/2010/main" val="82096895"/>
              </p:ext>
            </p:extLst>
          </p:nvPr>
        </p:nvGraphicFramePr>
        <p:xfrm>
          <a:off x="1639019" y="715190"/>
          <a:ext cx="8816196" cy="5978913"/>
        </p:xfrm>
        <a:graphic>
          <a:graphicData uri="http://schemas.openxmlformats.org/drawingml/2006/table">
            <a:tbl>
              <a:tblPr firstRow="1" firstCol="1" bandRow="1">
                <a:tableStyleId>{5C22544A-7EE6-4342-B048-85BDC9FD1C3A}</a:tableStyleId>
              </a:tblPr>
              <a:tblGrid>
                <a:gridCol w="2299922"/>
                <a:gridCol w="6516274"/>
              </a:tblGrid>
              <a:tr h="314680">
                <a:tc>
                  <a:txBody>
                    <a:bodyPr/>
                    <a:lstStyle/>
                    <a:p>
                      <a:pPr algn="l">
                        <a:spcAft>
                          <a:spcPts val="0"/>
                        </a:spcAft>
                      </a:pPr>
                      <a:r>
                        <a:rPr lang="zh-CN" sz="1050" kern="100" dirty="0">
                          <a:effectLst/>
                        </a:rPr>
                        <a:t>角色名称</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说明</a:t>
                      </a:r>
                      <a:endParaRPr lang="zh-CN" sz="1050" kern="100">
                        <a:effectLst/>
                        <a:latin typeface="Times New Roman" panose="02020603050405020304" pitchFamily="18" charset="0"/>
                        <a:ea typeface="宋体" panose="02010600030101010101" pitchFamily="2" charset="-122"/>
                      </a:endParaRPr>
                    </a:p>
                  </a:txBody>
                  <a:tcPr marL="68580" marR="68580" marT="0" marB="0"/>
                </a:tc>
              </a:tr>
              <a:tr h="314680">
                <a:tc>
                  <a:txBody>
                    <a:bodyPr/>
                    <a:lstStyle/>
                    <a:p>
                      <a:pPr algn="l">
                        <a:spcAft>
                          <a:spcPts val="0"/>
                        </a:spcAft>
                      </a:pPr>
                      <a:r>
                        <a:rPr lang="en-US" sz="1050" kern="100">
                          <a:effectLst/>
                        </a:rPr>
                        <a:t>db_owner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数据库所有者，该角色成员可执行数据库的所有管理操作</a:t>
                      </a:r>
                      <a:endParaRPr lang="zh-CN" sz="1050" kern="10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dirty="0" err="1">
                          <a:effectLst/>
                        </a:rPr>
                        <a:t>db_accessadmin</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dirty="0">
                          <a:effectLst/>
                        </a:rPr>
                        <a:t>数据库访问权限管理员，该角色成员可添加或删除数据库用户、工作组和角色</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dirty="0" err="1">
                          <a:effectLst/>
                        </a:rPr>
                        <a:t>db_securityadmin</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dirty="0">
                          <a:effectLst/>
                        </a:rPr>
                        <a:t>数据库安全管理员，该角色成员可修改成员身份和管理数据库的权限</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a:effectLst/>
                        </a:rPr>
                        <a:t>db_ddladmin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数据库</a:t>
                      </a:r>
                      <a:r>
                        <a:rPr lang="en-US" sz="1050" kern="100">
                          <a:effectLst/>
                        </a:rPr>
                        <a:t>DDL</a:t>
                      </a:r>
                      <a:r>
                        <a:rPr lang="zh-CN" sz="1050" kern="100">
                          <a:effectLst/>
                        </a:rPr>
                        <a:t>管理员，该角色成员可在数据库中运行数据定义语言</a:t>
                      </a:r>
                      <a:r>
                        <a:rPr lang="en-US" sz="1050" kern="100">
                          <a:effectLst/>
                        </a:rPr>
                        <a:t>DDL</a:t>
                      </a:r>
                      <a:r>
                        <a:rPr lang="zh-CN" sz="1050" kern="100">
                          <a:effectLst/>
                        </a:rPr>
                        <a:t>命令，允许创建、修改或者删除数据库对象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314680">
                <a:tc>
                  <a:txBody>
                    <a:bodyPr/>
                    <a:lstStyle/>
                    <a:p>
                      <a:pPr algn="l">
                        <a:spcAft>
                          <a:spcPts val="0"/>
                        </a:spcAft>
                      </a:pPr>
                      <a:r>
                        <a:rPr lang="en-US" sz="1050" kern="100">
                          <a:effectLst/>
                        </a:rPr>
                        <a:t>db_backupoperator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dirty="0">
                          <a:effectLst/>
                        </a:rPr>
                        <a:t>数据库备份操作者，该角色成员可备份数据库</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314680">
                <a:tc>
                  <a:txBody>
                    <a:bodyPr/>
                    <a:lstStyle/>
                    <a:p>
                      <a:pPr algn="l">
                        <a:spcAft>
                          <a:spcPts val="0"/>
                        </a:spcAft>
                      </a:pPr>
                      <a:r>
                        <a:rPr lang="en-US" sz="1050" kern="100">
                          <a:effectLst/>
                        </a:rPr>
                        <a:t>db_datareader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数据库数据读取者，该角色成员可读取所有用户表中的数据</a:t>
                      </a:r>
                      <a:endParaRPr lang="zh-CN" sz="1050" kern="10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a:effectLst/>
                        </a:rPr>
                        <a:t>db_datawriter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dirty="0">
                          <a:effectLst/>
                        </a:rPr>
                        <a:t>数据库数据写入者，该角色成员可向所有用户表中添加、更改或者删除数据</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a:effectLst/>
                        </a:rPr>
                        <a:t>db_denydatareader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数据库拒绝数据读取者，该角色成员不能读取数据库中任何表的内容</a:t>
                      </a:r>
                      <a:endParaRPr lang="zh-CN" sz="1050" kern="100">
                        <a:effectLst/>
                        <a:latin typeface="Times New Roman" panose="02020603050405020304" pitchFamily="18" charset="0"/>
                        <a:ea typeface="宋体" panose="02010600030101010101" pitchFamily="2" charset="-122"/>
                      </a:endParaRPr>
                    </a:p>
                  </a:txBody>
                  <a:tcPr marL="68580" marR="68580" marT="0" marB="0"/>
                </a:tc>
              </a:tr>
              <a:tr h="629359">
                <a:tc>
                  <a:txBody>
                    <a:bodyPr/>
                    <a:lstStyle/>
                    <a:p>
                      <a:pPr algn="l">
                        <a:spcAft>
                          <a:spcPts val="0"/>
                        </a:spcAft>
                      </a:pPr>
                      <a:r>
                        <a:rPr lang="en-US" sz="1050" kern="100">
                          <a:effectLst/>
                        </a:rPr>
                        <a:t>db_denydatawriter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a:effectLst/>
                        </a:rPr>
                        <a:t>数据库拒绝数据写入者，该角色成员不能对任何表进行添加、删除或者修改操作</a:t>
                      </a:r>
                      <a:endParaRPr lang="zh-CN" sz="1050" kern="100">
                        <a:effectLst/>
                        <a:latin typeface="Times New Roman" panose="02020603050405020304" pitchFamily="18" charset="0"/>
                        <a:ea typeface="宋体" panose="02010600030101010101" pitchFamily="2" charset="-122"/>
                      </a:endParaRPr>
                    </a:p>
                  </a:txBody>
                  <a:tcPr marL="68580" marR="68580" marT="0" marB="0"/>
                </a:tc>
              </a:tr>
              <a:tr h="944039">
                <a:tc>
                  <a:txBody>
                    <a:bodyPr/>
                    <a:lstStyle/>
                    <a:p>
                      <a:pPr algn="l">
                        <a:spcAft>
                          <a:spcPts val="0"/>
                        </a:spcAft>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1050" kern="100" dirty="0">
                          <a:effectLst/>
                        </a:rPr>
                        <a:t>特殊的数据库角色，每个数据库用户都是</a:t>
                      </a:r>
                      <a:r>
                        <a:rPr lang="en-US" sz="1050" kern="100" dirty="0">
                          <a:effectLst/>
                        </a:rPr>
                        <a:t>public</a:t>
                      </a:r>
                      <a:r>
                        <a:rPr lang="zh-CN" sz="1050" kern="100" dirty="0">
                          <a:effectLst/>
                        </a:rPr>
                        <a:t>角色的成员，在没有对某个用户授予特定权限时，此用户将继承授予该安全对象的</a:t>
                      </a:r>
                      <a:r>
                        <a:rPr lang="en-US" sz="1050" kern="100" dirty="0">
                          <a:effectLst/>
                        </a:rPr>
                        <a:t>public</a:t>
                      </a:r>
                      <a:r>
                        <a:rPr lang="zh-CN" sz="1050" kern="100" dirty="0">
                          <a:effectLst/>
                        </a:rPr>
                        <a:t>角色的权限。</a:t>
                      </a:r>
                      <a:r>
                        <a:rPr lang="en-US" sz="1050" kern="100" dirty="0">
                          <a:effectLst/>
                        </a:rPr>
                        <a:t>public</a:t>
                      </a:r>
                      <a:r>
                        <a:rPr lang="zh-CN" sz="1050" kern="100" dirty="0">
                          <a:effectLst/>
                        </a:rPr>
                        <a:t>角色不可以被删除</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1696621221"/>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13.5.2  </a:t>
            </a:r>
            <a:r>
              <a:rPr lang="zh-CN" altLang="en-US" sz="3200" b="1" dirty="0"/>
              <a:t>任务实施</a:t>
            </a:r>
            <a:endParaRPr lang="zh-CN" altLang="zh-CN" sz="3200" b="1" dirty="0"/>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541111"/>
            <a:ext cx="1077436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1</a:t>
            </a:r>
            <a:r>
              <a:rPr lang="zh-CN" altLang="en-US" sz="2400" dirty="0"/>
              <a:t>：在</a:t>
            </a:r>
            <a:r>
              <a:rPr lang="en-US" altLang="zh-CN" sz="2400" dirty="0"/>
              <a:t>SSMS</a:t>
            </a:r>
            <a:r>
              <a:rPr lang="zh-CN" altLang="en-US" sz="2400" dirty="0"/>
              <a:t>中，依次展开“数据库”</a:t>
            </a:r>
            <a:r>
              <a:rPr lang="en-US" altLang="zh-CN" sz="2400" dirty="0"/>
              <a:t>|“Student”|“</a:t>
            </a:r>
            <a:r>
              <a:rPr lang="zh-CN" altLang="en-US" sz="2400" dirty="0"/>
              <a:t>安全性”</a:t>
            </a:r>
            <a:r>
              <a:rPr lang="en-US" altLang="zh-CN" sz="2400" dirty="0"/>
              <a:t>|“</a:t>
            </a:r>
            <a:r>
              <a:rPr lang="zh-CN" altLang="en-US" sz="2400" dirty="0"/>
              <a:t>角色”，右击“角色”节点，在弹出的快捷菜单中依次选择“新建”</a:t>
            </a:r>
            <a:r>
              <a:rPr lang="en-US" altLang="zh-CN" sz="2400" dirty="0"/>
              <a:t>|“</a:t>
            </a:r>
            <a:r>
              <a:rPr lang="zh-CN" altLang="en-US" sz="2400" dirty="0"/>
              <a:t>新建数据库角色”命令，如图</a:t>
            </a:r>
            <a:r>
              <a:rPr lang="en-US" altLang="zh-CN" sz="2400" dirty="0"/>
              <a:t>13-16</a:t>
            </a:r>
            <a:r>
              <a:rPr lang="zh-CN" altLang="en-US" sz="2400" dirty="0"/>
              <a:t>所示</a:t>
            </a:r>
            <a:r>
              <a:rPr lang="zh-CN" altLang="en-US" sz="2400" dirty="0" smtClean="0"/>
              <a:t>。</a:t>
            </a:r>
            <a:endParaRPr lang="en-US" altLang="zh-CN" sz="2400" dirty="0" smtClean="0"/>
          </a:p>
          <a:p>
            <a:pPr indent="457200"/>
            <a:endParaRPr lang="zh-CN" altLang="en-US" sz="2400" dirty="0"/>
          </a:p>
          <a:p>
            <a:pPr indent="457200"/>
            <a:r>
              <a:rPr lang="zh-CN" altLang="en-US" sz="2400" dirty="0"/>
              <a:t> </a:t>
            </a:r>
          </a:p>
          <a:p>
            <a:pPr indent="457200"/>
            <a:r>
              <a:rPr lang="zh-CN" altLang="en-US" sz="2400" dirty="0" smtClean="0"/>
              <a:t>步骤</a:t>
            </a:r>
            <a:r>
              <a:rPr lang="en-US" altLang="zh-CN" sz="2400" dirty="0"/>
              <a:t>2</a:t>
            </a:r>
            <a:r>
              <a:rPr lang="zh-CN" altLang="en-US" sz="2400" dirty="0"/>
              <a:t>：在弹出“数据库角色</a:t>
            </a:r>
            <a:r>
              <a:rPr lang="en-US" altLang="zh-CN" sz="2400" dirty="0"/>
              <a:t>-</a:t>
            </a:r>
            <a:r>
              <a:rPr lang="zh-CN" altLang="en-US" sz="2400" dirty="0"/>
              <a:t>新建”对话框中输入角色名称“</a:t>
            </a:r>
            <a:r>
              <a:rPr lang="en-US" altLang="zh-CN" sz="2400" dirty="0" err="1"/>
              <a:t>myrole</a:t>
            </a:r>
            <a:r>
              <a:rPr lang="en-US" altLang="zh-CN" sz="2400" dirty="0"/>
              <a:t>”</a:t>
            </a:r>
            <a:r>
              <a:rPr lang="zh-CN" altLang="en-US" sz="2400" dirty="0"/>
              <a:t>，在“所有者”框中选择“</a:t>
            </a:r>
            <a:r>
              <a:rPr lang="en-US" altLang="zh-CN" sz="2400" dirty="0" err="1"/>
              <a:t>dbo</a:t>
            </a:r>
            <a:r>
              <a:rPr lang="en-US" altLang="zh-CN" sz="2400" dirty="0"/>
              <a:t>”</a:t>
            </a:r>
            <a:r>
              <a:rPr lang="zh-CN" altLang="en-US" sz="2400" dirty="0"/>
              <a:t>，单击“添加”按钮，弹出“选择数据库用户或角色”对话框，单击“浏览”按钮，选择“</a:t>
            </a:r>
            <a:r>
              <a:rPr lang="en-US" altLang="zh-CN" sz="2400" dirty="0" err="1"/>
              <a:t>lgx</a:t>
            </a:r>
            <a:r>
              <a:rPr lang="en-US" altLang="zh-CN" sz="2400" dirty="0"/>
              <a:t>”</a:t>
            </a:r>
            <a:r>
              <a:rPr lang="zh-CN" altLang="en-US" sz="2400" dirty="0"/>
              <a:t>，如图</a:t>
            </a:r>
            <a:r>
              <a:rPr lang="en-US" altLang="zh-CN" sz="2400" dirty="0"/>
              <a:t>13-17</a:t>
            </a:r>
            <a:r>
              <a:rPr lang="zh-CN" altLang="en-US" sz="2400" dirty="0"/>
              <a:t>所示。</a:t>
            </a:r>
          </a:p>
          <a:p>
            <a:pPr indent="457200"/>
            <a:r>
              <a:rPr lang="zh-CN" altLang="en-US" sz="2400" dirty="0"/>
              <a:t> </a:t>
            </a:r>
          </a:p>
        </p:txBody>
      </p:sp>
      <p:sp>
        <p:nvSpPr>
          <p:cNvPr id="7" name="TextBox 6"/>
          <p:cNvSpPr txBox="1">
            <a:spLocks noChangeArrowheads="1"/>
          </p:cNvSpPr>
          <p:nvPr/>
        </p:nvSpPr>
        <p:spPr bwMode="auto">
          <a:xfrm>
            <a:off x="1159101" y="2079446"/>
            <a:ext cx="68255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方法</a:t>
            </a:r>
            <a:r>
              <a:rPr lang="en-US" altLang="zh-CN" sz="2400" b="1" dirty="0"/>
              <a:t>1</a:t>
            </a:r>
            <a:r>
              <a:rPr lang="en-US" altLang="zh-CN" sz="2400" b="1" dirty="0" smtClean="0"/>
              <a:t>.</a:t>
            </a:r>
            <a:r>
              <a:rPr lang="zh-CN" altLang="en-US" sz="2400" b="1" dirty="0"/>
              <a:t>在</a:t>
            </a:r>
            <a:r>
              <a:rPr lang="en-US" altLang="zh-CN" sz="2400" b="1" dirty="0"/>
              <a:t>SSMS</a:t>
            </a:r>
            <a:r>
              <a:rPr lang="zh-CN" altLang="en-US" sz="2400" b="1" dirty="0"/>
              <a:t>中创建数据库角色</a:t>
            </a:r>
            <a:r>
              <a:rPr lang="en-US" altLang="zh-CN" sz="2400" b="1" dirty="0" err="1"/>
              <a:t>myrole</a:t>
            </a:r>
            <a:r>
              <a:rPr lang="zh-CN" altLang="en-US" sz="2400" b="1" dirty="0"/>
              <a:t>。</a:t>
            </a:r>
            <a:endParaRPr lang="zh-CN" altLang="zh-CN" sz="2400" dirty="0"/>
          </a:p>
        </p:txBody>
      </p:sp>
      <p:sp>
        <p:nvSpPr>
          <p:cNvPr id="26" name="圆角矩形 25"/>
          <p:cNvSpPr/>
          <p:nvPr/>
        </p:nvSpPr>
        <p:spPr>
          <a:xfrm>
            <a:off x="9653144" y="3650846"/>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圆角矩形 7"/>
          <p:cNvSpPr/>
          <p:nvPr/>
        </p:nvSpPr>
        <p:spPr>
          <a:xfrm>
            <a:off x="9653144" y="5788601"/>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4184784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6"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043995" y="6070084"/>
            <a:ext cx="4104009" cy="369332"/>
          </a:xfrm>
          <a:prstGeom prst="rect">
            <a:avLst/>
          </a:prstGeom>
        </p:spPr>
        <p:txBody>
          <a:bodyPr wrap="none">
            <a:spAutoFit/>
          </a:bodyPr>
          <a:lstStyle/>
          <a:p>
            <a:pPr indent="457200"/>
            <a:r>
              <a:rPr lang="zh-CN" altLang="en-US" dirty="0"/>
              <a:t>图</a:t>
            </a:r>
            <a:r>
              <a:rPr lang="en-US" altLang="zh-CN" dirty="0"/>
              <a:t>13-16 “</a:t>
            </a:r>
            <a:r>
              <a:rPr lang="zh-CN" altLang="en-US" dirty="0"/>
              <a:t>新建数据库角色”对话框</a:t>
            </a:r>
            <a:endParaRPr lang="zh-CN" altLang="en-US" dirty="0"/>
          </a:p>
        </p:txBody>
      </p:sp>
      <p:pic>
        <p:nvPicPr>
          <p:cNvPr id="15362" name="Picture 18"/>
          <p:cNvPicPr>
            <a:picLocks noChangeAspect="1" noChangeArrowheads="1"/>
          </p:cNvPicPr>
          <p:nvPr/>
        </p:nvPicPr>
        <p:blipFill>
          <a:blip r:embed="rId4">
            <a:extLst>
              <a:ext uri="{28A0092B-C50C-407E-A947-70E740481C1C}">
                <a14:useLocalDpi xmlns:a14="http://schemas.microsoft.com/office/drawing/2010/main" val="0"/>
              </a:ext>
            </a:extLst>
          </a:blip>
          <a:srcRect l="32358" t="26364" r="31337" b="1947"/>
          <a:stretch>
            <a:fillRect/>
          </a:stretch>
        </p:blipFill>
        <p:spPr bwMode="auto">
          <a:xfrm>
            <a:off x="3390899" y="0"/>
            <a:ext cx="5410200" cy="608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98978"/>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3211972" y="5885418"/>
            <a:ext cx="4796506" cy="369332"/>
          </a:xfrm>
          <a:prstGeom prst="rect">
            <a:avLst/>
          </a:prstGeom>
        </p:spPr>
        <p:txBody>
          <a:bodyPr wrap="none">
            <a:spAutoFit/>
          </a:bodyPr>
          <a:lstStyle/>
          <a:p>
            <a:pPr indent="457200"/>
            <a:r>
              <a:rPr lang="zh-CN" altLang="en-US" dirty="0"/>
              <a:t>图</a:t>
            </a:r>
            <a:r>
              <a:rPr lang="en-US" altLang="zh-CN" dirty="0"/>
              <a:t>13-17 “</a:t>
            </a:r>
            <a:r>
              <a:rPr lang="zh-CN" altLang="en-US" dirty="0"/>
              <a:t>选择数据库用户或角色”对话框</a:t>
            </a:r>
            <a:endParaRPr lang="zh-CN" altLang="en-US" dirty="0"/>
          </a:p>
        </p:txBody>
      </p:sp>
      <p:pic>
        <p:nvPicPr>
          <p:cNvPr id="16386"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4819" y="943531"/>
            <a:ext cx="7916470"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122235"/>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13.5.2  </a:t>
            </a:r>
            <a:r>
              <a:rPr lang="zh-CN" altLang="en-US" sz="3200" b="1" dirty="0"/>
              <a:t>任务实施</a:t>
            </a:r>
            <a:endParaRPr lang="zh-CN" altLang="zh-CN" sz="3200" b="1" dirty="0"/>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73529" y="2396433"/>
            <a:ext cx="1102314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3</a:t>
            </a:r>
            <a:r>
              <a:rPr lang="zh-CN" altLang="en-US" sz="2400" dirty="0"/>
              <a:t>：单击“确定”按钮，“</a:t>
            </a:r>
            <a:r>
              <a:rPr lang="en-US" altLang="zh-CN" sz="2400" dirty="0" err="1"/>
              <a:t>lgx</a:t>
            </a:r>
            <a:r>
              <a:rPr lang="en-US" altLang="zh-CN" sz="2400" dirty="0"/>
              <a:t>”</a:t>
            </a:r>
            <a:r>
              <a:rPr lang="zh-CN" altLang="en-US" sz="2400" dirty="0"/>
              <a:t>出现在角色成员列表中，如图</a:t>
            </a:r>
            <a:r>
              <a:rPr lang="en-US" altLang="zh-CN" sz="2400" dirty="0"/>
              <a:t>13-18</a:t>
            </a:r>
            <a:r>
              <a:rPr lang="zh-CN" altLang="en-US" sz="2400" dirty="0"/>
              <a:t>所示。</a:t>
            </a:r>
          </a:p>
          <a:p>
            <a:pPr indent="457200"/>
            <a:r>
              <a:rPr lang="zh-CN" altLang="en-US" sz="2400" dirty="0"/>
              <a:t> </a:t>
            </a:r>
          </a:p>
          <a:p>
            <a:pPr indent="457200"/>
            <a:endParaRPr lang="en-US" altLang="zh-CN" sz="2400" dirty="0" smtClean="0"/>
          </a:p>
          <a:p>
            <a:pPr indent="457200"/>
            <a:endParaRPr lang="zh-CN" altLang="en-US" sz="2400" dirty="0"/>
          </a:p>
          <a:p>
            <a:pPr indent="457200"/>
            <a:r>
              <a:rPr lang="zh-CN" altLang="en-US" sz="2400" dirty="0"/>
              <a:t>步骤</a:t>
            </a:r>
            <a:r>
              <a:rPr lang="en-US" altLang="zh-CN" sz="2400" dirty="0"/>
              <a:t>4</a:t>
            </a:r>
            <a:r>
              <a:rPr lang="zh-CN" altLang="en-US" sz="2400" dirty="0"/>
              <a:t>：单击“确定”按钮，完成角色创建，此时仅仅创建了一个角色名，在后面的任务中将为该角色指定权限</a:t>
            </a:r>
            <a:r>
              <a:rPr lang="zh-CN" altLang="en-US" sz="2400" dirty="0" smtClean="0"/>
              <a:t>。</a:t>
            </a:r>
            <a:endParaRPr lang="en-US" altLang="zh-CN" sz="2400" dirty="0" smtClean="0"/>
          </a:p>
          <a:p>
            <a:pPr indent="457200"/>
            <a:endParaRPr lang="zh-CN" altLang="en-US" sz="2400" dirty="0"/>
          </a:p>
          <a:p>
            <a:pPr indent="457200"/>
            <a:r>
              <a:rPr lang="zh-CN" altLang="en-US" sz="2400" dirty="0"/>
              <a:t>说明：如果要删除角色“</a:t>
            </a:r>
            <a:r>
              <a:rPr lang="en-US" altLang="zh-CN" sz="2400" dirty="0" err="1"/>
              <a:t>myrole</a:t>
            </a:r>
            <a:r>
              <a:rPr lang="en-US" altLang="zh-CN" sz="2400" dirty="0"/>
              <a:t>”</a:t>
            </a:r>
            <a:r>
              <a:rPr lang="zh-CN" altLang="en-US" sz="2400" dirty="0"/>
              <a:t>，则选中角色名称，单击鼠标右键，在弹出的菜单中选择“删除”命令，操作比较简单，不再赘述。 </a:t>
            </a:r>
          </a:p>
        </p:txBody>
      </p:sp>
      <p:sp>
        <p:nvSpPr>
          <p:cNvPr id="26" name="圆角矩形 25"/>
          <p:cNvSpPr/>
          <p:nvPr/>
        </p:nvSpPr>
        <p:spPr>
          <a:xfrm>
            <a:off x="9653144" y="3277040"/>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2949215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3714815" y="6070084"/>
            <a:ext cx="4174541" cy="369332"/>
          </a:xfrm>
          <a:prstGeom prst="rect">
            <a:avLst/>
          </a:prstGeom>
        </p:spPr>
        <p:txBody>
          <a:bodyPr wrap="none">
            <a:spAutoFit/>
          </a:bodyPr>
          <a:lstStyle/>
          <a:p>
            <a:pPr indent="457200"/>
            <a:r>
              <a:rPr lang="zh-CN" altLang="en-US" dirty="0"/>
              <a:t>图</a:t>
            </a:r>
            <a:r>
              <a:rPr lang="en-US" altLang="zh-CN" dirty="0"/>
              <a:t>13-18 “</a:t>
            </a:r>
            <a:r>
              <a:rPr lang="zh-CN" altLang="en-US" dirty="0"/>
              <a:t>数据库角色</a:t>
            </a:r>
            <a:r>
              <a:rPr lang="en-US" altLang="zh-CN" dirty="0"/>
              <a:t>-</a:t>
            </a:r>
            <a:r>
              <a:rPr lang="zh-CN" altLang="en-US" dirty="0"/>
              <a:t>新建”对话框</a:t>
            </a:r>
            <a:endParaRPr lang="en-US" altLang="zh-CN" dirty="0"/>
          </a:p>
        </p:txBody>
      </p:sp>
      <p:pic>
        <p:nvPicPr>
          <p:cNvPr id="17410"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5008" y="575645"/>
            <a:ext cx="6428695" cy="5199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365056"/>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13.5.2  </a:t>
            </a:r>
            <a:r>
              <a:rPr lang="zh-CN" altLang="en-US" sz="3200" b="1" dirty="0"/>
              <a:t>任务实施</a:t>
            </a:r>
            <a:endParaRPr lang="zh-CN" altLang="zh-CN" sz="3200" b="1" dirty="0"/>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创建数据库角色</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541111"/>
            <a:ext cx="1077436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p>
          <a:p>
            <a:pPr indent="457200"/>
            <a:r>
              <a:rPr lang="zh-CN" altLang="en-US" sz="2400" dirty="0"/>
              <a:t>步骤</a:t>
            </a:r>
            <a:r>
              <a:rPr lang="en-US" altLang="zh-CN" sz="2400" dirty="0"/>
              <a:t>2</a:t>
            </a:r>
            <a:r>
              <a:rPr lang="zh-CN" altLang="en-US" sz="2400" dirty="0"/>
              <a:t>：在“查询编辑器”窗口中输入命令：</a:t>
            </a:r>
            <a:r>
              <a:rPr lang="en-US" altLang="zh-CN" sz="2400" dirty="0"/>
              <a:t>EXECUTE </a:t>
            </a:r>
            <a:r>
              <a:rPr lang="en-US" altLang="zh-CN" sz="2400" dirty="0" err="1"/>
              <a:t>sp_addrole</a:t>
            </a:r>
            <a:r>
              <a:rPr lang="en-US" altLang="zh-CN" sz="2400" dirty="0"/>
              <a:t> '</a:t>
            </a:r>
            <a:r>
              <a:rPr lang="en-US" altLang="zh-CN" sz="2400" dirty="0" err="1"/>
              <a:t>myrole</a:t>
            </a:r>
            <a:r>
              <a:rPr lang="en-US" altLang="zh-CN" sz="2400" dirty="0"/>
              <a:t>'</a:t>
            </a:r>
            <a:r>
              <a:rPr lang="zh-CN" altLang="en-US" sz="2400" dirty="0"/>
              <a:t>，单击“执行”按钮，创建成功，如图</a:t>
            </a:r>
            <a:r>
              <a:rPr lang="en-US" altLang="zh-CN" sz="2400" dirty="0"/>
              <a:t>13-19</a:t>
            </a:r>
            <a:r>
              <a:rPr lang="zh-CN" altLang="en-US" sz="2400" dirty="0"/>
              <a:t>所示</a:t>
            </a:r>
            <a:r>
              <a:rPr lang="zh-CN" altLang="en-US" sz="2400" dirty="0" smtClean="0"/>
              <a:t>。</a:t>
            </a:r>
            <a:endParaRPr lang="en-US" altLang="zh-CN" sz="2400" dirty="0" smtClean="0"/>
          </a:p>
          <a:p>
            <a:pPr indent="457200"/>
            <a:endParaRPr lang="zh-CN" altLang="en-US" sz="2400" dirty="0"/>
          </a:p>
          <a:p>
            <a:pPr indent="457200"/>
            <a:r>
              <a:rPr lang="zh-CN" altLang="en-US" sz="2400" dirty="0"/>
              <a:t> </a:t>
            </a:r>
          </a:p>
          <a:p>
            <a:pPr indent="457200"/>
            <a:r>
              <a:rPr lang="zh-CN" altLang="en-US" sz="2400" dirty="0" smtClean="0"/>
              <a:t>说明</a:t>
            </a:r>
            <a:r>
              <a:rPr lang="zh-CN" altLang="en-US" sz="2400" dirty="0"/>
              <a:t>：删除数据库角色命令为存储过程：</a:t>
            </a:r>
            <a:r>
              <a:rPr lang="en-US" altLang="zh-CN" sz="2400" dirty="0" err="1"/>
              <a:t>sp_droprole</a:t>
            </a:r>
            <a:r>
              <a:rPr lang="en-US" altLang="zh-CN" sz="2400" dirty="0"/>
              <a:t> </a:t>
            </a:r>
            <a:r>
              <a:rPr lang="zh-CN" altLang="en-US" sz="2400" dirty="0"/>
              <a:t>角色名，删除时特别需要注意的是如果角色中有成员，则删除失败，为了保证操删除作成功运行，在删除角色前需要先删除角色成员，其他与创建过程类似，不再赘述。 </a:t>
            </a:r>
          </a:p>
        </p:txBody>
      </p:sp>
      <p:sp>
        <p:nvSpPr>
          <p:cNvPr id="7" name="TextBox 6"/>
          <p:cNvSpPr txBox="1">
            <a:spLocks noChangeArrowheads="1"/>
          </p:cNvSpPr>
          <p:nvPr/>
        </p:nvSpPr>
        <p:spPr bwMode="auto">
          <a:xfrm>
            <a:off x="1159101" y="2079446"/>
            <a:ext cx="68255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smtClean="0"/>
              <a:t>方法</a:t>
            </a:r>
            <a:r>
              <a:rPr lang="en-US" altLang="zh-CN" sz="2400" b="1" dirty="0" smtClean="0"/>
              <a:t>2.</a:t>
            </a:r>
            <a:r>
              <a:rPr lang="zh-CN" altLang="en-US" sz="2400" b="1" dirty="0"/>
              <a:t>使用存储过程</a:t>
            </a:r>
            <a:r>
              <a:rPr lang="en-US" altLang="zh-CN" sz="2400" b="1" dirty="0" err="1"/>
              <a:t>sp_addrole</a:t>
            </a:r>
            <a:r>
              <a:rPr lang="zh-CN" altLang="en-US" sz="2400" b="1" dirty="0"/>
              <a:t>创建数据库角色。</a:t>
            </a:r>
            <a:endParaRPr lang="zh-CN" altLang="zh-CN" sz="2400" dirty="0"/>
          </a:p>
        </p:txBody>
      </p:sp>
      <p:sp>
        <p:nvSpPr>
          <p:cNvPr id="26" name="圆角矩形 25"/>
          <p:cNvSpPr/>
          <p:nvPr/>
        </p:nvSpPr>
        <p:spPr>
          <a:xfrm>
            <a:off x="9653143" y="3980190"/>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29364069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6"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3962573" y="6070084"/>
            <a:ext cx="3776996" cy="369332"/>
          </a:xfrm>
          <a:prstGeom prst="rect">
            <a:avLst/>
          </a:prstGeom>
        </p:spPr>
        <p:txBody>
          <a:bodyPr wrap="none">
            <a:spAutoFit/>
          </a:bodyPr>
          <a:lstStyle/>
          <a:p>
            <a:pPr indent="457200"/>
            <a:r>
              <a:rPr lang="zh-CN" altLang="en-US" dirty="0"/>
              <a:t>图</a:t>
            </a:r>
            <a:r>
              <a:rPr lang="en-US" altLang="zh-CN" dirty="0"/>
              <a:t>13-19 </a:t>
            </a:r>
            <a:r>
              <a:rPr lang="zh-CN" altLang="en-US" dirty="0"/>
              <a:t>删除数据库角色对话框</a:t>
            </a:r>
            <a:endParaRPr lang="zh-CN" altLang="en-US" dirty="0"/>
          </a:p>
        </p:txBody>
      </p:sp>
      <p:pic>
        <p:nvPicPr>
          <p:cNvPr id="18434"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4335" y="666749"/>
            <a:ext cx="9107478" cy="481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7424295"/>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13.1.1</a:t>
            </a:r>
            <a:r>
              <a:rPr lang="zh-CN" altLang="zh-CN" sz="3200" b="1" dirty="0"/>
              <a:t>相关知识</a:t>
            </a:r>
          </a:p>
        </p:txBody>
      </p:sp>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创建登陆账户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268084"/>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000" dirty="0"/>
              <a:t>为了保证</a:t>
            </a:r>
            <a:r>
              <a:rPr lang="en-US" altLang="zh-CN" sz="2000" dirty="0"/>
              <a:t>SQL Server 2008</a:t>
            </a:r>
            <a:r>
              <a:rPr lang="zh-CN" altLang="en-US" sz="2000" dirty="0"/>
              <a:t>数据库的安全，用户在访问</a:t>
            </a:r>
            <a:r>
              <a:rPr lang="en-US" altLang="zh-CN" sz="2000" dirty="0"/>
              <a:t>SQL Server</a:t>
            </a:r>
            <a:r>
              <a:rPr lang="zh-CN" altLang="en-US" sz="2000" dirty="0"/>
              <a:t>时需输入正确的用户名和密码方可登陆，本任务介绍如何创建</a:t>
            </a:r>
            <a:r>
              <a:rPr lang="en-US" altLang="zh-CN" sz="2000" dirty="0"/>
              <a:t>SQL Server</a:t>
            </a:r>
            <a:r>
              <a:rPr lang="zh-CN" altLang="en-US" sz="2000" dirty="0"/>
              <a:t>登陆账户。</a:t>
            </a:r>
          </a:p>
          <a:p>
            <a:pPr eaLnBrk="1" hangingPunct="1"/>
            <a:r>
              <a:rPr lang="en-US" altLang="zh-CN" sz="2000" b="1" dirty="0"/>
              <a:t>1.</a:t>
            </a:r>
            <a:r>
              <a:rPr lang="zh-CN" altLang="en-US" sz="2000" b="1" dirty="0"/>
              <a:t>身份验证模式</a:t>
            </a:r>
          </a:p>
          <a:p>
            <a:pPr eaLnBrk="1" hangingPunct="1"/>
            <a:r>
              <a:rPr lang="en-US" altLang="zh-CN" sz="2000" dirty="0"/>
              <a:t>SQL Server</a:t>
            </a:r>
            <a:r>
              <a:rPr lang="zh-CN" altLang="en-US" sz="2000" dirty="0"/>
              <a:t>有两种验证机制</a:t>
            </a:r>
            <a:r>
              <a:rPr lang="en-US" altLang="zh-CN" sz="2000" dirty="0"/>
              <a:t>Windows</a:t>
            </a:r>
            <a:r>
              <a:rPr lang="zh-CN" altLang="en-US" sz="2000" dirty="0"/>
              <a:t>验证机制和</a:t>
            </a:r>
            <a:r>
              <a:rPr lang="en-US" altLang="zh-CN" sz="2000" dirty="0"/>
              <a:t>SQL Server</a:t>
            </a:r>
            <a:r>
              <a:rPr lang="zh-CN" altLang="en-US" sz="2000" dirty="0"/>
              <a:t>验证机制，由这两种验证机制产生了两种</a:t>
            </a:r>
            <a:r>
              <a:rPr lang="en-US" altLang="zh-CN" sz="2000" dirty="0"/>
              <a:t>SQL Server</a:t>
            </a:r>
            <a:r>
              <a:rPr lang="zh-CN" altLang="en-US" sz="2000" dirty="0"/>
              <a:t>身份验证模式：</a:t>
            </a:r>
            <a:r>
              <a:rPr lang="en-US" altLang="zh-CN" sz="2000" dirty="0"/>
              <a:t>Windows</a:t>
            </a:r>
            <a:r>
              <a:rPr lang="zh-CN" altLang="en-US" sz="2000" dirty="0"/>
              <a:t>身份验证模式、</a:t>
            </a:r>
            <a:r>
              <a:rPr lang="en-US" altLang="zh-CN" sz="2000" dirty="0"/>
              <a:t>SQL Server</a:t>
            </a:r>
            <a:r>
              <a:rPr lang="zh-CN" altLang="en-US" sz="2000" dirty="0"/>
              <a:t>和</a:t>
            </a:r>
            <a:r>
              <a:rPr lang="en-US" altLang="zh-CN" sz="2000" dirty="0"/>
              <a:t>Windows</a:t>
            </a:r>
            <a:r>
              <a:rPr lang="zh-CN" altLang="en-US" sz="2000" dirty="0"/>
              <a:t>身份验证模式（混合模式）。</a:t>
            </a:r>
            <a:r>
              <a:rPr lang="en-US" altLang="zh-CN" sz="2000" dirty="0"/>
              <a:t>Windows</a:t>
            </a:r>
            <a:r>
              <a:rPr lang="zh-CN" altLang="en-US" sz="2000" dirty="0"/>
              <a:t>身份验证模式只能使用</a:t>
            </a:r>
            <a:r>
              <a:rPr lang="en-US" altLang="zh-CN" sz="2000" dirty="0"/>
              <a:t>Windows</a:t>
            </a:r>
            <a:r>
              <a:rPr lang="zh-CN" altLang="en-US" sz="2000" dirty="0"/>
              <a:t>验证机制，而</a:t>
            </a:r>
            <a:r>
              <a:rPr lang="en-US" altLang="zh-CN" sz="2000" dirty="0"/>
              <a:t>SQL Server</a:t>
            </a:r>
            <a:r>
              <a:rPr lang="zh-CN" altLang="en-US" sz="2000" dirty="0"/>
              <a:t>和</a:t>
            </a:r>
            <a:r>
              <a:rPr lang="en-US" altLang="zh-CN" sz="2000" dirty="0"/>
              <a:t>Windows</a:t>
            </a:r>
            <a:r>
              <a:rPr lang="zh-CN" altLang="en-US" sz="2000" dirty="0"/>
              <a:t>身份验证模式则既可以使用</a:t>
            </a:r>
            <a:r>
              <a:rPr lang="en-US" altLang="zh-CN" sz="2000" dirty="0"/>
              <a:t>Windows</a:t>
            </a:r>
            <a:r>
              <a:rPr lang="zh-CN" altLang="en-US" sz="2000" dirty="0"/>
              <a:t>验证机制也可以使用</a:t>
            </a:r>
            <a:r>
              <a:rPr lang="en-US" altLang="zh-CN" sz="2000" dirty="0"/>
              <a:t>SQL Server</a:t>
            </a:r>
            <a:r>
              <a:rPr lang="zh-CN" altLang="en-US" sz="2000" dirty="0"/>
              <a:t>验证机制。</a:t>
            </a:r>
          </a:p>
          <a:p>
            <a:pPr eaLnBrk="1" hangingPunct="1"/>
            <a:r>
              <a:rPr lang="zh-CN" altLang="en-US" sz="2000" dirty="0"/>
              <a:t>选择使用哪个验证模式是可以改变的，可以在系统安装过程中设置</a:t>
            </a:r>
            <a:r>
              <a:rPr lang="en-US" altLang="zh-CN" sz="2000" dirty="0"/>
              <a:t>SQL Server</a:t>
            </a:r>
            <a:r>
              <a:rPr lang="zh-CN" altLang="en-US" sz="2000" dirty="0"/>
              <a:t>的身份验证模式，也可以在安装完成后修改。修改的方法为：在要修改的服务器实例上单击鼠标右键，在弹出的快捷菜单中选择“属性”命令，在弹出的“服务器属性”窗口中选择“安全性”，如图</a:t>
            </a:r>
            <a:r>
              <a:rPr lang="en-US" altLang="zh-CN" sz="2000" dirty="0"/>
              <a:t>13-1</a:t>
            </a:r>
            <a:r>
              <a:rPr lang="zh-CN" altLang="en-US" sz="2000" dirty="0"/>
              <a:t>所示，在“服务器身份验证”选项组中，选择“</a:t>
            </a:r>
            <a:r>
              <a:rPr lang="en-US" altLang="zh-CN" sz="2000" dirty="0"/>
              <a:t>Windows</a:t>
            </a:r>
            <a:r>
              <a:rPr lang="zh-CN" altLang="en-US" sz="2000" dirty="0"/>
              <a:t>身份验证模式（</a:t>
            </a:r>
            <a:r>
              <a:rPr lang="en-US" altLang="zh-CN" sz="2000" dirty="0"/>
              <a:t>W</a:t>
            </a:r>
            <a:r>
              <a:rPr lang="zh-CN" altLang="en-US" sz="2000" dirty="0"/>
              <a:t>）”或者“</a:t>
            </a:r>
            <a:r>
              <a:rPr lang="en-US" altLang="zh-CN" sz="2000" dirty="0"/>
              <a:t>SQL Server</a:t>
            </a:r>
            <a:r>
              <a:rPr lang="zh-CN" altLang="en-US" sz="2000" dirty="0"/>
              <a:t>和</a:t>
            </a:r>
            <a:r>
              <a:rPr lang="en-US" altLang="zh-CN" sz="2000" dirty="0"/>
              <a:t>Windows</a:t>
            </a:r>
            <a:r>
              <a:rPr lang="zh-CN" altLang="en-US" sz="2000" dirty="0"/>
              <a:t>身份验证模式（</a:t>
            </a:r>
            <a:r>
              <a:rPr lang="en-US" altLang="zh-CN" sz="2000" dirty="0"/>
              <a:t>S</a:t>
            </a:r>
            <a:r>
              <a:rPr lang="zh-CN" altLang="en-US" sz="2000" dirty="0"/>
              <a:t>）”。</a:t>
            </a:r>
            <a:endParaRPr lang="zh-CN" altLang="zh-CN"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65614" y="2642734"/>
            <a:ext cx="7870371"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13.6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240971" y="4003907"/>
            <a:ext cx="10270672" cy="1477328"/>
          </a:xfrm>
          <a:prstGeom prst="rect">
            <a:avLst/>
          </a:prstGeom>
        </p:spPr>
        <p:txBody>
          <a:bodyPr wrap="square">
            <a:spAutoFit/>
          </a:bodyPr>
          <a:lstStyle/>
          <a:p>
            <a:pPr indent="457200"/>
            <a:r>
              <a:rPr lang="zh-CN" altLang="en-US" sz="3000" dirty="0" smtClean="0"/>
              <a:t>   给</a:t>
            </a:r>
            <a:r>
              <a:rPr lang="zh-CN" altLang="en-US" sz="3000" dirty="0"/>
              <a:t>数据库用户</a:t>
            </a:r>
            <a:r>
              <a:rPr lang="en-US" altLang="zh-CN" sz="3000" dirty="0" err="1"/>
              <a:t>lgx</a:t>
            </a:r>
            <a:r>
              <a:rPr lang="zh-CN" altLang="en-US" sz="3000" dirty="0"/>
              <a:t>授予在</a:t>
            </a:r>
            <a:r>
              <a:rPr lang="en-US" altLang="zh-CN" sz="3000" dirty="0"/>
              <a:t>Student</a:t>
            </a:r>
            <a:r>
              <a:rPr lang="zh-CN" altLang="en-US" sz="3000" dirty="0"/>
              <a:t>数据库上的</a:t>
            </a:r>
            <a:r>
              <a:rPr lang="en-US" altLang="zh-CN" sz="3000" dirty="0"/>
              <a:t>CREATE TABLE</a:t>
            </a:r>
            <a:r>
              <a:rPr lang="zh-CN" altLang="en-US" sz="3000" dirty="0"/>
              <a:t>语句的权限；给数据库用户</a:t>
            </a:r>
            <a:r>
              <a:rPr lang="en-US" altLang="zh-CN" sz="3000" dirty="0" err="1"/>
              <a:t>lgx</a:t>
            </a:r>
            <a:r>
              <a:rPr lang="zh-CN" altLang="en-US" sz="3000" dirty="0"/>
              <a:t>授予在学生表上的</a:t>
            </a:r>
            <a:r>
              <a:rPr lang="en-US" altLang="zh-CN" sz="3000" dirty="0"/>
              <a:t>SELECT</a:t>
            </a:r>
            <a:r>
              <a:rPr lang="zh-CN" altLang="en-US" sz="3000" dirty="0"/>
              <a:t>、</a:t>
            </a:r>
            <a:r>
              <a:rPr lang="en-US" altLang="zh-CN" sz="3000" dirty="0"/>
              <a:t>INSERT</a:t>
            </a:r>
            <a:r>
              <a:rPr lang="zh-CN" altLang="en-US" sz="3000" dirty="0"/>
              <a:t>权限。</a:t>
            </a:r>
          </a:p>
        </p:txBody>
      </p:sp>
    </p:spTree>
    <p:extLst>
      <p:ext uri="{BB962C8B-B14F-4D97-AF65-F5344CB8AC3E}">
        <p14:creationId xmlns:p14="http://schemas.microsoft.com/office/powerpoint/2010/main" val="27455861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216150"/>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400" dirty="0"/>
              <a:t>数据库的权限是指用户可以获得哪些数据库对象的使用权，以及用户能够对这些对象执行哪种操作。把一个登录名映射为一个数据库用户，把用户名添加到某个数据库角色中，或者直接对数据库用户进行设置，都是为了对数据库的访问权限进行设置，使用户可以执行被授权的操作。</a:t>
            </a:r>
          </a:p>
          <a:p>
            <a:r>
              <a:rPr lang="en-US" altLang="zh-CN" sz="2400" b="1" dirty="0"/>
              <a:t>1.	</a:t>
            </a:r>
            <a:r>
              <a:rPr lang="zh-CN" altLang="en-US" sz="2400" b="1" dirty="0"/>
              <a:t>基本概念</a:t>
            </a:r>
          </a:p>
          <a:p>
            <a:r>
              <a:rPr lang="zh-CN" altLang="en-US" sz="2400" dirty="0"/>
              <a:t>权限管理是指把安全对象的权限授予主体，撤销或者禁止主体对安全对象的权限。</a:t>
            </a:r>
          </a:p>
          <a:p>
            <a:r>
              <a:rPr lang="zh-CN" altLang="en-US" sz="2400" dirty="0"/>
              <a:t>（</a:t>
            </a:r>
            <a:r>
              <a:rPr lang="en-US" altLang="zh-CN" sz="2400" dirty="0"/>
              <a:t>1</a:t>
            </a:r>
            <a:r>
              <a:rPr lang="zh-CN" altLang="en-US" sz="2400" dirty="0"/>
              <a:t>）主体</a:t>
            </a:r>
          </a:p>
          <a:p>
            <a:r>
              <a:rPr lang="zh-CN" altLang="en-US" sz="2400" dirty="0"/>
              <a:t>主体是可以请求</a:t>
            </a:r>
            <a:r>
              <a:rPr lang="en-US" altLang="zh-CN" sz="2400" dirty="0"/>
              <a:t>SQL Server</a:t>
            </a:r>
            <a:r>
              <a:rPr lang="zh-CN" altLang="en-US" sz="2400" dirty="0"/>
              <a:t>资源的个体、组和过程。主体的分类如表</a:t>
            </a:r>
            <a:r>
              <a:rPr lang="en-US" altLang="zh-CN" sz="2400" dirty="0"/>
              <a:t>13-3</a:t>
            </a:r>
            <a:r>
              <a:rPr lang="zh-CN" altLang="en-US" sz="2400" dirty="0"/>
              <a:t>所示。</a:t>
            </a:r>
            <a:endParaRPr lang="zh-CN" altLang="zh-CN" sz="2400" dirty="0"/>
          </a:p>
        </p:txBody>
      </p:sp>
    </p:spTree>
    <p:extLst>
      <p:ext uri="{BB962C8B-B14F-4D97-AF65-F5344CB8AC3E}">
        <p14:creationId xmlns:p14="http://schemas.microsoft.com/office/powerpoint/2010/main" val="1472177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4404178"/>
            <a:ext cx="105314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400" dirty="0"/>
              <a:t>（</a:t>
            </a:r>
            <a:r>
              <a:rPr lang="en-US" altLang="zh-CN" sz="2400" dirty="0"/>
              <a:t>2</a:t>
            </a:r>
            <a:r>
              <a:rPr lang="zh-CN" altLang="en-US" sz="2400" dirty="0"/>
              <a:t>）安全对象</a:t>
            </a:r>
          </a:p>
          <a:p>
            <a:r>
              <a:rPr lang="zh-CN" altLang="en-US" sz="2400" dirty="0"/>
              <a:t>安全对象是数据库引擎授权系统控制对其进行访问的资源。每个</a:t>
            </a:r>
            <a:r>
              <a:rPr lang="en-US" altLang="zh-CN" sz="2400" dirty="0"/>
              <a:t>SQL Server</a:t>
            </a:r>
            <a:r>
              <a:rPr lang="zh-CN" altLang="en-US" sz="2400" dirty="0"/>
              <a:t>安全对象都有可能授予主体的关联权限，安全对象如表</a:t>
            </a:r>
            <a:r>
              <a:rPr lang="en-US" altLang="zh-CN" sz="2400" dirty="0"/>
              <a:t>13-4</a:t>
            </a:r>
            <a:r>
              <a:rPr lang="zh-CN" altLang="en-US" sz="2400" dirty="0"/>
              <a:t>所示。</a:t>
            </a:r>
          </a:p>
          <a:p>
            <a:r>
              <a:rPr lang="zh-CN" altLang="en-US" sz="2400" dirty="0"/>
              <a:t>表</a:t>
            </a:r>
            <a:r>
              <a:rPr lang="en-US" altLang="zh-CN" sz="2400" dirty="0"/>
              <a:t>13-4 </a:t>
            </a:r>
            <a:r>
              <a:rPr lang="zh-CN" altLang="en-US" sz="2400" dirty="0"/>
              <a:t>安全对象内容</a:t>
            </a:r>
            <a:endParaRPr lang="zh-CN" altLang="zh-CN" sz="2400" dirty="0"/>
          </a:p>
        </p:txBody>
      </p:sp>
      <p:graphicFrame>
        <p:nvGraphicFramePr>
          <p:cNvPr id="7" name="表格 6"/>
          <p:cNvGraphicFramePr>
            <a:graphicFrameLocks noGrp="1"/>
          </p:cNvGraphicFramePr>
          <p:nvPr>
            <p:extLst>
              <p:ext uri="{D42A27DB-BD31-4B8C-83A1-F6EECF244321}">
                <p14:modId xmlns:p14="http://schemas.microsoft.com/office/powerpoint/2010/main" val="1515816913"/>
              </p:ext>
            </p:extLst>
          </p:nvPr>
        </p:nvGraphicFramePr>
        <p:xfrm>
          <a:off x="2146981" y="2473766"/>
          <a:ext cx="6042932" cy="1667270"/>
        </p:xfrm>
        <a:graphic>
          <a:graphicData uri="http://schemas.openxmlformats.org/drawingml/2006/table">
            <a:tbl>
              <a:tblPr firstRow="1" firstCol="1" bandRow="1">
                <a:tableStyleId>{5C22544A-7EE6-4342-B048-85BDC9FD1C3A}</a:tableStyleId>
              </a:tblPr>
              <a:tblGrid>
                <a:gridCol w="2436168"/>
                <a:gridCol w="3606764"/>
              </a:tblGrid>
              <a:tr h="413427">
                <a:tc>
                  <a:txBody>
                    <a:bodyPr/>
                    <a:lstStyle/>
                    <a:p>
                      <a:pPr algn="just">
                        <a:lnSpc>
                          <a:spcPts val="1560"/>
                        </a:lnSpc>
                        <a:spcAft>
                          <a:spcPts val="0"/>
                        </a:spcAft>
                      </a:pPr>
                      <a:r>
                        <a:rPr lang="zh-CN" sz="1050" kern="100" dirty="0">
                          <a:effectLst/>
                        </a:rPr>
                        <a:t>主体</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内容</a:t>
                      </a:r>
                      <a:endParaRPr lang="zh-CN" sz="1050" kern="100">
                        <a:effectLst/>
                        <a:latin typeface="Times New Roman" panose="02020603050405020304" pitchFamily="18" charset="0"/>
                        <a:ea typeface="宋体" panose="02010600030101010101" pitchFamily="2" charset="-122"/>
                      </a:endParaRPr>
                    </a:p>
                  </a:txBody>
                  <a:tcPr marL="68580" marR="68580" marT="0" marB="0"/>
                </a:tc>
              </a:tr>
              <a:tr h="420208">
                <a:tc>
                  <a:txBody>
                    <a:bodyPr/>
                    <a:lstStyle/>
                    <a:p>
                      <a:pPr algn="just">
                        <a:lnSpc>
                          <a:spcPts val="1560"/>
                        </a:lnSpc>
                        <a:spcAft>
                          <a:spcPts val="0"/>
                        </a:spcAft>
                      </a:pPr>
                      <a:r>
                        <a:rPr lang="en-US" sz="1050" kern="100">
                          <a:effectLst/>
                        </a:rPr>
                        <a:t>Windows</a:t>
                      </a:r>
                      <a:r>
                        <a:rPr lang="zh-CN" sz="1050" kern="100">
                          <a:effectLst/>
                        </a:rPr>
                        <a:t>级别主体</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a:effectLst/>
                        </a:rPr>
                        <a:t>Windows</a:t>
                      </a:r>
                      <a:r>
                        <a:rPr lang="zh-CN" sz="1050" kern="100">
                          <a:effectLst/>
                        </a:rPr>
                        <a:t>域名登录名、</a:t>
                      </a:r>
                      <a:r>
                        <a:rPr lang="en-US" sz="1050" kern="100">
                          <a:effectLst/>
                        </a:rPr>
                        <a:t>Windows</a:t>
                      </a:r>
                      <a:r>
                        <a:rPr lang="zh-CN" sz="1050" kern="100">
                          <a:effectLst/>
                        </a:rPr>
                        <a:t>本地登录名</a:t>
                      </a:r>
                      <a:endParaRPr lang="zh-CN" sz="1050" kern="100">
                        <a:effectLst/>
                        <a:latin typeface="Times New Roman" panose="02020603050405020304" pitchFamily="18" charset="0"/>
                        <a:ea typeface="宋体" panose="02010600030101010101" pitchFamily="2" charset="-122"/>
                      </a:endParaRPr>
                    </a:p>
                  </a:txBody>
                  <a:tcPr marL="68580" marR="68580" marT="0" marB="0"/>
                </a:tc>
              </a:tr>
              <a:tr h="420208">
                <a:tc>
                  <a:txBody>
                    <a:bodyPr/>
                    <a:lstStyle/>
                    <a:p>
                      <a:pPr algn="just">
                        <a:lnSpc>
                          <a:spcPts val="1560"/>
                        </a:lnSpc>
                        <a:spcAft>
                          <a:spcPts val="0"/>
                        </a:spcAft>
                      </a:pPr>
                      <a:r>
                        <a:rPr lang="en-US" sz="1050" kern="100" dirty="0">
                          <a:effectLst/>
                        </a:rPr>
                        <a:t>SQL Server</a:t>
                      </a:r>
                      <a:r>
                        <a:rPr lang="zh-CN" sz="1050" kern="100" dirty="0">
                          <a:effectLst/>
                        </a:rPr>
                        <a:t>级别主体</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a:effectLst/>
                        </a:rPr>
                        <a:t>SQL Server</a:t>
                      </a:r>
                      <a:r>
                        <a:rPr lang="zh-CN" sz="1050" kern="100">
                          <a:effectLst/>
                        </a:rPr>
                        <a:t>登录名</a:t>
                      </a:r>
                      <a:endParaRPr lang="zh-CN" sz="1050" kern="100">
                        <a:effectLst/>
                        <a:latin typeface="Times New Roman" panose="02020603050405020304" pitchFamily="18" charset="0"/>
                        <a:ea typeface="宋体" panose="02010600030101010101" pitchFamily="2" charset="-122"/>
                      </a:endParaRPr>
                    </a:p>
                  </a:txBody>
                  <a:tcPr marL="68580" marR="68580" marT="0" marB="0"/>
                </a:tc>
              </a:tr>
              <a:tr h="413427">
                <a:tc>
                  <a:txBody>
                    <a:bodyPr/>
                    <a:lstStyle/>
                    <a:p>
                      <a:pPr algn="just">
                        <a:lnSpc>
                          <a:spcPts val="1560"/>
                        </a:lnSpc>
                        <a:spcAft>
                          <a:spcPts val="0"/>
                        </a:spcAft>
                      </a:pPr>
                      <a:r>
                        <a:rPr lang="zh-CN" sz="1050" kern="100">
                          <a:effectLst/>
                        </a:rPr>
                        <a:t>数据库级别主体</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dirty="0">
                          <a:effectLst/>
                        </a:rPr>
                        <a:t>数据库用户、数据库角色、应用程序角色</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8" name="矩形 7"/>
          <p:cNvSpPr/>
          <p:nvPr/>
        </p:nvSpPr>
        <p:spPr>
          <a:xfrm>
            <a:off x="3739494" y="1982107"/>
            <a:ext cx="2377574" cy="297517"/>
          </a:xfrm>
          <a:prstGeom prst="rect">
            <a:avLst/>
          </a:prstGeom>
        </p:spPr>
        <p:txBody>
          <a:bodyPr wrap="none">
            <a:spAutoFit/>
          </a:bodyPr>
          <a:lstStyle/>
          <a:p>
            <a:pPr marL="266700" algn="ctr">
              <a:lnSpc>
                <a:spcPts val="1560"/>
              </a:lnSpc>
              <a:spcAft>
                <a:spcPts val="0"/>
              </a:spcAft>
            </a:pPr>
            <a:r>
              <a:rPr lang="zh-CN" altLang="zh-CN" kern="100" dirty="0">
                <a:latin typeface="Times New Roman" panose="02020603050405020304" pitchFamily="18" charset="0"/>
              </a:rPr>
              <a:t>表</a:t>
            </a:r>
            <a:r>
              <a:rPr lang="en-US" altLang="zh-CN" kern="100" dirty="0">
                <a:latin typeface="Times New Roman" panose="02020603050405020304" pitchFamily="18" charset="0"/>
              </a:rPr>
              <a:t>13-3  </a:t>
            </a:r>
            <a:r>
              <a:rPr lang="zh-CN" altLang="zh-CN" kern="100" dirty="0">
                <a:latin typeface="Times New Roman" panose="02020603050405020304" pitchFamily="18" charset="0"/>
              </a:rPr>
              <a:t>主体的分类</a:t>
            </a:r>
          </a:p>
        </p:txBody>
      </p:sp>
    </p:spTree>
    <p:extLst>
      <p:ext uri="{BB962C8B-B14F-4D97-AF65-F5344CB8AC3E}">
        <p14:creationId xmlns:p14="http://schemas.microsoft.com/office/powerpoint/2010/main" val="5125879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zh-CN" altLang="en-US" sz="2400" dirty="0" smtClean="0"/>
              <a:t>（</a:t>
            </a:r>
            <a:r>
              <a:rPr lang="en-US" altLang="zh-CN" sz="2400" dirty="0"/>
              <a:t>2</a:t>
            </a:r>
            <a:r>
              <a:rPr lang="zh-CN" altLang="en-US" sz="2400" dirty="0"/>
              <a:t>）安全对象</a:t>
            </a:r>
          </a:p>
          <a:p>
            <a:r>
              <a:rPr lang="zh-CN" altLang="en-US" sz="2400" dirty="0"/>
              <a:t>安全对象是数据库引擎授权系统控制对其进行访问的资源。每个</a:t>
            </a:r>
            <a:r>
              <a:rPr lang="en-US" altLang="zh-CN" sz="2400" dirty="0"/>
              <a:t>SQL Server</a:t>
            </a:r>
            <a:r>
              <a:rPr lang="zh-CN" altLang="en-US" sz="2400" dirty="0"/>
              <a:t>安全对象都有可能授予主体的关联权限，安全对象如表</a:t>
            </a:r>
            <a:r>
              <a:rPr lang="en-US" altLang="zh-CN" sz="2400" dirty="0"/>
              <a:t>13-4</a:t>
            </a:r>
            <a:r>
              <a:rPr lang="zh-CN" altLang="en-US" sz="2400" dirty="0"/>
              <a:t>所示。</a:t>
            </a:r>
          </a:p>
          <a:p>
            <a:r>
              <a:rPr lang="zh-CN" altLang="en-US" sz="2400" dirty="0" smtClean="0"/>
              <a:t>                                              表</a:t>
            </a:r>
            <a:r>
              <a:rPr lang="en-US" altLang="zh-CN" sz="2400" dirty="0"/>
              <a:t>13-4 </a:t>
            </a:r>
            <a:r>
              <a:rPr lang="zh-CN" altLang="en-US" sz="2400" dirty="0"/>
              <a:t>安全对象内容</a:t>
            </a:r>
            <a:endParaRPr lang="zh-CN" altLang="zh-CN" sz="2400" dirty="0"/>
          </a:p>
        </p:txBody>
      </p:sp>
      <p:graphicFrame>
        <p:nvGraphicFramePr>
          <p:cNvPr id="3" name="表格 2"/>
          <p:cNvGraphicFramePr>
            <a:graphicFrameLocks noGrp="1"/>
          </p:cNvGraphicFramePr>
          <p:nvPr>
            <p:extLst>
              <p:ext uri="{D42A27DB-BD31-4B8C-83A1-F6EECF244321}">
                <p14:modId xmlns:p14="http://schemas.microsoft.com/office/powerpoint/2010/main" val="2846556744"/>
              </p:ext>
            </p:extLst>
          </p:nvPr>
        </p:nvGraphicFramePr>
        <p:xfrm>
          <a:off x="1600201" y="3797735"/>
          <a:ext cx="7641770" cy="2276494"/>
        </p:xfrm>
        <a:graphic>
          <a:graphicData uri="http://schemas.openxmlformats.org/drawingml/2006/table">
            <a:tbl>
              <a:tblPr firstRow="1" firstCol="1" bandRow="1">
                <a:tableStyleId>{5C22544A-7EE6-4342-B048-85BDC9FD1C3A}</a:tableStyleId>
              </a:tblPr>
              <a:tblGrid>
                <a:gridCol w="3813736"/>
                <a:gridCol w="3828034"/>
              </a:tblGrid>
              <a:tr h="272112">
                <a:tc>
                  <a:txBody>
                    <a:bodyPr/>
                    <a:lstStyle/>
                    <a:p>
                      <a:pPr algn="just">
                        <a:lnSpc>
                          <a:spcPts val="1560"/>
                        </a:lnSpc>
                        <a:spcAft>
                          <a:spcPts val="0"/>
                        </a:spcAft>
                      </a:pPr>
                      <a:r>
                        <a:rPr lang="zh-CN" sz="1050" kern="100">
                          <a:effectLst/>
                        </a:rPr>
                        <a:t>安全对象</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内容</a:t>
                      </a:r>
                      <a:endParaRPr lang="zh-CN" sz="1050" kern="100">
                        <a:effectLst/>
                        <a:latin typeface="Times New Roman" panose="02020603050405020304" pitchFamily="18" charset="0"/>
                        <a:ea typeface="宋体" panose="02010600030101010101" pitchFamily="2" charset="-122"/>
                      </a:endParaRPr>
                    </a:p>
                  </a:txBody>
                  <a:tcPr marL="68580" marR="68580" marT="0" marB="0"/>
                </a:tc>
              </a:tr>
              <a:tr h="272112">
                <a:tc>
                  <a:txBody>
                    <a:bodyPr/>
                    <a:lstStyle/>
                    <a:p>
                      <a:pPr algn="just">
                        <a:lnSpc>
                          <a:spcPts val="1560"/>
                        </a:lnSpc>
                        <a:spcAft>
                          <a:spcPts val="0"/>
                        </a:spcAft>
                      </a:pPr>
                      <a:r>
                        <a:rPr lang="zh-CN" sz="1050" kern="100">
                          <a:effectLst/>
                        </a:rPr>
                        <a:t>服务器</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端点、登陆账号、数据库</a:t>
                      </a:r>
                      <a:endParaRPr lang="zh-CN" sz="1050" kern="100">
                        <a:effectLst/>
                        <a:latin typeface="Times New Roman" panose="02020603050405020304" pitchFamily="18" charset="0"/>
                        <a:ea typeface="宋体" panose="02010600030101010101" pitchFamily="2" charset="-122"/>
                      </a:endParaRPr>
                    </a:p>
                  </a:txBody>
                  <a:tcPr marL="68580" marR="68580" marT="0" marB="0"/>
                </a:tc>
              </a:tr>
              <a:tr h="879759">
                <a:tc>
                  <a:txBody>
                    <a:bodyPr/>
                    <a:lstStyle/>
                    <a:p>
                      <a:pPr algn="just">
                        <a:lnSpc>
                          <a:spcPts val="1560"/>
                        </a:lnSpc>
                        <a:spcAft>
                          <a:spcPts val="0"/>
                        </a:spcAft>
                      </a:pPr>
                      <a:r>
                        <a:rPr lang="zh-CN" sz="1050" kern="100">
                          <a:effectLst/>
                        </a:rPr>
                        <a:t>数据库</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用户、角色、应用程序角色、程序集、消息类型、路由、服务、远程服务绑定、安全索引、证书、非对称密钥、约定和架构</a:t>
                      </a:r>
                      <a:endParaRPr lang="zh-CN" sz="1050" kern="100">
                        <a:effectLst/>
                        <a:latin typeface="Times New Roman" panose="02020603050405020304" pitchFamily="18" charset="0"/>
                        <a:ea typeface="宋体" panose="02010600030101010101" pitchFamily="2" charset="-122"/>
                      </a:endParaRPr>
                    </a:p>
                  </a:txBody>
                  <a:tcPr marL="68580" marR="68580" marT="0" marB="0"/>
                </a:tc>
              </a:tr>
              <a:tr h="276575">
                <a:tc>
                  <a:txBody>
                    <a:bodyPr/>
                    <a:lstStyle/>
                    <a:p>
                      <a:pPr algn="just">
                        <a:lnSpc>
                          <a:spcPts val="1560"/>
                        </a:lnSpc>
                        <a:spcAft>
                          <a:spcPts val="0"/>
                        </a:spcAft>
                      </a:pPr>
                      <a:r>
                        <a:rPr lang="zh-CN" sz="1050" kern="100">
                          <a:effectLst/>
                        </a:rPr>
                        <a:t>架构</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类型、</a:t>
                      </a:r>
                      <a:r>
                        <a:rPr lang="en-US" sz="1050" kern="100">
                          <a:effectLst/>
                        </a:rPr>
                        <a:t>XML</a:t>
                      </a:r>
                      <a:r>
                        <a:rPr lang="zh-CN" sz="1050" kern="100">
                          <a:effectLst/>
                        </a:rPr>
                        <a:t>架构集合和对象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575936">
                <a:tc>
                  <a:txBody>
                    <a:bodyPr/>
                    <a:lstStyle/>
                    <a:p>
                      <a:pPr algn="just">
                        <a:lnSpc>
                          <a:spcPts val="1560"/>
                        </a:lnSpc>
                        <a:spcAft>
                          <a:spcPts val="0"/>
                        </a:spcAft>
                      </a:pP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dirty="0">
                          <a:effectLst/>
                        </a:rPr>
                        <a:t>聚合、约束、函数、过程、队列、统计信息、同义词、表和视图</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13121810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5314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zh-CN" altLang="en-US" sz="2400" dirty="0"/>
              <a:t>（</a:t>
            </a:r>
            <a:r>
              <a:rPr lang="en-US" altLang="zh-CN" sz="2400" dirty="0"/>
              <a:t>3</a:t>
            </a:r>
            <a:r>
              <a:rPr lang="zh-CN" altLang="en-US" sz="2400" dirty="0"/>
              <a:t>）架构</a:t>
            </a:r>
          </a:p>
          <a:p>
            <a:r>
              <a:rPr lang="zh-CN" altLang="en-US" sz="2400" dirty="0"/>
              <a:t>数据库架构是一个独立于数据库用户的非重复的命名空间，数据库中的对象都属于某一个架构。一个架构只能有一个所有者，所有者可以使用用户、数据库角色等。</a:t>
            </a:r>
          </a:p>
          <a:p>
            <a:r>
              <a:rPr lang="zh-CN" altLang="en-US" sz="2400" dirty="0"/>
              <a:t>（</a:t>
            </a:r>
            <a:r>
              <a:rPr lang="en-US" altLang="zh-CN" sz="2400" dirty="0"/>
              <a:t>4</a:t>
            </a:r>
            <a:r>
              <a:rPr lang="zh-CN" altLang="en-US" sz="2400" dirty="0"/>
              <a:t>）权限</a:t>
            </a:r>
          </a:p>
          <a:p>
            <a:r>
              <a:rPr lang="zh-CN" altLang="en-US" sz="2400" dirty="0"/>
              <a:t>主要安全对象的权限如表</a:t>
            </a:r>
            <a:r>
              <a:rPr lang="en-US" altLang="zh-CN" sz="2400" dirty="0"/>
              <a:t>13-5</a:t>
            </a:r>
            <a:r>
              <a:rPr lang="zh-CN" altLang="en-US" sz="2400" dirty="0"/>
              <a:t>所示。</a:t>
            </a:r>
            <a:endParaRPr lang="zh-CN" altLang="zh-CN" sz="2400" dirty="0"/>
          </a:p>
        </p:txBody>
      </p:sp>
      <p:graphicFrame>
        <p:nvGraphicFramePr>
          <p:cNvPr id="2" name="表格 1"/>
          <p:cNvGraphicFramePr>
            <a:graphicFrameLocks noGrp="1"/>
          </p:cNvGraphicFramePr>
          <p:nvPr>
            <p:extLst>
              <p:ext uri="{D42A27DB-BD31-4B8C-83A1-F6EECF244321}">
                <p14:modId xmlns:p14="http://schemas.microsoft.com/office/powerpoint/2010/main" val="2584534925"/>
              </p:ext>
            </p:extLst>
          </p:nvPr>
        </p:nvGraphicFramePr>
        <p:xfrm>
          <a:off x="1306286" y="4620985"/>
          <a:ext cx="6933973" cy="1991268"/>
        </p:xfrm>
        <a:graphic>
          <a:graphicData uri="http://schemas.openxmlformats.org/drawingml/2006/table">
            <a:tbl>
              <a:tblPr firstRow="1" firstCol="1" bandRow="1">
                <a:tableStyleId>{5C22544A-7EE6-4342-B048-85BDC9FD1C3A}</a:tableStyleId>
              </a:tblPr>
              <a:tblGrid>
                <a:gridCol w="1836841"/>
                <a:gridCol w="5097132"/>
              </a:tblGrid>
              <a:tr h="272461">
                <a:tc>
                  <a:txBody>
                    <a:bodyPr/>
                    <a:lstStyle/>
                    <a:p>
                      <a:pPr algn="just">
                        <a:lnSpc>
                          <a:spcPts val="1560"/>
                        </a:lnSpc>
                        <a:spcAft>
                          <a:spcPts val="0"/>
                        </a:spcAft>
                      </a:pPr>
                      <a:r>
                        <a:rPr lang="zh-CN" sz="1050" kern="100">
                          <a:effectLst/>
                        </a:rPr>
                        <a:t>安全对象</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zh-CN" sz="1050" kern="100">
                          <a:effectLst/>
                        </a:rPr>
                        <a:t>权限</a:t>
                      </a:r>
                      <a:endParaRPr lang="zh-CN" sz="1050" kern="100">
                        <a:effectLst/>
                        <a:latin typeface="Times New Roman" panose="02020603050405020304" pitchFamily="18" charset="0"/>
                        <a:ea typeface="宋体" panose="02010600030101010101" pitchFamily="2" charset="-122"/>
                      </a:endParaRPr>
                    </a:p>
                  </a:txBody>
                  <a:tcPr marL="68580" marR="68580" marT="0" marB="0"/>
                </a:tc>
              </a:tr>
              <a:tr h="888017">
                <a:tc>
                  <a:txBody>
                    <a:bodyPr/>
                    <a:lstStyle/>
                    <a:p>
                      <a:pPr algn="just">
                        <a:lnSpc>
                          <a:spcPts val="1560"/>
                        </a:lnSpc>
                        <a:spcAft>
                          <a:spcPts val="0"/>
                        </a:spcAft>
                      </a:pPr>
                      <a:r>
                        <a:rPr lang="zh-CN" sz="1050" kern="100">
                          <a:effectLst/>
                        </a:rPr>
                        <a:t>数据库</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a:effectLst/>
                        </a:rPr>
                        <a:t>BACKUP DATABASE</a:t>
                      </a:r>
                      <a:r>
                        <a:rPr lang="zh-CN" sz="1050" kern="100">
                          <a:effectLst/>
                        </a:rPr>
                        <a:t>、</a:t>
                      </a:r>
                      <a:r>
                        <a:rPr lang="en-US" sz="1050" kern="100">
                          <a:effectLst/>
                        </a:rPr>
                        <a:t>BACKUP LOG</a:t>
                      </a:r>
                      <a:r>
                        <a:rPr lang="zh-CN" sz="1050" kern="100">
                          <a:effectLst/>
                        </a:rPr>
                        <a:t>、</a:t>
                      </a:r>
                      <a:r>
                        <a:rPr lang="en-US" sz="1050" kern="100">
                          <a:effectLst/>
                        </a:rPr>
                        <a:t>CREATE DATABASE</a:t>
                      </a:r>
                      <a:r>
                        <a:rPr lang="zh-CN" sz="1050" kern="100">
                          <a:effectLst/>
                        </a:rPr>
                        <a:t>、</a:t>
                      </a:r>
                      <a:r>
                        <a:rPr lang="en-US" sz="1050" kern="100">
                          <a:effectLst/>
                        </a:rPr>
                        <a:t>CREATE FUNCTION</a:t>
                      </a:r>
                      <a:r>
                        <a:rPr lang="zh-CN" sz="1050" kern="100">
                          <a:effectLst/>
                        </a:rPr>
                        <a:t>、</a:t>
                      </a:r>
                      <a:r>
                        <a:rPr lang="en-US" sz="1050" kern="100">
                          <a:effectLst/>
                        </a:rPr>
                        <a:t>CREATE PROCEDURE</a:t>
                      </a:r>
                      <a:r>
                        <a:rPr lang="zh-CN" sz="1050" kern="100">
                          <a:effectLst/>
                        </a:rPr>
                        <a:t>、</a:t>
                      </a:r>
                      <a:r>
                        <a:rPr lang="en-US" sz="1050" kern="100">
                          <a:effectLst/>
                        </a:rPr>
                        <a:t>CREATE RULE</a:t>
                      </a:r>
                      <a:r>
                        <a:rPr lang="zh-CN" sz="1050" kern="100">
                          <a:effectLst/>
                        </a:rPr>
                        <a:t>、</a:t>
                      </a:r>
                      <a:r>
                        <a:rPr lang="en-US" sz="1050" kern="100">
                          <a:effectLst/>
                        </a:rPr>
                        <a:t>CREATE TABLE</a:t>
                      </a:r>
                      <a:r>
                        <a:rPr lang="zh-CN" sz="1050" kern="100">
                          <a:effectLst/>
                        </a:rPr>
                        <a:t>、</a:t>
                      </a:r>
                      <a:r>
                        <a:rPr lang="en-US" sz="1050" kern="100">
                          <a:effectLst/>
                        </a:rPr>
                        <a:t>CREATE VIEW</a:t>
                      </a:r>
                      <a:endParaRPr lang="zh-CN" sz="1050" kern="100">
                        <a:effectLst/>
                        <a:latin typeface="Times New Roman" panose="02020603050405020304" pitchFamily="18" charset="0"/>
                        <a:ea typeface="宋体" panose="02010600030101010101" pitchFamily="2" charset="-122"/>
                      </a:endParaRPr>
                    </a:p>
                  </a:txBody>
                  <a:tcPr marL="68580" marR="68580" marT="0" marB="0"/>
                </a:tc>
              </a:tr>
              <a:tr h="276930">
                <a:tc>
                  <a:txBody>
                    <a:bodyPr/>
                    <a:lstStyle/>
                    <a:p>
                      <a:pPr algn="just">
                        <a:lnSpc>
                          <a:spcPts val="1560"/>
                        </a:lnSpc>
                        <a:spcAft>
                          <a:spcPts val="0"/>
                        </a:spcAft>
                      </a:pPr>
                      <a:r>
                        <a:rPr lang="zh-CN" sz="1050" kern="100">
                          <a:effectLst/>
                        </a:rPr>
                        <a:t>标量函数</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a:effectLst/>
                        </a:rPr>
                        <a:t>REFERENCES</a:t>
                      </a:r>
                      <a:r>
                        <a:rPr lang="zh-CN" sz="1050" kern="100">
                          <a:effectLst/>
                        </a:rPr>
                        <a:t>、</a:t>
                      </a:r>
                      <a:r>
                        <a:rPr lang="en-US" sz="1050" kern="100">
                          <a:effectLst/>
                        </a:rPr>
                        <a:t>EXECUTE</a:t>
                      </a:r>
                      <a:endParaRPr lang="zh-CN" sz="1050" kern="100">
                        <a:effectLst/>
                        <a:latin typeface="Times New Roman" panose="02020603050405020304" pitchFamily="18" charset="0"/>
                        <a:ea typeface="宋体" panose="02010600030101010101" pitchFamily="2" charset="-122"/>
                      </a:endParaRPr>
                    </a:p>
                  </a:txBody>
                  <a:tcPr marL="68580" marR="68580" marT="0" marB="0"/>
                </a:tc>
              </a:tr>
              <a:tr h="276930">
                <a:tc>
                  <a:txBody>
                    <a:bodyPr/>
                    <a:lstStyle/>
                    <a:p>
                      <a:pPr algn="just">
                        <a:lnSpc>
                          <a:spcPts val="1560"/>
                        </a:lnSpc>
                        <a:spcAft>
                          <a:spcPts val="0"/>
                        </a:spcAft>
                      </a:pPr>
                      <a:r>
                        <a:rPr lang="zh-CN" sz="1050" kern="100">
                          <a:effectLst/>
                        </a:rPr>
                        <a:t>表值函数、表和视图</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a:effectLst/>
                        </a:rPr>
                        <a:t>DELETE</a:t>
                      </a:r>
                      <a:r>
                        <a:rPr lang="zh-CN" sz="1050" kern="100">
                          <a:effectLst/>
                        </a:rPr>
                        <a:t>、</a:t>
                      </a:r>
                      <a:r>
                        <a:rPr lang="en-US" sz="1050" kern="100">
                          <a:effectLst/>
                        </a:rPr>
                        <a:t>INSERT</a:t>
                      </a:r>
                      <a:r>
                        <a:rPr lang="zh-CN" sz="1050" kern="100">
                          <a:effectLst/>
                        </a:rPr>
                        <a:t>、</a:t>
                      </a:r>
                      <a:r>
                        <a:rPr lang="en-US" sz="1050" kern="100">
                          <a:effectLst/>
                        </a:rPr>
                        <a:t>SELECT </a:t>
                      </a:r>
                      <a:r>
                        <a:rPr lang="zh-CN" sz="1050" kern="100">
                          <a:effectLst/>
                        </a:rPr>
                        <a:t>、</a:t>
                      </a:r>
                      <a:r>
                        <a:rPr lang="en-US" sz="1050" kern="100">
                          <a:effectLst/>
                        </a:rPr>
                        <a:t>UPDATE</a:t>
                      </a:r>
                      <a:r>
                        <a:rPr lang="zh-CN" sz="1050" kern="100">
                          <a:effectLst/>
                        </a:rPr>
                        <a:t>、</a:t>
                      </a:r>
                      <a:r>
                        <a:rPr lang="en-US" sz="1050" kern="100">
                          <a:effectLst/>
                        </a:rPr>
                        <a:t>REFERENCES</a:t>
                      </a:r>
                      <a:endParaRPr lang="zh-CN" sz="1050" kern="100">
                        <a:effectLst/>
                        <a:latin typeface="Times New Roman" panose="02020603050405020304" pitchFamily="18" charset="0"/>
                        <a:ea typeface="宋体" panose="02010600030101010101" pitchFamily="2" charset="-122"/>
                      </a:endParaRPr>
                    </a:p>
                  </a:txBody>
                  <a:tcPr marL="68580" marR="68580" marT="0" marB="0"/>
                </a:tc>
              </a:tr>
              <a:tr h="276930">
                <a:tc>
                  <a:txBody>
                    <a:bodyPr/>
                    <a:lstStyle/>
                    <a:p>
                      <a:pPr algn="just">
                        <a:lnSpc>
                          <a:spcPts val="1560"/>
                        </a:lnSpc>
                        <a:spcAft>
                          <a:spcPts val="0"/>
                        </a:spcAft>
                      </a:pPr>
                      <a:r>
                        <a:rPr lang="zh-CN" sz="1050" kern="100">
                          <a:effectLst/>
                        </a:rPr>
                        <a:t>存储过程</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ts val="1560"/>
                        </a:lnSpc>
                        <a:spcAft>
                          <a:spcPts val="0"/>
                        </a:spcAft>
                      </a:pPr>
                      <a:r>
                        <a:rPr lang="en-US" sz="1050" kern="100" dirty="0">
                          <a:effectLst/>
                        </a:rPr>
                        <a:t>DELETE</a:t>
                      </a:r>
                      <a:r>
                        <a:rPr lang="zh-CN" sz="1050" kern="100" dirty="0">
                          <a:effectLst/>
                        </a:rPr>
                        <a:t>、</a:t>
                      </a:r>
                      <a:r>
                        <a:rPr lang="en-US" sz="1050" kern="100" dirty="0">
                          <a:effectLst/>
                        </a:rPr>
                        <a:t>EXECUTE</a:t>
                      </a:r>
                      <a:r>
                        <a:rPr lang="zh-CN" sz="1050" kern="100" dirty="0">
                          <a:effectLst/>
                        </a:rPr>
                        <a:t>、</a:t>
                      </a:r>
                      <a:r>
                        <a:rPr lang="en-US" sz="1050" kern="100" dirty="0">
                          <a:effectLst/>
                        </a:rPr>
                        <a:t>INSERT</a:t>
                      </a:r>
                      <a:r>
                        <a:rPr lang="zh-CN" sz="1050" kern="100" dirty="0">
                          <a:effectLst/>
                        </a:rPr>
                        <a:t>、</a:t>
                      </a:r>
                      <a:r>
                        <a:rPr lang="en-US" sz="1050" kern="100" dirty="0">
                          <a:effectLst/>
                        </a:rPr>
                        <a:t>SELECT </a:t>
                      </a:r>
                      <a:r>
                        <a:rPr lang="zh-CN" sz="1050" kern="100" dirty="0">
                          <a:effectLst/>
                        </a:rPr>
                        <a:t>、</a:t>
                      </a:r>
                      <a:r>
                        <a:rPr lang="en-US" sz="1050" kern="100" dirty="0">
                          <a:effectLst/>
                        </a:rPr>
                        <a:t>UPDATE</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4" name="矩形 3"/>
          <p:cNvSpPr/>
          <p:nvPr/>
        </p:nvSpPr>
        <p:spPr>
          <a:xfrm>
            <a:off x="3323419" y="4279999"/>
            <a:ext cx="2736647" cy="369332"/>
          </a:xfrm>
          <a:prstGeom prst="rect">
            <a:avLst/>
          </a:prstGeom>
        </p:spPr>
        <p:txBody>
          <a:bodyPr wrap="none">
            <a:spAutoFit/>
          </a:bodyPr>
          <a:lstStyle/>
          <a:p>
            <a:r>
              <a:rPr lang="zh-CN" altLang="en-US" dirty="0"/>
              <a:t>表13-5 主要安全对象权限</a:t>
            </a:r>
          </a:p>
        </p:txBody>
      </p:sp>
    </p:spTree>
    <p:extLst>
      <p:ext uri="{BB962C8B-B14F-4D97-AF65-F5344CB8AC3E}">
        <p14:creationId xmlns:p14="http://schemas.microsoft.com/office/powerpoint/2010/main" val="20762309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53147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en-US" altLang="zh-CN" sz="2400" b="1" dirty="0" smtClean="0"/>
              <a:t>2</a:t>
            </a:r>
            <a:r>
              <a:rPr lang="en-US" altLang="zh-CN" sz="2400" b="1" dirty="0"/>
              <a:t>.</a:t>
            </a:r>
            <a:r>
              <a:rPr lang="zh-CN" altLang="en-US" sz="2400" b="1" dirty="0"/>
              <a:t>权限管理</a:t>
            </a:r>
          </a:p>
          <a:p>
            <a:r>
              <a:rPr lang="zh-CN" altLang="en-US" sz="2400" dirty="0"/>
              <a:t>权限管理主要包括授予权限、拒绝访问和撤销权限三种操作。</a:t>
            </a:r>
          </a:p>
          <a:p>
            <a:r>
              <a:rPr lang="zh-CN" altLang="en-US" sz="2400" dirty="0"/>
              <a:t>（</a:t>
            </a:r>
            <a:r>
              <a:rPr lang="en-US" altLang="zh-CN" sz="2400" dirty="0"/>
              <a:t>1</a:t>
            </a:r>
            <a:r>
              <a:rPr lang="zh-CN" altLang="en-US" sz="2400" dirty="0"/>
              <a:t>）授予权限</a:t>
            </a:r>
          </a:p>
          <a:p>
            <a:r>
              <a:rPr lang="zh-CN" altLang="en-US" sz="2400" dirty="0"/>
              <a:t>允许某个用户或角色对某个对象执行某种操作。可以使用</a:t>
            </a:r>
            <a:r>
              <a:rPr lang="en-US" altLang="zh-CN" sz="2400" dirty="0"/>
              <a:t>SQL</a:t>
            </a:r>
            <a:r>
              <a:rPr lang="zh-CN" altLang="en-US" sz="2400" dirty="0"/>
              <a:t>命令</a:t>
            </a:r>
            <a:r>
              <a:rPr lang="en-US" altLang="zh-CN" sz="2400" dirty="0"/>
              <a:t>GRANT</a:t>
            </a:r>
            <a:r>
              <a:rPr lang="zh-CN" altLang="en-US" sz="2400" dirty="0"/>
              <a:t>实现该功能，也可以在</a:t>
            </a:r>
            <a:r>
              <a:rPr lang="en-US" altLang="zh-CN" sz="2400" dirty="0"/>
              <a:t>SSMS</a:t>
            </a:r>
            <a:r>
              <a:rPr lang="zh-CN" altLang="en-US" sz="2400" dirty="0"/>
              <a:t>中的复选框中选择对号“”实现。</a:t>
            </a:r>
          </a:p>
          <a:p>
            <a:r>
              <a:rPr lang="zh-CN" altLang="en-US" sz="2400" dirty="0"/>
              <a:t>使用</a:t>
            </a:r>
            <a:r>
              <a:rPr lang="en-US" altLang="zh-CN" sz="2400" dirty="0"/>
              <a:t>GRANT</a:t>
            </a:r>
            <a:r>
              <a:rPr lang="zh-CN" altLang="en-US" sz="2400" dirty="0"/>
              <a:t>语句可以给数据库用户或者数据库角色授予数据库级别或者对象级别的权限，语法格式如下：</a:t>
            </a:r>
          </a:p>
          <a:p>
            <a:r>
              <a:rPr lang="en-US" altLang="zh-CN" sz="2400" dirty="0"/>
              <a:t>GRANT {ALL[PRIVILEGES]}|</a:t>
            </a:r>
            <a:r>
              <a:rPr lang="zh-CN" altLang="en-US" sz="2400" dirty="0"/>
              <a:t>权限</a:t>
            </a:r>
            <a:r>
              <a:rPr lang="en-US" altLang="zh-CN" sz="2400" dirty="0"/>
              <a:t>[(</a:t>
            </a:r>
            <a:r>
              <a:rPr lang="zh-CN" altLang="en-US" sz="2400" dirty="0"/>
              <a:t>列</a:t>
            </a:r>
            <a:r>
              <a:rPr lang="en-US" altLang="zh-CN" sz="2400" dirty="0"/>
              <a:t>[,…])][,…]</a:t>
            </a:r>
          </a:p>
          <a:p>
            <a:r>
              <a:rPr lang="en-US" altLang="zh-CN" sz="2400" dirty="0"/>
              <a:t>    [ON </a:t>
            </a:r>
            <a:r>
              <a:rPr lang="zh-CN" altLang="en-US" sz="2400" dirty="0"/>
              <a:t>安全对象</a:t>
            </a:r>
            <a:r>
              <a:rPr lang="en-US" altLang="zh-CN" sz="2400" dirty="0"/>
              <a:t>]TO </a:t>
            </a:r>
            <a:r>
              <a:rPr lang="zh-CN" altLang="en-US" sz="2400" dirty="0"/>
              <a:t>主体</a:t>
            </a:r>
            <a:r>
              <a:rPr lang="en-US" altLang="zh-CN" sz="2400" dirty="0"/>
              <a:t>[,…]</a:t>
            </a:r>
          </a:p>
          <a:p>
            <a:r>
              <a:rPr lang="en-US" altLang="zh-CN" sz="2400" dirty="0"/>
              <a:t>    [WITH GRANT OPTION][AS </a:t>
            </a:r>
            <a:r>
              <a:rPr lang="zh-CN" altLang="en-US" sz="2400" dirty="0"/>
              <a:t>主体</a:t>
            </a:r>
            <a:r>
              <a:rPr lang="en-US" altLang="zh-CN" sz="2400" dirty="0"/>
              <a:t>]</a:t>
            </a:r>
            <a:endParaRPr lang="zh-CN" altLang="zh-CN" sz="2400" dirty="0"/>
          </a:p>
        </p:txBody>
      </p:sp>
    </p:spTree>
    <p:extLst>
      <p:ext uri="{BB962C8B-B14F-4D97-AF65-F5344CB8AC3E}">
        <p14:creationId xmlns:p14="http://schemas.microsoft.com/office/powerpoint/2010/main" val="30324305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en-US" altLang="zh-CN" sz="2400" dirty="0">
                <a:sym typeface="Wingdings" panose="05000000000000000000" pitchFamily="2" charset="2"/>
              </a:rPr>
              <a:t></a:t>
            </a:r>
            <a:r>
              <a:rPr lang="en-US" altLang="zh-CN" sz="2400" dirty="0"/>
              <a:t>ALL</a:t>
            </a:r>
            <a:r>
              <a:rPr lang="zh-CN" altLang="zh-CN" sz="2400" dirty="0"/>
              <a:t>：指所有权限。</a:t>
            </a:r>
            <a:r>
              <a:rPr lang="en-US" altLang="zh-CN" sz="2400" dirty="0"/>
              <a:t>ALL PRIVILIGES</a:t>
            </a:r>
            <a:r>
              <a:rPr lang="zh-CN" altLang="zh-CN" sz="2400" dirty="0"/>
              <a:t>是</a:t>
            </a:r>
            <a:r>
              <a:rPr lang="en-US" altLang="zh-CN" sz="2400" dirty="0"/>
              <a:t>SQL-92</a:t>
            </a:r>
            <a:r>
              <a:rPr lang="zh-CN" altLang="zh-CN" sz="2400" dirty="0"/>
              <a:t>标准用法。</a:t>
            </a:r>
          </a:p>
          <a:p>
            <a:r>
              <a:rPr lang="en-US" altLang="zh-CN" sz="2400" dirty="0">
                <a:sym typeface="Wingdings" panose="05000000000000000000" pitchFamily="2" charset="2"/>
              </a:rPr>
              <a:t></a:t>
            </a:r>
            <a:r>
              <a:rPr lang="zh-CN" altLang="zh-CN" sz="2400" dirty="0"/>
              <a:t>权限：权限名称。不同的安全对象，权限的取值也不同。数据库的权限取值可以为</a:t>
            </a:r>
            <a:r>
              <a:rPr lang="en-US" altLang="zh-CN" sz="2400" dirty="0"/>
              <a:t>BACKUP DATABASE</a:t>
            </a:r>
            <a:r>
              <a:rPr lang="zh-CN" altLang="zh-CN" sz="2400" dirty="0"/>
              <a:t>、</a:t>
            </a:r>
            <a:r>
              <a:rPr lang="en-US" altLang="zh-CN" sz="2400" dirty="0"/>
              <a:t>BACKUP LOG</a:t>
            </a:r>
            <a:r>
              <a:rPr lang="zh-CN" altLang="zh-CN" sz="2400" dirty="0"/>
              <a:t>、</a:t>
            </a:r>
            <a:r>
              <a:rPr lang="en-US" altLang="zh-CN" sz="2400" dirty="0"/>
              <a:t>CREATE DATABASE</a:t>
            </a:r>
            <a:r>
              <a:rPr lang="zh-CN" altLang="zh-CN" sz="2400" dirty="0"/>
              <a:t>、</a:t>
            </a:r>
            <a:r>
              <a:rPr lang="en-US" altLang="zh-CN" sz="2400" dirty="0"/>
              <a:t>CREATE DEFAULT</a:t>
            </a:r>
            <a:r>
              <a:rPr lang="zh-CN" altLang="zh-CN" sz="2400" dirty="0"/>
              <a:t>、</a:t>
            </a:r>
            <a:r>
              <a:rPr lang="en-US" altLang="zh-CN" sz="2400" dirty="0"/>
              <a:t>CREATE FUNCTION</a:t>
            </a:r>
            <a:r>
              <a:rPr lang="zh-CN" altLang="zh-CN" sz="2400" dirty="0"/>
              <a:t>、</a:t>
            </a:r>
            <a:r>
              <a:rPr lang="en-US" altLang="zh-CN" sz="2400" dirty="0"/>
              <a:t>CREATE PROCEDURE</a:t>
            </a:r>
            <a:r>
              <a:rPr lang="zh-CN" altLang="zh-CN" sz="2400" dirty="0"/>
              <a:t>、</a:t>
            </a:r>
            <a:r>
              <a:rPr lang="en-US" altLang="zh-CN" sz="2400" dirty="0"/>
              <a:t>CREATE RULE</a:t>
            </a:r>
            <a:r>
              <a:rPr lang="zh-CN" altLang="zh-CN" sz="2400" dirty="0"/>
              <a:t>、</a:t>
            </a:r>
            <a:r>
              <a:rPr lang="en-US" altLang="zh-CN" sz="2400" dirty="0"/>
              <a:t>CREATE TABLE</a:t>
            </a:r>
            <a:r>
              <a:rPr lang="zh-CN" altLang="zh-CN" sz="2400" dirty="0"/>
              <a:t>和</a:t>
            </a:r>
            <a:r>
              <a:rPr lang="en-US" altLang="zh-CN" sz="2400" dirty="0"/>
              <a:t>CREATE VIEW</a:t>
            </a:r>
            <a:r>
              <a:rPr lang="zh-CN" altLang="zh-CN" sz="2400" dirty="0"/>
              <a:t>等；表、视图或表值函数的权限可以是</a:t>
            </a:r>
            <a:r>
              <a:rPr lang="en-US" altLang="zh-CN" sz="2400" dirty="0"/>
              <a:t> SELECT</a:t>
            </a:r>
            <a:r>
              <a:rPr lang="zh-CN" altLang="zh-CN" sz="2400" dirty="0"/>
              <a:t>、</a:t>
            </a:r>
            <a:r>
              <a:rPr lang="en-US" altLang="zh-CN" sz="2400" dirty="0"/>
              <a:t>INSERT</a:t>
            </a:r>
            <a:r>
              <a:rPr lang="zh-CN" altLang="zh-CN" sz="2400" dirty="0"/>
              <a:t>、</a:t>
            </a:r>
            <a:r>
              <a:rPr lang="en-US" altLang="zh-CN" sz="2400" dirty="0"/>
              <a:t>DELETE</a:t>
            </a:r>
            <a:r>
              <a:rPr lang="zh-CN" altLang="zh-CN" sz="2400" dirty="0"/>
              <a:t>、</a:t>
            </a:r>
            <a:r>
              <a:rPr lang="en-US" altLang="zh-CN" sz="2400" dirty="0"/>
              <a:t>UPDATE</a:t>
            </a:r>
            <a:r>
              <a:rPr lang="zh-CN" altLang="zh-CN" sz="2400" dirty="0"/>
              <a:t>或</a:t>
            </a:r>
            <a:r>
              <a:rPr lang="en-US" altLang="zh-CN" sz="2400" dirty="0"/>
              <a:t>REFERENCES</a:t>
            </a:r>
            <a:r>
              <a:rPr lang="zh-CN" altLang="zh-CN" sz="2400" dirty="0"/>
              <a:t>；存储过程的权限为</a:t>
            </a:r>
            <a:r>
              <a:rPr lang="en-US" altLang="zh-CN" sz="2400" dirty="0"/>
              <a:t>EXECUTE</a:t>
            </a:r>
            <a:r>
              <a:rPr lang="zh-CN" altLang="zh-CN" sz="2400" dirty="0"/>
              <a:t>。</a:t>
            </a:r>
          </a:p>
          <a:p>
            <a:r>
              <a:rPr lang="en-US" altLang="zh-CN" sz="2400" dirty="0">
                <a:sym typeface="Wingdings" panose="05000000000000000000" pitchFamily="2" charset="2"/>
              </a:rPr>
              <a:t></a:t>
            </a:r>
            <a:r>
              <a:rPr lang="zh-CN" altLang="zh-CN" sz="2400" dirty="0"/>
              <a:t>列：指定表、视图或表值函数中要授予其权限的列的名称。</a:t>
            </a:r>
          </a:p>
          <a:p>
            <a:r>
              <a:rPr lang="en-US" altLang="zh-CN" sz="2400" dirty="0">
                <a:sym typeface="Wingdings" panose="05000000000000000000" pitchFamily="2" charset="2"/>
              </a:rPr>
              <a:t></a:t>
            </a:r>
            <a:r>
              <a:rPr lang="en-US" altLang="zh-CN" sz="2400" dirty="0"/>
              <a:t>ON</a:t>
            </a:r>
            <a:r>
              <a:rPr lang="zh-CN" altLang="zh-CN" sz="2400" dirty="0"/>
              <a:t>安全对象：指定将授予其权限的安全对象。</a:t>
            </a:r>
          </a:p>
          <a:p>
            <a:r>
              <a:rPr lang="en-US" altLang="zh-CN" sz="2400" dirty="0">
                <a:sym typeface="Wingdings" panose="05000000000000000000" pitchFamily="2" charset="2"/>
              </a:rPr>
              <a:t></a:t>
            </a:r>
            <a:r>
              <a:rPr lang="zh-CN" altLang="zh-CN" sz="2400" dirty="0"/>
              <a:t>主体：被授予权限的对象，可以是当前数据库用户、数据库角色。</a:t>
            </a:r>
          </a:p>
          <a:p>
            <a:r>
              <a:rPr lang="en-US" altLang="zh-CN" sz="2400" dirty="0">
                <a:sym typeface="Wingdings" panose="05000000000000000000" pitchFamily="2" charset="2"/>
              </a:rPr>
              <a:t></a:t>
            </a:r>
            <a:r>
              <a:rPr lang="en-US" altLang="zh-CN" sz="2400" dirty="0"/>
              <a:t> WITH GRANT OPTION</a:t>
            </a:r>
            <a:r>
              <a:rPr lang="zh-CN" altLang="zh-CN" sz="2400" dirty="0"/>
              <a:t>：被授权者可以把获得的权限授予其他用户。</a:t>
            </a:r>
          </a:p>
          <a:p>
            <a:r>
              <a:rPr lang="en-US" altLang="zh-CN" sz="2400" dirty="0">
                <a:sym typeface="Wingdings" panose="05000000000000000000" pitchFamily="2" charset="2"/>
              </a:rPr>
              <a:t></a:t>
            </a:r>
            <a:r>
              <a:rPr lang="en-US" altLang="zh-CN" sz="2400" dirty="0"/>
              <a:t>AS</a:t>
            </a:r>
            <a:r>
              <a:rPr lang="zh-CN" altLang="zh-CN" sz="2400" dirty="0"/>
              <a:t>主体：当前数据库中执行</a:t>
            </a:r>
            <a:r>
              <a:rPr lang="en-US" altLang="zh-CN" sz="2400" dirty="0"/>
              <a:t>GRANT</a:t>
            </a:r>
            <a:r>
              <a:rPr lang="zh-CN" altLang="zh-CN" sz="2400" dirty="0"/>
              <a:t>语句的用户所属的角色名或组名。</a:t>
            </a:r>
          </a:p>
        </p:txBody>
      </p:sp>
    </p:spTree>
    <p:extLst>
      <p:ext uri="{BB962C8B-B14F-4D97-AF65-F5344CB8AC3E}">
        <p14:creationId xmlns:p14="http://schemas.microsoft.com/office/powerpoint/2010/main" val="551874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531475"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zh-CN" altLang="en-US" sz="2400" dirty="0" smtClean="0"/>
              <a:t>（</a:t>
            </a:r>
            <a:r>
              <a:rPr lang="en-US" altLang="zh-CN" sz="2400" dirty="0"/>
              <a:t>2</a:t>
            </a:r>
            <a:r>
              <a:rPr lang="zh-CN" altLang="en-US" sz="2400" dirty="0"/>
              <a:t>）拒绝访问</a:t>
            </a:r>
          </a:p>
          <a:p>
            <a:r>
              <a:rPr lang="zh-CN" altLang="en-US" sz="2400" dirty="0"/>
              <a:t>拒绝某个用户或角色对某个对象执行某种操作。可以使用</a:t>
            </a:r>
            <a:r>
              <a:rPr lang="en-US" altLang="zh-CN" sz="2400" dirty="0"/>
              <a:t>SQL</a:t>
            </a:r>
            <a:r>
              <a:rPr lang="zh-CN" altLang="en-US" sz="2400" dirty="0"/>
              <a:t>命令</a:t>
            </a:r>
            <a:r>
              <a:rPr lang="en-US" altLang="zh-CN" sz="2400" dirty="0"/>
              <a:t>DENY</a:t>
            </a:r>
            <a:r>
              <a:rPr lang="zh-CN" altLang="en-US" sz="2400" dirty="0"/>
              <a:t>实现该功能，也可以在</a:t>
            </a:r>
            <a:r>
              <a:rPr lang="en-US" altLang="zh-CN" sz="2400" dirty="0"/>
              <a:t>SSMS</a:t>
            </a:r>
            <a:r>
              <a:rPr lang="zh-CN" altLang="en-US" sz="2400" dirty="0"/>
              <a:t>中的复选框中选择叉号“”实现。</a:t>
            </a:r>
          </a:p>
          <a:p>
            <a:r>
              <a:rPr lang="zh-CN" altLang="en-US" sz="2400" dirty="0"/>
              <a:t>使用</a:t>
            </a:r>
            <a:r>
              <a:rPr lang="en-US" altLang="zh-CN" sz="2400" dirty="0"/>
              <a:t>DENY</a:t>
            </a:r>
            <a:r>
              <a:rPr lang="zh-CN" altLang="en-US" sz="2400" dirty="0"/>
              <a:t>语句可以拒绝给当前数据库中的用户授予权限，防止数据库用户通过组或者角色成员资格继承权限，语法格式如下：</a:t>
            </a:r>
          </a:p>
          <a:p>
            <a:r>
              <a:rPr lang="en-US" altLang="zh-CN" sz="2400" dirty="0"/>
              <a:t>DENY {ALL[PRIVILEGES]}|</a:t>
            </a:r>
            <a:r>
              <a:rPr lang="zh-CN" altLang="en-US" sz="2400" dirty="0"/>
              <a:t>权限</a:t>
            </a:r>
            <a:r>
              <a:rPr lang="en-US" altLang="zh-CN" sz="2400" dirty="0"/>
              <a:t>[(</a:t>
            </a:r>
            <a:r>
              <a:rPr lang="zh-CN" altLang="en-US" sz="2400" dirty="0"/>
              <a:t>列</a:t>
            </a:r>
            <a:r>
              <a:rPr lang="en-US" altLang="zh-CN" sz="2400" dirty="0"/>
              <a:t>[,…])][,…]</a:t>
            </a:r>
          </a:p>
          <a:p>
            <a:r>
              <a:rPr lang="en-US" altLang="zh-CN" sz="2400" dirty="0"/>
              <a:t>    [ON </a:t>
            </a:r>
            <a:r>
              <a:rPr lang="zh-CN" altLang="en-US" sz="2400" dirty="0"/>
              <a:t>安全对象</a:t>
            </a:r>
            <a:r>
              <a:rPr lang="en-US" altLang="zh-CN" sz="2400" dirty="0"/>
              <a:t>]TO </a:t>
            </a:r>
            <a:r>
              <a:rPr lang="zh-CN" altLang="en-US" sz="2400" dirty="0"/>
              <a:t>主体</a:t>
            </a:r>
            <a:r>
              <a:rPr lang="en-US" altLang="zh-CN" sz="2400" dirty="0"/>
              <a:t>[,…]</a:t>
            </a:r>
          </a:p>
          <a:p>
            <a:r>
              <a:rPr lang="en-US" altLang="zh-CN" sz="2400" dirty="0"/>
              <a:t>    [CASCADE][AS </a:t>
            </a:r>
            <a:r>
              <a:rPr lang="zh-CN" altLang="en-US" sz="2400" dirty="0"/>
              <a:t>主体</a:t>
            </a:r>
            <a:r>
              <a:rPr lang="en-US" altLang="zh-CN" sz="2400" dirty="0"/>
              <a:t>]</a:t>
            </a:r>
          </a:p>
          <a:p>
            <a:r>
              <a:rPr lang="zh-CN" altLang="en-US" sz="2400" dirty="0"/>
              <a:t>说明：</a:t>
            </a:r>
          </a:p>
          <a:p>
            <a:r>
              <a:rPr lang="en-US" altLang="zh-CN" sz="2400" dirty="0">
                <a:sym typeface="Wingdings" panose="05000000000000000000" pitchFamily="2" charset="2"/>
              </a:rPr>
              <a:t></a:t>
            </a:r>
            <a:r>
              <a:rPr lang="en-US" altLang="zh-CN" sz="2400" dirty="0"/>
              <a:t>DENY</a:t>
            </a:r>
            <a:r>
              <a:rPr lang="zh-CN" altLang="zh-CN" sz="2400" dirty="0"/>
              <a:t>语法格式中各项的含义与</a:t>
            </a:r>
            <a:r>
              <a:rPr lang="en-US" altLang="zh-CN" sz="2400" dirty="0"/>
              <a:t>GRANT</a:t>
            </a:r>
            <a:r>
              <a:rPr lang="zh-CN" altLang="zh-CN" sz="2400" dirty="0"/>
              <a:t>中的相同项含义类似，不再赘述。</a:t>
            </a:r>
          </a:p>
          <a:p>
            <a:r>
              <a:rPr lang="en-US" altLang="zh-CN" sz="2400" dirty="0">
                <a:sym typeface="Wingdings" panose="05000000000000000000" pitchFamily="2" charset="2"/>
              </a:rPr>
              <a:t></a:t>
            </a:r>
            <a:r>
              <a:rPr lang="en-US" altLang="zh-CN" sz="2400" dirty="0"/>
              <a:t> CASCADE</a:t>
            </a:r>
            <a:r>
              <a:rPr lang="zh-CN" altLang="zh-CN" sz="2400" dirty="0"/>
              <a:t>：拒绝授予指定用户或者角色的权限，同时对该用户或者角色授予该权限的所有其他用户和角色也拒绝授予该权限。</a:t>
            </a:r>
          </a:p>
        </p:txBody>
      </p:sp>
    </p:spTree>
    <p:extLst>
      <p:ext uri="{BB962C8B-B14F-4D97-AF65-F5344CB8AC3E}">
        <p14:creationId xmlns:p14="http://schemas.microsoft.com/office/powerpoint/2010/main" val="13295771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13.6.1  </a:t>
            </a:r>
            <a:r>
              <a:rPr lang="zh-CN" altLang="zh-CN" sz="3200" b="1" dirty="0"/>
              <a:t>相关知识</a:t>
            </a:r>
          </a:p>
        </p:txBody>
      </p:sp>
      <p:sp>
        <p:nvSpPr>
          <p:cNvPr id="19" name="文本框 29"/>
          <p:cNvSpPr txBox="1"/>
          <p:nvPr/>
        </p:nvSpPr>
        <p:spPr>
          <a:xfrm>
            <a:off x="8189913" y="835025"/>
            <a:ext cx="341632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97770" y="1670050"/>
            <a:ext cx="1091995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endParaRPr lang="en-US" altLang="zh-CN" sz="2400" dirty="0" smtClean="0"/>
          </a:p>
          <a:p>
            <a:r>
              <a:rPr lang="zh-CN" altLang="en-US" sz="2400" dirty="0"/>
              <a:t>（</a:t>
            </a:r>
            <a:r>
              <a:rPr lang="en-US" altLang="zh-CN" sz="2400" dirty="0"/>
              <a:t>3</a:t>
            </a:r>
            <a:r>
              <a:rPr lang="zh-CN" altLang="en-US" sz="2400" dirty="0"/>
              <a:t>）撤销权限</a:t>
            </a:r>
          </a:p>
          <a:p>
            <a:r>
              <a:rPr lang="zh-CN" altLang="en-US" sz="2400" dirty="0"/>
              <a:t>撤销以前给当前数据库用户授予或拒绝的权限，语法格式如下：</a:t>
            </a:r>
          </a:p>
          <a:p>
            <a:r>
              <a:rPr lang="en-US" altLang="zh-CN" sz="2400" dirty="0"/>
              <a:t>REVOKE[GRANT OPTION FOR] {ALL[PRIVILEGES] |</a:t>
            </a:r>
            <a:r>
              <a:rPr lang="zh-CN" altLang="en-US" sz="2400" dirty="0"/>
              <a:t>权限</a:t>
            </a:r>
            <a:r>
              <a:rPr lang="en-US" altLang="zh-CN" sz="2400" dirty="0"/>
              <a:t>[(</a:t>
            </a:r>
            <a:r>
              <a:rPr lang="zh-CN" altLang="en-US" sz="2400" dirty="0"/>
              <a:t>列</a:t>
            </a:r>
            <a:r>
              <a:rPr lang="en-US" altLang="zh-CN" sz="2400" dirty="0"/>
              <a:t>[,…])][,…] }</a:t>
            </a:r>
          </a:p>
          <a:p>
            <a:r>
              <a:rPr lang="en-US" altLang="zh-CN" sz="2400" dirty="0"/>
              <a:t>    [ON </a:t>
            </a:r>
            <a:r>
              <a:rPr lang="zh-CN" altLang="en-US" sz="2400" dirty="0"/>
              <a:t>安全对象</a:t>
            </a:r>
            <a:r>
              <a:rPr lang="en-US" altLang="zh-CN" sz="2400" dirty="0"/>
              <a:t>]{TO|FROM} </a:t>
            </a:r>
            <a:r>
              <a:rPr lang="zh-CN" altLang="en-US" sz="2400" dirty="0"/>
              <a:t>主体</a:t>
            </a:r>
            <a:r>
              <a:rPr lang="en-US" altLang="zh-CN" sz="2400" dirty="0"/>
              <a:t>[,…]</a:t>
            </a:r>
          </a:p>
          <a:p>
            <a:r>
              <a:rPr lang="en-US" altLang="zh-CN" sz="2400" dirty="0"/>
              <a:t>    [CASCADE][AS </a:t>
            </a:r>
            <a:r>
              <a:rPr lang="zh-CN" altLang="en-US" sz="2400" dirty="0"/>
              <a:t>主体</a:t>
            </a:r>
            <a:r>
              <a:rPr lang="en-US" altLang="zh-CN" sz="2400" dirty="0"/>
              <a:t>]</a:t>
            </a:r>
          </a:p>
          <a:p>
            <a:r>
              <a:rPr lang="zh-CN" altLang="en-US" sz="2400" dirty="0"/>
              <a:t>说明：</a:t>
            </a:r>
          </a:p>
          <a:p>
            <a:r>
              <a:rPr lang="en-US" altLang="zh-CN" sz="2400" dirty="0">
                <a:sym typeface="Wingdings" panose="05000000000000000000" pitchFamily="2" charset="2"/>
              </a:rPr>
              <a:t></a:t>
            </a:r>
            <a:r>
              <a:rPr lang="en-US" altLang="zh-CN" sz="2400" dirty="0"/>
              <a:t>REVOKE</a:t>
            </a:r>
            <a:r>
              <a:rPr lang="zh-CN" altLang="zh-CN" sz="2400" dirty="0"/>
              <a:t>语法格式中各项的含义与</a:t>
            </a:r>
            <a:r>
              <a:rPr lang="en-US" altLang="zh-CN" sz="2400" dirty="0"/>
              <a:t>GRANT</a:t>
            </a:r>
            <a:r>
              <a:rPr lang="zh-CN" altLang="zh-CN" sz="2400" dirty="0"/>
              <a:t>中的相同项含义类似，不再赘述。</a:t>
            </a:r>
          </a:p>
          <a:p>
            <a:r>
              <a:rPr lang="en-US" altLang="zh-CN" sz="2400" dirty="0">
                <a:sym typeface="Wingdings" panose="05000000000000000000" pitchFamily="2" charset="2"/>
              </a:rPr>
              <a:t></a:t>
            </a:r>
            <a:r>
              <a:rPr lang="en-US" altLang="zh-CN" sz="2400" dirty="0"/>
              <a:t> CASCADE</a:t>
            </a:r>
            <a:r>
              <a:rPr lang="zh-CN" altLang="zh-CN" sz="2400" dirty="0"/>
              <a:t>：回收指定用户或者角色的权限，同时回收转授出的权限。</a:t>
            </a:r>
          </a:p>
        </p:txBody>
      </p:sp>
    </p:spTree>
    <p:extLst>
      <p:ext uri="{BB962C8B-B14F-4D97-AF65-F5344CB8AC3E}">
        <p14:creationId xmlns:p14="http://schemas.microsoft.com/office/powerpoint/2010/main" val="14598523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5388"/>
            <a:ext cx="1053147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：以系统管理员身份登陆到</a:t>
            </a:r>
            <a:r>
              <a:rPr lang="en-US" altLang="zh-CN" sz="2400" dirty="0"/>
              <a:t>SQL Server</a:t>
            </a:r>
            <a:r>
              <a:rPr lang="zh-CN" altLang="en-US" sz="2400" dirty="0"/>
              <a:t>服务器，在</a:t>
            </a:r>
            <a:r>
              <a:rPr lang="en-US" altLang="zh-CN" sz="2400" dirty="0"/>
              <a:t>SSMS</a:t>
            </a:r>
            <a:r>
              <a:rPr lang="zh-CN" altLang="en-US" sz="2400" dirty="0"/>
              <a:t>中，依次展开“数据库”</a:t>
            </a:r>
            <a:r>
              <a:rPr lang="en-US" altLang="zh-CN" sz="2400" dirty="0"/>
              <a:t>|“Student”</a:t>
            </a:r>
            <a:r>
              <a:rPr lang="zh-CN" altLang="en-US" sz="2400" dirty="0"/>
              <a:t>，右击“</a:t>
            </a:r>
            <a:r>
              <a:rPr lang="en-US" altLang="zh-CN" sz="2400" dirty="0"/>
              <a:t>Student”</a:t>
            </a:r>
            <a:r>
              <a:rPr lang="zh-CN" altLang="en-US" sz="2400" dirty="0"/>
              <a:t>节点，在弹出的快捷菜单中依次选择“属性”菜单项进入到“数据库属性”对话框，在该窗口中选择“权限”页，如图</a:t>
            </a:r>
            <a:r>
              <a:rPr lang="en-US" altLang="zh-CN" sz="2400" dirty="0"/>
              <a:t>13-20</a:t>
            </a:r>
            <a:r>
              <a:rPr lang="zh-CN" altLang="en-US" sz="2400" dirty="0"/>
              <a:t>所示。</a:t>
            </a:r>
          </a:p>
          <a:p>
            <a:pPr indent="457200" eaLnBrk="1" hangingPunct="1"/>
            <a:r>
              <a:rPr lang="zh-CN" altLang="en-US" sz="2400" dirty="0"/>
              <a:t> </a:t>
            </a:r>
          </a:p>
          <a:p>
            <a:pPr indent="457200" eaLnBrk="1" hangingPunct="1"/>
            <a:r>
              <a:rPr lang="zh-CN" altLang="en-US" sz="2400" dirty="0" smtClean="0"/>
              <a:t>步骤</a:t>
            </a:r>
            <a:r>
              <a:rPr lang="en-US" altLang="zh-CN" sz="2400" dirty="0"/>
              <a:t>2</a:t>
            </a:r>
            <a:r>
              <a:rPr lang="zh-CN" altLang="en-US" sz="2400" dirty="0"/>
              <a:t>：在“用户或角色”栏中选择需要授予权限的用户或角色“</a:t>
            </a:r>
            <a:r>
              <a:rPr lang="en-US" altLang="zh-CN" sz="2400" dirty="0" err="1"/>
              <a:t>lgx</a:t>
            </a:r>
            <a:r>
              <a:rPr lang="en-US" altLang="zh-CN" sz="2400" dirty="0"/>
              <a:t>”</a:t>
            </a:r>
            <a:r>
              <a:rPr lang="zh-CN" altLang="en-US" sz="2400" dirty="0"/>
              <a:t>，在窗口下方的权限列表中找到需要设置的权限 “创建表”后的复选框中打钩，如图</a:t>
            </a:r>
            <a:r>
              <a:rPr lang="en-US" altLang="zh-CN" sz="2400" dirty="0"/>
              <a:t>13-20</a:t>
            </a:r>
            <a:r>
              <a:rPr lang="zh-CN" altLang="en-US" sz="2400" dirty="0"/>
              <a:t>所示，单击“确定”按钮，完成数据库权限的设置</a:t>
            </a:r>
            <a:r>
              <a:rPr lang="zh-CN" altLang="en-US" sz="2400" dirty="0" smtClean="0"/>
              <a:t>。</a:t>
            </a:r>
            <a:endParaRPr lang="zh-CN" altLang="en-US" sz="2400" dirty="0"/>
          </a:p>
          <a:p>
            <a:pPr indent="457200" eaLnBrk="1" hangingPunct="1"/>
            <a:r>
              <a:rPr lang="zh-CN" altLang="en-US" sz="2400" dirty="0"/>
              <a:t>步骤</a:t>
            </a:r>
            <a:r>
              <a:rPr lang="en-US" altLang="zh-CN" sz="2400" dirty="0"/>
              <a:t>3</a:t>
            </a:r>
            <a:r>
              <a:rPr lang="zh-CN" altLang="en-US" sz="2400" dirty="0"/>
              <a:t>：在</a:t>
            </a:r>
            <a:r>
              <a:rPr lang="en-US" altLang="zh-CN" sz="2400" dirty="0"/>
              <a:t>SSMS</a:t>
            </a:r>
            <a:r>
              <a:rPr lang="zh-CN" altLang="en-US" sz="2400" dirty="0"/>
              <a:t>中，依次展开“数据库”</a:t>
            </a:r>
            <a:r>
              <a:rPr lang="en-US" altLang="zh-CN" sz="2400" dirty="0"/>
              <a:t>|“Student”|“</a:t>
            </a:r>
            <a:r>
              <a:rPr lang="zh-CN" altLang="en-US" sz="2400" dirty="0"/>
              <a:t>表”</a:t>
            </a:r>
            <a:r>
              <a:rPr lang="en-US" altLang="zh-CN" sz="2400" dirty="0"/>
              <a:t>|“</a:t>
            </a:r>
            <a:r>
              <a:rPr lang="zh-CN" altLang="en-US" sz="2400" dirty="0"/>
              <a:t>学生表”，右击“学生表”节点，在弹出的快捷菜单中依次选择“属性”菜单项进入到“表属性”对话框，在该窗口中选择“权限”页，如图</a:t>
            </a:r>
            <a:r>
              <a:rPr lang="en-US" altLang="zh-CN" sz="2400" dirty="0"/>
              <a:t>13-21</a:t>
            </a:r>
            <a:r>
              <a:rPr lang="zh-CN" altLang="en-US" sz="2400" dirty="0"/>
              <a:t>所示。</a:t>
            </a:r>
            <a:endParaRPr lang="zh-CN"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a:t>方法</a:t>
            </a:r>
            <a:r>
              <a:rPr lang="en-US" altLang="zh-CN" b="1" dirty="0"/>
              <a:t>1. </a:t>
            </a:r>
            <a:r>
              <a:rPr lang="zh-CN" altLang="en-US" b="1" dirty="0"/>
              <a:t>在</a:t>
            </a:r>
            <a:r>
              <a:rPr lang="en-US" altLang="zh-CN" b="1" dirty="0"/>
              <a:t>SSMS</a:t>
            </a:r>
            <a:r>
              <a:rPr lang="zh-CN" altLang="en-US" b="1" dirty="0"/>
              <a:t>中授予权限。</a:t>
            </a:r>
            <a:endParaRPr lang="zh-CN" altLang="zh-CN" dirty="0"/>
          </a:p>
        </p:txBody>
      </p:sp>
      <p:sp>
        <p:nvSpPr>
          <p:cNvPr id="8" name="圆角矩形 7"/>
          <p:cNvSpPr/>
          <p:nvPr/>
        </p:nvSpPr>
        <p:spPr>
          <a:xfrm>
            <a:off x="9876291" y="3745827"/>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6" name="圆角矩形 25"/>
          <p:cNvSpPr/>
          <p:nvPr/>
        </p:nvSpPr>
        <p:spPr>
          <a:xfrm>
            <a:off x="10155238" y="6317851"/>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6729349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83760" y="6069177"/>
            <a:ext cx="2967479" cy="369332"/>
          </a:xfrm>
          <a:prstGeom prst="rect">
            <a:avLst/>
          </a:prstGeom>
        </p:spPr>
        <p:txBody>
          <a:bodyPr wrap="none">
            <a:spAutoFit/>
          </a:bodyPr>
          <a:lstStyle/>
          <a:p>
            <a:r>
              <a:rPr lang="zh-CN" altLang="en-US" dirty="0"/>
              <a:t>图13-1 “服务器属性”窗口</a:t>
            </a:r>
          </a:p>
        </p:txBody>
      </p:sp>
      <p:pic>
        <p:nvPicPr>
          <p:cNvPr id="1026"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949" y="119063"/>
            <a:ext cx="7179808" cy="578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7747573"/>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764905" y="6254750"/>
            <a:ext cx="3315331" cy="369332"/>
          </a:xfrm>
          <a:prstGeom prst="rect">
            <a:avLst/>
          </a:prstGeom>
        </p:spPr>
        <p:txBody>
          <a:bodyPr wrap="none">
            <a:spAutoFit/>
          </a:bodyPr>
          <a:lstStyle/>
          <a:p>
            <a:r>
              <a:rPr lang="zh-CN" altLang="en-US" dirty="0"/>
              <a:t>图13-20 “数据库属性”对话框</a:t>
            </a: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4063" y="632208"/>
            <a:ext cx="6706280" cy="538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4976734"/>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870370" y="6283708"/>
            <a:ext cx="2853666" cy="369332"/>
          </a:xfrm>
          <a:prstGeom prst="rect">
            <a:avLst/>
          </a:prstGeom>
        </p:spPr>
        <p:txBody>
          <a:bodyPr wrap="none">
            <a:spAutoFit/>
          </a:bodyPr>
          <a:lstStyle/>
          <a:p>
            <a:r>
              <a:rPr lang="zh-CN" altLang="en-US" dirty="0"/>
              <a:t>图13-21 “表属性”对话框</a:t>
            </a: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2263" y="715446"/>
            <a:ext cx="6314394" cy="505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6338244"/>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830262" y="2465388"/>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4</a:t>
            </a:r>
            <a:r>
              <a:rPr lang="zh-CN" altLang="en-US" sz="2400" dirty="0"/>
              <a:t>：单击“搜索”按钮，在弹出的“选择用户或角色”对话框中单击“浏览”按钮，选择需要授权的用户或角色“</a:t>
            </a:r>
            <a:r>
              <a:rPr lang="en-US" altLang="zh-CN" sz="2400" dirty="0" err="1"/>
              <a:t>lgx</a:t>
            </a:r>
            <a:r>
              <a:rPr lang="en-US" altLang="zh-CN" sz="2400" dirty="0"/>
              <a:t>”</a:t>
            </a:r>
            <a:r>
              <a:rPr lang="zh-CN" altLang="en-US" sz="2400" dirty="0"/>
              <a:t>，如图</a:t>
            </a:r>
            <a:r>
              <a:rPr lang="en-US" altLang="zh-CN" sz="2400" dirty="0"/>
              <a:t>13-22</a:t>
            </a:r>
            <a:r>
              <a:rPr lang="zh-CN" altLang="en-US" sz="2400" dirty="0"/>
              <a:t>所示。</a:t>
            </a:r>
          </a:p>
          <a:p>
            <a:pPr indent="457200" eaLnBrk="1" hangingPunct="1"/>
            <a:r>
              <a:rPr lang="zh-CN" altLang="en-US" sz="2400" dirty="0"/>
              <a:t> </a:t>
            </a:r>
          </a:p>
          <a:p>
            <a:pPr indent="457200" eaLnBrk="1" hangingPunct="1"/>
            <a:r>
              <a:rPr lang="zh-CN" altLang="en-US" sz="2400" dirty="0" smtClean="0"/>
              <a:t>步骤</a:t>
            </a:r>
            <a:r>
              <a:rPr lang="en-US" altLang="zh-CN" sz="2400" dirty="0"/>
              <a:t>5</a:t>
            </a:r>
            <a:r>
              <a:rPr lang="zh-CN" altLang="en-US" sz="2400" dirty="0"/>
              <a:t>：两次单击“确定”按钮，返回到“表属性”对话框，在该对话框中选择数据库用户</a:t>
            </a:r>
            <a:r>
              <a:rPr lang="en-US" altLang="zh-CN" sz="2400" dirty="0" err="1"/>
              <a:t>lgx</a:t>
            </a:r>
            <a:r>
              <a:rPr lang="zh-CN" altLang="en-US" sz="2400" dirty="0"/>
              <a:t>，在“</a:t>
            </a:r>
            <a:r>
              <a:rPr lang="en-US" altLang="zh-CN" sz="2400" dirty="0" err="1"/>
              <a:t>lgx</a:t>
            </a:r>
            <a:r>
              <a:rPr lang="zh-CN" altLang="en-US" sz="2400" dirty="0"/>
              <a:t>的权限”中选择需要授予的权限“插入”、“选择”，在相应权限的授予列的复选框上打钩，如图</a:t>
            </a:r>
            <a:r>
              <a:rPr lang="en-US" altLang="zh-CN" sz="2400" dirty="0"/>
              <a:t>13-23</a:t>
            </a:r>
            <a:r>
              <a:rPr lang="zh-CN" altLang="en-US" sz="2400" dirty="0"/>
              <a:t>所示。单击“确定”按钮，完成授权。</a:t>
            </a:r>
          </a:p>
          <a:p>
            <a:pPr indent="457200" eaLnBrk="1" hangingPunct="1"/>
            <a:r>
              <a:rPr lang="zh-CN" altLang="en-US" sz="2400" dirty="0"/>
              <a:t> </a:t>
            </a:r>
          </a:p>
          <a:p>
            <a:pPr indent="457200" eaLnBrk="1" hangingPunct="1"/>
            <a:r>
              <a:rPr lang="zh-CN" altLang="en-US" sz="2400" dirty="0" smtClean="0"/>
              <a:t>说明</a:t>
            </a:r>
            <a:r>
              <a:rPr lang="zh-CN" altLang="en-US" sz="2400" dirty="0"/>
              <a:t>：如果授予用户在表列上的</a:t>
            </a:r>
            <a:r>
              <a:rPr lang="en-US" altLang="zh-CN" sz="2400" dirty="0"/>
              <a:t>SELECT</a:t>
            </a:r>
            <a:r>
              <a:rPr lang="zh-CN" altLang="en-US" sz="2400" dirty="0"/>
              <a:t>权限，在选择“选择”权限后单击“列权限”按钮，在弹出的“列权限”对话框中选择要授予权限的列即可。</a:t>
            </a:r>
          </a:p>
          <a:p>
            <a:pPr indent="457200" eaLnBrk="1" hangingPunct="1"/>
            <a:r>
              <a:rPr lang="zh-CN" altLang="en-US" sz="2400" dirty="0"/>
              <a:t>对用户授予权限后，可以用该用户身份登陆到</a:t>
            </a:r>
            <a:r>
              <a:rPr lang="en-US" altLang="zh-CN" sz="2400" dirty="0"/>
              <a:t>SQL Server</a:t>
            </a:r>
            <a:r>
              <a:rPr lang="zh-CN" altLang="en-US" sz="2400" dirty="0"/>
              <a:t>，对数据库执行相关的操作进行测试。</a:t>
            </a:r>
            <a:endParaRPr lang="zh-CN"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a:t>方法</a:t>
            </a:r>
            <a:r>
              <a:rPr lang="en-US" altLang="zh-CN" b="1" dirty="0"/>
              <a:t>1. </a:t>
            </a:r>
            <a:r>
              <a:rPr lang="zh-CN" altLang="en-US" b="1" dirty="0"/>
              <a:t>在</a:t>
            </a:r>
            <a:r>
              <a:rPr lang="en-US" altLang="zh-CN" b="1" dirty="0"/>
              <a:t>SSMS</a:t>
            </a:r>
            <a:r>
              <a:rPr lang="zh-CN" altLang="en-US" b="1" dirty="0"/>
              <a:t>中授予权限。</a:t>
            </a:r>
            <a:endParaRPr lang="zh-CN" altLang="zh-CN" dirty="0"/>
          </a:p>
        </p:txBody>
      </p:sp>
      <p:sp>
        <p:nvSpPr>
          <p:cNvPr id="8" name="圆角矩形 7"/>
          <p:cNvSpPr/>
          <p:nvPr/>
        </p:nvSpPr>
        <p:spPr>
          <a:xfrm>
            <a:off x="10093831" y="3033629"/>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6" name="圆角矩形 25"/>
          <p:cNvSpPr/>
          <p:nvPr/>
        </p:nvSpPr>
        <p:spPr>
          <a:xfrm>
            <a:off x="10093830" y="4742585"/>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41993522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6"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矩形 1"/>
          <p:cNvSpPr/>
          <p:nvPr/>
        </p:nvSpPr>
        <p:spPr>
          <a:xfrm>
            <a:off x="4798678" y="6254750"/>
            <a:ext cx="3084499" cy="369332"/>
          </a:xfrm>
          <a:prstGeom prst="rect">
            <a:avLst/>
          </a:prstGeom>
        </p:spPr>
        <p:txBody>
          <a:bodyPr wrap="none">
            <a:spAutoFit/>
          </a:bodyPr>
          <a:lstStyle/>
          <a:p>
            <a:r>
              <a:rPr lang="zh-CN" altLang="en-US" dirty="0"/>
              <a:t>图13-22 “查找对象”对话框</a:t>
            </a:r>
          </a:p>
        </p:txBody>
      </p:sp>
      <p:pic>
        <p:nvPicPr>
          <p:cNvPr id="25602"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577" y="1588635"/>
            <a:ext cx="6823078" cy="375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895518"/>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4207502" y="5885418"/>
            <a:ext cx="3776996" cy="369332"/>
          </a:xfrm>
          <a:prstGeom prst="rect">
            <a:avLst/>
          </a:prstGeom>
        </p:spPr>
        <p:txBody>
          <a:bodyPr wrap="none">
            <a:spAutoFit/>
          </a:bodyPr>
          <a:lstStyle/>
          <a:p>
            <a:r>
              <a:rPr lang="zh-CN" altLang="en-US" dirty="0"/>
              <a:t>图13-23 “表属性”授予权限对话框</a:t>
            </a:r>
          </a:p>
        </p:txBody>
      </p:sp>
      <p:pic>
        <p:nvPicPr>
          <p:cNvPr id="26626"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578" y="641577"/>
            <a:ext cx="6102122" cy="491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774582"/>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830262" y="2465388"/>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p>
          <a:p>
            <a:pPr indent="457200" eaLnBrk="1" hangingPunct="1"/>
            <a:r>
              <a:rPr lang="zh-CN" altLang="en-US" sz="2400" dirty="0"/>
              <a:t>步骤</a:t>
            </a:r>
            <a:r>
              <a:rPr lang="en-US" altLang="zh-CN" sz="2400" dirty="0"/>
              <a:t>2</a:t>
            </a:r>
            <a:r>
              <a:rPr lang="zh-CN" altLang="en-US" sz="2400" dirty="0"/>
              <a:t>：在“查询编辑器”窗口中输入命令：</a:t>
            </a:r>
          </a:p>
          <a:p>
            <a:pPr indent="457200" eaLnBrk="1" hangingPunct="1"/>
            <a:r>
              <a:rPr lang="en-US" altLang="zh-CN" sz="2400" dirty="0"/>
              <a:t>USE Student</a:t>
            </a:r>
          </a:p>
          <a:p>
            <a:pPr indent="457200" eaLnBrk="1" hangingPunct="1"/>
            <a:r>
              <a:rPr lang="en-US" altLang="zh-CN" sz="2400" dirty="0"/>
              <a:t>GO</a:t>
            </a:r>
          </a:p>
          <a:p>
            <a:pPr indent="457200" eaLnBrk="1" hangingPunct="1"/>
            <a:r>
              <a:rPr lang="en-US" altLang="zh-CN" sz="2400" dirty="0"/>
              <a:t>GRANT CREATE TABLE</a:t>
            </a:r>
          </a:p>
          <a:p>
            <a:pPr indent="457200" eaLnBrk="1" hangingPunct="1"/>
            <a:r>
              <a:rPr lang="en-US" altLang="zh-CN" sz="2400" dirty="0"/>
              <a:t>TO </a:t>
            </a:r>
            <a:r>
              <a:rPr lang="en-US" altLang="zh-CN" sz="2400" dirty="0" err="1"/>
              <a:t>lgx</a:t>
            </a:r>
            <a:endParaRPr lang="en-US" altLang="zh-CN" sz="2400" dirty="0"/>
          </a:p>
          <a:p>
            <a:pPr indent="457200" eaLnBrk="1" hangingPunct="1"/>
            <a:r>
              <a:rPr lang="en-US" altLang="zh-CN" sz="2400" dirty="0"/>
              <a:t>GO</a:t>
            </a:r>
          </a:p>
          <a:p>
            <a:pPr indent="457200" eaLnBrk="1" hangingPunct="1"/>
            <a:r>
              <a:rPr lang="en-US" altLang="zh-CN" sz="2400" dirty="0"/>
              <a:t>GRANT INSERT,SELECT</a:t>
            </a:r>
          </a:p>
          <a:p>
            <a:pPr indent="457200" eaLnBrk="1" hangingPunct="1"/>
            <a:r>
              <a:rPr lang="en-US" altLang="zh-CN" sz="2400" dirty="0"/>
              <a:t>ON </a:t>
            </a:r>
            <a:r>
              <a:rPr lang="zh-CN" altLang="en-US" sz="2400" dirty="0"/>
              <a:t>学生表</a:t>
            </a:r>
          </a:p>
          <a:p>
            <a:pPr indent="457200" eaLnBrk="1" hangingPunct="1"/>
            <a:r>
              <a:rPr lang="en-US" altLang="zh-CN" sz="2400" dirty="0"/>
              <a:t>TO </a:t>
            </a:r>
            <a:r>
              <a:rPr lang="en-US" altLang="zh-CN" sz="2400" dirty="0" err="1"/>
              <a:t>lgx</a:t>
            </a:r>
            <a:endParaRPr lang="en-US" altLang="zh-CN" sz="2400" dirty="0"/>
          </a:p>
          <a:p>
            <a:pPr indent="457200" eaLnBrk="1" hangingPunct="1"/>
            <a:r>
              <a:rPr lang="en-US" altLang="zh-CN" sz="2400" dirty="0" smtClean="0"/>
              <a:t>GO</a:t>
            </a:r>
            <a:endParaRPr lang="en-US" altLang="zh-CN" sz="2400" dirty="0"/>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smtClean="0"/>
              <a:t>方法</a:t>
            </a:r>
            <a:r>
              <a:rPr lang="en-US" altLang="zh-CN" b="1" dirty="0" smtClean="0"/>
              <a:t>2. </a:t>
            </a:r>
            <a:r>
              <a:rPr lang="zh-CN" altLang="en-US" b="1" dirty="0"/>
              <a:t>用命令方式授予权限</a:t>
            </a:r>
            <a:endParaRPr lang="zh-CN" altLang="zh-CN" dirty="0"/>
          </a:p>
        </p:txBody>
      </p:sp>
      <p:sp>
        <p:nvSpPr>
          <p:cNvPr id="8" name="圆角矩形 7"/>
          <p:cNvSpPr/>
          <p:nvPr/>
        </p:nvSpPr>
        <p:spPr>
          <a:xfrm>
            <a:off x="10093831" y="3033629"/>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6" name="圆角矩形 25"/>
          <p:cNvSpPr/>
          <p:nvPr/>
        </p:nvSpPr>
        <p:spPr>
          <a:xfrm>
            <a:off x="10093830" y="4742585"/>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34217952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13.6.2  </a:t>
            </a:r>
            <a:r>
              <a:rPr lang="zh-CN" altLang="en-US" sz="3200" b="1" dirty="0"/>
              <a:t>任务实施</a:t>
            </a:r>
            <a:endParaRPr lang="zh-CN" altLang="zh-CN" sz="3200" b="1" dirty="0"/>
          </a:p>
        </p:txBody>
      </p:sp>
      <p:sp>
        <p:nvSpPr>
          <p:cNvPr id="19" name="文本框 29"/>
          <p:cNvSpPr txBox="1"/>
          <p:nvPr/>
        </p:nvSpPr>
        <p:spPr>
          <a:xfrm>
            <a:off x="7658100" y="835025"/>
            <a:ext cx="4871463"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数据库权限管理</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830262" y="2465388"/>
            <a:ext cx="1053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400" dirty="0" smtClean="0"/>
              <a:t>单击</a:t>
            </a:r>
            <a:r>
              <a:rPr lang="zh-CN" altLang="en-US" sz="2400" dirty="0"/>
              <a:t>“执行”按钮，授权成功，如图</a:t>
            </a:r>
            <a:r>
              <a:rPr lang="en-US" altLang="zh-CN" sz="2400" dirty="0"/>
              <a:t>13-24</a:t>
            </a:r>
            <a:r>
              <a:rPr lang="zh-CN" altLang="en-US" sz="2400" dirty="0"/>
              <a:t>所示。</a:t>
            </a:r>
          </a:p>
          <a:p>
            <a:pPr indent="457200" eaLnBrk="1" hangingPunct="1"/>
            <a:r>
              <a:rPr lang="zh-CN" altLang="en-US" sz="2400" dirty="0"/>
              <a:t> </a:t>
            </a:r>
          </a:p>
        </p:txBody>
      </p:sp>
      <p:sp>
        <p:nvSpPr>
          <p:cNvPr id="7" name="TextBox 6"/>
          <p:cNvSpPr txBox="1">
            <a:spLocks noChangeArrowheads="1"/>
          </p:cNvSpPr>
          <p:nvPr/>
        </p:nvSpPr>
        <p:spPr bwMode="auto">
          <a:xfrm>
            <a:off x="979488" y="2095500"/>
            <a:ext cx="511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b="1" dirty="0" smtClean="0"/>
              <a:t>方法</a:t>
            </a:r>
            <a:r>
              <a:rPr lang="en-US" altLang="zh-CN" b="1" dirty="0" smtClean="0"/>
              <a:t>2. </a:t>
            </a:r>
            <a:r>
              <a:rPr lang="zh-CN" altLang="en-US" b="1" dirty="0"/>
              <a:t>用命令方式授予权限</a:t>
            </a:r>
            <a:endParaRPr lang="zh-CN" altLang="zh-CN" dirty="0"/>
          </a:p>
        </p:txBody>
      </p:sp>
      <p:pic>
        <p:nvPicPr>
          <p:cNvPr id="27650"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9570" y="2936657"/>
            <a:ext cx="6594815" cy="355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255861" y="6584653"/>
            <a:ext cx="2569934" cy="369332"/>
          </a:xfrm>
          <a:prstGeom prst="rect">
            <a:avLst/>
          </a:prstGeom>
        </p:spPr>
        <p:txBody>
          <a:bodyPr wrap="none">
            <a:spAutoFit/>
          </a:bodyPr>
          <a:lstStyle/>
          <a:p>
            <a:r>
              <a:rPr lang="zh-CN" altLang="en-US" dirty="0"/>
              <a:t>图13-24授予权限对话框</a:t>
            </a:r>
          </a:p>
        </p:txBody>
      </p:sp>
    </p:spTree>
    <p:extLst>
      <p:ext uri="{BB962C8B-B14F-4D97-AF65-F5344CB8AC3E}">
        <p14:creationId xmlns:p14="http://schemas.microsoft.com/office/powerpoint/2010/main" val="5303360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600" b="1"/>
              <a:t>项目小结</a:t>
            </a:r>
          </a:p>
        </p:txBody>
      </p:sp>
      <p:sp>
        <p:nvSpPr>
          <p:cNvPr id="11" name="文本框 10"/>
          <p:cNvSpPr txBox="1"/>
          <p:nvPr/>
        </p:nvSpPr>
        <p:spPr>
          <a:xfrm>
            <a:off x="568098" y="1164134"/>
            <a:ext cx="10944225" cy="5693866"/>
          </a:xfrm>
          <a:prstGeom prst="rect">
            <a:avLst/>
          </a:prstGeom>
          <a:noFill/>
        </p:spPr>
        <p:txBody>
          <a:bodyPr>
            <a:spAutoFit/>
          </a:bodyPr>
          <a:lstStyle/>
          <a:p>
            <a:pPr indent="457200">
              <a:defRPr/>
            </a:pPr>
            <a:r>
              <a:rPr lang="zh-CN" altLang="en-US" sz="2800" dirty="0"/>
              <a:t>本项目主要讲述了</a:t>
            </a:r>
            <a:r>
              <a:rPr lang="en-US" altLang="zh-CN" sz="2800" dirty="0"/>
              <a:t>SQL Server 2008</a:t>
            </a:r>
            <a:r>
              <a:rPr lang="zh-CN" altLang="en-US" sz="2800" dirty="0"/>
              <a:t>中数据库的安全管理机制，</a:t>
            </a:r>
            <a:r>
              <a:rPr lang="en-US" altLang="zh-CN" sz="2800" dirty="0"/>
              <a:t>SQL Server</a:t>
            </a:r>
            <a:r>
              <a:rPr lang="zh-CN" altLang="en-US" sz="2800" dirty="0"/>
              <a:t>通过登陆服务器身份验证、数据库用户以及数据库对象权限等三个方面实现对数据库的安全管理。</a:t>
            </a:r>
          </a:p>
          <a:p>
            <a:pPr indent="457200">
              <a:defRPr/>
            </a:pPr>
            <a:r>
              <a:rPr lang="zh-CN" altLang="en-US" sz="2800" dirty="0"/>
              <a:t>在连接到</a:t>
            </a:r>
            <a:r>
              <a:rPr lang="en-US" altLang="zh-CN" sz="2800" dirty="0"/>
              <a:t>SQL Server</a:t>
            </a:r>
            <a:r>
              <a:rPr lang="zh-CN" altLang="en-US" sz="2800" dirty="0"/>
              <a:t>实例时，首先需要有效的登陆帐户登陆到</a:t>
            </a:r>
            <a:r>
              <a:rPr lang="en-US" altLang="zh-CN" sz="2800" dirty="0"/>
              <a:t>SQL Server</a:t>
            </a:r>
            <a:r>
              <a:rPr lang="zh-CN" altLang="en-US" sz="2800" dirty="0"/>
              <a:t>实例，如果要继续访问系统中的特定数据库，需要映射一个数据库用户，在</a:t>
            </a:r>
            <a:r>
              <a:rPr lang="en-US" altLang="zh-CN" sz="2800" dirty="0"/>
              <a:t>SQL Server2008</a:t>
            </a:r>
            <a:r>
              <a:rPr lang="zh-CN" altLang="en-US" sz="2800" dirty="0"/>
              <a:t>中，数据库登陆帐户要在所访问的数据库中与一个数据库用户建立映射，再为数据库用户设置权限。</a:t>
            </a:r>
          </a:p>
          <a:p>
            <a:pPr indent="457200">
              <a:defRPr/>
            </a:pPr>
            <a:r>
              <a:rPr lang="zh-CN" altLang="en-US" sz="2800" dirty="0"/>
              <a:t>本项目的主要内容如下：</a:t>
            </a:r>
          </a:p>
          <a:p>
            <a:pPr indent="457200">
              <a:defRPr/>
            </a:pPr>
            <a:r>
              <a:rPr lang="en-US" altLang="zh-CN" sz="2800" dirty="0"/>
              <a:t>1</a:t>
            </a:r>
            <a:r>
              <a:rPr lang="zh-CN" altLang="en-US" sz="2800" dirty="0"/>
              <a:t>．身份验证模式</a:t>
            </a:r>
          </a:p>
          <a:p>
            <a:pPr indent="457200">
              <a:defRPr/>
            </a:pPr>
            <a:r>
              <a:rPr lang="en-US" altLang="zh-CN" sz="2800" dirty="0"/>
              <a:t>2</a:t>
            </a:r>
            <a:r>
              <a:rPr lang="zh-CN" altLang="en-US" sz="2800" dirty="0"/>
              <a:t>．数据库的安全性</a:t>
            </a:r>
          </a:p>
          <a:p>
            <a:pPr indent="457200">
              <a:defRPr/>
            </a:pPr>
            <a:r>
              <a:rPr lang="en-US" altLang="zh-CN" sz="2800" dirty="0"/>
              <a:t>3</a:t>
            </a:r>
            <a:r>
              <a:rPr lang="zh-CN" altLang="en-US" sz="2800" dirty="0"/>
              <a:t>．数据库用户</a:t>
            </a:r>
          </a:p>
          <a:p>
            <a:pPr indent="457200">
              <a:defRPr/>
            </a:pPr>
            <a:r>
              <a:rPr lang="en-US" altLang="zh-CN" sz="2800" dirty="0"/>
              <a:t>4</a:t>
            </a:r>
            <a:r>
              <a:rPr lang="zh-CN" altLang="en-US" sz="2800" dirty="0"/>
              <a:t>．角色管理</a:t>
            </a:r>
          </a:p>
          <a:p>
            <a:pPr indent="457200">
              <a:defRPr/>
            </a:pPr>
            <a:r>
              <a:rPr lang="en-US" altLang="zh-CN" sz="2800" dirty="0"/>
              <a:t>5</a:t>
            </a:r>
            <a:r>
              <a:rPr lang="zh-CN" altLang="en-US" sz="2800" dirty="0"/>
              <a:t>．权限管理</a:t>
            </a:r>
            <a:endParaRPr lang="zh-CN" altLang="en-US" sz="2800" b="1" dirty="0">
              <a:solidFill>
                <a:schemeClr val="bg2">
                  <a:lumMod val="1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112465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a:t>综合实训</a:t>
            </a:r>
            <a:r>
              <a:rPr lang="en-US" altLang="zh-CN" sz="3200" b="1" dirty="0"/>
              <a:t>1</a:t>
            </a:r>
            <a:r>
              <a:rPr lang="zh-CN" altLang="en-US" sz="3200" b="1" dirty="0"/>
              <a:t>：创建登陆帐户、数据库用户、角色，并设置权限</a:t>
            </a:r>
            <a:endParaRPr lang="zh-CN" altLang="zh-CN" sz="3200" b="1" dirty="0"/>
          </a:p>
        </p:txBody>
      </p:sp>
      <p:sp>
        <p:nvSpPr>
          <p:cNvPr id="19" name="文本框 29"/>
          <p:cNvSpPr txBox="1"/>
          <p:nvPr/>
        </p:nvSpPr>
        <p:spPr>
          <a:xfrm>
            <a:off x="4156756" y="389224"/>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a:defRPr/>
            </a:pPr>
            <a:r>
              <a:rPr lang="zh-CN" altLang="zh-CN" sz="2400" b="1" dirty="0" smtClean="0"/>
              <a:t>实</a:t>
            </a:r>
            <a:r>
              <a:rPr lang="zh-CN" altLang="zh-CN" sz="2400" b="1" dirty="0" smtClean="0"/>
              <a:t>训</a:t>
            </a:r>
            <a:r>
              <a:rPr lang="zh-CN" altLang="en-US" sz="2400" b="1" dirty="0"/>
              <a:t>目标</a:t>
            </a:r>
            <a:r>
              <a:rPr lang="zh-CN" altLang="zh-CN" sz="2400" b="1" dirty="0" smtClean="0"/>
              <a:t>：</a:t>
            </a:r>
            <a:endParaRPr lang="zh-CN" altLang="zh-CN" sz="2400" b="1" dirty="0" smtClean="0"/>
          </a:p>
          <a:p>
            <a:pPr>
              <a:defRPr/>
            </a:pPr>
            <a:r>
              <a:rPr lang="zh-CN" altLang="en-US" sz="2400" dirty="0"/>
              <a:t>掌握数据库的</a:t>
            </a:r>
            <a:r>
              <a:rPr lang="zh-CN" altLang="en-US" sz="2400" dirty="0" smtClean="0"/>
              <a:t>安全管理</a:t>
            </a:r>
            <a:r>
              <a:rPr lang="zh-CN" altLang="zh-CN" sz="2400" dirty="0" smtClean="0"/>
              <a:t>。</a:t>
            </a:r>
          </a:p>
          <a:p>
            <a:pPr indent="0">
              <a:defRPr/>
            </a:pPr>
            <a:r>
              <a:rPr lang="zh-CN" altLang="zh-CN" sz="2400" b="1" dirty="0" smtClean="0"/>
              <a:t>实训</a:t>
            </a:r>
            <a:r>
              <a:rPr lang="zh-CN" altLang="en-US" sz="2400" b="1" dirty="0"/>
              <a:t>要求</a:t>
            </a:r>
            <a:r>
              <a:rPr lang="zh-CN" altLang="zh-CN" sz="2400" b="1" dirty="0" smtClean="0"/>
              <a:t>：</a:t>
            </a:r>
          </a:p>
          <a:p>
            <a:pPr>
              <a:defRPr/>
            </a:pPr>
            <a:r>
              <a:rPr lang="zh-CN" altLang="en-US" sz="2400" dirty="0"/>
              <a:t>创建两个登陆帐户</a:t>
            </a:r>
            <a:r>
              <a:rPr lang="en-US" altLang="zh-CN" sz="2400" dirty="0"/>
              <a:t>Teacher1</a:t>
            </a:r>
            <a:r>
              <a:rPr lang="zh-CN" altLang="en-US" sz="2400" dirty="0"/>
              <a:t>和</a:t>
            </a:r>
            <a:r>
              <a:rPr lang="en-US" altLang="zh-CN" sz="2400" dirty="0"/>
              <a:t>Teacher2</a:t>
            </a:r>
            <a:r>
              <a:rPr lang="zh-CN" altLang="en-US" sz="2400" dirty="0"/>
              <a:t>，在数据库</a:t>
            </a:r>
            <a:r>
              <a:rPr lang="en-US" altLang="zh-CN" sz="2400" dirty="0"/>
              <a:t>Student</a:t>
            </a:r>
            <a:r>
              <a:rPr lang="zh-CN" altLang="en-US" sz="2400" dirty="0"/>
              <a:t>中分别映射为数据库用户</a:t>
            </a:r>
            <a:r>
              <a:rPr lang="en-US" altLang="zh-CN" sz="2400" dirty="0"/>
              <a:t>Teacher1</a:t>
            </a:r>
            <a:r>
              <a:rPr lang="zh-CN" altLang="en-US" sz="2400" dirty="0"/>
              <a:t>和</a:t>
            </a:r>
            <a:r>
              <a:rPr lang="en-US" altLang="zh-CN" sz="2400" dirty="0"/>
              <a:t>Teacher2</a:t>
            </a:r>
            <a:r>
              <a:rPr lang="zh-CN" altLang="en-US" sz="2400" dirty="0"/>
              <a:t>，在数据库</a:t>
            </a:r>
            <a:r>
              <a:rPr lang="en-US" altLang="zh-CN" sz="2400" dirty="0"/>
              <a:t>Student</a:t>
            </a:r>
            <a:r>
              <a:rPr lang="zh-CN" altLang="en-US" sz="2400" dirty="0"/>
              <a:t>上建立一个数据库角色</a:t>
            </a:r>
            <a:r>
              <a:rPr lang="en-US" altLang="zh-CN" sz="2400" dirty="0" err="1"/>
              <a:t>TeacherRole</a:t>
            </a:r>
            <a:r>
              <a:rPr lang="zh-CN" altLang="en-US" sz="2400" dirty="0"/>
              <a:t>，并为该角色添加成员数据库用户</a:t>
            </a:r>
            <a:r>
              <a:rPr lang="en-US" altLang="zh-CN" sz="2400" dirty="0"/>
              <a:t>Teacher1</a:t>
            </a:r>
            <a:r>
              <a:rPr lang="zh-CN" altLang="en-US" sz="2400" dirty="0"/>
              <a:t>和</a:t>
            </a:r>
            <a:r>
              <a:rPr lang="en-US" altLang="zh-CN" sz="2400" dirty="0"/>
              <a:t>Teacher2</a:t>
            </a:r>
            <a:r>
              <a:rPr lang="zh-CN" altLang="en-US" sz="2400" dirty="0"/>
              <a:t>，设置</a:t>
            </a:r>
            <a:r>
              <a:rPr lang="en-US" altLang="zh-CN" sz="2400" dirty="0" err="1"/>
              <a:t>TeacherRole</a:t>
            </a:r>
            <a:r>
              <a:rPr lang="zh-CN" altLang="en-US" sz="2400" dirty="0"/>
              <a:t>对学生表具有查询、增加、删除、修改的权限，对院系表只有查询的权限。</a:t>
            </a:r>
            <a:endParaRPr lang="zh-CN" altLang="zh-CN" sz="2000"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13.1.1</a:t>
            </a:r>
            <a:r>
              <a:rPr lang="zh-CN" altLang="zh-CN" sz="3200" b="1" dirty="0"/>
              <a:t>相关知识</a:t>
            </a:r>
          </a:p>
        </p:txBody>
      </p:sp>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创建登陆账户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268084"/>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000" dirty="0"/>
              <a:t>（</a:t>
            </a:r>
            <a:r>
              <a:rPr lang="en-US" altLang="zh-CN" sz="2000" dirty="0"/>
              <a:t>1</a:t>
            </a:r>
            <a:r>
              <a:rPr lang="zh-CN" altLang="en-US" sz="2000" dirty="0"/>
              <a:t>）</a:t>
            </a:r>
            <a:r>
              <a:rPr lang="en-US" altLang="zh-CN" sz="2000" dirty="0"/>
              <a:t>Windows</a:t>
            </a:r>
            <a:r>
              <a:rPr lang="zh-CN" altLang="en-US" sz="2000" dirty="0"/>
              <a:t>身份验证</a:t>
            </a:r>
          </a:p>
          <a:p>
            <a:pPr eaLnBrk="1" hangingPunct="1"/>
            <a:r>
              <a:rPr lang="zh-CN" altLang="en-US" sz="2000" dirty="0"/>
              <a:t>如果</a:t>
            </a:r>
            <a:r>
              <a:rPr lang="en-US" altLang="zh-CN" sz="2000" dirty="0"/>
              <a:t>Windows</a:t>
            </a:r>
            <a:r>
              <a:rPr lang="zh-CN" altLang="en-US" sz="2000" dirty="0"/>
              <a:t>的当前用户在</a:t>
            </a:r>
            <a:r>
              <a:rPr lang="en-US" altLang="zh-CN" sz="2000" dirty="0"/>
              <a:t>SQL Server</a:t>
            </a:r>
            <a:r>
              <a:rPr lang="zh-CN" altLang="en-US" sz="2000" dirty="0"/>
              <a:t>中被赋予了权限，可以直接登陆，不需要再次输入用户名和密码。如果要以其他</a:t>
            </a:r>
            <a:r>
              <a:rPr lang="en-US" altLang="zh-CN" sz="2000" dirty="0"/>
              <a:t>Windows</a:t>
            </a:r>
            <a:r>
              <a:rPr lang="zh-CN" altLang="en-US" sz="2000" dirty="0"/>
              <a:t>账户登陆</a:t>
            </a:r>
            <a:r>
              <a:rPr lang="en-US" altLang="zh-CN" sz="2000" dirty="0"/>
              <a:t>SQL Server</a:t>
            </a:r>
            <a:r>
              <a:rPr lang="zh-CN" altLang="en-US" sz="2000" dirty="0"/>
              <a:t>，则需要先用此账户登陆</a:t>
            </a:r>
            <a:r>
              <a:rPr lang="en-US" altLang="zh-CN" sz="2000" dirty="0"/>
              <a:t>Windows</a:t>
            </a:r>
            <a:r>
              <a:rPr lang="zh-CN" altLang="en-US" sz="2000" dirty="0"/>
              <a:t>，然后再选择以</a:t>
            </a:r>
            <a:r>
              <a:rPr lang="en-US" altLang="zh-CN" sz="2000" dirty="0"/>
              <a:t>Windows</a:t>
            </a:r>
            <a:r>
              <a:rPr lang="zh-CN" altLang="en-US" sz="2000" dirty="0"/>
              <a:t>身份验证模式登陆</a:t>
            </a:r>
            <a:r>
              <a:rPr lang="en-US" altLang="zh-CN" sz="2000" dirty="0"/>
              <a:t>SQL Server</a:t>
            </a:r>
            <a:r>
              <a:rPr lang="zh-CN" altLang="en-US" sz="2000" dirty="0"/>
              <a:t>。</a:t>
            </a:r>
          </a:p>
          <a:p>
            <a:pPr eaLnBrk="1" hangingPunct="1"/>
            <a:r>
              <a:rPr lang="zh-CN" altLang="en-US" sz="2000" dirty="0"/>
              <a:t>（</a:t>
            </a:r>
            <a:r>
              <a:rPr lang="en-US" altLang="zh-CN" sz="2000" dirty="0"/>
              <a:t>2</a:t>
            </a:r>
            <a:r>
              <a:rPr lang="zh-CN" altLang="en-US" sz="2000" dirty="0"/>
              <a:t>）</a:t>
            </a:r>
            <a:r>
              <a:rPr lang="en-US" altLang="zh-CN" sz="2000" dirty="0"/>
              <a:t>SQL Server</a:t>
            </a:r>
            <a:r>
              <a:rPr lang="zh-CN" altLang="en-US" sz="2000" dirty="0"/>
              <a:t>身份验证</a:t>
            </a:r>
          </a:p>
          <a:p>
            <a:pPr eaLnBrk="1" hangingPunct="1"/>
            <a:r>
              <a:rPr lang="zh-CN" altLang="en-US" sz="2000" dirty="0"/>
              <a:t>因为</a:t>
            </a:r>
            <a:r>
              <a:rPr lang="en-US" altLang="zh-CN" sz="2000" dirty="0"/>
              <a:t>SQL Server</a:t>
            </a:r>
            <a:r>
              <a:rPr lang="zh-CN" altLang="en-US" sz="2000" dirty="0"/>
              <a:t>管理的帐号与</a:t>
            </a:r>
            <a:r>
              <a:rPr lang="en-US" altLang="zh-CN" sz="2000" dirty="0"/>
              <a:t>Windows</a:t>
            </a:r>
            <a:r>
              <a:rPr lang="zh-CN" altLang="en-US" sz="2000" dirty="0"/>
              <a:t>操作系统无关，所以每次登陆时都需要输入账户和密码。</a:t>
            </a:r>
          </a:p>
          <a:p>
            <a:pPr eaLnBrk="1" hangingPunct="1"/>
            <a:r>
              <a:rPr lang="en-US" altLang="zh-CN" sz="2000" b="1" dirty="0"/>
              <a:t>2.</a:t>
            </a:r>
            <a:r>
              <a:rPr lang="zh-CN" altLang="en-US" sz="2000" b="1" dirty="0"/>
              <a:t>默认账户</a:t>
            </a:r>
          </a:p>
          <a:p>
            <a:pPr eaLnBrk="1" hangingPunct="1"/>
            <a:r>
              <a:rPr lang="zh-CN" altLang="en-US" sz="2000" dirty="0"/>
              <a:t>不管选择哪种验证模式，都必须先具备有效的用户登陆账户。</a:t>
            </a:r>
            <a:r>
              <a:rPr lang="en-US" altLang="zh-CN" sz="2000" dirty="0"/>
              <a:t>SQL Server</a:t>
            </a:r>
            <a:r>
              <a:rPr lang="zh-CN" altLang="en-US" sz="2000" dirty="0"/>
              <a:t>有</a:t>
            </a:r>
            <a:r>
              <a:rPr lang="en-US" altLang="zh-CN" sz="2000" dirty="0"/>
              <a:t>3</a:t>
            </a:r>
            <a:r>
              <a:rPr lang="zh-CN" altLang="en-US" sz="2000" dirty="0"/>
              <a:t>个默认账户，分别为</a:t>
            </a:r>
            <a:r>
              <a:rPr lang="en-US" altLang="zh-CN" sz="2000" dirty="0" err="1"/>
              <a:t>sa</a:t>
            </a:r>
            <a:r>
              <a:rPr lang="zh-CN" altLang="en-US" sz="2000" dirty="0"/>
              <a:t>、</a:t>
            </a:r>
            <a:r>
              <a:rPr lang="en-US" altLang="zh-CN" sz="2000" dirty="0"/>
              <a:t>administrator</a:t>
            </a:r>
            <a:r>
              <a:rPr lang="zh-CN" altLang="en-US" sz="2000" dirty="0"/>
              <a:t>和</a:t>
            </a:r>
            <a:r>
              <a:rPr lang="en-US" altLang="zh-CN" sz="2000" dirty="0"/>
              <a:t>guest</a:t>
            </a:r>
            <a:r>
              <a:rPr lang="zh-CN" altLang="en-US" sz="2000" dirty="0"/>
              <a:t>。</a:t>
            </a:r>
            <a:r>
              <a:rPr lang="en-US" altLang="zh-CN" sz="2000" dirty="0" err="1"/>
              <a:t>sa</a:t>
            </a:r>
            <a:r>
              <a:rPr lang="zh-CN" altLang="en-US" sz="2000" dirty="0"/>
              <a:t>是</a:t>
            </a:r>
            <a:r>
              <a:rPr lang="en-US" altLang="zh-CN" sz="2000" dirty="0"/>
              <a:t>system administrator</a:t>
            </a:r>
            <a:r>
              <a:rPr lang="zh-CN" altLang="en-US" sz="2000" dirty="0"/>
              <a:t>（系统管理员）的简称，在</a:t>
            </a:r>
            <a:r>
              <a:rPr lang="en-US" altLang="zh-CN" sz="2000" dirty="0"/>
              <a:t>SQL Server</a:t>
            </a:r>
            <a:r>
              <a:rPr lang="zh-CN" altLang="en-US" sz="2000" dirty="0"/>
              <a:t>系统和所有数据库中拥有所有权限。</a:t>
            </a:r>
            <a:r>
              <a:rPr lang="en-US" altLang="zh-CN" sz="2000" dirty="0"/>
              <a:t>administrator</a:t>
            </a:r>
            <a:r>
              <a:rPr lang="zh-CN" altLang="en-US" sz="2000" dirty="0"/>
              <a:t>为</a:t>
            </a:r>
            <a:r>
              <a:rPr lang="en-US" altLang="zh-CN" sz="2000" dirty="0"/>
              <a:t>Windows</a:t>
            </a:r>
            <a:r>
              <a:rPr lang="zh-CN" altLang="en-US" sz="2000" dirty="0"/>
              <a:t>系统管理员提供的账户，也在</a:t>
            </a:r>
            <a:r>
              <a:rPr lang="en-US" altLang="zh-CN" sz="2000" dirty="0"/>
              <a:t>SQL Server</a:t>
            </a:r>
            <a:r>
              <a:rPr lang="zh-CN" altLang="en-US" sz="2000" dirty="0"/>
              <a:t>系统和所有数据库中拥有所有权限。</a:t>
            </a:r>
            <a:r>
              <a:rPr lang="en-US" altLang="zh-CN" sz="2000" dirty="0"/>
              <a:t>guest</a:t>
            </a:r>
            <a:r>
              <a:rPr lang="zh-CN" altLang="en-US" sz="2000" dirty="0"/>
              <a:t>账户为默认访问系统用户账户。</a:t>
            </a:r>
            <a:endParaRPr lang="zh-CN" altLang="zh-CN" sz="2000" dirty="0"/>
          </a:p>
        </p:txBody>
      </p:sp>
    </p:spTree>
    <p:extLst>
      <p:ext uri="{BB962C8B-B14F-4D97-AF65-F5344CB8AC3E}">
        <p14:creationId xmlns:p14="http://schemas.microsoft.com/office/powerpoint/2010/main" val="11144369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13.1.1</a:t>
            </a:r>
            <a:r>
              <a:rPr lang="zh-CN" altLang="zh-CN" sz="3200" b="1" dirty="0"/>
              <a:t>相关知识</a:t>
            </a:r>
          </a:p>
        </p:txBody>
      </p:sp>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创建登陆账户</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268084"/>
            <a:ext cx="10531475"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2000" b="1" dirty="0"/>
              <a:t>3. </a:t>
            </a:r>
            <a:r>
              <a:rPr lang="zh-CN" altLang="en-US" sz="2000" b="1" dirty="0"/>
              <a:t>存储过程</a:t>
            </a:r>
            <a:r>
              <a:rPr lang="en-US" altLang="zh-CN" sz="2000" b="1" dirty="0" err="1"/>
              <a:t>sp_addlogin</a:t>
            </a:r>
            <a:endParaRPr lang="en-US" altLang="zh-CN" sz="2000" b="1" dirty="0"/>
          </a:p>
          <a:p>
            <a:pPr eaLnBrk="1" hangingPunct="1"/>
            <a:r>
              <a:rPr lang="zh-CN" altLang="en-US" sz="2000" dirty="0"/>
              <a:t>系统存储过程</a:t>
            </a:r>
            <a:r>
              <a:rPr lang="en-US" altLang="zh-CN" sz="2000" dirty="0" err="1"/>
              <a:t>sp_addlogin</a:t>
            </a:r>
            <a:r>
              <a:rPr lang="zh-CN" altLang="en-US" sz="2000" dirty="0"/>
              <a:t>也可以创建</a:t>
            </a:r>
            <a:r>
              <a:rPr lang="en-US" altLang="zh-CN" sz="2000" dirty="0"/>
              <a:t>SQL Server</a:t>
            </a:r>
            <a:r>
              <a:rPr lang="zh-CN" altLang="en-US" sz="2000" dirty="0"/>
              <a:t>身份验证登陆的登陆账号，其基本语法格式如下。</a:t>
            </a:r>
          </a:p>
          <a:p>
            <a:pPr eaLnBrk="1" hangingPunct="1"/>
            <a:r>
              <a:rPr lang="en-US" altLang="zh-CN" sz="2000" dirty="0"/>
              <a:t>EXECUTE </a:t>
            </a:r>
            <a:r>
              <a:rPr lang="en-US" altLang="zh-CN" sz="2000" dirty="0" err="1"/>
              <a:t>sp_addlogin</a:t>
            </a:r>
            <a:r>
              <a:rPr lang="en-US" altLang="zh-CN" sz="2000" dirty="0"/>
              <a:t>‘</a:t>
            </a:r>
            <a:r>
              <a:rPr lang="zh-CN" altLang="en-US" sz="2000" dirty="0"/>
              <a:t>登录名’</a:t>
            </a:r>
            <a:r>
              <a:rPr lang="en-US" altLang="zh-CN" sz="2000" dirty="0"/>
              <a:t>, ‘</a:t>
            </a:r>
            <a:r>
              <a:rPr lang="zh-CN" altLang="en-US" sz="2000" dirty="0"/>
              <a:t>登陆密码’</a:t>
            </a:r>
            <a:r>
              <a:rPr lang="en-US" altLang="zh-CN" sz="2000" dirty="0"/>
              <a:t>, ‘</a:t>
            </a:r>
            <a:r>
              <a:rPr lang="zh-CN" altLang="en-US" sz="2000" dirty="0"/>
              <a:t>默认数据库’</a:t>
            </a:r>
            <a:r>
              <a:rPr lang="en-US" altLang="zh-CN" sz="2000" dirty="0"/>
              <a:t>, ‘</a:t>
            </a:r>
            <a:r>
              <a:rPr lang="zh-CN" altLang="en-US" sz="2000" dirty="0"/>
              <a:t>默认语言’</a:t>
            </a:r>
          </a:p>
          <a:p>
            <a:pPr eaLnBrk="1" hangingPunct="1"/>
            <a:r>
              <a:rPr lang="zh-CN" altLang="en-US" sz="2000" dirty="0"/>
              <a:t>说明：登录名要符合标识符的命名规则，不能包含‘</a:t>
            </a:r>
            <a:r>
              <a:rPr lang="en-US" altLang="zh-CN" sz="2000" dirty="0"/>
              <a:t>\’</a:t>
            </a:r>
            <a:r>
              <a:rPr lang="zh-CN" altLang="en-US" sz="2000" dirty="0"/>
              <a:t>、保留的登录名或者已经存在的登录名，也不能是空字符串或</a:t>
            </a:r>
            <a:r>
              <a:rPr lang="en-US" altLang="zh-CN" sz="2000" dirty="0"/>
              <a:t>NULL</a:t>
            </a:r>
            <a:r>
              <a:rPr lang="zh-CN" altLang="en-US" sz="2000" dirty="0"/>
              <a:t>值。</a:t>
            </a:r>
          </a:p>
          <a:p>
            <a:pPr eaLnBrk="1" hangingPunct="1"/>
            <a:r>
              <a:rPr lang="zh-CN" altLang="en-US" sz="2000" dirty="0"/>
              <a:t>参数除了登录名外，其它的参数为可选项，如果不指定密码，密码为</a:t>
            </a:r>
            <a:r>
              <a:rPr lang="en-US" altLang="zh-CN" sz="2000" dirty="0"/>
              <a:t>NULL</a:t>
            </a:r>
            <a:r>
              <a:rPr lang="zh-CN" altLang="en-US" sz="2000" dirty="0"/>
              <a:t>；如果不指定默认数据库，则使用</a:t>
            </a:r>
            <a:r>
              <a:rPr lang="en-US" altLang="zh-CN" sz="2000" dirty="0"/>
              <a:t>master</a:t>
            </a:r>
            <a:r>
              <a:rPr lang="zh-CN" altLang="en-US" sz="2000" dirty="0"/>
              <a:t>数据库，如果不指定默认语言，则使用服务器当前的默认语言。</a:t>
            </a:r>
          </a:p>
          <a:p>
            <a:pPr eaLnBrk="1" hangingPunct="1"/>
            <a:r>
              <a:rPr lang="zh-CN" altLang="en-US" sz="2000" dirty="0"/>
              <a:t>执行存储过程</a:t>
            </a:r>
            <a:r>
              <a:rPr lang="en-US" altLang="zh-CN" sz="2000" dirty="0" err="1"/>
              <a:t>sp_addlogin</a:t>
            </a:r>
            <a:r>
              <a:rPr lang="zh-CN" altLang="en-US" sz="2000" dirty="0"/>
              <a:t>时，需要具有相应的权限，只有</a:t>
            </a:r>
            <a:r>
              <a:rPr lang="en-US" altLang="zh-CN" sz="2000" dirty="0" err="1"/>
              <a:t>sysadmin</a:t>
            </a:r>
            <a:r>
              <a:rPr lang="zh-CN" altLang="en-US" sz="2000" dirty="0"/>
              <a:t>和</a:t>
            </a:r>
            <a:r>
              <a:rPr lang="en-US" altLang="zh-CN" sz="2000" dirty="0" err="1"/>
              <a:t>securityadmin</a:t>
            </a:r>
            <a:r>
              <a:rPr lang="zh-CN" altLang="en-US" sz="2000" dirty="0"/>
              <a:t>固定服务器角色的成员才可以执行。</a:t>
            </a:r>
            <a:endParaRPr lang="zh-CN" altLang="zh-CN" sz="2000" dirty="0"/>
          </a:p>
        </p:txBody>
      </p:sp>
    </p:spTree>
    <p:extLst>
      <p:ext uri="{BB962C8B-B14F-4D97-AF65-F5344CB8AC3E}">
        <p14:creationId xmlns:p14="http://schemas.microsoft.com/office/powerpoint/2010/main" val="2953592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13.1.2  </a:t>
            </a:r>
            <a:r>
              <a:rPr lang="zh-CN" altLang="en-US" sz="3200" b="1" dirty="0"/>
              <a:t>任务实施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创建索引</a:t>
            </a:r>
          </a:p>
        </p:txBody>
      </p:sp>
      <p:sp>
        <p:nvSpPr>
          <p:cNvPr id="6" name="TextBox 5"/>
          <p:cNvSpPr txBox="1">
            <a:spLocks noChangeArrowheads="1"/>
          </p:cNvSpPr>
          <p:nvPr/>
        </p:nvSpPr>
        <p:spPr bwMode="auto">
          <a:xfrm>
            <a:off x="722313" y="1952625"/>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eaLnBrk="1" hangingPunct="1"/>
            <a:r>
              <a:rPr lang="zh-CN" altLang="en-US" sz="2000" b="1" dirty="0"/>
              <a:t>方法</a:t>
            </a:r>
            <a:r>
              <a:rPr lang="en-US" altLang="zh-CN" sz="2000" b="1" dirty="0"/>
              <a:t>1. </a:t>
            </a:r>
            <a:r>
              <a:rPr lang="zh-CN" altLang="en-US" sz="2000" b="1" dirty="0"/>
              <a:t>用</a:t>
            </a:r>
            <a:r>
              <a:rPr lang="en-US" altLang="zh-CN" sz="2000" b="1" dirty="0"/>
              <a:t>SSMS</a:t>
            </a:r>
            <a:r>
              <a:rPr lang="zh-CN" altLang="en-US" sz="2000" b="1" dirty="0"/>
              <a:t>创建使用</a:t>
            </a:r>
            <a:r>
              <a:rPr lang="en-US" altLang="zh-CN" sz="2000" b="1" dirty="0"/>
              <a:t>SQL Server</a:t>
            </a:r>
            <a:r>
              <a:rPr lang="zh-CN" altLang="en-US" sz="2000" b="1" dirty="0"/>
              <a:t>身份验证的登陆账户“</a:t>
            </a:r>
            <a:r>
              <a:rPr lang="en-US" altLang="zh-CN" sz="2000" b="1" dirty="0" err="1"/>
              <a:t>lgx</a:t>
            </a:r>
            <a:r>
              <a:rPr lang="en-US" altLang="zh-CN" sz="2000" b="1" dirty="0" smtClean="0"/>
              <a:t>”</a:t>
            </a:r>
          </a:p>
          <a:p>
            <a:pPr indent="457200" eaLnBrk="1" hangingPunct="1"/>
            <a:endParaRPr lang="en-US" altLang="zh-CN" sz="2000" b="1" dirty="0"/>
          </a:p>
          <a:p>
            <a:pPr indent="457200" eaLnBrk="1" hangingPunct="1"/>
            <a:r>
              <a:rPr lang="zh-CN" altLang="en-US" sz="2000" dirty="0"/>
              <a:t>步骤</a:t>
            </a:r>
            <a:r>
              <a:rPr lang="en-US" altLang="zh-CN" sz="2000" dirty="0"/>
              <a:t>1</a:t>
            </a:r>
            <a:r>
              <a:rPr lang="zh-CN" altLang="en-US" sz="2000" dirty="0"/>
              <a:t>：在“对象资源管理器”窗口里展开“安全性”节点，右击“登录名”，在弹出的快捷菜单中选择“新建登录名”命令，如图</a:t>
            </a:r>
            <a:r>
              <a:rPr lang="en-US" altLang="zh-CN" sz="2000" dirty="0"/>
              <a:t>13-2</a:t>
            </a:r>
            <a:r>
              <a:rPr lang="zh-CN" altLang="en-US" sz="2000" dirty="0"/>
              <a:t>所示。</a:t>
            </a:r>
          </a:p>
          <a:p>
            <a:pPr indent="457200" eaLnBrk="1" hangingPunct="1"/>
            <a:r>
              <a:rPr lang="zh-CN" altLang="en-US" sz="2000" dirty="0"/>
              <a:t> </a:t>
            </a:r>
          </a:p>
          <a:p>
            <a:pPr indent="457200" eaLnBrk="1" hangingPunct="1"/>
            <a:endParaRPr lang="zh-CN" altLang="en-US" sz="2000" dirty="0"/>
          </a:p>
          <a:p>
            <a:pPr indent="457200" eaLnBrk="1" hangingPunct="1"/>
            <a:r>
              <a:rPr lang="zh-CN" altLang="en-US" sz="2000" dirty="0"/>
              <a:t>步骤</a:t>
            </a:r>
            <a:r>
              <a:rPr lang="en-US" altLang="zh-CN" sz="2000" dirty="0"/>
              <a:t>2</a:t>
            </a:r>
            <a:r>
              <a:rPr lang="zh-CN" altLang="en-US" sz="2000" dirty="0"/>
              <a:t>：在弹出的“登录名</a:t>
            </a:r>
            <a:r>
              <a:rPr lang="en-US" altLang="zh-CN" sz="2000" dirty="0"/>
              <a:t>-</a:t>
            </a:r>
            <a:r>
              <a:rPr lang="zh-CN" altLang="en-US" sz="2000" dirty="0"/>
              <a:t>新建”窗口中选择“</a:t>
            </a:r>
            <a:r>
              <a:rPr lang="en-US" altLang="zh-CN" sz="2000" dirty="0"/>
              <a:t>SQL Server</a:t>
            </a:r>
            <a:r>
              <a:rPr lang="zh-CN" altLang="en-US" sz="2000" dirty="0"/>
              <a:t>身份验证”，在“登录名”文本框中输入“</a:t>
            </a:r>
            <a:r>
              <a:rPr lang="en-US" altLang="zh-CN" sz="2000" dirty="0" err="1"/>
              <a:t>lgx</a:t>
            </a:r>
            <a:r>
              <a:rPr lang="en-US" altLang="zh-CN" sz="2000" dirty="0"/>
              <a:t>”</a:t>
            </a:r>
            <a:r>
              <a:rPr lang="zh-CN" altLang="en-US" sz="2000" dirty="0"/>
              <a:t>，在“密码”和“确认密码”文本框中输入相同的密码，比如“</a:t>
            </a:r>
            <a:r>
              <a:rPr lang="en-US" altLang="zh-CN" sz="2000" dirty="0"/>
              <a:t>123”</a:t>
            </a:r>
            <a:r>
              <a:rPr lang="zh-CN" altLang="en-US" sz="2000" dirty="0"/>
              <a:t>，选择“服务器角色”和“用户映射”选项，指定服务器角色和访问的数据库及数据库角色，取消“强制密码过期”和“用户在下次登陆时必须更改密码”前的对勾，如图</a:t>
            </a:r>
            <a:r>
              <a:rPr lang="en-US" altLang="zh-CN" sz="2000" dirty="0"/>
              <a:t>13-3</a:t>
            </a:r>
            <a:r>
              <a:rPr lang="zh-CN" altLang="en-US" sz="2000" dirty="0"/>
              <a:t>所示。</a:t>
            </a:r>
          </a:p>
          <a:p>
            <a:pPr indent="457200" eaLnBrk="1" hangingPunct="1"/>
            <a:r>
              <a:rPr lang="zh-CN" altLang="en-US" sz="2000" dirty="0"/>
              <a:t> </a:t>
            </a:r>
          </a:p>
          <a:p>
            <a:pPr indent="457200" eaLnBrk="1" hangingPunct="1"/>
            <a:r>
              <a:rPr lang="zh-CN" altLang="en-US" sz="2000" dirty="0" smtClean="0"/>
              <a:t>步骤</a:t>
            </a:r>
            <a:r>
              <a:rPr lang="en-US" altLang="zh-CN" sz="2000" dirty="0"/>
              <a:t>3</a:t>
            </a:r>
            <a:r>
              <a:rPr lang="zh-CN" altLang="en-US" sz="2000" dirty="0"/>
              <a:t>：单击“确定”按钮，“</a:t>
            </a:r>
            <a:r>
              <a:rPr lang="en-US" altLang="zh-CN" sz="2000" dirty="0" err="1"/>
              <a:t>lgx</a:t>
            </a:r>
            <a:r>
              <a:rPr lang="en-US" altLang="zh-CN" sz="2000" dirty="0"/>
              <a:t>”</a:t>
            </a:r>
            <a:r>
              <a:rPr lang="zh-CN" altLang="en-US" sz="2000" dirty="0"/>
              <a:t>登录名创建完成。</a:t>
            </a:r>
            <a:endParaRPr lang="zh-CN" altLang="zh-CN" sz="2000" dirty="0"/>
          </a:p>
        </p:txBody>
      </p:sp>
      <p:sp>
        <p:nvSpPr>
          <p:cNvPr id="8" name="圆角矩形 7"/>
          <p:cNvSpPr/>
          <p:nvPr/>
        </p:nvSpPr>
        <p:spPr>
          <a:xfrm>
            <a:off x="9348335" y="3180159"/>
            <a:ext cx="1355725" cy="530751"/>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9" name="圆角矩形 8"/>
          <p:cNvSpPr/>
          <p:nvPr/>
        </p:nvSpPr>
        <p:spPr>
          <a:xfrm>
            <a:off x="9364436" y="546919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41969035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668</TotalTime>
  <Pages>0</Pages>
  <Words>5003</Words>
  <Characters>0</Characters>
  <Application>Microsoft Office PowerPoint</Application>
  <PresentationFormat>宽屏</PresentationFormat>
  <Lines>0</Lines>
  <Paragraphs>438</Paragraphs>
  <Slides>70</Slides>
  <Notes>0</Notes>
  <HiddenSlides>19</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70</vt:i4>
      </vt:variant>
    </vt:vector>
  </HeadingPairs>
  <TitlesOfParts>
    <vt:vector size="80" baseType="lpstr">
      <vt:lpstr>华文琥珀</vt:lpstr>
      <vt:lpstr>宋体</vt:lpstr>
      <vt:lpstr>微软雅黑</vt:lpstr>
      <vt:lpstr>幼圆</vt:lpstr>
      <vt:lpstr>Arial</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87</cp:revision>
  <dcterms:created xsi:type="dcterms:W3CDTF">2016-03-29T09:34:52Z</dcterms:created>
  <dcterms:modified xsi:type="dcterms:W3CDTF">2016-12-18T12:19:56Z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