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6"/>
  </p:notesMasterIdLst>
  <p:handoutMasterIdLst>
    <p:handoutMasterId r:id="rId77"/>
  </p:handoutMasterIdLst>
  <p:sldIdLst>
    <p:sldId id="256" r:id="rId2"/>
    <p:sldId id="312" r:id="rId3"/>
    <p:sldId id="259" r:id="rId4"/>
    <p:sldId id="258" r:id="rId5"/>
    <p:sldId id="286" r:id="rId6"/>
    <p:sldId id="287" r:id="rId7"/>
    <p:sldId id="313" r:id="rId8"/>
    <p:sldId id="314" r:id="rId9"/>
    <p:sldId id="289" r:id="rId10"/>
    <p:sldId id="290" r:id="rId11"/>
    <p:sldId id="315" r:id="rId12"/>
    <p:sldId id="291" r:id="rId13"/>
    <p:sldId id="316" r:id="rId14"/>
    <p:sldId id="292" r:id="rId15"/>
    <p:sldId id="317" r:id="rId16"/>
    <p:sldId id="318" r:id="rId17"/>
    <p:sldId id="319" r:id="rId18"/>
    <p:sldId id="320" r:id="rId19"/>
    <p:sldId id="321" r:id="rId20"/>
    <p:sldId id="322" r:id="rId21"/>
    <p:sldId id="323" r:id="rId22"/>
    <p:sldId id="324" r:id="rId23"/>
    <p:sldId id="325" r:id="rId24"/>
    <p:sldId id="326" r:id="rId25"/>
    <p:sldId id="327" r:id="rId26"/>
    <p:sldId id="328" r:id="rId27"/>
    <p:sldId id="329" r:id="rId28"/>
    <p:sldId id="330" r:id="rId29"/>
    <p:sldId id="331" r:id="rId30"/>
    <p:sldId id="332" r:id="rId31"/>
    <p:sldId id="333" r:id="rId32"/>
    <p:sldId id="334" r:id="rId33"/>
    <p:sldId id="335" r:id="rId34"/>
    <p:sldId id="336" r:id="rId35"/>
    <p:sldId id="337" r:id="rId36"/>
    <p:sldId id="338" r:id="rId37"/>
    <p:sldId id="339" r:id="rId38"/>
    <p:sldId id="340" r:id="rId39"/>
    <p:sldId id="341" r:id="rId40"/>
    <p:sldId id="342" r:id="rId41"/>
    <p:sldId id="343" r:id="rId42"/>
    <p:sldId id="344" r:id="rId43"/>
    <p:sldId id="345" r:id="rId44"/>
    <p:sldId id="346" r:id="rId45"/>
    <p:sldId id="347" r:id="rId46"/>
    <p:sldId id="348" r:id="rId47"/>
    <p:sldId id="349" r:id="rId48"/>
    <p:sldId id="350" r:id="rId49"/>
    <p:sldId id="351" r:id="rId50"/>
    <p:sldId id="352" r:id="rId51"/>
    <p:sldId id="353" r:id="rId52"/>
    <p:sldId id="354" r:id="rId53"/>
    <p:sldId id="355" r:id="rId54"/>
    <p:sldId id="356" r:id="rId55"/>
    <p:sldId id="357" r:id="rId56"/>
    <p:sldId id="358" r:id="rId57"/>
    <p:sldId id="359" r:id="rId58"/>
    <p:sldId id="360" r:id="rId59"/>
    <p:sldId id="361" r:id="rId60"/>
    <p:sldId id="362" r:id="rId61"/>
    <p:sldId id="363" r:id="rId62"/>
    <p:sldId id="364" r:id="rId63"/>
    <p:sldId id="365" r:id="rId64"/>
    <p:sldId id="366" r:id="rId65"/>
    <p:sldId id="367" r:id="rId66"/>
    <p:sldId id="368" r:id="rId67"/>
    <p:sldId id="369" r:id="rId68"/>
    <p:sldId id="370" r:id="rId69"/>
    <p:sldId id="371" r:id="rId70"/>
    <p:sldId id="372" r:id="rId71"/>
    <p:sldId id="373" r:id="rId72"/>
    <p:sldId id="374" r:id="rId73"/>
    <p:sldId id="375" r:id="rId74"/>
    <p:sldId id="285" r:id="rId7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67EE8"/>
    <a:srgbClr val="FF33CC"/>
    <a:srgbClr val="FFC319"/>
    <a:srgbClr val="FDF58D"/>
    <a:srgbClr val="808080"/>
    <a:srgbClr val="FCFCFC"/>
    <a:srgbClr val="E8E8E8"/>
    <a:srgbClr val="FFD84B"/>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24" autoAdjust="0"/>
    <p:restoredTop sz="94659" autoAdjust="0"/>
  </p:normalViewPr>
  <p:slideViewPr>
    <p:cSldViewPr>
      <p:cViewPr varScale="1">
        <p:scale>
          <a:sx n="67" d="100"/>
          <a:sy n="67" d="100"/>
        </p:scale>
        <p:origin x="-1146"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46083"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46084"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46085"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2275B056-18F2-41E3-A514-1526321A07F1}" type="slidenum">
              <a:rPr lang="en-US" altLang="zh-CN"/>
              <a:pPr/>
              <a:t>‹#›</a:t>
            </a:fld>
            <a:endParaRPr lang="en-US" altLang="zh-CN"/>
          </a:p>
        </p:txBody>
      </p:sp>
    </p:spTree>
    <p:extLst>
      <p:ext uri="{BB962C8B-B14F-4D97-AF65-F5344CB8AC3E}">
        <p14:creationId xmlns:p14="http://schemas.microsoft.com/office/powerpoint/2010/main" val="7949651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819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819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19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819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819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7BA8D27B-79DE-4ED1-88D0-D5781016595A}" type="slidenum">
              <a:rPr lang="en-US" altLang="zh-CN"/>
              <a:pPr/>
              <a:t>‹#›</a:t>
            </a:fld>
            <a:endParaRPr lang="en-US" altLang="zh-CN"/>
          </a:p>
        </p:txBody>
      </p:sp>
    </p:spTree>
    <p:extLst>
      <p:ext uri="{BB962C8B-B14F-4D97-AF65-F5344CB8AC3E}">
        <p14:creationId xmlns:p14="http://schemas.microsoft.com/office/powerpoint/2010/main" val="109359151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3112" name="Freeform 40"/>
          <p:cNvSpPr>
            <a:spLocks/>
          </p:cNvSpPr>
          <p:nvPr/>
        </p:nvSpPr>
        <p:spPr bwMode="gray">
          <a:xfrm>
            <a:off x="0" y="6048375"/>
            <a:ext cx="2762250" cy="809625"/>
          </a:xfrm>
          <a:custGeom>
            <a:avLst/>
            <a:gdLst>
              <a:gd name="T0" fmla="*/ 0 w 1740"/>
              <a:gd name="T1" fmla="*/ 0 h 510"/>
              <a:gd name="T2" fmla="*/ 0 w 1740"/>
              <a:gd name="T3" fmla="*/ 510 h 510"/>
              <a:gd name="T4" fmla="*/ 1740 w 1740"/>
              <a:gd name="T5" fmla="*/ 510 h 510"/>
              <a:gd name="T6" fmla="*/ 1595 w 1740"/>
              <a:gd name="T7" fmla="*/ 30 h 510"/>
              <a:gd name="T8" fmla="*/ 0 w 1740"/>
              <a:gd name="T9" fmla="*/ 0 h 510"/>
            </a:gdLst>
            <a:ahLst/>
            <a:cxnLst>
              <a:cxn ang="0">
                <a:pos x="T0" y="T1"/>
              </a:cxn>
              <a:cxn ang="0">
                <a:pos x="T2" y="T3"/>
              </a:cxn>
              <a:cxn ang="0">
                <a:pos x="T4" y="T5"/>
              </a:cxn>
              <a:cxn ang="0">
                <a:pos x="T6" y="T7"/>
              </a:cxn>
              <a:cxn ang="0">
                <a:pos x="T8" y="T9"/>
              </a:cxn>
            </a:cxnLst>
            <a:rect l="0" t="0" r="r" b="b"/>
            <a:pathLst>
              <a:path w="1740" h="510">
                <a:moveTo>
                  <a:pt x="0" y="0"/>
                </a:moveTo>
                <a:lnTo>
                  <a:pt x="0" y="510"/>
                </a:lnTo>
                <a:cubicBezTo>
                  <a:pt x="0" y="510"/>
                  <a:pt x="870" y="510"/>
                  <a:pt x="1740" y="510"/>
                </a:cubicBezTo>
                <a:cubicBezTo>
                  <a:pt x="1650" y="258"/>
                  <a:pt x="1595" y="30"/>
                  <a:pt x="1595" y="30"/>
                </a:cubicBezTo>
                <a:cubicBezTo>
                  <a:pt x="798" y="54"/>
                  <a:pt x="0" y="0"/>
                  <a:pt x="0" y="0"/>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13" name="Freeform 41"/>
          <p:cNvSpPr>
            <a:spLocks/>
          </p:cNvSpPr>
          <p:nvPr/>
        </p:nvSpPr>
        <p:spPr bwMode="gray">
          <a:xfrm>
            <a:off x="2590800" y="4705350"/>
            <a:ext cx="6400800" cy="2152650"/>
          </a:xfrm>
          <a:custGeom>
            <a:avLst/>
            <a:gdLst>
              <a:gd name="T0" fmla="*/ 1116 w 4032"/>
              <a:gd name="T1" fmla="*/ 0 h 1356"/>
              <a:gd name="T2" fmla="*/ 3840 w 4032"/>
              <a:gd name="T3" fmla="*/ 636 h 1356"/>
              <a:gd name="T4" fmla="*/ 4032 w 4032"/>
              <a:gd name="T5" fmla="*/ 1356 h 1356"/>
              <a:gd name="T6" fmla="*/ 288 w 4032"/>
              <a:gd name="T7" fmla="*/ 1356 h 1356"/>
              <a:gd name="T8" fmla="*/ 0 w 4032"/>
              <a:gd name="T9" fmla="*/ 828 h 1356"/>
              <a:gd name="T10" fmla="*/ 1116 w 4032"/>
              <a:gd name="T11" fmla="*/ 0 h 1356"/>
            </a:gdLst>
            <a:ahLst/>
            <a:cxnLst>
              <a:cxn ang="0">
                <a:pos x="T0" y="T1"/>
              </a:cxn>
              <a:cxn ang="0">
                <a:pos x="T2" y="T3"/>
              </a:cxn>
              <a:cxn ang="0">
                <a:pos x="T4" y="T5"/>
              </a:cxn>
              <a:cxn ang="0">
                <a:pos x="T6" y="T7"/>
              </a:cxn>
              <a:cxn ang="0">
                <a:pos x="T8" y="T9"/>
              </a:cxn>
              <a:cxn ang="0">
                <a:pos x="T10" y="T11"/>
              </a:cxn>
            </a:cxnLst>
            <a:rect l="0" t="0" r="r" b="b"/>
            <a:pathLst>
              <a:path w="4032" h="1356">
                <a:moveTo>
                  <a:pt x="1116" y="0"/>
                </a:moveTo>
                <a:cubicBezTo>
                  <a:pt x="2370" y="1254"/>
                  <a:pt x="3840" y="636"/>
                  <a:pt x="3840" y="636"/>
                </a:cubicBezTo>
                <a:cubicBezTo>
                  <a:pt x="4032" y="966"/>
                  <a:pt x="4032" y="1356"/>
                  <a:pt x="4032" y="1356"/>
                </a:cubicBezTo>
                <a:cubicBezTo>
                  <a:pt x="4032" y="1356"/>
                  <a:pt x="2160" y="1356"/>
                  <a:pt x="288" y="1356"/>
                </a:cubicBezTo>
                <a:cubicBezTo>
                  <a:pt x="120" y="1140"/>
                  <a:pt x="0" y="828"/>
                  <a:pt x="0" y="828"/>
                </a:cubicBezTo>
                <a:lnTo>
                  <a:pt x="1116" y="0"/>
                </a:lnTo>
                <a:close/>
              </a:path>
            </a:pathLst>
          </a:cu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14" name="Freeform 42"/>
          <p:cNvSpPr>
            <a:spLocks/>
          </p:cNvSpPr>
          <p:nvPr/>
        </p:nvSpPr>
        <p:spPr bwMode="gray">
          <a:xfrm>
            <a:off x="4477578" y="730595"/>
            <a:ext cx="4743450" cy="5048250"/>
          </a:xfrm>
          <a:custGeom>
            <a:avLst/>
            <a:gdLst>
              <a:gd name="T0" fmla="*/ 510 w 2988"/>
              <a:gd name="T1" fmla="*/ 1098 h 3180"/>
              <a:gd name="T2" fmla="*/ 2280 w 2988"/>
              <a:gd name="T3" fmla="*/ 0 h 3180"/>
              <a:gd name="T4" fmla="*/ 2988 w 2988"/>
              <a:gd name="T5" fmla="*/ 342 h 3180"/>
              <a:gd name="T6" fmla="*/ 2988 w 2988"/>
              <a:gd name="T7" fmla="*/ 2772 h 3180"/>
              <a:gd name="T8" fmla="*/ 1452 w 2988"/>
              <a:gd name="T9" fmla="*/ 3060 h 3180"/>
              <a:gd name="T10" fmla="*/ 0 w 2988"/>
              <a:gd name="T11" fmla="*/ 2406 h 3180"/>
              <a:gd name="T12" fmla="*/ 510 w 2988"/>
              <a:gd name="T13" fmla="*/ 1098 h 3180"/>
            </a:gdLst>
            <a:ahLst/>
            <a:cxnLst>
              <a:cxn ang="0">
                <a:pos x="T0" y="T1"/>
              </a:cxn>
              <a:cxn ang="0">
                <a:pos x="T2" y="T3"/>
              </a:cxn>
              <a:cxn ang="0">
                <a:pos x="T4" y="T5"/>
              </a:cxn>
              <a:cxn ang="0">
                <a:pos x="T6" y="T7"/>
              </a:cxn>
              <a:cxn ang="0">
                <a:pos x="T8" y="T9"/>
              </a:cxn>
              <a:cxn ang="0">
                <a:pos x="T10" y="T11"/>
              </a:cxn>
              <a:cxn ang="0">
                <a:pos x="T12" y="T13"/>
              </a:cxn>
            </a:cxnLst>
            <a:rect l="0" t="0" r="r" b="b"/>
            <a:pathLst>
              <a:path w="2988" h="3180">
                <a:moveTo>
                  <a:pt x="510" y="1098"/>
                </a:moveTo>
                <a:cubicBezTo>
                  <a:pt x="1710" y="840"/>
                  <a:pt x="2280" y="0"/>
                  <a:pt x="2280" y="0"/>
                </a:cubicBezTo>
                <a:cubicBezTo>
                  <a:pt x="2700" y="96"/>
                  <a:pt x="2988" y="342"/>
                  <a:pt x="2988" y="342"/>
                </a:cubicBezTo>
                <a:lnTo>
                  <a:pt x="2988" y="2772"/>
                </a:lnTo>
                <a:cubicBezTo>
                  <a:pt x="2988" y="2772"/>
                  <a:pt x="2202" y="3180"/>
                  <a:pt x="1452" y="3060"/>
                </a:cubicBezTo>
                <a:cubicBezTo>
                  <a:pt x="636" y="2940"/>
                  <a:pt x="0" y="2406"/>
                  <a:pt x="0" y="2406"/>
                </a:cubicBezTo>
                <a:lnTo>
                  <a:pt x="510" y="1098"/>
                </a:lnTo>
                <a:close/>
              </a:path>
            </a:pathLst>
          </a:custGeom>
          <a:solidFill>
            <a:srgbClr val="F67EE8"/>
          </a:solidFill>
          <a:ln>
            <a:noFill/>
          </a:ln>
          <a:effectLst/>
        </p:spPr>
        <p:txBody>
          <a:bodyPr/>
          <a:lstStyle/>
          <a:p>
            <a:endParaRPr lang="zh-CN" altLang="en-US">
              <a:solidFill>
                <a:srgbClr val="FF0000"/>
              </a:solidFill>
            </a:endParaRPr>
          </a:p>
        </p:txBody>
      </p:sp>
      <p:sp>
        <p:nvSpPr>
          <p:cNvPr id="3115" name="Freeform 43"/>
          <p:cNvSpPr>
            <a:spLocks/>
          </p:cNvSpPr>
          <p:nvPr/>
        </p:nvSpPr>
        <p:spPr bwMode="gray">
          <a:xfrm>
            <a:off x="4800600" y="0"/>
            <a:ext cx="3276600" cy="2409825"/>
          </a:xfrm>
          <a:custGeom>
            <a:avLst/>
            <a:gdLst>
              <a:gd name="T0" fmla="*/ 0 w 2064"/>
              <a:gd name="T1" fmla="*/ 0 h 1518"/>
              <a:gd name="T2" fmla="*/ 276 w 2064"/>
              <a:gd name="T3" fmla="*/ 1518 h 1518"/>
              <a:gd name="T4" fmla="*/ 2064 w 2064"/>
              <a:gd name="T5" fmla="*/ 0 h 1518"/>
              <a:gd name="T6" fmla="*/ 0 w 2064"/>
              <a:gd name="T7" fmla="*/ 0 h 1518"/>
            </a:gdLst>
            <a:ahLst/>
            <a:cxnLst>
              <a:cxn ang="0">
                <a:pos x="T0" y="T1"/>
              </a:cxn>
              <a:cxn ang="0">
                <a:pos x="T2" y="T3"/>
              </a:cxn>
              <a:cxn ang="0">
                <a:pos x="T4" y="T5"/>
              </a:cxn>
              <a:cxn ang="0">
                <a:pos x="T6" y="T7"/>
              </a:cxn>
            </a:cxnLst>
            <a:rect l="0" t="0" r="r" b="b"/>
            <a:pathLst>
              <a:path w="2064" h="1518">
                <a:moveTo>
                  <a:pt x="0" y="0"/>
                </a:moveTo>
                <a:cubicBezTo>
                  <a:pt x="0" y="0"/>
                  <a:pt x="138" y="759"/>
                  <a:pt x="276" y="1518"/>
                </a:cubicBezTo>
                <a:cubicBezTo>
                  <a:pt x="1518" y="1194"/>
                  <a:pt x="2064" y="0"/>
                  <a:pt x="2064" y="0"/>
                </a:cubicBezTo>
                <a:lnTo>
                  <a:pt x="0" y="0"/>
                </a:lnTo>
                <a:close/>
              </a:path>
            </a:pathLst>
          </a:cu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51" name="Freeform 79"/>
          <p:cNvSpPr>
            <a:spLocks/>
          </p:cNvSpPr>
          <p:nvPr/>
        </p:nvSpPr>
        <p:spPr bwMode="gray">
          <a:xfrm>
            <a:off x="0" y="0"/>
            <a:ext cx="6583363" cy="7267575"/>
          </a:xfrm>
          <a:custGeom>
            <a:avLst/>
            <a:gdLst>
              <a:gd name="T0" fmla="*/ 0 w 4014"/>
              <a:gd name="T1" fmla="*/ 0 h 4455"/>
              <a:gd name="T2" fmla="*/ 3612 w 4014"/>
              <a:gd name="T3" fmla="*/ 0 h 4455"/>
              <a:gd name="T4" fmla="*/ 3222 w 4014"/>
              <a:gd name="T5" fmla="*/ 3042 h 4455"/>
              <a:gd name="T6" fmla="*/ 0 w 4014"/>
              <a:gd name="T7" fmla="*/ 3744 h 4455"/>
              <a:gd name="T8" fmla="*/ 0 w 4014"/>
              <a:gd name="T9" fmla="*/ 0 h 4455"/>
            </a:gdLst>
            <a:ahLst/>
            <a:cxnLst>
              <a:cxn ang="0">
                <a:pos x="T0" y="T1"/>
              </a:cxn>
              <a:cxn ang="0">
                <a:pos x="T2" y="T3"/>
              </a:cxn>
              <a:cxn ang="0">
                <a:pos x="T4" y="T5"/>
              </a:cxn>
              <a:cxn ang="0">
                <a:pos x="T6" y="T7"/>
              </a:cxn>
              <a:cxn ang="0">
                <a:pos x="T8" y="T9"/>
              </a:cxn>
            </a:cxnLst>
            <a:rect l="0" t="0" r="r" b="b"/>
            <a:pathLst>
              <a:path w="4014" h="4455">
                <a:moveTo>
                  <a:pt x="0" y="0"/>
                </a:moveTo>
                <a:lnTo>
                  <a:pt x="3612" y="0"/>
                </a:lnTo>
                <a:cubicBezTo>
                  <a:pt x="4014" y="984"/>
                  <a:pt x="3812" y="2307"/>
                  <a:pt x="3222" y="3042"/>
                </a:cubicBezTo>
                <a:cubicBezTo>
                  <a:pt x="1988" y="4455"/>
                  <a:pt x="0" y="3744"/>
                  <a:pt x="0" y="3744"/>
                </a:cubicBezTo>
                <a:lnTo>
                  <a:pt x="0" y="0"/>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17" name="Freeform 45"/>
          <p:cNvSpPr>
            <a:spLocks/>
          </p:cNvSpPr>
          <p:nvPr/>
        </p:nvSpPr>
        <p:spPr bwMode="gray">
          <a:xfrm>
            <a:off x="0" y="0"/>
            <a:ext cx="6372225" cy="7072313"/>
          </a:xfrm>
          <a:custGeom>
            <a:avLst/>
            <a:gdLst>
              <a:gd name="T0" fmla="*/ 0 w 4014"/>
              <a:gd name="T1" fmla="*/ 0 h 4455"/>
              <a:gd name="T2" fmla="*/ 3612 w 4014"/>
              <a:gd name="T3" fmla="*/ 0 h 4455"/>
              <a:gd name="T4" fmla="*/ 3222 w 4014"/>
              <a:gd name="T5" fmla="*/ 3042 h 4455"/>
              <a:gd name="T6" fmla="*/ 0 w 4014"/>
              <a:gd name="T7" fmla="*/ 3744 h 4455"/>
              <a:gd name="T8" fmla="*/ 0 w 4014"/>
              <a:gd name="T9" fmla="*/ 0 h 4455"/>
            </a:gdLst>
            <a:ahLst/>
            <a:cxnLst>
              <a:cxn ang="0">
                <a:pos x="T0" y="T1"/>
              </a:cxn>
              <a:cxn ang="0">
                <a:pos x="T2" y="T3"/>
              </a:cxn>
              <a:cxn ang="0">
                <a:pos x="T4" y="T5"/>
              </a:cxn>
              <a:cxn ang="0">
                <a:pos x="T6" y="T7"/>
              </a:cxn>
              <a:cxn ang="0">
                <a:pos x="T8" y="T9"/>
              </a:cxn>
            </a:cxnLst>
            <a:rect l="0" t="0" r="r" b="b"/>
            <a:pathLst>
              <a:path w="4014" h="4455">
                <a:moveTo>
                  <a:pt x="0" y="0"/>
                </a:moveTo>
                <a:lnTo>
                  <a:pt x="3612" y="0"/>
                </a:lnTo>
                <a:cubicBezTo>
                  <a:pt x="4014" y="984"/>
                  <a:pt x="3812" y="2307"/>
                  <a:pt x="3222" y="3042"/>
                </a:cubicBezTo>
                <a:cubicBezTo>
                  <a:pt x="1988" y="4455"/>
                  <a:pt x="0" y="3744"/>
                  <a:pt x="0" y="3744"/>
                </a:cubicBezTo>
                <a:lnTo>
                  <a:pt x="0" y="0"/>
                </a:lnTo>
                <a:close/>
              </a:path>
            </a:pathLst>
          </a:custGeom>
          <a:gradFill rotWithShape="1">
            <a:gsLst>
              <a:gs pos="0">
                <a:schemeClr val="bg1">
                  <a:gamma/>
                  <a:tint val="25490"/>
                  <a:invGamma/>
                </a:schemeClr>
              </a:gs>
              <a:gs pos="100000">
                <a:schemeClr val="bg1"/>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30" name="Line 58"/>
          <p:cNvSpPr>
            <a:spLocks noChangeShapeType="1"/>
          </p:cNvSpPr>
          <p:nvPr/>
        </p:nvSpPr>
        <p:spPr bwMode="gray">
          <a:xfrm rot="5400000">
            <a:off x="2115344" y="3472656"/>
            <a:ext cx="0" cy="4217988"/>
          </a:xfrm>
          <a:prstGeom prst="line">
            <a:avLst/>
          </a:prstGeom>
          <a:noFill/>
          <a:ln w="9525">
            <a:solidFill>
              <a:srgbClr val="FFFFFF"/>
            </a:solidFill>
            <a:round/>
            <a:headEnd/>
            <a:tailEnd/>
          </a:ln>
          <a:effectLst>
            <a:outerShdw dist="17961" dir="2700000" algn="ctr" rotWithShape="0">
              <a:schemeClr val="accent2">
                <a:alpha val="50000"/>
              </a:schemeClr>
            </a:outerShdw>
          </a:effectLst>
          <a:extLst>
            <a:ext uri="{909E8E84-426E-40DD-AFC4-6F175D3DCCD1}">
              <a14:hiddenFill xmlns:a14="http://schemas.microsoft.com/office/drawing/2010/main">
                <a:noFill/>
              </a14:hiddenFill>
            </a:ext>
          </a:extLst>
        </p:spPr>
        <p:txBody>
          <a:bodyPr/>
          <a:lstStyle/>
          <a:p>
            <a:endParaRPr lang="zh-CN" altLang="en-US"/>
          </a:p>
        </p:txBody>
      </p:sp>
      <p:sp>
        <p:nvSpPr>
          <p:cNvPr id="3131" name="Rectangle 59"/>
          <p:cNvSpPr>
            <a:spLocks noChangeArrowheads="1"/>
          </p:cNvSpPr>
          <p:nvPr/>
        </p:nvSpPr>
        <p:spPr bwMode="gray">
          <a:xfrm>
            <a:off x="2362200" y="277813"/>
            <a:ext cx="1012825" cy="1025525"/>
          </a:xfrm>
          <a:prstGeom prst="rect">
            <a:avLst/>
          </a:prstGeom>
          <a:solidFill>
            <a:srgbClr val="FFFFFF">
              <a:alpha val="5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32" name="Rectangle 60"/>
          <p:cNvSpPr>
            <a:spLocks noChangeArrowheads="1"/>
          </p:cNvSpPr>
          <p:nvPr/>
        </p:nvSpPr>
        <p:spPr bwMode="gray">
          <a:xfrm>
            <a:off x="285750" y="2427288"/>
            <a:ext cx="1012825" cy="1025525"/>
          </a:xfrm>
          <a:prstGeom prst="rect">
            <a:avLst/>
          </a:prstGeom>
          <a:solidFill>
            <a:srgbClr val="FFFFFF">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34" name="Rectangle 62"/>
          <p:cNvSpPr>
            <a:spLocks noChangeArrowheads="1"/>
          </p:cNvSpPr>
          <p:nvPr/>
        </p:nvSpPr>
        <p:spPr bwMode="gray">
          <a:xfrm>
            <a:off x="1331913" y="1588"/>
            <a:ext cx="1012825" cy="234950"/>
          </a:xfrm>
          <a:prstGeom prst="rect">
            <a:avLst/>
          </a:prstGeom>
          <a:solidFill>
            <a:srgbClr val="FFFFFF">
              <a:alpha val="5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36" name="Freeform 64"/>
          <p:cNvSpPr>
            <a:spLocks/>
          </p:cNvSpPr>
          <p:nvPr/>
        </p:nvSpPr>
        <p:spPr bwMode="gray">
          <a:xfrm>
            <a:off x="2365375" y="4541838"/>
            <a:ext cx="1009650" cy="1033462"/>
          </a:xfrm>
          <a:custGeom>
            <a:avLst/>
            <a:gdLst>
              <a:gd name="T0" fmla="*/ 0 w 636"/>
              <a:gd name="T1" fmla="*/ 0 h 651"/>
              <a:gd name="T2" fmla="*/ 0 w 636"/>
              <a:gd name="T3" fmla="*/ 645 h 651"/>
              <a:gd name="T4" fmla="*/ 636 w 636"/>
              <a:gd name="T5" fmla="*/ 651 h 651"/>
              <a:gd name="T6" fmla="*/ 632 w 636"/>
              <a:gd name="T7" fmla="*/ 0 h 651"/>
              <a:gd name="T8" fmla="*/ 0 w 636"/>
              <a:gd name="T9" fmla="*/ 0 h 651"/>
            </a:gdLst>
            <a:ahLst/>
            <a:cxnLst>
              <a:cxn ang="0">
                <a:pos x="T0" y="T1"/>
              </a:cxn>
              <a:cxn ang="0">
                <a:pos x="T2" y="T3"/>
              </a:cxn>
              <a:cxn ang="0">
                <a:pos x="T4" y="T5"/>
              </a:cxn>
              <a:cxn ang="0">
                <a:pos x="T6" y="T7"/>
              </a:cxn>
              <a:cxn ang="0">
                <a:pos x="T8" y="T9"/>
              </a:cxn>
            </a:cxnLst>
            <a:rect l="0" t="0" r="r" b="b"/>
            <a:pathLst>
              <a:path w="636" h="651">
                <a:moveTo>
                  <a:pt x="0" y="0"/>
                </a:moveTo>
                <a:lnTo>
                  <a:pt x="0" y="645"/>
                </a:lnTo>
                <a:lnTo>
                  <a:pt x="636" y="651"/>
                </a:lnTo>
                <a:lnTo>
                  <a:pt x="632" y="0"/>
                </a:lnTo>
                <a:lnTo>
                  <a:pt x="0" y="0"/>
                </a:lnTo>
                <a:close/>
              </a:path>
            </a:pathLst>
          </a:custGeom>
          <a:solidFill>
            <a:srgbClr val="FFFFFF">
              <a:alpha val="39999"/>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03" name="Rectangle 31"/>
          <p:cNvSpPr>
            <a:spLocks noChangeArrowheads="1"/>
          </p:cNvSpPr>
          <p:nvPr/>
        </p:nvSpPr>
        <p:spPr bwMode="gray">
          <a:xfrm>
            <a:off x="285750" y="2435225"/>
            <a:ext cx="1012825" cy="1025525"/>
          </a:xfrm>
          <a:prstGeom prst="rect">
            <a:avLst/>
          </a:prstGeom>
          <a:solidFill>
            <a:srgbClr val="FFFFFF">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75" name="Rectangle 3"/>
          <p:cNvSpPr>
            <a:spLocks noGrp="1" noChangeArrowheads="1"/>
          </p:cNvSpPr>
          <p:nvPr>
            <p:ph type="subTitle" idx="1"/>
          </p:nvPr>
        </p:nvSpPr>
        <p:spPr>
          <a:xfrm>
            <a:off x="349771" y="5028303"/>
            <a:ext cx="6400800" cy="457200"/>
          </a:xfrm>
        </p:spPr>
        <p:txBody>
          <a:bodyPr/>
          <a:lstStyle>
            <a:lvl1pPr marL="0" indent="0">
              <a:buFontTx/>
              <a:buNone/>
              <a:defRPr sz="1600">
                <a:latin typeface="Times New Roman" pitchFamily="18" charset="0"/>
              </a:defRPr>
            </a:lvl1pPr>
          </a:lstStyle>
          <a:p>
            <a:pPr lvl="0"/>
            <a:r>
              <a:rPr lang="zh-CN" altLang="en-US" noProof="0" smtClean="0"/>
              <a:t>单击此处编辑母版副标题样式</a:t>
            </a:r>
            <a:endParaRPr lang="en-US" altLang="zh-CN" noProof="0" smtClean="0"/>
          </a:p>
        </p:txBody>
      </p:sp>
      <p:sp>
        <p:nvSpPr>
          <p:cNvPr id="3076" name="Rectangle 4"/>
          <p:cNvSpPr>
            <a:spLocks noGrp="1" noChangeArrowheads="1"/>
          </p:cNvSpPr>
          <p:nvPr>
            <p:ph type="dt" sz="half" idx="2"/>
          </p:nvPr>
        </p:nvSpPr>
        <p:spPr>
          <a:xfrm>
            <a:off x="457200" y="6407150"/>
            <a:ext cx="2133600" cy="314325"/>
          </a:xfrm>
        </p:spPr>
        <p:txBody>
          <a:bodyPr/>
          <a:lstStyle>
            <a:lvl1pPr>
              <a:defRPr/>
            </a:lvl1pPr>
          </a:lstStyle>
          <a:p>
            <a:endParaRPr lang="en-US" altLang="zh-CN"/>
          </a:p>
        </p:txBody>
      </p:sp>
      <p:sp>
        <p:nvSpPr>
          <p:cNvPr id="3077" name="Rectangle 5"/>
          <p:cNvSpPr>
            <a:spLocks noGrp="1" noChangeArrowheads="1"/>
          </p:cNvSpPr>
          <p:nvPr>
            <p:ph type="ftr" sz="quarter" idx="3"/>
          </p:nvPr>
        </p:nvSpPr>
        <p:spPr>
          <a:xfrm>
            <a:off x="3124200" y="6407150"/>
            <a:ext cx="2895600" cy="314325"/>
          </a:xfrm>
        </p:spPr>
        <p:txBody>
          <a:bodyPr/>
          <a:lstStyle>
            <a:lvl1pPr>
              <a:defRPr/>
            </a:lvl1pPr>
          </a:lstStyle>
          <a:p>
            <a:endParaRPr lang="en-US" altLang="zh-CN"/>
          </a:p>
        </p:txBody>
      </p:sp>
      <p:sp>
        <p:nvSpPr>
          <p:cNvPr id="3078" name="Rectangle 6"/>
          <p:cNvSpPr>
            <a:spLocks noGrp="1" noChangeArrowheads="1"/>
          </p:cNvSpPr>
          <p:nvPr>
            <p:ph type="sldNum" sz="quarter" idx="4"/>
          </p:nvPr>
        </p:nvSpPr>
        <p:spPr>
          <a:xfrm>
            <a:off x="6553200" y="6407150"/>
            <a:ext cx="2133600" cy="314325"/>
          </a:xfrm>
        </p:spPr>
        <p:txBody>
          <a:bodyPr/>
          <a:lstStyle>
            <a:lvl1pPr>
              <a:defRPr/>
            </a:lvl1pPr>
          </a:lstStyle>
          <a:p>
            <a:fld id="{52025B5F-882A-4CC4-ACEA-59857776F2E6}" type="slidenum">
              <a:rPr lang="en-US" altLang="zh-CN"/>
              <a:pPr/>
              <a:t>‹#›</a:t>
            </a:fld>
            <a:endParaRPr lang="en-US" altLang="zh-CN"/>
          </a:p>
        </p:txBody>
      </p:sp>
      <p:grpSp>
        <p:nvGrpSpPr>
          <p:cNvPr id="3143" name="Group 71"/>
          <p:cNvGrpSpPr>
            <a:grpSpLocks/>
          </p:cNvGrpSpPr>
          <p:nvPr/>
        </p:nvGrpSpPr>
        <p:grpSpPr bwMode="auto">
          <a:xfrm>
            <a:off x="8077200" y="0"/>
            <a:ext cx="1076325" cy="6858000"/>
            <a:chOff x="5088" y="0"/>
            <a:chExt cx="678" cy="4320"/>
          </a:xfrm>
        </p:grpSpPr>
        <p:sp>
          <p:nvSpPr>
            <p:cNvPr id="3138" name="Freeform 66"/>
            <p:cNvSpPr>
              <a:spLocks/>
            </p:cNvSpPr>
            <p:nvPr userDrawn="1"/>
          </p:nvSpPr>
          <p:spPr bwMode="gray">
            <a:xfrm>
              <a:off x="5088" y="0"/>
              <a:ext cx="672" cy="702"/>
            </a:xfrm>
            <a:custGeom>
              <a:avLst/>
              <a:gdLst>
                <a:gd name="T0" fmla="*/ 0 w 672"/>
                <a:gd name="T1" fmla="*/ 432 h 720"/>
                <a:gd name="T2" fmla="*/ 288 w 672"/>
                <a:gd name="T3" fmla="*/ 0 h 720"/>
                <a:gd name="T4" fmla="*/ 672 w 672"/>
                <a:gd name="T5" fmla="*/ 0 h 720"/>
                <a:gd name="T6" fmla="*/ 672 w 672"/>
                <a:gd name="T7" fmla="*/ 720 h 720"/>
                <a:gd name="T8" fmla="*/ 0 w 672"/>
                <a:gd name="T9" fmla="*/ 432 h 720"/>
              </a:gdLst>
              <a:ahLst/>
              <a:cxnLst>
                <a:cxn ang="0">
                  <a:pos x="T0" y="T1"/>
                </a:cxn>
                <a:cxn ang="0">
                  <a:pos x="T2" y="T3"/>
                </a:cxn>
                <a:cxn ang="0">
                  <a:pos x="T4" y="T5"/>
                </a:cxn>
                <a:cxn ang="0">
                  <a:pos x="T6" y="T7"/>
                </a:cxn>
                <a:cxn ang="0">
                  <a:pos x="T8" y="T9"/>
                </a:cxn>
              </a:cxnLst>
              <a:rect l="0" t="0" r="r" b="b"/>
              <a:pathLst>
                <a:path w="672" h="720">
                  <a:moveTo>
                    <a:pt x="0" y="432"/>
                  </a:moveTo>
                  <a:cubicBezTo>
                    <a:pt x="186" y="216"/>
                    <a:pt x="288" y="0"/>
                    <a:pt x="288" y="0"/>
                  </a:cubicBezTo>
                  <a:lnTo>
                    <a:pt x="672" y="0"/>
                  </a:lnTo>
                  <a:lnTo>
                    <a:pt x="672" y="720"/>
                  </a:lnTo>
                  <a:cubicBezTo>
                    <a:pt x="672" y="720"/>
                    <a:pt x="384" y="516"/>
                    <a:pt x="0" y="432"/>
                  </a:cubicBezTo>
                  <a:close/>
                </a:path>
              </a:pathLst>
            </a:custGeom>
            <a:solidFill>
              <a:srgbClr val="E8E8E8"/>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39" name="Freeform 67"/>
            <p:cNvSpPr>
              <a:spLocks/>
            </p:cNvSpPr>
            <p:nvPr userDrawn="1"/>
          </p:nvSpPr>
          <p:spPr bwMode="gray">
            <a:xfrm>
              <a:off x="5602" y="3496"/>
              <a:ext cx="164" cy="824"/>
            </a:xfrm>
            <a:custGeom>
              <a:avLst/>
              <a:gdLst>
                <a:gd name="T0" fmla="*/ 206 w 212"/>
                <a:gd name="T1" fmla="*/ 0 h 824"/>
                <a:gd name="T2" fmla="*/ 0 w 212"/>
                <a:gd name="T3" fmla="*/ 82 h 824"/>
                <a:gd name="T4" fmla="*/ 168 w 212"/>
                <a:gd name="T5" fmla="*/ 824 h 824"/>
                <a:gd name="T6" fmla="*/ 212 w 212"/>
                <a:gd name="T7" fmla="*/ 822 h 824"/>
                <a:gd name="T8" fmla="*/ 206 w 212"/>
                <a:gd name="T9" fmla="*/ 0 h 824"/>
              </a:gdLst>
              <a:ahLst/>
              <a:cxnLst>
                <a:cxn ang="0">
                  <a:pos x="T0" y="T1"/>
                </a:cxn>
                <a:cxn ang="0">
                  <a:pos x="T2" y="T3"/>
                </a:cxn>
                <a:cxn ang="0">
                  <a:pos x="T4" y="T5"/>
                </a:cxn>
                <a:cxn ang="0">
                  <a:pos x="T6" y="T7"/>
                </a:cxn>
                <a:cxn ang="0">
                  <a:pos x="T8" y="T9"/>
                </a:cxn>
              </a:cxnLst>
              <a:rect l="0" t="0" r="r" b="b"/>
              <a:pathLst>
                <a:path w="212" h="824">
                  <a:moveTo>
                    <a:pt x="206" y="0"/>
                  </a:moveTo>
                  <a:cubicBezTo>
                    <a:pt x="104" y="54"/>
                    <a:pt x="0" y="82"/>
                    <a:pt x="0" y="82"/>
                  </a:cubicBezTo>
                  <a:cubicBezTo>
                    <a:pt x="0" y="82"/>
                    <a:pt x="148" y="378"/>
                    <a:pt x="168" y="824"/>
                  </a:cubicBezTo>
                  <a:lnTo>
                    <a:pt x="212" y="822"/>
                  </a:lnTo>
                  <a:cubicBezTo>
                    <a:pt x="212" y="822"/>
                    <a:pt x="209" y="411"/>
                    <a:pt x="206" y="0"/>
                  </a:cubicBezTo>
                  <a:close/>
                </a:path>
              </a:pathLst>
            </a:custGeom>
            <a:solidFill>
              <a:srgbClr val="E8E8E8"/>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152" name="Rectangle 80"/>
          <p:cNvSpPr>
            <a:spLocks noChangeArrowheads="1"/>
          </p:cNvSpPr>
          <p:nvPr/>
        </p:nvSpPr>
        <p:spPr bwMode="gray">
          <a:xfrm>
            <a:off x="5495925" y="1333500"/>
            <a:ext cx="660400" cy="1025525"/>
          </a:xfrm>
          <a:prstGeom prst="rect">
            <a:avLst/>
          </a:prstGeom>
          <a:solidFill>
            <a:srgbClr val="FFFFFF">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54" name="Rectangle 82"/>
          <p:cNvSpPr>
            <a:spLocks noChangeArrowheads="1"/>
          </p:cNvSpPr>
          <p:nvPr/>
        </p:nvSpPr>
        <p:spPr bwMode="gray">
          <a:xfrm>
            <a:off x="4457700" y="3495675"/>
            <a:ext cx="1012825" cy="1025525"/>
          </a:xfrm>
          <a:prstGeom prst="rect">
            <a:avLst/>
          </a:prstGeom>
          <a:solidFill>
            <a:srgbClr val="FFFFFF">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74" name="Rectangle 2"/>
          <p:cNvSpPr>
            <a:spLocks noGrp="1" noChangeArrowheads="1"/>
          </p:cNvSpPr>
          <p:nvPr>
            <p:ph type="ctrTitle"/>
          </p:nvPr>
        </p:nvSpPr>
        <p:spPr bwMode="gray">
          <a:xfrm>
            <a:off x="333375" y="1884363"/>
            <a:ext cx="8229600" cy="1470025"/>
          </a:xfrm>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4800"/>
            </a:lvl1pPr>
          </a:lstStyle>
          <a:p>
            <a:pPr lvl="0"/>
            <a:r>
              <a:rPr lang="zh-CN" altLang="en-US" noProof="0" smtClean="0"/>
              <a:t>单击此处编辑母版标题样式</a:t>
            </a:r>
            <a:endParaRPr lang="en-US" altLang="zh-CN" noProof="0" smtClean="0"/>
          </a:p>
        </p:txBody>
      </p:sp>
      <p:pic>
        <p:nvPicPr>
          <p:cNvPr id="3155" name="Picture 83" descr="water"/>
          <p:cNvPicPr>
            <a:picLocks noChangeAspect="1" noChangeArrowheads="1"/>
          </p:cNvPicPr>
          <p:nvPr/>
        </p:nvPicPr>
        <p:blipFill>
          <a:blip r:embed="rId2">
            <a:extLst>
              <a:ext uri="{28A0092B-C50C-407E-A947-70E740481C1C}">
                <a14:useLocalDpi xmlns:a14="http://schemas.microsoft.com/office/drawing/2010/main" val="0"/>
              </a:ext>
            </a:extLst>
          </a:blip>
          <a:srcRect l="22409" t="16374" b="27486"/>
          <a:stretch>
            <a:fillRect/>
          </a:stretch>
        </p:blipFill>
        <p:spPr bwMode="gray">
          <a:xfrm rot="393398">
            <a:off x="2667000" y="609600"/>
            <a:ext cx="2663825" cy="21971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A481794-6622-4FDB-8A3D-53F2C195AE46}" type="slidenum">
              <a:rPr lang="en-US" altLang="zh-CN"/>
              <a:pPr/>
              <a:t>‹#›</a:t>
            </a:fld>
            <a:endParaRPr lang="en-US" altLang="zh-CN"/>
          </a:p>
        </p:txBody>
      </p:sp>
    </p:spTree>
    <p:extLst>
      <p:ext uri="{BB962C8B-B14F-4D97-AF65-F5344CB8AC3E}">
        <p14:creationId xmlns:p14="http://schemas.microsoft.com/office/powerpoint/2010/main" val="11694646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325438"/>
            <a:ext cx="2057400" cy="58007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325438"/>
            <a:ext cx="6019800" cy="58007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4D751D6-629D-493A-9904-3D43B2DB3781}" type="slidenum">
              <a:rPr lang="en-US" altLang="zh-CN"/>
              <a:pPr/>
              <a:t>‹#›</a:t>
            </a:fld>
            <a:endParaRPr lang="en-US" altLang="zh-CN"/>
          </a:p>
        </p:txBody>
      </p:sp>
    </p:spTree>
    <p:extLst>
      <p:ext uri="{BB962C8B-B14F-4D97-AF65-F5344CB8AC3E}">
        <p14:creationId xmlns:p14="http://schemas.microsoft.com/office/powerpoint/2010/main" val="34480163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9271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245225"/>
            <a:ext cx="2133600" cy="476250"/>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245225"/>
            <a:ext cx="2895600" cy="47625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245225"/>
            <a:ext cx="2133600" cy="476250"/>
          </a:xfrm>
        </p:spPr>
        <p:txBody>
          <a:bodyPr/>
          <a:lstStyle>
            <a:lvl1pPr>
              <a:defRPr/>
            </a:lvl1pPr>
          </a:lstStyle>
          <a:p>
            <a:fld id="{0C351BB3-03B1-456C-B16A-018F1D82C917}" type="slidenum">
              <a:rPr lang="en-US" altLang="zh-CN"/>
              <a:pPr/>
              <a:t>‹#›</a:t>
            </a:fld>
            <a:endParaRPr lang="en-US" altLang="zh-CN"/>
          </a:p>
        </p:txBody>
      </p:sp>
    </p:spTree>
    <p:extLst>
      <p:ext uri="{BB962C8B-B14F-4D97-AF65-F5344CB8AC3E}">
        <p14:creationId xmlns:p14="http://schemas.microsoft.com/office/powerpoint/2010/main" val="60333994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9271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8229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57200" y="3938588"/>
            <a:ext cx="8229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245225"/>
            <a:ext cx="2133600" cy="476250"/>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245225"/>
            <a:ext cx="2895600" cy="47625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245225"/>
            <a:ext cx="2133600" cy="476250"/>
          </a:xfrm>
        </p:spPr>
        <p:txBody>
          <a:bodyPr/>
          <a:lstStyle>
            <a:lvl1pPr>
              <a:defRPr/>
            </a:lvl1pPr>
          </a:lstStyle>
          <a:p>
            <a:fld id="{EB42FC09-9375-4CA0-909A-6CA10ED8B3B6}" type="slidenum">
              <a:rPr lang="en-US" altLang="zh-CN"/>
              <a:pPr/>
              <a:t>‹#›</a:t>
            </a:fld>
            <a:endParaRPr lang="en-US" altLang="zh-CN"/>
          </a:p>
        </p:txBody>
      </p:sp>
    </p:spTree>
    <p:extLst>
      <p:ext uri="{BB962C8B-B14F-4D97-AF65-F5344CB8AC3E}">
        <p14:creationId xmlns:p14="http://schemas.microsoft.com/office/powerpoint/2010/main" val="24758220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927100"/>
          </a:xfrm>
        </p:spPr>
        <p:txBody>
          <a:bodyPr/>
          <a:lstStyle/>
          <a:p>
            <a:r>
              <a:rPr lang="zh-CN" altLang="en-US" smtClean="0"/>
              <a:t>单击此处编辑母版标题样式</a:t>
            </a:r>
            <a:endParaRPr lang="zh-CN" altLang="en-US"/>
          </a:p>
        </p:txBody>
      </p:sp>
      <p:sp>
        <p:nvSpPr>
          <p:cNvPr id="3" name="图表占位符 2"/>
          <p:cNvSpPr>
            <a:spLocks noGrp="1"/>
          </p:cNvSpPr>
          <p:nvPr>
            <p:ph type="chart" idx="1"/>
          </p:nvPr>
        </p:nvSpPr>
        <p:spPr>
          <a:xfrm>
            <a:off x="457200" y="1600200"/>
            <a:ext cx="8229600" cy="4525963"/>
          </a:xfrm>
        </p:spPr>
        <p:txBody>
          <a:bodyPr/>
          <a:lstStyle/>
          <a:p>
            <a:r>
              <a:rPr lang="zh-CN" altLang="en-US" smtClean="0"/>
              <a:t>单击图标添加图表</a:t>
            </a:r>
            <a:endParaRPr lang="zh-CN" altLang="en-US"/>
          </a:p>
        </p:txBody>
      </p:sp>
      <p:sp>
        <p:nvSpPr>
          <p:cNvPr id="4" name="日期占位符 3"/>
          <p:cNvSpPr>
            <a:spLocks noGrp="1"/>
          </p:cNvSpPr>
          <p:nvPr>
            <p:ph type="dt" sz="half" idx="10"/>
          </p:nvPr>
        </p:nvSpPr>
        <p:spPr>
          <a:xfrm>
            <a:off x="457200" y="6245225"/>
            <a:ext cx="2133600" cy="476250"/>
          </a:xfrm>
        </p:spPr>
        <p:txBody>
          <a:bodyPr/>
          <a:lstStyle>
            <a:lvl1pPr>
              <a:defRPr/>
            </a:lvl1pPr>
          </a:lstStyle>
          <a:p>
            <a:endParaRPr lang="en-US" altLang="zh-CN"/>
          </a:p>
        </p:txBody>
      </p:sp>
      <p:sp>
        <p:nvSpPr>
          <p:cNvPr id="5" name="页脚占位符 4"/>
          <p:cNvSpPr>
            <a:spLocks noGrp="1"/>
          </p:cNvSpPr>
          <p:nvPr>
            <p:ph type="ftr" sz="quarter" idx="11"/>
          </p:nvPr>
        </p:nvSpPr>
        <p:spPr>
          <a:xfrm>
            <a:off x="3124200" y="6245225"/>
            <a:ext cx="2895600" cy="476250"/>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245225"/>
            <a:ext cx="2133600" cy="476250"/>
          </a:xfrm>
        </p:spPr>
        <p:txBody>
          <a:bodyPr/>
          <a:lstStyle>
            <a:lvl1pPr>
              <a:defRPr/>
            </a:lvl1pPr>
          </a:lstStyle>
          <a:p>
            <a:fld id="{A6A8DD16-1CF5-4202-BA93-6E36388082FC}" type="slidenum">
              <a:rPr lang="en-US" altLang="zh-CN"/>
              <a:pPr/>
              <a:t>‹#›</a:t>
            </a:fld>
            <a:endParaRPr lang="en-US" altLang="zh-CN"/>
          </a:p>
        </p:txBody>
      </p:sp>
    </p:spTree>
    <p:extLst>
      <p:ext uri="{BB962C8B-B14F-4D97-AF65-F5344CB8AC3E}">
        <p14:creationId xmlns:p14="http://schemas.microsoft.com/office/powerpoint/2010/main" val="33302692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BA84CF16-3815-41A7-AE91-8064A8A1BF44}" type="slidenum">
              <a:rPr lang="en-US" altLang="zh-CN"/>
              <a:pPr/>
              <a:t>‹#›</a:t>
            </a:fld>
            <a:endParaRPr lang="en-US" altLang="zh-CN"/>
          </a:p>
        </p:txBody>
      </p:sp>
    </p:spTree>
    <p:extLst>
      <p:ext uri="{BB962C8B-B14F-4D97-AF65-F5344CB8AC3E}">
        <p14:creationId xmlns:p14="http://schemas.microsoft.com/office/powerpoint/2010/main" val="4741413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C773EA8-7422-40C2-9CFB-01E309ED1BA9}" type="slidenum">
              <a:rPr lang="en-US" altLang="zh-CN"/>
              <a:pPr/>
              <a:t>‹#›</a:t>
            </a:fld>
            <a:endParaRPr lang="en-US" altLang="zh-CN"/>
          </a:p>
        </p:txBody>
      </p:sp>
    </p:spTree>
    <p:extLst>
      <p:ext uri="{BB962C8B-B14F-4D97-AF65-F5344CB8AC3E}">
        <p14:creationId xmlns:p14="http://schemas.microsoft.com/office/powerpoint/2010/main" val="300299424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B8FA6E47-1B84-485D-B71C-7AFDC9A7FAF1}" type="slidenum">
              <a:rPr lang="en-US" altLang="zh-CN"/>
              <a:pPr/>
              <a:t>‹#›</a:t>
            </a:fld>
            <a:endParaRPr lang="en-US" altLang="zh-CN"/>
          </a:p>
        </p:txBody>
      </p:sp>
    </p:spTree>
    <p:extLst>
      <p:ext uri="{BB962C8B-B14F-4D97-AF65-F5344CB8AC3E}">
        <p14:creationId xmlns:p14="http://schemas.microsoft.com/office/powerpoint/2010/main" val="370902103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F9225BB2-1B9D-4E2A-84E6-1CDAAB4EF63D}" type="slidenum">
              <a:rPr lang="en-US" altLang="zh-CN"/>
              <a:pPr/>
              <a:t>‹#›</a:t>
            </a:fld>
            <a:endParaRPr lang="en-US" altLang="zh-CN"/>
          </a:p>
        </p:txBody>
      </p:sp>
    </p:spTree>
    <p:extLst>
      <p:ext uri="{BB962C8B-B14F-4D97-AF65-F5344CB8AC3E}">
        <p14:creationId xmlns:p14="http://schemas.microsoft.com/office/powerpoint/2010/main" val="38587206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4E4B9060-D9C2-46CF-AAC3-B9F936D024F5}" type="slidenum">
              <a:rPr lang="en-US" altLang="zh-CN"/>
              <a:pPr/>
              <a:t>‹#›</a:t>
            </a:fld>
            <a:endParaRPr lang="en-US" altLang="zh-CN"/>
          </a:p>
        </p:txBody>
      </p:sp>
    </p:spTree>
    <p:extLst>
      <p:ext uri="{BB962C8B-B14F-4D97-AF65-F5344CB8AC3E}">
        <p14:creationId xmlns:p14="http://schemas.microsoft.com/office/powerpoint/2010/main" val="326166740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875E52F9-2F74-4A00-AB13-1437F4F88A16}" type="slidenum">
              <a:rPr lang="en-US" altLang="zh-CN"/>
              <a:pPr/>
              <a:t>‹#›</a:t>
            </a:fld>
            <a:endParaRPr lang="en-US" altLang="zh-CN"/>
          </a:p>
        </p:txBody>
      </p:sp>
    </p:spTree>
    <p:extLst>
      <p:ext uri="{BB962C8B-B14F-4D97-AF65-F5344CB8AC3E}">
        <p14:creationId xmlns:p14="http://schemas.microsoft.com/office/powerpoint/2010/main" val="393463354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55480805-7FB4-48B9-A2C9-4F9680E08CF2}" type="slidenum">
              <a:rPr lang="en-US" altLang="zh-CN"/>
              <a:pPr/>
              <a:t>‹#›</a:t>
            </a:fld>
            <a:endParaRPr lang="en-US" altLang="zh-CN"/>
          </a:p>
        </p:txBody>
      </p:sp>
    </p:spTree>
    <p:extLst>
      <p:ext uri="{BB962C8B-B14F-4D97-AF65-F5344CB8AC3E}">
        <p14:creationId xmlns:p14="http://schemas.microsoft.com/office/powerpoint/2010/main" val="248702220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856E25C3-62ED-4B72-AC04-13CA1F730C49}" type="slidenum">
              <a:rPr lang="en-US" altLang="zh-CN"/>
              <a:pPr/>
              <a:t>‹#›</a:t>
            </a:fld>
            <a:endParaRPr lang="en-US" altLang="zh-CN"/>
          </a:p>
        </p:txBody>
      </p:sp>
    </p:spTree>
    <p:extLst>
      <p:ext uri="{BB962C8B-B14F-4D97-AF65-F5344CB8AC3E}">
        <p14:creationId xmlns:p14="http://schemas.microsoft.com/office/powerpoint/2010/main" val="253164123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31" name="Freeform 7"/>
          <p:cNvSpPr>
            <a:spLocks/>
          </p:cNvSpPr>
          <p:nvPr/>
        </p:nvSpPr>
        <p:spPr bwMode="gray">
          <a:xfrm>
            <a:off x="-9525" y="-9525"/>
            <a:ext cx="9156700" cy="6872288"/>
          </a:xfrm>
          <a:custGeom>
            <a:avLst/>
            <a:gdLst>
              <a:gd name="T0" fmla="*/ 5766 w 5768"/>
              <a:gd name="T1" fmla="*/ 605 h 4329"/>
              <a:gd name="T2" fmla="*/ 5768 w 5768"/>
              <a:gd name="T3" fmla="*/ 4325 h 4329"/>
              <a:gd name="T4" fmla="*/ 1082 w 5768"/>
              <a:gd name="T5" fmla="*/ 4329 h 4329"/>
              <a:gd name="T6" fmla="*/ 13 w 5768"/>
              <a:gd name="T7" fmla="*/ 3351 h 4329"/>
              <a:gd name="T8" fmla="*/ 0 w 5768"/>
              <a:gd name="T9" fmla="*/ 0 h 4329"/>
              <a:gd name="T10" fmla="*/ 2428 w 5768"/>
              <a:gd name="T11" fmla="*/ 7 h 4329"/>
              <a:gd name="T12" fmla="*/ 5766 w 5768"/>
              <a:gd name="T13" fmla="*/ 605 h 4329"/>
            </a:gdLst>
            <a:ahLst/>
            <a:cxnLst>
              <a:cxn ang="0">
                <a:pos x="T0" y="T1"/>
              </a:cxn>
              <a:cxn ang="0">
                <a:pos x="T2" y="T3"/>
              </a:cxn>
              <a:cxn ang="0">
                <a:pos x="T4" y="T5"/>
              </a:cxn>
              <a:cxn ang="0">
                <a:pos x="T6" y="T7"/>
              </a:cxn>
              <a:cxn ang="0">
                <a:pos x="T8" y="T9"/>
              </a:cxn>
              <a:cxn ang="0">
                <a:pos x="T10" y="T11"/>
              </a:cxn>
              <a:cxn ang="0">
                <a:pos x="T12" y="T13"/>
              </a:cxn>
            </a:cxnLst>
            <a:rect l="0" t="0" r="r" b="b"/>
            <a:pathLst>
              <a:path w="5768" h="4329">
                <a:moveTo>
                  <a:pt x="5766" y="605"/>
                </a:moveTo>
                <a:cubicBezTo>
                  <a:pt x="5767" y="2464"/>
                  <a:pt x="5768" y="4325"/>
                  <a:pt x="5768" y="4325"/>
                </a:cubicBezTo>
                <a:lnTo>
                  <a:pt x="1082" y="4329"/>
                </a:lnTo>
                <a:cubicBezTo>
                  <a:pt x="318" y="3809"/>
                  <a:pt x="9" y="3349"/>
                  <a:pt x="13" y="3351"/>
                </a:cubicBezTo>
                <a:lnTo>
                  <a:pt x="0" y="0"/>
                </a:lnTo>
                <a:lnTo>
                  <a:pt x="2428" y="7"/>
                </a:lnTo>
                <a:cubicBezTo>
                  <a:pt x="2428" y="12"/>
                  <a:pt x="3096" y="401"/>
                  <a:pt x="5766" y="605"/>
                </a:cubicBezTo>
                <a:close/>
              </a:path>
            </a:pathLst>
          </a:custGeom>
          <a:gradFill rotWithShape="1">
            <a:gsLst>
              <a:gs pos="0">
                <a:schemeClr val="bg1">
                  <a:gamma/>
                  <a:tint val="3137"/>
                  <a:invGamma/>
                </a:schemeClr>
              </a:gs>
              <a:gs pos="100000">
                <a:schemeClr val="bg1">
                  <a:alpha val="70000"/>
                </a:schemeClr>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3" name="Freeform 9"/>
          <p:cNvSpPr>
            <a:spLocks/>
          </p:cNvSpPr>
          <p:nvPr/>
        </p:nvSpPr>
        <p:spPr bwMode="gray">
          <a:xfrm>
            <a:off x="-4763" y="5500688"/>
            <a:ext cx="1441451" cy="1358900"/>
          </a:xfrm>
          <a:custGeom>
            <a:avLst/>
            <a:gdLst>
              <a:gd name="T0" fmla="*/ 0 w 1089"/>
              <a:gd name="T1" fmla="*/ 0 h 1100"/>
              <a:gd name="T2" fmla="*/ 0 w 1089"/>
              <a:gd name="T3" fmla="*/ 1100 h 1100"/>
              <a:gd name="T4" fmla="*/ 1089 w 1089"/>
              <a:gd name="T5" fmla="*/ 1100 h 1100"/>
              <a:gd name="T6" fmla="*/ 0 w 1089"/>
              <a:gd name="T7" fmla="*/ 0 h 1100"/>
            </a:gdLst>
            <a:ahLst/>
            <a:cxnLst>
              <a:cxn ang="0">
                <a:pos x="T0" y="T1"/>
              </a:cxn>
              <a:cxn ang="0">
                <a:pos x="T2" y="T3"/>
              </a:cxn>
              <a:cxn ang="0">
                <a:pos x="T4" y="T5"/>
              </a:cxn>
              <a:cxn ang="0">
                <a:pos x="T6" y="T7"/>
              </a:cxn>
            </a:cxnLst>
            <a:rect l="0" t="0" r="r" b="b"/>
            <a:pathLst>
              <a:path w="1089" h="1100">
                <a:moveTo>
                  <a:pt x="0" y="0"/>
                </a:moveTo>
                <a:cubicBezTo>
                  <a:pt x="0" y="550"/>
                  <a:pt x="0" y="1100"/>
                  <a:pt x="0" y="1100"/>
                </a:cubicBezTo>
                <a:lnTo>
                  <a:pt x="1089" y="1100"/>
                </a:lnTo>
                <a:cubicBezTo>
                  <a:pt x="1089" y="1100"/>
                  <a:pt x="596" y="865"/>
                  <a:pt x="0" y="0"/>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44" name="Line 20"/>
          <p:cNvSpPr>
            <a:spLocks noChangeShapeType="1"/>
          </p:cNvSpPr>
          <p:nvPr/>
        </p:nvSpPr>
        <p:spPr bwMode="gray">
          <a:xfrm>
            <a:off x="8591550" y="900113"/>
            <a:ext cx="0" cy="5975350"/>
          </a:xfrm>
          <a:prstGeom prst="line">
            <a:avLst/>
          </a:prstGeom>
          <a:noFill/>
          <a:ln w="9525">
            <a:solidFill>
              <a:srgbClr val="FFFFFF">
                <a:alpha val="50000"/>
              </a:srgbClr>
            </a:solidFill>
            <a:round/>
            <a:headEnd/>
            <a:tailEnd/>
          </a:ln>
          <a:effectLst>
            <a:outerShdw dist="17961" dir="2700000" algn="ctr" rotWithShape="0">
              <a:schemeClr val="accent2">
                <a:alpha val="35001"/>
              </a:schemeClr>
            </a:outerShdw>
          </a:effectLst>
          <a:extLst>
            <a:ext uri="{909E8E84-426E-40DD-AFC4-6F175D3DCCD1}">
              <a14:hiddenFill xmlns:a14="http://schemas.microsoft.com/office/drawing/2010/main">
                <a:noFill/>
              </a14:hiddenFill>
            </a:ext>
          </a:extLst>
        </p:spPr>
        <p:txBody>
          <a:bodyPr/>
          <a:lstStyle/>
          <a:p>
            <a:endParaRPr lang="zh-CN" altLang="en-US"/>
          </a:p>
        </p:txBody>
      </p:sp>
      <p:sp>
        <p:nvSpPr>
          <p:cNvPr id="1047" name="Line 23"/>
          <p:cNvSpPr>
            <a:spLocks noChangeShapeType="1"/>
          </p:cNvSpPr>
          <p:nvPr userDrawn="1"/>
        </p:nvSpPr>
        <p:spPr bwMode="gray">
          <a:xfrm rot="5400000">
            <a:off x="4560350" y="-3147574"/>
            <a:ext cx="36000" cy="9156700"/>
          </a:xfrm>
          <a:prstGeom prst="line">
            <a:avLst/>
          </a:prstGeom>
          <a:ln w="31750">
            <a:solidFill>
              <a:srgbClr val="FFC319"/>
            </a:solidFill>
            <a:headEnd/>
            <a:tailEnd/>
          </a:ln>
        </p:spPr>
        <p:style>
          <a:lnRef idx="1">
            <a:schemeClr val="accent1"/>
          </a:lnRef>
          <a:fillRef idx="0">
            <a:schemeClr val="accent1"/>
          </a:fillRef>
          <a:effectRef idx="0">
            <a:schemeClr val="accent1"/>
          </a:effectRef>
          <a:fontRef idx="minor">
            <a:schemeClr val="tx1"/>
          </a:fontRef>
        </p:style>
        <p:txBody>
          <a:bodyPr/>
          <a:lstStyle/>
          <a:p>
            <a:endParaRPr lang="zh-CN" altLang="en-US"/>
          </a:p>
        </p:txBody>
      </p:sp>
      <p:sp>
        <p:nvSpPr>
          <p:cNvPr id="1052" name="Rectangle 28"/>
          <p:cNvSpPr>
            <a:spLocks noChangeArrowheads="1"/>
          </p:cNvSpPr>
          <p:nvPr/>
        </p:nvSpPr>
        <p:spPr bwMode="gray">
          <a:xfrm>
            <a:off x="4005263" y="2692400"/>
            <a:ext cx="1128712" cy="1079500"/>
          </a:xfrm>
          <a:prstGeom prst="rect">
            <a:avLst/>
          </a:prstGeom>
          <a:solidFill>
            <a:srgbClr val="FFFFFF">
              <a:alpha val="25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3" name="Rectangle 29"/>
          <p:cNvSpPr>
            <a:spLocks noChangeArrowheads="1"/>
          </p:cNvSpPr>
          <p:nvPr/>
        </p:nvSpPr>
        <p:spPr bwMode="gray">
          <a:xfrm>
            <a:off x="7459663" y="4937125"/>
            <a:ext cx="1120775" cy="1079500"/>
          </a:xfrm>
          <a:prstGeom prst="rect">
            <a:avLst/>
          </a:prstGeom>
          <a:solidFill>
            <a:srgbClr val="FFFFFF">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4" name="Rectangle 30"/>
          <p:cNvSpPr>
            <a:spLocks noChangeArrowheads="1"/>
          </p:cNvSpPr>
          <p:nvPr/>
        </p:nvSpPr>
        <p:spPr bwMode="gray">
          <a:xfrm>
            <a:off x="549275" y="3808413"/>
            <a:ext cx="1128713" cy="1079500"/>
          </a:xfrm>
          <a:prstGeom prst="rect">
            <a:avLst/>
          </a:prstGeom>
          <a:solidFill>
            <a:srgbClr val="FFFFFF">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5" name="Rectangle 31"/>
          <p:cNvSpPr>
            <a:spLocks noChangeArrowheads="1"/>
          </p:cNvSpPr>
          <p:nvPr/>
        </p:nvSpPr>
        <p:spPr bwMode="gray">
          <a:xfrm>
            <a:off x="6307138" y="6064250"/>
            <a:ext cx="1128712" cy="796925"/>
          </a:xfrm>
          <a:prstGeom prst="rect">
            <a:avLst/>
          </a:prstGeom>
          <a:solidFill>
            <a:srgbClr val="FFFFFF">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6" name="Rectangle 32"/>
          <p:cNvSpPr>
            <a:spLocks noChangeArrowheads="1"/>
          </p:cNvSpPr>
          <p:nvPr/>
        </p:nvSpPr>
        <p:spPr bwMode="gray">
          <a:xfrm>
            <a:off x="2846388" y="0"/>
            <a:ext cx="1128712" cy="404813"/>
          </a:xfrm>
          <a:prstGeom prst="rect">
            <a:avLst/>
          </a:prstGeom>
          <a:solidFill>
            <a:srgbClr val="FFFFFF">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7" name="Rectangle 33"/>
          <p:cNvSpPr>
            <a:spLocks noChangeArrowheads="1"/>
          </p:cNvSpPr>
          <p:nvPr/>
        </p:nvSpPr>
        <p:spPr bwMode="gray">
          <a:xfrm>
            <a:off x="2852738" y="4938713"/>
            <a:ext cx="1120775" cy="1079500"/>
          </a:xfrm>
          <a:prstGeom prst="rect">
            <a:avLst/>
          </a:prstGeom>
          <a:solidFill>
            <a:srgbClr val="FFFFFF">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8" name="Rectangle 34"/>
          <p:cNvSpPr>
            <a:spLocks noChangeArrowheads="1"/>
          </p:cNvSpPr>
          <p:nvPr/>
        </p:nvSpPr>
        <p:spPr bwMode="gray">
          <a:xfrm>
            <a:off x="6300788" y="1566863"/>
            <a:ext cx="1120775" cy="1079500"/>
          </a:xfrm>
          <a:prstGeom prst="rect">
            <a:avLst/>
          </a:prstGeom>
          <a:solidFill>
            <a:srgbClr val="FFFFFF">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 name="Rectangle 3"/>
          <p:cNvSpPr>
            <a:spLocks noGrp="1" noChangeArrowheads="1"/>
          </p:cNvSpPr>
          <p:nvPr>
            <p:ph type="body" idx="1"/>
          </p:nvPr>
        </p:nvSpPr>
        <p:spPr bwMode="gray">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altLang="zh-CN" dirty="0" smtClean="0"/>
          </a:p>
        </p:txBody>
      </p:sp>
      <p:sp>
        <p:nvSpPr>
          <p:cNvPr id="1028" name="Rectangle 4"/>
          <p:cNvSpPr>
            <a:spLocks noGrp="1" noChangeArrowheads="1"/>
          </p:cNvSpPr>
          <p:nvPr>
            <p:ph type="dt" sz="half" idx="2"/>
          </p:nvPr>
        </p:nvSpPr>
        <p:spPr bwMode="gray">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ea typeface="宋体" charset="-122"/>
              </a:defRPr>
            </a:lvl1pPr>
          </a:lstStyle>
          <a:p>
            <a:endParaRPr lang="en-US" altLang="zh-CN"/>
          </a:p>
        </p:txBody>
      </p:sp>
      <p:sp>
        <p:nvSpPr>
          <p:cNvPr id="1029" name="Rectangle 5"/>
          <p:cNvSpPr>
            <a:spLocks noGrp="1" noChangeArrowheads="1"/>
          </p:cNvSpPr>
          <p:nvPr>
            <p:ph type="ftr" sz="quarter" idx="3"/>
          </p:nvPr>
        </p:nvSpPr>
        <p:spPr bwMode="gray">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ea typeface="宋体" charset="-122"/>
              </a:defRPr>
            </a:lvl1pPr>
          </a:lstStyle>
          <a:p>
            <a:endParaRPr lang="en-US" altLang="zh-CN"/>
          </a:p>
        </p:txBody>
      </p:sp>
      <p:sp>
        <p:nvSpPr>
          <p:cNvPr id="1030" name="Rectangle 6"/>
          <p:cNvSpPr>
            <a:spLocks noGrp="1" noChangeArrowheads="1"/>
          </p:cNvSpPr>
          <p:nvPr>
            <p:ph type="sldNum" sz="quarter" idx="4"/>
          </p:nvPr>
        </p:nvSpPr>
        <p:spPr bwMode="gray">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ea typeface="宋体" charset="-122"/>
              </a:defRPr>
            </a:lvl1pPr>
          </a:lstStyle>
          <a:p>
            <a:fld id="{63808047-03A9-4ABB-A726-632DD2B29F84}" type="slidenum">
              <a:rPr lang="en-US" altLang="zh-CN"/>
              <a:pPr/>
              <a:t>‹#›</a:t>
            </a:fld>
            <a:endParaRPr lang="en-US" altLang="zh-CN"/>
          </a:p>
        </p:txBody>
      </p:sp>
      <p:sp>
        <p:nvSpPr>
          <p:cNvPr id="1060" name="Freeform 36"/>
          <p:cNvSpPr>
            <a:spLocks/>
          </p:cNvSpPr>
          <p:nvPr/>
        </p:nvSpPr>
        <p:spPr bwMode="gray">
          <a:xfrm>
            <a:off x="4041775" y="0"/>
            <a:ext cx="5105400" cy="739775"/>
          </a:xfrm>
          <a:custGeom>
            <a:avLst/>
            <a:gdLst>
              <a:gd name="T0" fmla="*/ 3130 w 3130"/>
              <a:gd name="T1" fmla="*/ 453 h 453"/>
              <a:gd name="T2" fmla="*/ 3130 w 3130"/>
              <a:gd name="T3" fmla="*/ 0 h 453"/>
              <a:gd name="T4" fmla="*/ 0 w 3130"/>
              <a:gd name="T5" fmla="*/ 0 h 453"/>
              <a:gd name="T6" fmla="*/ 3130 w 3130"/>
              <a:gd name="T7" fmla="*/ 453 h 453"/>
            </a:gdLst>
            <a:ahLst/>
            <a:cxnLst>
              <a:cxn ang="0">
                <a:pos x="T0" y="T1"/>
              </a:cxn>
              <a:cxn ang="0">
                <a:pos x="T2" y="T3"/>
              </a:cxn>
              <a:cxn ang="0">
                <a:pos x="T4" y="T5"/>
              </a:cxn>
              <a:cxn ang="0">
                <a:pos x="T6" y="T7"/>
              </a:cxn>
            </a:cxnLst>
            <a:rect l="0" t="0" r="r" b="b"/>
            <a:pathLst>
              <a:path w="3130" h="453">
                <a:moveTo>
                  <a:pt x="3130" y="453"/>
                </a:moveTo>
                <a:cubicBezTo>
                  <a:pt x="3130" y="226"/>
                  <a:pt x="3130" y="0"/>
                  <a:pt x="3130" y="0"/>
                </a:cubicBezTo>
                <a:lnTo>
                  <a:pt x="0" y="0"/>
                </a:lnTo>
                <a:cubicBezTo>
                  <a:pt x="0" y="0"/>
                  <a:pt x="1298" y="389"/>
                  <a:pt x="3130" y="453"/>
                </a:cubicBezTo>
                <a:close/>
              </a:path>
            </a:pathLst>
          </a:cu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6" name="Rectangle 2"/>
          <p:cNvSpPr>
            <a:spLocks noGrp="1" noChangeArrowheads="1"/>
          </p:cNvSpPr>
          <p:nvPr>
            <p:ph type="title"/>
          </p:nvPr>
        </p:nvSpPr>
        <p:spPr bwMode="black">
          <a:xfrm>
            <a:off x="457200" y="325438"/>
            <a:ext cx="8229600" cy="927100"/>
          </a:xfrm>
          <a:prstGeom prst="rect">
            <a:avLst/>
          </a:prstGeom>
          <a:noFill/>
          <a:ln>
            <a:noFill/>
          </a:ln>
          <a:effectLst>
            <a:outerShdw dist="35921" dir="2700000" algn="ctr" rotWithShape="0">
              <a:srgbClr val="FFFFFF"/>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pic>
        <p:nvPicPr>
          <p:cNvPr id="1061" name="Picture 37" descr="water"/>
          <p:cNvPicPr>
            <a:picLocks noChangeAspect="1" noChangeArrowheads="1"/>
          </p:cNvPicPr>
          <p:nvPr/>
        </p:nvPicPr>
        <p:blipFill>
          <a:blip r:embed="rId16">
            <a:extLst>
              <a:ext uri="{28A0092B-C50C-407E-A947-70E740481C1C}">
                <a14:useLocalDpi xmlns:a14="http://schemas.microsoft.com/office/drawing/2010/main" val="0"/>
              </a:ext>
            </a:extLst>
          </a:blip>
          <a:srcRect l="22409" t="16374" b="27486"/>
          <a:stretch>
            <a:fillRect/>
          </a:stretch>
        </p:blipFill>
        <p:spPr bwMode="gray">
          <a:xfrm rot="786797">
            <a:off x="6629400" y="-381000"/>
            <a:ext cx="2417763" cy="1995488"/>
          </a:xfrm>
          <a:prstGeom prst="rect">
            <a:avLst/>
          </a:prstGeom>
          <a:noFill/>
          <a:extLst>
            <a:ext uri="{909E8E84-426E-40DD-AFC4-6F175D3DCCD1}">
              <a14:hiddenFill xmlns:a14="http://schemas.microsoft.com/office/drawing/2010/main">
                <a:solidFill>
                  <a:srgbClr val="FFFFFF"/>
                </a:solidFill>
              </a14:hiddenFill>
            </a:ext>
          </a:extLst>
        </p:spPr>
      </p:pic>
      <p:pic>
        <p:nvPicPr>
          <p:cNvPr id="1062" name="Picture 38" descr="3"/>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gray">
          <a:xfrm rot="20740733" flipH="1">
            <a:off x="49213" y="5726113"/>
            <a:ext cx="1223962" cy="13716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par>
    </p:tnLst>
  </p:timing>
  <p:txStyles>
    <p:titleStyle>
      <a:lvl1pPr algn="l" rtl="0" eaLnBrk="1" fontAlgn="base" hangingPunct="1">
        <a:spcBef>
          <a:spcPct val="0"/>
        </a:spcBef>
        <a:spcAft>
          <a:spcPct val="0"/>
        </a:spcAft>
        <a:defRPr sz="4000" b="1">
          <a:solidFill>
            <a:schemeClr val="tx2"/>
          </a:solidFill>
          <a:latin typeface="隶书" pitchFamily="49" charset="-122"/>
          <a:ea typeface="隶书" pitchFamily="49" charset="-122"/>
          <a:cs typeface="+mj-cs"/>
        </a:defRPr>
      </a:lvl1pPr>
      <a:lvl2pPr algn="l" rtl="0" eaLnBrk="1" fontAlgn="base" hangingPunct="1">
        <a:spcBef>
          <a:spcPct val="0"/>
        </a:spcBef>
        <a:spcAft>
          <a:spcPct val="0"/>
        </a:spcAft>
        <a:defRPr sz="4400" b="1">
          <a:solidFill>
            <a:schemeClr val="tx2"/>
          </a:solidFill>
          <a:latin typeface="Arial" charset="0"/>
        </a:defRPr>
      </a:lvl2pPr>
      <a:lvl3pPr algn="l" rtl="0" eaLnBrk="1" fontAlgn="base" hangingPunct="1">
        <a:spcBef>
          <a:spcPct val="0"/>
        </a:spcBef>
        <a:spcAft>
          <a:spcPct val="0"/>
        </a:spcAft>
        <a:defRPr sz="4400" b="1">
          <a:solidFill>
            <a:schemeClr val="tx2"/>
          </a:solidFill>
          <a:latin typeface="Arial" charset="0"/>
        </a:defRPr>
      </a:lvl3pPr>
      <a:lvl4pPr algn="l" rtl="0" eaLnBrk="1" fontAlgn="base" hangingPunct="1">
        <a:spcBef>
          <a:spcPct val="0"/>
        </a:spcBef>
        <a:spcAft>
          <a:spcPct val="0"/>
        </a:spcAft>
        <a:defRPr sz="4400" b="1">
          <a:solidFill>
            <a:schemeClr val="tx2"/>
          </a:solidFill>
          <a:latin typeface="Arial" charset="0"/>
        </a:defRPr>
      </a:lvl4pPr>
      <a:lvl5pPr algn="l" rtl="0" eaLnBrk="1" fontAlgn="base" hangingPunct="1">
        <a:spcBef>
          <a:spcPct val="0"/>
        </a:spcBef>
        <a:spcAft>
          <a:spcPct val="0"/>
        </a:spcAft>
        <a:defRPr sz="4400" b="1">
          <a:solidFill>
            <a:schemeClr val="tx2"/>
          </a:solidFill>
          <a:latin typeface="Arial" charset="0"/>
        </a:defRPr>
      </a:lvl5pPr>
      <a:lvl6pPr marL="457200" algn="l" rtl="0" eaLnBrk="1" fontAlgn="base" hangingPunct="1">
        <a:spcBef>
          <a:spcPct val="0"/>
        </a:spcBef>
        <a:spcAft>
          <a:spcPct val="0"/>
        </a:spcAft>
        <a:defRPr sz="4400" b="1">
          <a:solidFill>
            <a:schemeClr val="tx2"/>
          </a:solidFill>
          <a:latin typeface="Arial" charset="0"/>
        </a:defRPr>
      </a:lvl6pPr>
      <a:lvl7pPr marL="914400" algn="l" rtl="0" eaLnBrk="1" fontAlgn="base" hangingPunct="1">
        <a:spcBef>
          <a:spcPct val="0"/>
        </a:spcBef>
        <a:spcAft>
          <a:spcPct val="0"/>
        </a:spcAft>
        <a:defRPr sz="4400" b="1">
          <a:solidFill>
            <a:schemeClr val="tx2"/>
          </a:solidFill>
          <a:latin typeface="Arial" charset="0"/>
        </a:defRPr>
      </a:lvl7pPr>
      <a:lvl8pPr marL="1371600" algn="l" rtl="0" eaLnBrk="1" fontAlgn="base" hangingPunct="1">
        <a:spcBef>
          <a:spcPct val="0"/>
        </a:spcBef>
        <a:spcAft>
          <a:spcPct val="0"/>
        </a:spcAft>
        <a:defRPr sz="4400" b="1">
          <a:solidFill>
            <a:schemeClr val="tx2"/>
          </a:solidFill>
          <a:latin typeface="Arial" charset="0"/>
        </a:defRPr>
      </a:lvl8pPr>
      <a:lvl9pPr marL="1828800" algn="l" rtl="0" eaLnBrk="1" fontAlgn="base" hangingPunct="1">
        <a:spcBef>
          <a:spcPct val="0"/>
        </a:spcBef>
        <a:spcAft>
          <a:spcPct val="0"/>
        </a:spcAft>
        <a:defRPr sz="4400" b="1">
          <a:solidFill>
            <a:schemeClr val="tx2"/>
          </a:solidFill>
          <a:latin typeface="Arial" charset="0"/>
        </a:defRPr>
      </a:lvl9pPr>
    </p:titleStyle>
    <p:bodyStyle>
      <a:lvl1pPr marL="342900" indent="-342900" algn="l" rtl="0" eaLnBrk="1" fontAlgn="base" hangingPunct="1">
        <a:lnSpc>
          <a:spcPct val="110000"/>
        </a:lnSpc>
        <a:spcBef>
          <a:spcPct val="20000"/>
        </a:spcBef>
        <a:spcAft>
          <a:spcPct val="0"/>
        </a:spcAft>
        <a:buChar char="•"/>
        <a:defRPr sz="2800">
          <a:solidFill>
            <a:schemeClr val="tx1"/>
          </a:solidFill>
          <a:latin typeface="楷体" pitchFamily="49" charset="-122"/>
          <a:ea typeface="楷体" pitchFamily="49" charset="-122"/>
          <a:cs typeface="+mn-cs"/>
        </a:defRPr>
      </a:lvl1pPr>
      <a:lvl2pPr marL="742950" indent="-285750" algn="l" rtl="0" eaLnBrk="1" fontAlgn="base" hangingPunct="1">
        <a:lnSpc>
          <a:spcPct val="110000"/>
        </a:lnSpc>
        <a:spcBef>
          <a:spcPct val="20000"/>
        </a:spcBef>
        <a:spcAft>
          <a:spcPct val="0"/>
        </a:spcAft>
        <a:buChar char="–"/>
        <a:defRPr sz="2800">
          <a:solidFill>
            <a:schemeClr val="tx1"/>
          </a:solidFill>
          <a:latin typeface="楷体" pitchFamily="49" charset="-122"/>
          <a:ea typeface="楷体" pitchFamily="49" charset="-122"/>
        </a:defRPr>
      </a:lvl2pPr>
      <a:lvl3pPr marL="1143000" indent="-228600" algn="l" rtl="0" eaLnBrk="1" fontAlgn="base" hangingPunct="1">
        <a:lnSpc>
          <a:spcPct val="110000"/>
        </a:lnSpc>
        <a:spcBef>
          <a:spcPct val="20000"/>
        </a:spcBef>
        <a:spcAft>
          <a:spcPct val="0"/>
        </a:spcAft>
        <a:buChar char="•"/>
        <a:defRPr sz="2800">
          <a:solidFill>
            <a:schemeClr val="tx1"/>
          </a:solidFill>
          <a:latin typeface="楷体" pitchFamily="49" charset="-122"/>
          <a:ea typeface="楷体" pitchFamily="49" charset="-122"/>
        </a:defRPr>
      </a:lvl3pPr>
      <a:lvl4pPr marL="1600200" indent="-228600" algn="l" rtl="0" eaLnBrk="1" fontAlgn="base" hangingPunct="1">
        <a:lnSpc>
          <a:spcPct val="110000"/>
        </a:lnSpc>
        <a:spcBef>
          <a:spcPct val="20000"/>
        </a:spcBef>
        <a:spcAft>
          <a:spcPct val="0"/>
        </a:spcAft>
        <a:buChar char="–"/>
        <a:defRPr sz="2800">
          <a:solidFill>
            <a:schemeClr val="tx1"/>
          </a:solidFill>
          <a:latin typeface="楷体" pitchFamily="49" charset="-122"/>
          <a:ea typeface="楷体" pitchFamily="49" charset="-122"/>
        </a:defRPr>
      </a:lvl4pPr>
      <a:lvl5pPr marL="2057400" indent="-228600" algn="l" rtl="0" eaLnBrk="1" fontAlgn="base" hangingPunct="1">
        <a:lnSpc>
          <a:spcPct val="110000"/>
        </a:lnSpc>
        <a:spcBef>
          <a:spcPct val="20000"/>
        </a:spcBef>
        <a:spcAft>
          <a:spcPct val="0"/>
        </a:spcAft>
        <a:buChar char="»"/>
        <a:defRPr sz="2800">
          <a:solidFill>
            <a:schemeClr val="tx1"/>
          </a:solidFill>
          <a:latin typeface="楷体" pitchFamily="49" charset="-122"/>
          <a:ea typeface="楷体" pitchFamily="49"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mshelp://windows/?id=2bdd4886-a8d6-4878-8a9e-343ce05a0b64"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3.xml"/><Relationship Id="rId1" Type="http://schemas.openxmlformats.org/officeDocument/2006/relationships/slideLayout" Target="../slideLayouts/slideLayout13.xml"/><Relationship Id="rId5" Type="http://schemas.openxmlformats.org/officeDocument/2006/relationships/slide" Target="slide36.xml"/><Relationship Id="rId4" Type="http://schemas.openxmlformats.org/officeDocument/2006/relationships/slide" Target="slide2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bwMode="black">
          <a:xfrm>
            <a:off x="179512" y="1844824"/>
            <a:ext cx="6431632" cy="2088232"/>
          </a:xfrm>
          <a:effectLst>
            <a:outerShdw blurRad="50800" dist="38100" dir="13500000" algn="br" rotWithShape="0">
              <a:prstClr val="black">
                <a:alpha val="40000"/>
              </a:prstClr>
            </a:outerShdw>
          </a:effectLst>
        </p:spPr>
        <p:txBody>
          <a:bodyPr/>
          <a:lstStyle/>
          <a:p>
            <a:r>
              <a:rPr lang="zh-CN" altLang="zh-CN" sz="40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隶书" pitchFamily="49" charset="-122"/>
                <a:ea typeface="隶书" pitchFamily="49" charset="-122"/>
              </a:rPr>
              <a:t>计算机应用基础实例</a:t>
            </a:r>
            <a:r>
              <a:rPr lang="zh-CN" altLang="zh-CN" sz="40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隶书" pitchFamily="49" charset="-122"/>
                <a:ea typeface="隶书" pitchFamily="49" charset="-122"/>
              </a:rPr>
              <a:t>教程</a:t>
            </a:r>
            <a:r>
              <a:rPr lang="en-US" altLang="zh-CN" sz="40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隶书" pitchFamily="49" charset="-122"/>
                <a:ea typeface="隶书" pitchFamily="49" charset="-122"/>
              </a:rPr>
              <a:t/>
            </a:r>
            <a:br>
              <a:rPr lang="en-US" altLang="zh-CN" sz="40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隶书" pitchFamily="49" charset="-122"/>
                <a:ea typeface="隶书" pitchFamily="49" charset="-122"/>
              </a:rPr>
            </a:br>
            <a:r>
              <a:rPr lang="zh-CN" altLang="zh-CN" sz="40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隶书" pitchFamily="49" charset="-122"/>
                <a:ea typeface="隶书" pitchFamily="49" charset="-122"/>
              </a:rPr>
              <a:t>（</a:t>
            </a:r>
            <a:r>
              <a:rPr lang="en-US" altLang="zh-CN" sz="40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隶书" pitchFamily="49" charset="-122"/>
                <a:ea typeface="隶书" pitchFamily="49" charset="-122"/>
              </a:rPr>
              <a:t>Windows 7+Office 2010</a:t>
            </a:r>
            <a:r>
              <a:rPr lang="zh-CN" altLang="zh-CN" sz="40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隶书" pitchFamily="49" charset="-122"/>
                <a:ea typeface="隶书" pitchFamily="49" charset="-122"/>
              </a:rPr>
              <a:t>）</a:t>
            </a:r>
            <a:endParaRPr lang="en-US" altLang="zh-CN" sz="40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隶书" pitchFamily="49" charset="-122"/>
              <a:ea typeface="隶书" pitchFamily="49" charset="-122"/>
            </a:endParaRPr>
          </a:p>
        </p:txBody>
      </p:sp>
      <p:sp>
        <p:nvSpPr>
          <p:cNvPr id="2051" name="Rectangle 3"/>
          <p:cNvSpPr>
            <a:spLocks noGrp="1" noChangeArrowheads="1"/>
          </p:cNvSpPr>
          <p:nvPr>
            <p:ph type="subTitle" idx="1"/>
          </p:nvPr>
        </p:nvSpPr>
        <p:spPr>
          <a:xfrm>
            <a:off x="683568" y="4509120"/>
            <a:ext cx="6400800" cy="457200"/>
          </a:xfrm>
        </p:spPr>
        <p:txBody>
          <a:bodyPr/>
          <a:lstStyle/>
          <a:p>
            <a:r>
              <a:rPr lang="zh-CN" altLang="en-US" sz="2800" b="1" dirty="0" smtClean="0">
                <a:latin typeface="楷体" pitchFamily="49" charset="-122"/>
                <a:ea typeface="楷体" pitchFamily="49" charset="-122"/>
              </a:rPr>
              <a:t>第</a:t>
            </a:r>
            <a:r>
              <a:rPr lang="en-US" altLang="zh-CN" sz="2800" b="1" dirty="0">
                <a:latin typeface="楷体" pitchFamily="49" charset="-122"/>
                <a:ea typeface="楷体" pitchFamily="49" charset="-122"/>
              </a:rPr>
              <a:t>2</a:t>
            </a:r>
            <a:r>
              <a:rPr lang="zh-CN" altLang="en-US" sz="2800" b="1" dirty="0" smtClean="0">
                <a:latin typeface="楷体" pitchFamily="49" charset="-122"/>
                <a:ea typeface="楷体" pitchFamily="49" charset="-122"/>
              </a:rPr>
              <a:t>章　</a:t>
            </a:r>
            <a:r>
              <a:rPr lang="zh-CN" altLang="zh-CN" sz="2800" b="1" dirty="0">
                <a:latin typeface="楷体" pitchFamily="49" charset="-122"/>
                <a:ea typeface="楷体" pitchFamily="49" charset="-122"/>
              </a:rPr>
              <a:t>中文</a:t>
            </a:r>
            <a:r>
              <a:rPr lang="en-US" altLang="zh-CN" sz="2800" b="1" dirty="0">
                <a:latin typeface="楷体" pitchFamily="49" charset="-122"/>
                <a:ea typeface="楷体" pitchFamily="49" charset="-122"/>
              </a:rPr>
              <a:t>Windows 7</a:t>
            </a:r>
            <a:r>
              <a:rPr lang="zh-CN" altLang="zh-CN" sz="2800" b="1" dirty="0">
                <a:latin typeface="楷体" pitchFamily="49" charset="-122"/>
                <a:ea typeface="楷体" pitchFamily="49" charset="-122"/>
              </a:rPr>
              <a:t>的使用</a:t>
            </a:r>
            <a:endParaRPr lang="en-US" altLang="zh-CN" sz="2800" b="1" dirty="0">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一、操作</a:t>
            </a:r>
            <a:r>
              <a:rPr lang="zh-CN" altLang="zh-CN" dirty="0" smtClean="0"/>
              <a:t>要求</a:t>
            </a:r>
            <a:endParaRPr lang="zh-CN" altLang="en-US" dirty="0"/>
          </a:p>
        </p:txBody>
      </p:sp>
      <p:sp>
        <p:nvSpPr>
          <p:cNvPr id="3" name="内容占位符 2"/>
          <p:cNvSpPr>
            <a:spLocks noGrp="1"/>
          </p:cNvSpPr>
          <p:nvPr>
            <p:ph idx="1"/>
          </p:nvPr>
        </p:nvSpPr>
        <p:spPr>
          <a:xfrm>
            <a:off x="457200" y="1639341"/>
            <a:ext cx="8229600" cy="4525963"/>
          </a:xfrm>
        </p:spPr>
        <p:txBody>
          <a:bodyPr/>
          <a:lstStyle/>
          <a:p>
            <a:pPr>
              <a:lnSpc>
                <a:spcPct val="125000"/>
              </a:lnSpc>
            </a:pPr>
            <a:r>
              <a:rPr lang="en-US" altLang="zh-CN" sz="2800" dirty="0" smtClean="0"/>
              <a:t>1</a:t>
            </a:r>
            <a:r>
              <a:rPr lang="zh-CN" altLang="zh-CN" sz="2800" dirty="0"/>
              <a:t>．设置桌面上的图标自动排列，再按“修改日期”对桌面图标重新排序，观察图标顺序变化。</a:t>
            </a:r>
          </a:p>
          <a:p>
            <a:pPr>
              <a:lnSpc>
                <a:spcPct val="125000"/>
              </a:lnSpc>
            </a:pPr>
            <a:r>
              <a:rPr lang="en-US" altLang="zh-CN" sz="2800" dirty="0"/>
              <a:t>2</a:t>
            </a:r>
            <a:r>
              <a:rPr lang="zh-CN" altLang="zh-CN" sz="2800" dirty="0"/>
              <a:t>．为“桌面小工具”建立桌面快捷图标。</a:t>
            </a:r>
          </a:p>
          <a:p>
            <a:pPr>
              <a:lnSpc>
                <a:spcPct val="125000"/>
              </a:lnSpc>
            </a:pPr>
            <a:r>
              <a:rPr lang="en-US" altLang="zh-CN" sz="2800" dirty="0"/>
              <a:t>3</a:t>
            </a:r>
            <a:r>
              <a:rPr lang="zh-CN" altLang="zh-CN" sz="2800" dirty="0"/>
              <a:t>．打开“计算机”窗口，观察该窗口的组成。然后对该窗口进行最大化、最小化和还原操作，并通过边框调整此窗口的大小。</a:t>
            </a:r>
          </a:p>
          <a:p>
            <a:pPr>
              <a:lnSpc>
                <a:spcPct val="125000"/>
              </a:lnSpc>
            </a:pPr>
            <a:r>
              <a:rPr lang="en-US" altLang="zh-CN" sz="2800" dirty="0"/>
              <a:t>4</a:t>
            </a:r>
            <a:r>
              <a:rPr lang="zh-CN" altLang="zh-CN" sz="2800" dirty="0"/>
              <a:t>．打开“网络”和“回收站”窗口。在打开的各窗口间切换</a:t>
            </a:r>
            <a:r>
              <a:rPr lang="zh-CN" altLang="zh-CN" sz="2800" dirty="0" smtClean="0"/>
              <a:t>。</a:t>
            </a:r>
            <a:endParaRPr lang="zh-CN" altLang="zh-CN" sz="2800" dirty="0"/>
          </a:p>
        </p:txBody>
      </p:sp>
    </p:spTree>
    <p:extLst>
      <p:ext uri="{BB962C8B-B14F-4D97-AF65-F5344CB8AC3E}">
        <p14:creationId xmlns:p14="http://schemas.microsoft.com/office/powerpoint/2010/main" val="19914296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一、操作</a:t>
            </a:r>
            <a:r>
              <a:rPr lang="zh-CN" altLang="en-US" dirty="0" smtClean="0"/>
              <a:t>要求（续）</a:t>
            </a:r>
            <a:endParaRPr lang="zh-CN" altLang="en-US" dirty="0"/>
          </a:p>
        </p:txBody>
      </p:sp>
      <p:sp>
        <p:nvSpPr>
          <p:cNvPr id="3" name="内容占位符 2"/>
          <p:cNvSpPr>
            <a:spLocks noGrp="1"/>
          </p:cNvSpPr>
          <p:nvPr>
            <p:ph idx="1"/>
          </p:nvPr>
        </p:nvSpPr>
        <p:spPr>
          <a:xfrm>
            <a:off x="457200" y="1600200"/>
            <a:ext cx="8579296" cy="4525963"/>
          </a:xfrm>
        </p:spPr>
        <p:txBody>
          <a:bodyPr/>
          <a:lstStyle/>
          <a:p>
            <a:pPr marL="0" indent="0">
              <a:lnSpc>
                <a:spcPct val="125000"/>
              </a:lnSpc>
              <a:buNone/>
            </a:pPr>
            <a:r>
              <a:rPr lang="en-US" altLang="zh-CN" sz="2800" dirty="0"/>
              <a:t>5</a:t>
            </a:r>
            <a:r>
              <a:rPr lang="zh-CN" altLang="en-US" sz="2800" dirty="0"/>
              <a:t>．设置“开始”菜单中，显示最近打开过的程序数目为</a:t>
            </a:r>
            <a:r>
              <a:rPr lang="en-US" altLang="zh-CN" sz="2800" dirty="0"/>
              <a:t>10</a:t>
            </a:r>
            <a:r>
              <a:rPr lang="zh-CN" altLang="en-US" sz="2800" dirty="0"/>
              <a:t>，显示在中跳转列表中的最近使用的项目数为</a:t>
            </a:r>
            <a:r>
              <a:rPr lang="en-US" altLang="zh-CN" sz="2800" dirty="0"/>
              <a:t>5 </a:t>
            </a:r>
            <a:r>
              <a:rPr lang="zh-CN" altLang="en-US" sz="2800" dirty="0"/>
              <a:t>。</a:t>
            </a:r>
          </a:p>
          <a:p>
            <a:pPr marL="0" indent="0">
              <a:lnSpc>
                <a:spcPct val="125000"/>
              </a:lnSpc>
              <a:buNone/>
            </a:pPr>
            <a:r>
              <a:rPr lang="en-US" altLang="zh-CN" sz="2800" dirty="0"/>
              <a:t>6</a:t>
            </a:r>
            <a:r>
              <a:rPr lang="zh-CN" altLang="en-US" sz="2800" dirty="0"/>
              <a:t>．将任务栏移至桌面的上边框处。</a:t>
            </a:r>
          </a:p>
          <a:p>
            <a:pPr marL="0" indent="0">
              <a:lnSpc>
                <a:spcPct val="125000"/>
              </a:lnSpc>
              <a:buNone/>
            </a:pPr>
            <a:r>
              <a:rPr lang="en-US" altLang="zh-CN" sz="2800" dirty="0"/>
              <a:t>7</a:t>
            </a:r>
            <a:r>
              <a:rPr lang="zh-CN" altLang="en-US" sz="2800" dirty="0"/>
              <a:t>．设置“桌面”图标显示在任务栏的工具栏上。</a:t>
            </a:r>
          </a:p>
          <a:p>
            <a:pPr marL="0" indent="0">
              <a:lnSpc>
                <a:spcPct val="125000"/>
              </a:lnSpc>
              <a:buNone/>
            </a:pPr>
            <a:r>
              <a:rPr lang="en-US" altLang="zh-CN" sz="2800" dirty="0"/>
              <a:t>8</a:t>
            </a:r>
            <a:r>
              <a:rPr lang="zh-CN" altLang="en-US" sz="2800" dirty="0"/>
              <a:t>．在任务栏的通知区域显示“音量”图标。</a:t>
            </a:r>
          </a:p>
          <a:p>
            <a:pPr marL="0" indent="0">
              <a:lnSpc>
                <a:spcPct val="125000"/>
              </a:lnSpc>
              <a:buNone/>
            </a:pPr>
            <a:r>
              <a:rPr lang="en-US" altLang="zh-CN" sz="2800" dirty="0"/>
              <a:t>9</a:t>
            </a:r>
            <a:r>
              <a:rPr lang="zh-CN" altLang="en-US" sz="2800" dirty="0"/>
              <a:t>．将系统时间更改为当前正确的时间。</a:t>
            </a:r>
          </a:p>
          <a:p>
            <a:pPr marL="0" indent="0">
              <a:lnSpc>
                <a:spcPct val="125000"/>
              </a:lnSpc>
              <a:buNone/>
            </a:pPr>
            <a:endParaRPr lang="zh-CN" altLang="en-US" sz="2800" dirty="0"/>
          </a:p>
        </p:txBody>
      </p:sp>
    </p:spTree>
    <p:extLst>
      <p:ext uri="{BB962C8B-B14F-4D97-AF65-F5344CB8AC3E}">
        <p14:creationId xmlns:p14="http://schemas.microsoft.com/office/powerpoint/2010/main" val="24770694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三、知识技能要点</a:t>
            </a:r>
          </a:p>
        </p:txBody>
      </p:sp>
      <p:sp>
        <p:nvSpPr>
          <p:cNvPr id="3" name="内容占位符 2"/>
          <p:cNvSpPr>
            <a:spLocks noGrp="1"/>
          </p:cNvSpPr>
          <p:nvPr>
            <p:ph idx="1"/>
          </p:nvPr>
        </p:nvSpPr>
        <p:spPr/>
        <p:txBody>
          <a:bodyPr/>
          <a:lstStyle/>
          <a:p>
            <a:r>
              <a:rPr lang="en-US" altLang="zh-CN" sz="2800" b="1" dirty="0"/>
              <a:t>1</a:t>
            </a:r>
            <a:r>
              <a:rPr lang="zh-CN" altLang="zh-CN" sz="2800" b="1" dirty="0"/>
              <a:t>．鼠标的指针形状</a:t>
            </a:r>
            <a:endParaRPr lang="zh-CN" altLang="zh-CN" sz="2800" dirty="0"/>
          </a:p>
          <a:p>
            <a:r>
              <a:rPr lang="zh-CN" altLang="zh-CN" sz="2800" dirty="0" smtClean="0"/>
              <a:t>使用</a:t>
            </a:r>
            <a:r>
              <a:rPr lang="zh-CN" altLang="zh-CN" sz="2800" dirty="0"/>
              <a:t>鼠标时，用户的操作不同，对应鼠标的形状也不同。在</a:t>
            </a:r>
            <a:r>
              <a:rPr lang="en-US" altLang="zh-CN" sz="2800" dirty="0"/>
              <a:t>Windows</a:t>
            </a:r>
            <a:r>
              <a:rPr lang="zh-CN" altLang="zh-CN" sz="2800" dirty="0"/>
              <a:t>标准方案下鼠标指形状和相应含义</a:t>
            </a:r>
            <a:r>
              <a:rPr lang="zh-CN" altLang="zh-CN" sz="2800" dirty="0" smtClean="0"/>
              <a:t>如</a:t>
            </a:r>
            <a:r>
              <a:rPr lang="zh-CN" altLang="en-US" sz="2800" dirty="0" smtClean="0"/>
              <a:t>教材</a:t>
            </a:r>
            <a:r>
              <a:rPr lang="zh-CN" altLang="zh-CN" sz="2800" dirty="0" smtClean="0"/>
              <a:t>表</a:t>
            </a:r>
            <a:r>
              <a:rPr lang="en-US" altLang="zh-CN" sz="2800" dirty="0"/>
              <a:t>2-1</a:t>
            </a:r>
            <a:r>
              <a:rPr lang="zh-CN" altLang="zh-CN" sz="2800" dirty="0"/>
              <a:t>所示。</a:t>
            </a:r>
          </a:p>
          <a:p>
            <a:pPr marL="0" indent="0">
              <a:buNone/>
            </a:pPr>
            <a:endParaRPr lang="zh-CN" altLang="en-US" sz="2800" dirty="0"/>
          </a:p>
        </p:txBody>
      </p:sp>
    </p:spTree>
    <p:extLst>
      <p:ext uri="{BB962C8B-B14F-4D97-AF65-F5344CB8AC3E}">
        <p14:creationId xmlns:p14="http://schemas.microsoft.com/office/powerpoint/2010/main" val="133254976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dirty="0"/>
              <a:t>三、知识技能</a:t>
            </a:r>
            <a:r>
              <a:rPr lang="zh-CN" altLang="en-US" sz="4000" dirty="0" smtClean="0"/>
              <a:t>要点</a:t>
            </a:r>
            <a:r>
              <a:rPr lang="en-US" altLang="zh-CN" sz="4000" dirty="0" smtClean="0"/>
              <a:t>—</a:t>
            </a:r>
            <a:r>
              <a:rPr lang="en-US" altLang="zh-CN" sz="4000" dirty="0"/>
              <a:t>2.</a:t>
            </a:r>
            <a:r>
              <a:rPr lang="zh-CN" altLang="en-US" sz="4000" dirty="0" smtClean="0"/>
              <a:t>开始菜单</a:t>
            </a:r>
            <a:endParaRPr lang="zh-CN" altLang="en-US" sz="4000" dirty="0"/>
          </a:p>
        </p:txBody>
      </p:sp>
      <p:sp>
        <p:nvSpPr>
          <p:cNvPr id="3" name="内容占位符 2"/>
          <p:cNvSpPr>
            <a:spLocks noGrp="1"/>
          </p:cNvSpPr>
          <p:nvPr>
            <p:ph idx="1"/>
          </p:nvPr>
        </p:nvSpPr>
        <p:spPr>
          <a:xfrm>
            <a:off x="457200" y="1484784"/>
            <a:ext cx="8229600" cy="5040560"/>
          </a:xfrm>
        </p:spPr>
        <p:txBody>
          <a:bodyPr/>
          <a:lstStyle/>
          <a:p>
            <a:pPr marL="0" indent="0">
              <a:lnSpc>
                <a:spcPct val="110000"/>
              </a:lnSpc>
              <a:buNone/>
            </a:pPr>
            <a:r>
              <a:rPr lang="zh-CN" altLang="en-US" sz="2400" b="1" dirty="0" smtClean="0">
                <a:solidFill>
                  <a:srgbClr val="FF0000"/>
                </a:solidFill>
              </a:rPr>
              <a:t>“开始”</a:t>
            </a:r>
            <a:r>
              <a:rPr lang="zh-CN" altLang="en-US" sz="2400" b="1" dirty="0">
                <a:solidFill>
                  <a:srgbClr val="FF0000"/>
                </a:solidFill>
              </a:rPr>
              <a:t>菜单是计算机程序、文件夹和设置的主</a:t>
            </a:r>
            <a:r>
              <a:rPr lang="zh-CN" altLang="en-US" sz="2400" b="1" dirty="0" smtClean="0">
                <a:solidFill>
                  <a:srgbClr val="FF0000"/>
                </a:solidFill>
              </a:rPr>
              <a:t>门户。</a:t>
            </a:r>
            <a:endParaRPr lang="en-US" altLang="zh-CN" sz="2400" b="1" dirty="0" smtClean="0">
              <a:solidFill>
                <a:srgbClr val="FF0000"/>
              </a:solidFill>
            </a:endParaRPr>
          </a:p>
          <a:p>
            <a:pPr marL="0" indent="0">
              <a:lnSpc>
                <a:spcPct val="110000"/>
              </a:lnSpc>
              <a:buNone/>
            </a:pPr>
            <a:r>
              <a:rPr lang="zh-CN" altLang="en-US" sz="2400" dirty="0" smtClean="0"/>
              <a:t>若要</a:t>
            </a:r>
            <a:r>
              <a:rPr lang="zh-CN" altLang="en-US" sz="2400" dirty="0"/>
              <a:t>打开「开始」菜单，请单击屏幕左下角的“开始”按钮 。或者按键盘上的 </a:t>
            </a:r>
            <a:r>
              <a:rPr lang="en-US" altLang="zh-CN" sz="2400" dirty="0"/>
              <a:t>Windows </a:t>
            </a:r>
            <a:r>
              <a:rPr lang="zh-CN" altLang="en-US" sz="2400" dirty="0"/>
              <a:t>徽标键 </a:t>
            </a:r>
            <a:r>
              <a:rPr lang="zh-CN" altLang="en-US" sz="2400" dirty="0" smtClean="0"/>
              <a:t>。</a:t>
            </a:r>
            <a:endParaRPr lang="en-US" altLang="zh-CN" sz="2400" dirty="0" smtClean="0"/>
          </a:p>
          <a:p>
            <a:pPr marL="0" indent="0">
              <a:lnSpc>
                <a:spcPct val="110000"/>
              </a:lnSpc>
              <a:buNone/>
            </a:pPr>
            <a:r>
              <a:rPr lang="zh-CN" altLang="zh-CN" sz="2400" dirty="0">
                <a:solidFill>
                  <a:srgbClr val="FF0000"/>
                </a:solidFill>
              </a:rPr>
              <a:t>使用“开始”菜单可执行以下常见的操作</a:t>
            </a:r>
            <a:r>
              <a:rPr lang="zh-CN" altLang="zh-CN" sz="2400" dirty="0"/>
              <a:t>：</a:t>
            </a:r>
          </a:p>
          <a:p>
            <a:pPr lvl="1">
              <a:lnSpc>
                <a:spcPct val="110000"/>
              </a:lnSpc>
            </a:pPr>
            <a:r>
              <a:rPr lang="zh-CN" altLang="zh-CN" sz="2000" dirty="0"/>
              <a:t>启动程序</a:t>
            </a:r>
          </a:p>
          <a:p>
            <a:pPr lvl="1">
              <a:lnSpc>
                <a:spcPct val="110000"/>
              </a:lnSpc>
            </a:pPr>
            <a:r>
              <a:rPr lang="zh-CN" altLang="zh-CN" sz="2000" dirty="0"/>
              <a:t>打开常用的文件夹</a:t>
            </a:r>
          </a:p>
          <a:p>
            <a:pPr lvl="1">
              <a:lnSpc>
                <a:spcPct val="110000"/>
              </a:lnSpc>
            </a:pPr>
            <a:r>
              <a:rPr lang="zh-CN" altLang="zh-CN" sz="2000" dirty="0"/>
              <a:t>搜索文件、文件夹和程序</a:t>
            </a:r>
          </a:p>
          <a:p>
            <a:pPr lvl="1">
              <a:lnSpc>
                <a:spcPct val="110000"/>
              </a:lnSpc>
            </a:pPr>
            <a:r>
              <a:rPr lang="zh-CN" altLang="zh-CN" sz="2000" dirty="0"/>
              <a:t>调整计算机设置</a:t>
            </a:r>
          </a:p>
          <a:p>
            <a:pPr lvl="1">
              <a:lnSpc>
                <a:spcPct val="110000"/>
              </a:lnSpc>
            </a:pPr>
            <a:r>
              <a:rPr lang="zh-CN" altLang="zh-CN" sz="2000" dirty="0"/>
              <a:t>获取有关</a:t>
            </a:r>
            <a:r>
              <a:rPr lang="en-US" altLang="zh-CN" sz="2000" dirty="0"/>
              <a:t> Windows</a:t>
            </a:r>
            <a:r>
              <a:rPr lang="en-US" altLang="zh-CN" sz="2000" dirty="0">
                <a:hlinkClick r:id="rId2" tooltip="查看定义"/>
              </a:rPr>
              <a:t> </a:t>
            </a:r>
            <a:r>
              <a:rPr lang="en-US" altLang="zh-CN" sz="2000" dirty="0" err="1">
                <a:hlinkClick r:id="rId2" tooltip="查看定义"/>
              </a:rPr>
              <a:t>操作系统</a:t>
            </a:r>
            <a:r>
              <a:rPr lang="zh-CN" altLang="zh-CN" sz="2000" dirty="0"/>
              <a:t>的帮助信息</a:t>
            </a:r>
          </a:p>
          <a:p>
            <a:pPr lvl="1">
              <a:lnSpc>
                <a:spcPct val="110000"/>
              </a:lnSpc>
            </a:pPr>
            <a:r>
              <a:rPr lang="zh-CN" altLang="zh-CN" sz="2000" dirty="0"/>
              <a:t>关闭计算机</a:t>
            </a:r>
          </a:p>
          <a:p>
            <a:pPr lvl="1">
              <a:lnSpc>
                <a:spcPct val="110000"/>
              </a:lnSpc>
            </a:pPr>
            <a:r>
              <a:rPr lang="zh-CN" altLang="zh-CN" sz="2000" dirty="0"/>
              <a:t>注销</a:t>
            </a:r>
            <a:r>
              <a:rPr lang="en-US" altLang="zh-CN" sz="2000" dirty="0"/>
              <a:t> Windows </a:t>
            </a:r>
            <a:r>
              <a:rPr lang="zh-CN" altLang="zh-CN" sz="2000" dirty="0"/>
              <a:t>或切换到其他用户帐户 </a:t>
            </a:r>
          </a:p>
          <a:p>
            <a:pPr marL="0" indent="0">
              <a:lnSpc>
                <a:spcPct val="110000"/>
              </a:lnSpc>
              <a:buNone/>
            </a:pPr>
            <a:endParaRPr lang="zh-CN" altLang="en-US" sz="2400" dirty="0"/>
          </a:p>
          <a:p>
            <a:pPr marL="0" indent="0">
              <a:lnSpc>
                <a:spcPct val="110000"/>
              </a:lnSpc>
              <a:buNone/>
            </a:pPr>
            <a:endParaRPr lang="zh-CN" altLang="en-US" sz="2400" dirty="0"/>
          </a:p>
        </p:txBody>
      </p:sp>
    </p:spTree>
    <p:extLst>
      <p:ext uri="{BB962C8B-B14F-4D97-AF65-F5344CB8AC3E}">
        <p14:creationId xmlns:p14="http://schemas.microsoft.com/office/powerpoint/2010/main" val="36584843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dirty="0"/>
              <a:t>三、知识技能要点</a:t>
            </a:r>
            <a:r>
              <a:rPr lang="en-US" altLang="zh-CN" dirty="0" smtClean="0"/>
              <a:t>—</a:t>
            </a:r>
            <a:r>
              <a:rPr lang="en-US" altLang="zh-CN" sz="3600" dirty="0"/>
              <a:t>2.</a:t>
            </a:r>
            <a:r>
              <a:rPr lang="zh-CN" altLang="en-US" sz="3600" dirty="0"/>
              <a:t>开始菜单</a:t>
            </a:r>
          </a:p>
        </p:txBody>
      </p:sp>
      <p:sp>
        <p:nvSpPr>
          <p:cNvPr id="3" name="内容占位符 2"/>
          <p:cNvSpPr>
            <a:spLocks noGrp="1"/>
          </p:cNvSpPr>
          <p:nvPr>
            <p:ph idx="1"/>
          </p:nvPr>
        </p:nvSpPr>
        <p:spPr>
          <a:xfrm>
            <a:off x="457200" y="1484784"/>
            <a:ext cx="8507288" cy="5040560"/>
          </a:xfrm>
        </p:spPr>
        <p:txBody>
          <a:bodyPr/>
          <a:lstStyle/>
          <a:p>
            <a:pPr marL="0" indent="715963">
              <a:lnSpc>
                <a:spcPct val="112000"/>
              </a:lnSpc>
              <a:buNone/>
            </a:pPr>
            <a:r>
              <a:rPr lang="zh-CN" altLang="zh-CN" sz="2400" dirty="0">
                <a:solidFill>
                  <a:srgbClr val="FF0000"/>
                </a:solidFill>
              </a:rPr>
              <a:t>“开始”菜单分为三个基本部分</a:t>
            </a:r>
            <a:r>
              <a:rPr lang="zh-CN" altLang="zh-CN" sz="2400" dirty="0" smtClean="0">
                <a:solidFill>
                  <a:srgbClr val="FF0000"/>
                </a:solidFill>
              </a:rPr>
              <a:t>：</a:t>
            </a:r>
            <a:endParaRPr lang="en-US" altLang="zh-CN" sz="2400" dirty="0" smtClean="0">
              <a:solidFill>
                <a:srgbClr val="FF0000"/>
              </a:solidFill>
            </a:endParaRPr>
          </a:p>
          <a:p>
            <a:pPr marL="0" indent="715963">
              <a:lnSpc>
                <a:spcPct val="112000"/>
              </a:lnSpc>
              <a:buNone/>
            </a:pPr>
            <a:r>
              <a:rPr lang="en-US" altLang="zh-CN" sz="2400" dirty="0" smtClean="0"/>
              <a:t>(</a:t>
            </a:r>
            <a:r>
              <a:rPr lang="en-US" altLang="zh-CN" sz="2400" dirty="0"/>
              <a:t>1)</a:t>
            </a:r>
            <a:r>
              <a:rPr lang="zh-CN" altLang="zh-CN" sz="2400" dirty="0"/>
              <a:t>左边的大窗格显示计算机上程序的一个短列表。单击“所有程序”可显示程序的完整列表</a:t>
            </a:r>
            <a:r>
              <a:rPr lang="zh-CN" altLang="zh-CN" sz="2400" dirty="0" smtClean="0"/>
              <a:t>。</a:t>
            </a:r>
            <a:endParaRPr lang="en-US" altLang="zh-CN" sz="2400" dirty="0" smtClean="0"/>
          </a:p>
          <a:p>
            <a:pPr marL="0" indent="715963">
              <a:lnSpc>
                <a:spcPct val="112000"/>
              </a:lnSpc>
              <a:buNone/>
            </a:pPr>
            <a:r>
              <a:rPr lang="en-US" altLang="zh-CN" sz="2400" dirty="0" smtClean="0"/>
              <a:t>(</a:t>
            </a:r>
            <a:r>
              <a:rPr lang="en-US" altLang="zh-CN" sz="2400" dirty="0"/>
              <a:t>2)</a:t>
            </a:r>
            <a:r>
              <a:rPr lang="zh-CN" altLang="zh-CN" sz="2400" dirty="0"/>
              <a:t>左边窗格的底部是搜索框，通过键入搜索项可在计算机上查找程序和文件</a:t>
            </a:r>
            <a:r>
              <a:rPr lang="zh-CN" altLang="zh-CN" sz="2400" dirty="0" smtClean="0"/>
              <a:t>。</a:t>
            </a:r>
            <a:endParaRPr lang="en-US" altLang="zh-CN" sz="2400" dirty="0" smtClean="0"/>
          </a:p>
          <a:p>
            <a:pPr marL="0" indent="715963">
              <a:lnSpc>
                <a:spcPct val="112000"/>
              </a:lnSpc>
              <a:buNone/>
            </a:pPr>
            <a:r>
              <a:rPr lang="en-US" altLang="zh-CN" sz="2400" dirty="0" smtClean="0"/>
              <a:t>(</a:t>
            </a:r>
            <a:r>
              <a:rPr lang="en-US" altLang="zh-CN" sz="2400" dirty="0"/>
              <a:t>3)</a:t>
            </a:r>
            <a:r>
              <a:rPr lang="zh-CN" altLang="zh-CN" sz="2400" dirty="0"/>
              <a:t>右边窗格提供对常用文件夹、文件、设置和功能的访问。在这里还可注销</a:t>
            </a:r>
            <a:r>
              <a:rPr lang="en-US" altLang="zh-CN" sz="2400" dirty="0"/>
              <a:t> Windows </a:t>
            </a:r>
            <a:r>
              <a:rPr lang="zh-CN" altLang="zh-CN" sz="2400" dirty="0"/>
              <a:t>或关闭计算机。</a:t>
            </a:r>
          </a:p>
          <a:p>
            <a:pPr marL="0" indent="0">
              <a:lnSpc>
                <a:spcPct val="112000"/>
              </a:lnSpc>
              <a:buNone/>
            </a:pPr>
            <a:endParaRPr lang="zh-CN" altLang="en-US" sz="2400" dirty="0"/>
          </a:p>
          <a:p>
            <a:pPr marL="0" indent="0">
              <a:lnSpc>
                <a:spcPct val="112000"/>
              </a:lnSpc>
              <a:buNone/>
            </a:pPr>
            <a:r>
              <a:rPr lang="zh-CN" altLang="en-US" sz="2400" dirty="0" smtClean="0"/>
              <a:t> </a:t>
            </a:r>
            <a:r>
              <a:rPr lang="zh-CN" altLang="zh-CN" sz="2400" dirty="0" smtClean="0"/>
              <a:t>“开始”</a:t>
            </a:r>
            <a:r>
              <a:rPr lang="zh-CN" altLang="zh-CN" sz="2400" dirty="0"/>
              <a:t>菜单最常见的一个用途是打开计算机上安装的程序。</a:t>
            </a:r>
            <a:endParaRPr lang="zh-CN" altLang="en-US" sz="2400" dirty="0"/>
          </a:p>
        </p:txBody>
      </p:sp>
    </p:spTree>
    <p:extLst>
      <p:ext uri="{BB962C8B-B14F-4D97-AF65-F5344CB8AC3E}">
        <p14:creationId xmlns:p14="http://schemas.microsoft.com/office/powerpoint/2010/main" val="375494514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dirty="0">
                <a:solidFill>
                  <a:srgbClr val="000066"/>
                </a:solidFill>
              </a:rPr>
              <a:t>三、知识技能要点</a:t>
            </a:r>
            <a:r>
              <a:rPr lang="en-US" altLang="zh-CN" dirty="0">
                <a:solidFill>
                  <a:srgbClr val="000066"/>
                </a:solidFill>
              </a:rPr>
              <a:t>—</a:t>
            </a:r>
            <a:r>
              <a:rPr lang="en-US" altLang="zh-CN" sz="3600" dirty="0">
                <a:solidFill>
                  <a:srgbClr val="000066"/>
                </a:solidFill>
              </a:rPr>
              <a:t>2.</a:t>
            </a:r>
            <a:r>
              <a:rPr lang="zh-CN" altLang="en-US" sz="3600" dirty="0">
                <a:solidFill>
                  <a:srgbClr val="000066"/>
                </a:solidFill>
              </a:rPr>
              <a:t>开始菜单</a:t>
            </a:r>
            <a:endParaRPr lang="zh-CN" altLang="en-US" dirty="0"/>
          </a:p>
        </p:txBody>
      </p:sp>
      <p:sp>
        <p:nvSpPr>
          <p:cNvPr id="3" name="内容占位符 2"/>
          <p:cNvSpPr>
            <a:spLocks noGrp="1"/>
          </p:cNvSpPr>
          <p:nvPr>
            <p:ph idx="1"/>
          </p:nvPr>
        </p:nvSpPr>
        <p:spPr/>
        <p:txBody>
          <a:bodyPr/>
          <a:lstStyle/>
          <a:p>
            <a:r>
              <a:rPr lang="zh-CN" altLang="en-US" sz="2800" dirty="0"/>
              <a:t>搜索框：搜索框是在计算机上查找项目的最便捷方法之一</a:t>
            </a:r>
            <a:r>
              <a:rPr lang="zh-CN" altLang="en-US" sz="2800" dirty="0" smtClean="0"/>
              <a:t>。</a:t>
            </a:r>
            <a:endParaRPr lang="en-US" altLang="zh-CN" sz="2800" dirty="0" smtClean="0"/>
          </a:p>
          <a:p>
            <a:r>
              <a:rPr lang="zh-CN" altLang="zh-CN" sz="2800" dirty="0"/>
              <a:t>右边窗格：「开始」菜单的右边窗格中包含用户可能经常使用的部分</a:t>
            </a:r>
            <a:r>
              <a:rPr lang="en-US" altLang="zh-CN" sz="2800" dirty="0"/>
              <a:t> Windows </a:t>
            </a:r>
            <a:r>
              <a:rPr lang="zh-CN" altLang="zh-CN" sz="2800" dirty="0"/>
              <a:t>链接。</a:t>
            </a:r>
            <a:endParaRPr lang="zh-CN" altLang="en-US" sz="2800" dirty="0"/>
          </a:p>
        </p:txBody>
      </p:sp>
    </p:spTree>
    <p:extLst>
      <p:ext uri="{BB962C8B-B14F-4D97-AF65-F5344CB8AC3E}">
        <p14:creationId xmlns:p14="http://schemas.microsoft.com/office/powerpoint/2010/main" val="16303431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0066"/>
                </a:solidFill>
              </a:rPr>
              <a:t>三、知识技能要点</a:t>
            </a:r>
            <a:r>
              <a:rPr lang="en-US" altLang="zh-CN" dirty="0" smtClean="0">
                <a:solidFill>
                  <a:srgbClr val="000066"/>
                </a:solidFill>
              </a:rPr>
              <a:t>—</a:t>
            </a:r>
            <a:r>
              <a:rPr lang="en-US" altLang="zh-CN" sz="3600" dirty="0"/>
              <a:t>3.</a:t>
            </a:r>
            <a:r>
              <a:rPr lang="zh-CN" altLang="en-US" sz="3600" dirty="0"/>
              <a:t>　桌面</a:t>
            </a:r>
            <a:r>
              <a:rPr lang="zh-CN" altLang="en-US" sz="3600" dirty="0" smtClean="0"/>
              <a:t>图标</a:t>
            </a:r>
            <a:endParaRPr lang="zh-CN" altLang="en-US" sz="3600" dirty="0"/>
          </a:p>
        </p:txBody>
      </p:sp>
      <p:sp>
        <p:nvSpPr>
          <p:cNvPr id="3" name="内容占位符 2"/>
          <p:cNvSpPr>
            <a:spLocks noGrp="1"/>
          </p:cNvSpPr>
          <p:nvPr>
            <p:ph idx="1"/>
          </p:nvPr>
        </p:nvSpPr>
        <p:spPr/>
        <p:txBody>
          <a:bodyPr/>
          <a:lstStyle/>
          <a:p>
            <a:pPr marL="0" indent="0">
              <a:buNone/>
            </a:pPr>
            <a:r>
              <a:rPr lang="zh-CN" altLang="en-US" sz="2800" dirty="0" smtClean="0"/>
              <a:t>在</a:t>
            </a:r>
            <a:r>
              <a:rPr lang="en-US" altLang="zh-CN" sz="2800" dirty="0"/>
              <a:t>Windows</a:t>
            </a:r>
            <a:r>
              <a:rPr lang="zh-CN" altLang="en-US" sz="2800" dirty="0"/>
              <a:t>操作系统中，可以为程序、文件、图片、位置和其他项目添加或删除桌面图标</a:t>
            </a:r>
            <a:r>
              <a:rPr lang="zh-CN" altLang="en-US" sz="2800" dirty="0" smtClean="0"/>
              <a:t>。</a:t>
            </a:r>
            <a:endParaRPr lang="en-US" altLang="zh-CN" sz="2800" dirty="0" smtClean="0"/>
          </a:p>
          <a:p>
            <a:pPr marL="0" indent="0">
              <a:buNone/>
            </a:pPr>
            <a:r>
              <a:rPr lang="zh-CN" altLang="zh-CN" sz="2800" dirty="0"/>
              <a:t>（</a:t>
            </a:r>
            <a:r>
              <a:rPr lang="en-US" altLang="zh-CN" sz="2800" dirty="0"/>
              <a:t>1</a:t>
            </a:r>
            <a:r>
              <a:rPr lang="zh-CN" altLang="zh-CN" sz="2800" dirty="0"/>
              <a:t>）为桌面</a:t>
            </a:r>
            <a:r>
              <a:rPr lang="en-US" altLang="zh-CN" sz="2800" dirty="0" err="1" smtClean="0"/>
              <a:t>添加图标</a:t>
            </a:r>
            <a:endParaRPr lang="en-US" altLang="zh-CN" sz="2800" dirty="0" smtClean="0"/>
          </a:p>
          <a:p>
            <a:pPr marL="0" indent="0">
              <a:buNone/>
            </a:pPr>
            <a:r>
              <a:rPr lang="zh-CN" altLang="zh-CN" sz="2800" smtClean="0"/>
              <a:t>（</a:t>
            </a:r>
            <a:r>
              <a:rPr lang="en-US" altLang="zh-CN" sz="2800" dirty="0" smtClean="0"/>
              <a:t>2</a:t>
            </a:r>
            <a:r>
              <a:rPr lang="zh-CN" altLang="zh-CN" sz="2800" dirty="0" smtClean="0"/>
              <a:t>）</a:t>
            </a:r>
            <a:r>
              <a:rPr lang="en-US" altLang="zh-CN" sz="2800" dirty="0" err="1" smtClean="0"/>
              <a:t>删除图标的步骤</a:t>
            </a:r>
            <a:endParaRPr lang="en-US" altLang="zh-CN" sz="2800" dirty="0"/>
          </a:p>
          <a:p>
            <a:pPr marL="0" indent="0">
              <a:buNone/>
            </a:pPr>
            <a:r>
              <a:rPr lang="zh-CN" altLang="zh-CN" sz="2800" dirty="0"/>
              <a:t>（</a:t>
            </a:r>
            <a:r>
              <a:rPr lang="en-US" altLang="zh-CN" sz="2800" dirty="0"/>
              <a:t>3</a:t>
            </a:r>
            <a:r>
              <a:rPr lang="zh-CN" altLang="zh-CN" sz="2800" dirty="0"/>
              <a:t>）添加或删除特殊的</a:t>
            </a:r>
            <a:r>
              <a:rPr lang="en-US" altLang="zh-CN" sz="2800" dirty="0"/>
              <a:t> Windows </a:t>
            </a:r>
            <a:r>
              <a:rPr lang="zh-CN" altLang="zh-CN" sz="2800" dirty="0"/>
              <a:t>桌面</a:t>
            </a:r>
            <a:r>
              <a:rPr lang="zh-CN" altLang="zh-CN" sz="2800" dirty="0" smtClean="0"/>
              <a:t>图标</a:t>
            </a:r>
            <a:endParaRPr lang="en-US" altLang="zh-CN" sz="2800" dirty="0" smtClean="0"/>
          </a:p>
          <a:p>
            <a:pPr marL="0" indent="0">
              <a:buNone/>
            </a:pPr>
            <a:r>
              <a:rPr lang="zh-CN" altLang="zh-CN" sz="2800" dirty="0"/>
              <a:t>（</a:t>
            </a:r>
            <a:r>
              <a:rPr lang="en-US" altLang="zh-CN" sz="2800" dirty="0"/>
              <a:t>4</a:t>
            </a:r>
            <a:r>
              <a:rPr lang="zh-CN" altLang="zh-CN" sz="2800" dirty="0"/>
              <a:t>）隐藏桌面图标：</a:t>
            </a:r>
            <a:endParaRPr lang="zh-CN" altLang="en-US" sz="2800" dirty="0"/>
          </a:p>
          <a:p>
            <a:pPr marL="0" indent="0">
              <a:buNone/>
            </a:pPr>
            <a:endParaRPr lang="zh-CN" altLang="en-US" sz="2800" dirty="0"/>
          </a:p>
        </p:txBody>
      </p:sp>
    </p:spTree>
    <p:extLst>
      <p:ext uri="{BB962C8B-B14F-4D97-AF65-F5344CB8AC3E}">
        <p14:creationId xmlns:p14="http://schemas.microsoft.com/office/powerpoint/2010/main" val="8601979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dirty="0"/>
              <a:t>三、知识技能要点</a:t>
            </a:r>
            <a:r>
              <a:rPr lang="en-US" altLang="zh-CN" sz="4000" dirty="0" smtClean="0"/>
              <a:t>—</a:t>
            </a:r>
            <a:r>
              <a:rPr lang="en-US" altLang="zh-CN" sz="4000" dirty="0"/>
              <a:t>4.  </a:t>
            </a:r>
            <a:r>
              <a:rPr lang="zh-CN" altLang="zh-CN" sz="4000" dirty="0"/>
              <a:t>窗口的</a:t>
            </a:r>
            <a:r>
              <a:rPr lang="zh-CN" altLang="zh-CN" sz="4000" dirty="0" smtClean="0"/>
              <a:t>使用</a:t>
            </a:r>
            <a:endParaRPr lang="zh-CN" altLang="en-US" sz="4000" dirty="0"/>
          </a:p>
        </p:txBody>
      </p:sp>
      <p:sp>
        <p:nvSpPr>
          <p:cNvPr id="3" name="内容占位符 2"/>
          <p:cNvSpPr>
            <a:spLocks noGrp="1"/>
          </p:cNvSpPr>
          <p:nvPr>
            <p:ph idx="1"/>
          </p:nvPr>
        </p:nvSpPr>
        <p:spPr/>
        <p:txBody>
          <a:bodyPr/>
          <a:lstStyle/>
          <a:p>
            <a:pPr marL="0" indent="625475">
              <a:buNone/>
            </a:pPr>
            <a:r>
              <a:rPr lang="zh-CN" altLang="zh-CN" sz="2800" dirty="0"/>
              <a:t>窗口是</a:t>
            </a:r>
            <a:r>
              <a:rPr lang="en-US" altLang="zh-CN" sz="2800" dirty="0"/>
              <a:t>Windows</a:t>
            </a:r>
            <a:r>
              <a:rPr lang="zh-CN" altLang="zh-CN" sz="2800" dirty="0"/>
              <a:t>操作系统最基本的操作界面，也是</a:t>
            </a:r>
            <a:r>
              <a:rPr lang="en-US" altLang="zh-CN" sz="2800" dirty="0"/>
              <a:t>Windows</a:t>
            </a:r>
            <a:r>
              <a:rPr lang="zh-CN" altLang="zh-CN" sz="2800" dirty="0"/>
              <a:t>操作系统的特点</a:t>
            </a:r>
            <a:r>
              <a:rPr lang="zh-CN" altLang="zh-CN" sz="2800" dirty="0" smtClean="0"/>
              <a:t>。</a:t>
            </a:r>
            <a:endParaRPr lang="en-US" altLang="zh-CN" sz="2800" dirty="0" smtClean="0"/>
          </a:p>
          <a:p>
            <a:pPr marL="0" indent="0">
              <a:buNone/>
            </a:pPr>
            <a:r>
              <a:rPr lang="zh-CN" altLang="zh-CN" sz="2800" dirty="0"/>
              <a:t>（</a:t>
            </a:r>
            <a:r>
              <a:rPr lang="en-US" altLang="zh-CN" sz="2800" dirty="0"/>
              <a:t>1</a:t>
            </a:r>
            <a:r>
              <a:rPr lang="zh-CN" altLang="zh-CN" sz="2800" dirty="0"/>
              <a:t>）窗口的</a:t>
            </a:r>
            <a:r>
              <a:rPr lang="zh-CN" altLang="zh-CN" sz="2800" dirty="0" smtClean="0"/>
              <a:t>组成</a:t>
            </a:r>
            <a:endParaRPr lang="en-US" altLang="zh-CN" sz="2800" dirty="0" smtClean="0"/>
          </a:p>
          <a:p>
            <a:pPr marL="0" indent="625475">
              <a:buNone/>
            </a:pPr>
            <a:r>
              <a:rPr lang="zh-CN" altLang="zh-CN" sz="2800" dirty="0"/>
              <a:t>通常由标题栏、菜单栏、工具栏、工作区、滚动条等几部分</a:t>
            </a:r>
            <a:r>
              <a:rPr lang="zh-CN" altLang="zh-CN" sz="2800" dirty="0" smtClean="0"/>
              <a:t>组成</a:t>
            </a:r>
            <a:r>
              <a:rPr lang="en-US" altLang="zh-CN" sz="2800" dirty="0" smtClean="0"/>
              <a:t>.</a:t>
            </a:r>
            <a:endParaRPr lang="zh-CN" altLang="zh-CN" sz="2800" dirty="0"/>
          </a:p>
          <a:p>
            <a:pPr marL="0" indent="0">
              <a:buNone/>
            </a:pPr>
            <a:endParaRPr lang="zh-CN" altLang="en-US" sz="2800" dirty="0"/>
          </a:p>
        </p:txBody>
      </p:sp>
    </p:spTree>
    <p:extLst>
      <p:ext uri="{BB962C8B-B14F-4D97-AF65-F5344CB8AC3E}">
        <p14:creationId xmlns:p14="http://schemas.microsoft.com/office/powerpoint/2010/main" val="40328802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dirty="0"/>
              <a:t>三、知识技能要点</a:t>
            </a:r>
            <a:r>
              <a:rPr lang="en-US" altLang="zh-CN" sz="4000" dirty="0"/>
              <a:t>—</a:t>
            </a:r>
            <a:r>
              <a:rPr lang="en-US" altLang="zh-CN" sz="2800" dirty="0"/>
              <a:t>4.  </a:t>
            </a:r>
            <a:r>
              <a:rPr lang="zh-CN" altLang="en-US" sz="2800" dirty="0"/>
              <a:t>窗口的</a:t>
            </a:r>
            <a:r>
              <a:rPr lang="zh-CN" altLang="en-US" sz="2800" dirty="0" smtClean="0"/>
              <a:t>使用</a:t>
            </a:r>
            <a:endParaRPr lang="zh-CN" altLang="en-US" sz="2800" dirty="0"/>
          </a:p>
        </p:txBody>
      </p:sp>
      <p:sp>
        <p:nvSpPr>
          <p:cNvPr id="3" name="内容占位符 2"/>
          <p:cNvSpPr>
            <a:spLocks noGrp="1"/>
          </p:cNvSpPr>
          <p:nvPr>
            <p:ph idx="1"/>
          </p:nvPr>
        </p:nvSpPr>
        <p:spPr/>
        <p:txBody>
          <a:bodyPr/>
          <a:lstStyle/>
          <a:p>
            <a:r>
              <a:rPr lang="zh-CN" altLang="zh-CN" sz="2400" b="1" dirty="0">
                <a:solidFill>
                  <a:schemeClr val="tx2">
                    <a:lumMod val="60000"/>
                    <a:lumOff val="40000"/>
                  </a:schemeClr>
                </a:solidFill>
              </a:rPr>
              <a:t>打开窗口</a:t>
            </a:r>
            <a:r>
              <a:rPr lang="zh-CN" altLang="zh-CN" sz="2400" dirty="0" smtClean="0"/>
              <a:t>：一</a:t>
            </a:r>
            <a:r>
              <a:rPr lang="zh-CN" altLang="zh-CN" sz="2400" dirty="0"/>
              <a:t>是双击相应窗口图标；二是右击相应窗口图标，在打开的快捷菜单中选择“打开”命令</a:t>
            </a:r>
            <a:r>
              <a:rPr lang="zh-CN" altLang="zh-CN" sz="2400" dirty="0" smtClean="0"/>
              <a:t>。</a:t>
            </a:r>
            <a:endParaRPr lang="en-US" altLang="zh-CN" sz="2400" dirty="0" smtClean="0"/>
          </a:p>
          <a:p>
            <a:r>
              <a:rPr lang="zh-CN" altLang="zh-CN" sz="2400" b="1" dirty="0">
                <a:solidFill>
                  <a:schemeClr val="tx2">
                    <a:lumMod val="60000"/>
                    <a:lumOff val="40000"/>
                  </a:schemeClr>
                </a:solidFill>
              </a:rPr>
              <a:t>移动窗口</a:t>
            </a:r>
            <a:r>
              <a:rPr lang="zh-CN" altLang="zh-CN" sz="2400" dirty="0"/>
              <a:t>：将鼠标指向窗口的标题栏，然后拖动窗口到目标位置后释放鼠标，即可完成移动操作。</a:t>
            </a:r>
          </a:p>
          <a:p>
            <a:r>
              <a:rPr lang="zh-CN" altLang="zh-CN" sz="2400" b="1" dirty="0">
                <a:solidFill>
                  <a:schemeClr val="tx2">
                    <a:lumMod val="60000"/>
                    <a:lumOff val="40000"/>
                  </a:schemeClr>
                </a:solidFill>
              </a:rPr>
              <a:t>关闭窗口</a:t>
            </a:r>
            <a:r>
              <a:rPr lang="zh-CN" altLang="zh-CN" sz="2400" dirty="0"/>
              <a:t>：单击关闭按钮。关闭窗口会将其从桌面和任务栏中删除。</a:t>
            </a:r>
          </a:p>
          <a:p>
            <a:r>
              <a:rPr lang="zh-CN" altLang="zh-CN" sz="2400" b="1" dirty="0">
                <a:solidFill>
                  <a:schemeClr val="tx2">
                    <a:lumMod val="60000"/>
                    <a:lumOff val="40000"/>
                  </a:schemeClr>
                </a:solidFill>
              </a:rPr>
              <a:t>最大化、最小化和关闭窗口</a:t>
            </a:r>
            <a:r>
              <a:rPr lang="zh-CN" altLang="zh-CN" sz="2400" dirty="0"/>
              <a:t>：单击标题栏上的窗口控制按钮，即可完成相应操作</a:t>
            </a:r>
            <a:r>
              <a:rPr lang="zh-CN" altLang="zh-CN" sz="2400" dirty="0" smtClean="0"/>
              <a:t>。</a:t>
            </a:r>
            <a:endParaRPr lang="en-US" altLang="zh-CN" sz="2400" dirty="0" smtClean="0"/>
          </a:p>
          <a:p>
            <a:r>
              <a:rPr lang="zh-CN" altLang="zh-CN" sz="2400" dirty="0"/>
              <a:t>调整</a:t>
            </a:r>
            <a:r>
              <a:rPr lang="zh-CN" altLang="zh-CN" sz="2400" dirty="0" smtClean="0"/>
              <a:t>窗口</a:t>
            </a:r>
            <a:endParaRPr lang="en-US" altLang="zh-CN" sz="2400" dirty="0" smtClean="0"/>
          </a:p>
          <a:p>
            <a:endParaRPr lang="zh-CN" altLang="zh-CN" sz="2400" dirty="0"/>
          </a:p>
          <a:p>
            <a:endParaRPr lang="zh-CN" altLang="zh-CN" sz="2400" dirty="0"/>
          </a:p>
          <a:p>
            <a:endParaRPr lang="zh-CN" altLang="en-US" sz="2400" dirty="0"/>
          </a:p>
        </p:txBody>
      </p:sp>
    </p:spTree>
    <p:extLst>
      <p:ext uri="{BB962C8B-B14F-4D97-AF65-F5344CB8AC3E}">
        <p14:creationId xmlns:p14="http://schemas.microsoft.com/office/powerpoint/2010/main" val="20825490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dirty="0"/>
              <a:t>三、知识技能要点</a:t>
            </a:r>
            <a:r>
              <a:rPr lang="en-US" altLang="zh-CN" sz="4000" dirty="0"/>
              <a:t>—4.  </a:t>
            </a:r>
            <a:r>
              <a:rPr lang="zh-CN" altLang="en-US" sz="4000" dirty="0"/>
              <a:t>窗口的使用</a:t>
            </a:r>
          </a:p>
        </p:txBody>
      </p:sp>
      <p:sp>
        <p:nvSpPr>
          <p:cNvPr id="3" name="内容占位符 2"/>
          <p:cNvSpPr>
            <a:spLocks noGrp="1"/>
          </p:cNvSpPr>
          <p:nvPr>
            <p:ph idx="1"/>
          </p:nvPr>
        </p:nvSpPr>
        <p:spPr/>
        <p:txBody>
          <a:bodyPr/>
          <a:lstStyle/>
          <a:p>
            <a:pPr>
              <a:lnSpc>
                <a:spcPct val="110000"/>
              </a:lnSpc>
            </a:pPr>
            <a:r>
              <a:rPr lang="zh-CN" altLang="en-US" sz="2400" dirty="0">
                <a:solidFill>
                  <a:srgbClr val="FF0000"/>
                </a:solidFill>
              </a:rPr>
              <a:t>调整窗口：</a:t>
            </a:r>
            <a:r>
              <a:rPr lang="zh-CN" altLang="en-US" sz="2400" dirty="0"/>
              <a:t>用户可根据需要随意窗口改变其大小。当窗口处于最大化时，不能调整其大小和位置。</a:t>
            </a:r>
          </a:p>
          <a:p>
            <a:pPr>
              <a:lnSpc>
                <a:spcPct val="110000"/>
              </a:lnSpc>
            </a:pPr>
            <a:r>
              <a:rPr lang="zh-CN" altLang="en-US" sz="2400" dirty="0"/>
              <a:t>	</a:t>
            </a:r>
            <a:r>
              <a:rPr lang="zh-CN" altLang="en-US" sz="2400" dirty="0">
                <a:solidFill>
                  <a:srgbClr val="FF0000"/>
                </a:solidFill>
              </a:rPr>
              <a:t>调整窗口宽度</a:t>
            </a:r>
            <a:r>
              <a:rPr lang="zh-CN" altLang="en-US" sz="2400" dirty="0"/>
              <a:t>：将鼠标指向窗口的左边框或右边框，当鼠标指针变成一个水平的双箭头 时，然后拖动鼠标到合适位置。</a:t>
            </a:r>
          </a:p>
          <a:p>
            <a:pPr>
              <a:lnSpc>
                <a:spcPct val="110000"/>
              </a:lnSpc>
            </a:pPr>
            <a:r>
              <a:rPr lang="zh-CN" altLang="en-US" sz="2400" dirty="0"/>
              <a:t></a:t>
            </a:r>
            <a:r>
              <a:rPr lang="zh-CN" altLang="en-US" sz="2400" dirty="0">
                <a:solidFill>
                  <a:srgbClr val="FF0000"/>
                </a:solidFill>
              </a:rPr>
              <a:t>	调整窗口高度</a:t>
            </a:r>
            <a:r>
              <a:rPr lang="zh-CN" altLang="en-US" sz="2400" dirty="0"/>
              <a:t>：将鼠标指向窗口的下边框或下边框，当鼠标指针变成一个垂直的双箭头 时，然后拖动鼠标到调至合适位置。</a:t>
            </a:r>
          </a:p>
          <a:p>
            <a:pPr>
              <a:lnSpc>
                <a:spcPct val="110000"/>
              </a:lnSpc>
            </a:pPr>
            <a:r>
              <a:rPr lang="zh-CN" altLang="en-US" sz="2400" dirty="0"/>
              <a:t>	</a:t>
            </a:r>
            <a:r>
              <a:rPr lang="zh-CN" altLang="en-US" sz="2400" dirty="0">
                <a:solidFill>
                  <a:srgbClr val="FF0000"/>
                </a:solidFill>
              </a:rPr>
              <a:t>同时调整高度和宽度</a:t>
            </a:r>
            <a:r>
              <a:rPr lang="zh-CN" altLang="en-US" sz="2400" dirty="0"/>
              <a:t>：将鼠标指向窗口的任一角，当鼠标指针变成一斜向的双箭头 时，向任一方向拖动边框。</a:t>
            </a:r>
          </a:p>
          <a:p>
            <a:pPr>
              <a:lnSpc>
                <a:spcPct val="110000"/>
              </a:lnSpc>
            </a:pPr>
            <a:endParaRPr lang="zh-CN" altLang="en-US" sz="2400" dirty="0"/>
          </a:p>
        </p:txBody>
      </p:sp>
    </p:spTree>
    <p:extLst>
      <p:ext uri="{BB962C8B-B14F-4D97-AF65-F5344CB8AC3E}">
        <p14:creationId xmlns:p14="http://schemas.microsoft.com/office/powerpoint/2010/main" val="42159231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2</a:t>
            </a:r>
            <a:r>
              <a:rPr lang="zh-CN" altLang="en-US" dirty="0"/>
              <a:t>章　中文</a:t>
            </a:r>
            <a:r>
              <a:rPr lang="en-US" altLang="zh-CN" dirty="0"/>
              <a:t>Windows 7</a:t>
            </a:r>
            <a:r>
              <a:rPr lang="zh-CN" altLang="en-US" dirty="0"/>
              <a:t>的</a:t>
            </a:r>
            <a:r>
              <a:rPr lang="zh-CN" altLang="en-US" dirty="0" smtClean="0"/>
              <a:t>使用</a:t>
            </a:r>
            <a:endParaRPr lang="zh-CN" altLang="en-US" dirty="0"/>
          </a:p>
        </p:txBody>
      </p:sp>
      <p:sp>
        <p:nvSpPr>
          <p:cNvPr id="6" name="AutoShape 16"/>
          <p:cNvSpPr>
            <a:spLocks noChangeAspect="1" noChangeArrowheads="1"/>
          </p:cNvSpPr>
          <p:nvPr/>
        </p:nvSpPr>
        <p:spPr bwMode="ltGray">
          <a:xfrm>
            <a:off x="1011891" y="1652153"/>
            <a:ext cx="288000" cy="288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2"/>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 name="AutoShape 17"/>
          <p:cNvSpPr>
            <a:spLocks noChangeArrowheads="1"/>
          </p:cNvSpPr>
          <p:nvPr/>
        </p:nvSpPr>
        <p:spPr bwMode="invGray">
          <a:xfrm>
            <a:off x="1011891" y="2187300"/>
            <a:ext cx="288000" cy="288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folHlink"/>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 name="AutoShape 18"/>
          <p:cNvSpPr>
            <a:spLocks noChangeArrowheads="1"/>
          </p:cNvSpPr>
          <p:nvPr/>
        </p:nvSpPr>
        <p:spPr bwMode="gray">
          <a:xfrm>
            <a:off x="1011891" y="2722447"/>
            <a:ext cx="288000" cy="288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hlink"/>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 name="AutoShape 19"/>
          <p:cNvSpPr>
            <a:spLocks noChangeAspect="1" noChangeArrowheads="1"/>
          </p:cNvSpPr>
          <p:nvPr/>
        </p:nvSpPr>
        <p:spPr bwMode="invGray">
          <a:xfrm>
            <a:off x="1011891" y="3257594"/>
            <a:ext cx="287764" cy="288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 name="矩形 4">
            <a:hlinkClick r:id="rId2" action="ppaction://hlinksldjump"/>
          </p:cNvPr>
          <p:cNvSpPr/>
          <p:nvPr/>
        </p:nvSpPr>
        <p:spPr>
          <a:xfrm>
            <a:off x="1659320" y="1540043"/>
            <a:ext cx="3847528" cy="400110"/>
          </a:xfrm>
          <a:prstGeom prst="rect">
            <a:avLst/>
          </a:prstGeom>
        </p:spPr>
        <p:txBody>
          <a:bodyPr wrap="none">
            <a:spAutoFit/>
          </a:bodyPr>
          <a:lstStyle/>
          <a:p>
            <a:r>
              <a:rPr lang="en-US" altLang="zh-CN" sz="2000" dirty="0"/>
              <a:t>2.1</a:t>
            </a:r>
            <a:r>
              <a:rPr lang="zh-CN" altLang="en-US" sz="2000" dirty="0"/>
              <a:t>　中文</a:t>
            </a:r>
            <a:r>
              <a:rPr lang="en-US" altLang="zh-CN" sz="2000" dirty="0"/>
              <a:t>Windows 7</a:t>
            </a:r>
            <a:r>
              <a:rPr lang="zh-CN" altLang="en-US" sz="2000" dirty="0"/>
              <a:t>开机与关机</a:t>
            </a:r>
          </a:p>
        </p:txBody>
      </p:sp>
      <p:sp>
        <p:nvSpPr>
          <p:cNvPr id="10" name="矩形 9">
            <a:hlinkClick r:id="rId3" action="ppaction://hlinksldjump"/>
          </p:cNvPr>
          <p:cNvSpPr/>
          <p:nvPr/>
        </p:nvSpPr>
        <p:spPr>
          <a:xfrm>
            <a:off x="1659320" y="2082197"/>
            <a:ext cx="3847528" cy="400110"/>
          </a:xfrm>
          <a:prstGeom prst="rect">
            <a:avLst/>
          </a:prstGeom>
        </p:spPr>
        <p:txBody>
          <a:bodyPr wrap="none">
            <a:spAutoFit/>
          </a:bodyPr>
          <a:lstStyle/>
          <a:p>
            <a:r>
              <a:rPr lang="en-US" altLang="zh-CN" sz="2000" dirty="0"/>
              <a:t>2.2</a:t>
            </a:r>
            <a:r>
              <a:rPr lang="zh-CN" altLang="zh-CN" sz="2000" dirty="0"/>
              <a:t>　中文</a:t>
            </a:r>
            <a:r>
              <a:rPr lang="en-US" altLang="zh-CN" sz="2000" dirty="0"/>
              <a:t>Windows 7</a:t>
            </a:r>
            <a:r>
              <a:rPr lang="zh-CN" altLang="zh-CN" sz="2000" dirty="0"/>
              <a:t>的基本操作</a:t>
            </a:r>
            <a:endParaRPr lang="zh-CN" altLang="en-US" sz="2000" dirty="0"/>
          </a:p>
        </p:txBody>
      </p:sp>
      <p:sp>
        <p:nvSpPr>
          <p:cNvPr id="11" name="矩形 10">
            <a:hlinkClick r:id="rId4" action="ppaction://hlinksldjump"/>
          </p:cNvPr>
          <p:cNvSpPr/>
          <p:nvPr/>
        </p:nvSpPr>
        <p:spPr>
          <a:xfrm>
            <a:off x="1659320" y="2624351"/>
            <a:ext cx="3403496" cy="400110"/>
          </a:xfrm>
          <a:prstGeom prst="rect">
            <a:avLst/>
          </a:prstGeom>
        </p:spPr>
        <p:txBody>
          <a:bodyPr wrap="none">
            <a:spAutoFit/>
          </a:bodyPr>
          <a:lstStyle/>
          <a:p>
            <a:r>
              <a:rPr lang="en-US" altLang="zh-CN" sz="2000" dirty="0" smtClean="0"/>
              <a:t>2.3  </a:t>
            </a:r>
            <a:r>
              <a:rPr lang="en-US" altLang="zh-CN" sz="2000" dirty="0" smtClean="0"/>
              <a:t>  </a:t>
            </a:r>
            <a:r>
              <a:rPr lang="zh-CN" altLang="zh-CN" sz="2000" dirty="0" smtClean="0"/>
              <a:t>设置</a:t>
            </a:r>
            <a:r>
              <a:rPr lang="zh-CN" altLang="zh-CN" sz="2000" dirty="0" smtClean="0"/>
              <a:t>个性化的</a:t>
            </a:r>
            <a:r>
              <a:rPr lang="en-US" altLang="zh-CN" sz="2000" dirty="0" smtClean="0"/>
              <a:t>Windows</a:t>
            </a:r>
            <a:endParaRPr lang="zh-CN" altLang="en-US" sz="2000" dirty="0"/>
          </a:p>
        </p:txBody>
      </p:sp>
      <p:sp>
        <p:nvSpPr>
          <p:cNvPr id="12" name="矩形 11">
            <a:hlinkClick r:id="rId5" action="ppaction://hlinksldjump"/>
          </p:cNvPr>
          <p:cNvSpPr/>
          <p:nvPr/>
        </p:nvSpPr>
        <p:spPr>
          <a:xfrm>
            <a:off x="1659320" y="3166505"/>
            <a:ext cx="4644220" cy="400110"/>
          </a:xfrm>
          <a:prstGeom prst="rect">
            <a:avLst/>
          </a:prstGeom>
        </p:spPr>
        <p:txBody>
          <a:bodyPr wrap="none">
            <a:spAutoFit/>
          </a:bodyPr>
          <a:lstStyle/>
          <a:p>
            <a:r>
              <a:rPr lang="en-US" altLang="zh-CN" sz="2000" dirty="0"/>
              <a:t>2.4</a:t>
            </a:r>
            <a:r>
              <a:rPr lang="zh-CN" altLang="zh-CN" sz="2000" dirty="0"/>
              <a:t>　利用资源管理器浏览文件和文件夹</a:t>
            </a:r>
            <a:endParaRPr lang="zh-CN" altLang="en-US" sz="2000" dirty="0"/>
          </a:p>
        </p:txBody>
      </p:sp>
      <p:sp>
        <p:nvSpPr>
          <p:cNvPr id="14" name="AutoShape 16"/>
          <p:cNvSpPr>
            <a:spLocks noChangeAspect="1" noChangeArrowheads="1"/>
          </p:cNvSpPr>
          <p:nvPr/>
        </p:nvSpPr>
        <p:spPr bwMode="ltGray">
          <a:xfrm>
            <a:off x="1011891" y="3792741"/>
            <a:ext cx="288000" cy="288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2"/>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 name="矩形 12"/>
          <p:cNvSpPr/>
          <p:nvPr/>
        </p:nvSpPr>
        <p:spPr>
          <a:xfrm>
            <a:off x="1659320" y="3708659"/>
            <a:ext cx="2079415" cy="400110"/>
          </a:xfrm>
          <a:prstGeom prst="rect">
            <a:avLst/>
          </a:prstGeom>
        </p:spPr>
        <p:txBody>
          <a:bodyPr wrap="none">
            <a:spAutoFit/>
          </a:bodyPr>
          <a:lstStyle/>
          <a:p>
            <a:r>
              <a:rPr lang="en-US" altLang="zh-CN" sz="2000" dirty="0"/>
              <a:t>2.5</a:t>
            </a:r>
            <a:r>
              <a:rPr lang="zh-CN" altLang="zh-CN" sz="2000" dirty="0"/>
              <a:t>　创建新帐户</a:t>
            </a:r>
            <a:endParaRPr lang="zh-CN" altLang="en-US" sz="2000" dirty="0"/>
          </a:p>
        </p:txBody>
      </p:sp>
      <p:sp>
        <p:nvSpPr>
          <p:cNvPr id="16" name="AutoShape 17"/>
          <p:cNvSpPr>
            <a:spLocks noChangeArrowheads="1"/>
          </p:cNvSpPr>
          <p:nvPr/>
        </p:nvSpPr>
        <p:spPr bwMode="invGray">
          <a:xfrm>
            <a:off x="1011891" y="4327888"/>
            <a:ext cx="288000" cy="288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folHlink"/>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 name="矩形 14"/>
          <p:cNvSpPr/>
          <p:nvPr/>
        </p:nvSpPr>
        <p:spPr>
          <a:xfrm>
            <a:off x="1659320" y="4250813"/>
            <a:ext cx="3874779" cy="400110"/>
          </a:xfrm>
          <a:prstGeom prst="rect">
            <a:avLst/>
          </a:prstGeom>
        </p:spPr>
        <p:txBody>
          <a:bodyPr wrap="none">
            <a:spAutoFit/>
          </a:bodyPr>
          <a:lstStyle/>
          <a:p>
            <a:r>
              <a:rPr lang="en-US" altLang="zh-CN" sz="2000" dirty="0"/>
              <a:t>2.6</a:t>
            </a:r>
            <a:r>
              <a:rPr lang="zh-CN" altLang="zh-CN" sz="2000" dirty="0"/>
              <a:t>　打印机的安装、设置和使用</a:t>
            </a:r>
            <a:endParaRPr lang="zh-CN" altLang="en-US" sz="2000" dirty="0"/>
          </a:p>
        </p:txBody>
      </p:sp>
      <p:sp>
        <p:nvSpPr>
          <p:cNvPr id="18" name="AutoShape 18"/>
          <p:cNvSpPr>
            <a:spLocks noChangeArrowheads="1"/>
          </p:cNvSpPr>
          <p:nvPr/>
        </p:nvSpPr>
        <p:spPr bwMode="gray">
          <a:xfrm>
            <a:off x="1011891" y="4863035"/>
            <a:ext cx="288000" cy="288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hlink"/>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 name="矩形 16"/>
          <p:cNvSpPr/>
          <p:nvPr/>
        </p:nvSpPr>
        <p:spPr>
          <a:xfrm>
            <a:off x="1659320" y="4792967"/>
            <a:ext cx="1822935" cy="400110"/>
          </a:xfrm>
          <a:prstGeom prst="rect">
            <a:avLst/>
          </a:prstGeom>
        </p:spPr>
        <p:txBody>
          <a:bodyPr wrap="none">
            <a:spAutoFit/>
          </a:bodyPr>
          <a:lstStyle/>
          <a:p>
            <a:r>
              <a:rPr lang="en-US" altLang="zh-CN" sz="2000" dirty="0"/>
              <a:t>2.7</a:t>
            </a:r>
            <a:r>
              <a:rPr lang="zh-CN" altLang="zh-CN" sz="2000" dirty="0"/>
              <a:t>　磁盘管理</a:t>
            </a:r>
            <a:endParaRPr lang="zh-CN" altLang="en-US" sz="2000" dirty="0"/>
          </a:p>
        </p:txBody>
      </p:sp>
      <p:sp>
        <p:nvSpPr>
          <p:cNvPr id="19" name="矩形 18"/>
          <p:cNvSpPr/>
          <p:nvPr/>
        </p:nvSpPr>
        <p:spPr>
          <a:xfrm>
            <a:off x="1659320" y="5335121"/>
            <a:ext cx="1707519" cy="400110"/>
          </a:xfrm>
          <a:prstGeom prst="rect">
            <a:avLst/>
          </a:prstGeom>
        </p:spPr>
        <p:txBody>
          <a:bodyPr wrap="none">
            <a:spAutoFit/>
          </a:bodyPr>
          <a:lstStyle/>
          <a:p>
            <a:r>
              <a:rPr lang="en-US" altLang="zh-CN" sz="2000" dirty="0"/>
              <a:t>2.8  </a:t>
            </a:r>
            <a:r>
              <a:rPr lang="zh-CN" altLang="zh-CN" sz="2000" dirty="0"/>
              <a:t>程序管理</a:t>
            </a:r>
            <a:endParaRPr lang="zh-CN" altLang="en-US" sz="2000" dirty="0"/>
          </a:p>
        </p:txBody>
      </p:sp>
      <p:sp>
        <p:nvSpPr>
          <p:cNvPr id="20" name="矩形 19"/>
          <p:cNvSpPr/>
          <p:nvPr/>
        </p:nvSpPr>
        <p:spPr>
          <a:xfrm>
            <a:off x="1659320" y="5877272"/>
            <a:ext cx="2592376" cy="400110"/>
          </a:xfrm>
          <a:prstGeom prst="rect">
            <a:avLst/>
          </a:prstGeom>
        </p:spPr>
        <p:txBody>
          <a:bodyPr wrap="none">
            <a:spAutoFit/>
          </a:bodyPr>
          <a:lstStyle/>
          <a:p>
            <a:r>
              <a:rPr lang="en-US" altLang="zh-CN" sz="2000" dirty="0"/>
              <a:t>2.9</a:t>
            </a:r>
            <a:r>
              <a:rPr lang="zh-CN" altLang="zh-CN" sz="2000" dirty="0"/>
              <a:t>　常用附件小程序</a:t>
            </a:r>
            <a:endParaRPr lang="zh-CN" altLang="en-US" sz="2000" dirty="0"/>
          </a:p>
        </p:txBody>
      </p:sp>
      <p:sp>
        <p:nvSpPr>
          <p:cNvPr id="22" name="AutoShape 19"/>
          <p:cNvSpPr>
            <a:spLocks noChangeAspect="1" noChangeArrowheads="1"/>
          </p:cNvSpPr>
          <p:nvPr/>
        </p:nvSpPr>
        <p:spPr bwMode="invGray">
          <a:xfrm>
            <a:off x="1011891" y="5398182"/>
            <a:ext cx="287764" cy="288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 name="AutoShape 16"/>
          <p:cNvSpPr>
            <a:spLocks noChangeAspect="1" noChangeArrowheads="1"/>
          </p:cNvSpPr>
          <p:nvPr/>
        </p:nvSpPr>
        <p:spPr bwMode="ltGray">
          <a:xfrm>
            <a:off x="1011891" y="5933327"/>
            <a:ext cx="288000" cy="288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2"/>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extLst>
      <p:ext uri="{BB962C8B-B14F-4D97-AF65-F5344CB8AC3E}">
        <p14:creationId xmlns:p14="http://schemas.microsoft.com/office/powerpoint/2010/main" val="281518831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dirty="0"/>
              <a:t>三、知识技能要点</a:t>
            </a:r>
            <a:r>
              <a:rPr lang="en-US" altLang="zh-CN" sz="4000" dirty="0"/>
              <a:t>—4.  </a:t>
            </a:r>
            <a:r>
              <a:rPr lang="zh-CN" altLang="en-US" sz="4000" dirty="0"/>
              <a:t>窗口的使用</a:t>
            </a:r>
          </a:p>
        </p:txBody>
      </p:sp>
      <p:sp>
        <p:nvSpPr>
          <p:cNvPr id="3" name="内容占位符 2"/>
          <p:cNvSpPr>
            <a:spLocks noGrp="1"/>
          </p:cNvSpPr>
          <p:nvPr>
            <p:ph idx="1"/>
          </p:nvPr>
        </p:nvSpPr>
        <p:spPr/>
        <p:txBody>
          <a:bodyPr/>
          <a:lstStyle/>
          <a:p>
            <a:r>
              <a:rPr lang="zh-CN" altLang="en-US" sz="2800" b="1" dirty="0">
                <a:solidFill>
                  <a:srgbClr val="FF0000"/>
                </a:solidFill>
              </a:rPr>
              <a:t>切换窗口：</a:t>
            </a:r>
            <a:r>
              <a:rPr lang="zh-CN" altLang="en-US" sz="2800" dirty="0"/>
              <a:t>当用户在</a:t>
            </a:r>
            <a:r>
              <a:rPr lang="en-US" altLang="zh-CN" sz="2800" dirty="0"/>
              <a:t>Windows 7</a:t>
            </a:r>
            <a:r>
              <a:rPr lang="zh-CN" altLang="en-US" sz="2800" dirty="0"/>
              <a:t>中打开多个窗口时，可用下面几种方法在窗口间切换。</a:t>
            </a:r>
          </a:p>
          <a:p>
            <a:r>
              <a:rPr lang="zh-CN" altLang="en-US" sz="2800" dirty="0">
                <a:solidFill>
                  <a:srgbClr val="FF33CC"/>
                </a:solidFill>
              </a:rPr>
              <a:t>方法一：</a:t>
            </a:r>
            <a:r>
              <a:rPr lang="zh-CN" altLang="en-US" sz="2800" dirty="0"/>
              <a:t>单击任务栏上相应窗口的按钮</a:t>
            </a:r>
            <a:r>
              <a:rPr lang="zh-CN" altLang="en-US" sz="2800" dirty="0" smtClean="0"/>
              <a:t>。</a:t>
            </a:r>
            <a:endParaRPr lang="zh-CN" altLang="en-US" sz="2800" dirty="0"/>
          </a:p>
          <a:p>
            <a:r>
              <a:rPr lang="zh-CN" altLang="en-US" sz="2800" dirty="0">
                <a:solidFill>
                  <a:srgbClr val="FF33CC"/>
                </a:solidFill>
              </a:rPr>
              <a:t>方法二</a:t>
            </a:r>
            <a:r>
              <a:rPr lang="zh-CN" altLang="en-US" sz="2800" dirty="0" smtClean="0"/>
              <a:t>：</a:t>
            </a:r>
            <a:r>
              <a:rPr lang="en-US" altLang="zh-CN" sz="2800" dirty="0" err="1" smtClean="0"/>
              <a:t>Alt+Tab</a:t>
            </a:r>
            <a:r>
              <a:rPr lang="zh-CN" altLang="en-US" sz="2800" dirty="0" smtClean="0"/>
              <a:t>。</a:t>
            </a:r>
            <a:r>
              <a:rPr lang="zh-CN" altLang="en-US" sz="2800" dirty="0"/>
              <a:t>按住 </a:t>
            </a:r>
            <a:r>
              <a:rPr lang="en-US" altLang="zh-CN" sz="2800" dirty="0"/>
              <a:t>Alt </a:t>
            </a:r>
            <a:r>
              <a:rPr lang="zh-CN" altLang="en-US" sz="2800" dirty="0"/>
              <a:t>并重复按 </a:t>
            </a:r>
            <a:r>
              <a:rPr lang="en-US" altLang="zh-CN" sz="2800" dirty="0"/>
              <a:t>Tab </a:t>
            </a:r>
            <a:r>
              <a:rPr lang="zh-CN" altLang="en-US" sz="2800" dirty="0"/>
              <a:t>循环切换所有打开的窗口和桌面。释放 </a:t>
            </a:r>
            <a:r>
              <a:rPr lang="en-US" altLang="zh-CN" sz="2800" dirty="0"/>
              <a:t>Alt </a:t>
            </a:r>
            <a:r>
              <a:rPr lang="zh-CN" altLang="en-US" sz="2800" dirty="0"/>
              <a:t>可以显示所选的窗口</a:t>
            </a:r>
            <a:r>
              <a:rPr lang="zh-CN" altLang="en-US" sz="2800" dirty="0" smtClean="0"/>
              <a:t>。</a:t>
            </a:r>
            <a:endParaRPr lang="en-US" altLang="zh-CN" sz="2800" dirty="0" smtClean="0"/>
          </a:p>
          <a:p>
            <a:r>
              <a:rPr lang="zh-CN" altLang="zh-CN" sz="2800" dirty="0">
                <a:solidFill>
                  <a:srgbClr val="FF33CC"/>
                </a:solidFill>
              </a:rPr>
              <a:t>方法三：</a:t>
            </a:r>
            <a:r>
              <a:rPr lang="zh-CN" altLang="zh-CN" sz="2800" dirty="0"/>
              <a:t>单击要切换为当前窗口中的任意</a:t>
            </a:r>
            <a:r>
              <a:rPr lang="zh-CN" altLang="zh-CN" sz="2800" dirty="0" smtClean="0"/>
              <a:t>位置。</a:t>
            </a:r>
            <a:endParaRPr lang="zh-CN" altLang="zh-CN" sz="2800" dirty="0"/>
          </a:p>
          <a:p>
            <a:r>
              <a:rPr lang="zh-CN" altLang="zh-CN" sz="2800" dirty="0">
                <a:solidFill>
                  <a:srgbClr val="FF33CC"/>
                </a:solidFill>
              </a:rPr>
              <a:t>方法四：</a:t>
            </a:r>
            <a:r>
              <a:rPr lang="zh-CN" altLang="zh-CN" sz="2800" dirty="0"/>
              <a:t>使用</a:t>
            </a:r>
            <a:r>
              <a:rPr lang="en-US" altLang="zh-CN" sz="2800" dirty="0"/>
              <a:t> Aero </a:t>
            </a:r>
            <a:r>
              <a:rPr lang="zh-CN" altLang="zh-CN" sz="2800" dirty="0"/>
              <a:t>三维窗口切换，按住</a:t>
            </a:r>
            <a:r>
              <a:rPr lang="en-US" altLang="zh-CN" sz="2800" dirty="0"/>
              <a:t> Windows </a:t>
            </a:r>
            <a:r>
              <a:rPr lang="zh-CN" altLang="zh-CN" sz="2800" dirty="0"/>
              <a:t>徽标</a:t>
            </a:r>
            <a:r>
              <a:rPr lang="zh-CN" altLang="zh-CN" sz="2800" dirty="0" smtClean="0"/>
              <a:t>键</a:t>
            </a:r>
            <a:r>
              <a:rPr lang="en-US" altLang="zh-CN" sz="2800" dirty="0" smtClean="0"/>
              <a:t>+ </a:t>
            </a:r>
            <a:r>
              <a:rPr lang="en-US" altLang="zh-CN" sz="2800" dirty="0"/>
              <a:t>Tab </a:t>
            </a:r>
            <a:r>
              <a:rPr lang="zh-CN" altLang="zh-CN" sz="2800" dirty="0"/>
              <a:t>可打开三维窗口切换。</a:t>
            </a:r>
            <a:endParaRPr lang="zh-CN" altLang="en-US" sz="2800" dirty="0"/>
          </a:p>
          <a:p>
            <a:endParaRPr lang="zh-CN" altLang="en-US" sz="2800" dirty="0"/>
          </a:p>
        </p:txBody>
      </p:sp>
    </p:spTree>
    <p:extLst>
      <p:ext uri="{BB962C8B-B14F-4D97-AF65-F5344CB8AC3E}">
        <p14:creationId xmlns:p14="http://schemas.microsoft.com/office/powerpoint/2010/main" val="36710893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dirty="0"/>
              <a:t>三、知识技能要点</a:t>
            </a:r>
            <a:r>
              <a:rPr lang="en-US" altLang="zh-CN" sz="4000" dirty="0"/>
              <a:t>—4.  </a:t>
            </a:r>
            <a:r>
              <a:rPr lang="zh-CN" altLang="en-US" sz="4000" dirty="0"/>
              <a:t>窗口的使用</a:t>
            </a:r>
          </a:p>
        </p:txBody>
      </p:sp>
      <p:sp>
        <p:nvSpPr>
          <p:cNvPr id="3" name="内容占位符 2"/>
          <p:cNvSpPr>
            <a:spLocks noGrp="1"/>
          </p:cNvSpPr>
          <p:nvPr>
            <p:ph idx="1"/>
          </p:nvPr>
        </p:nvSpPr>
        <p:spPr/>
        <p:txBody>
          <a:bodyPr/>
          <a:lstStyle/>
          <a:p>
            <a:pPr>
              <a:lnSpc>
                <a:spcPct val="110000"/>
              </a:lnSpc>
            </a:pPr>
            <a:r>
              <a:rPr lang="zh-CN" altLang="en-US" sz="2800" dirty="0">
                <a:solidFill>
                  <a:srgbClr val="FF0000"/>
                </a:solidFill>
              </a:rPr>
              <a:t>排列窗口</a:t>
            </a:r>
            <a:r>
              <a:rPr lang="zh-CN" altLang="en-US" sz="2800" dirty="0" smtClean="0">
                <a:solidFill>
                  <a:srgbClr val="FF0000"/>
                </a:solidFill>
              </a:rPr>
              <a:t>：</a:t>
            </a:r>
            <a:r>
              <a:rPr lang="en-US" altLang="zh-CN" sz="2800" dirty="0" smtClean="0"/>
              <a:t>Windows </a:t>
            </a:r>
            <a:r>
              <a:rPr lang="en-US" altLang="zh-CN" sz="2800" dirty="0"/>
              <a:t>7</a:t>
            </a:r>
            <a:r>
              <a:rPr lang="zh-CN" altLang="en-US" sz="2800" dirty="0"/>
              <a:t>提供了三种排列窗口的方式：“层叠窗口”、“堆叠显示窗口”和“并排显示窗口”。</a:t>
            </a:r>
          </a:p>
          <a:p>
            <a:pPr>
              <a:lnSpc>
                <a:spcPct val="110000"/>
              </a:lnSpc>
            </a:pPr>
            <a:r>
              <a:rPr lang="zh-CN" altLang="en-US" sz="2800" dirty="0" smtClean="0">
                <a:solidFill>
                  <a:srgbClr val="FF0000"/>
                </a:solidFill>
              </a:rPr>
              <a:t>操作方法：</a:t>
            </a:r>
            <a:r>
              <a:rPr lang="zh-CN" altLang="en-US" sz="2800" dirty="0"/>
              <a:t>右击任务栏的空白位置处，弹</a:t>
            </a:r>
            <a:r>
              <a:rPr lang="zh-CN" altLang="en-US" sz="2800" dirty="0" smtClean="0"/>
              <a:t>出快捷</a:t>
            </a:r>
            <a:r>
              <a:rPr lang="zh-CN" altLang="en-US" sz="2800" dirty="0"/>
              <a:t>菜单，选择任一种排列窗口方式，系统即按所选择方式排列当前打开的所有窗口。</a:t>
            </a:r>
          </a:p>
          <a:p>
            <a:pPr>
              <a:lnSpc>
                <a:spcPct val="110000"/>
              </a:lnSpc>
            </a:pPr>
            <a:endParaRPr lang="zh-CN" altLang="en-US" sz="2800" dirty="0"/>
          </a:p>
        </p:txBody>
      </p:sp>
    </p:spTree>
    <p:extLst>
      <p:ext uri="{BB962C8B-B14F-4D97-AF65-F5344CB8AC3E}">
        <p14:creationId xmlns:p14="http://schemas.microsoft.com/office/powerpoint/2010/main" val="2811733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dirty="0"/>
              <a:t>三、知识技能要点</a:t>
            </a:r>
            <a:r>
              <a:rPr lang="en-US" altLang="zh-CN" sz="4000" dirty="0" smtClean="0"/>
              <a:t>—</a:t>
            </a:r>
            <a:r>
              <a:rPr lang="en-US" altLang="zh-CN" sz="2800" dirty="0"/>
              <a:t>5.</a:t>
            </a:r>
            <a:r>
              <a:rPr lang="zh-CN" altLang="en-US" sz="2800" dirty="0"/>
              <a:t>对话框的</a:t>
            </a:r>
            <a:r>
              <a:rPr lang="zh-CN" altLang="en-US" sz="2800" dirty="0" smtClean="0"/>
              <a:t>使用</a:t>
            </a:r>
            <a:endParaRPr lang="zh-CN" altLang="en-US" sz="2800" dirty="0"/>
          </a:p>
        </p:txBody>
      </p:sp>
      <p:sp>
        <p:nvSpPr>
          <p:cNvPr id="3" name="内容占位符 2"/>
          <p:cNvSpPr>
            <a:spLocks noGrp="1"/>
          </p:cNvSpPr>
          <p:nvPr>
            <p:ph idx="1"/>
          </p:nvPr>
        </p:nvSpPr>
        <p:spPr/>
        <p:txBody>
          <a:bodyPr/>
          <a:lstStyle/>
          <a:p>
            <a:r>
              <a:rPr lang="zh-CN" altLang="en-US" sz="2800" dirty="0" smtClean="0">
                <a:solidFill>
                  <a:srgbClr val="FF0000"/>
                </a:solidFill>
              </a:rPr>
              <a:t>对话框</a:t>
            </a:r>
            <a:r>
              <a:rPr lang="zh-CN" altLang="en-US" sz="2800" dirty="0"/>
              <a:t>是</a:t>
            </a:r>
            <a:r>
              <a:rPr lang="en-US" altLang="zh-CN" sz="2800" dirty="0"/>
              <a:t>Windows 7</a:t>
            </a:r>
            <a:r>
              <a:rPr lang="zh-CN" altLang="en-US" sz="2800" dirty="0"/>
              <a:t>或某个应用程序提供给用户设置选项的特殊窗口，是用户与计算机进行信息交流的窗口</a:t>
            </a:r>
            <a:r>
              <a:rPr lang="zh-CN" altLang="en-US" sz="2800" dirty="0" smtClean="0"/>
              <a:t>。</a:t>
            </a:r>
            <a:endParaRPr lang="en-US" altLang="zh-CN" sz="2800" dirty="0" smtClean="0"/>
          </a:p>
          <a:p>
            <a:r>
              <a:rPr lang="zh-CN" altLang="en-US" sz="2800" dirty="0" smtClean="0"/>
              <a:t>多数</a:t>
            </a:r>
            <a:r>
              <a:rPr lang="zh-CN" altLang="en-US" sz="2800" dirty="0"/>
              <a:t>对话框无法最大化、最小化或调整大小。</a:t>
            </a:r>
            <a:r>
              <a:rPr lang="zh-CN" altLang="en-US" sz="2800" dirty="0" smtClean="0"/>
              <a:t>但是可以移动</a:t>
            </a:r>
            <a:r>
              <a:rPr lang="zh-CN" altLang="en-US" sz="2800" dirty="0"/>
              <a:t>它们。</a:t>
            </a:r>
          </a:p>
        </p:txBody>
      </p:sp>
    </p:spTree>
    <p:extLst>
      <p:ext uri="{BB962C8B-B14F-4D97-AF65-F5344CB8AC3E}">
        <p14:creationId xmlns:p14="http://schemas.microsoft.com/office/powerpoint/2010/main" val="19546211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dirty="0"/>
              <a:t>三、知识技能要点</a:t>
            </a:r>
            <a:r>
              <a:rPr lang="en-US" altLang="zh-CN" sz="4000" dirty="0" smtClean="0"/>
              <a:t>—</a:t>
            </a:r>
            <a:r>
              <a:rPr lang="en-US" altLang="zh-CN" sz="3200" dirty="0"/>
              <a:t>6.</a:t>
            </a:r>
            <a:r>
              <a:rPr lang="zh-CN" altLang="en-US" sz="3200" dirty="0"/>
              <a:t>　菜单的</a:t>
            </a:r>
            <a:r>
              <a:rPr lang="zh-CN" altLang="en-US" sz="3200" dirty="0" smtClean="0"/>
              <a:t>使用</a:t>
            </a:r>
            <a:endParaRPr lang="zh-CN" altLang="en-US" sz="3200" dirty="0"/>
          </a:p>
        </p:txBody>
      </p:sp>
      <p:sp>
        <p:nvSpPr>
          <p:cNvPr id="3" name="内容占位符 2"/>
          <p:cNvSpPr>
            <a:spLocks noGrp="1"/>
          </p:cNvSpPr>
          <p:nvPr>
            <p:ph idx="1"/>
          </p:nvPr>
        </p:nvSpPr>
        <p:spPr/>
        <p:txBody>
          <a:bodyPr/>
          <a:lstStyle/>
          <a:p>
            <a:pPr marL="0" indent="0">
              <a:lnSpc>
                <a:spcPct val="110000"/>
              </a:lnSpc>
              <a:buNone/>
            </a:pPr>
            <a:r>
              <a:rPr lang="en-US" altLang="zh-CN" sz="2800" dirty="0" smtClean="0"/>
              <a:t>Windows</a:t>
            </a:r>
            <a:r>
              <a:rPr lang="zh-CN" altLang="en-US" sz="2800" dirty="0"/>
              <a:t>菜单是一些命令的集合，常见的</a:t>
            </a:r>
            <a:r>
              <a:rPr lang="en-US" altLang="zh-CN" sz="2800" dirty="0"/>
              <a:t>Windows</a:t>
            </a:r>
            <a:r>
              <a:rPr lang="zh-CN" altLang="en-US" sz="2800" dirty="0"/>
              <a:t>菜单有开始菜单、控制菜单、窗口菜单和快捷菜单等。</a:t>
            </a:r>
          </a:p>
          <a:p>
            <a:pPr marL="0" indent="0">
              <a:lnSpc>
                <a:spcPct val="110000"/>
              </a:lnSpc>
              <a:buNone/>
            </a:pPr>
            <a:r>
              <a:rPr lang="zh-CN" altLang="en-US" sz="2800" dirty="0"/>
              <a:t>（</a:t>
            </a:r>
            <a:r>
              <a:rPr lang="en-US" altLang="zh-CN" sz="2800" dirty="0"/>
              <a:t>1</a:t>
            </a:r>
            <a:r>
              <a:rPr lang="zh-CN" altLang="en-US" sz="2800" dirty="0"/>
              <a:t>）开始菜单</a:t>
            </a:r>
            <a:r>
              <a:rPr lang="zh-CN" altLang="en-US" sz="2800" dirty="0" smtClean="0"/>
              <a:t>：</a:t>
            </a:r>
            <a:endParaRPr lang="en-US" altLang="zh-CN" sz="2800" dirty="0" smtClean="0"/>
          </a:p>
          <a:p>
            <a:pPr marL="0" indent="0">
              <a:lnSpc>
                <a:spcPct val="110000"/>
              </a:lnSpc>
              <a:buNone/>
            </a:pPr>
            <a:r>
              <a:rPr lang="zh-CN" altLang="en-US" sz="2800" dirty="0" smtClean="0"/>
              <a:t>（</a:t>
            </a:r>
            <a:r>
              <a:rPr lang="en-US" altLang="zh-CN" sz="2800" dirty="0"/>
              <a:t>2</a:t>
            </a:r>
            <a:r>
              <a:rPr lang="zh-CN" altLang="en-US" sz="2800" dirty="0"/>
              <a:t>）控制</a:t>
            </a:r>
            <a:r>
              <a:rPr lang="zh-CN" altLang="en-US" sz="2800" dirty="0" smtClean="0"/>
              <a:t>菜单</a:t>
            </a:r>
            <a:endParaRPr lang="en-US" altLang="zh-CN" sz="2800" dirty="0" smtClean="0"/>
          </a:p>
          <a:p>
            <a:pPr marL="0" indent="0">
              <a:lnSpc>
                <a:spcPct val="110000"/>
              </a:lnSpc>
              <a:buNone/>
            </a:pPr>
            <a:r>
              <a:rPr lang="zh-CN" altLang="en-US" sz="2800" dirty="0" smtClean="0"/>
              <a:t>（</a:t>
            </a:r>
            <a:r>
              <a:rPr lang="en-US" altLang="zh-CN" sz="2800" dirty="0"/>
              <a:t>3</a:t>
            </a:r>
            <a:r>
              <a:rPr lang="zh-CN" altLang="en-US" sz="2800" dirty="0"/>
              <a:t>）窗口</a:t>
            </a:r>
            <a:r>
              <a:rPr lang="zh-CN" altLang="en-US" sz="2800" dirty="0" smtClean="0"/>
              <a:t>菜单</a:t>
            </a:r>
            <a:endParaRPr lang="en-US" altLang="zh-CN" sz="2800" dirty="0" smtClean="0"/>
          </a:p>
          <a:p>
            <a:pPr marL="0" indent="0">
              <a:lnSpc>
                <a:spcPct val="110000"/>
              </a:lnSpc>
              <a:buNone/>
            </a:pPr>
            <a:r>
              <a:rPr lang="zh-CN" altLang="en-US" sz="2800" dirty="0" smtClean="0"/>
              <a:t>（</a:t>
            </a:r>
            <a:r>
              <a:rPr lang="en-US" altLang="zh-CN" sz="2800" dirty="0"/>
              <a:t>4</a:t>
            </a:r>
            <a:r>
              <a:rPr lang="zh-CN" altLang="en-US" sz="2800" dirty="0"/>
              <a:t>）快捷</a:t>
            </a:r>
            <a:r>
              <a:rPr lang="zh-CN" altLang="en-US" sz="2800" dirty="0" smtClean="0"/>
              <a:t>菜单</a:t>
            </a:r>
            <a:endParaRPr lang="en-US" altLang="zh-CN" sz="2800" dirty="0" smtClean="0"/>
          </a:p>
          <a:p>
            <a:pPr marL="0" indent="0">
              <a:lnSpc>
                <a:spcPct val="110000"/>
              </a:lnSpc>
              <a:buNone/>
            </a:pPr>
            <a:r>
              <a:rPr lang="zh-CN" altLang="zh-CN" sz="2800" dirty="0"/>
              <a:t>使用</a:t>
            </a:r>
            <a:r>
              <a:rPr lang="en-US" altLang="zh-CN" sz="2800" dirty="0"/>
              <a:t>Windows 7</a:t>
            </a:r>
            <a:r>
              <a:rPr lang="zh-CN" altLang="zh-CN" sz="2800" dirty="0"/>
              <a:t>菜单时，一般都有统一的约定，</a:t>
            </a:r>
            <a:r>
              <a:rPr lang="zh-CN" altLang="zh-CN" sz="2800" dirty="0" smtClean="0"/>
              <a:t>如表</a:t>
            </a:r>
            <a:r>
              <a:rPr lang="en-US" altLang="zh-CN" sz="2800" dirty="0"/>
              <a:t>2-4</a:t>
            </a:r>
            <a:r>
              <a:rPr lang="zh-CN" altLang="zh-CN" sz="2800" dirty="0"/>
              <a:t>所示：</a:t>
            </a:r>
          </a:p>
          <a:p>
            <a:pPr marL="0" indent="0">
              <a:lnSpc>
                <a:spcPct val="110000"/>
              </a:lnSpc>
              <a:buNone/>
            </a:pPr>
            <a:endParaRPr lang="zh-CN" altLang="en-US" sz="2800" dirty="0"/>
          </a:p>
        </p:txBody>
      </p:sp>
    </p:spTree>
    <p:extLst>
      <p:ext uri="{BB962C8B-B14F-4D97-AF65-F5344CB8AC3E}">
        <p14:creationId xmlns:p14="http://schemas.microsoft.com/office/powerpoint/2010/main" val="10217635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三、知识技能要点</a:t>
            </a:r>
            <a:r>
              <a:rPr lang="en-US" altLang="zh-CN" dirty="0" smtClean="0"/>
              <a:t>—</a:t>
            </a:r>
            <a:r>
              <a:rPr lang="en-US" altLang="zh-CN" sz="2800" dirty="0"/>
              <a:t>7.</a:t>
            </a:r>
            <a:r>
              <a:rPr lang="zh-CN" altLang="en-US" sz="2800" dirty="0" smtClean="0"/>
              <a:t>任务栏</a:t>
            </a:r>
            <a:endParaRPr lang="zh-CN" altLang="en-US" dirty="0"/>
          </a:p>
        </p:txBody>
      </p:sp>
      <p:sp>
        <p:nvSpPr>
          <p:cNvPr id="3" name="内容占位符 2"/>
          <p:cNvSpPr>
            <a:spLocks noGrp="1"/>
          </p:cNvSpPr>
          <p:nvPr>
            <p:ph idx="1"/>
          </p:nvPr>
        </p:nvSpPr>
        <p:spPr/>
        <p:txBody>
          <a:bodyPr/>
          <a:lstStyle/>
          <a:p>
            <a:r>
              <a:rPr lang="zh-CN" altLang="en-US" sz="2800" dirty="0" smtClean="0">
                <a:solidFill>
                  <a:srgbClr val="FF0000"/>
                </a:solidFill>
              </a:rPr>
              <a:t>任务栏</a:t>
            </a:r>
            <a:r>
              <a:rPr lang="zh-CN" altLang="en-US" sz="2800" dirty="0">
                <a:solidFill>
                  <a:srgbClr val="FF0000"/>
                </a:solidFill>
              </a:rPr>
              <a:t>是位于屏幕底部的水平长条。</a:t>
            </a:r>
            <a:r>
              <a:rPr lang="zh-CN" altLang="en-US" sz="2800" dirty="0"/>
              <a:t>与桌面不同的是，桌面可以被打开的窗口覆盖，而任务栏几乎始终可见</a:t>
            </a:r>
            <a:r>
              <a:rPr lang="zh-CN" altLang="en-US" sz="2800" dirty="0" smtClean="0"/>
              <a:t>。</a:t>
            </a:r>
            <a:endParaRPr lang="en-US" altLang="zh-CN" sz="2800" dirty="0" smtClean="0"/>
          </a:p>
          <a:p>
            <a:r>
              <a:rPr lang="zh-CN" altLang="en-US" sz="2800" dirty="0" smtClean="0"/>
              <a:t>有</a:t>
            </a:r>
            <a:r>
              <a:rPr lang="zh-CN" altLang="en-US" sz="2800" dirty="0"/>
              <a:t>三个主要部分：“开始”按钮 、中间部分和通知区域</a:t>
            </a:r>
            <a:r>
              <a:rPr lang="zh-CN" altLang="en-US" sz="2800" dirty="0" smtClean="0"/>
              <a:t>。</a:t>
            </a:r>
            <a:endParaRPr lang="en-US" altLang="zh-CN" sz="2800" dirty="0" smtClean="0"/>
          </a:p>
          <a:p>
            <a:r>
              <a:rPr lang="zh-CN" altLang="zh-CN" sz="2800" dirty="0">
                <a:solidFill>
                  <a:srgbClr val="FF0000"/>
                </a:solidFill>
              </a:rPr>
              <a:t>移动任务栏：</a:t>
            </a:r>
            <a:r>
              <a:rPr lang="zh-CN" altLang="zh-CN" sz="2800" dirty="0"/>
              <a:t>任务栏通常位于桌面的底部，可以将其移动到桌面的两侧或顶部。指向任务栏上的空白空间，然后按下鼠标按钮，并拖动任务栏到桌面的四个边缘之一。当任务栏出现在所需的位置时，释放鼠标按钮。</a:t>
            </a:r>
          </a:p>
          <a:p>
            <a:endParaRPr lang="zh-CN" altLang="en-US" sz="2800" dirty="0"/>
          </a:p>
          <a:p>
            <a:endParaRPr lang="zh-CN" altLang="en-US" sz="2800" dirty="0"/>
          </a:p>
        </p:txBody>
      </p:sp>
    </p:spTree>
    <p:extLst>
      <p:ext uri="{BB962C8B-B14F-4D97-AF65-F5344CB8AC3E}">
        <p14:creationId xmlns:p14="http://schemas.microsoft.com/office/powerpoint/2010/main" val="33527729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三、知识技能要点</a:t>
            </a:r>
            <a:r>
              <a:rPr lang="en-US" altLang="zh-CN" dirty="0"/>
              <a:t>—7.</a:t>
            </a:r>
            <a:r>
              <a:rPr lang="zh-CN" altLang="en-US" dirty="0"/>
              <a:t>任务栏</a:t>
            </a:r>
          </a:p>
        </p:txBody>
      </p:sp>
      <p:sp>
        <p:nvSpPr>
          <p:cNvPr id="3" name="内容占位符 2"/>
          <p:cNvSpPr>
            <a:spLocks noGrp="1"/>
          </p:cNvSpPr>
          <p:nvPr>
            <p:ph idx="1"/>
          </p:nvPr>
        </p:nvSpPr>
        <p:spPr/>
        <p:txBody>
          <a:bodyPr/>
          <a:lstStyle/>
          <a:p>
            <a:r>
              <a:rPr lang="zh-CN" altLang="en-US" sz="2800" dirty="0">
                <a:solidFill>
                  <a:srgbClr val="FF0000"/>
                </a:solidFill>
              </a:rPr>
              <a:t>锁定任务栏：</a:t>
            </a:r>
            <a:r>
              <a:rPr lang="zh-CN" altLang="en-US" sz="2800" dirty="0"/>
              <a:t>右键单击任务栏上的空白空间。如果“锁定任务栏”旁边有复选标记 ，则任务栏已锁定。通过单击“锁定任务栏”可以解除或锁定任务栏锁定</a:t>
            </a:r>
            <a:r>
              <a:rPr lang="zh-CN" altLang="en-US" sz="2800" dirty="0" smtClean="0"/>
              <a:t>。</a:t>
            </a:r>
            <a:endParaRPr lang="en-US" altLang="zh-CN" sz="2800" dirty="0" smtClean="0"/>
          </a:p>
          <a:p>
            <a:r>
              <a:rPr lang="zh-CN" altLang="zh-CN" sz="2800" dirty="0">
                <a:solidFill>
                  <a:srgbClr val="FF0000"/>
                </a:solidFill>
              </a:rPr>
              <a:t>注意：</a:t>
            </a:r>
            <a:r>
              <a:rPr lang="zh-CN" altLang="zh-CN" sz="2800" dirty="0"/>
              <a:t>移动任务栏之前，需要解除任务栏锁定。</a:t>
            </a:r>
          </a:p>
          <a:p>
            <a:pPr marL="0" indent="0">
              <a:buNone/>
            </a:pPr>
            <a:endParaRPr lang="zh-CN" altLang="en-US" sz="2800" dirty="0"/>
          </a:p>
        </p:txBody>
      </p:sp>
    </p:spTree>
    <p:extLst>
      <p:ext uri="{BB962C8B-B14F-4D97-AF65-F5344CB8AC3E}">
        <p14:creationId xmlns:p14="http://schemas.microsoft.com/office/powerpoint/2010/main" val="215649610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en-US" altLang="zh-CN" sz="4000" dirty="0"/>
              <a:t>2.3  </a:t>
            </a:r>
            <a:r>
              <a:rPr lang="zh-CN" altLang="zh-CN" sz="4000" dirty="0"/>
              <a:t>设置个性化的</a:t>
            </a:r>
            <a:r>
              <a:rPr lang="en-US" altLang="zh-CN" sz="4000" dirty="0"/>
              <a:t>Windows</a:t>
            </a:r>
            <a:endParaRPr lang="zh-CN" altLang="zh-CN" sz="4000" dirty="0"/>
          </a:p>
        </p:txBody>
      </p:sp>
      <p:sp>
        <p:nvSpPr>
          <p:cNvPr id="59395" name="Rectangle 3"/>
          <p:cNvSpPr>
            <a:spLocks noChangeArrowheads="1"/>
          </p:cNvSpPr>
          <p:nvPr/>
        </p:nvSpPr>
        <p:spPr bwMode="black">
          <a:xfrm>
            <a:off x="1043608" y="1546225"/>
            <a:ext cx="4464496" cy="461665"/>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zh-CN" sz="2400" b="1" dirty="0"/>
              <a:t>主要学习内容</a:t>
            </a:r>
            <a:r>
              <a:rPr lang="zh-CN" altLang="zh-CN" sz="2400" b="1" dirty="0" smtClean="0"/>
              <a:t>：</a:t>
            </a:r>
            <a:endParaRPr lang="zh-CN" altLang="zh-CN" sz="2400" dirty="0"/>
          </a:p>
        </p:txBody>
      </p:sp>
      <p:sp>
        <p:nvSpPr>
          <p:cNvPr id="59396" name="Line 4"/>
          <p:cNvSpPr>
            <a:spLocks noChangeShapeType="1"/>
          </p:cNvSpPr>
          <p:nvPr/>
        </p:nvSpPr>
        <p:spPr bwMode="auto">
          <a:xfrm flipH="1">
            <a:off x="837297" y="2279650"/>
            <a:ext cx="4762" cy="30956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01" name="WordArt 9"/>
          <p:cNvSpPr>
            <a:spLocks noChangeArrowheads="1" noChangeShapeType="1" noTextEdit="1"/>
          </p:cNvSpPr>
          <p:nvPr/>
        </p:nvSpPr>
        <p:spPr bwMode="gray">
          <a:xfrm rot="-24207704">
            <a:off x="917575" y="2700338"/>
            <a:ext cx="2162175" cy="1079500"/>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2109127"/>
              </a:avLst>
            </a:prstTxWarp>
          </a:bodyPr>
          <a:lstStyle/>
          <a:p>
            <a:pPr algn="ctr"/>
            <a:endParaRPr lang="zh-CN" altLang="en-US" b="1" kern="10" dirty="0">
              <a:solidFill>
                <a:srgbClr val="FFFFFF"/>
              </a:solidFill>
              <a:latin typeface="Arial"/>
              <a:cs typeface="Arial"/>
            </a:endParaRPr>
          </a:p>
        </p:txBody>
      </p:sp>
      <p:sp>
        <p:nvSpPr>
          <p:cNvPr id="59408" name="AutoShape 16"/>
          <p:cNvSpPr>
            <a:spLocks noChangeArrowheads="1"/>
          </p:cNvSpPr>
          <p:nvPr/>
        </p:nvSpPr>
        <p:spPr bwMode="ltGray">
          <a:xfrm>
            <a:off x="1043608" y="2319263"/>
            <a:ext cx="360000" cy="360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2"/>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09" name="AutoShape 17"/>
          <p:cNvSpPr>
            <a:spLocks noChangeArrowheads="1"/>
          </p:cNvSpPr>
          <p:nvPr/>
        </p:nvSpPr>
        <p:spPr bwMode="invGray">
          <a:xfrm>
            <a:off x="1043608" y="2937697"/>
            <a:ext cx="360000" cy="360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folHlink"/>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12" name="Text Box 20"/>
          <p:cNvSpPr txBox="1">
            <a:spLocks noChangeArrowheads="1"/>
          </p:cNvSpPr>
          <p:nvPr/>
        </p:nvSpPr>
        <p:spPr bwMode="gray">
          <a:xfrm>
            <a:off x="1763688" y="2204864"/>
            <a:ext cx="545365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r>
              <a:rPr lang="en-US" altLang="zh-CN" sz="2800" dirty="0" err="1">
                <a:solidFill>
                  <a:srgbClr val="002060"/>
                </a:solidFill>
                <a:latin typeface="楷体" pitchFamily="49" charset="-122"/>
                <a:ea typeface="楷体" pitchFamily="49" charset="-122"/>
              </a:rPr>
              <a:t>主题</a:t>
            </a:r>
            <a:r>
              <a:rPr lang="zh-CN" altLang="zh-CN" sz="2800" dirty="0">
                <a:solidFill>
                  <a:srgbClr val="002060"/>
                </a:solidFill>
                <a:latin typeface="楷体" pitchFamily="49" charset="-122"/>
                <a:ea typeface="楷体" pitchFamily="49" charset="-122"/>
              </a:rPr>
              <a:t>、</a:t>
            </a:r>
            <a:r>
              <a:rPr lang="en-US" altLang="zh-CN" sz="2800" dirty="0" err="1">
                <a:solidFill>
                  <a:srgbClr val="002060"/>
                </a:solidFill>
                <a:latin typeface="楷体" pitchFamily="49" charset="-122"/>
                <a:ea typeface="楷体" pitchFamily="49" charset="-122"/>
              </a:rPr>
              <a:t>桌面背景</a:t>
            </a:r>
            <a:r>
              <a:rPr lang="zh-CN" altLang="zh-CN" sz="2800" dirty="0">
                <a:solidFill>
                  <a:srgbClr val="002060"/>
                </a:solidFill>
                <a:latin typeface="楷体" pitchFamily="49" charset="-122"/>
                <a:ea typeface="楷体" pitchFamily="49" charset="-122"/>
              </a:rPr>
              <a:t>及</a:t>
            </a:r>
            <a:r>
              <a:rPr lang="en-US" altLang="zh-CN" sz="2800" dirty="0" err="1">
                <a:solidFill>
                  <a:srgbClr val="002060"/>
                </a:solidFill>
                <a:latin typeface="楷体" pitchFamily="49" charset="-122"/>
                <a:ea typeface="楷体" pitchFamily="49" charset="-122"/>
              </a:rPr>
              <a:t>屏幕保护程序</a:t>
            </a:r>
            <a:r>
              <a:rPr lang="en-US" altLang="zh-CN" sz="2800" dirty="0">
                <a:solidFill>
                  <a:srgbClr val="002060"/>
                </a:solidFill>
                <a:latin typeface="楷体" pitchFamily="49" charset="-122"/>
                <a:ea typeface="楷体" pitchFamily="49" charset="-122"/>
              </a:rPr>
              <a:t> </a:t>
            </a:r>
            <a:endParaRPr lang="zh-CN" altLang="zh-CN" sz="2800" dirty="0">
              <a:solidFill>
                <a:srgbClr val="002060"/>
              </a:solidFill>
              <a:latin typeface="楷体" pitchFamily="49" charset="-122"/>
              <a:ea typeface="楷体" pitchFamily="49" charset="-122"/>
            </a:endParaRPr>
          </a:p>
        </p:txBody>
      </p:sp>
      <p:sp>
        <p:nvSpPr>
          <p:cNvPr id="59416" name="Line 24"/>
          <p:cNvSpPr>
            <a:spLocks noChangeShapeType="1"/>
          </p:cNvSpPr>
          <p:nvPr/>
        </p:nvSpPr>
        <p:spPr bwMode="auto">
          <a:xfrm rot="16200000" flipH="1">
            <a:off x="2842067" y="329052"/>
            <a:ext cx="6350" cy="3557588"/>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 name="Text Box 20"/>
          <p:cNvSpPr txBox="1">
            <a:spLocks noChangeArrowheads="1"/>
          </p:cNvSpPr>
          <p:nvPr/>
        </p:nvSpPr>
        <p:spPr bwMode="gray">
          <a:xfrm>
            <a:off x="1763688" y="2806334"/>
            <a:ext cx="329341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r>
              <a:rPr lang="en-US" altLang="zh-CN" sz="2800" dirty="0" err="1">
                <a:solidFill>
                  <a:srgbClr val="002060"/>
                </a:solidFill>
                <a:latin typeface="楷体" pitchFamily="49" charset="-122"/>
                <a:ea typeface="楷体" pitchFamily="49" charset="-122"/>
              </a:rPr>
              <a:t>声音</a:t>
            </a:r>
            <a:r>
              <a:rPr lang="zh-CN" altLang="zh-CN" sz="2800" dirty="0">
                <a:solidFill>
                  <a:srgbClr val="002060"/>
                </a:solidFill>
                <a:latin typeface="楷体" pitchFamily="49" charset="-122"/>
                <a:ea typeface="楷体" pitchFamily="49" charset="-122"/>
              </a:rPr>
              <a:t>及电源 </a:t>
            </a:r>
          </a:p>
        </p:txBody>
      </p:sp>
      <p:sp>
        <p:nvSpPr>
          <p:cNvPr id="2" name="矩形 1"/>
          <p:cNvSpPr/>
          <p:nvPr/>
        </p:nvSpPr>
        <p:spPr>
          <a:xfrm>
            <a:off x="1763688" y="3407804"/>
            <a:ext cx="4572000" cy="523220"/>
          </a:xfrm>
          <a:prstGeom prst="rect">
            <a:avLst/>
          </a:prstGeom>
        </p:spPr>
        <p:txBody>
          <a:bodyPr>
            <a:spAutoFit/>
          </a:bodyPr>
          <a:lstStyle/>
          <a:p>
            <a:pPr lvl="0"/>
            <a:r>
              <a:rPr lang="zh-CN" altLang="zh-CN" sz="2800" dirty="0">
                <a:solidFill>
                  <a:srgbClr val="002060"/>
                </a:solidFill>
                <a:latin typeface="楷体" pitchFamily="49" charset="-122"/>
                <a:ea typeface="楷体" pitchFamily="49" charset="-122"/>
              </a:rPr>
              <a:t>显示器</a:t>
            </a:r>
            <a:r>
              <a:rPr lang="zh-CN" altLang="zh-CN" sz="2800" dirty="0" smtClean="0">
                <a:solidFill>
                  <a:srgbClr val="002060"/>
                </a:solidFill>
                <a:latin typeface="楷体" pitchFamily="49" charset="-122"/>
                <a:ea typeface="楷体" pitchFamily="49" charset="-122"/>
              </a:rPr>
              <a:t>分辨率</a:t>
            </a:r>
            <a:r>
              <a:rPr lang="en-US" altLang="zh-CN" sz="2800" dirty="0" smtClean="0">
                <a:solidFill>
                  <a:srgbClr val="002060"/>
                </a:solidFill>
                <a:latin typeface="楷体" pitchFamily="49" charset="-122"/>
                <a:ea typeface="楷体" pitchFamily="49" charset="-122"/>
              </a:rPr>
              <a:t> </a:t>
            </a:r>
            <a:endParaRPr lang="zh-CN" altLang="zh-CN" sz="2800" dirty="0">
              <a:solidFill>
                <a:srgbClr val="002060"/>
              </a:solidFill>
              <a:latin typeface="楷体" pitchFamily="49" charset="-122"/>
              <a:ea typeface="楷体" pitchFamily="49" charset="-122"/>
            </a:endParaRPr>
          </a:p>
        </p:txBody>
      </p:sp>
      <p:sp>
        <p:nvSpPr>
          <p:cNvPr id="3" name="矩形 2"/>
          <p:cNvSpPr/>
          <p:nvPr/>
        </p:nvSpPr>
        <p:spPr>
          <a:xfrm>
            <a:off x="1763688" y="4009274"/>
            <a:ext cx="4572000" cy="523220"/>
          </a:xfrm>
          <a:prstGeom prst="rect">
            <a:avLst/>
          </a:prstGeom>
        </p:spPr>
        <p:txBody>
          <a:bodyPr>
            <a:spAutoFit/>
          </a:bodyPr>
          <a:lstStyle/>
          <a:p>
            <a:pPr lvl="0"/>
            <a:r>
              <a:rPr lang="zh-CN" altLang="zh-CN" sz="2800" dirty="0">
                <a:solidFill>
                  <a:srgbClr val="002060"/>
                </a:solidFill>
                <a:latin typeface="楷体" pitchFamily="49" charset="-122"/>
                <a:ea typeface="楷体" pitchFamily="49" charset="-122"/>
              </a:rPr>
              <a:t>鼠标</a:t>
            </a:r>
            <a:r>
              <a:rPr lang="zh-CN" altLang="zh-CN" sz="2800" dirty="0" smtClean="0">
                <a:solidFill>
                  <a:srgbClr val="002060"/>
                </a:solidFill>
                <a:latin typeface="楷体" pitchFamily="49" charset="-122"/>
                <a:ea typeface="楷体" pitchFamily="49" charset="-122"/>
              </a:rPr>
              <a:t>形状</a:t>
            </a:r>
            <a:endParaRPr lang="zh-CN" altLang="zh-CN" sz="2800" dirty="0">
              <a:solidFill>
                <a:srgbClr val="002060"/>
              </a:solidFill>
              <a:latin typeface="楷体" pitchFamily="49" charset="-122"/>
              <a:ea typeface="楷体" pitchFamily="49" charset="-122"/>
            </a:endParaRPr>
          </a:p>
        </p:txBody>
      </p:sp>
      <p:sp>
        <p:nvSpPr>
          <p:cNvPr id="4" name="矩形 3"/>
          <p:cNvSpPr/>
          <p:nvPr/>
        </p:nvSpPr>
        <p:spPr>
          <a:xfrm>
            <a:off x="1763688" y="4610745"/>
            <a:ext cx="1980029" cy="523220"/>
          </a:xfrm>
          <a:prstGeom prst="rect">
            <a:avLst/>
          </a:prstGeom>
        </p:spPr>
        <p:txBody>
          <a:bodyPr wrap="none">
            <a:spAutoFit/>
          </a:bodyPr>
          <a:lstStyle/>
          <a:p>
            <a:pPr lvl="0"/>
            <a:r>
              <a:rPr lang="en-US" altLang="zh-CN" sz="2800" dirty="0" err="1">
                <a:solidFill>
                  <a:srgbClr val="002060"/>
                </a:solidFill>
                <a:latin typeface="楷体" pitchFamily="49" charset="-122"/>
                <a:ea typeface="楷体" pitchFamily="49" charset="-122"/>
              </a:rPr>
              <a:t>桌面小工具</a:t>
            </a:r>
            <a:endParaRPr lang="zh-CN" altLang="zh-CN" sz="2800" dirty="0">
              <a:solidFill>
                <a:srgbClr val="002060"/>
              </a:solidFill>
              <a:latin typeface="楷体" pitchFamily="49" charset="-122"/>
              <a:ea typeface="楷体" pitchFamily="49" charset="-122"/>
            </a:endParaRPr>
          </a:p>
        </p:txBody>
      </p:sp>
      <p:sp>
        <p:nvSpPr>
          <p:cNvPr id="14" name="AutoShape 17"/>
          <p:cNvSpPr>
            <a:spLocks noChangeArrowheads="1"/>
          </p:cNvSpPr>
          <p:nvPr/>
        </p:nvSpPr>
        <p:spPr bwMode="invGray">
          <a:xfrm>
            <a:off x="1043608" y="3526457"/>
            <a:ext cx="360000" cy="360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tx2">
              <a:lumMod val="40000"/>
              <a:lumOff val="60000"/>
            </a:schemeClr>
          </a:solidFill>
          <a:ln>
            <a:noFill/>
          </a:ln>
          <a:effectLst/>
          <a:extLst/>
        </p:spPr>
        <p:txBody>
          <a:bodyPr wrap="none" anchor="ctr"/>
          <a:lstStyle/>
          <a:p>
            <a:endParaRPr lang="zh-CN" altLang="en-US"/>
          </a:p>
        </p:txBody>
      </p:sp>
      <p:sp>
        <p:nvSpPr>
          <p:cNvPr id="15" name="AutoShape 17"/>
          <p:cNvSpPr>
            <a:spLocks noChangeArrowheads="1"/>
          </p:cNvSpPr>
          <p:nvPr/>
        </p:nvSpPr>
        <p:spPr bwMode="invGray">
          <a:xfrm>
            <a:off x="1043608" y="4115217"/>
            <a:ext cx="360000" cy="360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67EE8"/>
          </a:solidFill>
          <a:ln>
            <a:noFill/>
          </a:ln>
          <a:effectLst/>
          <a:extLst/>
        </p:spPr>
        <p:txBody>
          <a:bodyPr wrap="none" anchor="ctr"/>
          <a:lstStyle/>
          <a:p>
            <a:endParaRPr lang="zh-CN" altLang="en-US"/>
          </a:p>
        </p:txBody>
      </p:sp>
      <p:sp>
        <p:nvSpPr>
          <p:cNvPr id="16" name="AutoShape 17"/>
          <p:cNvSpPr>
            <a:spLocks noChangeArrowheads="1"/>
          </p:cNvSpPr>
          <p:nvPr/>
        </p:nvSpPr>
        <p:spPr bwMode="invGray">
          <a:xfrm>
            <a:off x="1043608" y="4703976"/>
            <a:ext cx="360000" cy="360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C000"/>
          </a:solidFill>
          <a:ln>
            <a:noFill/>
          </a:ln>
          <a:effectLst/>
          <a:extLst/>
        </p:spPr>
        <p:txBody>
          <a:bodyPr wrap="none" anchor="ctr"/>
          <a:lstStyle/>
          <a:p>
            <a:endParaRPr lang="zh-CN" altLang="en-US"/>
          </a:p>
        </p:txBody>
      </p:sp>
    </p:spTree>
    <p:extLst>
      <p:ext uri="{BB962C8B-B14F-4D97-AF65-F5344CB8AC3E}">
        <p14:creationId xmlns:p14="http://schemas.microsoft.com/office/powerpoint/2010/main" val="2177581472"/>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一、操作</a:t>
            </a:r>
            <a:r>
              <a:rPr lang="zh-CN" altLang="en-US" dirty="0" smtClean="0"/>
              <a:t>要求</a:t>
            </a:r>
            <a:endParaRPr lang="zh-CN" altLang="en-US" dirty="0"/>
          </a:p>
        </p:txBody>
      </p:sp>
      <p:sp>
        <p:nvSpPr>
          <p:cNvPr id="3" name="文本占位符 2"/>
          <p:cNvSpPr>
            <a:spLocks noGrp="1"/>
          </p:cNvSpPr>
          <p:nvPr>
            <p:ph type="body" sz="half" idx="1"/>
          </p:nvPr>
        </p:nvSpPr>
        <p:spPr>
          <a:xfrm>
            <a:off x="457200" y="1600200"/>
            <a:ext cx="8229600" cy="4205064"/>
          </a:xfrm>
        </p:spPr>
        <p:txBody>
          <a:bodyPr/>
          <a:lstStyle/>
          <a:p>
            <a:pPr marL="0" indent="0">
              <a:lnSpc>
                <a:spcPct val="110000"/>
              </a:lnSpc>
              <a:buNone/>
            </a:pPr>
            <a:r>
              <a:rPr lang="en-US" altLang="zh-CN" sz="2800" dirty="0" smtClean="0"/>
              <a:t>1</a:t>
            </a:r>
            <a:r>
              <a:rPr lang="en-US" altLang="zh-CN" sz="2800" dirty="0"/>
              <a:t>.</a:t>
            </a:r>
            <a:r>
              <a:rPr lang="zh-CN" altLang="en-US" sz="2800" dirty="0"/>
              <a:t>设置</a:t>
            </a:r>
            <a:r>
              <a:rPr lang="en-US" altLang="zh-CN" sz="2800" dirty="0"/>
              <a:t>Windows</a:t>
            </a:r>
            <a:r>
              <a:rPr lang="zh-CN" altLang="en-US" sz="2800" dirty="0"/>
              <a:t>桌面主题为</a:t>
            </a:r>
            <a:r>
              <a:rPr lang="en-US" altLang="zh-CN" sz="2800" dirty="0"/>
              <a:t>Aero</a:t>
            </a:r>
            <a:r>
              <a:rPr lang="zh-CN" altLang="en-US" sz="2800" dirty="0"/>
              <a:t>主题中的“自然”；设置背景图片更换时间间隔为</a:t>
            </a:r>
            <a:r>
              <a:rPr lang="en-US" altLang="zh-CN" sz="2800" dirty="0"/>
              <a:t>15</a:t>
            </a:r>
            <a:r>
              <a:rPr lang="zh-CN" altLang="en-US" sz="2800" dirty="0"/>
              <a:t>分钟。</a:t>
            </a:r>
          </a:p>
          <a:p>
            <a:pPr marL="0" indent="0">
              <a:lnSpc>
                <a:spcPct val="110000"/>
              </a:lnSpc>
              <a:buNone/>
            </a:pPr>
            <a:r>
              <a:rPr lang="en-US" altLang="zh-CN" sz="2800" dirty="0"/>
              <a:t>2.</a:t>
            </a:r>
            <a:r>
              <a:rPr lang="zh-CN" altLang="en-US" sz="2800" dirty="0"/>
              <a:t>设置屏幕保护为“三维文字”，文本为“计算机应用基础”，楷体，加粗，高分辨率，摇摆式快速旋转。</a:t>
            </a:r>
          </a:p>
          <a:p>
            <a:pPr marL="0" indent="0">
              <a:lnSpc>
                <a:spcPct val="110000"/>
              </a:lnSpc>
              <a:buNone/>
            </a:pPr>
            <a:r>
              <a:rPr lang="en-US" altLang="zh-CN" sz="2800" dirty="0"/>
              <a:t>3. </a:t>
            </a:r>
            <a:r>
              <a:rPr lang="zh-CN" altLang="en-US" sz="2800" dirty="0"/>
              <a:t>设置在</a:t>
            </a:r>
            <a:r>
              <a:rPr lang="en-US" altLang="zh-CN" sz="2800" dirty="0"/>
              <a:t>Windows</a:t>
            </a:r>
            <a:r>
              <a:rPr lang="zh-CN" altLang="en-US" sz="2800" dirty="0"/>
              <a:t>系统打开程序时的声音为“</a:t>
            </a:r>
            <a:r>
              <a:rPr lang="en-US" altLang="zh-CN" sz="2800" dirty="0"/>
              <a:t>Windows</a:t>
            </a:r>
            <a:r>
              <a:rPr lang="zh-CN" altLang="en-US" sz="2800" dirty="0"/>
              <a:t>气球</a:t>
            </a:r>
            <a:r>
              <a:rPr lang="en-US" altLang="zh-CN" sz="2800" dirty="0"/>
              <a:t>.wav”</a:t>
            </a:r>
            <a:r>
              <a:rPr lang="zh-CN" altLang="en-US" sz="2800" dirty="0"/>
              <a:t>。</a:t>
            </a:r>
          </a:p>
          <a:p>
            <a:pPr marL="0" indent="0">
              <a:lnSpc>
                <a:spcPct val="110000"/>
              </a:lnSpc>
              <a:buNone/>
            </a:pPr>
            <a:r>
              <a:rPr lang="en-US" altLang="zh-CN" sz="2800" dirty="0"/>
              <a:t>4. </a:t>
            </a:r>
            <a:r>
              <a:rPr lang="zh-CN" altLang="en-US" sz="2800" dirty="0"/>
              <a:t>将桌面的“计算机”图标改为“</a:t>
            </a:r>
            <a:r>
              <a:rPr lang="en-US" altLang="zh-CN" sz="2800" dirty="0"/>
              <a:t>imageres.dll”</a:t>
            </a:r>
            <a:r>
              <a:rPr lang="zh-CN" altLang="en-US" sz="2800" dirty="0"/>
              <a:t>。</a:t>
            </a:r>
          </a:p>
          <a:p>
            <a:pPr marL="0" indent="0">
              <a:lnSpc>
                <a:spcPct val="110000"/>
              </a:lnSpc>
              <a:buNone/>
            </a:pPr>
            <a:endParaRPr lang="zh-CN" altLang="en-US" sz="2800" dirty="0"/>
          </a:p>
        </p:txBody>
      </p:sp>
    </p:spTree>
    <p:extLst>
      <p:ext uri="{BB962C8B-B14F-4D97-AF65-F5344CB8AC3E}">
        <p14:creationId xmlns:p14="http://schemas.microsoft.com/office/powerpoint/2010/main" val="113599551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一、操作</a:t>
            </a:r>
            <a:r>
              <a:rPr lang="zh-CN" altLang="en-US" dirty="0" smtClean="0"/>
              <a:t>要求</a:t>
            </a:r>
            <a:r>
              <a:rPr lang="en-US" altLang="zh-CN" dirty="0" smtClean="0"/>
              <a:t>(</a:t>
            </a:r>
            <a:r>
              <a:rPr lang="zh-CN" altLang="en-US" dirty="0" smtClean="0"/>
              <a:t>续）</a:t>
            </a:r>
            <a:endParaRPr lang="zh-CN" altLang="en-US" dirty="0"/>
          </a:p>
        </p:txBody>
      </p:sp>
      <p:sp>
        <p:nvSpPr>
          <p:cNvPr id="3" name="内容占位符 2"/>
          <p:cNvSpPr>
            <a:spLocks noGrp="1"/>
          </p:cNvSpPr>
          <p:nvPr>
            <p:ph idx="1"/>
          </p:nvPr>
        </p:nvSpPr>
        <p:spPr/>
        <p:txBody>
          <a:bodyPr/>
          <a:lstStyle/>
          <a:p>
            <a:pPr marL="0" indent="0">
              <a:lnSpc>
                <a:spcPct val="110000"/>
              </a:lnSpc>
              <a:buNone/>
            </a:pPr>
            <a:r>
              <a:rPr lang="en-US" altLang="zh-CN" sz="2800" dirty="0"/>
              <a:t>5. </a:t>
            </a:r>
            <a:r>
              <a:rPr lang="zh-CN" altLang="en-US" sz="2800" dirty="0"/>
              <a:t>设置鼠指针方案为“</a:t>
            </a:r>
            <a:r>
              <a:rPr lang="en-US" altLang="zh-CN" sz="2800" dirty="0"/>
              <a:t>Windows Aero(</a:t>
            </a:r>
            <a:r>
              <a:rPr lang="zh-CN" altLang="en-US" sz="2800" dirty="0"/>
              <a:t>大</a:t>
            </a:r>
            <a:r>
              <a:rPr lang="en-US" altLang="zh-CN" sz="2800" dirty="0"/>
              <a:t>)</a:t>
            </a:r>
            <a:r>
              <a:rPr lang="zh-CN" altLang="en-US" sz="2800" dirty="0"/>
              <a:t>系统方案”；设置正常选择时的鼠标指针为“</a:t>
            </a:r>
            <a:r>
              <a:rPr lang="en-US" altLang="zh-CN" sz="2800" dirty="0" err="1"/>
              <a:t>aero_arrow_xl.cur</a:t>
            </a:r>
            <a:r>
              <a:rPr lang="en-US" altLang="zh-CN" sz="2800" dirty="0"/>
              <a:t>”.</a:t>
            </a:r>
          </a:p>
          <a:p>
            <a:pPr marL="0" indent="0">
              <a:lnSpc>
                <a:spcPct val="110000"/>
              </a:lnSpc>
              <a:buNone/>
            </a:pPr>
            <a:r>
              <a:rPr lang="en-US" altLang="zh-CN" sz="2800" dirty="0"/>
              <a:t>6. </a:t>
            </a:r>
            <a:r>
              <a:rPr lang="zh-CN" altLang="en-US" sz="2800" dirty="0"/>
              <a:t>设置系统在待机</a:t>
            </a:r>
            <a:r>
              <a:rPr lang="en-US" altLang="zh-CN" sz="2800" dirty="0"/>
              <a:t>30</a:t>
            </a:r>
            <a:r>
              <a:rPr lang="zh-CN" altLang="en-US" sz="2800" dirty="0"/>
              <a:t>分钟后关闭显示器。</a:t>
            </a:r>
          </a:p>
          <a:p>
            <a:pPr marL="0" indent="0">
              <a:lnSpc>
                <a:spcPct val="110000"/>
              </a:lnSpc>
              <a:buNone/>
            </a:pPr>
            <a:r>
              <a:rPr lang="en-US" altLang="zh-CN" sz="2800" dirty="0"/>
              <a:t>7.</a:t>
            </a:r>
            <a:r>
              <a:rPr lang="zh-CN" altLang="en-US" sz="2800" dirty="0"/>
              <a:t>设置显示分辨率为</a:t>
            </a:r>
            <a:r>
              <a:rPr lang="en-US" altLang="zh-CN" sz="2800" dirty="0"/>
              <a:t>1024╳768. </a:t>
            </a:r>
            <a:r>
              <a:rPr lang="zh-CN" altLang="en-US" sz="2800" dirty="0"/>
              <a:t>设置桌面上文本以中等</a:t>
            </a:r>
            <a:r>
              <a:rPr lang="en-US" altLang="zh-CN" sz="2800" dirty="0"/>
              <a:t>125%</a:t>
            </a:r>
            <a:r>
              <a:rPr lang="zh-CN" altLang="en-US" sz="2800" dirty="0"/>
              <a:t>显示；</a:t>
            </a:r>
          </a:p>
          <a:p>
            <a:pPr marL="0" indent="0">
              <a:lnSpc>
                <a:spcPct val="110000"/>
              </a:lnSpc>
              <a:buNone/>
            </a:pPr>
            <a:r>
              <a:rPr lang="en-US" altLang="zh-CN" sz="2800" dirty="0"/>
              <a:t>8.</a:t>
            </a:r>
            <a:r>
              <a:rPr lang="zh-CN" altLang="en-US" sz="2800" dirty="0"/>
              <a:t>在桌面边栏上添加“时钟”、“日历”和“幻灯片”小工具。再 将“幻灯片”小工具从边栏上删除。</a:t>
            </a:r>
          </a:p>
          <a:p>
            <a:pPr marL="0" indent="0">
              <a:lnSpc>
                <a:spcPct val="110000"/>
              </a:lnSpc>
              <a:buNone/>
            </a:pPr>
            <a:endParaRPr lang="zh-CN" altLang="en-US" sz="2800" dirty="0"/>
          </a:p>
        </p:txBody>
      </p:sp>
    </p:spTree>
    <p:extLst>
      <p:ext uri="{BB962C8B-B14F-4D97-AF65-F5344CB8AC3E}">
        <p14:creationId xmlns:p14="http://schemas.microsoft.com/office/powerpoint/2010/main" val="90698538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dirty="0"/>
              <a:t>三、知识技能</a:t>
            </a:r>
            <a:r>
              <a:rPr lang="zh-CN" altLang="en-US" sz="4000" dirty="0" smtClean="0"/>
              <a:t>要点</a:t>
            </a:r>
            <a:r>
              <a:rPr lang="en-US" altLang="zh-CN" sz="4000" dirty="0"/>
              <a:t>—</a:t>
            </a:r>
            <a:r>
              <a:rPr lang="en-US" altLang="zh-CN" sz="4000" dirty="0" smtClean="0"/>
              <a:t>1</a:t>
            </a:r>
            <a:r>
              <a:rPr lang="zh-CN" altLang="en-US" sz="4000" dirty="0"/>
              <a:t>．</a:t>
            </a:r>
            <a:r>
              <a:rPr lang="zh-CN" altLang="en-US" sz="4000" dirty="0" smtClean="0"/>
              <a:t>主题</a:t>
            </a:r>
            <a:endParaRPr lang="zh-CN" altLang="en-US" dirty="0"/>
          </a:p>
        </p:txBody>
      </p:sp>
      <p:sp>
        <p:nvSpPr>
          <p:cNvPr id="3" name="内容占位符 2"/>
          <p:cNvSpPr>
            <a:spLocks noGrp="1"/>
          </p:cNvSpPr>
          <p:nvPr>
            <p:ph idx="1"/>
          </p:nvPr>
        </p:nvSpPr>
        <p:spPr/>
        <p:txBody>
          <a:bodyPr/>
          <a:lstStyle/>
          <a:p>
            <a:pPr>
              <a:lnSpc>
                <a:spcPct val="110000"/>
              </a:lnSpc>
            </a:pPr>
            <a:r>
              <a:rPr lang="zh-CN" altLang="en-US" sz="2800" dirty="0" smtClean="0"/>
              <a:t>主题</a:t>
            </a:r>
            <a:r>
              <a:rPr lang="zh-CN" altLang="en-US" sz="2800" dirty="0"/>
              <a:t>是计算机上的图片、颜色和声音的组合。它包括桌面背景、屏幕保护程序、窗口边框颜色和声音方案。某些主题也可能包括桌面图标和鼠标指针。主题设置是在“个性化”窗口。</a:t>
            </a:r>
          </a:p>
          <a:p>
            <a:endParaRPr lang="zh-CN" altLang="en-US" dirty="0"/>
          </a:p>
        </p:txBody>
      </p:sp>
    </p:spTree>
    <p:extLst>
      <p:ext uri="{BB962C8B-B14F-4D97-AF65-F5344CB8AC3E}">
        <p14:creationId xmlns:p14="http://schemas.microsoft.com/office/powerpoint/2010/main" val="2990564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en-US" altLang="zh-CN" sz="4000" dirty="0"/>
              <a:t>2.1</a:t>
            </a:r>
            <a:r>
              <a:rPr lang="zh-CN" altLang="en-US" sz="4000" dirty="0"/>
              <a:t>　中文</a:t>
            </a:r>
            <a:r>
              <a:rPr lang="en-US" altLang="zh-CN" sz="4000" dirty="0"/>
              <a:t>Windows 7</a:t>
            </a:r>
            <a:r>
              <a:rPr lang="zh-CN" altLang="en-US" sz="4000" dirty="0"/>
              <a:t>开机与关机</a:t>
            </a:r>
          </a:p>
        </p:txBody>
      </p:sp>
      <p:sp>
        <p:nvSpPr>
          <p:cNvPr id="59395" name="Rectangle 3"/>
          <p:cNvSpPr>
            <a:spLocks noChangeArrowheads="1"/>
          </p:cNvSpPr>
          <p:nvPr/>
        </p:nvSpPr>
        <p:spPr bwMode="black">
          <a:xfrm>
            <a:off x="1043608" y="1546225"/>
            <a:ext cx="4464496" cy="461665"/>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zh-CN" sz="2400" b="1" dirty="0"/>
              <a:t>主要学习内容</a:t>
            </a:r>
            <a:r>
              <a:rPr lang="zh-CN" altLang="zh-CN" sz="2400" b="1" dirty="0" smtClean="0"/>
              <a:t>：</a:t>
            </a:r>
            <a:endParaRPr lang="zh-CN" altLang="zh-CN" sz="2400" dirty="0"/>
          </a:p>
        </p:txBody>
      </p:sp>
      <p:sp>
        <p:nvSpPr>
          <p:cNvPr id="59396" name="Line 4"/>
          <p:cNvSpPr>
            <a:spLocks noChangeShapeType="1"/>
          </p:cNvSpPr>
          <p:nvPr/>
        </p:nvSpPr>
        <p:spPr bwMode="auto">
          <a:xfrm flipH="1">
            <a:off x="837297" y="2279650"/>
            <a:ext cx="4762" cy="30956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01" name="WordArt 9"/>
          <p:cNvSpPr>
            <a:spLocks noChangeArrowheads="1" noChangeShapeType="1" noTextEdit="1"/>
          </p:cNvSpPr>
          <p:nvPr/>
        </p:nvSpPr>
        <p:spPr bwMode="gray">
          <a:xfrm rot="-24207704">
            <a:off x="917575" y="2700338"/>
            <a:ext cx="2162175" cy="1079500"/>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2109127"/>
              </a:avLst>
            </a:prstTxWarp>
          </a:bodyPr>
          <a:lstStyle/>
          <a:p>
            <a:pPr algn="ctr"/>
            <a:endParaRPr lang="zh-CN" altLang="en-US" b="1" kern="10" dirty="0">
              <a:solidFill>
                <a:srgbClr val="FFFFFF"/>
              </a:solidFill>
              <a:latin typeface="Arial"/>
              <a:cs typeface="Arial"/>
            </a:endParaRPr>
          </a:p>
        </p:txBody>
      </p:sp>
      <p:sp>
        <p:nvSpPr>
          <p:cNvPr id="59408" name="AutoShape 16"/>
          <p:cNvSpPr>
            <a:spLocks noChangeArrowheads="1"/>
          </p:cNvSpPr>
          <p:nvPr/>
        </p:nvSpPr>
        <p:spPr bwMode="ltGray">
          <a:xfrm>
            <a:off x="1043608" y="2319263"/>
            <a:ext cx="360000" cy="360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2"/>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09" name="AutoShape 17"/>
          <p:cNvSpPr>
            <a:spLocks noChangeArrowheads="1"/>
          </p:cNvSpPr>
          <p:nvPr/>
        </p:nvSpPr>
        <p:spPr bwMode="invGray">
          <a:xfrm>
            <a:off x="1045553" y="2927817"/>
            <a:ext cx="360000" cy="360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folHlink"/>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12" name="Text Box 20"/>
          <p:cNvSpPr txBox="1">
            <a:spLocks noChangeArrowheads="1"/>
          </p:cNvSpPr>
          <p:nvPr/>
        </p:nvSpPr>
        <p:spPr bwMode="gray">
          <a:xfrm>
            <a:off x="1691680" y="2276872"/>
            <a:ext cx="422952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r>
              <a:rPr lang="en-US" altLang="zh-CN" sz="2400" dirty="0">
                <a:latin typeface="楷体" pitchFamily="49" charset="-122"/>
                <a:ea typeface="楷体" pitchFamily="49" charset="-122"/>
              </a:rPr>
              <a:t>Windows 7</a:t>
            </a:r>
            <a:r>
              <a:rPr lang="zh-CN" altLang="zh-CN" sz="2400" dirty="0">
                <a:latin typeface="楷体" pitchFamily="49" charset="-122"/>
                <a:ea typeface="楷体" pitchFamily="49" charset="-122"/>
              </a:rPr>
              <a:t>的启动和</a:t>
            </a:r>
            <a:r>
              <a:rPr lang="zh-CN" altLang="zh-CN" sz="2400" dirty="0" smtClean="0">
                <a:latin typeface="楷体" pitchFamily="49" charset="-122"/>
                <a:ea typeface="楷体" pitchFamily="49" charset="-122"/>
              </a:rPr>
              <a:t>退出</a:t>
            </a:r>
            <a:endParaRPr lang="zh-CN" altLang="zh-CN" sz="2400" dirty="0">
              <a:latin typeface="楷体" pitchFamily="49" charset="-122"/>
              <a:ea typeface="楷体" pitchFamily="49" charset="-122"/>
            </a:endParaRPr>
          </a:p>
        </p:txBody>
      </p:sp>
      <p:sp>
        <p:nvSpPr>
          <p:cNvPr id="59416" name="Line 24"/>
          <p:cNvSpPr>
            <a:spLocks noChangeShapeType="1"/>
          </p:cNvSpPr>
          <p:nvPr/>
        </p:nvSpPr>
        <p:spPr bwMode="auto">
          <a:xfrm rot="16200000" flipH="1">
            <a:off x="2842067" y="329052"/>
            <a:ext cx="6350" cy="3557588"/>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 name="Text Box 20"/>
          <p:cNvSpPr txBox="1">
            <a:spLocks noChangeArrowheads="1"/>
          </p:cNvSpPr>
          <p:nvPr/>
        </p:nvSpPr>
        <p:spPr bwMode="gray">
          <a:xfrm>
            <a:off x="1691680" y="2882553"/>
            <a:ext cx="329341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r>
              <a:rPr lang="en-US" altLang="zh-CN" sz="2400" dirty="0">
                <a:latin typeface="楷体" pitchFamily="49" charset="-122"/>
                <a:ea typeface="楷体" pitchFamily="49" charset="-122"/>
              </a:rPr>
              <a:t>Windows 7</a:t>
            </a:r>
            <a:r>
              <a:rPr lang="zh-CN" altLang="zh-CN" sz="2400" dirty="0">
                <a:latin typeface="楷体" pitchFamily="49" charset="-122"/>
                <a:ea typeface="楷体" pitchFamily="49" charset="-122"/>
              </a:rPr>
              <a:t>的桌面</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dirty="0"/>
              <a:t>三、知识技能要点</a:t>
            </a:r>
            <a:r>
              <a:rPr lang="en-US" altLang="zh-CN" sz="4000" dirty="0"/>
              <a:t>—1</a:t>
            </a:r>
            <a:r>
              <a:rPr lang="zh-CN" altLang="en-US" sz="4000" dirty="0"/>
              <a:t>．</a:t>
            </a:r>
            <a:r>
              <a:rPr lang="zh-CN" altLang="en-US" sz="4000" dirty="0" smtClean="0"/>
              <a:t>主题（续）</a:t>
            </a:r>
            <a:endParaRPr lang="zh-CN" altLang="en-US" sz="4000" dirty="0"/>
          </a:p>
        </p:txBody>
      </p:sp>
      <p:sp>
        <p:nvSpPr>
          <p:cNvPr id="3" name="矩形 2"/>
          <p:cNvSpPr/>
          <p:nvPr/>
        </p:nvSpPr>
        <p:spPr>
          <a:xfrm>
            <a:off x="683568" y="1807188"/>
            <a:ext cx="7560840" cy="4358116"/>
          </a:xfrm>
          <a:prstGeom prst="rect">
            <a:avLst/>
          </a:prstGeom>
        </p:spPr>
        <p:txBody>
          <a:bodyPr wrap="square">
            <a:spAutoFit/>
          </a:bodyPr>
          <a:lstStyle/>
          <a:p>
            <a:pPr indent="715963">
              <a:lnSpc>
                <a:spcPct val="110000"/>
              </a:lnSpc>
            </a:pPr>
            <a:r>
              <a:rPr lang="zh-CN" altLang="zh-CN" sz="2800" dirty="0">
                <a:latin typeface="楷体" pitchFamily="49" charset="-122"/>
                <a:ea typeface="楷体" pitchFamily="49" charset="-122"/>
              </a:rPr>
              <a:t>打开个性化窗口</a:t>
            </a:r>
            <a:r>
              <a:rPr lang="zh-CN" altLang="zh-CN" sz="2800" dirty="0">
                <a:solidFill>
                  <a:srgbClr val="FF0000"/>
                </a:solidFill>
                <a:latin typeface="楷体" pitchFamily="49" charset="-122"/>
                <a:ea typeface="楷体" pitchFamily="49" charset="-122"/>
              </a:rPr>
              <a:t>，设置主题方法</a:t>
            </a:r>
            <a:r>
              <a:rPr lang="zh-CN" altLang="zh-CN" sz="2800" dirty="0" smtClean="0">
                <a:solidFill>
                  <a:srgbClr val="FF0000"/>
                </a:solidFill>
                <a:latin typeface="楷体" pitchFamily="49" charset="-122"/>
                <a:ea typeface="楷体" pitchFamily="49" charset="-122"/>
              </a:rPr>
              <a:t>：</a:t>
            </a:r>
            <a:endParaRPr lang="en-US" altLang="zh-CN" sz="2800" dirty="0" smtClean="0">
              <a:solidFill>
                <a:srgbClr val="FF0000"/>
              </a:solidFill>
              <a:latin typeface="楷体" pitchFamily="49" charset="-122"/>
              <a:ea typeface="楷体" pitchFamily="49" charset="-122"/>
            </a:endParaRPr>
          </a:p>
          <a:p>
            <a:pPr indent="715963">
              <a:lnSpc>
                <a:spcPct val="110000"/>
              </a:lnSpc>
            </a:pPr>
            <a:r>
              <a:rPr lang="zh-CN" altLang="zh-CN" sz="2800" dirty="0" smtClean="0">
                <a:latin typeface="楷体" pitchFamily="49" charset="-122"/>
                <a:ea typeface="楷体" pitchFamily="49" charset="-122"/>
              </a:rPr>
              <a:t>方法</a:t>
            </a:r>
            <a:r>
              <a:rPr lang="zh-CN" altLang="zh-CN" sz="2800" dirty="0">
                <a:latin typeface="楷体" pitchFamily="49" charset="-122"/>
                <a:ea typeface="楷体" pitchFamily="49" charset="-122"/>
              </a:rPr>
              <a:t>一：在桌面上右击鼠标，打开快捷菜单，单击“个性化”，打开“个性化”窗口</a:t>
            </a:r>
            <a:r>
              <a:rPr lang="zh-CN" altLang="zh-CN" sz="2800" dirty="0" smtClean="0">
                <a:latin typeface="楷体" pitchFamily="49" charset="-122"/>
                <a:ea typeface="楷体" pitchFamily="49" charset="-122"/>
              </a:rPr>
              <a:t>。</a:t>
            </a:r>
            <a:endParaRPr lang="en-US" altLang="zh-CN" sz="2800" dirty="0" smtClean="0">
              <a:latin typeface="楷体" pitchFamily="49" charset="-122"/>
              <a:ea typeface="楷体" pitchFamily="49" charset="-122"/>
            </a:endParaRPr>
          </a:p>
          <a:p>
            <a:pPr indent="715963">
              <a:lnSpc>
                <a:spcPct val="110000"/>
              </a:lnSpc>
            </a:pPr>
            <a:r>
              <a:rPr lang="zh-CN" altLang="zh-CN" sz="2800" dirty="0" smtClean="0">
                <a:latin typeface="楷体" pitchFamily="49" charset="-122"/>
                <a:ea typeface="楷体" pitchFamily="49" charset="-122"/>
              </a:rPr>
              <a:t>方法</a:t>
            </a:r>
            <a:r>
              <a:rPr lang="zh-CN" altLang="zh-CN" sz="2800" dirty="0">
                <a:latin typeface="楷体" pitchFamily="49" charset="-122"/>
                <a:ea typeface="楷体" pitchFamily="49" charset="-122"/>
              </a:rPr>
              <a:t>二：单击“开始”菜单，单击“控制面板”，打开“控制面板”窗口。单击“外观和个性化”，再单击“个性化”，打开“个性化”窗口</a:t>
            </a:r>
            <a:r>
              <a:rPr lang="zh-CN" altLang="zh-CN" sz="2800" dirty="0" smtClean="0">
                <a:latin typeface="楷体" pitchFamily="49" charset="-122"/>
                <a:ea typeface="楷体" pitchFamily="49" charset="-122"/>
              </a:rPr>
              <a:t>。</a:t>
            </a:r>
            <a:endParaRPr lang="en-US" altLang="zh-CN" sz="2800" dirty="0" smtClean="0">
              <a:latin typeface="楷体" pitchFamily="49" charset="-122"/>
              <a:ea typeface="楷体" pitchFamily="49" charset="-122"/>
            </a:endParaRPr>
          </a:p>
          <a:p>
            <a:pPr indent="715963">
              <a:lnSpc>
                <a:spcPct val="110000"/>
              </a:lnSpc>
            </a:pPr>
            <a:r>
              <a:rPr lang="zh-CN" altLang="zh-CN" sz="2800" dirty="0">
                <a:solidFill>
                  <a:srgbClr val="FF0000"/>
                </a:solidFill>
                <a:latin typeface="楷体" pitchFamily="49" charset="-122"/>
                <a:ea typeface="楷体" pitchFamily="49" charset="-122"/>
              </a:rPr>
              <a:t>主题设置包括</a:t>
            </a:r>
            <a:r>
              <a:rPr lang="zh-CN" altLang="zh-CN" sz="2800" dirty="0">
                <a:latin typeface="楷体" pitchFamily="49" charset="-122"/>
                <a:ea typeface="楷体" pitchFamily="49" charset="-122"/>
              </a:rPr>
              <a:t>了桌面背景、窗口颜色、声音和屏幕保护程序。</a:t>
            </a:r>
          </a:p>
        </p:txBody>
      </p:sp>
    </p:spTree>
    <p:extLst>
      <p:ext uri="{BB962C8B-B14F-4D97-AF65-F5344CB8AC3E}">
        <p14:creationId xmlns:p14="http://schemas.microsoft.com/office/powerpoint/2010/main" val="21133033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dirty="0"/>
              <a:t>三、知识技能要点</a:t>
            </a:r>
            <a:r>
              <a:rPr lang="en-US" altLang="zh-CN" sz="4000" dirty="0" smtClean="0"/>
              <a:t>—</a:t>
            </a:r>
            <a:r>
              <a:rPr lang="en-US" altLang="zh-CN" sz="2800" dirty="0"/>
              <a:t>2</a:t>
            </a:r>
            <a:r>
              <a:rPr lang="zh-CN" altLang="en-US" sz="2800" dirty="0"/>
              <a:t>．桌面背景</a:t>
            </a:r>
            <a:r>
              <a:rPr lang="zh-CN" altLang="en-US" sz="2800" dirty="0" smtClean="0"/>
              <a:t>设置</a:t>
            </a:r>
            <a:endParaRPr lang="zh-CN" altLang="en-US" dirty="0"/>
          </a:p>
        </p:txBody>
      </p:sp>
      <p:sp>
        <p:nvSpPr>
          <p:cNvPr id="3" name="内容占位符 2"/>
          <p:cNvSpPr>
            <a:spLocks noGrp="1"/>
          </p:cNvSpPr>
          <p:nvPr>
            <p:ph idx="1"/>
          </p:nvPr>
        </p:nvSpPr>
        <p:spPr/>
        <p:txBody>
          <a:bodyPr/>
          <a:lstStyle/>
          <a:p>
            <a:pPr>
              <a:lnSpc>
                <a:spcPct val="110000"/>
              </a:lnSpc>
            </a:pPr>
            <a:r>
              <a:rPr lang="zh-CN" altLang="en-US" sz="2800" dirty="0" smtClean="0">
                <a:solidFill>
                  <a:srgbClr val="FF0000"/>
                </a:solidFill>
              </a:rPr>
              <a:t>桌面</a:t>
            </a:r>
            <a:r>
              <a:rPr lang="zh-CN" altLang="en-US" sz="2800" dirty="0">
                <a:solidFill>
                  <a:srgbClr val="FF0000"/>
                </a:solidFill>
              </a:rPr>
              <a:t>背景（</a:t>
            </a:r>
            <a:r>
              <a:rPr lang="zh-CN" altLang="en-US" sz="2800" dirty="0"/>
              <a:t>也称为“壁纸”）是显示在桌面上的图片、颜色或图案。可以选择某个图片作为桌面背景，也可以以幻灯片形式显示图片。</a:t>
            </a:r>
          </a:p>
          <a:p>
            <a:pPr>
              <a:lnSpc>
                <a:spcPct val="110000"/>
              </a:lnSpc>
            </a:pPr>
            <a:endParaRPr lang="zh-CN" altLang="en-US" sz="2800" dirty="0"/>
          </a:p>
        </p:txBody>
      </p:sp>
    </p:spTree>
    <p:extLst>
      <p:ext uri="{BB962C8B-B14F-4D97-AF65-F5344CB8AC3E}">
        <p14:creationId xmlns:p14="http://schemas.microsoft.com/office/powerpoint/2010/main" val="17294457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三、知识技能要点</a:t>
            </a:r>
            <a:r>
              <a:rPr lang="en-US" altLang="zh-CN" dirty="0" smtClean="0"/>
              <a:t>—</a:t>
            </a:r>
            <a:r>
              <a:rPr lang="en-US" altLang="zh-CN" sz="3200" dirty="0"/>
              <a:t>3</a:t>
            </a:r>
            <a:r>
              <a:rPr lang="zh-CN" altLang="en-US" sz="3200" dirty="0"/>
              <a:t>．声音</a:t>
            </a:r>
            <a:r>
              <a:rPr lang="zh-CN" altLang="en-US" sz="3200" dirty="0" smtClean="0"/>
              <a:t>设置</a:t>
            </a:r>
            <a:endParaRPr lang="zh-CN" altLang="en-US" sz="3200" dirty="0"/>
          </a:p>
        </p:txBody>
      </p:sp>
      <p:sp>
        <p:nvSpPr>
          <p:cNvPr id="3" name="竖排文字占位符 2"/>
          <p:cNvSpPr>
            <a:spLocks noGrp="1"/>
          </p:cNvSpPr>
          <p:nvPr>
            <p:ph type="body" orient="vert" idx="1"/>
          </p:nvPr>
        </p:nvSpPr>
        <p:spPr/>
        <p:txBody>
          <a:bodyPr vert="horz"/>
          <a:lstStyle/>
          <a:p>
            <a:pPr marL="0" indent="0">
              <a:lnSpc>
                <a:spcPct val="110000"/>
              </a:lnSpc>
              <a:buNone/>
            </a:pPr>
            <a:r>
              <a:rPr lang="zh-CN" altLang="en-US" sz="2800" dirty="0" smtClean="0"/>
              <a:t>可以</a:t>
            </a:r>
            <a:r>
              <a:rPr lang="zh-CN" altLang="en-US" sz="2800" dirty="0"/>
              <a:t>使计算机在发生某些事件时播放声音</a:t>
            </a:r>
            <a:r>
              <a:rPr lang="zh-CN" altLang="en-US" sz="2800" dirty="0" smtClean="0"/>
              <a:t>。</a:t>
            </a:r>
            <a:endParaRPr lang="en-US" altLang="zh-CN" sz="2800" dirty="0" smtClean="0"/>
          </a:p>
          <a:p>
            <a:pPr marL="0" indent="0">
              <a:lnSpc>
                <a:spcPct val="110000"/>
              </a:lnSpc>
              <a:buNone/>
            </a:pPr>
            <a:r>
              <a:rPr lang="zh-CN" altLang="zh-CN" sz="2800" dirty="0"/>
              <a:t>设置声音的操作步骤如下：</a:t>
            </a:r>
          </a:p>
          <a:p>
            <a:pPr marL="0" indent="0">
              <a:lnSpc>
                <a:spcPct val="110000"/>
              </a:lnSpc>
              <a:buNone/>
            </a:pPr>
            <a:r>
              <a:rPr lang="zh-CN" altLang="zh-CN" sz="2800" dirty="0"/>
              <a:t>（</a:t>
            </a:r>
            <a:r>
              <a:rPr lang="en-US" altLang="zh-CN" sz="2800" dirty="0"/>
              <a:t>1</a:t>
            </a:r>
            <a:r>
              <a:rPr lang="zh-CN" altLang="zh-CN" sz="2800" dirty="0"/>
              <a:t>）在桌面上右击鼠标，打开快捷菜单，单击“个性化”。打开“个性化”窗口。</a:t>
            </a:r>
          </a:p>
          <a:p>
            <a:pPr marL="0" indent="0">
              <a:lnSpc>
                <a:spcPct val="110000"/>
              </a:lnSpc>
              <a:buNone/>
            </a:pPr>
            <a:r>
              <a:rPr lang="zh-CN" altLang="zh-CN" sz="2800" dirty="0"/>
              <a:t>（</a:t>
            </a:r>
            <a:r>
              <a:rPr lang="en-US" altLang="zh-CN" sz="2800" dirty="0"/>
              <a:t>2</a:t>
            </a:r>
            <a:r>
              <a:rPr lang="zh-CN" altLang="zh-CN" sz="2800" dirty="0"/>
              <a:t>）在“个性化”窗口下方，单击“声音”文本。打开“声音”对话框，显示“声音”选项卡。</a:t>
            </a:r>
          </a:p>
          <a:p>
            <a:pPr marL="0" indent="0">
              <a:lnSpc>
                <a:spcPct val="110000"/>
              </a:lnSpc>
              <a:buNone/>
            </a:pPr>
            <a:r>
              <a:rPr lang="zh-CN" altLang="zh-CN" sz="2800" dirty="0"/>
              <a:t>（</a:t>
            </a:r>
            <a:r>
              <a:rPr lang="en-US" altLang="zh-CN" sz="2800" dirty="0"/>
              <a:t>3</a:t>
            </a:r>
            <a:r>
              <a:rPr lang="zh-CN" altLang="zh-CN" sz="2800" dirty="0"/>
              <a:t>）在“程序事件”列表中单击要设置声音的事件。在“声音”下拉列表中单击选择声音。</a:t>
            </a:r>
          </a:p>
          <a:p>
            <a:pPr marL="0" indent="0">
              <a:lnSpc>
                <a:spcPct val="110000"/>
              </a:lnSpc>
              <a:buNone/>
            </a:pPr>
            <a:endParaRPr lang="zh-CN" altLang="en-US" sz="2800" dirty="0"/>
          </a:p>
        </p:txBody>
      </p:sp>
    </p:spTree>
    <p:extLst>
      <p:ext uri="{BB962C8B-B14F-4D97-AF65-F5344CB8AC3E}">
        <p14:creationId xmlns:p14="http://schemas.microsoft.com/office/powerpoint/2010/main" val="6300234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三、知识技能要点</a:t>
            </a:r>
            <a:r>
              <a:rPr lang="en-US" altLang="zh-CN" sz="3600" dirty="0" smtClean="0"/>
              <a:t>—</a:t>
            </a:r>
            <a:r>
              <a:rPr lang="en-US" altLang="zh-CN" sz="3200" dirty="0"/>
              <a:t>4.</a:t>
            </a:r>
            <a:r>
              <a:rPr lang="zh-CN" altLang="en-US" sz="3200" dirty="0"/>
              <a:t>设置显示器分辨率</a:t>
            </a:r>
            <a:br>
              <a:rPr lang="zh-CN" altLang="en-US" sz="3200" dirty="0"/>
            </a:br>
            <a:endParaRPr lang="zh-CN" altLang="en-US" sz="3200" dirty="0"/>
          </a:p>
        </p:txBody>
      </p:sp>
      <p:sp>
        <p:nvSpPr>
          <p:cNvPr id="3" name="竖排文字占位符 2"/>
          <p:cNvSpPr>
            <a:spLocks noGrp="1"/>
          </p:cNvSpPr>
          <p:nvPr>
            <p:ph type="body" orient="vert" idx="1"/>
          </p:nvPr>
        </p:nvSpPr>
        <p:spPr/>
        <p:txBody>
          <a:bodyPr vert="horz"/>
          <a:lstStyle/>
          <a:p>
            <a:pPr marL="0" indent="0">
              <a:buNone/>
            </a:pPr>
            <a:r>
              <a:rPr lang="zh-CN" altLang="en-US" sz="2800" dirty="0" smtClean="0"/>
              <a:t>屏幕</a:t>
            </a:r>
            <a:r>
              <a:rPr lang="zh-CN" altLang="en-US" sz="2800" dirty="0"/>
              <a:t>分辨率指的是屏幕上显示的文本和图像的清晰度</a:t>
            </a:r>
            <a:r>
              <a:rPr lang="zh-CN" altLang="en-US" sz="2800" dirty="0" smtClean="0"/>
              <a:t>。</a:t>
            </a:r>
            <a:endParaRPr lang="en-US" altLang="zh-CN" sz="2800" dirty="0" smtClean="0"/>
          </a:p>
          <a:p>
            <a:pPr marL="0" indent="0">
              <a:buNone/>
            </a:pPr>
            <a:r>
              <a:rPr lang="zh-CN" altLang="zh-CN" sz="2800" dirty="0">
                <a:solidFill>
                  <a:srgbClr val="FF0000"/>
                </a:solidFill>
              </a:rPr>
              <a:t>调整分辨率操作步骤</a:t>
            </a:r>
            <a:r>
              <a:rPr lang="zh-CN" altLang="zh-CN" sz="2800" dirty="0"/>
              <a:t>：</a:t>
            </a:r>
          </a:p>
          <a:p>
            <a:pPr marL="0" indent="0">
              <a:buNone/>
            </a:pPr>
            <a:r>
              <a:rPr lang="zh-CN" altLang="zh-CN" sz="2800" dirty="0"/>
              <a:t>（</a:t>
            </a:r>
            <a:r>
              <a:rPr lang="en-US" altLang="zh-CN" sz="2800" dirty="0"/>
              <a:t>1</a:t>
            </a:r>
            <a:r>
              <a:rPr lang="zh-CN" altLang="zh-CN" sz="2800" dirty="0"/>
              <a:t>）在桌面上右击，打开快捷菜单，单击“屏幕分辨率”。打开“屏幕分辨率”设置窗口。</a:t>
            </a:r>
          </a:p>
          <a:p>
            <a:pPr marL="0" indent="0">
              <a:buNone/>
            </a:pPr>
            <a:r>
              <a:rPr lang="zh-CN" altLang="zh-CN" sz="2800" dirty="0"/>
              <a:t>（</a:t>
            </a:r>
            <a:r>
              <a:rPr lang="en-US" altLang="zh-CN" sz="2800" dirty="0"/>
              <a:t>2</a:t>
            </a:r>
            <a:r>
              <a:rPr lang="zh-CN" altLang="zh-CN" sz="2800" dirty="0"/>
              <a:t>）在“分辨率”列表中，单击所需的分辨率，然后单击“应用”。</a:t>
            </a:r>
          </a:p>
          <a:p>
            <a:pPr marL="0" indent="0">
              <a:buNone/>
            </a:pPr>
            <a:endParaRPr lang="zh-CN" altLang="en-US" sz="2800" dirty="0"/>
          </a:p>
        </p:txBody>
      </p:sp>
    </p:spTree>
    <p:extLst>
      <p:ext uri="{BB962C8B-B14F-4D97-AF65-F5344CB8AC3E}">
        <p14:creationId xmlns:p14="http://schemas.microsoft.com/office/powerpoint/2010/main" val="13785518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dirty="0"/>
              <a:t>三、知识技能要点</a:t>
            </a:r>
            <a:r>
              <a:rPr lang="en-US" altLang="zh-CN" sz="4000" dirty="0" smtClean="0"/>
              <a:t>—</a:t>
            </a:r>
            <a:r>
              <a:rPr lang="en-US" altLang="zh-CN" sz="2800" dirty="0"/>
              <a:t>5.</a:t>
            </a:r>
            <a:r>
              <a:rPr lang="zh-CN" altLang="zh-CN" sz="2800" dirty="0"/>
              <a:t>更改鼠标设置</a:t>
            </a:r>
            <a:br>
              <a:rPr lang="zh-CN" altLang="zh-CN" sz="2800" dirty="0"/>
            </a:br>
            <a:endParaRPr lang="zh-CN" altLang="en-US" sz="2800" dirty="0"/>
          </a:p>
        </p:txBody>
      </p:sp>
      <p:sp>
        <p:nvSpPr>
          <p:cNvPr id="3" name="矩形 2"/>
          <p:cNvSpPr/>
          <p:nvPr/>
        </p:nvSpPr>
        <p:spPr>
          <a:xfrm>
            <a:off x="827584" y="1700809"/>
            <a:ext cx="7776864" cy="3711785"/>
          </a:xfrm>
          <a:prstGeom prst="rect">
            <a:avLst/>
          </a:prstGeom>
        </p:spPr>
        <p:txBody>
          <a:bodyPr wrap="square">
            <a:spAutoFit/>
          </a:bodyPr>
          <a:lstStyle/>
          <a:p>
            <a:pPr indent="715963">
              <a:lnSpc>
                <a:spcPct val="120000"/>
              </a:lnSpc>
            </a:pPr>
            <a:r>
              <a:rPr lang="zh-CN" altLang="zh-CN" sz="2800" dirty="0" smtClean="0">
                <a:latin typeface="楷体" pitchFamily="49" charset="-122"/>
                <a:ea typeface="楷体" pitchFamily="49" charset="-122"/>
              </a:rPr>
              <a:t>可以</a:t>
            </a:r>
            <a:r>
              <a:rPr lang="zh-CN" altLang="zh-CN" sz="2800" dirty="0">
                <a:latin typeface="楷体" pitchFamily="49" charset="-122"/>
                <a:ea typeface="楷体" pitchFamily="49" charset="-122"/>
              </a:rPr>
              <a:t>通过多种方式自定义鼠标。例如，可以交换鼠标按钮的功能，更改鼠标指针形状，还可以更改鼠标滚轮的滚动速度等等</a:t>
            </a:r>
            <a:r>
              <a:rPr lang="zh-CN" altLang="zh-CN" sz="2800" dirty="0" smtClean="0">
                <a:latin typeface="楷体" pitchFamily="49" charset="-122"/>
                <a:ea typeface="楷体" pitchFamily="49" charset="-122"/>
              </a:rPr>
              <a:t>。</a:t>
            </a:r>
            <a:endParaRPr lang="en-US" altLang="zh-CN" sz="2800" dirty="0" smtClean="0">
              <a:latin typeface="楷体" pitchFamily="49" charset="-122"/>
              <a:ea typeface="楷体" pitchFamily="49" charset="-122"/>
            </a:endParaRPr>
          </a:p>
          <a:p>
            <a:pPr indent="715963">
              <a:lnSpc>
                <a:spcPct val="120000"/>
              </a:lnSpc>
            </a:pPr>
            <a:r>
              <a:rPr lang="en-US" altLang="zh-CN" sz="2800" dirty="0" err="1">
                <a:latin typeface="楷体" pitchFamily="49" charset="-122"/>
                <a:ea typeface="楷体" pitchFamily="49" charset="-122"/>
              </a:rPr>
              <a:t>更改鼠标按钮工作方式的步骤</a:t>
            </a:r>
            <a:r>
              <a:rPr lang="zh-CN" altLang="zh-CN" sz="2800" dirty="0">
                <a:latin typeface="楷体" pitchFamily="49" charset="-122"/>
                <a:ea typeface="楷体" pitchFamily="49" charset="-122"/>
              </a:rPr>
              <a:t>如下：</a:t>
            </a:r>
          </a:p>
          <a:p>
            <a:pPr indent="715963">
              <a:lnSpc>
                <a:spcPct val="120000"/>
              </a:lnSpc>
            </a:pPr>
            <a:r>
              <a:rPr lang="en-US" altLang="zh-CN" sz="2800" dirty="0">
                <a:latin typeface="楷体" pitchFamily="49" charset="-122"/>
                <a:ea typeface="楷体" pitchFamily="49" charset="-122"/>
              </a:rPr>
              <a:t>（1）</a:t>
            </a:r>
            <a:r>
              <a:rPr lang="en-US" altLang="zh-CN" sz="2800" dirty="0" smtClean="0">
                <a:latin typeface="楷体" pitchFamily="49" charset="-122"/>
                <a:ea typeface="楷体" pitchFamily="49" charset="-122"/>
              </a:rPr>
              <a:t>在桌面右击-&gt;“</a:t>
            </a:r>
            <a:r>
              <a:rPr lang="en-US" altLang="zh-CN" sz="2800" dirty="0" err="1">
                <a:latin typeface="楷体" pitchFamily="49" charset="-122"/>
                <a:ea typeface="楷体" pitchFamily="49" charset="-122"/>
              </a:rPr>
              <a:t>个性化</a:t>
            </a:r>
            <a:r>
              <a:rPr lang="en-US" altLang="zh-CN" sz="2800" dirty="0" smtClean="0">
                <a:latin typeface="楷体" pitchFamily="49" charset="-122"/>
                <a:ea typeface="楷体" pitchFamily="49" charset="-122"/>
              </a:rPr>
              <a:t>”-&gt;“</a:t>
            </a:r>
            <a:r>
              <a:rPr lang="en-US" altLang="zh-CN" sz="2800" dirty="0" err="1" smtClean="0">
                <a:latin typeface="楷体" pitchFamily="49" charset="-122"/>
                <a:ea typeface="楷体" pitchFamily="49" charset="-122"/>
              </a:rPr>
              <a:t>更改鼠标指针</a:t>
            </a:r>
            <a:r>
              <a:rPr lang="en-US" altLang="zh-CN" sz="2800" dirty="0" smtClean="0">
                <a:latin typeface="楷体" pitchFamily="49" charset="-122"/>
                <a:ea typeface="楷体" pitchFamily="49" charset="-122"/>
              </a:rPr>
              <a:t>”</a:t>
            </a:r>
            <a:endParaRPr lang="zh-CN" altLang="zh-CN" sz="2800" dirty="0">
              <a:latin typeface="楷体" pitchFamily="49" charset="-122"/>
              <a:ea typeface="楷体" pitchFamily="49" charset="-122"/>
            </a:endParaRPr>
          </a:p>
          <a:p>
            <a:pPr>
              <a:lnSpc>
                <a:spcPct val="120000"/>
              </a:lnSpc>
            </a:pPr>
            <a:r>
              <a:rPr lang="en-US" altLang="zh-CN" sz="2800" dirty="0" smtClean="0">
                <a:latin typeface="楷体" pitchFamily="49" charset="-122"/>
                <a:ea typeface="楷体" pitchFamily="49" charset="-122"/>
              </a:rPr>
              <a:t>       </a:t>
            </a:r>
            <a:r>
              <a:rPr lang="zh-CN" altLang="zh-CN" sz="2800" dirty="0" smtClean="0">
                <a:latin typeface="楷体" pitchFamily="49" charset="-122"/>
                <a:ea typeface="楷体" pitchFamily="49" charset="-122"/>
              </a:rPr>
              <a:t>（</a:t>
            </a:r>
            <a:r>
              <a:rPr lang="en-US" altLang="zh-CN" sz="2800" dirty="0">
                <a:latin typeface="楷体" pitchFamily="49" charset="-122"/>
                <a:ea typeface="楷体" pitchFamily="49" charset="-122"/>
              </a:rPr>
              <a:t>2</a:t>
            </a:r>
            <a:r>
              <a:rPr lang="zh-CN" altLang="zh-CN" sz="2800" dirty="0">
                <a:latin typeface="楷体" pitchFamily="49" charset="-122"/>
                <a:ea typeface="楷体" pitchFamily="49" charset="-122"/>
              </a:rPr>
              <a:t>）单击“鼠标键”选项卡，</a:t>
            </a:r>
          </a:p>
        </p:txBody>
      </p:sp>
    </p:spTree>
    <p:extLst>
      <p:ext uri="{BB962C8B-B14F-4D97-AF65-F5344CB8AC3E}">
        <p14:creationId xmlns:p14="http://schemas.microsoft.com/office/powerpoint/2010/main" val="4498258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dirty="0"/>
              <a:t>三、知识技能要点</a:t>
            </a:r>
            <a:r>
              <a:rPr lang="en-US" altLang="zh-CN" sz="4000" dirty="0" smtClean="0"/>
              <a:t>—</a:t>
            </a:r>
            <a:r>
              <a:rPr lang="en-US" altLang="zh-CN" sz="4000" dirty="0"/>
              <a:t>6.</a:t>
            </a:r>
            <a:r>
              <a:rPr lang="zh-CN" altLang="en-US" sz="4000" dirty="0"/>
              <a:t>小工具 </a:t>
            </a:r>
          </a:p>
        </p:txBody>
      </p:sp>
      <p:sp>
        <p:nvSpPr>
          <p:cNvPr id="3" name="内容占位符 2"/>
          <p:cNvSpPr>
            <a:spLocks noGrp="1"/>
          </p:cNvSpPr>
          <p:nvPr>
            <p:ph idx="1"/>
          </p:nvPr>
        </p:nvSpPr>
        <p:spPr/>
        <p:txBody>
          <a:bodyPr/>
          <a:lstStyle/>
          <a:p>
            <a:pPr>
              <a:lnSpc>
                <a:spcPct val="120000"/>
              </a:lnSpc>
            </a:pPr>
            <a:r>
              <a:rPr lang="en-US" altLang="zh-CN" sz="2800" dirty="0" smtClean="0"/>
              <a:t>Windows</a:t>
            </a:r>
            <a:r>
              <a:rPr lang="zh-CN" altLang="en-US" sz="2800" dirty="0"/>
              <a:t>系统高版本中包含有称为“小工具”的小程序，这些小程序可以提供即时信息以及轻松访问常用工具的途径</a:t>
            </a:r>
            <a:r>
              <a:rPr lang="zh-CN" altLang="en-US" sz="2800" dirty="0" smtClean="0"/>
              <a:t>。</a:t>
            </a:r>
            <a:endParaRPr lang="en-US" altLang="zh-CN" sz="2800" dirty="0" smtClean="0"/>
          </a:p>
          <a:p>
            <a:pPr>
              <a:lnSpc>
                <a:spcPct val="120000"/>
              </a:lnSpc>
            </a:pPr>
            <a:r>
              <a:rPr lang="en-US" altLang="zh-CN" sz="2800" dirty="0" err="1">
                <a:solidFill>
                  <a:srgbClr val="FF0000"/>
                </a:solidFill>
              </a:rPr>
              <a:t>添加小工具的步骤</a:t>
            </a:r>
            <a:r>
              <a:rPr lang="zh-CN" altLang="zh-CN" sz="2800" dirty="0"/>
              <a:t>：右键单击桌面，然后单击“小工具”。打开“小工具”对话框，双击小工具将其添加到桌面。</a:t>
            </a:r>
          </a:p>
          <a:p>
            <a:pPr>
              <a:lnSpc>
                <a:spcPct val="120000"/>
              </a:lnSpc>
            </a:pPr>
            <a:r>
              <a:rPr lang="en-US" altLang="zh-CN" sz="2800" dirty="0" err="1">
                <a:solidFill>
                  <a:srgbClr val="FF0000"/>
                </a:solidFill>
              </a:rPr>
              <a:t>删除小工具的步骤</a:t>
            </a:r>
            <a:r>
              <a:rPr lang="zh-CN" altLang="zh-CN" sz="2800" dirty="0"/>
              <a:t>：右键单击小工具，打开快捷菜单。然后单击“关闭小工具”。</a:t>
            </a:r>
          </a:p>
          <a:p>
            <a:pPr>
              <a:lnSpc>
                <a:spcPct val="120000"/>
              </a:lnSpc>
            </a:pPr>
            <a:endParaRPr lang="zh-CN" altLang="en-US" sz="2800" dirty="0"/>
          </a:p>
        </p:txBody>
      </p:sp>
    </p:spTree>
    <p:extLst>
      <p:ext uri="{BB962C8B-B14F-4D97-AF65-F5344CB8AC3E}">
        <p14:creationId xmlns:p14="http://schemas.microsoft.com/office/powerpoint/2010/main" val="26570526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2.4</a:t>
            </a:r>
            <a:r>
              <a:rPr lang="zh-CN" altLang="zh-CN" sz="3600" dirty="0"/>
              <a:t>　利用资源管理器浏览文件和文件夹</a:t>
            </a:r>
            <a:br>
              <a:rPr lang="zh-CN" altLang="zh-CN" sz="3600" dirty="0"/>
            </a:br>
            <a:endParaRPr lang="zh-CN" altLang="en-US" sz="3600" dirty="0"/>
          </a:p>
        </p:txBody>
      </p:sp>
      <p:sp>
        <p:nvSpPr>
          <p:cNvPr id="3" name="内容占位符 2"/>
          <p:cNvSpPr>
            <a:spLocks noGrp="1"/>
          </p:cNvSpPr>
          <p:nvPr>
            <p:ph idx="1"/>
          </p:nvPr>
        </p:nvSpPr>
        <p:spPr/>
        <p:txBody>
          <a:bodyPr/>
          <a:lstStyle/>
          <a:p>
            <a:pPr>
              <a:buClr>
                <a:srgbClr val="FF33CC"/>
              </a:buClr>
              <a:buFont typeface="Wingdings" pitchFamily="2" charset="2"/>
              <a:buChar char=""/>
            </a:pPr>
            <a:r>
              <a:rPr lang="zh-CN" altLang="en-US" dirty="0"/>
              <a:t></a:t>
            </a:r>
            <a:r>
              <a:rPr lang="zh-CN" altLang="en-US" sz="2800" dirty="0"/>
              <a:t>	</a:t>
            </a:r>
            <a:r>
              <a:rPr lang="en-US" altLang="zh-CN" sz="2800" dirty="0"/>
              <a:t>Windows 7</a:t>
            </a:r>
            <a:r>
              <a:rPr lang="zh-CN" altLang="en-US" sz="2800" dirty="0"/>
              <a:t>资源管理器的启动</a:t>
            </a:r>
          </a:p>
          <a:p>
            <a:pPr>
              <a:buClr>
                <a:srgbClr val="FF33CC"/>
              </a:buClr>
              <a:buFont typeface="Wingdings" pitchFamily="2" charset="2"/>
              <a:buChar char=""/>
            </a:pPr>
            <a:r>
              <a:rPr lang="zh-CN" altLang="en-US" sz="2800" dirty="0"/>
              <a:t>	</a:t>
            </a:r>
            <a:r>
              <a:rPr lang="en-US" altLang="zh-CN" sz="2800" dirty="0"/>
              <a:t>Windows 7</a:t>
            </a:r>
            <a:r>
              <a:rPr lang="zh-CN" altLang="en-US" sz="2800" dirty="0"/>
              <a:t>文件和文件夹</a:t>
            </a:r>
          </a:p>
          <a:p>
            <a:pPr>
              <a:buClr>
                <a:srgbClr val="FF33CC"/>
              </a:buClr>
              <a:buFont typeface="Wingdings" pitchFamily="2" charset="2"/>
              <a:buChar char=""/>
            </a:pPr>
            <a:r>
              <a:rPr lang="zh-CN" altLang="en-US" sz="2800" dirty="0"/>
              <a:t>	查看和设置文件及文件夹的属性</a:t>
            </a:r>
          </a:p>
          <a:p>
            <a:pPr>
              <a:buClr>
                <a:srgbClr val="FF33CC"/>
              </a:buClr>
              <a:buFont typeface="Wingdings" pitchFamily="2" charset="2"/>
              <a:buChar char=""/>
            </a:pPr>
            <a:r>
              <a:rPr lang="zh-CN" altLang="en-US" sz="2800" dirty="0" smtClean="0"/>
              <a:t></a:t>
            </a:r>
            <a:r>
              <a:rPr lang="zh-CN" altLang="en-US" sz="2800" dirty="0"/>
              <a:t>	文件或文件夹的选择、复制、移动和删除</a:t>
            </a:r>
          </a:p>
          <a:p>
            <a:pPr>
              <a:buClr>
                <a:srgbClr val="FF33CC"/>
              </a:buClr>
              <a:buFont typeface="Wingdings" pitchFamily="2" charset="2"/>
              <a:buChar char=""/>
            </a:pPr>
            <a:r>
              <a:rPr lang="zh-CN" altLang="en-US" sz="2800" dirty="0"/>
              <a:t>	计算机与库的使用</a:t>
            </a:r>
          </a:p>
          <a:p>
            <a:pPr>
              <a:buClr>
                <a:srgbClr val="FF33CC"/>
              </a:buClr>
              <a:buFont typeface="Wingdings" pitchFamily="2" charset="2"/>
              <a:buChar char=""/>
            </a:pPr>
            <a:r>
              <a:rPr lang="zh-CN" altLang="en-US" sz="2800" dirty="0"/>
              <a:t>	搜索文件</a:t>
            </a:r>
          </a:p>
          <a:p>
            <a:pPr marL="0" indent="0">
              <a:buNone/>
            </a:pPr>
            <a:endParaRPr lang="zh-CN" altLang="en-US" dirty="0"/>
          </a:p>
        </p:txBody>
      </p:sp>
    </p:spTree>
    <p:extLst>
      <p:ext uri="{BB962C8B-B14F-4D97-AF65-F5344CB8AC3E}">
        <p14:creationId xmlns:p14="http://schemas.microsoft.com/office/powerpoint/2010/main" val="386129283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资源管理器</a:t>
            </a:r>
            <a:r>
              <a:rPr lang="zh-CN" altLang="zh-CN" dirty="0"/>
              <a:t/>
            </a:r>
            <a:br>
              <a:rPr lang="zh-CN" altLang="zh-CN" dirty="0"/>
            </a:br>
            <a:endParaRPr lang="zh-CN" altLang="en-US" dirty="0"/>
          </a:p>
        </p:txBody>
      </p:sp>
      <p:sp>
        <p:nvSpPr>
          <p:cNvPr id="3" name="内容占位符 2"/>
          <p:cNvSpPr>
            <a:spLocks noGrp="1"/>
          </p:cNvSpPr>
          <p:nvPr>
            <p:ph idx="1"/>
          </p:nvPr>
        </p:nvSpPr>
        <p:spPr/>
        <p:txBody>
          <a:bodyPr/>
          <a:lstStyle/>
          <a:p>
            <a:r>
              <a:rPr lang="zh-CN" altLang="en-US" dirty="0"/>
              <a:t>资源管理器是</a:t>
            </a:r>
            <a:r>
              <a:rPr lang="en-US" altLang="zh-CN" dirty="0"/>
              <a:t>Windows </a:t>
            </a:r>
            <a:r>
              <a:rPr lang="zh-CN" altLang="en-US" dirty="0"/>
              <a:t>系统提供的资源管理工具，用于管理文件、文件夹、存储器等计算机资源。</a:t>
            </a:r>
          </a:p>
        </p:txBody>
      </p:sp>
    </p:spTree>
    <p:extLst>
      <p:ext uri="{BB962C8B-B14F-4D97-AF65-F5344CB8AC3E}">
        <p14:creationId xmlns:p14="http://schemas.microsoft.com/office/powerpoint/2010/main" val="30767721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一、操作</a:t>
            </a:r>
            <a:r>
              <a:rPr lang="zh-CN" altLang="en-US" dirty="0" smtClean="0"/>
              <a:t>要求</a:t>
            </a:r>
            <a:endParaRPr lang="zh-CN" altLang="en-US" dirty="0"/>
          </a:p>
        </p:txBody>
      </p:sp>
      <p:sp>
        <p:nvSpPr>
          <p:cNvPr id="3" name="内容占位符 2"/>
          <p:cNvSpPr>
            <a:spLocks noGrp="1"/>
          </p:cNvSpPr>
          <p:nvPr>
            <p:ph idx="1"/>
          </p:nvPr>
        </p:nvSpPr>
        <p:spPr/>
        <p:txBody>
          <a:bodyPr/>
          <a:lstStyle/>
          <a:p>
            <a:pPr marL="0" indent="0">
              <a:buNone/>
            </a:pPr>
            <a:r>
              <a:rPr lang="en-US" altLang="zh-CN" sz="2800" dirty="0" smtClean="0"/>
              <a:t>1</a:t>
            </a:r>
            <a:r>
              <a:rPr lang="zh-CN" altLang="en-US" sz="2800" dirty="0"/>
              <a:t>．启动资源管理器，浏览“库</a:t>
            </a:r>
            <a:r>
              <a:rPr lang="en-US" altLang="zh-CN" sz="2800" dirty="0"/>
              <a:t>&gt;</a:t>
            </a:r>
            <a:r>
              <a:rPr lang="zh-CN" altLang="en-US" sz="2800" dirty="0"/>
              <a:t>图片</a:t>
            </a:r>
            <a:r>
              <a:rPr lang="en-US" altLang="zh-CN" sz="2800" dirty="0"/>
              <a:t>&gt;</a:t>
            </a:r>
            <a:r>
              <a:rPr lang="zh-CN" altLang="en-US" sz="2800" dirty="0"/>
              <a:t>图片示例”下的图片。图片分别以“超大图标”、“大图标”、“小图标”、 “列表”、“详细信息”、“平铺”和“内容”等视图方式显示。</a:t>
            </a:r>
          </a:p>
          <a:p>
            <a:pPr marL="0" indent="0">
              <a:buNone/>
            </a:pPr>
            <a:r>
              <a:rPr lang="en-US" altLang="zh-CN" sz="2800" dirty="0"/>
              <a:t>2</a:t>
            </a:r>
            <a:r>
              <a:rPr lang="zh-CN" altLang="en-US" sz="2800" dirty="0"/>
              <a:t>．在“详细信息”视图方式下，将示例图片文件分别以名称、大小、类型、修改时间等进行排序。</a:t>
            </a:r>
          </a:p>
          <a:p>
            <a:pPr marL="0" indent="0">
              <a:buNone/>
            </a:pPr>
            <a:r>
              <a:rPr lang="en-US" altLang="zh-CN" sz="2800" dirty="0"/>
              <a:t>3</a:t>
            </a:r>
            <a:r>
              <a:rPr lang="zh-CN" altLang="en-US" sz="2800" dirty="0"/>
              <a:t>．显示</a:t>
            </a:r>
            <a:r>
              <a:rPr lang="en-US" altLang="zh-CN" sz="2800" dirty="0"/>
              <a:t>C</a:t>
            </a:r>
            <a:r>
              <a:rPr lang="zh-CN" altLang="en-US" sz="2800" dirty="0"/>
              <a:t>盘的已用空间和可用空间；将</a:t>
            </a:r>
            <a:r>
              <a:rPr lang="en-US" altLang="zh-CN" sz="2800" dirty="0"/>
              <a:t>C</a:t>
            </a:r>
            <a:r>
              <a:rPr lang="zh-CN" altLang="en-US" sz="2800" dirty="0"/>
              <a:t>盘根目录下的所有文件以修改日期的降序方式排列。</a:t>
            </a:r>
          </a:p>
          <a:p>
            <a:pPr marL="0" indent="0">
              <a:buNone/>
            </a:pPr>
            <a:r>
              <a:rPr lang="en-US" altLang="zh-CN" sz="2800" dirty="0"/>
              <a:t>4</a:t>
            </a:r>
            <a:r>
              <a:rPr lang="zh-CN" altLang="en-US" sz="2800" dirty="0"/>
              <a:t>．设置资源管理器中“显示隐藏文件、文件夹和</a:t>
            </a:r>
            <a:r>
              <a:rPr lang="zh-CN" altLang="en-US" sz="2800" dirty="0" smtClean="0"/>
              <a:t>驱动器”</a:t>
            </a:r>
            <a:r>
              <a:rPr lang="zh-CN" altLang="en-US" sz="2800" dirty="0"/>
              <a:t>和“隐藏已知显示文件的扩展名”。</a:t>
            </a:r>
          </a:p>
          <a:p>
            <a:pPr marL="0" indent="0">
              <a:buNone/>
            </a:pPr>
            <a:endParaRPr lang="zh-CN" altLang="en-US" sz="2800" dirty="0"/>
          </a:p>
        </p:txBody>
      </p:sp>
    </p:spTree>
    <p:extLst>
      <p:ext uri="{BB962C8B-B14F-4D97-AF65-F5344CB8AC3E}">
        <p14:creationId xmlns:p14="http://schemas.microsoft.com/office/powerpoint/2010/main" val="18369812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一、操作</a:t>
            </a:r>
            <a:r>
              <a:rPr lang="zh-CN" altLang="en-US" dirty="0" smtClean="0"/>
              <a:t>要求（续）</a:t>
            </a:r>
            <a:endParaRPr lang="zh-CN" altLang="en-US" dirty="0"/>
          </a:p>
        </p:txBody>
      </p:sp>
      <p:sp>
        <p:nvSpPr>
          <p:cNvPr id="3" name="内容占位符 2"/>
          <p:cNvSpPr>
            <a:spLocks noGrp="1"/>
          </p:cNvSpPr>
          <p:nvPr>
            <p:ph idx="1"/>
          </p:nvPr>
        </p:nvSpPr>
        <p:spPr/>
        <p:txBody>
          <a:bodyPr/>
          <a:lstStyle/>
          <a:p>
            <a:r>
              <a:rPr lang="en-US" altLang="zh-CN" sz="2800" dirty="0"/>
              <a:t>5</a:t>
            </a:r>
            <a:r>
              <a:rPr lang="zh-CN" altLang="en-US" sz="2800" dirty="0"/>
              <a:t>．设置在资源管理器窗口显示“预览窗格”。</a:t>
            </a:r>
          </a:p>
          <a:p>
            <a:r>
              <a:rPr lang="en-US" altLang="zh-CN" sz="2800" dirty="0" smtClean="0"/>
              <a:t>6</a:t>
            </a:r>
            <a:r>
              <a:rPr lang="zh-CN" altLang="zh-CN" sz="2800" dirty="0"/>
              <a:t>．在</a:t>
            </a:r>
            <a:r>
              <a:rPr lang="en-US" altLang="zh-CN" sz="2800" dirty="0"/>
              <a:t>D</a:t>
            </a:r>
            <a:r>
              <a:rPr lang="zh-CN" altLang="zh-CN" sz="2800" dirty="0"/>
              <a:t>盘的根文件夹下创建“我的练习”和“我的图片”文件夹，在“我的练习”文件夹下再分别创建“</a:t>
            </a:r>
            <a:r>
              <a:rPr lang="en-US" altLang="zh-CN" sz="2800" dirty="0"/>
              <a:t>Word</a:t>
            </a:r>
            <a:r>
              <a:rPr lang="zh-CN" altLang="zh-CN" sz="2800" dirty="0"/>
              <a:t>文档”和“</a:t>
            </a:r>
            <a:r>
              <a:rPr lang="en-US" altLang="zh-CN" sz="2800" dirty="0"/>
              <a:t>Excel</a:t>
            </a:r>
            <a:r>
              <a:rPr lang="zh-CN" altLang="zh-CN" sz="2800" dirty="0"/>
              <a:t>文件”文件夹；</a:t>
            </a:r>
          </a:p>
          <a:p>
            <a:r>
              <a:rPr lang="en-US" altLang="zh-CN" sz="2800" dirty="0"/>
              <a:t>7</a:t>
            </a:r>
            <a:r>
              <a:rPr lang="zh-CN" altLang="zh-CN" sz="2800" dirty="0"/>
              <a:t>．在“我的练习”文件夹下创建名“练习</a:t>
            </a:r>
            <a:r>
              <a:rPr lang="en-US" altLang="zh-CN" sz="2800" dirty="0"/>
              <a:t>1.txt</a:t>
            </a:r>
            <a:r>
              <a:rPr lang="zh-CN" altLang="zh-CN" sz="2800" dirty="0"/>
              <a:t>”的空文本文件。查看“练习</a:t>
            </a:r>
            <a:r>
              <a:rPr lang="en-US" altLang="zh-CN" sz="2800" dirty="0"/>
              <a:t>1.txt</a:t>
            </a:r>
            <a:r>
              <a:rPr lang="zh-CN" altLang="zh-CN" sz="2800" dirty="0"/>
              <a:t>”的属性，并设置该文件为只读文件。</a:t>
            </a:r>
          </a:p>
          <a:p>
            <a:r>
              <a:rPr lang="en-US" altLang="zh-CN" sz="2800" dirty="0"/>
              <a:t>8</a:t>
            </a:r>
            <a:r>
              <a:rPr lang="zh-CN" altLang="zh-CN" sz="2800" dirty="0"/>
              <a:t>．将</a:t>
            </a:r>
            <a:r>
              <a:rPr lang="en-US" altLang="zh-CN" sz="2800" dirty="0"/>
              <a:t>C</a:t>
            </a:r>
            <a:r>
              <a:rPr lang="zh-CN" altLang="zh-CN" sz="2800" dirty="0"/>
              <a:t>盘中所有的</a:t>
            </a:r>
            <a:r>
              <a:rPr lang="en-US" altLang="zh-CN" sz="2800" dirty="0"/>
              <a:t>Word</a:t>
            </a:r>
            <a:r>
              <a:rPr lang="zh-CN" altLang="zh-CN" sz="2800" dirty="0"/>
              <a:t>文档复制到此“</a:t>
            </a:r>
            <a:r>
              <a:rPr lang="en-US" altLang="zh-CN" sz="2800" dirty="0"/>
              <a:t>Word</a:t>
            </a:r>
            <a:r>
              <a:rPr lang="zh-CN" altLang="zh-CN" sz="2800" dirty="0"/>
              <a:t>文档”目录中；从“示例图片”文件夹中复制三个图片到“我的图片”文件夹。</a:t>
            </a:r>
          </a:p>
          <a:p>
            <a:endParaRPr lang="zh-CN" altLang="en-US" sz="2800" dirty="0"/>
          </a:p>
        </p:txBody>
      </p:sp>
    </p:spTree>
    <p:extLst>
      <p:ext uri="{BB962C8B-B14F-4D97-AF65-F5344CB8AC3E}">
        <p14:creationId xmlns:p14="http://schemas.microsoft.com/office/powerpoint/2010/main" val="1642386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US" altLang="zh-CN" sz="4000" dirty="0"/>
              <a:t>2.1</a:t>
            </a:r>
            <a:r>
              <a:rPr lang="zh-CN" altLang="zh-CN" sz="4000" dirty="0"/>
              <a:t>　中文</a:t>
            </a:r>
            <a:r>
              <a:rPr lang="en-US" altLang="zh-CN" sz="4000" dirty="0"/>
              <a:t>Windows 7</a:t>
            </a:r>
            <a:r>
              <a:rPr lang="zh-CN" altLang="zh-CN" sz="4000" dirty="0"/>
              <a:t>开机与关机</a:t>
            </a:r>
          </a:p>
        </p:txBody>
      </p:sp>
      <p:sp>
        <p:nvSpPr>
          <p:cNvPr id="58371" name="Rectangle 3"/>
          <p:cNvSpPr>
            <a:spLocks noGrp="1" noChangeArrowheads="1"/>
          </p:cNvSpPr>
          <p:nvPr>
            <p:ph type="body" sz="half" idx="1"/>
          </p:nvPr>
        </p:nvSpPr>
        <p:spPr>
          <a:xfrm>
            <a:off x="683568" y="1556792"/>
            <a:ext cx="7920880" cy="4824536"/>
          </a:xfrm>
        </p:spPr>
        <p:txBody>
          <a:bodyPr/>
          <a:lstStyle/>
          <a:p>
            <a:pPr marL="0" indent="625475">
              <a:lnSpc>
                <a:spcPct val="130000"/>
              </a:lnSpc>
              <a:buSzPct val="90000"/>
              <a:buNone/>
            </a:pPr>
            <a:r>
              <a:rPr lang="zh-CN" altLang="zh-CN" sz="2800" dirty="0">
                <a:solidFill>
                  <a:srgbClr val="FF0000"/>
                </a:solidFill>
              </a:rPr>
              <a:t>操作系统是用户与计算机间沟通的桥梁</a:t>
            </a:r>
            <a:r>
              <a:rPr lang="zh-CN" altLang="zh-CN" sz="2800" dirty="0" smtClean="0">
                <a:solidFill>
                  <a:srgbClr val="FF0000"/>
                </a:solidFill>
              </a:rPr>
              <a:t>。</a:t>
            </a:r>
            <a:endParaRPr lang="en-US" altLang="zh-CN" sz="2800" dirty="0" smtClean="0">
              <a:solidFill>
                <a:srgbClr val="FF0000"/>
              </a:solidFill>
            </a:endParaRPr>
          </a:p>
          <a:p>
            <a:pPr marL="0" indent="625475">
              <a:lnSpc>
                <a:spcPct val="130000"/>
              </a:lnSpc>
              <a:buSzPct val="90000"/>
              <a:buNone/>
            </a:pPr>
            <a:r>
              <a:rPr lang="en-US" altLang="zh-CN" sz="2800" dirty="0" smtClean="0"/>
              <a:t>Windows </a:t>
            </a:r>
            <a:r>
              <a:rPr lang="en-US" altLang="zh-CN" sz="2800" dirty="0"/>
              <a:t>7</a:t>
            </a:r>
            <a:r>
              <a:rPr lang="zh-CN" altLang="zh-CN" sz="2800" dirty="0"/>
              <a:t>是</a:t>
            </a:r>
            <a:r>
              <a:rPr lang="en-US" altLang="zh-CN" sz="2800" dirty="0"/>
              <a:t>Microsoft</a:t>
            </a:r>
            <a:r>
              <a:rPr lang="zh-CN" altLang="zh-CN" sz="2800" dirty="0"/>
              <a:t>公司于</a:t>
            </a:r>
            <a:r>
              <a:rPr lang="en-US" altLang="zh-CN" sz="2800" dirty="0"/>
              <a:t>2009</a:t>
            </a:r>
            <a:r>
              <a:rPr lang="zh-CN" altLang="zh-CN" sz="2800" dirty="0"/>
              <a:t>年正式发布的操作系统，其核心为</a:t>
            </a:r>
            <a:r>
              <a:rPr lang="en-US" altLang="zh-CN" sz="2800" dirty="0"/>
              <a:t>Windows NT 6.1</a:t>
            </a:r>
            <a:r>
              <a:rPr lang="zh-CN" altLang="zh-CN" sz="2800" dirty="0"/>
              <a:t>，采用</a:t>
            </a:r>
            <a:r>
              <a:rPr lang="en-US" altLang="zh-CN" sz="2800" dirty="0"/>
              <a:t>Windows NT/2000</a:t>
            </a:r>
            <a:r>
              <a:rPr lang="zh-CN" altLang="zh-CN" sz="2800" dirty="0"/>
              <a:t>的核心技术，运行可靠、稳定且速度快，尤其在计算机安全性方面有更强的保障</a:t>
            </a:r>
            <a:r>
              <a:rPr lang="zh-CN" altLang="zh-CN" sz="2800" dirty="0" smtClean="0"/>
              <a:t>。</a:t>
            </a:r>
            <a:endParaRPr lang="en-US" altLang="zh-CN" sz="2800" dirty="0" smtClean="0"/>
          </a:p>
          <a:p>
            <a:pPr marL="0" indent="625475">
              <a:lnSpc>
                <a:spcPct val="130000"/>
              </a:lnSpc>
              <a:buSzPct val="90000"/>
              <a:buNone/>
            </a:pPr>
            <a:r>
              <a:rPr lang="zh-CN" altLang="zh-CN" sz="2800" dirty="0" smtClean="0">
                <a:solidFill>
                  <a:srgbClr val="FF0000"/>
                </a:solidFill>
              </a:rPr>
              <a:t>根据</a:t>
            </a:r>
            <a:r>
              <a:rPr lang="zh-CN" altLang="zh-CN" sz="2800" dirty="0">
                <a:solidFill>
                  <a:srgbClr val="FF0000"/>
                </a:solidFill>
              </a:rPr>
              <a:t>用户的不同</a:t>
            </a:r>
            <a:r>
              <a:rPr lang="zh-CN" altLang="zh-CN" sz="2800" dirty="0"/>
              <a:t>，中文版</a:t>
            </a:r>
            <a:r>
              <a:rPr lang="en-US" altLang="zh-CN" sz="2800" dirty="0"/>
              <a:t>Windows 7</a:t>
            </a:r>
            <a:r>
              <a:rPr lang="zh-CN" altLang="zh-CN" sz="2800" dirty="0"/>
              <a:t>可分为家庭版、专业版、企业版和旗舰版。</a:t>
            </a:r>
            <a:endParaRPr lang="en-US" altLang="zh-CN" sz="2000" dirty="0">
              <a:ea typeface="宋体"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一、操作要求（续）</a:t>
            </a:r>
          </a:p>
        </p:txBody>
      </p:sp>
      <p:sp>
        <p:nvSpPr>
          <p:cNvPr id="3" name="内容占位符 2"/>
          <p:cNvSpPr>
            <a:spLocks noGrp="1"/>
          </p:cNvSpPr>
          <p:nvPr>
            <p:ph idx="1"/>
          </p:nvPr>
        </p:nvSpPr>
        <p:spPr/>
        <p:txBody>
          <a:bodyPr/>
          <a:lstStyle/>
          <a:p>
            <a:pPr marL="0" indent="0">
              <a:buNone/>
            </a:pPr>
            <a:r>
              <a:rPr lang="en-US" altLang="zh-CN" sz="2800" dirty="0"/>
              <a:t>9</a:t>
            </a:r>
            <a:r>
              <a:rPr lang="zh-CN" altLang="zh-CN" sz="2800" dirty="0"/>
              <a:t>．将“我的图片”文件夹移至“我的练习”文件夹下，并改名为“</a:t>
            </a:r>
            <a:r>
              <a:rPr lang="en-US" altLang="zh-CN" sz="2800" dirty="0"/>
              <a:t>My Picture</a:t>
            </a:r>
            <a:r>
              <a:rPr lang="zh-CN" altLang="zh-CN" sz="2800" dirty="0"/>
              <a:t>”。删除“</a:t>
            </a:r>
            <a:r>
              <a:rPr lang="en-US" altLang="zh-CN" sz="2800" dirty="0"/>
              <a:t>My Picture</a:t>
            </a:r>
            <a:r>
              <a:rPr lang="zh-CN" altLang="zh-CN" sz="2800" dirty="0"/>
              <a:t>”文件夹，再将其还原。</a:t>
            </a:r>
          </a:p>
          <a:p>
            <a:pPr marL="0" indent="0">
              <a:buNone/>
            </a:pPr>
            <a:r>
              <a:rPr lang="en-US" altLang="zh-CN" sz="2800" dirty="0" smtClean="0"/>
              <a:t>10</a:t>
            </a:r>
            <a:r>
              <a:rPr lang="zh-CN" altLang="en-US" sz="2800" dirty="0"/>
              <a:t>．彻底删除“</a:t>
            </a:r>
            <a:r>
              <a:rPr lang="en-US" altLang="zh-CN" sz="2800" dirty="0"/>
              <a:t>Excel</a:t>
            </a:r>
            <a:r>
              <a:rPr lang="zh-CN" altLang="en-US" sz="2800" dirty="0"/>
              <a:t>文件”文件夹。</a:t>
            </a:r>
          </a:p>
          <a:p>
            <a:pPr marL="0" indent="0">
              <a:buNone/>
            </a:pPr>
            <a:r>
              <a:rPr lang="en-US" altLang="zh-CN" sz="2800" dirty="0"/>
              <a:t>11</a:t>
            </a:r>
            <a:r>
              <a:rPr lang="zh-CN" altLang="en-US" sz="2800" dirty="0"/>
              <a:t>．建立“</a:t>
            </a:r>
            <a:r>
              <a:rPr lang="en-US" altLang="zh-CN" sz="2800" dirty="0"/>
              <a:t>DOC”</a:t>
            </a:r>
            <a:r>
              <a:rPr lang="zh-CN" altLang="en-US" sz="2800" dirty="0"/>
              <a:t>库，并将“</a:t>
            </a:r>
            <a:r>
              <a:rPr lang="en-US" altLang="zh-CN" sz="2800" dirty="0"/>
              <a:t>Word</a:t>
            </a:r>
            <a:r>
              <a:rPr lang="zh-CN" altLang="en-US" sz="2800" dirty="0"/>
              <a:t>文档”中文件添加到该库中。</a:t>
            </a:r>
          </a:p>
          <a:p>
            <a:pPr marL="0" indent="0">
              <a:buNone/>
            </a:pPr>
            <a:r>
              <a:rPr lang="en-US" altLang="zh-CN" sz="2800" dirty="0"/>
              <a:t>12</a:t>
            </a:r>
            <a:r>
              <a:rPr lang="zh-CN" altLang="en-US" sz="2800" dirty="0"/>
              <a:t>．设置删除文件时，不将文件移到回收站中，而是立即删除；不显示删除确认对话框。</a:t>
            </a:r>
          </a:p>
          <a:p>
            <a:pPr marL="0" indent="0">
              <a:buNone/>
            </a:pPr>
            <a:endParaRPr lang="zh-CN" altLang="en-US" sz="2800" dirty="0"/>
          </a:p>
        </p:txBody>
      </p:sp>
    </p:spTree>
    <p:extLst>
      <p:ext uri="{BB962C8B-B14F-4D97-AF65-F5344CB8AC3E}">
        <p14:creationId xmlns:p14="http://schemas.microsoft.com/office/powerpoint/2010/main" val="100947918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三、知识技能</a:t>
            </a:r>
            <a:r>
              <a:rPr lang="zh-CN" altLang="en-US" sz="3600" dirty="0" smtClean="0"/>
              <a:t>要点</a:t>
            </a:r>
            <a:r>
              <a:rPr lang="en-US" altLang="zh-CN" sz="3600" dirty="0" smtClean="0"/>
              <a:t>—</a:t>
            </a:r>
            <a:r>
              <a:rPr lang="en-US" altLang="zh-CN" sz="4000" dirty="0" smtClean="0"/>
              <a:t>1</a:t>
            </a:r>
            <a:r>
              <a:rPr lang="zh-CN" altLang="en-US" sz="2400" dirty="0"/>
              <a:t>．</a:t>
            </a:r>
            <a:r>
              <a:rPr lang="en-US" altLang="zh-CN" sz="2400" dirty="0"/>
              <a:t>Windows 7</a:t>
            </a:r>
            <a:r>
              <a:rPr lang="zh-CN" altLang="en-US" sz="2400" dirty="0"/>
              <a:t>文件、文件夹和库的</a:t>
            </a:r>
            <a:r>
              <a:rPr lang="zh-CN" altLang="en-US" sz="2400" dirty="0" smtClean="0"/>
              <a:t>概念</a:t>
            </a:r>
            <a:endParaRPr lang="zh-CN" altLang="en-US" sz="4000" dirty="0"/>
          </a:p>
        </p:txBody>
      </p:sp>
      <p:sp>
        <p:nvSpPr>
          <p:cNvPr id="3" name="内容占位符 2"/>
          <p:cNvSpPr>
            <a:spLocks noGrp="1"/>
          </p:cNvSpPr>
          <p:nvPr>
            <p:ph idx="1"/>
          </p:nvPr>
        </p:nvSpPr>
        <p:spPr/>
        <p:txBody>
          <a:bodyPr/>
          <a:lstStyle/>
          <a:p>
            <a:pPr marL="0" indent="0">
              <a:lnSpc>
                <a:spcPct val="110000"/>
              </a:lnSpc>
              <a:buNone/>
            </a:pPr>
            <a:r>
              <a:rPr lang="zh-CN" altLang="zh-CN" sz="2400" dirty="0" smtClean="0"/>
              <a:t>文件</a:t>
            </a:r>
            <a:r>
              <a:rPr lang="zh-CN" altLang="zh-CN" sz="2400" dirty="0"/>
              <a:t>是数据组织的一种形式。计算机中的所有信息都是以文件的形式存储</a:t>
            </a:r>
            <a:r>
              <a:rPr lang="zh-CN" altLang="zh-CN" sz="2400" dirty="0" smtClean="0"/>
              <a:t>的</a:t>
            </a:r>
            <a:endParaRPr lang="en-US" altLang="zh-CN" sz="2400" dirty="0" smtClean="0"/>
          </a:p>
          <a:p>
            <a:pPr marL="0" indent="0">
              <a:lnSpc>
                <a:spcPct val="110000"/>
              </a:lnSpc>
              <a:buNone/>
            </a:pPr>
            <a:r>
              <a:rPr lang="zh-CN" altLang="zh-CN" sz="2400" dirty="0"/>
              <a:t>文件夹是一个</a:t>
            </a:r>
            <a:r>
              <a:rPr lang="en-US" altLang="zh-CN" sz="2400" dirty="0" err="1"/>
              <a:t>文件</a:t>
            </a:r>
            <a:r>
              <a:rPr lang="zh-CN" altLang="zh-CN" sz="2400" dirty="0"/>
              <a:t>容器</a:t>
            </a:r>
            <a:r>
              <a:rPr lang="zh-CN" altLang="zh-CN" sz="2400" dirty="0" smtClean="0"/>
              <a:t>。</a:t>
            </a:r>
            <a:endParaRPr lang="en-US" altLang="zh-CN" sz="2400" dirty="0" smtClean="0"/>
          </a:p>
          <a:p>
            <a:pPr marL="0" indent="0">
              <a:lnSpc>
                <a:spcPct val="110000"/>
              </a:lnSpc>
              <a:buNone/>
            </a:pPr>
            <a:r>
              <a:rPr lang="zh-CN" altLang="zh-CN" sz="2400" dirty="0"/>
              <a:t>库是</a:t>
            </a:r>
            <a:r>
              <a:rPr lang="en-US" altLang="zh-CN" sz="2400" dirty="0"/>
              <a:t> Windows 7 </a:t>
            </a:r>
            <a:r>
              <a:rPr lang="zh-CN" altLang="zh-CN" sz="2400" dirty="0"/>
              <a:t>中的新增功能。</a:t>
            </a:r>
            <a:r>
              <a:rPr lang="en-US" altLang="zh-CN" sz="2400" dirty="0"/>
              <a:t>库</a:t>
            </a:r>
            <a:r>
              <a:rPr lang="zh-CN" altLang="zh-CN" sz="2400" dirty="0"/>
              <a:t>是用于管理文档、音乐、图片和其他文件的位置</a:t>
            </a:r>
            <a:r>
              <a:rPr lang="zh-CN" altLang="zh-CN" sz="2400" dirty="0" smtClean="0"/>
              <a:t>。</a:t>
            </a:r>
            <a:endParaRPr lang="en-US" altLang="zh-CN" sz="2400" dirty="0" smtClean="0"/>
          </a:p>
          <a:p>
            <a:pPr marL="0" indent="0">
              <a:lnSpc>
                <a:spcPct val="110000"/>
              </a:lnSpc>
              <a:buNone/>
            </a:pPr>
            <a:r>
              <a:rPr lang="en-US" altLang="zh-CN" sz="2400" dirty="0"/>
              <a:t>Windows 7</a:t>
            </a:r>
            <a:r>
              <a:rPr lang="zh-CN" altLang="zh-CN" sz="2400" dirty="0"/>
              <a:t>文件系统采用树型层次结构来管理和定位文件和文件夹（也称为目录）。在树型文件系统层次结构中，最顶层的是磁盘根文件夹，根文件夹下面可以包含文件和文件夹，可以表示为</a:t>
            </a:r>
            <a:r>
              <a:rPr lang="en-US" altLang="zh-CN" sz="2400" dirty="0"/>
              <a:t>C:\</a:t>
            </a:r>
            <a:r>
              <a:rPr lang="zh-CN" altLang="zh-CN" sz="2400" dirty="0"/>
              <a:t>或</a:t>
            </a:r>
            <a:r>
              <a:rPr lang="en-US" altLang="zh-CN" sz="2400" dirty="0"/>
              <a:t>D:\</a:t>
            </a:r>
            <a:r>
              <a:rPr lang="zh-CN" altLang="zh-CN" sz="2400" dirty="0"/>
              <a:t>等，文件夹下面可以有文件夹和</a:t>
            </a:r>
            <a:r>
              <a:rPr lang="zh-CN" altLang="zh-CN" sz="2400" dirty="0" smtClean="0"/>
              <a:t>文件</a:t>
            </a:r>
            <a:r>
              <a:rPr lang="zh-CN" altLang="en-US" sz="2400" dirty="0"/>
              <a:t>。</a:t>
            </a:r>
          </a:p>
          <a:p>
            <a:pPr>
              <a:lnSpc>
                <a:spcPct val="110000"/>
              </a:lnSpc>
            </a:pPr>
            <a:endParaRPr lang="zh-CN" altLang="en-US" sz="2400" dirty="0"/>
          </a:p>
        </p:txBody>
      </p:sp>
    </p:spTree>
    <p:extLst>
      <p:ext uri="{BB962C8B-B14F-4D97-AF65-F5344CB8AC3E}">
        <p14:creationId xmlns:p14="http://schemas.microsoft.com/office/powerpoint/2010/main" val="2733378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t>三、知识技能要点</a:t>
            </a:r>
            <a:r>
              <a:rPr lang="en-US" altLang="zh-CN" sz="2800" dirty="0" smtClean="0"/>
              <a:t>—</a:t>
            </a:r>
            <a:r>
              <a:rPr lang="en-US" altLang="zh-CN" sz="2800" dirty="0"/>
              <a:t>2</a:t>
            </a:r>
            <a:r>
              <a:rPr lang="zh-CN" altLang="en-US" sz="2800" dirty="0"/>
              <a:t>．文件、文件夹和库的命名</a:t>
            </a:r>
            <a:r>
              <a:rPr lang="zh-CN" altLang="en-US" sz="2800" dirty="0" smtClean="0"/>
              <a:t>规则</a:t>
            </a:r>
            <a:endParaRPr lang="zh-CN" altLang="en-US" sz="2800" dirty="0"/>
          </a:p>
        </p:txBody>
      </p:sp>
      <p:sp>
        <p:nvSpPr>
          <p:cNvPr id="3" name="内容占位符 2"/>
          <p:cNvSpPr>
            <a:spLocks noGrp="1"/>
          </p:cNvSpPr>
          <p:nvPr>
            <p:ph idx="1"/>
          </p:nvPr>
        </p:nvSpPr>
        <p:spPr/>
        <p:txBody>
          <a:bodyPr/>
          <a:lstStyle/>
          <a:p>
            <a:r>
              <a:rPr lang="zh-CN" altLang="en-US" sz="2800" dirty="0" smtClean="0">
                <a:solidFill>
                  <a:srgbClr val="FF0000"/>
                </a:solidFill>
              </a:rPr>
              <a:t>文件名</a:t>
            </a:r>
            <a:r>
              <a:rPr lang="zh-CN" altLang="en-US" sz="2800" dirty="0">
                <a:solidFill>
                  <a:srgbClr val="FF0000"/>
                </a:solidFill>
              </a:rPr>
              <a:t>一般由三部分组成</a:t>
            </a:r>
            <a:r>
              <a:rPr lang="zh-CN" altLang="en-US" sz="2800" dirty="0"/>
              <a:t>：主文件名、分隔符（即圆点“</a:t>
            </a:r>
            <a:r>
              <a:rPr lang="en-US" altLang="zh-CN" sz="2800" dirty="0"/>
              <a:t>.”</a:t>
            </a:r>
            <a:r>
              <a:rPr lang="zh-CN" altLang="en-US" sz="2800" dirty="0"/>
              <a:t>）和扩展名</a:t>
            </a:r>
            <a:r>
              <a:rPr lang="zh-CN" altLang="en-US" sz="2800" dirty="0" smtClean="0"/>
              <a:t>。</a:t>
            </a:r>
            <a:endParaRPr lang="en-US" altLang="zh-CN" sz="2800" dirty="0" smtClean="0"/>
          </a:p>
          <a:p>
            <a:r>
              <a:rPr lang="zh-CN" altLang="en-US" sz="2800" dirty="0" smtClean="0">
                <a:solidFill>
                  <a:srgbClr val="FF0000"/>
                </a:solidFill>
              </a:rPr>
              <a:t>扩展名</a:t>
            </a:r>
            <a:r>
              <a:rPr lang="zh-CN" altLang="en-US" sz="2800" dirty="0">
                <a:solidFill>
                  <a:srgbClr val="FF0000"/>
                </a:solidFill>
              </a:rPr>
              <a:t>用来表示文件的类型</a:t>
            </a:r>
            <a:r>
              <a:rPr lang="zh-CN" altLang="en-US" sz="2800" dirty="0"/>
              <a:t>，例如“</a:t>
            </a:r>
            <a:r>
              <a:rPr lang="en-US" altLang="zh-CN" sz="2800" dirty="0"/>
              <a:t>Exampled.doc”</a:t>
            </a:r>
            <a:r>
              <a:rPr lang="zh-CN" altLang="en-US" sz="2800" dirty="0"/>
              <a:t>、“简历</a:t>
            </a:r>
            <a:r>
              <a:rPr lang="en-US" altLang="zh-CN" sz="2800" dirty="0"/>
              <a:t>.doc”</a:t>
            </a:r>
            <a:r>
              <a:rPr lang="zh-CN" altLang="en-US" sz="2800" dirty="0"/>
              <a:t>这两个文件均表示是</a:t>
            </a:r>
            <a:r>
              <a:rPr lang="en-US" altLang="zh-CN" sz="2800" dirty="0"/>
              <a:t>Word</a:t>
            </a:r>
            <a:r>
              <a:rPr lang="zh-CN" altLang="en-US" sz="2800" dirty="0"/>
              <a:t>文档</a:t>
            </a:r>
            <a:r>
              <a:rPr lang="zh-CN" altLang="en-US" sz="2800" dirty="0" smtClean="0"/>
              <a:t>。</a:t>
            </a:r>
            <a:endParaRPr lang="en-US" altLang="zh-CN" sz="2800" dirty="0" smtClean="0"/>
          </a:p>
          <a:p>
            <a:r>
              <a:rPr lang="zh-CN" altLang="zh-CN" sz="2800" dirty="0"/>
              <a:t>常见的文件类型及其扩展名如表</a:t>
            </a:r>
            <a:r>
              <a:rPr lang="en-US" altLang="zh-CN" sz="2800" dirty="0"/>
              <a:t>2-5</a:t>
            </a:r>
            <a:r>
              <a:rPr lang="zh-CN" altLang="zh-CN" sz="2800" dirty="0"/>
              <a:t>所示。</a:t>
            </a:r>
          </a:p>
          <a:p>
            <a:endParaRPr lang="zh-CN" altLang="en-US" sz="2800" dirty="0"/>
          </a:p>
        </p:txBody>
      </p:sp>
    </p:spTree>
    <p:extLst>
      <p:ext uri="{BB962C8B-B14F-4D97-AF65-F5344CB8AC3E}">
        <p14:creationId xmlns:p14="http://schemas.microsoft.com/office/powerpoint/2010/main" val="256189453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t>三、知识技能要点</a:t>
            </a:r>
            <a:r>
              <a:rPr lang="en-US" altLang="zh-CN" sz="2800" dirty="0"/>
              <a:t>—2</a:t>
            </a:r>
            <a:r>
              <a:rPr lang="zh-CN" altLang="en-US" sz="2800" dirty="0"/>
              <a:t>．文件、文件夹和库的命名规则</a:t>
            </a:r>
          </a:p>
        </p:txBody>
      </p:sp>
      <p:sp>
        <p:nvSpPr>
          <p:cNvPr id="3" name="内容占位符 2"/>
          <p:cNvSpPr>
            <a:spLocks noGrp="1"/>
          </p:cNvSpPr>
          <p:nvPr>
            <p:ph idx="1"/>
          </p:nvPr>
        </p:nvSpPr>
        <p:spPr/>
        <p:txBody>
          <a:bodyPr/>
          <a:lstStyle/>
          <a:p>
            <a:pPr marL="0" indent="0">
              <a:buNone/>
            </a:pPr>
            <a:r>
              <a:rPr lang="en-US" altLang="zh-CN" sz="2400" dirty="0">
                <a:solidFill>
                  <a:srgbClr val="FF0000"/>
                </a:solidFill>
              </a:rPr>
              <a:t>Windows 7</a:t>
            </a:r>
            <a:r>
              <a:rPr lang="zh-CN" altLang="en-US" sz="2400" dirty="0">
                <a:solidFill>
                  <a:srgbClr val="FF0000"/>
                </a:solidFill>
              </a:rPr>
              <a:t>中文件的命名规则如下：</a:t>
            </a:r>
          </a:p>
          <a:p>
            <a:pPr marL="0" indent="0">
              <a:buNone/>
            </a:pPr>
            <a:r>
              <a:rPr lang="zh-CN" altLang="en-US" sz="2400" dirty="0"/>
              <a:t>（</a:t>
            </a:r>
            <a:r>
              <a:rPr lang="en-US" altLang="zh-CN" sz="2400" dirty="0"/>
              <a:t>1</a:t>
            </a:r>
            <a:r>
              <a:rPr lang="zh-CN" altLang="en-US" sz="2400" dirty="0"/>
              <a:t>）文件名可以由字母、数字、汉字、空格和一些字符组成，最多可以包含</a:t>
            </a:r>
            <a:r>
              <a:rPr lang="en-US" altLang="zh-CN" sz="2400" dirty="0"/>
              <a:t>255</a:t>
            </a:r>
            <a:r>
              <a:rPr lang="zh-CN" altLang="en-US" sz="2400" dirty="0"/>
              <a:t>个字符。</a:t>
            </a:r>
          </a:p>
          <a:p>
            <a:pPr marL="0" indent="0">
              <a:buNone/>
            </a:pPr>
            <a:r>
              <a:rPr lang="zh-CN" altLang="en-US" sz="2400" dirty="0"/>
              <a:t>（</a:t>
            </a:r>
            <a:r>
              <a:rPr lang="en-US" altLang="zh-CN" sz="2400" dirty="0"/>
              <a:t>2</a:t>
            </a:r>
            <a:r>
              <a:rPr lang="zh-CN" altLang="en-US" sz="2400" dirty="0"/>
              <a:t>）文件名不可以有这些字符： </a:t>
            </a:r>
            <a:r>
              <a:rPr lang="en-US" altLang="zh-CN" sz="2400" dirty="0"/>
              <a:t>\  /  </a:t>
            </a:r>
            <a:r>
              <a:rPr lang="zh-CN" altLang="en-US" sz="2400" dirty="0"/>
              <a:t>：*  </a:t>
            </a:r>
            <a:r>
              <a:rPr lang="en-US" altLang="zh-CN" sz="2400" dirty="0"/>
              <a:t>?  &lt;  &gt;  |</a:t>
            </a:r>
          </a:p>
          <a:p>
            <a:pPr marL="0" indent="0">
              <a:buNone/>
            </a:pPr>
            <a:r>
              <a:rPr lang="zh-CN" altLang="en-US" sz="2400" dirty="0"/>
              <a:t>（</a:t>
            </a:r>
            <a:r>
              <a:rPr lang="en-US" altLang="zh-CN" sz="2400" dirty="0"/>
              <a:t>3</a:t>
            </a:r>
            <a:r>
              <a:rPr lang="zh-CN" altLang="en-US" sz="2400" dirty="0"/>
              <a:t>）</a:t>
            </a:r>
            <a:r>
              <a:rPr lang="en-US" altLang="zh-CN" sz="2400" dirty="0"/>
              <a:t>Windows </a:t>
            </a:r>
            <a:r>
              <a:rPr lang="zh-CN" altLang="en-US" sz="2400" dirty="0"/>
              <a:t>系统中文件名不区分大小写。</a:t>
            </a:r>
          </a:p>
          <a:p>
            <a:pPr marL="0" indent="0">
              <a:buNone/>
            </a:pPr>
            <a:r>
              <a:rPr lang="zh-CN" altLang="en-US" sz="2400" dirty="0"/>
              <a:t>（</a:t>
            </a:r>
            <a:r>
              <a:rPr lang="en-US" altLang="zh-CN" sz="2400" dirty="0"/>
              <a:t>4</a:t>
            </a:r>
            <a:r>
              <a:rPr lang="zh-CN" altLang="en-US" sz="2400" dirty="0"/>
              <a:t>）文件名中可以多个圆点“．”分隔，最后一个圆点后的字符作为文件扩展名。</a:t>
            </a:r>
          </a:p>
          <a:p>
            <a:pPr marL="0" indent="0">
              <a:buNone/>
            </a:pPr>
            <a:r>
              <a:rPr lang="zh-CN" altLang="en-US" sz="2400" dirty="0"/>
              <a:t>（</a:t>
            </a:r>
            <a:r>
              <a:rPr lang="en-US" altLang="zh-CN" sz="2400" dirty="0"/>
              <a:t>5</a:t>
            </a:r>
            <a:r>
              <a:rPr lang="zh-CN" altLang="en-US" sz="2400" dirty="0"/>
              <a:t>）文件名的命名最好见名知意。</a:t>
            </a:r>
          </a:p>
          <a:p>
            <a:pPr marL="0" indent="0">
              <a:buNone/>
            </a:pPr>
            <a:r>
              <a:rPr lang="zh-CN" altLang="en-US" sz="2400" dirty="0"/>
              <a:t>库、文件夹的命名与文件的命名规则基本相同，只是一般文件夹不需要扩展名</a:t>
            </a:r>
          </a:p>
          <a:p>
            <a:pPr marL="0" indent="0">
              <a:buNone/>
            </a:pPr>
            <a:endParaRPr lang="zh-CN" altLang="en-US" sz="2400" dirty="0"/>
          </a:p>
        </p:txBody>
      </p:sp>
    </p:spTree>
    <p:extLst>
      <p:ext uri="{BB962C8B-B14F-4D97-AF65-F5344CB8AC3E}">
        <p14:creationId xmlns:p14="http://schemas.microsoft.com/office/powerpoint/2010/main" val="159137635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三、知识技能要点</a:t>
            </a:r>
            <a:r>
              <a:rPr lang="en-US" altLang="zh-CN" dirty="0" smtClean="0"/>
              <a:t>—</a:t>
            </a:r>
            <a:r>
              <a:rPr lang="en-US" altLang="zh-CN" dirty="0"/>
              <a:t>3</a:t>
            </a:r>
            <a:r>
              <a:rPr lang="zh-CN" altLang="zh-CN" dirty="0"/>
              <a:t>．路径</a:t>
            </a:r>
            <a:br>
              <a:rPr lang="zh-CN" altLang="zh-CN" dirty="0"/>
            </a:br>
            <a:endParaRPr lang="zh-CN" altLang="en-US" dirty="0"/>
          </a:p>
        </p:txBody>
      </p:sp>
      <p:sp>
        <p:nvSpPr>
          <p:cNvPr id="3" name="内容占位符 2"/>
          <p:cNvSpPr>
            <a:spLocks noGrp="1"/>
          </p:cNvSpPr>
          <p:nvPr>
            <p:ph idx="1"/>
          </p:nvPr>
        </p:nvSpPr>
        <p:spPr>
          <a:xfrm>
            <a:off x="611560" y="1600200"/>
            <a:ext cx="8075240" cy="4525963"/>
          </a:xfrm>
        </p:spPr>
        <p:txBody>
          <a:bodyPr/>
          <a:lstStyle/>
          <a:p>
            <a:pPr marL="0" indent="0">
              <a:buNone/>
            </a:pPr>
            <a:r>
              <a:rPr lang="zh-CN" altLang="zh-CN" sz="2800" dirty="0" smtClean="0">
                <a:solidFill>
                  <a:srgbClr val="FF0000"/>
                </a:solidFill>
              </a:rPr>
              <a:t>文件</a:t>
            </a:r>
            <a:r>
              <a:rPr lang="zh-CN" altLang="zh-CN" sz="2800" dirty="0">
                <a:solidFill>
                  <a:srgbClr val="FF0000"/>
                </a:solidFill>
              </a:rPr>
              <a:t>的路径即文件的地址，是指连接目录和子目录的一串目录名称，各文件夹间用“</a:t>
            </a:r>
            <a:r>
              <a:rPr lang="en-US" altLang="zh-CN" sz="2800" dirty="0">
                <a:solidFill>
                  <a:srgbClr val="FF0000"/>
                </a:solidFill>
              </a:rPr>
              <a:t>\</a:t>
            </a:r>
            <a:r>
              <a:rPr lang="zh-CN" altLang="zh-CN" sz="2800" dirty="0">
                <a:solidFill>
                  <a:srgbClr val="FF0000"/>
                </a:solidFill>
              </a:rPr>
              <a:t>”（反斜杠）分隔。</a:t>
            </a:r>
            <a:r>
              <a:rPr lang="zh-CN" altLang="zh-CN" sz="2800" dirty="0"/>
              <a:t>路径分为绝对路径和相对路径两种。</a:t>
            </a:r>
          </a:p>
          <a:p>
            <a:pPr marL="0" indent="0">
              <a:buNone/>
            </a:pPr>
            <a:r>
              <a:rPr lang="zh-CN" altLang="zh-CN" sz="2800" dirty="0">
                <a:solidFill>
                  <a:srgbClr val="FF0000"/>
                </a:solidFill>
              </a:rPr>
              <a:t>绝对路径</a:t>
            </a:r>
            <a:r>
              <a:rPr lang="zh-CN" altLang="zh-CN" sz="2800" dirty="0"/>
              <a:t>：指从文件所在磁盘根目录开始到该文件所在目录为止所经过的所有目录</a:t>
            </a:r>
            <a:r>
              <a:rPr lang="zh-CN" altLang="zh-CN" sz="2800" dirty="0" smtClean="0"/>
              <a:t>。</a:t>
            </a:r>
            <a:endParaRPr lang="en-US" altLang="zh-CN" sz="2800" dirty="0" smtClean="0"/>
          </a:p>
          <a:p>
            <a:pPr marL="0" indent="0">
              <a:buNone/>
            </a:pPr>
            <a:r>
              <a:rPr lang="zh-CN" altLang="zh-CN" sz="2800" dirty="0">
                <a:solidFill>
                  <a:srgbClr val="FF0000"/>
                </a:solidFill>
              </a:rPr>
              <a:t>相对路径</a:t>
            </a:r>
            <a:r>
              <a:rPr lang="zh-CN" altLang="zh-CN" sz="2800" dirty="0"/>
              <a:t>：顾名思义就是文件相对与目标的位置。</a:t>
            </a:r>
            <a:endParaRPr lang="zh-CN" altLang="en-US" sz="2800" dirty="0"/>
          </a:p>
        </p:txBody>
      </p:sp>
    </p:spTree>
    <p:extLst>
      <p:ext uri="{BB962C8B-B14F-4D97-AF65-F5344CB8AC3E}">
        <p14:creationId xmlns:p14="http://schemas.microsoft.com/office/powerpoint/2010/main" val="380491242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三、知识技能要点</a:t>
            </a:r>
            <a:r>
              <a:rPr lang="en-US" altLang="zh-CN" dirty="0" smtClean="0"/>
              <a:t>—</a:t>
            </a:r>
            <a:r>
              <a:rPr lang="en-US" altLang="zh-CN" sz="2400" dirty="0"/>
              <a:t>4</a:t>
            </a:r>
            <a:r>
              <a:rPr lang="zh-CN" altLang="en-US" sz="2400" dirty="0"/>
              <a:t>．打开</a:t>
            </a:r>
            <a:r>
              <a:rPr lang="en-US" altLang="zh-CN" sz="2400" dirty="0"/>
              <a:t>Windows 7</a:t>
            </a:r>
            <a:r>
              <a:rPr lang="zh-CN" altLang="en-US" sz="2400" dirty="0"/>
              <a:t>资源管理器的</a:t>
            </a:r>
            <a:r>
              <a:rPr lang="zh-CN" altLang="en-US" sz="2400" dirty="0" smtClean="0"/>
              <a:t>方法</a:t>
            </a:r>
            <a:endParaRPr lang="zh-CN" altLang="en-US" sz="2400" dirty="0"/>
          </a:p>
        </p:txBody>
      </p:sp>
      <p:sp>
        <p:nvSpPr>
          <p:cNvPr id="3" name="内容占位符 2"/>
          <p:cNvSpPr>
            <a:spLocks noGrp="1"/>
          </p:cNvSpPr>
          <p:nvPr>
            <p:ph idx="1"/>
          </p:nvPr>
        </p:nvSpPr>
        <p:spPr/>
        <p:txBody>
          <a:bodyPr/>
          <a:lstStyle/>
          <a:p>
            <a:pPr marL="0" indent="0">
              <a:buNone/>
            </a:pPr>
            <a:r>
              <a:rPr lang="zh-CN" altLang="en-US" dirty="0" smtClean="0">
                <a:solidFill>
                  <a:srgbClr val="FF0000"/>
                </a:solidFill>
              </a:rPr>
              <a:t>打开</a:t>
            </a:r>
            <a:r>
              <a:rPr lang="zh-CN" altLang="en-US" dirty="0">
                <a:solidFill>
                  <a:srgbClr val="FF0000"/>
                </a:solidFill>
              </a:rPr>
              <a:t>资源管理器的常用方法</a:t>
            </a:r>
            <a:r>
              <a:rPr lang="zh-CN" altLang="en-US" dirty="0"/>
              <a:t>：</a:t>
            </a:r>
          </a:p>
          <a:p>
            <a:pPr marL="0" indent="0">
              <a:buNone/>
            </a:pPr>
            <a:r>
              <a:rPr lang="zh-CN" altLang="en-US" dirty="0"/>
              <a:t>（</a:t>
            </a:r>
            <a:r>
              <a:rPr lang="en-US" altLang="zh-CN" dirty="0"/>
              <a:t>1</a:t>
            </a:r>
            <a:r>
              <a:rPr lang="zh-CN" altLang="en-US" dirty="0"/>
              <a:t>）单击“开始”菜单按钮，选择“所有程序”→“附件”→“</a:t>
            </a:r>
            <a:r>
              <a:rPr lang="en-US" altLang="zh-CN" dirty="0"/>
              <a:t>Windows </a:t>
            </a:r>
            <a:r>
              <a:rPr lang="zh-CN" altLang="en-US" dirty="0"/>
              <a:t>资源管理器”菜单命令。</a:t>
            </a:r>
          </a:p>
          <a:p>
            <a:pPr marL="0" indent="0">
              <a:buNone/>
            </a:pPr>
            <a:r>
              <a:rPr lang="zh-CN" altLang="en-US" dirty="0"/>
              <a:t>（</a:t>
            </a:r>
            <a:r>
              <a:rPr lang="en-US" altLang="zh-CN" dirty="0"/>
              <a:t>2</a:t>
            </a:r>
            <a:r>
              <a:rPr lang="zh-CN" altLang="en-US" dirty="0"/>
              <a:t>）右击“开始”菜单按钮，系统打开快捷菜单，单击“打开</a:t>
            </a:r>
            <a:r>
              <a:rPr lang="en-US" altLang="zh-CN" dirty="0"/>
              <a:t>Windows</a:t>
            </a:r>
            <a:r>
              <a:rPr lang="zh-CN" altLang="en-US" dirty="0"/>
              <a:t>资源管理器”，即打开。</a:t>
            </a:r>
          </a:p>
          <a:p>
            <a:pPr marL="0" indent="0">
              <a:buNone/>
            </a:pPr>
            <a:r>
              <a:rPr lang="zh-CN" altLang="en-US" dirty="0"/>
              <a:t>（</a:t>
            </a:r>
            <a:r>
              <a:rPr lang="en-US" altLang="zh-CN" dirty="0"/>
              <a:t>3</a:t>
            </a:r>
            <a:r>
              <a:rPr lang="zh-CN" altLang="en-US" dirty="0"/>
              <a:t>）快捷键：</a:t>
            </a:r>
            <a:r>
              <a:rPr lang="en-US" altLang="zh-CN" dirty="0"/>
              <a:t>Windows</a:t>
            </a:r>
            <a:r>
              <a:rPr lang="zh-CN" altLang="en-US" dirty="0"/>
              <a:t>徽标健 </a:t>
            </a:r>
            <a:r>
              <a:rPr lang="en-US" altLang="zh-CN" dirty="0"/>
              <a:t>+E</a:t>
            </a:r>
            <a:r>
              <a:rPr lang="zh-CN" altLang="en-US" dirty="0"/>
              <a:t>。</a:t>
            </a:r>
          </a:p>
          <a:p>
            <a:pPr marL="0" indent="0">
              <a:buNone/>
            </a:pPr>
            <a:endParaRPr lang="zh-CN" altLang="en-US" dirty="0"/>
          </a:p>
        </p:txBody>
      </p:sp>
    </p:spTree>
    <p:extLst>
      <p:ext uri="{BB962C8B-B14F-4D97-AF65-F5344CB8AC3E}">
        <p14:creationId xmlns:p14="http://schemas.microsoft.com/office/powerpoint/2010/main" val="181452760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400" dirty="0"/>
              <a:t>5</a:t>
            </a:r>
            <a:r>
              <a:rPr lang="zh-CN" altLang="en-US" sz="2400" dirty="0"/>
              <a:t>．</a:t>
            </a:r>
            <a:r>
              <a:rPr lang="en-US" altLang="zh-CN" sz="2400" dirty="0"/>
              <a:t>Windows 7</a:t>
            </a:r>
            <a:r>
              <a:rPr lang="zh-CN" altLang="en-US" sz="2400" dirty="0"/>
              <a:t>的资源管理器窗口的组成</a:t>
            </a:r>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11561" y="1517310"/>
            <a:ext cx="7560840" cy="5338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3249019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a:t>
            </a:r>
            <a:r>
              <a:rPr lang="zh-CN" altLang="en-US" dirty="0"/>
              <a:t>使用地址栏</a:t>
            </a:r>
            <a:r>
              <a:rPr lang="zh-CN" altLang="en-US" dirty="0" smtClean="0"/>
              <a:t>导航</a:t>
            </a:r>
            <a:endParaRPr lang="zh-CN" altLang="en-US" dirty="0"/>
          </a:p>
        </p:txBody>
      </p:sp>
      <p:sp>
        <p:nvSpPr>
          <p:cNvPr id="3" name="内容占位符 2"/>
          <p:cNvSpPr>
            <a:spLocks noGrp="1"/>
          </p:cNvSpPr>
          <p:nvPr>
            <p:ph idx="1"/>
          </p:nvPr>
        </p:nvSpPr>
        <p:spPr/>
        <p:txBody>
          <a:bodyPr/>
          <a:lstStyle/>
          <a:p>
            <a:r>
              <a:rPr lang="zh-CN" altLang="en-US" dirty="0" smtClean="0"/>
              <a:t>地址</a:t>
            </a:r>
            <a:r>
              <a:rPr lang="zh-CN" altLang="en-US" dirty="0"/>
              <a:t>栏出现在每个文件夹窗口的顶部，系统将当前的位置显示为以箭头分隔的一系列链接</a:t>
            </a:r>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1115616" y="2854646"/>
            <a:ext cx="5553794" cy="862955"/>
          </a:xfrm>
          <a:prstGeom prst="rect">
            <a:avLst/>
          </a:prstGeom>
          <a:noFill/>
          <a:ln>
            <a:noFill/>
          </a:ln>
        </p:spPr>
      </p:pic>
    </p:spTree>
    <p:extLst>
      <p:ext uri="{BB962C8B-B14F-4D97-AF65-F5344CB8AC3E}">
        <p14:creationId xmlns:p14="http://schemas.microsoft.com/office/powerpoint/2010/main" val="200694687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a:t>
            </a:r>
            <a:r>
              <a:rPr lang="zh-CN" altLang="en-US" dirty="0"/>
              <a:t>查看和排列文件和</a:t>
            </a:r>
            <a:r>
              <a:rPr lang="zh-CN" altLang="en-US" dirty="0" smtClean="0"/>
              <a:t>文件夹</a:t>
            </a:r>
            <a:endParaRPr lang="zh-CN" altLang="en-US" dirty="0"/>
          </a:p>
        </p:txBody>
      </p:sp>
      <p:sp>
        <p:nvSpPr>
          <p:cNvPr id="3" name="内容占位符 2"/>
          <p:cNvSpPr>
            <a:spLocks noGrp="1"/>
          </p:cNvSpPr>
          <p:nvPr>
            <p:ph idx="1"/>
          </p:nvPr>
        </p:nvSpPr>
        <p:spPr/>
        <p:txBody>
          <a:bodyPr/>
          <a:lstStyle/>
          <a:p>
            <a:r>
              <a:rPr lang="zh-CN" altLang="en-US" dirty="0" smtClean="0"/>
              <a:t>在</a:t>
            </a:r>
            <a:r>
              <a:rPr lang="zh-CN" altLang="en-US" dirty="0"/>
              <a:t>资源管理器窗口中，打开文件夹或库时，可以更改文件在窗口中的显示方式。单击“视图”按钮的左侧，会更改显示文件和文件夹的方式，在五个不同的视图间循环切换：大图标、列表、详细信息平铺及内容视图。</a:t>
            </a:r>
          </a:p>
        </p:txBody>
      </p:sp>
    </p:spTree>
    <p:extLst>
      <p:ext uri="{BB962C8B-B14F-4D97-AF65-F5344CB8AC3E}">
        <p14:creationId xmlns:p14="http://schemas.microsoft.com/office/powerpoint/2010/main" val="84124344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800" dirty="0"/>
              <a:t>8</a:t>
            </a:r>
            <a:r>
              <a:rPr lang="zh-CN" altLang="en-US" sz="2800" dirty="0"/>
              <a:t>．设置在窗口中显示菜单及预览窗格</a:t>
            </a:r>
            <a:br>
              <a:rPr lang="zh-CN" altLang="en-US" sz="2800" dirty="0"/>
            </a:br>
            <a:endParaRPr lang="zh-CN" altLang="en-US" sz="2800" dirty="0"/>
          </a:p>
        </p:txBody>
      </p:sp>
      <p:sp>
        <p:nvSpPr>
          <p:cNvPr id="3" name="内容占位符 2"/>
          <p:cNvSpPr>
            <a:spLocks noGrp="1"/>
          </p:cNvSpPr>
          <p:nvPr>
            <p:ph idx="1"/>
          </p:nvPr>
        </p:nvSpPr>
        <p:spPr/>
        <p:txBody>
          <a:bodyPr/>
          <a:lstStyle/>
          <a:p>
            <a:r>
              <a:rPr lang="zh-CN" altLang="en-US" dirty="0" smtClean="0"/>
              <a:t>在</a:t>
            </a:r>
            <a:r>
              <a:rPr lang="zh-CN" altLang="en-US" dirty="0"/>
              <a:t>默认情况下，</a:t>
            </a:r>
            <a:r>
              <a:rPr lang="en-US" altLang="zh-CN" dirty="0"/>
              <a:t>Windows</a:t>
            </a:r>
            <a:r>
              <a:rPr lang="zh-CN" altLang="en-US" dirty="0"/>
              <a:t>资源管理器窗口不显示菜单。按</a:t>
            </a:r>
            <a:r>
              <a:rPr lang="en-US" altLang="zh-CN" dirty="0"/>
              <a:t>Alt</a:t>
            </a:r>
            <a:r>
              <a:rPr lang="zh-CN" altLang="en-US" dirty="0"/>
              <a:t>键，可以在显示或隐藏菜单方式间切换；也可在工具栏上，单击“组织”，指向“布局”，然后单击“菜单”项，来控制菜单的显示与隐藏。</a:t>
            </a:r>
          </a:p>
          <a:p>
            <a:endParaRPr lang="zh-CN" altLang="en-US" dirty="0"/>
          </a:p>
        </p:txBody>
      </p:sp>
    </p:spTree>
    <p:extLst>
      <p:ext uri="{BB962C8B-B14F-4D97-AF65-F5344CB8AC3E}">
        <p14:creationId xmlns:p14="http://schemas.microsoft.com/office/powerpoint/2010/main" val="24891184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800" dirty="0"/>
              <a:t>2.1</a:t>
            </a:r>
            <a:r>
              <a:rPr lang="zh-CN" altLang="zh-CN" sz="2800" dirty="0"/>
              <a:t>　中文</a:t>
            </a:r>
            <a:r>
              <a:rPr lang="en-US" altLang="zh-CN" sz="2800" dirty="0"/>
              <a:t>Windows 7</a:t>
            </a:r>
            <a:r>
              <a:rPr lang="zh-CN" altLang="zh-CN" sz="2800" dirty="0"/>
              <a:t>开机与</a:t>
            </a:r>
            <a:r>
              <a:rPr lang="zh-CN" altLang="zh-CN" sz="2800" dirty="0" smtClean="0"/>
              <a:t>关机</a:t>
            </a:r>
            <a:r>
              <a:rPr lang="en-US" altLang="zh-CN" sz="2800" dirty="0" smtClean="0"/>
              <a:t>- - -</a:t>
            </a:r>
            <a:r>
              <a:rPr lang="zh-CN" altLang="en-US" sz="2800" dirty="0" smtClean="0"/>
              <a:t>操作要求</a:t>
            </a:r>
            <a:endParaRPr lang="zh-CN" altLang="en-US" sz="2800" dirty="0"/>
          </a:p>
        </p:txBody>
      </p:sp>
      <p:sp>
        <p:nvSpPr>
          <p:cNvPr id="6" name="TextBox 5"/>
          <p:cNvSpPr txBox="1"/>
          <p:nvPr/>
        </p:nvSpPr>
        <p:spPr>
          <a:xfrm>
            <a:off x="395536" y="1484784"/>
            <a:ext cx="8208912" cy="5306068"/>
          </a:xfrm>
          <a:prstGeom prst="rect">
            <a:avLst/>
          </a:prstGeom>
          <a:noFill/>
        </p:spPr>
        <p:txBody>
          <a:bodyPr wrap="square" rtlCol="0">
            <a:spAutoFit/>
          </a:bodyPr>
          <a:lstStyle/>
          <a:p>
            <a:pPr>
              <a:lnSpc>
                <a:spcPct val="110000"/>
              </a:lnSpc>
            </a:pPr>
            <a:r>
              <a:rPr lang="en-US" altLang="zh-CN" sz="2800" dirty="0">
                <a:latin typeface="楷体" pitchFamily="49" charset="-122"/>
                <a:ea typeface="楷体" pitchFamily="49" charset="-122"/>
              </a:rPr>
              <a:t>1</a:t>
            </a:r>
            <a:r>
              <a:rPr lang="zh-CN" altLang="zh-CN" sz="2800" dirty="0">
                <a:latin typeface="楷体" pitchFamily="49" charset="-122"/>
                <a:ea typeface="楷体" pitchFamily="49" charset="-122"/>
              </a:rPr>
              <a:t>．</a:t>
            </a:r>
            <a:r>
              <a:rPr lang="zh-CN" altLang="zh-CN" sz="2800" b="1" dirty="0">
                <a:solidFill>
                  <a:schemeClr val="tx2">
                    <a:lumMod val="40000"/>
                    <a:lumOff val="60000"/>
                  </a:schemeClr>
                </a:solidFill>
                <a:latin typeface="楷体" pitchFamily="49" charset="-122"/>
                <a:ea typeface="楷体" pitchFamily="49" charset="-122"/>
              </a:rPr>
              <a:t>打开计算机</a:t>
            </a:r>
            <a:r>
              <a:rPr lang="zh-CN" altLang="zh-CN" sz="2800" dirty="0">
                <a:latin typeface="楷体" pitchFamily="49" charset="-122"/>
                <a:ea typeface="楷体" pitchFamily="49" charset="-122"/>
              </a:rPr>
              <a:t>。</a:t>
            </a:r>
            <a:r>
              <a:rPr lang="en-US" altLang="zh-CN" sz="2800" dirty="0">
                <a:latin typeface="楷体" pitchFamily="49" charset="-122"/>
                <a:ea typeface="楷体" pitchFamily="49" charset="-122"/>
              </a:rPr>
              <a:t>Windows 7</a:t>
            </a:r>
            <a:r>
              <a:rPr lang="zh-CN" altLang="zh-CN" sz="2800" dirty="0">
                <a:latin typeface="楷体" pitchFamily="49" charset="-122"/>
                <a:ea typeface="楷体" pitchFamily="49" charset="-122"/>
              </a:rPr>
              <a:t>的启动成功后，观察</a:t>
            </a:r>
            <a:r>
              <a:rPr lang="en-US" altLang="zh-CN" sz="2800" dirty="0">
                <a:latin typeface="楷体" pitchFamily="49" charset="-122"/>
                <a:ea typeface="楷体" pitchFamily="49" charset="-122"/>
              </a:rPr>
              <a:t>Windows 7</a:t>
            </a:r>
            <a:r>
              <a:rPr lang="zh-CN" altLang="zh-CN" sz="2800" dirty="0">
                <a:latin typeface="楷体" pitchFamily="49" charset="-122"/>
                <a:ea typeface="楷体" pitchFamily="49" charset="-122"/>
              </a:rPr>
              <a:t>桌面的组成。</a:t>
            </a:r>
          </a:p>
          <a:p>
            <a:pPr>
              <a:lnSpc>
                <a:spcPct val="110000"/>
              </a:lnSpc>
            </a:pPr>
            <a:r>
              <a:rPr lang="en-US" altLang="zh-CN" sz="2800" dirty="0">
                <a:latin typeface="楷体" pitchFamily="49" charset="-122"/>
                <a:ea typeface="楷体" pitchFamily="49" charset="-122"/>
              </a:rPr>
              <a:t>2</a:t>
            </a:r>
            <a:r>
              <a:rPr lang="zh-CN" altLang="zh-CN" sz="2800" dirty="0">
                <a:latin typeface="楷体" pitchFamily="49" charset="-122"/>
                <a:ea typeface="楷体" pitchFamily="49" charset="-122"/>
              </a:rPr>
              <a:t>．</a:t>
            </a:r>
            <a:r>
              <a:rPr lang="zh-CN" altLang="zh-CN" sz="2800" b="1" dirty="0">
                <a:solidFill>
                  <a:schemeClr val="tx2">
                    <a:lumMod val="40000"/>
                    <a:lumOff val="60000"/>
                  </a:schemeClr>
                </a:solidFill>
                <a:latin typeface="楷体" pitchFamily="49" charset="-122"/>
                <a:ea typeface="楷体" pitchFamily="49" charset="-122"/>
              </a:rPr>
              <a:t>切换用户</a:t>
            </a:r>
            <a:r>
              <a:rPr lang="zh-CN" altLang="zh-CN" sz="2800" dirty="0">
                <a:latin typeface="楷体" pitchFamily="49" charset="-122"/>
                <a:ea typeface="楷体" pitchFamily="49" charset="-122"/>
              </a:rPr>
              <a:t>。以另一用户登录当前正在使用的计算机，不关闭当前正在用的程序和文件。</a:t>
            </a:r>
          </a:p>
          <a:p>
            <a:pPr>
              <a:lnSpc>
                <a:spcPct val="110000"/>
              </a:lnSpc>
            </a:pPr>
            <a:r>
              <a:rPr lang="en-US" altLang="zh-CN" sz="2800" dirty="0">
                <a:latin typeface="楷体" pitchFamily="49" charset="-122"/>
                <a:ea typeface="楷体" pitchFamily="49" charset="-122"/>
              </a:rPr>
              <a:t>3</a:t>
            </a:r>
            <a:r>
              <a:rPr lang="zh-CN" altLang="zh-CN" sz="2800" dirty="0">
                <a:latin typeface="楷体" pitchFamily="49" charset="-122"/>
                <a:ea typeface="楷体" pitchFamily="49" charset="-122"/>
              </a:rPr>
              <a:t>．</a:t>
            </a:r>
            <a:r>
              <a:rPr lang="zh-CN" altLang="zh-CN" sz="2800" b="1" dirty="0">
                <a:solidFill>
                  <a:schemeClr val="tx2">
                    <a:lumMod val="40000"/>
                    <a:lumOff val="60000"/>
                  </a:schemeClr>
                </a:solidFill>
                <a:latin typeface="楷体" pitchFamily="49" charset="-122"/>
                <a:ea typeface="楷体" pitchFamily="49" charset="-122"/>
              </a:rPr>
              <a:t>注销。</a:t>
            </a:r>
            <a:r>
              <a:rPr lang="zh-CN" altLang="zh-CN" sz="2800" dirty="0">
                <a:latin typeface="楷体" pitchFamily="49" charset="-122"/>
                <a:ea typeface="楷体" pitchFamily="49" charset="-122"/>
              </a:rPr>
              <a:t>注销当前登录用户，以第</a:t>
            </a:r>
            <a:r>
              <a:rPr lang="en-US" altLang="zh-CN" sz="2800" dirty="0">
                <a:latin typeface="楷体" pitchFamily="49" charset="-122"/>
                <a:ea typeface="楷体" pitchFamily="49" charset="-122"/>
              </a:rPr>
              <a:t>1</a:t>
            </a:r>
            <a:r>
              <a:rPr lang="zh-CN" altLang="zh-CN" sz="2800" dirty="0">
                <a:latin typeface="楷体" pitchFamily="49" charset="-122"/>
                <a:ea typeface="楷体" pitchFamily="49" charset="-122"/>
              </a:rPr>
              <a:t>步登录的用户再次登录。</a:t>
            </a:r>
          </a:p>
          <a:p>
            <a:pPr>
              <a:lnSpc>
                <a:spcPct val="110000"/>
              </a:lnSpc>
            </a:pPr>
            <a:r>
              <a:rPr lang="en-US" altLang="zh-CN" sz="2800" dirty="0">
                <a:latin typeface="楷体" pitchFamily="49" charset="-122"/>
                <a:ea typeface="楷体" pitchFamily="49" charset="-122"/>
              </a:rPr>
              <a:t>4</a:t>
            </a:r>
            <a:r>
              <a:rPr lang="zh-CN" altLang="zh-CN" sz="2800" dirty="0">
                <a:latin typeface="楷体" pitchFamily="49" charset="-122"/>
                <a:ea typeface="楷体" pitchFamily="49" charset="-122"/>
              </a:rPr>
              <a:t>．</a:t>
            </a:r>
            <a:r>
              <a:rPr lang="zh-CN" altLang="zh-CN" sz="2800" b="1" dirty="0">
                <a:solidFill>
                  <a:schemeClr val="tx2">
                    <a:lumMod val="40000"/>
                    <a:lumOff val="60000"/>
                  </a:schemeClr>
                </a:solidFill>
                <a:latin typeface="楷体" pitchFamily="49" charset="-122"/>
                <a:ea typeface="楷体" pitchFamily="49" charset="-122"/>
              </a:rPr>
              <a:t>重新启动计算机。</a:t>
            </a:r>
          </a:p>
          <a:p>
            <a:pPr>
              <a:lnSpc>
                <a:spcPct val="110000"/>
              </a:lnSpc>
            </a:pPr>
            <a:r>
              <a:rPr lang="en-US" altLang="zh-CN" sz="2800" dirty="0">
                <a:latin typeface="楷体" pitchFamily="49" charset="-122"/>
                <a:ea typeface="楷体" pitchFamily="49" charset="-122"/>
              </a:rPr>
              <a:t>5</a:t>
            </a:r>
            <a:r>
              <a:rPr lang="zh-CN" altLang="zh-CN" sz="2800" dirty="0">
                <a:latin typeface="楷体" pitchFamily="49" charset="-122"/>
                <a:ea typeface="楷体" pitchFamily="49" charset="-122"/>
              </a:rPr>
              <a:t>．</a:t>
            </a:r>
            <a:r>
              <a:rPr lang="zh-CN" altLang="zh-CN" sz="2800" b="1" dirty="0">
                <a:solidFill>
                  <a:schemeClr val="tx2">
                    <a:lumMod val="40000"/>
                    <a:lumOff val="60000"/>
                  </a:schemeClr>
                </a:solidFill>
                <a:latin typeface="楷体" pitchFamily="49" charset="-122"/>
                <a:ea typeface="楷体" pitchFamily="49" charset="-122"/>
              </a:rPr>
              <a:t>让计算机进入睡眠（或休眠）状态。</a:t>
            </a:r>
          </a:p>
          <a:p>
            <a:pPr>
              <a:lnSpc>
                <a:spcPct val="110000"/>
              </a:lnSpc>
            </a:pPr>
            <a:r>
              <a:rPr lang="en-US" altLang="zh-CN" sz="2800" dirty="0">
                <a:latin typeface="楷体" pitchFamily="49" charset="-122"/>
                <a:ea typeface="楷体" pitchFamily="49" charset="-122"/>
              </a:rPr>
              <a:t>6</a:t>
            </a:r>
            <a:r>
              <a:rPr lang="zh-CN" altLang="zh-CN" sz="2800" dirty="0">
                <a:latin typeface="楷体" pitchFamily="49" charset="-122"/>
                <a:ea typeface="楷体" pitchFamily="49" charset="-122"/>
              </a:rPr>
              <a:t>．</a:t>
            </a:r>
            <a:r>
              <a:rPr lang="zh-CN" altLang="zh-CN" sz="2800" b="1" dirty="0">
                <a:solidFill>
                  <a:schemeClr val="tx2">
                    <a:lumMod val="40000"/>
                    <a:lumOff val="60000"/>
                  </a:schemeClr>
                </a:solidFill>
                <a:latin typeface="楷体" pitchFamily="49" charset="-122"/>
                <a:ea typeface="楷体" pitchFamily="49" charset="-122"/>
              </a:rPr>
              <a:t>唤醒睡眠（或休眠）状态的计算机。</a:t>
            </a:r>
          </a:p>
          <a:p>
            <a:pPr>
              <a:lnSpc>
                <a:spcPct val="110000"/>
              </a:lnSpc>
            </a:pPr>
            <a:r>
              <a:rPr lang="en-US" altLang="zh-CN" sz="2800" dirty="0">
                <a:latin typeface="楷体" pitchFamily="49" charset="-122"/>
                <a:ea typeface="楷体" pitchFamily="49" charset="-122"/>
              </a:rPr>
              <a:t>7</a:t>
            </a:r>
            <a:r>
              <a:rPr lang="zh-CN" altLang="zh-CN" sz="2800" dirty="0">
                <a:latin typeface="楷体" pitchFamily="49" charset="-122"/>
                <a:ea typeface="楷体" pitchFamily="49" charset="-122"/>
              </a:rPr>
              <a:t>．</a:t>
            </a:r>
            <a:r>
              <a:rPr lang="zh-CN" altLang="zh-CN" sz="2800" b="1" dirty="0">
                <a:solidFill>
                  <a:schemeClr val="tx2">
                    <a:lumMod val="40000"/>
                    <a:lumOff val="60000"/>
                  </a:schemeClr>
                </a:solidFill>
                <a:latin typeface="楷体" pitchFamily="49" charset="-122"/>
                <a:ea typeface="楷体" pitchFamily="49" charset="-122"/>
              </a:rPr>
              <a:t>关闭计算机。</a:t>
            </a:r>
          </a:p>
          <a:p>
            <a:pPr>
              <a:lnSpc>
                <a:spcPct val="110000"/>
              </a:lnSpc>
            </a:pPr>
            <a:endParaRPr lang="zh-CN" altLang="en-US" sz="2800" dirty="0">
              <a:latin typeface="楷体" pitchFamily="49" charset="-122"/>
              <a:ea typeface="楷体" pitchFamily="49" charset="-122"/>
            </a:endParaRPr>
          </a:p>
        </p:txBody>
      </p:sp>
    </p:spTree>
    <p:extLst>
      <p:ext uri="{BB962C8B-B14F-4D97-AF65-F5344CB8AC3E}">
        <p14:creationId xmlns:p14="http://schemas.microsoft.com/office/powerpoint/2010/main" val="162163270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a:t>
            </a:r>
            <a:r>
              <a:rPr lang="zh-CN" altLang="en-US" dirty="0"/>
              <a:t>使用导航窗</a:t>
            </a:r>
            <a:r>
              <a:rPr lang="zh-CN" altLang="en-US" dirty="0" smtClean="0"/>
              <a:t>格</a:t>
            </a:r>
            <a:endParaRPr lang="zh-CN" altLang="en-US" dirty="0"/>
          </a:p>
        </p:txBody>
      </p:sp>
      <p:sp>
        <p:nvSpPr>
          <p:cNvPr id="3" name="内容占位符 2"/>
          <p:cNvSpPr>
            <a:spLocks noGrp="1"/>
          </p:cNvSpPr>
          <p:nvPr>
            <p:ph idx="1"/>
          </p:nvPr>
        </p:nvSpPr>
        <p:spPr/>
        <p:txBody>
          <a:bodyPr/>
          <a:lstStyle/>
          <a:p>
            <a:r>
              <a:rPr lang="zh-CN" altLang="en-US" dirty="0" smtClean="0"/>
              <a:t>导航</a:t>
            </a:r>
            <a:r>
              <a:rPr lang="zh-CN" altLang="en-US" dirty="0"/>
              <a:t>窗格是访问库最方便的地方</a:t>
            </a:r>
            <a:r>
              <a:rPr lang="zh-CN" altLang="en-US" dirty="0" smtClean="0"/>
              <a:t>。</a:t>
            </a:r>
            <a:endParaRPr lang="en-US" altLang="zh-CN" dirty="0" smtClean="0"/>
          </a:p>
          <a:p>
            <a:r>
              <a:rPr lang="zh-CN" altLang="zh-CN" dirty="0"/>
              <a:t>如果在已打开</a:t>
            </a:r>
            <a:r>
              <a:rPr lang="en-US" altLang="zh-CN" dirty="0" err="1"/>
              <a:t>窗口</a:t>
            </a:r>
            <a:r>
              <a:rPr lang="zh-CN" altLang="zh-CN" dirty="0"/>
              <a:t>的左侧没有看到导航窗格，单击“组织”，指向“布局”，然后单击“导航窗格”以将其显示出来。</a:t>
            </a:r>
          </a:p>
          <a:p>
            <a:endParaRPr lang="en-US" altLang="zh-CN" dirty="0" smtClean="0"/>
          </a:p>
          <a:p>
            <a:endParaRPr lang="zh-CN" altLang="en-US" dirty="0"/>
          </a:p>
        </p:txBody>
      </p:sp>
    </p:spTree>
    <p:extLst>
      <p:ext uri="{BB962C8B-B14F-4D97-AF65-F5344CB8AC3E}">
        <p14:creationId xmlns:p14="http://schemas.microsoft.com/office/powerpoint/2010/main" val="281952913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t>在导航窗格中，对库的一些其常见操作：</a:t>
            </a:r>
            <a:br>
              <a:rPr lang="zh-CN" altLang="en-US" sz="2800" dirty="0"/>
            </a:br>
            <a:endParaRPr lang="zh-CN" altLang="en-US" sz="2800" dirty="0"/>
          </a:p>
        </p:txBody>
      </p:sp>
      <p:sp>
        <p:nvSpPr>
          <p:cNvPr id="3" name="内容占位符 2"/>
          <p:cNvSpPr>
            <a:spLocks noGrp="1"/>
          </p:cNvSpPr>
          <p:nvPr>
            <p:ph idx="1"/>
          </p:nvPr>
        </p:nvSpPr>
        <p:spPr/>
        <p:txBody>
          <a:bodyPr/>
          <a:lstStyle/>
          <a:p>
            <a:r>
              <a:rPr lang="zh-CN" altLang="en-US" sz="2200" dirty="0" smtClean="0"/>
              <a:t>创建</a:t>
            </a:r>
            <a:r>
              <a:rPr lang="zh-CN" altLang="en-US" sz="2200" dirty="0"/>
              <a:t>新库：请右键单击“库”，指向“新建”，然后单击“库”。</a:t>
            </a:r>
          </a:p>
          <a:p>
            <a:r>
              <a:rPr lang="zh-CN" altLang="en-US" sz="2200" dirty="0"/>
              <a:t>将文件移动或复制到库中：将这些文件拖动到导航窗格中的库。如果文件与库的默认保存位置位于同一硬盘上，则移动这些文件。如果它们位于不同的硬盘上，则复制这些文件。</a:t>
            </a:r>
          </a:p>
          <a:p>
            <a:r>
              <a:rPr lang="zh-CN" altLang="en-US" sz="2200" dirty="0"/>
              <a:t>重命名库：右击库，单击“重命名”，键入新名称，按</a:t>
            </a:r>
            <a:r>
              <a:rPr lang="en-US" altLang="zh-CN" sz="2200" dirty="0"/>
              <a:t>Enter</a:t>
            </a:r>
            <a:r>
              <a:rPr lang="zh-CN" altLang="en-US" sz="2200" dirty="0"/>
              <a:t>。</a:t>
            </a:r>
          </a:p>
          <a:p>
            <a:r>
              <a:rPr lang="zh-CN" altLang="en-US" sz="2200" dirty="0"/>
              <a:t>查看库：双击库名称将其展开，此时将在库下列出其中的文件夹。</a:t>
            </a:r>
          </a:p>
          <a:p>
            <a:r>
              <a:rPr lang="zh-CN" altLang="en-US" sz="2200" dirty="0"/>
              <a:t>删除库中的文件夹：右击要删除的文件夹，然后单击“从库中删除位置”。这样只是将文件夹从库中删除，不会从该文件夹的原始位置删除该文件夹。</a:t>
            </a:r>
          </a:p>
          <a:p>
            <a:endParaRPr lang="zh-CN" altLang="en-US" sz="2200" dirty="0"/>
          </a:p>
        </p:txBody>
      </p:sp>
    </p:spTree>
    <p:extLst>
      <p:ext uri="{BB962C8B-B14F-4D97-AF65-F5344CB8AC3E}">
        <p14:creationId xmlns:p14="http://schemas.microsoft.com/office/powerpoint/2010/main" val="99827272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10.</a:t>
            </a:r>
            <a:r>
              <a:rPr lang="zh-CN" altLang="en-US" dirty="0"/>
              <a:t>查看和设置文件的</a:t>
            </a:r>
            <a:r>
              <a:rPr lang="zh-CN" altLang="en-US" dirty="0" smtClean="0"/>
              <a:t>属性</a:t>
            </a:r>
            <a:endParaRPr lang="zh-CN" altLang="en-US" dirty="0"/>
          </a:p>
        </p:txBody>
      </p:sp>
      <p:sp>
        <p:nvSpPr>
          <p:cNvPr id="3" name="内容占位符 2"/>
          <p:cNvSpPr>
            <a:spLocks noGrp="1"/>
          </p:cNvSpPr>
          <p:nvPr>
            <p:ph idx="1"/>
          </p:nvPr>
        </p:nvSpPr>
        <p:spPr/>
        <p:txBody>
          <a:bodyPr/>
          <a:lstStyle/>
          <a:p>
            <a:pPr marL="0" indent="0">
              <a:buNone/>
            </a:pPr>
            <a:r>
              <a:rPr lang="zh-CN" altLang="zh-CN" dirty="0">
                <a:solidFill>
                  <a:srgbClr val="FF0000"/>
                </a:solidFill>
              </a:rPr>
              <a:t>（</a:t>
            </a:r>
            <a:r>
              <a:rPr lang="en-US" altLang="zh-CN" dirty="0">
                <a:solidFill>
                  <a:srgbClr val="FF0000"/>
                </a:solidFill>
              </a:rPr>
              <a:t>1</a:t>
            </a:r>
            <a:r>
              <a:rPr lang="zh-CN" altLang="zh-CN" dirty="0">
                <a:solidFill>
                  <a:srgbClr val="FF0000"/>
                </a:solidFill>
              </a:rPr>
              <a:t>）</a:t>
            </a:r>
            <a:r>
              <a:rPr lang="en-US" altLang="zh-CN" dirty="0" err="1">
                <a:solidFill>
                  <a:srgbClr val="FF0000"/>
                </a:solidFill>
              </a:rPr>
              <a:t>在细节窗格中添加或更改常见属性的</a:t>
            </a:r>
            <a:r>
              <a:rPr lang="zh-CN" altLang="zh-CN" dirty="0">
                <a:solidFill>
                  <a:srgbClr val="FF0000"/>
                </a:solidFill>
              </a:rPr>
              <a:t>操作方法：</a:t>
            </a:r>
            <a:endParaRPr lang="zh-CN" altLang="zh-CN" sz="3600" dirty="0">
              <a:solidFill>
                <a:srgbClr val="FF0000"/>
              </a:solidFill>
            </a:endParaRPr>
          </a:p>
          <a:p>
            <a:pPr marL="0" indent="0">
              <a:buNone/>
            </a:pPr>
            <a:r>
              <a:rPr lang="zh-CN" altLang="zh-CN" dirty="0"/>
              <a:t>①打开包含要更改的文件的文件夹，然后单击（不要双击）文件。</a:t>
            </a:r>
            <a:endParaRPr lang="zh-CN" altLang="zh-CN" sz="3600" dirty="0"/>
          </a:p>
          <a:p>
            <a:pPr marL="0" indent="0">
              <a:buNone/>
            </a:pPr>
            <a:r>
              <a:rPr lang="zh-CN" altLang="zh-CN" dirty="0"/>
              <a:t>②在窗口底部的细节窗格中，在要添加或更改的属性旁单击，键入新的属性（或更改该属性），如图</a:t>
            </a:r>
            <a:r>
              <a:rPr lang="en-US" altLang="zh-CN" dirty="0"/>
              <a:t>2-75</a:t>
            </a:r>
            <a:r>
              <a:rPr lang="zh-CN" altLang="zh-CN" dirty="0"/>
              <a:t>所示。然后单击“保存”。</a:t>
            </a:r>
            <a:endParaRPr lang="zh-CN" altLang="zh-CN" sz="3600" dirty="0"/>
          </a:p>
          <a:p>
            <a:pPr marL="457200" lvl="1" indent="0">
              <a:buNone/>
            </a:pPr>
            <a:endParaRPr lang="zh-CN" altLang="en-US" dirty="0"/>
          </a:p>
        </p:txBody>
      </p:sp>
    </p:spTree>
    <p:extLst>
      <p:ext uri="{BB962C8B-B14F-4D97-AF65-F5344CB8AC3E}">
        <p14:creationId xmlns:p14="http://schemas.microsoft.com/office/powerpoint/2010/main" val="206111173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10.</a:t>
            </a:r>
            <a:r>
              <a:rPr lang="zh-CN" altLang="en-US" dirty="0"/>
              <a:t>查看和设置文件的属性</a:t>
            </a:r>
          </a:p>
        </p:txBody>
      </p:sp>
      <p:sp>
        <p:nvSpPr>
          <p:cNvPr id="3" name="内容占位符 2"/>
          <p:cNvSpPr>
            <a:spLocks noGrp="1"/>
          </p:cNvSpPr>
          <p:nvPr>
            <p:ph idx="1"/>
          </p:nvPr>
        </p:nvSpPr>
        <p:spPr/>
        <p:txBody>
          <a:bodyPr/>
          <a:lstStyle/>
          <a:p>
            <a:r>
              <a:rPr lang="en-US" altLang="zh-CN" sz="2000" dirty="0">
                <a:solidFill>
                  <a:srgbClr val="FF0000"/>
                </a:solidFill>
              </a:rPr>
              <a:t>(2</a:t>
            </a:r>
            <a:r>
              <a:rPr lang="zh-CN" altLang="en-US" sz="2000" dirty="0">
                <a:solidFill>
                  <a:srgbClr val="FF0000"/>
                </a:solidFill>
              </a:rPr>
              <a:t>）在属性对话框中查看和设置文件属性</a:t>
            </a:r>
          </a:p>
          <a:p>
            <a:r>
              <a:rPr lang="zh-CN" altLang="en-US" sz="2000" dirty="0"/>
              <a:t>①右击文件，系统打开的快捷菜单，单击“属性”。系统打开文件属性对话框。</a:t>
            </a:r>
          </a:p>
          <a:p>
            <a:r>
              <a:rPr lang="zh-CN" altLang="en-US" sz="2000" dirty="0"/>
              <a:t>②在“常规”选项卡，可看到文件名、文件类型、打开方式、位置、大小、创建时间、最后一次修改时间、最后一次访问时间和属性等。属性有“只读”和“隐藏”两项。如选中“只读”项，表示文档内容只可查看，不能被编辑；如选中“隐藏”，则表示文档在文件夹常规显示中不可见。</a:t>
            </a:r>
          </a:p>
          <a:p>
            <a:r>
              <a:rPr lang="zh-CN" altLang="en-US" sz="2000" dirty="0"/>
              <a:t>③在“详细信息”选项卡，如图</a:t>
            </a:r>
            <a:r>
              <a:rPr lang="en-US" altLang="zh-CN" sz="2000" dirty="0"/>
              <a:t>2-76</a:t>
            </a:r>
            <a:r>
              <a:rPr lang="zh-CN" altLang="en-US" sz="2000" dirty="0"/>
              <a:t>所示。在“值”下，在要添加或更改的属性旁单击，键入文本，然后单击“确定”。（如果“值”下的部分显示为空，在该位置单击，将会显示一个框。）</a:t>
            </a:r>
          </a:p>
          <a:p>
            <a:endParaRPr lang="zh-CN" altLang="en-US" sz="2000" dirty="0"/>
          </a:p>
        </p:txBody>
      </p:sp>
    </p:spTree>
    <p:extLst>
      <p:ext uri="{BB962C8B-B14F-4D97-AF65-F5344CB8AC3E}">
        <p14:creationId xmlns:p14="http://schemas.microsoft.com/office/powerpoint/2010/main" val="122295560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a:t>
            </a:r>
            <a:r>
              <a:rPr lang="zh-CN" altLang="en-US" dirty="0"/>
              <a:t>．设置文件夹选项</a:t>
            </a:r>
          </a:p>
        </p:txBody>
      </p:sp>
      <p:sp>
        <p:nvSpPr>
          <p:cNvPr id="3" name="内容占位符 2"/>
          <p:cNvSpPr>
            <a:spLocks noGrp="1"/>
          </p:cNvSpPr>
          <p:nvPr>
            <p:ph idx="1"/>
          </p:nvPr>
        </p:nvSpPr>
        <p:spPr/>
        <p:txBody>
          <a:bodyPr/>
          <a:lstStyle/>
          <a:p>
            <a:r>
              <a:rPr lang="zh-CN" altLang="zh-CN" dirty="0"/>
              <a:t>在“工具”菜单中，单击“文件夹选项”，系统打开“文件夹选项”</a:t>
            </a:r>
            <a:r>
              <a:rPr lang="zh-CN" altLang="zh-CN" dirty="0" smtClean="0"/>
              <a:t>对话框</a:t>
            </a:r>
            <a:endParaRPr lang="zh-CN" altLang="en-US" dirty="0"/>
          </a:p>
        </p:txBody>
      </p:sp>
    </p:spTree>
    <p:extLst>
      <p:ext uri="{BB962C8B-B14F-4D97-AF65-F5344CB8AC3E}">
        <p14:creationId xmlns:p14="http://schemas.microsoft.com/office/powerpoint/2010/main" val="24108207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12</a:t>
            </a:r>
            <a:r>
              <a:rPr lang="zh-CN" altLang="en-US" dirty="0"/>
              <a:t>．“计算机”</a:t>
            </a:r>
            <a:r>
              <a:rPr lang="zh-CN" altLang="en-US" dirty="0" smtClean="0"/>
              <a:t>文件夹</a:t>
            </a:r>
            <a:endParaRPr lang="zh-CN" altLang="en-US" dirty="0"/>
          </a:p>
        </p:txBody>
      </p:sp>
      <p:sp>
        <p:nvSpPr>
          <p:cNvPr id="3" name="内容占位符 2"/>
          <p:cNvSpPr>
            <a:spLocks noGrp="1"/>
          </p:cNvSpPr>
          <p:nvPr>
            <p:ph idx="1"/>
          </p:nvPr>
        </p:nvSpPr>
        <p:spPr/>
        <p:txBody>
          <a:bodyPr/>
          <a:lstStyle/>
          <a:p>
            <a:r>
              <a:rPr lang="zh-CN" altLang="en-US" dirty="0" smtClean="0"/>
              <a:t>单击</a:t>
            </a:r>
            <a:r>
              <a:rPr lang="zh-CN" altLang="en-US" dirty="0"/>
              <a:t>导航窗格中的“计算机”，或双击桌面上的“计算机”图标，在资源管理器窗口显示“计算机”文件夹，可以方便地查看硬盘和可移动媒体上的可用空间。</a:t>
            </a:r>
          </a:p>
          <a:p>
            <a:r>
              <a:rPr lang="zh-CN" altLang="en-US" dirty="0"/>
              <a:t>在“计算机”文件夹中，可以访问各个位置，例如硬盘、</a:t>
            </a:r>
            <a:r>
              <a:rPr lang="en-US" altLang="zh-CN" dirty="0"/>
              <a:t>CD </a:t>
            </a:r>
            <a:r>
              <a:rPr lang="zh-CN" altLang="en-US" dirty="0"/>
              <a:t>或 </a:t>
            </a:r>
            <a:r>
              <a:rPr lang="en-US" altLang="zh-CN" dirty="0"/>
              <a:t>DVD </a:t>
            </a:r>
            <a:r>
              <a:rPr lang="zh-CN" altLang="en-US" dirty="0"/>
              <a:t>驱动器以及可移动媒体。</a:t>
            </a:r>
          </a:p>
        </p:txBody>
      </p:sp>
    </p:spTree>
    <p:extLst>
      <p:ext uri="{BB962C8B-B14F-4D97-AF65-F5344CB8AC3E}">
        <p14:creationId xmlns:p14="http://schemas.microsoft.com/office/powerpoint/2010/main" val="406469718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13</a:t>
            </a:r>
            <a:r>
              <a:rPr lang="zh-CN" altLang="en-US" dirty="0"/>
              <a:t>．文件夹的</a:t>
            </a:r>
            <a:r>
              <a:rPr lang="zh-CN" altLang="en-US" dirty="0" smtClean="0"/>
              <a:t>创建</a:t>
            </a:r>
            <a:endParaRPr lang="zh-CN" altLang="en-US" dirty="0"/>
          </a:p>
        </p:txBody>
      </p:sp>
      <p:sp>
        <p:nvSpPr>
          <p:cNvPr id="3" name="内容占位符 2"/>
          <p:cNvSpPr>
            <a:spLocks noGrp="1"/>
          </p:cNvSpPr>
          <p:nvPr>
            <p:ph idx="1"/>
          </p:nvPr>
        </p:nvSpPr>
        <p:spPr/>
        <p:txBody>
          <a:bodyPr/>
          <a:lstStyle/>
          <a:p>
            <a:pPr marL="0" indent="0">
              <a:buNone/>
            </a:pPr>
            <a:r>
              <a:rPr lang="zh-CN" altLang="en-US" sz="2400" dirty="0" smtClean="0"/>
              <a:t>新</a:t>
            </a:r>
            <a:r>
              <a:rPr lang="zh-CN" altLang="en-US" sz="2400" dirty="0"/>
              <a:t>文件夹的创建方法：</a:t>
            </a:r>
          </a:p>
          <a:p>
            <a:pPr marL="0" indent="0">
              <a:buNone/>
            </a:pPr>
            <a:r>
              <a:rPr lang="zh-CN" altLang="en-US" sz="2400" dirty="0"/>
              <a:t>（</a:t>
            </a:r>
            <a:r>
              <a:rPr lang="en-US" altLang="zh-CN" sz="2400" dirty="0"/>
              <a:t>1</a:t>
            </a:r>
            <a:r>
              <a:rPr lang="zh-CN" altLang="en-US" sz="2400" dirty="0"/>
              <a:t>）启动资源管理器，转到要新建文件夹的位置。</a:t>
            </a:r>
          </a:p>
          <a:p>
            <a:pPr marL="0" indent="0">
              <a:buNone/>
            </a:pPr>
            <a:r>
              <a:rPr lang="zh-CN" altLang="en-US" sz="2400" dirty="0"/>
              <a:t>（</a:t>
            </a:r>
            <a:r>
              <a:rPr lang="en-US" altLang="zh-CN" sz="2400" dirty="0"/>
              <a:t>2</a:t>
            </a:r>
            <a:r>
              <a:rPr lang="zh-CN" altLang="en-US" sz="2400" dirty="0"/>
              <a:t>）文件夹窗口中右键单击空白区域，打开快捷菜单，指向“新建”命令，然后单击其下“文件夹”命令。；或单文件夹窗口上方工具栏中的“新建文件夹”按钮。</a:t>
            </a:r>
          </a:p>
          <a:p>
            <a:pPr marL="0" indent="0">
              <a:buNone/>
            </a:pPr>
            <a:r>
              <a:rPr lang="zh-CN" altLang="en-US" sz="2400" dirty="0"/>
              <a:t>（</a:t>
            </a:r>
            <a:r>
              <a:rPr lang="en-US" altLang="zh-CN" sz="2400" dirty="0"/>
              <a:t>3</a:t>
            </a:r>
            <a:r>
              <a:rPr lang="zh-CN" altLang="en-US" sz="2400" dirty="0"/>
              <a:t>）键入新文件夹的名称，然后按 </a:t>
            </a:r>
            <a:r>
              <a:rPr lang="en-US" altLang="zh-CN" sz="2400" dirty="0"/>
              <a:t>Enter</a:t>
            </a:r>
            <a:r>
              <a:rPr lang="zh-CN" altLang="en-US" sz="2400" dirty="0"/>
              <a:t>。即创建好文件夹。</a:t>
            </a:r>
          </a:p>
          <a:p>
            <a:pPr marL="0" indent="0">
              <a:buNone/>
            </a:pPr>
            <a:r>
              <a:rPr lang="zh-CN" altLang="en-US" sz="2400" dirty="0"/>
              <a:t>也可以在桌面上上建立文件夹，在桌面上右键单击空白区域，指向“新建”，然后单击“文件夹”。输入新文件夹名，然后按 </a:t>
            </a:r>
            <a:r>
              <a:rPr lang="en-US" altLang="zh-CN" sz="2400" dirty="0"/>
              <a:t>Enter</a:t>
            </a:r>
            <a:r>
              <a:rPr lang="zh-CN" altLang="en-US" sz="2400" dirty="0"/>
              <a:t>。即创建好文件夹。</a:t>
            </a:r>
          </a:p>
          <a:p>
            <a:pPr marL="0" indent="0">
              <a:buNone/>
            </a:pPr>
            <a:endParaRPr lang="zh-CN" altLang="en-US" sz="2400" dirty="0"/>
          </a:p>
        </p:txBody>
      </p:sp>
    </p:spTree>
    <p:extLst>
      <p:ext uri="{BB962C8B-B14F-4D97-AF65-F5344CB8AC3E}">
        <p14:creationId xmlns:p14="http://schemas.microsoft.com/office/powerpoint/2010/main" val="170070473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14</a:t>
            </a:r>
            <a:r>
              <a:rPr lang="zh-CN" altLang="zh-CN" dirty="0"/>
              <a:t>．选择文件或</a:t>
            </a:r>
            <a:r>
              <a:rPr lang="zh-CN" altLang="zh-CN" dirty="0" smtClean="0"/>
              <a:t>文件夹</a:t>
            </a:r>
            <a:endParaRPr lang="zh-CN" altLang="en-US" dirty="0"/>
          </a:p>
        </p:txBody>
      </p:sp>
      <p:sp>
        <p:nvSpPr>
          <p:cNvPr id="3" name="内容占位符 2"/>
          <p:cNvSpPr>
            <a:spLocks noGrp="1"/>
          </p:cNvSpPr>
          <p:nvPr>
            <p:ph idx="1"/>
          </p:nvPr>
        </p:nvSpPr>
        <p:spPr/>
        <p:txBody>
          <a:bodyPr/>
          <a:lstStyle/>
          <a:p>
            <a:pPr marL="0" indent="0">
              <a:buNone/>
            </a:pPr>
            <a:r>
              <a:rPr lang="en-US" altLang="zh-CN" dirty="0" smtClean="0"/>
              <a:t>Windows</a:t>
            </a:r>
            <a:r>
              <a:rPr lang="zh-CN" altLang="zh-CN" dirty="0" smtClean="0"/>
              <a:t>系统的操作特点是先选择后操作。</a:t>
            </a:r>
            <a:endParaRPr lang="en-US" altLang="zh-CN" dirty="0" smtClean="0"/>
          </a:p>
          <a:p>
            <a:pPr marL="0" indent="0">
              <a:buNone/>
            </a:pPr>
            <a:r>
              <a:rPr lang="zh-CN" altLang="zh-CN" sz="2400" dirty="0"/>
              <a:t>（</a:t>
            </a:r>
            <a:r>
              <a:rPr lang="en-US" altLang="zh-CN" sz="2400" dirty="0"/>
              <a:t>1</a:t>
            </a:r>
            <a:r>
              <a:rPr lang="zh-CN" altLang="zh-CN" sz="2400" dirty="0"/>
              <a:t>）选择单个文件或文件夹</a:t>
            </a:r>
          </a:p>
          <a:p>
            <a:pPr marL="0" indent="0">
              <a:buNone/>
            </a:pPr>
            <a:r>
              <a:rPr lang="zh-CN" altLang="zh-CN" sz="2400" dirty="0"/>
              <a:t>在资源管理器窗口中，转到要选择的文件或文件夹所在位置，然后在资源管理器的窗口单击文件或文件夹，即选中该文件或文件夹。</a:t>
            </a:r>
          </a:p>
          <a:p>
            <a:pPr marL="0" indent="0">
              <a:buNone/>
            </a:pPr>
            <a:r>
              <a:rPr lang="zh-CN" altLang="zh-CN" sz="2400" dirty="0"/>
              <a:t>（</a:t>
            </a:r>
            <a:r>
              <a:rPr lang="en-US" altLang="zh-CN" sz="2400" dirty="0"/>
              <a:t>2</a:t>
            </a:r>
            <a:r>
              <a:rPr lang="zh-CN" altLang="zh-CN" sz="2400" dirty="0"/>
              <a:t>）选择连续的多个文件或文件夹</a:t>
            </a:r>
          </a:p>
          <a:p>
            <a:pPr marL="0" indent="0">
              <a:buNone/>
            </a:pPr>
            <a:r>
              <a:rPr lang="zh-CN" altLang="zh-CN" sz="2400" dirty="0"/>
              <a:t>单击连续文件或文件夹中的第一个文件或文件夹，然后按住</a:t>
            </a:r>
            <a:r>
              <a:rPr lang="en-US" altLang="zh-CN" sz="2400" dirty="0"/>
              <a:t>Shift</a:t>
            </a:r>
            <a:r>
              <a:rPr lang="zh-CN" altLang="zh-CN" sz="2400" dirty="0"/>
              <a:t>键再单击最后一个要选的文件或文件夹。</a:t>
            </a:r>
          </a:p>
          <a:p>
            <a:pPr marL="0" indent="0">
              <a:buNone/>
            </a:pPr>
            <a:r>
              <a:rPr lang="zh-CN" altLang="zh-CN" sz="2400" dirty="0"/>
              <a:t>（</a:t>
            </a:r>
            <a:r>
              <a:rPr lang="en-US" altLang="zh-CN" sz="2400" dirty="0"/>
              <a:t>3</a:t>
            </a:r>
            <a:r>
              <a:rPr lang="zh-CN" altLang="zh-CN" sz="2400" dirty="0"/>
              <a:t>）选择不连续的多个文件或文件夹</a:t>
            </a:r>
          </a:p>
          <a:p>
            <a:pPr marL="0" indent="0">
              <a:buNone/>
            </a:pPr>
            <a:r>
              <a:rPr lang="zh-CN" altLang="zh-CN" sz="2400" dirty="0"/>
              <a:t>按住</a:t>
            </a:r>
            <a:r>
              <a:rPr lang="en-US" altLang="zh-CN" sz="2400" dirty="0"/>
              <a:t>Ctrl</a:t>
            </a:r>
            <a:r>
              <a:rPr lang="zh-CN" altLang="zh-CN" sz="2400" dirty="0"/>
              <a:t>，再依次单击要选中的文件或文件夹即可。</a:t>
            </a:r>
          </a:p>
          <a:p>
            <a:pPr marL="0" indent="0">
              <a:buNone/>
            </a:pPr>
            <a:endParaRPr lang="zh-CN" altLang="en-US" dirty="0"/>
          </a:p>
        </p:txBody>
      </p:sp>
    </p:spTree>
    <p:extLst>
      <p:ext uri="{BB962C8B-B14F-4D97-AF65-F5344CB8AC3E}">
        <p14:creationId xmlns:p14="http://schemas.microsoft.com/office/powerpoint/2010/main" val="163412950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14</a:t>
            </a:r>
            <a:r>
              <a:rPr lang="zh-CN" altLang="zh-CN" dirty="0"/>
              <a:t>．选择文件或</a:t>
            </a:r>
            <a:r>
              <a:rPr lang="zh-CN" altLang="zh-CN" dirty="0" smtClean="0"/>
              <a:t>文件夹</a:t>
            </a:r>
            <a:r>
              <a:rPr lang="zh-CN" altLang="en-US" dirty="0" smtClean="0"/>
              <a:t>（续）</a:t>
            </a:r>
            <a:endParaRPr lang="zh-CN" altLang="en-US" dirty="0"/>
          </a:p>
        </p:txBody>
      </p:sp>
      <p:sp>
        <p:nvSpPr>
          <p:cNvPr id="3" name="内容占位符 2"/>
          <p:cNvSpPr>
            <a:spLocks noGrp="1"/>
          </p:cNvSpPr>
          <p:nvPr>
            <p:ph idx="1"/>
          </p:nvPr>
        </p:nvSpPr>
        <p:spPr/>
        <p:txBody>
          <a:bodyPr/>
          <a:lstStyle/>
          <a:p>
            <a:pPr marL="0" indent="0">
              <a:buNone/>
            </a:pPr>
            <a:r>
              <a:rPr lang="zh-CN" altLang="en-US" dirty="0"/>
              <a:t>（</a:t>
            </a:r>
            <a:r>
              <a:rPr lang="en-US" altLang="zh-CN" dirty="0"/>
              <a:t>4</a:t>
            </a:r>
            <a:r>
              <a:rPr lang="zh-CN" altLang="en-US" dirty="0"/>
              <a:t>）选择全部文件或文件夹</a:t>
            </a:r>
          </a:p>
          <a:p>
            <a:pPr marL="0" indent="0">
              <a:buNone/>
            </a:pPr>
            <a:r>
              <a:rPr lang="zh-CN" altLang="en-US" dirty="0"/>
              <a:t>如想选中当前文件夹中所有文件和文件夹，常用方法有以下几种：</a:t>
            </a:r>
          </a:p>
          <a:p>
            <a:pPr marL="0" indent="0">
              <a:buNone/>
            </a:pPr>
            <a:r>
              <a:rPr lang="zh-CN" altLang="en-US" dirty="0"/>
              <a:t>方法一：按</a:t>
            </a:r>
            <a:r>
              <a:rPr lang="en-US" altLang="zh-CN" dirty="0" err="1"/>
              <a:t>Ctrl+A</a:t>
            </a:r>
            <a:r>
              <a:rPr lang="zh-CN" altLang="en-US" dirty="0"/>
              <a:t>。</a:t>
            </a:r>
          </a:p>
          <a:p>
            <a:pPr marL="0" indent="0">
              <a:buNone/>
            </a:pPr>
            <a:r>
              <a:rPr lang="zh-CN" altLang="en-US" dirty="0"/>
              <a:t>方法二：执行</a:t>
            </a:r>
            <a:r>
              <a:rPr lang="zh-CN" altLang="en-US" dirty="0" smtClean="0"/>
              <a:t>“组织”</a:t>
            </a:r>
            <a:r>
              <a:rPr lang="zh-CN" altLang="en-US" dirty="0"/>
              <a:t>→“全部选中”菜单命令。</a:t>
            </a:r>
          </a:p>
          <a:p>
            <a:pPr marL="0" indent="0">
              <a:buNone/>
            </a:pPr>
            <a:r>
              <a:rPr lang="zh-CN" altLang="en-US" dirty="0"/>
              <a:t>方法三：从当前文件夹窗口区域的某个顶角处，向其对角拖动鼠标，框选中所有文件或文件夹</a:t>
            </a:r>
            <a:r>
              <a:rPr lang="zh-CN" altLang="en-US" dirty="0" smtClean="0"/>
              <a:t>。</a:t>
            </a:r>
            <a:endParaRPr lang="zh-CN" altLang="en-US" dirty="0"/>
          </a:p>
        </p:txBody>
      </p:sp>
    </p:spTree>
    <p:extLst>
      <p:ext uri="{BB962C8B-B14F-4D97-AF65-F5344CB8AC3E}">
        <p14:creationId xmlns:p14="http://schemas.microsoft.com/office/powerpoint/2010/main" val="414803699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14</a:t>
            </a:r>
            <a:r>
              <a:rPr lang="zh-CN" altLang="zh-CN" dirty="0"/>
              <a:t>．选择文件或文件夹</a:t>
            </a:r>
            <a:r>
              <a:rPr lang="zh-CN" altLang="en-US" dirty="0"/>
              <a:t>（续）</a:t>
            </a:r>
          </a:p>
        </p:txBody>
      </p:sp>
      <p:sp>
        <p:nvSpPr>
          <p:cNvPr id="3" name="内容占位符 2"/>
          <p:cNvSpPr>
            <a:spLocks noGrp="1"/>
          </p:cNvSpPr>
          <p:nvPr>
            <p:ph idx="1"/>
          </p:nvPr>
        </p:nvSpPr>
        <p:spPr/>
        <p:txBody>
          <a:bodyPr/>
          <a:lstStyle/>
          <a:p>
            <a:pPr marL="0" indent="0">
              <a:buNone/>
            </a:pPr>
            <a:r>
              <a:rPr lang="zh-CN" altLang="en-US" sz="2600" dirty="0">
                <a:solidFill>
                  <a:srgbClr val="FF0000"/>
                </a:solidFill>
              </a:rPr>
              <a:t>（</a:t>
            </a:r>
            <a:r>
              <a:rPr lang="en-US" altLang="zh-CN" sz="2600" dirty="0">
                <a:solidFill>
                  <a:srgbClr val="FF0000"/>
                </a:solidFill>
              </a:rPr>
              <a:t>5</a:t>
            </a:r>
            <a:r>
              <a:rPr lang="zh-CN" altLang="en-US" sz="2600" dirty="0">
                <a:solidFill>
                  <a:srgbClr val="FF0000"/>
                </a:solidFill>
              </a:rPr>
              <a:t>）反向选择文件或文件夹</a:t>
            </a:r>
          </a:p>
          <a:p>
            <a:pPr marL="0" indent="0">
              <a:buNone/>
            </a:pPr>
            <a:r>
              <a:rPr lang="zh-CN" altLang="en-US" sz="2600" dirty="0"/>
              <a:t>先选择不需要的文件或文件夹，再</a:t>
            </a:r>
            <a:r>
              <a:rPr lang="zh-CN" altLang="en-US" sz="2600" dirty="0" smtClean="0"/>
              <a:t>单击“组织”</a:t>
            </a:r>
            <a:r>
              <a:rPr lang="zh-CN" altLang="en-US" sz="2600" dirty="0"/>
              <a:t>→“反向选定”菜单命令，这种方法常用于选择除个别文件或文件夹以外的所有文件和文件夹。</a:t>
            </a:r>
          </a:p>
          <a:p>
            <a:pPr marL="0" indent="0">
              <a:buNone/>
            </a:pPr>
            <a:r>
              <a:rPr lang="zh-CN" altLang="en-US" sz="2600" dirty="0"/>
              <a:t>（</a:t>
            </a:r>
            <a:r>
              <a:rPr lang="en-US" altLang="zh-CN" sz="2600" dirty="0">
                <a:solidFill>
                  <a:srgbClr val="FF0000"/>
                </a:solidFill>
              </a:rPr>
              <a:t>6</a:t>
            </a:r>
            <a:r>
              <a:rPr lang="zh-CN" altLang="en-US" sz="2600" dirty="0">
                <a:solidFill>
                  <a:srgbClr val="FF0000"/>
                </a:solidFill>
              </a:rPr>
              <a:t>）取消文件或文件夹的选择</a:t>
            </a:r>
          </a:p>
          <a:p>
            <a:pPr marL="0" indent="0">
              <a:buNone/>
            </a:pPr>
            <a:r>
              <a:rPr lang="zh-CN" altLang="en-US" sz="2600" dirty="0"/>
              <a:t>如取消个别文件或文件夹的选择，可按住</a:t>
            </a:r>
            <a:r>
              <a:rPr lang="en-US" altLang="zh-CN" sz="2600" dirty="0"/>
              <a:t>Ctrl</a:t>
            </a:r>
            <a:r>
              <a:rPr lang="zh-CN" altLang="en-US" sz="2600" dirty="0"/>
              <a:t>键，然后单击已选中的文件或文件夹，即可取消选择。</a:t>
            </a:r>
          </a:p>
          <a:p>
            <a:pPr marL="0" indent="0">
              <a:buNone/>
            </a:pPr>
            <a:r>
              <a:rPr lang="zh-CN" altLang="en-US" sz="2600" dirty="0"/>
              <a:t>取消所有的选择，则在选择文件或文件夹图标外，单击鼠标，即可取消所有的选择。</a:t>
            </a:r>
          </a:p>
          <a:p>
            <a:pPr marL="0" indent="0">
              <a:buNone/>
            </a:pPr>
            <a:endParaRPr lang="zh-CN" altLang="en-US" sz="2600" dirty="0"/>
          </a:p>
          <a:p>
            <a:pPr marL="0" indent="0">
              <a:buNone/>
            </a:pPr>
            <a:endParaRPr lang="zh-CN" altLang="en-US" sz="2600" dirty="0"/>
          </a:p>
        </p:txBody>
      </p:sp>
    </p:spTree>
    <p:extLst>
      <p:ext uri="{BB962C8B-B14F-4D97-AF65-F5344CB8AC3E}">
        <p14:creationId xmlns:p14="http://schemas.microsoft.com/office/powerpoint/2010/main" val="28439648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800" dirty="0"/>
              <a:t>2.1</a:t>
            </a:r>
            <a:r>
              <a:rPr lang="zh-CN" altLang="zh-CN" sz="2800" dirty="0"/>
              <a:t>　中文</a:t>
            </a:r>
            <a:r>
              <a:rPr lang="en-US" altLang="zh-CN" sz="2800" dirty="0"/>
              <a:t>Windows 7</a:t>
            </a:r>
            <a:r>
              <a:rPr lang="zh-CN" altLang="zh-CN" sz="2800" dirty="0"/>
              <a:t>开机与关机</a:t>
            </a:r>
            <a:r>
              <a:rPr lang="en-US" altLang="zh-CN" sz="2800" dirty="0"/>
              <a:t>- - -</a:t>
            </a:r>
            <a:r>
              <a:rPr lang="zh-CN" altLang="en-US" sz="2800" dirty="0" smtClean="0"/>
              <a:t>操作</a:t>
            </a:r>
            <a:r>
              <a:rPr lang="zh-CN" altLang="zh-CN" sz="2800" dirty="0"/>
              <a:t>过程</a:t>
            </a:r>
            <a:endParaRPr lang="zh-CN" altLang="en-US" sz="2800" dirty="0"/>
          </a:p>
        </p:txBody>
      </p:sp>
      <p:sp>
        <p:nvSpPr>
          <p:cNvPr id="3" name="内容占位符 2"/>
          <p:cNvSpPr>
            <a:spLocks noGrp="1"/>
          </p:cNvSpPr>
          <p:nvPr>
            <p:ph idx="1"/>
          </p:nvPr>
        </p:nvSpPr>
        <p:spPr/>
        <p:txBody>
          <a:bodyPr/>
          <a:lstStyle/>
          <a:p>
            <a:pPr>
              <a:lnSpc>
                <a:spcPct val="120000"/>
              </a:lnSpc>
            </a:pPr>
            <a:r>
              <a:rPr lang="zh-CN" altLang="en-US" sz="2800" dirty="0" smtClean="0"/>
              <a:t>特</a:t>
            </a:r>
            <a:r>
              <a:rPr lang="zh-CN" altLang="en-US" sz="2800" kern="100" dirty="0" smtClean="0">
                <a:cs typeface="Times New Roman"/>
              </a:rPr>
              <a:t>别注意几种“</a:t>
            </a:r>
            <a:r>
              <a:rPr lang="zh-CN" altLang="zh-CN" sz="2800" dirty="0" smtClean="0"/>
              <a:t>退出</a:t>
            </a:r>
            <a:r>
              <a:rPr lang="en-US" altLang="zh-CN" sz="2800" dirty="0"/>
              <a:t>Windows </a:t>
            </a:r>
            <a:r>
              <a:rPr lang="en-US" altLang="zh-CN" sz="2800" dirty="0" smtClean="0"/>
              <a:t>7</a:t>
            </a:r>
            <a:r>
              <a:rPr lang="zh-CN" altLang="en-US" sz="2800" dirty="0" smtClean="0"/>
              <a:t>”的操作方法介绍</a:t>
            </a:r>
            <a:endParaRPr lang="zh-CN" altLang="en-US" sz="2800" dirty="0"/>
          </a:p>
        </p:txBody>
      </p:sp>
    </p:spTree>
    <p:extLst>
      <p:ext uri="{BB962C8B-B14F-4D97-AF65-F5344CB8AC3E}">
        <p14:creationId xmlns:p14="http://schemas.microsoft.com/office/powerpoint/2010/main" val="277546930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15</a:t>
            </a:r>
            <a:r>
              <a:rPr lang="zh-CN" altLang="en-US" dirty="0"/>
              <a:t>．复制和移动文件或</a:t>
            </a:r>
            <a:r>
              <a:rPr lang="zh-CN" altLang="en-US" dirty="0" smtClean="0"/>
              <a:t>文件夹</a:t>
            </a:r>
            <a:endParaRPr lang="zh-CN" altLang="en-US" dirty="0"/>
          </a:p>
        </p:txBody>
      </p:sp>
      <p:sp>
        <p:nvSpPr>
          <p:cNvPr id="3" name="内容占位符 2"/>
          <p:cNvSpPr>
            <a:spLocks noGrp="1"/>
          </p:cNvSpPr>
          <p:nvPr>
            <p:ph idx="1"/>
          </p:nvPr>
        </p:nvSpPr>
        <p:spPr/>
        <p:txBody>
          <a:bodyPr/>
          <a:lstStyle/>
          <a:p>
            <a:r>
              <a:rPr lang="zh-CN" altLang="en-US" dirty="0" smtClean="0">
                <a:solidFill>
                  <a:srgbClr val="FF0000"/>
                </a:solidFill>
              </a:rPr>
              <a:t>复制</a:t>
            </a:r>
            <a:r>
              <a:rPr lang="zh-CN" altLang="en-US" dirty="0">
                <a:solidFill>
                  <a:srgbClr val="FF0000"/>
                </a:solidFill>
              </a:rPr>
              <a:t>文件或文件夹</a:t>
            </a:r>
            <a:r>
              <a:rPr lang="zh-CN" altLang="en-US" dirty="0"/>
              <a:t>即是将选中的文件或文件夹，在目标位置也放一份，源文件或文件夹还存在</a:t>
            </a:r>
            <a:r>
              <a:rPr lang="zh-CN" altLang="en-US" dirty="0" smtClean="0"/>
              <a:t>。</a:t>
            </a:r>
            <a:endParaRPr lang="en-US" altLang="zh-CN" dirty="0" smtClean="0"/>
          </a:p>
          <a:p>
            <a:r>
              <a:rPr lang="zh-CN" altLang="en-US" dirty="0" smtClean="0">
                <a:solidFill>
                  <a:srgbClr val="FF0000"/>
                </a:solidFill>
              </a:rPr>
              <a:t>移动</a:t>
            </a:r>
            <a:r>
              <a:rPr lang="zh-CN" altLang="en-US" dirty="0">
                <a:solidFill>
                  <a:srgbClr val="FF0000"/>
                </a:solidFill>
              </a:rPr>
              <a:t>文件或文件夹</a:t>
            </a:r>
            <a:r>
              <a:rPr lang="zh-CN" altLang="en-US" dirty="0"/>
              <a:t>是将选中的文件或文件夹移到目标文件夹下，原来位置源文件或文件夹不存在了。</a:t>
            </a:r>
          </a:p>
          <a:p>
            <a:endParaRPr lang="zh-CN" altLang="en-US" dirty="0"/>
          </a:p>
        </p:txBody>
      </p:sp>
    </p:spTree>
    <p:extLst>
      <p:ext uri="{BB962C8B-B14F-4D97-AF65-F5344CB8AC3E}">
        <p14:creationId xmlns:p14="http://schemas.microsoft.com/office/powerpoint/2010/main" val="66239365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15</a:t>
            </a:r>
            <a:r>
              <a:rPr lang="zh-CN" altLang="en-US" dirty="0"/>
              <a:t>．复制和移动文件或文件夹</a:t>
            </a:r>
          </a:p>
        </p:txBody>
      </p:sp>
      <p:sp>
        <p:nvSpPr>
          <p:cNvPr id="3" name="内容占位符 2"/>
          <p:cNvSpPr>
            <a:spLocks noGrp="1"/>
          </p:cNvSpPr>
          <p:nvPr>
            <p:ph idx="1"/>
          </p:nvPr>
        </p:nvSpPr>
        <p:spPr/>
        <p:txBody>
          <a:bodyPr/>
          <a:lstStyle/>
          <a:p>
            <a:r>
              <a:rPr lang="zh-CN" altLang="en-US" sz="2600" dirty="0"/>
              <a:t>①复制：如果是同一个驱动器的两个文件夹间进行复制，则在拖动对象到目标位置的同时按住</a:t>
            </a:r>
            <a:r>
              <a:rPr lang="en-US" altLang="zh-CN" sz="2600" dirty="0"/>
              <a:t>Ctrl</a:t>
            </a:r>
            <a:r>
              <a:rPr lang="zh-CN" altLang="en-US" sz="2600" dirty="0"/>
              <a:t>键；如是在不同的驱动器的两个文件夹间进行复制，直接拖动对象到目标位置即可实现复制。在拖动过程中鼠标指针右边会有一个“＋”。</a:t>
            </a:r>
          </a:p>
          <a:p>
            <a:r>
              <a:rPr lang="zh-CN" altLang="en-US" sz="2600" dirty="0"/>
              <a:t>②移动：如果是同一个驱动器的两个文件夹间进行移动，则直接拖动对象到目标位置，即实现移动；如是在不同的驱动器的两个文件夹间进行移动，在拖动对象到目标位置的同时按住</a:t>
            </a:r>
            <a:r>
              <a:rPr lang="en-US" altLang="zh-CN" sz="2600" dirty="0"/>
              <a:t>Shift</a:t>
            </a:r>
            <a:r>
              <a:rPr lang="zh-CN" altLang="en-US" sz="2600" dirty="0"/>
              <a:t>键即可实现移动。</a:t>
            </a:r>
          </a:p>
          <a:p>
            <a:endParaRPr lang="zh-CN" altLang="en-US" sz="2600" dirty="0"/>
          </a:p>
        </p:txBody>
      </p:sp>
    </p:spTree>
    <p:extLst>
      <p:ext uri="{BB962C8B-B14F-4D97-AF65-F5344CB8AC3E}">
        <p14:creationId xmlns:p14="http://schemas.microsoft.com/office/powerpoint/2010/main" val="52268074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15</a:t>
            </a:r>
            <a:r>
              <a:rPr lang="zh-CN" altLang="en-US" dirty="0"/>
              <a:t>．复制和移动文件或文件夹</a:t>
            </a:r>
          </a:p>
        </p:txBody>
      </p:sp>
      <p:sp>
        <p:nvSpPr>
          <p:cNvPr id="3" name="内容占位符 2"/>
          <p:cNvSpPr>
            <a:spLocks noGrp="1"/>
          </p:cNvSpPr>
          <p:nvPr>
            <p:ph idx="1"/>
          </p:nvPr>
        </p:nvSpPr>
        <p:spPr/>
        <p:txBody>
          <a:bodyPr/>
          <a:lstStyle/>
          <a:p>
            <a:pPr marL="0" indent="0">
              <a:buNone/>
            </a:pPr>
            <a:r>
              <a:rPr lang="zh-CN" altLang="zh-CN" dirty="0"/>
              <a:t>（</a:t>
            </a:r>
            <a:r>
              <a:rPr lang="en-US" altLang="zh-CN" dirty="0"/>
              <a:t>2</a:t>
            </a:r>
            <a:r>
              <a:rPr lang="zh-CN" altLang="zh-CN" dirty="0"/>
              <a:t>）利用命令或快捷菜单，操作步骤如下：</a:t>
            </a:r>
          </a:p>
          <a:p>
            <a:pPr marL="0" indent="0">
              <a:buNone/>
            </a:pPr>
            <a:r>
              <a:rPr lang="zh-CN" altLang="zh-CN" dirty="0"/>
              <a:t>①选择要复制（或移动）的文件或文件夹。</a:t>
            </a:r>
          </a:p>
          <a:p>
            <a:pPr marL="0" indent="0">
              <a:buNone/>
            </a:pPr>
            <a:r>
              <a:rPr lang="zh-CN" altLang="zh-CN" dirty="0"/>
              <a:t>②执行“组织”菜单中的“复制”命令（或“剪切”命令），或按快捷键</a:t>
            </a:r>
            <a:r>
              <a:rPr lang="en-US" altLang="zh-CN" dirty="0" err="1"/>
              <a:t>Ctrl+C</a:t>
            </a:r>
            <a:r>
              <a:rPr lang="zh-CN" altLang="zh-CN" dirty="0"/>
              <a:t>（或按</a:t>
            </a:r>
            <a:r>
              <a:rPr lang="en-US" altLang="zh-CN" dirty="0" err="1"/>
              <a:t>Ctrl+X</a:t>
            </a:r>
            <a:r>
              <a:rPr lang="zh-CN" altLang="zh-CN" dirty="0"/>
              <a:t>）。</a:t>
            </a:r>
          </a:p>
          <a:p>
            <a:pPr marL="0" indent="0">
              <a:buNone/>
            </a:pPr>
            <a:r>
              <a:rPr lang="zh-CN" altLang="zh-CN" dirty="0"/>
              <a:t>③转到目标文件夹。</a:t>
            </a:r>
          </a:p>
          <a:p>
            <a:pPr marL="0" indent="0">
              <a:buNone/>
            </a:pPr>
            <a:r>
              <a:rPr lang="zh-CN" altLang="zh-CN" dirty="0"/>
              <a:t>④执行“组织”菜单中的“粘贴”命令，或按快捷键</a:t>
            </a:r>
            <a:r>
              <a:rPr lang="en-US" altLang="zh-CN" dirty="0" err="1"/>
              <a:t>Ctrl+V</a:t>
            </a:r>
            <a:r>
              <a:rPr lang="zh-CN" altLang="zh-CN" dirty="0"/>
              <a:t>，即完成文件的复制（或移动）。</a:t>
            </a:r>
          </a:p>
          <a:p>
            <a:pPr marL="0" indent="0">
              <a:buNone/>
            </a:pPr>
            <a:endParaRPr lang="zh-CN" altLang="en-US" dirty="0"/>
          </a:p>
        </p:txBody>
      </p:sp>
    </p:spTree>
    <p:extLst>
      <p:ext uri="{BB962C8B-B14F-4D97-AF65-F5344CB8AC3E}">
        <p14:creationId xmlns:p14="http://schemas.microsoft.com/office/powerpoint/2010/main" val="281563395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16</a:t>
            </a:r>
            <a:r>
              <a:rPr lang="zh-CN" altLang="en-US" dirty="0"/>
              <a:t>．删除和还原文件或</a:t>
            </a:r>
            <a:r>
              <a:rPr lang="zh-CN" altLang="en-US" dirty="0" smtClean="0"/>
              <a:t>文件夹</a:t>
            </a:r>
            <a:endParaRPr lang="zh-CN" altLang="en-US" dirty="0"/>
          </a:p>
        </p:txBody>
      </p:sp>
      <p:sp>
        <p:nvSpPr>
          <p:cNvPr id="3" name="内容占位符 2"/>
          <p:cNvSpPr>
            <a:spLocks noGrp="1"/>
          </p:cNvSpPr>
          <p:nvPr>
            <p:ph idx="1"/>
          </p:nvPr>
        </p:nvSpPr>
        <p:spPr/>
        <p:txBody>
          <a:bodyPr/>
          <a:lstStyle/>
          <a:p>
            <a:pPr marL="0" indent="0">
              <a:buNone/>
            </a:pPr>
            <a:r>
              <a:rPr lang="zh-CN" altLang="en-US" dirty="0" smtClean="0"/>
              <a:t>要</a:t>
            </a:r>
            <a:r>
              <a:rPr lang="zh-CN" altLang="en-US" dirty="0"/>
              <a:t>删除文件或文件夹时，选中要删除的文件或文件夹，然后执行以下任一操作即可删除：</a:t>
            </a:r>
          </a:p>
          <a:p>
            <a:pPr marL="0" indent="0">
              <a:buNone/>
            </a:pPr>
            <a:r>
              <a:rPr lang="zh-CN" altLang="en-US" dirty="0"/>
              <a:t>（</a:t>
            </a:r>
            <a:r>
              <a:rPr lang="en-US" altLang="zh-CN" dirty="0"/>
              <a:t>1</a:t>
            </a:r>
            <a:r>
              <a:rPr lang="zh-CN" altLang="en-US" dirty="0"/>
              <a:t>）按</a:t>
            </a:r>
            <a:r>
              <a:rPr lang="en-US" altLang="zh-CN" dirty="0"/>
              <a:t>Del</a:t>
            </a:r>
            <a:r>
              <a:rPr lang="zh-CN" altLang="en-US" dirty="0"/>
              <a:t>或</a:t>
            </a:r>
            <a:r>
              <a:rPr lang="en-US" altLang="zh-CN" dirty="0"/>
              <a:t>Delete</a:t>
            </a:r>
            <a:r>
              <a:rPr lang="zh-CN" altLang="en-US" dirty="0"/>
              <a:t>键。</a:t>
            </a:r>
          </a:p>
          <a:p>
            <a:pPr marL="0" indent="0">
              <a:buNone/>
            </a:pPr>
            <a:r>
              <a:rPr lang="zh-CN" altLang="en-US" dirty="0"/>
              <a:t>（</a:t>
            </a:r>
            <a:r>
              <a:rPr lang="en-US" altLang="zh-CN" dirty="0"/>
              <a:t>2</a:t>
            </a:r>
            <a:r>
              <a:rPr lang="zh-CN" altLang="en-US" dirty="0"/>
              <a:t>）单击“组织文件”菜单中的“删除”命令。</a:t>
            </a:r>
          </a:p>
          <a:p>
            <a:pPr marL="0" indent="0">
              <a:buNone/>
            </a:pPr>
            <a:r>
              <a:rPr lang="zh-CN" altLang="en-US" dirty="0"/>
              <a:t>（</a:t>
            </a:r>
            <a:r>
              <a:rPr lang="en-US" altLang="zh-CN" dirty="0"/>
              <a:t>3</a:t>
            </a:r>
            <a:r>
              <a:rPr lang="zh-CN" altLang="en-US" dirty="0"/>
              <a:t>）直接将选中对象拖动到回收站中</a:t>
            </a:r>
          </a:p>
          <a:p>
            <a:pPr marL="0" indent="0">
              <a:buNone/>
            </a:pPr>
            <a:endParaRPr lang="zh-CN" altLang="en-US" dirty="0"/>
          </a:p>
        </p:txBody>
      </p:sp>
    </p:spTree>
    <p:extLst>
      <p:ext uri="{BB962C8B-B14F-4D97-AF65-F5344CB8AC3E}">
        <p14:creationId xmlns:p14="http://schemas.microsoft.com/office/powerpoint/2010/main" val="154073414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16</a:t>
            </a:r>
            <a:r>
              <a:rPr lang="zh-CN" altLang="en-US" dirty="0"/>
              <a:t>．删除和还原文件或</a:t>
            </a:r>
            <a:r>
              <a:rPr lang="zh-CN" altLang="en-US" dirty="0" smtClean="0"/>
              <a:t>文件夹（续）</a:t>
            </a:r>
            <a:endParaRPr lang="zh-CN" altLang="en-US" dirty="0"/>
          </a:p>
        </p:txBody>
      </p:sp>
      <p:sp>
        <p:nvSpPr>
          <p:cNvPr id="3" name="内容占位符 2"/>
          <p:cNvSpPr>
            <a:spLocks noGrp="1"/>
          </p:cNvSpPr>
          <p:nvPr>
            <p:ph idx="1"/>
          </p:nvPr>
        </p:nvSpPr>
        <p:spPr/>
        <p:txBody>
          <a:bodyPr/>
          <a:lstStyle/>
          <a:p>
            <a:r>
              <a:rPr lang="zh-CN" altLang="en-US" dirty="0">
                <a:solidFill>
                  <a:srgbClr val="FF0000"/>
                </a:solidFill>
              </a:rPr>
              <a:t>还原文件的方法：</a:t>
            </a:r>
            <a:r>
              <a:rPr lang="zh-CN" altLang="en-US" dirty="0"/>
              <a:t>双击桌面上的回收站图标，打开“回收站”窗口。在窗口选中要还原的文件，在工具栏上，单击“还原此项目”按钮。即可将选中文件还原到删除之前所在位置。</a:t>
            </a:r>
          </a:p>
          <a:p>
            <a:r>
              <a:rPr lang="zh-CN" altLang="en-US" dirty="0">
                <a:solidFill>
                  <a:srgbClr val="FF0000"/>
                </a:solidFill>
              </a:rPr>
              <a:t>彻底删除文件：</a:t>
            </a:r>
            <a:r>
              <a:rPr lang="zh-CN" altLang="en-US" dirty="0"/>
              <a:t>在回收站窗口中选中要彻底删除的文件，然后按</a:t>
            </a:r>
            <a:r>
              <a:rPr lang="en-US" altLang="zh-CN" dirty="0"/>
              <a:t>Delete</a:t>
            </a:r>
            <a:r>
              <a:rPr lang="zh-CN" altLang="en-US" dirty="0"/>
              <a:t>键，在系统弹出的“确认删除文件”对话框中单击</a:t>
            </a:r>
            <a:r>
              <a:rPr lang="en-US" altLang="zh-CN" dirty="0"/>
              <a:t>【</a:t>
            </a:r>
            <a:r>
              <a:rPr lang="zh-CN" altLang="en-US" dirty="0"/>
              <a:t>是</a:t>
            </a:r>
            <a:r>
              <a:rPr lang="en-US" altLang="zh-CN" dirty="0"/>
              <a:t>】</a:t>
            </a:r>
            <a:r>
              <a:rPr lang="zh-CN" altLang="en-US" dirty="0"/>
              <a:t>命令按钮。</a:t>
            </a:r>
          </a:p>
          <a:p>
            <a:endParaRPr lang="zh-CN" altLang="en-US" dirty="0"/>
          </a:p>
        </p:txBody>
      </p:sp>
    </p:spTree>
    <p:extLst>
      <p:ext uri="{BB962C8B-B14F-4D97-AF65-F5344CB8AC3E}">
        <p14:creationId xmlns:p14="http://schemas.microsoft.com/office/powerpoint/2010/main" val="52138580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17.</a:t>
            </a:r>
            <a:r>
              <a:rPr lang="zh-CN" altLang="en-US" dirty="0"/>
              <a:t>打开</a:t>
            </a:r>
            <a:r>
              <a:rPr lang="zh-CN" altLang="en-US" dirty="0" smtClean="0"/>
              <a:t>文件</a:t>
            </a:r>
            <a:endParaRPr lang="zh-CN" altLang="en-US" dirty="0"/>
          </a:p>
        </p:txBody>
      </p:sp>
      <p:sp>
        <p:nvSpPr>
          <p:cNvPr id="3" name="内容占位符 2"/>
          <p:cNvSpPr>
            <a:spLocks noGrp="1"/>
          </p:cNvSpPr>
          <p:nvPr>
            <p:ph idx="1"/>
          </p:nvPr>
        </p:nvSpPr>
        <p:spPr/>
        <p:txBody>
          <a:bodyPr/>
          <a:lstStyle/>
          <a:p>
            <a:r>
              <a:rPr lang="zh-CN" altLang="en-US" dirty="0" smtClean="0"/>
              <a:t>若要</a:t>
            </a:r>
            <a:r>
              <a:rPr lang="zh-CN" altLang="en-US" dirty="0"/>
              <a:t>打开某个文件，则双击它。该文件将通常在曾用于创建或更改它的程序中打开。</a:t>
            </a:r>
          </a:p>
        </p:txBody>
      </p:sp>
    </p:spTree>
    <p:extLst>
      <p:ext uri="{BB962C8B-B14F-4D97-AF65-F5344CB8AC3E}">
        <p14:creationId xmlns:p14="http://schemas.microsoft.com/office/powerpoint/2010/main" val="159673831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18</a:t>
            </a:r>
            <a:r>
              <a:rPr lang="zh-CN" altLang="zh-CN" dirty="0"/>
              <a:t>．搜索文件或</a:t>
            </a:r>
            <a:r>
              <a:rPr lang="zh-CN" altLang="zh-CN" dirty="0" smtClean="0"/>
              <a:t>文件夹</a:t>
            </a:r>
            <a:endParaRPr lang="zh-CN" altLang="en-US" dirty="0"/>
          </a:p>
        </p:txBody>
      </p:sp>
      <p:sp>
        <p:nvSpPr>
          <p:cNvPr id="3" name="内容占位符 2"/>
          <p:cNvSpPr>
            <a:spLocks noGrp="1"/>
          </p:cNvSpPr>
          <p:nvPr>
            <p:ph idx="1"/>
          </p:nvPr>
        </p:nvSpPr>
        <p:spPr/>
        <p:txBody>
          <a:bodyPr/>
          <a:lstStyle/>
          <a:p>
            <a:r>
              <a:rPr lang="zh-CN" altLang="zh-CN" dirty="0" smtClean="0"/>
              <a:t>对</a:t>
            </a:r>
            <a:r>
              <a:rPr lang="zh-CN" altLang="zh-CN" dirty="0"/>
              <a:t>文件和文件夹、打印机、用户以及其他网络计算机都可以进行搜索。</a:t>
            </a:r>
          </a:p>
          <a:p>
            <a:r>
              <a:rPr lang="en-US" altLang="zh-CN" dirty="0"/>
              <a:t>Windows 7</a:t>
            </a:r>
            <a:r>
              <a:rPr lang="zh-CN" altLang="zh-CN" dirty="0"/>
              <a:t>中的搜索框是无所不在</a:t>
            </a:r>
            <a:r>
              <a:rPr lang="zh-CN" altLang="zh-CN" dirty="0" smtClean="0"/>
              <a:t>。</a:t>
            </a:r>
            <a:endParaRPr lang="en-US" altLang="zh-CN" dirty="0" smtClean="0"/>
          </a:p>
          <a:p>
            <a:r>
              <a:rPr lang="zh-CN" altLang="zh-CN" dirty="0"/>
              <a:t>通配符是一类键盘字符：星号</a:t>
            </a:r>
            <a:r>
              <a:rPr lang="en-US" altLang="zh-CN" dirty="0"/>
              <a:t>(*)</a:t>
            </a:r>
            <a:r>
              <a:rPr lang="zh-CN" altLang="zh-CN" dirty="0"/>
              <a:t>和问号</a:t>
            </a:r>
            <a:r>
              <a:rPr lang="en-US" altLang="zh-CN" dirty="0"/>
              <a:t>(?)</a:t>
            </a:r>
            <a:r>
              <a:rPr lang="zh-CN" altLang="zh-CN" dirty="0"/>
              <a:t>。</a:t>
            </a:r>
          </a:p>
          <a:p>
            <a:r>
              <a:rPr lang="zh-CN" altLang="zh-CN" dirty="0"/>
              <a:t>星号（</a:t>
            </a:r>
            <a:r>
              <a:rPr lang="en-US" altLang="zh-CN" dirty="0"/>
              <a:t>*</a:t>
            </a:r>
            <a:r>
              <a:rPr lang="zh-CN" altLang="zh-CN" dirty="0"/>
              <a:t>）：可以使用星号代替</a:t>
            </a:r>
            <a:r>
              <a:rPr lang="en-US" altLang="zh-CN" dirty="0"/>
              <a:t>0</a:t>
            </a:r>
            <a:r>
              <a:rPr lang="zh-CN" altLang="zh-CN" dirty="0"/>
              <a:t>个或多个字符</a:t>
            </a:r>
            <a:r>
              <a:rPr lang="zh-CN" altLang="zh-CN" dirty="0" smtClean="0"/>
              <a:t>。问号</a:t>
            </a:r>
            <a:r>
              <a:rPr lang="zh-CN" altLang="zh-CN" dirty="0"/>
              <a:t>（</a:t>
            </a:r>
            <a:r>
              <a:rPr lang="en-US" altLang="zh-CN" dirty="0"/>
              <a:t>?</a:t>
            </a:r>
            <a:r>
              <a:rPr lang="zh-CN" altLang="zh-CN" dirty="0"/>
              <a:t>）：可以使用问号代替一个字符</a:t>
            </a:r>
            <a:r>
              <a:rPr lang="zh-CN" altLang="zh-CN" dirty="0" smtClean="0"/>
              <a:t>。</a:t>
            </a:r>
            <a:endParaRPr lang="en-US" altLang="zh-CN" dirty="0" smtClean="0"/>
          </a:p>
          <a:p>
            <a:endParaRPr lang="zh-CN" altLang="en-US" dirty="0"/>
          </a:p>
        </p:txBody>
      </p:sp>
    </p:spTree>
    <p:extLst>
      <p:ext uri="{BB962C8B-B14F-4D97-AF65-F5344CB8AC3E}">
        <p14:creationId xmlns:p14="http://schemas.microsoft.com/office/powerpoint/2010/main" val="390532710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18</a:t>
            </a:r>
            <a:r>
              <a:rPr lang="zh-CN" altLang="en-US" dirty="0"/>
              <a:t>．搜索文件或文件夹</a:t>
            </a:r>
          </a:p>
        </p:txBody>
      </p:sp>
      <p:sp>
        <p:nvSpPr>
          <p:cNvPr id="3" name="内容占位符 2"/>
          <p:cNvSpPr>
            <a:spLocks noGrp="1"/>
          </p:cNvSpPr>
          <p:nvPr>
            <p:ph idx="1"/>
          </p:nvPr>
        </p:nvSpPr>
        <p:spPr/>
        <p:txBody>
          <a:bodyPr/>
          <a:lstStyle/>
          <a:p>
            <a:r>
              <a:rPr lang="zh-CN" altLang="en-US" dirty="0" smtClean="0">
                <a:solidFill>
                  <a:srgbClr val="FF0000"/>
                </a:solidFill>
              </a:rPr>
              <a:t>（</a:t>
            </a:r>
            <a:r>
              <a:rPr lang="en-US" altLang="zh-CN" dirty="0" smtClean="0">
                <a:solidFill>
                  <a:srgbClr val="FF0000"/>
                </a:solidFill>
              </a:rPr>
              <a:t>1</a:t>
            </a:r>
            <a:r>
              <a:rPr lang="zh-CN" altLang="en-US" dirty="0" smtClean="0">
                <a:solidFill>
                  <a:srgbClr val="FF0000"/>
                </a:solidFill>
              </a:rPr>
              <a:t>）使用</a:t>
            </a:r>
            <a:r>
              <a:rPr lang="zh-CN" altLang="en-US" dirty="0">
                <a:solidFill>
                  <a:srgbClr val="FF0000"/>
                </a:solidFill>
              </a:rPr>
              <a:t>搜索框搜索文件或文件夹，操作方法如下</a:t>
            </a:r>
            <a:r>
              <a:rPr lang="zh-CN" altLang="en-US" dirty="0"/>
              <a:t>：在搜索框中键入字词或字词的一部分。键入时，将筛选文件夹或库的内容，以反射键入的每个连续字符。看到需要的文件后，即可停止键入。</a:t>
            </a:r>
          </a:p>
          <a:p>
            <a:r>
              <a:rPr lang="zh-CN" altLang="en-US" dirty="0"/>
              <a:t>如果没有找到要查找的文件，则可以通过单击搜索结果底部的某一选项来更改整个搜索范围。例如，如果在文档库中搜索文件，但无法找到该文件，则可以单击“计算机”以将搜索范围扩展整个计算机。</a:t>
            </a:r>
          </a:p>
          <a:p>
            <a:endParaRPr lang="zh-CN" altLang="en-US" dirty="0"/>
          </a:p>
        </p:txBody>
      </p:sp>
    </p:spTree>
    <p:extLst>
      <p:ext uri="{BB962C8B-B14F-4D97-AF65-F5344CB8AC3E}">
        <p14:creationId xmlns:p14="http://schemas.microsoft.com/office/powerpoint/2010/main" val="143484474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18</a:t>
            </a:r>
            <a:r>
              <a:rPr lang="zh-CN" altLang="en-US" dirty="0"/>
              <a:t>．搜索文件或文件夹</a:t>
            </a:r>
          </a:p>
        </p:txBody>
      </p:sp>
      <p:sp>
        <p:nvSpPr>
          <p:cNvPr id="3" name="内容占位符 2"/>
          <p:cNvSpPr>
            <a:spLocks noGrp="1"/>
          </p:cNvSpPr>
          <p:nvPr>
            <p:ph idx="1"/>
          </p:nvPr>
        </p:nvSpPr>
        <p:spPr/>
        <p:txBody>
          <a:bodyPr/>
          <a:lstStyle/>
          <a:p>
            <a:r>
              <a:rPr lang="zh-CN" altLang="en-US" dirty="0">
                <a:solidFill>
                  <a:srgbClr val="FF0000"/>
                </a:solidFill>
              </a:rPr>
              <a:t>（</a:t>
            </a:r>
            <a:r>
              <a:rPr lang="en-US" altLang="zh-CN" dirty="0">
                <a:solidFill>
                  <a:srgbClr val="FF0000"/>
                </a:solidFill>
              </a:rPr>
              <a:t>2</a:t>
            </a:r>
            <a:r>
              <a:rPr lang="zh-CN" altLang="en-US" dirty="0">
                <a:solidFill>
                  <a:srgbClr val="FF0000"/>
                </a:solidFill>
              </a:rPr>
              <a:t>）扩展搜索</a:t>
            </a:r>
            <a:r>
              <a:rPr lang="en-US" altLang="zh-CN" dirty="0">
                <a:solidFill>
                  <a:srgbClr val="FF0000"/>
                </a:solidFill>
              </a:rPr>
              <a:t>:</a:t>
            </a:r>
            <a:r>
              <a:rPr lang="zh-CN" altLang="en-US" dirty="0"/>
              <a:t>如果在特定库或文件夹中无法找到要查找的内容，则可以扩展搜索其他位置</a:t>
            </a:r>
            <a:r>
              <a:rPr lang="en-US" altLang="zh-CN" dirty="0"/>
              <a:t>,</a:t>
            </a:r>
            <a:r>
              <a:rPr lang="zh-CN" altLang="en-US" dirty="0"/>
              <a:t>操作方法如下：</a:t>
            </a:r>
          </a:p>
          <a:p>
            <a:r>
              <a:rPr lang="zh-CN" altLang="en-US" sz="2000" dirty="0"/>
              <a:t>①在搜索框中键入某个字词。</a:t>
            </a:r>
          </a:p>
          <a:p>
            <a:r>
              <a:rPr lang="zh-CN" altLang="en-US" sz="2000" dirty="0"/>
              <a:t>②滚动到搜索结果列表的底部。在“在以下内容中再次搜索”下，执行下列操作之一：</a:t>
            </a:r>
          </a:p>
          <a:p>
            <a:r>
              <a:rPr lang="zh-CN" altLang="en-US" sz="2000" dirty="0"/>
              <a:t>	单击“库”在每个库中进行搜索。</a:t>
            </a:r>
          </a:p>
          <a:p>
            <a:r>
              <a:rPr lang="zh-CN" altLang="en-US" sz="2000" dirty="0"/>
              <a:t>	单击“计算机”在整个计算机中进行搜索。</a:t>
            </a:r>
          </a:p>
          <a:p>
            <a:r>
              <a:rPr lang="zh-CN" altLang="en-US" sz="2000" dirty="0"/>
              <a:t>	单击“自定义”搜索特定位置。</a:t>
            </a:r>
          </a:p>
          <a:p>
            <a:r>
              <a:rPr lang="zh-CN" altLang="en-US" sz="2000" dirty="0"/>
              <a:t>	单击 </a:t>
            </a:r>
            <a:r>
              <a:rPr lang="en-US" altLang="zh-CN" sz="2000" dirty="0"/>
              <a:t>Internet</a:t>
            </a:r>
            <a:r>
              <a:rPr lang="zh-CN" altLang="en-US" sz="2000" dirty="0"/>
              <a:t>，以使用默认 </a:t>
            </a:r>
            <a:r>
              <a:rPr lang="en-US" altLang="zh-CN" sz="2000" dirty="0"/>
              <a:t>Web </a:t>
            </a:r>
            <a:r>
              <a:rPr lang="zh-CN" altLang="en-US" sz="2000" dirty="0"/>
              <a:t>浏览器及默认搜索提供程序进行联机搜索。</a:t>
            </a:r>
          </a:p>
          <a:p>
            <a:endParaRPr lang="zh-CN" altLang="en-US" dirty="0"/>
          </a:p>
        </p:txBody>
      </p:sp>
    </p:spTree>
    <p:extLst>
      <p:ext uri="{BB962C8B-B14F-4D97-AF65-F5344CB8AC3E}">
        <p14:creationId xmlns:p14="http://schemas.microsoft.com/office/powerpoint/2010/main" val="315565550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18</a:t>
            </a:r>
            <a:r>
              <a:rPr lang="zh-CN" altLang="en-US" dirty="0"/>
              <a:t>．搜索文件或文件夹</a:t>
            </a:r>
          </a:p>
        </p:txBody>
      </p:sp>
      <p:sp>
        <p:nvSpPr>
          <p:cNvPr id="3" name="内容占位符 2"/>
          <p:cNvSpPr>
            <a:spLocks noGrp="1"/>
          </p:cNvSpPr>
          <p:nvPr>
            <p:ph idx="1"/>
          </p:nvPr>
        </p:nvSpPr>
        <p:spPr/>
        <p:txBody>
          <a:bodyPr/>
          <a:lstStyle/>
          <a:p>
            <a:r>
              <a:rPr lang="en-US" altLang="zh-CN" dirty="0"/>
              <a:t>(</a:t>
            </a:r>
            <a:r>
              <a:rPr lang="en-US" altLang="zh-CN" dirty="0">
                <a:solidFill>
                  <a:srgbClr val="FF0000"/>
                </a:solidFill>
              </a:rPr>
              <a:t>3)</a:t>
            </a:r>
            <a:r>
              <a:rPr lang="en-US" altLang="zh-CN" dirty="0" err="1">
                <a:solidFill>
                  <a:srgbClr val="FF0000"/>
                </a:solidFill>
              </a:rPr>
              <a:t>使用搜索筛选器查找文件</a:t>
            </a:r>
            <a:endParaRPr lang="zh-CN" altLang="zh-CN" dirty="0">
              <a:solidFill>
                <a:srgbClr val="FF0000"/>
              </a:solidFill>
            </a:endParaRPr>
          </a:p>
          <a:p>
            <a:r>
              <a:rPr lang="zh-CN" altLang="zh-CN" dirty="0"/>
              <a:t>如果要基于一个或多个属性（例如标记或上次修改文件的日期）搜索文件，则可以在搜索时使用搜索筛选器指定属性。在库或文件夹中，单击搜索框，然后单击搜索框下的相应搜索筛选器。</a:t>
            </a:r>
            <a:endParaRPr lang="zh-CN" altLang="en-US" dirty="0"/>
          </a:p>
        </p:txBody>
      </p:sp>
    </p:spTree>
    <p:extLst>
      <p:ext uri="{BB962C8B-B14F-4D97-AF65-F5344CB8AC3E}">
        <p14:creationId xmlns:p14="http://schemas.microsoft.com/office/powerpoint/2010/main" val="26445526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dirty="0"/>
              <a:t>三、知识技能要点</a:t>
            </a:r>
          </a:p>
        </p:txBody>
      </p:sp>
      <p:sp>
        <p:nvSpPr>
          <p:cNvPr id="3" name="内容占位符 2"/>
          <p:cNvSpPr>
            <a:spLocks noGrp="1"/>
          </p:cNvSpPr>
          <p:nvPr>
            <p:ph idx="1"/>
          </p:nvPr>
        </p:nvSpPr>
        <p:spPr/>
        <p:txBody>
          <a:bodyPr/>
          <a:lstStyle/>
          <a:p>
            <a:pPr marL="0" indent="0">
              <a:buNone/>
            </a:pPr>
            <a:r>
              <a:rPr lang="en-US" altLang="zh-CN" sz="2800" b="1" dirty="0">
                <a:solidFill>
                  <a:schemeClr val="tx2">
                    <a:lumMod val="40000"/>
                    <a:lumOff val="60000"/>
                  </a:schemeClr>
                </a:solidFill>
              </a:rPr>
              <a:t>1</a:t>
            </a:r>
            <a:r>
              <a:rPr lang="zh-CN" altLang="en-US" sz="2800" b="1" dirty="0">
                <a:solidFill>
                  <a:schemeClr val="tx2">
                    <a:lumMod val="40000"/>
                    <a:lumOff val="60000"/>
                  </a:schemeClr>
                </a:solidFill>
              </a:rPr>
              <a:t>．　</a:t>
            </a:r>
            <a:r>
              <a:rPr lang="en-US" altLang="zh-CN" sz="2800" b="1" dirty="0">
                <a:solidFill>
                  <a:schemeClr val="tx2">
                    <a:lumMod val="40000"/>
                    <a:lumOff val="60000"/>
                  </a:schemeClr>
                </a:solidFill>
              </a:rPr>
              <a:t>Windows 7</a:t>
            </a:r>
            <a:r>
              <a:rPr lang="zh-CN" altLang="en-US" sz="2800" b="1" dirty="0">
                <a:solidFill>
                  <a:schemeClr val="tx2">
                    <a:lumMod val="40000"/>
                    <a:lumOff val="60000"/>
                  </a:schemeClr>
                </a:solidFill>
              </a:rPr>
              <a:t>的</a:t>
            </a:r>
            <a:r>
              <a:rPr lang="zh-CN" altLang="en-US" sz="2800" b="1" dirty="0" smtClean="0">
                <a:solidFill>
                  <a:schemeClr val="tx2">
                    <a:lumMod val="40000"/>
                    <a:lumOff val="60000"/>
                  </a:schemeClr>
                </a:solidFill>
              </a:rPr>
              <a:t>启动</a:t>
            </a:r>
            <a:endParaRPr lang="en-US" altLang="zh-CN" sz="2800" b="1" dirty="0" smtClean="0">
              <a:solidFill>
                <a:schemeClr val="tx2">
                  <a:lumMod val="40000"/>
                  <a:lumOff val="60000"/>
                </a:schemeClr>
              </a:solidFill>
            </a:endParaRPr>
          </a:p>
          <a:p>
            <a:pPr marL="0" indent="625475">
              <a:buNone/>
            </a:pPr>
            <a:r>
              <a:rPr lang="zh-CN" altLang="en-US" sz="2800" dirty="0" smtClean="0"/>
              <a:t> </a:t>
            </a:r>
            <a:r>
              <a:rPr lang="zh-CN" altLang="zh-CN" sz="2800" dirty="0" smtClean="0"/>
              <a:t>按下</a:t>
            </a:r>
            <a:r>
              <a:rPr lang="zh-CN" altLang="zh-CN" sz="2800" dirty="0"/>
              <a:t>计算机的电源开关即可启动</a:t>
            </a:r>
            <a:r>
              <a:rPr lang="en-US" altLang="zh-CN" sz="2800" dirty="0"/>
              <a:t>Windows 7</a:t>
            </a:r>
            <a:r>
              <a:rPr lang="zh-CN" altLang="zh-CN" sz="2800" dirty="0" smtClean="0"/>
              <a:t>。</a:t>
            </a:r>
            <a:endParaRPr lang="en-US" altLang="zh-CN" sz="2800" dirty="0" smtClean="0"/>
          </a:p>
          <a:p>
            <a:pPr marL="0" indent="0">
              <a:buNone/>
            </a:pPr>
            <a:r>
              <a:rPr lang="en-US" altLang="zh-CN" sz="2800" dirty="0"/>
              <a:t>Windows 7</a:t>
            </a:r>
            <a:r>
              <a:rPr lang="zh-CN" altLang="zh-CN" sz="2800" dirty="0"/>
              <a:t>进入后，首先显示的用户</a:t>
            </a:r>
            <a:r>
              <a:rPr lang="zh-CN" altLang="zh-CN" sz="2800" dirty="0" smtClean="0"/>
              <a:t>界面是</a:t>
            </a:r>
            <a:r>
              <a:rPr lang="zh-CN" altLang="zh-CN" sz="2800" dirty="0"/>
              <a:t>用户操作所有应用程序的场所，俗称</a:t>
            </a:r>
            <a:r>
              <a:rPr lang="en-US" altLang="zh-CN" sz="2800" dirty="0"/>
              <a:t>Windows</a:t>
            </a:r>
            <a:r>
              <a:rPr lang="zh-CN" altLang="zh-CN" sz="2800" dirty="0"/>
              <a:t>的桌面。</a:t>
            </a:r>
          </a:p>
          <a:p>
            <a:pPr marL="0" indent="0">
              <a:buNone/>
            </a:pPr>
            <a:r>
              <a:rPr lang="en-US" altLang="zh-CN" sz="2800" b="1" dirty="0">
                <a:solidFill>
                  <a:schemeClr val="tx2">
                    <a:lumMod val="40000"/>
                    <a:lumOff val="60000"/>
                  </a:schemeClr>
                </a:solidFill>
              </a:rPr>
              <a:t>2.</a:t>
            </a:r>
            <a:r>
              <a:rPr lang="zh-CN" altLang="zh-CN" sz="2800" b="1" dirty="0">
                <a:solidFill>
                  <a:schemeClr val="tx2">
                    <a:lumMod val="40000"/>
                    <a:lumOff val="60000"/>
                  </a:schemeClr>
                </a:solidFill>
              </a:rPr>
              <a:t>　</a:t>
            </a:r>
            <a:r>
              <a:rPr lang="en-US" altLang="zh-CN" sz="2800" b="1" dirty="0">
                <a:solidFill>
                  <a:schemeClr val="tx2">
                    <a:lumMod val="40000"/>
                    <a:lumOff val="60000"/>
                  </a:schemeClr>
                </a:solidFill>
              </a:rPr>
              <a:t>Windows 7</a:t>
            </a:r>
            <a:r>
              <a:rPr lang="zh-CN" altLang="zh-CN" sz="2800" b="1" dirty="0">
                <a:solidFill>
                  <a:schemeClr val="tx2">
                    <a:lumMod val="40000"/>
                    <a:lumOff val="60000"/>
                  </a:schemeClr>
                </a:solidFill>
              </a:rPr>
              <a:t>的关闭</a:t>
            </a:r>
          </a:p>
          <a:p>
            <a:pPr marL="0" indent="0">
              <a:buNone/>
            </a:pPr>
            <a:r>
              <a:rPr lang="zh-CN" altLang="en-US" sz="2800" dirty="0" smtClean="0"/>
              <a:t> </a:t>
            </a:r>
            <a:r>
              <a:rPr lang="zh-CN" altLang="zh-CN" sz="2800" dirty="0" smtClean="0"/>
              <a:t>退出</a:t>
            </a:r>
            <a:r>
              <a:rPr lang="en-US" altLang="zh-CN" sz="2800" dirty="0"/>
              <a:t>Windows 7</a:t>
            </a:r>
            <a:r>
              <a:rPr lang="zh-CN" altLang="zh-CN" sz="2800" dirty="0"/>
              <a:t>有几种方案供用户选择，包括关机、切换用户、注销、锁定、重新启动、休眠和睡眠七种方式。</a:t>
            </a:r>
            <a:endParaRPr lang="zh-CN" altLang="en-US" sz="2800" dirty="0">
              <a:solidFill>
                <a:schemeClr val="tx2">
                  <a:lumMod val="40000"/>
                  <a:lumOff val="60000"/>
                </a:schemeClr>
              </a:solidFill>
            </a:endParaRPr>
          </a:p>
        </p:txBody>
      </p:sp>
    </p:spTree>
    <p:extLst>
      <p:ext uri="{BB962C8B-B14F-4D97-AF65-F5344CB8AC3E}">
        <p14:creationId xmlns:p14="http://schemas.microsoft.com/office/powerpoint/2010/main" val="216593195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19</a:t>
            </a:r>
            <a:r>
              <a:rPr lang="zh-CN" altLang="en-US" dirty="0"/>
              <a:t>．</a:t>
            </a:r>
            <a:r>
              <a:rPr lang="zh-CN" altLang="en-US" dirty="0" smtClean="0"/>
              <a:t>回收站</a:t>
            </a:r>
            <a:endParaRPr lang="zh-CN" altLang="en-US" dirty="0"/>
          </a:p>
        </p:txBody>
      </p:sp>
      <p:sp>
        <p:nvSpPr>
          <p:cNvPr id="3" name="内容占位符 2"/>
          <p:cNvSpPr>
            <a:spLocks noGrp="1"/>
          </p:cNvSpPr>
          <p:nvPr>
            <p:ph idx="1"/>
          </p:nvPr>
        </p:nvSpPr>
        <p:spPr/>
        <p:txBody>
          <a:bodyPr/>
          <a:lstStyle/>
          <a:p>
            <a:pPr marL="0" indent="0">
              <a:buNone/>
            </a:pPr>
            <a:r>
              <a:rPr lang="zh-CN" altLang="en-US" dirty="0" smtClean="0">
                <a:solidFill>
                  <a:srgbClr val="FF0000"/>
                </a:solidFill>
              </a:rPr>
              <a:t>回收站</a:t>
            </a:r>
            <a:r>
              <a:rPr lang="zh-CN" altLang="en-US" dirty="0">
                <a:solidFill>
                  <a:srgbClr val="FF0000"/>
                </a:solidFill>
              </a:rPr>
              <a:t>是硬盘上的一块区域。用户从硬盘上删除对象时，系统会将其放入回收站中</a:t>
            </a:r>
            <a:r>
              <a:rPr lang="zh-CN" altLang="en-US" dirty="0"/>
              <a:t>。</a:t>
            </a:r>
          </a:p>
          <a:p>
            <a:pPr marL="0" indent="0">
              <a:buNone/>
            </a:pPr>
            <a:r>
              <a:rPr lang="zh-CN" altLang="en-US" b="1" dirty="0">
                <a:solidFill>
                  <a:schemeClr val="tx2">
                    <a:lumMod val="60000"/>
                    <a:lumOff val="40000"/>
                  </a:schemeClr>
                </a:solidFill>
              </a:rPr>
              <a:t>从回收站中还原文件或文件夹的操作步骤如下：</a:t>
            </a:r>
          </a:p>
          <a:p>
            <a:pPr marL="0" indent="0">
              <a:buNone/>
            </a:pPr>
            <a:r>
              <a:rPr lang="zh-CN" altLang="en-US" dirty="0"/>
              <a:t>（</a:t>
            </a:r>
            <a:r>
              <a:rPr lang="en-US" altLang="zh-CN" dirty="0"/>
              <a:t>1</a:t>
            </a:r>
            <a:r>
              <a:rPr lang="zh-CN" altLang="en-US" dirty="0"/>
              <a:t>）双击桌面上的回收站图标，打开“回收站”窗口。</a:t>
            </a:r>
          </a:p>
          <a:p>
            <a:pPr marL="0" indent="0">
              <a:buNone/>
            </a:pPr>
            <a:r>
              <a:rPr lang="zh-CN" altLang="en-US" dirty="0"/>
              <a:t>（</a:t>
            </a:r>
            <a:r>
              <a:rPr lang="en-US" altLang="zh-CN" dirty="0"/>
              <a:t>2</a:t>
            </a:r>
            <a:r>
              <a:rPr lang="zh-CN" altLang="en-US" dirty="0"/>
              <a:t>）在回收站窗口中选择要还原的文件或文件夹，然后单击回收站窗口工具栏上“还原此项目”，即可将所选对象恢复到原来位置。</a:t>
            </a:r>
          </a:p>
          <a:p>
            <a:pPr marL="0" indent="0">
              <a:buNone/>
            </a:pPr>
            <a:endParaRPr lang="zh-CN" altLang="en-US" dirty="0"/>
          </a:p>
        </p:txBody>
      </p:sp>
    </p:spTree>
    <p:extLst>
      <p:ext uri="{BB962C8B-B14F-4D97-AF65-F5344CB8AC3E}">
        <p14:creationId xmlns:p14="http://schemas.microsoft.com/office/powerpoint/2010/main" val="82099687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19</a:t>
            </a:r>
            <a:r>
              <a:rPr lang="zh-CN" altLang="en-US" dirty="0"/>
              <a:t>．回收站</a:t>
            </a:r>
          </a:p>
        </p:txBody>
      </p:sp>
      <p:sp>
        <p:nvSpPr>
          <p:cNvPr id="3" name="内容占位符 2"/>
          <p:cNvSpPr>
            <a:spLocks noGrp="1"/>
          </p:cNvSpPr>
          <p:nvPr>
            <p:ph idx="1"/>
          </p:nvPr>
        </p:nvSpPr>
        <p:spPr/>
        <p:txBody>
          <a:bodyPr/>
          <a:lstStyle/>
          <a:p>
            <a:r>
              <a:rPr lang="zh-CN" altLang="en-US" dirty="0">
                <a:solidFill>
                  <a:srgbClr val="FF0000"/>
                </a:solidFill>
              </a:rPr>
              <a:t>用户还可以设置删除硬盘上的对象不放入回收站，而是彻底删除</a:t>
            </a:r>
            <a:r>
              <a:rPr lang="zh-CN" altLang="en-US" dirty="0" smtClean="0">
                <a:solidFill>
                  <a:srgbClr val="FF0000"/>
                </a:solidFill>
              </a:rPr>
              <a:t>。</a:t>
            </a:r>
            <a:endParaRPr lang="en-US" altLang="zh-CN" dirty="0" smtClean="0">
              <a:solidFill>
                <a:srgbClr val="FF0000"/>
              </a:solidFill>
            </a:endParaRPr>
          </a:p>
          <a:p>
            <a:r>
              <a:rPr lang="zh-CN" altLang="en-US" dirty="0" smtClean="0">
                <a:solidFill>
                  <a:srgbClr val="FF0000"/>
                </a:solidFill>
              </a:rPr>
              <a:t>操作方法</a:t>
            </a:r>
            <a:r>
              <a:rPr lang="zh-CN" altLang="en-US" dirty="0" smtClean="0"/>
              <a:t>：</a:t>
            </a:r>
            <a:r>
              <a:rPr lang="zh-CN" altLang="en-US" dirty="0"/>
              <a:t>右击桌面上的回收站图标，在打开的快捷菜单中选择“属性”命令，系统打开“回收站属性”对话框，选中选择“不将文件移到回收站中。移除文件时立即将其删除。”，然后单击确定按钮。</a:t>
            </a:r>
          </a:p>
        </p:txBody>
      </p:sp>
    </p:spTree>
    <p:extLst>
      <p:ext uri="{BB962C8B-B14F-4D97-AF65-F5344CB8AC3E}">
        <p14:creationId xmlns:p14="http://schemas.microsoft.com/office/powerpoint/2010/main" val="260012900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20.</a:t>
            </a:r>
            <a:r>
              <a:rPr lang="zh-CN" altLang="en-US" dirty="0"/>
              <a:t>常用</a:t>
            </a:r>
            <a:r>
              <a:rPr lang="zh-CN" altLang="en-US" dirty="0" smtClean="0"/>
              <a:t>快捷键</a:t>
            </a:r>
            <a:endParaRPr lang="zh-CN" altLang="en-US" dirty="0"/>
          </a:p>
        </p:txBody>
      </p:sp>
      <p:sp>
        <p:nvSpPr>
          <p:cNvPr id="3" name="内容占位符 2"/>
          <p:cNvSpPr>
            <a:spLocks noGrp="1"/>
          </p:cNvSpPr>
          <p:nvPr>
            <p:ph idx="1"/>
          </p:nvPr>
        </p:nvSpPr>
        <p:spPr/>
        <p:txBody>
          <a:bodyPr/>
          <a:lstStyle/>
          <a:p>
            <a:r>
              <a:rPr lang="zh-CN" altLang="en-US" dirty="0" smtClean="0"/>
              <a:t>除</a:t>
            </a:r>
            <a:r>
              <a:rPr lang="zh-CN" altLang="en-US" dirty="0"/>
              <a:t>鼠标外，键盘也是一个重要的输入设备，主要用来输入文字符号和操作控制计算机</a:t>
            </a:r>
            <a:r>
              <a:rPr lang="zh-CN" altLang="en-US" dirty="0" smtClean="0"/>
              <a:t>。</a:t>
            </a:r>
            <a:endParaRPr lang="en-US" altLang="zh-CN" dirty="0" smtClean="0"/>
          </a:p>
          <a:p>
            <a:r>
              <a:rPr lang="zh-CN" altLang="en-US" dirty="0" smtClean="0"/>
              <a:t>在</a:t>
            </a:r>
            <a:r>
              <a:rPr lang="en-US" altLang="zh-CN" dirty="0"/>
              <a:t>Windows 7</a:t>
            </a:r>
            <a:r>
              <a:rPr lang="zh-CN" altLang="en-US" dirty="0"/>
              <a:t>中，所有操作都可用键盘来完成，且大部分常用菜单命令都有快捷键，利用这些快捷键可以让用户完成许多操作。常用快捷键及功能如表</a:t>
            </a:r>
            <a:r>
              <a:rPr lang="en-US" altLang="zh-CN" dirty="0"/>
              <a:t>2-5</a:t>
            </a:r>
            <a:r>
              <a:rPr lang="zh-CN" altLang="en-US" dirty="0"/>
              <a:t>所示。</a:t>
            </a:r>
          </a:p>
          <a:p>
            <a:endParaRPr lang="zh-CN" altLang="en-US" dirty="0"/>
          </a:p>
        </p:txBody>
      </p:sp>
    </p:spTree>
    <p:extLst>
      <p:ext uri="{BB962C8B-B14F-4D97-AF65-F5344CB8AC3E}">
        <p14:creationId xmlns:p14="http://schemas.microsoft.com/office/powerpoint/2010/main" val="364006044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20.</a:t>
            </a:r>
            <a:r>
              <a:rPr lang="zh-CN" altLang="en-US" dirty="0"/>
              <a:t>常用</a:t>
            </a:r>
            <a:r>
              <a:rPr lang="zh-CN" altLang="en-US" dirty="0" smtClean="0"/>
              <a:t>快捷键（续）</a:t>
            </a:r>
            <a:endParaRPr lang="zh-CN" alt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700808"/>
            <a:ext cx="8093901" cy="29729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1863754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4" name="Rectangle 4"/>
          <p:cNvSpPr>
            <a:spLocks noGrp="1" noChangeArrowheads="1"/>
          </p:cNvSpPr>
          <p:nvPr>
            <p:ph type="ctrTitle"/>
          </p:nvPr>
        </p:nvSpPr>
        <p:spPr/>
        <p:txBody>
          <a:bodyPr/>
          <a:lstStyle/>
          <a:p>
            <a:r>
              <a:rPr lang="en-US" altLang="zh-CN" sz="6000">
                <a:ea typeface="宋体" charset="-122"/>
              </a:rPr>
              <a:t>Thank You!</a:t>
            </a:r>
          </a:p>
        </p:txBody>
      </p:sp>
      <p:sp>
        <p:nvSpPr>
          <p:cNvPr id="87045" name="Rectangle 5"/>
          <p:cNvSpPr>
            <a:spLocks noGrp="1" noChangeArrowheads="1"/>
          </p:cNvSpPr>
          <p:nvPr>
            <p:ph type="subTitle" idx="1"/>
          </p:nvPr>
        </p:nvSpPr>
        <p:spPr/>
        <p:txBody>
          <a:bodyPr/>
          <a:lstStyle/>
          <a:p>
            <a:endParaRPr lang="en-US" altLang="zh-CN" dirty="0">
              <a:ea typeface="宋体"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dirty="0"/>
              <a:t>三、知识技能</a:t>
            </a:r>
            <a:r>
              <a:rPr lang="zh-CN" altLang="en-US" sz="4000" dirty="0" smtClean="0"/>
              <a:t>要点</a:t>
            </a:r>
            <a:r>
              <a:rPr lang="en-US" altLang="zh-CN" sz="4000" dirty="0" smtClean="0"/>
              <a:t>—</a:t>
            </a:r>
            <a:r>
              <a:rPr lang="en-US" altLang="zh-CN" sz="2400" dirty="0"/>
              <a:t>3.</a:t>
            </a:r>
            <a:r>
              <a:rPr lang="zh-CN" altLang="zh-CN" sz="2400" dirty="0"/>
              <a:t>　</a:t>
            </a:r>
            <a:r>
              <a:rPr lang="en-US" altLang="zh-CN" sz="2400" dirty="0"/>
              <a:t>Windows 7</a:t>
            </a:r>
            <a:r>
              <a:rPr lang="zh-CN" altLang="zh-CN" sz="2400" dirty="0"/>
              <a:t>的桌面</a:t>
            </a:r>
            <a:br>
              <a:rPr lang="zh-CN" altLang="zh-CN" sz="2400" dirty="0"/>
            </a:br>
            <a:endParaRPr lang="zh-CN" altLang="en-US" sz="2400" dirty="0"/>
          </a:p>
        </p:txBody>
      </p:sp>
      <p:sp>
        <p:nvSpPr>
          <p:cNvPr id="3" name="内容占位符 2"/>
          <p:cNvSpPr>
            <a:spLocks noGrp="1"/>
          </p:cNvSpPr>
          <p:nvPr>
            <p:ph idx="1"/>
          </p:nvPr>
        </p:nvSpPr>
        <p:spPr/>
        <p:txBody>
          <a:bodyPr/>
          <a:lstStyle/>
          <a:p>
            <a:r>
              <a:rPr lang="zh-CN" altLang="en-US" sz="2800" dirty="0"/>
              <a:t>桌面上的一个个小图片称为</a:t>
            </a:r>
            <a:r>
              <a:rPr lang="zh-CN" altLang="en-US" sz="2800" dirty="0">
                <a:solidFill>
                  <a:srgbClr val="FF0000"/>
                </a:solidFill>
              </a:rPr>
              <a:t>图标</a:t>
            </a:r>
            <a:r>
              <a:rPr lang="zh-CN" altLang="en-US" sz="2800" dirty="0"/>
              <a:t>，代表一个程序、文件夹</a:t>
            </a:r>
            <a:r>
              <a:rPr lang="zh-CN" altLang="en-US" sz="2800" dirty="0" smtClean="0"/>
              <a:t>、文件</a:t>
            </a:r>
            <a:r>
              <a:rPr lang="zh-CN" altLang="en-US" sz="2800" dirty="0"/>
              <a:t>或其它的对象</a:t>
            </a:r>
            <a:r>
              <a:rPr lang="zh-CN" altLang="en-US" sz="2800" dirty="0" smtClean="0"/>
              <a:t>。</a:t>
            </a:r>
            <a:endParaRPr lang="en-US" altLang="zh-CN" sz="2800" dirty="0" smtClean="0"/>
          </a:p>
          <a:p>
            <a:r>
              <a:rPr lang="zh-CN" altLang="zh-CN" sz="2800" dirty="0"/>
              <a:t>介绍桌面上常见的图标：</a:t>
            </a:r>
          </a:p>
          <a:p>
            <a:pPr marL="914400" lvl="1" indent="-514350">
              <a:buFont typeface="+mj-lt"/>
              <a:buAutoNum type="arabicPeriod"/>
            </a:pPr>
            <a:r>
              <a:rPr lang="zh-CN" altLang="en-US" dirty="0" smtClean="0"/>
              <a:t>计算机</a:t>
            </a:r>
            <a:endParaRPr lang="en-US" altLang="zh-CN" dirty="0" smtClean="0"/>
          </a:p>
          <a:p>
            <a:pPr marL="914400" lvl="1" indent="-514350">
              <a:buFont typeface="+mj-lt"/>
              <a:buAutoNum type="arabicPeriod"/>
            </a:pPr>
            <a:r>
              <a:rPr lang="zh-CN" altLang="zh-CN" dirty="0" smtClean="0"/>
              <a:t>网络</a:t>
            </a:r>
            <a:endParaRPr lang="en-US" altLang="zh-CN" dirty="0" smtClean="0"/>
          </a:p>
          <a:p>
            <a:pPr marL="914400" lvl="1" indent="-514350">
              <a:buFont typeface="+mj-lt"/>
              <a:buAutoNum type="arabicPeriod"/>
            </a:pPr>
            <a:r>
              <a:rPr lang="zh-CN" altLang="zh-CN" dirty="0" smtClean="0"/>
              <a:t>回收站</a:t>
            </a:r>
            <a:endParaRPr lang="en-US" altLang="zh-CN" dirty="0" smtClean="0"/>
          </a:p>
          <a:p>
            <a:pPr marL="914400" lvl="1" indent="-514350">
              <a:buFont typeface="+mj-lt"/>
              <a:buAutoNum type="arabicPeriod"/>
            </a:pPr>
            <a:r>
              <a:rPr lang="zh-CN" altLang="zh-CN" dirty="0" smtClean="0"/>
              <a:t>用户</a:t>
            </a:r>
            <a:endParaRPr lang="en-US" altLang="zh-CN" dirty="0" smtClean="0"/>
          </a:p>
          <a:p>
            <a:pPr marL="400050" lvl="1" indent="0">
              <a:buNone/>
            </a:pPr>
            <a:r>
              <a:rPr lang="zh-CN" altLang="zh-CN" dirty="0"/>
              <a:t>桌面上除了图标外还有“任务栏”，“边栏小工具”。</a:t>
            </a:r>
            <a:endParaRPr lang="zh-CN" altLang="en-US" dirty="0"/>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flipH="1">
            <a:off x="2580520" y="3140969"/>
            <a:ext cx="551320" cy="504056"/>
          </a:xfrm>
          <a:prstGeom prst="rect">
            <a:avLst/>
          </a:prstGeom>
          <a:noFill/>
          <a:ln>
            <a:noFill/>
          </a:ln>
        </p:spPr>
      </p:pic>
      <p:pic>
        <p:nvPicPr>
          <p:cNvPr id="5" name="图片 4"/>
          <p:cNvPicPr/>
          <p:nvPr/>
        </p:nvPicPr>
        <p:blipFill>
          <a:blip r:embed="rId3">
            <a:extLst>
              <a:ext uri="{28A0092B-C50C-407E-A947-70E740481C1C}">
                <a14:useLocalDpi xmlns:a14="http://schemas.microsoft.com/office/drawing/2010/main" val="0"/>
              </a:ext>
            </a:extLst>
          </a:blip>
          <a:srcRect/>
          <a:stretch>
            <a:fillRect/>
          </a:stretch>
        </p:blipFill>
        <p:spPr bwMode="auto">
          <a:xfrm flipH="1">
            <a:off x="2580520" y="3806945"/>
            <a:ext cx="480814" cy="450528"/>
          </a:xfrm>
          <a:prstGeom prst="rect">
            <a:avLst/>
          </a:prstGeom>
          <a:noFill/>
          <a:ln>
            <a:noFill/>
          </a:ln>
        </p:spPr>
      </p:pic>
      <p:pic>
        <p:nvPicPr>
          <p:cNvPr id="6" name="图片 5"/>
          <p:cNvPicPr/>
          <p:nvPr/>
        </p:nvPicPr>
        <p:blipFill>
          <a:blip r:embed="rId4">
            <a:extLst>
              <a:ext uri="{28A0092B-C50C-407E-A947-70E740481C1C}">
                <a14:useLocalDpi xmlns:a14="http://schemas.microsoft.com/office/drawing/2010/main" val="0"/>
              </a:ext>
            </a:extLst>
          </a:blip>
          <a:srcRect/>
          <a:stretch>
            <a:fillRect/>
          </a:stretch>
        </p:blipFill>
        <p:spPr bwMode="auto">
          <a:xfrm>
            <a:off x="2675487" y="4344133"/>
            <a:ext cx="361385" cy="360040"/>
          </a:xfrm>
          <a:prstGeom prst="rect">
            <a:avLst/>
          </a:prstGeom>
          <a:noFill/>
          <a:ln>
            <a:noFill/>
          </a:ln>
        </p:spPr>
      </p:pic>
      <p:pic>
        <p:nvPicPr>
          <p:cNvPr id="7" name="图片 6"/>
          <p:cNvPicPr/>
          <p:nvPr/>
        </p:nvPicPr>
        <p:blipFill>
          <a:blip r:embed="rId5">
            <a:extLst>
              <a:ext uri="{28A0092B-C50C-407E-A947-70E740481C1C}">
                <a14:useLocalDpi xmlns:a14="http://schemas.microsoft.com/office/drawing/2010/main" val="0"/>
              </a:ext>
            </a:extLst>
          </a:blip>
          <a:srcRect/>
          <a:stretch>
            <a:fillRect/>
          </a:stretch>
        </p:blipFill>
        <p:spPr bwMode="auto">
          <a:xfrm>
            <a:off x="2660832" y="4869160"/>
            <a:ext cx="372155" cy="360040"/>
          </a:xfrm>
          <a:prstGeom prst="rect">
            <a:avLst/>
          </a:prstGeom>
          <a:noFill/>
          <a:ln>
            <a:noFill/>
          </a:ln>
        </p:spPr>
      </p:pic>
    </p:spTree>
    <p:extLst>
      <p:ext uri="{BB962C8B-B14F-4D97-AF65-F5344CB8AC3E}">
        <p14:creationId xmlns:p14="http://schemas.microsoft.com/office/powerpoint/2010/main" val="39807972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en-US" altLang="zh-CN" sz="4000" dirty="0"/>
              <a:t>2.2</a:t>
            </a:r>
            <a:r>
              <a:rPr lang="zh-CN" altLang="zh-CN" sz="4000" dirty="0"/>
              <a:t>　中文</a:t>
            </a:r>
            <a:r>
              <a:rPr lang="en-US" altLang="zh-CN" sz="4000" dirty="0"/>
              <a:t>Windows 7</a:t>
            </a:r>
            <a:r>
              <a:rPr lang="zh-CN" altLang="zh-CN" sz="4000" dirty="0"/>
              <a:t>的基本操作</a:t>
            </a:r>
          </a:p>
        </p:txBody>
      </p:sp>
      <p:sp>
        <p:nvSpPr>
          <p:cNvPr id="59395" name="Rectangle 3"/>
          <p:cNvSpPr>
            <a:spLocks noChangeArrowheads="1"/>
          </p:cNvSpPr>
          <p:nvPr/>
        </p:nvSpPr>
        <p:spPr bwMode="black">
          <a:xfrm>
            <a:off x="1043608" y="1546225"/>
            <a:ext cx="4464496" cy="461665"/>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zh-CN" sz="2400" b="1" dirty="0"/>
              <a:t>主要学习内容</a:t>
            </a:r>
            <a:r>
              <a:rPr lang="zh-CN" altLang="zh-CN" sz="2400" b="1" dirty="0" smtClean="0"/>
              <a:t>：</a:t>
            </a:r>
            <a:endParaRPr lang="zh-CN" altLang="zh-CN" sz="2400" dirty="0"/>
          </a:p>
        </p:txBody>
      </p:sp>
      <p:sp>
        <p:nvSpPr>
          <p:cNvPr id="59396" name="Line 4"/>
          <p:cNvSpPr>
            <a:spLocks noChangeShapeType="1"/>
          </p:cNvSpPr>
          <p:nvPr/>
        </p:nvSpPr>
        <p:spPr bwMode="auto">
          <a:xfrm flipH="1">
            <a:off x="837297" y="2279650"/>
            <a:ext cx="4762" cy="30956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01" name="WordArt 9"/>
          <p:cNvSpPr>
            <a:spLocks noChangeArrowheads="1" noChangeShapeType="1" noTextEdit="1"/>
          </p:cNvSpPr>
          <p:nvPr/>
        </p:nvSpPr>
        <p:spPr bwMode="gray">
          <a:xfrm rot="-24207704">
            <a:off x="917575" y="2700338"/>
            <a:ext cx="2162175" cy="1079500"/>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2109127"/>
              </a:avLst>
            </a:prstTxWarp>
          </a:bodyPr>
          <a:lstStyle/>
          <a:p>
            <a:pPr algn="ctr"/>
            <a:endParaRPr lang="zh-CN" altLang="en-US" b="1" kern="10" dirty="0">
              <a:solidFill>
                <a:srgbClr val="FFFFFF"/>
              </a:solidFill>
              <a:latin typeface="Arial"/>
              <a:cs typeface="Arial"/>
            </a:endParaRPr>
          </a:p>
        </p:txBody>
      </p:sp>
      <p:sp>
        <p:nvSpPr>
          <p:cNvPr id="59408" name="AutoShape 16"/>
          <p:cNvSpPr>
            <a:spLocks noChangeArrowheads="1"/>
          </p:cNvSpPr>
          <p:nvPr/>
        </p:nvSpPr>
        <p:spPr bwMode="ltGray">
          <a:xfrm>
            <a:off x="1043608" y="2356694"/>
            <a:ext cx="360000" cy="360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2"/>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09" name="AutoShape 17"/>
          <p:cNvSpPr>
            <a:spLocks noChangeArrowheads="1"/>
          </p:cNvSpPr>
          <p:nvPr/>
        </p:nvSpPr>
        <p:spPr bwMode="invGray">
          <a:xfrm>
            <a:off x="1043608" y="2984821"/>
            <a:ext cx="360000" cy="360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folHlink"/>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10" name="AutoShape 18"/>
          <p:cNvSpPr>
            <a:spLocks noChangeArrowheads="1"/>
          </p:cNvSpPr>
          <p:nvPr/>
        </p:nvSpPr>
        <p:spPr bwMode="gray">
          <a:xfrm>
            <a:off x="1043608" y="3612947"/>
            <a:ext cx="360000" cy="360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hlink"/>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11" name="AutoShape 19"/>
          <p:cNvSpPr>
            <a:spLocks noChangeArrowheads="1"/>
          </p:cNvSpPr>
          <p:nvPr/>
        </p:nvSpPr>
        <p:spPr bwMode="invGray">
          <a:xfrm>
            <a:off x="1043608" y="4241073"/>
            <a:ext cx="360000" cy="360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12" name="Text Box 20"/>
          <p:cNvSpPr txBox="1">
            <a:spLocks noChangeArrowheads="1"/>
          </p:cNvSpPr>
          <p:nvPr/>
        </p:nvSpPr>
        <p:spPr bwMode="gray">
          <a:xfrm>
            <a:off x="1763688" y="2319263"/>
            <a:ext cx="430153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r>
              <a:rPr lang="zh-CN" altLang="zh-CN" sz="2400" dirty="0">
                <a:latin typeface="楷体" pitchFamily="49" charset="-122"/>
                <a:ea typeface="楷体" pitchFamily="49" charset="-122"/>
              </a:rPr>
              <a:t>鼠标指针</a:t>
            </a:r>
            <a:r>
              <a:rPr lang="zh-CN" altLang="zh-CN" sz="2400" dirty="0" smtClean="0">
                <a:latin typeface="楷体" pitchFamily="49" charset="-122"/>
                <a:ea typeface="楷体" pitchFamily="49" charset="-122"/>
              </a:rPr>
              <a:t>形状</a:t>
            </a:r>
            <a:endParaRPr lang="zh-CN" altLang="zh-CN" sz="2400" dirty="0">
              <a:latin typeface="楷体" pitchFamily="49" charset="-122"/>
              <a:ea typeface="楷体" pitchFamily="49" charset="-122"/>
            </a:endParaRPr>
          </a:p>
        </p:txBody>
      </p:sp>
      <p:sp>
        <p:nvSpPr>
          <p:cNvPr id="59416" name="Line 24"/>
          <p:cNvSpPr>
            <a:spLocks noChangeShapeType="1"/>
          </p:cNvSpPr>
          <p:nvPr/>
        </p:nvSpPr>
        <p:spPr bwMode="auto">
          <a:xfrm rot="16200000" flipH="1">
            <a:off x="2842067" y="329052"/>
            <a:ext cx="6350" cy="3557588"/>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 name="Text Box 20"/>
          <p:cNvSpPr txBox="1">
            <a:spLocks noChangeArrowheads="1"/>
          </p:cNvSpPr>
          <p:nvPr/>
        </p:nvSpPr>
        <p:spPr bwMode="gray">
          <a:xfrm>
            <a:off x="1763688" y="2956737"/>
            <a:ext cx="430153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r>
              <a:rPr lang="zh-CN" altLang="zh-CN" sz="2400" dirty="0" smtClean="0">
                <a:latin typeface="楷体" pitchFamily="49" charset="-122"/>
                <a:ea typeface="楷体" pitchFamily="49" charset="-122"/>
              </a:rPr>
              <a:t>桌面图标</a:t>
            </a:r>
            <a:endParaRPr lang="zh-CN" altLang="zh-CN" sz="2400" dirty="0">
              <a:latin typeface="楷体" pitchFamily="49" charset="-122"/>
              <a:ea typeface="楷体" pitchFamily="49" charset="-122"/>
            </a:endParaRPr>
          </a:p>
        </p:txBody>
      </p:sp>
      <p:sp>
        <p:nvSpPr>
          <p:cNvPr id="14" name="Text Box 20"/>
          <p:cNvSpPr txBox="1">
            <a:spLocks noChangeArrowheads="1"/>
          </p:cNvSpPr>
          <p:nvPr/>
        </p:nvSpPr>
        <p:spPr bwMode="gray">
          <a:xfrm>
            <a:off x="1763688" y="3594211"/>
            <a:ext cx="430153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r>
              <a:rPr lang="zh-CN" altLang="zh-CN" sz="2400" dirty="0" smtClean="0">
                <a:latin typeface="楷体" pitchFamily="49" charset="-122"/>
                <a:ea typeface="楷体" pitchFamily="49" charset="-122"/>
              </a:rPr>
              <a:t>开始菜单</a:t>
            </a:r>
            <a:r>
              <a:rPr lang="zh-CN" altLang="zh-CN" sz="2400" dirty="0">
                <a:latin typeface="楷体" pitchFamily="49" charset="-122"/>
                <a:ea typeface="楷体" pitchFamily="49" charset="-122"/>
              </a:rPr>
              <a:t>和任务栏的</a:t>
            </a:r>
            <a:r>
              <a:rPr lang="zh-CN" altLang="zh-CN" sz="2400" dirty="0" smtClean="0">
                <a:latin typeface="楷体" pitchFamily="49" charset="-122"/>
                <a:ea typeface="楷体" pitchFamily="49" charset="-122"/>
              </a:rPr>
              <a:t>使用</a:t>
            </a:r>
            <a:endParaRPr lang="zh-CN" altLang="zh-CN" sz="2400" dirty="0">
              <a:latin typeface="楷体" pitchFamily="49" charset="-122"/>
              <a:ea typeface="楷体" pitchFamily="49" charset="-122"/>
            </a:endParaRPr>
          </a:p>
        </p:txBody>
      </p:sp>
      <p:sp>
        <p:nvSpPr>
          <p:cNvPr id="15" name="Text Box 20"/>
          <p:cNvSpPr txBox="1">
            <a:spLocks noChangeArrowheads="1"/>
          </p:cNvSpPr>
          <p:nvPr/>
        </p:nvSpPr>
        <p:spPr bwMode="gray">
          <a:xfrm>
            <a:off x="1763688" y="4231685"/>
            <a:ext cx="430153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r>
              <a:rPr lang="zh-CN" altLang="zh-CN" sz="2400" dirty="0" smtClean="0">
                <a:latin typeface="楷体" pitchFamily="49" charset="-122"/>
                <a:ea typeface="楷体" pitchFamily="49" charset="-122"/>
              </a:rPr>
              <a:t>窗口</a:t>
            </a:r>
            <a:r>
              <a:rPr lang="zh-CN" altLang="zh-CN" sz="2400" dirty="0">
                <a:latin typeface="楷体" pitchFamily="49" charset="-122"/>
                <a:ea typeface="楷体" pitchFamily="49" charset="-122"/>
              </a:rPr>
              <a:t>及对话框的使用</a:t>
            </a:r>
          </a:p>
        </p:txBody>
      </p:sp>
      <p:sp>
        <p:nvSpPr>
          <p:cNvPr id="16" name="AutoShape 17"/>
          <p:cNvSpPr>
            <a:spLocks noChangeArrowheads="1"/>
          </p:cNvSpPr>
          <p:nvPr/>
        </p:nvSpPr>
        <p:spPr bwMode="invGray">
          <a:xfrm>
            <a:off x="1043608" y="4869200"/>
            <a:ext cx="360000" cy="360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folHlink"/>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 name="矩形 1"/>
          <p:cNvSpPr/>
          <p:nvPr/>
        </p:nvSpPr>
        <p:spPr>
          <a:xfrm>
            <a:off x="1763688" y="4869160"/>
            <a:ext cx="1723549" cy="461665"/>
          </a:xfrm>
          <a:prstGeom prst="rect">
            <a:avLst/>
          </a:prstGeom>
        </p:spPr>
        <p:txBody>
          <a:bodyPr wrap="none">
            <a:spAutoFit/>
          </a:bodyPr>
          <a:lstStyle/>
          <a:p>
            <a:r>
              <a:rPr lang="zh-CN" altLang="zh-CN" sz="2400" dirty="0">
                <a:latin typeface="楷体" pitchFamily="49" charset="-122"/>
                <a:ea typeface="楷体" pitchFamily="49" charset="-122"/>
              </a:rPr>
              <a:t>菜单的使用</a:t>
            </a:r>
          </a:p>
        </p:txBody>
      </p:sp>
    </p:spTree>
    <p:extLst>
      <p:ext uri="{BB962C8B-B14F-4D97-AF65-F5344CB8AC3E}">
        <p14:creationId xmlns:p14="http://schemas.microsoft.com/office/powerpoint/2010/main" val="3298601322"/>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12">
  <a:themeElements>
    <a:clrScheme name="Default Design 3">
      <a:dk1>
        <a:srgbClr val="000000"/>
      </a:dk1>
      <a:lt1>
        <a:srgbClr val="FEE9DE"/>
      </a:lt1>
      <a:dk2>
        <a:srgbClr val="000066"/>
      </a:dk2>
      <a:lt2>
        <a:srgbClr val="808080"/>
      </a:lt2>
      <a:accent1>
        <a:srgbClr val="5CB1FE"/>
      </a:accent1>
      <a:accent2>
        <a:srgbClr val="FF7575"/>
      </a:accent2>
      <a:accent3>
        <a:srgbClr val="FEF2EC"/>
      </a:accent3>
      <a:accent4>
        <a:srgbClr val="000000"/>
      </a:accent4>
      <a:accent5>
        <a:srgbClr val="B5D5FE"/>
      </a:accent5>
      <a:accent6>
        <a:srgbClr val="E76969"/>
      </a:accent6>
      <a:hlink>
        <a:srgbClr val="FFC319"/>
      </a:hlink>
      <a:folHlink>
        <a:srgbClr val="A8D02A"/>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DF58D"/>
        </a:lt1>
        <a:dk2>
          <a:srgbClr val="CC3300"/>
        </a:dk2>
        <a:lt2>
          <a:srgbClr val="808080"/>
        </a:lt2>
        <a:accent1>
          <a:srgbClr val="FF6161"/>
        </a:accent1>
        <a:accent2>
          <a:srgbClr val="FFC319"/>
        </a:accent2>
        <a:accent3>
          <a:srgbClr val="FEF9C5"/>
        </a:accent3>
        <a:accent4>
          <a:srgbClr val="000000"/>
        </a:accent4>
        <a:accent5>
          <a:srgbClr val="FFB7B7"/>
        </a:accent5>
        <a:accent6>
          <a:srgbClr val="E7B016"/>
        </a:accent6>
        <a:hlink>
          <a:srgbClr val="A8D02A"/>
        </a:hlink>
        <a:folHlink>
          <a:srgbClr val="5CB1FE"/>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E1F4D8"/>
        </a:lt1>
        <a:dk2>
          <a:srgbClr val="003366"/>
        </a:dk2>
        <a:lt2>
          <a:srgbClr val="808080"/>
        </a:lt2>
        <a:accent1>
          <a:srgbClr val="FFC319"/>
        </a:accent1>
        <a:accent2>
          <a:srgbClr val="A8D02A"/>
        </a:accent2>
        <a:accent3>
          <a:srgbClr val="EEF8E9"/>
        </a:accent3>
        <a:accent4>
          <a:srgbClr val="000000"/>
        </a:accent4>
        <a:accent5>
          <a:srgbClr val="FFDEAB"/>
        </a:accent5>
        <a:accent6>
          <a:srgbClr val="98BC25"/>
        </a:accent6>
        <a:hlink>
          <a:srgbClr val="5CB1FE"/>
        </a:hlink>
        <a:folHlink>
          <a:srgbClr val="FF6161"/>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EE9DE"/>
        </a:lt1>
        <a:dk2>
          <a:srgbClr val="000066"/>
        </a:dk2>
        <a:lt2>
          <a:srgbClr val="808080"/>
        </a:lt2>
        <a:accent1>
          <a:srgbClr val="5CB1FE"/>
        </a:accent1>
        <a:accent2>
          <a:srgbClr val="FF7575"/>
        </a:accent2>
        <a:accent3>
          <a:srgbClr val="FEF2EC"/>
        </a:accent3>
        <a:accent4>
          <a:srgbClr val="000000"/>
        </a:accent4>
        <a:accent5>
          <a:srgbClr val="B5D5FE"/>
        </a:accent5>
        <a:accent6>
          <a:srgbClr val="E76969"/>
        </a:accent6>
        <a:hlink>
          <a:srgbClr val="FFC319"/>
        </a:hlink>
        <a:folHlink>
          <a:srgbClr val="A8D02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371</TotalTime>
  <Words>5181</Words>
  <Application>Microsoft Office PowerPoint</Application>
  <PresentationFormat>全屏显示(4:3)</PresentationFormat>
  <Paragraphs>340</Paragraphs>
  <Slides>74</Slides>
  <Notes>0</Notes>
  <HiddenSlides>0</HiddenSlides>
  <MMClips>0</MMClips>
  <ScaleCrop>false</ScaleCrop>
  <HeadingPairs>
    <vt:vector size="4" baseType="variant">
      <vt:variant>
        <vt:lpstr>主题</vt:lpstr>
      </vt:variant>
      <vt:variant>
        <vt:i4>1</vt:i4>
      </vt:variant>
      <vt:variant>
        <vt:lpstr>幻灯片标题</vt:lpstr>
      </vt:variant>
      <vt:variant>
        <vt:i4>74</vt:i4>
      </vt:variant>
    </vt:vector>
  </HeadingPairs>
  <TitlesOfParts>
    <vt:vector size="75" baseType="lpstr">
      <vt:lpstr>12</vt:lpstr>
      <vt:lpstr>计算机应用基础实例教程 （Windows 7+Office 2010）</vt:lpstr>
      <vt:lpstr>第2章　中文Windows 7的使用</vt:lpstr>
      <vt:lpstr>2.1　中文Windows 7开机与关机</vt:lpstr>
      <vt:lpstr>2.1　中文Windows 7开机与关机</vt:lpstr>
      <vt:lpstr>2.1　中文Windows 7开机与关机- - -操作要求</vt:lpstr>
      <vt:lpstr>2.1　中文Windows 7开机与关机- - -操作过程</vt:lpstr>
      <vt:lpstr>三、知识技能要点</vt:lpstr>
      <vt:lpstr>三、知识技能要点—3.　Windows 7的桌面 </vt:lpstr>
      <vt:lpstr>2.2　中文Windows 7的基本操作</vt:lpstr>
      <vt:lpstr>一、操作要求</vt:lpstr>
      <vt:lpstr>一、操作要求（续）</vt:lpstr>
      <vt:lpstr>三、知识技能要点</vt:lpstr>
      <vt:lpstr>三、知识技能要点—2.开始菜单</vt:lpstr>
      <vt:lpstr>三、知识技能要点—2.开始菜单</vt:lpstr>
      <vt:lpstr>三、知识技能要点—2.开始菜单</vt:lpstr>
      <vt:lpstr>三、知识技能要点—3.　桌面图标</vt:lpstr>
      <vt:lpstr>三、知识技能要点—4.  窗口的使用</vt:lpstr>
      <vt:lpstr>三、知识技能要点—4.  窗口的使用</vt:lpstr>
      <vt:lpstr>三、知识技能要点—4.  窗口的使用</vt:lpstr>
      <vt:lpstr>三、知识技能要点—4.  窗口的使用</vt:lpstr>
      <vt:lpstr>三、知识技能要点—4.  窗口的使用</vt:lpstr>
      <vt:lpstr>三、知识技能要点—5.对话框的使用</vt:lpstr>
      <vt:lpstr>三、知识技能要点—6.　菜单的使用</vt:lpstr>
      <vt:lpstr>三、知识技能要点—7.任务栏</vt:lpstr>
      <vt:lpstr>三、知识技能要点—7.任务栏</vt:lpstr>
      <vt:lpstr>2.3  设置个性化的Windows</vt:lpstr>
      <vt:lpstr>一、操作要求</vt:lpstr>
      <vt:lpstr>一、操作要求(续）</vt:lpstr>
      <vt:lpstr>三、知识技能要点—1．主题</vt:lpstr>
      <vt:lpstr>三、知识技能要点—1．主题（续）</vt:lpstr>
      <vt:lpstr>三、知识技能要点—2．桌面背景设置</vt:lpstr>
      <vt:lpstr>三、知识技能要点—3．声音设置</vt:lpstr>
      <vt:lpstr>三、知识技能要点—4.设置显示器分辨率 </vt:lpstr>
      <vt:lpstr>三、知识技能要点—5.更改鼠标设置 </vt:lpstr>
      <vt:lpstr>三、知识技能要点—6.小工具 </vt:lpstr>
      <vt:lpstr>2.4　利用资源管理器浏览文件和文件夹 </vt:lpstr>
      <vt:lpstr>资源管理器 </vt:lpstr>
      <vt:lpstr>一、操作要求</vt:lpstr>
      <vt:lpstr>一、操作要求（续）</vt:lpstr>
      <vt:lpstr>一、操作要求（续）</vt:lpstr>
      <vt:lpstr>三、知识技能要点—1．Windows 7文件、文件夹和库的概念</vt:lpstr>
      <vt:lpstr>三、知识技能要点—2．文件、文件夹和库的命名规则</vt:lpstr>
      <vt:lpstr>三、知识技能要点—2．文件、文件夹和库的命名规则</vt:lpstr>
      <vt:lpstr>三、知识技能要点—3．路径 </vt:lpstr>
      <vt:lpstr>三、知识技能要点—4．打开Windows 7资源管理器的方法</vt:lpstr>
      <vt:lpstr>5．Windows 7的资源管理器窗口的组成</vt:lpstr>
      <vt:lpstr>6.使用地址栏导航</vt:lpstr>
      <vt:lpstr>7.查看和排列文件和文件夹</vt:lpstr>
      <vt:lpstr>8．设置在窗口中显示菜单及预览窗格 </vt:lpstr>
      <vt:lpstr>9.使用导航窗格</vt:lpstr>
      <vt:lpstr>在导航窗格中，对库的一些其常见操作： </vt:lpstr>
      <vt:lpstr>10.查看和设置文件的属性</vt:lpstr>
      <vt:lpstr>10.查看和设置文件的属性</vt:lpstr>
      <vt:lpstr>11．设置文件夹选项</vt:lpstr>
      <vt:lpstr>12．“计算机”文件夹</vt:lpstr>
      <vt:lpstr>13．文件夹的创建</vt:lpstr>
      <vt:lpstr>14．选择文件或文件夹</vt:lpstr>
      <vt:lpstr>14．选择文件或文件夹（续）</vt:lpstr>
      <vt:lpstr>14．选择文件或文件夹（续）</vt:lpstr>
      <vt:lpstr>15．复制和移动文件或文件夹</vt:lpstr>
      <vt:lpstr>15．复制和移动文件或文件夹</vt:lpstr>
      <vt:lpstr>15．复制和移动文件或文件夹</vt:lpstr>
      <vt:lpstr>16．删除和还原文件或文件夹</vt:lpstr>
      <vt:lpstr>16．删除和还原文件或文件夹（续）</vt:lpstr>
      <vt:lpstr>17.打开文件</vt:lpstr>
      <vt:lpstr>18．搜索文件或文件夹</vt:lpstr>
      <vt:lpstr>18．搜索文件或文件夹</vt:lpstr>
      <vt:lpstr>18．搜索文件或文件夹</vt:lpstr>
      <vt:lpstr>18．搜索文件或文件夹</vt:lpstr>
      <vt:lpstr>19．回收站</vt:lpstr>
      <vt:lpstr>19．回收站</vt:lpstr>
      <vt:lpstr>20.常用快捷键</vt:lpstr>
      <vt:lpstr>20.常用快捷键（续）</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ThemeGallery PowerTemplate</dc:title>
  <dc:creator>shiliping</dc:creator>
  <cp:lastModifiedBy>Administrator</cp:lastModifiedBy>
  <cp:revision>125</cp:revision>
  <dcterms:created xsi:type="dcterms:W3CDTF">2013-08-06T02:48:58Z</dcterms:created>
  <dcterms:modified xsi:type="dcterms:W3CDTF">2015-01-12T06:44:58Z</dcterms:modified>
</cp:coreProperties>
</file>