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3"/>
  </p:notesMasterIdLst>
  <p:sldIdLst>
    <p:sldId id="256" r:id="rId2"/>
    <p:sldId id="365" r:id="rId3"/>
    <p:sldId id="561" r:id="rId4"/>
    <p:sldId id="558" r:id="rId5"/>
    <p:sldId id="562" r:id="rId6"/>
    <p:sldId id="565" r:id="rId7"/>
    <p:sldId id="563" r:id="rId8"/>
    <p:sldId id="564" r:id="rId9"/>
    <p:sldId id="566" r:id="rId10"/>
    <p:sldId id="527" r:id="rId11"/>
    <p:sldId id="503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B8F89"/>
    <a:srgbClr val="FFBFEA"/>
    <a:srgbClr val="61FF61"/>
    <a:srgbClr val="CCECFF"/>
    <a:srgbClr val="FFF8B7"/>
    <a:srgbClr val="969696"/>
    <a:srgbClr val="009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177" autoAdjust="0"/>
    <p:restoredTop sz="94718" autoAdjust="0"/>
  </p:normalViewPr>
  <p:slideViewPr>
    <p:cSldViewPr>
      <p:cViewPr varScale="1">
        <p:scale>
          <a:sx n="59" d="100"/>
          <a:sy n="59" d="100"/>
        </p:scale>
        <p:origin x="-78" y="-7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719A369-C97B-4812-8E4B-A09EAA19EC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30488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EB6D9A9-E68B-4CF8-B82A-6B68694FFD6D}" type="slidenum">
              <a:rPr lang="en-US" altLang="zh-CN" smtClean="0"/>
              <a:pPr eaLnBrk="1" hangingPunct="1">
                <a:spcBef>
                  <a:spcPct val="0"/>
                </a:spcBef>
              </a:pPr>
              <a:t>2</a:t>
            </a:fld>
            <a:endParaRPr lang="en-US" altLang="zh-CN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ln w="12700" cap="flat"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 userDrawn="1"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" name="Group 18"/>
          <p:cNvGrpSpPr>
            <a:grpSpLocks/>
          </p:cNvGrpSpPr>
          <p:nvPr userDrawn="1"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70" cy="667"/>
              <a:chOff x="4986" y="2752"/>
              <a:chExt cx="470" cy="667"/>
            </a:xfrm>
          </p:grpSpPr>
          <p:sp>
            <p:nvSpPr>
              <p:cNvPr id="1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Freeform 26"/>
              <p:cNvSpPr>
                <a:spLocks/>
              </p:cNvSpPr>
              <p:nvPr userDrawn="1"/>
            </p:nvSpPr>
            <p:spPr bwMode="auto">
              <a:xfrm rot="7320404">
                <a:off x="5365" y="2873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5" name="Freeform 28"/>
          <p:cNvSpPr>
            <a:spLocks/>
          </p:cNvSpPr>
          <p:nvPr userDrawn="1"/>
        </p:nvSpPr>
        <p:spPr bwMode="auto">
          <a:xfrm>
            <a:off x="901700" y="5292725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" name="Group 33"/>
          <p:cNvGrpSpPr>
            <a:grpSpLocks/>
          </p:cNvGrpSpPr>
          <p:nvPr userDrawn="1"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7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2999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Group 36"/>
          <p:cNvGrpSpPr>
            <a:grpSpLocks/>
          </p:cNvGrpSpPr>
          <p:nvPr userDrawn="1"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20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22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>
                  <a:gd name="T0" fmla="*/ 794 w 794"/>
                  <a:gd name="T1" fmla="*/ 395 h 414"/>
                  <a:gd name="T2" fmla="*/ 710 w 794"/>
                  <a:gd name="T3" fmla="*/ 318 h 414"/>
                  <a:gd name="T4" fmla="*/ 556 w 794"/>
                  <a:gd name="T5" fmla="*/ 210 h 414"/>
                  <a:gd name="T6" fmla="*/ 71 w 794"/>
                  <a:gd name="T7" fmla="*/ 0 h 414"/>
                  <a:gd name="T8" fmla="*/ 23 w 794"/>
                  <a:gd name="T9" fmla="*/ 20 h 414"/>
                  <a:gd name="T10" fmla="*/ 0 w 794"/>
                  <a:gd name="T11" fmla="*/ 83 h 414"/>
                  <a:gd name="T12" fmla="*/ 28 w 794"/>
                  <a:gd name="T13" fmla="*/ 155 h 414"/>
                  <a:gd name="T14" fmla="*/ 570 w 794"/>
                  <a:gd name="T15" fmla="*/ 409 h 414"/>
                  <a:gd name="T16" fmla="*/ 689 w 794"/>
                  <a:gd name="T17" fmla="*/ 393 h 414"/>
                  <a:gd name="T18" fmla="*/ 785 w 794"/>
                  <a:gd name="T19" fmla="*/ 414 h 414"/>
                  <a:gd name="T20" fmla="*/ 794 w 794"/>
                  <a:gd name="T21" fmla="*/ 395 h 414"/>
                  <a:gd name="T22" fmla="*/ 794 w 794"/>
                  <a:gd name="T23" fmla="*/ 395 h 4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10"/>
              <p:cNvSpPr>
                <a:spLocks/>
              </p:cNvSpPr>
              <p:nvPr userDrawn="1"/>
            </p:nvSpPr>
            <p:spPr bwMode="auto">
              <a:xfrm>
                <a:off x="166" y="262"/>
                <a:ext cx="2244" cy="1006"/>
              </a:xfrm>
              <a:custGeom>
                <a:avLst/>
                <a:gdLst>
                  <a:gd name="T0" fmla="*/ 137 w 1586"/>
                  <a:gd name="T1" fmla="*/ 0 h 821"/>
                  <a:gd name="T2" fmla="*/ 1331 w 1586"/>
                  <a:gd name="T3" fmla="*/ 519 h 821"/>
                  <a:gd name="T4" fmla="*/ 1428 w 1586"/>
                  <a:gd name="T5" fmla="*/ 638 h 821"/>
                  <a:gd name="T6" fmla="*/ 1586 w 1586"/>
                  <a:gd name="T7" fmla="*/ 792 h 821"/>
                  <a:gd name="T8" fmla="*/ 1565 w 1586"/>
                  <a:gd name="T9" fmla="*/ 821 h 821"/>
                  <a:gd name="T10" fmla="*/ 1350 w 1586"/>
                  <a:gd name="T11" fmla="*/ 787 h 821"/>
                  <a:gd name="T12" fmla="*/ 1145 w 1586"/>
                  <a:gd name="T13" fmla="*/ 811 h 821"/>
                  <a:gd name="T14" fmla="*/ 42 w 1586"/>
                  <a:gd name="T15" fmla="*/ 298 h 821"/>
                  <a:gd name="T16" fmla="*/ 0 w 1586"/>
                  <a:gd name="T17" fmla="*/ 150 h 821"/>
                  <a:gd name="T18" fmla="*/ 46 w 1586"/>
                  <a:gd name="T19" fmla="*/ 32 h 821"/>
                  <a:gd name="T20" fmla="*/ 137 w 1586"/>
                  <a:gd name="T21" fmla="*/ 0 h 821"/>
                  <a:gd name="T22" fmla="*/ 137 w 1586"/>
                  <a:gd name="T23" fmla="*/ 0 h 8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11"/>
              <p:cNvSpPr>
                <a:spLocks/>
              </p:cNvSpPr>
              <p:nvPr userDrawn="1"/>
            </p:nvSpPr>
            <p:spPr bwMode="auto">
              <a:xfrm>
                <a:off x="474" y="343"/>
                <a:ext cx="1485" cy="920"/>
              </a:xfrm>
              <a:custGeom>
                <a:avLst/>
                <a:gdLst>
                  <a:gd name="T0" fmla="*/ 0 w 1049"/>
                  <a:gd name="T1" fmla="*/ 325 h 747"/>
                  <a:gd name="T2" fmla="*/ 922 w 1049"/>
                  <a:gd name="T3" fmla="*/ 747 h 747"/>
                  <a:gd name="T4" fmla="*/ 939 w 1049"/>
                  <a:gd name="T5" fmla="*/ 534 h 747"/>
                  <a:gd name="T6" fmla="*/ 1049 w 1049"/>
                  <a:gd name="T7" fmla="*/ 422 h 747"/>
                  <a:gd name="T8" fmla="*/ 78 w 1049"/>
                  <a:gd name="T9" fmla="*/ 0 h 747"/>
                  <a:gd name="T10" fmla="*/ 0 w 1049"/>
                  <a:gd name="T11" fmla="*/ 127 h 747"/>
                  <a:gd name="T12" fmla="*/ 0 w 1049"/>
                  <a:gd name="T13" fmla="*/ 325 h 747"/>
                  <a:gd name="T14" fmla="*/ 0 w 1049"/>
                  <a:gd name="T15" fmla="*/ 325 h 7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5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26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7" cy="614"/>
                </a:xfrm>
                <a:custGeom>
                  <a:avLst/>
                  <a:gdLst>
                    <a:gd name="T0" fmla="*/ 100 w 1190"/>
                    <a:gd name="T1" fmla="*/ 0 h 500"/>
                    <a:gd name="T2" fmla="*/ 1190 w 1190"/>
                    <a:gd name="T3" fmla="*/ 490 h 500"/>
                    <a:gd name="T4" fmla="*/ 1076 w 1190"/>
                    <a:gd name="T5" fmla="*/ 500 h 500"/>
                    <a:gd name="T6" fmla="*/ 0 w 1190"/>
                    <a:gd name="T7" fmla="*/ 27 h 500"/>
                    <a:gd name="T8" fmla="*/ 100 w 1190"/>
                    <a:gd name="T9" fmla="*/ 0 h 500"/>
                    <a:gd name="T10" fmla="*/ 100 w 1190"/>
                    <a:gd name="T11" fmla="*/ 0 h 5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6" cy="410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0" cy="364"/>
                </a:xfrm>
                <a:custGeom>
                  <a:avLst/>
                  <a:gdLst>
                    <a:gd name="T0" fmla="*/ 14 w 489"/>
                    <a:gd name="T1" fmla="*/ 34 h 296"/>
                    <a:gd name="T2" fmla="*/ 160 w 489"/>
                    <a:gd name="T3" fmla="*/ 66 h 296"/>
                    <a:gd name="T4" fmla="*/ 324 w 489"/>
                    <a:gd name="T5" fmla="*/ 137 h 296"/>
                    <a:gd name="T6" fmla="*/ 440 w 489"/>
                    <a:gd name="T7" fmla="*/ 243 h 296"/>
                    <a:gd name="T8" fmla="*/ 326 w 489"/>
                    <a:gd name="T9" fmla="*/ 230 h 296"/>
                    <a:gd name="T10" fmla="*/ 139 w 489"/>
                    <a:gd name="T11" fmla="*/ 146 h 296"/>
                    <a:gd name="T12" fmla="*/ 50 w 489"/>
                    <a:gd name="T13" fmla="*/ 80 h 296"/>
                    <a:gd name="T14" fmla="*/ 107 w 489"/>
                    <a:gd name="T15" fmla="*/ 163 h 296"/>
                    <a:gd name="T16" fmla="*/ 272 w 489"/>
                    <a:gd name="T17" fmla="*/ 270 h 296"/>
                    <a:gd name="T18" fmla="*/ 466 w 489"/>
                    <a:gd name="T19" fmla="*/ 296 h 296"/>
                    <a:gd name="T20" fmla="*/ 489 w 489"/>
                    <a:gd name="T21" fmla="*/ 224 h 296"/>
                    <a:gd name="T22" fmla="*/ 394 w 489"/>
                    <a:gd name="T23" fmla="*/ 120 h 296"/>
                    <a:gd name="T24" fmla="*/ 170 w 489"/>
                    <a:gd name="T25" fmla="*/ 17 h 296"/>
                    <a:gd name="T26" fmla="*/ 0 w 489"/>
                    <a:gd name="T27" fmla="*/ 0 h 296"/>
                    <a:gd name="T28" fmla="*/ 14 w 489"/>
                    <a:gd name="T29" fmla="*/ 34 h 296"/>
                    <a:gd name="T30" fmla="*/ 14 w 489"/>
                    <a:gd name="T31" fmla="*/ 34 h 29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1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>
                <a:gd name="T0" fmla="*/ 0 w 560"/>
                <a:gd name="T1" fmla="*/ 32 h 240"/>
                <a:gd name="T2" fmla="*/ 280 w 560"/>
                <a:gd name="T3" fmla="*/ 144 h 240"/>
                <a:gd name="T4" fmla="*/ 448 w 560"/>
                <a:gd name="T5" fmla="*/ 16 h 240"/>
                <a:gd name="T6" fmla="*/ 560 w 560"/>
                <a:gd name="T7" fmla="*/ 240 h 2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" name="Text Box 31"/>
          <p:cNvSpPr txBox="1">
            <a:spLocks noChangeArrowheads="1"/>
          </p:cNvSpPr>
          <p:nvPr userDrawn="1"/>
        </p:nvSpPr>
        <p:spPr bwMode="auto">
          <a:xfrm>
            <a:off x="2667000" y="6338888"/>
            <a:ext cx="3962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重庆电子工程职业学院计算机系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2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38BE1A17-FD9E-4FFC-9883-B0C12DC12204}" type="datetime1">
              <a:rPr lang="zh-CN" altLang="en-US"/>
              <a:pPr>
                <a:defRPr/>
              </a:pPr>
              <a:t>2014-5-30</a:t>
            </a:fld>
            <a:endParaRPr lang="en-US" altLang="zh-CN"/>
          </a:p>
        </p:txBody>
      </p:sp>
      <p:sp>
        <p:nvSpPr>
          <p:cNvPr id="33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重庆电子科技职业学院计算机系</a:t>
            </a:r>
          </a:p>
        </p:txBody>
      </p:sp>
      <p:sp>
        <p:nvSpPr>
          <p:cNvPr id="34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EFFC15E0-5CBD-4471-9A56-E063EEE9241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7705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58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96863"/>
            <a:ext cx="2087563" cy="6084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96863"/>
            <a:ext cx="6113462" cy="6084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748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719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60376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70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738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249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692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02468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03797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60"/>
          <p:cNvSpPr>
            <a:spLocks/>
          </p:cNvSpPr>
          <p:nvPr/>
        </p:nvSpPr>
        <p:spPr bwMode="hidden">
          <a:xfrm>
            <a:off x="0" y="44450"/>
            <a:ext cx="1547813" cy="360363"/>
          </a:xfrm>
          <a:custGeom>
            <a:avLst/>
            <a:gdLst>
              <a:gd name="T0" fmla="*/ 3338 w 3668"/>
              <a:gd name="T1" fmla="*/ 288 h 943"/>
              <a:gd name="T2" fmla="*/ 3194 w 3668"/>
              <a:gd name="T3" fmla="*/ 258 h 943"/>
              <a:gd name="T4" fmla="*/ 2816 w 3668"/>
              <a:gd name="T5" fmla="*/ 234 h 943"/>
              <a:gd name="T6" fmla="*/ 2330 w 3668"/>
              <a:gd name="T7" fmla="*/ 306 h 943"/>
              <a:gd name="T8" fmla="*/ 2372 w 3668"/>
              <a:gd name="T9" fmla="*/ 258 h 943"/>
              <a:gd name="T10" fmla="*/ 2624 w 3668"/>
              <a:gd name="T11" fmla="*/ 132 h 943"/>
              <a:gd name="T12" fmla="*/ 2707 w 3668"/>
              <a:gd name="T13" fmla="*/ 24 h 943"/>
              <a:gd name="T14" fmla="*/ 2642 w 3668"/>
              <a:gd name="T15" fmla="*/ 12 h 943"/>
              <a:gd name="T16" fmla="*/ 2515 w 3668"/>
              <a:gd name="T17" fmla="*/ 54 h 943"/>
              <a:gd name="T18" fmla="*/ 2324 w 3668"/>
              <a:gd name="T19" fmla="*/ 66 h 943"/>
              <a:gd name="T20" fmla="*/ 2101 w 3668"/>
              <a:gd name="T21" fmla="*/ 90 h 943"/>
              <a:gd name="T22" fmla="*/ 1855 w 3668"/>
              <a:gd name="T23" fmla="*/ 228 h 943"/>
              <a:gd name="T24" fmla="*/ 1591 w 3668"/>
              <a:gd name="T25" fmla="*/ 337 h 943"/>
              <a:gd name="T26" fmla="*/ 1459 w 3668"/>
              <a:gd name="T27" fmla="*/ 379 h 943"/>
              <a:gd name="T28" fmla="*/ 1417 w 3668"/>
              <a:gd name="T29" fmla="*/ 361 h 943"/>
              <a:gd name="T30" fmla="*/ 1363 w 3668"/>
              <a:gd name="T31" fmla="*/ 331 h 943"/>
              <a:gd name="T32" fmla="*/ 1344 w 3668"/>
              <a:gd name="T33" fmla="*/ 312 h 943"/>
              <a:gd name="T34" fmla="*/ 1290 w 3668"/>
              <a:gd name="T35" fmla="*/ 288 h 943"/>
              <a:gd name="T36" fmla="*/ 1230 w 3668"/>
              <a:gd name="T37" fmla="*/ 252 h 943"/>
              <a:gd name="T38" fmla="*/ 1119 w 3668"/>
              <a:gd name="T39" fmla="*/ 227 h 943"/>
              <a:gd name="T40" fmla="*/ 1320 w 3668"/>
              <a:gd name="T41" fmla="*/ 438 h 943"/>
              <a:gd name="T42" fmla="*/ 960 w 3668"/>
              <a:gd name="T43" fmla="*/ 558 h 943"/>
              <a:gd name="T44" fmla="*/ 474 w 3668"/>
              <a:gd name="T45" fmla="*/ 630 h 943"/>
              <a:gd name="T46" fmla="*/ 132 w 3668"/>
              <a:gd name="T47" fmla="*/ 781 h 943"/>
              <a:gd name="T48" fmla="*/ 234 w 3668"/>
              <a:gd name="T49" fmla="*/ 847 h 943"/>
              <a:gd name="T50" fmla="*/ 925 w 3668"/>
              <a:gd name="T51" fmla="*/ 739 h 943"/>
              <a:gd name="T52" fmla="*/ 637 w 3668"/>
              <a:gd name="T53" fmla="*/ 925 h 943"/>
              <a:gd name="T54" fmla="*/ 1405 w 3668"/>
              <a:gd name="T55" fmla="*/ 943 h 943"/>
              <a:gd name="T56" fmla="*/ 1447 w 3668"/>
              <a:gd name="T57" fmla="*/ 943 h 943"/>
              <a:gd name="T58" fmla="*/ 2888 w 3668"/>
              <a:gd name="T59" fmla="*/ 859 h 943"/>
              <a:gd name="T60" fmla="*/ 2582 w 3668"/>
              <a:gd name="T61" fmla="*/ 708 h 943"/>
              <a:gd name="T62" fmla="*/ 2299 w 3668"/>
              <a:gd name="T63" fmla="*/ 606 h 943"/>
              <a:gd name="T64" fmla="*/ 2606 w 3668"/>
              <a:gd name="T65" fmla="*/ 588 h 943"/>
              <a:gd name="T66" fmla="*/ 3001 w 3668"/>
              <a:gd name="T67" fmla="*/ 582 h 943"/>
              <a:gd name="T68" fmla="*/ 3452 w 3668"/>
              <a:gd name="T69" fmla="*/ 438 h 943"/>
              <a:gd name="T70" fmla="*/ 3668 w 3668"/>
              <a:gd name="T71" fmla="*/ 312 h 943"/>
              <a:gd name="T72" fmla="*/ 3482 w 3668"/>
              <a:gd name="T73" fmla="*/ 300 h 94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27" name="Group 65"/>
          <p:cNvGrpSpPr>
            <a:grpSpLocks/>
          </p:cNvGrpSpPr>
          <p:nvPr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032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94" name="Freeform 58"/>
          <p:cNvSpPr>
            <a:spLocks/>
          </p:cNvSpPr>
          <p:nvPr/>
        </p:nvSpPr>
        <p:spPr bwMode="hidden">
          <a:xfrm>
            <a:off x="7308850" y="6350"/>
            <a:ext cx="1835150" cy="1190625"/>
          </a:xfrm>
          <a:custGeom>
            <a:avLst/>
            <a:gdLst/>
            <a:ahLst/>
            <a:cxnLst>
              <a:cxn ang="0">
                <a:pos x="1814" y="606"/>
              </a:cxn>
              <a:cxn ang="0">
                <a:pos x="1615" y="252"/>
              </a:cxn>
              <a:cxn ang="0">
                <a:pos x="1345" y="132"/>
              </a:cxn>
              <a:cxn ang="0">
                <a:pos x="1381" y="492"/>
              </a:cxn>
              <a:cxn ang="0">
                <a:pos x="955" y="221"/>
              </a:cxn>
              <a:cxn ang="0">
                <a:pos x="877" y="161"/>
              </a:cxn>
              <a:cxn ang="0">
                <a:pos x="841" y="167"/>
              </a:cxn>
              <a:cxn ang="0">
                <a:pos x="720" y="161"/>
              </a:cxn>
              <a:cxn ang="0">
                <a:pos x="613" y="144"/>
              </a:cxn>
              <a:cxn ang="0">
                <a:pos x="492" y="161"/>
              </a:cxn>
              <a:cxn ang="0">
                <a:pos x="432" y="150"/>
              </a:cxn>
              <a:cxn ang="0">
                <a:pos x="342" y="138"/>
              </a:cxn>
              <a:cxn ang="0">
                <a:pos x="246" y="126"/>
              </a:cxn>
              <a:cxn ang="0">
                <a:pos x="174" y="114"/>
              </a:cxn>
              <a:cxn ang="0">
                <a:pos x="216" y="240"/>
              </a:cxn>
              <a:cxn ang="0">
                <a:pos x="607" y="588"/>
              </a:cxn>
              <a:cxn ang="0">
                <a:pos x="1177" y="817"/>
              </a:cxn>
              <a:cxn ang="0">
                <a:pos x="972" y="871"/>
              </a:cxn>
              <a:cxn ang="0">
                <a:pos x="492" y="1111"/>
              </a:cxn>
              <a:cxn ang="0">
                <a:pos x="276" y="1441"/>
              </a:cxn>
              <a:cxn ang="0">
                <a:pos x="42" y="1441"/>
              </a:cxn>
              <a:cxn ang="0">
                <a:pos x="367" y="1585"/>
              </a:cxn>
              <a:cxn ang="0">
                <a:pos x="949" y="1712"/>
              </a:cxn>
              <a:cxn ang="0">
                <a:pos x="1519" y="1537"/>
              </a:cxn>
              <a:cxn ang="0">
                <a:pos x="1735" y="1513"/>
              </a:cxn>
              <a:cxn ang="0">
                <a:pos x="1723" y="1802"/>
              </a:cxn>
              <a:cxn ang="0">
                <a:pos x="2042" y="2229"/>
              </a:cxn>
              <a:cxn ang="0">
                <a:pos x="2191" y="2133"/>
              </a:cxn>
              <a:cxn ang="0">
                <a:pos x="2270" y="1970"/>
              </a:cxn>
              <a:cxn ang="0">
                <a:pos x="2233" y="1573"/>
              </a:cxn>
              <a:cxn ang="0">
                <a:pos x="2294" y="1483"/>
              </a:cxn>
              <a:cxn ang="0">
                <a:pos x="2588" y="1688"/>
              </a:cxn>
              <a:cxn ang="0">
                <a:pos x="2695" y="1682"/>
              </a:cxn>
              <a:cxn ang="0">
                <a:pos x="2588" y="1543"/>
              </a:cxn>
              <a:cxn ang="0">
                <a:pos x="2510" y="1357"/>
              </a:cxn>
              <a:cxn ang="0">
                <a:pos x="2354" y="1184"/>
              </a:cxn>
              <a:cxn ang="0">
                <a:pos x="2102" y="931"/>
              </a:cxn>
              <a:cxn ang="0">
                <a:pos x="2137" y="907"/>
              </a:cxn>
              <a:cxn ang="0">
                <a:pos x="2215" y="871"/>
              </a:cxn>
              <a:cxn ang="0">
                <a:pos x="2324" y="817"/>
              </a:cxn>
              <a:cxn ang="0">
                <a:pos x="2372" y="787"/>
              </a:cxn>
              <a:cxn ang="0">
                <a:pos x="2078" y="865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96863"/>
            <a:ext cx="83534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353425" cy="51133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4392" name="Text Box 56"/>
          <p:cNvSpPr txBox="1">
            <a:spLocks noChangeArrowheads="1"/>
          </p:cNvSpPr>
          <p:nvPr/>
        </p:nvSpPr>
        <p:spPr bwMode="auto">
          <a:xfrm>
            <a:off x="468313" y="6446838"/>
            <a:ext cx="46275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章 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Windows</a:t>
            </a:r>
            <a:r>
              <a:rPr lang="zh-CN" altLang="en-US" sz="1600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600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基础入门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文件安全管理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2060575"/>
            <a:ext cx="7848600" cy="1728466"/>
          </a:xfrm>
        </p:spPr>
        <p:txBody>
          <a:bodyPr/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4000" dirty="0" smtClean="0"/>
              <a:t>第</a:t>
            </a:r>
            <a:r>
              <a:rPr lang="en-US" altLang="zh-CN" sz="4000" dirty="0" smtClean="0"/>
              <a:t>2</a:t>
            </a:r>
            <a:r>
              <a:rPr lang="zh-CN" altLang="en-US" sz="4000" dirty="0" smtClean="0"/>
              <a:t>章   </a:t>
            </a:r>
            <a:r>
              <a:rPr lang="en-US" altLang="zh-CN" sz="4000" dirty="0" smtClean="0">
                <a:latin typeface="微软雅黑" pitchFamily="34" charset="-122"/>
                <a:ea typeface="微软雅黑" pitchFamily="34" charset="-122"/>
              </a:rPr>
              <a:t>Windows</a:t>
            </a:r>
            <a:r>
              <a:rPr lang="zh-CN" altLang="en-US" sz="40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400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4000" dirty="0" smtClean="0">
                <a:latin typeface="微软雅黑" pitchFamily="34" charset="-122"/>
                <a:ea typeface="微软雅黑" pitchFamily="34" charset="-122"/>
              </a:rPr>
              <a:t>基础入门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sz="2800" dirty="0" smtClean="0">
                <a:solidFill>
                  <a:srgbClr val="009200"/>
                </a:solidFill>
                <a:latin typeface="Arial" charset="0"/>
              </a:rPr>
              <a:t>第</a:t>
            </a:r>
            <a:r>
              <a:rPr lang="en-US" altLang="zh-CN" sz="2800" dirty="0" smtClean="0">
                <a:solidFill>
                  <a:srgbClr val="009200"/>
                </a:solidFill>
                <a:latin typeface="Arial" charset="0"/>
              </a:rPr>
              <a:t>3</a:t>
            </a:r>
            <a:r>
              <a:rPr lang="zh-CN" altLang="en-US" sz="2800" dirty="0" smtClean="0">
                <a:solidFill>
                  <a:srgbClr val="009200"/>
                </a:solidFill>
                <a:latin typeface="Arial" charset="0"/>
              </a:rPr>
              <a:t>讲  文件安全管理</a:t>
            </a:r>
            <a:endParaRPr lang="en-US" altLang="zh-CN" sz="2800" dirty="0" smtClean="0">
              <a:solidFill>
                <a:schemeClr val="hlink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2988" y="4653135"/>
            <a:ext cx="7008812" cy="863427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latin typeface="隶书" pitchFamily="49" charset="-122"/>
                <a:ea typeface="隶书" pitchFamily="49" charset="-122"/>
              </a:rPr>
              <a:t>主讲：</a:t>
            </a:r>
            <a:r>
              <a:rPr lang="en-US" altLang="zh-CN" b="1" dirty="0" smtClean="0">
                <a:latin typeface="隶书" pitchFamily="49" charset="-122"/>
                <a:ea typeface="隶书" pitchFamily="49" charset="-122"/>
              </a:rPr>
              <a:t>XXX</a:t>
            </a:r>
            <a:endParaRPr lang="zh-CN" altLang="en-US" b="1" dirty="0" smtClean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标题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7329488" cy="798513"/>
          </a:xfrm>
        </p:spPr>
        <p:txBody>
          <a:bodyPr/>
          <a:lstStyle/>
          <a:p>
            <a:pPr marL="342900" indent="-342900" eaLnBrk="1" hangingPunct="1">
              <a:defRPr/>
            </a:pPr>
            <a:r>
              <a:rPr lang="zh-CN" altLang="en-US" sz="4000" b="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六、动手操作</a:t>
            </a:r>
            <a:endParaRPr lang="zh-CN" altLang="zh-CN" sz="4000" b="0" dirty="0" smtClean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2" name="内容占位符 11"/>
          <p:cNvSpPr>
            <a:spLocks noGrp="1"/>
          </p:cNvSpPr>
          <p:nvPr>
            <p:ph idx="1"/>
          </p:nvPr>
        </p:nvSpPr>
        <p:spPr>
          <a:xfrm>
            <a:off x="3643313" y="764704"/>
            <a:ext cx="5043487" cy="5593234"/>
          </a:xfrm>
        </p:spPr>
        <p:txBody>
          <a:bodyPr rtlCol="0">
            <a:noAutofit/>
          </a:bodyPr>
          <a:lstStyle/>
          <a:p>
            <a:pPr marL="114300" indent="0">
              <a:lnSpc>
                <a:spcPct val="150000"/>
              </a:lnSpc>
              <a:buNone/>
            </a:pPr>
            <a:r>
              <a:rPr lang="zh-CN" altLang="en-US" sz="2000" dirty="0"/>
              <a:t>任务</a:t>
            </a:r>
            <a:r>
              <a:rPr lang="en-US" altLang="zh-CN" sz="2000" dirty="0"/>
              <a:t>1</a:t>
            </a:r>
            <a:r>
              <a:rPr lang="zh-CN" altLang="en-US" sz="2000" dirty="0"/>
              <a:t>：</a:t>
            </a:r>
            <a:r>
              <a:rPr lang="zh-CN" altLang="zh-CN" sz="2000" dirty="0"/>
              <a:t>加密文件或文件夹</a:t>
            </a:r>
          </a:p>
          <a:p>
            <a:pPr marL="114300" indent="0">
              <a:lnSpc>
                <a:spcPct val="150000"/>
              </a:lnSpc>
              <a:buNone/>
            </a:pPr>
            <a:r>
              <a:rPr lang="zh-CN" altLang="en-US" sz="2000" dirty="0"/>
              <a:t>任务</a:t>
            </a:r>
            <a:r>
              <a:rPr lang="en-US" altLang="zh-CN" sz="2000" dirty="0"/>
              <a:t>2</a:t>
            </a:r>
            <a:r>
              <a:rPr lang="zh-CN" altLang="en-US" sz="2000" dirty="0"/>
              <a:t>：</a:t>
            </a:r>
            <a:r>
              <a:rPr lang="zh-CN" altLang="zh-CN" sz="2000" dirty="0"/>
              <a:t>加密</a:t>
            </a:r>
            <a:r>
              <a:rPr lang="en-US" altLang="zh-CN" sz="2000" dirty="0"/>
              <a:t>BitLocker</a:t>
            </a:r>
            <a:r>
              <a:rPr lang="zh-CN" altLang="zh-CN" sz="2000" dirty="0"/>
              <a:t>驱动器</a:t>
            </a:r>
          </a:p>
          <a:p>
            <a:pPr marL="114300" indent="0">
              <a:lnSpc>
                <a:spcPct val="150000"/>
              </a:lnSpc>
              <a:buNone/>
            </a:pPr>
            <a:r>
              <a:rPr lang="zh-CN" altLang="en-US" sz="2000" dirty="0"/>
              <a:t>任务</a:t>
            </a:r>
            <a:r>
              <a:rPr lang="en-US" altLang="zh-CN" sz="2000" dirty="0"/>
              <a:t>3</a:t>
            </a:r>
            <a:r>
              <a:rPr lang="zh-CN" altLang="en-US" sz="2000" dirty="0"/>
              <a:t>：</a:t>
            </a:r>
            <a:r>
              <a:rPr lang="zh-CN" altLang="zh-CN" sz="2000" dirty="0"/>
              <a:t>设置用户帐户</a:t>
            </a:r>
          </a:p>
          <a:p>
            <a:pPr marL="114300" indent="0">
              <a:lnSpc>
                <a:spcPct val="150000"/>
              </a:lnSpc>
              <a:buNone/>
            </a:pPr>
            <a:r>
              <a:rPr lang="zh-CN" altLang="en-US" sz="2000" dirty="0"/>
              <a:t>任务</a:t>
            </a:r>
            <a:r>
              <a:rPr lang="en-US" altLang="zh-CN" sz="2000" dirty="0"/>
              <a:t>4</a:t>
            </a:r>
            <a:r>
              <a:rPr lang="zh-CN" altLang="en-US" sz="2000" dirty="0"/>
              <a:t>：</a:t>
            </a:r>
            <a:r>
              <a:rPr lang="zh-CN" altLang="zh-CN" sz="2000" dirty="0"/>
              <a:t>设置屏幕保护密码</a:t>
            </a:r>
          </a:p>
          <a:p>
            <a:pPr marL="114300" indent="0">
              <a:lnSpc>
                <a:spcPct val="150000"/>
              </a:lnSpc>
              <a:buNone/>
            </a:pPr>
            <a:r>
              <a:rPr lang="zh-CN" altLang="en-US" sz="2000" dirty="0"/>
              <a:t>任务</a:t>
            </a:r>
            <a:r>
              <a:rPr lang="en-US" altLang="zh-CN" sz="2000" dirty="0"/>
              <a:t>5</a:t>
            </a:r>
            <a:r>
              <a:rPr lang="zh-CN" altLang="en-US" sz="2000" dirty="0"/>
              <a:t>：</a:t>
            </a:r>
            <a:r>
              <a:rPr lang="zh-CN" altLang="zh-CN" sz="2000" dirty="0"/>
              <a:t>打开磁盘的系统保护</a:t>
            </a:r>
          </a:p>
          <a:p>
            <a:pPr marL="114300" indent="0">
              <a:lnSpc>
                <a:spcPct val="150000"/>
              </a:lnSpc>
              <a:buNone/>
            </a:pPr>
            <a:r>
              <a:rPr lang="zh-CN" altLang="en-US" sz="2000" dirty="0"/>
              <a:t>任务</a:t>
            </a:r>
            <a:r>
              <a:rPr lang="en-US" altLang="zh-CN" sz="2000" dirty="0"/>
              <a:t>6</a:t>
            </a:r>
            <a:r>
              <a:rPr lang="zh-CN" altLang="en-US" sz="2000" dirty="0"/>
              <a:t>：</a:t>
            </a:r>
            <a:r>
              <a:rPr lang="zh-CN" altLang="zh-CN" sz="2000" dirty="0"/>
              <a:t>创建还原点</a:t>
            </a:r>
          </a:p>
          <a:p>
            <a:pPr marL="114300" indent="0">
              <a:lnSpc>
                <a:spcPct val="150000"/>
              </a:lnSpc>
              <a:buNone/>
            </a:pPr>
            <a:r>
              <a:rPr lang="zh-CN" altLang="en-US" sz="2000" dirty="0"/>
              <a:t>任务</a:t>
            </a:r>
            <a:r>
              <a:rPr lang="en-US" altLang="zh-CN" sz="2000" dirty="0"/>
              <a:t>7</a:t>
            </a:r>
            <a:r>
              <a:rPr lang="zh-CN" altLang="en-US" sz="2000" dirty="0"/>
              <a:t>：</a:t>
            </a:r>
            <a:r>
              <a:rPr lang="zh-CN" altLang="zh-CN" sz="2000" dirty="0"/>
              <a:t>使用还原点恢复系统</a:t>
            </a:r>
          </a:p>
          <a:p>
            <a:pPr marL="114300" indent="0">
              <a:lnSpc>
                <a:spcPct val="150000"/>
              </a:lnSpc>
              <a:buNone/>
            </a:pPr>
            <a:r>
              <a:rPr lang="zh-CN" altLang="en-US" sz="2000" dirty="0"/>
              <a:t>任务</a:t>
            </a:r>
            <a:r>
              <a:rPr lang="en-US" altLang="zh-CN" sz="2000" dirty="0"/>
              <a:t>8</a:t>
            </a:r>
            <a:r>
              <a:rPr lang="zh-CN" altLang="en-US" sz="2000" dirty="0"/>
              <a:t>：</a:t>
            </a:r>
            <a:r>
              <a:rPr lang="zh-CN" altLang="zh-CN" sz="2000" dirty="0"/>
              <a:t>备份文件</a:t>
            </a:r>
          </a:p>
          <a:p>
            <a:pPr marL="114300" indent="0">
              <a:lnSpc>
                <a:spcPct val="150000"/>
              </a:lnSpc>
              <a:buNone/>
            </a:pPr>
            <a:r>
              <a:rPr lang="zh-CN" altLang="en-US" sz="2000" dirty="0"/>
              <a:t>任务</a:t>
            </a:r>
            <a:r>
              <a:rPr lang="en-US" altLang="zh-CN" sz="2000" dirty="0"/>
              <a:t>9</a:t>
            </a:r>
            <a:r>
              <a:rPr lang="zh-CN" altLang="en-US" sz="2000" dirty="0"/>
              <a:t>：</a:t>
            </a:r>
            <a:r>
              <a:rPr lang="zh-CN" altLang="zh-CN" sz="2000" dirty="0"/>
              <a:t>创建系统映像</a:t>
            </a:r>
          </a:p>
          <a:p>
            <a:pPr marL="114300" indent="0">
              <a:lnSpc>
                <a:spcPct val="150000"/>
              </a:lnSpc>
              <a:buNone/>
            </a:pPr>
            <a:r>
              <a:rPr lang="zh-CN" altLang="en-US" sz="2000" dirty="0"/>
              <a:t>任务</a:t>
            </a:r>
            <a:r>
              <a:rPr lang="en-US" altLang="zh-CN" sz="2000" dirty="0"/>
              <a:t>10</a:t>
            </a:r>
            <a:r>
              <a:rPr lang="zh-CN" altLang="en-US" sz="2000" dirty="0"/>
              <a:t>：</a:t>
            </a:r>
            <a:r>
              <a:rPr lang="zh-CN" altLang="zh-CN" sz="2000" dirty="0"/>
              <a:t>使用备份还原文件</a:t>
            </a:r>
          </a:p>
          <a:p>
            <a:pPr marL="114300" indent="0">
              <a:lnSpc>
                <a:spcPct val="150000"/>
              </a:lnSpc>
              <a:buNone/>
            </a:pPr>
            <a:r>
              <a:rPr lang="zh-CN" altLang="en-US" sz="2000" dirty="0"/>
              <a:t>任务</a:t>
            </a:r>
            <a:r>
              <a:rPr lang="en-US" altLang="zh-CN" sz="2000" dirty="0"/>
              <a:t>11</a:t>
            </a:r>
            <a:r>
              <a:rPr lang="zh-CN" altLang="en-US" sz="2000" dirty="0"/>
              <a:t>：</a:t>
            </a:r>
            <a:r>
              <a:rPr lang="zh-CN" altLang="zh-CN" sz="2000" dirty="0"/>
              <a:t>从系统映像备份还原计算机</a:t>
            </a:r>
            <a:endParaRPr lang="zh-CN" altLang="zh-CN" sz="2000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half" idx="2"/>
          </p:nvPr>
        </p:nvSpPr>
        <p:spPr>
          <a:xfrm>
            <a:off x="457200" y="2000250"/>
            <a:ext cx="3008313" cy="4357688"/>
          </a:xfrm>
          <a:ln>
            <a:noFill/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3200" dirty="0" smtClean="0">
                <a:solidFill>
                  <a:srgbClr val="0070C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项目实施</a:t>
            </a:r>
            <a:endParaRPr lang="zh-CN" altLang="zh-CN" sz="3200" dirty="0" smtClean="0">
              <a:solidFill>
                <a:srgbClr val="0070C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sz="2800" dirty="0" smtClean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请同学们参阅教材</a:t>
            </a:r>
            <a:r>
              <a:rPr lang="en-US" altLang="zh-CN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P72-85</a:t>
            </a:r>
            <a:r>
              <a:rPr lang="zh-CN" alt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</a:t>
            </a:r>
            <a:r>
              <a:rPr lang="zh-CN" alt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内容，熟练掌握以下操作</a:t>
            </a:r>
            <a:r>
              <a:rPr lang="zh-CN" altLang="zh-CN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</a:t>
            </a:r>
            <a:endParaRPr lang="en-US" altLang="zh-CN" sz="24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sz="24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sz="24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→</a:t>
            </a:r>
            <a:endParaRPr lang="zh-CN" alt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课余作业布置</a:t>
            </a:r>
          </a:p>
        </p:txBody>
      </p:sp>
      <p:sp>
        <p:nvSpPr>
          <p:cNvPr id="39219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150000"/>
              </a:lnSpc>
              <a:defRPr/>
            </a:pPr>
            <a:r>
              <a:rPr lang="zh-CN" altLang="en-US" sz="2800" dirty="0" smtClean="0"/>
              <a:t>预习</a:t>
            </a:r>
            <a:r>
              <a:rPr lang="en-US" altLang="zh-CN" sz="2800" dirty="0" smtClean="0"/>
              <a:t>:</a:t>
            </a:r>
          </a:p>
          <a:p>
            <a:pPr marL="990600" lvl="1" indent="-533400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第</a:t>
            </a:r>
            <a:r>
              <a:rPr lang="en-US" altLang="zh-CN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4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章</a:t>
            </a:r>
            <a:r>
              <a:rPr lang="en-US" altLang="zh-CN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4.1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和</a:t>
            </a:r>
            <a:r>
              <a:rPr lang="en-US" altLang="zh-CN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4.2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节。</a:t>
            </a:r>
            <a:endParaRPr lang="en-US" altLang="zh-CN" sz="2400" dirty="0" smtClean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  <a:p>
            <a:pPr marL="990600" lvl="1" indent="-533400" eaLnBrk="1" hangingPunct="1">
              <a:lnSpc>
                <a:spcPct val="90000"/>
              </a:lnSpc>
              <a:defRPr/>
            </a:pPr>
            <a:endParaRPr lang="zh-CN" altLang="en-US" sz="2400" dirty="0" smtClean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  <a:p>
            <a:pPr marL="609600" indent="-609600" eaLnBrk="1" hangingPunct="1">
              <a:lnSpc>
                <a:spcPct val="150000"/>
              </a:lnSpc>
              <a:defRPr/>
            </a:pPr>
            <a:r>
              <a:rPr lang="zh-CN" altLang="en-US" sz="2800" dirty="0" smtClean="0"/>
              <a:t>思考题</a:t>
            </a:r>
            <a:r>
              <a:rPr lang="en-US" altLang="zh-CN" sz="2800" dirty="0" smtClean="0"/>
              <a:t>:</a:t>
            </a:r>
          </a:p>
          <a:p>
            <a:pPr marL="990600" lvl="1" indent="-533400" eaLnBrk="1" hangingPunct="1">
              <a:lnSpc>
                <a:spcPct val="150000"/>
              </a:lnSpc>
              <a:buFont typeface="Wingdings" pitchFamily="2" charset="2"/>
              <a:buAutoNum type="arabicPeriod"/>
              <a:defRPr/>
            </a:pPr>
            <a:r>
              <a:rPr lang="en-US" altLang="zh-CN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Office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组件包括的主要应用程序有哪些？</a:t>
            </a:r>
          </a:p>
          <a:p>
            <a:pPr marL="990600" lvl="1" indent="-533400" eaLnBrk="1" hangingPunct="1">
              <a:lnSpc>
                <a:spcPct val="15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简述</a:t>
            </a:r>
            <a:r>
              <a:rPr lang="en-US" altLang="zh-CN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Word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的用途。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63513"/>
            <a:ext cx="8135937" cy="1177255"/>
          </a:xfrm>
        </p:spPr>
        <p:txBody>
          <a:bodyPr lIns="92075" tIns="46038" rIns="92075" bIns="46038" anchor="ctr"/>
          <a:lstStyle/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第</a:t>
            </a:r>
            <a:r>
              <a:rPr lang="en-US" altLang="zh-CN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3</a:t>
            </a:r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讲   </a:t>
            </a:r>
            <a:r>
              <a:rPr lang="zh-CN" altLang="en-US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文件安全管理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0768"/>
            <a:ext cx="8123237" cy="5040983"/>
          </a:xfrm>
          <a:ln w="12700" cap="flat">
            <a:solidFill>
              <a:srgbClr val="FFCC00"/>
            </a:solidFill>
          </a:ln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zh-CN" altLang="en-US" sz="2800" dirty="0" smtClean="0"/>
              <a:t>认知目标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了解加密文件系统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了解</a:t>
            </a: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BitLocker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驱动器加密</a:t>
            </a:r>
            <a:endParaRPr lang="en-US" altLang="zh-CN" sz="2000" dirty="0" smtClean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了解用户账户</a:t>
            </a:r>
            <a:endParaRPr lang="en-US" altLang="zh-CN" sz="2000" dirty="0" smtClean="0">
              <a:effectLst>
                <a:outerShdw blurRad="38100" dist="38100" dir="2700000" algn="tl">
                  <a:srgbClr val="FFFFFF"/>
                </a:outerShdw>
              </a:effectLst>
              <a:latin typeface="宋体" charset="-122"/>
              <a:ea typeface="宋体" charset="-122"/>
            </a:endParaRPr>
          </a:p>
          <a:p>
            <a:pPr lvl="3" eaLnBrk="1" hangingPunct="1">
              <a:lnSpc>
                <a:spcPct val="150000"/>
              </a:lnSpc>
              <a:defRPr/>
            </a:pPr>
            <a:endParaRPr lang="zh-CN" altLang="en-US" sz="1200" dirty="0" smtClean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  <a:p>
            <a:pPr eaLnBrk="1" hangingPunct="1">
              <a:defRPr/>
            </a:pPr>
            <a:r>
              <a:rPr lang="zh-CN" altLang="en-US" sz="2800" dirty="0" smtClean="0"/>
              <a:t>能力目标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掌握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用户账户的设置</a:t>
            </a:r>
            <a:r>
              <a:rPr lang="zh-CN" altLang="en-U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（重点）</a:t>
            </a:r>
            <a:endParaRPr lang="zh-CN" altLang="en-US" sz="20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掌握屏幕保护程序的设置</a:t>
            </a:r>
            <a:endParaRPr lang="en-US" altLang="zh-CN" sz="2000" dirty="0" smtClean="0">
              <a:effectLst>
                <a:outerShdw blurRad="38100" dist="38100" dir="2700000" algn="tl">
                  <a:srgbClr val="FFFFFF"/>
                </a:outerShdw>
              </a:effectLst>
              <a:latin typeface="宋体" charset="-122"/>
              <a:ea typeface="宋体" charset="-122"/>
            </a:endParaRP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掌握</a:t>
            </a: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Windows 7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系统保护和系统还原</a:t>
            </a:r>
            <a:r>
              <a:rPr lang="zh-CN" altLang="en-US" sz="1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（难点）</a:t>
            </a:r>
            <a:endParaRPr lang="zh-CN" altLang="en-US" sz="2400" dirty="0" smtClean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掌握</a:t>
            </a:r>
            <a:r>
              <a:rPr lang="en-US" altLang="zh-CN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Windows </a:t>
            </a: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7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备份和</a:t>
            </a:r>
            <a:r>
              <a:rPr lang="zh-CN" altLang="en-U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系统还原</a:t>
            </a:r>
            <a:r>
              <a:rPr lang="zh-CN" altLang="en-US" sz="1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charset="-122"/>
                <a:ea typeface="宋体" charset="-122"/>
              </a:rPr>
              <a:t>（难点）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22" name="Rectangle 10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一、</a:t>
            </a:r>
            <a:r>
              <a:rPr lang="zh-CN" altLang="zh-CN" dirty="0">
                <a:effectLst/>
              </a:rPr>
              <a:t>加密文件系统</a:t>
            </a:r>
            <a:endParaRPr lang="zh-CN" altLang="en-US" sz="28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46123" name="Rectangle 11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ts val="3200"/>
              </a:lnSpc>
              <a:defRPr/>
            </a:pPr>
            <a:r>
              <a:rPr lang="en-US" altLang="zh-CN" sz="2800" dirty="0"/>
              <a:t>EFS </a:t>
            </a:r>
            <a:endParaRPr lang="zh-CN" altLang="en-US" sz="28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lvl="1" eaLnBrk="1" hangingPunct="1">
              <a:lnSpc>
                <a:spcPts val="3200"/>
              </a:lnSpc>
              <a:defRPr/>
            </a:pPr>
            <a:r>
              <a:rPr lang="zh-CN" altLang="zh-CN" sz="2000" dirty="0">
                <a:effectLst/>
              </a:rPr>
              <a:t>加密文件系统（</a:t>
            </a:r>
            <a:r>
              <a:rPr lang="en-US" altLang="zh-CN" sz="2000" dirty="0">
                <a:effectLst/>
              </a:rPr>
              <a:t>Encrypting File System</a:t>
            </a:r>
            <a:r>
              <a:rPr lang="zh-CN" altLang="zh-CN" sz="2000" dirty="0">
                <a:effectLst/>
              </a:rPr>
              <a:t>，</a:t>
            </a:r>
            <a:r>
              <a:rPr lang="en-US" altLang="zh-CN" sz="2000" dirty="0">
                <a:effectLst/>
              </a:rPr>
              <a:t>EFS</a:t>
            </a:r>
            <a:r>
              <a:rPr lang="zh-CN" altLang="zh-CN" sz="2000" dirty="0">
                <a:effectLst/>
              </a:rPr>
              <a:t>）是</a:t>
            </a:r>
            <a:r>
              <a:rPr lang="en-US" altLang="zh-CN" sz="2000" dirty="0">
                <a:effectLst/>
              </a:rPr>
              <a:t>Windows</a:t>
            </a:r>
            <a:r>
              <a:rPr lang="zh-CN" altLang="zh-CN" sz="2000" dirty="0">
                <a:effectLst/>
              </a:rPr>
              <a:t>的一项功能，用于将信息以加密格式存储在</a:t>
            </a:r>
            <a:r>
              <a:rPr lang="en-US" altLang="zh-CN" sz="2000" dirty="0">
                <a:effectLst/>
              </a:rPr>
              <a:t>NTFS</a:t>
            </a:r>
            <a:r>
              <a:rPr lang="zh-CN" altLang="zh-CN" sz="2000" dirty="0">
                <a:effectLst/>
              </a:rPr>
              <a:t>格式的硬盘上</a:t>
            </a:r>
            <a:r>
              <a:rPr lang="zh-CN" altLang="zh-CN" sz="2000" dirty="0" smtClean="0">
                <a:effectLst/>
              </a:rPr>
              <a:t>。</a:t>
            </a:r>
            <a:endParaRPr lang="en-US" altLang="zh-CN" sz="2000" dirty="0" smtClean="0">
              <a:effectLst/>
            </a:endParaRPr>
          </a:p>
          <a:p>
            <a:pPr lvl="1" eaLnBrk="1" hangingPunct="1">
              <a:lnSpc>
                <a:spcPts val="3200"/>
              </a:lnSpc>
              <a:defRPr/>
            </a:pPr>
            <a:r>
              <a:rPr lang="zh-CN" altLang="zh-CN" sz="1800" dirty="0" smtClean="0">
                <a:effectLst/>
              </a:rPr>
              <a:t>采用</a:t>
            </a:r>
            <a:r>
              <a:rPr lang="zh-CN" altLang="zh-CN" sz="1800" dirty="0">
                <a:effectLst/>
              </a:rPr>
              <a:t>加密文件系统（</a:t>
            </a:r>
            <a:r>
              <a:rPr lang="en-US" altLang="zh-CN" sz="1800" dirty="0">
                <a:effectLst/>
              </a:rPr>
              <a:t>EFS</a:t>
            </a:r>
            <a:r>
              <a:rPr lang="zh-CN" altLang="zh-CN" sz="1800" dirty="0">
                <a:effectLst/>
              </a:rPr>
              <a:t>）对机密数据文件进行加密，可以加强数据的安全性。</a:t>
            </a:r>
            <a:endParaRPr lang="en-US" altLang="zh-CN" sz="1800" dirty="0">
              <a:effectLst/>
            </a:endParaRPr>
          </a:p>
          <a:p>
            <a:pPr lvl="1" eaLnBrk="1" hangingPunct="1">
              <a:lnSpc>
                <a:spcPts val="3200"/>
              </a:lnSpc>
              <a:defRPr/>
            </a:pPr>
            <a:r>
              <a:rPr lang="zh-CN" altLang="zh-CN" sz="2000" dirty="0" smtClean="0">
                <a:effectLst/>
              </a:rPr>
              <a:t>如果</a:t>
            </a:r>
            <a:r>
              <a:rPr lang="zh-CN" altLang="zh-CN" sz="2000" dirty="0">
                <a:effectLst/>
              </a:rPr>
              <a:t>把未加密的文件复制到经过加密的文件夹中，这些文件将会被自动加密</a:t>
            </a:r>
            <a:r>
              <a:rPr lang="zh-CN" altLang="zh-CN" sz="2000" dirty="0" smtClean="0">
                <a:effectLst/>
              </a:rPr>
              <a:t>。</a:t>
            </a:r>
            <a:endParaRPr lang="en-US" altLang="zh-CN" sz="2000" dirty="0" smtClean="0">
              <a:effectLst/>
            </a:endParaRPr>
          </a:p>
          <a:p>
            <a:pPr eaLnBrk="1" hangingPunct="1">
              <a:lnSpc>
                <a:spcPts val="3200"/>
              </a:lnSpc>
              <a:defRPr/>
            </a:pPr>
            <a:r>
              <a:rPr lang="zh-CN" altLang="en-US" sz="280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说明</a:t>
            </a:r>
            <a:endParaRPr lang="en-US" altLang="zh-CN" sz="28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  <a:p>
            <a:pPr lvl="1" eaLnBrk="1" hangingPunct="1">
              <a:lnSpc>
                <a:spcPts val="3200"/>
              </a:lnSpc>
              <a:defRPr/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必须是</a:t>
            </a:r>
            <a:r>
              <a:rPr lang="en-US" altLang="zh-CN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NTFS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文件系统</a:t>
            </a:r>
            <a:endParaRPr lang="en-US" altLang="zh-CN" sz="2000" dirty="0" smtClean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  <a:p>
            <a:pPr lvl="1" eaLnBrk="1" hangingPunct="1">
              <a:lnSpc>
                <a:spcPts val="3200"/>
              </a:lnSpc>
              <a:defRPr/>
            </a:pP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正在</a:t>
            </a:r>
            <a:r>
              <a:rPr lang="zh-CN" altLang="en-US" sz="20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运行的文件不能加密</a:t>
            </a:r>
            <a:r>
              <a:rPr lang="en-US" altLang="zh-CN" sz="20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/</a:t>
            </a:r>
            <a:r>
              <a:rPr lang="zh-CN" altLang="en-US" sz="20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解密</a:t>
            </a:r>
          </a:p>
          <a:p>
            <a:pPr lvl="1" eaLnBrk="1" hangingPunct="1">
              <a:lnSpc>
                <a:spcPts val="3200"/>
              </a:lnSpc>
              <a:defRPr/>
            </a:pPr>
            <a:r>
              <a:rPr lang="zh-CN" altLang="en-US" sz="20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系统文件或系统文件夹不能被</a:t>
            </a:r>
            <a:r>
              <a:rPr lang="zh-CN" altLang="en-US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加密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6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46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46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46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46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46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46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46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123" grpId="0" build="p" bldLvl="2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22" name="Rectangle 10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二、</a:t>
            </a:r>
            <a:r>
              <a:rPr lang="en-US" altLang="zh-CN" dirty="0" smtClean="0">
                <a:effectLst/>
              </a:rPr>
              <a:t>BitLocker</a:t>
            </a:r>
            <a:r>
              <a:rPr lang="zh-CN" altLang="zh-CN" dirty="0">
                <a:effectLst/>
              </a:rPr>
              <a:t>驱动器加密</a:t>
            </a:r>
            <a:endParaRPr lang="zh-CN" altLang="en-US" sz="28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46123" name="Rectangle 11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作用：</a:t>
            </a:r>
            <a:endParaRPr lang="en-US" altLang="zh-CN" dirty="0"/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zh-CN" sz="2400" dirty="0">
                <a:effectLst/>
              </a:rPr>
              <a:t>帮助保护内部硬盘驱动器、可移动存储设备（如外部硬盘驱动器或</a:t>
            </a:r>
            <a:r>
              <a:rPr lang="en-US" altLang="zh-CN" sz="2400" dirty="0">
                <a:effectLst/>
              </a:rPr>
              <a:t> USB </a:t>
            </a:r>
            <a:r>
              <a:rPr lang="zh-CN" altLang="zh-CN" sz="2400" dirty="0">
                <a:effectLst/>
              </a:rPr>
              <a:t>闪存驱动器）驱动器上存储的所有文件</a:t>
            </a:r>
            <a:r>
              <a:rPr lang="zh-CN" altLang="zh-CN" sz="2400" dirty="0" smtClean="0">
                <a:effectLst/>
              </a:rPr>
              <a:t>。</a:t>
            </a:r>
            <a:endParaRPr lang="en-US" altLang="zh-CN" sz="2400" dirty="0" smtClean="0">
              <a:effectLst/>
            </a:endParaRP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zh-CN" sz="2400" dirty="0">
                <a:effectLst/>
              </a:rPr>
              <a:t>在将新的文件添加到已使用</a:t>
            </a:r>
            <a:r>
              <a:rPr lang="en-US" altLang="zh-CN" sz="2400" dirty="0">
                <a:effectLst/>
              </a:rPr>
              <a:t> BitLocker </a:t>
            </a:r>
            <a:r>
              <a:rPr lang="zh-CN" altLang="zh-CN" sz="2400" dirty="0">
                <a:effectLst/>
              </a:rPr>
              <a:t>加密的驱动器时，</a:t>
            </a:r>
            <a:r>
              <a:rPr lang="en-US" altLang="zh-CN" sz="2400" dirty="0">
                <a:effectLst/>
              </a:rPr>
              <a:t>BitLocker </a:t>
            </a:r>
            <a:r>
              <a:rPr lang="zh-CN" altLang="zh-CN" sz="2400" dirty="0">
                <a:effectLst/>
              </a:rPr>
              <a:t>会自动对这些文件进行加密。文件只有存储在加密驱动器中时才保持加密状态，如果复制到其他驱动器或计算机后，文件将被解密</a:t>
            </a:r>
            <a:r>
              <a:rPr lang="zh-CN" altLang="zh-CN" sz="2400" dirty="0" smtClean="0">
                <a:effectLst/>
              </a:rPr>
              <a:t>。</a:t>
            </a:r>
            <a:endParaRPr lang="zh-CN" altLang="en-US" sz="2400" dirty="0" smtClean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6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123" grpId="0" build="p" bldLvl="2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22" name="Rectangle 10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二、</a:t>
            </a:r>
            <a:r>
              <a:rPr lang="en-US" altLang="zh-CN" dirty="0">
                <a:effectLst/>
              </a:rPr>
              <a:t>BitLocker</a:t>
            </a:r>
            <a:r>
              <a:rPr lang="zh-CN" altLang="zh-CN" dirty="0">
                <a:effectLst/>
              </a:rPr>
              <a:t>驱动器加密</a:t>
            </a:r>
            <a:endParaRPr lang="zh-CN" altLang="en-US" sz="28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46123" name="Rectangle 11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2800" dirty="0"/>
              <a:t>BitLocker</a:t>
            </a:r>
            <a:r>
              <a:rPr lang="zh-CN" altLang="en-US" sz="2800" dirty="0" smtClean="0"/>
              <a:t>与</a:t>
            </a:r>
            <a:r>
              <a:rPr lang="en-US" altLang="zh-CN" sz="2800" dirty="0" smtClean="0"/>
              <a:t>EFS</a:t>
            </a:r>
            <a:r>
              <a:rPr lang="zh-CN" altLang="en-US" sz="2800" dirty="0" smtClean="0"/>
              <a:t>的区别</a:t>
            </a:r>
            <a:endParaRPr lang="en-US" altLang="zh-CN" sz="28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88840"/>
            <a:ext cx="7082587" cy="42031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465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6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123" grpId="0" build="p" bldLvl="2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22" name="Rectangle 10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三、</a:t>
            </a:r>
            <a:r>
              <a:rPr lang="zh-CN" altLang="zh-CN" dirty="0">
                <a:effectLst/>
              </a:rPr>
              <a:t>用户帐户</a:t>
            </a:r>
            <a:endParaRPr lang="zh-CN" altLang="en-US" sz="28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46123" name="Rectangle 11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ts val="3400"/>
              </a:lnSpc>
              <a:defRPr/>
            </a:pPr>
            <a:r>
              <a:rPr lang="zh-CN" altLang="en-US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含义：</a:t>
            </a:r>
            <a:endParaRPr lang="en-US" altLang="zh-CN" sz="28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lvl="1" eaLnBrk="1" hangingPunct="1">
              <a:lnSpc>
                <a:spcPts val="3400"/>
              </a:lnSpc>
              <a:defRPr/>
            </a:pPr>
            <a:r>
              <a:rPr lang="zh-CN" altLang="zh-CN" sz="2000" dirty="0"/>
              <a:t>用户帐户是用于通知</a:t>
            </a:r>
            <a:r>
              <a:rPr lang="en-US" altLang="zh-CN" sz="2000" dirty="0"/>
              <a:t>Windows</a:t>
            </a:r>
            <a:r>
              <a:rPr lang="zh-CN" altLang="zh-CN" sz="2000" dirty="0"/>
              <a:t>可以访问哪些文件和文件夹，可以对计算机和个人化进行哪些更改的信息集合。</a:t>
            </a:r>
            <a:endParaRPr lang="en-US" altLang="zh-CN" sz="20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lnSpc>
                <a:spcPts val="3400"/>
              </a:lnSpc>
              <a:defRPr/>
            </a:pPr>
            <a:r>
              <a:rPr lang="zh-CN" altLang="en-US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类型：</a:t>
            </a:r>
            <a:endParaRPr lang="en-US" altLang="zh-CN" sz="28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lvl="1">
              <a:lnSpc>
                <a:spcPts val="3400"/>
              </a:lnSpc>
            </a:pPr>
            <a:r>
              <a:rPr lang="zh-CN" altLang="zh-CN" sz="2000" dirty="0"/>
              <a:t>管理员</a:t>
            </a:r>
            <a:r>
              <a:rPr lang="zh-CN" altLang="zh-CN" sz="2000" dirty="0" smtClean="0"/>
              <a:t>帐户</a:t>
            </a:r>
            <a:r>
              <a:rPr lang="en-US" altLang="zh-CN" sz="2000" dirty="0" smtClean="0"/>
              <a:t>---</a:t>
            </a:r>
            <a:r>
              <a:rPr lang="zh-CN" altLang="zh-CN" sz="2000" dirty="0" smtClean="0"/>
              <a:t>具有</a:t>
            </a:r>
            <a:r>
              <a:rPr lang="zh-CN" altLang="zh-CN" sz="2000" dirty="0"/>
              <a:t>计算机的完全访问权，可以对计算机进行最高级别的控制。</a:t>
            </a:r>
          </a:p>
          <a:p>
            <a:pPr lvl="1">
              <a:lnSpc>
                <a:spcPts val="3400"/>
              </a:lnSpc>
            </a:pPr>
            <a:r>
              <a:rPr lang="zh-CN" altLang="zh-CN" sz="2000" dirty="0"/>
              <a:t>标准</a:t>
            </a:r>
            <a:r>
              <a:rPr lang="zh-CN" altLang="zh-CN" sz="2000" dirty="0" smtClean="0"/>
              <a:t>帐户</a:t>
            </a:r>
            <a:r>
              <a:rPr lang="en-US" altLang="zh-CN" sz="2000" dirty="0" smtClean="0"/>
              <a:t>---</a:t>
            </a:r>
            <a:r>
              <a:rPr lang="zh-CN" altLang="zh-CN" sz="2000" dirty="0" smtClean="0"/>
              <a:t>适用于</a:t>
            </a:r>
            <a:r>
              <a:rPr lang="zh-CN" altLang="zh-CN" sz="2000" dirty="0"/>
              <a:t>日常计算，可以使用计算机上安装的大多数程序，并可以更改某些设置，但不影响到计算机的其它用户。</a:t>
            </a:r>
          </a:p>
          <a:p>
            <a:pPr lvl="1">
              <a:lnSpc>
                <a:spcPts val="3400"/>
              </a:lnSpc>
            </a:pPr>
            <a:r>
              <a:rPr lang="zh-CN" altLang="zh-CN" sz="2000" dirty="0"/>
              <a:t>来宾</a:t>
            </a:r>
            <a:r>
              <a:rPr lang="zh-CN" altLang="zh-CN" sz="2000" dirty="0" smtClean="0"/>
              <a:t>帐户</a:t>
            </a:r>
            <a:r>
              <a:rPr lang="en-US" altLang="zh-CN" sz="2000" dirty="0" smtClean="0"/>
              <a:t>---</a:t>
            </a:r>
            <a:r>
              <a:rPr lang="zh-CN" altLang="zh-CN" sz="2000" dirty="0" smtClean="0"/>
              <a:t>主要</a:t>
            </a:r>
            <a:r>
              <a:rPr lang="zh-CN" altLang="zh-CN" sz="2000" dirty="0"/>
              <a:t>用于需要临时使用计算机的用户。</a:t>
            </a:r>
          </a:p>
          <a:p>
            <a:pPr marL="457200" lvl="1" indent="0" eaLnBrk="1" hangingPunct="1">
              <a:lnSpc>
                <a:spcPts val="3400"/>
              </a:lnSpc>
              <a:buNone/>
              <a:defRPr/>
            </a:pP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说明：</a:t>
            </a:r>
            <a:r>
              <a:rPr lang="zh-CN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可以</a:t>
            </a:r>
            <a:r>
              <a:rPr lang="zh-CN" altLang="zh-CN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创建多个用户帐户和密码，多个用户可以在不同帐户之间切换</a:t>
            </a:r>
            <a:endParaRPr lang="en-US" altLang="zh-CN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479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6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6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6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6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6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6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6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123" grpId="0" build="p" bldLvl="2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22" name="Rectangle 10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四、</a:t>
            </a:r>
            <a:r>
              <a:rPr lang="en-US" altLang="zh-CN" dirty="0" smtClean="0">
                <a:effectLst/>
              </a:rPr>
              <a:t>Windows </a:t>
            </a:r>
            <a:r>
              <a:rPr lang="en-US" altLang="zh-CN" dirty="0">
                <a:effectLst/>
              </a:rPr>
              <a:t>7</a:t>
            </a:r>
            <a:r>
              <a:rPr lang="zh-CN" altLang="zh-CN" dirty="0">
                <a:effectLst/>
              </a:rPr>
              <a:t>的系统保护和系统还原</a:t>
            </a:r>
            <a:endParaRPr lang="zh-CN" altLang="en-US" sz="28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46123" name="Rectangle 11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zh-CN" dirty="0" smtClean="0"/>
              <a:t>系统保护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zh-CN" sz="2400" dirty="0" smtClean="0"/>
              <a:t>是</a:t>
            </a:r>
            <a:r>
              <a:rPr lang="zh-CN" altLang="zh-CN" sz="2400" dirty="0"/>
              <a:t>定期创建和保存计算机系统文件和设置的相关信息的功能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lvl="1">
              <a:lnSpc>
                <a:spcPct val="150000"/>
              </a:lnSpc>
            </a:pPr>
            <a:r>
              <a:rPr lang="zh-CN" altLang="zh-CN" sz="2400" dirty="0" smtClean="0"/>
              <a:t>通过</a:t>
            </a:r>
            <a:r>
              <a:rPr lang="zh-CN" altLang="zh-CN" sz="2400" dirty="0"/>
              <a:t>创建还原点，将这些文件保存在还原点中，当发生计算机运行缓慢或无法正常工作、意外修改或删除了某个文件或文件夹时，可以使用“系统还原”和还原点将计算机的系统文件和设置还原到较早的时间点。</a:t>
            </a:r>
          </a:p>
        </p:txBody>
      </p:sp>
    </p:spTree>
    <p:extLst>
      <p:ext uri="{BB962C8B-B14F-4D97-AF65-F5344CB8AC3E}">
        <p14:creationId xmlns:p14="http://schemas.microsoft.com/office/powerpoint/2010/main" val="378020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22" name="Rectangle 10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五、</a:t>
            </a:r>
            <a:r>
              <a:rPr lang="en-US" altLang="zh-CN" dirty="0" smtClean="0">
                <a:effectLst/>
              </a:rPr>
              <a:t>Windows </a:t>
            </a:r>
            <a:r>
              <a:rPr lang="en-US" altLang="zh-CN" dirty="0">
                <a:effectLst/>
              </a:rPr>
              <a:t>7</a:t>
            </a:r>
            <a:r>
              <a:rPr lang="zh-CN" altLang="zh-CN" dirty="0" smtClean="0">
                <a:effectLst/>
              </a:rPr>
              <a:t>的</a:t>
            </a:r>
            <a:r>
              <a:rPr lang="zh-CN" altLang="zh-CN" dirty="0">
                <a:effectLst/>
              </a:rPr>
              <a:t>备份</a:t>
            </a:r>
            <a:r>
              <a:rPr lang="zh-CN" altLang="zh-CN" dirty="0" smtClean="0">
                <a:effectLst/>
              </a:rPr>
              <a:t>和</a:t>
            </a:r>
            <a:r>
              <a:rPr lang="zh-CN" altLang="zh-CN" dirty="0">
                <a:effectLst/>
              </a:rPr>
              <a:t>系统还原</a:t>
            </a:r>
            <a:endParaRPr lang="zh-CN" altLang="en-US" sz="28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46123" name="Rectangle 11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ts val="3600"/>
              </a:lnSpc>
            </a:pPr>
            <a:r>
              <a:rPr lang="zh-CN" altLang="zh-CN" sz="2800" dirty="0" smtClean="0"/>
              <a:t>备份文件</a:t>
            </a:r>
            <a:endParaRPr lang="en-US" altLang="zh-CN" sz="2800" dirty="0" smtClean="0"/>
          </a:p>
          <a:p>
            <a:pPr lvl="1">
              <a:lnSpc>
                <a:spcPts val="3600"/>
              </a:lnSpc>
            </a:pPr>
            <a:r>
              <a:rPr lang="zh-CN" altLang="zh-CN" sz="2400" dirty="0">
                <a:effectLst/>
              </a:rPr>
              <a:t>为使用计算机的所有人员创建数据文件的备份，如备份个别文件夹、库和</a:t>
            </a:r>
            <a:r>
              <a:rPr lang="zh-CN" altLang="zh-CN" sz="2400" dirty="0" smtClean="0">
                <a:effectLst/>
              </a:rPr>
              <a:t>驱动器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>
              <a:lnSpc>
                <a:spcPts val="3600"/>
              </a:lnSpc>
            </a:pPr>
            <a:r>
              <a:rPr lang="zh-CN" altLang="zh-CN" sz="2800" dirty="0"/>
              <a:t>创建系统映像</a:t>
            </a:r>
            <a:endParaRPr lang="en-US" altLang="zh-CN" sz="2800" dirty="0" smtClean="0"/>
          </a:p>
          <a:p>
            <a:pPr lvl="1">
              <a:lnSpc>
                <a:spcPts val="3600"/>
              </a:lnSpc>
            </a:pPr>
            <a:r>
              <a:rPr lang="zh-CN" altLang="zh-CN" sz="2400" dirty="0">
                <a:effectLst/>
              </a:rPr>
              <a:t>系统映像是驱动器的精确副本。其中，包含</a:t>
            </a:r>
            <a:r>
              <a:rPr lang="en-US" altLang="zh-CN" sz="2400" dirty="0">
                <a:effectLst/>
              </a:rPr>
              <a:t> Windows </a:t>
            </a:r>
            <a:r>
              <a:rPr lang="zh-CN" altLang="zh-CN" sz="2400" dirty="0">
                <a:effectLst/>
              </a:rPr>
              <a:t>的副本、系统设置和文件的副本</a:t>
            </a:r>
            <a:r>
              <a:rPr lang="zh-CN" altLang="zh-CN" sz="2400" dirty="0" smtClean="0">
                <a:effectLst/>
              </a:rPr>
              <a:t>。</a:t>
            </a:r>
            <a:endParaRPr lang="en-US" altLang="zh-CN" sz="2400" dirty="0" smtClean="0">
              <a:effectLst/>
            </a:endParaRPr>
          </a:p>
          <a:p>
            <a:pPr lvl="1">
              <a:lnSpc>
                <a:spcPts val="3600"/>
              </a:lnSpc>
            </a:pPr>
            <a:r>
              <a:rPr lang="zh-CN" altLang="zh-CN" sz="2400" dirty="0" smtClean="0">
                <a:effectLst/>
              </a:rPr>
              <a:t>如果</a:t>
            </a:r>
            <a:r>
              <a:rPr lang="zh-CN" altLang="zh-CN" sz="2400" dirty="0">
                <a:effectLst/>
              </a:rPr>
              <a:t>硬盘或计算机无法工作，则可以使用系统映像来还原计算机的内容</a:t>
            </a:r>
            <a:r>
              <a:rPr lang="zh-CN" altLang="zh-CN" sz="2400" dirty="0" smtClean="0">
                <a:effectLst/>
              </a:rPr>
              <a:t>。</a:t>
            </a:r>
            <a:endParaRPr lang="en-US" altLang="zh-CN" sz="2400" dirty="0" smtClean="0">
              <a:effectLst/>
            </a:endParaRPr>
          </a:p>
          <a:p>
            <a:pPr lvl="1">
              <a:lnSpc>
                <a:spcPts val="3600"/>
              </a:lnSpc>
            </a:pPr>
            <a:r>
              <a:rPr lang="zh-CN" altLang="zh-CN" sz="2400" dirty="0" smtClean="0">
                <a:effectLst/>
              </a:rPr>
              <a:t>从</a:t>
            </a:r>
            <a:r>
              <a:rPr lang="zh-CN" altLang="zh-CN" sz="2400" dirty="0">
                <a:effectLst/>
              </a:rPr>
              <a:t>系统映像还原计算机时，将进行完整还原</a:t>
            </a:r>
            <a:r>
              <a:rPr lang="zh-CN" altLang="zh-CN" sz="2400" dirty="0" smtClean="0">
                <a:effectLst/>
              </a:rPr>
              <a:t>，不能</a:t>
            </a:r>
            <a:r>
              <a:rPr lang="zh-CN" altLang="zh-CN" sz="2400" dirty="0">
                <a:effectLst/>
              </a:rPr>
              <a:t>选择根据需要还原个别文件和</a:t>
            </a:r>
            <a:r>
              <a:rPr lang="zh-CN" altLang="zh-CN" sz="2400" dirty="0" smtClean="0">
                <a:effectLst/>
              </a:rPr>
              <a:t>文件夹</a:t>
            </a:r>
            <a:r>
              <a:rPr lang="zh-CN" altLang="en-US" sz="2400" dirty="0" smtClean="0">
                <a:effectLst/>
              </a:rPr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51796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22" name="Rectangle 10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五、</a:t>
            </a:r>
            <a:r>
              <a:rPr lang="en-US" altLang="zh-CN" dirty="0" smtClean="0">
                <a:effectLst/>
              </a:rPr>
              <a:t>Windows </a:t>
            </a:r>
            <a:r>
              <a:rPr lang="en-US" altLang="zh-CN" dirty="0">
                <a:effectLst/>
              </a:rPr>
              <a:t>7</a:t>
            </a:r>
            <a:r>
              <a:rPr lang="zh-CN" altLang="zh-CN" dirty="0" smtClean="0">
                <a:effectLst/>
              </a:rPr>
              <a:t>的</a:t>
            </a:r>
            <a:r>
              <a:rPr lang="zh-CN" altLang="zh-CN" dirty="0">
                <a:effectLst/>
              </a:rPr>
              <a:t>备份</a:t>
            </a:r>
            <a:r>
              <a:rPr lang="zh-CN" altLang="zh-CN" dirty="0" smtClean="0">
                <a:effectLst/>
              </a:rPr>
              <a:t>和</a:t>
            </a:r>
            <a:r>
              <a:rPr lang="zh-CN" altLang="zh-CN" dirty="0">
                <a:effectLst/>
              </a:rPr>
              <a:t>系统还原</a:t>
            </a:r>
            <a:endParaRPr lang="zh-CN" altLang="en-US" sz="28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46123" name="Rectangle 11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ts val="3600"/>
              </a:lnSpc>
            </a:pPr>
            <a:r>
              <a:rPr lang="zh-CN" altLang="en-US" sz="2800" dirty="0" smtClean="0"/>
              <a:t>注意：</a:t>
            </a:r>
            <a:endParaRPr lang="en-US" altLang="zh-CN" sz="2800" dirty="0" smtClean="0"/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400" dirty="0" smtClean="0"/>
              <a:t>一般</a:t>
            </a:r>
            <a:r>
              <a:rPr lang="zh-CN" altLang="zh-CN" sz="2400" dirty="0"/>
              <a:t>不要将文件备份或系统映像保存到安装</a:t>
            </a:r>
            <a:r>
              <a:rPr lang="en-US" altLang="zh-CN" sz="2400" dirty="0"/>
              <a:t> Windows </a:t>
            </a:r>
            <a:r>
              <a:rPr lang="zh-CN" altLang="zh-CN" sz="2400" dirty="0"/>
              <a:t>的硬盘中。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400" dirty="0" smtClean="0"/>
              <a:t>将</a:t>
            </a:r>
            <a:r>
              <a:rPr lang="zh-CN" altLang="zh-CN" sz="2400" dirty="0"/>
              <a:t>用于备份的介质（外部硬盘、</a:t>
            </a:r>
            <a:r>
              <a:rPr lang="en-US" altLang="zh-CN" sz="2400" dirty="0"/>
              <a:t>DVD </a:t>
            </a:r>
            <a:r>
              <a:rPr lang="zh-CN" altLang="zh-CN" sz="2400" dirty="0"/>
              <a:t>或</a:t>
            </a:r>
            <a:r>
              <a:rPr lang="en-US" altLang="zh-CN" sz="2400" dirty="0"/>
              <a:t> CD</a:t>
            </a:r>
            <a:r>
              <a:rPr lang="zh-CN" altLang="zh-CN" sz="2400" dirty="0"/>
              <a:t>）存储在安全的位置，以防止未经授权的人员访问文件。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400" dirty="0" smtClean="0"/>
              <a:t>最好</a:t>
            </a:r>
            <a:r>
              <a:rPr lang="zh-CN" altLang="zh-CN" sz="2400" dirty="0"/>
              <a:t>将备份的数据</a:t>
            </a:r>
            <a:r>
              <a:rPr lang="en-US" altLang="zh-CN" sz="2400" dirty="0"/>
              <a:t>加密</a:t>
            </a:r>
            <a:r>
              <a:rPr lang="zh-CN" altLang="zh-CN" sz="2400" dirty="0"/>
              <a:t>。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400" dirty="0" smtClean="0"/>
              <a:t>创建</a:t>
            </a:r>
            <a:r>
              <a:rPr lang="zh-CN" altLang="zh-CN" sz="2400" dirty="0"/>
              <a:t>系统映像的驱动器和保存备份的驱动器必须使用</a:t>
            </a:r>
            <a:r>
              <a:rPr lang="en-US" altLang="zh-CN" sz="2400" dirty="0"/>
              <a:t>NTFS</a:t>
            </a:r>
            <a:r>
              <a:rPr lang="zh-CN" altLang="zh-CN" sz="2400" dirty="0"/>
              <a:t>文件系统。</a:t>
            </a:r>
          </a:p>
        </p:txBody>
      </p:sp>
    </p:spTree>
    <p:extLst>
      <p:ext uri="{BB962C8B-B14F-4D97-AF65-F5344CB8AC3E}">
        <p14:creationId xmlns:p14="http://schemas.microsoft.com/office/powerpoint/2010/main" val="313588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3134616</TotalTime>
  <Words>743</Words>
  <Application>Microsoft Office PowerPoint</Application>
  <PresentationFormat>全屏显示(4:3)</PresentationFormat>
  <Paragraphs>79</Paragraphs>
  <Slides>11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Crayons</vt:lpstr>
      <vt:lpstr>第2章   Windows 7基础入门 第3讲  文件安全管理</vt:lpstr>
      <vt:lpstr>第3讲   文件安全管理</vt:lpstr>
      <vt:lpstr>一、加密文件系统</vt:lpstr>
      <vt:lpstr>二、BitLocker驱动器加密</vt:lpstr>
      <vt:lpstr>二、BitLocker驱动器加密</vt:lpstr>
      <vt:lpstr>三、用户帐户</vt:lpstr>
      <vt:lpstr>四、Windows 7的系统保护和系统还原</vt:lpstr>
      <vt:lpstr>五、Windows 7的备份和系统还原</vt:lpstr>
      <vt:lpstr>五、Windows 7的备份和系统还原</vt:lpstr>
      <vt:lpstr>六、动手操作</vt:lpstr>
      <vt:lpstr>课余作业布置</vt:lpstr>
    </vt:vector>
  </TitlesOfParts>
  <Company>重庆电子科技职业学院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计算机基础及操作系统</dc:title>
  <dc:creator>段利文</dc:creator>
  <cp:lastModifiedBy>段利文</cp:lastModifiedBy>
  <cp:revision>357</cp:revision>
  <dcterms:created xsi:type="dcterms:W3CDTF">2003-05-15T13:10:49Z</dcterms:created>
  <dcterms:modified xsi:type="dcterms:W3CDTF">2014-05-30T07:54:18Z</dcterms:modified>
</cp:coreProperties>
</file>